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70" r:id="rId3"/>
    <p:sldId id="271" r:id="rId4"/>
    <p:sldId id="347" r:id="rId5"/>
    <p:sldId id="345" r:id="rId6"/>
    <p:sldId id="277" r:id="rId7"/>
    <p:sldId id="272" r:id="rId8"/>
    <p:sldId id="278" r:id="rId9"/>
    <p:sldId id="273" r:id="rId10"/>
    <p:sldId id="279" r:id="rId11"/>
    <p:sldId id="274" r:id="rId12"/>
    <p:sldId id="337" r:id="rId13"/>
    <p:sldId id="276" r:id="rId14"/>
    <p:sldId id="338" r:id="rId15"/>
    <p:sldId id="275" r:id="rId16"/>
    <p:sldId id="340" r:id="rId17"/>
    <p:sldId id="258" r:id="rId18"/>
    <p:sldId id="259" r:id="rId19"/>
    <p:sldId id="260" r:id="rId20"/>
    <p:sldId id="261" r:id="rId21"/>
    <p:sldId id="263" r:id="rId22"/>
    <p:sldId id="265" r:id="rId23"/>
    <p:sldId id="267" r:id="rId24"/>
    <p:sldId id="264" r:id="rId25"/>
    <p:sldId id="266" r:id="rId26"/>
    <p:sldId id="262" r:id="rId27"/>
    <p:sldId id="268" r:id="rId28"/>
    <p:sldId id="269" r:id="rId29"/>
    <p:sldId id="282" r:id="rId30"/>
    <p:sldId id="283" r:id="rId31"/>
    <p:sldId id="284" r:id="rId32"/>
    <p:sldId id="285" r:id="rId33"/>
    <p:sldId id="286" r:id="rId34"/>
    <p:sldId id="287" r:id="rId35"/>
    <p:sldId id="351" r:id="rId36"/>
    <p:sldId id="288" r:id="rId37"/>
    <p:sldId id="289" r:id="rId38"/>
    <p:sldId id="257" r:id="rId39"/>
    <p:sldId id="290" r:id="rId40"/>
    <p:sldId id="291" r:id="rId41"/>
    <p:sldId id="292" r:id="rId42"/>
    <p:sldId id="349" r:id="rId43"/>
    <p:sldId id="350" r:id="rId44"/>
    <p:sldId id="295" r:id="rId45"/>
    <p:sldId id="296" r:id="rId46"/>
    <p:sldId id="293" r:id="rId47"/>
    <p:sldId id="298" r:id="rId48"/>
    <p:sldId id="352" r:id="rId49"/>
    <p:sldId id="353" r:id="rId50"/>
    <p:sldId id="299" r:id="rId51"/>
    <p:sldId id="294" r:id="rId52"/>
    <p:sldId id="306" r:id="rId53"/>
    <p:sldId id="354" r:id="rId54"/>
    <p:sldId id="355" r:id="rId55"/>
    <p:sldId id="307" r:id="rId56"/>
    <p:sldId id="303" r:id="rId57"/>
    <p:sldId id="302" r:id="rId58"/>
    <p:sldId id="304" r:id="rId59"/>
    <p:sldId id="305" r:id="rId60"/>
    <p:sldId id="356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00" r:id="rId70"/>
    <p:sldId id="308" r:id="rId71"/>
    <p:sldId id="317" r:id="rId72"/>
    <p:sldId id="346" r:id="rId73"/>
    <p:sldId id="318" r:id="rId74"/>
    <p:sldId id="319" r:id="rId75"/>
    <p:sldId id="322" r:id="rId76"/>
    <p:sldId id="320" r:id="rId77"/>
    <p:sldId id="321" r:id="rId78"/>
    <p:sldId id="324" r:id="rId79"/>
    <p:sldId id="323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4" r:id="rId89"/>
    <p:sldId id="357" r:id="rId90"/>
    <p:sldId id="358" r:id="rId91"/>
    <p:sldId id="359" r:id="rId92"/>
    <p:sldId id="336" r:id="rId93"/>
    <p:sldId id="339" r:id="rId94"/>
    <p:sldId id="341" r:id="rId95"/>
    <p:sldId id="342" r:id="rId96"/>
    <p:sldId id="343" r:id="rId97"/>
    <p:sldId id="344" r:id="rId98"/>
    <p:sldId id="280" r:id="rId99"/>
    <p:sldId id="281" r:id="rId10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2"/>
    <a:srgbClr val="FF3305"/>
    <a:srgbClr val="CF3E00"/>
    <a:srgbClr val="236F7A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 autoAdjust="0"/>
    <p:restoredTop sz="96064" autoAdjust="0"/>
  </p:normalViewPr>
  <p:slideViewPr>
    <p:cSldViewPr>
      <p:cViewPr varScale="1">
        <p:scale>
          <a:sx n="117" d="100"/>
          <a:sy n="117" d="100"/>
        </p:scale>
        <p:origin x="-6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009CB-2D07-C549-A002-1980B722C452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61C7-3D86-E844-A999-DFB3EF80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47AB1-F762-9749-81E0-0FB0C50E895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736D9-DDE4-4B4B-BC7A-232E831E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0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mutating sequence operations allow output sequence to overlap input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mutating sequence operations allow output sequence to overlap input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in case you’re curious how the hashing is done… nothing magical.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in </a:t>
            </a:r>
            <a:r>
              <a:rPr lang="en-US" dirty="0" err="1" smtClean="0"/>
              <a:t>checkDeviation</a:t>
            </a:r>
            <a:r>
              <a:rPr lang="en-US" dirty="0" smtClean="0"/>
              <a:t> is 10% deviation, not an allowed step</a:t>
            </a:r>
            <a:r>
              <a:rPr lang="en-US" baseline="0" dirty="0" smtClean="0"/>
              <a:t> of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specific</a:t>
            </a:r>
            <a:r>
              <a:rPr lang="en-US" baseline="0" dirty="0" smtClean="0"/>
              <a:t> example, </a:t>
            </a:r>
            <a:r>
              <a:rPr lang="en-US" baseline="0" dirty="0" err="1" smtClean="0"/>
              <a:t>nth_element+sort</a:t>
            </a:r>
            <a:r>
              <a:rPr lang="en-US" baseline="0" dirty="0" smtClean="0"/>
              <a:t> is roughly 40% slower than </a:t>
            </a:r>
            <a:r>
              <a:rPr lang="en-US" baseline="0" dirty="0" err="1" smtClean="0"/>
              <a:t>partial_sort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; roughly 55% slower with clang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 unlike the prototype</a:t>
            </a:r>
            <a:r>
              <a:rPr lang="en-US" baseline="0" dirty="0" smtClean="0"/>
              <a:t> for rotate, where first and last indicate the opposite ends of the sequence in which rotation happens, here Sean has chosen f (first) and l (last) to indicate the first and last elements in the range to be rotated.  The semantics are different, but the unfortunate choice of f and l may cause confusion.</a:t>
            </a:r>
          </a:p>
          <a:p>
            <a:endParaRPr lang="en-US" baseline="0" dirty="0" smtClean="0"/>
          </a:p>
          <a:p>
            <a:r>
              <a:rPr lang="en-US" dirty="0" smtClean="0"/>
              <a:t>Rotate:</a:t>
            </a:r>
          </a:p>
          <a:p>
            <a:r>
              <a:rPr lang="en-US" dirty="0" smtClean="0"/>
              <a:t>First: first element of eligible</a:t>
            </a:r>
            <a:r>
              <a:rPr lang="en-US" baseline="0" dirty="0" smtClean="0"/>
              <a:t> rotation range</a:t>
            </a:r>
          </a:p>
          <a:p>
            <a:r>
              <a:rPr lang="en-US" baseline="0" dirty="0" smtClean="0"/>
              <a:t>Middle: pivot point around which rotation happens</a:t>
            </a:r>
          </a:p>
          <a:p>
            <a:r>
              <a:rPr lang="en-US" baseline="0" dirty="0" smtClean="0"/>
              <a:t>Last: one past last element of eligible rotation range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Slide:</a:t>
            </a:r>
          </a:p>
          <a:p>
            <a:r>
              <a:rPr lang="en-US" baseline="0" dirty="0" smtClean="0"/>
              <a:t>F: first element in range to be moved</a:t>
            </a:r>
          </a:p>
          <a:p>
            <a:r>
              <a:rPr lang="en-US" baseline="0" dirty="0" smtClean="0"/>
              <a:t>L: last element in range to be moved</a:t>
            </a:r>
          </a:p>
          <a:p>
            <a:r>
              <a:rPr lang="en-US" baseline="0" dirty="0" smtClean="0"/>
              <a:t>P: position or point at which to place moved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Sean, the gather function was developed with Marshall </a:t>
            </a:r>
            <a:r>
              <a:rPr lang="en-US" dirty="0" err="1" smtClean="0"/>
              <a:t>Clow</a:t>
            </a:r>
            <a:r>
              <a:rPr lang="en-US" dirty="0" smtClean="0"/>
              <a:t> and is now in boost.</a:t>
            </a:r>
          </a:p>
          <a:p>
            <a:endParaRPr lang="en-US" dirty="0" smtClean="0"/>
          </a:p>
          <a:p>
            <a:r>
              <a:rPr lang="en-US" dirty="0" smtClean="0"/>
              <a:t>Note, unlike the prototype</a:t>
            </a:r>
            <a:r>
              <a:rPr lang="en-US" baseline="0" dirty="0" smtClean="0"/>
              <a:t> for rotate, where first and last indicate the opposite ends of the sequence in which rotation happens, here Sean has chosen f (first) and l (last) to indicate the first and last elements in the range to be rotated.  The semantics are different, but the unfortunate choice of f and l may cause confusion.</a:t>
            </a:r>
          </a:p>
          <a:p>
            <a:endParaRPr lang="en-US" baseline="0" dirty="0" smtClean="0"/>
          </a:p>
          <a:p>
            <a:r>
              <a:rPr lang="en-US" dirty="0" smtClean="0"/>
              <a:t>Rotate:</a:t>
            </a:r>
          </a:p>
          <a:p>
            <a:r>
              <a:rPr lang="en-US" dirty="0" smtClean="0"/>
              <a:t>First: first element of eligible</a:t>
            </a:r>
            <a:r>
              <a:rPr lang="en-US" baseline="0" dirty="0" smtClean="0"/>
              <a:t> rotation range</a:t>
            </a:r>
          </a:p>
          <a:p>
            <a:r>
              <a:rPr lang="en-US" baseline="0" dirty="0" smtClean="0"/>
              <a:t>Middle: pivot point around which rotation happens</a:t>
            </a:r>
          </a:p>
          <a:p>
            <a:r>
              <a:rPr lang="en-US" baseline="0" dirty="0" smtClean="0"/>
              <a:t>Last: one past last element of eligible rotation range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Slide:</a:t>
            </a:r>
          </a:p>
          <a:p>
            <a:r>
              <a:rPr lang="en-US" baseline="0" dirty="0" smtClean="0"/>
              <a:t>F: first element in range to be moved</a:t>
            </a:r>
          </a:p>
          <a:p>
            <a:r>
              <a:rPr lang="en-US" baseline="0" dirty="0" smtClean="0"/>
              <a:t>L: last element in range to be moved</a:t>
            </a:r>
          </a:p>
          <a:p>
            <a:r>
              <a:rPr lang="en-US" baseline="0" dirty="0" smtClean="0"/>
              <a:t>P: position or point at which to place moved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mutating sequence operations allow output sequence to overlap input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36D9-DDE4-4B4B-BC7A-232E831EEEF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7162800" cy="14319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2590800"/>
            <a:ext cx="4191000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2D502A-179E-F748-9F98-B480FE7ED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64087-AF1C-7840-9BAF-736BCE1E5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8763"/>
            <a:ext cx="2095500" cy="5913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8763"/>
            <a:ext cx="6134100" cy="5913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30A79-441C-2145-A189-D8BA4150A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BA324-646A-884C-996D-A28FF97F9C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-38100" y="6477000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 dirty="0" smtClean="0"/>
              <a:t>STL Algorithms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8BE12-E3C0-AF4A-A9B6-726C6EA58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500A7-1751-2D4A-B7A4-B422A01594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-38100" y="6477000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 dirty="0" smtClean="0"/>
              <a:t>STL Algorithms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9167C-159D-5D49-A9BB-5B78F64C2E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-38100" y="6477000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 dirty="0" smtClean="0"/>
              <a:t>STL Algorithms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1D763-EF64-B94F-9BFE-543021ECA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1A415-CBC5-AF44-AD6F-78C4574655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774-AA17-3B4D-AF99-3CA45405B0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50D43-CC19-4B4D-B78B-6F0B113A48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8763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477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770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dirty="0" smtClean="0"/>
              <a:t>Michael VanLoon - http://</a:t>
            </a:r>
            <a:r>
              <a:rPr lang="en-US" dirty="0" err="1" smtClean="0"/>
              <a:t>codeache.net</a:t>
            </a:r>
            <a:r>
              <a:rPr lang="en-US" dirty="0" smtClean="0"/>
              <a:t> - </a:t>
            </a:r>
            <a:r>
              <a:rPr lang="en-US" dirty="0" err="1" smtClean="0"/>
              <a:t>CPPcon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350328D-ADE8-A046-BA4B-158E35F931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lumMod val="60000"/>
              <a:lumOff val="40000"/>
            </a:schemeClr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0000"/>
              <a:lumOff val="40000"/>
            </a:schemeClr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0000"/>
              <a:lumOff val="40000"/>
            </a:schemeClr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60000"/>
              <a:lumOff val="40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9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10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5.com/about-us/careers" TargetMode="External"/><Relationship Id="rId3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chaelv@codeache.net" TargetMode="External"/><Relationship Id="rId3" Type="http://schemas.openxmlformats.org/officeDocument/2006/relationships/hyperlink" Target="http://codeache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077200" cy="1431925"/>
          </a:xfrm>
        </p:spPr>
        <p:txBody>
          <a:bodyPr/>
          <a:lstStyle/>
          <a:p>
            <a:r>
              <a:rPr lang="en-US" dirty="0" smtClean="0"/>
              <a:t>STL Algorithms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2590800"/>
            <a:ext cx="4724400" cy="1600200"/>
          </a:xfrm>
        </p:spPr>
        <p:txBody>
          <a:bodyPr/>
          <a:lstStyle/>
          <a:p>
            <a:r>
              <a:rPr lang="en-US" dirty="0" smtClean="0"/>
              <a:t>STL Algorithms and their everyday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4727" y="5322455"/>
            <a:ext cx="195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VanLoon</a:t>
            </a:r>
          </a:p>
          <a:p>
            <a:r>
              <a:rPr lang="en-US" dirty="0" err="1" smtClean="0"/>
              <a:t>CPPcon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mutating sequence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copy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copy_n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copy_if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copy_backward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move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move_backward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swap_ranges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iter_swap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transform</a:t>
            </a:r>
          </a:p>
          <a:p>
            <a:r>
              <a:rPr lang="en-US" dirty="0" smtClean="0">
                <a:latin typeface="Courier New"/>
                <a:cs typeface="Courier New"/>
              </a:rPr>
              <a:t>replace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replace_if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replace_copy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replace_copy_if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fill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fill_n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generate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generate_n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remove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remove_if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remove_copy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remove_copy_if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unique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unique_copy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reverse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reverse_copy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rotate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rotate_copy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shuffle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random_shuffle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partition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is_partitioned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stable_partition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partition_copy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partition_point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sorting and related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mix of non-modifying and mutating operations</a:t>
            </a:r>
          </a:p>
          <a:p>
            <a:r>
              <a:rPr lang="en-US" dirty="0" smtClean="0"/>
              <a:t>Mutating operations modify sequences in place (e.g. </a:t>
            </a:r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make_heap</a:t>
            </a:r>
            <a:r>
              <a:rPr lang="en-US" dirty="0" smtClean="0"/>
              <a:t>), or emit output to an output sequence (e.g. </a:t>
            </a:r>
            <a:r>
              <a:rPr lang="en-US" dirty="0" smtClean="0">
                <a:latin typeface="Courier New"/>
                <a:cs typeface="Courier New"/>
              </a:rPr>
              <a:t>merge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partial_sort_copy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Default compare function is </a:t>
            </a:r>
            <a:r>
              <a:rPr lang="en-US" dirty="0" smtClean="0">
                <a:latin typeface="Courier New"/>
                <a:cs typeface="Courier New"/>
              </a:rPr>
              <a:t>operator&lt;</a:t>
            </a:r>
          </a:p>
          <a:p>
            <a:r>
              <a:rPr lang="en-US" dirty="0" smtClean="0"/>
              <a:t>Explicit compare function object, if supplied, must not modify the sequence or iterators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sorting and related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sorting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sort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stable_sort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partial_sort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partial_sort_copy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nth_element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binary search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lower_bound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upper_bound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equal_range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binary_search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merge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merge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inplace_merge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set operations on sorted structures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includes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set_union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set_intersection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set_difference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set_symmetric_difference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heap operations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push_heap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pop_heap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make_heap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sort_heap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minimum and maximum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min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max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minmax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min_element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max_element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minmax_element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lexicographical comparisons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lexicographical_compare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permutation generators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next_permutation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prev_permutation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general numeric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of algorithms for doing numeric operations.</a:t>
            </a:r>
          </a:p>
          <a:p>
            <a:r>
              <a:rPr lang="en-US" dirty="0" smtClean="0"/>
              <a:t>Consist of components </a:t>
            </a:r>
            <a:r>
              <a:rPr lang="en-US" dirty="0"/>
              <a:t>for complex number types, random number generation, nu- </a:t>
            </a:r>
            <a:r>
              <a:rPr lang="en-US" dirty="0" err="1"/>
              <a:t>meric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-at-a-time) arrays, generalized numeric algorithms, and facilities included from the ISO C </a:t>
            </a:r>
            <a:r>
              <a:rPr lang="en-US" dirty="0" smtClean="0"/>
              <a:t>library.</a:t>
            </a:r>
            <a:r>
              <a:rPr lang="en-US" baseline="30000" dirty="0" smtClean="0"/>
              <a:t>1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sz="2200" baseline="30000" dirty="0" smtClean="0"/>
              <a:t>1</a:t>
            </a:r>
            <a:r>
              <a:rPr lang="en-US" sz="2200" dirty="0" smtClean="0"/>
              <a:t>Description from the standard library that is surprisingly understandable by humans.</a:t>
            </a:r>
            <a:endParaRPr lang="en-US" sz="2200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general numeric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accumulate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inner_product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partial_sum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adjacent_difference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iota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C library algorithms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These are shown for completeness.</a:t>
            </a:r>
          </a:p>
          <a:p>
            <a:r>
              <a:rPr lang="en-US" dirty="0" smtClean="0">
                <a:cs typeface="Courier New"/>
              </a:rPr>
              <a:t>You may need to know about these for legacy reasons.</a:t>
            </a:r>
          </a:p>
          <a:p>
            <a:r>
              <a:rPr lang="en-US" dirty="0" smtClean="0">
                <a:cs typeface="Courier New"/>
              </a:rPr>
              <a:t>In general, there is nothing these can do that you can’t do better with the modern algorithms previously mentioned.</a:t>
            </a:r>
            <a:endParaRPr lang="en-US" dirty="0"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C library algorithms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bsearch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qsort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transform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go-to generic algorithms for doing general things to sequences</a:t>
            </a:r>
          </a:p>
          <a:p>
            <a:r>
              <a:rPr lang="en-US" dirty="0" smtClean="0"/>
              <a:t>Applies an operation to each element in a sequence, in order</a:t>
            </a:r>
          </a:p>
          <a:p>
            <a:r>
              <a:rPr lang="en-US" dirty="0" smtClean="0"/>
              <a:t>Very similar except completely different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Applies an operation to each element in a sequence (like many algorithms)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Is a non-modifying sequence operation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Algorithm</a:t>
            </a:r>
            <a:r>
              <a:rPr lang="en-US" dirty="0" smtClean="0"/>
              <a:t> produces no side-effect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Function object </a:t>
            </a:r>
            <a:r>
              <a:rPr lang="en-US" dirty="0" smtClean="0"/>
              <a:t>may produce a side-effect by modifying the input sequence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Function object </a:t>
            </a:r>
            <a:r>
              <a:rPr lang="en-US" dirty="0" smtClean="0"/>
              <a:t>may produce a side-effect by modifying itself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Returns a moved copy of the function object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for_each </a:t>
            </a:r>
            <a:r>
              <a:rPr lang="en-US" dirty="0" smtClean="0"/>
              <a:t>is considered non-modifying because it produces no output </a:t>
            </a:r>
            <a:r>
              <a:rPr lang="en-US" dirty="0" smtClean="0"/>
              <a:t>range; it </a:t>
            </a:r>
            <a:r>
              <a:rPr lang="en-US" dirty="0" smtClean="0"/>
              <a:t>relies on the function object for </a:t>
            </a:r>
            <a:r>
              <a:rPr lang="en-US" dirty="0" smtClean="0"/>
              <a:t>mutation, if 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transform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Applies an operation to each element in a sequence (like many algorithms)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Is a mutating sequence operation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If the input range(s) and result range are the same, or overlap, mutates objects in-place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Algorithm</a:t>
            </a:r>
            <a:r>
              <a:rPr lang="en-US" dirty="0" smtClean="0"/>
              <a:t> explicitly produces a side-effect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Function object </a:t>
            </a:r>
            <a:r>
              <a:rPr lang="en-US" dirty="0" smtClean="0"/>
              <a:t>may not produce a side-effect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transform</a:t>
            </a:r>
            <a:r>
              <a:rPr lang="en-US" dirty="0" smtClean="0"/>
              <a:t> is considered mutating </a:t>
            </a:r>
            <a:r>
              <a:rPr lang="en-US" dirty="0" smtClean="0"/>
              <a:t>because </a:t>
            </a:r>
            <a:r>
              <a:rPr lang="en-US" dirty="0" smtClean="0"/>
              <a:t>it </a:t>
            </a:r>
            <a:r>
              <a:rPr lang="en-US" dirty="0" smtClean="0"/>
              <a:t>explicitly produces </a:t>
            </a:r>
            <a:r>
              <a:rPr lang="en-US" dirty="0" smtClean="0"/>
              <a:t>an output </a:t>
            </a:r>
            <a:r>
              <a:rPr lang="en-US" dirty="0" smtClean="0"/>
              <a:t>range modified by applying the function object to elements, and </a:t>
            </a:r>
            <a:r>
              <a:rPr lang="en-US" dirty="0" smtClean="0"/>
              <a:t>forbids the function object from modifying any of the range elements or iterators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Returns iterator pointing one past last element in result range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al∙go∙rithm</a:t>
            </a:r>
            <a:endParaRPr lang="en-US" b="1" dirty="0" smtClean="0"/>
          </a:p>
          <a:p>
            <a:pPr marL="0" indent="0">
              <a:buNone/>
            </a:pPr>
            <a:r>
              <a:rPr lang="en-US" sz="2600" i="1" dirty="0" smtClean="0"/>
              <a:t>noun</a:t>
            </a:r>
            <a:r>
              <a:rPr lang="en-US" sz="2600" dirty="0" smtClean="0"/>
              <a:t>: algorithm; </a:t>
            </a:r>
            <a:r>
              <a:rPr lang="en-US" sz="2600" i="1" dirty="0" smtClean="0"/>
              <a:t>plural noun</a:t>
            </a:r>
            <a:r>
              <a:rPr lang="en-US" sz="2600" dirty="0" smtClean="0"/>
              <a:t>: algorithms</a:t>
            </a:r>
          </a:p>
          <a:p>
            <a:pPr marL="0" indent="0">
              <a:buNone/>
            </a:pPr>
            <a:r>
              <a:rPr lang="en-US" dirty="0" smtClean="0"/>
              <a:t>A procedure for solving a … problem (as of finding the greatest common divisor) in a finite number of steps that frequently involves repetition of an operation; broadly: a step-by-step procedure for solving a problem or accomplishing some end especially by a computer.</a:t>
            </a:r>
          </a:p>
          <a:p>
            <a:pPr marL="0" indent="0">
              <a:buNone/>
            </a:pPr>
            <a:r>
              <a:rPr lang="en-US" sz="1900" dirty="0" smtClean="0"/>
              <a:t>Merriam-Webster dictionary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a single hash for all strings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struct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void operator()(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    hash = accumulate(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s.begin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s.end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hash,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hash_char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nl-NL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nl-NL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};</a:t>
            </a:r>
          </a:p>
          <a:p>
            <a:pPr marL="0" indent="0">
              <a:buNone/>
            </a:pPr>
            <a:endParaRPr lang="nl-NL" dirty="0">
              <a:solidFill>
                <a:schemeClr val="tx1">
                  <a:lumMod val="40000"/>
                  <a:lumOff val="60000"/>
                </a:schemeClr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template&lt;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typename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auto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hasher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= for_each(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v.begin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v.end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return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hasher.hash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chemeClr val="tx1">
                  <a:lumMod val="40000"/>
                  <a:lumOff val="60000"/>
                  <a:alpha val="0"/>
                </a:schemeClr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void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test_for_each_hash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vector&lt;string&gt; v{ "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one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two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three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four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"five" };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= </a:t>
            </a:r>
            <a:r>
              <a:rPr lang="nl-NL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&lt;&lt; "Hash: " &lt;&lt; hash &lt;&lt;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dec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&lt;&lt;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endl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accumulate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Is a non-modifying numerics operation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Algorithm</a:t>
            </a:r>
            <a:r>
              <a:rPr lang="en-US" dirty="0" smtClean="0"/>
              <a:t> produces no side-effect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Function object </a:t>
            </a:r>
            <a:r>
              <a:rPr lang="en-US" dirty="0" smtClean="0"/>
              <a:t>may not modify the sequence or the iterator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Function object </a:t>
            </a:r>
            <a:r>
              <a:rPr lang="en-US" dirty="0" smtClean="0"/>
              <a:t>may produce a side-effect by returning a return code different from input parameter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accumulate </a:t>
            </a:r>
            <a:r>
              <a:rPr lang="en-US" dirty="0" smtClean="0"/>
              <a:t>differs from </a:t>
            </a:r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in that the algorithm carries a value rather than a function object from visit to visit, applying the operation to each element and the current value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accumulate</a:t>
            </a:r>
            <a:r>
              <a:rPr lang="en-US" dirty="0" smtClean="0"/>
              <a:t> differs from </a:t>
            </a:r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in that it has a default operation: </a:t>
            </a:r>
            <a:r>
              <a:rPr lang="en-US" dirty="0" smtClean="0">
                <a:latin typeface="Courier New"/>
                <a:cs typeface="Courier New"/>
              </a:rPr>
              <a:t>operator+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a single hash for all strings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struct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void operator()(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    hash = accumulate(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s.begin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s.end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hash,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hash_char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};</a:t>
            </a:r>
          </a:p>
          <a:p>
            <a:pPr marL="0" indent="0">
              <a:buNone/>
            </a:pPr>
            <a:endParaRPr lang="nl-NL" dirty="0" smtClean="0">
              <a:solidFill>
                <a:schemeClr val="tx1">
                  <a:lumMod val="40000"/>
                  <a:lumOff val="60000"/>
                </a:schemeClr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template&lt;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typename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auto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hasher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= for_each(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v.begin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v.end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return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hasher.hash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marL="0" indent="0">
              <a:buNone/>
            </a:pPr>
            <a:endParaRPr lang="nl-NL" dirty="0" smtClean="0">
              <a:solidFill>
                <a:schemeClr val="tx1">
                  <a:lumMod val="40000"/>
                  <a:lumOff val="60000"/>
                  <a:alpha val="0"/>
                </a:schemeClr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void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test_for_each_hash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vector&lt;string&gt; v{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one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two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three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four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"five" };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=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cout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&lt;&lt; "Hash: " &lt;&lt; hash &lt;&lt;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dec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&lt;&lt;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endl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dirty="0">
              <a:solidFill>
                <a:schemeClr val="tx1">
                  <a:lumMod val="40000"/>
                  <a:lumOff val="60000"/>
                  <a:alpha val="0"/>
                </a:schemeClr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a single hash for all strings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struct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void operator()(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    hash = accumulate(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s.begin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s.end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hash,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hash_char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};</a:t>
            </a:r>
          </a:p>
          <a:p>
            <a:pPr marL="0" indent="0">
              <a:buNone/>
            </a:pPr>
            <a:endParaRPr lang="nl-NL" dirty="0" smtClean="0">
              <a:solidFill>
                <a:srgbClr val="FCF0EC"/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template&lt;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typename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auto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hasher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for_each(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v.begin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v.end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return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hasher.hash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marL="0" indent="0">
              <a:buNone/>
            </a:pPr>
            <a:endParaRPr lang="nl-NL" dirty="0" smtClean="0">
              <a:solidFill>
                <a:schemeClr val="tx1">
                  <a:lumMod val="40000"/>
                  <a:lumOff val="60000"/>
                </a:schemeClr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void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test_for_each_hash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vector&lt;string&gt; v{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one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two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three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four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", "five" };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=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cout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&lt;&lt; "Hash: " &lt;&lt; hash &lt;&lt;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dec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 &lt;&lt;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endl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dirty="0">
              <a:solidFill>
                <a:schemeClr val="tx1">
                  <a:lumMod val="40000"/>
                  <a:lumOff val="60000"/>
                  <a:alpha val="0"/>
                </a:schemeClr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983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a single hash for all strings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struct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void operator()(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    hash = accumulate(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s.begin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s.end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hash,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hash_char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};</a:t>
            </a:r>
          </a:p>
          <a:p>
            <a:pPr marL="0" indent="0">
              <a:buNone/>
            </a:pPr>
            <a:endParaRPr lang="nl-NL" dirty="0" smtClean="0">
              <a:solidFill>
                <a:srgbClr val="FCF0EC"/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template&lt;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typename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auto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hasher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for_each(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v.begin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v.end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(),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HashString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return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hasher.hash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marL="0" indent="0">
              <a:buNone/>
            </a:pPr>
            <a:endParaRPr lang="nl-NL" dirty="0" smtClean="0">
              <a:solidFill>
                <a:srgbClr val="FCF0EC"/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void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test_for_each_hash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vector&lt;string&gt; v{ "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one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two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three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", "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four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", "five" };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uint32_t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= 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hash_all_strings</a:t>
            </a:r>
            <a:r>
              <a:rPr lang="nl-NL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&lt;&lt; "Hash: " &lt;&lt; hash &lt;&lt;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dec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&lt;&lt;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endl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dirty="0">
              <a:solidFill>
                <a:srgbClr val="FCF0EC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254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400" dirty="0" smtClean="0"/>
              <a:t>… the rest of the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rotl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(uint32_t value, unsigned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int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count)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mask 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(CHAR_BIT *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sizeof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(value) - 1);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count &amp;= mask;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return (value &lt;&lt; count) 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value &gt;&gt; ((-count)&amp;mask));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uint32_t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hash_char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(uint32_t hash, char c)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hash = </a:t>
            </a:r>
            <a:r>
              <a:rPr lang="en-US" dirty="0" err="1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rotl</a:t>
            </a: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(hash, c); // circular rotate left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hash ^= c;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    return hash;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ea typeface="+mn-ea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transform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hash for each string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uint32_t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return accumulate(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0,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hash_char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template&lt;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vector&lt;uint32_t&gt;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hash_each_string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vector&lt;uint32_t&gt; res;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transform(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(res),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hash_string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return res;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40000"/>
                  <a:lumOff val="60000"/>
                  <a:alpha val="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void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test_transform_hash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vector&lt;string&gt; v{ "one", "two", "three", "four", "five" 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auto res =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hash_each_string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"Hashes: ";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for_each(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res.begin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res.end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         [](uint32_t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rh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){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rh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" "; });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transform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hash for each string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uint32_t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return accumulate(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0,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hash_char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template&lt;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vector&lt;uint32_t&gt;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hash_each_string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vector&lt;uint32_t&gt; res;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transform(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(res),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return res;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void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test_transform_hash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vector&lt;string&gt; v{ "one", "two", "three", "four", "five" 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auto res =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hash_each_string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"Hashes: ";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for_each(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res.begin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res.end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         [](uint32_t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rh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){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rh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" "; });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40000"/>
                    <a:lumOff val="60000"/>
                    <a:alpha val="0"/>
                  </a:scheme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6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transform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Generate hash for each string in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uint32_t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string&amp; s)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return accumulate(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0,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hash_char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template&lt;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vector&lt;uint32_t&gt;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hash_each_string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v)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vector&lt;uint32_t&gt; res;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transform(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(res),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return res;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void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test_transform_hash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v{ "one", "two", "three", "four", "five" };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auto res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hash_each_string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"Hashes: ";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for_each(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[](uint32_t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rh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){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rh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&lt;&lt; " ";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181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any_of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all_of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/>
                <a:cs typeface="Courier New"/>
              </a:rPr>
              <a:t>none_of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function object to a sequence</a:t>
            </a:r>
          </a:p>
          <a:p>
            <a:r>
              <a:rPr lang="en-US" dirty="0" smtClean="0"/>
              <a:t>Determines whether any, all, or none of the elements in the sequence are true as determined by the function object</a:t>
            </a:r>
          </a:p>
          <a:p>
            <a:r>
              <a:rPr lang="en-US" dirty="0" smtClean="0"/>
              <a:t>May return before evaluating all elements in sequence if outcome is determined early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STL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pre-built library of general-purpose algorithms designed to solve specific problems</a:t>
            </a:r>
          </a:p>
          <a:p>
            <a:r>
              <a:rPr lang="en-US" dirty="0" smtClean="0"/>
              <a:t>Come “for free” with your C++ compiler</a:t>
            </a:r>
          </a:p>
          <a:p>
            <a:r>
              <a:rPr lang="en-US" dirty="0" smtClean="0"/>
              <a:t>Operate on sequences or sequenced containers</a:t>
            </a:r>
          </a:p>
          <a:p>
            <a:r>
              <a:rPr lang="en-US" dirty="0" smtClean="0"/>
              <a:t>Declarative in syntax – no </a:t>
            </a:r>
            <a:r>
              <a:rPr lang="en-US" dirty="0" smtClean="0"/>
              <a:t>explicit (“raw”)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Iterate over some or all members of a sequence performing an operation on each element in turn</a:t>
            </a:r>
          </a:p>
          <a:p>
            <a:r>
              <a:rPr lang="en-US" dirty="0" smtClean="0"/>
              <a:t>Designed by experts and proven bug-free by the millions of lines of other peoples’ programs that already use them!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all_of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validate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static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regex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reHeader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("([A-Za-z0-9!#$%&amp;'*+.^_`|~-]+): *(.+) *")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inline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endParaRPr lang="en-US" sz="16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headers_valid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vector&lt;string&gt;&amp; headers)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all_of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headers.begin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headers.end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[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auto&amp; header) -&gt;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hr-HR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smatch </a:t>
            </a:r>
            <a:r>
              <a:rPr lang="hr-HR" sz="1600" dirty="0">
                <a:solidFill>
                  <a:srgbClr val="FCF0EC"/>
                </a:solidFill>
                <a:latin typeface="Courier New"/>
                <a:cs typeface="Courier New"/>
              </a:rPr>
              <a:t>matches;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return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regex_match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(header, matches,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reHeader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all_of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validate http headers test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void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all_of_headers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h1 = { "Foo: bar", "Content-type: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headers_valid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(h1)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h2 = { "Foo : bar", "Content-type: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headers_valid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(h2)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h3 = { "Foo: bar", "Content-type: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:Accept: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headers_valid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(h3)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h4 = { "Foo: bar", " 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headers_valid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(h4)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rgbClr val="FCF0EC"/>
                </a:solidFill>
                <a:latin typeface="Courier New"/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headers valid: true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headers valid: false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headers valid: false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headers valid: false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any_of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http header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inline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header_search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vector&lt;string&gt;&amp; headers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string&amp;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string&amp;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any_of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headers.begin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headers.end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[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&amp;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auto&amp; header) -&gt;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regex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reHeader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endParaRPr lang="en-US" sz="16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(" +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+ "): *(" +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+ ") 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*",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regex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icase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FCF0EC"/>
                </a:solidFill>
                <a:latin typeface="Courier New"/>
                <a:cs typeface="Courier New"/>
              </a:rPr>
              <a:t>            </a:t>
            </a:r>
            <a:r>
              <a:rPr lang="hr-HR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smatch </a:t>
            </a:r>
            <a:r>
              <a:rPr lang="hr-HR" sz="1600" dirty="0">
                <a:solidFill>
                  <a:srgbClr val="FCF0EC"/>
                </a:solidFill>
                <a:latin typeface="Courier New"/>
                <a:cs typeface="Courier New"/>
              </a:rPr>
              <a:t>matches;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return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regex_match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(header, matches,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reHeader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any_of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http header search test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void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any_of_headers_simple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h1 = { "Foo: bar", "Content-type: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X-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&lt;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header_search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(h1, "X-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", "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h2 = { "Foo: bar", "Content-type: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X-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supersmell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&lt;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header_search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(h2, "X-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", "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vector&lt;string&gt; h3 = { "Foo : bar", "Content-type: application/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X-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"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&lt;&lt; "headers valid: " &lt;&lt; </a:t>
            </a:r>
            <a:r>
              <a:rPr lang="en-US" sz="16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&lt;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header_search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(h3, "X-Superpower", "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") &lt;&lt; </a:t>
            </a:r>
            <a:r>
              <a:rPr lang="en-US" sz="1600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rgbClr val="FCF0EC"/>
                </a:solidFill>
                <a:latin typeface="Courier New"/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headers valid: true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headers valid: false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F0EC"/>
                </a:solidFill>
                <a:latin typeface="Courier New"/>
                <a:cs typeface="Courier New"/>
              </a:rPr>
              <a:t>headers valid: </a:t>
            </a:r>
            <a:r>
              <a:rPr lang="en-US" sz="1600" dirty="0" smtClean="0">
                <a:solidFill>
                  <a:srgbClr val="FCF0EC"/>
                </a:solidFill>
                <a:latin typeface="Courier New"/>
                <a:cs typeface="Courier New"/>
              </a:rPr>
              <a:t>true</a:t>
            </a:r>
            <a:endParaRPr lang="en-US" sz="16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simultaneously validate and search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struct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good_headers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bad_headers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multimap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&lt;string, string&gt;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found_headers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   string </a:t>
            </a:r>
            <a:r>
              <a:rPr lang="en-US" sz="11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string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operator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()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{ return !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bad_headers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&amp;&amp;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good_headers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&gt; 0; 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   void operator() (</a:t>
            </a:r>
            <a:r>
              <a:rPr lang="en-US" sz="11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string&amp; header)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static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regex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reValid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("([A-Za-z0-9!#$%&amp;'*+.^_`|~-]+): *(.+) *");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smatch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matches;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match =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regex_match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(header, matches,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reValid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if (match)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    ++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good_headers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;          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 regex </a:t>
            </a:r>
            <a:r>
              <a:rPr lang="en-US" sz="11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reHeader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("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(" +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+ "): *(" +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+ ") 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*", regex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icase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    if (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regex_match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(header, matches,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reHeader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        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found_headers.emplace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(matches[1], matches[2]);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1100" dirty="0">
                <a:solidFill>
                  <a:srgbClr val="FCF0EC"/>
                </a:solidFill>
                <a:latin typeface="Courier New"/>
                <a:cs typeface="Courier New"/>
              </a:rPr>
              <a:t>        } </a:t>
            </a:r>
            <a:r>
              <a:rPr lang="da-DK" sz="1100" dirty="0" err="1">
                <a:solidFill>
                  <a:srgbClr val="FCF0EC"/>
                </a:solidFill>
                <a:latin typeface="Courier New"/>
                <a:cs typeface="Courier New"/>
              </a:rPr>
              <a:t>else</a:t>
            </a:r>
            <a:r>
              <a:rPr lang="da-DK" sz="1100" dirty="0">
                <a:solidFill>
                  <a:srgbClr val="FCF0EC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    ++</a:t>
            </a:r>
            <a:r>
              <a:rPr lang="en-US" sz="1100" dirty="0" err="1">
                <a:solidFill>
                  <a:srgbClr val="FCF0EC"/>
                </a:solidFill>
                <a:latin typeface="Courier New"/>
                <a:cs typeface="Courier New"/>
              </a:rPr>
              <a:t>bad_headers</a:t>
            </a: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r>
              <a:rPr lang="en-US" sz="11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  <a:endParaRPr lang="en-US" sz="11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simultaneously validate and search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struct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good_headers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bad_headers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multimap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&lt;string, string&gt;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found_headers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FCF0EC"/>
                </a:solidFill>
                <a:latin typeface="Courier New"/>
                <a:cs typeface="Courier New"/>
              </a:rPr>
              <a:t>    string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string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operator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()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void operator() (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string&amp; header</a:t>
            </a:r>
            <a:r>
              <a:rPr lang="en-US" sz="1400" dirty="0" smtClean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  <a:endParaRPr lang="en-US" sz="14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r>
              <a:rPr lang="en-US" sz="14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header_parse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vector&lt;string&gt;&amp; headers,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string&amp;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string&amp;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hd.find_header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find_header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hd.find_value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find_value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    return for_each(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headers.begin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headers.end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sz="1400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simultaneous validate/search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void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any_of_headers_full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vector&lt;string&gt; h1 = { "Foo: bar", "Content-type: application/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"X-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   "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Accept: text/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html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,text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header_parse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(h1, "X-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"headers parse: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", good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hd.good_headers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", bad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hd.bad_headers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for_each(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hd.found_headers.begin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hd.found_headers.end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[](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auto&amp;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"\n\t'"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"', '"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val.second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"'";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vector&lt;string&gt; h2 = { "Foo: bar", "Content-type: application/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"X-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supersmell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"Accept: text/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ht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ml,text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header_parse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(h2, "X-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"headers parse: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", good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hd.good_headers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", bad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hd.bad_headers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for_each(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hd.found_headers.begin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hd.found_headers.end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[](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auto&amp;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"\n\t'"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"', '"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val.second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"'";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vector&lt;string&gt; h3 = { "Foo : bar", "Content-type: application/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"X-Superpower: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"Accept: text/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html,text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json,application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 };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HeaderData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header_parse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(h3, "X-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SuperPower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", "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toestrength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"headers parse: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", good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hd.good_headers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", bad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hd.bad_headers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for_each(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hd.found_headers.begin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hd.found_headers.end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[](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auto&amp;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"\n\t'"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"', '"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val.second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"'";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simultaneous validate/search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236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headers parse: true, good 4, bad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'X-</a:t>
            </a:r>
            <a:r>
              <a:rPr lang="en-US" dirty="0" err="1">
                <a:latin typeface="Courier New"/>
                <a:cs typeface="Courier New"/>
              </a:rPr>
              <a:t>SuperPower</a:t>
            </a:r>
            <a:r>
              <a:rPr lang="en-US" dirty="0">
                <a:latin typeface="Courier New"/>
                <a:cs typeface="Courier New"/>
              </a:rPr>
              <a:t>', '</a:t>
            </a:r>
            <a:r>
              <a:rPr lang="en-US" dirty="0" err="1">
                <a:latin typeface="Courier New"/>
                <a:cs typeface="Courier New"/>
              </a:rPr>
              <a:t>toestrength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headers parse: true, good 4, bad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headers parse: false, good 3, bad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'X-Superpower', '</a:t>
            </a:r>
            <a:r>
              <a:rPr lang="en-US" dirty="0" err="1">
                <a:latin typeface="Courier New"/>
                <a:cs typeface="Courier New"/>
              </a:rPr>
              <a:t>toestrength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adjacent_find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latin typeface="Courier New"/>
                <a:cs typeface="Courier New"/>
              </a:rPr>
              <a:t>adjacent_find</a:t>
            </a:r>
            <a:r>
              <a:rPr lang="en-US" dirty="0" smtClean="0"/>
              <a:t> searches for adjacent items </a:t>
            </a:r>
            <a:r>
              <a:rPr lang="en-US" dirty="0" smtClean="0"/>
              <a:t>(pairs of elements next </a:t>
            </a:r>
            <a:r>
              <a:rPr lang="en-US" dirty="0" smtClean="0"/>
              <a:t>to each other) in a sequence that meet a certain condition.</a:t>
            </a:r>
          </a:p>
          <a:p>
            <a:r>
              <a:rPr lang="en-US" dirty="0" smtClean="0"/>
              <a:t>Returns an iterator to the first of the pair of elements meeting the condition.</a:t>
            </a:r>
          </a:p>
          <a:p>
            <a:r>
              <a:rPr lang="en-US" dirty="0" smtClean="0"/>
              <a:t>The default condition is equality (i.e. find two adjacent items that are equal).</a:t>
            </a:r>
          </a:p>
          <a:p>
            <a:r>
              <a:rPr lang="en-US" dirty="0" smtClean="0"/>
              <a:t>A custom comparator may be provided to look for other adjacent conditions.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adjacent_find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simple </a:t>
            </a:r>
            <a:r>
              <a:rPr lang="en-US" sz="2400" dirty="0" err="1" smtClean="0">
                <a:latin typeface="Courier New"/>
                <a:cs typeface="Courier New"/>
              </a:rPr>
              <a:t>is_sorted</a:t>
            </a:r>
            <a:r>
              <a:rPr lang="en-US" sz="240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vecInt_t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v{ 1, 2, 3, 4, 5, 5, 6, 7, 8 }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fr-FR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//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Greater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works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because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it's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asking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if the first value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is</a:t>
            </a:r>
            <a:endParaRPr lang="fr-FR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//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greater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than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the second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value.  If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so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,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then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the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test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//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fails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(not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sorted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).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If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the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first value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is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less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than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//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equal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to the second value, no match and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success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vecInt_t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iterator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adjacent_find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greater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&lt;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&gt;())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if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(it ==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"Vector is sorted"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CF0EC"/>
                </a:solidFill>
                <a:latin typeface="Courier New"/>
                <a:cs typeface="Courier New"/>
              </a:rPr>
              <a:t>else</a:t>
            </a:r>
            <a:endParaRPr lang="hu-HU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"Vector not sorted, value " &lt;&lt; *(it + 1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&lt;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 ", at position " &lt;&lt; it -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+ 1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CF0EC"/>
                </a:solidFill>
                <a:latin typeface="Courier New"/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 is sorted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 not sorted, value 3, at position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raw loop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It’s a </a:t>
            </a:r>
            <a:r>
              <a:rPr lang="en-US" dirty="0" smtClean="0">
                <a:latin typeface="Courier New"/>
                <a:cs typeface="Courier New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while</a:t>
            </a:r>
            <a:r>
              <a:rPr lang="en-US" dirty="0" smtClean="0"/>
              <a:t>, or </a:t>
            </a:r>
            <a:r>
              <a:rPr lang="en-US" dirty="0" smtClean="0">
                <a:latin typeface="Courier New"/>
                <a:cs typeface="Courier New"/>
              </a:rPr>
              <a:t>do… while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Explicitly coded</a:t>
            </a:r>
          </a:p>
          <a:p>
            <a:r>
              <a:rPr lang="en-US" dirty="0" smtClean="0"/>
              <a:t>Often contains many lines of code (should it?)</a:t>
            </a:r>
          </a:p>
          <a:p>
            <a:r>
              <a:rPr lang="en-US" dirty="0" smtClean="0"/>
              <a:t>May cause side-effects outside its scope</a:t>
            </a:r>
          </a:p>
          <a:p>
            <a:pPr marL="40005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&gt; out;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found = false;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for 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auto&amp;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 v)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if 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&gt;= 42)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out.emplace_back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++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global_count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if 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== 42)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found = true;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}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adjacent_find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test for sequence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template&lt;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const_iterator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checkDeviation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                  double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allowed_dev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adjacent_find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    [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allowed_dev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value_type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v1,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              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value_type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&amp; v2)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        auto limit = v1 *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allowed_dev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        return (v2 &gt; v1 + limit) |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                    (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v2 &lt; v1 - limit);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adjacent_find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test for sequence deviation test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vecDbl_t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v{ 1.0, 1.05, 1.06,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1.04,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1.09, 1.15, 1.2 };</a:t>
            </a:r>
          </a:p>
          <a:p>
            <a:pPr marL="0" indent="0">
              <a:buNone/>
            </a:pPr>
            <a:endParaRPr lang="fr-FR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FCF0EC"/>
                </a:solidFill>
                <a:latin typeface="Courier New"/>
                <a:cs typeface="Courier New"/>
              </a:rPr>
              <a:t>vecDbl_t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::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const_iterator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checkDeviation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(v,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0.1);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if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(it ==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"Vector is within deviation limits"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CF0EC"/>
                </a:solidFill>
                <a:latin typeface="Courier New"/>
                <a:cs typeface="Courier New"/>
              </a:rPr>
              <a:t>else</a:t>
            </a:r>
            <a:endParaRPr lang="hu-HU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"Vector outside deviation limits, values " &lt;&lt; *it &lt;&lt; " and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”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*(it + 1) &lt;&lt; ", at position " &lt;&lt; it -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+ 1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v.push_back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(2.0);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it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checkDeviation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(v,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0.1)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if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(it ==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"Vector is within deviation limits"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CF0EC"/>
                </a:solidFill>
                <a:latin typeface="Courier New"/>
                <a:cs typeface="Courier New"/>
              </a:rPr>
              <a:t>else</a:t>
            </a:r>
            <a:endParaRPr lang="hu-HU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"Vector outside deviation limits, values " &lt;&lt; *it &lt;&lt; " and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”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*(it + 1) &lt;&lt; ", at position " &lt;&lt; it -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+ 1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CF0EC"/>
                </a:solidFill>
                <a:latin typeface="Courier New"/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 is within deviation limits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 outside deviation limits, values 1.2 and 2, at position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7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remove_if</a:t>
            </a:r>
            <a:r>
              <a:rPr lang="en-US" dirty="0" smtClean="0"/>
              <a:t> (with </a:t>
            </a:r>
            <a:r>
              <a:rPr lang="en-US" dirty="0" smtClean="0">
                <a:latin typeface="Courier New"/>
                <a:cs typeface="Courier New"/>
              </a:rPr>
              <a:t>erase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Scott Meyers, “Effective STL,” items 9 and 32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 you want to erase several items from a container that meet a condition</a:t>
            </a:r>
          </a:p>
          <a:p>
            <a:r>
              <a:rPr lang="en-US" dirty="0" smtClean="0"/>
              <a:t>You could write a loop with some checks, some explicit erases, and potential iterator invalidation</a:t>
            </a:r>
          </a:p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remove_if</a:t>
            </a:r>
            <a:r>
              <a:rPr lang="en-US" dirty="0" smtClean="0"/>
              <a:t> (with </a:t>
            </a:r>
            <a:r>
              <a:rPr lang="en-US" dirty="0" smtClean="0">
                <a:latin typeface="Courier New"/>
                <a:cs typeface="Courier New"/>
              </a:rPr>
              <a:t>erase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Scott Meyers, “Effective STL,” items 9 and 32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CF0EC"/>
                </a:solidFill>
                <a:latin typeface="Courier New"/>
                <a:cs typeface="Courier New"/>
              </a:rPr>
              <a:t>struct</a:t>
            </a:r>
            <a:r>
              <a:rPr lang="en-US" sz="1800" dirty="0">
                <a:solidFill>
                  <a:srgbClr val="FCF0EC"/>
                </a:solidFill>
                <a:latin typeface="Courier New"/>
                <a:cs typeface="Courier New"/>
              </a:rPr>
              <a:t> Foo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bool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FCF0EC"/>
                </a:solidFill>
                <a:latin typeface="Courier New"/>
                <a:cs typeface="Courier New"/>
              </a:rPr>
              <a:t>expired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  … other members…</a:t>
            </a:r>
            <a:endParaRPr lang="en-US" sz="18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vector&lt;Foo&gt; v;</a:t>
            </a:r>
          </a:p>
          <a:p>
            <a:pPr marL="0" indent="0">
              <a:buNone/>
            </a:pPr>
            <a:endParaRPr lang="en-US" sz="18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v.erase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remove_if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[](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Foo&amp; foo){ return 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foo.expired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; }),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sz="1800" dirty="0" smtClean="0">
                <a:solidFill>
                  <a:srgbClr val="FCF0EC"/>
                </a:solidFill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before: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1, expired: false]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2, expired: true]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3, expired: false]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4, expired: false]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5, expired: true]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after: 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1, expired: false]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3, expired: false] [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: 4, expired: false]</a:t>
            </a:r>
            <a:endParaRPr lang="en-US" sz="18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Know your sorts and </a:t>
            </a:r>
            <a:r>
              <a:rPr lang="en-US" sz="3600" dirty="0" err="1" smtClean="0"/>
              <a:t>sorta</a:t>
            </a:r>
            <a:r>
              <a:rPr lang="en-US" sz="3600" dirty="0" smtClean="0"/>
              <a:t>-sorts</a:t>
            </a:r>
            <a:br>
              <a:rPr lang="en-US" sz="3600" dirty="0" smtClean="0"/>
            </a:br>
            <a:r>
              <a:rPr lang="en-US" sz="2000" dirty="0" smtClean="0"/>
              <a:t>Scott Meyers’ “Effective STL” Item 31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Sorting algorithms: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baseline="30000" dirty="0" smtClean="0">
                <a:latin typeface="Courier New"/>
                <a:cs typeface="Courier New"/>
              </a:rPr>
              <a:t>1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stable_sort</a:t>
            </a:r>
            <a:r>
              <a:rPr lang="en-US" baseline="30000" dirty="0">
                <a:latin typeface="Courier New"/>
                <a:cs typeface="Courier New"/>
              </a:rPr>
              <a:t>1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>
                <a:latin typeface="Courier New"/>
                <a:cs typeface="Courier New"/>
              </a:rPr>
              <a:t>, partial_sort_copy</a:t>
            </a:r>
            <a:r>
              <a:rPr lang="en-US" baseline="30000" dirty="0" smtClean="0">
                <a:latin typeface="Courier New"/>
                <a:cs typeface="Courier New"/>
              </a:rPr>
              <a:t>1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/>
              <a:t>Sorta</a:t>
            </a:r>
            <a:r>
              <a:rPr lang="en-US" dirty="0" smtClean="0"/>
              <a:t>-sorts: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nth_element</a:t>
            </a:r>
            <a:r>
              <a:rPr lang="en-US" baseline="30000" dirty="0" smtClean="0">
                <a:latin typeface="Courier New"/>
                <a:cs typeface="Courier New"/>
              </a:rPr>
              <a:t>1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partition, partition_copy</a:t>
            </a:r>
            <a:r>
              <a:rPr lang="en-US" baseline="30000" dirty="0" smtClean="0">
                <a:latin typeface="Courier New"/>
                <a:cs typeface="Courier New"/>
              </a:rPr>
              <a:t>2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stable_partition</a:t>
            </a:r>
            <a:r>
              <a:rPr lang="en-US" baseline="30000" dirty="0" smtClean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r>
              <a:rPr lang="en-US" sz="2200" baseline="30000" dirty="0" smtClean="0">
                <a:cs typeface="Courier New"/>
              </a:rPr>
              <a:t>1</a:t>
            </a:r>
            <a:r>
              <a:rPr lang="en-US" sz="2200" dirty="0">
                <a:cs typeface="Courier New"/>
              </a:rPr>
              <a:t> </a:t>
            </a:r>
            <a:r>
              <a:rPr lang="en-US" sz="2200" dirty="0" smtClean="0">
                <a:cs typeface="Courier New"/>
              </a:rPr>
              <a:t>Requires random access iterators</a:t>
            </a:r>
          </a:p>
          <a:p>
            <a:pPr marL="0" indent="0">
              <a:buNone/>
            </a:pPr>
            <a:r>
              <a:rPr lang="en-US" sz="2200" baseline="30000" dirty="0" smtClean="0">
                <a:cs typeface="Courier New"/>
              </a:rPr>
              <a:t>2</a:t>
            </a:r>
            <a:r>
              <a:rPr lang="en-US" sz="2200" dirty="0" smtClean="0">
                <a:cs typeface="Courier New"/>
              </a:rPr>
              <a:t> Requires bidirectional iterators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Know your sorts</a:t>
            </a:r>
            <a:br>
              <a:rPr lang="en-US" sz="3600" dirty="0" smtClean="0"/>
            </a:br>
            <a:r>
              <a:rPr lang="en-US" sz="2000" dirty="0" smtClean="0"/>
              <a:t>Scott Meyers’ “Effective STL” Item 31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sort</a:t>
            </a:r>
          </a:p>
          <a:p>
            <a:pPr lvl="1"/>
            <a:r>
              <a:rPr lang="en-US" sz="1800" dirty="0" smtClean="0">
                <a:cs typeface="Courier New"/>
              </a:rPr>
              <a:t>Most general-purpose sort</a:t>
            </a:r>
          </a:p>
          <a:p>
            <a:pPr lvl="1"/>
            <a:r>
              <a:rPr lang="en-US" sz="1800" dirty="0" smtClean="0">
                <a:cs typeface="Courier New"/>
              </a:rPr>
              <a:t>Order of equivalent items implementation-defined</a:t>
            </a:r>
          </a:p>
          <a:p>
            <a:pPr lvl="1"/>
            <a:r>
              <a:rPr lang="en-US" sz="1800" dirty="0" smtClean="0">
                <a:cs typeface="Courier New"/>
              </a:rPr>
              <a:t>In some cases, may be more efficient than </a:t>
            </a:r>
            <a:r>
              <a:rPr lang="en-US" sz="1800" dirty="0" err="1" smtClean="0">
                <a:latin typeface="Courier New"/>
                <a:cs typeface="Courier New"/>
              </a:rPr>
              <a:t>stable_sort</a:t>
            </a:r>
            <a:r>
              <a:rPr lang="en-US" sz="1800" dirty="0" smtClean="0">
                <a:cs typeface="Courier New"/>
              </a:rPr>
              <a:t> since equivalent items can be rearranged at sort’s discretion</a:t>
            </a:r>
          </a:p>
          <a:p>
            <a:pPr lvl="1"/>
            <a:r>
              <a:rPr lang="en-US" sz="1800" dirty="0" smtClean="0">
                <a:cs typeface="Courier New"/>
              </a:rPr>
              <a:t>Sorts in place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stable_sort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cs typeface="Courier New"/>
              </a:rPr>
              <a:t>Order of equivalent items preserved</a:t>
            </a:r>
          </a:p>
          <a:p>
            <a:pPr lvl="1"/>
            <a:r>
              <a:rPr lang="en-US" sz="1800" dirty="0" smtClean="0">
                <a:cs typeface="Courier New"/>
              </a:rPr>
              <a:t>Sorts in place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partial_sort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cs typeface="Courier New"/>
              </a:rPr>
              <a:t>Sort a subset of a sequence, drawing from a subset that is equal to or larger than the sorted sequence</a:t>
            </a:r>
          </a:p>
          <a:p>
            <a:pPr lvl="1"/>
            <a:r>
              <a:rPr lang="en-US" sz="1800" dirty="0" smtClean="0">
                <a:cs typeface="Courier New"/>
              </a:rPr>
              <a:t>There is no stable version of </a:t>
            </a:r>
            <a:r>
              <a:rPr lang="en-US" sz="1800" dirty="0" err="1" smtClean="0">
                <a:latin typeface="Courier New"/>
                <a:cs typeface="Courier New"/>
              </a:rPr>
              <a:t>partial_sort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2400" dirty="0" err="1" smtClean="0">
                <a:latin typeface="Courier New"/>
                <a:cs typeface="Courier New"/>
              </a:rPr>
              <a:t>partial_sort_copy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cs typeface="Courier New"/>
              </a:rPr>
              <a:t>Like </a:t>
            </a:r>
            <a:r>
              <a:rPr lang="en-US" sz="1800" dirty="0" err="1" smtClean="0">
                <a:latin typeface="Courier New"/>
                <a:cs typeface="Courier New"/>
              </a:rPr>
              <a:t>partial_sort</a:t>
            </a:r>
            <a:r>
              <a:rPr lang="en-US" sz="1800" dirty="0" smtClean="0">
                <a:cs typeface="Courier New"/>
              </a:rPr>
              <a:t>, but…</a:t>
            </a:r>
          </a:p>
          <a:p>
            <a:pPr lvl="1"/>
            <a:r>
              <a:rPr lang="en-US" sz="1800" dirty="0" smtClean="0">
                <a:cs typeface="Courier New"/>
              </a:rPr>
              <a:t>Sorts specified subset of an input sequence, emitting to </a:t>
            </a:r>
            <a:r>
              <a:rPr lang="en-US" sz="1800" dirty="0" smtClean="0">
                <a:cs typeface="Courier New"/>
              </a:rPr>
              <a:t>an output </a:t>
            </a:r>
            <a:r>
              <a:rPr lang="en-US" sz="1800" dirty="0" smtClean="0">
                <a:cs typeface="Courier New"/>
              </a:rPr>
              <a:t>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stable_sort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sort objects by last name, first,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Scenario: a</a:t>
            </a:r>
            <a:r>
              <a:rPr lang="en-US" dirty="0" smtClean="0"/>
              <a:t>ssume </a:t>
            </a:r>
            <a:r>
              <a:rPr lang="en-US" dirty="0" smtClean="0"/>
              <a:t>an object with strings containing fist name, middle name, and last name, among other things</a:t>
            </a:r>
          </a:p>
          <a:p>
            <a:pPr marL="800100" lvl="2" indent="0">
              <a:buNone/>
            </a:pPr>
            <a:r>
              <a:rPr lang="en-US" sz="2200" dirty="0" err="1">
                <a:solidFill>
                  <a:srgbClr val="FCF0EC"/>
                </a:solidFill>
                <a:latin typeface="Courier New"/>
                <a:cs typeface="Courier New"/>
              </a:rPr>
              <a:t>struct</a:t>
            </a:r>
            <a:r>
              <a:rPr lang="en-US" sz="22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CF0EC"/>
                </a:solidFill>
                <a:latin typeface="Courier New"/>
                <a:cs typeface="Courier New"/>
              </a:rPr>
              <a:t>Person {</a:t>
            </a:r>
            <a:endParaRPr lang="en-US" sz="22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800100" lvl="2" indent="0">
              <a:buNone/>
            </a:pPr>
            <a:r>
              <a:rPr lang="en-US" sz="2200" dirty="0">
                <a:solidFill>
                  <a:srgbClr val="FCF0EC"/>
                </a:solidFill>
                <a:latin typeface="Courier New"/>
                <a:cs typeface="Courier New"/>
              </a:rPr>
              <a:t>    string first;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FCF0EC"/>
                </a:solidFill>
                <a:latin typeface="Courier New"/>
                <a:cs typeface="Courier New"/>
              </a:rPr>
              <a:t>    string middle;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FCF0EC"/>
                </a:solidFill>
                <a:latin typeface="Courier New"/>
                <a:cs typeface="Courier New"/>
              </a:rPr>
              <a:t>    string last</a:t>
            </a:r>
            <a:r>
              <a:rPr lang="en-US" sz="2200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CF0EC"/>
                </a:solidFill>
                <a:latin typeface="Courier New"/>
                <a:cs typeface="Courier New"/>
              </a:rPr>
              <a:t>   … other Person stuff…</a:t>
            </a:r>
            <a:endParaRPr lang="en-US" sz="22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800100" lvl="2" indent="0">
              <a:buNone/>
            </a:pPr>
            <a:r>
              <a:rPr lang="en-US" sz="2200" dirty="0">
                <a:solidFill>
                  <a:srgbClr val="FCF0EC"/>
                </a:solidFill>
                <a:latin typeface="Courier New"/>
                <a:cs typeface="Courier New"/>
              </a:rPr>
              <a:t>};</a:t>
            </a: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We want to sort said objects by all three fields, with precedence </a:t>
            </a:r>
            <a:r>
              <a:rPr lang="en-US" dirty="0" smtClean="0"/>
              <a:t>last &gt; first &gt; </a:t>
            </a:r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stable_sort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sort objects by last name, first,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&lt;Person&gt; v{{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"Joe", "P", "Smith"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"Jane", "Q", "Jones"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{ "Frank", "P", "Johnson" },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"Sarah", "B", "Smith"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es-ES_tradnl" dirty="0" err="1">
                <a:solidFill>
                  <a:srgbClr val="FCF0EC"/>
                </a:solidFill>
                <a:latin typeface="Courier New"/>
                <a:cs typeface="Courier New"/>
              </a:rPr>
              <a:t>Joe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", "X", "Jones"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"Joe", "A", "Smith" } }};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 Sort by least influential data first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sort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   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Person&amp; a,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Person&amp; b){ return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a.middle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&lt;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b.middle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; });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stable_sort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en-U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[](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Person&amp; a, 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Person&amp; b){ return 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a.first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b.first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; })</a:t>
            </a:r>
            <a:r>
              <a:rPr lang="en-U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>
                  <a:alpha val="0"/>
                </a:srgb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stable_sort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is-I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is-I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 </a:t>
            </a:r>
            <a:r>
              <a:rPr lang="is-I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[](const Person&amp; a, const Person&amp; b){ return a.last &lt; b.last;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/ Sort by most influential data </a:t>
            </a:r>
            <a:r>
              <a:rPr lang="en-U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last</a:t>
            </a:r>
            <a:endParaRPr lang="en-US" dirty="0">
              <a:solidFill>
                <a:srgbClr val="FCF0EC">
                  <a:alpha val="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stable_sort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sort objects by last name, first,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&lt;Person&gt; v{{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"Joe", "P", "Smith"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"Jane", "Q", "Jones"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{ "Frank", "P", "Johnson" },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"Sarah", "B", "Smith"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es-ES_tradnl" dirty="0" err="1">
                <a:solidFill>
                  <a:srgbClr val="FCF0EC"/>
                </a:solidFill>
                <a:latin typeface="Courier New"/>
                <a:cs typeface="Courier New"/>
              </a:rPr>
              <a:t>Joe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", "X", "Jones"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"Joe", "A", "Smith" } }};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 Sort by least influential data first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sort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   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Person&amp; a,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Person&amp; b){ return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a.middle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&lt;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b.middle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; });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stable_sort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[](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Person&amp; a,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Person&amp; b){ 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 })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stable_sort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is-I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is-I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  </a:t>
            </a:r>
            <a:r>
              <a:rPr lang="is-I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[](const Person&amp; a, const Person&amp; b){ return a.last &lt; b.last;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/ Sort by most influential data </a:t>
            </a:r>
            <a:r>
              <a:rPr lang="en-US" dirty="0" smtClean="0">
                <a:solidFill>
                  <a:srgbClr val="FCF0EC">
                    <a:alpha val="0"/>
                  </a:srgbClr>
                </a:solidFill>
                <a:latin typeface="Courier New"/>
                <a:cs typeface="Courier New"/>
              </a:rPr>
              <a:t>last</a:t>
            </a:r>
            <a:endParaRPr lang="en-US" dirty="0">
              <a:solidFill>
                <a:srgbClr val="FCF0EC">
                  <a:alpha val="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839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stable_sort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sort objects by last name, first,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&lt;Person&gt; v{{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"Joe", "P", "Smith"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"Jane", "Q", "Jones"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{ "Frank", "P", "Johnson" },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"Sarah", "B", "Smith" 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es-ES_tradnl" dirty="0" err="1">
                <a:solidFill>
                  <a:srgbClr val="FCF0EC"/>
                </a:solidFill>
                <a:latin typeface="Courier New"/>
                <a:cs typeface="Courier New"/>
              </a:rPr>
              <a:t>Joe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", "X", "Jones"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"Joe", "A", "Smith" } }};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 Sort by least influential data first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sort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   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Person&amp; a,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Person&amp; b){ return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a.middle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&lt;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b.middle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; });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stable_sort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[](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Person&amp; a,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Person&amp; b){ 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a.first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b.first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 })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stable_sort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is-IS" dirty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is-IS" dirty="0" smtClean="0">
                <a:solidFill>
                  <a:srgbClr val="FCF0EC"/>
                </a:solidFill>
                <a:latin typeface="Courier New"/>
                <a:cs typeface="Courier New"/>
              </a:rPr>
              <a:t>  </a:t>
            </a:r>
            <a:r>
              <a:rPr lang="is-IS" dirty="0">
                <a:solidFill>
                  <a:srgbClr val="FCF0EC"/>
                </a:solidFill>
                <a:latin typeface="Courier New"/>
                <a:cs typeface="Courier New"/>
              </a:rPr>
              <a:t>[](const Person&amp; a, const Person&amp; b){ return a.last &lt; b.last;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/ Sort by most influential data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last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060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Often more efficient than hand-written loop</a:t>
            </a:r>
          </a:p>
          <a:p>
            <a:r>
              <a:rPr lang="en-US" dirty="0" smtClean="0"/>
              <a:t>Cleaner and more clearly abstracted than a raw loop</a:t>
            </a:r>
          </a:p>
          <a:p>
            <a:r>
              <a:rPr lang="en-US" dirty="0" smtClean="0"/>
              <a:t>Contains side-effects inside a clear interface</a:t>
            </a:r>
          </a:p>
          <a:p>
            <a:r>
              <a:rPr lang="en-US" dirty="0" smtClean="0"/>
              <a:t>Prevents accidental leakage of side-effects</a:t>
            </a:r>
          </a:p>
          <a:p>
            <a:r>
              <a:rPr lang="en-US" dirty="0" smtClean="0"/>
              <a:t>Eases reasoning about functionality and reasoning about post conditions</a:t>
            </a:r>
          </a:p>
          <a:p>
            <a:r>
              <a:rPr lang="en-US" dirty="0" smtClean="0"/>
              <a:t>Less likely to fail under non-obvious conditions</a:t>
            </a:r>
          </a:p>
          <a:p>
            <a:r>
              <a:rPr lang="en-US" dirty="0" smtClean="0"/>
              <a:t>Eases reasoning about the surrounding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stable_sort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visual: sort objects by last name, first, middle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29506" b="-29506"/>
          <a:stretch>
            <a:fillRect/>
          </a:stretch>
        </p:blipFill>
        <p:spPr>
          <a:xfrm>
            <a:off x="76200" y="1524000"/>
            <a:ext cx="8915400" cy="4800600"/>
          </a:xfr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747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Takes an input sequence of sort candidates</a:t>
            </a:r>
          </a:p>
          <a:p>
            <a:r>
              <a:rPr lang="en-US" dirty="0" smtClean="0"/>
              <a:t>Sorts the top n elements into a potentially smaller output sequence</a:t>
            </a:r>
          </a:p>
          <a:p>
            <a:r>
              <a:rPr lang="en-US" dirty="0" smtClean="0"/>
              <a:t>Order of items from input sequence that are unsorted in output sequence are in implementation defined order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/>
              <a:t> is an in-place operation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err="1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copy</a:t>
            </a:r>
            <a:r>
              <a:rPr lang="en-US" dirty="0" smtClean="0"/>
              <a:t> copies sorted output to a separate sequence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/>
              <a:t> is obviously more efficient than a full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vector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&gt; v1</a:t>
            </a:r>
            <a:r>
              <a:rPr lang="es-ES_tradnl" dirty="0" smtClean="0">
                <a:latin typeface="Courier New"/>
                <a:cs typeface="Courier New"/>
              </a:rPr>
              <a:t>{ </a:t>
            </a:r>
            <a:r>
              <a:rPr lang="es-ES_tradnl" dirty="0">
                <a:latin typeface="Courier New"/>
                <a:cs typeface="Courier New"/>
              </a:rPr>
              <a:t>42, 17, 89, </a:t>
            </a:r>
            <a:r>
              <a:rPr lang="es-ES_tradnl" dirty="0" smtClean="0">
                <a:latin typeface="Courier New"/>
                <a:cs typeface="Courier New"/>
              </a:rPr>
              <a:t>22,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34</a:t>
            </a:r>
            <a:r>
              <a:rPr lang="es-ES_tradnl" dirty="0">
                <a:latin typeface="Courier New"/>
                <a:cs typeface="Courier New"/>
              </a:rPr>
              <a:t>, 78, 63, </a:t>
            </a:r>
            <a:r>
              <a:rPr lang="es-ES_tradnl" dirty="0" smtClean="0">
                <a:latin typeface="Courier New"/>
                <a:cs typeface="Courier New"/>
              </a:rPr>
              <a:t>12,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57</a:t>
            </a:r>
            <a:r>
              <a:rPr lang="es-ES_tradnl" dirty="0">
                <a:latin typeface="Courier New"/>
                <a:cs typeface="Courier New"/>
              </a:rPr>
              <a:t>, 99 </a:t>
            </a:r>
            <a:r>
              <a:rPr lang="es-ES_tradnl" dirty="0" smtClean="0">
                <a:latin typeface="Courier New"/>
                <a:cs typeface="Courier New"/>
              </a:rPr>
              <a:t>}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>
                <a:latin typeface="Courier New"/>
                <a:cs typeface="Courier New"/>
              </a:rPr>
              <a:t>(v1.begin()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v1</a:t>
            </a:r>
            <a:r>
              <a:rPr lang="en-US" dirty="0">
                <a:latin typeface="Courier New"/>
                <a:cs typeface="Courier New"/>
              </a:rPr>
              <a:t>.begin() + 5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v1</a:t>
            </a:r>
            <a:r>
              <a:rPr lang="en-US" dirty="0">
                <a:latin typeface="Courier New"/>
                <a:cs typeface="Courier New"/>
              </a:rPr>
              <a:t>.begin() + 8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greater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vector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&gt; v1</a:t>
            </a:r>
            <a:r>
              <a:rPr lang="es-ES_tradnl" dirty="0" smtClean="0">
                <a:latin typeface="Courier New"/>
                <a:cs typeface="Courier New"/>
              </a:rPr>
              <a:t>{ </a:t>
            </a:r>
            <a:r>
              <a:rPr lang="es-ES_tradnl" dirty="0">
                <a:latin typeface="Courier New"/>
                <a:cs typeface="Courier New"/>
              </a:rPr>
              <a:t>42, 17, 89, </a:t>
            </a:r>
            <a:r>
              <a:rPr lang="es-ES_tradnl" dirty="0" smtClean="0">
                <a:latin typeface="Courier New"/>
                <a:cs typeface="Courier New"/>
              </a:rPr>
              <a:t>22,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34</a:t>
            </a:r>
            <a:r>
              <a:rPr lang="es-ES_tradnl" dirty="0">
                <a:latin typeface="Courier New"/>
                <a:cs typeface="Courier New"/>
              </a:rPr>
              <a:t>, 78, 63, </a:t>
            </a:r>
            <a:r>
              <a:rPr lang="es-ES_tradnl" dirty="0" smtClean="0">
                <a:latin typeface="Courier New"/>
                <a:cs typeface="Courier New"/>
              </a:rPr>
              <a:t>12,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57</a:t>
            </a:r>
            <a:r>
              <a:rPr lang="es-ES_tradnl" dirty="0">
                <a:latin typeface="Courier New"/>
                <a:cs typeface="Courier New"/>
              </a:rPr>
              <a:t>, 99 </a:t>
            </a:r>
            <a:r>
              <a:rPr lang="es-ES_tradnl" dirty="0" smtClean="0">
                <a:latin typeface="Courier New"/>
                <a:cs typeface="Courier New"/>
              </a:rPr>
              <a:t>}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>
                <a:latin typeface="Courier New"/>
                <a:cs typeface="Courier New"/>
              </a:rPr>
              <a:t>(v1.begin()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v1</a:t>
            </a:r>
            <a:r>
              <a:rPr lang="en-US" dirty="0">
                <a:latin typeface="Courier New"/>
                <a:cs typeface="Courier New"/>
              </a:rPr>
              <a:t>.begin() + 5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v1</a:t>
            </a:r>
            <a:r>
              <a:rPr lang="en-US" dirty="0">
                <a:latin typeface="Courier New"/>
                <a:cs typeface="Courier New"/>
              </a:rPr>
              <a:t>.begin() + 8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greater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191000" y="1600200"/>
            <a:ext cx="3810000" cy="1143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796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vector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&gt; v1</a:t>
            </a:r>
            <a:r>
              <a:rPr lang="es-ES_tradnl" dirty="0" smtClean="0">
                <a:latin typeface="Courier New"/>
                <a:cs typeface="Courier New"/>
              </a:rPr>
              <a:t>{ </a:t>
            </a:r>
            <a:r>
              <a:rPr lang="es-ES_tradnl" dirty="0">
                <a:latin typeface="Courier New"/>
                <a:cs typeface="Courier New"/>
              </a:rPr>
              <a:t>42, 17, 89, </a:t>
            </a:r>
            <a:r>
              <a:rPr lang="es-ES_tradnl" dirty="0" smtClean="0">
                <a:latin typeface="Courier New"/>
                <a:cs typeface="Courier New"/>
              </a:rPr>
              <a:t>22,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34</a:t>
            </a:r>
            <a:r>
              <a:rPr lang="es-ES_tradnl" dirty="0">
                <a:latin typeface="Courier New"/>
                <a:cs typeface="Courier New"/>
              </a:rPr>
              <a:t>, 78, 63, </a:t>
            </a:r>
            <a:r>
              <a:rPr lang="es-ES_tradnl" dirty="0" smtClean="0">
                <a:latin typeface="Courier New"/>
                <a:cs typeface="Courier New"/>
              </a:rPr>
              <a:t>12,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57</a:t>
            </a:r>
            <a:r>
              <a:rPr lang="es-ES_tradnl" dirty="0">
                <a:latin typeface="Courier New"/>
                <a:cs typeface="Courier New"/>
              </a:rPr>
              <a:t>, 99 </a:t>
            </a:r>
            <a:r>
              <a:rPr lang="es-ES_tradnl" dirty="0" smtClean="0">
                <a:latin typeface="Courier New"/>
                <a:cs typeface="Courier New"/>
              </a:rPr>
              <a:t>}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>
                <a:latin typeface="Courier New"/>
                <a:cs typeface="Courier New"/>
              </a:rPr>
              <a:t>(v1.begin()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v1</a:t>
            </a:r>
            <a:r>
              <a:rPr lang="en-US" dirty="0">
                <a:latin typeface="Courier New"/>
                <a:cs typeface="Courier New"/>
              </a:rPr>
              <a:t>.begin() + 5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v1</a:t>
            </a:r>
            <a:r>
              <a:rPr lang="en-US" dirty="0">
                <a:latin typeface="Courier New"/>
                <a:cs typeface="Courier New"/>
              </a:rPr>
              <a:t>.begin() + 8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greater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191000" y="1600200"/>
            <a:ext cx="3810000" cy="1143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35764" y="1530634"/>
            <a:ext cx="3838334" cy="1259245"/>
          </a:xfrm>
          <a:custGeom>
            <a:avLst/>
            <a:gdLst>
              <a:gd name="connsiteX0" fmla="*/ 271375 w 3838334"/>
              <a:gd name="connsiteY0" fmla="*/ 97700 h 1259245"/>
              <a:gd name="connsiteX1" fmla="*/ 271375 w 3838334"/>
              <a:gd name="connsiteY1" fmla="*/ 97700 h 1259245"/>
              <a:gd name="connsiteX2" fmla="*/ 607881 w 3838334"/>
              <a:gd name="connsiteY2" fmla="*/ 86844 h 1259245"/>
              <a:gd name="connsiteX3" fmla="*/ 716431 w 3838334"/>
              <a:gd name="connsiteY3" fmla="*/ 75989 h 1259245"/>
              <a:gd name="connsiteX4" fmla="*/ 1237472 w 3838334"/>
              <a:gd name="connsiteY4" fmla="*/ 65133 h 1259245"/>
              <a:gd name="connsiteX5" fmla="*/ 1356878 w 3838334"/>
              <a:gd name="connsiteY5" fmla="*/ 54278 h 1259245"/>
              <a:gd name="connsiteX6" fmla="*/ 1389443 w 3838334"/>
              <a:gd name="connsiteY6" fmla="*/ 43422 h 1259245"/>
              <a:gd name="connsiteX7" fmla="*/ 1563123 w 3838334"/>
              <a:gd name="connsiteY7" fmla="*/ 21711 h 1259245"/>
              <a:gd name="connsiteX8" fmla="*/ 1856209 w 3838334"/>
              <a:gd name="connsiteY8" fmla="*/ 32567 h 1259245"/>
              <a:gd name="connsiteX9" fmla="*/ 1910484 w 3838334"/>
              <a:gd name="connsiteY9" fmla="*/ 54278 h 1259245"/>
              <a:gd name="connsiteX10" fmla="*/ 1975614 w 3838334"/>
              <a:gd name="connsiteY10" fmla="*/ 75989 h 1259245"/>
              <a:gd name="connsiteX11" fmla="*/ 2127584 w 3838334"/>
              <a:gd name="connsiteY11" fmla="*/ 97700 h 1259245"/>
              <a:gd name="connsiteX12" fmla="*/ 2181859 w 3838334"/>
              <a:gd name="connsiteY12" fmla="*/ 108556 h 1259245"/>
              <a:gd name="connsiteX13" fmla="*/ 2724611 w 3838334"/>
              <a:gd name="connsiteY13" fmla="*/ 97700 h 1259245"/>
              <a:gd name="connsiteX14" fmla="*/ 2811451 w 3838334"/>
              <a:gd name="connsiteY14" fmla="*/ 86844 h 1259245"/>
              <a:gd name="connsiteX15" fmla="*/ 2941711 w 3838334"/>
              <a:gd name="connsiteY15" fmla="*/ 75989 h 1259245"/>
              <a:gd name="connsiteX16" fmla="*/ 2985131 w 3838334"/>
              <a:gd name="connsiteY16" fmla="*/ 65133 h 1259245"/>
              <a:gd name="connsiteX17" fmla="*/ 3028551 w 3838334"/>
              <a:gd name="connsiteY17" fmla="*/ 43422 h 1259245"/>
              <a:gd name="connsiteX18" fmla="*/ 3071971 w 3838334"/>
              <a:gd name="connsiteY18" fmla="*/ 32567 h 1259245"/>
              <a:gd name="connsiteX19" fmla="*/ 3104536 w 3838334"/>
              <a:gd name="connsiteY19" fmla="*/ 21711 h 1259245"/>
              <a:gd name="connsiteX20" fmla="*/ 3191377 w 3838334"/>
              <a:gd name="connsiteY20" fmla="*/ 10856 h 1259245"/>
              <a:gd name="connsiteX21" fmla="*/ 3267362 w 3838334"/>
              <a:gd name="connsiteY21" fmla="*/ 0 h 1259245"/>
              <a:gd name="connsiteX22" fmla="*/ 3506172 w 3838334"/>
              <a:gd name="connsiteY22" fmla="*/ 10856 h 1259245"/>
              <a:gd name="connsiteX23" fmla="*/ 3571302 w 3838334"/>
              <a:gd name="connsiteY23" fmla="*/ 75989 h 1259245"/>
              <a:gd name="connsiteX24" fmla="*/ 3636432 w 3838334"/>
              <a:gd name="connsiteY24" fmla="*/ 141122 h 1259245"/>
              <a:gd name="connsiteX25" fmla="*/ 3658143 w 3838334"/>
              <a:gd name="connsiteY25" fmla="*/ 162833 h 1259245"/>
              <a:gd name="connsiteX26" fmla="*/ 3701563 w 3838334"/>
              <a:gd name="connsiteY26" fmla="*/ 195400 h 1259245"/>
              <a:gd name="connsiteX27" fmla="*/ 3723273 w 3838334"/>
              <a:gd name="connsiteY27" fmla="*/ 227967 h 1259245"/>
              <a:gd name="connsiteX28" fmla="*/ 3755838 w 3838334"/>
              <a:gd name="connsiteY28" fmla="*/ 260533 h 1259245"/>
              <a:gd name="connsiteX29" fmla="*/ 3810113 w 3838334"/>
              <a:gd name="connsiteY29" fmla="*/ 314811 h 1259245"/>
              <a:gd name="connsiteX30" fmla="*/ 3820968 w 3838334"/>
              <a:gd name="connsiteY30" fmla="*/ 499356 h 1259245"/>
              <a:gd name="connsiteX31" fmla="*/ 3766693 w 3838334"/>
              <a:gd name="connsiteY31" fmla="*/ 531922 h 1259245"/>
              <a:gd name="connsiteX32" fmla="*/ 3734128 w 3838334"/>
              <a:gd name="connsiteY32" fmla="*/ 553634 h 1259245"/>
              <a:gd name="connsiteX33" fmla="*/ 3658143 w 3838334"/>
              <a:gd name="connsiteY33" fmla="*/ 575345 h 1259245"/>
              <a:gd name="connsiteX34" fmla="*/ 3625577 w 3838334"/>
              <a:gd name="connsiteY34" fmla="*/ 586200 h 1259245"/>
              <a:gd name="connsiteX35" fmla="*/ 2822306 w 3838334"/>
              <a:gd name="connsiteY35" fmla="*/ 586200 h 1259245"/>
              <a:gd name="connsiteX36" fmla="*/ 2778886 w 3838334"/>
              <a:gd name="connsiteY36" fmla="*/ 597056 h 1259245"/>
              <a:gd name="connsiteX37" fmla="*/ 2692045 w 3838334"/>
              <a:gd name="connsiteY37" fmla="*/ 607911 h 1259245"/>
              <a:gd name="connsiteX38" fmla="*/ 2648625 w 3838334"/>
              <a:gd name="connsiteY38" fmla="*/ 618767 h 1259245"/>
              <a:gd name="connsiteX39" fmla="*/ 2344685 w 3838334"/>
              <a:gd name="connsiteY39" fmla="*/ 640478 h 1259245"/>
              <a:gd name="connsiteX40" fmla="*/ 1693383 w 3838334"/>
              <a:gd name="connsiteY40" fmla="*/ 629622 h 1259245"/>
              <a:gd name="connsiteX41" fmla="*/ 1649963 w 3838334"/>
              <a:gd name="connsiteY41" fmla="*/ 618767 h 1259245"/>
              <a:gd name="connsiteX42" fmla="*/ 1519703 w 3838334"/>
              <a:gd name="connsiteY42" fmla="*/ 607911 h 1259245"/>
              <a:gd name="connsiteX43" fmla="*/ 1356878 w 3838334"/>
              <a:gd name="connsiteY43" fmla="*/ 586200 h 1259245"/>
              <a:gd name="connsiteX44" fmla="*/ 1074647 w 3838334"/>
              <a:gd name="connsiteY44" fmla="*/ 586200 h 1259245"/>
              <a:gd name="connsiteX45" fmla="*/ 966097 w 3838334"/>
              <a:gd name="connsiteY45" fmla="*/ 705611 h 1259245"/>
              <a:gd name="connsiteX46" fmla="*/ 933532 w 3838334"/>
              <a:gd name="connsiteY46" fmla="*/ 792456 h 1259245"/>
              <a:gd name="connsiteX47" fmla="*/ 911822 w 3838334"/>
              <a:gd name="connsiteY47" fmla="*/ 835878 h 1259245"/>
              <a:gd name="connsiteX48" fmla="*/ 922677 w 3838334"/>
              <a:gd name="connsiteY48" fmla="*/ 944434 h 1259245"/>
              <a:gd name="connsiteX49" fmla="*/ 966097 w 3838334"/>
              <a:gd name="connsiteY49" fmla="*/ 1009567 h 1259245"/>
              <a:gd name="connsiteX50" fmla="*/ 976952 w 3838334"/>
              <a:gd name="connsiteY50" fmla="*/ 1052989 h 1259245"/>
              <a:gd name="connsiteX51" fmla="*/ 955242 w 3838334"/>
              <a:gd name="connsiteY51" fmla="*/ 1150689 h 1259245"/>
              <a:gd name="connsiteX52" fmla="*/ 857547 w 3838334"/>
              <a:gd name="connsiteY52" fmla="*/ 1194112 h 1259245"/>
              <a:gd name="connsiteX53" fmla="*/ 683866 w 3838334"/>
              <a:gd name="connsiteY53" fmla="*/ 1259245 h 1259245"/>
              <a:gd name="connsiteX54" fmla="*/ 282230 w 3838334"/>
              <a:gd name="connsiteY54" fmla="*/ 1237534 h 1259245"/>
              <a:gd name="connsiteX55" fmla="*/ 227955 w 3838334"/>
              <a:gd name="connsiteY55" fmla="*/ 1204967 h 1259245"/>
              <a:gd name="connsiteX56" fmla="*/ 130260 w 3838334"/>
              <a:gd name="connsiteY56" fmla="*/ 1161545 h 1259245"/>
              <a:gd name="connsiteX57" fmla="*/ 54275 w 3838334"/>
              <a:gd name="connsiteY57" fmla="*/ 1107267 h 1259245"/>
              <a:gd name="connsiteX58" fmla="*/ 32565 w 3838334"/>
              <a:gd name="connsiteY58" fmla="*/ 1074700 h 1259245"/>
              <a:gd name="connsiteX59" fmla="*/ 21710 w 3838334"/>
              <a:gd name="connsiteY59" fmla="*/ 1020423 h 1259245"/>
              <a:gd name="connsiteX60" fmla="*/ 0 w 3838334"/>
              <a:gd name="connsiteY60" fmla="*/ 922723 h 1259245"/>
              <a:gd name="connsiteX61" fmla="*/ 10855 w 3838334"/>
              <a:gd name="connsiteY61" fmla="*/ 477645 h 1259245"/>
              <a:gd name="connsiteX62" fmla="*/ 32565 w 3838334"/>
              <a:gd name="connsiteY62" fmla="*/ 434222 h 1259245"/>
              <a:gd name="connsiteX63" fmla="*/ 54275 w 3838334"/>
              <a:gd name="connsiteY63" fmla="*/ 347378 h 1259245"/>
              <a:gd name="connsiteX64" fmla="*/ 86840 w 3838334"/>
              <a:gd name="connsiteY64" fmla="*/ 303956 h 1259245"/>
              <a:gd name="connsiteX65" fmla="*/ 119405 w 3838334"/>
              <a:gd name="connsiteY65" fmla="*/ 173689 h 1259245"/>
              <a:gd name="connsiteX66" fmla="*/ 130260 w 3838334"/>
              <a:gd name="connsiteY66" fmla="*/ 141122 h 1259245"/>
              <a:gd name="connsiteX67" fmla="*/ 217100 w 3838334"/>
              <a:gd name="connsiteY67" fmla="*/ 65133 h 1259245"/>
              <a:gd name="connsiteX68" fmla="*/ 249665 w 3838334"/>
              <a:gd name="connsiteY68" fmla="*/ 43422 h 1259245"/>
              <a:gd name="connsiteX69" fmla="*/ 325650 w 3838334"/>
              <a:gd name="connsiteY69" fmla="*/ 43422 h 1259245"/>
              <a:gd name="connsiteX70" fmla="*/ 271375 w 3838334"/>
              <a:gd name="connsiteY70" fmla="*/ 97700 h 125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838334" h="1259245">
                <a:moveTo>
                  <a:pt x="271375" y="97700"/>
                </a:moveTo>
                <a:lnTo>
                  <a:pt x="271375" y="97700"/>
                </a:lnTo>
                <a:lnTo>
                  <a:pt x="607881" y="86844"/>
                </a:lnTo>
                <a:cubicBezTo>
                  <a:pt x="644202" y="85072"/>
                  <a:pt x="680089" y="77242"/>
                  <a:pt x="716431" y="75989"/>
                </a:cubicBezTo>
                <a:cubicBezTo>
                  <a:pt x="890046" y="70002"/>
                  <a:pt x="1063792" y="68752"/>
                  <a:pt x="1237472" y="65133"/>
                </a:cubicBezTo>
                <a:cubicBezTo>
                  <a:pt x="1277274" y="61515"/>
                  <a:pt x="1317314" y="59930"/>
                  <a:pt x="1356878" y="54278"/>
                </a:cubicBezTo>
                <a:cubicBezTo>
                  <a:pt x="1368205" y="52660"/>
                  <a:pt x="1378223" y="45666"/>
                  <a:pt x="1389443" y="43422"/>
                </a:cubicBezTo>
                <a:cubicBezTo>
                  <a:pt x="1428153" y="35680"/>
                  <a:pt x="1529273" y="25472"/>
                  <a:pt x="1563123" y="21711"/>
                </a:cubicBezTo>
                <a:cubicBezTo>
                  <a:pt x="1660818" y="25330"/>
                  <a:pt x="1758874" y="23441"/>
                  <a:pt x="1856209" y="32567"/>
                </a:cubicBezTo>
                <a:cubicBezTo>
                  <a:pt x="1875609" y="34386"/>
                  <a:pt x="1892172" y="47619"/>
                  <a:pt x="1910484" y="54278"/>
                </a:cubicBezTo>
                <a:cubicBezTo>
                  <a:pt x="1931991" y="62099"/>
                  <a:pt x="1953413" y="70439"/>
                  <a:pt x="1975614" y="75989"/>
                </a:cubicBezTo>
                <a:cubicBezTo>
                  <a:pt x="2068779" y="99280"/>
                  <a:pt x="1968927" y="76544"/>
                  <a:pt x="2127584" y="97700"/>
                </a:cubicBezTo>
                <a:cubicBezTo>
                  <a:pt x="2145872" y="100139"/>
                  <a:pt x="2163767" y="104937"/>
                  <a:pt x="2181859" y="108556"/>
                </a:cubicBezTo>
                <a:lnTo>
                  <a:pt x="2724611" y="97700"/>
                </a:lnTo>
                <a:cubicBezTo>
                  <a:pt x="2753766" y="96695"/>
                  <a:pt x="2782424" y="89747"/>
                  <a:pt x="2811451" y="86844"/>
                </a:cubicBezTo>
                <a:cubicBezTo>
                  <a:pt x="2854805" y="82508"/>
                  <a:pt x="2898291" y="79607"/>
                  <a:pt x="2941711" y="75989"/>
                </a:cubicBezTo>
                <a:cubicBezTo>
                  <a:pt x="2956184" y="72370"/>
                  <a:pt x="2971162" y="70372"/>
                  <a:pt x="2985131" y="65133"/>
                </a:cubicBezTo>
                <a:cubicBezTo>
                  <a:pt x="3000282" y="59451"/>
                  <a:pt x="3013400" y="49104"/>
                  <a:pt x="3028551" y="43422"/>
                </a:cubicBezTo>
                <a:cubicBezTo>
                  <a:pt x="3042520" y="38184"/>
                  <a:pt x="3057626" y="36666"/>
                  <a:pt x="3071971" y="32567"/>
                </a:cubicBezTo>
                <a:cubicBezTo>
                  <a:pt x="3082973" y="29423"/>
                  <a:pt x="3093278" y="23758"/>
                  <a:pt x="3104536" y="21711"/>
                </a:cubicBezTo>
                <a:cubicBezTo>
                  <a:pt x="3133238" y="16492"/>
                  <a:pt x="3162461" y="14712"/>
                  <a:pt x="3191377" y="10856"/>
                </a:cubicBezTo>
                <a:lnTo>
                  <a:pt x="3267362" y="0"/>
                </a:lnTo>
                <a:cubicBezTo>
                  <a:pt x="3346965" y="3619"/>
                  <a:pt x="3427054" y="1361"/>
                  <a:pt x="3506172" y="10856"/>
                </a:cubicBezTo>
                <a:cubicBezTo>
                  <a:pt x="3534056" y="14202"/>
                  <a:pt x="3558276" y="61515"/>
                  <a:pt x="3571302" y="75989"/>
                </a:cubicBezTo>
                <a:cubicBezTo>
                  <a:pt x="3591841" y="98811"/>
                  <a:pt x="3614722" y="119411"/>
                  <a:pt x="3636432" y="141122"/>
                </a:cubicBezTo>
                <a:cubicBezTo>
                  <a:pt x="3643669" y="148359"/>
                  <a:pt x="3649955" y="156692"/>
                  <a:pt x="3658143" y="162833"/>
                </a:cubicBezTo>
                <a:cubicBezTo>
                  <a:pt x="3672616" y="173689"/>
                  <a:pt x="3688770" y="182607"/>
                  <a:pt x="3701563" y="195400"/>
                </a:cubicBezTo>
                <a:cubicBezTo>
                  <a:pt x="3710788" y="204626"/>
                  <a:pt x="3714921" y="217944"/>
                  <a:pt x="3723273" y="227967"/>
                </a:cubicBezTo>
                <a:cubicBezTo>
                  <a:pt x="3733101" y="239761"/>
                  <a:pt x="3746010" y="248739"/>
                  <a:pt x="3755838" y="260533"/>
                </a:cubicBezTo>
                <a:cubicBezTo>
                  <a:pt x="3801068" y="314812"/>
                  <a:pt x="3750410" y="275007"/>
                  <a:pt x="3810113" y="314811"/>
                </a:cubicBezTo>
                <a:cubicBezTo>
                  <a:pt x="3832433" y="381775"/>
                  <a:pt x="3854901" y="420175"/>
                  <a:pt x="3820968" y="499356"/>
                </a:cubicBezTo>
                <a:cubicBezTo>
                  <a:pt x="3812657" y="518749"/>
                  <a:pt x="3784584" y="520739"/>
                  <a:pt x="3766693" y="531922"/>
                </a:cubicBezTo>
                <a:cubicBezTo>
                  <a:pt x="3755630" y="538837"/>
                  <a:pt x="3745797" y="547799"/>
                  <a:pt x="3734128" y="553634"/>
                </a:cubicBezTo>
                <a:cubicBezTo>
                  <a:pt x="3716783" y="562307"/>
                  <a:pt x="3674365" y="570710"/>
                  <a:pt x="3658143" y="575345"/>
                </a:cubicBezTo>
                <a:cubicBezTo>
                  <a:pt x="3647141" y="578489"/>
                  <a:pt x="3636432" y="582582"/>
                  <a:pt x="3625577" y="586200"/>
                </a:cubicBezTo>
                <a:cubicBezTo>
                  <a:pt x="3246987" y="576493"/>
                  <a:pt x="3189497" y="567369"/>
                  <a:pt x="2822306" y="586200"/>
                </a:cubicBezTo>
                <a:cubicBezTo>
                  <a:pt x="2807407" y="586964"/>
                  <a:pt x="2793602" y="594603"/>
                  <a:pt x="2778886" y="597056"/>
                </a:cubicBezTo>
                <a:cubicBezTo>
                  <a:pt x="2750111" y="601852"/>
                  <a:pt x="2720992" y="604293"/>
                  <a:pt x="2692045" y="607911"/>
                </a:cubicBezTo>
                <a:cubicBezTo>
                  <a:pt x="2677572" y="611530"/>
                  <a:pt x="2663303" y="616098"/>
                  <a:pt x="2648625" y="618767"/>
                </a:cubicBezTo>
                <a:cubicBezTo>
                  <a:pt x="2541265" y="638288"/>
                  <a:pt x="2467579" y="634625"/>
                  <a:pt x="2344685" y="640478"/>
                </a:cubicBezTo>
                <a:lnTo>
                  <a:pt x="1693383" y="629622"/>
                </a:lnTo>
                <a:cubicBezTo>
                  <a:pt x="1678472" y="629156"/>
                  <a:pt x="1664767" y="620618"/>
                  <a:pt x="1649963" y="618767"/>
                </a:cubicBezTo>
                <a:cubicBezTo>
                  <a:pt x="1606729" y="613362"/>
                  <a:pt x="1563007" y="612723"/>
                  <a:pt x="1519703" y="607911"/>
                </a:cubicBezTo>
                <a:cubicBezTo>
                  <a:pt x="1465283" y="601864"/>
                  <a:pt x="1411153" y="593437"/>
                  <a:pt x="1356878" y="586200"/>
                </a:cubicBezTo>
                <a:cubicBezTo>
                  <a:pt x="1222753" y="541489"/>
                  <a:pt x="1314519" y="562212"/>
                  <a:pt x="1074647" y="586200"/>
                </a:cubicBezTo>
                <a:cubicBezTo>
                  <a:pt x="1033439" y="627410"/>
                  <a:pt x="996127" y="657560"/>
                  <a:pt x="966097" y="705611"/>
                </a:cubicBezTo>
                <a:cubicBezTo>
                  <a:pt x="928320" y="766057"/>
                  <a:pt x="956973" y="729943"/>
                  <a:pt x="933532" y="792456"/>
                </a:cubicBezTo>
                <a:cubicBezTo>
                  <a:pt x="927850" y="807608"/>
                  <a:pt x="919059" y="821404"/>
                  <a:pt x="911822" y="835878"/>
                </a:cubicBezTo>
                <a:cubicBezTo>
                  <a:pt x="915440" y="872063"/>
                  <a:pt x="911831" y="909723"/>
                  <a:pt x="922677" y="944434"/>
                </a:cubicBezTo>
                <a:cubicBezTo>
                  <a:pt x="930460" y="969339"/>
                  <a:pt x="966097" y="1009567"/>
                  <a:pt x="966097" y="1009567"/>
                </a:cubicBezTo>
                <a:cubicBezTo>
                  <a:pt x="969715" y="1024041"/>
                  <a:pt x="978096" y="1038114"/>
                  <a:pt x="976952" y="1052989"/>
                </a:cubicBezTo>
                <a:cubicBezTo>
                  <a:pt x="974393" y="1086252"/>
                  <a:pt x="969046" y="1120318"/>
                  <a:pt x="955242" y="1150689"/>
                </a:cubicBezTo>
                <a:cubicBezTo>
                  <a:pt x="945921" y="1171196"/>
                  <a:pt x="860882" y="1192653"/>
                  <a:pt x="857547" y="1194112"/>
                </a:cubicBezTo>
                <a:cubicBezTo>
                  <a:pt x="699721" y="1263164"/>
                  <a:pt x="804998" y="1239054"/>
                  <a:pt x="683866" y="1259245"/>
                </a:cubicBezTo>
                <a:cubicBezTo>
                  <a:pt x="549987" y="1252008"/>
                  <a:pt x="415364" y="1253384"/>
                  <a:pt x="282230" y="1237534"/>
                </a:cubicBezTo>
                <a:cubicBezTo>
                  <a:pt x="261279" y="1235040"/>
                  <a:pt x="246398" y="1215214"/>
                  <a:pt x="227955" y="1204967"/>
                </a:cubicBezTo>
                <a:cubicBezTo>
                  <a:pt x="124374" y="1147419"/>
                  <a:pt x="251016" y="1221926"/>
                  <a:pt x="130260" y="1161545"/>
                </a:cubicBezTo>
                <a:cubicBezTo>
                  <a:pt x="117932" y="1155381"/>
                  <a:pt x="59193" y="1112185"/>
                  <a:pt x="54275" y="1107267"/>
                </a:cubicBezTo>
                <a:cubicBezTo>
                  <a:pt x="45050" y="1098041"/>
                  <a:pt x="39802" y="1085556"/>
                  <a:pt x="32565" y="1074700"/>
                </a:cubicBezTo>
                <a:cubicBezTo>
                  <a:pt x="28947" y="1056608"/>
                  <a:pt x="25712" y="1038434"/>
                  <a:pt x="21710" y="1020423"/>
                </a:cubicBezTo>
                <a:cubicBezTo>
                  <a:pt x="-8949" y="882449"/>
                  <a:pt x="32738" y="1086421"/>
                  <a:pt x="0" y="922723"/>
                </a:cubicBezTo>
                <a:cubicBezTo>
                  <a:pt x="3618" y="774364"/>
                  <a:pt x="984" y="625720"/>
                  <a:pt x="10855" y="477645"/>
                </a:cubicBezTo>
                <a:cubicBezTo>
                  <a:pt x="11931" y="461498"/>
                  <a:pt x="27448" y="449574"/>
                  <a:pt x="32565" y="434222"/>
                </a:cubicBezTo>
                <a:cubicBezTo>
                  <a:pt x="39711" y="412783"/>
                  <a:pt x="41278" y="370124"/>
                  <a:pt x="54275" y="347378"/>
                </a:cubicBezTo>
                <a:cubicBezTo>
                  <a:pt x="63251" y="331669"/>
                  <a:pt x="75985" y="318430"/>
                  <a:pt x="86840" y="303956"/>
                </a:cubicBezTo>
                <a:cubicBezTo>
                  <a:pt x="101457" y="216247"/>
                  <a:pt x="90735" y="259704"/>
                  <a:pt x="119405" y="173689"/>
                </a:cubicBezTo>
                <a:cubicBezTo>
                  <a:pt x="123023" y="162833"/>
                  <a:pt x="122169" y="149213"/>
                  <a:pt x="130260" y="141122"/>
                </a:cubicBezTo>
                <a:cubicBezTo>
                  <a:pt x="178015" y="93365"/>
                  <a:pt x="164781" y="102506"/>
                  <a:pt x="217100" y="65133"/>
                </a:cubicBezTo>
                <a:cubicBezTo>
                  <a:pt x="227716" y="57550"/>
                  <a:pt x="236872" y="45981"/>
                  <a:pt x="249665" y="43422"/>
                </a:cubicBezTo>
                <a:cubicBezTo>
                  <a:pt x="274501" y="38454"/>
                  <a:pt x="300322" y="43422"/>
                  <a:pt x="325650" y="43422"/>
                </a:cubicBezTo>
                <a:lnTo>
                  <a:pt x="271375" y="97700"/>
                </a:ln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24909" y="1465501"/>
            <a:ext cx="4070633" cy="1280956"/>
          </a:xfrm>
          <a:custGeom>
            <a:avLst/>
            <a:gdLst>
              <a:gd name="connsiteX0" fmla="*/ 238810 w 4070633"/>
              <a:gd name="connsiteY0" fmla="*/ 21711 h 1280956"/>
              <a:gd name="connsiteX1" fmla="*/ 238810 w 4070633"/>
              <a:gd name="connsiteY1" fmla="*/ 21711 h 1280956"/>
              <a:gd name="connsiteX2" fmla="*/ 1736803 w 4070633"/>
              <a:gd name="connsiteY2" fmla="*/ 10855 h 1280956"/>
              <a:gd name="connsiteX3" fmla="*/ 1801934 w 4070633"/>
              <a:gd name="connsiteY3" fmla="*/ 0 h 1280956"/>
              <a:gd name="connsiteX4" fmla="*/ 2464090 w 4070633"/>
              <a:gd name="connsiteY4" fmla="*/ 10855 h 1280956"/>
              <a:gd name="connsiteX5" fmla="*/ 2811451 w 4070633"/>
              <a:gd name="connsiteY5" fmla="*/ 43422 h 1280956"/>
              <a:gd name="connsiteX6" fmla="*/ 2963421 w 4070633"/>
              <a:gd name="connsiteY6" fmla="*/ 75989 h 1280956"/>
              <a:gd name="connsiteX7" fmla="*/ 3517027 w 4070633"/>
              <a:gd name="connsiteY7" fmla="*/ 86844 h 1280956"/>
              <a:gd name="connsiteX8" fmla="*/ 3701563 w 4070633"/>
              <a:gd name="connsiteY8" fmla="*/ 108555 h 1280956"/>
              <a:gd name="connsiteX9" fmla="*/ 3788403 w 4070633"/>
              <a:gd name="connsiteY9" fmla="*/ 130266 h 1280956"/>
              <a:gd name="connsiteX10" fmla="*/ 3842678 w 4070633"/>
              <a:gd name="connsiteY10" fmla="*/ 141122 h 1280956"/>
              <a:gd name="connsiteX11" fmla="*/ 3962083 w 4070633"/>
              <a:gd name="connsiteY11" fmla="*/ 238822 h 1280956"/>
              <a:gd name="connsiteX12" fmla="*/ 4027213 w 4070633"/>
              <a:gd name="connsiteY12" fmla="*/ 325666 h 1280956"/>
              <a:gd name="connsiteX13" fmla="*/ 4038068 w 4070633"/>
              <a:gd name="connsiteY13" fmla="*/ 358233 h 1280956"/>
              <a:gd name="connsiteX14" fmla="*/ 4070633 w 4070633"/>
              <a:gd name="connsiteY14" fmla="*/ 423366 h 1280956"/>
              <a:gd name="connsiteX15" fmla="*/ 4059778 w 4070633"/>
              <a:gd name="connsiteY15" fmla="*/ 531922 h 1280956"/>
              <a:gd name="connsiteX16" fmla="*/ 4005503 w 4070633"/>
              <a:gd name="connsiteY16" fmla="*/ 553633 h 1280956"/>
              <a:gd name="connsiteX17" fmla="*/ 3972938 w 4070633"/>
              <a:gd name="connsiteY17" fmla="*/ 575344 h 1280956"/>
              <a:gd name="connsiteX18" fmla="*/ 3940373 w 4070633"/>
              <a:gd name="connsiteY18" fmla="*/ 607911 h 1280956"/>
              <a:gd name="connsiteX19" fmla="*/ 3842678 w 4070633"/>
              <a:gd name="connsiteY19" fmla="*/ 651333 h 1280956"/>
              <a:gd name="connsiteX20" fmla="*/ 3788403 w 4070633"/>
              <a:gd name="connsiteY20" fmla="*/ 662189 h 1280956"/>
              <a:gd name="connsiteX21" fmla="*/ 3614722 w 4070633"/>
              <a:gd name="connsiteY21" fmla="*/ 694755 h 1280956"/>
              <a:gd name="connsiteX22" fmla="*/ 2724611 w 4070633"/>
              <a:gd name="connsiteY22" fmla="*/ 694755 h 1280956"/>
              <a:gd name="connsiteX23" fmla="*/ 2681190 w 4070633"/>
              <a:gd name="connsiteY23" fmla="*/ 705611 h 1280956"/>
              <a:gd name="connsiteX24" fmla="*/ 2550930 w 4070633"/>
              <a:gd name="connsiteY24" fmla="*/ 716467 h 1280956"/>
              <a:gd name="connsiteX25" fmla="*/ 2008179 w 4070633"/>
              <a:gd name="connsiteY25" fmla="*/ 716467 h 1280956"/>
              <a:gd name="connsiteX26" fmla="*/ 1964759 w 4070633"/>
              <a:gd name="connsiteY26" fmla="*/ 705611 h 1280956"/>
              <a:gd name="connsiteX27" fmla="*/ 1845354 w 4070633"/>
              <a:gd name="connsiteY27" fmla="*/ 683900 h 1280956"/>
              <a:gd name="connsiteX28" fmla="*/ 1801934 w 4070633"/>
              <a:gd name="connsiteY28" fmla="*/ 673044 h 1280956"/>
              <a:gd name="connsiteX29" fmla="*/ 1704238 w 4070633"/>
              <a:gd name="connsiteY29" fmla="*/ 629622 h 1280956"/>
              <a:gd name="connsiteX30" fmla="*/ 1660818 w 4070633"/>
              <a:gd name="connsiteY30" fmla="*/ 618767 h 1280956"/>
              <a:gd name="connsiteX31" fmla="*/ 1606543 w 4070633"/>
              <a:gd name="connsiteY31" fmla="*/ 586200 h 1280956"/>
              <a:gd name="connsiteX32" fmla="*/ 1573978 w 4070633"/>
              <a:gd name="connsiteY32" fmla="*/ 575344 h 1280956"/>
              <a:gd name="connsiteX33" fmla="*/ 1432863 w 4070633"/>
              <a:gd name="connsiteY33" fmla="*/ 553633 h 1280956"/>
              <a:gd name="connsiteX34" fmla="*/ 1204907 w 4070633"/>
              <a:gd name="connsiteY34" fmla="*/ 564489 h 1280956"/>
              <a:gd name="connsiteX35" fmla="*/ 1118067 w 4070633"/>
              <a:gd name="connsiteY35" fmla="*/ 607911 h 1280956"/>
              <a:gd name="connsiteX36" fmla="*/ 1085502 w 4070633"/>
              <a:gd name="connsiteY36" fmla="*/ 618767 h 1280956"/>
              <a:gd name="connsiteX37" fmla="*/ 1052937 w 4070633"/>
              <a:gd name="connsiteY37" fmla="*/ 640478 h 1280956"/>
              <a:gd name="connsiteX38" fmla="*/ 966097 w 4070633"/>
              <a:gd name="connsiteY38" fmla="*/ 738178 h 1280956"/>
              <a:gd name="connsiteX39" fmla="*/ 976952 w 4070633"/>
              <a:gd name="connsiteY39" fmla="*/ 977000 h 1280956"/>
              <a:gd name="connsiteX40" fmla="*/ 998662 w 4070633"/>
              <a:gd name="connsiteY40" fmla="*/ 1096411 h 1280956"/>
              <a:gd name="connsiteX41" fmla="*/ 987807 w 4070633"/>
              <a:gd name="connsiteY41" fmla="*/ 1215822 h 1280956"/>
              <a:gd name="connsiteX42" fmla="*/ 944387 w 4070633"/>
              <a:gd name="connsiteY42" fmla="*/ 1226678 h 1280956"/>
              <a:gd name="connsiteX43" fmla="*/ 911822 w 4070633"/>
              <a:gd name="connsiteY43" fmla="*/ 1237533 h 1280956"/>
              <a:gd name="connsiteX44" fmla="*/ 662156 w 4070633"/>
              <a:gd name="connsiteY44" fmla="*/ 1248389 h 1280956"/>
              <a:gd name="connsiteX45" fmla="*/ 521041 w 4070633"/>
              <a:gd name="connsiteY45" fmla="*/ 1270100 h 1280956"/>
              <a:gd name="connsiteX46" fmla="*/ 488476 w 4070633"/>
              <a:gd name="connsiteY46" fmla="*/ 1280956 h 1280956"/>
              <a:gd name="connsiteX47" fmla="*/ 195390 w 4070633"/>
              <a:gd name="connsiteY47" fmla="*/ 1248389 h 1280956"/>
              <a:gd name="connsiteX48" fmla="*/ 151970 w 4070633"/>
              <a:gd name="connsiteY48" fmla="*/ 1215822 h 1280956"/>
              <a:gd name="connsiteX49" fmla="*/ 119405 w 4070633"/>
              <a:gd name="connsiteY49" fmla="*/ 1194111 h 1280956"/>
              <a:gd name="connsiteX50" fmla="*/ 75985 w 4070633"/>
              <a:gd name="connsiteY50" fmla="*/ 1063844 h 1280956"/>
              <a:gd name="connsiteX51" fmla="*/ 65130 w 4070633"/>
              <a:gd name="connsiteY51" fmla="*/ 987856 h 1280956"/>
              <a:gd name="connsiteX52" fmla="*/ 43420 w 4070633"/>
              <a:gd name="connsiteY52" fmla="*/ 933578 h 1280956"/>
              <a:gd name="connsiteX53" fmla="*/ 21710 w 4070633"/>
              <a:gd name="connsiteY53" fmla="*/ 770744 h 1280956"/>
              <a:gd name="connsiteX54" fmla="*/ 0 w 4070633"/>
              <a:gd name="connsiteY54" fmla="*/ 477644 h 1280956"/>
              <a:gd name="connsiteX55" fmla="*/ 10855 w 4070633"/>
              <a:gd name="connsiteY55" fmla="*/ 303955 h 1280956"/>
              <a:gd name="connsiteX56" fmla="*/ 21710 w 4070633"/>
              <a:gd name="connsiteY56" fmla="*/ 260533 h 1280956"/>
              <a:gd name="connsiteX57" fmla="*/ 75985 w 4070633"/>
              <a:gd name="connsiteY57" fmla="*/ 173689 h 1280956"/>
              <a:gd name="connsiteX58" fmla="*/ 119405 w 4070633"/>
              <a:gd name="connsiteY58" fmla="*/ 151977 h 1280956"/>
              <a:gd name="connsiteX59" fmla="*/ 271375 w 4070633"/>
              <a:gd name="connsiteY59" fmla="*/ 119411 h 1280956"/>
              <a:gd name="connsiteX60" fmla="*/ 423346 w 4070633"/>
              <a:gd name="connsiteY60" fmla="*/ 86844 h 1280956"/>
              <a:gd name="connsiteX61" fmla="*/ 510186 w 4070633"/>
              <a:gd name="connsiteY61" fmla="*/ 75989 h 1280956"/>
              <a:gd name="connsiteX62" fmla="*/ 510186 w 4070633"/>
              <a:gd name="connsiteY62" fmla="*/ 75989 h 12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070633" h="1280956">
                <a:moveTo>
                  <a:pt x="238810" y="21711"/>
                </a:moveTo>
                <a:lnTo>
                  <a:pt x="238810" y="21711"/>
                </a:lnTo>
                <a:lnTo>
                  <a:pt x="1736803" y="10855"/>
                </a:lnTo>
                <a:cubicBezTo>
                  <a:pt x="1758811" y="10549"/>
                  <a:pt x="1779924" y="0"/>
                  <a:pt x="1801934" y="0"/>
                </a:cubicBezTo>
                <a:cubicBezTo>
                  <a:pt x="2022682" y="0"/>
                  <a:pt x="2243371" y="7237"/>
                  <a:pt x="2464090" y="10855"/>
                </a:cubicBezTo>
                <a:cubicBezTo>
                  <a:pt x="2604024" y="80825"/>
                  <a:pt x="2454754" y="13696"/>
                  <a:pt x="2811451" y="43422"/>
                </a:cubicBezTo>
                <a:cubicBezTo>
                  <a:pt x="2943755" y="54448"/>
                  <a:pt x="2851074" y="72047"/>
                  <a:pt x="2963421" y="75989"/>
                </a:cubicBezTo>
                <a:cubicBezTo>
                  <a:pt x="3147878" y="82461"/>
                  <a:pt x="3332492" y="83226"/>
                  <a:pt x="3517027" y="86844"/>
                </a:cubicBezTo>
                <a:lnTo>
                  <a:pt x="3701563" y="108555"/>
                </a:lnTo>
                <a:cubicBezTo>
                  <a:pt x="3730890" y="114054"/>
                  <a:pt x="3759145" y="124414"/>
                  <a:pt x="3788403" y="130266"/>
                </a:cubicBezTo>
                <a:lnTo>
                  <a:pt x="3842678" y="141122"/>
                </a:lnTo>
                <a:cubicBezTo>
                  <a:pt x="3888900" y="168857"/>
                  <a:pt x="3932066" y="188790"/>
                  <a:pt x="3962083" y="238822"/>
                </a:cubicBezTo>
                <a:cubicBezTo>
                  <a:pt x="4002546" y="306264"/>
                  <a:pt x="3979729" y="278180"/>
                  <a:pt x="4027213" y="325666"/>
                </a:cubicBezTo>
                <a:cubicBezTo>
                  <a:pt x="4030831" y="336522"/>
                  <a:pt x="4032951" y="347998"/>
                  <a:pt x="4038068" y="358233"/>
                </a:cubicBezTo>
                <a:cubicBezTo>
                  <a:pt x="4080155" y="442411"/>
                  <a:pt x="4043348" y="341508"/>
                  <a:pt x="4070633" y="423366"/>
                </a:cubicBezTo>
                <a:cubicBezTo>
                  <a:pt x="4067015" y="459551"/>
                  <a:pt x="4076041" y="499395"/>
                  <a:pt x="4059778" y="531922"/>
                </a:cubicBezTo>
                <a:cubicBezTo>
                  <a:pt x="4051064" y="549350"/>
                  <a:pt x="4022931" y="544919"/>
                  <a:pt x="4005503" y="553633"/>
                </a:cubicBezTo>
                <a:cubicBezTo>
                  <a:pt x="3993834" y="559468"/>
                  <a:pt x="3982960" y="566992"/>
                  <a:pt x="3972938" y="575344"/>
                </a:cubicBezTo>
                <a:cubicBezTo>
                  <a:pt x="3961145" y="585172"/>
                  <a:pt x="3952865" y="598988"/>
                  <a:pt x="3940373" y="607911"/>
                </a:cubicBezTo>
                <a:cubicBezTo>
                  <a:pt x="3924890" y="618971"/>
                  <a:pt x="3857351" y="646931"/>
                  <a:pt x="3842678" y="651333"/>
                </a:cubicBezTo>
                <a:cubicBezTo>
                  <a:pt x="3825006" y="656635"/>
                  <a:pt x="3806203" y="657334"/>
                  <a:pt x="3788403" y="662189"/>
                </a:cubicBezTo>
                <a:cubicBezTo>
                  <a:pt x="3653822" y="698895"/>
                  <a:pt x="3801585" y="676069"/>
                  <a:pt x="3614722" y="694755"/>
                </a:cubicBezTo>
                <a:cubicBezTo>
                  <a:pt x="3190302" y="682629"/>
                  <a:pt x="3192914" y="676389"/>
                  <a:pt x="2724611" y="694755"/>
                </a:cubicBezTo>
                <a:cubicBezTo>
                  <a:pt x="2709703" y="695340"/>
                  <a:pt x="2695994" y="703760"/>
                  <a:pt x="2681190" y="705611"/>
                </a:cubicBezTo>
                <a:cubicBezTo>
                  <a:pt x="2637956" y="711016"/>
                  <a:pt x="2594350" y="712848"/>
                  <a:pt x="2550930" y="716467"/>
                </a:cubicBezTo>
                <a:cubicBezTo>
                  <a:pt x="2348900" y="766975"/>
                  <a:pt x="2490041" y="735742"/>
                  <a:pt x="2008179" y="716467"/>
                </a:cubicBezTo>
                <a:cubicBezTo>
                  <a:pt x="1993272" y="715871"/>
                  <a:pt x="1979388" y="708537"/>
                  <a:pt x="1964759" y="705611"/>
                </a:cubicBezTo>
                <a:cubicBezTo>
                  <a:pt x="1846947" y="682046"/>
                  <a:pt x="1950118" y="707182"/>
                  <a:pt x="1845354" y="683900"/>
                </a:cubicBezTo>
                <a:cubicBezTo>
                  <a:pt x="1830790" y="680664"/>
                  <a:pt x="1816087" y="677762"/>
                  <a:pt x="1801934" y="673044"/>
                </a:cubicBezTo>
                <a:cubicBezTo>
                  <a:pt x="1623653" y="613614"/>
                  <a:pt x="1855589" y="686380"/>
                  <a:pt x="1704238" y="629622"/>
                </a:cubicBezTo>
                <a:cubicBezTo>
                  <a:pt x="1690269" y="624384"/>
                  <a:pt x="1675291" y="622385"/>
                  <a:pt x="1660818" y="618767"/>
                </a:cubicBezTo>
                <a:cubicBezTo>
                  <a:pt x="1642726" y="607911"/>
                  <a:pt x="1625414" y="595636"/>
                  <a:pt x="1606543" y="586200"/>
                </a:cubicBezTo>
                <a:cubicBezTo>
                  <a:pt x="1596309" y="581083"/>
                  <a:pt x="1584980" y="578488"/>
                  <a:pt x="1573978" y="575344"/>
                </a:cubicBezTo>
                <a:cubicBezTo>
                  <a:pt x="1514160" y="558252"/>
                  <a:pt x="1511588" y="562381"/>
                  <a:pt x="1432863" y="553633"/>
                </a:cubicBezTo>
                <a:cubicBezTo>
                  <a:pt x="1356878" y="557252"/>
                  <a:pt x="1279872" y="551563"/>
                  <a:pt x="1204907" y="564489"/>
                </a:cubicBezTo>
                <a:cubicBezTo>
                  <a:pt x="1173014" y="569988"/>
                  <a:pt x="1148770" y="597676"/>
                  <a:pt x="1118067" y="607911"/>
                </a:cubicBezTo>
                <a:cubicBezTo>
                  <a:pt x="1107212" y="611530"/>
                  <a:pt x="1095736" y="613650"/>
                  <a:pt x="1085502" y="618767"/>
                </a:cubicBezTo>
                <a:cubicBezTo>
                  <a:pt x="1073833" y="624602"/>
                  <a:pt x="1062688" y="631810"/>
                  <a:pt x="1052937" y="640478"/>
                </a:cubicBezTo>
                <a:cubicBezTo>
                  <a:pt x="992100" y="694557"/>
                  <a:pt x="999093" y="688681"/>
                  <a:pt x="966097" y="738178"/>
                </a:cubicBezTo>
                <a:cubicBezTo>
                  <a:pt x="969715" y="817785"/>
                  <a:pt x="971275" y="897513"/>
                  <a:pt x="976952" y="977000"/>
                </a:cubicBezTo>
                <a:cubicBezTo>
                  <a:pt x="978495" y="998604"/>
                  <a:pt x="993839" y="1072296"/>
                  <a:pt x="998662" y="1096411"/>
                </a:cubicBezTo>
                <a:cubicBezTo>
                  <a:pt x="995044" y="1136215"/>
                  <a:pt x="1003179" y="1178928"/>
                  <a:pt x="987807" y="1215822"/>
                </a:cubicBezTo>
                <a:cubicBezTo>
                  <a:pt x="982069" y="1229593"/>
                  <a:pt x="958732" y="1222579"/>
                  <a:pt x="944387" y="1226678"/>
                </a:cubicBezTo>
                <a:cubicBezTo>
                  <a:pt x="933385" y="1229822"/>
                  <a:pt x="923230" y="1236655"/>
                  <a:pt x="911822" y="1237533"/>
                </a:cubicBezTo>
                <a:cubicBezTo>
                  <a:pt x="828767" y="1243922"/>
                  <a:pt x="745378" y="1244770"/>
                  <a:pt x="662156" y="1248389"/>
                </a:cubicBezTo>
                <a:cubicBezTo>
                  <a:pt x="637934" y="1251850"/>
                  <a:pt x="548137" y="1264078"/>
                  <a:pt x="521041" y="1270100"/>
                </a:cubicBezTo>
                <a:cubicBezTo>
                  <a:pt x="509871" y="1272582"/>
                  <a:pt x="499331" y="1277337"/>
                  <a:pt x="488476" y="1280956"/>
                </a:cubicBezTo>
                <a:cubicBezTo>
                  <a:pt x="405812" y="1277019"/>
                  <a:pt x="282103" y="1291748"/>
                  <a:pt x="195390" y="1248389"/>
                </a:cubicBezTo>
                <a:cubicBezTo>
                  <a:pt x="179208" y="1240298"/>
                  <a:pt x="166692" y="1226338"/>
                  <a:pt x="151970" y="1215822"/>
                </a:cubicBezTo>
                <a:cubicBezTo>
                  <a:pt x="141354" y="1208239"/>
                  <a:pt x="130260" y="1201348"/>
                  <a:pt x="119405" y="1194111"/>
                </a:cubicBezTo>
                <a:cubicBezTo>
                  <a:pt x="92692" y="1140683"/>
                  <a:pt x="86239" y="1135626"/>
                  <a:pt x="75985" y="1063844"/>
                </a:cubicBezTo>
                <a:cubicBezTo>
                  <a:pt x="72367" y="1038515"/>
                  <a:pt x="71335" y="1012679"/>
                  <a:pt x="65130" y="987856"/>
                </a:cubicBezTo>
                <a:cubicBezTo>
                  <a:pt x="60404" y="968952"/>
                  <a:pt x="50657" y="951671"/>
                  <a:pt x="43420" y="933578"/>
                </a:cubicBezTo>
                <a:cubicBezTo>
                  <a:pt x="31641" y="862898"/>
                  <a:pt x="28353" y="850461"/>
                  <a:pt x="21710" y="770744"/>
                </a:cubicBezTo>
                <a:cubicBezTo>
                  <a:pt x="13575" y="673115"/>
                  <a:pt x="0" y="477644"/>
                  <a:pt x="0" y="477644"/>
                </a:cubicBezTo>
                <a:cubicBezTo>
                  <a:pt x="3618" y="419748"/>
                  <a:pt x="5083" y="361676"/>
                  <a:pt x="10855" y="303955"/>
                </a:cubicBezTo>
                <a:cubicBezTo>
                  <a:pt x="12339" y="289110"/>
                  <a:pt x="16472" y="274503"/>
                  <a:pt x="21710" y="260533"/>
                </a:cubicBezTo>
                <a:cubicBezTo>
                  <a:pt x="30581" y="236875"/>
                  <a:pt x="57111" y="189868"/>
                  <a:pt x="75985" y="173689"/>
                </a:cubicBezTo>
                <a:cubicBezTo>
                  <a:pt x="88271" y="163158"/>
                  <a:pt x="104381" y="157987"/>
                  <a:pt x="119405" y="151977"/>
                </a:cubicBezTo>
                <a:cubicBezTo>
                  <a:pt x="189710" y="123853"/>
                  <a:pt x="190509" y="129519"/>
                  <a:pt x="271375" y="119411"/>
                </a:cubicBezTo>
                <a:cubicBezTo>
                  <a:pt x="465009" y="71000"/>
                  <a:pt x="265757" y="118363"/>
                  <a:pt x="423346" y="86844"/>
                </a:cubicBezTo>
                <a:cubicBezTo>
                  <a:pt x="495170" y="72479"/>
                  <a:pt x="437913" y="75989"/>
                  <a:pt x="510186" y="75989"/>
                </a:cubicBezTo>
                <a:lnTo>
                  <a:pt x="510186" y="75989"/>
                </a:lnTo>
              </a:path>
            </a:pathLst>
          </a:cu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9689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partial_sort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visual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3167" b="-3167"/>
          <a:stretch>
            <a:fillRect/>
          </a:stretch>
        </p:blipFill>
        <p:spPr>
          <a:solidFill>
            <a:schemeClr val="bg2">
              <a:lumMod val="10000"/>
              <a:lumOff val="90000"/>
            </a:schemeClr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Know your </a:t>
            </a:r>
            <a:r>
              <a:rPr lang="en-US" sz="3600" dirty="0" err="1"/>
              <a:t>sorta</a:t>
            </a:r>
            <a:r>
              <a:rPr lang="en-US" sz="3600" dirty="0"/>
              <a:t>-sorts</a:t>
            </a:r>
            <a:br>
              <a:rPr lang="en-US" sz="3600" dirty="0"/>
            </a:br>
            <a:r>
              <a:rPr lang="en-US" sz="2000" dirty="0"/>
              <a:t>Scott Meyers’ “Effective STL” Item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partition</a:t>
            </a:r>
          </a:p>
          <a:p>
            <a:pPr lvl="1"/>
            <a:r>
              <a:rPr lang="en-US" dirty="0"/>
              <a:t>Reorder sequence so all items before partition point are less, and all items after are not less</a:t>
            </a:r>
          </a:p>
          <a:p>
            <a:pPr lvl="1"/>
            <a:r>
              <a:rPr lang="en-US" dirty="0"/>
              <a:t>Order of items in lower and upper subsets is implementation defined</a:t>
            </a:r>
          </a:p>
          <a:p>
            <a:pPr lvl="1"/>
            <a:r>
              <a:rPr lang="en-US" dirty="0"/>
              <a:t>Order of equivalent items is implementation-defined</a:t>
            </a:r>
          </a:p>
          <a:p>
            <a:pPr lvl="1"/>
            <a:r>
              <a:rPr lang="en-US" dirty="0"/>
              <a:t>Operates in place</a:t>
            </a:r>
          </a:p>
          <a:p>
            <a:r>
              <a:rPr lang="en-US" dirty="0" err="1">
                <a:latin typeface="Courier New"/>
                <a:cs typeface="Courier New"/>
              </a:rPr>
              <a:t>stable_partition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Like </a:t>
            </a:r>
            <a:r>
              <a:rPr lang="en-US" dirty="0">
                <a:latin typeface="Courier New"/>
                <a:cs typeface="Courier New"/>
              </a:rPr>
              <a:t>partition</a:t>
            </a:r>
            <a:r>
              <a:rPr lang="en-US" dirty="0"/>
              <a:t>, but…</a:t>
            </a:r>
          </a:p>
          <a:p>
            <a:pPr lvl="1"/>
            <a:r>
              <a:rPr lang="en-US" dirty="0"/>
              <a:t>Order of equivalent items is preserved</a:t>
            </a:r>
          </a:p>
          <a:p>
            <a:pPr lvl="1"/>
            <a:r>
              <a:rPr lang="en-US" dirty="0"/>
              <a:t>Operates in place</a:t>
            </a:r>
          </a:p>
          <a:p>
            <a:r>
              <a:rPr lang="en-US" dirty="0" err="1">
                <a:latin typeface="Courier New"/>
                <a:cs typeface="Courier New"/>
              </a:rPr>
              <a:t>partition_copy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Like </a:t>
            </a:r>
            <a:r>
              <a:rPr lang="en-US" dirty="0">
                <a:latin typeface="Courier New"/>
                <a:cs typeface="Courier New"/>
              </a:rPr>
              <a:t>partition</a:t>
            </a:r>
            <a:r>
              <a:rPr lang="en-US" dirty="0"/>
              <a:t>, but…</a:t>
            </a:r>
          </a:p>
          <a:p>
            <a:pPr lvl="1"/>
            <a:r>
              <a:rPr lang="en-US" dirty="0"/>
              <a:t>Order of equivalent items is implementation-defined</a:t>
            </a:r>
          </a:p>
          <a:p>
            <a:pPr lvl="1"/>
            <a:r>
              <a:rPr lang="en-US" dirty="0"/>
              <a:t>Copies items from input sequence to one of two output sequences depending on whether supplied function object returns false or true for each item</a:t>
            </a:r>
          </a:p>
          <a:p>
            <a:pPr lvl="1"/>
            <a:r>
              <a:rPr lang="en-US" dirty="0"/>
              <a:t>There is no </a:t>
            </a:r>
            <a:r>
              <a:rPr lang="en-US" dirty="0" err="1">
                <a:latin typeface="Courier New"/>
                <a:cs typeface="Courier New"/>
              </a:rPr>
              <a:t>stable_partition_copy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Know your </a:t>
            </a:r>
            <a:r>
              <a:rPr lang="en-US" sz="3600" dirty="0" err="1"/>
              <a:t>sorta</a:t>
            </a:r>
            <a:r>
              <a:rPr lang="en-US" sz="3600" dirty="0"/>
              <a:t>-sorts, cont.</a:t>
            </a:r>
            <a:br>
              <a:rPr lang="en-US" sz="3600" dirty="0"/>
            </a:br>
            <a:r>
              <a:rPr lang="en-US" sz="2000" dirty="0"/>
              <a:t>Scott Meyers’ “Effective STL” Item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nth_element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Reorders sequence such that all items before “nth” are less, and all items after “nth” are not less</a:t>
            </a:r>
          </a:p>
          <a:p>
            <a:pPr lvl="1"/>
            <a:r>
              <a:rPr lang="en-US" dirty="0"/>
              <a:t>Order of items in lower and upper subsets is implementation defined</a:t>
            </a:r>
          </a:p>
          <a:p>
            <a:pPr lvl="1"/>
            <a:r>
              <a:rPr lang="en-US" dirty="0"/>
              <a:t>Order of equivalent items is implementation-defined</a:t>
            </a:r>
          </a:p>
          <a:p>
            <a:pPr lvl="1"/>
            <a:r>
              <a:rPr lang="en-US" dirty="0"/>
              <a:t>“nth” element is exactly the value that would exist in a fully sorted sequence (but without fully sorting)</a:t>
            </a:r>
          </a:p>
          <a:p>
            <a:pPr lvl="1"/>
            <a:r>
              <a:rPr lang="en-US" dirty="0"/>
              <a:t>Operates in place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Know your </a:t>
            </a:r>
            <a:r>
              <a:rPr lang="en-US" sz="3600" dirty="0" err="1"/>
              <a:t>sorta</a:t>
            </a:r>
            <a:r>
              <a:rPr lang="en-US" sz="3600" dirty="0"/>
              <a:t>-sorts, cont.</a:t>
            </a:r>
            <a:br>
              <a:rPr lang="en-US" sz="3600" dirty="0"/>
            </a:br>
            <a:r>
              <a:rPr lang="en-US" sz="2000" dirty="0" smtClean="0"/>
              <a:t>Comparison between partition and </a:t>
            </a:r>
            <a:r>
              <a:rPr lang="en-US" sz="2000" dirty="0" err="1" smtClean="0"/>
              <a:t>nth_element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partition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partitions a sequence, based on condition</a:t>
            </a:r>
          </a:p>
          <a:p>
            <a:r>
              <a:rPr lang="en-US" dirty="0"/>
              <a:t>partition point </a:t>
            </a:r>
            <a:r>
              <a:rPr lang="en-US" i="1" dirty="0"/>
              <a:t>is not </a:t>
            </a:r>
            <a:r>
              <a:rPr lang="en-US" dirty="0"/>
              <a:t>guaranteed to be value that would be at that position in fully sorted sequence</a:t>
            </a:r>
            <a:endParaRPr lang="en-US" dirty="0" smtClean="0"/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sequence begin, end</a:t>
            </a:r>
          </a:p>
          <a:p>
            <a:pPr lvl="1"/>
            <a:r>
              <a:rPr lang="en-US" dirty="0" smtClean="0"/>
              <a:t>comparison function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reordered sequence</a:t>
            </a:r>
          </a:p>
          <a:p>
            <a:pPr lvl="1"/>
            <a:r>
              <a:rPr lang="en-US" dirty="0" smtClean="0"/>
              <a:t>iterator to partition point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nth_element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partitions a sequence, based on position</a:t>
            </a:r>
          </a:p>
          <a:p>
            <a:r>
              <a:rPr lang="en-US" dirty="0"/>
              <a:t>nth element is element that </a:t>
            </a:r>
            <a:r>
              <a:rPr lang="en-US" i="1" dirty="0"/>
              <a:t>would</a:t>
            </a:r>
            <a:r>
              <a:rPr lang="en-US" dirty="0"/>
              <a:t> exist in that position in fully sorted sequence</a:t>
            </a:r>
            <a:endParaRPr lang="en-US" dirty="0" smtClean="0"/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sequence begin, end</a:t>
            </a:r>
          </a:p>
          <a:p>
            <a:pPr lvl="1"/>
            <a:r>
              <a:rPr lang="en-US" dirty="0" smtClean="0"/>
              <a:t>iterator to “nth” position</a:t>
            </a:r>
          </a:p>
          <a:p>
            <a:pPr lvl="1"/>
            <a:r>
              <a:rPr lang="en-US" dirty="0" smtClean="0"/>
              <a:t>optional comparison function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reordered sequence, partitioned around nth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partition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partition elements around 50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vector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&gt; v{ 12, </a:t>
            </a:r>
            <a:r>
              <a:rPr lang="es-ES_tradnl" dirty="0" smtClean="0">
                <a:latin typeface="Courier New"/>
                <a:cs typeface="Courier New"/>
              </a:rPr>
              <a:t>89</a:t>
            </a:r>
            <a:r>
              <a:rPr lang="es-ES_tradnl" dirty="0">
                <a:latin typeface="Courier New"/>
                <a:cs typeface="Courier New"/>
              </a:rPr>
              <a:t>, 31, </a:t>
            </a:r>
            <a:r>
              <a:rPr lang="es-ES_tradnl" dirty="0" smtClean="0">
                <a:latin typeface="Courier New"/>
                <a:cs typeface="Courier New"/>
              </a:rPr>
              <a:t>18,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7</a:t>
            </a:r>
            <a:r>
              <a:rPr lang="es-ES_tradnl" dirty="0">
                <a:latin typeface="Courier New"/>
                <a:cs typeface="Courier New"/>
              </a:rPr>
              <a:t>, 72, 69</a:t>
            </a:r>
            <a:r>
              <a:rPr lang="es-ES_tradnl" dirty="0" smtClean="0">
                <a:latin typeface="Courier New"/>
                <a:cs typeface="Courier New"/>
              </a:rPr>
              <a:t>, 50,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49</a:t>
            </a:r>
            <a:r>
              <a:rPr lang="es-ES_tradnl" dirty="0">
                <a:latin typeface="Courier New"/>
                <a:cs typeface="Courier New"/>
              </a:rPr>
              <a:t>, 50, 51, 49 };</a:t>
            </a:r>
          </a:p>
          <a:p>
            <a:pPr marL="0" indent="0">
              <a:buNone/>
            </a:pP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vector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&gt;::iterator </a:t>
            </a:r>
            <a:r>
              <a:rPr lang="en-US" dirty="0" err="1">
                <a:latin typeface="Courier New"/>
                <a:cs typeface="Courier New"/>
              </a:rPr>
              <a:t>part_it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partition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v.begin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</a:t>
            </a:r>
            <a:r>
              <a:rPr lang="en-US" dirty="0" err="1" smtClean="0">
                <a:latin typeface="Courier New"/>
                <a:cs typeface="Courier New"/>
              </a:rPr>
              <a:t>v.end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</a:t>
            </a:r>
            <a:r>
              <a:rPr lang="da-DK" dirty="0" smtClean="0">
                <a:latin typeface="Courier New"/>
                <a:cs typeface="Courier New"/>
              </a:rPr>
              <a:t>[</a:t>
            </a:r>
            <a:r>
              <a:rPr lang="da-DK" dirty="0">
                <a:latin typeface="Courier New"/>
                <a:cs typeface="Courier New"/>
              </a:rPr>
              <a:t>](</a:t>
            </a:r>
            <a:r>
              <a:rPr lang="da-DK" dirty="0" err="1">
                <a:latin typeface="Courier New"/>
                <a:cs typeface="Courier New"/>
              </a:rPr>
              <a:t>const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int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smtClean="0">
                <a:latin typeface="Courier New"/>
                <a:cs typeface="Courier New"/>
              </a:rPr>
              <a:t>i) {</a:t>
            </a: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smtClean="0">
                <a:latin typeface="Courier New"/>
                <a:cs typeface="Courier New"/>
              </a:rPr>
              <a:t>                 </a:t>
            </a:r>
            <a:r>
              <a:rPr lang="da-DK" dirty="0" err="1" smtClean="0">
                <a:latin typeface="Courier New"/>
                <a:cs typeface="Courier New"/>
              </a:rPr>
              <a:t>return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>
                <a:latin typeface="Courier New"/>
                <a:cs typeface="Courier New"/>
              </a:rPr>
              <a:t>i &lt; 50</a:t>
            </a:r>
            <a:r>
              <a:rPr lang="da-DK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smtClean="0">
                <a:latin typeface="Courier New"/>
                <a:cs typeface="Courier New"/>
              </a:rPr>
              <a:t>             }</a:t>
            </a:r>
            <a:r>
              <a:rPr lang="da-DK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STL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Non-modifying sequence operations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(25.2)</a:t>
            </a:r>
          </a:p>
          <a:p>
            <a:r>
              <a:rPr lang="en-US" dirty="0" smtClean="0"/>
              <a:t>Mutating sequence operations </a:t>
            </a:r>
            <a:r>
              <a:rPr lang="en-US" dirty="0" smtClean="0">
                <a:solidFill>
                  <a:srgbClr val="E94411"/>
                </a:solidFill>
              </a:rPr>
              <a:t>(25.3)</a:t>
            </a:r>
          </a:p>
          <a:p>
            <a:r>
              <a:rPr lang="en-US" dirty="0" smtClean="0"/>
              <a:t>Sorting and related operations </a:t>
            </a:r>
            <a:r>
              <a:rPr lang="en-US" dirty="0" smtClean="0">
                <a:solidFill>
                  <a:srgbClr val="E94411"/>
                </a:solidFill>
              </a:rPr>
              <a:t>(25.4)</a:t>
            </a:r>
          </a:p>
          <a:p>
            <a:r>
              <a:rPr lang="en-US" dirty="0" smtClean="0"/>
              <a:t>General C algorithms </a:t>
            </a:r>
            <a:r>
              <a:rPr lang="en-US" dirty="0" smtClean="0">
                <a:solidFill>
                  <a:srgbClr val="E94411"/>
                </a:solidFill>
              </a:rPr>
              <a:t>(25.5)</a:t>
            </a:r>
          </a:p>
          <a:p>
            <a:r>
              <a:rPr lang="en-US" dirty="0" smtClean="0"/>
              <a:t>General numeric operations </a:t>
            </a:r>
            <a:r>
              <a:rPr lang="en-US" dirty="0" smtClean="0">
                <a:solidFill>
                  <a:srgbClr val="E94411"/>
                </a:solidFill>
              </a:rPr>
              <a:t>(26.7)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E94411"/>
                </a:solidFill>
              </a:rPr>
              <a:t>(section of the C++ standard INCITS/ISO/IEC 14882-2011[2012])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partition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partition elements around 50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vector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&gt; v{ 12, </a:t>
            </a:r>
            <a:r>
              <a:rPr lang="es-ES_tradnl" dirty="0" smtClean="0">
                <a:latin typeface="Courier New"/>
                <a:cs typeface="Courier New"/>
              </a:rPr>
              <a:t>89</a:t>
            </a:r>
            <a:r>
              <a:rPr lang="es-ES_tradnl" dirty="0">
                <a:latin typeface="Courier New"/>
                <a:cs typeface="Courier New"/>
              </a:rPr>
              <a:t>, 31, </a:t>
            </a:r>
            <a:r>
              <a:rPr lang="es-ES_tradnl" dirty="0" smtClean="0">
                <a:latin typeface="Courier New"/>
                <a:cs typeface="Courier New"/>
              </a:rPr>
              <a:t>18,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7</a:t>
            </a:r>
            <a:r>
              <a:rPr lang="es-ES_tradnl" dirty="0">
                <a:latin typeface="Courier New"/>
                <a:cs typeface="Courier New"/>
              </a:rPr>
              <a:t>, 72, 69</a:t>
            </a:r>
            <a:r>
              <a:rPr lang="es-ES_tradnl" dirty="0" smtClean="0">
                <a:latin typeface="Courier New"/>
                <a:cs typeface="Courier New"/>
              </a:rPr>
              <a:t>, 50,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49</a:t>
            </a:r>
            <a:r>
              <a:rPr lang="es-ES_tradnl" dirty="0">
                <a:latin typeface="Courier New"/>
                <a:cs typeface="Courier New"/>
              </a:rPr>
              <a:t>, 50, 51, 49 };</a:t>
            </a:r>
          </a:p>
          <a:p>
            <a:pPr marL="0" indent="0">
              <a:buNone/>
            </a:pP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vector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&gt;::iterator </a:t>
            </a:r>
            <a:r>
              <a:rPr lang="en-US" dirty="0" err="1">
                <a:latin typeface="Courier New"/>
                <a:cs typeface="Courier New"/>
              </a:rPr>
              <a:t>part_it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partition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v.begin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</a:t>
            </a:r>
            <a:r>
              <a:rPr lang="en-US" dirty="0" err="1" smtClean="0">
                <a:latin typeface="Courier New"/>
                <a:cs typeface="Courier New"/>
              </a:rPr>
              <a:t>v.end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</a:t>
            </a:r>
            <a:r>
              <a:rPr lang="da-DK" dirty="0" smtClean="0">
                <a:latin typeface="Courier New"/>
                <a:cs typeface="Courier New"/>
              </a:rPr>
              <a:t>[</a:t>
            </a:r>
            <a:r>
              <a:rPr lang="da-DK" dirty="0">
                <a:latin typeface="Courier New"/>
                <a:cs typeface="Courier New"/>
              </a:rPr>
              <a:t>](</a:t>
            </a:r>
            <a:r>
              <a:rPr lang="da-DK" dirty="0" err="1">
                <a:latin typeface="Courier New"/>
                <a:cs typeface="Courier New"/>
              </a:rPr>
              <a:t>const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int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smtClean="0">
                <a:latin typeface="Courier New"/>
                <a:cs typeface="Courier New"/>
              </a:rPr>
              <a:t>i) {</a:t>
            </a: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smtClean="0">
                <a:latin typeface="Courier New"/>
                <a:cs typeface="Courier New"/>
              </a:rPr>
              <a:t>                 </a:t>
            </a:r>
            <a:r>
              <a:rPr lang="da-DK" dirty="0" err="1" smtClean="0">
                <a:latin typeface="Courier New"/>
                <a:cs typeface="Courier New"/>
              </a:rPr>
              <a:t>return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>
                <a:latin typeface="Courier New"/>
                <a:cs typeface="Courier New"/>
              </a:rPr>
              <a:t>i &lt; 50</a:t>
            </a:r>
            <a:r>
              <a:rPr lang="da-DK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smtClean="0">
                <a:latin typeface="Courier New"/>
                <a:cs typeface="Courier New"/>
              </a:rPr>
              <a:t>             }</a:t>
            </a:r>
            <a:r>
              <a:rPr lang="da-DK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505200" y="1600200"/>
            <a:ext cx="5334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105400" y="1600200"/>
            <a:ext cx="5334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943600" y="1600200"/>
            <a:ext cx="5334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505200" y="2057400"/>
            <a:ext cx="5334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05200" y="2514600"/>
            <a:ext cx="5334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3600" y="2514600"/>
            <a:ext cx="5334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7155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partition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visual: partition elements around 50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41736" r="-41736"/>
          <a:stretch>
            <a:fillRect/>
          </a:stretch>
        </p:blipFill>
        <p:spPr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01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partition_copy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partition elements around 50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vector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&gt; v{ 12, </a:t>
            </a:r>
            <a:r>
              <a:rPr lang="es-ES_tradnl" dirty="0" smtClean="0">
                <a:latin typeface="Courier New"/>
                <a:cs typeface="Courier New"/>
              </a:rPr>
              <a:t>89</a:t>
            </a:r>
            <a:r>
              <a:rPr lang="es-ES_tradnl" dirty="0">
                <a:latin typeface="Courier New"/>
                <a:cs typeface="Courier New"/>
              </a:rPr>
              <a:t>, 31, </a:t>
            </a:r>
            <a:r>
              <a:rPr lang="es-ES_tradnl" dirty="0" smtClean="0">
                <a:latin typeface="Courier New"/>
                <a:cs typeface="Courier New"/>
              </a:rPr>
              <a:t>18,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 7</a:t>
            </a:r>
            <a:r>
              <a:rPr lang="es-ES_tradnl" dirty="0">
                <a:latin typeface="Courier New"/>
                <a:cs typeface="Courier New"/>
              </a:rPr>
              <a:t>, 72, 69</a:t>
            </a:r>
            <a:r>
              <a:rPr lang="es-ES_tradnl" dirty="0" smtClean="0">
                <a:latin typeface="Courier New"/>
                <a:cs typeface="Courier New"/>
              </a:rPr>
              <a:t>, 50,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           49</a:t>
            </a:r>
            <a:r>
              <a:rPr lang="es-ES_tradnl" dirty="0">
                <a:latin typeface="Courier New"/>
                <a:cs typeface="Courier New"/>
              </a:rPr>
              <a:t>, 50, 51, 49 };</a:t>
            </a:r>
          </a:p>
          <a:p>
            <a:pPr marL="0" indent="0">
              <a:buNone/>
            </a:pP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partition_copy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v.begin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latin typeface="Courier New"/>
                <a:cs typeface="Courier New"/>
              </a:rPr>
              <a:t>v.end</a:t>
            </a:r>
            <a:r>
              <a:rPr lang="en-US" dirty="0" smtClean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   </a:t>
            </a:r>
            <a:r>
              <a:rPr lang="en-US" dirty="0" err="1">
                <a:latin typeface="Courier New"/>
                <a:cs typeface="Courier New"/>
              </a:rPr>
              <a:t>back_inserter</a:t>
            </a:r>
            <a:r>
              <a:rPr lang="en-US" dirty="0">
                <a:latin typeface="Courier New"/>
                <a:cs typeface="Courier New"/>
              </a:rPr>
              <a:t>(smaller),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</a:t>
            </a: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back_inserter</a:t>
            </a:r>
            <a:r>
              <a:rPr lang="en-US" dirty="0">
                <a:latin typeface="Courier New"/>
                <a:cs typeface="Courier New"/>
              </a:rPr>
              <a:t>(larger),</a:t>
            </a: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   </a:t>
            </a:r>
            <a:r>
              <a:rPr lang="fr-FR" dirty="0" smtClean="0">
                <a:latin typeface="Courier New"/>
                <a:cs typeface="Courier New"/>
              </a:rPr>
              <a:t>            </a:t>
            </a:r>
            <a:r>
              <a:rPr lang="fr-FR" dirty="0">
                <a:latin typeface="Courier New"/>
                <a:cs typeface="Courier New"/>
              </a:rPr>
              <a:t>[](</a:t>
            </a:r>
            <a:r>
              <a:rPr lang="fr-FR" dirty="0" err="1">
                <a:latin typeface="Courier New"/>
                <a:cs typeface="Courier New"/>
              </a:rPr>
              <a:t>const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int</a:t>
            </a:r>
            <a:r>
              <a:rPr lang="fr-FR" dirty="0">
                <a:latin typeface="Courier New"/>
                <a:cs typeface="Courier New"/>
              </a:rPr>
              <a:t> i) {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                   </a:t>
            </a:r>
            <a:r>
              <a:rPr lang="nb-NO" dirty="0" err="1" smtClean="0">
                <a:latin typeface="Courier New"/>
                <a:cs typeface="Courier New"/>
              </a:rPr>
              <a:t>return</a:t>
            </a:r>
            <a:r>
              <a:rPr lang="nb-NO" dirty="0" smtClean="0">
                <a:latin typeface="Courier New"/>
                <a:cs typeface="Courier New"/>
              </a:rPr>
              <a:t> </a:t>
            </a:r>
            <a:r>
              <a:rPr lang="nb-NO" dirty="0">
                <a:latin typeface="Courier New"/>
                <a:cs typeface="Courier New"/>
              </a:rPr>
              <a:t>i &lt; 50;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               </a:t>
            </a:r>
            <a:r>
              <a:rPr lang="nb-NO" dirty="0" smtClean="0">
                <a:latin typeface="Courier New"/>
                <a:cs typeface="Courier New"/>
              </a:rPr>
              <a:t>}</a:t>
            </a:r>
            <a:r>
              <a:rPr lang="nb-NO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partition_copy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400" dirty="0" smtClean="0"/>
              <a:t>visual: partition elements around 50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102" r="-34102"/>
          <a:stretch>
            <a:fillRect/>
          </a:stretch>
        </p:blipFill>
        <p:spPr>
          <a:solidFill>
            <a:schemeClr val="tx2">
              <a:lumMod val="20000"/>
              <a:lumOff val="80000"/>
            </a:schemeClr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up partitions!</a:t>
            </a:r>
            <a:br>
              <a:rPr lang="en-US" dirty="0" smtClean="0"/>
            </a:br>
            <a:r>
              <a:rPr lang="en-US" sz="2000" dirty="0" err="1" smtClean="0">
                <a:latin typeface="Courier New"/>
                <a:cs typeface="Courier New"/>
              </a:rPr>
              <a:t>partition_copy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/>
                <a:cs typeface="Courier New"/>
              </a:rPr>
              <a:t>partition</a:t>
            </a:r>
            <a:r>
              <a:rPr lang="en-US" sz="2000" dirty="0" smtClean="0"/>
              <a:t>, and </a:t>
            </a:r>
            <a:r>
              <a:rPr lang="en-US" sz="2000" dirty="0" err="1" smtClean="0">
                <a:latin typeface="Courier New"/>
                <a:cs typeface="Courier New"/>
              </a:rPr>
              <a:t>stable_partition</a:t>
            </a:r>
            <a:r>
              <a:rPr lang="en-US" sz="2000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Extend </a:t>
            </a:r>
            <a:r>
              <a:rPr lang="en-US" dirty="0" smtClean="0"/>
              <a:t>our prior Person </a:t>
            </a:r>
            <a:r>
              <a:rPr lang="en-US" dirty="0" err="1" smtClean="0"/>
              <a:t>struct</a:t>
            </a:r>
            <a:r>
              <a:rPr lang="en-US" dirty="0" smtClean="0"/>
              <a:t> to be an Employee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 smtClean="0"/>
              <a:t>Management </a:t>
            </a:r>
            <a:r>
              <a:rPr lang="en-US" dirty="0" smtClean="0"/>
              <a:t>and </a:t>
            </a:r>
            <a:r>
              <a:rPr lang="en-US" dirty="0" smtClean="0"/>
              <a:t>Individuals </a:t>
            </a:r>
            <a:r>
              <a:rPr lang="en-US" dirty="0" smtClean="0"/>
              <a:t>into two separate containers</a:t>
            </a:r>
          </a:p>
          <a:p>
            <a:r>
              <a:rPr lang="en-US" dirty="0" smtClean="0"/>
              <a:t>Partition </a:t>
            </a:r>
            <a:r>
              <a:rPr lang="en-US" dirty="0" smtClean="0"/>
              <a:t>Management </a:t>
            </a:r>
            <a:r>
              <a:rPr lang="en-US" dirty="0" smtClean="0"/>
              <a:t>between </a:t>
            </a:r>
            <a:r>
              <a:rPr lang="en-US" dirty="0" smtClean="0"/>
              <a:t>Executives </a:t>
            </a:r>
            <a:r>
              <a:rPr lang="en-US" dirty="0" smtClean="0"/>
              <a:t>and </a:t>
            </a:r>
            <a:r>
              <a:rPr lang="en-US" dirty="0" smtClean="0"/>
              <a:t>Managers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 smtClean="0"/>
              <a:t>Architects </a:t>
            </a:r>
            <a:r>
              <a:rPr lang="en-US" dirty="0" smtClean="0"/>
              <a:t>before other </a:t>
            </a:r>
            <a:r>
              <a:rPr lang="en-US" dirty="0" smtClean="0"/>
              <a:t>Individuals</a:t>
            </a:r>
            <a:endParaRPr lang="en-US" dirty="0" smtClean="0"/>
          </a:p>
          <a:p>
            <a:r>
              <a:rPr lang="en-US" dirty="0" smtClean="0"/>
              <a:t>Stable partition the </a:t>
            </a:r>
            <a:r>
              <a:rPr lang="en-US" dirty="0" smtClean="0"/>
              <a:t>Senior </a:t>
            </a:r>
            <a:r>
              <a:rPr lang="en-US" dirty="0" smtClean="0"/>
              <a:t>and </a:t>
            </a:r>
            <a:r>
              <a:rPr lang="en-US" dirty="0" smtClean="0"/>
              <a:t>Junior </a:t>
            </a:r>
            <a:r>
              <a:rPr lang="en-US" dirty="0" smtClean="0"/>
              <a:t>employees among already partitioned individuals, leaving already partitioned elements in same relative 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up partitions!</a:t>
            </a:r>
            <a:br>
              <a:rPr lang="en-US" dirty="0" smtClean="0"/>
            </a:br>
            <a:r>
              <a:rPr lang="en-US" sz="2000" dirty="0" smtClean="0"/>
              <a:t>some data…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struct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Employee: public Person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enum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class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Executive, Manager, Architect, Senior, Junior,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Management = Manager,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Individual = Architect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type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… additional members and methods…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FCF0EC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is-I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&lt;Employee&gt; v{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"Joe", "P", "Smith",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::Manager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"Jane", "Q", "Jones",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::Junior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"Frank", "P", "Johnson",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::Architect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"Sarah", "B", "Smith",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::Executive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"Joe", "X", "Jones",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::Senior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"Joe", "A", "Smith",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::Junior },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"Chris", "M", "Williams",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::Manager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  <a:endParaRPr lang="is-I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up partitions!</a:t>
            </a:r>
            <a:br>
              <a:rPr lang="en-US" dirty="0" smtClean="0"/>
            </a:br>
            <a:r>
              <a:rPr lang="en-US" sz="2000" dirty="0" smtClean="0"/>
              <a:t>separate employees into management and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7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&lt;Employee&gt; management, individuals;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partition_copy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(management),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(individuals),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Employee&amp; e)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e.type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&lt;=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::Manager;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3657600"/>
            <a:ext cx="8382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&lt;Employee&gt;::iterator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car_it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partition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management.begin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management.end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Employee&amp; e)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e.type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==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::Executive;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&lt;Employee&gt;::iterator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jet_it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management.begin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"Management partitioned:\n";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for (auto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it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management.begin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 it !=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management.end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 ++it) {</a:t>
            </a:r>
          </a:p>
          <a:p>
            <a:pPr marL="0" indent="0">
              <a:buNone/>
            </a:pP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cout 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&lt;&lt; (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&lt; 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car_it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 ? "\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tjet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" : "\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tcar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") &lt;&lt; *</a:t>
            </a:r>
            <a:r>
              <a:rPr lang="fr-FR" dirty="0" err="1">
                <a:solidFill>
                  <a:srgbClr val="FCF0EC"/>
                </a:solidFill>
                <a:latin typeface="Courier New"/>
                <a:cs typeface="Courier New"/>
              </a:rPr>
              <a:t>it</a:t>
            </a:r>
            <a:r>
              <a:rPr lang="fr-FR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3184525"/>
            <a:ext cx="838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800" dirty="0" smtClean="0"/>
              <a:t>executives get the company jet; managers get the company car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28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up partitions!</a:t>
            </a:r>
            <a:br>
              <a:rPr lang="en-US" dirty="0" smtClean="0"/>
            </a:br>
            <a:r>
              <a:rPr lang="en-US" sz="1800" dirty="0" smtClean="0"/>
              <a:t>architects get the company </a:t>
            </a:r>
            <a:r>
              <a:rPr lang="en-US" sz="1800" dirty="0" err="1" smtClean="0"/>
              <a:t>segway</a:t>
            </a:r>
            <a:r>
              <a:rPr lang="en-US" sz="1800" dirty="0" smtClean="0"/>
              <a:t>; everyone else gets the bike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vector&lt;Employee&gt;::iterator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bike_it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partition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Employee&amp; e)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e.type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==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::Architect;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&lt;Employee&gt;::iterator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segway_it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individuals.begin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"Architects partitioned:\n";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for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(auto it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 it !=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 ++it)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(it 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bike_it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? "\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tsegway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 : "\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tbike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") &lt;&lt; *it;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41910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vector&lt;Employee&gt;::iterator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old_bike_it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stable_partition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[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](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Employee&amp; e) 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return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e.type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&lt;= Employee::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EmployeeType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::Senior;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   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"Individuals partitioned:\n";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for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(auto it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 it !=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individuals.end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(); ++it)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&lt;&lt; (it 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bike_it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? "\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tsegway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(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it 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old_bike_it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? "\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tnewbike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 : "\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toldbike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")) &lt;&lt; *it;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3717925"/>
            <a:ext cx="838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800" dirty="0" smtClean="0"/>
              <a:t>partition the non-architects from higher to lower seniority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6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up partitions!</a:t>
            </a:r>
            <a:br>
              <a:rPr lang="en-US" dirty="0" smtClean="0"/>
            </a:br>
            <a:r>
              <a:rPr lang="en-US" sz="2000" dirty="0" smtClean="0"/>
              <a:t>example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Management partitioned: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jet	Sarah B Smith: Executive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car	Joe P Smith: Manager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car	Chris M Williams: Manager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Architects </a:t>
            </a:r>
            <a:r>
              <a:rPr lang="en-US" dirty="0" smtClean="0">
                <a:latin typeface="Courier New"/>
                <a:cs typeface="Courier New"/>
              </a:rPr>
              <a:t>partitioned (junior/senior </a:t>
            </a:r>
            <a:r>
              <a:rPr lang="en-US" dirty="0" err="1" smtClean="0">
                <a:latin typeface="Courier New"/>
                <a:cs typeface="Courier New"/>
              </a:rPr>
              <a:t>unpartitioned</a:t>
            </a:r>
            <a:r>
              <a:rPr lang="en-US" dirty="0" smtClean="0">
                <a:latin typeface="Courier New"/>
                <a:cs typeface="Courier New"/>
              </a:rPr>
              <a:t>):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segway</a:t>
            </a:r>
            <a:r>
              <a:rPr lang="en-US" dirty="0">
                <a:latin typeface="Courier New"/>
                <a:cs typeface="Courier New"/>
              </a:rPr>
              <a:t>	Frank P Johnson: Architect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bike		</a:t>
            </a:r>
            <a:r>
              <a:rPr lang="en-US" dirty="0" smtClean="0">
                <a:latin typeface="Courier New"/>
                <a:cs typeface="Courier New"/>
              </a:rPr>
              <a:t>Jane </a:t>
            </a:r>
            <a:r>
              <a:rPr lang="en-US" dirty="0">
                <a:latin typeface="Courier New"/>
                <a:cs typeface="Courier New"/>
              </a:rPr>
              <a:t>Q Jones: Junior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bike		</a:t>
            </a:r>
            <a:r>
              <a:rPr lang="en-US" dirty="0" smtClean="0">
                <a:latin typeface="Courier New"/>
                <a:cs typeface="Courier New"/>
              </a:rPr>
              <a:t>Joe </a:t>
            </a:r>
            <a:r>
              <a:rPr lang="en-US" dirty="0">
                <a:latin typeface="Courier New"/>
                <a:cs typeface="Courier New"/>
              </a:rPr>
              <a:t>X Jones: Senior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bike		</a:t>
            </a:r>
            <a:r>
              <a:rPr lang="en-US" dirty="0" smtClean="0">
                <a:latin typeface="Courier New"/>
                <a:cs typeface="Courier New"/>
              </a:rPr>
              <a:t>Joe </a:t>
            </a:r>
            <a:r>
              <a:rPr lang="en-US" dirty="0">
                <a:latin typeface="Courier New"/>
                <a:cs typeface="Courier New"/>
              </a:rPr>
              <a:t>A Smith: Junior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Individuals </a:t>
            </a:r>
            <a:r>
              <a:rPr lang="en-US" dirty="0" smtClean="0">
                <a:latin typeface="Courier New"/>
                <a:cs typeface="Courier New"/>
              </a:rPr>
              <a:t>fully partitioned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segway</a:t>
            </a:r>
            <a:r>
              <a:rPr lang="en-US" dirty="0">
                <a:latin typeface="Courier New"/>
                <a:cs typeface="Courier New"/>
              </a:rPr>
              <a:t>	Frank P Johnson: Architect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newbike</a:t>
            </a:r>
            <a:r>
              <a:rPr lang="en-US" dirty="0">
                <a:latin typeface="Courier New"/>
                <a:cs typeface="Courier New"/>
              </a:rPr>
              <a:t>	Joe X Jones: Senior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oldbike</a:t>
            </a:r>
            <a:r>
              <a:rPr lang="en-US" dirty="0">
                <a:latin typeface="Courier New"/>
                <a:cs typeface="Courier New"/>
              </a:rPr>
              <a:t>	Jane Q Jones: Junior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oldbike</a:t>
            </a:r>
            <a:r>
              <a:rPr lang="en-US" dirty="0">
                <a:latin typeface="Courier New"/>
                <a:cs typeface="Courier New"/>
              </a:rPr>
              <a:t>	Joe A Smith: Junior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8763"/>
            <a:ext cx="8382000" cy="1036637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nth_element</a:t>
            </a:r>
            <a:r>
              <a:rPr lang="en-US" dirty="0"/>
              <a:t> </a:t>
            </a:r>
            <a:r>
              <a:rPr lang="en-US" sz="1600" dirty="0" smtClean="0"/>
              <a:t>(not a super-hero, but still pretty super)</a:t>
            </a:r>
            <a:br>
              <a:rPr lang="en-US" sz="1600" dirty="0" smtClean="0"/>
            </a:br>
            <a:r>
              <a:rPr lang="en-US" sz="2000" dirty="0" smtClean="0"/>
              <a:t>find median value in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13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vector&lt;</a:t>
            </a:r>
            <a:r>
              <a:rPr lang="es-ES_tradnl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&gt; v{ 12,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2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, 89, 78, 18,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7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,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72,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69</a:t>
            </a:r>
            <a:r>
              <a:rPr lang="es-ES_tradnl" dirty="0">
                <a:solidFill>
                  <a:srgbClr val="FCF0EC"/>
                </a:solidFill>
                <a:latin typeface="Courier New"/>
                <a:cs typeface="Courier New"/>
              </a:rPr>
              <a:t>, 81, 50, 49, 50, 51, 49 };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size_t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nth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v.size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/ 2;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nth_element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+ nth,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49 2 12 49 18 7 50 &gt;50&lt; 51 78 72 69 81 89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3429000"/>
            <a:ext cx="8382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2000" dirty="0" smtClean="0"/>
              <a:t>find percentile value in sequence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962400"/>
            <a:ext cx="8382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vector&lt;</a:t>
            </a:r>
            <a:r>
              <a:rPr lang="es-ES_trad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&gt; v{ 12,  2, 89, 78, 18,  7, 72,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69, 81, 50, 49, 50, 51, 49 };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size_t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percentile = 75;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const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size_t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nth =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v.size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* percentile / 100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nth_element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() + nth,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v.end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49 2 12 49 18 7 50 50 51 69 &gt;72&lt; 78 81 89</a:t>
            </a:r>
          </a:p>
        </p:txBody>
      </p:sp>
    </p:spTree>
    <p:extLst>
      <p:ext uri="{BB962C8B-B14F-4D97-AF65-F5344CB8AC3E}">
        <p14:creationId xmlns:p14="http://schemas.microsoft.com/office/powerpoint/2010/main" val="205570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non-modifying sequence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modify the input </a:t>
            </a:r>
            <a:r>
              <a:rPr lang="en-US" dirty="0" smtClean="0"/>
              <a:t>sequence.</a:t>
            </a:r>
            <a:endParaRPr lang="en-US" dirty="0" smtClean="0"/>
          </a:p>
          <a:p>
            <a:r>
              <a:rPr lang="en-US" dirty="0" smtClean="0"/>
              <a:t>Do not emit a result </a:t>
            </a:r>
            <a:r>
              <a:rPr lang="en-US" dirty="0" smtClean="0"/>
              <a:t>sequence.</a:t>
            </a:r>
            <a:endParaRPr lang="en-US" dirty="0" smtClean="0"/>
          </a:p>
          <a:p>
            <a:r>
              <a:rPr lang="en-US" i="1" dirty="0" smtClean="0"/>
              <a:t>Algorithm</a:t>
            </a:r>
            <a:r>
              <a:rPr lang="en-US" dirty="0" smtClean="0"/>
              <a:t> will not cause side-effects in input </a:t>
            </a:r>
            <a:r>
              <a:rPr lang="en-US" dirty="0" smtClean="0"/>
              <a:t>sequence.</a:t>
            </a:r>
            <a:endParaRPr lang="en-US" dirty="0" smtClean="0"/>
          </a:p>
          <a:p>
            <a:r>
              <a:rPr lang="en-US" i="1" dirty="0" smtClean="0"/>
              <a:t>Function object</a:t>
            </a:r>
            <a:r>
              <a:rPr lang="en-US" dirty="0" smtClean="0"/>
              <a:t>, if present, may cause side-effects by modifying itself, the </a:t>
            </a:r>
            <a:r>
              <a:rPr lang="en-US" dirty="0" smtClean="0"/>
              <a:t>sequence (in certain cases, e.g. </a:t>
            </a:r>
            <a:r>
              <a:rPr lang="en-US" dirty="0" err="1" smtClean="0">
                <a:latin typeface="Courier New"/>
                <a:cs typeface="Courier New"/>
              </a:rPr>
              <a:t>for_each</a:t>
            </a:r>
            <a:r>
              <a:rPr lang="en-US" dirty="0" smtClean="0"/>
              <a:t>), </a:t>
            </a:r>
            <a:r>
              <a:rPr lang="en-US" dirty="0" smtClean="0"/>
              <a:t>or its </a:t>
            </a:r>
            <a:r>
              <a:rPr lang="en-US" dirty="0" smtClean="0"/>
              <a:t>environment.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Courier New"/>
                <a:cs typeface="Courier New"/>
              </a:rPr>
              <a:t>partial_sort</a:t>
            </a:r>
            <a:r>
              <a:rPr lang="en-US" sz="3200" dirty="0" smtClean="0"/>
              <a:t> vs. </a:t>
            </a:r>
            <a:r>
              <a:rPr lang="en-US" sz="3200" dirty="0" err="1" smtClean="0">
                <a:latin typeface="Courier New"/>
                <a:cs typeface="Courier New"/>
              </a:rPr>
              <a:t>nth_element</a:t>
            </a:r>
            <a:r>
              <a:rPr lang="en-US" sz="3200" dirty="0" smtClean="0"/>
              <a:t> + </a:t>
            </a:r>
            <a:r>
              <a:rPr lang="en-US" sz="3200" dirty="0" smtClean="0">
                <a:latin typeface="Courier New"/>
                <a:cs typeface="Courier New"/>
              </a:rPr>
              <a:t>sort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Scenario: </a:t>
            </a:r>
            <a:r>
              <a:rPr lang="en-US" dirty="0" smtClean="0"/>
              <a:t>find top (say 20) </a:t>
            </a:r>
            <a:r>
              <a:rPr lang="en-US" dirty="0" smtClean="0"/>
              <a:t>web pages by number of </a:t>
            </a:r>
            <a:r>
              <a:rPr lang="en-US" dirty="0" smtClean="0"/>
              <a:t>hits, among a much larger set</a:t>
            </a:r>
            <a:endParaRPr lang="en-US" dirty="0" smtClean="0"/>
          </a:p>
          <a:p>
            <a:r>
              <a:rPr lang="en-US" dirty="0" smtClean="0"/>
              <a:t>We have a large sequence where we are only concerned with the </a:t>
            </a:r>
            <a:r>
              <a:rPr lang="en-US" dirty="0" smtClean="0"/>
              <a:t>top </a:t>
            </a:r>
            <a:r>
              <a:rPr lang="en-US" dirty="0" smtClean="0"/>
              <a:t>20 elements</a:t>
            </a:r>
          </a:p>
          <a:p>
            <a:r>
              <a:rPr lang="en-US" dirty="0" smtClean="0"/>
              <a:t>We want the top 20 elements of this sequence in order; </a:t>
            </a:r>
            <a:r>
              <a:rPr lang="en-US" dirty="0" smtClean="0"/>
              <a:t>we don’t care about the rest</a:t>
            </a:r>
            <a:endParaRPr lang="en-US" dirty="0" smtClean="0"/>
          </a:p>
          <a:p>
            <a:r>
              <a:rPr lang="en-US" dirty="0" smtClean="0"/>
              <a:t>Requirement: top 20 must be partitioned to front of sequence, before the don’t-cares</a:t>
            </a:r>
          </a:p>
          <a:p>
            <a:r>
              <a:rPr lang="en-US" dirty="0" smtClean="0"/>
              <a:t>Requirement: top 20 must be sorted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Courier New"/>
                <a:cs typeface="Courier New"/>
              </a:rPr>
              <a:t>partial_sort</a:t>
            </a:r>
            <a:r>
              <a:rPr lang="en-US" sz="3200" dirty="0" smtClean="0"/>
              <a:t> vs. </a:t>
            </a:r>
            <a:r>
              <a:rPr lang="en-US" sz="3200" dirty="0" err="1" smtClean="0">
                <a:latin typeface="Courier New"/>
                <a:cs typeface="Courier New"/>
              </a:rPr>
              <a:t>nth_element</a:t>
            </a:r>
            <a:r>
              <a:rPr lang="en-US" sz="3200" dirty="0" smtClean="0"/>
              <a:t> + </a:t>
            </a:r>
            <a:r>
              <a:rPr lang="en-US" sz="3200" dirty="0" smtClean="0">
                <a:latin typeface="Courier New"/>
                <a:cs typeface="Courier New"/>
              </a:rPr>
              <a:t>sort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8229600" cy="144780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partial_sort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vec.begin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vec.begin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() + 20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vec.end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           greater&lt;int64_t&gt;())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3886200"/>
            <a:ext cx="8229600" cy="259080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nth_element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vec.begin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vec.begin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 + 20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vec.end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greater&lt;int64_t&gt;()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sort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vec.begin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vec.begin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() +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20,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greater&lt;int64_t&gt;()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Courier New"/>
                <a:cs typeface="Courier New"/>
              </a:rPr>
              <a:t>partial_sort</a:t>
            </a:r>
            <a:r>
              <a:rPr lang="en-US" sz="3200" dirty="0" smtClean="0"/>
              <a:t> vs. </a:t>
            </a:r>
            <a:r>
              <a:rPr lang="en-US" sz="3200" dirty="0" err="1" smtClean="0">
                <a:latin typeface="Courier New"/>
                <a:cs typeface="Courier New"/>
              </a:rPr>
              <a:t>nth_element</a:t>
            </a:r>
            <a:r>
              <a:rPr lang="en-US" sz="3200" dirty="0" smtClean="0"/>
              <a:t> + </a:t>
            </a:r>
            <a:r>
              <a:rPr lang="en-US" sz="3200" dirty="0" smtClean="0">
                <a:latin typeface="Courier New"/>
                <a:cs typeface="Courier New"/>
              </a:rPr>
              <a:t>sort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solidFill>
                  <a:srgbClr val="FCF0EC"/>
                </a:solidFill>
              </a:rPr>
              <a:t>Are they equivalent?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vector&lt;int64_t&gt; v1 =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init_vec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vector&lt;int64_t&gt; v2 = v1; // make a copy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partial_sort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(v1.begin(), v1.begin() + 20, v1.end(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), greater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&lt;int64_t&gt;()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nth_element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(v2.begin(), v2.begin() + 20, v2.end(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),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greater&lt;int64_t&gt;()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sort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(v2.begin(), v2.begin() +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20,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greater&lt;int64_t&gt;()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nl-NL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&lt;&lt; 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"</a:t>
            </a:r>
            <a:r>
              <a:rPr lang="nl-NL" dirty="0" err="1" smtClean="0">
                <a:solidFill>
                  <a:srgbClr val="FCF0EC"/>
                </a:solidFill>
                <a:latin typeface="Courier New"/>
                <a:cs typeface="Courier New"/>
              </a:rPr>
              <a:t>sorted</a:t>
            </a:r>
            <a:r>
              <a:rPr lang="nl-NL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portions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of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vectors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 are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equal</a:t>
            </a:r>
            <a:r>
              <a:rPr lang="nl-NL" dirty="0">
                <a:solidFill>
                  <a:srgbClr val="FCF0EC"/>
                </a:solidFill>
                <a:latin typeface="Courier New"/>
                <a:cs typeface="Courier New"/>
              </a:rPr>
              <a:t>: " &lt;&lt; </a:t>
            </a:r>
            <a:r>
              <a:rPr lang="nl-NL" dirty="0" err="1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endParaRPr lang="nl-NL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</a:t>
            </a:r>
            <a:r>
              <a:rPr lang="en-US" b="1" dirty="0">
                <a:solidFill>
                  <a:srgbClr val="FCF0EC"/>
                </a:solidFill>
                <a:latin typeface="Courier New"/>
                <a:cs typeface="Courier New"/>
              </a:rPr>
              <a:t>equal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(v1.begin(), v1.begin() + 20, v2.begin())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&lt;&lt;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"unsorted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portions of vectors are equal: "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boolalpha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   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 </a:t>
            </a:r>
            <a:r>
              <a:rPr lang="en-US" b="1" dirty="0">
                <a:solidFill>
                  <a:srgbClr val="FCF0EC"/>
                </a:solidFill>
                <a:latin typeface="Courier New"/>
                <a:cs typeface="Courier New"/>
              </a:rPr>
              <a:t>equal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(v1.begin() + 20, v1.end(), v2.begin() + 20) &lt;&lt;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endl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sorted portions of vectors are equal: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unsorted portions of vectors are equal: false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rotate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Moves elements specified in a source range to destination position, while moving displaced items to source position</a:t>
            </a:r>
          </a:p>
          <a:p>
            <a:r>
              <a:rPr lang="en-US" dirty="0" smtClean="0"/>
              <a:t>Simple way to move one or more elements from one position in a container to another without using erase and insert</a:t>
            </a:r>
          </a:p>
          <a:p>
            <a:r>
              <a:rPr lang="en-US" dirty="0" smtClean="0"/>
              <a:t>Technically, this is a left rotate</a:t>
            </a:r>
          </a:p>
          <a:p>
            <a:r>
              <a:rPr lang="en-US" dirty="0" smtClean="0">
                <a:latin typeface="Courier New"/>
                <a:cs typeface="Courier New"/>
              </a:rPr>
              <a:t>rotate</a:t>
            </a:r>
            <a:r>
              <a:rPr lang="en-US" dirty="0" smtClean="0"/>
              <a:t> moves element in the sequence in-place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rotate_copy</a:t>
            </a:r>
            <a:r>
              <a:rPr lang="en-US" dirty="0" smtClean="0"/>
              <a:t> does the same, except that it copies the elements to a separate sequence</a:t>
            </a:r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[first, middle)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[middle, last)</a:t>
            </a:r>
            <a:r>
              <a:rPr lang="en-US" dirty="0" smtClean="0"/>
              <a:t> are valid ranges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first &lt;= middle &lt;= last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rotate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sz="2000" dirty="0" smtClean="0">
                <a:cs typeface="Courier New"/>
              </a:rPr>
              <a:t>A naïve implementation – move one item in sequence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sz="20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&lt;int&gt; v = { 0, 1, 2, 3, 4, 5</a:t>
            </a: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, 6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, 7, 8, 9 };</a:t>
            </a: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vector&lt;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&gt;::iterator it =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() + 2;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 = *it;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v.erase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(it);</a:t>
            </a:r>
          </a:p>
          <a:p>
            <a:pPr marL="0" indent="0">
              <a:buNone/>
            </a:pPr>
            <a:endParaRPr lang="en-US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vector&lt;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&gt;::iterator it2 =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() + 6 - 1;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v.insert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(it2,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before</a:t>
            </a:r>
            <a:r>
              <a:rPr lang="da-D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: 0 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1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3 4 5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6 7 8 9</a:t>
            </a: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After</a:t>
            </a:r>
            <a:r>
              <a:rPr lang="da-D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:  0 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1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3 4 5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6 7 8 9</a:t>
            </a:r>
            <a:endParaRPr lang="pl-PL" sz="20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r</a:t>
            </a:r>
            <a:r>
              <a:rPr lang="en-US" dirty="0" smtClean="0">
                <a:latin typeface="Courier New"/>
                <a:cs typeface="Courier New"/>
              </a:rPr>
              <a:t>otate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sz="2000" dirty="0" smtClean="0">
                <a:cs typeface="Courier New"/>
              </a:rPr>
              <a:t>A naïve implementation – move one item in sequence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sz="20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&lt;int&gt; v = { 0, 1, 2, 3, 4, 5</a:t>
            </a: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, 6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, 7, 8, 9 };</a:t>
            </a: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vector&lt;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&gt;::iterator it =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() + 2;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 = *it;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v.erase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(it);</a:t>
            </a:r>
          </a:p>
          <a:p>
            <a:pPr marL="0" indent="0">
              <a:buNone/>
            </a:pPr>
            <a:endParaRPr lang="en-US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vector&lt;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&gt;::iterator it2 =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() + 6 - 1;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v.insert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(it2,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before</a:t>
            </a:r>
            <a:r>
              <a:rPr lang="da-D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: 0 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1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3 4 5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6 7 8 9</a:t>
            </a: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After</a:t>
            </a:r>
            <a:r>
              <a:rPr lang="da-D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:  0 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1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3 4 5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6 7 8 9</a:t>
            </a:r>
            <a:endParaRPr lang="pl-PL" sz="20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0" y="1905000"/>
            <a:ext cx="457200" cy="381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267200" y="1905000"/>
            <a:ext cx="1295400" cy="381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4038600" y="1524000"/>
            <a:ext cx="1676400" cy="381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Curved Down Arrow 9"/>
          <p:cNvSpPr/>
          <p:nvPr/>
        </p:nvSpPr>
        <p:spPr bwMode="auto">
          <a:xfrm rot="10800000">
            <a:off x="3657600" y="2286000"/>
            <a:ext cx="990600" cy="3048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063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r</a:t>
            </a:r>
            <a:r>
              <a:rPr lang="en-US" dirty="0" smtClean="0">
                <a:latin typeface="Courier New"/>
                <a:cs typeface="Courier New"/>
              </a:rPr>
              <a:t>otate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sz="2000" dirty="0" smtClean="0">
                <a:cs typeface="Courier New"/>
              </a:rPr>
              <a:t>A better implementation – move one item in sequence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sz="20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&lt;int&gt; v = { 0, 1, 2, 3, 4, 5</a:t>
            </a: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, 6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, 7, 8, 9 };</a:t>
            </a: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vector&lt;int&gt;::iterator it = v.begin() + 2;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&lt;int&gt;::iterator it2 = v.begin() + 6;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rotate</a:t>
            </a:r>
            <a:r>
              <a:rPr lang="sk-SK" sz="2000" dirty="0">
                <a:solidFill>
                  <a:srgbClr val="FCF0EC"/>
                </a:solidFill>
                <a:latin typeface="Courier New"/>
                <a:cs typeface="Courier New"/>
              </a:rPr>
              <a:t>(it, it + 1, it2);</a:t>
            </a:r>
            <a:endParaRPr lang="en-US" sz="20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sk-SK" sz="20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before</a:t>
            </a:r>
            <a:r>
              <a:rPr lang="da-D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: 0 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1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3 4 5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6 7 8 9</a:t>
            </a: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CF0EC"/>
                </a:solidFill>
                <a:latin typeface="Courier New"/>
                <a:cs typeface="Courier New"/>
              </a:rPr>
              <a:t>After</a:t>
            </a:r>
            <a:r>
              <a:rPr lang="da-DK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:  0 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1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3 4 5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6 7 8 9</a:t>
            </a:r>
            <a:endParaRPr lang="pl-PL" sz="20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962400" y="1981200"/>
            <a:ext cx="457200" cy="381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19600" y="1981200"/>
            <a:ext cx="1447800" cy="381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Curved Down Arrow 7"/>
          <p:cNvSpPr/>
          <p:nvPr/>
        </p:nvSpPr>
        <p:spPr bwMode="auto">
          <a:xfrm>
            <a:off x="4191000" y="1600200"/>
            <a:ext cx="1828800" cy="381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10800000">
            <a:off x="3810000" y="2362200"/>
            <a:ext cx="990600" cy="3048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r</a:t>
            </a:r>
            <a:r>
              <a:rPr lang="en-US" dirty="0" smtClean="0">
                <a:latin typeface="Courier New"/>
                <a:cs typeface="Courier New"/>
              </a:rPr>
              <a:t>otate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sz="2400" dirty="0" smtClean="0">
                <a:cs typeface="Courier New"/>
              </a:rPr>
              <a:t>Rotate a range of items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 v = { 0, 1, 2, 3, 4, 5, 6, 7, 8, 9 };</a:t>
            </a:r>
          </a:p>
          <a:p>
            <a:pPr marL="0" indent="0">
              <a:buNone/>
            </a:pPr>
            <a:endParaRPr lang="en-US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&gt;::iterator it =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() + 2;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&gt;::iterator it2 = </a:t>
            </a:r>
            <a:r>
              <a:rPr lang="en-US" sz="2000" dirty="0" err="1">
                <a:solidFill>
                  <a:srgbClr val="FCF0EC"/>
                </a:solidFill>
                <a:latin typeface="Courier New"/>
                <a:cs typeface="Courier New"/>
              </a:rPr>
              <a:t>v.begin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() + 7;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CF0EC"/>
                </a:solidFill>
                <a:latin typeface="Courier New"/>
                <a:cs typeface="Courier New"/>
              </a:rPr>
              <a:t>rotate</a:t>
            </a:r>
            <a:r>
              <a:rPr lang="en-US" sz="2000" dirty="0">
                <a:solidFill>
                  <a:srgbClr val="FCF0EC"/>
                </a:solidFill>
                <a:latin typeface="Courier New"/>
                <a:cs typeface="Courier New"/>
              </a:rPr>
              <a:t>(it, it + 3, it2);</a:t>
            </a:r>
          </a:p>
          <a:p>
            <a:pPr marL="0" indent="0">
              <a:buNone/>
            </a:pPr>
            <a:endParaRPr lang="sk-SK" sz="2000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2000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da-DK" sz="2000" dirty="0" err="1">
                <a:solidFill>
                  <a:srgbClr val="FCF0EC"/>
                </a:solidFill>
                <a:latin typeface="Courier New"/>
                <a:cs typeface="Courier New"/>
              </a:rPr>
              <a:t>before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:	 0 1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2 3 4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5 6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7 8 9</a:t>
            </a:r>
          </a:p>
          <a:p>
            <a:pPr marL="0" indent="0">
              <a:buNone/>
            </a:pPr>
            <a:r>
              <a:rPr lang="da-DK" sz="2000" dirty="0" err="1">
                <a:solidFill>
                  <a:srgbClr val="FCF0EC"/>
                </a:solidFill>
                <a:latin typeface="Courier New"/>
                <a:cs typeface="Courier New"/>
              </a:rPr>
              <a:t>after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:	 0 1 </a:t>
            </a:r>
            <a:r>
              <a:rPr lang="da-DK" sz="2000" i="1" dirty="0">
                <a:solidFill>
                  <a:srgbClr val="FCF0EC"/>
                </a:solidFill>
                <a:latin typeface="Courier New"/>
                <a:cs typeface="Courier New"/>
              </a:rPr>
              <a:t>5 6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da-DK" sz="2000" b="1" dirty="0">
                <a:solidFill>
                  <a:srgbClr val="FCF0EC"/>
                </a:solidFill>
                <a:latin typeface="Courier New"/>
                <a:cs typeface="Courier New"/>
              </a:rPr>
              <a:t>2 3 4</a:t>
            </a:r>
            <a:r>
              <a:rPr lang="da-DK" sz="2000" dirty="0">
                <a:solidFill>
                  <a:srgbClr val="FCF0EC"/>
                </a:solidFill>
                <a:latin typeface="Courier New"/>
                <a:cs typeface="Courier New"/>
              </a:rPr>
              <a:t> 7 8 9</a:t>
            </a:r>
            <a:endParaRPr lang="pl-PL" sz="2000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038600" y="1981200"/>
            <a:ext cx="1295400" cy="381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10200" y="1981200"/>
            <a:ext cx="838200" cy="381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Curved Down Arrow 7"/>
          <p:cNvSpPr/>
          <p:nvPr/>
        </p:nvSpPr>
        <p:spPr bwMode="auto">
          <a:xfrm>
            <a:off x="5029200" y="1676400"/>
            <a:ext cx="1371600" cy="3048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10800000">
            <a:off x="3886200" y="2362200"/>
            <a:ext cx="1752600" cy="3048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rotate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sz="2400" dirty="0" smtClean="0">
                <a:cs typeface="Courier New"/>
              </a:rPr>
              <a:t>GCC’s definition</a:t>
            </a:r>
            <a:endParaRPr lang="en-US" sz="2400" dirty="0"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Rotates the elements of the range </a:t>
            </a:r>
            <a:r>
              <a:rPr lang="en-US" dirty="0" smtClean="0">
                <a:latin typeface="Courier New"/>
                <a:cs typeface="Courier New"/>
              </a:rPr>
              <a:t>[first, last)</a:t>
            </a:r>
            <a:r>
              <a:rPr lang="en-US" dirty="0" smtClean="0"/>
              <a:t> by </a:t>
            </a:r>
            <a:r>
              <a:rPr lang="en-US" dirty="0" smtClean="0">
                <a:latin typeface="Courier New"/>
                <a:cs typeface="Courier New"/>
              </a:rPr>
              <a:t>(middle - first) </a:t>
            </a:r>
            <a:r>
              <a:rPr lang="en-US" dirty="0" smtClean="0"/>
              <a:t>positions so that the element at </a:t>
            </a:r>
            <a:r>
              <a:rPr lang="en-US" dirty="0" smtClean="0">
                <a:latin typeface="Courier New"/>
                <a:cs typeface="Courier New"/>
              </a:rPr>
              <a:t>middle</a:t>
            </a:r>
            <a:r>
              <a:rPr lang="en-US" dirty="0" smtClean="0"/>
              <a:t> is moved to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/>
              <a:t>, the element at </a:t>
            </a:r>
            <a:r>
              <a:rPr lang="en-US" dirty="0" smtClean="0">
                <a:latin typeface="Courier New"/>
                <a:cs typeface="Courier New"/>
              </a:rPr>
              <a:t>middle + 1 </a:t>
            </a:r>
            <a:r>
              <a:rPr lang="en-US" dirty="0" smtClean="0"/>
              <a:t>is moved to </a:t>
            </a:r>
            <a:r>
              <a:rPr lang="en-US" dirty="0" smtClean="0">
                <a:latin typeface="Courier New"/>
                <a:cs typeface="Courier New"/>
              </a:rPr>
              <a:t>first + 1 </a:t>
            </a:r>
            <a:r>
              <a:rPr lang="en-US" dirty="0" smtClean="0"/>
              <a:t>and so on for each element in the range.</a:t>
            </a:r>
          </a:p>
          <a:p>
            <a:r>
              <a:rPr lang="en-US" dirty="0" smtClean="0"/>
              <a:t>This effectively swaps the ranges </a:t>
            </a:r>
            <a:r>
              <a:rPr lang="en-US" dirty="0" smtClean="0">
                <a:latin typeface="Courier New"/>
                <a:cs typeface="Courier New"/>
              </a:rPr>
              <a:t>[first, middle)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[middle, last)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lide</a:t>
            </a:r>
            <a:r>
              <a:rPr lang="en-US" dirty="0" smtClean="0"/>
              <a:t> </a:t>
            </a:r>
            <a:r>
              <a:rPr lang="en-US" sz="2000" dirty="0" smtClean="0"/>
              <a:t>(move range of elements to new position)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wanted to implement an algorithm that would move a range to a point in either direction without worrying about iterator ordering?</a:t>
            </a:r>
          </a:p>
          <a:p>
            <a:r>
              <a:rPr lang="en-US" dirty="0" smtClean="0"/>
              <a:t>For example, move a range of selected GUI items to a new position in a list.</a:t>
            </a:r>
          </a:p>
          <a:p>
            <a:r>
              <a:rPr lang="en-US" dirty="0"/>
              <a:t>When using </a:t>
            </a:r>
            <a:r>
              <a:rPr lang="en-US" dirty="0">
                <a:latin typeface="Courier New"/>
                <a:cs typeface="Courier New"/>
              </a:rPr>
              <a:t>rotate</a:t>
            </a:r>
            <a:r>
              <a:rPr lang="en-US" dirty="0"/>
              <a:t>, it is important to get the order of iterators correct: </a:t>
            </a:r>
            <a:r>
              <a:rPr lang="en-US" dirty="0">
                <a:latin typeface="Courier New"/>
                <a:cs typeface="Courier New"/>
              </a:rPr>
              <a:t>first &lt;= middle &lt;= last</a:t>
            </a:r>
            <a:r>
              <a:rPr lang="en-US" dirty="0"/>
              <a:t>.</a:t>
            </a:r>
          </a:p>
          <a:p>
            <a:r>
              <a:rPr lang="en-US" dirty="0" smtClean="0"/>
              <a:t>Bonus: return a pair indicating destination range of relocated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10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non-modifying sequence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all_of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any_of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none_of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for_each</a:t>
            </a:r>
          </a:p>
          <a:p>
            <a:r>
              <a:rPr lang="en-US" dirty="0" smtClean="0">
                <a:latin typeface="Courier New"/>
                <a:cs typeface="Courier New"/>
              </a:rPr>
              <a:t>find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find_if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find_if_not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find_end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find_first_of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adjacent_find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count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count_if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mismatch</a:t>
            </a:r>
          </a:p>
          <a:p>
            <a:r>
              <a:rPr lang="en-US" dirty="0" smtClean="0">
                <a:latin typeface="Courier New"/>
                <a:cs typeface="Courier New"/>
              </a:rPr>
              <a:t>equal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is_permutation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search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search_n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B6A0">
                    <a:lumMod val="40000"/>
                    <a:lumOff val="60000"/>
                  </a:srgbClr>
                </a:solidFill>
                <a:latin typeface="Courier New"/>
                <a:cs typeface="Courier New"/>
              </a:rPr>
              <a:t>slide</a:t>
            </a:r>
            <a:r>
              <a:rPr lang="en-US" dirty="0" smtClean="0">
                <a:solidFill>
                  <a:srgbClr val="EEB6A0">
                    <a:lumMod val="40000"/>
                    <a:lumOff val="60000"/>
                  </a:srgbClr>
                </a:solidFill>
              </a:rPr>
              <a:t> </a:t>
            </a:r>
            <a:r>
              <a:rPr lang="en-US" sz="2000" dirty="0"/>
              <a:t>(move range of elements to new position)</a:t>
            </a:r>
            <a:r>
              <a:rPr lang="en-US" dirty="0" smtClean="0">
                <a:solidFill>
                  <a:srgbClr val="EEB6A0">
                    <a:lumMod val="40000"/>
                    <a:lumOff val="60000"/>
                  </a:srgbClr>
                </a:solidFill>
              </a:rPr>
              <a:t/>
            </a:r>
            <a:br>
              <a:rPr lang="en-US" dirty="0" smtClean="0">
                <a:solidFill>
                  <a:srgbClr val="EEB6A0">
                    <a:lumMod val="40000"/>
                    <a:lumOff val="60000"/>
                  </a:srgbClr>
                </a:solidFill>
              </a:rPr>
            </a:br>
            <a:r>
              <a:rPr lang="en-US" sz="2400" dirty="0" smtClean="0">
                <a:solidFill>
                  <a:srgbClr val="EEB6A0">
                    <a:lumMod val="40000"/>
                    <a:lumOff val="60000"/>
                  </a:srgbClr>
                </a:solidFill>
              </a:rPr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if you wanted to implement an algorithm that would move a range to a point in either direction without worrying about iterator ordering?</a:t>
            </a:r>
          </a:p>
          <a:p>
            <a:r>
              <a:rPr lang="en-US" dirty="0"/>
              <a:t>For example, move a range of selected GUI items to a new position in a list.</a:t>
            </a:r>
          </a:p>
          <a:p>
            <a:r>
              <a:rPr lang="en-US" dirty="0"/>
              <a:t>When using </a:t>
            </a:r>
            <a:r>
              <a:rPr lang="en-US" dirty="0">
                <a:latin typeface="Courier New"/>
                <a:cs typeface="Courier New"/>
              </a:rPr>
              <a:t>rotate</a:t>
            </a:r>
            <a:r>
              <a:rPr lang="en-US" dirty="0"/>
              <a:t>, it is important to get the order of iterators correct: </a:t>
            </a:r>
            <a:r>
              <a:rPr lang="en-US" dirty="0">
                <a:latin typeface="Courier New"/>
                <a:cs typeface="Courier New"/>
              </a:rPr>
              <a:t>first &lt;= middle &lt;= last</a:t>
            </a:r>
            <a:r>
              <a:rPr lang="en-US" dirty="0"/>
              <a:t>.</a:t>
            </a:r>
          </a:p>
          <a:p>
            <a:r>
              <a:rPr lang="en-US" dirty="0"/>
              <a:t>Bonus: return a pair indicating destination range of relocated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6268500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  <a:latin typeface="Courier New"/>
                <a:cs typeface="Courier New"/>
              </a:rPr>
              <a:t>slide</a:t>
            </a:r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  <a:t> </a:t>
            </a:r>
            <a:r>
              <a:rPr lang="en-US" sz="2000" dirty="0"/>
              <a:t>(move range of elements to new position)</a:t>
            </a:r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  <a:t/>
            </a:r>
            <a:b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</a:br>
            <a:r>
              <a:rPr lang="en-US" sz="2400" dirty="0">
                <a:solidFill>
                  <a:srgbClr val="EEB6A0">
                    <a:lumMod val="40000"/>
                    <a:lumOff val="60000"/>
                  </a:srgbClr>
                </a:solidFill>
              </a:rPr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if you wanted to implement an algorithm that would move a range to a point in either direction without worrying about iterator ordering?</a:t>
            </a:r>
          </a:p>
          <a:p>
            <a:r>
              <a:rPr lang="en-US" dirty="0"/>
              <a:t>For example, move a range of selected GUI items to a new position in a list.</a:t>
            </a:r>
          </a:p>
          <a:p>
            <a:r>
              <a:rPr lang="en-US" dirty="0"/>
              <a:t>When using </a:t>
            </a:r>
            <a:r>
              <a:rPr lang="en-US" dirty="0">
                <a:latin typeface="Courier New"/>
                <a:cs typeface="Courier New"/>
              </a:rPr>
              <a:t>rotate</a:t>
            </a:r>
            <a:r>
              <a:rPr lang="en-US" dirty="0"/>
              <a:t>, it is important to get the order of iterators correct: </a:t>
            </a:r>
            <a:r>
              <a:rPr lang="en-US" dirty="0">
                <a:latin typeface="Courier New"/>
                <a:cs typeface="Courier New"/>
              </a:rPr>
              <a:t>first &lt;= middle &lt;= last</a:t>
            </a:r>
            <a:r>
              <a:rPr lang="en-US" dirty="0"/>
              <a:t>.</a:t>
            </a:r>
          </a:p>
          <a:p>
            <a:r>
              <a:rPr lang="en-US" dirty="0"/>
              <a:t>Bonus: return a pair indicating destination range of relocated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8524240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  <a:latin typeface="Courier New"/>
                <a:cs typeface="Courier New"/>
              </a:rPr>
              <a:t>slide</a:t>
            </a:r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  <a:t> </a:t>
            </a:r>
            <a:r>
              <a:rPr lang="en-US" sz="2000" dirty="0"/>
              <a:t>(move range of elements to new position)</a:t>
            </a:r>
            <a:r>
              <a:rPr lang="en-US" sz="3600" dirty="0">
                <a:solidFill>
                  <a:srgbClr val="EEB6A0">
                    <a:lumMod val="40000"/>
                    <a:lumOff val="60000"/>
                  </a:srgbClr>
                </a:solidFill>
              </a:rPr>
              <a:t/>
            </a:r>
            <a:br>
              <a:rPr lang="en-US" sz="3600" dirty="0">
                <a:solidFill>
                  <a:srgbClr val="EEB6A0">
                    <a:lumMod val="40000"/>
                    <a:lumOff val="60000"/>
                  </a:srgbClr>
                </a:solidFill>
              </a:rPr>
            </a:br>
            <a:r>
              <a:rPr lang="en-US" sz="2400" dirty="0">
                <a:solidFill>
                  <a:srgbClr val="EEB6A0">
                    <a:lumMod val="40000"/>
                    <a:lumOff val="60000"/>
                  </a:srgbClr>
                </a:solidFill>
              </a:rPr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if you wanted to implement an algorithm that would move a range to a point in either direction without worrying about iterator ordering?</a:t>
            </a:r>
          </a:p>
          <a:p>
            <a:r>
              <a:rPr lang="en-US" dirty="0"/>
              <a:t>For example, move a range of selected GUI items to a new position in a list.</a:t>
            </a:r>
          </a:p>
          <a:p>
            <a:r>
              <a:rPr lang="en-US" dirty="0"/>
              <a:t>When using </a:t>
            </a:r>
            <a:r>
              <a:rPr lang="en-US" dirty="0">
                <a:latin typeface="Courier New"/>
                <a:cs typeface="Courier New"/>
              </a:rPr>
              <a:t>rotate</a:t>
            </a:r>
            <a:r>
              <a:rPr lang="en-US" dirty="0"/>
              <a:t>, it is important to get the order of iterators correct: </a:t>
            </a:r>
            <a:r>
              <a:rPr lang="en-US" dirty="0">
                <a:latin typeface="Courier New"/>
                <a:cs typeface="Courier New"/>
              </a:rPr>
              <a:t>first &lt;= middle &lt;= last</a:t>
            </a:r>
            <a:r>
              <a:rPr lang="en-US" dirty="0"/>
              <a:t>.</a:t>
            </a:r>
          </a:p>
          <a:p>
            <a:r>
              <a:rPr lang="en-US" dirty="0"/>
              <a:t>Bonus: return a pair indicating destination range of relocated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514376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  <a:latin typeface="Courier New"/>
                <a:cs typeface="Courier New"/>
              </a:rPr>
              <a:t>slide</a:t>
            </a:r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  <a:t> </a:t>
            </a:r>
            <a:r>
              <a:rPr lang="en-US" sz="2000" dirty="0"/>
              <a:t>(move range of elements to new position)</a:t>
            </a:r>
            <a: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  <a:t/>
            </a:r>
            <a:br>
              <a:rPr lang="en-US" dirty="0">
                <a:solidFill>
                  <a:srgbClr val="EEB6A0">
                    <a:lumMod val="40000"/>
                    <a:lumOff val="60000"/>
                  </a:srgbClr>
                </a:solidFill>
              </a:rPr>
            </a:br>
            <a:r>
              <a:rPr lang="en-US" sz="2400" dirty="0">
                <a:solidFill>
                  <a:srgbClr val="EEB6A0">
                    <a:lumMod val="40000"/>
                    <a:lumOff val="60000"/>
                  </a:srgbClr>
                </a:solidFill>
              </a:rPr>
              <a:t>Sean Parent, “C++ Seasoning”</a:t>
            </a:r>
            <a:endParaRPr lang="en-US" sz="24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3"/>
          <a:srcRect l="-14178" r="-14178"/>
          <a:stretch>
            <a:fillRect/>
          </a:stretch>
        </p:blipFill>
        <p:spPr>
          <a:xfrm>
            <a:off x="381000" y="1600200"/>
            <a:ext cx="8382000" cy="2438400"/>
          </a:xfrm>
          <a:solidFill>
            <a:schemeClr val="bg2">
              <a:lumMod val="10000"/>
              <a:lumOff val="90000"/>
            </a:schemeClr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" y="4191000"/>
            <a:ext cx="8382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template &lt;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I&gt; // I models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RandomAccessIterator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auto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slide(I f, I l, I p) -&gt; pair&lt;I, I&gt;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if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(p &lt; f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return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p, rotate(p, f, l) }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if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(l &lt; p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return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rotate(f, l, p), p }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return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f, l }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} </a:t>
            </a:r>
            <a:endParaRPr lang="en-US" dirty="0">
              <a:solidFill>
                <a:srgbClr val="FCF0EC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03634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gather</a:t>
            </a:r>
            <a:r>
              <a:rPr lang="en-US" dirty="0" smtClean="0"/>
              <a:t> </a:t>
            </a:r>
            <a:r>
              <a:rPr lang="en-US" sz="2000" dirty="0" smtClean="0"/>
              <a:t>(gather multiple elements around a point)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if you wanted to implement an algorithm that would allow a scattered selection of elements to be gathered to a specific location?</a:t>
            </a:r>
          </a:p>
          <a:p>
            <a:r>
              <a:rPr lang="en-US" dirty="0" smtClean="0"/>
              <a:t>For </a:t>
            </a:r>
            <a:r>
              <a:rPr lang="en-US" dirty="0"/>
              <a:t>example, move a range </a:t>
            </a:r>
            <a:r>
              <a:rPr lang="en-US" dirty="0" smtClean="0"/>
              <a:t>of scattered multi-selected </a:t>
            </a:r>
            <a:r>
              <a:rPr lang="en-US" dirty="0"/>
              <a:t>GUI items to a new position in a </a:t>
            </a:r>
            <a:r>
              <a:rPr lang="en-US" dirty="0" smtClean="0"/>
              <a:t>list, gathered together.</a:t>
            </a:r>
            <a:endParaRPr lang="en-US" dirty="0"/>
          </a:p>
          <a:p>
            <a:r>
              <a:rPr lang="en-US" dirty="0" smtClean="0"/>
              <a:t>How can you gather diverse elements to a single location without loops and special-casing code?</a:t>
            </a:r>
            <a:endParaRPr lang="en-US" dirty="0"/>
          </a:p>
          <a:p>
            <a:r>
              <a:rPr lang="en-US" dirty="0"/>
              <a:t>Bonus: return a pair indicating destination range of relocated elements.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352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gather</a:t>
            </a:r>
            <a:r>
              <a:rPr lang="en-US" dirty="0" smtClean="0"/>
              <a:t> </a:t>
            </a:r>
            <a:r>
              <a:rPr lang="en-US" sz="2000" dirty="0" smtClean="0"/>
              <a:t>(gather multiple elements around a point)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if you wanted to implement an algorithm that would allow a scattered selection of elements to be gathered to a specific location?</a:t>
            </a:r>
          </a:p>
          <a:p>
            <a:r>
              <a:rPr lang="en-US" dirty="0" smtClean="0"/>
              <a:t>For </a:t>
            </a:r>
            <a:r>
              <a:rPr lang="en-US" dirty="0"/>
              <a:t>example, move a range </a:t>
            </a:r>
            <a:r>
              <a:rPr lang="en-US" dirty="0" smtClean="0"/>
              <a:t>of scattered multi-selected </a:t>
            </a:r>
            <a:r>
              <a:rPr lang="en-US" dirty="0"/>
              <a:t>GUI items to a new position in a </a:t>
            </a:r>
            <a:r>
              <a:rPr lang="en-US" dirty="0" smtClean="0"/>
              <a:t>list, gathered together.</a:t>
            </a:r>
            <a:endParaRPr lang="en-US" dirty="0"/>
          </a:p>
          <a:p>
            <a:r>
              <a:rPr lang="en-US" dirty="0" smtClean="0"/>
              <a:t>How can you gather diverse elements to a single location without loops and special-casing code?</a:t>
            </a:r>
            <a:endParaRPr lang="en-US" dirty="0"/>
          </a:p>
          <a:p>
            <a:r>
              <a:rPr lang="en-US" dirty="0"/>
              <a:t>Bonus: return a pair indicating destination range of relocated elements.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2616200" cy="3708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104689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2616200" cy="3937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gather</a:t>
            </a:r>
            <a:r>
              <a:rPr lang="en-US" dirty="0" smtClean="0"/>
              <a:t> </a:t>
            </a:r>
            <a:r>
              <a:rPr lang="en-US" sz="2000" dirty="0" smtClean="0"/>
              <a:t>(gather multiple elements around a point)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Break the problem space into two pieces:</a:t>
            </a:r>
          </a:p>
          <a:p>
            <a:pPr lvl="1"/>
            <a:r>
              <a:rPr lang="en-US" dirty="0" smtClean="0"/>
              <a:t>The sequence before the destination position</a:t>
            </a:r>
          </a:p>
          <a:p>
            <a:pPr lvl="1"/>
            <a:r>
              <a:rPr lang="en-US" dirty="0" smtClean="0"/>
              <a:t>The sequence after the destination position</a:t>
            </a:r>
          </a:p>
          <a:p>
            <a:r>
              <a:rPr lang="en-US" dirty="0" smtClean="0"/>
              <a:t>What algorithm can gather the select items while maintaining their relative position?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9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2616200" cy="3937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gather</a:t>
            </a:r>
            <a:r>
              <a:rPr lang="en-US" dirty="0" smtClean="0"/>
              <a:t> </a:t>
            </a:r>
            <a:r>
              <a:rPr lang="en-US" sz="2000" dirty="0" smtClean="0"/>
              <a:t>(gather multiple elements around a point)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Sean Parent, “C++ Seasoning”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0"/>
            <a:ext cx="5715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Break the problem space into two pieces:</a:t>
            </a:r>
          </a:p>
          <a:p>
            <a:pPr lvl="1"/>
            <a:r>
              <a:rPr lang="en-US" dirty="0" smtClean="0"/>
              <a:t>The sequence before the destination position</a:t>
            </a:r>
          </a:p>
          <a:p>
            <a:pPr lvl="1"/>
            <a:r>
              <a:rPr lang="en-US" dirty="0" smtClean="0"/>
              <a:t>The sequence after the destination position</a:t>
            </a:r>
          </a:p>
          <a:p>
            <a:endParaRPr lang="en-US" dirty="0" smtClean="0"/>
          </a:p>
          <a:p>
            <a:r>
              <a:rPr lang="en-US" dirty="0" smtClean="0"/>
              <a:t>That looks a lot like partitioning…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0"/>
            <a:ext cx="2616200" cy="3937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258393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gather</a:t>
            </a:r>
            <a:r>
              <a:rPr lang="en-US" dirty="0"/>
              <a:t> </a:t>
            </a:r>
            <a:r>
              <a:rPr lang="en-US" sz="2000" dirty="0"/>
              <a:t>(gather multiple elements around a point)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Sean Parent, “C++ Seasoning”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" y="1524000"/>
            <a:ext cx="838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template &lt;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 I, //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models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BidirectionalIterator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typename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S&gt; //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models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UnaryPredicate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auto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gather(I f, I l, I p, S s) -&gt; pair&lt;I, I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return 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{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stable_partition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(f, p, not1(s))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stable_partition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(p, l, s) }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} </a:t>
            </a:r>
            <a:endParaRPr lang="en-US" dirty="0">
              <a:solidFill>
                <a:srgbClr val="FCF0EC"/>
              </a:solidFill>
              <a:effectLst/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94" y="3429000"/>
            <a:ext cx="4440506" cy="289559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873107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set_difference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process configuration updates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 you store some configuration information in an ordered container</a:t>
            </a:r>
          </a:p>
          <a:p>
            <a:r>
              <a:rPr lang="en-US" dirty="0" smtClean="0"/>
              <a:t>You receive updated configuration on a regular basis</a:t>
            </a:r>
          </a:p>
          <a:p>
            <a:r>
              <a:rPr lang="en-US" dirty="0" smtClean="0"/>
              <a:t>You want to quickly determine what has changed: i.e. what new items have been added, and what items have been removed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mutating sequence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 not modify the input sequence, except in </a:t>
            </a:r>
            <a:r>
              <a:rPr lang="en-US" dirty="0" smtClean="0"/>
              <a:t>situations </a:t>
            </a:r>
            <a:r>
              <a:rPr lang="en-US" dirty="0" smtClean="0"/>
              <a:t>when output overlaps input, resulting in modification in-place (e.g. </a:t>
            </a:r>
            <a:r>
              <a:rPr lang="en-US" dirty="0" smtClean="0">
                <a:latin typeface="Courier New"/>
                <a:cs typeface="Courier New"/>
              </a:rPr>
              <a:t>transform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Emit an output </a:t>
            </a:r>
            <a:r>
              <a:rPr lang="en-US" dirty="0" smtClean="0"/>
              <a:t>sequence of results.</a:t>
            </a:r>
          </a:p>
          <a:p>
            <a:r>
              <a:rPr lang="en-US" dirty="0" smtClean="0"/>
              <a:t>Output sequence may </a:t>
            </a:r>
            <a:r>
              <a:rPr lang="en-US" dirty="0" smtClean="0"/>
              <a:t>potentially overlap input </a:t>
            </a:r>
            <a:r>
              <a:rPr lang="en-US" dirty="0" smtClean="0"/>
              <a:t>sequence for certain </a:t>
            </a:r>
            <a:r>
              <a:rPr lang="en-US" dirty="0" smtClean="0"/>
              <a:t>algorithms (e.g. </a:t>
            </a:r>
            <a:r>
              <a:rPr lang="en-US" dirty="0" smtClean="0">
                <a:latin typeface="Courier New"/>
                <a:cs typeface="Courier New"/>
              </a:rPr>
              <a:t>transform</a:t>
            </a:r>
            <a:r>
              <a:rPr lang="en-US" dirty="0" smtClean="0"/>
              <a:t>). Others (e.g. </a:t>
            </a:r>
            <a:r>
              <a:rPr lang="en-US" dirty="0" smtClean="0">
                <a:latin typeface="Courier New"/>
                <a:cs typeface="Courier New"/>
              </a:rPr>
              <a:t>copy</a:t>
            </a:r>
            <a:r>
              <a:rPr lang="en-US" dirty="0" smtClean="0"/>
              <a:t>) explicitly disallow overlap/in-place.</a:t>
            </a:r>
            <a:endParaRPr lang="en-US" dirty="0" smtClean="0"/>
          </a:p>
          <a:p>
            <a:r>
              <a:rPr lang="en-US" i="1" dirty="0" smtClean="0"/>
              <a:t>Algorithm</a:t>
            </a:r>
            <a:r>
              <a:rPr lang="en-US" dirty="0" smtClean="0"/>
              <a:t> </a:t>
            </a:r>
            <a:r>
              <a:rPr lang="en-US" dirty="0" smtClean="0"/>
              <a:t>will explicitly </a:t>
            </a:r>
            <a:r>
              <a:rPr lang="en-US" dirty="0" smtClean="0"/>
              <a:t>cause side-effects in output </a:t>
            </a:r>
            <a:r>
              <a:rPr lang="en-US" dirty="0" smtClean="0"/>
              <a:t>sequence.</a:t>
            </a:r>
            <a:endParaRPr lang="en-US" dirty="0" smtClean="0"/>
          </a:p>
          <a:p>
            <a:r>
              <a:rPr lang="en-US" i="1" dirty="0" smtClean="0"/>
              <a:t>Function object</a:t>
            </a:r>
            <a:r>
              <a:rPr lang="en-US" dirty="0" smtClean="0"/>
              <a:t>, if present, may cause side-effects by modifying </a:t>
            </a:r>
            <a:r>
              <a:rPr lang="en-US" dirty="0" smtClean="0"/>
              <a:t>itself </a:t>
            </a:r>
            <a:r>
              <a:rPr lang="en-US" dirty="0" smtClean="0"/>
              <a:t>or its </a:t>
            </a:r>
            <a:r>
              <a:rPr lang="en-US" dirty="0" smtClean="0"/>
              <a:t>environment. </a:t>
            </a:r>
            <a:r>
              <a:rPr lang="en-US" i="1" dirty="0" smtClean="0"/>
              <a:t>Function object </a:t>
            </a:r>
            <a:r>
              <a:rPr lang="en-US" dirty="0" smtClean="0"/>
              <a:t>should not modify the input or output sequences.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set_difference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process configuration updates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vector&lt;string&gt;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new_items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removed_items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set_difference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current.begin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current.end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update.begin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update.end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removed_items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remove_config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removed_items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set_difference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update.begin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update.end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current.begin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current.end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new_items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add_config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new_items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set_difference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process configuration updates test 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set&lt;string&gt; current { "one", "two", "three", "four", "five"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set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&lt;string&gt; update { "one", "three", "four", "six", "seven" }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vector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&lt;string&gt;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new_items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removed_items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set_difference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current.begin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current.end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update.begin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update.end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removed_items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remove_config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removed_items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set_difference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update.begin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update.end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current.begin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(), 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current.end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               </a:t>
            </a: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back_inserter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new_items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CF0EC"/>
                </a:solidFill>
                <a:latin typeface="Courier New"/>
                <a:cs typeface="Courier New"/>
              </a:rPr>
              <a:t>add_config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CF0EC"/>
                </a:solidFill>
                <a:latin typeface="Courier New"/>
                <a:cs typeface="Courier New"/>
              </a:rPr>
              <a:t>new_items</a:t>
            </a: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CF0EC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Removed: five </a:t>
            </a:r>
            <a:r>
              <a:rPr lang="en-US" dirty="0" smtClean="0">
                <a:solidFill>
                  <a:srgbClr val="FCF0EC"/>
                </a:solidFill>
                <a:latin typeface="Courier New"/>
                <a:cs typeface="Courier New"/>
              </a:rPr>
              <a:t>two</a:t>
            </a:r>
            <a:endParaRPr lang="en-US" dirty="0">
              <a:solidFill>
                <a:srgbClr val="FCF0E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0EC"/>
                </a:solidFill>
                <a:latin typeface="Courier New"/>
                <a:cs typeface="Courier New"/>
              </a:rPr>
              <a:t>Added: seven six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Coming soon to a compiler near you!</a:t>
            </a:r>
            <a:br>
              <a:rPr lang="en-US" sz="3200" dirty="0" smtClean="0"/>
            </a:br>
            <a:r>
              <a:rPr lang="en-US" sz="2400" dirty="0" smtClean="0"/>
              <a:t>Parallel algorithms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experimental, proposed for a future release.</a:t>
            </a:r>
          </a:p>
          <a:p>
            <a:r>
              <a:rPr lang="en-US" dirty="0" smtClean="0"/>
              <a:t>In the </a:t>
            </a:r>
            <a:r>
              <a:rPr lang="en-US" dirty="0" err="1" smtClean="0">
                <a:latin typeface="Courier New"/>
                <a:cs typeface="Courier New"/>
              </a:rPr>
              <a:t>std</a:t>
            </a:r>
            <a:r>
              <a:rPr lang="en-US" dirty="0" smtClean="0">
                <a:latin typeface="Courier New"/>
                <a:cs typeface="Courier New"/>
              </a:rPr>
              <a:t>::experimental::parallel</a:t>
            </a:r>
            <a:r>
              <a:rPr lang="en-US" dirty="0" smtClean="0"/>
              <a:t> namespace.</a:t>
            </a:r>
          </a:p>
          <a:p>
            <a:r>
              <a:rPr lang="en-US" dirty="0" smtClean="0"/>
              <a:t>Have the same interfaces as standard algorithms.</a:t>
            </a:r>
          </a:p>
          <a:p>
            <a:r>
              <a:rPr lang="en-US" dirty="0" smtClean="0"/>
              <a:t>Controlled by use of parallelism </a:t>
            </a:r>
            <a:r>
              <a:rPr lang="en-US" dirty="0" err="1" smtClean="0">
                <a:latin typeface="Courier New"/>
                <a:cs typeface="Courier New"/>
              </a:rPr>
              <a:t>execution_policy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Parallelism Technical Specification for more info.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VanLoon</a:t>
            </a:r>
            <a:r>
              <a:rPr lang="en-US" dirty="0" smtClean="0"/>
              <a:t> - http://</a:t>
            </a:r>
            <a:r>
              <a:rPr lang="en-US" dirty="0" err="1" smtClean="0"/>
              <a:t>codeache.net</a:t>
            </a:r>
            <a:r>
              <a:rPr lang="en-US" dirty="0" smtClean="0"/>
              <a:t> - </a:t>
            </a:r>
            <a:r>
              <a:rPr lang="en-US" dirty="0" err="1" smtClean="0"/>
              <a:t>CPPcon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familiar with all the varied algorithms provided for free with your compiler</a:t>
            </a:r>
          </a:p>
          <a:p>
            <a:r>
              <a:rPr lang="en-US" dirty="0" smtClean="0"/>
              <a:t>Write some code that exercises each of them so you are familiar with their usage and individual personalities</a:t>
            </a:r>
          </a:p>
          <a:p>
            <a:r>
              <a:rPr lang="en-US" dirty="0" smtClean="0"/>
              <a:t>Write your own adaptations of existing algorithms</a:t>
            </a:r>
          </a:p>
          <a:p>
            <a:r>
              <a:rPr lang="en-US" dirty="0" smtClean="0"/>
              <a:t>Implement your own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non-modifying sequence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all_of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any_of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none_of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for_each</a:t>
            </a:r>
          </a:p>
          <a:p>
            <a:r>
              <a:rPr lang="en-US" dirty="0" smtClean="0">
                <a:latin typeface="Courier New"/>
                <a:cs typeface="Courier New"/>
              </a:rPr>
              <a:t>find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find_if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find_if_not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find_end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find_first_of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adjacent_find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count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count_if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mismatch</a:t>
            </a:r>
          </a:p>
          <a:p>
            <a:r>
              <a:rPr lang="en-US" dirty="0" smtClean="0">
                <a:latin typeface="Courier New"/>
                <a:cs typeface="Courier New"/>
              </a:rPr>
              <a:t>equal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is_permutation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search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search_n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mutating sequence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copy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copy_n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copy_if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copy_backward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move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move_backward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swap_ranges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iter_swap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transform</a:t>
            </a:r>
          </a:p>
          <a:p>
            <a:r>
              <a:rPr lang="en-US" dirty="0" smtClean="0">
                <a:latin typeface="Courier New"/>
                <a:cs typeface="Courier New"/>
              </a:rPr>
              <a:t>replace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replace_if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replace_copy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replace_copy_if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fill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fill_n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generate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generate_n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remove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remove_if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remove_copy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remove_copy_if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unique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unique_copy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reverse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reverse_copy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rotate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rotate_copy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shuffle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random_shuffle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partition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is_partitioned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stable_partition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partition_copy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partition_point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sorting and related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sorting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sort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stable_sort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partial_sort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partial_sort_copy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nth_element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binary search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lower_bound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upper_bound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equal_range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binary_search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merge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merge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inplace_merge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set operations on sorted structures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includes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set_union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set_intersection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set_difference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set_symmetric_difference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heap operations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push_heap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pop_heap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make_heap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sort_heap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minimum and maximum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min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max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minmax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min_element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max_element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minmax_element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lexicographical comparisons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lexicographical_compare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permutation generators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next_permutation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prev_permutation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br>
              <a:rPr lang="en-US" dirty="0" smtClean="0"/>
            </a:br>
            <a:r>
              <a:rPr lang="en-US" sz="2400" dirty="0" smtClean="0"/>
              <a:t>general numeric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accumulate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inner_product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partial_sum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adjacent_difference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iota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Shout out to my “sponsor”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F5 Networks is a highly technical company with a belief in well engineered software</a:t>
            </a:r>
          </a:p>
          <a:p>
            <a:r>
              <a:rPr lang="en-US" dirty="0" smtClean="0"/>
              <a:t>F5 Networks has graciously sent me here, and they </a:t>
            </a:r>
            <a:r>
              <a:rPr lang="en-US" strike="sngStrike" dirty="0" smtClean="0"/>
              <a:t>tolerate</a:t>
            </a:r>
            <a:r>
              <a:rPr lang="en-US" dirty="0" smtClean="0"/>
              <a:t> encourage me working on this stuff in addition to my “real” work</a:t>
            </a:r>
          </a:p>
          <a:p>
            <a:r>
              <a:rPr lang="en-US" dirty="0" smtClean="0"/>
              <a:t>If you’re looking for something cool and challenging to do with C++, check out F5!</a:t>
            </a:r>
          </a:p>
          <a:p>
            <a:r>
              <a:rPr lang="en-US" dirty="0">
                <a:hlinkClick r:id="rId2"/>
              </a:rPr>
              <a:t>https://f5.com/about-us/</a:t>
            </a:r>
            <a:r>
              <a:rPr lang="en-US" dirty="0" smtClean="0">
                <a:hlinkClick r:id="rId2"/>
              </a:rPr>
              <a:t>careers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685800"/>
            <a:ext cx="622300" cy="5715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4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advertising…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I’m working on a book on this very topic!</a:t>
            </a:r>
          </a:p>
          <a:p>
            <a:r>
              <a:rPr lang="en-US" dirty="0" smtClean="0"/>
              <a:t>It isn’t done yet…</a:t>
            </a:r>
          </a:p>
          <a:p>
            <a:r>
              <a:rPr lang="en-US" dirty="0" smtClean="0"/>
              <a:t>If you have some creative or clever uses of STL algorithms you’d like me consider, please drop me a line with some example code!</a:t>
            </a:r>
          </a:p>
          <a:p>
            <a:r>
              <a:rPr lang="en-US" dirty="0" smtClean="0">
                <a:hlinkClick r:id="rId2"/>
              </a:rPr>
              <a:t>michaelv</a:t>
            </a:r>
            <a:r>
              <a:rPr lang="en-US" dirty="0">
                <a:hlinkClick r:id="rId2"/>
              </a:rPr>
              <a:t>@</a:t>
            </a:r>
            <a:r>
              <a:rPr lang="en-US" dirty="0" smtClean="0">
                <a:hlinkClick r:id="rId2"/>
              </a:rPr>
              <a:t>codeache.net</a:t>
            </a:r>
            <a:endParaRPr lang="en-US" dirty="0" smtClean="0"/>
          </a:p>
          <a:p>
            <a:r>
              <a:rPr lang="en-US" dirty="0" smtClean="0"/>
              <a:t>Visit my blog for more adventures: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http://codeache.net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VanLoon - http://codeache.net - CPPcon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A324-646A-884C-996D-A28FF97F9C4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72132">
  <a:themeElements>
    <a:clrScheme name="Office Theme 10">
      <a:dk1>
        <a:srgbClr val="F37F5B"/>
      </a:dk1>
      <a:lt1>
        <a:srgbClr val="D7B47B"/>
      </a:lt1>
      <a:dk2>
        <a:srgbClr val="EEB6A0"/>
      </a:dk2>
      <a:lt2>
        <a:srgbClr val="2D2015"/>
      </a:lt2>
      <a:accent1>
        <a:srgbClr val="FBDAC5"/>
      </a:accent1>
      <a:accent2>
        <a:srgbClr val="8F5F2F"/>
      </a:accent2>
      <a:accent3>
        <a:srgbClr val="E8D6BF"/>
      </a:accent3>
      <a:accent4>
        <a:srgbClr val="D06C4C"/>
      </a:accent4>
      <a:accent5>
        <a:srgbClr val="FDEADF"/>
      </a:accent5>
      <a:accent6>
        <a:srgbClr val="81552A"/>
      </a:accent6>
      <a:hlink>
        <a:srgbClr val="E24A06"/>
      </a:hlink>
      <a:folHlink>
        <a:srgbClr val="B38B79"/>
      </a:folHlink>
    </a:clrScheme>
    <a:fontScheme name="Office Them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FED1B2"/>
        </a:dk1>
        <a:lt1>
          <a:srgbClr val="FFE2D3"/>
        </a:lt1>
        <a:dk2>
          <a:srgbClr val="FFBD99"/>
        </a:dk2>
        <a:lt2>
          <a:srgbClr val="808080"/>
        </a:lt2>
        <a:accent1>
          <a:srgbClr val="C76F57"/>
        </a:accent1>
        <a:accent2>
          <a:srgbClr val="FF9966"/>
        </a:accent2>
        <a:accent3>
          <a:srgbClr val="FFEEE6"/>
        </a:accent3>
        <a:accent4>
          <a:srgbClr val="D9B297"/>
        </a:accent4>
        <a:accent5>
          <a:srgbClr val="E0BBB4"/>
        </a:accent5>
        <a:accent6>
          <a:srgbClr val="E78A5C"/>
        </a:accent6>
        <a:hlink>
          <a:srgbClr val="6633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FFB199"/>
        </a:dk1>
        <a:lt1>
          <a:srgbClr val="FFEFDF"/>
        </a:lt1>
        <a:dk2>
          <a:srgbClr val="FFCC99"/>
        </a:dk2>
        <a:lt2>
          <a:srgbClr val="969696"/>
        </a:lt2>
        <a:accent1>
          <a:srgbClr val="C9672B"/>
        </a:accent1>
        <a:accent2>
          <a:srgbClr val="FF9966"/>
        </a:accent2>
        <a:accent3>
          <a:srgbClr val="FFF6EC"/>
        </a:accent3>
        <a:accent4>
          <a:srgbClr val="DA9782"/>
        </a:accent4>
        <a:accent5>
          <a:srgbClr val="E1B8AC"/>
        </a:accent5>
        <a:accent6>
          <a:srgbClr val="E78A5C"/>
        </a:accent6>
        <a:hlink>
          <a:srgbClr val="FFCC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C0816A"/>
        </a:dk1>
        <a:lt1>
          <a:srgbClr val="FFECCD"/>
        </a:lt1>
        <a:dk2>
          <a:srgbClr val="FFA979"/>
        </a:dk2>
        <a:lt2>
          <a:srgbClr val="808080"/>
        </a:lt2>
        <a:accent1>
          <a:srgbClr val="FFCC99"/>
        </a:accent1>
        <a:accent2>
          <a:srgbClr val="990000"/>
        </a:accent2>
        <a:accent3>
          <a:srgbClr val="FFF4E3"/>
        </a:accent3>
        <a:accent4>
          <a:srgbClr val="A46D59"/>
        </a:accent4>
        <a:accent5>
          <a:srgbClr val="FFE2CA"/>
        </a:accent5>
        <a:accent6>
          <a:srgbClr val="8A00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E28658"/>
        </a:dk1>
        <a:lt1>
          <a:srgbClr val="FFFFD9"/>
        </a:lt1>
        <a:dk2>
          <a:srgbClr val="FEBE9A"/>
        </a:dk2>
        <a:lt2>
          <a:srgbClr val="777777"/>
        </a:lt2>
        <a:accent1>
          <a:srgbClr val="FFFFF7"/>
        </a:accent1>
        <a:accent2>
          <a:srgbClr val="969696"/>
        </a:accent2>
        <a:accent3>
          <a:srgbClr val="FFFFE9"/>
        </a:accent3>
        <a:accent4>
          <a:srgbClr val="C1724A"/>
        </a:accent4>
        <a:accent5>
          <a:srgbClr val="FFFFFA"/>
        </a:accent5>
        <a:accent6>
          <a:srgbClr val="878787"/>
        </a:accent6>
        <a:hlink>
          <a:srgbClr val="FF505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FFFFF"/>
        </a:lt1>
        <a:dk2>
          <a:srgbClr val="F8F8F8"/>
        </a:dk2>
        <a:lt2>
          <a:srgbClr val="EAEAEA"/>
        </a:lt2>
        <a:accent1>
          <a:srgbClr val="C0C0C0"/>
        </a:accent1>
        <a:accent2>
          <a:srgbClr val="808080"/>
        </a:accent2>
        <a:accent3>
          <a:srgbClr val="FBFBFB"/>
        </a:accent3>
        <a:accent4>
          <a:srgbClr val="DADADA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EDDB"/>
        </a:lt1>
        <a:dk2>
          <a:srgbClr val="D7DCC8"/>
        </a:dk2>
        <a:lt2>
          <a:srgbClr val="FFB699"/>
        </a:lt2>
        <a:accent1>
          <a:srgbClr val="E8602A"/>
        </a:accent1>
        <a:accent2>
          <a:srgbClr val="B08962"/>
        </a:accent2>
        <a:accent3>
          <a:srgbClr val="E8EBE0"/>
        </a:accent3>
        <a:accent4>
          <a:srgbClr val="DACABB"/>
        </a:accent4>
        <a:accent5>
          <a:srgbClr val="F2B6AC"/>
        </a:accent5>
        <a:accent6>
          <a:srgbClr val="9F7C58"/>
        </a:accent6>
        <a:hlink>
          <a:srgbClr val="80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3366"/>
        </a:dk1>
        <a:lt1>
          <a:srgbClr val="FFDAD3"/>
        </a:lt1>
        <a:dk2>
          <a:srgbClr val="99CCFF"/>
        </a:dk2>
        <a:lt2>
          <a:srgbClr val="FBA993"/>
        </a:lt2>
        <a:accent1>
          <a:srgbClr val="990000"/>
        </a:accent1>
        <a:accent2>
          <a:srgbClr val="B05800"/>
        </a:accent2>
        <a:accent3>
          <a:srgbClr val="CAE2FF"/>
        </a:accent3>
        <a:accent4>
          <a:srgbClr val="DABAB4"/>
        </a:accent4>
        <a:accent5>
          <a:srgbClr val="CAAAAA"/>
        </a:accent5>
        <a:accent6>
          <a:srgbClr val="9F4F00"/>
        </a:accent6>
        <a:hlink>
          <a:srgbClr val="FF9966"/>
        </a:hlink>
        <a:folHlink>
          <a:srgbClr val="FFD9C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36699"/>
        </a:dk1>
        <a:lt1>
          <a:srgbClr val="FFE0C1"/>
        </a:lt1>
        <a:dk2>
          <a:srgbClr val="C0C0C0"/>
        </a:dk2>
        <a:lt2>
          <a:srgbClr val="F2CFBC"/>
        </a:lt2>
        <a:accent1>
          <a:srgbClr val="CA4820"/>
        </a:accent1>
        <a:accent2>
          <a:srgbClr val="777777"/>
        </a:accent2>
        <a:accent3>
          <a:srgbClr val="DCDCDC"/>
        </a:accent3>
        <a:accent4>
          <a:srgbClr val="DABFA4"/>
        </a:accent4>
        <a:accent5>
          <a:srgbClr val="E1B1AB"/>
        </a:accent5>
        <a:accent6>
          <a:srgbClr val="6B6B6B"/>
        </a:accent6>
        <a:hlink>
          <a:srgbClr val="660033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777777"/>
        </a:dk1>
        <a:lt1>
          <a:srgbClr val="EAEAEA"/>
        </a:lt1>
        <a:dk2>
          <a:srgbClr val="949787"/>
        </a:dk2>
        <a:lt2>
          <a:srgbClr val="EDC5AF"/>
        </a:lt2>
        <a:accent1>
          <a:srgbClr val="C27552"/>
        </a:accent1>
        <a:accent2>
          <a:srgbClr val="990000"/>
        </a:accent2>
        <a:accent3>
          <a:srgbClr val="C8C9C3"/>
        </a:accent3>
        <a:accent4>
          <a:srgbClr val="C8C8C8"/>
        </a:accent4>
        <a:accent5>
          <a:srgbClr val="DDBDB3"/>
        </a:accent5>
        <a:accent6>
          <a:srgbClr val="8A0000"/>
        </a:accent6>
        <a:hlink>
          <a:srgbClr val="FFA867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F37F5B"/>
        </a:dk1>
        <a:lt1>
          <a:srgbClr val="D7B47B"/>
        </a:lt1>
        <a:dk2>
          <a:srgbClr val="EEB6A0"/>
        </a:dk2>
        <a:lt2>
          <a:srgbClr val="2D2015"/>
        </a:lt2>
        <a:accent1>
          <a:srgbClr val="FBDAC5"/>
        </a:accent1>
        <a:accent2>
          <a:srgbClr val="8F5F2F"/>
        </a:accent2>
        <a:accent3>
          <a:srgbClr val="E8D6BF"/>
        </a:accent3>
        <a:accent4>
          <a:srgbClr val="D06C4C"/>
        </a:accent4>
        <a:accent5>
          <a:srgbClr val="FDEADF"/>
        </a:accent5>
        <a:accent6>
          <a:srgbClr val="81552A"/>
        </a:accent6>
        <a:hlink>
          <a:srgbClr val="E24A06"/>
        </a:hlink>
        <a:folHlink>
          <a:srgbClr val="B38B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5C1F00"/>
        </a:dk1>
        <a:lt1>
          <a:srgbClr val="FFDFB9"/>
        </a:lt1>
        <a:dk2>
          <a:srgbClr val="D80000"/>
        </a:dk2>
        <a:lt2>
          <a:srgbClr val="F5A27D"/>
        </a:lt2>
        <a:accent1>
          <a:srgbClr val="CC3300"/>
        </a:accent1>
        <a:accent2>
          <a:srgbClr val="BE7960"/>
        </a:accent2>
        <a:accent3>
          <a:srgbClr val="E9AAAA"/>
        </a:accent3>
        <a:accent4>
          <a:srgbClr val="DABE9E"/>
        </a:accent4>
        <a:accent5>
          <a:srgbClr val="E2ADAA"/>
        </a:accent5>
        <a:accent6>
          <a:srgbClr val="AC6D56"/>
        </a:accent6>
        <a:hlink>
          <a:srgbClr val="FFD5A7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E3E5C"/>
        </a:dk1>
        <a:lt1>
          <a:srgbClr val="FFCDA7"/>
        </a:lt1>
        <a:dk2>
          <a:srgbClr val="F6C282"/>
        </a:dk2>
        <a:lt2>
          <a:srgbClr val="FFCCAF"/>
        </a:lt2>
        <a:accent1>
          <a:srgbClr val="DD7555"/>
        </a:accent1>
        <a:accent2>
          <a:srgbClr val="FE6E02"/>
        </a:accent2>
        <a:accent3>
          <a:srgbClr val="FADDC1"/>
        </a:accent3>
        <a:accent4>
          <a:srgbClr val="DAAF8E"/>
        </a:accent4>
        <a:accent5>
          <a:srgbClr val="EBBDB4"/>
        </a:accent5>
        <a:accent6>
          <a:srgbClr val="E66302"/>
        </a:accent6>
        <a:hlink>
          <a:srgbClr val="F4C9AE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TM01072132</Template>
  <TotalTime>12931</TotalTime>
  <Words>11089</Words>
  <Application>Microsoft Macintosh PowerPoint</Application>
  <PresentationFormat>On-screen Show (4:3)</PresentationFormat>
  <Paragraphs>1455</Paragraphs>
  <Slides>99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TM01072132</vt:lpstr>
      <vt:lpstr>STL Algorithms in Action</vt:lpstr>
      <vt:lpstr>What are algorithms?</vt:lpstr>
      <vt:lpstr>What are STL algorithms?</vt:lpstr>
      <vt:lpstr>What is a raw loop anyway?</vt:lpstr>
      <vt:lpstr>Why use algorithms?</vt:lpstr>
      <vt:lpstr>Classes of STL algorithms</vt:lpstr>
      <vt:lpstr>STL algorithms non-modifying sequence operations</vt:lpstr>
      <vt:lpstr>STL algorithms non-modifying sequence operations</vt:lpstr>
      <vt:lpstr>STL algorithms mutating sequence operations</vt:lpstr>
      <vt:lpstr>STL algorithms mutating sequence operations</vt:lpstr>
      <vt:lpstr>STL algorithms sorting and related operations</vt:lpstr>
      <vt:lpstr>STL algorithms sorting and related operations</vt:lpstr>
      <vt:lpstr>STL algorithms general numeric operations</vt:lpstr>
      <vt:lpstr>STL algorithms general numeric operations</vt:lpstr>
      <vt:lpstr>STL algorithms C library algorithms</vt:lpstr>
      <vt:lpstr>STL algorithms C library algorithms</vt:lpstr>
      <vt:lpstr>for_each and transform</vt:lpstr>
      <vt:lpstr>for_each</vt:lpstr>
      <vt:lpstr>transform</vt:lpstr>
      <vt:lpstr>for_each example Generate a single hash for all strings in a vector</vt:lpstr>
      <vt:lpstr>accumulate</vt:lpstr>
      <vt:lpstr>for_each example Generate a single hash for all strings in a vector</vt:lpstr>
      <vt:lpstr>for_each example Generate a single hash for all strings in a vector</vt:lpstr>
      <vt:lpstr>for_each example Generate a single hash for all strings in a vector</vt:lpstr>
      <vt:lpstr>for_each example (cont) … the rest of the code…</vt:lpstr>
      <vt:lpstr>transform example Generate hash for each string in a vector</vt:lpstr>
      <vt:lpstr>transform example Generate hash for each string in a vector</vt:lpstr>
      <vt:lpstr>transform example Generate hash for each string in a vector</vt:lpstr>
      <vt:lpstr>any_of, all_of, and none_of</vt:lpstr>
      <vt:lpstr>all_of example validate http headers</vt:lpstr>
      <vt:lpstr>all_of example validate http headers test and output</vt:lpstr>
      <vt:lpstr>any_of example http header search</vt:lpstr>
      <vt:lpstr>any_of example http header search test and output</vt:lpstr>
      <vt:lpstr>another for_each example simultaneously validate and search http headers</vt:lpstr>
      <vt:lpstr>another for_each example simultaneously validate and search http headers</vt:lpstr>
      <vt:lpstr>another for_each example simultaneous validate/search test</vt:lpstr>
      <vt:lpstr>another for_each example simultaneous validate/search output</vt:lpstr>
      <vt:lpstr>adjacent_find</vt:lpstr>
      <vt:lpstr>adjacent_find example simple is_sorted implementation</vt:lpstr>
      <vt:lpstr>adjacent_find example test for sequence deviation</vt:lpstr>
      <vt:lpstr>adjacent_find example test for sequence deviation test and output</vt:lpstr>
      <vt:lpstr>remove_if (with erase) Scott Meyers, “Effective STL,” items 9 and 32</vt:lpstr>
      <vt:lpstr>remove_if (with erase) Scott Meyers, “Effective STL,” items 9 and 32</vt:lpstr>
      <vt:lpstr>Know your sorts and sorta-sorts Scott Meyers’ “Effective STL” Item 31</vt:lpstr>
      <vt:lpstr>Know your sorts Scott Meyers’ “Effective STL” Item 31</vt:lpstr>
      <vt:lpstr>sort and stable_sort sort objects by last name, first, middle</vt:lpstr>
      <vt:lpstr>sort and stable_sort sort objects by last name, first, middle</vt:lpstr>
      <vt:lpstr>sort and stable_sort sort objects by last name, first, middle</vt:lpstr>
      <vt:lpstr>sort and stable_sort sort objects by last name, first, middle</vt:lpstr>
      <vt:lpstr>sort and stable_sort visual: sort objects by last name, first, middle</vt:lpstr>
      <vt:lpstr>partial_sort</vt:lpstr>
      <vt:lpstr>partial_sort example</vt:lpstr>
      <vt:lpstr>partial_sort example</vt:lpstr>
      <vt:lpstr>partial_sort example</vt:lpstr>
      <vt:lpstr>partial_sort example visual</vt:lpstr>
      <vt:lpstr>Know your sorta-sorts Scott Meyers’ “Effective STL” Item 31</vt:lpstr>
      <vt:lpstr>Know your sorta-sorts, cont. Scott Meyers’ “Effective STL” Item 31</vt:lpstr>
      <vt:lpstr>Know your sorta-sorts, cont. Comparison between partition and nth_element</vt:lpstr>
      <vt:lpstr>partition example partition elements around 50</vt:lpstr>
      <vt:lpstr>partition example partition elements around 50</vt:lpstr>
      <vt:lpstr>partition example visual: partition elements around 50</vt:lpstr>
      <vt:lpstr>partition_copy example partition elements around 50</vt:lpstr>
      <vt:lpstr>partition_copy example visual: partition elements around 50</vt:lpstr>
      <vt:lpstr>Mixing up partitions! partition_copy, partition, and stable_partition example</vt:lpstr>
      <vt:lpstr>Mixing up partitions! some data…</vt:lpstr>
      <vt:lpstr>Mixing up partitions! separate employees into management and individuals</vt:lpstr>
      <vt:lpstr>Mixing up partitions! architects get the company segway; everyone else gets the bike</vt:lpstr>
      <vt:lpstr>Mixing up partitions! example output</vt:lpstr>
      <vt:lpstr>nth_element (not a super-hero, but still pretty super) find median value in sequence</vt:lpstr>
      <vt:lpstr>partial_sort vs. nth_element + sort</vt:lpstr>
      <vt:lpstr>partial_sort vs. nth_element + sort</vt:lpstr>
      <vt:lpstr>partial_sort vs. nth_element + sort</vt:lpstr>
      <vt:lpstr>rotate</vt:lpstr>
      <vt:lpstr>rotate A naïve implementation – move one item in sequence</vt:lpstr>
      <vt:lpstr>rotate A naïve implementation – move one item in sequence</vt:lpstr>
      <vt:lpstr>rotate A better implementation – move one item in sequence</vt:lpstr>
      <vt:lpstr>rotate Rotate a range of items</vt:lpstr>
      <vt:lpstr>rotate GCC’s definition</vt:lpstr>
      <vt:lpstr>slide (move range of elements to new position) Sean Parent, “C++ Seasoning”</vt:lpstr>
      <vt:lpstr>slide (move range of elements to new position) Sean Parent, “C++ Seasoning”</vt:lpstr>
      <vt:lpstr>slide (move range of elements to new position) Sean Parent, “C++ Seasoning”</vt:lpstr>
      <vt:lpstr>slide (move range of elements to new position) Sean Parent, “C++ Seasoning”</vt:lpstr>
      <vt:lpstr>slide (move range of elements to new position) Sean Parent, “C++ Seasoning”</vt:lpstr>
      <vt:lpstr>gather (gather multiple elements around a point) Sean Parent, “C++ Seasoning”</vt:lpstr>
      <vt:lpstr>gather (gather multiple elements around a point) Sean Parent, “C++ Seasoning”</vt:lpstr>
      <vt:lpstr>gather (gather multiple elements around a point) Sean Parent, “C++ Seasoning”</vt:lpstr>
      <vt:lpstr>gather (gather multiple elements around a point) Sean Parent, “C++ Seasoning”</vt:lpstr>
      <vt:lpstr>gather (gather multiple elements around a point) Sean Parent, “C++ Seasoning”</vt:lpstr>
      <vt:lpstr>set_difference process configuration updates</vt:lpstr>
      <vt:lpstr>set_difference process configuration updates</vt:lpstr>
      <vt:lpstr>set_difference process configuration updates test example</vt:lpstr>
      <vt:lpstr>Coming soon to a compiler near you! Parallel algorithms</vt:lpstr>
      <vt:lpstr>A quick review…</vt:lpstr>
      <vt:lpstr>STL algorithms non-modifying sequence operations</vt:lpstr>
      <vt:lpstr>STL algorithms mutating sequence operations</vt:lpstr>
      <vt:lpstr>STL algorithms sorting and related operations</vt:lpstr>
      <vt:lpstr>STL algorithms general numeric operations</vt:lpstr>
      <vt:lpstr>Shout out to my “sponsor”</vt:lpstr>
      <vt:lpstr>Shameless advertising…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Algorithms in Action</dc:title>
  <dc:subject/>
  <dc:creator/>
  <cp:keywords/>
  <dc:description/>
  <cp:lastModifiedBy>Michael VanLoon</cp:lastModifiedBy>
  <cp:revision>288</cp:revision>
  <cp:lastPrinted>1601-01-01T00:00:00Z</cp:lastPrinted>
  <dcterms:created xsi:type="dcterms:W3CDTF">1601-01-01T00:00:00Z</dcterms:created>
  <dcterms:modified xsi:type="dcterms:W3CDTF">2015-09-22T23:13:04Z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TC010721321033</vt:lpwstr>
  </property>
</Properties>
</file>