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512" r:id="rId1"/>
  </p:sldMasterIdLst>
  <p:notesMasterIdLst>
    <p:notesMasterId r:id="rId42"/>
  </p:notesMasterIdLst>
  <p:handoutMasterIdLst>
    <p:handoutMasterId r:id="rId43"/>
  </p:handout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03" r:id="rId9"/>
    <p:sldId id="406" r:id="rId10"/>
    <p:sldId id="404" r:id="rId11"/>
    <p:sldId id="405" r:id="rId12"/>
    <p:sldId id="422" r:id="rId13"/>
    <p:sldId id="423" r:id="rId14"/>
    <p:sldId id="424" r:id="rId15"/>
    <p:sldId id="425" r:id="rId16"/>
    <p:sldId id="426" r:id="rId17"/>
    <p:sldId id="429" r:id="rId18"/>
    <p:sldId id="427" r:id="rId19"/>
    <p:sldId id="428" r:id="rId20"/>
    <p:sldId id="430" r:id="rId21"/>
    <p:sldId id="407" r:id="rId22"/>
    <p:sldId id="413" r:id="rId23"/>
    <p:sldId id="414" r:id="rId24"/>
    <p:sldId id="256" r:id="rId25"/>
    <p:sldId id="389" r:id="rId26"/>
    <p:sldId id="390" r:id="rId27"/>
    <p:sldId id="402" r:id="rId28"/>
    <p:sldId id="391" r:id="rId29"/>
    <p:sldId id="393" r:id="rId30"/>
    <p:sldId id="392" r:id="rId31"/>
    <p:sldId id="387" r:id="rId32"/>
    <p:sldId id="394" r:id="rId33"/>
    <p:sldId id="395" r:id="rId34"/>
    <p:sldId id="383" r:id="rId35"/>
    <p:sldId id="431" r:id="rId36"/>
    <p:sldId id="399" r:id="rId37"/>
    <p:sldId id="401" r:id="rId38"/>
    <p:sldId id="398" r:id="rId39"/>
    <p:sldId id="397" r:id="rId40"/>
    <p:sldId id="432" r:id="rId41"/>
  </p:sldIdLst>
  <p:sldSz cx="9144000" cy="6858000" type="screen4x3"/>
  <p:notesSz cx="9372600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9" autoAdjust="0"/>
    <p:restoredTop sz="97983" autoAdjust="0"/>
  </p:normalViewPr>
  <p:slideViewPr>
    <p:cSldViewPr>
      <p:cViewPr varScale="1">
        <p:scale>
          <a:sx n="100" d="100"/>
          <a:sy n="100" d="100"/>
        </p:scale>
        <p:origin x="-90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danm\AppData\Local\Microsoft\Windows\Temporary%20Internet%20Files\Content.Outlook\ALCHB1W3\Excel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45946503878035"/>
          <c:y val="4.1939924176144679E-2"/>
          <c:w val="0.80104975940507528"/>
          <c:h val="0.77684878973461668"/>
        </c:manualLayout>
      </c:layout>
      <c:lineChart>
        <c:grouping val="standard"/>
        <c:varyColors val="0"/>
        <c:ser>
          <c:idx val="0"/>
          <c:order val="0"/>
          <c:tx>
            <c:strRef>
              <c:f>Sheet1!$L$3</c:f>
              <c:strCache>
                <c:ptCount val="1"/>
                <c:pt idx="0">
                  <c:v>4 items </c:v>
                </c:pt>
              </c:strCache>
            </c:strRef>
          </c:tx>
          <c:spPr>
            <a:ln w="50800"/>
          </c:spPr>
          <c:marker>
            <c:symbol val="diamond"/>
            <c:size val="14"/>
          </c:marker>
          <c:cat>
            <c:numRef>
              <c:f>Sheet1!$K$4:$K$10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17</c:v>
                </c:pt>
                <c:pt idx="5">
                  <c:v>33</c:v>
                </c:pt>
                <c:pt idx="6">
                  <c:v>65</c:v>
                </c:pt>
              </c:numCache>
            </c:numRef>
          </c:cat>
          <c:val>
            <c:numRef>
              <c:f>Sheet1!$L$4:$L$10</c:f>
              <c:numCache>
                <c:formatCode>General</c:formatCode>
                <c:ptCount val="7"/>
                <c:pt idx="0">
                  <c:v>2.0000000000000035E-3</c:v>
                </c:pt>
                <c:pt idx="1">
                  <c:v>2.7000000000000049E-3</c:v>
                </c:pt>
                <c:pt idx="2">
                  <c:v>4.1000000000000003E-3</c:v>
                </c:pt>
                <c:pt idx="3">
                  <c:v>7.9000000000000146E-3</c:v>
                </c:pt>
                <c:pt idx="4">
                  <c:v>1.1800000000000029E-2</c:v>
                </c:pt>
                <c:pt idx="5">
                  <c:v>1.4500000000000009E-2</c:v>
                </c:pt>
                <c:pt idx="6">
                  <c:v>2.010000000000001E-2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Sheet1!$M$3</c:f>
              <c:strCache>
                <c:ptCount val="1"/>
                <c:pt idx="0">
                  <c:v> 16 items</c:v>
                </c:pt>
              </c:strCache>
            </c:strRef>
          </c:tx>
          <c:spPr>
            <a:ln w="50800"/>
          </c:spPr>
          <c:marker>
            <c:symbol val="triangle"/>
            <c:size val="14"/>
          </c:marker>
          <c:cat>
            <c:numRef>
              <c:f>Sheet1!$K$4:$K$10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17</c:v>
                </c:pt>
                <c:pt idx="5">
                  <c:v>33</c:v>
                </c:pt>
                <c:pt idx="6">
                  <c:v>65</c:v>
                </c:pt>
              </c:numCache>
            </c:numRef>
          </c:cat>
          <c:val>
            <c:numRef>
              <c:f>Sheet1!$M$4:$M$10</c:f>
              <c:numCache>
                <c:formatCode>General</c:formatCode>
                <c:ptCount val="7"/>
                <c:pt idx="0">
                  <c:v>1.2000000000000003E-3</c:v>
                </c:pt>
                <c:pt idx="1">
                  <c:v>2.1000000000000012E-3</c:v>
                </c:pt>
                <c:pt idx="2">
                  <c:v>4.700000000000008E-3</c:v>
                </c:pt>
                <c:pt idx="3">
                  <c:v>8.2000000000000007E-3</c:v>
                </c:pt>
                <c:pt idx="4">
                  <c:v>1.0800000000000021E-2</c:v>
                </c:pt>
                <c:pt idx="5">
                  <c:v>1.5500000000000022E-2</c:v>
                </c:pt>
                <c:pt idx="6">
                  <c:v>1.8300000000000021E-2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Sheet1!$N$3</c:f>
              <c:strCache>
                <c:ptCount val="1"/>
                <c:pt idx="0">
                  <c:v>64 items</c:v>
                </c:pt>
              </c:strCache>
            </c:strRef>
          </c:tx>
          <c:spPr>
            <a:ln w="50800"/>
          </c:spPr>
          <c:marker>
            <c:symbol val="square"/>
            <c:size val="10"/>
          </c:marker>
          <c:cat>
            <c:numRef>
              <c:f>Sheet1!$K$4:$K$10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17</c:v>
                </c:pt>
                <c:pt idx="5">
                  <c:v>33</c:v>
                </c:pt>
                <c:pt idx="6">
                  <c:v>65</c:v>
                </c:pt>
              </c:numCache>
            </c:numRef>
          </c:cat>
          <c:val>
            <c:numRef>
              <c:f>Sheet1!$N$4:$N$10</c:f>
              <c:numCache>
                <c:formatCode>General</c:formatCode>
                <c:ptCount val="7"/>
                <c:pt idx="0">
                  <c:v>2.0000000000000039E-4</c:v>
                </c:pt>
                <c:pt idx="1">
                  <c:v>2.3000000000000034E-3</c:v>
                </c:pt>
                <c:pt idx="2">
                  <c:v>3.8000000000000043E-3</c:v>
                </c:pt>
                <c:pt idx="3">
                  <c:v>7.500000000000011E-3</c:v>
                </c:pt>
                <c:pt idx="4">
                  <c:v>1.0300000000000017E-2</c:v>
                </c:pt>
                <c:pt idx="5">
                  <c:v>1.3299999999999998E-2</c:v>
                </c:pt>
                <c:pt idx="6">
                  <c:v>1.8400000000000027E-2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102656"/>
        <c:axId val="72104576"/>
      </c:lineChart>
      <c:catAx>
        <c:axId val="72102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31750">
            <a:solidFill>
              <a:schemeClr val="tx1"/>
            </a:solidFill>
          </a:ln>
        </c:spPr>
        <c:txPr>
          <a:bodyPr/>
          <a:lstStyle/>
          <a:p>
            <a:pPr>
              <a:defRPr sz="1100" b="1"/>
            </a:pPr>
            <a:endParaRPr lang="en-US"/>
          </a:p>
        </c:txPr>
        <c:crossAx val="72104576"/>
        <c:crosses val="autoZero"/>
        <c:auto val="1"/>
        <c:lblAlgn val="ctr"/>
        <c:lblOffset val="100"/>
        <c:noMultiLvlLbl val="0"/>
      </c:catAx>
      <c:valAx>
        <c:axId val="72104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Probability of finding the bug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28575">
            <a:solidFill>
              <a:schemeClr val="tx1"/>
            </a:solidFill>
          </a:ln>
        </c:spPr>
        <c:txPr>
          <a:bodyPr/>
          <a:lstStyle/>
          <a:p>
            <a:pPr>
              <a:defRPr sz="1100" b="1"/>
            </a:pPr>
            <a:endParaRPr lang="en-US"/>
          </a:p>
        </c:txPr>
        <c:crossAx val="72102656"/>
        <c:crosses val="autoZero"/>
        <c:crossBetween val="between"/>
      </c:valAx>
      <c:spPr>
        <a:ln cmpd="sng"/>
      </c:spPr>
    </c:plotArea>
    <c:legend>
      <c:legendPos val="r"/>
      <c:layout>
        <c:manualLayout>
          <c:xMode val="edge"/>
          <c:yMode val="edge"/>
          <c:x val="0.2176666666666667"/>
          <c:y val="6.7587051618547736E-2"/>
          <c:w val="0.1670555555555556"/>
          <c:h val="0.18704841061533992"/>
        </c:manualLayout>
      </c:layout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1460" cy="354330"/>
          </a:xfrm>
          <a:prstGeom prst="rect">
            <a:avLst/>
          </a:prstGeom>
        </p:spPr>
        <p:txBody>
          <a:bodyPr vert="horz" lIns="94043" tIns="47021" rIns="94043" bIns="4702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2" y="1"/>
            <a:ext cx="4061460" cy="354330"/>
          </a:xfrm>
          <a:prstGeom prst="rect">
            <a:avLst/>
          </a:prstGeom>
        </p:spPr>
        <p:txBody>
          <a:bodyPr vert="horz" lIns="94043" tIns="47021" rIns="94043" bIns="47021" rtlCol="0"/>
          <a:lstStyle>
            <a:lvl1pPr algn="r">
              <a:defRPr sz="1200"/>
            </a:lvl1pPr>
          </a:lstStyle>
          <a:p>
            <a:fld id="{BF049B8F-F2AE-4881-8F3C-70B56D59539D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3" tIns="47021" rIns="94043" bIns="4702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2" y="6731040"/>
            <a:ext cx="4061460" cy="354330"/>
          </a:xfrm>
          <a:prstGeom prst="rect">
            <a:avLst/>
          </a:prstGeom>
        </p:spPr>
        <p:txBody>
          <a:bodyPr vert="horz" lIns="94043" tIns="47021" rIns="94043" bIns="47021" rtlCol="0" anchor="b"/>
          <a:lstStyle>
            <a:lvl1pPr algn="r">
              <a:defRPr sz="1200"/>
            </a:lvl1pPr>
          </a:lstStyle>
          <a:p>
            <a:fld id="{18105E1C-E828-4573-9504-E5299F43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3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1460" cy="354330"/>
          </a:xfrm>
          <a:prstGeom prst="rect">
            <a:avLst/>
          </a:prstGeom>
        </p:spPr>
        <p:txBody>
          <a:bodyPr vert="horz" lIns="94043" tIns="47021" rIns="94043" bIns="4702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2" y="1"/>
            <a:ext cx="4061460" cy="354330"/>
          </a:xfrm>
          <a:prstGeom prst="rect">
            <a:avLst/>
          </a:prstGeom>
        </p:spPr>
        <p:txBody>
          <a:bodyPr vert="horz" lIns="94043" tIns="47021" rIns="94043" bIns="47021" rtlCol="0"/>
          <a:lstStyle>
            <a:lvl1pPr algn="r">
              <a:defRPr sz="1200"/>
            </a:lvl1pPr>
          </a:lstStyle>
          <a:p>
            <a:fld id="{1C8FCF1D-274E-4EBA-BEB1-A2DFBA4BBA0B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6238" y="531813"/>
            <a:ext cx="3541712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3" tIns="47021" rIns="94043" bIns="470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6"/>
            <a:ext cx="7498080" cy="3188970"/>
          </a:xfrm>
          <a:prstGeom prst="rect">
            <a:avLst/>
          </a:prstGeom>
        </p:spPr>
        <p:txBody>
          <a:bodyPr vert="horz" lIns="94043" tIns="47021" rIns="94043" bIns="4702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3" tIns="47021" rIns="94043" bIns="4702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2" y="6731040"/>
            <a:ext cx="4061460" cy="354330"/>
          </a:xfrm>
          <a:prstGeom prst="rect">
            <a:avLst/>
          </a:prstGeom>
        </p:spPr>
        <p:txBody>
          <a:bodyPr vert="horz" lIns="94043" tIns="47021" rIns="94043" bIns="47021" rtlCol="0" anchor="b"/>
          <a:lstStyle>
            <a:lvl1pPr algn="r">
              <a:defRPr sz="1200"/>
            </a:lvl1pPr>
          </a:lstStyle>
          <a:p>
            <a:fld id="{CCA7662F-F373-4708-8BD1-03B2EDB9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5BF6-E79E-4275-A32D-733A11A504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5BF6-E79E-4275-A32D-733A11A50430}" type="slidenum">
              <a:rPr lang="en-US" smtClean="0"/>
              <a:pPr/>
              <a:t>21</a:t>
            </a:fld>
            <a:endParaRPr lang="en-US"/>
          </a:p>
        </p:txBody>
      </p:sp>
    </p:spTree>
    <p:extLst/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7662F-F373-4708-8BD1-03B2EDB935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duotone>
              <a:schemeClr val="bg1">
                <a:shade val="55000"/>
              </a:schemeClr>
              <a:schemeClr val="bg1">
                <a:tint val="97000"/>
                <a:satMod val="95000"/>
              </a:schemeClr>
            </a:duotone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AA8E297-078C-475D-A2EC-5760AE1BFB92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B103C-15BA-4B33-B11C-947D0CEB52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search.microsoft.com/ri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search.microsoft.com/ri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://research.microsoft.com/ris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madanm@microsof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Finding Race Conditions </a:t>
            </a:r>
            <a:br>
              <a:rPr lang="en-US" sz="4400" dirty="0" smtClean="0"/>
            </a:br>
            <a:r>
              <a:rPr lang="en-US" sz="4400" dirty="0" smtClean="0"/>
              <a:t>and Data Races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Madan </a:t>
            </a:r>
            <a:r>
              <a:rPr lang="en-US" sz="2800" dirty="0" smtClean="0"/>
              <a:t>Musuvathi </a:t>
            </a:r>
            <a:r>
              <a:rPr lang="en-US" sz="2000" dirty="0" smtClean="0"/>
              <a:t>Microsoft Research</a:t>
            </a:r>
            <a:endParaRPr lang="en-US" sz="2800" dirty="0" smtClean="0"/>
          </a:p>
          <a:p>
            <a:r>
              <a:rPr lang="en-US" sz="2800" smtClean="0"/>
              <a:t>John Erickson </a:t>
            </a:r>
            <a:r>
              <a:rPr lang="en-US" sz="2000" dirty="0" smtClean="0"/>
              <a:t>Windows SE</a:t>
            </a:r>
          </a:p>
          <a:p>
            <a:r>
              <a:rPr lang="en-US" sz="2800" dirty="0" smtClean="0"/>
              <a:t>Sebastian Burckhardt </a:t>
            </a:r>
            <a:r>
              <a:rPr lang="en-US" sz="2000" dirty="0" smtClean="0"/>
              <a:t>Microsoft </a:t>
            </a:r>
            <a:r>
              <a:rPr lang="en-US" sz="2000" dirty="0"/>
              <a:t>Research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70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Cuzz</a:t>
            </a:r>
            <a:r>
              <a:rPr lang="en-US" dirty="0" smtClean="0"/>
              <a:t>: Concurrency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Disciplined randomization of thread schedules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Finds all concurrency bugs in every run of the program</a:t>
            </a:r>
          </a:p>
          <a:p>
            <a:pPr lvl="1"/>
            <a:r>
              <a:rPr lang="en-US" dirty="0" smtClean="0"/>
              <a:t>With reasonably-large probability</a:t>
            </a:r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In the no. of threads and program size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Effective</a:t>
            </a:r>
          </a:p>
          <a:p>
            <a:pPr lvl="1"/>
            <a:r>
              <a:rPr lang="en-US" dirty="0" smtClean="0"/>
              <a:t>Bugs </a:t>
            </a:r>
            <a:r>
              <a:rPr lang="en-US" dirty="0"/>
              <a:t>in IE, Firefox, Office </a:t>
            </a:r>
            <a:r>
              <a:rPr lang="en-US" dirty="0" smtClean="0"/>
              <a:t>Communicator, Outlook, …</a:t>
            </a:r>
          </a:p>
          <a:p>
            <a:pPr lvl="1"/>
            <a:r>
              <a:rPr lang="en-US" dirty="0" smtClean="0"/>
              <a:t>Bugs found in the first few runs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953716" y="2209800"/>
            <a:ext cx="2066731" cy="2025503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CallCuzz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DoMoreWork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CallCuzz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ree(p);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53715" y="2209800"/>
            <a:ext cx="2066731" cy="1143000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RandDelay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DoMoreWork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953716" y="2202797"/>
            <a:ext cx="2066731" cy="2025503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RandDelay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DoMoreWork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RandDelay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free(p);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53716" y="3348140"/>
            <a:ext cx="2066731" cy="886396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RandDelay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ree(p);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4738" y="1801591"/>
            <a:ext cx="2066731" cy="2026287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void* p =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RandDelay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CreateThd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(child);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RandDelay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p-&gt;f ++;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5985" y="1801591"/>
            <a:ext cx="2066731" cy="1600200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void* p =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CreateThd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(child);</a:t>
            </a:r>
          </a:p>
          <a:p>
            <a:pPr>
              <a:lnSpc>
                <a:spcPct val="150000"/>
              </a:lnSpc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p-&gt;f ++;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738" y="1801591"/>
            <a:ext cx="2066731" cy="1170209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void* p =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RandDelay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CreateThd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(child);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5983" y="1801591"/>
            <a:ext cx="2066731" cy="2026287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void* p =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CallCuzz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CreateThd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(child);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CallCuzz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-&gt;f ++;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15313" y="2973734"/>
            <a:ext cx="2066731" cy="860743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RandDelay</a:t>
            </a:r>
            <a:r>
              <a:rPr lang="en-US" sz="1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p-&gt;f ++;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Fuzzing in Three Steps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53716" y="2209800"/>
            <a:ext cx="2066731" cy="1600200"/>
          </a:xfrm>
          <a:prstGeom prst="roundRect">
            <a:avLst>
              <a:gd name="adj" fmla="val 560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DoMoreWork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ree(p);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0266" y="141359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7997" y="14132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</a:p>
        </p:txBody>
      </p:sp>
      <p:sp>
        <p:nvSpPr>
          <p:cNvPr id="11" name="Vertical Scroll 10"/>
          <p:cNvSpPr/>
          <p:nvPr/>
        </p:nvSpPr>
        <p:spPr>
          <a:xfrm>
            <a:off x="5715000" y="2041451"/>
            <a:ext cx="3009900" cy="2362200"/>
          </a:xfrm>
          <a:prstGeom prst="verticalScroll">
            <a:avLst>
              <a:gd name="adj" fmla="val 413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Instrument calls to </a:t>
            </a:r>
            <a:r>
              <a:rPr lang="en-US" dirty="0" err="1" smtClean="0"/>
              <a:t>Cuzz</a:t>
            </a:r>
            <a:endParaRPr lang="en-US" dirty="0" smtClean="0"/>
          </a:p>
          <a:p>
            <a:pPr lvl="2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Insert random delays</a:t>
            </a:r>
          </a:p>
          <a:p>
            <a:pPr lvl="2"/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Cuzz</a:t>
            </a:r>
            <a:r>
              <a:rPr lang="en-US" dirty="0" smtClean="0"/>
              <a:t> algorithm to determine when and by how much to delay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28800" y="4114800"/>
            <a:ext cx="1371600" cy="9906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madanm\AppData\Local\Microsoft\Windows\Temporary Internet Files\Content.IE5\493X9KU1\MC9003204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14" y="4419600"/>
            <a:ext cx="532486" cy="53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91070" y="4800600"/>
            <a:ext cx="1066800" cy="1066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898334" y="4953000"/>
            <a:ext cx="172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where all </a:t>
            </a:r>
          </a:p>
          <a:p>
            <a:r>
              <a:rPr lang="en-US" dirty="0" smtClean="0"/>
              <a:t>the magic is</a:t>
            </a:r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 rot="19330795">
            <a:off x="7518984" y="4081170"/>
            <a:ext cx="484632" cy="978408"/>
          </a:xfrm>
          <a:prstGeom prst="upArrow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67400" y="3231484"/>
            <a:ext cx="2667000" cy="9144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8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8" grpId="0" animBg="1"/>
      <p:bldP spid="15" grpId="0" animBg="1"/>
      <p:bldP spid="15" grpId="1" animBg="1"/>
      <p:bldP spid="19" grpId="0" animBg="1"/>
      <p:bldP spid="19" grpId="1" animBg="1"/>
      <p:bldP spid="14" grpId="0" animBg="1"/>
      <p:bldP spid="14" grpId="1" animBg="1"/>
      <p:bldP spid="5" grpId="0" animBg="1"/>
      <p:bldP spid="16" grpId="0" animBg="1"/>
      <p:bldP spid="12" grpId="0" animBg="1"/>
      <p:bldP spid="12" grpId="1" animBg="1"/>
      <p:bldP spid="17" grpId="0" animBg="1"/>
      <p:bldP spid="17" grpId="1" animBg="1"/>
      <p:bldP spid="8" grpId="0" animBg="1"/>
      <p:bldP spid="11" grpId="0" animBg="1"/>
      <p:bldP spid="26" grpId="0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“use-after-free” bugs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8194" y="21548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9718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37086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370866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 flipH="1">
            <a:off x="2209800" y="2459665"/>
            <a:ext cx="794" cy="5121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318357" y="2415028"/>
            <a:ext cx="621880" cy="60140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22098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>
            <a:off x="30480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22" idx="1"/>
          </p:cNvCxnSpPr>
          <p:nvPr/>
        </p:nvCxnSpPr>
        <p:spPr>
          <a:xfrm>
            <a:off x="2317563" y="3968828"/>
            <a:ext cx="621880" cy="52133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56606" y="444553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2056606" y="518239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2894806" y="444553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2209006" y="4750330"/>
            <a:ext cx="0" cy="4320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22" idx="0"/>
          </p:cNvCxnSpPr>
          <p:nvPr/>
        </p:nvCxnSpPr>
        <p:spPr>
          <a:xfrm flipH="1">
            <a:off x="30472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20" idx="0"/>
          </p:cNvCxnSpPr>
          <p:nvPr/>
        </p:nvCxnSpPr>
        <p:spPr>
          <a:xfrm flipH="1">
            <a:off x="22090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4"/>
            <a:endCxn id="21" idx="7"/>
          </p:cNvCxnSpPr>
          <p:nvPr/>
        </p:nvCxnSpPr>
        <p:spPr>
          <a:xfrm flipH="1">
            <a:off x="2316769" y="4750330"/>
            <a:ext cx="730437" cy="47670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97642" y="226113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ThreadCreate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05043" y="5073142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ThreadJoin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926" y="386106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SetEvent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(e)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11120" y="4291641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WaitEvent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(e)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71998" y="1908172"/>
            <a:ext cx="3409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All nodes involve the use and free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of some pointer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571998" y="1970038"/>
            <a:ext cx="3508909" cy="2308324"/>
            <a:chOff x="4570226" y="2554503"/>
            <a:chExt cx="3508909" cy="2308324"/>
          </a:xfrm>
        </p:grpSpPr>
        <p:sp>
          <p:nvSpPr>
            <p:cNvPr id="47" name="TextBox 46"/>
            <p:cNvSpPr txBox="1"/>
            <p:nvPr/>
          </p:nvSpPr>
          <p:spPr>
            <a:xfrm>
              <a:off x="4570226" y="2554503"/>
              <a:ext cx="350890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Courier New" pitchFamily="49" charset="0"/>
                </a:rPr>
                <a:t>Problem: </a:t>
              </a:r>
            </a:p>
            <a:p>
              <a:r>
                <a:rPr lang="en-US" dirty="0">
                  <a:latin typeface="+mj-lt"/>
                  <a:cs typeface="Courier New" pitchFamily="49" charset="0"/>
                </a:rPr>
                <a:t>F</a:t>
              </a:r>
              <a:r>
                <a:rPr lang="en-US" dirty="0" smtClean="0">
                  <a:latin typeface="+mj-lt"/>
                  <a:cs typeface="Courier New" pitchFamily="49" charset="0"/>
                </a:rPr>
                <a:t>or every unordered pair, say (</a:t>
              </a:r>
              <a:r>
                <a:rPr lang="en-US" dirty="0" err="1" smtClean="0">
                  <a:latin typeface="+mj-lt"/>
                  <a:cs typeface="Courier New" pitchFamily="49" charset="0"/>
                </a:rPr>
                <a:t>b,g</a:t>
              </a:r>
              <a:r>
                <a:rPr lang="en-US" dirty="0" smtClean="0">
                  <a:latin typeface="+mj-lt"/>
                  <a:cs typeface="Courier New" pitchFamily="49" charset="0"/>
                </a:rPr>
                <a:t>), </a:t>
              </a:r>
            </a:p>
            <a:p>
              <a:r>
                <a:rPr lang="en-US" dirty="0" smtClean="0">
                  <a:latin typeface="+mj-lt"/>
                  <a:cs typeface="Courier New" pitchFamily="49" charset="0"/>
                </a:rPr>
                <a:t>cover both orderings:</a:t>
              </a:r>
            </a:p>
            <a:p>
              <a:r>
                <a:rPr lang="en-US" dirty="0" smtClean="0">
                  <a:latin typeface="+mj-lt"/>
                  <a:cs typeface="Courier New" pitchFamily="49" charset="0"/>
                </a:rPr>
                <a:t>e.g.</a:t>
              </a:r>
            </a:p>
            <a:p>
              <a:endParaRPr lang="en-US" dirty="0" smtClean="0">
                <a:latin typeface="+mj-lt"/>
                <a:cs typeface="Courier New" pitchFamily="49" charset="0"/>
              </a:endParaRPr>
            </a:p>
            <a:p>
              <a:r>
                <a:rPr lang="en-US" dirty="0" smtClean="0">
                  <a:latin typeface="+mj-lt"/>
                  <a:cs typeface="Courier New" pitchFamily="49" charset="0"/>
                </a:rPr>
                <a:t> </a:t>
              </a:r>
            </a:p>
            <a:p>
              <a:r>
                <a:rPr lang="en-US" dirty="0" smtClean="0">
                  <a:latin typeface="+mj-lt"/>
                  <a:cs typeface="Courier New" pitchFamily="49" charset="0"/>
                </a:rPr>
                <a:t> </a:t>
              </a:r>
            </a:p>
            <a:p>
              <a:endParaRPr lang="en-US" dirty="0" smtClean="0">
                <a:latin typeface="+mj-lt"/>
                <a:cs typeface="Courier New" pitchFamily="49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610472" y="36576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6324600" y="3657600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64" name="Straight Arrow Connector 63"/>
            <p:cNvCxnSpPr>
              <a:stCxn id="62" idx="6"/>
              <a:endCxn id="63" idx="2"/>
            </p:cNvCxnSpPr>
            <p:nvPr/>
          </p:nvCxnSpPr>
          <p:spPr>
            <a:xfrm>
              <a:off x="5915272" y="3810000"/>
              <a:ext cx="4093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6982072" y="3657600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71" name="Straight Arrow Connector 70"/>
            <p:cNvCxnSpPr>
              <a:stCxn id="63" idx="6"/>
              <a:endCxn id="70" idx="2"/>
            </p:cNvCxnSpPr>
            <p:nvPr/>
          </p:nvCxnSpPr>
          <p:spPr>
            <a:xfrm>
              <a:off x="6629400" y="3810000"/>
              <a:ext cx="35267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6"/>
            </p:cNvCxnSpPr>
            <p:nvPr/>
          </p:nvCxnSpPr>
          <p:spPr>
            <a:xfrm>
              <a:off x="7286872" y="3810000"/>
              <a:ext cx="35267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5257800" y="3810000"/>
              <a:ext cx="352672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610472" y="4282455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6324600" y="4282455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82" name="Straight Arrow Connector 81"/>
            <p:cNvCxnSpPr>
              <a:stCxn id="80" idx="6"/>
              <a:endCxn id="81" idx="2"/>
            </p:cNvCxnSpPr>
            <p:nvPr/>
          </p:nvCxnSpPr>
          <p:spPr>
            <a:xfrm>
              <a:off x="5915272" y="4434855"/>
              <a:ext cx="4093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6982072" y="4282455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84" name="Straight Arrow Connector 83"/>
            <p:cNvCxnSpPr>
              <a:stCxn id="81" idx="6"/>
              <a:endCxn id="83" idx="2"/>
            </p:cNvCxnSpPr>
            <p:nvPr/>
          </p:nvCxnSpPr>
          <p:spPr>
            <a:xfrm>
              <a:off x="6629400" y="4434855"/>
              <a:ext cx="35267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3" idx="6"/>
            </p:cNvCxnSpPr>
            <p:nvPr/>
          </p:nvCxnSpPr>
          <p:spPr>
            <a:xfrm>
              <a:off x="7286872" y="4434855"/>
              <a:ext cx="35267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5257800" y="4434855"/>
              <a:ext cx="352672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1998" y="2658038"/>
            <a:ext cx="4191404" cy="1754326"/>
            <a:chOff x="4571998" y="2658038"/>
            <a:chExt cx="4191404" cy="1754326"/>
          </a:xfrm>
        </p:grpSpPr>
        <p:sp>
          <p:nvSpPr>
            <p:cNvPr id="88" name="TextBox 87"/>
            <p:cNvSpPr txBox="1"/>
            <p:nvPr/>
          </p:nvSpPr>
          <p:spPr>
            <a:xfrm>
              <a:off x="4571998" y="2658038"/>
              <a:ext cx="419140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  <a:cs typeface="Courier New" pitchFamily="49" charset="0"/>
                </a:rPr>
                <a:t>if b frees a pointer used by g, the following</a:t>
              </a:r>
            </a:p>
            <a:p>
              <a:r>
                <a:rPr lang="en-US" dirty="0">
                  <a:latin typeface="+mj-lt"/>
                  <a:cs typeface="Courier New" pitchFamily="49" charset="0"/>
                </a:rPr>
                <a:t>e</a:t>
              </a:r>
              <a:r>
                <a:rPr lang="en-US" dirty="0" smtClean="0">
                  <a:latin typeface="+mj-lt"/>
                  <a:cs typeface="Courier New" pitchFamily="49" charset="0"/>
                </a:rPr>
                <a:t>xecution triggers the error</a:t>
              </a:r>
            </a:p>
            <a:p>
              <a:endParaRPr lang="en-US" dirty="0" smtClean="0">
                <a:latin typeface="+mj-lt"/>
                <a:cs typeface="Courier New" pitchFamily="49" charset="0"/>
              </a:endParaRPr>
            </a:p>
            <a:p>
              <a:r>
                <a:rPr lang="en-US" dirty="0" smtClean="0">
                  <a:latin typeface="+mj-lt"/>
                  <a:cs typeface="Courier New" pitchFamily="49" charset="0"/>
                </a:rPr>
                <a:t> </a:t>
              </a:r>
            </a:p>
            <a:p>
              <a:r>
                <a:rPr lang="en-US" dirty="0" smtClean="0">
                  <a:latin typeface="+mj-lt"/>
                  <a:cs typeface="Courier New" pitchFamily="49" charset="0"/>
                </a:rPr>
                <a:t> </a:t>
              </a:r>
            </a:p>
            <a:p>
              <a:endParaRPr lang="en-US" dirty="0" smtClean="0">
                <a:latin typeface="+mj-lt"/>
                <a:cs typeface="Courier New" pitchFamily="49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484598" y="3373703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6198726" y="3373703"/>
              <a:ext cx="304800" cy="304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91" name="Straight Arrow Connector 90"/>
            <p:cNvCxnSpPr>
              <a:stCxn id="89" idx="6"/>
              <a:endCxn id="90" idx="2"/>
            </p:cNvCxnSpPr>
            <p:nvPr/>
          </p:nvCxnSpPr>
          <p:spPr>
            <a:xfrm>
              <a:off x="5789398" y="3526103"/>
              <a:ext cx="409328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856198" y="3373703"/>
              <a:ext cx="304800" cy="304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cxnSp>
          <p:nvCxnSpPr>
            <p:cNvPr id="93" name="Straight Arrow Connector 92"/>
            <p:cNvCxnSpPr>
              <a:stCxn id="90" idx="6"/>
              <a:endCxn id="92" idx="2"/>
            </p:cNvCxnSpPr>
            <p:nvPr/>
          </p:nvCxnSpPr>
          <p:spPr>
            <a:xfrm>
              <a:off x="6503526" y="3526103"/>
              <a:ext cx="35267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2" idx="6"/>
            </p:cNvCxnSpPr>
            <p:nvPr/>
          </p:nvCxnSpPr>
          <p:spPr>
            <a:xfrm>
              <a:off x="7160998" y="3526103"/>
              <a:ext cx="35267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131926" y="3526103"/>
              <a:ext cx="352672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5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  <p:bldP spid="42" grpId="1"/>
      <p:bldP spid="43" grpId="1"/>
      <p:bldP spid="44" grpId="1"/>
      <p:bldP spid="4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“use-after-free” bugs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8194" y="21548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9718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37086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370866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 flipH="1">
            <a:off x="2209800" y="2459665"/>
            <a:ext cx="794" cy="5121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318357" y="2415028"/>
            <a:ext cx="621880" cy="60140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22098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>
            <a:off x="30480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22" idx="1"/>
          </p:cNvCxnSpPr>
          <p:nvPr/>
        </p:nvCxnSpPr>
        <p:spPr>
          <a:xfrm>
            <a:off x="2317563" y="3968828"/>
            <a:ext cx="621880" cy="52133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56606" y="444553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2056606" y="518239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2894806" y="444553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2209006" y="4750330"/>
            <a:ext cx="0" cy="4320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22" idx="0"/>
          </p:cNvCxnSpPr>
          <p:nvPr/>
        </p:nvCxnSpPr>
        <p:spPr>
          <a:xfrm flipH="1">
            <a:off x="30472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20" idx="0"/>
          </p:cNvCxnSpPr>
          <p:nvPr/>
        </p:nvCxnSpPr>
        <p:spPr>
          <a:xfrm flipH="1">
            <a:off x="22090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4"/>
            <a:endCxn id="21" idx="7"/>
          </p:cNvCxnSpPr>
          <p:nvPr/>
        </p:nvCxnSpPr>
        <p:spPr>
          <a:xfrm flipH="1">
            <a:off x="2316769" y="4750330"/>
            <a:ext cx="730437" cy="47670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67200" y="2332775"/>
            <a:ext cx="397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1: enumerate all </a:t>
            </a:r>
            <a:r>
              <a:rPr lang="en-US" dirty="0" err="1" smtClean="0"/>
              <a:t>interleavings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“use-after-free” bugs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8194" y="21548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9718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37086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370866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 flipH="1">
            <a:off x="2209800" y="2459665"/>
            <a:ext cx="794" cy="5121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318357" y="2415028"/>
            <a:ext cx="621880" cy="60140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22098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>
            <a:off x="30480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22" idx="1"/>
          </p:cNvCxnSpPr>
          <p:nvPr/>
        </p:nvCxnSpPr>
        <p:spPr>
          <a:xfrm>
            <a:off x="2317563" y="3968828"/>
            <a:ext cx="621880" cy="52133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56606" y="444553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2056606" y="518239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2894806" y="444553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2209006" y="4750330"/>
            <a:ext cx="0" cy="4320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22" idx="0"/>
          </p:cNvCxnSpPr>
          <p:nvPr/>
        </p:nvCxnSpPr>
        <p:spPr>
          <a:xfrm flipH="1">
            <a:off x="30472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20" idx="0"/>
          </p:cNvCxnSpPr>
          <p:nvPr/>
        </p:nvCxnSpPr>
        <p:spPr>
          <a:xfrm flipH="1">
            <a:off x="22090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4"/>
            <a:endCxn id="21" idx="7"/>
          </p:cNvCxnSpPr>
          <p:nvPr/>
        </p:nvCxnSpPr>
        <p:spPr>
          <a:xfrm flipH="1">
            <a:off x="2316769" y="4750330"/>
            <a:ext cx="730437" cy="47670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67200" y="2332775"/>
            <a:ext cx="4228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2: enumerate all unordered pairs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 -&gt; 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 -&gt; 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 -&gt; 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“use-after-free” bugs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8194" y="21548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9718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37086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370866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 flipH="1">
            <a:off x="2209800" y="2459665"/>
            <a:ext cx="794" cy="5121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318357" y="2415028"/>
            <a:ext cx="621880" cy="60140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22098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>
            <a:off x="30480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22" idx="1"/>
          </p:cNvCxnSpPr>
          <p:nvPr/>
        </p:nvCxnSpPr>
        <p:spPr>
          <a:xfrm>
            <a:off x="2317563" y="3968828"/>
            <a:ext cx="621880" cy="52133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56606" y="444553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2056606" y="518239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2894806" y="444553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2209006" y="4750330"/>
            <a:ext cx="0" cy="4320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22" idx="0"/>
          </p:cNvCxnSpPr>
          <p:nvPr/>
        </p:nvCxnSpPr>
        <p:spPr>
          <a:xfrm flipH="1">
            <a:off x="30472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20" idx="0"/>
          </p:cNvCxnSpPr>
          <p:nvPr/>
        </p:nvCxnSpPr>
        <p:spPr>
          <a:xfrm flipH="1">
            <a:off x="22090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4"/>
            <a:endCxn id="21" idx="7"/>
          </p:cNvCxnSpPr>
          <p:nvPr/>
        </p:nvCxnSpPr>
        <p:spPr>
          <a:xfrm flipH="1">
            <a:off x="2316769" y="4750330"/>
            <a:ext cx="730437" cy="47670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48297" y="2117198"/>
            <a:ext cx="4354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interleavings</a:t>
            </a:r>
            <a:r>
              <a:rPr lang="en-US" dirty="0" smtClean="0"/>
              <a:t> find all use-after-free bugs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3" name="Oval 22"/>
          <p:cNvSpPr/>
          <p:nvPr/>
        </p:nvSpPr>
        <p:spPr>
          <a:xfrm>
            <a:off x="4324780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882611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stCxn id="23" idx="6"/>
            <a:endCxn id="25" idx="2"/>
          </p:cNvCxnSpPr>
          <p:nvPr/>
        </p:nvCxnSpPr>
        <p:spPr>
          <a:xfrm>
            <a:off x="4629580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40442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5" idx="6"/>
            <a:endCxn id="27" idx="2"/>
          </p:cNvCxnSpPr>
          <p:nvPr/>
        </p:nvCxnSpPr>
        <p:spPr>
          <a:xfrm>
            <a:off x="5187411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6"/>
            <a:endCxn id="51" idx="2"/>
          </p:cNvCxnSpPr>
          <p:nvPr/>
        </p:nvCxnSpPr>
        <p:spPr>
          <a:xfrm>
            <a:off x="5745242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98273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2" name="Oval 51"/>
          <p:cNvSpPr/>
          <p:nvPr/>
        </p:nvSpPr>
        <p:spPr>
          <a:xfrm>
            <a:off x="6556104" y="287771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53" name="Straight Arrow Connector 52"/>
          <p:cNvCxnSpPr>
            <a:stCxn id="51" idx="6"/>
            <a:endCxn id="52" idx="2"/>
          </p:cNvCxnSpPr>
          <p:nvPr/>
        </p:nvCxnSpPr>
        <p:spPr>
          <a:xfrm>
            <a:off x="6303073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113935" y="287771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2" idx="6"/>
            <a:endCxn id="54" idx="2"/>
          </p:cNvCxnSpPr>
          <p:nvPr/>
        </p:nvCxnSpPr>
        <p:spPr>
          <a:xfrm>
            <a:off x="6860904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6"/>
            <a:endCxn id="57" idx="2"/>
          </p:cNvCxnSpPr>
          <p:nvPr/>
        </p:nvCxnSpPr>
        <p:spPr>
          <a:xfrm>
            <a:off x="7418735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71766" y="287771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58" name="Oval 57"/>
          <p:cNvSpPr/>
          <p:nvPr/>
        </p:nvSpPr>
        <p:spPr>
          <a:xfrm>
            <a:off x="8229600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>
            <a:off x="7976566" y="3030116"/>
            <a:ext cx="25303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324780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1" name="Oval 70"/>
          <p:cNvSpPr/>
          <p:nvPr/>
        </p:nvSpPr>
        <p:spPr>
          <a:xfrm>
            <a:off x="4882611" y="367288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72" name="Straight Arrow Connector 71"/>
          <p:cNvCxnSpPr>
            <a:stCxn id="70" idx="6"/>
            <a:endCxn id="71" idx="2"/>
          </p:cNvCxnSpPr>
          <p:nvPr/>
        </p:nvCxnSpPr>
        <p:spPr>
          <a:xfrm>
            <a:off x="4629580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40442" y="367288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74" name="Straight Arrow Connector 73"/>
          <p:cNvCxnSpPr>
            <a:stCxn id="71" idx="6"/>
            <a:endCxn id="73" idx="2"/>
          </p:cNvCxnSpPr>
          <p:nvPr/>
        </p:nvCxnSpPr>
        <p:spPr>
          <a:xfrm>
            <a:off x="5187411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5745242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98273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7" name="Oval 76"/>
          <p:cNvSpPr/>
          <p:nvPr/>
        </p:nvSpPr>
        <p:spPr>
          <a:xfrm>
            <a:off x="6556104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8" name="Straight Arrow Connector 77"/>
          <p:cNvCxnSpPr>
            <a:stCxn id="76" idx="6"/>
            <a:endCxn id="77" idx="2"/>
          </p:cNvCxnSpPr>
          <p:nvPr/>
        </p:nvCxnSpPr>
        <p:spPr>
          <a:xfrm>
            <a:off x="6303073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113935" y="367288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80" name="Straight Arrow Connector 79"/>
          <p:cNvCxnSpPr>
            <a:stCxn id="77" idx="6"/>
            <a:endCxn id="79" idx="2"/>
          </p:cNvCxnSpPr>
          <p:nvPr/>
        </p:nvCxnSpPr>
        <p:spPr>
          <a:xfrm>
            <a:off x="6860904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6"/>
            <a:endCxn id="82" idx="2"/>
          </p:cNvCxnSpPr>
          <p:nvPr/>
        </p:nvCxnSpPr>
        <p:spPr>
          <a:xfrm>
            <a:off x="7418735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671766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3" name="Oval 82"/>
          <p:cNvSpPr/>
          <p:nvPr/>
        </p:nvSpPr>
        <p:spPr>
          <a:xfrm>
            <a:off x="8229600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84" name="Straight Arrow Connector 83"/>
          <p:cNvCxnSpPr>
            <a:stCxn id="82" idx="6"/>
            <a:endCxn id="83" idx="2"/>
          </p:cNvCxnSpPr>
          <p:nvPr/>
        </p:nvCxnSpPr>
        <p:spPr>
          <a:xfrm>
            <a:off x="7976566" y="3825288"/>
            <a:ext cx="25303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8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“use-after-free” bugs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8194" y="21548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297180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3708665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95600" y="297180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2895600" y="3708665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 flipH="1">
            <a:off x="2209800" y="2459665"/>
            <a:ext cx="794" cy="51213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7" idx="1"/>
          </p:cNvCxnSpPr>
          <p:nvPr/>
        </p:nvCxnSpPr>
        <p:spPr>
          <a:xfrm>
            <a:off x="2318357" y="2415028"/>
            <a:ext cx="621880" cy="60140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22098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>
            <a:off x="3048000" y="3276600"/>
            <a:ext cx="0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22" idx="1"/>
          </p:cNvCxnSpPr>
          <p:nvPr/>
        </p:nvCxnSpPr>
        <p:spPr>
          <a:xfrm>
            <a:off x="2317563" y="3968828"/>
            <a:ext cx="621880" cy="52133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56606" y="4445530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Oval 20"/>
          <p:cNvSpPr/>
          <p:nvPr/>
        </p:nvSpPr>
        <p:spPr>
          <a:xfrm>
            <a:off x="2056606" y="5182394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2894806" y="4445530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2209006" y="4750330"/>
            <a:ext cx="0" cy="43206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4"/>
            <a:endCxn id="22" idx="0"/>
          </p:cNvCxnSpPr>
          <p:nvPr/>
        </p:nvCxnSpPr>
        <p:spPr>
          <a:xfrm flipH="1">
            <a:off x="30472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20" idx="0"/>
          </p:cNvCxnSpPr>
          <p:nvPr/>
        </p:nvCxnSpPr>
        <p:spPr>
          <a:xfrm flipH="1">
            <a:off x="2209006" y="4013465"/>
            <a:ext cx="794" cy="4320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4"/>
            <a:endCxn id="21" idx="7"/>
          </p:cNvCxnSpPr>
          <p:nvPr/>
        </p:nvCxnSpPr>
        <p:spPr>
          <a:xfrm flipH="1">
            <a:off x="2316769" y="4750330"/>
            <a:ext cx="730437" cy="47670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48297" y="2117198"/>
            <a:ext cx="4354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interleavings</a:t>
            </a:r>
            <a:r>
              <a:rPr lang="en-US" dirty="0" smtClean="0"/>
              <a:t> find all use-after-free bugs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3" name="Oval 22"/>
          <p:cNvSpPr/>
          <p:nvPr/>
        </p:nvSpPr>
        <p:spPr>
          <a:xfrm>
            <a:off x="4324780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4882611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>
            <a:stCxn id="23" idx="6"/>
            <a:endCxn id="25" idx="2"/>
          </p:cNvCxnSpPr>
          <p:nvPr/>
        </p:nvCxnSpPr>
        <p:spPr>
          <a:xfrm>
            <a:off x="4629580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440442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5" idx="6"/>
            <a:endCxn id="27" idx="2"/>
          </p:cNvCxnSpPr>
          <p:nvPr/>
        </p:nvCxnSpPr>
        <p:spPr>
          <a:xfrm>
            <a:off x="5187411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6"/>
            <a:endCxn id="51" idx="2"/>
          </p:cNvCxnSpPr>
          <p:nvPr/>
        </p:nvCxnSpPr>
        <p:spPr>
          <a:xfrm>
            <a:off x="5745242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98273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2" name="Oval 51"/>
          <p:cNvSpPr/>
          <p:nvPr/>
        </p:nvSpPr>
        <p:spPr>
          <a:xfrm>
            <a:off x="6556104" y="287771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53" name="Straight Arrow Connector 52"/>
          <p:cNvCxnSpPr>
            <a:stCxn id="51" idx="6"/>
            <a:endCxn id="52" idx="2"/>
          </p:cNvCxnSpPr>
          <p:nvPr/>
        </p:nvCxnSpPr>
        <p:spPr>
          <a:xfrm>
            <a:off x="6303073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113935" y="287771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2" idx="6"/>
            <a:endCxn id="54" idx="2"/>
          </p:cNvCxnSpPr>
          <p:nvPr/>
        </p:nvCxnSpPr>
        <p:spPr>
          <a:xfrm>
            <a:off x="6860904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6"/>
            <a:endCxn id="57" idx="2"/>
          </p:cNvCxnSpPr>
          <p:nvPr/>
        </p:nvCxnSpPr>
        <p:spPr>
          <a:xfrm>
            <a:off x="7418735" y="3030116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671766" y="2877716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58" name="Oval 57"/>
          <p:cNvSpPr/>
          <p:nvPr/>
        </p:nvSpPr>
        <p:spPr>
          <a:xfrm>
            <a:off x="8229600" y="2877716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59" name="Straight Arrow Connector 58"/>
          <p:cNvCxnSpPr>
            <a:stCxn id="57" idx="6"/>
            <a:endCxn id="58" idx="2"/>
          </p:cNvCxnSpPr>
          <p:nvPr/>
        </p:nvCxnSpPr>
        <p:spPr>
          <a:xfrm>
            <a:off x="7976566" y="3030116"/>
            <a:ext cx="25303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324780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1" name="Oval 70"/>
          <p:cNvSpPr/>
          <p:nvPr/>
        </p:nvSpPr>
        <p:spPr>
          <a:xfrm>
            <a:off x="4882611" y="367288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72" name="Straight Arrow Connector 71"/>
          <p:cNvCxnSpPr>
            <a:stCxn id="70" idx="6"/>
            <a:endCxn id="71" idx="2"/>
          </p:cNvCxnSpPr>
          <p:nvPr/>
        </p:nvCxnSpPr>
        <p:spPr>
          <a:xfrm>
            <a:off x="4629580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40442" y="367288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74" name="Straight Arrow Connector 73"/>
          <p:cNvCxnSpPr>
            <a:stCxn id="71" idx="6"/>
            <a:endCxn id="73" idx="2"/>
          </p:cNvCxnSpPr>
          <p:nvPr/>
        </p:nvCxnSpPr>
        <p:spPr>
          <a:xfrm>
            <a:off x="5187411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3" idx="6"/>
            <a:endCxn id="76" idx="2"/>
          </p:cNvCxnSpPr>
          <p:nvPr/>
        </p:nvCxnSpPr>
        <p:spPr>
          <a:xfrm>
            <a:off x="5745242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98273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7" name="Oval 76"/>
          <p:cNvSpPr/>
          <p:nvPr/>
        </p:nvSpPr>
        <p:spPr>
          <a:xfrm>
            <a:off x="6556104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78" name="Straight Arrow Connector 77"/>
          <p:cNvCxnSpPr>
            <a:stCxn id="76" idx="6"/>
            <a:endCxn id="77" idx="2"/>
          </p:cNvCxnSpPr>
          <p:nvPr/>
        </p:nvCxnSpPr>
        <p:spPr>
          <a:xfrm>
            <a:off x="6303073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113935" y="3672888"/>
            <a:ext cx="304800" cy="304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80" name="Straight Arrow Connector 79"/>
          <p:cNvCxnSpPr>
            <a:stCxn id="77" idx="6"/>
            <a:endCxn id="79" idx="2"/>
          </p:cNvCxnSpPr>
          <p:nvPr/>
        </p:nvCxnSpPr>
        <p:spPr>
          <a:xfrm>
            <a:off x="6860904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9" idx="6"/>
            <a:endCxn id="82" idx="2"/>
          </p:cNvCxnSpPr>
          <p:nvPr/>
        </p:nvCxnSpPr>
        <p:spPr>
          <a:xfrm>
            <a:off x="7418735" y="3825288"/>
            <a:ext cx="25303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671766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3" name="Oval 82"/>
          <p:cNvSpPr/>
          <p:nvPr/>
        </p:nvSpPr>
        <p:spPr>
          <a:xfrm>
            <a:off x="8229600" y="3672888"/>
            <a:ext cx="304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84" name="Straight Arrow Connector 83"/>
          <p:cNvCxnSpPr>
            <a:stCxn id="82" idx="6"/>
            <a:endCxn id="83" idx="2"/>
          </p:cNvCxnSpPr>
          <p:nvPr/>
        </p:nvCxnSpPr>
        <p:spPr>
          <a:xfrm>
            <a:off x="7976566" y="3825288"/>
            <a:ext cx="25303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6049" y="4498376"/>
            <a:ext cx="35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Cuzz</a:t>
            </a:r>
            <a:r>
              <a:rPr lang="en-US" dirty="0" smtClean="0"/>
              <a:t> picks each with 0.5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all “use-after-free” bugs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concurrent program with n threads</a:t>
            </a:r>
          </a:p>
          <a:p>
            <a:r>
              <a:rPr lang="en-US" dirty="0" smtClean="0"/>
              <a:t>There exists n </a:t>
            </a:r>
            <a:r>
              <a:rPr lang="en-US" dirty="0" err="1" smtClean="0"/>
              <a:t>interleavings</a:t>
            </a:r>
            <a:r>
              <a:rPr lang="en-US" dirty="0" smtClean="0"/>
              <a:t> that find </a:t>
            </a:r>
            <a:r>
              <a:rPr lang="en-US" b="1" dirty="0" smtClean="0"/>
              <a:t>all</a:t>
            </a:r>
            <a:r>
              <a:rPr lang="en-US" b="1" dirty="0"/>
              <a:t> </a:t>
            </a:r>
            <a:r>
              <a:rPr lang="en-US" dirty="0" smtClean="0"/>
              <a:t>use-after-free bugs</a:t>
            </a:r>
          </a:p>
          <a:p>
            <a:r>
              <a:rPr lang="en-US" dirty="0" err="1" smtClean="0"/>
              <a:t>Cuzz</a:t>
            </a:r>
            <a:r>
              <a:rPr lang="en-US" dirty="0" smtClean="0"/>
              <a:t> explores each with probability 1/n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Bug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ordering constraints sufficient to find the bug</a:t>
            </a:r>
          </a:p>
          <a:p>
            <a:r>
              <a:rPr lang="en-US" dirty="0" smtClean="0"/>
              <a:t>Bugs of depth 1</a:t>
            </a:r>
          </a:p>
          <a:p>
            <a:pPr lvl="1"/>
            <a:r>
              <a:rPr lang="en-US" dirty="0" smtClean="0"/>
              <a:t>Use after free</a:t>
            </a:r>
          </a:p>
          <a:p>
            <a:pPr lvl="1"/>
            <a:r>
              <a:rPr lang="en-US" dirty="0" smtClean="0"/>
              <a:t>Use before initialization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2200" y="3499884"/>
            <a:ext cx="1905000" cy="198120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…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fork (child);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p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malloc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…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…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4400" y="3499884"/>
            <a:ext cx="1752600" cy="198120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 ….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do_init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p-&gt;f ++;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 …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 …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962400" y="4261884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Bug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ordering constraints sufficient to find the bug</a:t>
            </a:r>
          </a:p>
          <a:p>
            <a:r>
              <a:rPr lang="en-US" dirty="0" smtClean="0"/>
              <a:t>Bugs of depth 2</a:t>
            </a:r>
          </a:p>
          <a:p>
            <a:pPr lvl="1"/>
            <a:r>
              <a:rPr lang="en-US" dirty="0" smtClean="0"/>
              <a:t>Pointer set to null between a null check and its use</a:t>
            </a:r>
          </a:p>
          <a:p>
            <a:pPr lvl="1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3505200"/>
            <a:ext cx="1905000" cy="198120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…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p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malloc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fork (child);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….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if (p != NULL)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  p-&gt;f ++;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0" y="3505200"/>
            <a:ext cx="1752600" cy="1981200"/>
          </a:xfrm>
          <a:prstGeom prst="round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…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p = NULL;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J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 ….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3810000" y="44196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962400" y="4267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Team at MSR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Research in Software Engineering</a:t>
            </a:r>
          </a:p>
          <a:p>
            <a:pPr lvl="1"/>
            <a:r>
              <a:rPr lang="en-US" dirty="0" smtClean="0">
                <a:hlinkClick r:id="rId2"/>
              </a:rPr>
              <a:t>http://research.microsoft.com/rise</a:t>
            </a:r>
            <a:endParaRPr lang="en-US" dirty="0" smtClean="0"/>
          </a:p>
          <a:p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research.microsoft.com/en-us/groups/rise/rise_trans_w9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25" y="1504208"/>
            <a:ext cx="914400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3840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Cuzz</a:t>
            </a:r>
            <a:r>
              <a:rPr lang="en-US" dirty="0" smtClean="0"/>
              <a:t> Guarantee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ea typeface="Cambria Math"/>
                  </a:rPr>
                  <a:t>n</a:t>
                </a:r>
                <a:r>
                  <a:rPr lang="en-US" dirty="0">
                    <a:ea typeface="Cambria Math"/>
                  </a:rPr>
                  <a:t>: max no. of concurrent </a:t>
                </a:r>
                <a:r>
                  <a:rPr lang="en-US" dirty="0" smtClean="0">
                    <a:ea typeface="Cambria Math"/>
                  </a:rPr>
                  <a:t>threads (~tens)</a:t>
                </a:r>
                <a:endParaRPr lang="en-US" dirty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k: max no. </a:t>
                </a:r>
                <a:r>
                  <a:rPr lang="en-US" dirty="0" smtClean="0">
                    <a:ea typeface="Cambria Math"/>
                  </a:rPr>
                  <a:t>of operations  (~millions)</a:t>
                </a:r>
              </a:p>
              <a:p>
                <a:pPr lvl="5"/>
                <a:endParaRPr lang="en-US" dirty="0">
                  <a:ea typeface="Cambria Math"/>
                </a:endParaRPr>
              </a:p>
              <a:p>
                <a:r>
                  <a:rPr lang="" dirty="0" smtClean="0">
                    <a:ea typeface="Cambria Math"/>
                  </a:rPr>
                  <a:t>There exists </a:t>
                </a:r>
                <a14:m>
                  <m:oMath xmlns:m="http://schemas.openxmlformats.org/officeDocument/2006/math">
                    <m:r>
                      <a:rPr lang="" i="1" dirty="0">
                        <a:latin typeface="Cambria Math"/>
                        <a:ea typeface="Cambria Math"/>
                      </a:rPr>
                      <m:t>𝑛</m:t>
                    </m:r>
                    <m:sSup>
                      <m:sSupPr>
                        <m:ctrlPr>
                          <a:rPr lang="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p>
                        <m:r>
                          <a:rPr lang="" i="1" dirty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" i="1" dirty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" dirty="0" smtClean="0">
                    <a:ea typeface="Cambria Math"/>
                  </a:rPr>
                  <a:t> interleavings that find all bugs of depth d</a:t>
                </a:r>
              </a:p>
              <a:p>
                <a:r>
                  <a:rPr lang="" dirty="0" smtClean="0">
                    <a:ea typeface="Cambria Math"/>
                  </a:rPr>
                  <a:t>Cuzz picks each with a uniform probability</a:t>
                </a:r>
              </a:p>
              <a:p>
                <a:endParaRPr lang="" dirty="0" smtClean="0">
                  <a:ea typeface="Cambria Math"/>
                </a:endParaRPr>
              </a:p>
              <a:p>
                <a:r>
                  <a:rPr lang="" dirty="0" smtClean="0">
                    <a:ea typeface="Cambria Math"/>
                  </a:rPr>
                  <a:t>Probability of finding a bug of depth d  </a:t>
                </a:r>
                <a14:m>
                  <m:oMath xmlns:m="http://schemas.openxmlformats.org/officeDocument/2006/math">
                    <m:r>
                      <a:rPr lang="" i="1" dirty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" i="1" dirty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" i="1" dirty="0">
                            <a:latin typeface="Cambria Math"/>
                            <a:ea typeface="Cambria Math"/>
                          </a:rPr>
                          <m:t>𝑛</m:t>
                        </m:r>
                        <m:sSup>
                          <m:sSupPr>
                            <m:ctrlPr>
                              <a:rPr lang="" i="1" dirty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>
                              <a:rPr lang="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" i="1" dirty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" i="1" dirty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2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Cuzz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838200"/>
            <a:ext cx="77724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Inputs: 	n: estimated bound on the number of threads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k</a:t>
            </a:r>
            <a:r>
              <a:rPr lang="en-US" dirty="0">
                <a:solidFill>
                  <a:srgbClr val="002060"/>
                </a:solidFill>
              </a:rPr>
              <a:t>:</a:t>
            </a:r>
            <a:r>
              <a:rPr lang="en-US" dirty="0" smtClean="0">
                <a:solidFill>
                  <a:srgbClr val="002060"/>
                </a:solidFill>
              </a:rPr>
              <a:t> estimated bound on the number of steps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d: target bug depth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1. assign </a:t>
            </a:r>
            <a:r>
              <a:rPr lang="en-US" dirty="0">
                <a:solidFill>
                  <a:srgbClr val="00B050"/>
                </a:solidFill>
              </a:rPr>
              <a:t>random priorities </a:t>
            </a:r>
            <a:r>
              <a:rPr lang="en-US" dirty="0" smtClean="0">
                <a:solidFill>
                  <a:srgbClr val="00B050"/>
                </a:solidFill>
              </a:rPr>
              <a:t>&gt;= d to </a:t>
            </a:r>
            <a:r>
              <a:rPr lang="en-US" dirty="0">
                <a:solidFill>
                  <a:srgbClr val="00B050"/>
                </a:solidFill>
              </a:rPr>
              <a:t>threads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for t in [1…n]  do  priority[t] = rand() + d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2. chose d-1 lowering </a:t>
            </a:r>
            <a:r>
              <a:rPr lang="en-US" dirty="0">
                <a:solidFill>
                  <a:srgbClr val="00B050"/>
                </a:solidFill>
              </a:rPr>
              <a:t>points at random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for i in [1...d)  do  lowering[i] = rand() % k;  </a:t>
            </a:r>
          </a:p>
          <a:p>
            <a:pPr marL="0" indent="0">
              <a:buNone/>
            </a:pPr>
            <a:endParaRPr lang="en-US" sz="600" dirty="0" smtClean="0"/>
          </a:p>
          <a:p>
            <a:pPr marL="0" indent="0">
              <a:buNone/>
            </a:pPr>
            <a:r>
              <a:rPr lang="en-US" dirty="0" smtClean="0"/>
              <a:t>steps = 0;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(some thread enabled)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// 3. Honor thread priorities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Let t be the highest-priority enabled thread;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schedule t for one step;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steps ++;</a:t>
            </a:r>
          </a:p>
          <a:p>
            <a:pPr marL="0" indent="0">
              <a:buNone/>
            </a:pPr>
            <a:endParaRPr lang="en-US" sz="6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    // 4. At the </a:t>
            </a:r>
            <a:r>
              <a:rPr lang="en-US" dirty="0" err="1" smtClean="0">
                <a:solidFill>
                  <a:srgbClr val="00B050"/>
                </a:solidFill>
              </a:rPr>
              <a:t>ith</a:t>
            </a:r>
            <a:r>
              <a:rPr lang="en-US" dirty="0" smtClean="0">
                <a:solidFill>
                  <a:srgbClr val="00B050"/>
                </a:solidFill>
              </a:rPr>
              <a:t> lowering point, set the priority to 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if steps == lowering[i] for some 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priority[t] = i;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6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bug probability w.r.t </a:t>
            </a:r>
            <a:br>
              <a:rPr lang="en-US" dirty="0" smtClean="0"/>
            </a:br>
            <a:r>
              <a:rPr lang="en-US" dirty="0" smtClean="0"/>
              <a:t>worst-case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Probability increases with n, stays the same with k</a:t>
            </a:r>
          </a:p>
          <a:p>
            <a:pPr lvl="1"/>
            <a:r>
              <a:rPr lang="en-US" dirty="0" smtClean="0"/>
              <a:t>In contrast, worst-case bound = 1/nk</a:t>
            </a:r>
            <a:r>
              <a:rPr lang="en-US" baseline="30000" dirty="0" smtClean="0"/>
              <a:t>d-1</a:t>
            </a:r>
            <a:endParaRPr lang="en-US" baseline="30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2438400"/>
          <a:ext cx="62484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60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</a:t>
            </a:r>
            <a:r>
              <a:rPr lang="en-US" sz="3200" dirty="0" err="1" smtClean="0"/>
              <a:t>Cuzz</a:t>
            </a:r>
            <a:r>
              <a:rPr lang="en-US" sz="3200" dirty="0" smtClean="0"/>
              <a:t> is very effective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Cuzz</a:t>
            </a:r>
            <a:r>
              <a:rPr lang="en-US" dirty="0" smtClean="0"/>
              <a:t> (probabilistically) finds all bugs in a single run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Programs have </a:t>
            </a:r>
            <a:r>
              <a:rPr lang="en-US" i="1" dirty="0" smtClean="0"/>
              <a:t>lots</a:t>
            </a:r>
            <a:r>
              <a:rPr lang="en-US" dirty="0" smtClean="0"/>
              <a:t> of bugs</a:t>
            </a:r>
          </a:p>
          <a:p>
            <a:pPr lvl="1"/>
            <a:r>
              <a:rPr lang="en-US" dirty="0" err="1" smtClean="0"/>
              <a:t>Cuzz</a:t>
            </a:r>
            <a:r>
              <a:rPr lang="en-US" dirty="0" smtClean="0"/>
              <a:t> is looking for all of them simultaneously</a:t>
            </a:r>
          </a:p>
          <a:p>
            <a:pPr lvl="1"/>
            <a:r>
              <a:rPr lang="en-US" dirty="0" smtClean="0"/>
              <a:t>Probability of finding any of them is more than the probability of finding one</a:t>
            </a:r>
          </a:p>
          <a:p>
            <a:pPr lvl="4"/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uggy code is executed many times</a:t>
            </a:r>
          </a:p>
          <a:p>
            <a:pPr lvl="1"/>
            <a:r>
              <a:rPr lang="en-US" dirty="0" smtClean="0"/>
              <a:t>Each dynamic occurrence provides a new opportunity for </a:t>
            </a:r>
            <a:r>
              <a:rPr lang="en-US" dirty="0" err="1" smtClean="0"/>
              <a:t>Cuzz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7772400" cy="17801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400" b="1" dirty="0" err="1" smtClean="0">
                <a:solidFill>
                  <a:schemeClr val="tx1"/>
                </a:solidFill>
              </a:rPr>
              <a:t>DataCollider</a:t>
            </a:r>
            <a:r>
              <a:rPr lang="en-US" sz="4400" b="1" dirty="0" smtClean="0">
                <a:solidFill>
                  <a:schemeClr val="tx1"/>
                </a:solidFill>
              </a:rPr>
              <a:t>: </a:t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4400" b="1" dirty="0" smtClean="0">
                <a:solidFill>
                  <a:schemeClr val="tx1"/>
                </a:solidFill>
              </a:rPr>
              <a:t>(Near) Zero-Overhead </a:t>
            </a:r>
            <a:br>
              <a:rPr lang="en-US" sz="4400" b="1" dirty="0" smtClean="0">
                <a:solidFill>
                  <a:schemeClr val="tx1"/>
                </a:solidFill>
              </a:rPr>
            </a:br>
            <a:r>
              <a:rPr lang="en-US" sz="4400" b="1" dirty="0" smtClean="0">
                <a:solidFill>
                  <a:schemeClr val="tx1"/>
                </a:solidFill>
              </a:rPr>
              <a:t>Data-Race Detection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876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oncurrent accesses to shared data without appropriate synchronization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Good indicators of</a:t>
            </a:r>
          </a:p>
          <a:p>
            <a:pPr lvl="1"/>
            <a:r>
              <a:rPr lang="en-US" dirty="0" smtClean="0"/>
              <a:t>Missing or wrong synchronization (such as locks)</a:t>
            </a:r>
          </a:p>
          <a:p>
            <a:pPr lvl="1"/>
            <a:r>
              <a:rPr lang="en-US" dirty="0" smtClean="0"/>
              <a:t>Unintended sharing of data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C:\Users\jerick\Pictures\Microsoft Clip Organizer\tn00571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886200"/>
            <a:ext cx="2597835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28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Data Race 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Clearing the RUNNING bit swallows the setting of the NEED_CALLBACK bit</a:t>
            </a:r>
          </a:p>
          <a:p>
            <a:pPr lvl="2"/>
            <a:endParaRPr lang="en-US" sz="1050" dirty="0" smtClean="0"/>
          </a:p>
          <a:p>
            <a:r>
              <a:rPr lang="en-US" dirty="0" smtClean="0"/>
              <a:t>Resulted in a system hang during boot</a:t>
            </a:r>
          </a:p>
          <a:p>
            <a:pPr lvl="1"/>
            <a:r>
              <a:rPr lang="en-US" dirty="0" smtClean="0"/>
              <a:t>This bug caused release delays</a:t>
            </a:r>
          </a:p>
          <a:p>
            <a:pPr lvl="1"/>
            <a:r>
              <a:rPr lang="en-US" dirty="0" smtClean="0"/>
              <a:t>Reproducible only on one hardware configuration</a:t>
            </a:r>
          </a:p>
          <a:p>
            <a:pPr lvl="1"/>
            <a:r>
              <a:rPr lang="en-US" dirty="0" smtClean="0"/>
              <a:t>The hardware had to be shipped from Japan to Redmond for debugging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85800" y="1524000"/>
            <a:ext cx="3200400" cy="1600200"/>
          </a:xfrm>
          <a:prstGeom prst="roundRect">
            <a:avLst>
              <a:gd name="adj" fmla="val 65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RunContext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(...)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pctxt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dwfCtxt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&amp;=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~CTXTF_RUNNING; 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6400" y="1513703"/>
            <a:ext cx="3200400" cy="1600200"/>
          </a:xfrm>
          <a:prstGeom prst="roundRect">
            <a:avLst>
              <a:gd name="adj" fmla="val 65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RestartCtxtCallback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(...)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pctxt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dwfCtxt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|=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CTXTF_NEED_CALLBACK; 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3" descr="C:\Users\jerick\Desktop\Icons\A_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313803"/>
            <a:ext cx="1501775" cy="1501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63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DataCollider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 runtime tool for finding data races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Low runtime overheads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Readily implementable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Works for kernel-mode and user-mode Windows programs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Successfully found many concurrency errors in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Windows kernel, Windows shell, Internet Explorer, SQL server,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(Our) Definition of a Data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Two operations </a:t>
            </a:r>
            <a:r>
              <a:rPr lang="en-US" i="1" dirty="0" smtClean="0">
                <a:solidFill>
                  <a:srgbClr val="FF0000"/>
                </a:solidFill>
              </a:rPr>
              <a:t>conflict</a:t>
            </a:r>
            <a:r>
              <a:rPr lang="en-US" i="1" dirty="0" smtClean="0"/>
              <a:t> </a:t>
            </a:r>
            <a:r>
              <a:rPr lang="en-US" dirty="0" smtClean="0"/>
              <a:t>if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physical memory they access overlap</a:t>
            </a:r>
          </a:p>
          <a:p>
            <a:pPr lvl="1"/>
            <a:r>
              <a:rPr lang="en-US" dirty="0" smtClean="0"/>
              <a:t>At least one of them is a write</a:t>
            </a:r>
          </a:p>
          <a:p>
            <a:pPr lvl="3"/>
            <a:endParaRPr lang="en-US" sz="600" dirty="0" smtClean="0"/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race</a:t>
            </a:r>
            <a:r>
              <a:rPr lang="en-US" i="1" dirty="0" smtClean="0"/>
              <a:t> </a:t>
            </a:r>
            <a:r>
              <a:rPr lang="en-US" dirty="0" smtClean="0"/>
              <a:t>occurs when conflicting operations are simultaneously performed</a:t>
            </a:r>
          </a:p>
          <a:p>
            <a:pPr lvl="1"/>
            <a:r>
              <a:rPr lang="en-US" dirty="0" smtClean="0"/>
              <a:t>By any agent: the CPU, the GPU, the DMA controller, …</a:t>
            </a:r>
          </a:p>
          <a:p>
            <a:pPr lvl="4"/>
            <a:endParaRPr lang="en-US" sz="600" dirty="0" smtClean="0"/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data race </a:t>
            </a:r>
            <a:r>
              <a:rPr lang="en-US" dirty="0" smtClean="0"/>
              <a:t>is a race in which at least one of the operations is a data operation</a:t>
            </a:r>
          </a:p>
          <a:p>
            <a:pPr lvl="1"/>
            <a:r>
              <a:rPr lang="en-US" dirty="0" smtClean="0"/>
              <a:t>Synchronization races are not errors</a:t>
            </a:r>
          </a:p>
          <a:p>
            <a:pPr lvl="1"/>
            <a:r>
              <a:rPr lang="en-US" dirty="0" smtClean="0"/>
              <a:t>Need a mechanism to distinguish between data and sync. operations</a:t>
            </a:r>
          </a:p>
          <a:p>
            <a:pPr marL="27432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9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</a:t>
            </a:r>
            <a:r>
              <a:rPr lang="en-US" dirty="0" err="1" smtClean="0"/>
              <a:t>vs</a:t>
            </a:r>
            <a:r>
              <a:rPr lang="en-US" dirty="0" smtClean="0"/>
              <a:t> Benign Data 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828800"/>
            <a:ext cx="3200400" cy="2209800"/>
          </a:xfrm>
          <a:prstGeom prst="roundRect">
            <a:avLst>
              <a:gd name="adj" fmla="val 65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LockAcquire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 l 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gRefCount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gStatsCount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LockRelease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( l 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57800" y="1812324"/>
            <a:ext cx="3200400" cy="2759676"/>
          </a:xfrm>
          <a:prstGeom prst="roundRect">
            <a:avLst>
              <a:gd name="adj" fmla="val 65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LockAcquire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( l 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gRefCount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LockRelease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( l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gStatsCount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++;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gRefCount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++;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6000" y="2129135"/>
            <a:ext cx="3086100" cy="461665"/>
            <a:chOff x="2286000" y="2129135"/>
            <a:chExt cx="3086100" cy="46166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286000" y="2590800"/>
              <a:ext cx="3086100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038600" y="2129135"/>
              <a:ext cx="82388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False</a:t>
              </a:r>
              <a:endParaRPr lang="en-US" sz="3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86000" y="2660476"/>
            <a:ext cx="3048000" cy="1378124"/>
            <a:chOff x="2019300" y="2129135"/>
            <a:chExt cx="3048000" cy="137812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019300" y="2129135"/>
              <a:ext cx="3048000" cy="1378124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771900" y="2429988"/>
              <a:ext cx="9630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Buggy</a:t>
              </a:r>
              <a:endParaRPr lang="en-US" sz="3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00300" y="2961328"/>
            <a:ext cx="2971800" cy="619042"/>
            <a:chOff x="2286000" y="2499663"/>
            <a:chExt cx="2971800" cy="61904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286000" y="2590800"/>
              <a:ext cx="2971800" cy="527905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35026" y="2499663"/>
              <a:ext cx="106471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Benign</a:t>
              </a:r>
              <a:endParaRPr lang="en-US" sz="3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1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Team at MSR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Research in Software Engineering</a:t>
            </a:r>
          </a:p>
          <a:p>
            <a:pPr lvl="1"/>
            <a:r>
              <a:rPr lang="en-US" dirty="0" smtClean="0">
                <a:hlinkClick r:id="rId2"/>
              </a:rPr>
              <a:t>http://research.microsoft.com/rise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Build program analysis tools</a:t>
            </a:r>
          </a:p>
          <a:p>
            <a:r>
              <a:rPr lang="en-US" dirty="0" smtClean="0"/>
              <a:t>Research new languages and runtimes</a:t>
            </a:r>
          </a:p>
          <a:p>
            <a:r>
              <a:rPr lang="en-US" dirty="0" smtClean="0"/>
              <a:t>Study new logics and build faster inference engines</a:t>
            </a:r>
          </a:p>
          <a:p>
            <a:r>
              <a:rPr lang="en-US" dirty="0" smtClean="0"/>
              <a:t>Improve software engineering methods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research.microsoft.com/en-us/groups/rise/rise_trans_w96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25" y="1512125"/>
            <a:ext cx="914400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Existing Dynamic Approaches for Data-Race Detection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data and synchronizations operations at runtime</a:t>
            </a:r>
          </a:p>
          <a:p>
            <a:pPr lvl="5"/>
            <a:endParaRPr lang="en-US" sz="900" dirty="0" smtClean="0"/>
          </a:p>
          <a:p>
            <a:r>
              <a:rPr lang="en-US" dirty="0" smtClean="0"/>
              <a:t>Infer conflicting data access that can happen concurrently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happens-before or lockset reasoning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4191000"/>
            <a:ext cx="2362200" cy="933452"/>
          </a:xfrm>
          <a:prstGeom prst="roundRect">
            <a:avLst>
              <a:gd name="adj" fmla="val 65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LockAcquire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( l );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gRefCount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++;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LockRelease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( l 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48200" y="3200400"/>
            <a:ext cx="2971800" cy="2552699"/>
          </a:xfrm>
          <a:prstGeom prst="roundRect">
            <a:avLst>
              <a:gd name="adj" fmla="val 65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LockAcquire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( l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gRefCount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++;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LockRelease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( l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gRefCount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++;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24200" y="3808511"/>
            <a:ext cx="1600200" cy="611089"/>
            <a:chOff x="3124200" y="3808511"/>
            <a:chExt cx="1600200" cy="611089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581400" y="3962400"/>
              <a:ext cx="114300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4200" y="3808511"/>
              <a:ext cx="1360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h</a:t>
              </a:r>
              <a:r>
                <a:rPr lang="en-US" sz="1400" b="1" dirty="0" smtClean="0"/>
                <a:t>appens-before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24200" y="4657726"/>
            <a:ext cx="1600200" cy="982562"/>
            <a:chOff x="3843798" y="3132237"/>
            <a:chExt cx="1600200" cy="98256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843798" y="3132237"/>
              <a:ext cx="1600200" cy="8286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43799" y="3807022"/>
              <a:ext cx="1360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happens-before</a:t>
              </a:r>
              <a:endParaRPr lang="en-US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04226" y="4718120"/>
            <a:ext cx="4203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68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1: Large Runtime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Intel Thread Checker has 200x overhead</a:t>
            </a:r>
          </a:p>
          <a:p>
            <a:pPr lvl="4"/>
            <a:endParaRPr lang="en-US" sz="700" dirty="0" smtClean="0"/>
          </a:p>
          <a:p>
            <a:r>
              <a:rPr lang="en-US" dirty="0" smtClean="0"/>
              <a:t>BOE calculation for logging overheads</a:t>
            </a:r>
          </a:p>
          <a:p>
            <a:pPr lvl="1"/>
            <a:r>
              <a:rPr lang="en-US" dirty="0" smtClean="0"/>
              <a:t>Logging sync. ops ~ 2% to 2x overhead</a:t>
            </a:r>
          </a:p>
          <a:p>
            <a:pPr lvl="1"/>
            <a:r>
              <a:rPr lang="en-US" dirty="0" smtClean="0"/>
              <a:t>Logging data ops ~ 2x to 10x overhead </a:t>
            </a:r>
          </a:p>
          <a:p>
            <a:pPr lvl="1"/>
            <a:r>
              <a:rPr lang="en-US" dirty="0" smtClean="0"/>
              <a:t>Logging debugging information (stack trace) ~ 10x to 100x overhead </a:t>
            </a:r>
          </a:p>
          <a:p>
            <a:pPr lvl="2"/>
            <a:endParaRPr lang="en-US" sz="800" dirty="0"/>
          </a:p>
          <a:p>
            <a:r>
              <a:rPr lang="en-US" dirty="0" smtClean="0"/>
              <a:t>Large overheads skew execution timing</a:t>
            </a:r>
          </a:p>
          <a:p>
            <a:pPr lvl="1"/>
            <a:r>
              <a:rPr lang="en-US" dirty="0" smtClean="0"/>
              <a:t>A kernel build is “broken” if it does not boot within 30 seconds</a:t>
            </a:r>
          </a:p>
          <a:p>
            <a:pPr lvl="1"/>
            <a:r>
              <a:rPr lang="en-US" dirty="0" smtClean="0"/>
              <a:t>SQL server initiates deadlock recovery if a transaction takes more than 400 microseconds</a:t>
            </a:r>
          </a:p>
          <a:p>
            <a:pPr lvl="1"/>
            <a:r>
              <a:rPr lang="en-US" dirty="0" smtClean="0"/>
              <a:t>Browser initiates recovery if a tab does not respond in 5 seconds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 2: Complex Synchronization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Synchronizations can be homegrown and complex  </a:t>
            </a:r>
          </a:p>
          <a:p>
            <a:pPr lvl="1"/>
            <a:r>
              <a:rPr lang="en-US" dirty="0"/>
              <a:t>(e.g. lock-free, events, processor affinities, IRQL </a:t>
            </a:r>
            <a:r>
              <a:rPr lang="en-US" dirty="0" err="1"/>
              <a:t>manipuations</a:t>
            </a:r>
            <a:r>
              <a:rPr lang="en-US" dirty="0" smtClean="0"/>
              <a:t>,…)</a:t>
            </a:r>
          </a:p>
          <a:p>
            <a:r>
              <a:rPr lang="en-US" dirty="0" smtClean="0"/>
              <a:t>Missed synchronizations can result in false positives</a:t>
            </a:r>
          </a:p>
          <a:p>
            <a:endParaRPr lang="en-US" dirty="0"/>
          </a:p>
        </p:txBody>
      </p:sp>
      <p:pic>
        <p:nvPicPr>
          <p:cNvPr id="4" name="Picture 3" descr="C:\Users\jerick\Desktop\Icons\A_2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521" y="4870449"/>
            <a:ext cx="1501775" cy="1501775"/>
          </a:xfrm>
          <a:prstGeom prst="rect">
            <a:avLst/>
          </a:prstGeom>
          <a:noFill/>
        </p:spPr>
      </p:pic>
      <p:pic>
        <p:nvPicPr>
          <p:cNvPr id="5" name="Picture 2" descr="C:\Users\jerick\AppData\Local\Microsoft\Windows\Temporary Internet Files\Content.IE5\A1NXR2OL\MC90033442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92700"/>
            <a:ext cx="6032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erick\AppData\Local\Microsoft\Windows\Temporary Internet Files\Content.IE5\A1NXR2OL\MC90033442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9000" y="5081587"/>
            <a:ext cx="60325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066800" y="3352799"/>
            <a:ext cx="2971800" cy="1143001"/>
          </a:xfrm>
          <a:prstGeom prst="roundRect">
            <a:avLst>
              <a:gd name="adj" fmla="val 65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MyLockAcquire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( l );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gRefCount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++;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MyLockRelease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( l 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5400" y="4298948"/>
            <a:ext cx="2971800" cy="1143001"/>
          </a:xfrm>
          <a:prstGeom prst="roundRect">
            <a:avLst>
              <a:gd name="adj" fmla="val 658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MyLockAcquire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( l );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gRefCount</a:t>
            </a:r>
            <a:r>
              <a:rPr lang="en-US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++;</a:t>
            </a:r>
            <a:endParaRPr lang="en-US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latin typeface="Consolas" pitchFamily="49" charset="0"/>
                <a:cs typeface="Consolas" pitchFamily="49" charset="0"/>
              </a:rPr>
              <a:t>MyLockRelease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( l );</a:t>
            </a:r>
          </a:p>
          <a:p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05200" y="4114800"/>
            <a:ext cx="1600200" cy="712613"/>
            <a:chOff x="3843798" y="3242518"/>
            <a:chExt cx="1600200" cy="712613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843798" y="3242518"/>
              <a:ext cx="1600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63872" y="3647354"/>
              <a:ext cx="1360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happens-before</a:t>
              </a:r>
              <a:endParaRPr lang="en-US" b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137412" y="3983324"/>
            <a:ext cx="3978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sz="36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8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DataCollider</a:t>
            </a:r>
            <a:r>
              <a:rPr lang="en-US" dirty="0" smtClean="0"/>
              <a:t>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sampling</a:t>
            </a:r>
          </a:p>
          <a:p>
            <a:pPr lvl="1"/>
            <a:r>
              <a:rPr lang="en-US" dirty="0" smtClean="0"/>
              <a:t>Randomly sample accesses as candidates for data-race detection</a:t>
            </a:r>
          </a:p>
          <a:p>
            <a:pPr lvl="1"/>
            <a:endParaRPr lang="en-US" sz="900" dirty="0" smtClean="0"/>
          </a:p>
          <a:p>
            <a:r>
              <a:rPr lang="en-US" dirty="0" smtClean="0"/>
              <a:t>Cause a data-race to happen, rather than infer its occurrence</a:t>
            </a:r>
          </a:p>
          <a:p>
            <a:pPr lvl="1"/>
            <a:r>
              <a:rPr lang="en-US" dirty="0" smtClean="0"/>
              <a:t>No inference =&gt; oblivious to synchronization protocols</a:t>
            </a:r>
          </a:p>
          <a:p>
            <a:pPr lvl="1"/>
            <a:r>
              <a:rPr lang="en-US" dirty="0" smtClean="0"/>
              <a:t>Catching threads “red handed” =&gt; actionable error reports</a:t>
            </a:r>
          </a:p>
          <a:p>
            <a:pPr lvl="3"/>
            <a:endParaRPr lang="en-US" sz="900" dirty="0" smtClean="0"/>
          </a:p>
          <a:p>
            <a:r>
              <a:rPr lang="en-US" dirty="0" smtClean="0"/>
              <a:t>Use hardware breakpoints for sampling and conflict detection</a:t>
            </a:r>
          </a:p>
          <a:p>
            <a:pPr lvl="1"/>
            <a:r>
              <a:rPr lang="en-US" dirty="0" smtClean="0"/>
              <a:t>Hardware does all the work =&gt; low runtime overhead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53759" y="4696898"/>
            <a:ext cx="2352086" cy="2027110"/>
            <a:chOff x="5986122" y="2973433"/>
            <a:chExt cx="3352418" cy="3052901"/>
          </a:xfrm>
        </p:grpSpPr>
        <p:pic>
          <p:nvPicPr>
            <p:cNvPr id="4" name="Picture 4" descr="C:\Users\jerick\Desktop\Icons\A_0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1040" y="3168835"/>
              <a:ext cx="2857500" cy="2857499"/>
            </a:xfrm>
            <a:prstGeom prst="rect">
              <a:avLst/>
            </a:prstGeom>
            <a:noFill/>
          </p:spPr>
        </p:pic>
        <p:pic>
          <p:nvPicPr>
            <p:cNvPr id="5" name="Picture 3" descr="C:\Users\jerick\AppData\Local\Microsoft\Windows\Temporary Internet Files\Content.IE5\TG0UU0PZ\MC90038417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122" y="2973433"/>
              <a:ext cx="989835" cy="1069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69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 (yes, it fits on a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5181600" cy="3603812"/>
          </a:xfrm>
        </p:spPr>
        <p:txBody>
          <a:bodyPr>
            <a:noAutofit/>
          </a:bodyPr>
          <a:lstStyle/>
          <a:p>
            <a:r>
              <a:rPr lang="en-US" sz="2000" dirty="0" smtClean="0"/>
              <a:t>Randomly sprinkle code breakpoints on memory accesses</a:t>
            </a:r>
          </a:p>
          <a:p>
            <a:pPr lvl="1"/>
            <a:endParaRPr lang="en-US" sz="800" dirty="0" smtClean="0"/>
          </a:p>
          <a:p>
            <a:r>
              <a:rPr lang="en-US" sz="2000" dirty="0" smtClean="0"/>
              <a:t>When a code breakpoint fires at an access to x</a:t>
            </a:r>
          </a:p>
          <a:p>
            <a:pPr lvl="1"/>
            <a:r>
              <a:rPr lang="en-US" sz="1800" dirty="0" smtClean="0"/>
              <a:t>Set a data breakpoint on x</a:t>
            </a:r>
          </a:p>
          <a:p>
            <a:pPr lvl="1"/>
            <a:r>
              <a:rPr lang="en-US" sz="1800" dirty="0" smtClean="0"/>
              <a:t>Delay for a small time window</a:t>
            </a:r>
          </a:p>
          <a:p>
            <a:endParaRPr lang="en-US" sz="800" dirty="0" smtClean="0"/>
          </a:p>
          <a:p>
            <a:r>
              <a:rPr lang="en-US" sz="2000" dirty="0" smtClean="0"/>
              <a:t>Read x before and after the time window</a:t>
            </a:r>
          </a:p>
          <a:p>
            <a:pPr lvl="1"/>
            <a:r>
              <a:rPr lang="en-US" sz="1800" dirty="0" smtClean="0"/>
              <a:t>Detects conflicts with non-CPU writes</a:t>
            </a:r>
          </a:p>
          <a:p>
            <a:pPr lvl="1"/>
            <a:r>
              <a:rPr lang="en-US" sz="1800" dirty="0" smtClean="0"/>
              <a:t>Or writes through a different virtual address</a:t>
            </a:r>
          </a:p>
          <a:p>
            <a:pPr lvl="1"/>
            <a:endParaRPr lang="en-US" sz="900" dirty="0"/>
          </a:p>
          <a:p>
            <a:r>
              <a:rPr lang="en-US" sz="2000" dirty="0" smtClean="0"/>
              <a:t>Ensure a constant number of code-breakpoint firings per second</a:t>
            </a:r>
            <a:endParaRPr lang="en-US" sz="22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811795" y="1905000"/>
            <a:ext cx="3256005" cy="388620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4592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116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0896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Brush Script MT" pitchFamily="66" charset="0"/>
              <a:buChar char="O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Brush Script MT" pitchFamily="66" charset="0"/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Brush Script MT" pitchFamily="66" charset="0"/>
              <a:buNone/>
            </a:pP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PeridoicallyInsertRandomBreakpoints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b="1" dirty="0" smtClean="0">
                <a:latin typeface="Consolas" pitchFamily="49" charset="0"/>
                <a:cs typeface="Consolas" pitchFamily="49" charset="0"/>
              </a:rPr>
            </a:b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OnCodeBreakpoint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 pc ) { </a:t>
            </a:r>
          </a:p>
          <a:p>
            <a:pPr marL="0" indent="0">
              <a:buFont typeface="Brush Script MT" pitchFamily="66" charset="0"/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// disassemble the instruction at pc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(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 size,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isWrite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disasm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 pc );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temp = read(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 size );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if (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isWrite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)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SetDataBreakpointRW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 size );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else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SetDataBreakpointW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 size ); </a:t>
            </a:r>
          </a:p>
          <a:p>
            <a:pPr marL="0" indent="0">
              <a:buFont typeface="Brush Script MT" pitchFamily="66" charset="0"/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delay(); </a:t>
            </a:r>
          </a:p>
          <a:p>
            <a:pPr marL="0" indent="0">
              <a:buFont typeface="Brush Script MT" pitchFamily="66" charset="0"/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ClearDataBreakpoint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 size ); </a:t>
            </a:r>
          </a:p>
          <a:p>
            <a:pPr marL="0" indent="0">
              <a:buFont typeface="Brush Script MT" pitchFamily="66" charset="0"/>
              <a:buNone/>
            </a:pP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temp’ = read(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loc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 size );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if(temp != temp’ || data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breakpt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hit)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ReportDataRace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( ); </a:t>
            </a:r>
          </a:p>
          <a:p>
            <a:pPr marL="0" indent="0">
              <a:buFont typeface="Brush Script MT" pitchFamily="66" charset="0"/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dirty="0" smtClean="0"/>
              <a:t>	</a:t>
            </a:r>
          </a:p>
          <a:p>
            <a:pPr marL="0" indent="0">
              <a:buFont typeface="Brush Script MT" pitchFamily="66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sample hot and cold instructions equally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2438400"/>
            <a:ext cx="3863546" cy="2590800"/>
          </a:xfrm>
          <a:prstGeom prst="roundRect">
            <a:avLst>
              <a:gd name="adj" fmla="val 100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if (rand() % 1000 == 0)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cold 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hot ();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974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Using Code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dirty="0" smtClean="0"/>
              <a:t>Samples instructions independent of their execution frequency</a:t>
            </a:r>
          </a:p>
          <a:p>
            <a:pPr lvl="1"/>
            <a:r>
              <a:rPr lang="en-US" dirty="0" smtClean="0"/>
              <a:t>Hot and code instructions are sampled uniformly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Sampling distribution is determined by </a:t>
            </a:r>
            <a:r>
              <a:rPr lang="en-US" dirty="0" err="1" smtClean="0"/>
              <a:t>DataCollider</a:t>
            </a:r>
            <a:endParaRPr lang="en-US" dirty="0" smtClean="0"/>
          </a:p>
          <a:p>
            <a:r>
              <a:rPr lang="en-US" dirty="0" smtClean="0"/>
              <a:t>Sampling rate is determined by the program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22854" y="2537254"/>
            <a:ext cx="5082746" cy="1905000"/>
          </a:xfrm>
          <a:prstGeom prst="roundRect">
            <a:avLst>
              <a:gd name="adj" fmla="val 100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repeat {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t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fair_coin_toss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while( t !=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unfair_coin_toss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);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print( t );</a:t>
            </a:r>
          </a:p>
          <a:p>
            <a:endParaRPr 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6553200" y="2362200"/>
            <a:ext cx="2514600" cy="688848"/>
          </a:xfrm>
          <a:prstGeom prst="wedgeEllipseCallout">
            <a:avLst>
              <a:gd name="adj1" fmla="val -113708"/>
              <a:gd name="adj2" fmla="val 571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a breakpoint at location X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722076" y="3489754"/>
            <a:ext cx="2514600" cy="688848"/>
          </a:xfrm>
          <a:prstGeom prst="wedgeEllipseCallout">
            <a:avLst>
              <a:gd name="adj1" fmla="val -114691"/>
              <a:gd name="adj2" fmla="val -3436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the program till it executes X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477000" y="4442254"/>
            <a:ext cx="2514600" cy="688848"/>
          </a:xfrm>
          <a:prstGeom prst="wedgeEllipseCallout">
            <a:avLst>
              <a:gd name="adj1" fmla="val -154003"/>
              <a:gd name="adj2" fmla="val -12405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Using Code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en-US" dirty="0"/>
              <a:t>Samples instructions independent of their execution frequency</a:t>
            </a:r>
          </a:p>
          <a:p>
            <a:pPr lvl="1"/>
            <a:r>
              <a:rPr lang="en-US" dirty="0"/>
              <a:t>Hot and code instructions are sampled </a:t>
            </a:r>
            <a:r>
              <a:rPr lang="en-US" dirty="0" smtClean="0"/>
              <a:t>uniformly</a:t>
            </a:r>
          </a:p>
          <a:p>
            <a:pPr lvl="1"/>
            <a:endParaRPr lang="en-US" sz="500" dirty="0"/>
          </a:p>
          <a:p>
            <a:r>
              <a:rPr lang="en-US" dirty="0" smtClean="0"/>
              <a:t>Over time, code </a:t>
            </a:r>
            <a:r>
              <a:rPr lang="en-US" dirty="0"/>
              <a:t>breakpoints aggregate towards </a:t>
            </a:r>
            <a:r>
              <a:rPr lang="en-US" dirty="0" smtClean="0"/>
              <a:t>cold-instructions</a:t>
            </a:r>
          </a:p>
          <a:p>
            <a:pPr lvl="1"/>
            <a:r>
              <a:rPr lang="en-US" dirty="0" smtClean="0"/>
              <a:t>Cold instructions have a high sampling probability when they execute</a:t>
            </a:r>
          </a:p>
          <a:p>
            <a:endParaRPr lang="en-US" sz="500" dirty="0" smtClean="0"/>
          </a:p>
          <a:p>
            <a:r>
              <a:rPr lang="en-US" dirty="0" smtClean="0"/>
              <a:t>Cold-instruction sampling is ideal for data-race detection</a:t>
            </a:r>
          </a:p>
          <a:p>
            <a:pPr lvl="1"/>
            <a:r>
              <a:rPr lang="en-US" dirty="0" smtClean="0"/>
              <a:t>Buggy data races tend to occur on cold-paths</a:t>
            </a:r>
          </a:p>
          <a:p>
            <a:pPr lvl="1"/>
            <a:r>
              <a:rPr lang="en-US" dirty="0" smtClean="0"/>
              <a:t>Data races on hot paths are likely to be benign</a:t>
            </a:r>
          </a:p>
        </p:txBody>
      </p:sp>
    </p:spTree>
    <p:extLst>
      <p:ext uri="{BB962C8B-B14F-4D97-AF65-F5344CB8AC3E}">
        <p14:creationId xmlns:p14="http://schemas.microsoft.com/office/powerpoint/2010/main" val="343669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from Data Collider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nontrivial programs have data races</a:t>
            </a:r>
          </a:p>
          <a:p>
            <a:pPr lvl="3"/>
            <a:endParaRPr lang="en-US" sz="900" dirty="0" smtClean="0"/>
          </a:p>
          <a:p>
            <a:r>
              <a:rPr lang="en-US" dirty="0" smtClean="0"/>
              <a:t>Most (&gt;90%) of the dynamic occurrences are benign</a:t>
            </a:r>
          </a:p>
          <a:p>
            <a:pPr lvl="1"/>
            <a:r>
              <a:rPr lang="en-US" dirty="0" smtClean="0"/>
              <a:t>Benign data race = The developer will not fix the race even when given infinite resources</a:t>
            </a:r>
          </a:p>
          <a:p>
            <a:pPr lvl="3"/>
            <a:endParaRPr lang="en-US" sz="900" dirty="0" smtClean="0"/>
          </a:p>
          <a:p>
            <a:r>
              <a:rPr lang="en-US" dirty="0" smtClean="0"/>
              <a:t>Many of the benign races can be heuristically pruned</a:t>
            </a:r>
          </a:p>
          <a:p>
            <a:pPr lvl="1"/>
            <a:r>
              <a:rPr lang="en-US" dirty="0" smtClean="0"/>
              <a:t>Races on variables with names containing “debug”, “stats” </a:t>
            </a:r>
          </a:p>
          <a:p>
            <a:pPr lvl="1"/>
            <a:r>
              <a:rPr lang="en-US" dirty="0" smtClean="0"/>
              <a:t>Races on variables tagged as volatile</a:t>
            </a:r>
          </a:p>
          <a:p>
            <a:pPr lvl="1"/>
            <a:r>
              <a:rPr lang="en-US" dirty="0" smtClean="0"/>
              <a:t>Races that occur often</a:t>
            </a:r>
          </a:p>
          <a:p>
            <a:pPr lvl="4"/>
            <a:endParaRPr lang="en-US" sz="900" dirty="0" smtClean="0"/>
          </a:p>
          <a:p>
            <a:r>
              <a:rPr lang="en-US" dirty="0" smtClean="0"/>
              <a:t>Further research required to address the benign data-race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533650"/>
            <a:ext cx="436245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0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3600" dirty="0" smtClean="0">
                <a:hlinkClick r:id="rId2"/>
              </a:rPr>
              <a:t>http://research.microsoft.com/rise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5" y="1524000"/>
            <a:ext cx="8135411" cy="4057511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724395" y="1524000"/>
            <a:ext cx="5257800" cy="914400"/>
          </a:xfrm>
          <a:prstGeom prst="wedgeRectCallout">
            <a:avLst>
              <a:gd name="adj1" fmla="val 66575"/>
              <a:gd name="adj2" fmla="val 23694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 ship our tools</a:t>
            </a:r>
          </a:p>
          <a:p>
            <a:pPr algn="ctr"/>
            <a:r>
              <a:rPr lang="en-US" sz="2000" dirty="0" smtClean="0"/>
              <a:t>(Many are open source)</a:t>
            </a:r>
            <a:endParaRPr lang="en-US" sz="2000" dirty="0"/>
          </a:p>
        </p:txBody>
      </p:sp>
      <p:sp>
        <p:nvSpPr>
          <p:cNvPr id="11" name="Rectangular Callout 10"/>
          <p:cNvSpPr/>
          <p:nvPr/>
        </p:nvSpPr>
        <p:spPr>
          <a:xfrm>
            <a:off x="724395" y="2895600"/>
            <a:ext cx="5257800" cy="914400"/>
          </a:xfrm>
          <a:prstGeom prst="wedgeRectCallout">
            <a:avLst>
              <a:gd name="adj1" fmla="val 66800"/>
              <a:gd name="adj2" fmla="val -9708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 publish a lot</a:t>
            </a:r>
            <a:endParaRPr lang="en-US" sz="2000" dirty="0"/>
          </a:p>
        </p:txBody>
      </p:sp>
      <p:sp>
        <p:nvSpPr>
          <p:cNvPr id="12" name="Rectangular Callout 11"/>
          <p:cNvSpPr/>
          <p:nvPr/>
        </p:nvSpPr>
        <p:spPr>
          <a:xfrm>
            <a:off x="724395" y="4332514"/>
            <a:ext cx="5257800" cy="914400"/>
          </a:xfrm>
          <a:prstGeom prst="wedgeRectCallout">
            <a:avLst>
              <a:gd name="adj1" fmla="val 68156"/>
              <a:gd name="adj2" fmla="val -19318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We make lots of movies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10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tools for finding concurrency errors</a:t>
            </a:r>
          </a:p>
          <a:p>
            <a:pPr lvl="1"/>
            <a:r>
              <a:rPr lang="en-US" dirty="0" err="1" smtClean="0"/>
              <a:t>Cuzz</a:t>
            </a:r>
            <a:r>
              <a:rPr lang="en-US" dirty="0" smtClean="0"/>
              <a:t>: Inserts randomized delays to find race conditions</a:t>
            </a:r>
          </a:p>
          <a:p>
            <a:pPr lvl="1"/>
            <a:r>
              <a:rPr lang="en-US" dirty="0" err="1" smtClean="0"/>
              <a:t>DataCollider</a:t>
            </a:r>
            <a:r>
              <a:rPr lang="en-US" dirty="0" smtClean="0"/>
              <a:t>: Uses code/data breakpoints for finding data races efficiently</a:t>
            </a:r>
          </a:p>
          <a:p>
            <a:r>
              <a:rPr lang="en-US" dirty="0" smtClean="0"/>
              <a:t>Both are easily implementable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madanm@microsoft.com</a:t>
            </a:r>
            <a:r>
              <a:rPr lang="en-US" dirty="0" smtClean="0"/>
              <a:t> for questions/availability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talk is about</a:t>
            </a:r>
            <a:br>
              <a:rPr lang="en-US" dirty="0" smtClean="0"/>
            </a:br>
            <a:r>
              <a:rPr lang="en-US" dirty="0" smtClean="0"/>
              <a:t>		   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madanm\AppData\Local\Microsoft\Windows\Temporary Internet Files\Content.IE5\4VUDTE5S\MC90041240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58704"/>
            <a:ext cx="5668488" cy="422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5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talk is about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   Race Conditions</a:t>
            </a:r>
            <a:endParaRPr lang="en-US" dirty="0"/>
          </a:p>
        </p:txBody>
      </p:sp>
      <p:pic>
        <p:nvPicPr>
          <p:cNvPr id="2050" name="Picture 2" descr="C:\Users\madanm\AppData\Local\Microsoft\Windows\Temporary Internet Files\Content.IE5\4VUDTE5S\MC900412408[1].wmf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58704"/>
            <a:ext cx="5668488" cy="422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adanm\AppData\Local\Microsoft\Windows\Temporary Internet Files\Content.IE5\4VUDTE5S\MC900412408[1]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94" t="37255" r="13233" b="31372"/>
          <a:stretch/>
        </p:blipFill>
        <p:spPr bwMode="auto">
          <a:xfrm>
            <a:off x="4683825" y="3235205"/>
            <a:ext cx="1840676" cy="13249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981200"/>
            <a:ext cx="7772400" cy="4572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sz="2800" dirty="0" smtClean="0">
                <a:latin typeface="+mj-lt"/>
              </a:rPr>
              <a:t>And how to deal with them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5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Cuzz</a:t>
            </a:r>
            <a:r>
              <a:rPr lang="en-US" dirty="0" smtClean="0"/>
              <a:t>: a tool for finding race conditions</a:t>
            </a:r>
          </a:p>
          <a:p>
            <a:pPr lvl="1"/>
            <a:r>
              <a:rPr lang="en-US" dirty="0" smtClean="0"/>
              <a:t>Race condition = a timing error in a program</a:t>
            </a:r>
          </a:p>
          <a:p>
            <a:pPr lvl="1"/>
            <a:endParaRPr lang="en-US" dirty="0"/>
          </a:p>
          <a:p>
            <a:r>
              <a:rPr lang="en-US" dirty="0" err="1" smtClean="0"/>
              <a:t>DataCollider</a:t>
            </a:r>
            <a:r>
              <a:rPr lang="en-US" dirty="0" smtClean="0"/>
              <a:t>: a tool for finding data races</a:t>
            </a:r>
          </a:p>
          <a:p>
            <a:pPr lvl="1"/>
            <a:r>
              <a:rPr lang="en-US" dirty="0" smtClean="0"/>
              <a:t>Data race = unsynchronized access to shared data</a:t>
            </a:r>
          </a:p>
          <a:p>
            <a:pPr lvl="1"/>
            <a:r>
              <a:rPr lang="en-US" dirty="0" smtClean="0"/>
              <a:t>A data race is neither necessary not sufficient for a race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</a:rPr>
              <a:t>Cuzz</a:t>
            </a:r>
            <a:r>
              <a:rPr lang="en-US" sz="4000" b="1" dirty="0" smtClean="0">
                <a:solidFill>
                  <a:schemeClr val="tx1"/>
                </a:solidFill>
              </a:rPr>
              <a:t>: Concurrency Fuzzing</a:t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Find Race Conditions With </a:t>
            </a:r>
            <a:r>
              <a:rPr lang="en-US" sz="3600" b="1" dirty="0" err="1" smtClean="0">
                <a:solidFill>
                  <a:schemeClr val="tx1"/>
                </a:solidFill>
              </a:rPr>
              <a:t>ProbabiliSTIC</a:t>
            </a:r>
            <a:r>
              <a:rPr lang="en-US" sz="3600" b="1" dirty="0" smtClean="0">
                <a:solidFill>
                  <a:schemeClr val="tx1"/>
                </a:solidFill>
              </a:rPr>
              <a:t> Guarantees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Cuzz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1721</Words>
  <Application>Microsoft Office PowerPoint</Application>
  <PresentationFormat>On-screen Show (4:3)</PresentationFormat>
  <Paragraphs>508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Clarity</vt:lpstr>
      <vt:lpstr>Finding Race Conditions  and Data Races</vt:lpstr>
      <vt:lpstr>My Team at MSR</vt:lpstr>
      <vt:lpstr>My Team at MSR</vt:lpstr>
      <vt:lpstr>http://research.microsoft.com/rise</vt:lpstr>
      <vt:lpstr>This talk is about      Race Conditions</vt:lpstr>
      <vt:lpstr>This talk is about      Race Conditions</vt:lpstr>
      <vt:lpstr>Talk Outline</vt:lpstr>
      <vt:lpstr>Cuzz: Concurrency Fuzzing Find Race Conditions With ProbabiliSTIC Guarantees</vt:lpstr>
      <vt:lpstr>Cuzz Demo</vt:lpstr>
      <vt:lpstr>Cuzz: Concurrency Fuzzing</vt:lpstr>
      <vt:lpstr>Concurrency Fuzzing in Three Steps</vt:lpstr>
      <vt:lpstr>Find all “use-after-free” bugs</vt:lpstr>
      <vt:lpstr>Find all “use-after-free” bugs</vt:lpstr>
      <vt:lpstr>Find all “use-after-free” bugs</vt:lpstr>
      <vt:lpstr>Find all “use-after-free” bugs</vt:lpstr>
      <vt:lpstr>Find all “use-after-free” bugs</vt:lpstr>
      <vt:lpstr>Find all “use-after-free” bugs</vt:lpstr>
      <vt:lpstr>Concurrency Bug Depth</vt:lpstr>
      <vt:lpstr>Concurrency Bug Depth</vt:lpstr>
      <vt:lpstr>Cuzz Guarantee</vt:lpstr>
      <vt:lpstr>Cuzz Algorithm</vt:lpstr>
      <vt:lpstr>Empirical bug probability w.r.t  worst-case bound</vt:lpstr>
      <vt:lpstr>Why Cuzz is very effective</vt:lpstr>
      <vt:lpstr> DataCollider:  (Near) Zero-Overhead  Data-Race Detection</vt:lpstr>
      <vt:lpstr>Data Races</vt:lpstr>
      <vt:lpstr>A Data Race in Windows</vt:lpstr>
      <vt:lpstr>DataCollider</vt:lpstr>
      <vt:lpstr>(Our) Definition of a Data Race</vt:lpstr>
      <vt:lpstr>False vs Benign Data Races</vt:lpstr>
      <vt:lpstr>Existing Dynamic Approaches for Data-Race Detection</vt:lpstr>
      <vt:lpstr>Challenge 1: Large Runtime Overhead</vt:lpstr>
      <vt:lpstr>Challenge 2: Complex Synchronization Semantics</vt:lpstr>
      <vt:lpstr>DataCollider Key Ideas</vt:lpstr>
      <vt:lpstr>Algorithm (yes, it fits on a slide)</vt:lpstr>
      <vt:lpstr>Sampling Instructions</vt:lpstr>
      <vt:lpstr>Sampling Using Code Breakpoints</vt:lpstr>
      <vt:lpstr>Sampling Using Code Breakpoints</vt:lpstr>
      <vt:lpstr>Experience from Data Collider</vt:lpstr>
      <vt:lpstr>PowerPoint Presentation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2012-01-28T00:46:45Z</dcterms:created>
  <dcterms:modified xsi:type="dcterms:W3CDTF">2012-01-28T00:48:09Z</dcterms:modified>
</cp:coreProperties>
</file>