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415" r:id="rId2"/>
    <p:sldId id="378" r:id="rId3"/>
    <p:sldId id="379" r:id="rId4"/>
    <p:sldId id="538" r:id="rId5"/>
    <p:sldId id="537" r:id="rId6"/>
    <p:sldId id="539" r:id="rId7"/>
    <p:sldId id="540" r:id="rId8"/>
    <p:sldId id="541" r:id="rId9"/>
    <p:sldId id="542" r:id="rId10"/>
    <p:sldId id="543" r:id="rId11"/>
    <p:sldId id="544" r:id="rId12"/>
    <p:sldId id="546" r:id="rId13"/>
    <p:sldId id="548" r:id="rId14"/>
    <p:sldId id="549" r:id="rId15"/>
    <p:sldId id="550" r:id="rId16"/>
    <p:sldId id="551" r:id="rId17"/>
    <p:sldId id="552" r:id="rId18"/>
    <p:sldId id="553" r:id="rId19"/>
    <p:sldId id="589" r:id="rId20"/>
    <p:sldId id="587" r:id="rId21"/>
    <p:sldId id="588" r:id="rId22"/>
    <p:sldId id="621" r:id="rId23"/>
    <p:sldId id="622" r:id="rId24"/>
    <p:sldId id="554" r:id="rId25"/>
    <p:sldId id="556" r:id="rId26"/>
    <p:sldId id="555" r:id="rId27"/>
    <p:sldId id="557" r:id="rId28"/>
    <p:sldId id="558" r:id="rId29"/>
    <p:sldId id="559" r:id="rId30"/>
    <p:sldId id="560" r:id="rId31"/>
    <p:sldId id="561" r:id="rId32"/>
    <p:sldId id="566" r:id="rId33"/>
    <p:sldId id="563" r:id="rId34"/>
    <p:sldId id="568" r:id="rId35"/>
    <p:sldId id="564" r:id="rId36"/>
    <p:sldId id="616" r:id="rId37"/>
    <p:sldId id="603" r:id="rId38"/>
    <p:sldId id="605" r:id="rId39"/>
    <p:sldId id="567" r:id="rId40"/>
    <p:sldId id="606" r:id="rId41"/>
    <p:sldId id="569" r:id="rId42"/>
    <p:sldId id="607" r:id="rId43"/>
    <p:sldId id="595" r:id="rId44"/>
    <p:sldId id="608" r:id="rId45"/>
    <p:sldId id="609" r:id="rId46"/>
    <p:sldId id="610" r:id="rId47"/>
    <p:sldId id="611" r:id="rId48"/>
    <p:sldId id="601" r:id="rId49"/>
    <p:sldId id="576" r:id="rId50"/>
    <p:sldId id="596" r:id="rId51"/>
    <p:sldId id="612" r:id="rId52"/>
    <p:sldId id="582" r:id="rId53"/>
    <p:sldId id="617" r:id="rId54"/>
    <p:sldId id="613" r:id="rId55"/>
    <p:sldId id="547" r:id="rId56"/>
    <p:sldId id="614" r:id="rId57"/>
    <p:sldId id="584" r:id="rId58"/>
    <p:sldId id="585" r:id="rId59"/>
    <p:sldId id="586" r:id="rId60"/>
    <p:sldId id="615" r:id="rId61"/>
    <p:sldId id="594" r:id="rId62"/>
    <p:sldId id="322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1"/>
    <p:restoredTop sz="91973"/>
  </p:normalViewPr>
  <p:slideViewPr>
    <p:cSldViewPr snapToGrid="0" snapToObjects="1">
      <p:cViewPr varScale="1">
        <p:scale>
          <a:sx n="113" d="100"/>
          <a:sy n="113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EC6C-0721-BF4E-BD51-7F3F4DF7CEAA}" type="datetimeFigureOut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0160-77F4-0E4E-B253-280E99BE73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3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is what the sigmoid function looks like.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endParaRPr lang="en-US" b="1" dirty="0"/>
          </a:p>
          <a:p>
            <a:r>
              <a:rPr lang="zh-CN" altLang="en-US" b="1" dirty="0"/>
              <a:t>二分类：</a:t>
            </a:r>
            <a:r>
              <a:rPr lang="en-US" altLang="zh-CN" b="1" dirty="0"/>
              <a:t>0/1</a:t>
            </a:r>
            <a:r>
              <a:rPr lang="zh-CN" altLang="en-US" b="1" dirty="0"/>
              <a:t>，结果值</a:t>
            </a:r>
            <a:r>
              <a:rPr lang="zh-CN" altLang="en-US" b="1" baseline="0" dirty="0"/>
              <a:t> </a:t>
            </a:r>
            <a:r>
              <a:rPr lang="en-US" altLang="zh-CN" b="1" baseline="0" dirty="0"/>
              <a:t>&gt; 50%</a:t>
            </a:r>
            <a:r>
              <a:rPr lang="zh-CN" altLang="en-US" b="1" baseline="0" dirty="0"/>
              <a:t>，为 </a:t>
            </a:r>
            <a:r>
              <a:rPr lang="en-US" altLang="zh-CN" b="1" baseline="0" dirty="0"/>
              <a:t>class 1</a:t>
            </a:r>
            <a:r>
              <a:rPr lang="zh-CN" altLang="en-US" b="1" baseline="0" dirty="0"/>
              <a:t>；结果值 </a:t>
            </a:r>
            <a:r>
              <a:rPr lang="en-US" altLang="zh-CN" b="1" baseline="0" dirty="0"/>
              <a:t>&lt; 50%</a:t>
            </a:r>
            <a:r>
              <a:rPr lang="zh-CN" altLang="en-US" b="1" baseline="0" dirty="0"/>
              <a:t>，为 </a:t>
            </a:r>
            <a:r>
              <a:rPr lang="en-US" altLang="zh-CN" b="1" baseline="0" dirty="0"/>
              <a:t>class 0</a:t>
            </a:r>
          </a:p>
          <a:p>
            <a:r>
              <a:rPr lang="zh-CN" altLang="en-US" b="1" dirty="0"/>
              <a:t>如果是多个类呢？（为 后面的</a:t>
            </a:r>
            <a:r>
              <a:rPr lang="en-US" altLang="zh-CN" b="1" dirty="0" err="1"/>
              <a:t>softmax</a:t>
            </a:r>
            <a:r>
              <a:rPr lang="zh-CN" altLang="en-US" b="1" dirty="0"/>
              <a:t>做个铺垫）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To really hit it home, let’s do an actual computation step by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8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Let’s say our weights were [2, 3, -1, .5], .5 being the bias term.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And let’s say our inputs are [.9, .2, .3], and for the bias term, input is always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So what will our z be?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Dot product, we get 2.6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Finally, f(z) is sigmoid function applied to 2.6, which is 0.93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8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So we output 0.93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1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deeper structures allow the buildup of more “intermediate” results that are then used to make the final prediction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1" baseline="0" dirty="0">
                <a:latin typeface="Arial" charset="0"/>
                <a:ea typeface="Arial" charset="0"/>
                <a:cs typeface="Arial" charset="0"/>
              </a:rPr>
              <a:t>The layers in between act like “feature generation” for the final layer, which predicts the output.</a:t>
            </a:r>
          </a:p>
          <a:p>
            <a:pPr marL="171450" indent="-171450">
              <a:buFont typeface="Arial" charset="0"/>
              <a:buChar char="•"/>
            </a:pPr>
            <a:endParaRPr lang="en-US" sz="1200" b="1" baseline="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搭积木</a:t>
            </a:r>
            <a:endParaRPr lang="en-US" sz="1200" b="1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9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Inspiration for NNs come from biology, specifically neurons.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 model neurons as a node, with input connections, and output connections.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By having many neurons, layers, we can capture a lot of hidden value in the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3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 neural nets, we don</a:t>
            </a:r>
            <a:r>
              <a:rPr lang="mr-IN" sz="1200" baseline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t’ just think in terms of networks, but also layers.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Can make the point here that there are a lot of parameters, can capture non-linearities, 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etc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that could not be realized without hidden layers</a:t>
            </a:r>
          </a:p>
          <a:p>
            <a:pPr marL="171450" indent="-171450">
              <a:buFont typeface="Arial" charset="0"/>
              <a:buChar char="•"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zh-CN" altLang="en-US" sz="1200" baseline="0" dirty="0">
                <a:latin typeface="Arial" charset="0"/>
                <a:ea typeface="Arial" charset="0"/>
                <a:cs typeface="Arial" charset="0"/>
              </a:rPr>
              <a:t>：这里我们思考一下，在设计这个神经网络时，我们需要做什么工作？</a:t>
            </a:r>
            <a:endParaRPr lang="en-US" altLang="zh-CN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1200" baseline="0" dirty="0">
                <a:latin typeface="Arial" charset="0"/>
                <a:ea typeface="Arial" charset="0"/>
                <a:cs typeface="Arial" charset="0"/>
              </a:rPr>
              <a:t>：指定输入层</a:t>
            </a: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zh-CN" altLang="en-US" sz="1200" baseline="0" dirty="0">
                <a:latin typeface="Arial" charset="0"/>
                <a:ea typeface="Arial" charset="0"/>
                <a:cs typeface="Arial" charset="0"/>
              </a:rPr>
              <a:t>，设计</a:t>
            </a: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Hidden Layer</a:t>
            </a:r>
            <a:r>
              <a:rPr lang="zh-CN" altLang="en-US" sz="1200" baseline="0" dirty="0">
                <a:latin typeface="Arial" charset="0"/>
                <a:ea typeface="Arial" charset="0"/>
                <a:cs typeface="Arial" charset="0"/>
              </a:rPr>
              <a:t>的层数，输出层的层数呢？设计激活函数，权重谁来设置？怎么去训练这个模型？下节课我们一起探讨。</a:t>
            </a: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06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Might voice over about why it would be a bad idea to have cat = 1, dog = 2, toaster = 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200" baseline="0" dirty="0">
                <a:latin typeface="Arial" charset="0"/>
                <a:ea typeface="Arial" charset="0"/>
                <a:cs typeface="Arial" charset="0"/>
              </a:rPr>
              <a:t>(i.e. don’t want any ordinal relation between categories (dog should not be ”between” cat and toaster)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77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Let’s walk through the basic computation of a single neuron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8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Let’s revisit the structure of the NN.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输入向量维数</a:t>
            </a:r>
            <a:r>
              <a:rPr lang="en-US" altLang="zh-CN" dirty="0"/>
              <a:t>=</a:t>
            </a:r>
            <a:r>
              <a:rPr lang="zh-CN" altLang="en-US" dirty="0"/>
              <a:t>输入层节点数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隐含层节点数计算</a:t>
            </a:r>
          </a:p>
          <a:p>
            <a:endParaRPr lang="zh-CN" altLang="en-US" dirty="0"/>
          </a:p>
          <a:p>
            <a:r>
              <a:rPr lang="zh-CN" altLang="en-US" dirty="0"/>
              <a:t>一般情况下隐含层转移函数用</a:t>
            </a:r>
            <a:r>
              <a:rPr lang="en-US" dirty="0" err="1"/>
              <a:t>logsig</a:t>
            </a:r>
            <a:r>
              <a:rPr lang="zh-CN" altLang="en-US" dirty="0"/>
              <a:t>或</a:t>
            </a:r>
            <a:r>
              <a:rPr lang="en-US" dirty="0" err="1"/>
              <a:t>tansig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确定隐含层节点数应该满足以下条件</a:t>
            </a:r>
            <a:r>
              <a:rPr lang="en-US" altLang="zh-CN" dirty="0"/>
              <a:t>: </a:t>
            </a:r>
          </a:p>
          <a:p>
            <a:r>
              <a:rPr lang="zh-CN" altLang="en-US" dirty="0"/>
              <a:t>隐含层节点数必须小于</a:t>
            </a:r>
            <a:r>
              <a:rPr lang="en-US" dirty="0"/>
              <a:t>N-1(N</a:t>
            </a:r>
            <a:r>
              <a:rPr lang="zh-CN" altLang="en-US" dirty="0"/>
              <a:t>是训练样本数</a:t>
            </a:r>
            <a:r>
              <a:rPr lang="en-US" altLang="zh-CN" dirty="0"/>
              <a:t>),</a:t>
            </a:r>
            <a:r>
              <a:rPr lang="zh-CN" altLang="en-US" dirty="0"/>
              <a:t>否则网络模型的系统误差与训练样本的特性无关而趋于</a:t>
            </a:r>
            <a:r>
              <a:rPr lang="en-US" altLang="zh-CN" dirty="0"/>
              <a:t>0,</a:t>
            </a:r>
            <a:r>
              <a:rPr lang="zh-CN" altLang="en-US" dirty="0"/>
              <a:t>即建立的网络模型没有泛化能力</a:t>
            </a:r>
            <a:r>
              <a:rPr lang="en-US" altLang="zh-CN" dirty="0"/>
              <a:t>,</a:t>
            </a:r>
            <a:r>
              <a:rPr lang="zh-CN" altLang="en-US" dirty="0"/>
              <a:t>也没有任何使用价值</a:t>
            </a:r>
            <a:r>
              <a:rPr lang="en-US" altLang="zh-CN" dirty="0"/>
              <a:t>,</a:t>
            </a:r>
            <a:r>
              <a:rPr lang="zh-CN" altLang="en-US" dirty="0"/>
              <a:t>同理</a:t>
            </a:r>
            <a:r>
              <a:rPr lang="en-US" altLang="zh-CN" dirty="0"/>
              <a:t>,</a:t>
            </a:r>
            <a:r>
              <a:rPr lang="zh-CN" altLang="en-US" dirty="0"/>
              <a:t>输入层的节点数也必须小于</a:t>
            </a:r>
            <a:r>
              <a:rPr lang="en-US" dirty="0"/>
              <a:t>N-1; </a:t>
            </a:r>
          </a:p>
          <a:p>
            <a:r>
              <a:rPr lang="zh-CN" altLang="en-US" dirty="0"/>
              <a:t>训练样本数必须多余网络模型的连接权数</a:t>
            </a:r>
            <a:r>
              <a:rPr lang="en-US" altLang="zh-CN" dirty="0"/>
              <a:t>,</a:t>
            </a:r>
            <a:r>
              <a:rPr lang="zh-CN" altLang="en-US" dirty="0"/>
              <a:t>一般为</a:t>
            </a:r>
            <a:r>
              <a:rPr lang="en-US" altLang="zh-CN" dirty="0"/>
              <a:t>2~10</a:t>
            </a:r>
            <a:r>
              <a:rPr lang="zh-CN" altLang="en-US" dirty="0"/>
              <a:t>倍</a:t>
            </a:r>
            <a:r>
              <a:rPr lang="en-US" altLang="zh-CN" dirty="0"/>
              <a:t>,</a:t>
            </a:r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样本必须分成及部分且必须采用”轮流训练”的方法才能得到可靠的神经网络。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输出层节点数</a:t>
            </a:r>
            <a:r>
              <a:rPr lang="en-US" altLang="zh-CN" dirty="0"/>
              <a:t>=</a:t>
            </a:r>
            <a:r>
              <a:rPr lang="zh-CN" altLang="en-US" dirty="0"/>
              <a:t>测试分类个数</a:t>
            </a:r>
          </a:p>
          <a:p>
            <a:endParaRPr lang="zh-CN" altLang="en-US" dirty="0"/>
          </a:p>
          <a:p>
            <a:r>
              <a:rPr lang="zh-CN" altLang="en-US" dirty="0"/>
              <a:t>一般情况下隐含层转移函数用</a:t>
            </a:r>
            <a:r>
              <a:rPr lang="en-US" dirty="0" err="1"/>
              <a:t>tansig</a:t>
            </a:r>
            <a:r>
              <a:rPr lang="zh-CN" altLang="en-US" dirty="0"/>
              <a:t>或</a:t>
            </a:r>
            <a:r>
              <a:rPr lang="en-US" dirty="0" err="1"/>
              <a:t>purelin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r>
              <a:rPr lang="en-US" dirty="0" err="1"/>
              <a:t>newff</a:t>
            </a:r>
            <a:r>
              <a:rPr lang="zh-CN" altLang="en-US" dirty="0"/>
              <a:t>函数的格式为：</a:t>
            </a:r>
          </a:p>
          <a:p>
            <a:endParaRPr lang="zh-CN" altLang="en-US" dirty="0"/>
          </a:p>
          <a:p>
            <a:r>
              <a:rPr lang="en-US" dirty="0"/>
              <a:t>net=</a:t>
            </a:r>
            <a:r>
              <a:rPr lang="en-US" dirty="0" err="1"/>
              <a:t>newff</a:t>
            </a:r>
            <a:r>
              <a:rPr lang="en-US" dirty="0"/>
              <a:t>(PR,[S1 S2 ...SN],{TF1 TF2...TFN},BTF,BLF,PF），</a:t>
            </a:r>
            <a:r>
              <a:rPr lang="zh-CN" altLang="en-US" dirty="0"/>
              <a:t>函数</a:t>
            </a:r>
            <a:r>
              <a:rPr lang="en-US" dirty="0" err="1"/>
              <a:t>newff</a:t>
            </a:r>
            <a:r>
              <a:rPr lang="zh-CN" altLang="en-US" dirty="0"/>
              <a:t>建立一个可训练的前馈网络。输入参数说明：</a:t>
            </a:r>
          </a:p>
          <a:p>
            <a:endParaRPr lang="zh-CN" altLang="en-US" dirty="0"/>
          </a:p>
          <a:p>
            <a:r>
              <a:rPr lang="en-US" dirty="0"/>
              <a:t>PR：Rx2</a:t>
            </a:r>
            <a:r>
              <a:rPr lang="zh-CN" altLang="en-US" dirty="0"/>
              <a:t>的矩阵以定义</a:t>
            </a:r>
            <a:r>
              <a:rPr lang="en-US" dirty="0"/>
              <a:t>R</a:t>
            </a:r>
            <a:r>
              <a:rPr lang="zh-CN" altLang="en-US" dirty="0"/>
              <a:t>个输入向量的最小值和最大值；</a:t>
            </a:r>
          </a:p>
          <a:p>
            <a:endParaRPr lang="zh-CN" altLang="en-US" dirty="0"/>
          </a:p>
          <a:p>
            <a:r>
              <a:rPr lang="en-US" dirty="0"/>
              <a:t>Si：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层神经元个数；</a:t>
            </a:r>
          </a:p>
          <a:p>
            <a:endParaRPr lang="zh-CN" altLang="en-US" dirty="0"/>
          </a:p>
          <a:p>
            <a:r>
              <a:rPr lang="en-US" dirty="0" err="1"/>
              <a:t>TFi</a:t>
            </a:r>
            <a:r>
              <a:rPr lang="en-US" dirty="0"/>
              <a:t>：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层的传递函数，默认函数为</a:t>
            </a:r>
            <a:r>
              <a:rPr lang="en-US" dirty="0" err="1"/>
              <a:t>tansig</a:t>
            </a:r>
            <a:r>
              <a:rPr lang="zh-CN" altLang="en-US" dirty="0"/>
              <a:t>函数；</a:t>
            </a:r>
          </a:p>
          <a:p>
            <a:endParaRPr lang="zh-CN" altLang="en-US" dirty="0"/>
          </a:p>
          <a:p>
            <a:r>
              <a:rPr lang="en-US" dirty="0"/>
              <a:t>BTF：</a:t>
            </a:r>
            <a:r>
              <a:rPr lang="zh-CN" altLang="en-US" dirty="0"/>
              <a:t>训练函数，默认函数为</a:t>
            </a:r>
            <a:r>
              <a:rPr lang="en-US" dirty="0" err="1"/>
              <a:t>trainlm</a:t>
            </a:r>
            <a:r>
              <a:rPr lang="zh-CN" altLang="en-US" dirty="0"/>
              <a:t>函数；</a:t>
            </a:r>
          </a:p>
          <a:p>
            <a:endParaRPr lang="zh-CN" altLang="en-US" dirty="0"/>
          </a:p>
          <a:p>
            <a:r>
              <a:rPr lang="en-US" dirty="0"/>
              <a:t>BLF：</a:t>
            </a:r>
            <a:r>
              <a:rPr lang="zh-CN" altLang="en-US" dirty="0"/>
              <a:t>权值</a:t>
            </a:r>
            <a:r>
              <a:rPr lang="en-US" altLang="zh-CN" dirty="0"/>
              <a:t>/</a:t>
            </a:r>
            <a:r>
              <a:rPr lang="zh-CN" altLang="en-US" dirty="0"/>
              <a:t>阈值学习函数，默认函数为</a:t>
            </a:r>
            <a:r>
              <a:rPr lang="en-US" dirty="0" err="1"/>
              <a:t>learngdm</a:t>
            </a:r>
            <a:r>
              <a:rPr lang="zh-CN" altLang="en-US" dirty="0"/>
              <a:t>函数；</a:t>
            </a:r>
          </a:p>
          <a:p>
            <a:endParaRPr lang="zh-CN" altLang="en-US" dirty="0"/>
          </a:p>
          <a:p>
            <a:r>
              <a:rPr lang="en-US" dirty="0"/>
              <a:t>PF：</a:t>
            </a:r>
            <a:r>
              <a:rPr lang="zh-CN" altLang="en-US" dirty="0"/>
              <a:t>性能函数，默认函数为</a:t>
            </a:r>
            <a:r>
              <a:rPr lang="en-US" dirty="0" err="1"/>
              <a:t>mse</a:t>
            </a:r>
            <a:r>
              <a:rPr lang="zh-CN" altLang="en-US" dirty="0"/>
              <a:t>函数。</a:t>
            </a:r>
          </a:p>
          <a:p>
            <a:endParaRPr lang="zh-CN" altLang="en-US" dirty="0"/>
          </a:p>
          <a:p>
            <a:r>
              <a:rPr lang="en-US" dirty="0"/>
              <a:t>MATLAB</a:t>
            </a:r>
            <a:r>
              <a:rPr lang="zh-CN" altLang="en-US" dirty="0"/>
              <a:t>神经网络工具箱要求样本数据矩阵的每列是一个样本，对应于输出矩阵的一列，你的</a:t>
            </a:r>
            <a:r>
              <a:rPr lang="en-US" dirty="0" err="1"/>
              <a:t>newff</a:t>
            </a:r>
            <a:r>
              <a:rPr lang="zh-CN" altLang="en-US" dirty="0"/>
              <a:t>函数应该是低版本的函数，其中</a:t>
            </a:r>
          </a:p>
          <a:p>
            <a:r>
              <a:rPr lang="en-US" dirty="0"/>
              <a:t>PR -- R x 2 matrix of min and max values for R input elements </a:t>
            </a:r>
          </a:p>
          <a:p>
            <a:r>
              <a:rPr lang="en-US" dirty="0"/>
              <a:t>Si -- Size of </a:t>
            </a:r>
            <a:r>
              <a:rPr lang="en-US" dirty="0" err="1"/>
              <a:t>ith</a:t>
            </a:r>
            <a:r>
              <a:rPr lang="en-US" dirty="0"/>
              <a:t> layer, for </a:t>
            </a:r>
            <a:r>
              <a:rPr lang="en-US" dirty="0" err="1"/>
              <a:t>Nl</a:t>
            </a:r>
            <a:r>
              <a:rPr lang="en-US" dirty="0"/>
              <a:t> layers </a:t>
            </a:r>
          </a:p>
          <a:p>
            <a:r>
              <a:rPr lang="zh-CN" altLang="en-US" dirty="0"/>
              <a:t>即</a:t>
            </a:r>
            <a:r>
              <a:rPr lang="en-US" dirty="0"/>
              <a:t>PR</a:t>
            </a:r>
            <a:r>
              <a:rPr lang="zh-CN" altLang="en-US" dirty="0"/>
              <a:t>是包含输入数据的最大值和最小值的矩阵，如果你的输入矩阵为</a:t>
            </a:r>
            <a:r>
              <a:rPr lang="en-US" dirty="0"/>
              <a:t>A，</a:t>
            </a:r>
            <a:r>
              <a:rPr lang="zh-CN" altLang="en-US" dirty="0"/>
              <a:t>并且</a:t>
            </a:r>
            <a:r>
              <a:rPr lang="en-US" dirty="0"/>
              <a:t>A</a:t>
            </a:r>
            <a:r>
              <a:rPr lang="zh-CN" altLang="en-US" dirty="0"/>
              <a:t>的每列是一个样本，那么</a:t>
            </a:r>
            <a:r>
              <a:rPr lang="en-US" dirty="0"/>
              <a:t>PR=minmax(A)；</a:t>
            </a:r>
          </a:p>
          <a:p>
            <a:endParaRPr lang="en-US" dirty="0"/>
          </a:p>
          <a:p>
            <a:r>
              <a:rPr lang="en-US" dirty="0"/>
              <a:t>[s1,s2,...,</a:t>
            </a:r>
            <a:r>
              <a:rPr lang="en-US" dirty="0" err="1"/>
              <a:t>sn</a:t>
            </a:r>
            <a:r>
              <a:rPr lang="en-US" dirty="0"/>
              <a:t>]</a:t>
            </a:r>
            <a:r>
              <a:rPr lang="zh-CN" altLang="en-US" dirty="0"/>
              <a:t>需要指定隐含层和输出层的节点数，</a:t>
            </a:r>
          </a:p>
          <a:p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</a:p>
          <a:p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dirty="0"/>
              <a:t>CSDN</a:t>
            </a:r>
            <a:r>
              <a:rPr lang="zh-CN" altLang="en-US" dirty="0"/>
              <a:t>博主「慧联工作室」的原创文章，遵循 </a:t>
            </a:r>
            <a:r>
              <a:rPr lang="en-US" dirty="0"/>
              <a:t>CC 4.0 BY-SA </a:t>
            </a:r>
            <a:r>
              <a:rPr lang="zh-CN" altLang="en-US" dirty="0"/>
              <a:t>版权协议，转载请附上原文出处链接及本声明。</a:t>
            </a:r>
          </a:p>
          <a:p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/qq_38426337/article/details/82459884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50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 connections in between the layers are “weights”.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4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 first layer is called the input layer.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 some sense, every layer is the next layer’s input layer, but terminology-wise, the first one is the input layer.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These are hidden layers.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1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Just get the student familiar with the terminology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64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Weights between layers can be represented as a matrix, by putting every incoming weight to a given node as a row vector, and stacking those rows on top.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So, between the input layer and the first hidden layer, we have a 4 x 3 matrix.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板书（注意上标下标，可以使用不同的颜色分别板书</a:t>
            </a:r>
            <a:r>
              <a:rPr lang="en-US" altLang="zh-CN" sz="1200" b="1" baseline="0" dirty="0">
                <a:latin typeface="Arial" charset="0"/>
                <a:ea typeface="Arial" charset="0"/>
                <a:cs typeface="Arial" charset="0"/>
              </a:rPr>
              <a:t>w, z, a</a:t>
            </a: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200" b="1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="1" dirty="0"/>
          </a:p>
          <a:p>
            <a:r>
              <a:rPr lang="en-US" b="1" dirty="0"/>
              <a:t>		w11, w12, w13, w14</a:t>
            </a:r>
          </a:p>
          <a:p>
            <a:r>
              <a:rPr lang="en-US" altLang="zh-CN" b="1" dirty="0"/>
              <a:t>W(1)	=	</a:t>
            </a:r>
            <a:r>
              <a:rPr lang="en-US" b="1" dirty="0"/>
              <a:t>w21, w22, w23, w24</a:t>
            </a:r>
          </a:p>
          <a:p>
            <a:r>
              <a:rPr lang="en-US" b="1" dirty="0"/>
              <a:t>		w31, w32, w33, w34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Once we have the weights, then we can compute the net inputs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It just corresponds to a matrix multiplication.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板书（注意上标下标，可以使用不同的颜色分别板书</a:t>
            </a:r>
            <a:r>
              <a:rPr lang="en-US" altLang="zh-CN" sz="1200" b="1" baseline="0" dirty="0">
                <a:latin typeface="Arial" charset="0"/>
                <a:ea typeface="Arial" charset="0"/>
                <a:cs typeface="Arial" charset="0"/>
              </a:rPr>
              <a:t>w, z, a</a:t>
            </a: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200" b="1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1200" b="1" baseline="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/>
              <a:t>				w11, w12, w13, w14</a:t>
            </a:r>
          </a:p>
          <a:p>
            <a:r>
              <a:rPr lang="en-US" b="1" dirty="0"/>
              <a:t>Z(2) = [x1, x2, x3]</a:t>
            </a:r>
            <a:r>
              <a:rPr lang="en-US" b="1" baseline="0" dirty="0"/>
              <a:t>	x</a:t>
            </a:r>
            <a:r>
              <a:rPr lang="en-US" b="1" dirty="0"/>
              <a:t>	w21, w22, w23, w24	= [z21, z22, z23, z24]</a:t>
            </a:r>
          </a:p>
          <a:p>
            <a:r>
              <a:rPr lang="en-US" b="1" dirty="0"/>
              <a:t>				w31, w32, w33, w34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25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Once the net input is prepared, it is fed into the activation function, and passed as input to the next layer.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baseline="0" dirty="0">
                    <a:latin typeface="Arial" charset="0"/>
                    <a:ea typeface="Arial" charset="0"/>
                    <a:cs typeface="Arial" charset="0"/>
                  </a:rPr>
                  <a:t>板书（注意上标下标，可以使用不同的颜色分别板书</a:t>
                </a:r>
                <a:r>
                  <a:rPr lang="en-US" altLang="zh-CN" sz="1200" b="1" baseline="0" dirty="0">
                    <a:latin typeface="Arial" charset="0"/>
                    <a:ea typeface="Arial" charset="0"/>
                    <a:cs typeface="Arial" charset="0"/>
                  </a:rPr>
                  <a:t>w, z, a</a:t>
                </a:r>
                <a:r>
                  <a:rPr lang="zh-CN" altLang="en-US" sz="1200" b="1" baseline="0" dirty="0">
                    <a:latin typeface="Arial" charset="0"/>
                    <a:ea typeface="Arial" charset="0"/>
                    <a:cs typeface="Arial" charset="0"/>
                  </a:rPr>
                  <a:t>）</a:t>
                </a:r>
                <a:endParaRPr lang="en-US" altLang="zh-CN" sz="1200" b="1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baseline="0" dirty="0">
                    <a:latin typeface="Arial" charset="0"/>
                    <a:ea typeface="Arial" charset="0"/>
                    <a:cs typeface="Arial" charset="0"/>
                  </a:rPr>
                  <a:t>a(2) = 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b="1" dirty="0"/>
                  <a:t>(z21),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b="1" dirty="0"/>
                  <a:t>(z22),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b="1" dirty="0"/>
                  <a:t>(z23),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b="1" dirty="0"/>
                  <a:t>(z24)]</a:t>
                </a:r>
                <a:endParaRPr lang="en-US" sz="1200" b="1" baseline="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Once the net input is prepared, it is fed </a:t>
                </a: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into the activation function, and passed as input to the next layer</a:t>
                </a: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baseline="0" dirty="0" smtClean="0">
                    <a:latin typeface="Arial" charset="0"/>
                    <a:ea typeface="Arial" charset="0"/>
                    <a:cs typeface="Arial" charset="0"/>
                  </a:rPr>
                  <a:t>板书（注意上标下标，可以使用不同的颜色分别板书</a:t>
                </a:r>
                <a:r>
                  <a:rPr lang="en-US" altLang="zh-CN" sz="1200" b="1" baseline="0" dirty="0" smtClean="0">
                    <a:latin typeface="Arial" charset="0"/>
                    <a:ea typeface="Arial" charset="0"/>
                    <a:cs typeface="Arial" charset="0"/>
                  </a:rPr>
                  <a:t>w, z, a</a:t>
                </a:r>
                <a:r>
                  <a:rPr lang="zh-CN" altLang="en-US" sz="1200" b="1" baseline="0" dirty="0" smtClean="0">
                    <a:latin typeface="Arial" charset="0"/>
                    <a:ea typeface="Arial" charset="0"/>
                    <a:cs typeface="Arial" charset="0"/>
                  </a:rPr>
                  <a:t>）</a:t>
                </a:r>
                <a:endParaRPr lang="en-US" altLang="zh-CN" sz="1200" b="1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baseline="0" dirty="0" smtClean="0">
                    <a:latin typeface="Arial" charset="0"/>
                    <a:ea typeface="Arial" charset="0"/>
                    <a:cs typeface="Arial" charset="0"/>
                  </a:rPr>
                  <a:t>a(2) = </a:t>
                </a:r>
                <a:r>
                  <a:rPr lang="en-US" b="1" dirty="0" smtClean="0"/>
                  <a:t>[</a:t>
                </a:r>
                <a:r>
                  <a:rPr lang="en-US" sz="1200" b="1" i="0" smtClean="0">
                    <a:solidFill>
                      <a:schemeClr val="bg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𝝈</a:t>
                </a:r>
                <a:r>
                  <a:rPr lang="en-US" b="1" dirty="0" smtClean="0"/>
                  <a:t>(z21), </a:t>
                </a:r>
                <a:r>
                  <a:rPr lang="en-US" sz="1200" b="1" i="0" smtClean="0">
                    <a:solidFill>
                      <a:schemeClr val="bg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𝝈</a:t>
                </a:r>
                <a:r>
                  <a:rPr lang="en-US" b="1" dirty="0" smtClean="0"/>
                  <a:t>(z22), </a:t>
                </a:r>
                <a:r>
                  <a:rPr lang="en-US" sz="1200" b="1" i="0" smtClean="0">
                    <a:solidFill>
                      <a:schemeClr val="bg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𝝈</a:t>
                </a:r>
                <a:r>
                  <a:rPr lang="en-US" b="1" dirty="0" smtClean="0"/>
                  <a:t>(z23), </a:t>
                </a:r>
                <a:r>
                  <a:rPr lang="en-US" sz="1200" b="1" i="0" smtClean="0">
                    <a:solidFill>
                      <a:schemeClr val="bg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𝝈</a:t>
                </a:r>
                <a:r>
                  <a:rPr lang="en-US" b="1" dirty="0" smtClean="0"/>
                  <a:t>(z24)]</a:t>
                </a:r>
                <a:endParaRPr lang="en-US" sz="1200" b="1" baseline="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0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跟板书对照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0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𝒚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预测值</a:t>
                </a:r>
                <a:r>
                  <a:rPr lang="en-US" sz="1200" b="1" i="0" smtClean="0">
                    <a:latin typeface="Cambria Math" charset="0"/>
                  </a:rPr>
                  <a:t>𝒚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 ̂</a:t>
                </a:r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6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Input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88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Can voice over emphasizing the exponential aspect of the scaling.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E.g. [3,1,1] does not become [.6, .2, .2] but rather [.78, .11, .11] since we are “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exp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”-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ing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before normalizing.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Can be interpreted as probabilities.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所以输出层的神经元个数通常对应类的个数</a:t>
            </a:r>
            <a:endParaRPr lang="en-US" sz="1200" b="1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65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This is a useful practical detail to emphasize, or at least expose the student to.  We can do all the operations on the pervious slide for a single 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datapoint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(row)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So then just stack the rows into a matrix, and everything still works nicely.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b="1" baseline="0" dirty="0">
                <a:latin typeface="Arial" charset="0"/>
                <a:ea typeface="Arial" charset="0"/>
                <a:cs typeface="Arial" charset="0"/>
              </a:rPr>
              <a:t>对应训练参数中的 </a:t>
            </a:r>
            <a:r>
              <a:rPr lang="en-US" altLang="zh-CN" sz="1200" b="1" baseline="0" dirty="0">
                <a:latin typeface="Arial" charset="0"/>
                <a:ea typeface="Arial" charset="0"/>
                <a:cs typeface="Arial" charset="0"/>
              </a:rPr>
              <a:t>batch size</a:t>
            </a:r>
            <a:endParaRPr lang="en-US" sz="1200" b="1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56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For most classical ML algorithms, the training happens at the gradient descent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0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Let’s see this visually again: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29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Inputs are passed 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Inputs are constant, they are rows of our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Perform the matrix multiplications and activation functions in order to calculate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55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And then get our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7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Compare the predictions to the known ground truths.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Specifically, calculate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59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Let’s talk about gradient descent.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The idea is to get closer</a:t>
            </a:r>
            <a:r>
              <a:rPr lang="en-US" baseline="0" dirty="0"/>
              <a:t> to the minimum of a given function, iteratively.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aseline="0" dirty="0"/>
              <a:t>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31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So visually, the flow is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Once input arrives, we do some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2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 first compute this, math turns out to be simpler for the last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34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Using that value, we compute the partial derivative for the previous layer. Back propagation!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7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 go all the way back like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2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baseline="0" dirty="0">
                <a:latin typeface="Arial" charset="0"/>
                <a:ea typeface="Arial" charset="0"/>
                <a:cs typeface="Arial" charset="0"/>
              </a:rPr>
              <a:t>参考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https://blog.csdn.net/tsyccnh/article/details/79163834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Can voice over that (typically) 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yi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is either 1 or 0, so you are getting log(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yi^hat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) for the “actual” right answer.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Same as saying, “what likelihood did your model assign to this data set?”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27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baseline="0" dirty="0">
                    <a:latin typeface="Arial" charset="0"/>
                    <a:ea typeface="Arial" charset="0"/>
                    <a:cs typeface="Arial" charset="0"/>
                  </a:rPr>
                  <a:t>板书</a:t>
                </a:r>
                <a:endParaRPr lang="en-US" sz="1200" b="1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求导的链式法则：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𝑱</m:t>
                        </m:r>
                      </m:num>
                      <m:den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den>
                    </m:f>
                    <m:r>
                      <a:rPr lang="en-US" altLang="zh-CN" sz="1200" b="1" i="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𝑱</m:t>
                        </m:r>
                      </m:num>
                      <m:den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den>
                    </m:f>
                    <m:r>
                      <a:rPr lang="en-US" altLang="zh-CN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f>
                      <m:fPr>
                        <m:ctrlP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num>
                      <m:den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="0" i="0" dirty="0">
                  <a:solidFill>
                    <a:schemeClr val="accent4"/>
                  </a:solidFill>
                  <a:latin typeface="Cambria Math" charset="0"/>
                  <a:ea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𝒛</m:t>
                        </m:r>
                      </m:e>
                      <m:sup>
                        <m:r>
                          <a:rPr lang="en-US" sz="12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𝟒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sz="1200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sz="12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sz="12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i="0" dirty="0">
                    <a:solidFill>
                      <a:schemeClr val="accent4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b="1" i="0" dirty="0">
                  <a:solidFill>
                    <a:schemeClr val="accent4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b="1" i="0" dirty="0">
                    <a:solidFill>
                      <a:schemeClr val="accent4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则：</a:t>
                </a:r>
                <a:endParaRPr lang="en-US" b="1" i="0" dirty="0">
                  <a:solidFill>
                    <a:schemeClr val="accent4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1200" b="1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𝑱</m:t>
                        </m:r>
                      </m:num>
                      <m:den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200" b="1" i="1" smtClean="0">
                        <a:latin typeface="Cambria Math" charset="0"/>
                        <a:ea typeface="Euphemia" charset="0"/>
                        <a:cs typeface="Euphemia" charset="0"/>
                      </a:rPr>
                      <m:t>=</m:t>
                    </m:r>
                    <m:r>
                      <a:rPr lang="en-US" sz="1200" b="1" i="1">
                        <a:latin typeface="Cambria Math" charset="0"/>
                        <a:ea typeface="Euphemia" charset="0"/>
                        <a:cs typeface="Euphemia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200" b="1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accPr>
                      <m:e>
                        <m:r>
                          <a:rPr lang="en-US" sz="1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𝒚</m:t>
                        </m:r>
                      </m:e>
                    </m:acc>
                    <m:r>
                      <a:rPr lang="en-US" sz="1200" b="1" i="1">
                        <a:latin typeface="Cambria Math" charset="0"/>
                        <a:ea typeface="Euphemia" charset="0"/>
                        <a:cs typeface="Euphemia" charset="0"/>
                      </a:rPr>
                      <m:t>−</m:t>
                    </m:r>
                    <m:r>
                      <a:rPr lang="en-US" sz="1200" b="1" i="1">
                        <a:latin typeface="Cambria Math" charset="0"/>
                        <a:ea typeface="Euphemia" charset="0"/>
                        <a:cs typeface="Euphemia" charset="0"/>
                      </a:rPr>
                      <m:t>𝒚</m:t>
                    </m:r>
                    <m:r>
                      <a:rPr lang="en-US" sz="1200" b="1" i="1">
                        <a:latin typeface="Cambria Math" charset="0"/>
                        <a:ea typeface="Euphemia" charset="0"/>
                        <a:cs typeface="Euphemia" charset="0"/>
                      </a:rPr>
                      <m:t>)⋅</m:t>
                    </m:r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𝒂</m:t>
                        </m:r>
                      </m:e>
                      <m:sup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(3)</m:t>
                        </m:r>
                      </m:sup>
                    </m:sSup>
                    <m:r>
                      <a:rPr lang="en-US" sz="1200" b="0" i="1" smtClean="0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𝜎</m:t>
                    </m:r>
                    <m:r>
                      <a:rPr lang="en-US" sz="1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(3)</m:t>
                        </m:r>
                      </m:sup>
                    </m:sSup>
                    <m:r>
                      <a:rPr lang="en-US" sz="1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(2)</m:t>
                        </m:r>
                      </m:sup>
                    </m:sSup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1200" b="1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𝑱</m:t>
                        </m:r>
                      </m:num>
                      <m:den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  <m:t>2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200" b="1" i="1" smtClean="0">
                        <a:latin typeface="Cambria Math" charset="0"/>
                        <a:ea typeface="Euphemia" charset="0"/>
                        <a:cs typeface="Euphemia" charset="0"/>
                      </a:rPr>
                      <m:t>=</m:t>
                    </m:r>
                    <m:f>
                      <m:fPr>
                        <m:ctrlPr>
                          <a:rPr lang="mr-IN" sz="1200" b="1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r>
                          <a:rPr lang="en-US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𝑱</m:t>
                        </m:r>
                      </m:num>
                      <m:den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Euphemia" charset="0"/>
                        <a:cs typeface="Euphemia" charset="0"/>
                      </a:rPr>
                      <m:t>.</m:t>
                    </m:r>
                    <m:f>
                      <m:fPr>
                        <m:ctrlPr>
                          <a:rPr lang="mr-IN" sz="1200" b="1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mr-IN" sz="1200" b="1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  <m:t>2</m:t>
                            </m:r>
                            <m:r>
                              <a:rPr lang="en-US" sz="1200" b="1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200" b="1" i="1" smtClean="0">
                        <a:latin typeface="Cambria Math" panose="02040503050406030204" pitchFamily="18" charset="0"/>
                        <a:ea typeface="Euphemia" charset="0"/>
                        <a:cs typeface="Euphemia" charset="0"/>
                      </a:rPr>
                      <m:t> 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Euphemia" charset="0"/>
                        <a:cs typeface="Euphemia" charset="0"/>
                      </a:rPr>
                      <m:t>=</m:t>
                    </m:r>
                  </m:oMath>
                </a14:m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charset="0"/>
                        <a:ea typeface="Euphemia" charset="0"/>
                        <a:cs typeface="Euphemia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𝑦</m:t>
                        </m:r>
                      </m:e>
                    </m:acc>
                    <m:r>
                      <a:rPr lang="en-US" sz="1200" i="1">
                        <a:latin typeface="Cambria Math" charset="0"/>
                        <a:ea typeface="Euphemia" charset="0"/>
                        <a:cs typeface="Euphemia" charset="0"/>
                      </a:rPr>
                      <m:t>−</m:t>
                    </m:r>
                    <m:r>
                      <a:rPr lang="en-US" sz="1200" i="1">
                        <a:latin typeface="Cambria Math" charset="0"/>
                        <a:ea typeface="Euphemia" charset="0"/>
                        <a:cs typeface="Euphemia" charset="0"/>
                      </a:rPr>
                      <m:t>𝑦</m:t>
                    </m:r>
                    <m:r>
                      <a:rPr lang="en-US" sz="1200" i="1">
                        <a:latin typeface="Cambria Math" charset="0"/>
                        <a:ea typeface="Euphemia" charset="0"/>
                        <a:cs typeface="Euphemia" charset="0"/>
                      </a:rPr>
                      <m:t>)⋅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1200" b="0" i="1" smtClean="0">
                        <a:latin typeface="Cambria Math" charset="0"/>
                        <a:ea typeface="Euphemia" charset="0"/>
                        <a:cs typeface="Euphemia" charset="0"/>
                      </a:rPr>
                      <m:t>⋅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𝜎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(3)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charset="0"/>
                        <a:ea typeface="Euphemia" charset="0"/>
                        <a:cs typeface="Euphemia" charset="0"/>
                      </a:rPr>
                      <m:t>⋅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dirty="0"/>
                  <a:t>将上一页的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200" dirty="0"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)(1−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200" dirty="0"/>
                  <a:t>)</a:t>
                </a:r>
                <a:r>
                  <a:rPr lang="zh-CN" altLang="en-US" sz="1200" dirty="0"/>
                  <a:t>代入该式子，虽然看上去很复杂，但计算不复杂</a:t>
                </a:r>
                <a:endParaRPr lang="en-US" sz="12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In this example network we’ve been seeing, equations work out to be these: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Early layers reuse computation from later layers. --&gt; BACK propagation.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	You see how the gradient of W1 uses the gradient of W2 (point in the formula)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Early layers have more terms -&gt; smaller numbers -&gt; vanishing gradient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baseline="0" dirty="0" smtClean="0">
                    <a:latin typeface="Arial" charset="0"/>
                    <a:ea typeface="Arial" charset="0"/>
                    <a:cs typeface="Arial" charset="0"/>
                  </a:rPr>
                  <a:t>板书</a:t>
                </a:r>
                <a:endParaRPr lang="en-US" sz="1200" b="1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求导的链式法则：</a:t>
                </a:r>
                <a:r>
                  <a:rPr lang="en-US" altLang="zh-CN" sz="1200" b="1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𝝏𝑱/𝝏𝒘=𝝏𝑱/𝝏𝒛.𝝏𝒛/𝝏𝒘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="0" i="0" dirty="0" smtClean="0">
                  <a:solidFill>
                    <a:schemeClr val="accent4"/>
                  </a:solidFill>
                  <a:latin typeface="Cambria Math" charset="0"/>
                  <a:ea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i="0" smtClean="0">
                    <a:latin typeface="Cambria Math" charset="0"/>
                  </a:rPr>
                  <a:t>𝒛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1" i="0" smtClean="0">
                    <a:latin typeface="Cambria Math" charset="0"/>
                  </a:rPr>
                  <a:t>(𝟒)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b="1" i="0" smtClean="0">
                    <a:latin typeface="Cambria Math" charset="0"/>
                  </a:rPr>
                  <a:t>=𝒂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1" i="0" smtClean="0">
                    <a:latin typeface="Cambria Math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) </a:t>
                </a:r>
                <a:r>
                  <a:rPr lang="en-US" sz="1200" b="1" i="0" smtClean="0">
                    <a:latin typeface="Cambria Math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1" i="0" smtClean="0">
                    <a:latin typeface="Cambria Math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1" i="0" dirty="0" smtClean="0">
                    <a:solidFill>
                      <a:schemeClr val="accent4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b="1" i="0" dirty="0" smtClean="0">
                  <a:solidFill>
                    <a:schemeClr val="accent4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b="1" i="0" dirty="0" smtClean="0">
                    <a:solidFill>
                      <a:schemeClr val="accent4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则：</a:t>
                </a:r>
                <a:endParaRPr lang="en-US" b="1" i="0" dirty="0" smtClean="0">
                  <a:solidFill>
                    <a:schemeClr val="accent4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𝑱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/(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=</a:t>
                </a:r>
                <a:r>
                  <a:rPr lang="en-US" sz="1200" b="1" i="0">
                    <a:latin typeface="Cambria Math" charset="0"/>
                    <a:ea typeface="Euphemia" charset="0"/>
                    <a:cs typeface="Euphemia" charset="0"/>
                  </a:rPr>
                  <a:t>(𝒚</a:t>
                </a:r>
                <a:r>
                  <a:rPr lang="en-US" sz="1200" b="1" i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 ̂</a:t>
                </a:r>
                <a:r>
                  <a:rPr lang="en-US" sz="1200" b="1" i="0">
                    <a:latin typeface="Cambria Math" charset="0"/>
                    <a:ea typeface="Euphemia" charset="0"/>
                    <a:cs typeface="Euphemia" charset="0"/>
                  </a:rPr>
                  <a:t>−𝒚)⋅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𝒂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 smtClean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0" i="0" smtClean="0">
                    <a:latin typeface="Cambria Math" charset="0"/>
                  </a:rPr>
                  <a:t>𝑎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 smtClean="0">
                    <a:latin typeface="Cambria Math" charset="0"/>
                  </a:rPr>
                  <a:t>(3)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b="0" i="0" smtClean="0">
                    <a:latin typeface="Cambria Math" charset="0"/>
                  </a:rPr>
                  <a:t>=𝜎(𝑧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^((</a:t>
                </a:r>
                <a:r>
                  <a:rPr lang="en-US" sz="1200" b="0" i="0" smtClean="0">
                    <a:latin typeface="Cambria Math" charset="0"/>
                  </a:rPr>
                  <a:t>3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 )</a:t>
                </a:r>
                <a:r>
                  <a:rPr lang="en-US" sz="1200" b="0" i="0" smtClean="0">
                    <a:latin typeface="Cambria Math" charset="0"/>
                  </a:rPr>
                  <a:t>)</a:t>
                </a:r>
                <a:r>
                  <a:rPr lang="en-US" sz="1200" dirty="0" smtClean="0"/>
                  <a:t> </a:t>
                </a:r>
                <a:endParaRPr lang="en-US" sz="12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0" i="0" smtClean="0">
                    <a:latin typeface="Cambria Math" charset="0"/>
                  </a:rPr>
                  <a:t>𝑧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 smtClean="0">
                    <a:latin typeface="Cambria Math" charset="0"/>
                  </a:rPr>
                  <a:t>(3)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b="0" i="0" smtClean="0">
                    <a:latin typeface="Cambria Math" charset="0"/>
                  </a:rPr>
                  <a:t>=𝑎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 smtClean="0">
                    <a:latin typeface="Cambria Math" charset="0"/>
                  </a:rPr>
                  <a:t>(2)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 </a:t>
                </a:r>
                <a:r>
                  <a:rPr lang="en-US" sz="1200" b="0" i="0" smtClean="0">
                    <a:latin typeface="Cambria Math" charset="0"/>
                  </a:rPr>
                  <a:t>𝑊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sz="1200" b="0" i="0" smtClean="0">
                    <a:latin typeface="Cambria Math" charset="0"/>
                  </a:rPr>
                  <a:t>(2)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 smtClean="0"/>
                  <a:t>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𝑱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/(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</a:t>
                </a:r>
                <a:r>
                  <a:rPr lang="en-US" altLang="zh-C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2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=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𝑱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/(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en-US" altLang="zh-C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.</a:t>
                </a:r>
                <a:r>
                  <a:rPr lang="mr-IN" sz="1200" b="1" i="0" smtClean="0">
                    <a:latin typeface="Cambria Math" panose="02040503050406030204" pitchFamily="18" charset="0"/>
                  </a:rPr>
                  <a:t>(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(𝟑)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)/(</a:t>
                </a:r>
                <a:r>
                  <a:rPr lang="mr-IN" sz="1200" b="1" i="0" smtClean="0">
                    <a:latin typeface="Cambria Math" charset="0"/>
                    <a:ea typeface="Euphemia" charset="0"/>
                    <a:cs typeface="Euphemia" charset="0"/>
                  </a:rPr>
                  <a:t>𝝏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𝑾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(</a:t>
                </a:r>
                <a:r>
                  <a:rPr lang="en-US" altLang="zh-C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2</a:t>
                </a:r>
                <a:r>
                  <a:rPr lang="en-US" sz="1200" b="1" i="0" smtClean="0">
                    <a:latin typeface="Cambria Math" charset="0"/>
                    <a:ea typeface="Euphemia" charset="0"/>
                    <a:cs typeface="Euphemia" charset="0"/>
                  </a:rPr>
                  <a:t>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</a:t>
                </a:r>
                <a:r>
                  <a:rPr lang="mr-I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r>
                  <a:rPr lang="en-US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  </a:t>
                </a:r>
                <a:r>
                  <a:rPr lang="en-US" altLang="zh-CN" sz="1200" b="1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=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Intel Clear"/>
                    <a:ea typeface="+mn-ea"/>
                    <a:cs typeface="+mn-cs"/>
                  </a:rPr>
                  <a:t> </a:t>
                </a:r>
                <a:r>
                  <a:rPr lang="en-US" sz="1200" i="0" smtClean="0">
                    <a:latin typeface="Cambria Math" charset="0"/>
                    <a:ea typeface="Euphemia" charset="0"/>
                    <a:cs typeface="Euphemia" charset="0"/>
                  </a:rPr>
                  <a:t>(</a:t>
                </a:r>
                <a:r>
                  <a:rPr lang="en-US" sz="1200" i="0">
                    <a:latin typeface="Cambria Math" charset="0"/>
                    <a:ea typeface="Euphemia" charset="0"/>
                    <a:cs typeface="Euphemia" charset="0"/>
                  </a:rPr>
                  <a:t>𝑦</a:t>
                </a:r>
                <a:r>
                  <a:rPr lang="en-US" sz="1200" i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 ̂</a:t>
                </a:r>
                <a:r>
                  <a:rPr lang="en-US" sz="1200" i="0">
                    <a:latin typeface="Cambria Math" charset="0"/>
                    <a:ea typeface="Euphemia" charset="0"/>
                    <a:cs typeface="Euphemia" charset="0"/>
                  </a:rPr>
                  <a:t>−𝑦)⋅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𝑊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^((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3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)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⋅𝜎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′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𝑧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(3)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 )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⋅𝑎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^(</a:t>
                </a:r>
                <a:r>
                  <a:rPr lang="en-US" sz="1200" b="0" i="0" smtClean="0">
                    <a:latin typeface="Cambria Math" charset="0"/>
                    <a:ea typeface="Euphemia" charset="0"/>
                    <a:cs typeface="Euphemia" charset="0"/>
                  </a:rPr>
                  <a:t>(2)</a:t>
                </a:r>
                <a:r>
                  <a:rPr lang="en-US" sz="1200" b="0" i="0" smtClean="0">
                    <a:latin typeface="Cambria Math" panose="02040503050406030204" pitchFamily="18" charset="0"/>
                    <a:ea typeface="Euphemia" charset="0"/>
                    <a:cs typeface="Euphemia" charset="0"/>
                  </a:rPr>
                  <a:t>)</a:t>
                </a:r>
                <a:endParaRPr lang="en-US" altLang="zh-CN" sz="1200" b="1" i="0" kern="1200" dirty="0" smtClean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 smtClean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dirty="0" smtClean="0"/>
                  <a:t>将上一页的 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𝜎′</a:t>
                </a:r>
                <a:r>
                  <a:rPr lang="en-US" sz="1200" i="0">
                    <a:latin typeface="Cambria Math" panose="02040503050406030204" pitchFamily="18" charset="0"/>
                    <a:ea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𝑧</a:t>
                </a:r>
                <a:r>
                  <a:rPr lang="en-US" sz="120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=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(𝑧)(1−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(𝑧)</a:t>
                </a:r>
                <a:r>
                  <a:rPr lang="en-US" sz="1200" dirty="0"/>
                  <a:t>)</a:t>
                </a:r>
                <a:r>
                  <a:rPr lang="zh-CN" altLang="en-US" sz="1200" dirty="0" smtClean="0"/>
                  <a:t>代入该式子，虽然看上去很复杂，但计算不复杂</a:t>
                </a:r>
                <a:endParaRPr lang="en-US" sz="12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altLang="zh-CN" sz="1200" b="1" i="0" kern="1200" dirty="0" smtClean="0">
                  <a:solidFill>
                    <a:schemeClr val="tx1"/>
                  </a:solidFill>
                  <a:effectLst/>
                  <a:latin typeface="Intel Clear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In </a:t>
                </a: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this example network we’ve been seeing, equations work out to be these: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Early layers reuse computation from later layers. --&gt; BACK propagation.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	You see how the gradient of W1 uses the gradient of W2 (point in the formula)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Early layers have more terms -&gt; smaller numbers -&gt; vanishing </a:t>
                </a: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gradient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0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/>
                  <a:t>Quotient rule</a:t>
                </a:r>
                <a:r>
                  <a:rPr lang="zh-CN" altLang="en-US" sz="1200" b="1" dirty="0"/>
                  <a:t>：商法则</a:t>
                </a:r>
                <a:endParaRPr lang="en-US" altLang="zh-CN" sz="1200" b="1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="1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/>
                  <a:t>f(z)</a:t>
                </a:r>
                <a:r>
                  <a:rPr lang="en-US" sz="1200" b="1" baseline="0" dirty="0"/>
                  <a:t> = </a:t>
                </a:r>
                <a14:m>
                  <m:oMath xmlns:m="http://schemas.openxmlformats.org/officeDocument/2006/math">
                    <m:r>
                      <a:rPr lang="en-US" sz="1200" b="1" i="1" baseline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dirty="0"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/>
                  <a:t>g(z)</a:t>
                </a:r>
                <a:r>
                  <a:rPr lang="en-US" sz="1200" b="1" baseline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1+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sz="1200" b="1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dirty="0">
                    <a:latin typeface="Arial" charset="0"/>
                    <a:ea typeface="Arial" charset="0"/>
                    <a:cs typeface="Arial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200" dirty="0"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)(1−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200" dirty="0"/>
                  <a:t>)</a:t>
                </a:r>
                <a:r>
                  <a:rPr lang="zh-CN" altLang="en-US" sz="1200" dirty="0"/>
                  <a:t>代入上一页</a:t>
                </a:r>
                <a:endParaRPr lang="en-US" sz="12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dirty="0">
                    <a:latin typeface="Arial" charset="0"/>
                    <a:ea typeface="Arial" charset="0"/>
                    <a:cs typeface="Arial" charset="0"/>
                  </a:rPr>
                  <a:t>Here</a:t>
                </a: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 is a mathematical / algebraic fact, which is tremendously useful in the fitting of the NNs.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We won’t need to use it unless you’re interested in the math behind NNs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 smtClean="0"/>
                  <a:t>Quotient rule</a:t>
                </a:r>
                <a:r>
                  <a:rPr lang="zh-CN" altLang="en-US" sz="1200" b="1" dirty="0" smtClean="0"/>
                  <a:t>：商法则</a:t>
                </a:r>
                <a:endParaRPr lang="en-US" altLang="zh-CN" sz="1200" b="1" dirty="0" smtClean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="1" dirty="0" smtClean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 smtClean="0"/>
                  <a:t>f(z)</a:t>
                </a:r>
                <a:r>
                  <a:rPr lang="en-US" sz="1200" b="1" baseline="0" dirty="0" smtClean="0"/>
                  <a:t> = </a:t>
                </a:r>
                <a:r>
                  <a:rPr lang="en-US" sz="1200" b="1" i="0" baseline="0" smtClean="0">
                    <a:latin typeface="Cambria Math" panose="02040503050406030204" pitchFamily="18" charset="0"/>
                  </a:rPr>
                  <a:t>𝟏</a:t>
                </a:r>
                <a:endParaRPr lang="en-US" sz="1200" dirty="0" smtClean="0">
                  <a:ea typeface="Cambria Math" charset="0"/>
                  <a:cs typeface="Cambria Math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="1" dirty="0" smtClean="0"/>
                  <a:t>g(z)</a:t>
                </a:r>
                <a:r>
                  <a:rPr lang="en-US" sz="1200" b="1" baseline="0" dirty="0" smtClean="0"/>
                  <a:t> =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charset="0"/>
                  </a:rPr>
                  <a:t>〖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1+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𝑒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〗^(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−𝑧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</a:t>
                </a:r>
                <a:endParaRPr lang="en-US" sz="1200" b="1" dirty="0" smtClean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zh-CN" altLang="en-US" sz="1200" dirty="0" smtClean="0">
                    <a:latin typeface="Arial" charset="0"/>
                    <a:ea typeface="Arial" charset="0"/>
                    <a:cs typeface="Arial" charset="0"/>
                  </a:rPr>
                  <a:t>将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𝜎′</a:t>
                </a:r>
                <a:r>
                  <a:rPr lang="en-US" sz="1200" i="0">
                    <a:latin typeface="Cambria Math" panose="02040503050406030204" pitchFamily="18" charset="0"/>
                    <a:ea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𝑧</a:t>
                </a:r>
                <a:r>
                  <a:rPr lang="en-US" sz="120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=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(𝑧)(1−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(𝑧)</a:t>
                </a:r>
                <a:r>
                  <a:rPr lang="en-US" sz="1200" dirty="0"/>
                  <a:t>)</a:t>
                </a:r>
                <a:r>
                  <a:rPr lang="zh-CN" altLang="en-US" sz="1200" dirty="0" smtClean="0"/>
                  <a:t>代入上一页</a:t>
                </a:r>
                <a:endParaRPr lang="en-US" sz="12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dirty="0" smtClean="0">
                    <a:latin typeface="Arial" charset="0"/>
                    <a:ea typeface="Arial" charset="0"/>
                    <a:cs typeface="Arial" charset="0"/>
                  </a:rPr>
                  <a:t>Here</a:t>
                </a: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is a mathematical / algebraic fact, which is tremendously useful in the fitting of the NNs.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1200" baseline="0" dirty="0">
                    <a:latin typeface="Arial" charset="0"/>
                    <a:ea typeface="Arial" charset="0"/>
                    <a:cs typeface="Arial" charset="0"/>
                  </a:rPr>
                  <a:t>We won’t need to use it unless you’re interested in the math behind </a:t>
                </a:r>
                <a:r>
                  <a:rPr lang="en-US" sz="1200" baseline="0" dirty="0" smtClean="0">
                    <a:latin typeface="Arial" charset="0"/>
                    <a:ea typeface="Arial" charset="0"/>
                    <a:cs typeface="Arial" charset="0"/>
                  </a:rPr>
                  <a:t>NNs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baseline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95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Step 4, once we have the gradient, we just take a step in the opposite direction.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Specifically; w = w </a:t>
            </a:r>
            <a:r>
              <a:rPr lang="mr-IN" sz="1200" baseline="0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baseline="0" dirty="0" err="1">
                <a:latin typeface="Arial" charset="0"/>
                <a:ea typeface="Arial" charset="0"/>
                <a:cs typeface="Arial" charset="0"/>
              </a:rPr>
              <a:t>learning_rate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* gradient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This part is the same as in 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16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Let’s talk about the numerical issues a bit.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Gradient, for the sigmoid activation function, is always smaller than 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So the more layers we have, the smaller the gradient will turn out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5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 is what the sigmoid function looks like.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endParaRPr lang="en-US" b="1" dirty="0"/>
          </a:p>
          <a:p>
            <a:r>
              <a:rPr lang="zh-CN" altLang="en-US" b="1" dirty="0"/>
              <a:t>二分类：</a:t>
            </a:r>
            <a:r>
              <a:rPr lang="en-US" altLang="zh-CN" b="1" dirty="0"/>
              <a:t>0/1</a:t>
            </a:r>
            <a:r>
              <a:rPr lang="zh-CN" altLang="en-US" b="1" dirty="0"/>
              <a:t>，结果值</a:t>
            </a:r>
            <a:r>
              <a:rPr lang="zh-CN" altLang="en-US" b="1" baseline="0" dirty="0"/>
              <a:t> </a:t>
            </a:r>
            <a:r>
              <a:rPr lang="en-US" altLang="zh-CN" b="1" baseline="0" dirty="0"/>
              <a:t>&gt; 50%</a:t>
            </a:r>
            <a:r>
              <a:rPr lang="zh-CN" altLang="en-US" b="1" baseline="0" dirty="0"/>
              <a:t>，为 </a:t>
            </a:r>
            <a:r>
              <a:rPr lang="en-US" altLang="zh-CN" b="1" baseline="0" dirty="0"/>
              <a:t>class 1</a:t>
            </a:r>
            <a:r>
              <a:rPr lang="zh-CN" altLang="en-US" b="1" baseline="0" dirty="0"/>
              <a:t>；结果值 </a:t>
            </a:r>
            <a:r>
              <a:rPr lang="en-US" altLang="zh-CN" b="1" baseline="0" dirty="0"/>
              <a:t>&lt; 50%</a:t>
            </a:r>
            <a:r>
              <a:rPr lang="zh-CN" altLang="en-US" b="1" baseline="0" dirty="0"/>
              <a:t>，为 </a:t>
            </a:r>
            <a:r>
              <a:rPr lang="en-US" altLang="zh-CN" b="1" baseline="0" dirty="0"/>
              <a:t>class 0</a:t>
            </a:r>
          </a:p>
          <a:p>
            <a:r>
              <a:rPr lang="zh-CN" altLang="en-US" b="1" dirty="0"/>
              <a:t>如果是多个类呢？（为 后面的</a:t>
            </a:r>
            <a:r>
              <a:rPr lang="en-US" altLang="zh-CN" b="1" dirty="0" err="1"/>
              <a:t>softmax</a:t>
            </a:r>
            <a:r>
              <a:rPr lang="zh-CN" altLang="en-US" b="1" dirty="0"/>
              <a:t>做个铺垫）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730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And output the result(s) to the next layer.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Note that there can be more than one connection being output to the next layer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 activation function is the same for all of that.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 parameters of computation is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0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0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666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66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65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Last time we saw how a NN computes the output given an input, in 1 single forward pass.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Where does the training occur then?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 compare the output to the known truth, and calculate our loss J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According to our loss function, we adjust weights, and repeat.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The adjustment is basically gradient descent, however computing that for all the weights is difficult.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It involves a technique called “backpropagation”.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More concretely, x1, x2, x3 are the inputs. They are real numbers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We have coefficients w1, w2, and w3. they are real numbers as well. They form 1 row vector [w1, w2, w3]</a:t>
            </a:r>
          </a:p>
          <a:p>
            <a:pPr marL="171450" indent="-171450">
              <a:buFont typeface="Arial" charset="0"/>
              <a:buChar char="•"/>
            </a:pPr>
            <a:endParaRPr lang="en-US" sz="1200" baseline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4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And classically, we add another special input, called “bias term”.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This is the analogue of intercept in Linear regression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aseline="0" dirty="0">
                <a:latin typeface="Arial" charset="0"/>
                <a:ea typeface="Arial" charset="0"/>
                <a:cs typeface="Arial" charset="0"/>
              </a:rPr>
              <a:t>So our row vector of parameters is [w1, w2, w3, b]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6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And we perform this linear algebra operation (dot product), and get a value z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Finally, the neuron outputs f(z), where f is the activation function.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If there were more than 1 output connections, we would have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X1, x2, x3 the same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New weights, say, [v1, v2, v3, d]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400" baseline="0" dirty="0">
                <a:latin typeface="Arial" charset="0"/>
                <a:ea typeface="Arial" charset="0"/>
                <a:cs typeface="Arial" charset="0"/>
              </a:rPr>
              <a:t>And the process would be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see that vectors, matrices, dot products, i.e. linear algebra plays a crucial role in NNs.</a:t>
            </a:r>
          </a:p>
          <a:p>
            <a:r>
              <a:rPr lang="en-US" dirty="0"/>
              <a:t>most of the operations are matrix multiplication, or element-wise operations on matrices / 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1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1661-76D5-8B41-9A7C-E9D55EAB3EBB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BF9A-6182-794F-9308-63A350496498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460-ACBE-2E41-AA01-BCC828693EB9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4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29C42D-2309-46BF-823D-6225EE3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96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836F0-D75D-4B54-ACA1-1A231CAC4F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7485" y="1462618"/>
            <a:ext cx="5285316" cy="46587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06F5F-48D8-4218-A538-F5302044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993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84">
          <p15:clr>
            <a:srgbClr val="FBAE40"/>
          </p15:clr>
        </p15:guide>
        <p15:guide id="2" pos="29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D9C6D-B8CF-47C1-AF19-23004CED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B8339-E2CE-44A0-B3F4-77F79ABF89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63040"/>
            <a:ext cx="10970684" cy="46329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80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29C42D-2309-46BF-823D-6225EE3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0B4F-EA14-4BA1-97AE-31ADFE9FAE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1" y="1097281"/>
            <a:ext cx="10974916" cy="34501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4DB4-24E1-B74A-B1F7-773D9B227D6D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3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C090-FDC9-624C-9438-357955DCEFCC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E506-FB0F-294E-BC53-B0120F4D1E4E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8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9FA2-8D17-F943-BDB0-D8C09CB1D19B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9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8B12-CB0D-5548-A278-D8895D5B8532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36F2-9F85-6B4F-A80E-55BF79CB91F5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9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98C0-2805-4C47-B984-8BC29F728A14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04E-64C3-3E48-BAA2-00DE78AF4FE8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BBC3-E135-3142-8F26-BE683AB81104}" type="datetime1">
              <a:rPr kumimoji="1" lang="zh-CN" altLang="en-US" smtClean="0"/>
              <a:t>2024/12/7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0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1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3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4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6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10.png"/><Relationship Id="rId2" Type="http://schemas.openxmlformats.org/officeDocument/2006/relationships/notesSlide" Target="../notesSlides/notesSlide25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71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9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2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image" Target="NUL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13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8.png"/><Relationship Id="rId18" Type="http://schemas.openxmlformats.org/officeDocument/2006/relationships/image" Target="../media/image33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6" Type="http://schemas.openxmlformats.org/officeDocument/2006/relationships/image" Target="NULL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51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6" Type="http://schemas.openxmlformats.org/officeDocument/2006/relationships/image" Target="NULL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710.png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6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51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6" Type="http://schemas.openxmlformats.org/officeDocument/2006/relationships/image" Target="NULL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6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51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6" Type="http://schemas.openxmlformats.org/officeDocument/2006/relationships/image" Target="NULL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6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6" Type="http://schemas.openxmlformats.org/officeDocument/2006/relationships/image" Target="NULL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8B8E-DE5C-4241-AF97-036A21C8D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应用系统体系架构</a:t>
            </a:r>
            <a:br>
              <a:rPr kumimoji="1" lang="en-US" altLang="zh-CN" sz="5400" dirty="0"/>
            </a:br>
            <a:r>
              <a:rPr kumimoji="1" lang="zh-CN" altLang="en-US" sz="5400" dirty="0"/>
              <a:t>人工智能模块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CF1D1-9584-6042-A0F7-315A6283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6227"/>
          </a:xfrm>
        </p:spPr>
        <p:txBody>
          <a:bodyPr>
            <a:normAutofit fontScale="77500" lnSpcReduction="20000"/>
          </a:bodyPr>
          <a:lstStyle/>
          <a:p>
            <a:endParaRPr kumimoji="1" lang="en-US" altLang="zh-CN" dirty="0"/>
          </a:p>
          <a:p>
            <a:r>
              <a:rPr kumimoji="1" lang="en-US" altLang="zh-CN" sz="4700" dirty="0"/>
              <a:t>A.1</a:t>
            </a:r>
            <a:r>
              <a:rPr kumimoji="1" lang="zh-CN" altLang="en-US" sz="4700" dirty="0"/>
              <a:t>课 人工神经网络</a:t>
            </a:r>
            <a:endParaRPr kumimoji="1" lang="en-US" altLang="zh-CN" sz="4700" dirty="0"/>
          </a:p>
          <a:p>
            <a:endParaRPr kumimoji="1" lang="en-US" altLang="zh-CN" dirty="0"/>
          </a:p>
          <a:p>
            <a:r>
              <a:rPr kumimoji="1" lang="zh-CN" altLang="en-US" dirty="0"/>
              <a:t>上海交通大学 英特尔中国</a:t>
            </a:r>
            <a:endParaRPr kumimoji="1" lang="en-US" altLang="zh-CN" dirty="0"/>
          </a:p>
          <a:p>
            <a:r>
              <a:rPr kumimoji="1" lang="zh-CN" altLang="en-US" dirty="0"/>
              <a:t>产学共建课程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56939" y="5038099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3</a:t>
            </a:r>
            <a:endParaRPr lang="en-US" sz="1867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157268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1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5" y="328881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2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45945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3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757404" y="154326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1</a:t>
            </a:r>
            <a:endParaRPr lang="en-US" sz="1867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28881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2</a:t>
            </a:r>
            <a:endParaRPr lang="en-US" sz="1867" b="1" dirty="0"/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09357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5022413" y="5257416"/>
            <a:ext cx="32893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55905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8C671-7990-46EE-B2A5-EF2271B4A97E}"/>
              </a:ext>
            </a:extLst>
          </p:cNvPr>
          <p:cNvSpPr txBox="1"/>
          <p:nvPr/>
        </p:nvSpPr>
        <p:spPr>
          <a:xfrm>
            <a:off x="8431373" y="3313608"/>
            <a:ext cx="5373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f(z)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83D11-8CC6-4BCD-B96B-314700C1118C}"/>
              </a:ext>
            </a:extLst>
          </p:cNvPr>
          <p:cNvSpPr txBox="1"/>
          <p:nvPr/>
        </p:nvSpPr>
        <p:spPr>
          <a:xfrm>
            <a:off x="7153462" y="1459855"/>
            <a:ext cx="4557271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z = x</a:t>
            </a:r>
            <a:r>
              <a:rPr lang="en-US" sz="2400" b="1" baseline="-25000" dirty="0"/>
              <a:t>1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+ x</a:t>
            </a:r>
            <a:r>
              <a:rPr lang="en-US" sz="2400" b="1" baseline="-25000" dirty="0"/>
              <a:t>2</a:t>
            </a:r>
            <a:r>
              <a:rPr lang="en-US" sz="2400" b="1" dirty="0"/>
              <a:t>w</a:t>
            </a:r>
            <a:r>
              <a:rPr lang="en-US" sz="2400" b="1" baseline="-25000" dirty="0"/>
              <a:t>2</a:t>
            </a:r>
            <a:r>
              <a:rPr lang="en-US" sz="2400" b="1" dirty="0"/>
              <a:t>+ x</a:t>
            </a:r>
            <a:r>
              <a:rPr lang="en-US" sz="2400" b="1" baseline="-25000" dirty="0"/>
              <a:t>3</a:t>
            </a:r>
            <a:r>
              <a:rPr lang="en-US" sz="2400" b="1" dirty="0"/>
              <a:t>w</a:t>
            </a:r>
            <a:r>
              <a:rPr lang="en-US" sz="2400" b="1" baseline="-25000" dirty="0"/>
              <a:t>3</a:t>
            </a:r>
            <a:r>
              <a:rPr lang="en-US" sz="2400" b="1" dirty="0"/>
              <a:t>+b</a:t>
            </a:r>
          </a:p>
        </p:txBody>
      </p:sp>
    </p:spTree>
    <p:extLst>
      <p:ext uri="{BB962C8B-B14F-4D97-AF65-F5344CB8AC3E}">
        <p14:creationId xmlns:p14="http://schemas.microsoft.com/office/powerpoint/2010/main" val="270852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397DB-E67C-4170-93CE-1F4926476F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8387" y="2199217"/>
            <a:ext cx="5285316" cy="4658783"/>
          </a:xfrm>
        </p:spPr>
        <p:txBody>
          <a:bodyPr/>
          <a:lstStyle/>
          <a:p>
            <a:r>
              <a:rPr lang="en-US" i="1" dirty="0"/>
              <a:t>z</a:t>
            </a:r>
            <a:r>
              <a:rPr lang="en-US" dirty="0"/>
              <a:t> = “</a:t>
            </a:r>
            <a:r>
              <a:rPr lang="zh-CN" altLang="en-US" dirty="0"/>
              <a:t>净输入</a:t>
            </a:r>
            <a:r>
              <a:rPr lang="en-US" dirty="0"/>
              <a:t>”</a:t>
            </a:r>
          </a:p>
          <a:p>
            <a:r>
              <a:rPr lang="en-US" i="1" dirty="0"/>
              <a:t>b</a:t>
            </a:r>
            <a:r>
              <a:rPr lang="en-US" dirty="0"/>
              <a:t> = “</a:t>
            </a:r>
            <a:r>
              <a:rPr lang="zh-CN" altLang="en-US" dirty="0"/>
              <a:t>偏置项</a:t>
            </a:r>
            <a:r>
              <a:rPr lang="en-US" dirty="0"/>
              <a:t>”</a:t>
            </a:r>
          </a:p>
          <a:p>
            <a:r>
              <a:rPr lang="en-US" i="1" dirty="0"/>
              <a:t>f </a:t>
            </a:r>
            <a:r>
              <a:rPr lang="en-US" dirty="0"/>
              <a:t>= </a:t>
            </a:r>
            <a:r>
              <a:rPr lang="zh-CN" altLang="en-US" dirty="0"/>
              <a:t>激活函数</a:t>
            </a:r>
            <a:endParaRPr lang="en-US" dirty="0"/>
          </a:p>
          <a:p>
            <a:r>
              <a:rPr lang="en-US" i="1" dirty="0"/>
              <a:t>a</a:t>
            </a:r>
            <a:r>
              <a:rPr lang="en-US" dirty="0"/>
              <a:t> = </a:t>
            </a:r>
            <a:r>
              <a:rPr lang="zh-CN" altLang="en-US" dirty="0"/>
              <a:t>到下一层的输出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1603E-9B21-4794-90EA-6D7C161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9FFC0-CED6-4D52-9F12-79D039E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向量表示法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BAE67F-CB1D-4D7B-B732-F0400AFC0E7F}"/>
                  </a:ext>
                </a:extLst>
              </p:cNvPr>
              <p:cNvSpPr/>
              <p:nvPr/>
            </p:nvSpPr>
            <p:spPr>
              <a:xfrm>
                <a:off x="6303703" y="1110511"/>
                <a:ext cx="3532979" cy="3295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 defTabSz="121917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𝑧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𝑏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sz="2933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33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𝑖</m:t>
                          </m:r>
                          <m:r>
                            <a:rPr lang="en-US" sz="2933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=1</m:t>
                          </m:r>
                        </m:sub>
                        <m:sup>
                          <m:r>
                            <a:rPr lang="en-US" sz="2933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933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2933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933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933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bPr>
                            <m:e>
                              <m:r>
                                <a:rPr lang="en-US" sz="2933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933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933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609585" indent="-609585" defTabSz="121917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𝑧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𝑏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+</m:t>
                      </m:r>
                      <m:sSup>
                        <m:sSupPr>
                          <m:ctrlPr>
                            <a:rPr lang="en-US" sz="2933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sSupPr>
                        <m:e>
                          <m:r>
                            <a:rPr lang="en-US" sz="2933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933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𝑇</m:t>
                          </m:r>
                        </m:sup>
                      </m:sSup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𝑤</m:t>
                      </m:r>
                    </m:oMath>
                  </m:oMathPara>
                </a14:m>
                <a:endParaRPr lang="en-US" sz="2933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pPr marL="609585" indent="-609585" defTabSz="121917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𝑎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𝑓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(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𝑧</m:t>
                      </m:r>
                      <m:r>
                        <a:rPr lang="en-US" sz="2933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)</m:t>
                      </m:r>
                    </m:oMath>
                  </m:oMathPara>
                </a14:m>
                <a:endParaRPr lang="en-US" sz="2933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BAE67F-CB1D-4D7B-B732-F0400AFC0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03" y="1110511"/>
                <a:ext cx="3532979" cy="3295005"/>
              </a:xfrm>
              <a:prstGeom prst="rect">
                <a:avLst/>
              </a:prstGeom>
              <a:blipFill>
                <a:blip r:embed="rId3"/>
                <a:stretch>
                  <a:fillRect t="-23755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7716-48D8-4F94-B460-3404E387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2617A-B7A7-402E-B68A-17EB759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 </a:t>
            </a:r>
            <a:r>
              <a:rPr lang="en-US" altLang="zh-CN" dirty="0"/>
              <a:t>Sigmoid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C054-3ACB-4ABD-8D1B-1760721DE6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2516"/>
            <a:ext cx="10970684" cy="445273"/>
          </a:xfrm>
        </p:spPr>
        <p:txBody>
          <a:bodyPr>
            <a:normAutofit lnSpcReduction="10000"/>
          </a:bodyPr>
          <a:lstStyle/>
          <a:p>
            <a:r>
              <a:rPr lang="zh-CN" altLang="en-US" b="0" dirty="0"/>
              <a:t>下面的函数被称为</a:t>
            </a:r>
            <a:r>
              <a:rPr lang="en-US" b="0" dirty="0"/>
              <a:t>“Sigmoid”</a:t>
            </a:r>
            <a:r>
              <a:rPr lang="zh-CN" altLang="en-US" b="0" dirty="0"/>
              <a:t>函数：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A05283-8018-47DD-9F7D-D21BE6D9A273}"/>
                  </a:ext>
                </a:extLst>
              </p:cNvPr>
              <p:cNvSpPr/>
              <p:nvPr/>
            </p:nvSpPr>
            <p:spPr>
              <a:xfrm>
                <a:off x="7088949" y="1304847"/>
                <a:ext cx="233852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 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A05283-8018-47DD-9F7D-D21BE6D9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49" y="1304847"/>
                <a:ext cx="2338524" cy="79239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EBFDFF8-7D3D-4930-B429-9AC15A16D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2286171"/>
            <a:ext cx="7100443" cy="360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6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神经元计算实例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207010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(sigmoid)</a:t>
            </a: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激活函数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4133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96674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84925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40579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56939" y="5178779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3</a:t>
            </a:r>
            <a:endParaRPr lang="en-US" sz="1867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297948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1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5" y="342949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2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60013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3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757404" y="168394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1</a:t>
            </a:r>
            <a:endParaRPr lang="en-US" sz="1867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42949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2</a:t>
            </a:r>
            <a:endParaRPr lang="en-US" sz="1867" b="1" dirty="0"/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23425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5022413" y="5398096"/>
            <a:ext cx="32893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69973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8C671-7990-46EE-B2A5-EF2271B4A97E}"/>
              </a:ext>
            </a:extLst>
          </p:cNvPr>
          <p:cNvSpPr txBox="1"/>
          <p:nvPr/>
        </p:nvSpPr>
        <p:spPr>
          <a:xfrm>
            <a:off x="8431373" y="3454288"/>
            <a:ext cx="5373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f(z)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2BBA-6928-414F-89EA-A682C2EDEE56}"/>
              </a:ext>
            </a:extLst>
          </p:cNvPr>
          <p:cNvSpPr txBox="1"/>
          <p:nvPr/>
        </p:nvSpPr>
        <p:spPr>
          <a:xfrm>
            <a:off x="7599162" y="1807149"/>
            <a:ext cx="4557271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z = x</a:t>
            </a:r>
            <a:r>
              <a:rPr lang="en-US" sz="2400" b="1" baseline="-25000" dirty="0"/>
              <a:t>1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+ x</a:t>
            </a:r>
            <a:r>
              <a:rPr lang="en-US" sz="2400" b="1" baseline="-25000" dirty="0"/>
              <a:t>2</a:t>
            </a:r>
            <a:r>
              <a:rPr lang="en-US" sz="2400" b="1" dirty="0"/>
              <a:t>w</a:t>
            </a:r>
            <a:r>
              <a:rPr lang="en-US" sz="2400" b="1" baseline="-25000" dirty="0"/>
              <a:t>2</a:t>
            </a:r>
            <a:r>
              <a:rPr lang="en-US" sz="2400" b="1" dirty="0"/>
              <a:t>+ x</a:t>
            </a:r>
            <a:r>
              <a:rPr lang="en-US" sz="2400" b="1" baseline="-25000" dirty="0"/>
              <a:t>3</a:t>
            </a:r>
            <a:r>
              <a:rPr lang="en-US" sz="2400" b="1" dirty="0"/>
              <a:t>w</a:t>
            </a:r>
            <a:r>
              <a:rPr lang="en-US" sz="2400" b="1" baseline="-25000" dirty="0"/>
              <a:t>3</a:t>
            </a:r>
            <a:r>
              <a:rPr lang="en-US" sz="2400" b="1" dirty="0"/>
              <a:t>+b</a:t>
            </a:r>
          </a:p>
        </p:txBody>
      </p:sp>
    </p:spTree>
    <p:extLst>
      <p:ext uri="{BB962C8B-B14F-4D97-AF65-F5344CB8AC3E}">
        <p14:creationId xmlns:p14="http://schemas.microsoft.com/office/powerpoint/2010/main" val="381694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神经元计算实例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207010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(sigmoid)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4133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96674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84925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40579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91461" y="5198659"/>
            <a:ext cx="4379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297948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6" y="342949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60013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805652" y="1703825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456001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3</a:t>
            </a:r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23425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4932645" y="5398096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/>
              <a:t>0</a:t>
            </a:r>
            <a:r>
              <a:rPr lang="en-US" sz="1867" b="1" dirty="0"/>
              <a:t>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69973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8C671-7990-46EE-B2A5-EF2271B4A97E}"/>
              </a:ext>
            </a:extLst>
          </p:cNvPr>
          <p:cNvSpPr txBox="1"/>
          <p:nvPr/>
        </p:nvSpPr>
        <p:spPr>
          <a:xfrm>
            <a:off x="8431373" y="3454288"/>
            <a:ext cx="5373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f(z)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2BBA-6928-414F-89EA-A682C2EDEE56}"/>
              </a:ext>
            </a:extLst>
          </p:cNvPr>
          <p:cNvSpPr txBox="1"/>
          <p:nvPr/>
        </p:nvSpPr>
        <p:spPr>
          <a:xfrm>
            <a:off x="7634729" y="1788813"/>
            <a:ext cx="4557271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z = x</a:t>
            </a:r>
            <a:r>
              <a:rPr lang="en-US" sz="2400" b="1" baseline="-25000" dirty="0"/>
              <a:t>1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+ x</a:t>
            </a:r>
            <a:r>
              <a:rPr lang="en-US" sz="2400" b="1" baseline="-25000" dirty="0"/>
              <a:t>2</a:t>
            </a:r>
            <a:r>
              <a:rPr lang="en-US" sz="2400" b="1" dirty="0"/>
              <a:t>w</a:t>
            </a:r>
            <a:r>
              <a:rPr lang="en-US" sz="2400" b="1" baseline="-25000" dirty="0"/>
              <a:t>2</a:t>
            </a:r>
            <a:r>
              <a:rPr lang="en-US" sz="2400" b="1" dirty="0"/>
              <a:t>+ x</a:t>
            </a:r>
            <a:r>
              <a:rPr lang="en-US" sz="2400" b="1" baseline="-25000" dirty="0"/>
              <a:t>3</a:t>
            </a:r>
            <a:r>
              <a:rPr lang="en-US" sz="2400" b="1" dirty="0"/>
              <a:t>w</a:t>
            </a:r>
            <a:r>
              <a:rPr lang="en-US" sz="2400" b="1" baseline="-25000" dirty="0"/>
              <a:t>3</a:t>
            </a:r>
            <a:r>
              <a:rPr lang="en-US" sz="2400" b="1" dirty="0"/>
              <a:t>+b</a:t>
            </a:r>
          </a:p>
        </p:txBody>
      </p:sp>
    </p:spTree>
    <p:extLst>
      <p:ext uri="{BB962C8B-B14F-4D97-AF65-F5344CB8AC3E}">
        <p14:creationId xmlns:p14="http://schemas.microsoft.com/office/powerpoint/2010/main" val="172106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神经元计算实例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207010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(sigmoid)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4133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96674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84925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40579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91461" y="5198659"/>
            <a:ext cx="4379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297948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6" y="342949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60013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805652" y="1703825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456001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3</a:t>
            </a:r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23425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4932645" y="5398096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/>
              <a:t>0</a:t>
            </a:r>
            <a:r>
              <a:rPr lang="en-US" sz="1867" b="1" dirty="0"/>
              <a:t>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69973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A8C671-7990-46EE-B2A5-EF2271B4A97E}"/>
              </a:ext>
            </a:extLst>
          </p:cNvPr>
          <p:cNvSpPr txBox="1"/>
          <p:nvPr/>
        </p:nvSpPr>
        <p:spPr>
          <a:xfrm>
            <a:off x="8431373" y="3454288"/>
            <a:ext cx="5373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f(z)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2BBA-6928-414F-89EA-A682C2EDEE56}"/>
              </a:ext>
            </a:extLst>
          </p:cNvPr>
          <p:cNvSpPr txBox="1"/>
          <p:nvPr/>
        </p:nvSpPr>
        <p:spPr>
          <a:xfrm>
            <a:off x="7025259" y="1625010"/>
            <a:ext cx="5166741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z =</a:t>
            </a:r>
            <a:r>
              <a:rPr lang="en-US" altLang="zh-CN" sz="2400" b="1" dirty="0"/>
              <a:t>0</a:t>
            </a:r>
            <a:r>
              <a:rPr lang="en-US" sz="2400" b="1" dirty="0"/>
              <a:t>.9(2)+ </a:t>
            </a:r>
            <a:r>
              <a:rPr lang="en-US" altLang="zh-CN" sz="2400" b="1" dirty="0"/>
              <a:t>0</a:t>
            </a:r>
            <a:r>
              <a:rPr lang="en-US" sz="2400" b="1" dirty="0"/>
              <a:t>.2(3)+ </a:t>
            </a:r>
            <a:r>
              <a:rPr lang="en-US" altLang="zh-CN" sz="2400" b="1" dirty="0"/>
              <a:t>0</a:t>
            </a:r>
            <a:r>
              <a:rPr lang="en-US" sz="2400" b="1" dirty="0"/>
              <a:t>.3(-1)+</a:t>
            </a:r>
            <a:r>
              <a:rPr lang="en-US" altLang="zh-CN" sz="2400" b="1" dirty="0"/>
              <a:t>0</a:t>
            </a:r>
            <a:r>
              <a:rPr lang="en-US" sz="2400" b="1" dirty="0"/>
              <a:t>.5 = 2.6</a:t>
            </a:r>
          </a:p>
        </p:txBody>
      </p:sp>
    </p:spTree>
    <p:extLst>
      <p:ext uri="{BB962C8B-B14F-4D97-AF65-F5344CB8AC3E}">
        <p14:creationId xmlns:p14="http://schemas.microsoft.com/office/powerpoint/2010/main" val="25879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神经元计算实例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2084172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(sigmoid)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427383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980811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863320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419863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91461" y="5212727"/>
            <a:ext cx="4379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312016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6" y="3443561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614201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805652" y="1717893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47006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3</a:t>
            </a:r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248323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4932645" y="5412164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/>
              <a:t>0</a:t>
            </a:r>
            <a:r>
              <a:rPr lang="en-US" sz="1867" b="1" dirty="0"/>
              <a:t>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713807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2BBA-6928-414F-89EA-A682C2EDEE56}"/>
              </a:ext>
            </a:extLst>
          </p:cNvPr>
          <p:cNvSpPr txBox="1"/>
          <p:nvPr/>
        </p:nvSpPr>
        <p:spPr>
          <a:xfrm>
            <a:off x="6641099" y="1245973"/>
            <a:ext cx="516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 =0.9(2)+ 0.2(3)+ 0.3(-1)+0.5 = 2.6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1C773-B425-4293-8A49-E338D456C583}"/>
              </a:ext>
            </a:extLst>
          </p:cNvPr>
          <p:cNvSpPr txBox="1"/>
          <p:nvPr/>
        </p:nvSpPr>
        <p:spPr>
          <a:xfrm>
            <a:off x="7837161" y="2355971"/>
            <a:ext cx="440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f(z)=f(</a:t>
            </a:r>
            <a:r>
              <a:rPr lang="en-US" altLang="zh-CN" sz="2400" b="1" dirty="0"/>
              <a:t>2.6</a:t>
            </a:r>
            <a:r>
              <a:rPr lang="en-US" sz="2400" b="1" dirty="0"/>
              <a:t>)=1/(1+exp(-2.6))</a:t>
            </a:r>
          </a:p>
          <a:p>
            <a:r>
              <a:rPr lang="en-US" sz="2400" b="1" dirty="0"/>
              <a:t>	=</a:t>
            </a:r>
            <a:r>
              <a:rPr lang="en-US" altLang="zh-CN" sz="2400" b="1" dirty="0"/>
              <a:t>0</a:t>
            </a:r>
            <a:r>
              <a:rPr lang="en-US" sz="2400" b="1" dirty="0"/>
              <a:t>.93</a:t>
            </a:r>
          </a:p>
        </p:txBody>
      </p:sp>
    </p:spTree>
    <p:extLst>
      <p:ext uri="{BB962C8B-B14F-4D97-AF65-F5344CB8AC3E}">
        <p14:creationId xmlns:p14="http://schemas.microsoft.com/office/powerpoint/2010/main" val="106867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神经元计算实例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207010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(sigmoid)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4133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96674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84925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40579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91461" y="5198659"/>
            <a:ext cx="4379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297948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6" y="342949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600133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chemeClr val="accent4"/>
                </a:solidFill>
              </a:rPr>
              <a:t>0</a:t>
            </a:r>
            <a:r>
              <a:rPr lang="en-US" sz="1867" b="1" dirty="0">
                <a:solidFill>
                  <a:schemeClr val="accent4"/>
                </a:solidFill>
              </a:rPr>
              <a:t>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805652" y="1703825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456001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3</a:t>
            </a:r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23425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4932645" y="5398096"/>
            <a:ext cx="5084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/>
              <a:t>0</a:t>
            </a:r>
            <a:r>
              <a:rPr lang="en-US" sz="1867" b="1" dirty="0"/>
              <a:t>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69973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2BBA-6928-414F-89EA-A682C2EDEE56}"/>
              </a:ext>
            </a:extLst>
          </p:cNvPr>
          <p:cNvSpPr txBox="1"/>
          <p:nvPr/>
        </p:nvSpPr>
        <p:spPr>
          <a:xfrm>
            <a:off x="6749237" y="1640087"/>
            <a:ext cx="516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 =0.9(2)+ 0.2(3)+ 0.3(-1)+0.5 = 2.6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F9E20-E0A6-4A0C-9E74-8301911CEB3F}"/>
              </a:ext>
            </a:extLst>
          </p:cNvPr>
          <p:cNvSpPr txBox="1"/>
          <p:nvPr/>
        </p:nvSpPr>
        <p:spPr>
          <a:xfrm>
            <a:off x="7837162" y="2281460"/>
            <a:ext cx="440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f(z)=f(</a:t>
            </a:r>
            <a:r>
              <a:rPr lang="en-US" altLang="zh-CN" sz="2400" b="1" dirty="0"/>
              <a:t>2.6</a:t>
            </a:r>
            <a:r>
              <a:rPr lang="en-US" sz="2400" b="1" dirty="0"/>
              <a:t>)=1/(1+exp(-2.6))</a:t>
            </a:r>
          </a:p>
          <a:p>
            <a:r>
              <a:rPr lang="en-US" sz="2400" b="1" dirty="0"/>
              <a:t>	= </a:t>
            </a:r>
            <a:r>
              <a:rPr lang="en-US" altLang="zh-CN" sz="2400" b="1" dirty="0"/>
              <a:t>0</a:t>
            </a:r>
            <a:r>
              <a:rPr lang="en-US" sz="2400" b="1" dirty="0"/>
              <a:t>.93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EFA67-4EF1-4C2F-B101-F1FC162CBFF1}"/>
              </a:ext>
            </a:extLst>
          </p:cNvPr>
          <p:cNvSpPr txBox="1"/>
          <p:nvPr/>
        </p:nvSpPr>
        <p:spPr>
          <a:xfrm>
            <a:off x="7837162" y="4724066"/>
            <a:ext cx="3637479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该神经元将输出</a:t>
            </a:r>
            <a:r>
              <a:rPr lang="en-US" altLang="zh-CN" sz="2400" b="1" dirty="0"/>
              <a:t>0</a:t>
            </a:r>
            <a:r>
              <a:rPr lang="en-US" sz="2400" b="1" dirty="0"/>
              <a:t>.93</a:t>
            </a:r>
          </a:p>
        </p:txBody>
      </p:sp>
    </p:spTree>
    <p:extLst>
      <p:ext uri="{BB962C8B-B14F-4D97-AF65-F5344CB8AC3E}">
        <p14:creationId xmlns:p14="http://schemas.microsoft.com/office/powerpoint/2010/main" val="27700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为什么需要神经网络？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28129" y="1837414"/>
            <a:ext cx="5320747" cy="4632960"/>
          </a:xfrm>
        </p:spPr>
        <p:txBody>
          <a:bodyPr/>
          <a:lstStyle/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为什么不使用单个神经元？而是需要构建更大的网络呢？</a:t>
            </a:r>
            <a:endParaRPr lang="en-US" altLang="zh-CN" b="0" dirty="0"/>
          </a:p>
          <a:p>
            <a:pPr marL="380990" indent="-380990">
              <a:buFont typeface="Wingdings" pitchFamily="2" charset="2"/>
              <a:buChar char="§"/>
            </a:pP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单个神经元只能产生线性决策边界，适用于二分类问题</a:t>
            </a:r>
            <a:endParaRPr lang="en-US" altLang="zh-CN" b="0" dirty="0"/>
          </a:p>
          <a:p>
            <a:pPr marL="380990" indent="-380990">
              <a:buFont typeface="Wingdings" pitchFamily="2" charset="2"/>
              <a:buChar char="§"/>
            </a:pPr>
            <a:endParaRPr lang="en-US" altLang="zh-CN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实际碰到的问题会复杂得多</a:t>
            </a:r>
            <a:r>
              <a:rPr lang="en-US" b="0" dirty="0"/>
              <a:t>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04674-B416-466B-8589-C9F48C72B79A}"/>
              </a:ext>
            </a:extLst>
          </p:cNvPr>
          <p:cNvGrpSpPr/>
          <p:nvPr/>
        </p:nvGrpSpPr>
        <p:grpSpPr>
          <a:xfrm>
            <a:off x="7130655" y="2236194"/>
            <a:ext cx="3655628" cy="2146300"/>
            <a:chOff x="3292616" y="4559300"/>
            <a:chExt cx="3655628" cy="21463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CA1BC5-2EF9-491F-A272-02F3098C0F2D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6C5C66-AC46-4C67-9550-3446E81B0180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85AFD1-EC4A-4B17-B0BF-4B8203F42AA6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BDA553-CAC8-471F-A040-7B7B72EF441F}"/>
                </a:ext>
              </a:extLst>
            </p:cNvPr>
            <p:cNvSpPr/>
            <p:nvPr/>
          </p:nvSpPr>
          <p:spPr>
            <a:xfrm>
              <a:off x="3732212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6F7534-E059-4745-8F0C-18B542AE1E96}"/>
                </a:ext>
              </a:extLst>
            </p:cNvPr>
            <p:cNvSpPr/>
            <p:nvPr/>
          </p:nvSpPr>
          <p:spPr>
            <a:xfrm>
              <a:off x="3732212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E12C4-9255-4E1F-A962-9A8CFCE1B8D0}"/>
                </a:ext>
              </a:extLst>
            </p:cNvPr>
            <p:cNvSpPr/>
            <p:nvPr/>
          </p:nvSpPr>
          <p:spPr>
            <a:xfrm>
              <a:off x="3732212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F1585F-EC9B-4C9B-BDF2-AFBD159E511F}"/>
                </a:ext>
              </a:extLst>
            </p:cNvPr>
            <p:cNvSpPr/>
            <p:nvPr/>
          </p:nvSpPr>
          <p:spPr>
            <a:xfrm>
              <a:off x="4494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385FB2-DE12-45F0-B7F4-9158A9FEE817}"/>
                </a:ext>
              </a:extLst>
            </p:cNvPr>
            <p:cNvSpPr/>
            <p:nvPr/>
          </p:nvSpPr>
          <p:spPr>
            <a:xfrm>
              <a:off x="4494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43A03A-CDCE-42D9-AFA0-035AB142D2F2}"/>
                </a:ext>
              </a:extLst>
            </p:cNvPr>
            <p:cNvSpPr/>
            <p:nvPr/>
          </p:nvSpPr>
          <p:spPr>
            <a:xfrm>
              <a:off x="4494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AC141A-CE8A-4B21-9708-7B324B799D7C}"/>
                </a:ext>
              </a:extLst>
            </p:cNvPr>
            <p:cNvSpPr/>
            <p:nvPr/>
          </p:nvSpPr>
          <p:spPr>
            <a:xfrm>
              <a:off x="4494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C11A16-892A-4AB6-A887-AE7648EAAC64}"/>
                </a:ext>
              </a:extLst>
            </p:cNvPr>
            <p:cNvSpPr/>
            <p:nvPr/>
          </p:nvSpPr>
          <p:spPr>
            <a:xfrm>
              <a:off x="5256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7127E-98F1-4A41-96D0-0476FB85D593}"/>
                </a:ext>
              </a:extLst>
            </p:cNvPr>
            <p:cNvSpPr/>
            <p:nvPr/>
          </p:nvSpPr>
          <p:spPr>
            <a:xfrm>
              <a:off x="5256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02C3A-8726-4F98-A34D-05CE664977D1}"/>
                </a:ext>
              </a:extLst>
            </p:cNvPr>
            <p:cNvSpPr/>
            <p:nvPr/>
          </p:nvSpPr>
          <p:spPr>
            <a:xfrm>
              <a:off x="5256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F7D80-873D-4C5F-8A3F-95ED67748B77}"/>
                </a:ext>
              </a:extLst>
            </p:cNvPr>
            <p:cNvSpPr/>
            <p:nvPr/>
          </p:nvSpPr>
          <p:spPr>
            <a:xfrm>
              <a:off x="5256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93033-B474-4EF8-A57E-B74C1980ABE1}"/>
                </a:ext>
              </a:extLst>
            </p:cNvPr>
            <p:cNvSpPr/>
            <p:nvPr/>
          </p:nvSpPr>
          <p:spPr>
            <a:xfrm>
              <a:off x="6051448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AE386F-0867-4CC4-B8BE-8AE816F4554E}"/>
                </a:ext>
              </a:extLst>
            </p:cNvPr>
            <p:cNvSpPr/>
            <p:nvPr/>
          </p:nvSpPr>
          <p:spPr>
            <a:xfrm>
              <a:off x="6051448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8D6319-C9E1-4E13-B9E5-083588459E0A}"/>
                </a:ext>
              </a:extLst>
            </p:cNvPr>
            <p:cNvSpPr/>
            <p:nvPr/>
          </p:nvSpPr>
          <p:spPr>
            <a:xfrm>
              <a:off x="6051448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E7C422-EF9C-4FCF-96F1-91A2DCBA949E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EE8B62-A5DA-4253-A5EA-E2667E35D545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99B40-E23A-419F-A9E5-FE91BD763CF9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854DB2-D446-4562-AC4A-7463E4A5B3DD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B327A7-3FEA-40D2-8E74-B09F7638162A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838259B-84EE-40BA-868C-68610DA4C115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2AC963-E25A-4F7E-B961-6535BEB84BC9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88D0BF-CC6E-477B-8127-7958378DD06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03FBA7-B390-4F9A-B13C-297BC17DDF64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CB5146-D29F-405C-8070-17C82239AEA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2E7BB4-4BBA-49C0-A6DC-D9A79171D277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519266-25AE-4E5A-9C9F-16397569A775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A34019-3E0E-4EBE-B772-878C407CB191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126887-40CB-4C55-9B23-41C46D2F8960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1EEDDB-8665-4390-8910-04EF1A3DE14C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57A7712-C4A0-4548-9B9B-734CCD398EC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B811F2-B3C6-49A6-9F69-4BDD7FCA81D5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88E94E-1D95-4685-93B6-8C9B80C0248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2A7542-59AB-4462-8FCF-4CF79922743C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E39CE9-E179-4125-B6B1-9F5309330E6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23EB3EE-3A82-4F13-AE45-1618691719A4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E59629-97C2-4703-9C64-D426AB6FB09B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AB37B1-B94C-4556-A311-A51B3503B10C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407572-9C73-4393-B865-F492D5217360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5C26E6-DDF2-4BE0-9172-243D8F91579A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7505ED0-B71B-4DDB-8735-78AAEA9C634D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4EBA31-4D7F-4188-B41B-DE425E0605C2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4F7FD9A-7128-4508-8D7C-C15B290CB39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6C9F72-DF06-4C7C-AA7A-10D0ED3D9DF3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4152C3-8752-4A6C-ACB4-5AA190186182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ECF0B96-D219-487F-A4E5-39A29A0B3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5B7167C-E277-4072-9E11-EDEE21A934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948378-05ED-47D4-871A-87C44F924840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53DA51-9D03-40A6-AF41-35B256DAAB87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807FB1D-4860-446C-A5A1-38702EC10B5E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2E35F3-BED5-4FF3-9EC0-ADFAA27D1CF6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D0AF3F5-6326-4CA9-B12F-38172B6E67E2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CF1845-97E5-4D9B-A2D0-C5EF4F2A8369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69CBAF3-5F9A-4743-A53C-34E08BFD4286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0E4E4F4-9029-4A1E-BA9E-B8FD6F6E875B}"/>
                </a:ext>
              </a:extLst>
            </p:cNvPr>
            <p:cNvCxnSpPr>
              <a:stCxn id="14" idx="6"/>
              <a:endCxn id="24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23434A-AD8D-495C-8677-8682B9FB5FE4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BED6A-4ACC-4F01-BB0F-EEFD4EC9CF23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C85189D-8F9C-4731-A971-7DD2B351D741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3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16-F023-BF44-95C1-EDF21D9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神经元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16-F023-BF44-95C1-EDF21D953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神经网络的动机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99376" y="2065228"/>
            <a:ext cx="5320747" cy="4632960"/>
          </a:xfrm>
        </p:spPr>
        <p:txBody>
          <a:bodyPr>
            <a:normAutofit/>
          </a:bodyPr>
          <a:lstStyle/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受到生物学启发的数学模型</a:t>
            </a: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从前一层神经元获取信号</a:t>
            </a: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根据输入生成信号</a:t>
            </a: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将生成的信号传递给下一层神经元</a:t>
            </a: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通过将众多的神经元分层，就可以产生复杂的模型</a:t>
            </a:r>
            <a:endParaRPr lang="en-US" b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04674-B416-466B-8589-C9F48C72B79A}"/>
              </a:ext>
            </a:extLst>
          </p:cNvPr>
          <p:cNvGrpSpPr/>
          <p:nvPr/>
        </p:nvGrpSpPr>
        <p:grpSpPr>
          <a:xfrm>
            <a:off x="7130655" y="2236194"/>
            <a:ext cx="3655628" cy="2146300"/>
            <a:chOff x="3292616" y="4559300"/>
            <a:chExt cx="3655628" cy="21463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CA1BC5-2EF9-491F-A272-02F3098C0F2D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6C5C66-AC46-4C67-9550-3446E81B0180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85AFD1-EC4A-4B17-B0BF-4B8203F42AA6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BDA553-CAC8-471F-A040-7B7B72EF441F}"/>
                </a:ext>
              </a:extLst>
            </p:cNvPr>
            <p:cNvSpPr/>
            <p:nvPr/>
          </p:nvSpPr>
          <p:spPr>
            <a:xfrm>
              <a:off x="3732212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6F7534-E059-4745-8F0C-18B542AE1E96}"/>
                </a:ext>
              </a:extLst>
            </p:cNvPr>
            <p:cNvSpPr/>
            <p:nvPr/>
          </p:nvSpPr>
          <p:spPr>
            <a:xfrm>
              <a:off x="3732212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E12C4-9255-4E1F-A962-9A8CFCE1B8D0}"/>
                </a:ext>
              </a:extLst>
            </p:cNvPr>
            <p:cNvSpPr/>
            <p:nvPr/>
          </p:nvSpPr>
          <p:spPr>
            <a:xfrm>
              <a:off x="3732212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F1585F-EC9B-4C9B-BDF2-AFBD159E511F}"/>
                </a:ext>
              </a:extLst>
            </p:cNvPr>
            <p:cNvSpPr/>
            <p:nvPr/>
          </p:nvSpPr>
          <p:spPr>
            <a:xfrm>
              <a:off x="4494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385FB2-DE12-45F0-B7F4-9158A9FEE817}"/>
                </a:ext>
              </a:extLst>
            </p:cNvPr>
            <p:cNvSpPr/>
            <p:nvPr/>
          </p:nvSpPr>
          <p:spPr>
            <a:xfrm>
              <a:off x="4494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43A03A-CDCE-42D9-AFA0-035AB142D2F2}"/>
                </a:ext>
              </a:extLst>
            </p:cNvPr>
            <p:cNvSpPr/>
            <p:nvPr/>
          </p:nvSpPr>
          <p:spPr>
            <a:xfrm>
              <a:off x="4494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AC141A-CE8A-4B21-9708-7B324B799D7C}"/>
                </a:ext>
              </a:extLst>
            </p:cNvPr>
            <p:cNvSpPr/>
            <p:nvPr/>
          </p:nvSpPr>
          <p:spPr>
            <a:xfrm>
              <a:off x="4494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C11A16-892A-4AB6-A887-AE7648EAAC64}"/>
                </a:ext>
              </a:extLst>
            </p:cNvPr>
            <p:cNvSpPr/>
            <p:nvPr/>
          </p:nvSpPr>
          <p:spPr>
            <a:xfrm>
              <a:off x="5256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7127E-98F1-4A41-96D0-0476FB85D593}"/>
                </a:ext>
              </a:extLst>
            </p:cNvPr>
            <p:cNvSpPr/>
            <p:nvPr/>
          </p:nvSpPr>
          <p:spPr>
            <a:xfrm>
              <a:off x="5256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02C3A-8726-4F98-A34D-05CE664977D1}"/>
                </a:ext>
              </a:extLst>
            </p:cNvPr>
            <p:cNvSpPr/>
            <p:nvPr/>
          </p:nvSpPr>
          <p:spPr>
            <a:xfrm>
              <a:off x="5256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F7D80-873D-4C5F-8A3F-95ED67748B77}"/>
                </a:ext>
              </a:extLst>
            </p:cNvPr>
            <p:cNvSpPr/>
            <p:nvPr/>
          </p:nvSpPr>
          <p:spPr>
            <a:xfrm>
              <a:off x="5256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93033-B474-4EF8-A57E-B74C1980ABE1}"/>
                </a:ext>
              </a:extLst>
            </p:cNvPr>
            <p:cNvSpPr/>
            <p:nvPr/>
          </p:nvSpPr>
          <p:spPr>
            <a:xfrm>
              <a:off x="6051448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AE386F-0867-4CC4-B8BE-8AE816F4554E}"/>
                </a:ext>
              </a:extLst>
            </p:cNvPr>
            <p:cNvSpPr/>
            <p:nvPr/>
          </p:nvSpPr>
          <p:spPr>
            <a:xfrm>
              <a:off x="6051448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8D6319-C9E1-4E13-B9E5-083588459E0A}"/>
                </a:ext>
              </a:extLst>
            </p:cNvPr>
            <p:cNvSpPr/>
            <p:nvPr/>
          </p:nvSpPr>
          <p:spPr>
            <a:xfrm>
              <a:off x="6051448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E7C422-EF9C-4FCF-96F1-91A2DCBA949E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EE8B62-A5DA-4253-A5EA-E2667E35D545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99B40-E23A-419F-A9E5-FE91BD763CF9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854DB2-D446-4562-AC4A-7463E4A5B3DD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B327A7-3FEA-40D2-8E74-B09F7638162A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838259B-84EE-40BA-868C-68610DA4C115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2AC963-E25A-4F7E-B961-6535BEB84BC9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88D0BF-CC6E-477B-8127-7958378DD06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03FBA7-B390-4F9A-B13C-297BC17DDF64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CB5146-D29F-405C-8070-17C82239AEA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2E7BB4-4BBA-49C0-A6DC-D9A79171D277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519266-25AE-4E5A-9C9F-16397569A775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A34019-3E0E-4EBE-B772-878C407CB191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126887-40CB-4C55-9B23-41C46D2F8960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1EEDDB-8665-4390-8910-04EF1A3DE14C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57A7712-C4A0-4548-9B9B-734CCD398EC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B811F2-B3C6-49A6-9F69-4BDD7FCA81D5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88E94E-1D95-4685-93B6-8C9B80C0248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2A7542-59AB-4462-8FCF-4CF79922743C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E39CE9-E179-4125-B6B1-9F5309330E6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23EB3EE-3A82-4F13-AE45-1618691719A4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E59629-97C2-4703-9C64-D426AB6FB09B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AB37B1-B94C-4556-A311-A51B3503B10C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407572-9C73-4393-B865-F492D5217360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5C26E6-DDF2-4BE0-9172-243D8F91579A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7505ED0-B71B-4DDB-8735-78AAEA9C634D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4EBA31-4D7F-4188-B41B-DE425E0605C2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4F7FD9A-7128-4508-8D7C-C15B290CB39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6C9F72-DF06-4C7C-AA7A-10D0ED3D9DF3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4152C3-8752-4A6C-ACB4-5AA190186182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ECF0B96-D219-487F-A4E5-39A29A0B3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5B7167C-E277-4072-9E11-EDEE21A934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948378-05ED-47D4-871A-87C44F924840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53DA51-9D03-40A6-AF41-35B256DAAB87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807FB1D-4860-446C-A5A1-38702EC10B5E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2E35F3-BED5-4FF3-9EC0-ADFAA27D1CF6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D0AF3F5-6326-4CA9-B12F-38172B6E67E2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CF1845-97E5-4D9B-A2D0-C5EF4F2A8369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69CBAF3-5F9A-4743-A53C-34E08BFD4286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0E4E4F4-9029-4A1E-BA9E-B8FD6F6E875B}"/>
                </a:ext>
              </a:extLst>
            </p:cNvPr>
            <p:cNvCxnSpPr>
              <a:stCxn id="14" idx="6"/>
              <a:endCxn id="24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23434A-AD8D-495C-8677-8682B9FB5FE4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BED6A-4ACC-4F01-BB0F-EEFD4EC9CF23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C85189D-8F9C-4731-A971-7DD2B351D741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60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C18E8DF6-5AC7-44A6-883E-EB50ABE31C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012891"/>
            <a:ext cx="10080395" cy="1432839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可以将其看作是一种复杂的计算引擎</a:t>
            </a:r>
            <a:endParaRPr lang="en-US" dirty="0"/>
          </a:p>
          <a:p>
            <a:pPr lvl="1"/>
            <a:r>
              <a:rPr lang="zh-CN" altLang="en-US" dirty="0"/>
              <a:t>使用训练数据来训练它</a:t>
            </a:r>
            <a:endParaRPr lang="en-US" dirty="0"/>
          </a:p>
          <a:p>
            <a:pPr lvl="1"/>
            <a:r>
              <a:rPr lang="zh-CN" altLang="en-US" dirty="0"/>
              <a:t>然后，期待它能够对新的数据产生不错的答案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A44F8-472C-424D-8F06-B25E4A0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6C5E9B-0CAA-4B53-A518-63A8979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神经网络的结构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E65277-8DAC-4E6B-91D8-F996935810A4}"/>
              </a:ext>
            </a:extLst>
          </p:cNvPr>
          <p:cNvGrpSpPr/>
          <p:nvPr/>
        </p:nvGrpSpPr>
        <p:grpSpPr>
          <a:xfrm>
            <a:off x="3063311" y="1488167"/>
            <a:ext cx="5517983" cy="3088357"/>
            <a:chOff x="3292616" y="4559300"/>
            <a:chExt cx="3655628" cy="21463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AEDB73-8FAC-4486-AF7F-E7B79372D9C4}"/>
                </a:ext>
              </a:extLst>
            </p:cNvPr>
            <p:cNvSpPr/>
            <p:nvPr/>
          </p:nvSpPr>
          <p:spPr>
            <a:xfrm>
              <a:off x="3732212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B187C0-0A42-4F46-A86B-50B50B3B9B85}"/>
                </a:ext>
              </a:extLst>
            </p:cNvPr>
            <p:cNvSpPr/>
            <p:nvPr/>
          </p:nvSpPr>
          <p:spPr>
            <a:xfrm>
              <a:off x="3732212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B757CA-52F6-4BD7-8CE6-D51310DFE51B}"/>
                </a:ext>
              </a:extLst>
            </p:cNvPr>
            <p:cNvSpPr/>
            <p:nvPr/>
          </p:nvSpPr>
          <p:spPr>
            <a:xfrm>
              <a:off x="3732212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C9533E-614B-481E-AB70-EC42DB86BA5E}"/>
                </a:ext>
              </a:extLst>
            </p:cNvPr>
            <p:cNvSpPr/>
            <p:nvPr/>
          </p:nvSpPr>
          <p:spPr>
            <a:xfrm>
              <a:off x="4494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FE36B1-A9B4-44CA-A1C8-F475739CDDC9}"/>
                </a:ext>
              </a:extLst>
            </p:cNvPr>
            <p:cNvSpPr/>
            <p:nvPr/>
          </p:nvSpPr>
          <p:spPr>
            <a:xfrm>
              <a:off x="4494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B4203E-D2AF-4EEA-A075-FD7B94FE5200}"/>
                </a:ext>
              </a:extLst>
            </p:cNvPr>
            <p:cNvSpPr/>
            <p:nvPr/>
          </p:nvSpPr>
          <p:spPr>
            <a:xfrm>
              <a:off x="4494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60F85F-E883-4450-813E-6CFE20098D58}"/>
                </a:ext>
              </a:extLst>
            </p:cNvPr>
            <p:cNvSpPr/>
            <p:nvPr/>
          </p:nvSpPr>
          <p:spPr>
            <a:xfrm>
              <a:off x="4494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698660-9817-4A0B-BC28-C2424038EBD2}"/>
                </a:ext>
              </a:extLst>
            </p:cNvPr>
            <p:cNvSpPr/>
            <p:nvPr/>
          </p:nvSpPr>
          <p:spPr>
            <a:xfrm>
              <a:off x="5256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8D05EC-E9A2-48A1-9F62-FC3628C00B47}"/>
                </a:ext>
              </a:extLst>
            </p:cNvPr>
            <p:cNvSpPr/>
            <p:nvPr/>
          </p:nvSpPr>
          <p:spPr>
            <a:xfrm>
              <a:off x="5256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F138A-F988-456C-92E5-2F04B7A050DD}"/>
                </a:ext>
              </a:extLst>
            </p:cNvPr>
            <p:cNvSpPr/>
            <p:nvPr/>
          </p:nvSpPr>
          <p:spPr>
            <a:xfrm>
              <a:off x="5256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DE1D28-5505-49A7-96B6-93259B5EB0BD}"/>
                </a:ext>
              </a:extLst>
            </p:cNvPr>
            <p:cNvSpPr/>
            <p:nvPr/>
          </p:nvSpPr>
          <p:spPr>
            <a:xfrm>
              <a:off x="5256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DD585F-DC20-4EE8-98C5-4A8A59D49BCC}"/>
                </a:ext>
              </a:extLst>
            </p:cNvPr>
            <p:cNvSpPr/>
            <p:nvPr/>
          </p:nvSpPr>
          <p:spPr>
            <a:xfrm>
              <a:off x="6051448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BE8BF8-5D41-49BD-B46E-279B9261AF7E}"/>
                </a:ext>
              </a:extLst>
            </p:cNvPr>
            <p:cNvSpPr/>
            <p:nvPr/>
          </p:nvSpPr>
          <p:spPr>
            <a:xfrm>
              <a:off x="6051448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CDC4BD-D3B5-426D-A3CA-1C04D3E693E0}"/>
                </a:ext>
              </a:extLst>
            </p:cNvPr>
            <p:cNvSpPr/>
            <p:nvPr/>
          </p:nvSpPr>
          <p:spPr>
            <a:xfrm>
              <a:off x="6051448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7DFC12-C553-45C7-A7F0-5950CC670624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BD3492-3EE6-4739-B1D4-9BF54B5AA62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F8BE01-955A-4211-B416-56B244001A40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7204C8-8675-4E6F-BC05-F13F4C3B6E1C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2D8AFE-220C-4346-B6AD-9BF401E71687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B80C26-263B-4960-AA3B-17E2D4AA28F5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54EACB-5AFD-47EB-AF77-3489248E1A70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29679B-5605-4637-94D8-C3E7072676B3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15AF42-4A08-4396-8921-11FE87424A86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3B989E-08F1-42B5-BB18-73D8290322D7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6291FB-F4A9-42C1-A747-E102A4364BC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A98A68-D114-4C00-9D69-159A600E1EDF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EC0B1D-4F77-45A4-BE93-1453CA8B3AE8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5F241D-00B8-4711-87C5-0CD3AB5AEDA3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DA7868-2036-4C19-9962-5DCEF140553D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486DF7-63F8-4C26-A694-32816CE19E9B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359F2B9-3E90-430D-8E7A-F1C117CBFFA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982A33-D782-47E5-9546-7289C1509AA6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79E9DF4-2223-4D74-B533-B5B26F8B1F27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69A9BB-DFB3-4769-9433-9263CD15A3FF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7551239-F011-44DD-9DEE-7A11FA34E90D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D8D8AA0-FEDF-4250-B609-8401B7CF5460}"/>
                </a:ext>
              </a:extLst>
            </p:cNvPr>
            <p:cNvCxnSpPr>
              <a:stCxn id="10" idx="6"/>
              <a:endCxn id="15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AD74CCE-7F63-45D2-BA74-13719900F25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D5E3A9-2415-4766-A62E-53AA488D70C2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83C9720-715F-4DEC-9090-19EAB527A718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DE9CBE-1B21-444A-A09B-ABE90A1565B8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30EB55-F86D-49A7-92BD-D3C93D2DABD7}"/>
                </a:ext>
              </a:extLst>
            </p:cNvPr>
            <p:cNvCxnSpPr>
              <a:stCxn id="9" idx="7"/>
              <a:endCxn id="14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73B30BA-079F-406B-BDCC-353BC8DCA1C4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70219E1-A235-4297-9A95-7C8AF8C56C90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E628FEE-BD34-4FB0-9C4D-68BEDFA3BEC5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C6C4098-563D-4C14-B56A-3B123008D943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A8546A-4710-4488-878A-38627DED03D4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90329B1-2516-4680-8A8B-28D7ABD79B39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72F641-0103-464B-9F15-1AF95D83502A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9CB5DC5-8DD8-4667-9C16-11AB86829AA3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4F12742-0BC8-4C54-8F66-56DCC17E72B2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A8C7760-03CD-4FE4-9F05-130F2C186A25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10A0AE-05FC-41DC-AE6B-F459FAC22046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851E71A-3EE1-4215-B28E-481F9B8E905B}"/>
                </a:ext>
              </a:extLst>
            </p:cNvPr>
            <p:cNvCxnSpPr>
              <a:stCxn id="13" idx="6"/>
              <a:endCxn id="22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A0FBBA-9C58-4624-9CF2-E37F74DDB8AE}"/>
                </a:ext>
              </a:extLst>
            </p:cNvPr>
            <p:cNvCxnSpPr>
              <a:stCxn id="13" idx="6"/>
              <a:endCxn id="23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24D283-791D-452E-AA52-9B8BD22CAF9C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2BC510-894A-4075-A73B-79F8A8819DB0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1A1E49B-DC18-4163-A968-91C32B7B91FD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44F5D21-46E6-46B4-A6D6-0B4D20E6B598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476EB8-218A-4E04-B1A7-59556C2FF163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F6865B6-73C7-456A-9BBE-055B44F3DC1C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847A2B6-D5D3-43B0-B741-939A6BD9C87A}"/>
              </a:ext>
            </a:extLst>
          </p:cNvPr>
          <p:cNvSpPr txBox="1"/>
          <p:nvPr/>
        </p:nvSpPr>
        <p:spPr>
          <a:xfrm>
            <a:off x="331304" y="2784930"/>
            <a:ext cx="1987827" cy="617721"/>
          </a:xfrm>
          <a:prstGeom prst="rect">
            <a:avLst/>
          </a:prstGeom>
          <a:effectLst>
            <a:glow>
              <a:schemeClr val="accent6"/>
            </a:glow>
          </a:effec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609585">
              <a:spcBef>
                <a:spcPct val="0"/>
              </a:spcBef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C635E1-8FB6-4978-952F-BF257AE15658}"/>
              </a:ext>
            </a:extLst>
          </p:cNvPr>
          <p:cNvSpPr txBox="1"/>
          <p:nvPr/>
        </p:nvSpPr>
        <p:spPr>
          <a:xfrm>
            <a:off x="967410" y="1966827"/>
            <a:ext cx="1351721" cy="1099783"/>
          </a:xfrm>
          <a:prstGeom prst="rect">
            <a:avLst/>
          </a:prstGeom>
          <a:effectLst>
            <a:glow>
              <a:schemeClr val="accent6"/>
            </a:glow>
          </a:effec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609585">
              <a:spcBef>
                <a:spcPct val="0"/>
              </a:spcBef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BE8B7E-8476-4381-B70B-405D283C8597}"/>
              </a:ext>
            </a:extLst>
          </p:cNvPr>
          <p:cNvSpPr/>
          <p:nvPr/>
        </p:nvSpPr>
        <p:spPr>
          <a:xfrm>
            <a:off x="979693" y="2632025"/>
            <a:ext cx="2678879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</a:t>
            </a:r>
            <a:endParaRPr lang="en-US" sz="2400" dirty="0"/>
          </a:p>
          <a:p>
            <a:r>
              <a:rPr lang="en-US" sz="1867" dirty="0"/>
              <a:t>(</a:t>
            </a:r>
            <a:r>
              <a:rPr lang="zh-CN" altLang="en-US" sz="1867" dirty="0"/>
              <a:t>特征向量</a:t>
            </a:r>
            <a:r>
              <a:rPr lang="en-US" sz="1867" dirty="0"/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993734-F532-496F-AC80-E5D8A2041566}"/>
              </a:ext>
            </a:extLst>
          </p:cNvPr>
          <p:cNvSpPr/>
          <p:nvPr/>
        </p:nvSpPr>
        <p:spPr>
          <a:xfrm>
            <a:off x="8960479" y="2642493"/>
            <a:ext cx="267887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输出</a:t>
            </a:r>
            <a:endParaRPr lang="en-US" altLang="zh-CN" sz="1867" dirty="0"/>
          </a:p>
          <a:p>
            <a:r>
              <a:rPr lang="en-US" sz="1867" dirty="0"/>
              <a:t>(</a:t>
            </a:r>
            <a:r>
              <a:rPr lang="zh-CN" altLang="en-US" sz="1867" dirty="0"/>
              <a:t>标记</a:t>
            </a:r>
            <a:r>
              <a:rPr lang="en-US" sz="18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706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363760-8886-304F-B84F-F5CFED4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用神经网络解决多分类问题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C28F0-2781-1B4B-A23C-9332CB59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/>
              <a:t>对于二分类问题，最后一层有单个节点，并且使用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激活函数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这种方式有许多可取的优点：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使输出严格限制在 </a:t>
            </a:r>
            <a:r>
              <a:rPr kumimoji="1" lang="en-US" altLang="zh-CN" dirty="0"/>
              <a:t>0</a:t>
            </a:r>
            <a:r>
              <a:rPr kumimoji="1" lang="zh-CN" altLang="en-US" dirty="0"/>
              <a:t> 到 </a:t>
            </a:r>
            <a:r>
              <a:rPr kumimoji="1" lang="en-US" altLang="zh-CN" dirty="0"/>
              <a:t>1</a:t>
            </a:r>
            <a:r>
              <a:rPr kumimoji="1" lang="zh-CN" altLang="en-US" dirty="0"/>
              <a:t> 之间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可以将输出解释为概率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导数性质很好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是不是可以将这种方式扩展到多分类问题？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604967-55A0-CD4E-A2F4-7FB00E4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0C612-EDC8-E04F-AFAF-31BBE298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用神经网络解决多分类问题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FE002-4C91-E34C-A5C7-DC1862CB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记住：神经网络的输出使用的是“独热编码</a:t>
            </a:r>
            <a:r>
              <a:rPr kumimoji="1" lang="en-US" altLang="zh-CN" dirty="0"/>
              <a:t>(One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Encoding)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zh-CN" altLang="en-US" dirty="0"/>
              <a:t>输出是一个向量，长度等于分类的数量</a:t>
            </a:r>
            <a:endParaRPr kumimoji="1" lang="en-US" altLang="zh-CN" dirty="0"/>
          </a:p>
          <a:p>
            <a:r>
              <a:rPr kumimoji="1" lang="zh-CN" altLang="en-US" dirty="0"/>
              <a:t>每个分类都由向量中特定的位置来表示 </a:t>
            </a:r>
            <a:r>
              <a:rPr kumimoji="1" lang="en-US" altLang="zh-CN" dirty="0"/>
              <a:t>(</a:t>
            </a:r>
            <a:r>
              <a:rPr kumimoji="1" lang="zh-CN" altLang="en-US" dirty="0"/>
              <a:t>其他位置为</a:t>
            </a:r>
            <a:r>
              <a:rPr kumimoji="1" lang="en-US" altLang="zh-CN" dirty="0"/>
              <a:t>0)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1BDC5-7131-CF42-9B3B-1473E41C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23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5C79E0FA-B6F9-8746-94AC-31C589327903}"/>
                  </a:ext>
                </a:extLst>
              </p:cNvPr>
              <p:cNvSpPr txBox="1"/>
              <p:nvPr/>
            </p:nvSpPr>
            <p:spPr>
              <a:xfrm>
                <a:off x="2513135" y="3545900"/>
                <a:ext cx="1250278" cy="2441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5C79E0FA-B6F9-8746-94AC-31C58932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35" y="3545900"/>
                <a:ext cx="1250278" cy="2441694"/>
              </a:xfrm>
              <a:prstGeom prst="rect">
                <a:avLst/>
              </a:prstGeom>
              <a:blipFill>
                <a:blip r:embed="rId3"/>
                <a:stretch>
                  <a:fillRect b="-9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0E28DEA1-531A-A54D-8423-EEA7D95ECF58}"/>
                  </a:ext>
                </a:extLst>
              </p:cNvPr>
              <p:cNvSpPr txBox="1"/>
              <p:nvPr/>
            </p:nvSpPr>
            <p:spPr>
              <a:xfrm>
                <a:off x="5407147" y="3545900"/>
                <a:ext cx="1250278" cy="2441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0E28DEA1-531A-A54D-8423-EEA7D95EC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147" y="3545900"/>
                <a:ext cx="1250278" cy="2441694"/>
              </a:xfrm>
              <a:prstGeom prst="rect">
                <a:avLst/>
              </a:prstGeom>
              <a:blipFill>
                <a:blip r:embed="rId4"/>
                <a:stretch>
                  <a:fillRect b="-9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0488A15D-B2CF-A04E-9B23-A5CB4F2BBF38}"/>
                  </a:ext>
                </a:extLst>
              </p:cNvPr>
              <p:cNvSpPr txBox="1"/>
              <p:nvPr/>
            </p:nvSpPr>
            <p:spPr>
              <a:xfrm>
                <a:off x="8304335" y="3545901"/>
                <a:ext cx="1250278" cy="2435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0488A15D-B2CF-A04E-9B23-A5CB4F2B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35" y="3545901"/>
                <a:ext cx="1250278" cy="2435667"/>
              </a:xfrm>
              <a:prstGeom prst="rect">
                <a:avLst/>
              </a:prstGeom>
              <a:blipFill>
                <a:blip r:embed="rId5"/>
                <a:stretch>
                  <a:fillRect b="-9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">
            <a:extLst>
              <a:ext uri="{FF2B5EF4-FFF2-40B4-BE49-F238E27FC236}">
                <a16:creationId xmlns:a16="http://schemas.microsoft.com/office/drawing/2014/main" id="{1578C66E-B1DF-8A47-80F0-2D56B9F7D1EA}"/>
              </a:ext>
            </a:extLst>
          </p:cNvPr>
          <p:cNvSpPr txBox="1"/>
          <p:nvPr/>
        </p:nvSpPr>
        <p:spPr>
          <a:xfrm>
            <a:off x="2696946" y="6136700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Cat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93BC3CC-2777-6840-B836-6BDEE08B4326}"/>
              </a:ext>
            </a:extLst>
          </p:cNvPr>
          <p:cNvSpPr txBox="1"/>
          <p:nvPr/>
        </p:nvSpPr>
        <p:spPr>
          <a:xfrm>
            <a:off x="5533250" y="6136700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Dog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571FBE0-86A3-6640-B6B7-0C0C7A29667B}"/>
              </a:ext>
            </a:extLst>
          </p:cNvPr>
          <p:cNvSpPr txBox="1"/>
          <p:nvPr/>
        </p:nvSpPr>
        <p:spPr>
          <a:xfrm>
            <a:off x="8111973" y="6136700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Toaster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73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34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权重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2BD3E6B7-2F64-4CF8-867F-848CBC4AD05F}"/>
              </a:ext>
            </a:extLst>
          </p:cNvPr>
          <p:cNvSpPr/>
          <p:nvPr/>
        </p:nvSpPr>
        <p:spPr>
          <a:xfrm>
            <a:off x="3718152" y="1263964"/>
            <a:ext cx="1061008" cy="473918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6" name="Rounded Rectangle 90">
            <a:extLst>
              <a:ext uri="{FF2B5EF4-FFF2-40B4-BE49-F238E27FC236}">
                <a16:creationId xmlns:a16="http://schemas.microsoft.com/office/drawing/2014/main" id="{E0FFA5C4-44C4-4EA0-BFAC-6EEAA7ED43A6}"/>
              </a:ext>
            </a:extLst>
          </p:cNvPr>
          <p:cNvSpPr/>
          <p:nvPr/>
        </p:nvSpPr>
        <p:spPr>
          <a:xfrm>
            <a:off x="5438896" y="1265583"/>
            <a:ext cx="1061008" cy="47391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7" name="Rounded Rectangle 91">
            <a:extLst>
              <a:ext uri="{FF2B5EF4-FFF2-40B4-BE49-F238E27FC236}">
                <a16:creationId xmlns:a16="http://schemas.microsoft.com/office/drawing/2014/main" id="{DC94C266-EF46-4226-B783-FABA04DD2E22}"/>
              </a:ext>
            </a:extLst>
          </p:cNvPr>
          <p:cNvSpPr/>
          <p:nvPr/>
        </p:nvSpPr>
        <p:spPr>
          <a:xfrm>
            <a:off x="7233140" y="1262344"/>
            <a:ext cx="1061008" cy="47391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1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输入层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2BD3E6B7-2F64-4CF8-867F-848CBC4AD05F}"/>
              </a:ext>
            </a:extLst>
          </p:cNvPr>
          <p:cNvSpPr/>
          <p:nvPr/>
        </p:nvSpPr>
        <p:spPr>
          <a:xfrm>
            <a:off x="2828715" y="1263964"/>
            <a:ext cx="1061008" cy="473918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23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隐藏层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ounded Rectangle 90">
            <a:extLst>
              <a:ext uri="{FF2B5EF4-FFF2-40B4-BE49-F238E27FC236}">
                <a16:creationId xmlns:a16="http://schemas.microsoft.com/office/drawing/2014/main" id="{E0FFA5C4-44C4-4EA0-BFAC-6EEAA7ED43A6}"/>
              </a:ext>
            </a:extLst>
          </p:cNvPr>
          <p:cNvSpPr/>
          <p:nvPr/>
        </p:nvSpPr>
        <p:spPr>
          <a:xfrm>
            <a:off x="4564383" y="1265583"/>
            <a:ext cx="1061008" cy="47391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ounded Rectangle 91">
            <a:extLst>
              <a:ext uri="{FF2B5EF4-FFF2-40B4-BE49-F238E27FC236}">
                <a16:creationId xmlns:a16="http://schemas.microsoft.com/office/drawing/2014/main" id="{DC94C266-EF46-4226-B783-FABA04DD2E22}"/>
              </a:ext>
            </a:extLst>
          </p:cNvPr>
          <p:cNvSpPr/>
          <p:nvPr/>
        </p:nvSpPr>
        <p:spPr>
          <a:xfrm>
            <a:off x="6332120" y="1262344"/>
            <a:ext cx="1061008" cy="47391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426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输出层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ounded Rectangle 89">
            <a:extLst>
              <a:ext uri="{FF2B5EF4-FFF2-40B4-BE49-F238E27FC236}">
                <a16:creationId xmlns:a16="http://schemas.microsoft.com/office/drawing/2014/main" id="{2BD3E6B7-2F64-4CF8-867F-848CBC4AD05F}"/>
              </a:ext>
            </a:extLst>
          </p:cNvPr>
          <p:cNvSpPr/>
          <p:nvPr/>
        </p:nvSpPr>
        <p:spPr>
          <a:xfrm>
            <a:off x="8171784" y="1263964"/>
            <a:ext cx="1061008" cy="473918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384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权重</a:t>
            </a:r>
            <a:r>
              <a:rPr lang="en-US" altLang="zh-CN" dirty="0"/>
              <a:t>(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/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/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/>
              <p:nvPr/>
            </p:nvSpPr>
            <p:spPr>
              <a:xfrm>
                <a:off x="7496908" y="1206428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08" y="1206428"/>
                <a:ext cx="804643" cy="434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3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生物学上的神经元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C9A7-5CF2-CF40-9744-04948AE8B6D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upload.wikimedia.org/wikipedia/commons/thumb/3/30/Chemical_synapse_schema_cropped.jpg/350px-Chemical_synapse_schema_cropped.jpg">
            <a:extLst>
              <a:ext uri="{FF2B5EF4-FFF2-40B4-BE49-F238E27FC236}">
                <a16:creationId xmlns:a16="http://schemas.microsoft.com/office/drawing/2014/main" id="{C40B159F-A022-9244-8DFF-0B35AA13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10" y="1327695"/>
            <a:ext cx="4415161" cy="50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64C8A90F-45C6-4149-AE2D-BB327ADB3115}"/>
              </a:ext>
            </a:extLst>
          </p:cNvPr>
          <p:cNvSpPr/>
          <p:nvPr/>
        </p:nvSpPr>
        <p:spPr>
          <a:xfrm>
            <a:off x="888911" y="5991225"/>
            <a:ext cx="11569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https://en.wikipedia.org/wiki/Neuron</a:t>
            </a:r>
          </a:p>
        </p:txBody>
      </p:sp>
    </p:spTree>
    <p:extLst>
      <p:ext uri="{BB962C8B-B14F-4D97-AF65-F5344CB8AC3E}">
        <p14:creationId xmlns:p14="http://schemas.microsoft.com/office/powerpoint/2010/main" val="218624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净输入</a:t>
            </a:r>
            <a:r>
              <a:rPr lang="en-US" altLang="zh-CN" dirty="0"/>
              <a:t>(</a:t>
            </a:r>
            <a:r>
              <a:rPr lang="zh-CN" altLang="en-US" dirty="0"/>
              <a:t>输入的加权和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/>
              <p:nvPr/>
            </p:nvSpPr>
            <p:spPr>
              <a:xfrm>
                <a:off x="3976360" y="1215972"/>
                <a:ext cx="672685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0" y="1215972"/>
                <a:ext cx="672685" cy="4344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/>
              <p:nvPr/>
            </p:nvSpPr>
            <p:spPr>
              <a:xfrm>
                <a:off x="5831900" y="1215972"/>
                <a:ext cx="672685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00" y="1215972"/>
                <a:ext cx="672685" cy="434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/>
              <p:nvPr/>
            </p:nvSpPr>
            <p:spPr>
              <a:xfrm>
                <a:off x="7687440" y="1217946"/>
                <a:ext cx="672685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440" y="1217946"/>
                <a:ext cx="672685" cy="434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6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</a:t>
            </a:r>
            <a:r>
              <a:rPr lang="en-US" dirty="0"/>
              <a:t> (</a:t>
            </a:r>
            <a:r>
              <a:rPr lang="zh-CN" altLang="en-US" dirty="0"/>
              <a:t>到下一层神经元的输出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/>
              <p:nvPr/>
            </p:nvSpPr>
            <p:spPr>
              <a:xfrm>
                <a:off x="3620637" y="1476404"/>
                <a:ext cx="686791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D1AA6A-D047-468B-A180-67B447308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37" y="1476404"/>
                <a:ext cx="686791" cy="4344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/>
              <p:nvPr/>
            </p:nvSpPr>
            <p:spPr>
              <a:xfrm>
                <a:off x="5641369" y="1200076"/>
                <a:ext cx="686791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A7D57D9-7FFB-49D0-AFD4-C2AE26518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69" y="1200076"/>
                <a:ext cx="686791" cy="434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/>
              <p:nvPr/>
            </p:nvSpPr>
            <p:spPr>
              <a:xfrm>
                <a:off x="7496909" y="1206428"/>
                <a:ext cx="686791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233CD-3BD0-4D97-9595-8A6646E84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09" y="1206428"/>
                <a:ext cx="686791" cy="434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5B7F105-584D-417C-8F79-FAAA1B1997BC}"/>
                  </a:ext>
                </a:extLst>
              </p:cNvPr>
              <p:cNvSpPr/>
              <p:nvPr/>
            </p:nvSpPr>
            <p:spPr>
              <a:xfrm>
                <a:off x="9006220" y="1476404"/>
                <a:ext cx="686791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5B7F105-584D-417C-8F79-FAAA1B199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20" y="1476404"/>
                <a:ext cx="686791" cy="4344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21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1CCC1-100E-428D-A9D1-5DE00EC33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34B33F-8B0E-4355-9197-CD634390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计算的矩阵表示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3CED1-05C8-4D09-8376-9ED59D52FCAC}"/>
              </a:ext>
            </a:extLst>
          </p:cNvPr>
          <p:cNvGrpSpPr/>
          <p:nvPr/>
        </p:nvGrpSpPr>
        <p:grpSpPr>
          <a:xfrm>
            <a:off x="6450236" y="1349567"/>
            <a:ext cx="3769963" cy="4675215"/>
            <a:chOff x="3292616" y="4559300"/>
            <a:chExt cx="1658796" cy="2146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F280143-5FCA-4190-A397-0BFA2F8D5452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F280143-5FCA-4190-A397-0BFA2F8D5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9ACCAA5-55B3-4305-A7BC-3DACF8223621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9ACCAA5-55B3-4305-A7BC-3DACF8223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0401D0B-EC49-4614-9AEF-C90B1513FC57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0401D0B-EC49-4614-9AEF-C90B1513F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A35096-4AFA-4E27-A090-187AFEDB1CA4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A35096-4AFA-4E27-A090-187AFEDB1C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DE7E192-F917-43C5-BF0A-F37B9AC06DED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DE7E192-F917-43C5-BF0A-F37B9AC06D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742DC5C-E6C5-4161-BF1D-201CE20F8957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742DC5C-E6C5-4161-BF1D-201CE20F8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9C0A320-4CDE-4AEE-AFF1-4B75154543A9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9C0A320-4CDE-4AEE-AFF1-4B7515454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D0F817-79D3-485B-BFDB-A8C555012142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11CA8A-8D7C-4DAD-B639-406E24F1485B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F30539-043E-4D54-B524-38FA167FCED6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792239-D6A1-49AE-89A1-2602365EB1C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2643C0-5607-4756-8745-61BD2E0B5EB7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D5D173-A93B-4B53-B651-A545C8DCD898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4A9C06-07A0-4791-B3B3-73D31A4C6526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03429A-860B-4872-8A6A-79129B29B9B8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22285C-ADA5-4120-A57F-F94BA1B3ED9F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F76635-A13E-4C7D-88DB-D03DC8D47D1F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1D5F57-E614-4A15-88EE-B4A9FBCE96E1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492433-1C44-41A1-95D0-C512BC26D6E4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2F5787-6B82-4A1D-9839-8CA9C93E07FD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2873DB-C54F-43E6-8791-204A5E98B721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DC6A776-6C6E-48AD-8D7E-836B95E210F8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0E4F84-C01B-4E95-9008-198F7F0AD167}"/>
                  </a:ext>
                </a:extLst>
              </p:cNvPr>
              <p:cNvSpPr txBox="1"/>
              <p:nvPr/>
            </p:nvSpPr>
            <p:spPr>
              <a:xfrm>
                <a:off x="531137" y="4159877"/>
                <a:ext cx="2451927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0E4F84-C01B-4E95-9008-198F7F0AD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7" y="4159877"/>
                <a:ext cx="2451927" cy="512961"/>
              </a:xfrm>
              <a:prstGeom prst="rect">
                <a:avLst/>
              </a:prstGeom>
              <a:blipFill>
                <a:blip r:embed="rId10"/>
                <a:stretch>
                  <a:fillRect t="-7317" r="-103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16E3D4-DC0D-48C8-BE20-85FCAC6F4E17}"/>
                  </a:ext>
                </a:extLst>
              </p:cNvPr>
              <p:cNvSpPr txBox="1"/>
              <p:nvPr/>
            </p:nvSpPr>
            <p:spPr>
              <a:xfrm>
                <a:off x="531136" y="4949464"/>
                <a:ext cx="2498821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16E3D4-DC0D-48C8-BE20-85FCAC6F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6" y="4949464"/>
                <a:ext cx="2498821" cy="525913"/>
              </a:xfrm>
              <a:prstGeom prst="rect">
                <a:avLst/>
              </a:prstGeom>
              <a:blipFill>
                <a:blip r:embed="rId11"/>
                <a:stretch>
                  <a:fillRect l="-2525" t="-2381" r="-6061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C06EEB-AC28-44BE-AD02-0AB7F190A1E6}"/>
                  </a:ext>
                </a:extLst>
              </p:cNvPr>
              <p:cNvSpPr txBox="1"/>
              <p:nvPr/>
            </p:nvSpPr>
            <p:spPr>
              <a:xfrm>
                <a:off x="531137" y="2702929"/>
                <a:ext cx="297319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C06EEB-AC28-44BE-AD02-0AB7F190A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7" y="2702929"/>
                <a:ext cx="2973193" cy="492443"/>
              </a:xfrm>
              <a:prstGeom prst="rect">
                <a:avLst/>
              </a:prstGeom>
              <a:blipFill>
                <a:blip r:embed="rId12"/>
                <a:stretch>
                  <a:fillRect t="-7500" r="-212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3C65B5-250A-4E33-9DB0-1D635B7CECFF}"/>
                  </a:ext>
                </a:extLst>
              </p:cNvPr>
              <p:cNvSpPr txBox="1"/>
              <p:nvPr/>
            </p:nvSpPr>
            <p:spPr>
              <a:xfrm>
                <a:off x="1005508" y="3331775"/>
                <a:ext cx="2498821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3C65B5-250A-4E33-9DB0-1D635B7CE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08" y="3331775"/>
                <a:ext cx="2498821" cy="512961"/>
              </a:xfrm>
              <a:prstGeom prst="rect">
                <a:avLst/>
              </a:prstGeom>
              <a:blipFill>
                <a:blip r:embed="rId13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8556F6-B2C9-4328-829C-3E6F36FD4780}"/>
                  </a:ext>
                </a:extLst>
              </p:cNvPr>
              <p:cNvSpPr/>
              <p:nvPr/>
            </p:nvSpPr>
            <p:spPr>
              <a:xfrm>
                <a:off x="3631644" y="2650794"/>
                <a:ext cx="2090913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是一个</a:t>
                </a:r>
              </a:p>
              <a:p>
                <a:pPr marL="609585" indent="-609585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3x4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矩阵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8556F6-B2C9-4328-829C-3E6F36FD4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44" y="2650794"/>
                <a:ext cx="2090913" cy="846322"/>
              </a:xfrm>
              <a:prstGeom prst="rect">
                <a:avLst/>
              </a:prstGeom>
              <a:blipFill>
                <a:blip r:embed="rId14"/>
                <a:stretch>
                  <a:fillRect l="-4217" t="-5970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21EDEF-C3D7-4BA4-B921-DD77E8D77DB8}"/>
                  </a:ext>
                </a:extLst>
              </p:cNvPr>
              <p:cNvSpPr/>
              <p:nvPr/>
            </p:nvSpPr>
            <p:spPr>
              <a:xfrm>
                <a:off x="3631644" y="3539238"/>
                <a:ext cx="1700897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是一个 </a:t>
                </a:r>
              </a:p>
              <a:p>
                <a:pPr marL="609585" indent="-609585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元素向量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21EDEF-C3D7-4BA4-B921-DD77E8D77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44" y="3539238"/>
                <a:ext cx="1700897" cy="846322"/>
              </a:xfrm>
              <a:prstGeom prst="rect">
                <a:avLst/>
              </a:prstGeom>
              <a:blipFill>
                <a:blip r:embed="rId15"/>
                <a:stretch>
                  <a:fillRect l="-5185" t="-5970" r="-2222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62EB0C-824B-43DF-9A7B-E93C832D2160}"/>
                  </a:ext>
                </a:extLst>
              </p:cNvPr>
              <p:cNvSpPr/>
              <p:nvPr/>
            </p:nvSpPr>
            <p:spPr>
              <a:xfrm>
                <a:off x="3613104" y="4598171"/>
                <a:ext cx="1719437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一个</a:t>
                </a:r>
              </a:p>
              <a:p>
                <a:pPr marL="609585" indent="-609585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4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ea"/>
                    <a:cs typeface="Avenir Book" charset="0"/>
                  </a:rPr>
                  <a:t>元素向量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Avenir Book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62EB0C-824B-43DF-9A7B-E93C832D2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04" y="4598171"/>
                <a:ext cx="1719437" cy="846322"/>
              </a:xfrm>
              <a:prstGeom prst="rect">
                <a:avLst/>
              </a:prstGeom>
              <a:blipFill>
                <a:blip r:embed="rId16"/>
                <a:stretch>
                  <a:fillRect l="-5109" t="-4412" r="-1460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EA12CE-BD0E-4017-AE02-0AEBAB1262F1}"/>
                  </a:ext>
                </a:extLst>
              </p:cNvPr>
              <p:cNvSpPr/>
              <p:nvPr/>
            </p:nvSpPr>
            <p:spPr>
              <a:xfrm>
                <a:off x="10083293" y="1044624"/>
                <a:ext cx="686791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EA12CE-BD0E-4017-AE02-0AEBAB126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293" y="1044624"/>
                <a:ext cx="686791" cy="4344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9B1BF6-A745-4A2F-AA06-2BB178E76D48}"/>
                  </a:ext>
                </a:extLst>
              </p:cNvPr>
              <p:cNvSpPr/>
              <p:nvPr/>
            </p:nvSpPr>
            <p:spPr>
              <a:xfrm>
                <a:off x="8946512" y="891916"/>
                <a:ext cx="672685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33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9B1BF6-A745-4A2F-AA06-2BB178E76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12" y="891916"/>
                <a:ext cx="672685" cy="434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7D45AF2-3D5F-46EC-AD6B-961D90271492}"/>
                  </a:ext>
                </a:extLst>
              </p:cNvPr>
              <p:cNvSpPr/>
              <p:nvPr/>
            </p:nvSpPr>
            <p:spPr>
              <a:xfrm>
                <a:off x="8296541" y="1351989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133" baseline="30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7D45AF2-3D5F-46EC-AD6B-961D90271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541" y="1351989"/>
                <a:ext cx="804643" cy="434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364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A080E-0D3F-4500-A26A-9B79E742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9FEC3-6F07-45D6-8DD6-6471BFE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继续计算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70B1DD-EB9C-42C7-9C8D-C5E1969A1EC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38200" y="1758610"/>
                <a:ext cx="6626087" cy="18566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对于单个训练实例</a:t>
                </a:r>
                <a:r>
                  <a:rPr lang="en-US" b="0" dirty="0"/>
                  <a:t> (</a:t>
                </a:r>
                <a:r>
                  <a:rPr lang="zh-CN" altLang="en-US" b="0" dirty="0"/>
                  <a:t>数据点</a:t>
                </a:r>
                <a:r>
                  <a:rPr lang="en-US" b="0" dirty="0"/>
                  <a:t>)</a:t>
                </a:r>
              </a:p>
              <a:p>
                <a:r>
                  <a:rPr lang="zh-CN" altLang="en-US" b="0" dirty="0"/>
                  <a:t>输入</a:t>
                </a:r>
                <a:r>
                  <a:rPr lang="en-US" b="0" dirty="0"/>
                  <a:t>: </a:t>
                </a:r>
                <a:r>
                  <a:rPr lang="zh-CN" altLang="en-US" b="0" dirty="0"/>
                  <a:t>向量</a:t>
                </a:r>
                <a:r>
                  <a:rPr lang="en-US" b="0" dirty="0"/>
                  <a:t> x (</a:t>
                </a:r>
                <a:r>
                  <a:rPr lang="zh-CN" altLang="en-US" b="0" dirty="0"/>
                  <a:t>长度为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的行向量</a:t>
                </a:r>
                <a:r>
                  <a:rPr lang="en-US" b="0" dirty="0"/>
                  <a:t>)</a:t>
                </a:r>
              </a:p>
              <a:p>
                <a:r>
                  <a:rPr lang="en-US" b="0" dirty="0" err="1"/>
                  <a:t>输出</a:t>
                </a:r>
                <a:r>
                  <a:rPr lang="en-US" b="0" dirty="0"/>
                  <a:t>: </a:t>
                </a:r>
                <a:r>
                  <a:rPr lang="en-US" b="0" dirty="0" err="1"/>
                  <a:t>向量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>
                    <a:latin typeface="Intel Clear bold" panose="020B0704020203020204" pitchFamily="34" charset="0"/>
                    <a:ea typeface="Intel Clear bold" panose="020B0704020203020204" pitchFamily="34" charset="0"/>
                    <a:cs typeface="Intel Clear bold" panose="020B0704020203020204" pitchFamily="34" charset="0"/>
                  </a:rPr>
                  <a:t> </a:t>
                </a:r>
                <a:r>
                  <a:rPr lang="en-US" b="0" dirty="0"/>
                  <a:t>(长度为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的行向量</a:t>
                </a:r>
                <a:r>
                  <a:rPr lang="en-US" b="0" dirty="0"/>
                  <a:t>)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70B1DD-EB9C-42C7-9C8D-C5E1969A1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8200" y="1758610"/>
                <a:ext cx="6626087" cy="1856629"/>
              </a:xfrm>
              <a:blipFill>
                <a:blip r:embed="rId3"/>
                <a:stretch>
                  <a:fillRect l="-1530" t="-4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7AA56B-A60D-42BB-BA1C-F9BE860E84C5}"/>
                  </a:ext>
                </a:extLst>
              </p:cNvPr>
              <p:cNvSpPr txBox="1"/>
              <p:nvPr/>
            </p:nvSpPr>
            <p:spPr>
              <a:xfrm>
                <a:off x="1306398" y="3696070"/>
                <a:ext cx="2451927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7AA56B-A60D-42BB-BA1C-F9BE860E8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98" y="3696070"/>
                <a:ext cx="2451927" cy="512961"/>
              </a:xfrm>
              <a:prstGeom prst="rect">
                <a:avLst/>
              </a:prstGeom>
              <a:blipFill>
                <a:blip r:embed="rId4"/>
                <a:stretch>
                  <a:fillRect t="-4878" r="-103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86F57A-2498-4B81-AFC5-30DCC23E4529}"/>
                  </a:ext>
                </a:extLst>
              </p:cNvPr>
              <p:cNvSpPr txBox="1"/>
              <p:nvPr/>
            </p:nvSpPr>
            <p:spPr>
              <a:xfrm>
                <a:off x="5220218" y="3683161"/>
                <a:ext cx="2498821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𝜎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86F57A-2498-4B81-AFC5-30DCC23E4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18" y="3683161"/>
                <a:ext cx="2498821" cy="525913"/>
              </a:xfrm>
              <a:prstGeom prst="rect">
                <a:avLst/>
              </a:prstGeom>
              <a:blipFill>
                <a:blip r:embed="rId5"/>
                <a:stretch>
                  <a:fillRect l="-2525" t="-2381" r="-60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27DDD-8DA1-475D-87ED-27F4772AACD0}"/>
                  </a:ext>
                </a:extLst>
              </p:cNvPr>
              <p:cNvSpPr txBox="1"/>
              <p:nvPr/>
            </p:nvSpPr>
            <p:spPr>
              <a:xfrm>
                <a:off x="1306398" y="4538888"/>
                <a:ext cx="2889591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27DDD-8DA1-475D-87ED-27F4772AA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98" y="4538888"/>
                <a:ext cx="2889591" cy="512961"/>
              </a:xfrm>
              <a:prstGeom prst="rect">
                <a:avLst/>
              </a:prstGeom>
              <a:blipFill>
                <a:blip r:embed="rId6"/>
                <a:stretch>
                  <a:fillRect t="-4762" r="-131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1E95A-315D-4DD7-8FFF-BA38FBCF6C92}"/>
                  </a:ext>
                </a:extLst>
              </p:cNvPr>
              <p:cNvSpPr txBox="1"/>
              <p:nvPr/>
            </p:nvSpPr>
            <p:spPr>
              <a:xfrm>
                <a:off x="5220217" y="4527361"/>
                <a:ext cx="2498823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𝜎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1E95A-315D-4DD7-8FFF-BA38FBCF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17" y="4527361"/>
                <a:ext cx="2498823" cy="525913"/>
              </a:xfrm>
              <a:prstGeom prst="rect">
                <a:avLst/>
              </a:prstGeom>
              <a:blipFill>
                <a:blip r:embed="rId7"/>
                <a:stretch>
                  <a:fillRect l="-2525" r="-606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BE4C72-136A-4EC2-A43A-D86733335744}"/>
                  </a:ext>
                </a:extLst>
              </p:cNvPr>
              <p:cNvSpPr txBox="1"/>
              <p:nvPr/>
            </p:nvSpPr>
            <p:spPr>
              <a:xfrm>
                <a:off x="1334565" y="5373594"/>
                <a:ext cx="284032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(4)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BE4C72-136A-4EC2-A43A-D8673333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65" y="5373594"/>
                <a:ext cx="2840328" cy="512961"/>
              </a:xfrm>
              <a:prstGeom prst="rect">
                <a:avLst/>
              </a:prstGeom>
              <a:blipFill>
                <a:blip r:embed="rId8"/>
                <a:stretch>
                  <a:fillRect l="-889" t="-4762" r="-177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BB92D2-AAD4-4639-8DC9-C8D8C7D8EDDB}"/>
                  </a:ext>
                </a:extLst>
              </p:cNvPr>
              <p:cNvSpPr txBox="1"/>
              <p:nvPr/>
            </p:nvSpPr>
            <p:spPr>
              <a:xfrm>
                <a:off x="5220217" y="5360685"/>
                <a:ext cx="347947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𝑠𝑜𝑓𝑡𝑚𝑎𝑥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BB92D2-AAD4-4639-8DC9-C8D8C7D8E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17" y="5360685"/>
                <a:ext cx="3479478" cy="525913"/>
              </a:xfrm>
              <a:prstGeom prst="rect">
                <a:avLst/>
              </a:prstGeom>
              <a:blipFill>
                <a:blip r:embed="rId9"/>
                <a:stretch>
                  <a:fillRect l="-1818" t="-11628" r="-327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61867-A806-419A-9D23-CE9A746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769ECC-F545-4041-892F-023CDDF0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用神经网络解决多分类问题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834B96-45F0-4C14-B102-EA2F284E06F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38200" y="1859915"/>
                <a:ext cx="10970684" cy="4632960"/>
              </a:xfrm>
            </p:spPr>
            <p:txBody>
              <a:bodyPr>
                <a:normAutofit lnSpcReduction="10000"/>
              </a:bodyPr>
              <a:lstStyle/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zh-CN" altLang="en-US" b="0" dirty="0"/>
                  <a:t>对于多分类问题，最后一层是一个长度等于类别数量的向量</a:t>
                </a:r>
                <a:endParaRPr lang="en-US" altLang="zh-CN" b="0" dirty="0"/>
              </a:p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b="0" dirty="0"/>
              </a:p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b="0" dirty="0"/>
                  <a:t>Sigmoid</a:t>
                </a:r>
                <a:r>
                  <a:rPr lang="zh-CN" altLang="en-US" b="0" dirty="0"/>
                  <a:t>对多类别的扩展就是 </a:t>
                </a:r>
                <a:r>
                  <a:rPr lang="en-US" b="0" dirty="0" err="1"/>
                  <a:t>softmax</a:t>
                </a:r>
                <a:r>
                  <a:rPr lang="en-US" b="0" dirty="0"/>
                  <a:t> </a:t>
                </a:r>
                <a:r>
                  <a:rPr lang="zh-CN" altLang="en-US" b="0" dirty="0"/>
                  <a:t>函数：</a:t>
                </a:r>
                <a:endParaRPr lang="en-US" altLang="zh-CN" b="0" dirty="0"/>
              </a:p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𝑠𝑜𝑓𝑡𝑚𝑎𝑥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b="0" dirty="0"/>
              </a:p>
              <a:p>
                <a:pPr marL="380990" indent="-38099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zh-CN" altLang="en-US" b="0" dirty="0"/>
                  <a:t>它会产生一个向量，其中的各个项都介于 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 到 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 之间，并且它们的总和等于 </a:t>
                </a:r>
                <a:r>
                  <a:rPr lang="en-US" altLang="zh-CN" b="0" dirty="0"/>
                  <a:t>1</a:t>
                </a:r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834B96-45F0-4C14-B102-EA2F284E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8200" y="1859915"/>
                <a:ext cx="10970684" cy="4632960"/>
              </a:xfrm>
              <a:blipFill>
                <a:blip r:embed="rId3"/>
                <a:stretch>
                  <a:fillRect l="-925" t="-1913" r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68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A080E-0D3F-4500-A26A-9B79E742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9FEC3-6F07-45D6-8DD6-6471BFE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多行数据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70B1DD-EB9C-42C7-9C8D-C5E1969A1EC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47226" y="1690688"/>
                <a:ext cx="11109276" cy="208174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b="0" dirty="0"/>
                  <a:t>在实践中，我们会将许多行数据行堆叠为矩阵，再执行上面的计算</a:t>
                </a:r>
                <a:endParaRPr lang="en-US" altLang="zh-CN" b="0" dirty="0"/>
              </a:p>
              <a:p>
                <a:r>
                  <a:rPr lang="zh-CN" altLang="en-US" b="0" dirty="0"/>
                  <a:t>但是计算的公式还是一样的！</a:t>
                </a:r>
                <a:endParaRPr lang="en-US" altLang="zh-CN" b="0" dirty="0"/>
              </a:p>
              <a:p>
                <a:r>
                  <a:rPr lang="zh-CN" altLang="en-US" b="0" dirty="0"/>
                  <a:t>输入</a:t>
                </a:r>
                <a:r>
                  <a:rPr lang="en-US" b="0" dirty="0"/>
                  <a:t>: </a:t>
                </a:r>
                <a:r>
                  <a:rPr lang="zh-CN" altLang="en-US" b="0" dirty="0"/>
                  <a:t>矩阵</a:t>
                </a:r>
                <a:r>
                  <a:rPr lang="en-US" b="0" dirty="0"/>
                  <a:t> x (</a:t>
                </a:r>
                <a:r>
                  <a:rPr lang="zh-CN" altLang="en-US" b="0" dirty="0"/>
                  <a:t>一个</a:t>
                </a:r>
                <a:r>
                  <a:rPr lang="en-US" b="0" dirty="0"/>
                  <a:t> n</a:t>
                </a:r>
                <a:r>
                  <a:rPr lang="zh-CN" altLang="en-US" b="0" dirty="0"/>
                  <a:t> </a:t>
                </a:r>
                <a:r>
                  <a:rPr lang="en-US" b="0" dirty="0"/>
                  <a:t>x</a:t>
                </a:r>
                <a:r>
                  <a:rPr lang="zh-CN" altLang="en-US" b="0" dirty="0"/>
                  <a:t> </a:t>
                </a:r>
                <a:r>
                  <a:rPr lang="en-US" b="0" dirty="0"/>
                  <a:t>3 </a:t>
                </a:r>
                <a:r>
                  <a:rPr lang="zh-CN" altLang="en-US" b="0" dirty="0"/>
                  <a:t>矩阵</a:t>
                </a:r>
                <a:r>
                  <a:rPr lang="en-US" b="0" dirty="0"/>
                  <a:t>) (</a:t>
                </a:r>
                <a:r>
                  <a:rPr lang="zh-CN" altLang="en-US" b="0" dirty="0"/>
                  <a:t>每一行都是一个数据点</a:t>
                </a:r>
                <a:r>
                  <a:rPr lang="en-US" b="0" dirty="0"/>
                  <a:t>)</a:t>
                </a:r>
              </a:p>
              <a:p>
                <a:r>
                  <a:rPr lang="en-US" b="0" dirty="0" err="1"/>
                  <a:t>输出</a:t>
                </a:r>
                <a:r>
                  <a:rPr lang="en-US" b="0" dirty="0"/>
                  <a:t>: </a:t>
                </a:r>
                <a:r>
                  <a:rPr lang="en-US" b="0" dirty="0" err="1"/>
                  <a:t>向量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/>
                  <a:t> (</a:t>
                </a:r>
                <a:r>
                  <a:rPr lang="en-US" b="0" dirty="0" err="1"/>
                  <a:t>一个</a:t>
                </a:r>
                <a:r>
                  <a:rPr lang="en-US" b="0" dirty="0"/>
                  <a:t> n</a:t>
                </a:r>
                <a:r>
                  <a:rPr lang="zh-CN" altLang="en-US" b="0" dirty="0"/>
                  <a:t> </a:t>
                </a:r>
                <a:r>
                  <a:rPr lang="en-US" b="0" dirty="0"/>
                  <a:t>x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3</a:t>
                </a:r>
                <a:r>
                  <a:rPr lang="en-US" b="0" dirty="0"/>
                  <a:t> </a:t>
                </a:r>
                <a:r>
                  <a:rPr lang="en-US" b="0" dirty="0" err="1"/>
                  <a:t>矩阵</a:t>
                </a:r>
                <a:r>
                  <a:rPr lang="en-US" b="0" dirty="0"/>
                  <a:t>) (</a:t>
                </a:r>
                <a:r>
                  <a:rPr lang="en-US" b="0" dirty="0" err="1"/>
                  <a:t>每一行都是一个预测结果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70B1DD-EB9C-42C7-9C8D-C5E1969A1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47226" y="1690688"/>
                <a:ext cx="11109276" cy="2081745"/>
              </a:xfrm>
              <a:blipFill>
                <a:blip r:embed="rId3"/>
                <a:stretch>
                  <a:fillRect l="-914" t="-4848" b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13E6F-8F80-479F-9367-446B17296B7B}"/>
                  </a:ext>
                </a:extLst>
              </p:cNvPr>
              <p:cNvSpPr txBox="1"/>
              <p:nvPr/>
            </p:nvSpPr>
            <p:spPr>
              <a:xfrm>
                <a:off x="1146400" y="4020786"/>
                <a:ext cx="2451927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13E6F-8F80-479F-9367-446B1729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00" y="4020786"/>
                <a:ext cx="2451927" cy="512961"/>
              </a:xfrm>
              <a:prstGeom prst="rect">
                <a:avLst/>
              </a:prstGeom>
              <a:blipFill>
                <a:blip r:embed="rId4"/>
                <a:stretch>
                  <a:fillRect t="-7317" r="-103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7771-B5EC-4520-9508-2D988D0D1CD2}"/>
                  </a:ext>
                </a:extLst>
              </p:cNvPr>
              <p:cNvSpPr txBox="1"/>
              <p:nvPr/>
            </p:nvSpPr>
            <p:spPr>
              <a:xfrm>
                <a:off x="5060220" y="4007877"/>
                <a:ext cx="2498821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𝜎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7771-B5EC-4520-9508-2D988D0D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20" y="4007877"/>
                <a:ext cx="2498821" cy="525913"/>
              </a:xfrm>
              <a:prstGeom prst="rect">
                <a:avLst/>
              </a:prstGeom>
              <a:blipFill>
                <a:blip r:embed="rId5"/>
                <a:stretch>
                  <a:fillRect l="-2020" t="-4762" r="-656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9260AE-9554-4F1F-91F2-27F373080140}"/>
                  </a:ext>
                </a:extLst>
              </p:cNvPr>
              <p:cNvSpPr txBox="1"/>
              <p:nvPr/>
            </p:nvSpPr>
            <p:spPr>
              <a:xfrm>
                <a:off x="1146400" y="4863604"/>
                <a:ext cx="2889591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9260AE-9554-4F1F-91F2-27F37308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00" y="4863604"/>
                <a:ext cx="2889591" cy="512961"/>
              </a:xfrm>
              <a:prstGeom prst="rect">
                <a:avLst/>
              </a:prstGeom>
              <a:blipFill>
                <a:blip r:embed="rId6"/>
                <a:stretch>
                  <a:fillRect t="-4878" r="-87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F76D6F-0205-473D-B2FA-7D2AAA4D2087}"/>
                  </a:ext>
                </a:extLst>
              </p:cNvPr>
              <p:cNvSpPr txBox="1"/>
              <p:nvPr/>
            </p:nvSpPr>
            <p:spPr>
              <a:xfrm>
                <a:off x="5094334" y="4852077"/>
                <a:ext cx="2464707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𝜎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F76D6F-0205-473D-B2FA-7D2AAA4D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334" y="4852077"/>
                <a:ext cx="2464707" cy="525913"/>
              </a:xfrm>
              <a:prstGeom prst="rect">
                <a:avLst/>
              </a:prstGeom>
              <a:blipFill>
                <a:blip r:embed="rId7"/>
                <a:stretch>
                  <a:fillRect l="-3077" t="-2381" r="-71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F13474-C6C1-4AC7-A727-27E49CCE50E2}"/>
                  </a:ext>
                </a:extLst>
              </p:cNvPr>
              <p:cNvSpPr txBox="1"/>
              <p:nvPr/>
            </p:nvSpPr>
            <p:spPr>
              <a:xfrm>
                <a:off x="1174567" y="5698310"/>
                <a:ext cx="284032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(4)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F13474-C6C1-4AC7-A727-27E49CCE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67" y="5698310"/>
                <a:ext cx="2840328" cy="512961"/>
              </a:xfrm>
              <a:prstGeom prst="rect">
                <a:avLst/>
              </a:prstGeom>
              <a:blipFill>
                <a:blip r:embed="rId8"/>
                <a:stretch>
                  <a:fillRect l="-444" t="-4878" r="-1778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0E969-D53B-403A-B3EE-24C7BC1DB880}"/>
                  </a:ext>
                </a:extLst>
              </p:cNvPr>
              <p:cNvSpPr txBox="1"/>
              <p:nvPr/>
            </p:nvSpPr>
            <p:spPr>
              <a:xfrm>
                <a:off x="5051128" y="5685358"/>
                <a:ext cx="347947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𝑠𝑜𝑓𝑡𝑚𝑎𝑥</m:t>
                      </m:r>
                      <m:r>
                        <a:rPr lang="en-US" sz="320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0E969-D53B-403A-B3EE-24C7BC1DB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28" y="5685358"/>
                <a:ext cx="3479478" cy="525913"/>
              </a:xfrm>
              <a:prstGeom prst="rect">
                <a:avLst/>
              </a:prstGeom>
              <a:blipFill>
                <a:blip r:embed="rId9"/>
                <a:stretch>
                  <a:fillRect l="-1818" t="-11905" r="-327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16-F023-BF44-95C1-EDF21D953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397DB-E67C-4170-93CE-1F4926476F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834092"/>
            <a:ext cx="10679169" cy="4658783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dirty="0"/>
              <a:t>梯度下降</a:t>
            </a:r>
            <a:r>
              <a:rPr lang="en-US" dirty="0"/>
              <a:t>!</a:t>
            </a:r>
          </a:p>
          <a:p>
            <a:pPr marL="457189" lvl="1" indent="-457189">
              <a:buFont typeface="+mj-lt"/>
              <a:buAutoNum type="arabicPeriod"/>
            </a:pPr>
            <a:r>
              <a:rPr lang="zh-CN" altLang="en-US" dirty="0"/>
              <a:t>做出预测</a:t>
            </a:r>
            <a:endParaRPr lang="en-US" dirty="0"/>
          </a:p>
          <a:p>
            <a:pPr marL="457189" lvl="1" indent="-457189">
              <a:buFont typeface="+mj-lt"/>
              <a:buAutoNum type="arabicPeriod"/>
            </a:pPr>
            <a:r>
              <a:rPr lang="zh-CN" altLang="en-US" dirty="0"/>
              <a:t>计算损失</a:t>
            </a:r>
            <a:endParaRPr lang="en-US" dirty="0"/>
          </a:p>
          <a:p>
            <a:pPr marL="457189" lvl="1" indent="-457189">
              <a:buFont typeface="+mj-lt"/>
              <a:buAutoNum type="arabicPeriod"/>
            </a:pPr>
            <a:r>
              <a:rPr lang="zh-CN" altLang="en-US" dirty="0"/>
              <a:t>计算损失函数关于权重参数的梯度</a:t>
            </a:r>
            <a:endParaRPr lang="en-US" dirty="0"/>
          </a:p>
          <a:p>
            <a:pPr marL="457189" lvl="1" indent="-457189">
              <a:buFont typeface="+mj-lt"/>
              <a:buAutoNum type="arabicPeriod"/>
            </a:pPr>
            <a:r>
              <a:rPr lang="zh-CN" altLang="en-US" dirty="0"/>
              <a:t>按照相反的方向更新一步权重参数</a:t>
            </a:r>
            <a:endParaRPr lang="en-US" dirty="0"/>
          </a:p>
          <a:p>
            <a:pPr marL="457189" lvl="1" indent="-457189">
              <a:buFont typeface="+mj-lt"/>
              <a:buAutoNum type="arabicPeriod"/>
            </a:pPr>
            <a:r>
              <a:rPr lang="zh-CN" altLang="en-US" dirty="0"/>
              <a:t>迭代上述过程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1603E-9B21-4794-90EA-6D7C161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9FFC0-CED6-4D52-9F12-79D039E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如何来训练神经网络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562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前馈神经网络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42A959B-474E-49D2-940F-267ED5FACE69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42A959B-474E-49D2-940F-267ED5FAC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4A48ECC-D67E-4E2F-AEF2-6A42EE77F09C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4A48ECC-D67E-4E2F-AEF2-6A42EE77F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231E2B2-7293-406B-B4A7-7BCC53123B86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231E2B2-7293-406B-B4A7-7BCC53123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7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前馈传播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878073A-1867-444D-AD9B-8EF0E0254D7B}"/>
              </a:ext>
            </a:extLst>
          </p:cNvPr>
          <p:cNvSpPr/>
          <p:nvPr/>
        </p:nvSpPr>
        <p:spPr>
          <a:xfrm>
            <a:off x="514381" y="1739843"/>
            <a:ext cx="147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传入输入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BB18E2A-B760-414C-A73B-856CBA0F6963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BB18E2A-B760-414C-A73B-856CBA0F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62AE9D-769A-45E6-8906-CE5A349A782E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62AE9D-769A-45E6-8906-CE5A349A7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18E86DA-A344-4AFF-A2AA-4AB4B24A54C3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18E86DA-A344-4AFF-A2AA-4AB4B24A5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激活函数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8828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前馈传播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878073A-1867-444D-AD9B-8EF0E0254D7B}"/>
              </a:ext>
            </a:extLst>
          </p:cNvPr>
          <p:cNvSpPr/>
          <p:nvPr/>
        </p:nvSpPr>
        <p:spPr>
          <a:xfrm>
            <a:off x="4408950" y="662459"/>
            <a:ext cx="3167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计算每一层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96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前馈传播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878073A-1867-444D-AD9B-8EF0E0254D7B}"/>
              </a:ext>
            </a:extLst>
          </p:cNvPr>
          <p:cNvSpPr/>
          <p:nvPr/>
        </p:nvSpPr>
        <p:spPr>
          <a:xfrm>
            <a:off x="7918581" y="1264868"/>
            <a:ext cx="19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获得输出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2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前馈传播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878073A-1867-444D-AD9B-8EF0E0254D7B}"/>
              </a:ext>
            </a:extLst>
          </p:cNvPr>
          <p:cNvSpPr/>
          <p:nvPr/>
        </p:nvSpPr>
        <p:spPr>
          <a:xfrm>
            <a:off x="8175638" y="1033892"/>
            <a:ext cx="19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F0054ED-43E4-4D35-8A17-9857F347FD61}"/>
                  </a:ext>
                </a:extLst>
              </p:cNvPr>
              <p:cNvSpPr/>
              <p:nvPr/>
            </p:nvSpPr>
            <p:spPr>
              <a:xfrm>
                <a:off x="9461067" y="1033891"/>
                <a:ext cx="1899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d>
                        <m:dPr>
                          <m:ctrlPr>
                            <a:rPr lang="is-I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2667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F0054ED-43E4-4D35-8A17-9857F347F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067" y="1033891"/>
                <a:ext cx="1899944" cy="461665"/>
              </a:xfrm>
              <a:prstGeom prst="rect">
                <a:avLst/>
              </a:prstGeom>
              <a:blipFill>
                <a:blip r:embed="rId20"/>
                <a:stretch>
                  <a:fillRect l="-1987" t="-2632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055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D5813-D3CC-4C2B-9913-FB75F5735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DC605-223A-4C47-B02A-460156CD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BE4A-859D-4766-ADC4-9C0AD11A2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6527" y="1435303"/>
            <a:ext cx="10730701" cy="683754"/>
          </a:xfrm>
        </p:spPr>
        <p:txBody>
          <a:bodyPr/>
          <a:lstStyle/>
          <a:p>
            <a:r>
              <a:rPr lang="zh-CN" altLang="en-US" sz="2800" dirty="0"/>
              <a:t>从损失函数</a:t>
            </a:r>
            <a:r>
              <a:rPr lang="en-US" sz="2800" dirty="0"/>
              <a:t>J(𝛽)</a:t>
            </a:r>
            <a:r>
              <a:rPr lang="zh-CN" altLang="en-US" sz="2800" dirty="0"/>
              <a:t>开始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6E3AD0-9C6C-43AE-978B-27ACBA13D10E}"/>
              </a:ext>
            </a:extLst>
          </p:cNvPr>
          <p:cNvGrpSpPr/>
          <p:nvPr/>
        </p:nvGrpSpPr>
        <p:grpSpPr>
          <a:xfrm>
            <a:off x="3701591" y="2345678"/>
            <a:ext cx="4788817" cy="2928595"/>
            <a:chOff x="1187777" y="1527142"/>
            <a:chExt cx="3591613" cy="219644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C479FC-6537-4200-B9A1-7B7A860177B5}"/>
                </a:ext>
              </a:extLst>
            </p:cNvPr>
            <p:cNvCxnSpPr/>
            <p:nvPr/>
          </p:nvCxnSpPr>
          <p:spPr>
            <a:xfrm flipV="1">
              <a:off x="1187777" y="1527142"/>
              <a:ext cx="0" cy="2196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DB5862-D288-47FD-8DAF-977293583AAA}"/>
                </a:ext>
              </a:extLst>
            </p:cNvPr>
            <p:cNvCxnSpPr/>
            <p:nvPr/>
          </p:nvCxnSpPr>
          <p:spPr>
            <a:xfrm>
              <a:off x="1187777" y="3714161"/>
              <a:ext cx="35916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7EABB-1F65-451E-AC40-58D098F444B5}"/>
                  </a:ext>
                </a:extLst>
              </p:cNvPr>
              <p:cNvSpPr txBox="1"/>
              <p:nvPr/>
            </p:nvSpPr>
            <p:spPr>
              <a:xfrm>
                <a:off x="2971703" y="3645829"/>
                <a:ext cx="605422" cy="3282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𝑱</m:t>
                      </m:r>
                      <m:d>
                        <m:dPr>
                          <m:ctrlPr>
                            <a:rPr lang="en-US" sz="2133" b="1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133" b="1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sz="2133" b="1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17EABB-1F65-451E-AC40-58D098F4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03" y="3645829"/>
                <a:ext cx="605422" cy="328231"/>
              </a:xfrm>
              <a:prstGeom prst="rect">
                <a:avLst/>
              </a:prstGeom>
              <a:blipFill>
                <a:blip r:embed="rId3"/>
                <a:stretch>
                  <a:fillRect l="-102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E87179-ED14-415E-8BD5-93D38A1254E6}"/>
                  </a:ext>
                </a:extLst>
              </p:cNvPr>
              <p:cNvSpPr txBox="1"/>
              <p:nvPr/>
            </p:nvSpPr>
            <p:spPr>
              <a:xfrm>
                <a:off x="5961988" y="5387103"/>
                <a:ext cx="262892" cy="3282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b="1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𝜷</m:t>
                      </m:r>
                    </m:oMath>
                  </m:oMathPara>
                </a14:m>
                <a:endParaRPr lang="en-US" sz="2133" b="1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E87179-ED14-415E-8BD5-93D38A125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88" y="5387103"/>
                <a:ext cx="262892" cy="328231"/>
              </a:xfrm>
              <a:prstGeom prst="rect">
                <a:avLst/>
              </a:prstGeom>
              <a:blipFill>
                <a:blip r:embed="rId4"/>
                <a:stretch>
                  <a:fillRect l="-27273" r="-27273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8">
            <a:extLst>
              <a:ext uri="{FF2B5EF4-FFF2-40B4-BE49-F238E27FC236}">
                <a16:creationId xmlns:a16="http://schemas.microsoft.com/office/drawing/2014/main" id="{8910E440-C7AC-41C1-B2D5-80C6D72ADC0C}"/>
              </a:ext>
            </a:extLst>
          </p:cNvPr>
          <p:cNvSpPr/>
          <p:nvPr/>
        </p:nvSpPr>
        <p:spPr>
          <a:xfrm>
            <a:off x="4115681" y="2256235"/>
            <a:ext cx="3528645" cy="2626420"/>
          </a:xfrm>
          <a:custGeom>
            <a:avLst/>
            <a:gdLst>
              <a:gd name="connsiteX0" fmla="*/ 0 w 2628900"/>
              <a:gd name="connsiteY0" fmla="*/ 0 h 1970115"/>
              <a:gd name="connsiteX1" fmla="*/ 448408 w 2628900"/>
              <a:gd name="connsiteY1" fmla="*/ 1503485 h 1970115"/>
              <a:gd name="connsiteX2" fmla="*/ 1354016 w 2628900"/>
              <a:gd name="connsiteY2" fmla="*/ 1969477 h 1970115"/>
              <a:gd name="connsiteX3" fmla="*/ 2224454 w 2628900"/>
              <a:gd name="connsiteY3" fmla="*/ 1433146 h 1970115"/>
              <a:gd name="connsiteX4" fmla="*/ 2628900 w 2628900"/>
              <a:gd name="connsiteY4" fmla="*/ 17585 h 1970115"/>
              <a:gd name="connsiteX0" fmla="*/ 0 w 2628900"/>
              <a:gd name="connsiteY0" fmla="*/ 0 h 1970115"/>
              <a:gd name="connsiteX1" fmla="*/ 448408 w 2628900"/>
              <a:gd name="connsiteY1" fmla="*/ 1503485 h 1970115"/>
              <a:gd name="connsiteX2" fmla="*/ 1354016 w 2628900"/>
              <a:gd name="connsiteY2" fmla="*/ 1969477 h 1970115"/>
              <a:gd name="connsiteX3" fmla="*/ 2224454 w 2628900"/>
              <a:gd name="connsiteY3" fmla="*/ 1433146 h 1970115"/>
              <a:gd name="connsiteX4" fmla="*/ 2628900 w 2628900"/>
              <a:gd name="connsiteY4" fmla="*/ 17585 h 1970115"/>
              <a:gd name="connsiteX0" fmla="*/ 0 w 2628900"/>
              <a:gd name="connsiteY0" fmla="*/ 0 h 1970473"/>
              <a:gd name="connsiteX1" fmla="*/ 448408 w 2628900"/>
              <a:gd name="connsiteY1" fmla="*/ 1503485 h 1970473"/>
              <a:gd name="connsiteX2" fmla="*/ 1354016 w 2628900"/>
              <a:gd name="connsiteY2" fmla="*/ 1969477 h 1970473"/>
              <a:gd name="connsiteX3" fmla="*/ 2224454 w 2628900"/>
              <a:gd name="connsiteY3" fmla="*/ 1433146 h 1970473"/>
              <a:gd name="connsiteX4" fmla="*/ 2628900 w 2628900"/>
              <a:gd name="connsiteY4" fmla="*/ 17585 h 1970473"/>
              <a:gd name="connsiteX0" fmla="*/ 0 w 2628900"/>
              <a:gd name="connsiteY0" fmla="*/ 0 h 1970473"/>
              <a:gd name="connsiteX1" fmla="*/ 448408 w 2628900"/>
              <a:gd name="connsiteY1" fmla="*/ 1503485 h 1970473"/>
              <a:gd name="connsiteX2" fmla="*/ 1354016 w 2628900"/>
              <a:gd name="connsiteY2" fmla="*/ 1969477 h 1970473"/>
              <a:gd name="connsiteX3" fmla="*/ 2224454 w 2628900"/>
              <a:gd name="connsiteY3" fmla="*/ 1433146 h 1970473"/>
              <a:gd name="connsiteX4" fmla="*/ 2628900 w 2628900"/>
              <a:gd name="connsiteY4" fmla="*/ 17585 h 1970473"/>
              <a:gd name="connsiteX0" fmla="*/ 0 w 2628900"/>
              <a:gd name="connsiteY0" fmla="*/ 0 h 1969815"/>
              <a:gd name="connsiteX1" fmla="*/ 474785 w 2628900"/>
              <a:gd name="connsiteY1" fmla="*/ 1477108 h 1969815"/>
              <a:gd name="connsiteX2" fmla="*/ 1354016 w 2628900"/>
              <a:gd name="connsiteY2" fmla="*/ 1969477 h 1969815"/>
              <a:gd name="connsiteX3" fmla="*/ 2224454 w 2628900"/>
              <a:gd name="connsiteY3" fmla="*/ 1433146 h 1969815"/>
              <a:gd name="connsiteX4" fmla="*/ 2628900 w 2628900"/>
              <a:gd name="connsiteY4" fmla="*/ 17585 h 1969815"/>
              <a:gd name="connsiteX0" fmla="*/ 0 w 2628900"/>
              <a:gd name="connsiteY0" fmla="*/ 0 h 1969815"/>
              <a:gd name="connsiteX1" fmla="*/ 474785 w 2628900"/>
              <a:gd name="connsiteY1" fmla="*/ 1477108 h 1969815"/>
              <a:gd name="connsiteX2" fmla="*/ 1354016 w 2628900"/>
              <a:gd name="connsiteY2" fmla="*/ 1969477 h 1969815"/>
              <a:gd name="connsiteX3" fmla="*/ 2224454 w 2628900"/>
              <a:gd name="connsiteY3" fmla="*/ 1433146 h 1969815"/>
              <a:gd name="connsiteX4" fmla="*/ 2628900 w 2628900"/>
              <a:gd name="connsiteY4" fmla="*/ 17585 h 1969815"/>
              <a:gd name="connsiteX0" fmla="*/ 0 w 2646484"/>
              <a:gd name="connsiteY0" fmla="*/ 0 h 1969815"/>
              <a:gd name="connsiteX1" fmla="*/ 474785 w 2646484"/>
              <a:gd name="connsiteY1" fmla="*/ 1477108 h 1969815"/>
              <a:gd name="connsiteX2" fmla="*/ 1354016 w 2646484"/>
              <a:gd name="connsiteY2" fmla="*/ 1969477 h 1969815"/>
              <a:gd name="connsiteX3" fmla="*/ 2224454 w 2646484"/>
              <a:gd name="connsiteY3" fmla="*/ 1433146 h 1969815"/>
              <a:gd name="connsiteX4" fmla="*/ 2646484 w 2646484"/>
              <a:gd name="connsiteY4" fmla="*/ 52754 h 1969815"/>
              <a:gd name="connsiteX0" fmla="*/ 0 w 2646484"/>
              <a:gd name="connsiteY0" fmla="*/ 0 h 1969815"/>
              <a:gd name="connsiteX1" fmla="*/ 474785 w 2646484"/>
              <a:gd name="connsiteY1" fmla="*/ 1477108 h 1969815"/>
              <a:gd name="connsiteX2" fmla="*/ 1354016 w 2646484"/>
              <a:gd name="connsiteY2" fmla="*/ 1969477 h 1969815"/>
              <a:gd name="connsiteX3" fmla="*/ 2224454 w 2646484"/>
              <a:gd name="connsiteY3" fmla="*/ 1433146 h 1969815"/>
              <a:gd name="connsiteX4" fmla="*/ 2646484 w 2646484"/>
              <a:gd name="connsiteY4" fmla="*/ 52754 h 196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484" h="1969815">
                <a:moveTo>
                  <a:pt x="0" y="0"/>
                </a:moveTo>
                <a:cubicBezTo>
                  <a:pt x="84993" y="807426"/>
                  <a:pt x="152400" y="1087316"/>
                  <a:pt x="474785" y="1477108"/>
                </a:cubicBezTo>
                <a:cubicBezTo>
                  <a:pt x="797170" y="1866900"/>
                  <a:pt x="1062405" y="1976804"/>
                  <a:pt x="1354016" y="1969477"/>
                </a:cubicBezTo>
                <a:cubicBezTo>
                  <a:pt x="1645627" y="1962150"/>
                  <a:pt x="1868366" y="1849316"/>
                  <a:pt x="2224454" y="1433146"/>
                </a:cubicBezTo>
                <a:cubicBezTo>
                  <a:pt x="2580542" y="1016976"/>
                  <a:pt x="2646484" y="52754"/>
                  <a:pt x="2646484" y="52754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C4679C-1497-4AFA-88A5-1D5BB3CAA05A}"/>
              </a:ext>
            </a:extLst>
          </p:cNvPr>
          <p:cNvSpPr/>
          <p:nvPr/>
        </p:nvSpPr>
        <p:spPr>
          <a:xfrm>
            <a:off x="7187128" y="3065127"/>
            <a:ext cx="339969" cy="339969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EC99AB3-F883-4C03-95E2-C6C07DCC2053}"/>
              </a:ext>
            </a:extLst>
          </p:cNvPr>
          <p:cNvSpPr txBox="1"/>
          <p:nvPr/>
        </p:nvSpPr>
        <p:spPr>
          <a:xfrm>
            <a:off x="1646394" y="5865923"/>
            <a:ext cx="9156971" cy="3282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algn="ctr"/>
            <a:r>
              <a:rPr lang="zh-CN" altLang="en-US" sz="2133" dirty="0">
                <a:latin typeface="+mn-ea"/>
                <a:cs typeface="Avenir Book" charset="0"/>
              </a:rPr>
              <a:t>逐渐移动到全局最小值</a:t>
            </a:r>
            <a:endParaRPr lang="en-US" sz="2133" dirty="0">
              <a:latin typeface="+mn-ea"/>
              <a:cs typeface="Avenir Book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574C6D-322C-4E37-867D-A60A93044D5D}"/>
              </a:ext>
            </a:extLst>
          </p:cNvPr>
          <p:cNvCxnSpPr/>
          <p:nvPr/>
        </p:nvCxnSpPr>
        <p:spPr>
          <a:xfrm flipH="1">
            <a:off x="7102135" y="3446535"/>
            <a:ext cx="169984" cy="398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4FEC6A-FB07-42B2-9BA6-E9BB62C7FE91}"/>
              </a:ext>
            </a:extLst>
          </p:cNvPr>
          <p:cNvCxnSpPr/>
          <p:nvPr/>
        </p:nvCxnSpPr>
        <p:spPr>
          <a:xfrm flipH="1">
            <a:off x="6868383" y="3861855"/>
            <a:ext cx="233753" cy="358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4E06D-8DF7-4495-BE45-5095DBA95680}"/>
              </a:ext>
            </a:extLst>
          </p:cNvPr>
          <p:cNvCxnSpPr/>
          <p:nvPr/>
        </p:nvCxnSpPr>
        <p:spPr>
          <a:xfrm flipH="1">
            <a:off x="6562873" y="4261819"/>
            <a:ext cx="222741" cy="28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>
            <a:extLst>
              <a:ext uri="{FF2B5EF4-FFF2-40B4-BE49-F238E27FC236}">
                <a16:creationId xmlns:a16="http://schemas.microsoft.com/office/drawing/2014/main" id="{EDAC93C1-66E7-4C56-B31C-1A32CA64E8C5}"/>
              </a:ext>
            </a:extLst>
          </p:cNvPr>
          <p:cNvSpPr txBox="1"/>
          <p:nvPr/>
        </p:nvSpPr>
        <p:spPr>
          <a:xfrm>
            <a:off x="6483182" y="4609509"/>
            <a:ext cx="2767439" cy="4294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 algn="ctr">
              <a:lnSpc>
                <a:spcPts val="3800"/>
              </a:lnSpc>
            </a:pPr>
            <a:r>
              <a:rPr lang="zh-CN" altLang="en-US" sz="1867" dirty="0">
                <a:latin typeface="+mn-ea"/>
                <a:cs typeface="Avenir Book" charset="0"/>
              </a:rPr>
              <a:t>全局最小值</a:t>
            </a:r>
            <a:endParaRPr lang="en-US" sz="1867" dirty="0">
              <a:latin typeface="+mn-ea"/>
              <a:cs typeface="Avenir Book" charset="0"/>
            </a:endParaRP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79CF606E-E7AD-3E41-B1BF-A74825680E50}"/>
              </a:ext>
            </a:extLst>
          </p:cNvPr>
          <p:cNvCxnSpPr>
            <a:cxnSpLocks/>
          </p:cNvCxnSpPr>
          <p:nvPr/>
        </p:nvCxnSpPr>
        <p:spPr>
          <a:xfrm flipH="1">
            <a:off x="6224880" y="4900368"/>
            <a:ext cx="962247" cy="9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37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878073A-1867-444D-AD9B-8EF0E0254D7B}"/>
              </a:ext>
            </a:extLst>
          </p:cNvPr>
          <p:cNvSpPr/>
          <p:nvPr/>
        </p:nvSpPr>
        <p:spPr>
          <a:xfrm>
            <a:off x="8400722" y="920072"/>
            <a:ext cx="1372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计算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/>
              <p:nvPr/>
            </p:nvSpPr>
            <p:spPr>
              <a:xfrm>
                <a:off x="9268490" y="739939"/>
                <a:ext cx="1695932" cy="957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90" y="739939"/>
                <a:ext cx="1695932" cy="957634"/>
              </a:xfrm>
              <a:prstGeom prst="rect">
                <a:avLst/>
              </a:prstGeom>
              <a:blipFill>
                <a:blip r:embed="rId20"/>
                <a:stretch>
                  <a:fillRect l="-1493" t="-3896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/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4BCB02-E7A2-49A9-BAA0-586682A54FD1}"/>
                  </a:ext>
                </a:extLst>
              </p:cNvPr>
              <p:cNvSpPr/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4BCB02-E7A2-49A9-BAA0-586682A54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983DEFD-14D1-413D-8896-7E14DFC8D209}"/>
                  </a:ext>
                </a:extLst>
              </p:cNvPr>
              <p:cNvSpPr/>
              <p:nvPr/>
            </p:nvSpPr>
            <p:spPr>
              <a:xfrm>
                <a:off x="7496908" y="1206428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983DEFD-14D1-413D-8896-7E14DFC8D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08" y="1206428"/>
                <a:ext cx="804643" cy="4344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/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  <a:blipFill>
                <a:blip r:embed="rId20"/>
                <a:stretch>
                  <a:fillRect l="-1481" t="-3896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/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4BCB02-E7A2-49A9-BAA0-586682A54FD1}"/>
                  </a:ext>
                </a:extLst>
              </p:cNvPr>
              <p:cNvSpPr/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4BCB02-E7A2-49A9-BAA0-586682A54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68" y="1200076"/>
                <a:ext cx="804643" cy="434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46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/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  <a:blipFill>
                <a:blip r:embed="rId20"/>
                <a:stretch>
                  <a:fillRect l="-1481" t="-3896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/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133" i="1">
                              <a:latin typeface="Cambria Math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133" i="1" baseline="300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4EDFEF-2F3B-4CD2-8F82-968084B09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3" y="1200076"/>
                <a:ext cx="804643" cy="4344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42B6E3F-99C0-4FCB-9564-F5C1C0C1B2BB}"/>
                  </a:ext>
                </a:extLst>
              </p:cNvPr>
              <p:cNvSpPr/>
              <p:nvPr/>
            </p:nvSpPr>
            <p:spPr>
              <a:xfrm>
                <a:off x="5233847" y="739939"/>
                <a:ext cx="1695932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42B6E3F-99C0-4FCB-9564-F5C1C0C1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47" y="739939"/>
                <a:ext cx="1695932" cy="955390"/>
              </a:xfrm>
              <a:prstGeom prst="rect">
                <a:avLst/>
              </a:prstGeom>
              <a:blipFill>
                <a:blip r:embed="rId22"/>
                <a:stretch>
                  <a:fillRect l="-1481" t="-394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34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40BE0-60C4-4151-8FF1-D0DE43277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3E8E7-EDD0-448A-8951-A0060295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F68DA-2908-49FD-A9D1-C1A036111D8D}"/>
              </a:ext>
            </a:extLst>
          </p:cNvPr>
          <p:cNvGrpSpPr/>
          <p:nvPr/>
        </p:nvGrpSpPr>
        <p:grpSpPr>
          <a:xfrm>
            <a:off x="1819825" y="1265583"/>
            <a:ext cx="8421857" cy="4739181"/>
            <a:chOff x="3292616" y="4559300"/>
            <a:chExt cx="3655628" cy="214630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6D38AC0-6B05-4A06-AB1D-601AC24A8BB3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41BB24-A2CC-4C47-B33C-FF1A57ACD0B0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447D576-C00B-4DA1-AB9F-84ADDF006D5B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/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2920CD-1EB7-4073-8466-0AB9B917C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483552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D394BD9-685A-4965-B42F-01CF6C648540}"/>
                    </a:ext>
                  </a:extLst>
                </p:cNvPr>
                <p:cNvSpPr/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00B2E2-D08F-4A85-AD0F-950A0546C1F1}"/>
                    </a:ext>
                  </a:extLst>
                </p:cNvPr>
                <p:cNvSpPr/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212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56D53EE-06A0-4733-8103-6EF30C4B7F86}"/>
                    </a:ext>
                  </a:extLst>
                </p:cNvPr>
                <p:cNvSpPr/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7FB7640-685E-442B-AA7D-12F748A22834}"/>
                    </a:ext>
                  </a:extLst>
                </p:cNvPr>
                <p:cNvSpPr/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B8DC221-2997-4B5E-AB18-6C4A132A0458}"/>
                    </a:ext>
                  </a:extLst>
                </p:cNvPr>
                <p:cNvSpPr/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9F7E03-A36F-4CA1-9D3D-B57D1E5B120E}"/>
                    </a:ext>
                  </a:extLst>
                </p:cNvPr>
                <p:cNvSpPr/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7EAC1DA-F452-456C-BBB1-9F1935DEECE3}"/>
                    </a:ext>
                  </a:extLst>
                </p:cNvPr>
                <p:cNvSpPr/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6248400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t="-36364" b="-55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285E8DF-E31F-4439-9B79-CA012BB56F0B}"/>
                    </a:ext>
                  </a:extLst>
                </p:cNvPr>
                <p:cNvSpPr/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685366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t="-36090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FE685EB-5906-4E3D-8DC9-833C9AD46CAB}"/>
                    </a:ext>
                  </a:extLst>
                </p:cNvPr>
                <p:cNvSpPr/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5122333"/>
                  <a:ext cx="457200" cy="4572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t="-36364" b="-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E809440-5B7D-4B54-B23C-D6E1DD8F006D}"/>
                    </a:ext>
                  </a:extLst>
                </p:cNvPr>
                <p:cNvSpPr/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 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4559300"/>
                  <a:ext cx="457200" cy="4572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t="-35338" b="-54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192EAF3-F383-4E21-B864-67D8A07B8D84}"/>
                    </a:ext>
                  </a:extLst>
                </p:cNvPr>
                <p:cNvSpPr/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7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4835526"/>
                  <a:ext cx="457200" cy="4572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t="-21805" r="-7246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1972EF-DEDB-43CE-9429-88F44D85F709}"/>
                    </a:ext>
                  </a:extLst>
                </p:cNvPr>
                <p:cNvSpPr/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5427663"/>
                  <a:ext cx="457200" cy="4572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t="-22727" r="-3623"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621627A-36DF-4124-B6D7-CD74DF1759F4}"/>
                    </a:ext>
                  </a:extLst>
                </p:cNvPr>
                <p:cNvSpPr/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acc>
                              <m:accPr>
                                <m:chr m:val="̂"/>
                                <m:ctrlP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67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67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448" y="6019800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t="-21805" r="-3623" b="-38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3E0D1C-96DB-44FD-B0D9-2F6266C4A3DE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7C3BF0-B222-4D00-AD99-06B22205F26E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759696-44B8-49AF-9FC5-3558C43963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4E2261-3914-4053-8D52-3D0AE9B3CE7E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68D249-25C1-4688-9BA9-47AEE0D85F6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DBB896-C143-4B80-AE65-E1DD330E5CA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263F50-2FDE-4F81-8331-1E5112000EF3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D3E86D-1E5A-410B-9126-7DA8F77DDF5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4FCFF2-3119-49AB-B871-3C854302A857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3FF899-7D25-41E5-B5D6-F6680B39058F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DA1987-1F1F-48CA-9C86-25456827EDB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9F3979-788A-4AED-9202-A06414A2031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719E53-A508-4FA5-A313-D69CAAE00A13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10D276-ED22-4EED-8039-0A2F1DFF759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47B5C4-1450-4EC7-8AD5-9BDCE350E951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EA650B-AE23-4F83-AB4B-89994E548B7D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868596-8BC9-4FC8-B290-DDCE2CCD7A1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607408-E74F-4D7E-A270-66FBE4B5569C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501931-13B6-430D-8431-8595F738CCE6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63E7645-EC8F-4045-8B07-62433D4EDAA8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D67ADF-E1DD-4679-931C-F5CB3E4AEA13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02C89-B8FE-44F5-9E79-C9CC4E49AA80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4B7C03-1589-48C4-BDEC-C09D6828680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FBA9AC-D8CD-412C-8CE6-3914B063A458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1AE46D-3F1B-49F7-93C2-414FE87B5F80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2DF6EF-7DC1-4906-949A-EE78A885BE65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427152-B217-4B32-A857-8E4E439423A1}"/>
                </a:ext>
              </a:extLst>
            </p:cNvPr>
            <p:cNvCxnSpPr>
              <a:stCxn id="11" idx="7"/>
              <a:endCxn id="16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5AAAF30-1AE2-4D65-9D9A-697F20EC06EF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6DCCAB-BA37-43E9-B327-21CBFB069FF9}"/>
                </a:ext>
              </a:extLst>
            </p:cNvPr>
            <p:cNvCxnSpPr>
              <a:stCxn id="18" idx="6"/>
              <a:endCxn id="23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594117-2C2E-49E2-ACE3-E21AC91A29E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185736-299E-40ED-81BC-DCE9B06D8FA2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644E3D-258A-4426-B038-55A3F47F5A90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6AF2D-A257-4785-8E44-954DDE988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25F2B76-353A-4B61-91BD-02104BDB37D4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F81BAC-F9A0-4887-AC62-83936BB39D08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34D4A4C-87E7-45BD-8612-E3A16AB4AF1A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71C48BF-AE9E-44EE-8940-BDB3DE77E0E5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89BC57-AD8F-4A3F-B3B7-A9F0FF2C17E9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A46E9E-F379-452D-BAC9-FDA71FB6A732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9C7432-A258-401B-8761-78FD6D959323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89E0F8-4B63-4B17-98F1-2A8B8CF9B087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3E815A-CC12-4C6D-8943-400E7C1995F5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5C1902-0548-4CAD-AA8D-FB2172F848E4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/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D0EE70-487E-491B-945A-4F2AAD13B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1875509"/>
                <a:ext cx="1053300" cy="1009529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/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ACAF698-41BC-4D54-A99F-548915E00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3182989"/>
                <a:ext cx="1053300" cy="100952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/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   </m:t>
                          </m:r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FAB5F7F-8805-4593-9784-FB5FAA4C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587" y="4490469"/>
                <a:ext cx="1053300" cy="10095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/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2E2F38-154C-4649-A759-B6A3CC80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71" y="739939"/>
                <a:ext cx="1695932" cy="957506"/>
              </a:xfrm>
              <a:prstGeom prst="rect">
                <a:avLst/>
              </a:prstGeom>
              <a:blipFill>
                <a:blip r:embed="rId20"/>
                <a:stretch>
                  <a:fillRect l="-1481" t="-3896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42B6E3F-99C0-4FCB-9564-F5C1C0C1B2BB}"/>
                  </a:ext>
                </a:extLst>
              </p:cNvPr>
              <p:cNvSpPr/>
              <p:nvPr/>
            </p:nvSpPr>
            <p:spPr>
              <a:xfrm>
                <a:off x="5233847" y="739939"/>
                <a:ext cx="1695932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42B6E3F-99C0-4FCB-9564-F5C1C0C1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47" y="739939"/>
                <a:ext cx="1695932" cy="955390"/>
              </a:xfrm>
              <a:prstGeom prst="rect">
                <a:avLst/>
              </a:prstGeom>
              <a:blipFill>
                <a:blip r:embed="rId21"/>
                <a:stretch>
                  <a:fillRect l="-1481" t="-394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61193EC-B202-4E0C-8C0C-584C5D1F5BBB}"/>
                  </a:ext>
                </a:extLst>
              </p:cNvPr>
              <p:cNvSpPr/>
              <p:nvPr/>
            </p:nvSpPr>
            <p:spPr>
              <a:xfrm>
                <a:off x="3338969" y="739938"/>
                <a:ext cx="1695932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585" indent="-60958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is-I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667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chemeClr val="accent4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bg-BG" sz="2667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933" dirty="0">
                  <a:solidFill>
                    <a:schemeClr val="accent4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61193EC-B202-4E0C-8C0C-584C5D1F5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69" y="739938"/>
                <a:ext cx="1695932" cy="955390"/>
              </a:xfrm>
              <a:prstGeom prst="rect">
                <a:avLst/>
              </a:prstGeom>
              <a:blipFill>
                <a:blip r:embed="rId22"/>
                <a:stretch>
                  <a:fillRect l="-1493" t="-394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285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214BF-9266-4E5C-837C-58224D7A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6740F-1321-403F-943A-84157F9D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用神经网络解决多分类问题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5847E-1742-430E-A4F8-88B1C75691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974916" cy="1007785"/>
          </a:xfrm>
        </p:spPr>
        <p:txBody>
          <a:bodyPr>
            <a:norm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zh-CN" altLang="en-US" b="0" dirty="0"/>
              <a:t>损失函数使用多分类交叉熵损失函数</a:t>
            </a:r>
            <a:r>
              <a:rPr lang="en-US" altLang="zh-CN" b="0" dirty="0"/>
              <a:t>(</a:t>
            </a:r>
            <a:r>
              <a:rPr lang="en-US" b="0" dirty="0"/>
              <a:t>categorical cross entropy</a:t>
            </a:r>
            <a:r>
              <a:rPr lang="en-US" altLang="zh-CN" b="0" dirty="0"/>
              <a:t>)</a:t>
            </a:r>
            <a:endParaRPr lang="en-US" b="0" dirty="0"/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zh-CN" altLang="en-US" b="0" dirty="0"/>
              <a:t>这是一种对数损失函数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2DB38-25B0-48C8-A0E3-3F1EC1F340E5}"/>
                  </a:ext>
                </a:extLst>
              </p:cNvPr>
              <p:cNvSpPr txBox="1"/>
              <p:nvPr/>
            </p:nvSpPr>
            <p:spPr>
              <a:xfrm>
                <a:off x="4128313" y="2736649"/>
                <a:ext cx="393537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𝐶</m:t>
                      </m:r>
                      <m:r>
                        <a:rPr lang="en-US" sz="3200" i="1">
                          <a:latin typeface="Cambria Math" charset="0"/>
                        </a:rPr>
                        <m:t>.</m:t>
                      </m:r>
                      <m:r>
                        <a:rPr lang="en-US" sz="3200" i="1">
                          <a:latin typeface="Cambria Math" charset="0"/>
                        </a:rPr>
                        <m:t>𝐸</m:t>
                      </m:r>
                      <m:r>
                        <a:rPr lang="en-US" sz="3200" i="1">
                          <a:latin typeface="Cambria Math" charset="0"/>
                        </a:rPr>
                        <m:t>.=−</m:t>
                      </m:r>
                      <m:nary>
                        <m:naryPr>
                          <m:chr m:val="∑"/>
                          <m:ctrlPr>
                            <a:rPr lang="is-I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charset="0"/>
                            </a:rPr>
                            <m:t>log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2DB38-25B0-48C8-A0E3-3F1EC1F3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13" y="2736649"/>
                <a:ext cx="3935373" cy="1344342"/>
              </a:xfrm>
              <a:prstGeom prst="rect">
                <a:avLst/>
              </a:prstGeom>
              <a:blipFill>
                <a:blip r:embed="rId3"/>
                <a:stretch>
                  <a:fillRect l="-1608" t="-118692" r="-2894" b="-180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253699-3F0F-4567-9AF7-25F5DF9827E3}"/>
                  </a:ext>
                </a:extLst>
              </p:cNvPr>
              <p:cNvSpPr txBox="1"/>
              <p:nvPr/>
            </p:nvSpPr>
            <p:spPr>
              <a:xfrm>
                <a:off x="3070748" y="5161649"/>
                <a:ext cx="5786584" cy="1022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32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𝐶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𝐸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.</m:t>
                          </m:r>
                        </m:num>
                        <m:den>
                          <m:r>
                            <a:rPr lang="mr-IN" sz="32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𝑠𝑜𝑓𝑡𝑚𝑎𝑥</m:t>
                          </m:r>
                        </m:den>
                      </m:f>
                      <m:r>
                        <a:rPr lang="en-US" sz="3200" i="1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mr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32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𝑠𝑜𝑓𝑡𝑚𝑎𝑥</m:t>
                          </m:r>
                        </m:num>
                        <m:den>
                          <m:r>
                            <a:rPr lang="mr-IN" sz="32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253699-3F0F-4567-9AF7-25F5DF98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48" y="5161649"/>
                <a:ext cx="5786584" cy="1022716"/>
              </a:xfrm>
              <a:prstGeom prst="rect">
                <a:avLst/>
              </a:prstGeom>
              <a:blipFill>
                <a:blip r:embed="rId4"/>
                <a:stretch>
                  <a:fillRect l="-1096" t="-2439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B0B249-BE75-4CAB-BD3E-2E56B1151AA3}"/>
              </a:ext>
            </a:extLst>
          </p:cNvPr>
          <p:cNvSpPr txBox="1">
            <a:spLocks/>
          </p:cNvSpPr>
          <p:nvPr/>
        </p:nvSpPr>
        <p:spPr>
          <a:xfrm>
            <a:off x="838200" y="4290489"/>
            <a:ext cx="10974916" cy="473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0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None/>
              <a:defRPr sz="1400" b="0" kern="1200">
                <a:solidFill>
                  <a:schemeClr val="tx1"/>
                </a:solidFill>
                <a:latin typeface="Courier"/>
                <a:ea typeface="+mn-ea"/>
                <a:cs typeface="Intel Clear" panose="020B0604020203020204" pitchFamily="34" charset="0"/>
              </a:defRPr>
            </a:lvl4pPr>
            <a:lvl5pPr marL="182880" indent="-18288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Courier New" panose="02070309020205020404" pitchFamily="49" charset="0"/>
              <a:buChar char="#"/>
              <a:defRPr sz="1400" b="0" i="1" kern="1200">
                <a:solidFill>
                  <a:schemeClr val="tx2"/>
                </a:solidFill>
                <a:latin typeface="Courier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zh-CN" altLang="en-US" sz="2800" b="0" dirty="0">
                <a:solidFill>
                  <a:schemeClr val="tx1"/>
                </a:solidFill>
                <a:cs typeface="+mn-cs"/>
              </a:rPr>
              <a:t>在使用 </a:t>
            </a:r>
            <a:r>
              <a:rPr lang="en-US" altLang="zh-CN" sz="2800" b="0" dirty="0" err="1">
                <a:solidFill>
                  <a:schemeClr val="tx1"/>
                </a:solidFill>
                <a:cs typeface="+mn-cs"/>
              </a:rPr>
              <a:t>Softmax</a:t>
            </a:r>
            <a:r>
              <a:rPr lang="zh-CN" altLang="en-US" sz="2800" b="0" dirty="0">
                <a:solidFill>
                  <a:schemeClr val="tx1"/>
                </a:solidFill>
                <a:cs typeface="+mn-cs"/>
              </a:rPr>
              <a:t> 时，其导数有一个非常好的特性</a:t>
            </a:r>
            <a:endParaRPr lang="en-US" sz="2800" b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546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1603E-9B21-4794-90EA-6D7C161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9FFC0-CED6-4D52-9F12-79D039E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链式法则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EE9DC-5AC4-4D04-8B6B-F7DA88D782C7}"/>
                  </a:ext>
                </a:extLst>
              </p:cNvPr>
              <p:cNvSpPr txBox="1"/>
              <p:nvPr/>
            </p:nvSpPr>
            <p:spPr>
              <a:xfrm>
                <a:off x="961104" y="5915261"/>
                <a:ext cx="7688247" cy="787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fPr>
                        <m:num>
                          <m:r>
                            <a:rPr lang="mr-IN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𝝏</m:t>
                          </m:r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𝑱</m:t>
                          </m:r>
                        </m:num>
                        <m:den>
                          <m:r>
                            <a:rPr lang="mr-IN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(</m:t>
                              </m:r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𝟏</m:t>
                              </m:r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=</m:t>
                      </m:r>
                      <m:d>
                        <m:d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acc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−</m:t>
                          </m:r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𝒚</m:t>
                          </m:r>
                        </m:e>
                      </m:d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d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𝝈</m:t>
                          </m:r>
                        </m:e>
                        <m:sup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(</m:t>
                              </m:r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𝟑</m:t>
                              </m:r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d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𝝈</m:t>
                          </m:r>
                        </m:e>
                        <m:sup>
                          <m:r>
                            <a:rPr lang="en-US" sz="2667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67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67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667" b="1" i="1">
                                      <a:latin typeface="Cambria Math" panose="02040503050406030204" pitchFamily="18" charset="0"/>
                                      <a:ea typeface="Euphemia" charset="0"/>
                                      <a:cs typeface="Euphemi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b="1" i="1">
                                      <a:latin typeface="Cambria Math" charset="0"/>
                                      <a:ea typeface="Euphemia" charset="0"/>
                                      <a:cs typeface="Euphemia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r>
                        <a:rPr lang="en-US" sz="2667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𝑿</m:t>
                      </m:r>
                    </m:oMath>
                  </m:oMathPara>
                </a14:m>
                <a:endParaRPr lang="en-US" sz="2667" b="1" dirty="0">
                  <a:latin typeface="Euphemia" charset="0"/>
                  <a:ea typeface="Euphemia" charset="0"/>
                  <a:cs typeface="Euphemia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EE9DC-5AC4-4D04-8B6B-F7DA88D7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4" y="5915261"/>
                <a:ext cx="7688247" cy="787075"/>
              </a:xfrm>
              <a:prstGeom prst="rect">
                <a:avLst/>
              </a:prstGeom>
              <a:blipFill>
                <a:blip r:embed="rId3"/>
                <a:stretch>
                  <a:fillRect l="-1155" t="-1587" r="-9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5D2F-3D98-460E-8F73-3D94F85E5A6A}"/>
                  </a:ext>
                </a:extLst>
              </p:cNvPr>
              <p:cNvSpPr txBox="1"/>
              <p:nvPr/>
            </p:nvSpPr>
            <p:spPr>
              <a:xfrm>
                <a:off x="3866110" y="3000112"/>
                <a:ext cx="4946287" cy="826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fPr>
                        <m:num>
                          <m:r>
                            <a:rPr lang="mr-IN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𝝏</m:t>
                          </m:r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𝑱</m:t>
                          </m:r>
                        </m:num>
                        <m:den>
                          <m:r>
                            <a:rPr lang="mr-IN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𝟑</m:t>
                              </m:r>
                              <m:r>
                                <a:rPr lang="en-US" sz="2800" b="1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2800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𝒚</m:t>
                          </m:r>
                        </m:e>
                      </m:acc>
                      <m:r>
                        <a:rPr lang="en-US" sz="2800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−</m:t>
                      </m:r>
                      <m:r>
                        <a:rPr lang="en-US" sz="2800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𝒚</m:t>
                      </m:r>
                      <m:r>
                        <a:rPr lang="en-US" sz="2800" b="1" i="1">
                          <a:latin typeface="Cambria Math" charset="0"/>
                          <a:ea typeface="Euphemia" charset="0"/>
                          <a:cs typeface="Euphemia" charset="0"/>
                        </a:rPr>
                        <m:t>)⋅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𝒂</m:t>
                          </m:r>
                        </m:e>
                        <m:sup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latin typeface="Euphemia" charset="0"/>
                  <a:ea typeface="Euphemia" charset="0"/>
                  <a:cs typeface="Euphemia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5D2F-3D98-460E-8F73-3D94F85E5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10" y="3000112"/>
                <a:ext cx="4946287" cy="826508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C45578-536B-FA47-999A-10984349FBB6}"/>
                  </a:ext>
                </a:extLst>
              </p:cNvPr>
              <p:cNvSpPr/>
              <p:nvPr/>
            </p:nvSpPr>
            <p:spPr>
              <a:xfrm>
                <a:off x="961104" y="1853543"/>
                <a:ext cx="4260273" cy="10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zh-CN" sz="44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sz="4400" b="1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zh-CN" sz="4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altLang="zh-CN" sz="4400" b="1" dirty="0">
                    <a:latin typeface="Intel Clear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C45578-536B-FA47-999A-10984349F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4" y="1853543"/>
                <a:ext cx="4260273" cy="1081643"/>
              </a:xfrm>
              <a:prstGeom prst="rect">
                <a:avLst/>
              </a:prstGeom>
              <a:blipFill>
                <a:blip r:embed="rId5"/>
                <a:stretch>
                  <a:fillRect l="-1190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33CE41-80F9-6C4C-877C-9D4852DFFF5B}"/>
                  </a:ext>
                </a:extLst>
              </p:cNvPr>
              <p:cNvSpPr/>
              <p:nvPr/>
            </p:nvSpPr>
            <p:spPr>
              <a:xfrm>
                <a:off x="937355" y="3205317"/>
                <a:ext cx="3810854" cy="605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</a:rPr>
                          <m:t>𝒛</m:t>
                        </m:r>
                      </m:e>
                      <m:sup>
                        <m:r>
                          <a:rPr lang="en-US" altLang="zh-CN" sz="3200" b="1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𝟒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3200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𝟑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altLang="zh-CN" sz="3200" b="1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𝟑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chemeClr val="accent4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33CE41-80F9-6C4C-877C-9D4852DFF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5" y="3205317"/>
                <a:ext cx="3810854" cy="605294"/>
              </a:xfrm>
              <a:prstGeom prst="rect">
                <a:avLst/>
              </a:prstGeom>
              <a:blipFill>
                <a:blip r:embed="rId6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566F6CC-9470-AA4F-87E9-535519E313E0}"/>
                  </a:ext>
                </a:extLst>
              </p:cNvPr>
              <p:cNvSpPr/>
              <p:nvPr/>
            </p:nvSpPr>
            <p:spPr>
              <a:xfrm>
                <a:off x="892638" y="4589138"/>
                <a:ext cx="10406724" cy="885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altLang="zh-CN" sz="3200" b="1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r>
                          <a:rPr lang="en-US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𝑱</m:t>
                        </m:r>
                      </m:num>
                      <m:den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  <m:t>2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sz="3200" b="1" i="1">
                        <a:latin typeface="Cambria Math" charset="0"/>
                        <a:ea typeface="Euphemia" charset="0"/>
                        <a:cs typeface="Euphemia" charset="0"/>
                      </a:rPr>
                      <m:t>=</m:t>
                    </m:r>
                    <m:f>
                      <m:fPr>
                        <m:ctrlPr>
                          <a:rPr lang="mr-IN" altLang="zh-CN" sz="3200" b="1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r>
                          <a:rPr lang="en-US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𝑱</m:t>
                        </m:r>
                      </m:num>
                      <m:den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𝟑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ea typeface="Euphemia" charset="0"/>
                        <a:cs typeface="Euphemia" charset="0"/>
                      </a:rPr>
                      <m:t>.</m:t>
                    </m:r>
                    <m:f>
                      <m:fPr>
                        <m:ctrlPr>
                          <a:rPr lang="mr-IN" altLang="zh-CN" sz="3200" b="1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fPr>
                      <m:num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𝟑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mr-IN" altLang="zh-CN" sz="3200" b="1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  <m:t>2</m:t>
                            </m:r>
                            <m:r>
                              <a:rPr lang="en-US" altLang="zh-CN" sz="3200" b="1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sz="3200" b="1" i="1">
                        <a:latin typeface="Cambria Math" panose="02040503050406030204" pitchFamily="18" charset="0"/>
                        <a:ea typeface="Euphemia" charset="0"/>
                        <a:cs typeface="Euphemia" charset="0"/>
                      </a:rPr>
                      <m:t> =</m:t>
                    </m:r>
                  </m:oMath>
                </a14:m>
                <a:r>
                  <a:rPr lang="en-US" altLang="zh-CN" sz="3200" b="1" dirty="0">
                    <a:latin typeface="Intel Clear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−</m:t>
                    </m:r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𝑦</m:t>
                    </m:r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)⋅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⋅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Euphemia" charset="0"/>
                                <a:cs typeface="Euphemia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charset="0"/>
                                <a:ea typeface="Euphemia" charset="0"/>
                                <a:cs typeface="Euphemia" charset="0"/>
                              </a:rPr>
                              <m:t>(3)</m:t>
                            </m:r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charset="0"/>
                        <a:ea typeface="Euphemia" charset="0"/>
                        <a:cs typeface="Euphemia" charset="0"/>
                      </a:rPr>
                      <m:t>⋅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Euphemia" charset="0"/>
                            <a:cs typeface="Euphemia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i="1">
                            <a:latin typeface="Cambria Math" charset="0"/>
                            <a:ea typeface="Euphemia" charset="0"/>
                            <a:cs typeface="Euphemia" charset="0"/>
                          </a:rPr>
                          <m:t>(2)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566F6CC-9470-AA4F-87E9-535519E31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8" y="4589138"/>
                <a:ext cx="10406724" cy="885050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A9305-4A9F-344C-A338-D9FB23491B57}"/>
                  </a:ext>
                </a:extLst>
              </p:cNvPr>
              <p:cNvSpPr/>
              <p:nvPr/>
            </p:nvSpPr>
            <p:spPr>
              <a:xfrm>
                <a:off x="982383" y="4126610"/>
                <a:ext cx="278736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lvl="0" indent="-17145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altLang="zh-CN" sz="3200" b="1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𝟑</m:t>
                        </m:r>
                        <m:r>
                          <a:rPr lang="en-US" altLang="zh-CN" sz="3200" b="1" i="1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altLang="zh-CN" sz="3200" b="1" i="1">
                        <a:latin typeface="Cambria Math" charset="0"/>
                      </a:rPr>
                      <m:t>=</m:t>
                    </m:r>
                    <m:r>
                      <a:rPr lang="en-US" altLang="zh-CN" sz="3200" b="1" i="1">
                        <a:latin typeface="Cambria Math" charset="0"/>
                      </a:rPr>
                      <m:t>𝝈</m:t>
                    </m:r>
                    <m:r>
                      <a:rPr lang="en-US" altLang="zh-CN" sz="3200" b="1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</a:rPr>
                          <m:t>𝒛</m:t>
                        </m:r>
                      </m:e>
                      <m:sup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zh-CN" sz="3200" b="1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3200" b="1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A9305-4A9F-344C-A338-D9FB234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83" y="4126610"/>
                <a:ext cx="2787366" cy="618246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</a:rPr>
              <a:t>激活函数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F0922-B4FD-43BF-8C92-07217EE9F60B}"/>
              </a:ext>
            </a:extLst>
          </p:cNvPr>
          <p:cNvSpPr/>
          <p:nvPr/>
        </p:nvSpPr>
        <p:spPr>
          <a:xfrm>
            <a:off x="641151" y="3332275"/>
            <a:ext cx="267887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solidFill>
                  <a:schemeClr val="accent4"/>
                </a:solidFill>
              </a:rPr>
              <a:t>来自前一层的输入</a:t>
            </a:r>
            <a:r>
              <a:rPr lang="en-US" sz="1867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88903552-9070-48FE-9958-EDE78FDBE8A4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1136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FD138-7E2D-435C-8DAC-CBA8AF1BA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6DAE3-7619-4F74-882F-5E4F3323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Sigmoid </a:t>
            </a:r>
            <a:r>
              <a:rPr lang="zh-CN" altLang="en-US" dirty="0"/>
              <a:t>函数的优良特性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41243F-93C7-443C-A8C9-81A65166B60A}"/>
                  </a:ext>
                </a:extLst>
              </p:cNvPr>
              <p:cNvSpPr/>
              <p:nvPr/>
            </p:nvSpPr>
            <p:spPr>
              <a:xfrm>
                <a:off x="996115" y="1496850"/>
                <a:ext cx="2502352" cy="869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41243F-93C7-443C-A8C9-81A65166B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15" y="1496850"/>
                <a:ext cx="2502352" cy="869854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9DB918-3CF3-452C-9E95-8FE581ABBA61}"/>
                  </a:ext>
                </a:extLst>
              </p:cNvPr>
              <p:cNvSpPr/>
              <p:nvPr/>
            </p:nvSpPr>
            <p:spPr>
              <a:xfrm>
                <a:off x="996115" y="2446475"/>
                <a:ext cx="3122393" cy="93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0−(−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9DB918-3CF3-452C-9E95-8FE581ABB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15" y="2446475"/>
                <a:ext cx="3122393" cy="937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DE0A64-7A4B-4A62-8D5D-C605921DD574}"/>
                  </a:ext>
                </a:extLst>
              </p:cNvPr>
              <p:cNvSpPr/>
              <p:nvPr/>
            </p:nvSpPr>
            <p:spPr>
              <a:xfrm>
                <a:off x="4190623" y="2446474"/>
                <a:ext cx="2186175" cy="93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DE0A64-7A4B-4A62-8D5D-C605921DD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23" y="2446474"/>
                <a:ext cx="2186175" cy="937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B52E34-428C-46CE-AE85-42B48DFBA7E4}"/>
                  </a:ext>
                </a:extLst>
              </p:cNvPr>
              <p:cNvSpPr/>
              <p:nvPr/>
            </p:nvSpPr>
            <p:spPr>
              <a:xfrm>
                <a:off x="1829006" y="3519466"/>
                <a:ext cx="2339678" cy="93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B52E34-428C-46CE-AE85-42B48DFBA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06" y="3519466"/>
                <a:ext cx="2339678" cy="937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0D17F4-829D-4ACB-B601-D561F4CB310C}"/>
                  </a:ext>
                </a:extLst>
              </p:cNvPr>
              <p:cNvSpPr/>
              <p:nvPr/>
            </p:nvSpPr>
            <p:spPr>
              <a:xfrm>
                <a:off x="4179597" y="3549046"/>
                <a:ext cx="4151585" cy="937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0D17F4-829D-4ACB-B601-D561F4CB3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97" y="3549046"/>
                <a:ext cx="4151585" cy="937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079F0F-9C0F-4541-A484-E3BA31C691B0}"/>
                  </a:ext>
                </a:extLst>
              </p:cNvPr>
              <p:cNvSpPr/>
              <p:nvPr/>
            </p:nvSpPr>
            <p:spPr>
              <a:xfrm>
                <a:off x="1820798" y="4569966"/>
                <a:ext cx="3709221" cy="921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667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67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079F0F-9C0F-4541-A484-E3BA31C69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98" y="4569966"/>
                <a:ext cx="3709221" cy="921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870924-0AB6-4816-962C-8074BF8C7FAE}"/>
                  </a:ext>
                </a:extLst>
              </p:cNvPr>
              <p:cNvSpPr/>
              <p:nvPr/>
            </p:nvSpPr>
            <p:spPr>
              <a:xfrm>
                <a:off x="5736503" y="4523318"/>
                <a:ext cx="3850990" cy="87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mr-IN" sz="26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mr-IN" sz="26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sz="26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870924-0AB6-4816-962C-8074BF8C7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03" y="4523318"/>
                <a:ext cx="3850990" cy="871970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8DA527-F328-4A6D-BD54-999492C46007}"/>
                  </a:ext>
                </a:extLst>
              </p:cNvPr>
              <p:cNvSpPr/>
              <p:nvPr/>
            </p:nvSpPr>
            <p:spPr>
              <a:xfrm>
                <a:off x="996115" y="5705444"/>
                <a:ext cx="4837606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d>
                      <m:dPr>
                        <m:ctrlPr>
                          <a:rPr lang="en-US" sz="3733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733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733" dirty="0">
                    <a:ea typeface="Cambria Math" charset="0"/>
                    <a:cs typeface="Cambria Math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)(1−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sz="3733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733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8DA527-F328-4A6D-BD54-999492C46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15" y="5705444"/>
                <a:ext cx="4837606" cy="666786"/>
              </a:xfrm>
              <a:prstGeom prst="rect">
                <a:avLst/>
              </a:prstGeom>
              <a:blipFill>
                <a:blip r:embed="rId10"/>
                <a:stretch>
                  <a:fillRect l="-1571" t="-12963" r="-31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6CC6F4-8FB8-40D6-A720-9DFE280D4063}"/>
                  </a:ext>
                </a:extLst>
              </p:cNvPr>
              <p:cNvSpPr/>
              <p:nvPr/>
            </p:nvSpPr>
            <p:spPr>
              <a:xfrm>
                <a:off x="7716789" y="2177907"/>
                <a:ext cx="3825726" cy="704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US" sz="18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f>
                        <m:fPr>
                          <m:ctrlPr>
                            <a:rPr lang="mr-IN" sz="18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18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8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sz="18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6CC6F4-8FB8-40D6-A720-9DFE280D4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789" y="2177907"/>
                <a:ext cx="3825726" cy="704488"/>
              </a:xfrm>
              <a:prstGeom prst="rect">
                <a:avLst/>
              </a:prstGeom>
              <a:blipFill>
                <a:blip r:embed="rId11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CF8F6D-5F6D-4C9E-BBF8-7A35BF45378E}"/>
              </a:ext>
            </a:extLst>
          </p:cNvPr>
          <p:cNvSpPr txBox="1"/>
          <p:nvPr/>
        </p:nvSpPr>
        <p:spPr>
          <a:xfrm>
            <a:off x="8790416" y="1767538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b="1" dirty="0"/>
              <a:t>求导法则</a:t>
            </a:r>
            <a:endParaRPr lang="en-US" sz="1867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6627E7-486A-4EFB-8B54-40C8324F31CA}"/>
              </a:ext>
            </a:extLst>
          </p:cNvPr>
          <p:cNvCxnSpPr/>
          <p:nvPr/>
        </p:nvCxnSpPr>
        <p:spPr>
          <a:xfrm>
            <a:off x="4702510" y="3626965"/>
            <a:ext cx="1300001" cy="406401"/>
          </a:xfrm>
          <a:prstGeom prst="line">
            <a:avLst/>
          </a:prstGeom>
          <a:ln w="28575">
            <a:solidFill>
              <a:srgbClr val="CD5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9FB336-5309-4161-9FB7-F1FF8929B690}"/>
              </a:ext>
            </a:extLst>
          </p:cNvPr>
          <p:cNvCxnSpPr>
            <a:cxnSpLocks/>
          </p:cNvCxnSpPr>
          <p:nvPr/>
        </p:nvCxnSpPr>
        <p:spPr>
          <a:xfrm>
            <a:off x="5952354" y="4126342"/>
            <a:ext cx="412616" cy="128991"/>
          </a:xfrm>
          <a:prstGeom prst="line">
            <a:avLst/>
          </a:prstGeom>
          <a:ln w="28575">
            <a:solidFill>
              <a:srgbClr val="CD5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96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D397DB-E67C-4170-93CE-1F4926476F6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07485" y="1462618"/>
                <a:ext cx="10679169" cy="4658783"/>
              </a:xfrm>
            </p:spPr>
            <p:txBody>
              <a:bodyPr/>
              <a:lstStyle/>
              <a:p>
                <a:pPr>
                  <a:spcAft>
                    <a:spcPts val="1600"/>
                  </a:spcAft>
                </a:pPr>
                <a:endParaRPr lang="en-US" sz="4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CD397DB-E67C-4170-93CE-1F4926476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07485" y="1462618"/>
                <a:ext cx="10679169" cy="46587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1603E-9B21-4794-90EA-6D7C161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9FFC0-CED6-4D52-9F12-79D039E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更新参数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25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397DB-E67C-4170-93CE-1F4926476F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7484" y="3419754"/>
            <a:ext cx="10244603" cy="2289965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记住</a:t>
            </a:r>
            <a:r>
              <a:rPr lang="en-US" b="1" dirty="0"/>
              <a:t>: 𝜎′(𝑧) = 𝜎(𝑧)(1−𝜎(𝑧))≤</a:t>
            </a:r>
            <a:r>
              <a:rPr lang="en-US" altLang="zh-CN" b="1" dirty="0"/>
              <a:t>0</a:t>
            </a:r>
            <a:r>
              <a:rPr lang="en-US" b="1" dirty="0"/>
              <a:t>.25  </a:t>
            </a:r>
          </a:p>
          <a:p>
            <a:pPr lvl="1"/>
            <a:r>
              <a:rPr lang="zh-CN" altLang="en-US" dirty="0"/>
              <a:t>当层数增多时，在靠前的层中，梯度就变得非常小了</a:t>
            </a:r>
            <a:endParaRPr lang="en-US" dirty="0"/>
          </a:p>
          <a:p>
            <a:pPr lvl="1"/>
            <a:r>
              <a:rPr lang="zh-CN" altLang="en-US" dirty="0"/>
              <a:t>这就是“梯度消失”问题</a:t>
            </a:r>
            <a:endParaRPr lang="en-US" dirty="0"/>
          </a:p>
          <a:p>
            <a:pPr lvl="1"/>
            <a:r>
              <a:rPr lang="zh-CN" altLang="en-US" dirty="0"/>
              <a:t>正因为这个原因，其他的激活函数</a:t>
            </a:r>
            <a:r>
              <a:rPr lang="en-US" dirty="0"/>
              <a:t>(</a:t>
            </a:r>
            <a:r>
              <a:rPr lang="zh-CN" altLang="en-US" dirty="0"/>
              <a:t>例如</a:t>
            </a:r>
            <a:r>
              <a:rPr lang="en-US" dirty="0" err="1"/>
              <a:t>ReLU</a:t>
            </a:r>
            <a:r>
              <a:rPr lang="en-US" dirty="0"/>
              <a:t>) </a:t>
            </a:r>
            <a:r>
              <a:rPr lang="zh-CN" altLang="en-US" dirty="0"/>
              <a:t>变得更常见了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1603E-9B21-4794-90EA-6D7C161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49FFC0-CED6-4D52-9F12-79D039E9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梯度消失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C51C8-D662-4319-A69C-F069548C02D1}"/>
                  </a:ext>
                </a:extLst>
              </p:cNvPr>
              <p:cNvSpPr txBox="1"/>
              <p:nvPr/>
            </p:nvSpPr>
            <p:spPr>
              <a:xfrm>
                <a:off x="2251876" y="2512714"/>
                <a:ext cx="7688247" cy="787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fPr>
                        <m:num>
                          <m:r>
                            <a:rPr lang="mr-IN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𝜕</m:t>
                          </m:r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𝐽</m:t>
                          </m:r>
                        </m:num>
                        <m:den>
                          <m:r>
                            <a:rPr lang="mr-IN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=</m:t>
                      </m:r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acc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−</m:t>
                          </m:r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𝑦</m:t>
                          </m:r>
                        </m:e>
                      </m:d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𝜎</m:t>
                          </m:r>
                        </m:e>
                        <m:sup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(3)</m:t>
                              </m:r>
                            </m:sup>
                          </m:sSup>
                        </m:e>
                      </m:d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sSup>
                        <m:sSup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𝜎</m:t>
                          </m:r>
                        </m:e>
                        <m:sup>
                          <m:r>
                            <a:rPr lang="en-US" sz="2667" i="1">
                              <a:latin typeface="Cambria Math" charset="0"/>
                              <a:ea typeface="Euphemia" charset="0"/>
                              <a:cs typeface="Euphemia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67" i="1">
                              <a:latin typeface="Cambria Math" panose="02040503050406030204" pitchFamily="18" charset="0"/>
                              <a:ea typeface="Euphemia" charset="0"/>
                              <a:cs typeface="Euphemia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Euphemia" charset="0"/>
                                  <a:cs typeface="Euphemia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charset="0"/>
                                  <a:ea typeface="Euphemia" charset="0"/>
                                  <a:cs typeface="Euphemia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Euphemia" charset="0"/>
                                      <a:cs typeface="Euphemia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67" i="1">
                                      <a:latin typeface="Cambria Math" charset="0"/>
                                      <a:ea typeface="Euphemia" charset="0"/>
                                      <a:cs typeface="Euphemia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⋅</m:t>
                      </m:r>
                      <m:r>
                        <a:rPr lang="en-US" sz="2667" i="1">
                          <a:latin typeface="Cambria Math" charset="0"/>
                          <a:ea typeface="Euphemia" charset="0"/>
                          <a:cs typeface="Euphemia" charset="0"/>
                        </a:rPr>
                        <m:t>𝑋</m:t>
                      </m:r>
                    </m:oMath>
                  </m:oMathPara>
                </a14:m>
                <a:endParaRPr lang="en-US" sz="2667" dirty="0">
                  <a:latin typeface="Euphemia" charset="0"/>
                  <a:ea typeface="Euphemia" charset="0"/>
                  <a:cs typeface="Euphemia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C51C8-D662-4319-A69C-F069548C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76" y="2512714"/>
                <a:ext cx="7688247" cy="787075"/>
              </a:xfrm>
              <a:prstGeom prst="rect">
                <a:avLst/>
              </a:prstGeom>
              <a:blipFill>
                <a:blip r:embed="rId3"/>
                <a:stretch>
                  <a:fillRect l="-1153" t="-1587" r="-824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AAD17C93-4D5D-4583-92BC-024941E534F3}"/>
              </a:ext>
            </a:extLst>
          </p:cNvPr>
          <p:cNvSpPr txBox="1">
            <a:spLocks/>
          </p:cNvSpPr>
          <p:nvPr/>
        </p:nvSpPr>
        <p:spPr>
          <a:xfrm>
            <a:off x="1152526" y="1770592"/>
            <a:ext cx="10679169" cy="580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0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Courier"/>
                <a:ea typeface="+mn-ea"/>
                <a:cs typeface="Intel Clear" panose="020B0604020203020204" pitchFamily="34" charset="0"/>
              </a:defRPr>
            </a:lvl4pPr>
            <a:lvl5pPr marL="182880" indent="-18288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Courier New" panose="02070309020205020404" pitchFamily="49" charset="0"/>
              <a:buChar char="#"/>
              <a:defRPr sz="1400" i="1" kern="1200">
                <a:solidFill>
                  <a:schemeClr val="tx2"/>
                </a:solidFill>
                <a:latin typeface="Courier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chemeClr val="tx1"/>
                </a:solidFill>
              </a:rPr>
              <a:t>回忆一下</a:t>
            </a:r>
            <a:r>
              <a:rPr lang="en-US" sz="2400" b="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1330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0555D-5C38-E748-9300-8FAA6C81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激活函数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7010C-1F2A-8945-82F6-71EEE5F1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9C441-1C58-0B46-9F11-73852626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03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7716-48D8-4F94-B460-3404E387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2617A-B7A7-402E-B68A-17EB759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  <a:r>
              <a:rPr lang="zh-CN" altLang="en-US" dirty="0"/>
              <a:t>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A05283-8018-47DD-9F7D-D21BE6D9A273}"/>
                  </a:ext>
                </a:extLst>
              </p:cNvPr>
              <p:cNvSpPr/>
              <p:nvPr/>
            </p:nvSpPr>
            <p:spPr>
              <a:xfrm>
                <a:off x="4926737" y="1589602"/>
                <a:ext cx="233852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 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A05283-8018-47DD-9F7D-D21BE6D9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737" y="1589602"/>
                <a:ext cx="2338524" cy="792396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EBFDFF8-7D3D-4930-B429-9AC15A16D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78" y="2747123"/>
            <a:ext cx="7100443" cy="360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FD138-7E2D-435C-8DAC-CBA8AF1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6DAE3-7619-4F74-882F-5E4F3323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双曲正切函数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E20336-7426-40D2-8650-C73AAA6A04B1}"/>
                  </a:ext>
                </a:extLst>
              </p:cNvPr>
              <p:cNvSpPr txBox="1"/>
              <p:nvPr/>
            </p:nvSpPr>
            <p:spPr>
              <a:xfrm>
                <a:off x="2431011" y="2586770"/>
                <a:ext cx="7004738" cy="143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𝑡𝑎𝑛h</m:t>
                      </m:r>
                      <m:d>
                        <m:dPr>
                          <m:ctrlPr>
                            <a:rPr lang="en-US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267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sinh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267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cosh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2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42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E20336-7426-40D2-8650-C73AAA6A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11" y="2586770"/>
                <a:ext cx="7004738" cy="1433662"/>
              </a:xfrm>
              <a:prstGeom prst="rect">
                <a:avLst/>
              </a:prstGeom>
              <a:blipFill>
                <a:blip r:embed="rId3"/>
                <a:stretch>
                  <a:fillRect l="-1085" t="-2655" r="-904" b="-17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44D020-77E9-4DF0-855A-303D9B810358}"/>
                  </a:ext>
                </a:extLst>
              </p:cNvPr>
              <p:cNvSpPr txBox="1"/>
              <p:nvPr/>
            </p:nvSpPr>
            <p:spPr>
              <a:xfrm>
                <a:off x="4405825" y="4406239"/>
                <a:ext cx="303781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𝑡𝑎𝑛h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𝑡𝑎𝑛h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𝑡𝑎𝑛h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−∞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=−1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44D020-77E9-4DF0-855A-303D9B81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825" y="4406239"/>
                <a:ext cx="3037819" cy="1477328"/>
              </a:xfrm>
              <a:prstGeom prst="rect">
                <a:avLst/>
              </a:prstGeom>
              <a:blipFill>
                <a:blip r:embed="rId4"/>
                <a:stretch>
                  <a:fillRect l="-2083" r="-2083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9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DFE457-1C43-4208-942A-EB306D29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3" y="1493169"/>
            <a:ext cx="9605788" cy="48631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7716-48D8-4F94-B460-3404E387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2617A-B7A7-402E-B68A-17EB759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双曲正切函数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5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63B4C-F282-4727-A06F-BF3CCC1F1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5C23C-BF3B-4808-95E5-83F16E5B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修正线性单元</a:t>
            </a:r>
            <a:r>
              <a:rPr lang="en-US" dirty="0"/>
              <a:t>(Rectified</a:t>
            </a:r>
            <a:r>
              <a:rPr lang="zh-CN" altLang="en-US" dirty="0"/>
              <a:t> </a:t>
            </a:r>
            <a:r>
              <a:rPr lang="en-US" dirty="0"/>
              <a:t>Linear</a:t>
            </a:r>
            <a:r>
              <a:rPr lang="zh-CN" altLang="en-US" dirty="0"/>
              <a:t> </a:t>
            </a:r>
            <a:r>
              <a:rPr lang="en-US" dirty="0"/>
              <a:t>Unit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zh-CN" altLang="en-US" dirty="0"/>
              <a:t> 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AD082D-752E-4D2F-9019-54CEC037918D}"/>
                  </a:ext>
                </a:extLst>
              </p:cNvPr>
              <p:cNvSpPr txBox="1"/>
              <p:nvPr/>
            </p:nvSpPr>
            <p:spPr>
              <a:xfrm>
                <a:off x="1713206" y="1405219"/>
                <a:ext cx="5961825" cy="146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𝑅𝑒𝐿𝑈</m:t>
                      </m:r>
                      <m:d>
                        <m:dPr>
                          <m:ctrlPr>
                            <a:rPr lang="en-US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42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&amp;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AD082D-752E-4D2F-9019-54CEC037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06" y="1405219"/>
                <a:ext cx="5961825" cy="1464696"/>
              </a:xfrm>
              <a:prstGeom prst="rect">
                <a:avLst/>
              </a:prstGeom>
              <a:blipFill>
                <a:blip r:embed="rId2"/>
                <a:stretch>
                  <a:fillRect l="-2979" t="-229310" b="-3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E45329-61B2-4E02-B736-22A85F3A2BEE}"/>
                  </a:ext>
                </a:extLst>
              </p:cNvPr>
              <p:cNvSpPr/>
              <p:nvPr/>
            </p:nvSpPr>
            <p:spPr>
              <a:xfrm>
                <a:off x="3667441" y="3122081"/>
                <a:ext cx="311790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a:rPr lang="en-US" sz="4267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267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2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E45329-61B2-4E02-B736-22A85F3A2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41" y="3122081"/>
                <a:ext cx="3117905" cy="748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E67FE-24BE-4C0E-B9AE-DD1BFCA55AD3}"/>
                  </a:ext>
                </a:extLst>
              </p:cNvPr>
              <p:cNvSpPr txBox="1"/>
              <p:nvPr/>
            </p:nvSpPr>
            <p:spPr>
              <a:xfrm>
                <a:off x="3124793" y="4356885"/>
                <a:ext cx="4534913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E67FE-24BE-4C0E-B9AE-DD1BFCA55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93" y="4356885"/>
                <a:ext cx="4534913" cy="1477328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337385-A78F-4357-958A-83ABE1A9894B}"/>
                  </a:ext>
                </a:extLst>
              </p:cNvPr>
              <p:cNvSpPr/>
              <p:nvPr/>
            </p:nvSpPr>
            <p:spPr>
              <a:xfrm>
                <a:off x="8353884" y="4746736"/>
                <a:ext cx="2606996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733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or</m:t>
                      </m:r>
                      <m: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≫0)</m:t>
                      </m:r>
                    </m:oMath>
                  </m:oMathPara>
                </a14:m>
                <a:endParaRPr lang="en-US" sz="3733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337385-A78F-4357-958A-83ABE1A98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884" y="4746736"/>
                <a:ext cx="2606996" cy="666786"/>
              </a:xfrm>
              <a:prstGeom prst="rect">
                <a:avLst/>
              </a:prstGeom>
              <a:blipFill>
                <a:blip r:embed="rId5"/>
                <a:stretch>
                  <a:fillRect r="-1456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456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7716-48D8-4F94-B460-3404E387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2617A-B7A7-402E-B68A-17EB759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修正线性单元</a:t>
            </a:r>
            <a:r>
              <a:rPr lang="en-US" altLang="zh-CN" dirty="0"/>
              <a:t>(Rectified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Unit,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E62BC-6E9A-405A-9890-5FAA3BCA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49" y="1545654"/>
            <a:ext cx="9446701" cy="48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63B4C-F282-4727-A06F-BF3CCC1F1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5C23C-BF3B-4808-95E5-83F16E5B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带泄露的修正线性单元</a:t>
            </a:r>
            <a:r>
              <a:rPr lang="en-US" altLang="zh-CN" dirty="0"/>
              <a:t>(Leaky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337385-A78F-4357-958A-83ABE1A9894B}"/>
                  </a:ext>
                </a:extLst>
              </p:cNvPr>
              <p:cNvSpPr/>
              <p:nvPr/>
            </p:nvSpPr>
            <p:spPr>
              <a:xfrm>
                <a:off x="8353884" y="4746736"/>
                <a:ext cx="2606996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733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or</m:t>
                      </m:r>
                      <m: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≫0)</m:t>
                      </m:r>
                    </m:oMath>
                  </m:oMathPara>
                </a14:m>
                <a:endParaRPr lang="en-US" sz="3733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337385-A78F-4357-958A-83ABE1A98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884" y="4746736"/>
                <a:ext cx="2606996" cy="666786"/>
              </a:xfrm>
              <a:prstGeom prst="rect">
                <a:avLst/>
              </a:prstGeom>
              <a:blipFill>
                <a:blip r:embed="rId3"/>
                <a:stretch>
                  <a:fillRect r="-1456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6EAD1-368F-446B-8634-0EB712E149F4}"/>
                  </a:ext>
                </a:extLst>
              </p:cNvPr>
              <p:cNvSpPr txBox="1"/>
              <p:nvPr/>
            </p:nvSpPr>
            <p:spPr>
              <a:xfrm>
                <a:off x="975507" y="1400516"/>
                <a:ext cx="6706964" cy="146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𝐿𝑅𝑒𝐿𝑈</m:t>
                      </m:r>
                      <m:d>
                        <m:dPr>
                          <m:ctrlPr>
                            <a:rPr lang="en-US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4267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4267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4267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4267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&amp;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</m:t>
                              </m:r>
                              <m:r>
                                <a:rPr lang="en-US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  <m:r>
                                <a:rPr lang="mr-IN" sz="4267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6EAD1-368F-446B-8634-0EB712E1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7" y="1400516"/>
                <a:ext cx="6706964" cy="1464696"/>
              </a:xfrm>
              <a:prstGeom prst="rect">
                <a:avLst/>
              </a:prstGeom>
              <a:blipFill>
                <a:blip r:embed="rId4"/>
                <a:stretch>
                  <a:fillRect l="-2647" t="-226496" b="-324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B42D1-F085-452E-908C-DDDC1C1DDF2D}"/>
                  </a:ext>
                </a:extLst>
              </p:cNvPr>
              <p:cNvSpPr/>
              <p:nvPr/>
            </p:nvSpPr>
            <p:spPr>
              <a:xfrm>
                <a:off x="3305303" y="3129449"/>
                <a:ext cx="4801314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267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a:rPr lang="en-US" sz="4267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4267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4267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mr-IN" sz="4267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US" sz="4267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  <m:r>
                              <a:rPr lang="en-US" sz="4267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sz="4267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267" dirty="0"/>
                  <a:t>	</a:t>
                </a:r>
                <a:r>
                  <a:rPr lang="en-US" sz="4267" dirty="0">
                    <a:latin typeface="Avenir Book" charset="0"/>
                    <a:ea typeface="Avenir Book" charset="0"/>
                    <a:cs typeface="Avenir Book" charset="0"/>
                  </a:rPr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B42D1-F085-452E-908C-DDDC1C1DD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03" y="3129449"/>
                <a:ext cx="4801314" cy="748988"/>
              </a:xfrm>
              <a:prstGeom prst="rect">
                <a:avLst/>
              </a:prstGeom>
              <a:blipFill>
                <a:blip r:embed="rId5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A605ED-3372-4A92-9E23-07F97FEFC510}"/>
                  </a:ext>
                </a:extLst>
              </p:cNvPr>
              <p:cNvSpPr txBox="1"/>
              <p:nvPr/>
            </p:nvSpPr>
            <p:spPr>
              <a:xfrm>
                <a:off x="2992562" y="4356885"/>
                <a:ext cx="4534913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𝐿𝑅𝑒𝐿𝑈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A605ED-3372-4A92-9E23-07F97FEF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62" y="4356885"/>
                <a:ext cx="4534913" cy="1477328"/>
              </a:xfrm>
              <a:prstGeom prst="rect">
                <a:avLst/>
              </a:prstGeom>
              <a:blipFill>
                <a:blip r:embed="rId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6AFACB-C838-460D-ACAF-664D309E988A}"/>
                  </a:ext>
                </a:extLst>
              </p:cNvPr>
              <p:cNvSpPr/>
              <p:nvPr/>
            </p:nvSpPr>
            <p:spPr>
              <a:xfrm>
                <a:off x="8353885" y="3211523"/>
                <a:ext cx="2602058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733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or</m:t>
                      </m:r>
                      <m:r>
                        <a:rPr lang="en-US" sz="3733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mr-IN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3733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&lt;1)</m:t>
                      </m:r>
                    </m:oMath>
                  </m:oMathPara>
                </a14:m>
                <a:endParaRPr lang="en-US" sz="3733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6AFACB-C838-460D-ACAF-664D309E9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885" y="3211523"/>
                <a:ext cx="2602058" cy="666786"/>
              </a:xfrm>
              <a:prstGeom prst="rect">
                <a:avLst/>
              </a:prstGeom>
              <a:blipFill>
                <a:blip r:embed="rId7"/>
                <a:stretch>
                  <a:fillRect r="-1456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88903552-9070-48FE-9958-EDE78FDBE8A4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85994-ADFF-4171-BE9A-52AE53008335}"/>
              </a:ext>
            </a:extLst>
          </p:cNvPr>
          <p:cNvSpPr/>
          <p:nvPr/>
        </p:nvSpPr>
        <p:spPr>
          <a:xfrm>
            <a:off x="7740893" y="1739596"/>
            <a:ext cx="388022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solidFill>
                  <a:schemeClr val="accent1"/>
                </a:solidFill>
              </a:rPr>
              <a:t>某种将输入进行转换的计算</a:t>
            </a:r>
            <a:endParaRPr lang="en-US" sz="1867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71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77716-48D8-4F94-B460-3404E387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2617A-B7A7-402E-B68A-17EB759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带泄露的修正线性单元</a:t>
            </a:r>
            <a:r>
              <a:rPr lang="en-US" altLang="zh-CN" dirty="0"/>
              <a:t>(Leaky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6C1DE-9A4E-4DB9-B162-49FD2437C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2" y="1457489"/>
            <a:ext cx="9528556" cy="48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4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如何训练神经网络？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20987" y="2255244"/>
            <a:ext cx="5004157" cy="4632960"/>
          </a:xfrm>
        </p:spPr>
        <p:txBody>
          <a:bodyPr/>
          <a:lstStyle/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输入训练数据，获得输出</a:t>
            </a:r>
            <a:endParaRPr lang="en-US" altLang="zh-CN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将输出与正确的答案比较：计算损失函数 </a:t>
            </a:r>
            <a:r>
              <a:rPr lang="en-US" altLang="zh-CN" b="0" dirty="0"/>
              <a:t>J</a:t>
            </a:r>
            <a:endParaRPr lang="en-US" b="0" dirty="0"/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/>
              <a:t>调整权重并</a:t>
            </a:r>
            <a:r>
              <a:rPr lang="zh-CN" altLang="en-US" b="0" dirty="0"/>
              <a:t>重复上述过程</a:t>
            </a:r>
            <a:r>
              <a:rPr lang="en-US" b="0" dirty="0"/>
              <a:t>!</a:t>
            </a:r>
          </a:p>
          <a:p>
            <a:pPr marL="380990" indent="-380990">
              <a:buFont typeface="Wingdings" pitchFamily="2" charset="2"/>
              <a:buChar char="§"/>
            </a:pPr>
            <a:r>
              <a:rPr lang="zh-CN" altLang="en-US" b="0" dirty="0"/>
              <a:t>反向传播告诉我们如何用微积分来做出单步调整</a:t>
            </a:r>
            <a:endParaRPr lang="en-US" b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04674-B416-466B-8589-C9F48C72B79A}"/>
              </a:ext>
            </a:extLst>
          </p:cNvPr>
          <p:cNvGrpSpPr/>
          <p:nvPr/>
        </p:nvGrpSpPr>
        <p:grpSpPr>
          <a:xfrm>
            <a:off x="7130655" y="2236194"/>
            <a:ext cx="3655628" cy="2146300"/>
            <a:chOff x="3292616" y="4559300"/>
            <a:chExt cx="3655628" cy="21463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CA1BC5-2EF9-491F-A272-02F3098C0F2D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6508648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6C5C66-AC46-4C67-9550-3446E81B0180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6508648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85AFD1-EC4A-4B17-B0BF-4B8203F42AA6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6508648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BDA553-CAC8-471F-A040-7B7B72EF441F}"/>
                </a:ext>
              </a:extLst>
            </p:cNvPr>
            <p:cNvSpPr/>
            <p:nvPr/>
          </p:nvSpPr>
          <p:spPr>
            <a:xfrm>
              <a:off x="3732212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6F7534-E059-4745-8F0C-18B542AE1E96}"/>
                </a:ext>
              </a:extLst>
            </p:cNvPr>
            <p:cNvSpPr/>
            <p:nvPr/>
          </p:nvSpPr>
          <p:spPr>
            <a:xfrm>
              <a:off x="3732212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E12C4-9255-4E1F-A962-9A8CFCE1B8D0}"/>
                </a:ext>
              </a:extLst>
            </p:cNvPr>
            <p:cNvSpPr/>
            <p:nvPr/>
          </p:nvSpPr>
          <p:spPr>
            <a:xfrm>
              <a:off x="3732212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F1585F-EC9B-4C9B-BDF2-AFBD159E511F}"/>
                </a:ext>
              </a:extLst>
            </p:cNvPr>
            <p:cNvSpPr/>
            <p:nvPr/>
          </p:nvSpPr>
          <p:spPr>
            <a:xfrm>
              <a:off x="4494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385FB2-DE12-45F0-B7F4-9158A9FEE817}"/>
                </a:ext>
              </a:extLst>
            </p:cNvPr>
            <p:cNvSpPr/>
            <p:nvPr/>
          </p:nvSpPr>
          <p:spPr>
            <a:xfrm>
              <a:off x="4494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43A03A-CDCE-42D9-AFA0-035AB142D2F2}"/>
                </a:ext>
              </a:extLst>
            </p:cNvPr>
            <p:cNvSpPr/>
            <p:nvPr/>
          </p:nvSpPr>
          <p:spPr>
            <a:xfrm>
              <a:off x="4494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AC141A-CE8A-4B21-9708-7B324B799D7C}"/>
                </a:ext>
              </a:extLst>
            </p:cNvPr>
            <p:cNvSpPr/>
            <p:nvPr/>
          </p:nvSpPr>
          <p:spPr>
            <a:xfrm>
              <a:off x="4494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C11A16-892A-4AB6-A887-AE7648EAAC64}"/>
                </a:ext>
              </a:extLst>
            </p:cNvPr>
            <p:cNvSpPr/>
            <p:nvPr/>
          </p:nvSpPr>
          <p:spPr>
            <a:xfrm>
              <a:off x="5256212" y="62484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7127E-98F1-4A41-96D0-0476FB85D593}"/>
                </a:ext>
              </a:extLst>
            </p:cNvPr>
            <p:cNvSpPr/>
            <p:nvPr/>
          </p:nvSpPr>
          <p:spPr>
            <a:xfrm>
              <a:off x="5256212" y="5685366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02C3A-8726-4F98-A34D-05CE664977D1}"/>
                </a:ext>
              </a:extLst>
            </p:cNvPr>
            <p:cNvSpPr/>
            <p:nvPr/>
          </p:nvSpPr>
          <p:spPr>
            <a:xfrm>
              <a:off x="5256212" y="5122333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AF7D80-873D-4C5F-8A3F-95ED67748B77}"/>
                </a:ext>
              </a:extLst>
            </p:cNvPr>
            <p:cNvSpPr/>
            <p:nvPr/>
          </p:nvSpPr>
          <p:spPr>
            <a:xfrm>
              <a:off x="5256212" y="4559300"/>
              <a:ext cx="45720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A93033-B474-4EF8-A57E-B74C1980ABE1}"/>
                </a:ext>
              </a:extLst>
            </p:cNvPr>
            <p:cNvSpPr/>
            <p:nvPr/>
          </p:nvSpPr>
          <p:spPr>
            <a:xfrm>
              <a:off x="6051448" y="4835526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AE386F-0867-4CC4-B8BE-8AE816F4554E}"/>
                </a:ext>
              </a:extLst>
            </p:cNvPr>
            <p:cNvSpPr/>
            <p:nvPr/>
          </p:nvSpPr>
          <p:spPr>
            <a:xfrm>
              <a:off x="6051448" y="5427663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8D6319-C9E1-4E13-B9E5-083588459E0A}"/>
                </a:ext>
              </a:extLst>
            </p:cNvPr>
            <p:cNvSpPr/>
            <p:nvPr/>
          </p:nvSpPr>
          <p:spPr>
            <a:xfrm>
              <a:off x="6051448" y="6019800"/>
              <a:ext cx="457200" cy="4572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E7C422-EF9C-4FCF-96F1-91A2DCBA949E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4189412" y="4787900"/>
              <a:ext cx="304800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EE8B62-A5DA-4253-A5EA-E2667E35D545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4189412" y="5064126"/>
              <a:ext cx="304800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99B40-E23A-419F-A9E5-FE91BD763CF9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4189412" y="5064126"/>
              <a:ext cx="304800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0854DB2-D446-4562-AC4A-7463E4A5B3DD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4189412" y="5064126"/>
              <a:ext cx="304800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B327A7-3FEA-40D2-8E74-B09F7638162A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4189412" y="4787900"/>
              <a:ext cx="304800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838259B-84EE-40BA-868C-68610DA4C115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4189412" y="5350933"/>
              <a:ext cx="304800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2AC963-E25A-4F7E-B961-6535BEB84BC9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189412" y="5656263"/>
              <a:ext cx="304800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88D0BF-CC6E-477B-8127-7958378DD06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4189412" y="5656263"/>
              <a:ext cx="304800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03FBA7-B390-4F9A-B13C-297BC17DDF64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189412" y="4787900"/>
              <a:ext cx="30480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CB5146-D29F-405C-8070-17C82239AEA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4189412" y="5350933"/>
              <a:ext cx="304800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2E7BB4-4BBA-49C0-A6DC-D9A79171D277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4189412" y="5913966"/>
              <a:ext cx="304800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519266-25AE-4E5A-9C9F-16397569A775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189412" y="62484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A34019-3E0E-4EBE-B772-878C407CB191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>
              <a:off x="4951412" y="47879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126887-40CB-4C55-9B23-41C46D2F8960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1EEDDB-8665-4390-8910-04EF1A3DE14C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57A7712-C4A0-4548-9B9B-734CCD398EC6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B811F2-B3C6-49A6-9F69-4BDD7FCA81D5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4951412" y="4787900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88E94E-1D95-4685-93B6-8C9B80C02480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>
              <a:off x="4951412" y="5350933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2A7542-59AB-4462-8FCF-4CF79922743C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E39CE9-E179-4125-B6B1-9F5309330E6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23EB3EE-3A82-4F13-AE45-1618691719A4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4951412" y="4787900"/>
              <a:ext cx="304800" cy="112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E59629-97C2-4703-9C64-D426AB6FB09B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4951412" y="5350933"/>
              <a:ext cx="304800" cy="56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AB37B1-B94C-4556-A311-A51B3503B10C}"/>
                </a:ext>
              </a:extLst>
            </p:cNvPr>
            <p:cNvCxnSpPr>
              <a:stCxn id="11" idx="6"/>
              <a:endCxn id="15" idx="2"/>
            </p:cNvCxnSpPr>
            <p:nvPr/>
          </p:nvCxnSpPr>
          <p:spPr>
            <a:xfrm>
              <a:off x="4951412" y="5913966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407572-9C73-4393-B865-F492D5217360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4951412" y="5913966"/>
              <a:ext cx="304800" cy="56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5C26E6-DDF2-4BE0-9172-243D8F91579A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4951412" y="4787900"/>
              <a:ext cx="304800" cy="168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7505ED0-B71B-4DDB-8735-78AAEA9C634D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 flipV="1">
              <a:off x="4951412" y="5350933"/>
              <a:ext cx="304800" cy="1126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4EBA31-4D7F-4188-B41B-DE425E0605C2}"/>
                </a:ext>
              </a:extLst>
            </p:cNvPr>
            <p:cNvCxnSpPr>
              <a:stCxn id="10" idx="7"/>
              <a:endCxn id="15" idx="2"/>
            </p:cNvCxnSpPr>
            <p:nvPr/>
          </p:nvCxnSpPr>
          <p:spPr>
            <a:xfrm flipV="1">
              <a:off x="4884457" y="5913966"/>
              <a:ext cx="371755" cy="40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4F7FD9A-7128-4508-8D7C-C15B290CB39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4951412" y="647700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6C9F72-DF06-4C7C-AA7A-10D0ED3D9DF3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5713412" y="4787900"/>
              <a:ext cx="338036" cy="27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4152C3-8752-4A6C-ACB4-5AA190186182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>
              <a:off x="5713412" y="4787900"/>
              <a:ext cx="338036" cy="868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ECF0B96-D219-487F-A4E5-39A29A0B3A57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>
              <a:off x="5713412" y="4787900"/>
              <a:ext cx="338036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5B7167C-E277-4072-9E11-EDEE21A9348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5713412" y="5064126"/>
              <a:ext cx="338036" cy="286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948378-05ED-47D4-871A-87C44F924840}"/>
                </a:ext>
              </a:extLst>
            </p:cNvPr>
            <p:cNvCxnSpPr>
              <a:stCxn id="16" idx="6"/>
              <a:endCxn id="23" idx="2"/>
            </p:cNvCxnSpPr>
            <p:nvPr/>
          </p:nvCxnSpPr>
          <p:spPr>
            <a:xfrm>
              <a:off x="5713412" y="5350933"/>
              <a:ext cx="338036" cy="30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953DA51-9D03-40A6-AF41-35B256DAAB87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>
              <a:off x="5713412" y="5350933"/>
              <a:ext cx="338036" cy="89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807FB1D-4860-446C-A5A1-38702EC10B5E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>
              <a:off x="5713412" y="5913966"/>
              <a:ext cx="338036" cy="33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2E35F3-BED5-4FF3-9EC0-ADFAA27D1CF6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 flipV="1">
              <a:off x="5713412" y="5064126"/>
              <a:ext cx="338036" cy="84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D0AF3F5-6326-4CA9-B12F-38172B6E67E2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5713412" y="5656263"/>
              <a:ext cx="338036" cy="25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CF1845-97E5-4D9B-A2D0-C5EF4F2A8369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 flipV="1">
              <a:off x="5713412" y="5064126"/>
              <a:ext cx="338036" cy="14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69CBAF3-5F9A-4743-A53C-34E08BFD4286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 flipV="1">
              <a:off x="5713412" y="5656263"/>
              <a:ext cx="338036" cy="82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0E4E4F4-9029-4A1E-BA9E-B8FD6F6E875B}"/>
                </a:ext>
              </a:extLst>
            </p:cNvPr>
            <p:cNvCxnSpPr>
              <a:stCxn id="14" idx="6"/>
              <a:endCxn id="24" idx="2"/>
            </p:cNvCxnSpPr>
            <p:nvPr/>
          </p:nvCxnSpPr>
          <p:spPr>
            <a:xfrm flipV="1">
              <a:off x="5713412" y="6248400"/>
              <a:ext cx="338036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23434A-AD8D-495C-8677-8682B9FB5FE4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292616" y="5064126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5BED6A-4ACC-4F01-BB0F-EEFD4EC9CF23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292616" y="5656263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C85189D-8F9C-4731-A971-7DD2B351D741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292616" y="6248400"/>
              <a:ext cx="439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A7488-AD15-4F01-878B-4F5551FE297F}"/>
              </a:ext>
            </a:extLst>
          </p:cNvPr>
          <p:cNvSpPr/>
          <p:nvPr/>
        </p:nvSpPr>
        <p:spPr>
          <a:xfrm>
            <a:off x="5884952" y="2994537"/>
            <a:ext cx="1269055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</a:t>
            </a:r>
            <a:endParaRPr lang="en-US" sz="2400" dirty="0"/>
          </a:p>
          <a:p>
            <a:r>
              <a:rPr lang="en-US" sz="1867" dirty="0"/>
              <a:t>(</a:t>
            </a:r>
            <a:r>
              <a:rPr lang="zh-CN" altLang="en-US" sz="1867" dirty="0"/>
              <a:t>特征向量</a:t>
            </a:r>
            <a:r>
              <a:rPr lang="en-US" sz="1867" dirty="0"/>
              <a:t>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838A9-0939-47DF-AAC9-10CB1F9891F9}"/>
              </a:ext>
            </a:extLst>
          </p:cNvPr>
          <p:cNvSpPr/>
          <p:nvPr/>
        </p:nvSpPr>
        <p:spPr>
          <a:xfrm>
            <a:off x="10940258" y="2972409"/>
            <a:ext cx="1557236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  <a:endParaRPr lang="en-US" altLang="zh-CN" sz="2400" dirty="0"/>
          </a:p>
          <a:p>
            <a:r>
              <a:rPr lang="en-US" sz="1867" dirty="0"/>
              <a:t>(</a:t>
            </a:r>
            <a:r>
              <a:rPr lang="zh-CN" altLang="en-US" sz="1867" dirty="0"/>
              <a:t>标记</a:t>
            </a:r>
            <a:r>
              <a:rPr lang="en-US" sz="186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230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未完待续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>
                <a:latin typeface="+mj-ea"/>
                <a:ea typeface="+mj-ea"/>
              </a:rPr>
              <a:t>谢谢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5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F0922-B4FD-43BF-8C92-07217EE9F60B}"/>
              </a:ext>
            </a:extLst>
          </p:cNvPr>
          <p:cNvSpPr/>
          <p:nvPr/>
        </p:nvSpPr>
        <p:spPr>
          <a:xfrm>
            <a:off x="8035327" y="3907117"/>
            <a:ext cx="303686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solidFill>
                  <a:schemeClr val="accent4"/>
                </a:solidFill>
              </a:rPr>
              <a:t>神经元输出经过转换的数据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88903552-9070-48FE-9958-EDE78FDBE8A4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222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56939" y="5038099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3</a:t>
            </a:r>
            <a:endParaRPr lang="en-US" sz="1867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157268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1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5" y="328881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2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45945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3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757404" y="154326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1</a:t>
            </a:r>
            <a:endParaRPr lang="en-US" sz="1867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28881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2</a:t>
            </a:r>
            <a:endParaRPr 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110499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1E49C-1879-456F-9BB1-BA3D32997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14B99-8AEE-4CCD-9522-C0C8FC2E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基本的神经元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73BE73-2B3A-4AAB-B731-6D2911464CAF}"/>
              </a:ext>
            </a:extLst>
          </p:cNvPr>
          <p:cNvSpPr/>
          <p:nvPr/>
        </p:nvSpPr>
        <p:spPr>
          <a:xfrm>
            <a:off x="4773247" y="1929424"/>
            <a:ext cx="3200400" cy="3200400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激活函数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Left Arrow 7">
            <a:extLst>
              <a:ext uri="{FF2B5EF4-FFF2-40B4-BE49-F238E27FC236}">
                <a16:creationId xmlns:a16="http://schemas.microsoft.com/office/drawing/2014/main" id="{5847F624-1DEB-408F-9BAF-F1AE82E6A60A}"/>
              </a:ext>
            </a:extLst>
          </p:cNvPr>
          <p:cNvSpPr/>
          <p:nvPr/>
        </p:nvSpPr>
        <p:spPr>
          <a:xfrm rot="10800000">
            <a:off x="2869096" y="327263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Left Arrow 7">
            <a:extLst>
              <a:ext uri="{FF2B5EF4-FFF2-40B4-BE49-F238E27FC236}">
                <a16:creationId xmlns:a16="http://schemas.microsoft.com/office/drawing/2014/main" id="{0542FDA1-FAF8-4726-96C8-5CE15FCF2B8B}"/>
              </a:ext>
            </a:extLst>
          </p:cNvPr>
          <p:cNvSpPr/>
          <p:nvPr/>
        </p:nvSpPr>
        <p:spPr>
          <a:xfrm rot="13500000">
            <a:off x="3527458" y="1826063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7">
            <a:extLst>
              <a:ext uri="{FF2B5EF4-FFF2-40B4-BE49-F238E27FC236}">
                <a16:creationId xmlns:a16="http://schemas.microsoft.com/office/drawing/2014/main" id="{C6D3076B-1DDB-4396-BFF2-1F22DE3C2B5C}"/>
              </a:ext>
            </a:extLst>
          </p:cNvPr>
          <p:cNvSpPr/>
          <p:nvPr/>
        </p:nvSpPr>
        <p:spPr>
          <a:xfrm rot="8100000">
            <a:off x="3527458" y="4708572"/>
            <a:ext cx="1524177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7">
            <a:extLst>
              <a:ext uri="{FF2B5EF4-FFF2-40B4-BE49-F238E27FC236}">
                <a16:creationId xmlns:a16="http://schemas.microsoft.com/office/drawing/2014/main" id="{B7AE03A3-075B-4CD8-9DB9-B556018D76D3}"/>
              </a:ext>
            </a:extLst>
          </p:cNvPr>
          <p:cNvSpPr/>
          <p:nvPr/>
        </p:nvSpPr>
        <p:spPr>
          <a:xfrm rot="10800000">
            <a:off x="8201203" y="3265115"/>
            <a:ext cx="167659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FD20-C10B-4E27-A2DC-FE47667C2556}"/>
              </a:ext>
            </a:extLst>
          </p:cNvPr>
          <p:cNvSpPr txBox="1"/>
          <p:nvPr/>
        </p:nvSpPr>
        <p:spPr>
          <a:xfrm rot="18900000">
            <a:off x="3756939" y="5038099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3</a:t>
            </a:r>
            <a:endParaRPr lang="en-US" sz="1867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6011-1343-4EAA-8E5D-2EAE644E1F3D}"/>
              </a:ext>
            </a:extLst>
          </p:cNvPr>
          <p:cNvSpPr txBox="1"/>
          <p:nvPr/>
        </p:nvSpPr>
        <p:spPr>
          <a:xfrm>
            <a:off x="3256276" y="1157268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1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446B-E1C1-4292-B8D3-6565852D452B}"/>
              </a:ext>
            </a:extLst>
          </p:cNvPr>
          <p:cNvSpPr txBox="1"/>
          <p:nvPr/>
        </p:nvSpPr>
        <p:spPr>
          <a:xfrm>
            <a:off x="2366705" y="328881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2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D97BB-ED32-491E-A36C-33E6102D8683}"/>
              </a:ext>
            </a:extLst>
          </p:cNvPr>
          <p:cNvSpPr txBox="1"/>
          <p:nvPr/>
        </p:nvSpPr>
        <p:spPr>
          <a:xfrm>
            <a:off x="3256276" y="5459453"/>
            <a:ext cx="393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x</a:t>
            </a:r>
            <a:r>
              <a:rPr lang="en-US" sz="1867" b="1" baseline="-25000" dirty="0">
                <a:solidFill>
                  <a:schemeClr val="accent4"/>
                </a:solidFill>
              </a:rPr>
              <a:t>3</a:t>
            </a:r>
            <a:endParaRPr lang="en-US" sz="1867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4CB44-27A0-4BBB-B83C-5DE2475211F5}"/>
              </a:ext>
            </a:extLst>
          </p:cNvPr>
          <p:cNvSpPr txBox="1"/>
          <p:nvPr/>
        </p:nvSpPr>
        <p:spPr>
          <a:xfrm rot="2700000">
            <a:off x="3757404" y="154326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1</a:t>
            </a:r>
            <a:endParaRPr lang="en-US" sz="1867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7B2AD-2036-4F47-B6FB-79BD792B0967}"/>
              </a:ext>
            </a:extLst>
          </p:cNvPr>
          <p:cNvSpPr txBox="1"/>
          <p:nvPr/>
        </p:nvSpPr>
        <p:spPr>
          <a:xfrm>
            <a:off x="2944712" y="3288815"/>
            <a:ext cx="4539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w</a:t>
            </a:r>
            <a:r>
              <a:rPr lang="en-US" sz="1867" b="1" baseline="-25000" dirty="0"/>
              <a:t>2</a:t>
            </a:r>
            <a:endParaRPr lang="en-US" sz="1867" b="1" dirty="0"/>
          </a:p>
        </p:txBody>
      </p:sp>
      <p:sp>
        <p:nvSpPr>
          <p:cNvPr id="19" name="Left Arrow 7">
            <a:extLst>
              <a:ext uri="{FF2B5EF4-FFF2-40B4-BE49-F238E27FC236}">
                <a16:creationId xmlns:a16="http://schemas.microsoft.com/office/drawing/2014/main" id="{FAE670B3-6796-4746-926B-CF98B6AADB2F}"/>
              </a:ext>
            </a:extLst>
          </p:cNvPr>
          <p:cNvSpPr/>
          <p:nvPr/>
        </p:nvSpPr>
        <p:spPr>
          <a:xfrm rot="8100000">
            <a:off x="4892238" y="5093575"/>
            <a:ext cx="769465" cy="513976"/>
          </a:xfrm>
          <a:prstGeom prst="leftArrow">
            <a:avLst/>
          </a:prstGeom>
          <a:solidFill>
            <a:schemeClr val="accent4">
              <a:alpha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3212-DF21-451B-BD03-B3AF8079EA6D}"/>
              </a:ext>
            </a:extLst>
          </p:cNvPr>
          <p:cNvSpPr txBox="1"/>
          <p:nvPr/>
        </p:nvSpPr>
        <p:spPr>
          <a:xfrm rot="18900000">
            <a:off x="5022413" y="5257416"/>
            <a:ext cx="32893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67453-5DBF-48C7-BB9A-BA3CD6C372BC}"/>
              </a:ext>
            </a:extLst>
          </p:cNvPr>
          <p:cNvSpPr txBox="1"/>
          <p:nvPr/>
        </p:nvSpPr>
        <p:spPr>
          <a:xfrm>
            <a:off x="4628492" y="5559059"/>
            <a:ext cx="3177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46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40074</TotalTime>
  <Words>4315</Words>
  <Application>Microsoft Macintosh PowerPoint</Application>
  <PresentationFormat>宽屏</PresentationFormat>
  <Paragraphs>926</Paragraphs>
  <Slides>62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DengXian</vt:lpstr>
      <vt:lpstr>DengXian Light</vt:lpstr>
      <vt:lpstr>Intel Clear</vt:lpstr>
      <vt:lpstr>Intel Clear bold</vt:lpstr>
      <vt:lpstr>Arial</vt:lpstr>
      <vt:lpstr>Avenir Book</vt:lpstr>
      <vt:lpstr>Cambria Math</vt:lpstr>
      <vt:lpstr>Euphemia</vt:lpstr>
      <vt:lpstr>Wingdings</vt:lpstr>
      <vt:lpstr>Office 主题</vt:lpstr>
      <vt:lpstr>应用系统体系架构 人工智能模块</vt:lpstr>
      <vt:lpstr>神经元</vt:lpstr>
      <vt:lpstr>生物学上的神经元</vt:lpstr>
      <vt:lpstr>基本的神经元</vt:lpstr>
      <vt:lpstr>基本的神经元</vt:lpstr>
      <vt:lpstr>基本的神经元</vt:lpstr>
      <vt:lpstr>基本的神经元</vt:lpstr>
      <vt:lpstr>基本的神经元</vt:lpstr>
      <vt:lpstr>基本的神经元</vt:lpstr>
      <vt:lpstr>基本的神经元</vt:lpstr>
      <vt:lpstr>向量表示法</vt:lpstr>
      <vt:lpstr>激活函数 Sigmoid</vt:lpstr>
      <vt:lpstr>神经元计算实例</vt:lpstr>
      <vt:lpstr>神经元计算实例</vt:lpstr>
      <vt:lpstr>神经元计算实例</vt:lpstr>
      <vt:lpstr>神经元计算实例</vt:lpstr>
      <vt:lpstr>神经元计算实例</vt:lpstr>
      <vt:lpstr>为什么需要神经网络？</vt:lpstr>
      <vt:lpstr>神经网络</vt:lpstr>
      <vt:lpstr>神经网络的动机</vt:lpstr>
      <vt:lpstr>神经网络的结构</vt:lpstr>
      <vt:lpstr>用神经网络解决多分类问题</vt:lpstr>
      <vt:lpstr>用神经网络解决多分类问题</vt:lpstr>
      <vt:lpstr>前馈神经网络</vt:lpstr>
      <vt:lpstr>权重</vt:lpstr>
      <vt:lpstr>输入层</vt:lpstr>
      <vt:lpstr>隐藏层</vt:lpstr>
      <vt:lpstr>输出层</vt:lpstr>
      <vt:lpstr>权重(矩阵)</vt:lpstr>
      <vt:lpstr>净输入(输入的加权和) </vt:lpstr>
      <vt:lpstr>激活 (到下一层神经元的输出) </vt:lpstr>
      <vt:lpstr>计算的矩阵表示</vt:lpstr>
      <vt:lpstr>继续计算</vt:lpstr>
      <vt:lpstr>用神经网络解决多分类问题</vt:lpstr>
      <vt:lpstr>多行数据</vt:lpstr>
      <vt:lpstr>反向传播</vt:lpstr>
      <vt:lpstr>如何来训练神经网络?</vt:lpstr>
      <vt:lpstr>前馈神经网络 </vt:lpstr>
      <vt:lpstr>前馈传播 </vt:lpstr>
      <vt:lpstr>前馈传播 </vt:lpstr>
      <vt:lpstr>前馈传播 </vt:lpstr>
      <vt:lpstr>前馈传播 </vt:lpstr>
      <vt:lpstr>梯度下降</vt:lpstr>
      <vt:lpstr>反向传播</vt:lpstr>
      <vt:lpstr>反向传播</vt:lpstr>
      <vt:lpstr>反向传播</vt:lpstr>
      <vt:lpstr>反向传播</vt:lpstr>
      <vt:lpstr>用神经网络解决多分类问题</vt:lpstr>
      <vt:lpstr>链式法则</vt:lpstr>
      <vt:lpstr>Sigmoid 函数的优良特性</vt:lpstr>
      <vt:lpstr>更新参数</vt:lpstr>
      <vt:lpstr>梯度消失</vt:lpstr>
      <vt:lpstr>激活函数</vt:lpstr>
      <vt:lpstr>Sigmoid函数</vt:lpstr>
      <vt:lpstr>双曲正切函数</vt:lpstr>
      <vt:lpstr>双曲正切函数</vt:lpstr>
      <vt:lpstr>修正线性单元(Rectified Linear Unit, ReLU ) </vt:lpstr>
      <vt:lpstr>修正线性单元(Rectified Linear Unit, ReLU ) </vt:lpstr>
      <vt:lpstr>带泄露的修正线性单元(Leaky ReLU) </vt:lpstr>
      <vt:lpstr>带泄露的修正线性单元(Leaky ReLU) </vt:lpstr>
      <vt:lpstr>如何训练神经网络？</vt:lpstr>
      <vt:lpstr>未完待续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haopeng chen</dc:creator>
  <cp:lastModifiedBy>Haopeng Chen chen</cp:lastModifiedBy>
  <cp:revision>343</cp:revision>
  <dcterms:created xsi:type="dcterms:W3CDTF">2017-08-01T07:17:24Z</dcterms:created>
  <dcterms:modified xsi:type="dcterms:W3CDTF">2024-12-07T03:25:35Z</dcterms:modified>
</cp:coreProperties>
</file>