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635" r:id="rId2"/>
    <p:sldId id="627" r:id="rId3"/>
    <p:sldId id="637" r:id="rId4"/>
    <p:sldId id="638" r:id="rId5"/>
    <p:sldId id="639" r:id="rId6"/>
    <p:sldId id="640" r:id="rId7"/>
    <p:sldId id="598" r:id="rId8"/>
    <p:sldId id="599" r:id="rId9"/>
    <p:sldId id="615" r:id="rId10"/>
    <p:sldId id="618" r:id="rId11"/>
    <p:sldId id="492" r:id="rId12"/>
    <p:sldId id="491" r:id="rId13"/>
    <p:sldId id="600" r:id="rId14"/>
    <p:sldId id="609" r:id="rId15"/>
    <p:sldId id="619" r:id="rId16"/>
    <p:sldId id="611" r:id="rId17"/>
    <p:sldId id="621" r:id="rId18"/>
    <p:sldId id="623" r:id="rId19"/>
    <p:sldId id="610" r:id="rId20"/>
    <p:sldId id="620" r:id="rId21"/>
    <p:sldId id="624" r:id="rId22"/>
    <p:sldId id="612" r:id="rId23"/>
    <p:sldId id="625" r:id="rId24"/>
    <p:sldId id="613" r:id="rId25"/>
    <p:sldId id="626" r:id="rId26"/>
    <p:sldId id="641" r:id="rId27"/>
    <p:sldId id="392" r:id="rId28"/>
    <p:sldId id="396" r:id="rId29"/>
    <p:sldId id="644" r:id="rId30"/>
    <p:sldId id="643" r:id="rId31"/>
    <p:sldId id="642" r:id="rId32"/>
    <p:sldId id="397" r:id="rId33"/>
    <p:sldId id="398" r:id="rId34"/>
    <p:sldId id="399" r:id="rId35"/>
    <p:sldId id="400" r:id="rId36"/>
    <p:sldId id="401" r:id="rId37"/>
    <p:sldId id="402" r:id="rId38"/>
    <p:sldId id="645" r:id="rId39"/>
    <p:sldId id="646" r:id="rId40"/>
    <p:sldId id="405" r:id="rId41"/>
    <p:sldId id="406" r:id="rId42"/>
    <p:sldId id="407" r:id="rId43"/>
    <p:sldId id="408" r:id="rId44"/>
    <p:sldId id="409" r:id="rId45"/>
    <p:sldId id="410" r:id="rId46"/>
    <p:sldId id="411" r:id="rId47"/>
    <p:sldId id="412" r:id="rId48"/>
    <p:sldId id="413" r:id="rId49"/>
    <p:sldId id="414" r:id="rId50"/>
    <p:sldId id="636" r:id="rId51"/>
    <p:sldId id="416" r:id="rId52"/>
    <p:sldId id="322"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15"/>
    <p:restoredTop sz="80068"/>
  </p:normalViewPr>
  <p:slideViewPr>
    <p:cSldViewPr snapToGrid="0" snapToObjects="1">
      <p:cViewPr varScale="1">
        <p:scale>
          <a:sx n="97" d="100"/>
          <a:sy n="97" d="100"/>
        </p:scale>
        <p:origin x="14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2EC6C-0721-BF4E-BD51-7F3F4DF7CEAA}" type="datetimeFigureOut">
              <a:rPr kumimoji="1" lang="zh-CN" altLang="en-US" smtClean="0"/>
              <a:t>2024/12/7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C80160-77F4-0E4E-B253-280E99BE732A}" type="slidenum">
              <a:rPr kumimoji="1" lang="zh-CN" altLang="en-US" smtClean="0"/>
              <a:t>‹#›</a:t>
            </a:fld>
            <a:endParaRPr kumimoji="1" lang="zh-CN" altLang="en-US"/>
          </a:p>
        </p:txBody>
      </p:sp>
    </p:spTree>
    <p:extLst>
      <p:ext uri="{BB962C8B-B14F-4D97-AF65-F5344CB8AC3E}">
        <p14:creationId xmlns:p14="http://schemas.microsoft.com/office/powerpoint/2010/main" val="917221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6C80160-77F4-0E4E-B253-280E99BE732A}" type="slidenum">
              <a:rPr kumimoji="1" lang="zh-CN" altLang="en-US" smtClean="0"/>
              <a:t>1</a:t>
            </a:fld>
            <a:endParaRPr kumimoji="1" lang="zh-CN" altLang="en-US"/>
          </a:p>
        </p:txBody>
      </p:sp>
    </p:spTree>
    <p:extLst>
      <p:ext uri="{BB962C8B-B14F-4D97-AF65-F5344CB8AC3E}">
        <p14:creationId xmlns:p14="http://schemas.microsoft.com/office/powerpoint/2010/main" val="30741719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2400" baseline="0" dirty="0">
              <a:latin typeface="Arial" charset="0"/>
              <a:ea typeface="Arial" charset="0"/>
              <a:cs typeface="Arial" charset="0"/>
            </a:endParaRPr>
          </a:p>
        </p:txBody>
      </p:sp>
    </p:spTree>
    <p:extLst>
      <p:ext uri="{BB962C8B-B14F-4D97-AF65-F5344CB8AC3E}">
        <p14:creationId xmlns:p14="http://schemas.microsoft.com/office/powerpoint/2010/main" val="2309935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2400" baseline="0" dirty="0">
                <a:latin typeface="Arial" charset="0"/>
                <a:ea typeface="Arial" charset="0"/>
                <a:cs typeface="Arial" charset="0"/>
              </a:rPr>
              <a:t>This is key.  We learn many different kernels, but they all “operate” across the entire image.</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2400" baseline="0" dirty="0">
              <a:latin typeface="Arial" charset="0"/>
              <a:ea typeface="Arial" charset="0"/>
              <a:cs typeface="Arial" charset="0"/>
            </a:endParaRP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2400" baseline="0" dirty="0">
                <a:latin typeface="Arial" charset="0"/>
                <a:ea typeface="Arial" charset="0"/>
                <a:cs typeface="Arial" charset="0"/>
              </a:rPr>
              <a:t>CNN will learn the best kernels that pertain to your training dataset, your problem.</a:t>
            </a:r>
          </a:p>
        </p:txBody>
      </p:sp>
    </p:spTree>
    <p:extLst>
      <p:ext uri="{BB962C8B-B14F-4D97-AF65-F5344CB8AC3E}">
        <p14:creationId xmlns:p14="http://schemas.microsoft.com/office/powerpoint/2010/main" val="2016895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2400" baseline="0" dirty="0">
                <a:latin typeface="Arial" charset="0"/>
                <a:ea typeface="Arial" charset="0"/>
                <a:cs typeface="Arial" charset="0"/>
              </a:rPr>
              <a:t>Convolution is the application of a kernel to the image (RGB)</a:t>
            </a:r>
          </a:p>
        </p:txBody>
      </p:sp>
    </p:spTree>
    <p:extLst>
      <p:ext uri="{BB962C8B-B14F-4D97-AF65-F5344CB8AC3E}">
        <p14:creationId xmlns:p14="http://schemas.microsoft.com/office/powerpoint/2010/main" val="376382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2400" baseline="0" dirty="0">
                <a:latin typeface="Arial" charset="0"/>
                <a:ea typeface="Arial" charset="0"/>
                <a:cs typeface="Arial" charset="0"/>
              </a:rPr>
              <a:t>We can specify how we want to apply the kernel. This changes the output dimensions, among other things.</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2400" baseline="0" dirty="0">
              <a:latin typeface="Arial" charset="0"/>
              <a:ea typeface="Arial" charset="0"/>
              <a:cs typeface="Arial" charset="0"/>
            </a:endParaRPr>
          </a:p>
        </p:txBody>
      </p:sp>
    </p:spTree>
    <p:extLst>
      <p:ext uri="{BB962C8B-B14F-4D97-AF65-F5344CB8AC3E}">
        <p14:creationId xmlns:p14="http://schemas.microsoft.com/office/powerpoint/2010/main" val="1355057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2400" baseline="0" dirty="0">
                <a:latin typeface="Arial" charset="0"/>
                <a:ea typeface="Arial" charset="0"/>
                <a:cs typeface="Arial" charset="0"/>
              </a:rPr>
              <a:t>This is for the edge pixels for which kernel can’t fit the image, if we want that pixel at the center..</a:t>
            </a:r>
          </a:p>
        </p:txBody>
      </p:sp>
    </p:spTree>
    <p:extLst>
      <p:ext uri="{BB962C8B-B14F-4D97-AF65-F5344CB8AC3E}">
        <p14:creationId xmlns:p14="http://schemas.microsoft.com/office/powerpoint/2010/main" val="1233447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2400" baseline="0" dirty="0">
                <a:latin typeface="Arial" charset="0"/>
                <a:ea typeface="Arial" charset="0"/>
                <a:cs typeface="Arial" charset="0"/>
              </a:rPr>
              <a:t>We calculate the upper left entry of the output  by multiplying the kernel against the upper left 3x3 patch of the input (and summing).</a:t>
            </a:r>
          </a:p>
        </p:txBody>
      </p:sp>
    </p:spTree>
    <p:extLst>
      <p:ext uri="{BB962C8B-B14F-4D97-AF65-F5344CB8AC3E}">
        <p14:creationId xmlns:p14="http://schemas.microsoft.com/office/powerpoint/2010/main" val="4142662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2400" baseline="0" dirty="0">
                <a:latin typeface="Arial" charset="0"/>
                <a:ea typeface="Arial" charset="0"/>
                <a:cs typeface="Arial" charset="0"/>
              </a:rPr>
              <a:t>Get the student familiar with the relation between the input size, kernel, and output size.</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2400" baseline="0" dirty="0">
                <a:latin typeface="Arial" charset="0"/>
                <a:ea typeface="Arial" charset="0"/>
                <a:cs typeface="Arial" charset="0"/>
              </a:rPr>
              <a:t>If there is no padding, the output will be smaller than the input since we ”lose” a little at the boundary.</a:t>
            </a:r>
          </a:p>
        </p:txBody>
      </p:sp>
    </p:spTree>
    <p:extLst>
      <p:ext uri="{BB962C8B-B14F-4D97-AF65-F5344CB8AC3E}">
        <p14:creationId xmlns:p14="http://schemas.microsoft.com/office/powerpoint/2010/main" val="871773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2400" baseline="0" dirty="0">
                <a:latin typeface="Arial" charset="0"/>
                <a:ea typeface="Arial" charset="0"/>
                <a:cs typeface="Arial" charset="0"/>
              </a:rPr>
              <a:t>Smaller stride = higher “resolution” of output image</a:t>
            </a:r>
          </a:p>
        </p:txBody>
      </p:sp>
    </p:spTree>
    <p:extLst>
      <p:ext uri="{BB962C8B-B14F-4D97-AF65-F5344CB8AC3E}">
        <p14:creationId xmlns:p14="http://schemas.microsoft.com/office/powerpoint/2010/main" val="4100907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2400" baseline="0" dirty="0">
              <a:latin typeface="Arial" charset="0"/>
              <a:ea typeface="Arial" charset="0"/>
              <a:cs typeface="Arial" charset="0"/>
            </a:endParaRPr>
          </a:p>
        </p:txBody>
      </p:sp>
    </p:spTree>
    <p:extLst>
      <p:ext uri="{BB962C8B-B14F-4D97-AF65-F5344CB8AC3E}">
        <p14:creationId xmlns:p14="http://schemas.microsoft.com/office/powerpoint/2010/main" val="3287559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2400" baseline="0" dirty="0">
                <a:latin typeface="Arial" charset="0"/>
                <a:ea typeface="Arial" charset="0"/>
                <a:cs typeface="Arial" charset="0"/>
              </a:rPr>
              <a:t>We can have strides and padding at the same time too.</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2400" baseline="0" dirty="0">
              <a:latin typeface="Arial" charset="0"/>
              <a:ea typeface="Arial" charset="0"/>
              <a:cs typeface="Arial" charset="0"/>
            </a:endParaRP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2400" baseline="0" dirty="0">
                <a:latin typeface="Arial" charset="0"/>
                <a:ea typeface="Arial" charset="0"/>
                <a:cs typeface="Arial" charset="0"/>
              </a:rPr>
              <a:t>Notice how the output size depends on these parameters.</a:t>
            </a:r>
          </a:p>
        </p:txBody>
      </p:sp>
    </p:spTree>
    <p:extLst>
      <p:ext uri="{BB962C8B-B14F-4D97-AF65-F5344CB8AC3E}">
        <p14:creationId xmlns:p14="http://schemas.microsoft.com/office/powerpoint/2010/main" val="1555383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a:latin typeface="Arial" charset="0"/>
                <a:ea typeface="Arial" charset="0"/>
                <a:cs typeface="Arial" charset="0"/>
              </a:rPr>
              <a:t>Images though, have intrinsic properties which could and should be taken advantage of, in the models.</a:t>
            </a:r>
          </a:p>
          <a:p>
            <a:endParaRPr kumimoji="1" lang="zh-CN" altLang="en-US" dirty="0"/>
          </a:p>
        </p:txBody>
      </p:sp>
      <p:sp>
        <p:nvSpPr>
          <p:cNvPr id="4" name="灯片编号占位符 3"/>
          <p:cNvSpPr>
            <a:spLocks noGrp="1"/>
          </p:cNvSpPr>
          <p:nvPr>
            <p:ph type="sldNum" sz="quarter" idx="5"/>
          </p:nvPr>
        </p:nvSpPr>
        <p:spPr/>
        <p:txBody>
          <a:bodyPr/>
          <a:lstStyle/>
          <a:p>
            <a:fld id="{16C80160-77F4-0E4E-B253-280E99BE732A}" type="slidenum">
              <a:rPr kumimoji="1" lang="zh-CN" altLang="en-US" smtClean="0"/>
              <a:t>2</a:t>
            </a:fld>
            <a:endParaRPr kumimoji="1" lang="zh-CN" altLang="en-US"/>
          </a:p>
        </p:txBody>
      </p:sp>
    </p:spTree>
    <p:extLst>
      <p:ext uri="{BB962C8B-B14F-4D97-AF65-F5344CB8AC3E}">
        <p14:creationId xmlns:p14="http://schemas.microsoft.com/office/powerpoint/2010/main" val="1166848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lnSpcReduction="10000"/>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2400" baseline="0" dirty="0">
                <a:latin typeface="Arial" charset="0"/>
                <a:ea typeface="Arial" charset="0"/>
                <a:cs typeface="Arial" charset="0"/>
              </a:rPr>
              <a:t>Important to emphasize that the kernel will look at the entire depth of the input.</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2400" baseline="0" dirty="0">
                <a:latin typeface="Arial" charset="0"/>
                <a:ea typeface="Arial" charset="0"/>
                <a:cs typeface="Arial" charset="0"/>
              </a:rPr>
              <a:t>On first layer, the depth will be just RGB or CMYK, but for later layers the input depth may be quite high, so the kernels will have a lot of weights.</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2400" baseline="0" dirty="0">
                <a:latin typeface="Arial" charset="0"/>
                <a:ea typeface="Arial" charset="0"/>
                <a:cs typeface="Arial" charset="0"/>
              </a:rPr>
              <a:t>They will see this when we walk through some architectures in later lectures.</a:t>
            </a:r>
          </a:p>
        </p:txBody>
      </p:sp>
    </p:spTree>
    <p:extLst>
      <p:ext uri="{BB962C8B-B14F-4D97-AF65-F5344CB8AC3E}">
        <p14:creationId xmlns:p14="http://schemas.microsoft.com/office/powerpoint/2010/main" val="2146699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2400" baseline="0" dirty="0">
              <a:latin typeface="Arial" charset="0"/>
              <a:ea typeface="Arial" charset="0"/>
              <a:cs typeface="Arial" charset="0"/>
            </a:endParaRPr>
          </a:p>
        </p:txBody>
      </p:sp>
    </p:spTree>
    <p:extLst>
      <p:ext uri="{BB962C8B-B14F-4D97-AF65-F5344CB8AC3E}">
        <p14:creationId xmlns:p14="http://schemas.microsoft.com/office/powerpoint/2010/main" val="764333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2400" baseline="0" dirty="0">
                <a:latin typeface="Arial" charset="0"/>
                <a:ea typeface="Arial" charset="0"/>
                <a:cs typeface="Arial" charset="0"/>
              </a:rPr>
              <a:t>Move on to pooling.</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2400" baseline="0" dirty="0">
                <a:latin typeface="Arial" charset="0"/>
                <a:ea typeface="Arial" charset="0"/>
                <a:cs typeface="Arial" charset="0"/>
              </a:rPr>
              <a:t>Can emphasize that there are no weights to be learned here.  It is just a prescribed operation.</a:t>
            </a:r>
          </a:p>
        </p:txBody>
      </p:sp>
    </p:spTree>
    <p:extLst>
      <p:ext uri="{BB962C8B-B14F-4D97-AF65-F5344CB8AC3E}">
        <p14:creationId xmlns:p14="http://schemas.microsoft.com/office/powerpoint/2010/main" val="3270291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2400" baseline="0" dirty="0">
              <a:latin typeface="Arial" charset="0"/>
              <a:ea typeface="Arial" charset="0"/>
              <a:cs typeface="Arial" charset="0"/>
            </a:endParaRPr>
          </a:p>
        </p:txBody>
      </p:sp>
    </p:spTree>
    <p:extLst>
      <p:ext uri="{BB962C8B-B14F-4D97-AF65-F5344CB8AC3E}">
        <p14:creationId xmlns:p14="http://schemas.microsoft.com/office/powerpoint/2010/main" val="37342179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2400" baseline="0" dirty="0">
              <a:latin typeface="Arial" charset="0"/>
              <a:ea typeface="Arial" charset="0"/>
              <a:cs typeface="Arial" charset="0"/>
            </a:endParaRPr>
          </a:p>
        </p:txBody>
      </p:sp>
    </p:spTree>
    <p:extLst>
      <p:ext uri="{BB962C8B-B14F-4D97-AF65-F5344CB8AC3E}">
        <p14:creationId xmlns:p14="http://schemas.microsoft.com/office/powerpoint/2010/main" val="33372705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200" baseline="0"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D61C8689-8455-3546-ADF9-3B7273760F66}" type="slidenum">
              <a:rPr lang="en-US" smtClean="0"/>
              <a:pPr/>
              <a:t>27</a:t>
            </a:fld>
            <a:endParaRPr lang="en-US" dirty="0"/>
          </a:p>
        </p:txBody>
      </p:sp>
    </p:spTree>
    <p:extLst>
      <p:ext uri="{BB962C8B-B14F-4D97-AF65-F5344CB8AC3E}">
        <p14:creationId xmlns:p14="http://schemas.microsoft.com/office/powerpoint/2010/main" val="15146693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28</a:t>
            </a:fld>
            <a:endParaRPr lang="en-US" dirty="0"/>
          </a:p>
        </p:txBody>
      </p:sp>
    </p:spTree>
    <p:extLst>
      <p:ext uri="{BB962C8B-B14F-4D97-AF65-F5344CB8AC3E}">
        <p14:creationId xmlns:p14="http://schemas.microsoft.com/office/powerpoint/2010/main" val="9200097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29</a:t>
            </a:fld>
            <a:endParaRPr lang="en-US" dirty="0"/>
          </a:p>
        </p:txBody>
      </p:sp>
    </p:spTree>
    <p:extLst>
      <p:ext uri="{BB962C8B-B14F-4D97-AF65-F5344CB8AC3E}">
        <p14:creationId xmlns:p14="http://schemas.microsoft.com/office/powerpoint/2010/main" val="2507206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30</a:t>
            </a:fld>
            <a:endParaRPr lang="en-US" dirty="0"/>
          </a:p>
        </p:txBody>
      </p:sp>
    </p:spTree>
    <p:extLst>
      <p:ext uri="{BB962C8B-B14F-4D97-AF65-F5344CB8AC3E}">
        <p14:creationId xmlns:p14="http://schemas.microsoft.com/office/powerpoint/2010/main" val="24104569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200" baseline="0" dirty="0">
                <a:latin typeface="Arial" charset="0"/>
                <a:ea typeface="Arial" charset="0"/>
                <a:cs typeface="Arial" charset="0"/>
              </a:rPr>
              <a:t>Answer: because the 32x32 pixels included padding. </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200" baseline="0" dirty="0">
              <a:latin typeface="Arial" charset="0"/>
              <a:ea typeface="Arial" charset="0"/>
              <a:cs typeface="Arial" charset="0"/>
            </a:endParaRP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200" baseline="0" dirty="0">
                <a:latin typeface="Arial" charset="0"/>
                <a:ea typeface="Arial" charset="0"/>
                <a:cs typeface="Arial" charset="0"/>
              </a:rPr>
              <a:t>The centers of the 5x5 kernels will be in 28x28 different places. </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200" baseline="0" dirty="0">
              <a:latin typeface="Arial" charset="0"/>
              <a:ea typeface="Arial" charset="0"/>
              <a:cs typeface="Arial" charset="0"/>
            </a:endParaRP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200" baseline="0" dirty="0">
                <a:latin typeface="Arial" charset="0"/>
                <a:ea typeface="Arial" charset="0"/>
                <a:cs typeface="Arial" charset="0"/>
              </a:rPr>
              <a:t>Or another way to think about this conceptually is that the dimension will be (</a:t>
            </a:r>
            <a:r>
              <a:rPr lang="en-US" sz="1200" b="1" baseline="0" dirty="0">
                <a:solidFill>
                  <a:srgbClr val="FF0000"/>
                </a:solidFill>
                <a:latin typeface="Arial" charset="0"/>
                <a:ea typeface="Arial" charset="0"/>
                <a:cs typeface="Arial" charset="0"/>
              </a:rPr>
              <a:t>32 - </a:t>
            </a:r>
            <a:r>
              <a:rPr lang="en-US" sz="1200" b="1" baseline="0" dirty="0" err="1">
                <a:solidFill>
                  <a:srgbClr val="FF0000"/>
                </a:solidFill>
                <a:latin typeface="Arial" charset="0"/>
                <a:ea typeface="Arial" charset="0"/>
                <a:cs typeface="Arial" charset="0"/>
              </a:rPr>
              <a:t>grid_size_height</a:t>
            </a:r>
            <a:r>
              <a:rPr lang="en-US" sz="1200" b="1" baseline="0" dirty="0">
                <a:solidFill>
                  <a:srgbClr val="FF0000"/>
                </a:solidFill>
                <a:latin typeface="Arial" charset="0"/>
                <a:ea typeface="Arial" charset="0"/>
                <a:cs typeface="Arial" charset="0"/>
              </a:rPr>
              <a:t> + 1</a:t>
            </a:r>
            <a:r>
              <a:rPr lang="en-US" sz="1200" baseline="0" dirty="0">
                <a:latin typeface="Arial" charset="0"/>
                <a:ea typeface="Arial" charset="0"/>
                <a:cs typeface="Arial" charset="0"/>
              </a:rPr>
              <a:t>) which is 32-5+1=28. </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200" baseline="0" dirty="0">
              <a:latin typeface="Arial" charset="0"/>
              <a:ea typeface="Arial" charset="0"/>
              <a:cs typeface="Arial" charset="0"/>
            </a:endParaRP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200" baseline="0" dirty="0">
                <a:latin typeface="Arial" charset="0"/>
                <a:ea typeface="Arial" charset="0"/>
                <a:cs typeface="Arial" charset="0"/>
              </a:rPr>
              <a:t>You can draw a few simple examples to show how this works if the students find it confusing.</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31</a:t>
            </a:fld>
            <a:endParaRPr lang="en-US" dirty="0"/>
          </a:p>
        </p:txBody>
      </p:sp>
    </p:spTree>
    <p:extLst>
      <p:ext uri="{BB962C8B-B14F-4D97-AF65-F5344CB8AC3E}">
        <p14:creationId xmlns:p14="http://schemas.microsoft.com/office/powerpoint/2010/main" val="638549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0" indent="-457200" algn="l" defTabSz="914400" rtl="0" eaLnBrk="1" fontAlgn="auto" latinLnBrk="0" hangingPunct="1">
              <a:lnSpc>
                <a:spcPct val="100000"/>
              </a:lnSpc>
              <a:spcBef>
                <a:spcPts val="0"/>
              </a:spcBef>
              <a:spcAft>
                <a:spcPts val="0"/>
              </a:spcAft>
              <a:buClrTx/>
              <a:buSzTx/>
              <a:buFont typeface="Arial" charset="0"/>
              <a:buAutoNum type="arabicParenR"/>
              <a:tabLst/>
              <a:defRPr/>
            </a:pPr>
            <a:r>
              <a:rPr lang="en-US" altLang="zh-CN" sz="1200" baseline="0" dirty="0">
                <a:latin typeface="Arial" charset="0"/>
                <a:ea typeface="Arial" charset="0"/>
                <a:cs typeface="Arial" charset="0"/>
              </a:rPr>
              <a:t>The variables (i.e. pixels) have a natural “topology” (spatial component) that is meaningful.  This makes images different from say, loan default prediction where the variables do not have a natural topology.</a:t>
            </a:r>
          </a:p>
          <a:p>
            <a:pPr marL="457200" marR="0" lvl="0" indent="-457200" algn="l" defTabSz="914400" rtl="0" eaLnBrk="1" fontAlgn="auto" latinLnBrk="0" hangingPunct="1">
              <a:lnSpc>
                <a:spcPct val="100000"/>
              </a:lnSpc>
              <a:spcBef>
                <a:spcPts val="0"/>
              </a:spcBef>
              <a:spcAft>
                <a:spcPts val="0"/>
              </a:spcAft>
              <a:buClrTx/>
              <a:buSzTx/>
              <a:buFont typeface="Arial" charset="0"/>
              <a:buAutoNum type="arabicParenR"/>
              <a:tabLst/>
              <a:defRPr/>
            </a:pPr>
            <a:r>
              <a:rPr lang="en-US" altLang="zh-CN" sz="1200" baseline="0" dirty="0">
                <a:latin typeface="Arial" charset="0"/>
                <a:ea typeface="Arial" charset="0"/>
                <a:cs typeface="Arial" charset="0"/>
              </a:rPr>
              <a:t>CNNs are based on what we know about the structure of images and also what we know about the human visual system.  The human visual system has “receptive fields” which respond to horizontal bars, vertical bars, etc.</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altLang="zh-CN" sz="1200" baseline="0" dirty="0">
              <a:latin typeface="Arial" charset="0"/>
              <a:ea typeface="Arial" charset="0"/>
              <a:cs typeface="Arial" charset="0"/>
            </a:endParaRPr>
          </a:p>
          <a:p>
            <a:endParaRPr kumimoji="1" lang="en-US" altLang="zh-CN" dirty="0"/>
          </a:p>
          <a:p>
            <a:r>
              <a:rPr kumimoji="1" lang="zh-CN" altLang="en-US" dirty="0"/>
              <a:t>如果人们选择图像中的连续范围作为池化区域，并且只是池化相同</a:t>
            </a:r>
            <a:r>
              <a:rPr kumimoji="1" lang="en-US" altLang="zh-CN" dirty="0"/>
              <a:t>(</a:t>
            </a:r>
            <a:r>
              <a:rPr kumimoji="1" lang="zh-CN" altLang="en-US" dirty="0"/>
              <a:t>重复</a:t>
            </a:r>
            <a:r>
              <a:rPr kumimoji="1" lang="en-US" altLang="zh-CN" dirty="0"/>
              <a:t>)</a:t>
            </a:r>
            <a:r>
              <a:rPr kumimoji="1" lang="zh-CN" altLang="en-US" dirty="0"/>
              <a:t>的隐藏单元产生的特征，那么，这些池化单元就具有平移不变性 </a:t>
            </a:r>
            <a:r>
              <a:rPr kumimoji="1" lang="en-US" altLang="zh-CN" dirty="0"/>
              <a:t>(translation invariant)</a:t>
            </a:r>
            <a:r>
              <a:rPr kumimoji="1" lang="zh-CN" altLang="en-US" dirty="0"/>
              <a:t>。</a:t>
            </a:r>
          </a:p>
          <a:p>
            <a:endParaRPr kumimoji="1" lang="zh-CN" altLang="en-US" dirty="0"/>
          </a:p>
          <a:p>
            <a:r>
              <a:rPr kumimoji="1" lang="zh-CN" altLang="en-US" dirty="0"/>
              <a:t>这就意味着即使图像经历了一个小的平移之后，依然会产生相同的 </a:t>
            </a:r>
            <a:r>
              <a:rPr kumimoji="1" lang="en-US" altLang="zh-CN" dirty="0"/>
              <a:t>(</a:t>
            </a:r>
            <a:r>
              <a:rPr kumimoji="1" lang="zh-CN" altLang="en-US" dirty="0"/>
              <a:t>池化的</a:t>
            </a:r>
            <a:r>
              <a:rPr kumimoji="1" lang="en-US" altLang="zh-CN" dirty="0"/>
              <a:t>) </a:t>
            </a:r>
            <a:r>
              <a:rPr kumimoji="1" lang="zh-CN" altLang="en-US" dirty="0"/>
              <a:t>特征。</a:t>
            </a:r>
          </a:p>
          <a:p>
            <a:endParaRPr kumimoji="1" lang="zh-CN" altLang="en-US" dirty="0"/>
          </a:p>
          <a:p>
            <a:r>
              <a:rPr kumimoji="1" lang="zh-CN" altLang="en-US" dirty="0"/>
              <a:t>在很多任务中 </a:t>
            </a:r>
            <a:r>
              <a:rPr kumimoji="1" lang="en-US" altLang="zh-CN" dirty="0"/>
              <a:t>(</a:t>
            </a:r>
            <a:r>
              <a:rPr kumimoji="1" lang="zh-CN" altLang="en-US" dirty="0"/>
              <a:t>例如物体检测、声音识别</a:t>
            </a:r>
            <a:r>
              <a:rPr kumimoji="1" lang="en-US" altLang="zh-CN" dirty="0"/>
              <a:t>)</a:t>
            </a:r>
            <a:r>
              <a:rPr kumimoji="1" lang="zh-CN" altLang="en-US" dirty="0"/>
              <a:t>，我们都更希望得到具有平移不变性的特征，因为即使图像经过了平移，样例</a:t>
            </a:r>
            <a:r>
              <a:rPr kumimoji="1" lang="en-US" altLang="zh-CN" dirty="0"/>
              <a:t>(</a:t>
            </a:r>
            <a:r>
              <a:rPr kumimoji="1" lang="zh-CN" altLang="en-US" dirty="0"/>
              <a:t>图像</a:t>
            </a:r>
            <a:r>
              <a:rPr kumimoji="1" lang="en-US" altLang="zh-CN" dirty="0"/>
              <a:t>)</a:t>
            </a:r>
            <a:r>
              <a:rPr kumimoji="1" lang="zh-CN" altLang="en-US" dirty="0"/>
              <a:t>的标记仍然保持不变。</a:t>
            </a:r>
          </a:p>
          <a:p>
            <a:endParaRPr kumimoji="1" lang="zh-CN" altLang="en-US" dirty="0"/>
          </a:p>
          <a:p>
            <a:r>
              <a:rPr kumimoji="1" lang="en-US" altLang="zh-CN" dirty="0"/>
              <a:t>————————————————</a:t>
            </a:r>
          </a:p>
          <a:p>
            <a:endParaRPr kumimoji="1" lang="en-US" altLang="zh-CN" dirty="0"/>
          </a:p>
          <a:p>
            <a:r>
              <a:rPr kumimoji="1" lang="zh-CN" altLang="en-US" dirty="0"/>
              <a:t>版权声明：本文为</a:t>
            </a:r>
            <a:r>
              <a:rPr kumimoji="1" lang="en-US" altLang="zh-CN" dirty="0"/>
              <a:t>CSDN</a:t>
            </a:r>
            <a:r>
              <a:rPr kumimoji="1" lang="zh-CN" altLang="en-US" dirty="0"/>
              <a:t>博主「</a:t>
            </a:r>
            <a:r>
              <a:rPr kumimoji="1" lang="en-US" altLang="zh-CN" dirty="0" err="1"/>
              <a:t>JNingWei</a:t>
            </a:r>
            <a:r>
              <a:rPr kumimoji="1" lang="zh-CN" altLang="en-US" dirty="0"/>
              <a:t>」的原创文章，遵循 </a:t>
            </a:r>
            <a:r>
              <a:rPr kumimoji="1" lang="en-US" altLang="zh-CN" dirty="0"/>
              <a:t>CC 4.0 BY-SA </a:t>
            </a:r>
            <a:r>
              <a:rPr kumimoji="1" lang="zh-CN" altLang="en-US" dirty="0"/>
              <a:t>版权协议，转载请附上原文出处链接及本声明。</a:t>
            </a:r>
          </a:p>
          <a:p>
            <a:endParaRPr kumimoji="1" lang="zh-CN" altLang="en-US" dirty="0"/>
          </a:p>
          <a:p>
            <a:r>
              <a:rPr kumimoji="1" lang="zh-CN" altLang="en-US" dirty="0"/>
              <a:t>原文链接：</a:t>
            </a:r>
            <a:r>
              <a:rPr kumimoji="1" lang="en-US" altLang="zh-CN" dirty="0"/>
              <a:t>https://</a:t>
            </a:r>
            <a:r>
              <a:rPr kumimoji="1" lang="en-US" altLang="zh-CN" dirty="0" err="1"/>
              <a:t>blog.csdn.net</a:t>
            </a:r>
            <a:r>
              <a:rPr kumimoji="1" lang="en-US" altLang="zh-CN" dirty="0"/>
              <a:t>/</a:t>
            </a:r>
            <a:r>
              <a:rPr kumimoji="1" lang="en-US" altLang="zh-CN" dirty="0" err="1"/>
              <a:t>jningwei</a:t>
            </a:r>
            <a:r>
              <a:rPr kumimoji="1" lang="en-US" altLang="zh-CN" dirty="0"/>
              <a:t>/article/details/78834173</a:t>
            </a:r>
            <a:endParaRPr kumimoji="1" lang="zh-CN" altLang="en-US" dirty="0"/>
          </a:p>
        </p:txBody>
      </p:sp>
      <p:sp>
        <p:nvSpPr>
          <p:cNvPr id="4" name="灯片编号占位符 3"/>
          <p:cNvSpPr>
            <a:spLocks noGrp="1"/>
          </p:cNvSpPr>
          <p:nvPr>
            <p:ph type="sldNum" sz="quarter" idx="5"/>
          </p:nvPr>
        </p:nvSpPr>
        <p:spPr/>
        <p:txBody>
          <a:bodyPr/>
          <a:lstStyle/>
          <a:p>
            <a:fld id="{16C80160-77F4-0E4E-B253-280E99BE732A}" type="slidenum">
              <a:rPr kumimoji="1" lang="zh-CN" altLang="en-US" smtClean="0"/>
              <a:t>3</a:t>
            </a:fld>
            <a:endParaRPr kumimoji="1" lang="zh-CN" altLang="en-US"/>
          </a:p>
        </p:txBody>
      </p:sp>
    </p:spTree>
    <p:extLst>
      <p:ext uri="{BB962C8B-B14F-4D97-AF65-F5344CB8AC3E}">
        <p14:creationId xmlns:p14="http://schemas.microsoft.com/office/powerpoint/2010/main" val="3802358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32</a:t>
            </a:fld>
            <a:endParaRPr lang="en-US" dirty="0"/>
          </a:p>
        </p:txBody>
      </p:sp>
    </p:spTree>
    <p:extLst>
      <p:ext uri="{BB962C8B-B14F-4D97-AF65-F5344CB8AC3E}">
        <p14:creationId xmlns:p14="http://schemas.microsoft.com/office/powerpoint/2010/main" val="10326366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33</a:t>
            </a:fld>
            <a:endParaRPr lang="en-US" dirty="0"/>
          </a:p>
        </p:txBody>
      </p:sp>
    </p:spTree>
    <p:extLst>
      <p:ext uri="{BB962C8B-B14F-4D97-AF65-F5344CB8AC3E}">
        <p14:creationId xmlns:p14="http://schemas.microsoft.com/office/powerpoint/2010/main" val="2346699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34</a:t>
            </a:fld>
            <a:endParaRPr lang="en-US" dirty="0"/>
          </a:p>
        </p:txBody>
      </p:sp>
    </p:spTree>
    <p:extLst>
      <p:ext uri="{BB962C8B-B14F-4D97-AF65-F5344CB8AC3E}">
        <p14:creationId xmlns:p14="http://schemas.microsoft.com/office/powerpoint/2010/main" val="2331245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35</a:t>
            </a:fld>
            <a:endParaRPr lang="en-US" dirty="0"/>
          </a:p>
        </p:txBody>
      </p:sp>
    </p:spTree>
    <p:extLst>
      <p:ext uri="{BB962C8B-B14F-4D97-AF65-F5344CB8AC3E}">
        <p14:creationId xmlns:p14="http://schemas.microsoft.com/office/powerpoint/2010/main" val="29977362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36</a:t>
            </a:fld>
            <a:endParaRPr lang="en-US" dirty="0"/>
          </a:p>
        </p:txBody>
      </p:sp>
    </p:spTree>
    <p:extLst>
      <p:ext uri="{BB962C8B-B14F-4D97-AF65-F5344CB8AC3E}">
        <p14:creationId xmlns:p14="http://schemas.microsoft.com/office/powerpoint/2010/main" val="3628224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37</a:t>
            </a:fld>
            <a:endParaRPr lang="en-US" dirty="0"/>
          </a:p>
        </p:txBody>
      </p:sp>
    </p:spTree>
    <p:extLst>
      <p:ext uri="{BB962C8B-B14F-4D97-AF65-F5344CB8AC3E}">
        <p14:creationId xmlns:p14="http://schemas.microsoft.com/office/powerpoint/2010/main" val="28926925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38</a:t>
            </a:fld>
            <a:endParaRPr lang="en-US" dirty="0"/>
          </a:p>
        </p:txBody>
      </p:sp>
    </p:spTree>
    <p:extLst>
      <p:ext uri="{BB962C8B-B14F-4D97-AF65-F5344CB8AC3E}">
        <p14:creationId xmlns:p14="http://schemas.microsoft.com/office/powerpoint/2010/main" val="556780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39</a:t>
            </a:fld>
            <a:endParaRPr lang="en-US" dirty="0"/>
          </a:p>
        </p:txBody>
      </p:sp>
    </p:spTree>
    <p:extLst>
      <p:ext uri="{BB962C8B-B14F-4D97-AF65-F5344CB8AC3E}">
        <p14:creationId xmlns:p14="http://schemas.microsoft.com/office/powerpoint/2010/main" val="23353699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200" baseline="0" dirty="0">
                <a:latin typeface="Arial" charset="0"/>
                <a:ea typeface="Arial" charset="0"/>
                <a:cs typeface="Arial" charset="0"/>
              </a:rPr>
              <a:t>Rehash that we drop from 14x14 to 10x10 because the centers of the 5x5 kernels will only visit 10x10 places. Or 14-5+1=10. </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200" baseline="0" dirty="0">
              <a:latin typeface="Arial" charset="0"/>
              <a:ea typeface="Arial" charset="0"/>
              <a:cs typeface="Arial" charset="0"/>
            </a:endParaRP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200" baseline="0" dirty="0">
                <a:latin typeface="Arial" charset="0"/>
                <a:ea typeface="Arial" charset="0"/>
                <a:cs typeface="Arial" charset="0"/>
              </a:rPr>
              <a:t>We do not add padding to the 14x14 outputs.</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40</a:t>
            </a:fld>
            <a:endParaRPr lang="en-US" dirty="0"/>
          </a:p>
        </p:txBody>
      </p:sp>
    </p:spTree>
    <p:extLst>
      <p:ext uri="{BB962C8B-B14F-4D97-AF65-F5344CB8AC3E}">
        <p14:creationId xmlns:p14="http://schemas.microsoft.com/office/powerpoint/2010/main" val="12217870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200" baseline="0" dirty="0">
                <a:latin typeface="Arial" charset="0"/>
                <a:ea typeface="Arial" charset="0"/>
                <a:cs typeface="Arial" charset="0"/>
              </a:rPr>
              <a:t>Don’t forget that the kernels go across the depth of the input channel!</a:t>
            </a:r>
          </a:p>
        </p:txBody>
      </p:sp>
      <p:sp>
        <p:nvSpPr>
          <p:cNvPr id="4" name="Slide Number Placeholder 3"/>
          <p:cNvSpPr>
            <a:spLocks noGrp="1"/>
          </p:cNvSpPr>
          <p:nvPr>
            <p:ph type="sldNum" sz="quarter" idx="10"/>
          </p:nvPr>
        </p:nvSpPr>
        <p:spPr/>
        <p:txBody>
          <a:bodyPr/>
          <a:lstStyle/>
          <a:p>
            <a:fld id="{D61C8689-8455-3546-ADF9-3B7273760F66}" type="slidenum">
              <a:rPr lang="en-US" smtClean="0"/>
              <a:pPr/>
              <a:t>41</a:t>
            </a:fld>
            <a:endParaRPr lang="en-US" dirty="0"/>
          </a:p>
        </p:txBody>
      </p:sp>
    </p:spTree>
    <p:extLst>
      <p:ext uri="{BB962C8B-B14F-4D97-AF65-F5344CB8AC3E}">
        <p14:creationId xmlns:p14="http://schemas.microsoft.com/office/powerpoint/2010/main" val="27367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altLang="zh-CN" sz="1200" baseline="0" dirty="0">
                <a:latin typeface="Arial" charset="0"/>
                <a:ea typeface="Arial" charset="0"/>
                <a:cs typeface="Arial" charset="0"/>
              </a:rPr>
              <a:t>From a dimensionality standpoint, taking advantage of these structures mean much fewer parameters!</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altLang="zh-CN" sz="1200" baseline="0" dirty="0">
              <a:latin typeface="Arial" charset="0"/>
              <a:ea typeface="Arial" charset="0"/>
              <a:cs typeface="Arial" charset="0"/>
            </a:endParaRP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altLang="zh-CN" sz="1200" baseline="0" dirty="0">
                <a:latin typeface="Arial" charset="0"/>
                <a:ea typeface="Arial" charset="0"/>
                <a:cs typeface="Arial" charset="0"/>
              </a:rPr>
              <a:t>We still have a TON of parameters, but better than tons of tons of parameters.</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altLang="zh-CN" sz="1200" baseline="0" dirty="0">
              <a:latin typeface="Arial" charset="0"/>
              <a:ea typeface="Arial" charset="0"/>
              <a:cs typeface="Arial" charset="0"/>
            </a:endParaRP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altLang="zh-CN" sz="1200" baseline="0" dirty="0">
                <a:latin typeface="Arial" charset="0"/>
                <a:ea typeface="Arial" charset="0"/>
                <a:cs typeface="Arial" charset="0"/>
              </a:rPr>
              <a:t>Idea: expect to see the same basic features anywhere in the image.  So don’t learn different things for each location in the image (at least in the early layers)</a:t>
            </a:r>
          </a:p>
        </p:txBody>
      </p:sp>
      <p:sp>
        <p:nvSpPr>
          <p:cNvPr id="4" name="灯片编号占位符 3"/>
          <p:cNvSpPr>
            <a:spLocks noGrp="1"/>
          </p:cNvSpPr>
          <p:nvPr>
            <p:ph type="sldNum" sz="quarter" idx="5"/>
          </p:nvPr>
        </p:nvSpPr>
        <p:spPr/>
        <p:txBody>
          <a:bodyPr/>
          <a:lstStyle/>
          <a:p>
            <a:fld id="{16C80160-77F4-0E4E-B253-280E99BE732A}" type="slidenum">
              <a:rPr kumimoji="1" lang="zh-CN" altLang="en-US" smtClean="0"/>
              <a:t>4</a:t>
            </a:fld>
            <a:endParaRPr kumimoji="1" lang="zh-CN" altLang="en-US"/>
          </a:p>
        </p:txBody>
      </p:sp>
    </p:spTree>
    <p:extLst>
      <p:ext uri="{BB962C8B-B14F-4D97-AF65-F5344CB8AC3E}">
        <p14:creationId xmlns:p14="http://schemas.microsoft.com/office/powerpoint/2010/main" val="25751438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200" baseline="0"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D61C8689-8455-3546-ADF9-3B7273760F66}" type="slidenum">
              <a:rPr lang="en-US" smtClean="0"/>
              <a:pPr/>
              <a:t>42</a:t>
            </a:fld>
            <a:endParaRPr lang="en-US" dirty="0"/>
          </a:p>
        </p:txBody>
      </p:sp>
    </p:spTree>
    <p:extLst>
      <p:ext uri="{BB962C8B-B14F-4D97-AF65-F5344CB8AC3E}">
        <p14:creationId xmlns:p14="http://schemas.microsoft.com/office/powerpoint/2010/main" val="10141699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200" baseline="0"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D61C8689-8455-3546-ADF9-3B7273760F66}" type="slidenum">
              <a:rPr lang="en-US" smtClean="0"/>
              <a:pPr/>
              <a:t>43</a:t>
            </a:fld>
            <a:endParaRPr lang="en-US" dirty="0"/>
          </a:p>
        </p:txBody>
      </p:sp>
    </p:spTree>
    <p:extLst>
      <p:ext uri="{BB962C8B-B14F-4D97-AF65-F5344CB8AC3E}">
        <p14:creationId xmlns:p14="http://schemas.microsoft.com/office/powerpoint/2010/main" val="6085074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1200" baseline="0" dirty="0">
              <a:latin typeface="Arial" charset="0"/>
              <a:ea typeface="Arial" charset="0"/>
              <a:cs typeface="Arial" charset="0"/>
            </a:endParaRPr>
          </a:p>
        </p:txBody>
      </p:sp>
      <p:sp>
        <p:nvSpPr>
          <p:cNvPr id="4" name="Slide Number Placeholder 3"/>
          <p:cNvSpPr>
            <a:spLocks noGrp="1"/>
          </p:cNvSpPr>
          <p:nvPr>
            <p:ph type="sldNum" sz="quarter" idx="10"/>
          </p:nvPr>
        </p:nvSpPr>
        <p:spPr/>
        <p:txBody>
          <a:bodyPr/>
          <a:lstStyle/>
          <a:p>
            <a:fld id="{D61C8689-8455-3546-ADF9-3B7273760F66}" type="slidenum">
              <a:rPr lang="en-US" smtClean="0"/>
              <a:pPr/>
              <a:t>44</a:t>
            </a:fld>
            <a:endParaRPr lang="en-US" dirty="0"/>
          </a:p>
        </p:txBody>
      </p:sp>
    </p:spTree>
    <p:extLst>
      <p:ext uri="{BB962C8B-B14F-4D97-AF65-F5344CB8AC3E}">
        <p14:creationId xmlns:p14="http://schemas.microsoft.com/office/powerpoint/2010/main" val="2871930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latin typeface="Arial" charset="0"/>
                <a:ea typeface="Arial" charset="0"/>
                <a:cs typeface="Arial" charset="0"/>
              </a:rPr>
              <a:t>16*5*5=400</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45</a:t>
            </a:fld>
            <a:endParaRPr lang="en-US" dirty="0"/>
          </a:p>
        </p:txBody>
      </p:sp>
    </p:spTree>
    <p:extLst>
      <p:ext uri="{BB962C8B-B14F-4D97-AF65-F5344CB8AC3E}">
        <p14:creationId xmlns:p14="http://schemas.microsoft.com/office/powerpoint/2010/main" val="4467914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46</a:t>
            </a:fld>
            <a:endParaRPr lang="en-US" dirty="0"/>
          </a:p>
        </p:txBody>
      </p:sp>
    </p:spTree>
    <p:extLst>
      <p:ext uri="{BB962C8B-B14F-4D97-AF65-F5344CB8AC3E}">
        <p14:creationId xmlns:p14="http://schemas.microsoft.com/office/powerpoint/2010/main" val="5636851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47</a:t>
            </a:fld>
            <a:endParaRPr lang="en-US" dirty="0"/>
          </a:p>
        </p:txBody>
      </p:sp>
    </p:spTree>
    <p:extLst>
      <p:ext uri="{BB962C8B-B14F-4D97-AF65-F5344CB8AC3E}">
        <p14:creationId xmlns:p14="http://schemas.microsoft.com/office/powerpoint/2010/main" val="1323002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48</a:t>
            </a:fld>
            <a:endParaRPr lang="en-US" dirty="0"/>
          </a:p>
        </p:txBody>
      </p:sp>
    </p:spTree>
    <p:extLst>
      <p:ext uri="{BB962C8B-B14F-4D97-AF65-F5344CB8AC3E}">
        <p14:creationId xmlns:p14="http://schemas.microsoft.com/office/powerpoint/2010/main" val="35269669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49</a:t>
            </a:fld>
            <a:endParaRPr lang="en-US" dirty="0"/>
          </a:p>
        </p:txBody>
      </p:sp>
    </p:spTree>
    <p:extLst>
      <p:ext uri="{BB962C8B-B14F-4D97-AF65-F5344CB8AC3E}">
        <p14:creationId xmlns:p14="http://schemas.microsoft.com/office/powerpoint/2010/main" val="18810975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50</a:t>
            </a:fld>
            <a:endParaRPr lang="en-US" dirty="0"/>
          </a:p>
        </p:txBody>
      </p:sp>
    </p:spTree>
    <p:extLst>
      <p:ext uri="{BB962C8B-B14F-4D97-AF65-F5344CB8AC3E}">
        <p14:creationId xmlns:p14="http://schemas.microsoft.com/office/powerpoint/2010/main" val="17451060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1200" baseline="0" dirty="0">
                <a:latin typeface="Arial" charset="0"/>
                <a:ea typeface="Arial" charset="0"/>
                <a:cs typeface="Arial" charset="0"/>
              </a:rPr>
              <a:t>Be sure to point out just how few weights the convolutional networks have. This is the real power of these techniques.</a:t>
            </a:r>
          </a:p>
        </p:txBody>
      </p:sp>
      <p:sp>
        <p:nvSpPr>
          <p:cNvPr id="4" name="Slide Number Placeholder 3"/>
          <p:cNvSpPr>
            <a:spLocks noGrp="1"/>
          </p:cNvSpPr>
          <p:nvPr>
            <p:ph type="sldNum" sz="quarter" idx="10"/>
          </p:nvPr>
        </p:nvSpPr>
        <p:spPr/>
        <p:txBody>
          <a:bodyPr/>
          <a:lstStyle/>
          <a:p>
            <a:fld id="{D61C8689-8455-3546-ADF9-3B7273760F66}" type="slidenum">
              <a:rPr lang="en-US" smtClean="0"/>
              <a:pPr/>
              <a:t>51</a:t>
            </a:fld>
            <a:endParaRPr lang="en-US" dirty="0"/>
          </a:p>
        </p:txBody>
      </p:sp>
    </p:spTree>
    <p:extLst>
      <p:ext uri="{BB962C8B-B14F-4D97-AF65-F5344CB8AC3E}">
        <p14:creationId xmlns:p14="http://schemas.microsoft.com/office/powerpoint/2010/main" val="3762396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altLang="zh-CN" sz="1200" baseline="0" dirty="0">
                <a:latin typeface="Arial" charset="0"/>
                <a:ea typeface="Arial" charset="0"/>
                <a:cs typeface="Arial" charset="0"/>
              </a:rPr>
              <a:t>We don’t input these “features”, network learns them.</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altLang="zh-CN" sz="1200" baseline="0" dirty="0">
                <a:latin typeface="Arial" charset="0"/>
                <a:ea typeface="Arial" charset="0"/>
                <a:cs typeface="Arial" charset="0"/>
              </a:rPr>
              <a:t>What we do is simplify network’s job by not inputting all the pixels as inputs to fully connected layers</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altLang="zh-CN" sz="1200" baseline="0" dirty="0">
                <a:latin typeface="Arial" charset="0"/>
                <a:ea typeface="Arial" charset="0"/>
                <a:cs typeface="Arial" charset="0"/>
              </a:rPr>
              <a:t>Instead, we input a ”convoluted” version of that.</a:t>
            </a:r>
          </a:p>
        </p:txBody>
      </p:sp>
      <p:sp>
        <p:nvSpPr>
          <p:cNvPr id="4" name="灯片编号占位符 3"/>
          <p:cNvSpPr>
            <a:spLocks noGrp="1"/>
          </p:cNvSpPr>
          <p:nvPr>
            <p:ph type="sldNum" sz="quarter" idx="5"/>
          </p:nvPr>
        </p:nvSpPr>
        <p:spPr/>
        <p:txBody>
          <a:bodyPr/>
          <a:lstStyle/>
          <a:p>
            <a:fld id="{16C80160-77F4-0E4E-B253-280E99BE732A}" type="slidenum">
              <a:rPr kumimoji="1" lang="zh-CN" altLang="en-US" smtClean="0"/>
              <a:t>5</a:t>
            </a:fld>
            <a:endParaRPr kumimoji="1" lang="zh-CN" altLang="en-US"/>
          </a:p>
        </p:txBody>
      </p:sp>
    </p:spTree>
    <p:extLst>
      <p:ext uri="{BB962C8B-B14F-4D97-AF65-F5344CB8AC3E}">
        <p14:creationId xmlns:p14="http://schemas.microsoft.com/office/powerpoint/2010/main" val="3878628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altLang="zh-CN" sz="1200" baseline="0" dirty="0">
                <a:latin typeface="Arial" charset="0"/>
                <a:ea typeface="Arial" charset="0"/>
                <a:cs typeface="Arial" charset="0"/>
              </a:rPr>
              <a:t>The way we capture these structures is by making use of “kernels”</a:t>
            </a:r>
          </a:p>
        </p:txBody>
      </p:sp>
      <p:sp>
        <p:nvSpPr>
          <p:cNvPr id="4" name="灯片编号占位符 3"/>
          <p:cNvSpPr>
            <a:spLocks noGrp="1"/>
          </p:cNvSpPr>
          <p:nvPr>
            <p:ph type="sldNum" sz="quarter" idx="5"/>
          </p:nvPr>
        </p:nvSpPr>
        <p:spPr/>
        <p:txBody>
          <a:bodyPr/>
          <a:lstStyle/>
          <a:p>
            <a:fld id="{16C80160-77F4-0E4E-B253-280E99BE732A}" type="slidenum">
              <a:rPr kumimoji="1" lang="zh-CN" altLang="en-US" smtClean="0"/>
              <a:t>6</a:t>
            </a:fld>
            <a:endParaRPr kumimoji="1" lang="zh-CN" altLang="en-US"/>
          </a:p>
        </p:txBody>
      </p:sp>
    </p:spTree>
    <p:extLst>
      <p:ext uri="{BB962C8B-B14F-4D97-AF65-F5344CB8AC3E}">
        <p14:creationId xmlns:p14="http://schemas.microsoft.com/office/powerpoint/2010/main" val="334181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2400" baseline="0" dirty="0">
                <a:latin typeface="Arial" charset="0"/>
                <a:ea typeface="Arial" charset="0"/>
                <a:cs typeface="Arial" charset="0"/>
              </a:rPr>
              <a:t>Input, kernel</a:t>
            </a:r>
          </a:p>
        </p:txBody>
      </p:sp>
    </p:spTree>
    <p:extLst>
      <p:ext uri="{BB962C8B-B14F-4D97-AF65-F5344CB8AC3E}">
        <p14:creationId xmlns:p14="http://schemas.microsoft.com/office/powerpoint/2010/main" val="2603386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2400" baseline="0" dirty="0">
                <a:latin typeface="Arial" charset="0"/>
                <a:ea typeface="Arial" charset="0"/>
                <a:cs typeface="Arial" charset="0"/>
              </a:rPr>
              <a:t>Overlay, and again, it’s a dot product.</a:t>
            </a:r>
          </a:p>
        </p:txBody>
      </p:sp>
    </p:spTree>
    <p:extLst>
      <p:ext uri="{BB962C8B-B14F-4D97-AF65-F5344CB8AC3E}">
        <p14:creationId xmlns:p14="http://schemas.microsoft.com/office/powerpoint/2010/main" val="1621743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2400" baseline="0" dirty="0">
                <a:latin typeface="Arial" charset="0"/>
                <a:ea typeface="Arial" charset="0"/>
                <a:cs typeface="Arial" charset="0"/>
              </a:rPr>
              <a:t>So the output is just the dot product of entries, and the output in this example is 2.</a:t>
            </a: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endParaRPr lang="en-US" sz="2400" baseline="0" dirty="0">
              <a:latin typeface="Arial" charset="0"/>
              <a:ea typeface="Arial" charset="0"/>
              <a:cs typeface="Arial" charset="0"/>
            </a:endParaRPr>
          </a:p>
          <a:p>
            <a:pPr marL="171450" marR="0" lvl="0" indent="-171450" algn="l" defTabSz="914400" rtl="0" eaLnBrk="1" fontAlgn="auto" latinLnBrk="0" hangingPunct="1">
              <a:lnSpc>
                <a:spcPct val="100000"/>
              </a:lnSpc>
              <a:spcBef>
                <a:spcPts val="0"/>
              </a:spcBef>
              <a:spcAft>
                <a:spcPts val="0"/>
              </a:spcAft>
              <a:buClrTx/>
              <a:buSzTx/>
              <a:buFont typeface="Arial" charset="0"/>
              <a:buNone/>
              <a:tabLst/>
              <a:defRPr/>
            </a:pPr>
            <a:r>
              <a:rPr lang="en-US" sz="2400" baseline="0" dirty="0">
                <a:latin typeface="Arial" charset="0"/>
                <a:ea typeface="Arial" charset="0"/>
                <a:cs typeface="Arial" charset="0"/>
              </a:rPr>
              <a:t>We captured the essence of those 9 pixels.</a:t>
            </a:r>
          </a:p>
        </p:txBody>
      </p:sp>
    </p:spTree>
    <p:extLst>
      <p:ext uri="{BB962C8B-B14F-4D97-AF65-F5344CB8AC3E}">
        <p14:creationId xmlns:p14="http://schemas.microsoft.com/office/powerpoint/2010/main" val="2189821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FDE8533-0BF4-FA4D-8D83-40CD3D7737F7}" type="slidenum">
              <a:rPr kumimoji="1" lang="zh-CN" altLang="en-US" smtClean="0"/>
              <a:t>‹#›</a:t>
            </a:fld>
            <a:endParaRPr kumimoji="1" lang="zh-CN" altLang="en-US"/>
          </a:p>
        </p:txBody>
      </p:sp>
    </p:spTree>
    <p:extLst>
      <p:ext uri="{BB962C8B-B14F-4D97-AF65-F5344CB8AC3E}">
        <p14:creationId xmlns:p14="http://schemas.microsoft.com/office/powerpoint/2010/main" val="1199766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FDE8533-0BF4-FA4D-8D83-40CD3D7737F7}" type="slidenum">
              <a:rPr kumimoji="1" lang="zh-CN" altLang="en-US" smtClean="0"/>
              <a:t>‹#›</a:t>
            </a:fld>
            <a:endParaRPr kumimoji="1" lang="zh-CN" altLang="en-US"/>
          </a:p>
        </p:txBody>
      </p:sp>
    </p:spTree>
    <p:extLst>
      <p:ext uri="{BB962C8B-B14F-4D97-AF65-F5344CB8AC3E}">
        <p14:creationId xmlns:p14="http://schemas.microsoft.com/office/powerpoint/2010/main" val="33311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FDE8533-0BF4-FA4D-8D83-40CD3D7737F7}" type="slidenum">
              <a:rPr kumimoji="1" lang="zh-CN" altLang="en-US" smtClean="0"/>
              <a:t>‹#›</a:t>
            </a:fld>
            <a:endParaRPr kumimoji="1" lang="zh-CN" altLang="en-US"/>
          </a:p>
        </p:txBody>
      </p:sp>
    </p:spTree>
    <p:extLst>
      <p:ext uri="{BB962C8B-B14F-4D97-AF65-F5344CB8AC3E}">
        <p14:creationId xmlns:p14="http://schemas.microsoft.com/office/powerpoint/2010/main" val="165449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2" name="Title 1">
            <a:extLst>
              <a:ext uri="{FF2B5EF4-FFF2-40B4-BE49-F238E27FC236}">
                <a16:creationId xmlns:a16="http://schemas.microsoft.com/office/drawing/2014/main" id="{808D9C6D-B8CF-47C1-AF19-23004CED8324}"/>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7080A3F9-8C96-431C-8EE3-CE37D2E273BE}"/>
              </a:ext>
            </a:extLst>
          </p:cNvPr>
          <p:cNvSpPr>
            <a:spLocks noGrp="1"/>
          </p:cNvSpPr>
          <p:nvPr>
            <p:ph sz="quarter" idx="13"/>
          </p:nvPr>
        </p:nvSpPr>
        <p:spPr>
          <a:xfrm>
            <a:off x="607485" y="1463040"/>
            <a:ext cx="10974916" cy="46329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0690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FDE8533-0BF4-FA4D-8D83-40CD3D7737F7}" type="slidenum">
              <a:rPr kumimoji="1" lang="zh-CN" altLang="en-US" smtClean="0"/>
              <a:t>‹#›</a:t>
            </a:fld>
            <a:endParaRPr kumimoji="1" lang="zh-CN" altLang="en-US"/>
          </a:p>
        </p:txBody>
      </p:sp>
    </p:spTree>
    <p:extLst>
      <p:ext uri="{BB962C8B-B14F-4D97-AF65-F5344CB8AC3E}">
        <p14:creationId xmlns:p14="http://schemas.microsoft.com/office/powerpoint/2010/main" val="1743435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FDE8533-0BF4-FA4D-8D83-40CD3D7737F7}" type="slidenum">
              <a:rPr kumimoji="1" lang="zh-CN" altLang="en-US" smtClean="0"/>
              <a:t>‹#›</a:t>
            </a:fld>
            <a:endParaRPr kumimoji="1" lang="zh-CN" altLang="en-US"/>
          </a:p>
        </p:txBody>
      </p:sp>
    </p:spTree>
    <p:extLst>
      <p:ext uri="{BB962C8B-B14F-4D97-AF65-F5344CB8AC3E}">
        <p14:creationId xmlns:p14="http://schemas.microsoft.com/office/powerpoint/2010/main" val="165550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FDE8533-0BF4-FA4D-8D83-40CD3D7737F7}" type="slidenum">
              <a:rPr kumimoji="1" lang="zh-CN" altLang="en-US" smtClean="0"/>
              <a:t>‹#›</a:t>
            </a:fld>
            <a:endParaRPr kumimoji="1" lang="zh-CN" altLang="en-US"/>
          </a:p>
        </p:txBody>
      </p:sp>
    </p:spTree>
    <p:extLst>
      <p:ext uri="{BB962C8B-B14F-4D97-AF65-F5344CB8AC3E}">
        <p14:creationId xmlns:p14="http://schemas.microsoft.com/office/powerpoint/2010/main" val="1217882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FDE8533-0BF4-FA4D-8D83-40CD3D7737F7}" type="slidenum">
              <a:rPr kumimoji="1" lang="zh-CN" altLang="en-US" smtClean="0"/>
              <a:t>‹#›</a:t>
            </a:fld>
            <a:endParaRPr kumimoji="1" lang="zh-CN" altLang="en-US"/>
          </a:p>
        </p:txBody>
      </p:sp>
    </p:spTree>
    <p:extLst>
      <p:ext uri="{BB962C8B-B14F-4D97-AF65-F5344CB8AC3E}">
        <p14:creationId xmlns:p14="http://schemas.microsoft.com/office/powerpoint/2010/main" val="128499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FDE8533-0BF4-FA4D-8D83-40CD3D7737F7}" type="slidenum">
              <a:rPr kumimoji="1" lang="zh-CN" altLang="en-US" smtClean="0"/>
              <a:t>‹#›</a:t>
            </a:fld>
            <a:endParaRPr kumimoji="1" lang="zh-CN" altLang="en-US"/>
          </a:p>
        </p:txBody>
      </p:sp>
    </p:spTree>
    <p:extLst>
      <p:ext uri="{BB962C8B-B14F-4D97-AF65-F5344CB8AC3E}">
        <p14:creationId xmlns:p14="http://schemas.microsoft.com/office/powerpoint/2010/main" val="176048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FDE8533-0BF4-FA4D-8D83-40CD3D7737F7}" type="slidenum">
              <a:rPr kumimoji="1" lang="zh-CN" altLang="en-US" smtClean="0"/>
              <a:t>‹#›</a:t>
            </a:fld>
            <a:endParaRPr kumimoji="1" lang="zh-CN" altLang="en-US"/>
          </a:p>
        </p:txBody>
      </p:sp>
    </p:spTree>
    <p:extLst>
      <p:ext uri="{BB962C8B-B14F-4D97-AF65-F5344CB8AC3E}">
        <p14:creationId xmlns:p14="http://schemas.microsoft.com/office/powerpoint/2010/main" val="44997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FDE8533-0BF4-FA4D-8D83-40CD3D7737F7}" type="slidenum">
              <a:rPr kumimoji="1" lang="zh-CN" altLang="en-US" smtClean="0"/>
              <a:t>‹#›</a:t>
            </a:fld>
            <a:endParaRPr kumimoji="1" lang="zh-CN" altLang="en-US"/>
          </a:p>
        </p:txBody>
      </p:sp>
    </p:spTree>
    <p:extLst>
      <p:ext uri="{BB962C8B-B14F-4D97-AF65-F5344CB8AC3E}">
        <p14:creationId xmlns:p14="http://schemas.microsoft.com/office/powerpoint/2010/main" val="1451299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FDE8533-0BF4-FA4D-8D83-40CD3D7737F7}" type="slidenum">
              <a:rPr kumimoji="1" lang="zh-CN" altLang="en-US" smtClean="0"/>
              <a:t>‹#›</a:t>
            </a:fld>
            <a:endParaRPr kumimoji="1" lang="zh-CN" altLang="en-US"/>
          </a:p>
        </p:txBody>
      </p:sp>
    </p:spTree>
    <p:extLst>
      <p:ext uri="{BB962C8B-B14F-4D97-AF65-F5344CB8AC3E}">
        <p14:creationId xmlns:p14="http://schemas.microsoft.com/office/powerpoint/2010/main" val="86402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E8533-0BF4-FA4D-8D83-40CD3D7737F7}" type="slidenum">
              <a:rPr kumimoji="1" lang="zh-CN" altLang="en-US" smtClean="0"/>
              <a:t>‹#›</a:t>
            </a:fld>
            <a:endParaRPr kumimoji="1" lang="zh-CN" altLang="en-US"/>
          </a:p>
        </p:txBody>
      </p:sp>
    </p:spTree>
    <p:extLst>
      <p:ext uri="{BB962C8B-B14F-4D97-AF65-F5344CB8AC3E}">
        <p14:creationId xmlns:p14="http://schemas.microsoft.com/office/powerpoint/2010/main" val="222013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978B8E-DE5C-4241-AF97-036A21C8DD0D}"/>
              </a:ext>
            </a:extLst>
          </p:cNvPr>
          <p:cNvSpPr>
            <a:spLocks noGrp="1"/>
          </p:cNvSpPr>
          <p:nvPr>
            <p:ph type="ctrTitle"/>
          </p:nvPr>
        </p:nvSpPr>
        <p:spPr/>
        <p:txBody>
          <a:bodyPr>
            <a:normAutofit/>
          </a:bodyPr>
          <a:lstStyle/>
          <a:p>
            <a:r>
              <a:rPr kumimoji="1" lang="zh-CN" altLang="en-US" sz="5400" dirty="0"/>
              <a:t>应用系统体系架构</a:t>
            </a:r>
            <a:br>
              <a:rPr kumimoji="1" lang="en-US" altLang="zh-CN" sz="5400" dirty="0"/>
            </a:br>
            <a:r>
              <a:rPr kumimoji="1" lang="zh-CN" altLang="en-US" sz="5400" dirty="0"/>
              <a:t>人工智能模块</a:t>
            </a:r>
            <a:endParaRPr kumimoji="1" lang="zh-CN" altLang="en-US" dirty="0"/>
          </a:p>
        </p:txBody>
      </p:sp>
      <p:sp>
        <p:nvSpPr>
          <p:cNvPr id="3" name="副标题 2">
            <a:extLst>
              <a:ext uri="{FF2B5EF4-FFF2-40B4-BE49-F238E27FC236}">
                <a16:creationId xmlns:a16="http://schemas.microsoft.com/office/drawing/2014/main" id="{917CF1D1-9584-6042-A0F7-315A628385E9}"/>
              </a:ext>
            </a:extLst>
          </p:cNvPr>
          <p:cNvSpPr>
            <a:spLocks noGrp="1"/>
          </p:cNvSpPr>
          <p:nvPr>
            <p:ph type="subTitle" idx="1"/>
          </p:nvPr>
        </p:nvSpPr>
        <p:spPr>
          <a:xfrm>
            <a:off x="1524000" y="3602037"/>
            <a:ext cx="9144000" cy="1856227"/>
          </a:xfrm>
        </p:spPr>
        <p:txBody>
          <a:bodyPr>
            <a:normAutofit fontScale="77500" lnSpcReduction="20000"/>
          </a:bodyPr>
          <a:lstStyle/>
          <a:p>
            <a:endParaRPr kumimoji="1" lang="en-US" altLang="zh-CN" dirty="0"/>
          </a:p>
          <a:p>
            <a:r>
              <a:rPr kumimoji="1" lang="en-US" altLang="zh-CN" sz="4700" dirty="0"/>
              <a:t>A.2 </a:t>
            </a:r>
            <a:r>
              <a:rPr kumimoji="1" lang="zh-CN" altLang="en-US" sz="4700" dirty="0"/>
              <a:t>课 卷积神经网络</a:t>
            </a:r>
            <a:endParaRPr kumimoji="1" lang="en-US" altLang="zh-CN" sz="4700" dirty="0"/>
          </a:p>
          <a:p>
            <a:endParaRPr kumimoji="1" lang="en-US" altLang="zh-CN" dirty="0"/>
          </a:p>
          <a:p>
            <a:r>
              <a:rPr kumimoji="1" lang="zh-CN" altLang="en-US" dirty="0"/>
              <a:t>上海交通大学 英特尔中国</a:t>
            </a:r>
            <a:endParaRPr kumimoji="1" lang="en-US" altLang="zh-CN" dirty="0"/>
          </a:p>
          <a:p>
            <a:r>
              <a:rPr kumimoji="1" lang="zh-CN" altLang="en-US" dirty="0"/>
              <a:t>产学共建课程</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412511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277" y="3382385"/>
            <a:ext cx="1981200" cy="1981200"/>
          </a:xfrm>
          <a:prstGeom prst="rect">
            <a:avLst/>
          </a:prstGeom>
        </p:spPr>
      </p:pic>
      <p:sp>
        <p:nvSpPr>
          <p:cNvPr id="34" name="TextBox 33"/>
          <p:cNvSpPr txBox="1"/>
          <p:nvPr/>
        </p:nvSpPr>
        <p:spPr>
          <a:xfrm>
            <a:off x="710852" y="2835246"/>
            <a:ext cx="3139706" cy="461665"/>
          </a:xfrm>
          <a:prstGeom prst="rect">
            <a:avLst/>
          </a:prstGeom>
          <a:noFill/>
        </p:spPr>
        <p:txBody>
          <a:bodyPr wrap="none" rtlCol="0">
            <a:spAutoFit/>
          </a:bodyPr>
          <a:lstStyle/>
          <a:p>
            <a:r>
              <a:rPr lang="en-US" sz="2400" dirty="0">
                <a:latin typeface="Avenir Book" charset="0"/>
                <a:ea typeface="Avenir Book" charset="0"/>
                <a:cs typeface="Avenir Book" charset="0"/>
              </a:rPr>
              <a:t>Vertical Line Detector</a:t>
            </a:r>
          </a:p>
        </p:txBody>
      </p:sp>
      <p:sp>
        <p:nvSpPr>
          <p:cNvPr id="37" name="TextBox 36"/>
          <p:cNvSpPr txBox="1"/>
          <p:nvPr/>
        </p:nvSpPr>
        <p:spPr>
          <a:xfrm>
            <a:off x="927062" y="3503156"/>
            <a:ext cx="524503"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38" name="TextBox 37"/>
          <p:cNvSpPr txBox="1"/>
          <p:nvPr/>
        </p:nvSpPr>
        <p:spPr>
          <a:xfrm>
            <a:off x="1690584" y="3509105"/>
            <a:ext cx="354584" cy="461665"/>
          </a:xfrm>
          <a:prstGeom prst="rect">
            <a:avLst/>
          </a:prstGeom>
          <a:noFill/>
        </p:spPr>
        <p:txBody>
          <a:bodyPr wrap="none" rtlCol="0">
            <a:spAutoFit/>
          </a:bodyPr>
          <a:lstStyle/>
          <a:p>
            <a:r>
              <a:rPr lang="en-US" sz="2400" dirty="0">
                <a:solidFill>
                  <a:srgbClr val="FF0000"/>
                </a:solidFill>
                <a:latin typeface="Consolas" charset="0"/>
                <a:ea typeface="Consolas" charset="0"/>
                <a:cs typeface="Consolas" charset="0"/>
              </a:rPr>
              <a:t>1</a:t>
            </a:r>
          </a:p>
        </p:txBody>
      </p:sp>
      <p:sp>
        <p:nvSpPr>
          <p:cNvPr id="39" name="TextBox 38"/>
          <p:cNvSpPr txBox="1"/>
          <p:nvPr/>
        </p:nvSpPr>
        <p:spPr>
          <a:xfrm>
            <a:off x="2212258" y="3505018"/>
            <a:ext cx="524503" cy="461665"/>
          </a:xfrm>
          <a:prstGeom prst="rect">
            <a:avLst/>
          </a:prstGeom>
          <a:noFill/>
        </p:spPr>
        <p:txBody>
          <a:bodyPr wrap="none" rtlCol="0">
            <a:spAutoFit/>
          </a:bodyPr>
          <a:lstStyle/>
          <a:p>
            <a:r>
              <a:rPr lang="en-US" sz="2400">
                <a:latin typeface="Consolas" charset="0"/>
                <a:ea typeface="Consolas" charset="0"/>
                <a:cs typeface="Consolas" charset="0"/>
              </a:rPr>
              <a:t>-1</a:t>
            </a:r>
            <a:endParaRPr lang="en-US" sz="2400" dirty="0">
              <a:latin typeface="Consolas" charset="0"/>
              <a:ea typeface="Consolas" charset="0"/>
              <a:cs typeface="Consolas" charset="0"/>
            </a:endParaRPr>
          </a:p>
        </p:txBody>
      </p:sp>
      <p:sp>
        <p:nvSpPr>
          <p:cNvPr id="40" name="TextBox 39"/>
          <p:cNvSpPr txBox="1"/>
          <p:nvPr/>
        </p:nvSpPr>
        <p:spPr>
          <a:xfrm>
            <a:off x="942514" y="4147628"/>
            <a:ext cx="524503"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41" name="TextBox 40"/>
          <p:cNvSpPr txBox="1"/>
          <p:nvPr/>
        </p:nvSpPr>
        <p:spPr>
          <a:xfrm>
            <a:off x="1690584" y="4142153"/>
            <a:ext cx="354584" cy="461665"/>
          </a:xfrm>
          <a:prstGeom prst="rect">
            <a:avLst/>
          </a:prstGeom>
          <a:noFill/>
        </p:spPr>
        <p:txBody>
          <a:bodyPr wrap="none" rtlCol="0">
            <a:spAutoFit/>
          </a:bodyPr>
          <a:lstStyle/>
          <a:p>
            <a:r>
              <a:rPr lang="en-US" sz="2400" dirty="0">
                <a:solidFill>
                  <a:srgbClr val="FF0000"/>
                </a:solidFill>
                <a:latin typeface="Consolas" charset="0"/>
                <a:ea typeface="Consolas" charset="0"/>
                <a:cs typeface="Consolas" charset="0"/>
              </a:rPr>
              <a:t>1</a:t>
            </a:r>
          </a:p>
        </p:txBody>
      </p:sp>
      <p:sp>
        <p:nvSpPr>
          <p:cNvPr id="42" name="TextBox 41"/>
          <p:cNvSpPr txBox="1"/>
          <p:nvPr/>
        </p:nvSpPr>
        <p:spPr>
          <a:xfrm>
            <a:off x="2240000" y="4142153"/>
            <a:ext cx="524503" cy="461665"/>
          </a:xfrm>
          <a:prstGeom prst="rect">
            <a:avLst/>
          </a:prstGeom>
          <a:noFill/>
        </p:spPr>
        <p:txBody>
          <a:bodyPr wrap="none" rtlCol="0">
            <a:spAutoFit/>
          </a:bodyPr>
          <a:lstStyle/>
          <a:p>
            <a:r>
              <a:rPr lang="en-US" sz="2400">
                <a:latin typeface="Consolas" charset="0"/>
                <a:ea typeface="Consolas" charset="0"/>
                <a:cs typeface="Consolas" charset="0"/>
              </a:rPr>
              <a:t>-1</a:t>
            </a:r>
            <a:endParaRPr lang="en-US" sz="2400" dirty="0">
              <a:latin typeface="Consolas" charset="0"/>
              <a:ea typeface="Consolas" charset="0"/>
              <a:cs typeface="Consolas" charset="0"/>
            </a:endParaRPr>
          </a:p>
        </p:txBody>
      </p:sp>
      <p:sp>
        <p:nvSpPr>
          <p:cNvPr id="43" name="TextBox 42"/>
          <p:cNvSpPr txBox="1"/>
          <p:nvPr/>
        </p:nvSpPr>
        <p:spPr>
          <a:xfrm>
            <a:off x="927062" y="4792100"/>
            <a:ext cx="524503"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44" name="TextBox 43"/>
          <p:cNvSpPr txBox="1"/>
          <p:nvPr/>
        </p:nvSpPr>
        <p:spPr>
          <a:xfrm>
            <a:off x="1690584" y="4781150"/>
            <a:ext cx="354584" cy="461665"/>
          </a:xfrm>
          <a:prstGeom prst="rect">
            <a:avLst/>
          </a:prstGeom>
          <a:noFill/>
        </p:spPr>
        <p:txBody>
          <a:bodyPr wrap="none" rtlCol="0">
            <a:spAutoFit/>
          </a:bodyPr>
          <a:lstStyle/>
          <a:p>
            <a:r>
              <a:rPr lang="en-US" sz="2400" dirty="0">
                <a:solidFill>
                  <a:srgbClr val="FF0000"/>
                </a:solidFill>
                <a:latin typeface="Consolas" charset="0"/>
                <a:ea typeface="Consolas" charset="0"/>
                <a:cs typeface="Consolas" charset="0"/>
              </a:rPr>
              <a:t>1</a:t>
            </a:r>
          </a:p>
        </p:txBody>
      </p:sp>
      <p:sp>
        <p:nvSpPr>
          <p:cNvPr id="45" name="TextBox 44"/>
          <p:cNvSpPr txBox="1"/>
          <p:nvPr/>
        </p:nvSpPr>
        <p:spPr>
          <a:xfrm>
            <a:off x="2240000" y="4775558"/>
            <a:ext cx="524503" cy="461665"/>
          </a:xfrm>
          <a:prstGeom prst="rect">
            <a:avLst/>
          </a:prstGeom>
          <a:noFill/>
        </p:spPr>
        <p:txBody>
          <a:bodyPr wrap="none" rtlCol="0">
            <a:spAutoFit/>
          </a:bodyPr>
          <a:lstStyle/>
          <a:p>
            <a:r>
              <a:rPr lang="en-US" sz="2400">
                <a:latin typeface="Consolas" charset="0"/>
                <a:ea typeface="Consolas" charset="0"/>
                <a:cs typeface="Consolas" charset="0"/>
              </a:rPr>
              <a:t>-1</a:t>
            </a:r>
            <a:endParaRPr lang="en-US" sz="2400" dirty="0">
              <a:latin typeface="Consolas" charset="0"/>
              <a:ea typeface="Consolas" charset="0"/>
              <a:cs typeface="Consolas" charset="0"/>
            </a:endParaRPr>
          </a:p>
        </p:txBody>
      </p:sp>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7624" y="3382385"/>
            <a:ext cx="1981200" cy="1981200"/>
          </a:xfrm>
          <a:prstGeom prst="rect">
            <a:avLst/>
          </a:prstGeom>
        </p:spPr>
      </p:pic>
      <p:sp>
        <p:nvSpPr>
          <p:cNvPr id="56" name="TextBox 55"/>
          <p:cNvSpPr txBox="1"/>
          <p:nvPr/>
        </p:nvSpPr>
        <p:spPr>
          <a:xfrm>
            <a:off x="4221199" y="2835246"/>
            <a:ext cx="3539752" cy="461665"/>
          </a:xfrm>
          <a:prstGeom prst="rect">
            <a:avLst/>
          </a:prstGeom>
          <a:noFill/>
        </p:spPr>
        <p:txBody>
          <a:bodyPr wrap="none" rtlCol="0">
            <a:spAutoFit/>
          </a:bodyPr>
          <a:lstStyle/>
          <a:p>
            <a:r>
              <a:rPr lang="en-US" sz="2400" dirty="0">
                <a:latin typeface="Avenir Book" charset="0"/>
                <a:ea typeface="Avenir Book" charset="0"/>
                <a:cs typeface="Avenir Book" charset="0"/>
              </a:rPr>
              <a:t>Horizontal Line Detector</a:t>
            </a:r>
          </a:p>
        </p:txBody>
      </p:sp>
      <p:sp>
        <p:nvSpPr>
          <p:cNvPr id="57" name="TextBox 56"/>
          <p:cNvSpPr txBox="1"/>
          <p:nvPr/>
        </p:nvSpPr>
        <p:spPr>
          <a:xfrm>
            <a:off x="4437409" y="3503156"/>
            <a:ext cx="524503"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58" name="TextBox 57"/>
          <p:cNvSpPr txBox="1"/>
          <p:nvPr/>
        </p:nvSpPr>
        <p:spPr>
          <a:xfrm>
            <a:off x="5086273" y="3512940"/>
            <a:ext cx="524503" cy="461665"/>
          </a:xfrm>
          <a:prstGeom prst="rect">
            <a:avLst/>
          </a:prstGeom>
          <a:noFill/>
        </p:spPr>
        <p:txBody>
          <a:bodyPr wrap="none" rtlCol="0">
            <a:spAutoFit/>
          </a:bodyPr>
          <a:lstStyle/>
          <a:p>
            <a:r>
              <a:rPr lang="en-US" sz="2400">
                <a:latin typeface="Consolas" charset="0"/>
                <a:ea typeface="Consolas" charset="0"/>
                <a:cs typeface="Consolas" charset="0"/>
              </a:rPr>
              <a:t>-1</a:t>
            </a:r>
            <a:endParaRPr lang="en-US" sz="2400" dirty="0">
              <a:latin typeface="Consolas" charset="0"/>
              <a:ea typeface="Consolas" charset="0"/>
              <a:cs typeface="Consolas" charset="0"/>
            </a:endParaRPr>
          </a:p>
        </p:txBody>
      </p:sp>
      <p:sp>
        <p:nvSpPr>
          <p:cNvPr id="59" name="TextBox 58"/>
          <p:cNvSpPr txBox="1"/>
          <p:nvPr/>
        </p:nvSpPr>
        <p:spPr>
          <a:xfrm>
            <a:off x="5722605" y="3505018"/>
            <a:ext cx="524503" cy="461665"/>
          </a:xfrm>
          <a:prstGeom prst="rect">
            <a:avLst/>
          </a:prstGeom>
          <a:noFill/>
        </p:spPr>
        <p:txBody>
          <a:bodyPr wrap="none" rtlCol="0">
            <a:spAutoFit/>
          </a:bodyPr>
          <a:lstStyle/>
          <a:p>
            <a:r>
              <a:rPr lang="en-US" sz="2400">
                <a:latin typeface="Consolas" charset="0"/>
                <a:ea typeface="Consolas" charset="0"/>
                <a:cs typeface="Consolas" charset="0"/>
              </a:rPr>
              <a:t>-1</a:t>
            </a:r>
            <a:endParaRPr lang="en-US" sz="2400" dirty="0">
              <a:latin typeface="Consolas" charset="0"/>
              <a:ea typeface="Consolas" charset="0"/>
              <a:cs typeface="Consolas" charset="0"/>
            </a:endParaRPr>
          </a:p>
        </p:txBody>
      </p:sp>
      <p:sp>
        <p:nvSpPr>
          <p:cNvPr id="60" name="TextBox 59"/>
          <p:cNvSpPr txBox="1"/>
          <p:nvPr/>
        </p:nvSpPr>
        <p:spPr>
          <a:xfrm>
            <a:off x="4521832" y="4142153"/>
            <a:ext cx="354584" cy="461665"/>
          </a:xfrm>
          <a:prstGeom prst="rect">
            <a:avLst/>
          </a:prstGeom>
          <a:noFill/>
        </p:spPr>
        <p:txBody>
          <a:bodyPr wrap="none" rtlCol="0">
            <a:spAutoFit/>
          </a:bodyPr>
          <a:lstStyle/>
          <a:p>
            <a:r>
              <a:rPr lang="en-US" sz="2400" dirty="0">
                <a:solidFill>
                  <a:srgbClr val="FF0000"/>
                </a:solidFill>
                <a:latin typeface="Consolas" charset="0"/>
                <a:ea typeface="Consolas" charset="0"/>
                <a:cs typeface="Consolas" charset="0"/>
              </a:rPr>
              <a:t>1</a:t>
            </a:r>
          </a:p>
        </p:txBody>
      </p:sp>
      <p:sp>
        <p:nvSpPr>
          <p:cNvPr id="61" name="TextBox 60"/>
          <p:cNvSpPr txBox="1"/>
          <p:nvPr/>
        </p:nvSpPr>
        <p:spPr>
          <a:xfrm>
            <a:off x="5200931" y="4142153"/>
            <a:ext cx="354584" cy="461665"/>
          </a:xfrm>
          <a:prstGeom prst="rect">
            <a:avLst/>
          </a:prstGeom>
          <a:noFill/>
        </p:spPr>
        <p:txBody>
          <a:bodyPr wrap="none" rtlCol="0">
            <a:spAutoFit/>
          </a:bodyPr>
          <a:lstStyle/>
          <a:p>
            <a:r>
              <a:rPr lang="en-US" sz="2400" dirty="0">
                <a:solidFill>
                  <a:srgbClr val="FF0000"/>
                </a:solidFill>
                <a:latin typeface="Consolas" charset="0"/>
                <a:ea typeface="Consolas" charset="0"/>
                <a:cs typeface="Consolas" charset="0"/>
              </a:rPr>
              <a:t>1</a:t>
            </a:r>
          </a:p>
        </p:txBody>
      </p:sp>
      <p:sp>
        <p:nvSpPr>
          <p:cNvPr id="62" name="TextBox 61"/>
          <p:cNvSpPr txBox="1"/>
          <p:nvPr/>
        </p:nvSpPr>
        <p:spPr>
          <a:xfrm>
            <a:off x="5807028" y="4147628"/>
            <a:ext cx="354584" cy="461665"/>
          </a:xfrm>
          <a:prstGeom prst="rect">
            <a:avLst/>
          </a:prstGeom>
          <a:noFill/>
        </p:spPr>
        <p:txBody>
          <a:bodyPr wrap="none" rtlCol="0">
            <a:spAutoFit/>
          </a:bodyPr>
          <a:lstStyle/>
          <a:p>
            <a:r>
              <a:rPr lang="en-US" sz="2400">
                <a:solidFill>
                  <a:srgbClr val="FF0000"/>
                </a:solidFill>
                <a:latin typeface="Consolas" charset="0"/>
                <a:ea typeface="Consolas" charset="0"/>
                <a:cs typeface="Consolas" charset="0"/>
              </a:rPr>
              <a:t>1</a:t>
            </a:r>
            <a:endParaRPr lang="en-US" sz="2400" dirty="0">
              <a:solidFill>
                <a:srgbClr val="FF0000"/>
              </a:solidFill>
              <a:latin typeface="Consolas" charset="0"/>
              <a:ea typeface="Consolas" charset="0"/>
              <a:cs typeface="Consolas" charset="0"/>
            </a:endParaRPr>
          </a:p>
        </p:txBody>
      </p:sp>
      <p:sp>
        <p:nvSpPr>
          <p:cNvPr id="63" name="TextBox 62"/>
          <p:cNvSpPr txBox="1"/>
          <p:nvPr/>
        </p:nvSpPr>
        <p:spPr>
          <a:xfrm>
            <a:off x="4437409" y="4792100"/>
            <a:ext cx="524503"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64" name="TextBox 63"/>
          <p:cNvSpPr txBox="1"/>
          <p:nvPr/>
        </p:nvSpPr>
        <p:spPr>
          <a:xfrm>
            <a:off x="5105780" y="4781150"/>
            <a:ext cx="524503" cy="461665"/>
          </a:xfrm>
          <a:prstGeom prst="rect">
            <a:avLst/>
          </a:prstGeom>
          <a:noFill/>
        </p:spPr>
        <p:txBody>
          <a:bodyPr wrap="none" rtlCol="0">
            <a:spAutoFit/>
          </a:bodyPr>
          <a:lstStyle/>
          <a:p>
            <a:r>
              <a:rPr lang="en-US" sz="2400">
                <a:latin typeface="Consolas" charset="0"/>
                <a:ea typeface="Consolas" charset="0"/>
                <a:cs typeface="Consolas" charset="0"/>
              </a:rPr>
              <a:t>-1</a:t>
            </a:r>
            <a:endParaRPr lang="en-US" sz="2400" dirty="0">
              <a:latin typeface="Consolas" charset="0"/>
              <a:ea typeface="Consolas" charset="0"/>
              <a:cs typeface="Consolas" charset="0"/>
            </a:endParaRPr>
          </a:p>
        </p:txBody>
      </p:sp>
      <p:sp>
        <p:nvSpPr>
          <p:cNvPr id="65" name="TextBox 64"/>
          <p:cNvSpPr txBox="1"/>
          <p:nvPr/>
        </p:nvSpPr>
        <p:spPr>
          <a:xfrm>
            <a:off x="5750346" y="4775558"/>
            <a:ext cx="524503" cy="461665"/>
          </a:xfrm>
          <a:prstGeom prst="rect">
            <a:avLst/>
          </a:prstGeom>
          <a:noFill/>
        </p:spPr>
        <p:txBody>
          <a:bodyPr wrap="none" rtlCol="0">
            <a:spAutoFit/>
          </a:bodyPr>
          <a:lstStyle/>
          <a:p>
            <a:r>
              <a:rPr lang="en-US" sz="2400">
                <a:latin typeface="Consolas" charset="0"/>
                <a:ea typeface="Consolas" charset="0"/>
                <a:cs typeface="Consolas" charset="0"/>
              </a:rPr>
              <a:t>-1</a:t>
            </a:r>
            <a:endParaRPr lang="en-US" sz="2400" dirty="0">
              <a:latin typeface="Consolas" charset="0"/>
              <a:ea typeface="Consolas" charset="0"/>
              <a:cs typeface="Consolas" charset="0"/>
            </a:endParaRPr>
          </a:p>
        </p:txBody>
      </p:sp>
      <p:pic>
        <p:nvPicPr>
          <p:cNvPr id="66" name="Picture 6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7971" y="3382385"/>
            <a:ext cx="1981200" cy="1981200"/>
          </a:xfrm>
          <a:prstGeom prst="rect">
            <a:avLst/>
          </a:prstGeom>
        </p:spPr>
      </p:pic>
      <p:sp>
        <p:nvSpPr>
          <p:cNvPr id="67" name="TextBox 66"/>
          <p:cNvSpPr txBox="1"/>
          <p:nvPr/>
        </p:nvSpPr>
        <p:spPr>
          <a:xfrm>
            <a:off x="7731546" y="2835246"/>
            <a:ext cx="2432782" cy="461665"/>
          </a:xfrm>
          <a:prstGeom prst="rect">
            <a:avLst/>
          </a:prstGeom>
          <a:noFill/>
        </p:spPr>
        <p:txBody>
          <a:bodyPr wrap="none" rtlCol="0">
            <a:spAutoFit/>
          </a:bodyPr>
          <a:lstStyle/>
          <a:p>
            <a:r>
              <a:rPr lang="en-US" sz="2400" dirty="0">
                <a:latin typeface="Avenir Book" charset="0"/>
                <a:ea typeface="Avenir Book" charset="0"/>
                <a:cs typeface="Avenir Book" charset="0"/>
              </a:rPr>
              <a:t>Corner Detector</a:t>
            </a:r>
          </a:p>
        </p:txBody>
      </p:sp>
      <p:sp>
        <p:nvSpPr>
          <p:cNvPr id="68" name="TextBox 67"/>
          <p:cNvSpPr txBox="1"/>
          <p:nvPr/>
        </p:nvSpPr>
        <p:spPr>
          <a:xfrm>
            <a:off x="7947756" y="3503156"/>
            <a:ext cx="524503"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69" name="TextBox 68"/>
          <p:cNvSpPr txBox="1"/>
          <p:nvPr/>
        </p:nvSpPr>
        <p:spPr>
          <a:xfrm>
            <a:off x="8586732" y="3512940"/>
            <a:ext cx="524503" cy="461665"/>
          </a:xfrm>
          <a:prstGeom prst="rect">
            <a:avLst/>
          </a:prstGeom>
          <a:noFill/>
        </p:spPr>
        <p:txBody>
          <a:bodyPr wrap="none" rtlCol="0">
            <a:spAutoFit/>
          </a:bodyPr>
          <a:lstStyle/>
          <a:p>
            <a:r>
              <a:rPr lang="en-US" sz="2400">
                <a:latin typeface="Consolas" charset="0"/>
                <a:ea typeface="Consolas" charset="0"/>
                <a:cs typeface="Consolas" charset="0"/>
              </a:rPr>
              <a:t>-1</a:t>
            </a:r>
            <a:endParaRPr lang="en-US" sz="2400" dirty="0">
              <a:latin typeface="Consolas" charset="0"/>
              <a:ea typeface="Consolas" charset="0"/>
              <a:cs typeface="Consolas" charset="0"/>
            </a:endParaRPr>
          </a:p>
        </p:txBody>
      </p:sp>
      <p:sp>
        <p:nvSpPr>
          <p:cNvPr id="70" name="TextBox 69"/>
          <p:cNvSpPr txBox="1"/>
          <p:nvPr/>
        </p:nvSpPr>
        <p:spPr>
          <a:xfrm>
            <a:off x="9232952" y="3505018"/>
            <a:ext cx="524503" cy="461665"/>
          </a:xfrm>
          <a:prstGeom prst="rect">
            <a:avLst/>
          </a:prstGeom>
          <a:noFill/>
        </p:spPr>
        <p:txBody>
          <a:bodyPr wrap="none" rtlCol="0">
            <a:spAutoFit/>
          </a:bodyPr>
          <a:lstStyle/>
          <a:p>
            <a:r>
              <a:rPr lang="en-US" sz="2400">
                <a:latin typeface="Consolas" charset="0"/>
                <a:ea typeface="Consolas" charset="0"/>
                <a:cs typeface="Consolas" charset="0"/>
              </a:rPr>
              <a:t>-1</a:t>
            </a:r>
            <a:endParaRPr lang="en-US" sz="2400" dirty="0">
              <a:latin typeface="Consolas" charset="0"/>
              <a:ea typeface="Consolas" charset="0"/>
              <a:cs typeface="Consolas" charset="0"/>
            </a:endParaRPr>
          </a:p>
        </p:txBody>
      </p:sp>
      <p:sp>
        <p:nvSpPr>
          <p:cNvPr id="71" name="TextBox 70"/>
          <p:cNvSpPr txBox="1"/>
          <p:nvPr/>
        </p:nvSpPr>
        <p:spPr>
          <a:xfrm>
            <a:off x="7963208" y="4147628"/>
            <a:ext cx="524503"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72" name="TextBox 71"/>
          <p:cNvSpPr txBox="1"/>
          <p:nvPr/>
        </p:nvSpPr>
        <p:spPr>
          <a:xfrm>
            <a:off x="8711277" y="4142153"/>
            <a:ext cx="354584" cy="461665"/>
          </a:xfrm>
          <a:prstGeom prst="rect">
            <a:avLst/>
          </a:prstGeom>
          <a:noFill/>
        </p:spPr>
        <p:txBody>
          <a:bodyPr wrap="none" rtlCol="0">
            <a:spAutoFit/>
          </a:bodyPr>
          <a:lstStyle/>
          <a:p>
            <a:r>
              <a:rPr lang="en-US" sz="2400" dirty="0">
                <a:solidFill>
                  <a:srgbClr val="FF0000"/>
                </a:solidFill>
                <a:latin typeface="Consolas" charset="0"/>
                <a:ea typeface="Consolas" charset="0"/>
                <a:cs typeface="Consolas" charset="0"/>
              </a:rPr>
              <a:t>1</a:t>
            </a:r>
          </a:p>
        </p:txBody>
      </p:sp>
      <p:sp>
        <p:nvSpPr>
          <p:cNvPr id="73" name="TextBox 72"/>
          <p:cNvSpPr txBox="1"/>
          <p:nvPr/>
        </p:nvSpPr>
        <p:spPr>
          <a:xfrm>
            <a:off x="9260692" y="4142153"/>
            <a:ext cx="354584" cy="461665"/>
          </a:xfrm>
          <a:prstGeom prst="rect">
            <a:avLst/>
          </a:prstGeom>
          <a:noFill/>
        </p:spPr>
        <p:txBody>
          <a:bodyPr wrap="none" rtlCol="0">
            <a:spAutoFit/>
          </a:bodyPr>
          <a:lstStyle/>
          <a:p>
            <a:r>
              <a:rPr lang="en-US" sz="2400" dirty="0">
                <a:solidFill>
                  <a:srgbClr val="FF0000"/>
                </a:solidFill>
                <a:latin typeface="Consolas" charset="0"/>
                <a:ea typeface="Consolas" charset="0"/>
                <a:cs typeface="Consolas" charset="0"/>
              </a:rPr>
              <a:t>1</a:t>
            </a:r>
          </a:p>
        </p:txBody>
      </p:sp>
      <p:sp>
        <p:nvSpPr>
          <p:cNvPr id="74" name="TextBox 73"/>
          <p:cNvSpPr txBox="1"/>
          <p:nvPr/>
        </p:nvSpPr>
        <p:spPr>
          <a:xfrm>
            <a:off x="7947756" y="4792100"/>
            <a:ext cx="524503"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75" name="TextBox 74"/>
          <p:cNvSpPr txBox="1"/>
          <p:nvPr/>
        </p:nvSpPr>
        <p:spPr>
          <a:xfrm>
            <a:off x="8711277" y="4781150"/>
            <a:ext cx="354584" cy="461665"/>
          </a:xfrm>
          <a:prstGeom prst="rect">
            <a:avLst/>
          </a:prstGeom>
          <a:noFill/>
        </p:spPr>
        <p:txBody>
          <a:bodyPr wrap="none" rtlCol="0">
            <a:spAutoFit/>
          </a:bodyPr>
          <a:lstStyle/>
          <a:p>
            <a:r>
              <a:rPr lang="en-US" sz="2400" dirty="0">
                <a:solidFill>
                  <a:srgbClr val="FF0000"/>
                </a:solidFill>
                <a:latin typeface="Consolas" charset="0"/>
                <a:ea typeface="Consolas" charset="0"/>
                <a:cs typeface="Consolas" charset="0"/>
              </a:rPr>
              <a:t>1</a:t>
            </a:r>
          </a:p>
        </p:txBody>
      </p:sp>
      <p:sp>
        <p:nvSpPr>
          <p:cNvPr id="76" name="TextBox 75"/>
          <p:cNvSpPr txBox="1"/>
          <p:nvPr/>
        </p:nvSpPr>
        <p:spPr>
          <a:xfrm>
            <a:off x="9260692" y="4775558"/>
            <a:ext cx="354584" cy="461665"/>
          </a:xfrm>
          <a:prstGeom prst="rect">
            <a:avLst/>
          </a:prstGeom>
          <a:noFill/>
        </p:spPr>
        <p:txBody>
          <a:bodyPr wrap="none" rtlCol="0">
            <a:spAutoFit/>
          </a:bodyPr>
          <a:lstStyle/>
          <a:p>
            <a:r>
              <a:rPr lang="en-US" sz="2400" dirty="0">
                <a:solidFill>
                  <a:srgbClr val="FF0000"/>
                </a:solidFill>
                <a:latin typeface="Consolas" charset="0"/>
                <a:ea typeface="Consolas" charset="0"/>
                <a:cs typeface="Consolas" charset="0"/>
              </a:rPr>
              <a:t>1</a:t>
            </a:r>
          </a:p>
        </p:txBody>
      </p:sp>
      <p:sp>
        <p:nvSpPr>
          <p:cNvPr id="3" name="标题 2">
            <a:extLst>
              <a:ext uri="{FF2B5EF4-FFF2-40B4-BE49-F238E27FC236}">
                <a16:creationId xmlns:a16="http://schemas.microsoft.com/office/drawing/2014/main" id="{D79C67F0-3FD5-E847-A08E-E4846BD3D435}"/>
              </a:ext>
            </a:extLst>
          </p:cNvPr>
          <p:cNvSpPr>
            <a:spLocks noGrp="1"/>
          </p:cNvSpPr>
          <p:nvPr>
            <p:ph type="title"/>
          </p:nvPr>
        </p:nvSpPr>
        <p:spPr/>
        <p:txBody>
          <a:bodyPr/>
          <a:lstStyle/>
          <a:p>
            <a:r>
              <a:rPr kumimoji="1" lang="zh-CN" altLang="en-US" dirty="0"/>
              <a:t>卷积核作为特征检测器</a:t>
            </a:r>
          </a:p>
        </p:txBody>
      </p:sp>
      <p:sp>
        <p:nvSpPr>
          <p:cNvPr id="4" name="内容占位符 3">
            <a:extLst>
              <a:ext uri="{FF2B5EF4-FFF2-40B4-BE49-F238E27FC236}">
                <a16:creationId xmlns:a16="http://schemas.microsoft.com/office/drawing/2014/main" id="{7138B4F8-5E3E-0147-A485-41E699D1B999}"/>
              </a:ext>
            </a:extLst>
          </p:cNvPr>
          <p:cNvSpPr>
            <a:spLocks noGrp="1"/>
          </p:cNvSpPr>
          <p:nvPr>
            <p:ph idx="1"/>
          </p:nvPr>
        </p:nvSpPr>
        <p:spPr>
          <a:xfrm>
            <a:off x="838200" y="1825625"/>
            <a:ext cx="10515600" cy="692342"/>
          </a:xfrm>
        </p:spPr>
        <p:txBody>
          <a:bodyPr/>
          <a:lstStyle/>
          <a:p>
            <a:r>
              <a:rPr kumimoji="1" lang="zh-CN" altLang="en-US" dirty="0"/>
              <a:t>可以将卷积核看作是“局部特征检测器”</a:t>
            </a:r>
            <a:endParaRPr kumimoji="1" lang="en-US" altLang="zh-CN" dirty="0"/>
          </a:p>
          <a:p>
            <a:endParaRPr kumimoji="1" lang="zh-CN" altLang="en-US" dirty="0"/>
          </a:p>
        </p:txBody>
      </p:sp>
    </p:spTree>
    <p:extLst>
      <p:ext uri="{BB962C8B-B14F-4D97-AF65-F5344CB8AC3E}">
        <p14:creationId xmlns:p14="http://schemas.microsoft.com/office/powerpoint/2010/main" val="409784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7" grpId="0"/>
      <p:bldP spid="38" grpId="0"/>
      <p:bldP spid="39" grpId="0"/>
      <p:bldP spid="40" grpId="0"/>
      <p:bldP spid="41" grpId="0"/>
      <p:bldP spid="42" grpId="0"/>
      <p:bldP spid="43" grpId="0"/>
      <p:bldP spid="44" grpId="0"/>
      <p:bldP spid="45" grpId="0"/>
      <p:bldP spid="56" grpId="0"/>
      <p:bldP spid="57" grpId="0"/>
      <p:bldP spid="58" grpId="0"/>
      <p:bldP spid="59" grpId="0"/>
      <p:bldP spid="60" grpId="0"/>
      <p:bldP spid="61" grpId="0"/>
      <p:bldP spid="62" grpId="0"/>
      <p:bldP spid="63" grpId="0"/>
      <p:bldP spid="64" grpId="0"/>
      <p:bldP spid="65" grpId="0"/>
      <p:bldP spid="67" grpId="0"/>
      <p:bldP spid="68" grpId="0"/>
      <p:bldP spid="69" grpId="0"/>
      <p:bldP spid="70" grpId="0"/>
      <p:bldP spid="71" grpId="0"/>
      <p:bldP spid="72" grpId="0"/>
      <p:bldP spid="73" grpId="0"/>
      <p:bldP spid="74" grpId="0"/>
      <p:bldP spid="75" grpId="0"/>
      <p:bldP spid="7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E05B03-6AB0-8B47-9259-83B46EF60717}"/>
              </a:ext>
            </a:extLst>
          </p:cNvPr>
          <p:cNvSpPr>
            <a:spLocks noGrp="1"/>
          </p:cNvSpPr>
          <p:nvPr>
            <p:ph type="title"/>
          </p:nvPr>
        </p:nvSpPr>
        <p:spPr/>
        <p:txBody>
          <a:bodyPr/>
          <a:lstStyle/>
          <a:p>
            <a:r>
              <a:rPr kumimoji="1" lang="zh-CN" altLang="en-US" dirty="0"/>
              <a:t>卷积网络</a:t>
            </a:r>
          </a:p>
        </p:txBody>
      </p:sp>
      <p:sp>
        <p:nvSpPr>
          <p:cNvPr id="4" name="灯片编号占位符 3">
            <a:extLst>
              <a:ext uri="{FF2B5EF4-FFF2-40B4-BE49-F238E27FC236}">
                <a16:creationId xmlns:a16="http://schemas.microsoft.com/office/drawing/2014/main" id="{0034D10D-F671-BA4C-A418-900BBD9CBF82}"/>
              </a:ext>
            </a:extLst>
          </p:cNvPr>
          <p:cNvSpPr>
            <a:spLocks noGrp="1"/>
          </p:cNvSpPr>
          <p:nvPr>
            <p:ph type="sldNum" sz="quarter" idx="12"/>
          </p:nvPr>
        </p:nvSpPr>
        <p:spPr/>
        <p:txBody>
          <a:bodyPr/>
          <a:lstStyle/>
          <a:p>
            <a:fld id="{6FDE8533-0BF4-FA4D-8D83-40CD3D7737F7}" type="slidenum">
              <a:rPr kumimoji="1" lang="zh-CN" altLang="en-US" smtClean="0"/>
              <a:t>11</a:t>
            </a:fld>
            <a:endParaRPr kumimoji="1" lang="zh-CN" altLang="en-US"/>
          </a:p>
        </p:txBody>
      </p:sp>
      <p:pic>
        <p:nvPicPr>
          <p:cNvPr id="5" name="20160702214116669.jpg" descr="20160702214116669.jpg">
            <a:extLst>
              <a:ext uri="{FF2B5EF4-FFF2-40B4-BE49-F238E27FC236}">
                <a16:creationId xmlns:a16="http://schemas.microsoft.com/office/drawing/2014/main" id="{3E6EA845-DDEA-954E-9B2C-B7BE2CC8213F}"/>
              </a:ext>
            </a:extLst>
          </p:cNvPr>
          <p:cNvPicPr>
            <a:picLocks noChangeAspect="1"/>
          </p:cNvPicPr>
          <p:nvPr/>
        </p:nvPicPr>
        <p:blipFill>
          <a:blip r:embed="rId2"/>
          <a:stretch>
            <a:fillRect/>
          </a:stretch>
        </p:blipFill>
        <p:spPr>
          <a:xfrm>
            <a:off x="2715928" y="1936600"/>
            <a:ext cx="6760143" cy="4173837"/>
          </a:xfrm>
          <a:prstGeom prst="rect">
            <a:avLst/>
          </a:prstGeom>
          <a:ln w="12700">
            <a:miter lim="400000"/>
          </a:ln>
        </p:spPr>
      </p:pic>
    </p:spTree>
    <p:extLst>
      <p:ext uri="{BB962C8B-B14F-4D97-AF65-F5344CB8AC3E}">
        <p14:creationId xmlns:p14="http://schemas.microsoft.com/office/powerpoint/2010/main" val="2578301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786B0-2EB8-C04D-97E8-F0E5F7062498}"/>
              </a:ext>
            </a:extLst>
          </p:cNvPr>
          <p:cNvSpPr>
            <a:spLocks noGrp="1"/>
          </p:cNvSpPr>
          <p:nvPr>
            <p:ph type="title"/>
          </p:nvPr>
        </p:nvSpPr>
        <p:spPr/>
        <p:txBody>
          <a:bodyPr/>
          <a:lstStyle/>
          <a:p>
            <a:r>
              <a:rPr kumimoji="1" lang="zh-CN" altLang="en-US" dirty="0"/>
              <a:t>卷积网络</a:t>
            </a:r>
          </a:p>
        </p:txBody>
      </p:sp>
      <p:sp>
        <p:nvSpPr>
          <p:cNvPr id="4" name="灯片编号占位符 3">
            <a:extLst>
              <a:ext uri="{FF2B5EF4-FFF2-40B4-BE49-F238E27FC236}">
                <a16:creationId xmlns:a16="http://schemas.microsoft.com/office/drawing/2014/main" id="{EF25C726-96E6-4F4A-834C-EBA6F25928F4}"/>
              </a:ext>
            </a:extLst>
          </p:cNvPr>
          <p:cNvSpPr>
            <a:spLocks noGrp="1"/>
          </p:cNvSpPr>
          <p:nvPr>
            <p:ph type="sldNum" sz="quarter" idx="12"/>
          </p:nvPr>
        </p:nvSpPr>
        <p:spPr/>
        <p:txBody>
          <a:bodyPr/>
          <a:lstStyle/>
          <a:p>
            <a:fld id="{6FDE8533-0BF4-FA4D-8D83-40CD3D7737F7}" type="slidenum">
              <a:rPr kumimoji="1" lang="zh-CN" altLang="en-US" smtClean="0"/>
              <a:t>12</a:t>
            </a:fld>
            <a:endParaRPr kumimoji="1" lang="zh-CN" altLang="en-US"/>
          </a:p>
        </p:txBody>
      </p:sp>
      <p:sp>
        <p:nvSpPr>
          <p:cNvPr id="5" name="卷积的结构">
            <a:extLst>
              <a:ext uri="{FF2B5EF4-FFF2-40B4-BE49-F238E27FC236}">
                <a16:creationId xmlns:a16="http://schemas.microsoft.com/office/drawing/2014/main" id="{04FE3CD5-B653-6249-AA0A-ACA5E8D607B4}"/>
              </a:ext>
            </a:extLst>
          </p:cNvPr>
          <p:cNvSpPr txBox="1"/>
          <p:nvPr/>
        </p:nvSpPr>
        <p:spPr>
          <a:xfrm>
            <a:off x="2363266" y="1705933"/>
            <a:ext cx="1514838"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l">
              <a:spcBef>
                <a:spcPts val="4200"/>
              </a:spcBef>
              <a:defRPr sz="3200" b="0">
                <a:latin typeface="Songti SC Regular"/>
                <a:ea typeface="Songti SC Regular"/>
                <a:cs typeface="Songti SC Regular"/>
                <a:sym typeface="Songti SC Regular"/>
              </a:defRPr>
            </a:lvl1pPr>
          </a:lstStyle>
          <a:p>
            <a:r>
              <a:rPr sz="2250"/>
              <a:t>卷积的结构</a:t>
            </a:r>
          </a:p>
        </p:txBody>
      </p:sp>
      <p:pic>
        <p:nvPicPr>
          <p:cNvPr id="6" name="9471-26230-4.jpg" descr="9471-26230-4.jpg">
            <a:extLst>
              <a:ext uri="{FF2B5EF4-FFF2-40B4-BE49-F238E27FC236}">
                <a16:creationId xmlns:a16="http://schemas.microsoft.com/office/drawing/2014/main" id="{F3EEC57F-BB04-F14D-A9C7-D103C28C943B}"/>
              </a:ext>
            </a:extLst>
          </p:cNvPr>
          <p:cNvPicPr>
            <a:picLocks noChangeAspect="1"/>
          </p:cNvPicPr>
          <p:nvPr/>
        </p:nvPicPr>
        <p:blipFill>
          <a:blip r:embed="rId2"/>
          <a:stretch>
            <a:fillRect/>
          </a:stretch>
        </p:blipFill>
        <p:spPr>
          <a:xfrm>
            <a:off x="2363266" y="2292161"/>
            <a:ext cx="7484522" cy="4216281"/>
          </a:xfrm>
          <a:prstGeom prst="rect">
            <a:avLst/>
          </a:prstGeom>
          <a:ln w="12700">
            <a:miter lim="400000"/>
          </a:ln>
        </p:spPr>
      </p:pic>
    </p:spTree>
    <p:extLst>
      <p:ext uri="{BB962C8B-B14F-4D97-AF65-F5344CB8AC3E}">
        <p14:creationId xmlns:p14="http://schemas.microsoft.com/office/powerpoint/2010/main" val="2706606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1F61ED7-26B3-E44F-97BC-C52F6CF65386}"/>
              </a:ext>
            </a:extLst>
          </p:cNvPr>
          <p:cNvSpPr>
            <a:spLocks noGrp="1"/>
          </p:cNvSpPr>
          <p:nvPr>
            <p:ph type="title"/>
          </p:nvPr>
        </p:nvSpPr>
        <p:spPr/>
        <p:txBody>
          <a:bodyPr/>
          <a:lstStyle/>
          <a:p>
            <a:r>
              <a:rPr kumimoji="1" lang="zh-CN" altLang="en-US" dirty="0">
                <a:latin typeface="+mn-lt"/>
              </a:rPr>
              <a:t>卷积神经网络</a:t>
            </a:r>
            <a:r>
              <a:rPr lang="en-US" altLang="zh-CN" dirty="0">
                <a:latin typeface="+mn-lt"/>
                <a:ea typeface="Avenir Book" charset="0"/>
                <a:cs typeface="Avenir Book" charset="0"/>
              </a:rPr>
              <a:t>Convolutional Neural Nets</a:t>
            </a:r>
            <a:endParaRPr kumimoji="1" lang="zh-CN" altLang="en-US" dirty="0">
              <a:latin typeface="+mn-lt"/>
            </a:endParaRPr>
          </a:p>
        </p:txBody>
      </p:sp>
      <p:sp>
        <p:nvSpPr>
          <p:cNvPr id="4" name="内容占位符 3">
            <a:extLst>
              <a:ext uri="{FF2B5EF4-FFF2-40B4-BE49-F238E27FC236}">
                <a16:creationId xmlns:a16="http://schemas.microsoft.com/office/drawing/2014/main" id="{D3C62EF1-D4D5-894A-8B58-7E57F55D8A97}"/>
              </a:ext>
            </a:extLst>
          </p:cNvPr>
          <p:cNvSpPr>
            <a:spLocks noGrp="1"/>
          </p:cNvSpPr>
          <p:nvPr>
            <p:ph idx="1"/>
          </p:nvPr>
        </p:nvSpPr>
        <p:spPr/>
        <p:txBody>
          <a:bodyPr>
            <a:normAutofit/>
          </a:bodyPr>
          <a:lstStyle/>
          <a:p>
            <a:pPr>
              <a:lnSpc>
                <a:spcPct val="100000"/>
              </a:lnSpc>
            </a:pPr>
            <a:r>
              <a:rPr kumimoji="1" lang="zh-CN" altLang="en-US" dirty="0"/>
              <a:t>卷积神经网络的主要思想：</a:t>
            </a:r>
            <a:endParaRPr kumimoji="1" lang="en-US" altLang="zh-CN" dirty="0"/>
          </a:p>
          <a:p>
            <a:pPr lvl="1">
              <a:lnSpc>
                <a:spcPct val="100000"/>
              </a:lnSpc>
            </a:pPr>
            <a:r>
              <a:rPr kumimoji="1" lang="zh-CN" altLang="en-US" sz="2800" dirty="0"/>
              <a:t>让神经网络学习哪些卷积最有用</a:t>
            </a:r>
            <a:endParaRPr kumimoji="1" lang="en-US" altLang="zh-CN" sz="2800" dirty="0"/>
          </a:p>
          <a:p>
            <a:pPr lvl="1">
              <a:lnSpc>
                <a:spcPct val="100000"/>
              </a:lnSpc>
            </a:pPr>
            <a:r>
              <a:rPr kumimoji="1" lang="zh-CN" altLang="en-US" sz="2800" dirty="0"/>
              <a:t>使用相同的卷积核集合作用于整幅图像</a:t>
            </a:r>
            <a:r>
              <a:rPr kumimoji="1" lang="en-US" altLang="zh-CN" sz="2800" dirty="0"/>
              <a:t>(</a:t>
            </a:r>
            <a:r>
              <a:rPr kumimoji="1" lang="zh-CN" altLang="en-US" sz="2800" dirty="0"/>
              <a:t>平移不变性</a:t>
            </a:r>
            <a:r>
              <a:rPr kumimoji="1" lang="en-US" altLang="zh-CN" sz="2800" dirty="0"/>
              <a:t>)</a:t>
            </a:r>
          </a:p>
          <a:p>
            <a:pPr lvl="1">
              <a:lnSpc>
                <a:spcPct val="100000"/>
              </a:lnSpc>
            </a:pPr>
            <a:r>
              <a:rPr kumimoji="1" lang="zh-CN" altLang="en-US" sz="2800" dirty="0"/>
              <a:t>减少参数的数量，减小“方差”</a:t>
            </a:r>
            <a:r>
              <a:rPr kumimoji="1" lang="en-US" altLang="zh-CN" sz="2800" dirty="0"/>
              <a:t>(</a:t>
            </a:r>
            <a:r>
              <a:rPr kumimoji="1" lang="zh-CN" altLang="en-US" sz="2800" dirty="0"/>
              <a:t>从“偏差</a:t>
            </a:r>
            <a:r>
              <a:rPr kumimoji="1" lang="en-US" altLang="zh-CN" sz="2800" dirty="0"/>
              <a:t>-</a:t>
            </a:r>
            <a:r>
              <a:rPr kumimoji="1" lang="zh-CN" altLang="en-US" sz="2800" dirty="0"/>
              <a:t>方差”平衡的角度</a:t>
            </a:r>
            <a:r>
              <a:rPr kumimoji="1" lang="en-US" altLang="zh-CN" sz="2800" dirty="0"/>
              <a:t>)</a:t>
            </a:r>
          </a:p>
          <a:p>
            <a:pPr>
              <a:lnSpc>
                <a:spcPct val="100000"/>
              </a:lnSpc>
            </a:pPr>
            <a:endParaRPr lang="en-US" altLang="zh-CN" dirty="0">
              <a:latin typeface="Avenir Book" charset="0"/>
              <a:ea typeface="Avenir Book" charset="0"/>
              <a:cs typeface="Avenir Book" charset="0"/>
            </a:endParaRPr>
          </a:p>
          <a:p>
            <a:pPr>
              <a:lnSpc>
                <a:spcPct val="100000"/>
              </a:lnSpc>
            </a:pPr>
            <a:endParaRPr kumimoji="1" lang="zh-CN" altLang="en-US" dirty="0"/>
          </a:p>
        </p:txBody>
      </p:sp>
    </p:spTree>
    <p:extLst>
      <p:ext uri="{BB962C8B-B14F-4D97-AF65-F5344CB8AC3E}">
        <p14:creationId xmlns:p14="http://schemas.microsoft.com/office/powerpoint/2010/main" val="1666199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017" y="1336119"/>
            <a:ext cx="10245687" cy="4943544"/>
          </a:xfrm>
          <a:prstGeom prst="rect">
            <a:avLst/>
          </a:prstGeom>
        </p:spPr>
      </p:pic>
      <p:sp>
        <p:nvSpPr>
          <p:cNvPr id="3" name="标题 2">
            <a:extLst>
              <a:ext uri="{FF2B5EF4-FFF2-40B4-BE49-F238E27FC236}">
                <a16:creationId xmlns:a16="http://schemas.microsoft.com/office/drawing/2014/main" id="{C11F091F-DADB-694E-AB01-AE7F7573D404}"/>
              </a:ext>
            </a:extLst>
          </p:cNvPr>
          <p:cNvSpPr>
            <a:spLocks noGrp="1"/>
          </p:cNvSpPr>
          <p:nvPr>
            <p:ph type="title"/>
          </p:nvPr>
        </p:nvSpPr>
        <p:spPr/>
        <p:txBody>
          <a:bodyPr/>
          <a:lstStyle/>
          <a:p>
            <a:r>
              <a:rPr kumimoji="1" lang="zh-CN" altLang="en-US" dirty="0"/>
              <a:t>卷积</a:t>
            </a:r>
          </a:p>
        </p:txBody>
      </p:sp>
    </p:spTree>
    <p:extLst>
      <p:ext uri="{BB962C8B-B14F-4D97-AF65-F5344CB8AC3E}">
        <p14:creationId xmlns:p14="http://schemas.microsoft.com/office/powerpoint/2010/main" val="2485972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059" y="4203506"/>
            <a:ext cx="2455940" cy="245594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b="65384"/>
          <a:stretch/>
        </p:blipFill>
        <p:spPr>
          <a:xfrm>
            <a:off x="5021947" y="5129628"/>
            <a:ext cx="2641600" cy="914400"/>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65384"/>
          <a:stretch/>
        </p:blipFill>
        <p:spPr>
          <a:xfrm>
            <a:off x="9916767" y="4203506"/>
            <a:ext cx="850133" cy="2455940"/>
          </a:xfrm>
          <a:prstGeom prst="rect">
            <a:avLst/>
          </a:prstGeom>
        </p:spPr>
      </p:pic>
      <p:sp>
        <p:nvSpPr>
          <p:cNvPr id="7" name="TextBox 6"/>
          <p:cNvSpPr txBox="1"/>
          <p:nvPr/>
        </p:nvSpPr>
        <p:spPr>
          <a:xfrm>
            <a:off x="545966" y="3740561"/>
            <a:ext cx="2800126" cy="461665"/>
          </a:xfrm>
          <a:prstGeom prst="rect">
            <a:avLst/>
          </a:prstGeom>
          <a:noFill/>
        </p:spPr>
        <p:txBody>
          <a:bodyPr wrap="none" rtlCol="0">
            <a:spAutoFit/>
          </a:bodyPr>
          <a:lstStyle/>
          <a:p>
            <a:r>
              <a:rPr lang="en-US" sz="2400" dirty="0">
                <a:latin typeface="Avenir Book" charset="0"/>
                <a:ea typeface="Avenir Book" charset="0"/>
                <a:cs typeface="Avenir Book" charset="0"/>
              </a:rPr>
              <a:t>Height: 3, Width: 3</a:t>
            </a:r>
          </a:p>
        </p:txBody>
      </p:sp>
      <p:sp>
        <p:nvSpPr>
          <p:cNvPr id="8" name="TextBox 7"/>
          <p:cNvSpPr txBox="1"/>
          <p:nvPr/>
        </p:nvSpPr>
        <p:spPr>
          <a:xfrm>
            <a:off x="4942684" y="3740561"/>
            <a:ext cx="2800126" cy="461665"/>
          </a:xfrm>
          <a:prstGeom prst="rect">
            <a:avLst/>
          </a:prstGeom>
          <a:noFill/>
        </p:spPr>
        <p:txBody>
          <a:bodyPr wrap="none" rtlCol="0">
            <a:spAutoFit/>
          </a:bodyPr>
          <a:lstStyle/>
          <a:p>
            <a:r>
              <a:rPr lang="en-US" sz="2400" dirty="0">
                <a:latin typeface="Avenir Book" charset="0"/>
                <a:ea typeface="Avenir Book" charset="0"/>
                <a:cs typeface="Avenir Book" charset="0"/>
              </a:rPr>
              <a:t>Height: 1, Width: 3</a:t>
            </a:r>
          </a:p>
        </p:txBody>
      </p:sp>
      <p:sp>
        <p:nvSpPr>
          <p:cNvPr id="9" name="TextBox 8"/>
          <p:cNvSpPr txBox="1"/>
          <p:nvPr/>
        </p:nvSpPr>
        <p:spPr>
          <a:xfrm>
            <a:off x="8941770" y="3740561"/>
            <a:ext cx="2800126" cy="461665"/>
          </a:xfrm>
          <a:prstGeom prst="rect">
            <a:avLst/>
          </a:prstGeom>
          <a:noFill/>
        </p:spPr>
        <p:txBody>
          <a:bodyPr wrap="none" rtlCol="0">
            <a:spAutoFit/>
          </a:bodyPr>
          <a:lstStyle/>
          <a:p>
            <a:r>
              <a:rPr lang="en-US" sz="2400" dirty="0">
                <a:latin typeface="Avenir Book" charset="0"/>
                <a:ea typeface="Avenir Book" charset="0"/>
                <a:cs typeface="Avenir Book" charset="0"/>
              </a:rPr>
              <a:t>Height: 3, Width: 1</a:t>
            </a:r>
          </a:p>
        </p:txBody>
      </p:sp>
      <p:sp>
        <p:nvSpPr>
          <p:cNvPr id="3" name="标题 2">
            <a:extLst>
              <a:ext uri="{FF2B5EF4-FFF2-40B4-BE49-F238E27FC236}">
                <a16:creationId xmlns:a16="http://schemas.microsoft.com/office/drawing/2014/main" id="{C55707E0-983C-8042-A194-2B3F654023AD}"/>
              </a:ext>
            </a:extLst>
          </p:cNvPr>
          <p:cNvSpPr>
            <a:spLocks noGrp="1"/>
          </p:cNvSpPr>
          <p:nvPr>
            <p:ph type="title"/>
          </p:nvPr>
        </p:nvSpPr>
        <p:spPr/>
        <p:txBody>
          <a:bodyPr/>
          <a:lstStyle/>
          <a:p>
            <a:r>
              <a:rPr kumimoji="1" lang="zh-CN" altLang="en-US" dirty="0"/>
              <a:t>卷积设置</a:t>
            </a:r>
            <a:r>
              <a:rPr kumimoji="1" lang="en-US" altLang="zh-CN" dirty="0"/>
              <a:t>-</a:t>
            </a:r>
            <a:r>
              <a:rPr kumimoji="1" lang="zh-CN" altLang="en-US" dirty="0"/>
              <a:t>卷积核尺寸</a:t>
            </a:r>
          </a:p>
        </p:txBody>
      </p:sp>
      <p:sp>
        <p:nvSpPr>
          <p:cNvPr id="10" name="内容占位符 9">
            <a:extLst>
              <a:ext uri="{FF2B5EF4-FFF2-40B4-BE49-F238E27FC236}">
                <a16:creationId xmlns:a16="http://schemas.microsoft.com/office/drawing/2014/main" id="{2C02FF7E-FA42-FC44-9C1C-C1DE88A15D39}"/>
              </a:ext>
            </a:extLst>
          </p:cNvPr>
          <p:cNvSpPr>
            <a:spLocks noGrp="1"/>
          </p:cNvSpPr>
          <p:nvPr>
            <p:ph idx="1"/>
          </p:nvPr>
        </p:nvSpPr>
        <p:spPr>
          <a:xfrm>
            <a:off x="838200" y="1825625"/>
            <a:ext cx="10515600" cy="1710055"/>
          </a:xfrm>
        </p:spPr>
        <p:txBody>
          <a:bodyPr>
            <a:noAutofit/>
          </a:bodyPr>
          <a:lstStyle/>
          <a:p>
            <a:r>
              <a:rPr kumimoji="1" lang="zh-CN" altLang="en-US" dirty="0"/>
              <a:t>卷积核尺寸</a:t>
            </a:r>
            <a:r>
              <a:rPr kumimoji="1" lang="en-US" altLang="zh-CN" dirty="0"/>
              <a:t>(</a:t>
            </a:r>
            <a:r>
              <a:rPr kumimoji="1" lang="zh-CN" altLang="en-US" dirty="0"/>
              <a:t>高和宽</a:t>
            </a:r>
            <a:r>
              <a:rPr kumimoji="1" lang="en-US" altLang="zh-CN" dirty="0"/>
              <a:t>)</a:t>
            </a:r>
            <a:r>
              <a:rPr kumimoji="1" lang="zh-CN" altLang="en-US" dirty="0"/>
              <a:t>：</a:t>
            </a:r>
            <a:endParaRPr kumimoji="1" lang="en-US" altLang="zh-CN" dirty="0"/>
          </a:p>
          <a:p>
            <a:pPr lvl="1"/>
            <a:r>
              <a:rPr kumimoji="1" lang="zh-CN" altLang="en-US" sz="2800" dirty="0"/>
              <a:t>卷积核一次可以“看到”的像素数量</a:t>
            </a:r>
            <a:endParaRPr kumimoji="1" lang="en-US" altLang="zh-CN" sz="2800" dirty="0"/>
          </a:p>
          <a:p>
            <a:pPr lvl="1"/>
            <a:r>
              <a:rPr kumimoji="1" lang="zh-CN" altLang="en-US" sz="2800" dirty="0"/>
              <a:t>典型情况下为奇数，因为有一个“居中”像素</a:t>
            </a:r>
            <a:endParaRPr kumimoji="1" lang="en-US" altLang="zh-CN" sz="2800" dirty="0"/>
          </a:p>
          <a:p>
            <a:pPr lvl="1"/>
            <a:r>
              <a:rPr kumimoji="1" lang="zh-CN" altLang="en-US" sz="2800" dirty="0"/>
              <a:t>卷积核不一定非要是正方形的</a:t>
            </a:r>
            <a:endParaRPr kumimoji="1" lang="en-US" altLang="zh-CN" sz="2800" dirty="0"/>
          </a:p>
          <a:p>
            <a:endParaRPr kumimoji="1" lang="zh-CN" altLang="en-US" dirty="0"/>
          </a:p>
        </p:txBody>
      </p:sp>
    </p:spTree>
    <p:extLst>
      <p:ext uri="{BB962C8B-B14F-4D97-AF65-F5344CB8AC3E}">
        <p14:creationId xmlns:p14="http://schemas.microsoft.com/office/powerpoint/2010/main" val="1903573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4A9A5CF-C4CE-0040-82DB-8C8007206C28}"/>
              </a:ext>
            </a:extLst>
          </p:cNvPr>
          <p:cNvSpPr>
            <a:spLocks noGrp="1"/>
          </p:cNvSpPr>
          <p:nvPr>
            <p:ph type="title"/>
          </p:nvPr>
        </p:nvSpPr>
        <p:spPr/>
        <p:txBody>
          <a:bodyPr/>
          <a:lstStyle/>
          <a:p>
            <a:r>
              <a:rPr kumimoji="1" lang="zh-CN" altLang="en-US" dirty="0"/>
              <a:t>卷积设置</a:t>
            </a:r>
            <a:r>
              <a:rPr kumimoji="1" lang="en-US" altLang="zh-CN" dirty="0"/>
              <a:t>-</a:t>
            </a:r>
            <a:r>
              <a:rPr kumimoji="1" lang="zh-CN" altLang="en-US" dirty="0"/>
              <a:t>填充</a:t>
            </a:r>
            <a:r>
              <a:rPr kumimoji="1" lang="en-US" altLang="zh-CN" dirty="0"/>
              <a:t>(Padding)</a:t>
            </a:r>
            <a:endParaRPr kumimoji="1" lang="zh-CN" altLang="en-US" dirty="0"/>
          </a:p>
        </p:txBody>
      </p:sp>
      <p:sp>
        <p:nvSpPr>
          <p:cNvPr id="4" name="内容占位符 3">
            <a:extLst>
              <a:ext uri="{FF2B5EF4-FFF2-40B4-BE49-F238E27FC236}">
                <a16:creationId xmlns:a16="http://schemas.microsoft.com/office/drawing/2014/main" id="{392C4167-7712-8D41-A239-BFFA5132B50F}"/>
              </a:ext>
            </a:extLst>
          </p:cNvPr>
          <p:cNvSpPr>
            <a:spLocks noGrp="1"/>
          </p:cNvSpPr>
          <p:nvPr>
            <p:ph idx="1"/>
          </p:nvPr>
        </p:nvSpPr>
        <p:spPr/>
        <p:txBody>
          <a:bodyPr>
            <a:normAutofit/>
          </a:bodyPr>
          <a:lstStyle/>
          <a:p>
            <a:r>
              <a:rPr kumimoji="1" lang="zh-CN" altLang="en-US" dirty="0"/>
              <a:t>填充</a:t>
            </a:r>
            <a:endParaRPr kumimoji="1" lang="en-US" altLang="zh-CN" dirty="0"/>
          </a:p>
          <a:p>
            <a:pPr lvl="1"/>
            <a:r>
              <a:rPr kumimoji="1" lang="zh-CN" altLang="en-US" sz="2800" dirty="0"/>
              <a:t>直接使用卷积核，或产生“边缘效应” </a:t>
            </a:r>
            <a:endParaRPr kumimoji="1" lang="en-US" altLang="zh-CN" sz="2800" dirty="0"/>
          </a:p>
          <a:p>
            <a:pPr lvl="1"/>
            <a:r>
              <a:rPr kumimoji="1" lang="zh-CN" altLang="en-US" sz="2800" dirty="0"/>
              <a:t>靠近边缘的像素不会被用作“居中像素”，因为它们周围没有足够的环绕像素</a:t>
            </a:r>
            <a:endParaRPr kumimoji="1" lang="en-US" altLang="zh-CN" sz="2800" dirty="0"/>
          </a:p>
          <a:p>
            <a:pPr lvl="1"/>
            <a:r>
              <a:rPr kumimoji="1" lang="zh-CN" altLang="en-US" sz="2800" dirty="0"/>
              <a:t>填充就是在围绕图像边框添加额外的像素</a:t>
            </a:r>
            <a:endParaRPr kumimoji="1" lang="en-US" altLang="zh-CN" sz="2800" dirty="0"/>
          </a:p>
          <a:p>
            <a:pPr lvl="1"/>
            <a:r>
              <a:rPr kumimoji="1" lang="zh-CN" altLang="en-US" sz="2800" dirty="0"/>
              <a:t>这样，卷积核在图像上移动时，原始图像中的每个像素都可以成为居中像素</a:t>
            </a:r>
            <a:endParaRPr kumimoji="1" lang="en-US" altLang="zh-CN" sz="2800" dirty="0"/>
          </a:p>
          <a:p>
            <a:pPr lvl="1"/>
            <a:r>
              <a:rPr kumimoji="1" lang="zh-CN" altLang="en-US" sz="2800" dirty="0"/>
              <a:t>在典型情况下，添加的像素的值为</a:t>
            </a:r>
            <a:r>
              <a:rPr kumimoji="1" lang="en-US" altLang="zh-CN" sz="2800" dirty="0"/>
              <a:t>0(0</a:t>
            </a:r>
            <a:r>
              <a:rPr kumimoji="1" lang="zh-CN" altLang="en-US" sz="2800" dirty="0"/>
              <a:t>填充</a:t>
            </a:r>
            <a:r>
              <a:rPr kumimoji="1" lang="en-US" altLang="zh-CN" sz="2800" dirty="0"/>
              <a:t>)</a:t>
            </a:r>
          </a:p>
          <a:p>
            <a:endParaRPr kumimoji="1" lang="zh-CN" altLang="en-US" dirty="0"/>
          </a:p>
        </p:txBody>
      </p:sp>
    </p:spTree>
    <p:extLst>
      <p:ext uri="{BB962C8B-B14F-4D97-AF65-F5344CB8AC3E}">
        <p14:creationId xmlns:p14="http://schemas.microsoft.com/office/powerpoint/2010/main" val="1291244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603" y="1719385"/>
            <a:ext cx="10827228" cy="4239788"/>
          </a:xfrm>
          <a:prstGeom prst="rect">
            <a:avLst/>
          </a:prstGeom>
        </p:spPr>
      </p:pic>
      <p:sp>
        <p:nvSpPr>
          <p:cNvPr id="3" name="标题 2">
            <a:extLst>
              <a:ext uri="{FF2B5EF4-FFF2-40B4-BE49-F238E27FC236}">
                <a16:creationId xmlns:a16="http://schemas.microsoft.com/office/drawing/2014/main" id="{4DE715B4-B1EE-524B-BCA3-A799B10DEDAA}"/>
              </a:ext>
            </a:extLst>
          </p:cNvPr>
          <p:cNvSpPr>
            <a:spLocks noGrp="1"/>
          </p:cNvSpPr>
          <p:nvPr>
            <p:ph type="title"/>
          </p:nvPr>
        </p:nvSpPr>
        <p:spPr/>
        <p:txBody>
          <a:bodyPr/>
          <a:lstStyle/>
          <a:p>
            <a:r>
              <a:rPr kumimoji="1" lang="zh-CN" altLang="en-US" dirty="0"/>
              <a:t>无填充</a:t>
            </a:r>
          </a:p>
        </p:txBody>
      </p:sp>
    </p:spTree>
    <p:extLst>
      <p:ext uri="{BB962C8B-B14F-4D97-AF65-F5344CB8AC3E}">
        <p14:creationId xmlns:p14="http://schemas.microsoft.com/office/powerpoint/2010/main" val="1054100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136" y="1857000"/>
            <a:ext cx="10978499" cy="4391400"/>
          </a:xfrm>
          <a:prstGeom prst="rect">
            <a:avLst/>
          </a:prstGeom>
        </p:spPr>
      </p:pic>
      <p:sp>
        <p:nvSpPr>
          <p:cNvPr id="3" name="标题 2">
            <a:extLst>
              <a:ext uri="{FF2B5EF4-FFF2-40B4-BE49-F238E27FC236}">
                <a16:creationId xmlns:a16="http://schemas.microsoft.com/office/drawing/2014/main" id="{96381569-ED16-9342-8938-13A250143F29}"/>
              </a:ext>
            </a:extLst>
          </p:cNvPr>
          <p:cNvSpPr>
            <a:spLocks noGrp="1"/>
          </p:cNvSpPr>
          <p:nvPr>
            <p:ph type="title"/>
          </p:nvPr>
        </p:nvSpPr>
        <p:spPr/>
        <p:txBody>
          <a:bodyPr/>
          <a:lstStyle/>
          <a:p>
            <a:r>
              <a:rPr kumimoji="1" lang="zh-CN" altLang="en-US" dirty="0"/>
              <a:t>有填充</a:t>
            </a:r>
          </a:p>
        </p:txBody>
      </p:sp>
    </p:spTree>
    <p:extLst>
      <p:ext uri="{BB962C8B-B14F-4D97-AF65-F5344CB8AC3E}">
        <p14:creationId xmlns:p14="http://schemas.microsoft.com/office/powerpoint/2010/main" val="236132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A5FA6A7-FDE2-0341-AB26-68A33D6F2114}"/>
              </a:ext>
            </a:extLst>
          </p:cNvPr>
          <p:cNvSpPr>
            <a:spLocks noGrp="1"/>
          </p:cNvSpPr>
          <p:nvPr>
            <p:ph type="title"/>
          </p:nvPr>
        </p:nvSpPr>
        <p:spPr/>
        <p:txBody>
          <a:bodyPr/>
          <a:lstStyle/>
          <a:p>
            <a:r>
              <a:rPr kumimoji="1" lang="zh-CN" altLang="en-US" dirty="0"/>
              <a:t>卷积设置</a:t>
            </a:r>
            <a:r>
              <a:rPr kumimoji="1" lang="en-US" altLang="zh-CN" dirty="0"/>
              <a:t>-</a:t>
            </a:r>
            <a:r>
              <a:rPr kumimoji="1" lang="zh-CN" altLang="en-US" dirty="0"/>
              <a:t>步幅</a:t>
            </a:r>
            <a:r>
              <a:rPr kumimoji="1" lang="en-US" altLang="zh-CN" dirty="0"/>
              <a:t>(Stride)</a:t>
            </a:r>
            <a:endParaRPr kumimoji="1" lang="zh-CN" altLang="en-US" dirty="0"/>
          </a:p>
        </p:txBody>
      </p:sp>
      <p:sp>
        <p:nvSpPr>
          <p:cNvPr id="4" name="内容占位符 3">
            <a:extLst>
              <a:ext uri="{FF2B5EF4-FFF2-40B4-BE49-F238E27FC236}">
                <a16:creationId xmlns:a16="http://schemas.microsoft.com/office/drawing/2014/main" id="{B6F6F7A6-5414-884F-B6A1-2031A80BFB41}"/>
              </a:ext>
            </a:extLst>
          </p:cNvPr>
          <p:cNvSpPr>
            <a:spLocks noGrp="1"/>
          </p:cNvSpPr>
          <p:nvPr>
            <p:ph idx="1"/>
          </p:nvPr>
        </p:nvSpPr>
        <p:spPr/>
        <p:txBody>
          <a:bodyPr>
            <a:normAutofit/>
          </a:bodyPr>
          <a:lstStyle/>
          <a:p>
            <a:pPr>
              <a:lnSpc>
                <a:spcPct val="100000"/>
              </a:lnSpc>
            </a:pPr>
            <a:r>
              <a:rPr kumimoji="1" lang="zh-CN" altLang="en-US" dirty="0"/>
              <a:t>步幅</a:t>
            </a:r>
            <a:endParaRPr kumimoji="1" lang="en-US" altLang="zh-CN" dirty="0"/>
          </a:p>
          <a:p>
            <a:pPr lvl="1">
              <a:lnSpc>
                <a:spcPct val="100000"/>
              </a:lnSpc>
            </a:pPr>
            <a:r>
              <a:rPr kumimoji="1" lang="zh-CN" altLang="en-US" sz="2800" dirty="0"/>
              <a:t>卷积核在图像上移动时的“步长”</a:t>
            </a:r>
            <a:endParaRPr kumimoji="1" lang="en-US" altLang="zh-CN" sz="2800" dirty="0"/>
          </a:p>
          <a:p>
            <a:pPr lvl="1">
              <a:lnSpc>
                <a:spcPct val="100000"/>
              </a:lnSpc>
            </a:pPr>
            <a:r>
              <a:rPr kumimoji="1" lang="zh-CN" altLang="en-US" sz="2800" dirty="0"/>
              <a:t>垂直方向和水平方向的步长可以不一样</a:t>
            </a:r>
            <a:r>
              <a:rPr kumimoji="1" lang="en-US" altLang="zh-CN" sz="2800" dirty="0"/>
              <a:t>(</a:t>
            </a:r>
            <a:r>
              <a:rPr kumimoji="1" lang="zh-CN" altLang="en-US" sz="2800" dirty="0"/>
              <a:t>但是通常是相同的值</a:t>
            </a:r>
            <a:r>
              <a:rPr kumimoji="1" lang="en-US" altLang="zh-CN" sz="2800" dirty="0"/>
              <a:t>)</a:t>
            </a:r>
          </a:p>
          <a:p>
            <a:pPr lvl="1">
              <a:lnSpc>
                <a:spcPct val="100000"/>
              </a:lnSpc>
            </a:pPr>
            <a:r>
              <a:rPr kumimoji="1" lang="zh-CN" altLang="en-US" sz="2800" dirty="0"/>
              <a:t>当步幅大于</a:t>
            </a:r>
            <a:r>
              <a:rPr kumimoji="1" lang="en-US" altLang="zh-CN" sz="2800" dirty="0"/>
              <a:t>1</a:t>
            </a:r>
            <a:r>
              <a:rPr kumimoji="1" lang="zh-CN" altLang="en-US" sz="2800" dirty="0"/>
              <a:t>时，会缩小输出的维度</a:t>
            </a:r>
            <a:endParaRPr kumimoji="1" lang="en-US" altLang="zh-CN" sz="2800" dirty="0"/>
          </a:p>
        </p:txBody>
      </p:sp>
    </p:spTree>
    <p:extLst>
      <p:ext uri="{BB962C8B-B14F-4D97-AF65-F5344CB8AC3E}">
        <p14:creationId xmlns:p14="http://schemas.microsoft.com/office/powerpoint/2010/main" val="2853847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03E398A-BDC9-3F40-A9C0-D6CBD2E89834}"/>
              </a:ext>
            </a:extLst>
          </p:cNvPr>
          <p:cNvSpPr>
            <a:spLocks noGrp="1"/>
          </p:cNvSpPr>
          <p:nvPr>
            <p:ph type="title"/>
          </p:nvPr>
        </p:nvSpPr>
        <p:spPr/>
        <p:txBody>
          <a:bodyPr/>
          <a:lstStyle/>
          <a:p>
            <a:r>
              <a:rPr kumimoji="1" lang="zh-CN" altLang="en-US" dirty="0"/>
              <a:t>动机</a:t>
            </a:r>
          </a:p>
        </p:txBody>
      </p:sp>
      <p:sp>
        <p:nvSpPr>
          <p:cNvPr id="6" name="内容占位符 5">
            <a:extLst>
              <a:ext uri="{FF2B5EF4-FFF2-40B4-BE49-F238E27FC236}">
                <a16:creationId xmlns:a16="http://schemas.microsoft.com/office/drawing/2014/main" id="{179E6A21-6E9E-7648-B11A-2F9013E6DBAC}"/>
              </a:ext>
            </a:extLst>
          </p:cNvPr>
          <p:cNvSpPr>
            <a:spLocks noGrp="1"/>
          </p:cNvSpPr>
          <p:nvPr>
            <p:ph idx="1"/>
          </p:nvPr>
        </p:nvSpPr>
        <p:spPr/>
        <p:txBody>
          <a:bodyPr>
            <a:normAutofit/>
          </a:bodyPr>
          <a:lstStyle/>
          <a:p>
            <a:r>
              <a:rPr kumimoji="1" lang="zh-CN" altLang="en-US" dirty="0"/>
              <a:t>在之前介绍的全连接网络中，输入数据的各个分量是可互换的</a:t>
            </a:r>
            <a:endParaRPr kumimoji="1" lang="en-US" altLang="zh-CN" dirty="0"/>
          </a:p>
          <a:p>
            <a:pPr lvl="1"/>
            <a:r>
              <a:rPr kumimoji="1" lang="zh-CN" altLang="en-US" sz="2800" dirty="0"/>
              <a:t>也就是说，输入分量彼此之间没有任何特定的关系</a:t>
            </a:r>
            <a:endParaRPr kumimoji="1" lang="en-US" altLang="zh-CN" sz="2800" dirty="0"/>
          </a:p>
          <a:p>
            <a:r>
              <a:rPr kumimoji="1" lang="zh-CN" altLang="en-US" dirty="0"/>
              <a:t>它们只是一个有序的变量集</a:t>
            </a:r>
            <a:endParaRPr kumimoji="1" lang="en-US" altLang="zh-CN" dirty="0"/>
          </a:p>
          <a:p>
            <a:endParaRPr kumimoji="1" lang="en-US" altLang="zh-CN" dirty="0"/>
          </a:p>
          <a:p>
            <a:r>
              <a:rPr kumimoji="1" lang="zh-CN" altLang="en-US" dirty="0"/>
              <a:t>但是对于图像数据，模型应该充分利用其内在的属性</a:t>
            </a:r>
            <a:endParaRPr kumimoji="1" lang="en-US" altLang="zh-CN" dirty="0"/>
          </a:p>
          <a:p>
            <a:pPr lvl="1"/>
            <a:r>
              <a:rPr kumimoji="1" lang="zh-CN" altLang="en-US" sz="2800" dirty="0"/>
              <a:t>我们希望能够将领域知识融入神经网络的架构中</a:t>
            </a:r>
            <a:endParaRPr kumimoji="1" lang="en-US" altLang="zh-CN" sz="2800" dirty="0"/>
          </a:p>
          <a:p>
            <a:pPr marL="0" indent="0">
              <a:buNone/>
            </a:pPr>
            <a:endParaRPr kumimoji="1" lang="zh-CN" altLang="en-US" dirty="0"/>
          </a:p>
        </p:txBody>
      </p:sp>
      <p:sp>
        <p:nvSpPr>
          <p:cNvPr id="4" name="灯片编号占位符 3">
            <a:extLst>
              <a:ext uri="{FF2B5EF4-FFF2-40B4-BE49-F238E27FC236}">
                <a16:creationId xmlns:a16="http://schemas.microsoft.com/office/drawing/2014/main" id="{71DBAA15-972A-444D-A79A-B4B54669A498}"/>
              </a:ext>
            </a:extLst>
          </p:cNvPr>
          <p:cNvSpPr>
            <a:spLocks noGrp="1"/>
          </p:cNvSpPr>
          <p:nvPr>
            <p:ph type="sldNum" sz="quarter" idx="12"/>
          </p:nvPr>
        </p:nvSpPr>
        <p:spPr/>
        <p:txBody>
          <a:bodyPr/>
          <a:lstStyle/>
          <a:p>
            <a:fld id="{6FDE8533-0BF4-FA4D-8D83-40CD3D7737F7}" type="slidenum">
              <a:rPr kumimoji="1" lang="zh-CN" altLang="en-US" smtClean="0"/>
              <a:t>2</a:t>
            </a:fld>
            <a:endParaRPr kumimoji="1" lang="zh-CN" altLang="en-US"/>
          </a:p>
        </p:txBody>
      </p:sp>
    </p:spTree>
    <p:extLst>
      <p:ext uri="{BB962C8B-B14F-4D97-AF65-F5344CB8AC3E}">
        <p14:creationId xmlns:p14="http://schemas.microsoft.com/office/powerpoint/2010/main" val="2682690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136" y="2426125"/>
            <a:ext cx="10321568" cy="4041779"/>
          </a:xfrm>
          <a:prstGeom prst="rect">
            <a:avLst/>
          </a:prstGeom>
        </p:spPr>
      </p:pic>
      <p:sp>
        <p:nvSpPr>
          <p:cNvPr id="3" name="TextBox 2"/>
          <p:cNvSpPr txBox="1"/>
          <p:nvPr/>
        </p:nvSpPr>
        <p:spPr>
          <a:xfrm>
            <a:off x="2250831" y="2675207"/>
            <a:ext cx="1860061" cy="1844431"/>
          </a:xfrm>
          <a:prstGeom prst="rect">
            <a:avLst/>
          </a:prstGeom>
          <a:noFill/>
          <a:ln w="50800">
            <a:solidFill>
              <a:schemeClr val="accent2">
                <a:lumMod val="40000"/>
                <a:lumOff val="60000"/>
              </a:schemeClr>
            </a:solidFill>
          </a:ln>
        </p:spPr>
        <p:txBody>
          <a:bodyPr vert="horz" wrap="square" lIns="0" tIns="0" rIns="0" bIns="0" rtlCol="0">
            <a:noAutofit/>
          </a:bodyPr>
          <a:lstStyle/>
          <a:p>
            <a:endParaRPr lang="en-US" sz="1467" dirty="0">
              <a:solidFill>
                <a:srgbClr val="003C71"/>
              </a:solidFill>
            </a:endParaRPr>
          </a:p>
        </p:txBody>
      </p:sp>
      <p:sp>
        <p:nvSpPr>
          <p:cNvPr id="5" name="TextBox 4"/>
          <p:cNvSpPr txBox="1"/>
          <p:nvPr/>
        </p:nvSpPr>
        <p:spPr>
          <a:xfrm>
            <a:off x="9440979" y="3863145"/>
            <a:ext cx="640863" cy="625228"/>
          </a:xfrm>
          <a:prstGeom prst="rect">
            <a:avLst/>
          </a:prstGeom>
          <a:noFill/>
          <a:ln w="50800">
            <a:solidFill>
              <a:schemeClr val="accent2">
                <a:lumMod val="40000"/>
                <a:lumOff val="60000"/>
              </a:schemeClr>
            </a:solidFill>
          </a:ln>
        </p:spPr>
        <p:txBody>
          <a:bodyPr vert="horz" wrap="square" lIns="0" tIns="0" rIns="0" bIns="0" rtlCol="0" anchor="ctr">
            <a:noAutofit/>
          </a:bodyPr>
          <a:lstStyle/>
          <a:p>
            <a:pPr algn="ctr"/>
            <a:r>
              <a:rPr lang="en-US" sz="2133" dirty="0">
                <a:solidFill>
                  <a:srgbClr val="003C71"/>
                </a:solidFill>
              </a:rPr>
              <a:t>3</a:t>
            </a:r>
          </a:p>
        </p:txBody>
      </p:sp>
      <p:sp>
        <p:nvSpPr>
          <p:cNvPr id="7" name="U-Turn Arrow 6"/>
          <p:cNvSpPr/>
          <p:nvPr/>
        </p:nvSpPr>
        <p:spPr>
          <a:xfrm>
            <a:off x="984739" y="2081237"/>
            <a:ext cx="1453661" cy="515816"/>
          </a:xfrm>
          <a:prstGeom prst="uturnArrow">
            <a:avLst>
              <a:gd name="adj1" fmla="val 18939"/>
              <a:gd name="adj2" fmla="val 25000"/>
              <a:gd name="adj3" fmla="val 25000"/>
              <a:gd name="adj4" fmla="val 43750"/>
              <a:gd name="adj5" fmla="val 75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1" name="U-Turn Arrow 10"/>
          <p:cNvSpPr/>
          <p:nvPr/>
        </p:nvSpPr>
        <p:spPr>
          <a:xfrm rot="5400000" flipV="1">
            <a:off x="-70649" y="3175388"/>
            <a:ext cx="1453661" cy="515816"/>
          </a:xfrm>
          <a:prstGeom prst="uturnArrow">
            <a:avLst>
              <a:gd name="adj1" fmla="val 18940"/>
              <a:gd name="adj2" fmla="val 25000"/>
              <a:gd name="adj3" fmla="val 25000"/>
              <a:gd name="adj4" fmla="val 50000"/>
              <a:gd name="adj5" fmla="val 75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3" name="TextBox 12"/>
          <p:cNvSpPr txBox="1"/>
          <p:nvPr/>
        </p:nvSpPr>
        <p:spPr>
          <a:xfrm>
            <a:off x="969112" y="3956926"/>
            <a:ext cx="1860061" cy="1844431"/>
          </a:xfrm>
          <a:prstGeom prst="rect">
            <a:avLst/>
          </a:prstGeom>
          <a:noFill/>
          <a:ln w="50800">
            <a:solidFill>
              <a:schemeClr val="bg2">
                <a:lumMod val="75000"/>
              </a:schemeClr>
            </a:solidFill>
          </a:ln>
        </p:spPr>
        <p:txBody>
          <a:bodyPr vert="horz" wrap="square" lIns="0" tIns="0" rIns="0" bIns="0" rtlCol="0">
            <a:noAutofit/>
          </a:bodyPr>
          <a:lstStyle/>
          <a:p>
            <a:endParaRPr lang="en-US" sz="1467" dirty="0">
              <a:solidFill>
                <a:srgbClr val="003C71"/>
              </a:solidFill>
            </a:endParaRPr>
          </a:p>
        </p:txBody>
      </p:sp>
      <p:sp>
        <p:nvSpPr>
          <p:cNvPr id="14" name="TextBox 13"/>
          <p:cNvSpPr txBox="1"/>
          <p:nvPr/>
        </p:nvSpPr>
        <p:spPr>
          <a:xfrm>
            <a:off x="8815754" y="4519634"/>
            <a:ext cx="640863" cy="625228"/>
          </a:xfrm>
          <a:prstGeom prst="rect">
            <a:avLst/>
          </a:prstGeom>
          <a:noFill/>
          <a:ln w="50800">
            <a:solidFill>
              <a:schemeClr val="bg2">
                <a:lumMod val="75000"/>
              </a:schemeClr>
            </a:solidFill>
          </a:ln>
        </p:spPr>
        <p:txBody>
          <a:bodyPr vert="horz" wrap="square" lIns="0" tIns="0" rIns="0" bIns="0" rtlCol="0" anchor="ctr">
            <a:noAutofit/>
          </a:bodyPr>
          <a:lstStyle/>
          <a:p>
            <a:pPr algn="ctr"/>
            <a:r>
              <a:rPr lang="en-US" sz="2133" dirty="0">
                <a:solidFill>
                  <a:srgbClr val="003C71"/>
                </a:solidFill>
              </a:rPr>
              <a:t>0</a:t>
            </a:r>
          </a:p>
        </p:txBody>
      </p:sp>
      <p:sp>
        <p:nvSpPr>
          <p:cNvPr id="6" name="标题 5">
            <a:extLst>
              <a:ext uri="{FF2B5EF4-FFF2-40B4-BE49-F238E27FC236}">
                <a16:creationId xmlns:a16="http://schemas.microsoft.com/office/drawing/2014/main" id="{55F9FFC5-85D6-F144-BD98-36EF45B47ABC}"/>
              </a:ext>
            </a:extLst>
          </p:cNvPr>
          <p:cNvSpPr>
            <a:spLocks noGrp="1"/>
          </p:cNvSpPr>
          <p:nvPr>
            <p:ph type="title"/>
          </p:nvPr>
        </p:nvSpPr>
        <p:spPr/>
        <p:txBody>
          <a:bodyPr/>
          <a:lstStyle/>
          <a:p>
            <a:r>
              <a:rPr kumimoji="1" lang="zh-CN" altLang="en-US" dirty="0"/>
              <a:t>步幅 </a:t>
            </a:r>
            <a:r>
              <a:rPr kumimoji="1" lang="en-US" altLang="zh-CN" dirty="0"/>
              <a:t>2</a:t>
            </a:r>
            <a:r>
              <a:rPr kumimoji="1" lang="zh-CN" altLang="en-US" dirty="0"/>
              <a:t> 示例</a:t>
            </a:r>
            <a:r>
              <a:rPr kumimoji="1" lang="en-US" altLang="zh-CN" dirty="0"/>
              <a:t>-</a:t>
            </a:r>
            <a:r>
              <a:rPr kumimoji="1" lang="zh-CN" altLang="en-US" dirty="0"/>
              <a:t>无填充</a:t>
            </a:r>
          </a:p>
        </p:txBody>
      </p:sp>
    </p:spTree>
    <p:extLst>
      <p:ext uri="{BB962C8B-B14F-4D97-AF65-F5344CB8AC3E}">
        <p14:creationId xmlns:p14="http://schemas.microsoft.com/office/powerpoint/2010/main" val="3413914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93" y="1528610"/>
            <a:ext cx="7557961" cy="5356295"/>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30097" y="2987121"/>
            <a:ext cx="2379779" cy="2534309"/>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3314" y="3232827"/>
            <a:ext cx="541867" cy="524933"/>
          </a:xfrm>
          <a:prstGeom prst="rect">
            <a:avLst/>
          </a:prstGeom>
        </p:spPr>
      </p:pic>
      <p:sp>
        <p:nvSpPr>
          <p:cNvPr id="12" name="TextBox 11"/>
          <p:cNvSpPr txBox="1"/>
          <p:nvPr/>
        </p:nvSpPr>
        <p:spPr>
          <a:xfrm>
            <a:off x="9022289" y="3265318"/>
            <a:ext cx="524503"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7" name="TextBox 6"/>
          <p:cNvSpPr txBox="1"/>
          <p:nvPr/>
        </p:nvSpPr>
        <p:spPr>
          <a:xfrm>
            <a:off x="1688127" y="2159395"/>
            <a:ext cx="1651227" cy="1678044"/>
          </a:xfrm>
          <a:prstGeom prst="rect">
            <a:avLst/>
          </a:prstGeom>
          <a:noFill/>
          <a:ln w="50800">
            <a:solidFill>
              <a:schemeClr val="accent2">
                <a:lumMod val="40000"/>
                <a:lumOff val="60000"/>
              </a:schemeClr>
            </a:solidFill>
          </a:ln>
        </p:spPr>
        <p:txBody>
          <a:bodyPr vert="horz" wrap="square" lIns="0" tIns="0" rIns="0" bIns="0" rtlCol="0">
            <a:noAutofit/>
          </a:bodyPr>
          <a:lstStyle/>
          <a:p>
            <a:endParaRPr lang="en-US" sz="1467" dirty="0">
              <a:solidFill>
                <a:srgbClr val="003C71"/>
              </a:solidFill>
            </a:endParaRPr>
          </a:p>
        </p:txBody>
      </p:sp>
      <p:sp>
        <p:nvSpPr>
          <p:cNvPr id="8" name="TextBox 7"/>
          <p:cNvSpPr txBox="1"/>
          <p:nvPr/>
        </p:nvSpPr>
        <p:spPr>
          <a:xfrm>
            <a:off x="9642487" y="3176819"/>
            <a:ext cx="640863" cy="625228"/>
          </a:xfrm>
          <a:prstGeom prst="rect">
            <a:avLst/>
          </a:prstGeom>
          <a:noFill/>
          <a:ln w="50800">
            <a:solidFill>
              <a:schemeClr val="accent2">
                <a:lumMod val="40000"/>
                <a:lumOff val="60000"/>
              </a:schemeClr>
            </a:solidFill>
          </a:ln>
        </p:spPr>
        <p:txBody>
          <a:bodyPr vert="horz" wrap="square" lIns="0" tIns="0" rIns="0" bIns="0" rtlCol="0" anchor="ctr">
            <a:noAutofit/>
          </a:bodyPr>
          <a:lstStyle/>
          <a:p>
            <a:pPr algn="ctr"/>
            <a:r>
              <a:rPr lang="en-US" sz="2133" dirty="0">
                <a:solidFill>
                  <a:srgbClr val="003C71"/>
                </a:solidFill>
              </a:rPr>
              <a:t>2</a:t>
            </a:r>
          </a:p>
        </p:txBody>
      </p:sp>
      <p:sp>
        <p:nvSpPr>
          <p:cNvPr id="9" name="TextBox 8"/>
          <p:cNvSpPr txBox="1"/>
          <p:nvPr/>
        </p:nvSpPr>
        <p:spPr>
          <a:xfrm>
            <a:off x="547084" y="3269177"/>
            <a:ext cx="1657035" cy="1641231"/>
          </a:xfrm>
          <a:prstGeom prst="rect">
            <a:avLst/>
          </a:prstGeom>
          <a:noFill/>
          <a:ln w="50800">
            <a:solidFill>
              <a:schemeClr val="bg2">
                <a:lumMod val="75000"/>
              </a:schemeClr>
            </a:solidFill>
          </a:ln>
        </p:spPr>
        <p:txBody>
          <a:bodyPr vert="horz" wrap="square" lIns="0" tIns="0" rIns="0" bIns="0" rtlCol="0">
            <a:noAutofit/>
          </a:bodyPr>
          <a:lstStyle/>
          <a:p>
            <a:endParaRPr lang="en-US" sz="1467" dirty="0">
              <a:solidFill>
                <a:srgbClr val="003C71"/>
              </a:solidFill>
            </a:endParaRPr>
          </a:p>
        </p:txBody>
      </p:sp>
      <p:sp>
        <p:nvSpPr>
          <p:cNvPr id="13" name="TextBox 12"/>
          <p:cNvSpPr txBox="1"/>
          <p:nvPr/>
        </p:nvSpPr>
        <p:spPr>
          <a:xfrm>
            <a:off x="8954739" y="3848939"/>
            <a:ext cx="640863" cy="625228"/>
          </a:xfrm>
          <a:prstGeom prst="rect">
            <a:avLst/>
          </a:prstGeom>
          <a:noFill/>
          <a:ln w="50800">
            <a:solidFill>
              <a:schemeClr val="bg2">
                <a:lumMod val="75000"/>
              </a:schemeClr>
            </a:solidFill>
          </a:ln>
        </p:spPr>
        <p:txBody>
          <a:bodyPr vert="horz" wrap="square" lIns="0" tIns="0" rIns="0" bIns="0" rtlCol="0" anchor="ctr">
            <a:noAutofit/>
          </a:bodyPr>
          <a:lstStyle/>
          <a:p>
            <a:pPr algn="ctr"/>
            <a:r>
              <a:rPr lang="en-US" sz="2133" dirty="0">
                <a:solidFill>
                  <a:srgbClr val="003C71"/>
                </a:solidFill>
              </a:rPr>
              <a:t>3</a:t>
            </a:r>
          </a:p>
        </p:txBody>
      </p:sp>
      <p:sp>
        <p:nvSpPr>
          <p:cNvPr id="14" name="U-Turn Arrow 13"/>
          <p:cNvSpPr/>
          <p:nvPr/>
        </p:nvSpPr>
        <p:spPr>
          <a:xfrm>
            <a:off x="578342" y="1581056"/>
            <a:ext cx="1453661" cy="515816"/>
          </a:xfrm>
          <a:prstGeom prst="uturnArrow">
            <a:avLst>
              <a:gd name="adj1" fmla="val 18939"/>
              <a:gd name="adj2" fmla="val 25000"/>
              <a:gd name="adj3" fmla="val 25000"/>
              <a:gd name="adj4" fmla="val 43750"/>
              <a:gd name="adj5" fmla="val 75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5" name="U-Turn Arrow 14"/>
          <p:cNvSpPr/>
          <p:nvPr/>
        </p:nvSpPr>
        <p:spPr>
          <a:xfrm rot="5400000" flipV="1">
            <a:off x="-430155" y="2675207"/>
            <a:ext cx="1453661" cy="515816"/>
          </a:xfrm>
          <a:prstGeom prst="uturnArrow">
            <a:avLst>
              <a:gd name="adj1" fmla="val 18940"/>
              <a:gd name="adj2" fmla="val 25000"/>
              <a:gd name="adj3" fmla="val 25000"/>
              <a:gd name="adj4" fmla="val 50000"/>
              <a:gd name="adj5" fmla="val 75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4" name="标题 3">
            <a:extLst>
              <a:ext uri="{FF2B5EF4-FFF2-40B4-BE49-F238E27FC236}">
                <a16:creationId xmlns:a16="http://schemas.microsoft.com/office/drawing/2014/main" id="{7E68183C-92C5-4A41-9C73-9D32F5B47EEB}"/>
              </a:ext>
            </a:extLst>
          </p:cNvPr>
          <p:cNvSpPr>
            <a:spLocks noGrp="1"/>
          </p:cNvSpPr>
          <p:nvPr>
            <p:ph type="title"/>
          </p:nvPr>
        </p:nvSpPr>
        <p:spPr/>
        <p:txBody>
          <a:bodyPr/>
          <a:lstStyle/>
          <a:p>
            <a:r>
              <a:rPr kumimoji="1" lang="zh-CN" altLang="en-US" dirty="0"/>
              <a:t>步幅 </a:t>
            </a:r>
            <a:r>
              <a:rPr kumimoji="1" lang="en-US" altLang="zh-CN" dirty="0"/>
              <a:t>2</a:t>
            </a:r>
            <a:r>
              <a:rPr kumimoji="1" lang="zh-CN" altLang="en-US" dirty="0"/>
              <a:t> 示例</a:t>
            </a:r>
            <a:r>
              <a:rPr kumimoji="1" lang="en-US" altLang="zh-CN" dirty="0"/>
              <a:t>-</a:t>
            </a:r>
            <a:r>
              <a:rPr kumimoji="1" lang="zh-CN" altLang="en-US" dirty="0"/>
              <a:t>带填充</a:t>
            </a:r>
          </a:p>
        </p:txBody>
      </p:sp>
    </p:spTree>
    <p:extLst>
      <p:ext uri="{BB962C8B-B14F-4D97-AF65-F5344CB8AC3E}">
        <p14:creationId xmlns:p14="http://schemas.microsoft.com/office/powerpoint/2010/main" val="417407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8EB6BF0-4A8B-2843-9096-4BA90329D4DA}"/>
              </a:ext>
            </a:extLst>
          </p:cNvPr>
          <p:cNvSpPr>
            <a:spLocks noGrp="1"/>
          </p:cNvSpPr>
          <p:nvPr>
            <p:ph type="title"/>
          </p:nvPr>
        </p:nvSpPr>
        <p:spPr/>
        <p:txBody>
          <a:bodyPr/>
          <a:lstStyle/>
          <a:p>
            <a:r>
              <a:rPr kumimoji="1" lang="zh-CN" altLang="en-US" dirty="0"/>
              <a:t>卷积设置</a:t>
            </a:r>
            <a:r>
              <a:rPr kumimoji="1" lang="en-US" altLang="zh-CN" dirty="0"/>
              <a:t>-</a:t>
            </a:r>
            <a:r>
              <a:rPr kumimoji="1" lang="zh-CN" altLang="en-US" dirty="0"/>
              <a:t>深度</a:t>
            </a:r>
            <a:r>
              <a:rPr kumimoji="1" lang="en-US" altLang="zh-CN" dirty="0"/>
              <a:t>(Depth)</a:t>
            </a:r>
            <a:endParaRPr kumimoji="1" lang="zh-CN" altLang="en-US" dirty="0"/>
          </a:p>
        </p:txBody>
      </p:sp>
      <p:sp>
        <p:nvSpPr>
          <p:cNvPr id="4" name="内容占位符 3">
            <a:extLst>
              <a:ext uri="{FF2B5EF4-FFF2-40B4-BE49-F238E27FC236}">
                <a16:creationId xmlns:a16="http://schemas.microsoft.com/office/drawing/2014/main" id="{2A3A6B1B-BC19-EB41-AC97-1AC8B689CCA0}"/>
              </a:ext>
            </a:extLst>
          </p:cNvPr>
          <p:cNvSpPr>
            <a:spLocks noGrp="1"/>
          </p:cNvSpPr>
          <p:nvPr>
            <p:ph idx="1"/>
          </p:nvPr>
        </p:nvSpPr>
        <p:spPr/>
        <p:txBody>
          <a:bodyPr>
            <a:normAutofit/>
          </a:bodyPr>
          <a:lstStyle/>
          <a:p>
            <a:r>
              <a:rPr kumimoji="1" lang="zh-CN" altLang="en-US" dirty="0"/>
              <a:t>在图像中，每个像素位置经常会有多个数字与其相关</a:t>
            </a:r>
            <a:endParaRPr kumimoji="1" lang="en-US" altLang="zh-CN" dirty="0"/>
          </a:p>
          <a:p>
            <a:r>
              <a:rPr kumimoji="1" lang="zh-CN" altLang="en-US" dirty="0"/>
              <a:t>这些数字被称为“通道”</a:t>
            </a:r>
            <a:endParaRPr kumimoji="1" lang="en-US" altLang="zh-CN" dirty="0"/>
          </a:p>
          <a:p>
            <a:pPr lvl="1"/>
            <a:r>
              <a:rPr kumimoji="1" lang="en-US" altLang="zh-CN" sz="2800" dirty="0"/>
              <a:t>RGB</a:t>
            </a:r>
            <a:r>
              <a:rPr kumimoji="1" lang="zh-CN" altLang="en-US" sz="2800" dirty="0"/>
              <a:t>图像 </a:t>
            </a:r>
            <a:r>
              <a:rPr kumimoji="1" lang="en-US" altLang="zh-CN" sz="2800" dirty="0"/>
              <a:t>–</a:t>
            </a:r>
            <a:r>
              <a:rPr kumimoji="1" lang="zh-CN" altLang="en-US" sz="2800" dirty="0"/>
              <a:t> </a:t>
            </a:r>
            <a:r>
              <a:rPr kumimoji="1" lang="en-US" altLang="zh-CN" sz="2800" dirty="0"/>
              <a:t>3</a:t>
            </a:r>
            <a:r>
              <a:rPr kumimoji="1" lang="zh-CN" altLang="en-US" sz="2800" dirty="0"/>
              <a:t>通道</a:t>
            </a:r>
            <a:endParaRPr kumimoji="1" lang="en-US" altLang="zh-CN" sz="2800" dirty="0"/>
          </a:p>
          <a:p>
            <a:pPr lvl="1"/>
            <a:r>
              <a:rPr kumimoji="1" lang="en-US" altLang="zh-CN" sz="2800" dirty="0"/>
              <a:t>CMYK</a:t>
            </a:r>
            <a:r>
              <a:rPr kumimoji="1" lang="zh-CN" altLang="en-US" sz="2800" dirty="0"/>
              <a:t>图像 </a:t>
            </a:r>
            <a:r>
              <a:rPr kumimoji="1" lang="en-US" altLang="zh-CN" sz="2800" dirty="0"/>
              <a:t>–</a:t>
            </a:r>
            <a:r>
              <a:rPr kumimoji="1" lang="zh-CN" altLang="en-US" sz="2800" dirty="0"/>
              <a:t> </a:t>
            </a:r>
            <a:r>
              <a:rPr kumimoji="1" lang="en-US" altLang="zh-CN" sz="2800" dirty="0"/>
              <a:t>4</a:t>
            </a:r>
            <a:r>
              <a:rPr kumimoji="1" lang="zh-CN" altLang="en-US" sz="2800" dirty="0"/>
              <a:t>通道</a:t>
            </a:r>
            <a:endParaRPr kumimoji="1" lang="en-US" altLang="zh-CN" sz="2800" dirty="0"/>
          </a:p>
          <a:p>
            <a:r>
              <a:rPr kumimoji="1" lang="zh-CN" altLang="en-US" dirty="0"/>
              <a:t>通道的数量被称为“深度”</a:t>
            </a:r>
            <a:endParaRPr kumimoji="1" lang="en-US" altLang="zh-CN" dirty="0"/>
          </a:p>
          <a:p>
            <a:r>
              <a:rPr kumimoji="1" lang="zh-CN" altLang="en-US" dirty="0"/>
              <a:t>因此，卷积核的“深度”与输入通道的数量相同</a:t>
            </a:r>
            <a:endParaRPr kumimoji="1" lang="en-US" altLang="zh-CN" dirty="0"/>
          </a:p>
          <a:p>
            <a:r>
              <a:rPr kumimoji="1" lang="zh-CN" altLang="en-US" dirty="0"/>
              <a:t>例如：对于一个在</a:t>
            </a:r>
            <a:r>
              <a:rPr kumimoji="1" lang="en-US" altLang="zh-CN" dirty="0"/>
              <a:t>RGB</a:t>
            </a:r>
            <a:r>
              <a:rPr kumimoji="1" lang="zh-CN" altLang="en-US" dirty="0"/>
              <a:t>图像上的 </a:t>
            </a:r>
            <a:r>
              <a:rPr kumimoji="1" lang="en-US" altLang="zh-CN" dirty="0"/>
              <a:t>5</a:t>
            </a:r>
            <a:r>
              <a:rPr kumimoji="1" lang="zh-CN" altLang="en-US" dirty="0"/>
              <a:t> </a:t>
            </a:r>
            <a:r>
              <a:rPr kumimoji="1" lang="en-US" altLang="zh-CN" dirty="0"/>
              <a:t>×</a:t>
            </a:r>
            <a:r>
              <a:rPr kumimoji="1" lang="zh-CN" altLang="en-US" dirty="0"/>
              <a:t> </a:t>
            </a:r>
            <a:r>
              <a:rPr kumimoji="1" lang="en-US" altLang="zh-CN" dirty="0"/>
              <a:t>5</a:t>
            </a:r>
            <a:r>
              <a:rPr kumimoji="1" lang="zh-CN" altLang="en-US" dirty="0"/>
              <a:t> 的卷积核</a:t>
            </a:r>
            <a:endParaRPr kumimoji="1" lang="en-US" altLang="zh-CN" dirty="0"/>
          </a:p>
          <a:p>
            <a:pPr lvl="1"/>
            <a:r>
              <a:rPr kumimoji="1" lang="zh-CN" altLang="en-US" sz="2800" dirty="0"/>
              <a:t>总共有 </a:t>
            </a:r>
            <a:r>
              <a:rPr kumimoji="1" lang="en-US" altLang="zh-CN" sz="2800" dirty="0"/>
              <a:t>5</a:t>
            </a:r>
            <a:r>
              <a:rPr kumimoji="1" lang="zh-CN" altLang="en-US" sz="2800" dirty="0"/>
              <a:t> </a:t>
            </a:r>
            <a:r>
              <a:rPr kumimoji="1" lang="en-US" altLang="zh-CN" sz="2800" dirty="0"/>
              <a:t>×</a:t>
            </a:r>
            <a:r>
              <a:rPr kumimoji="1" lang="zh-CN" altLang="en-US" sz="2800" dirty="0"/>
              <a:t> </a:t>
            </a:r>
            <a:r>
              <a:rPr kumimoji="1" lang="en-US" altLang="zh-CN" sz="2800" dirty="0"/>
              <a:t>5</a:t>
            </a:r>
            <a:r>
              <a:rPr kumimoji="1" lang="zh-CN" altLang="en-US" sz="2800" dirty="0"/>
              <a:t> </a:t>
            </a:r>
            <a:r>
              <a:rPr kumimoji="1" lang="en-US" altLang="zh-CN" sz="2800" dirty="0"/>
              <a:t>×</a:t>
            </a:r>
            <a:r>
              <a:rPr kumimoji="1" lang="zh-CN" altLang="en-US" sz="2800" dirty="0"/>
              <a:t> </a:t>
            </a:r>
            <a:r>
              <a:rPr kumimoji="1" lang="en-US" altLang="zh-CN" sz="2800" dirty="0"/>
              <a:t>3</a:t>
            </a:r>
            <a:r>
              <a:rPr kumimoji="1" lang="zh-CN" altLang="en-US" sz="2800" dirty="0"/>
              <a:t> </a:t>
            </a:r>
            <a:r>
              <a:rPr kumimoji="1" lang="en-US" altLang="zh-CN" sz="2800" dirty="0"/>
              <a:t>=</a:t>
            </a:r>
            <a:r>
              <a:rPr kumimoji="1" lang="zh-CN" altLang="en-US" sz="2800" dirty="0"/>
              <a:t> </a:t>
            </a:r>
            <a:r>
              <a:rPr kumimoji="1" lang="en-US" altLang="zh-CN" sz="2800" dirty="0"/>
              <a:t>75</a:t>
            </a:r>
            <a:r>
              <a:rPr kumimoji="1" lang="zh-CN" altLang="en-US" sz="2800" dirty="0"/>
              <a:t> 个权重</a:t>
            </a:r>
            <a:endParaRPr kumimoji="1" lang="en-US" altLang="zh-CN" sz="2800" dirty="0"/>
          </a:p>
        </p:txBody>
      </p:sp>
    </p:spTree>
    <p:extLst>
      <p:ext uri="{BB962C8B-B14F-4D97-AF65-F5344CB8AC3E}">
        <p14:creationId xmlns:p14="http://schemas.microsoft.com/office/powerpoint/2010/main" val="3484092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FB78E65-8E25-794E-8E0B-7E995C96E2CD}"/>
              </a:ext>
            </a:extLst>
          </p:cNvPr>
          <p:cNvSpPr>
            <a:spLocks noGrp="1"/>
          </p:cNvSpPr>
          <p:nvPr>
            <p:ph type="title"/>
          </p:nvPr>
        </p:nvSpPr>
        <p:spPr/>
        <p:txBody>
          <a:bodyPr/>
          <a:lstStyle/>
          <a:p>
            <a:r>
              <a:rPr kumimoji="1" lang="zh-CN" altLang="en-US" dirty="0"/>
              <a:t>卷积设置</a:t>
            </a:r>
            <a:r>
              <a:rPr kumimoji="1" lang="en-US" altLang="zh-CN" dirty="0"/>
              <a:t>-</a:t>
            </a:r>
            <a:r>
              <a:rPr kumimoji="1" lang="zh-CN" altLang="en-US" dirty="0"/>
              <a:t>深度</a:t>
            </a:r>
            <a:r>
              <a:rPr kumimoji="1" lang="en-US" altLang="zh-CN" dirty="0"/>
              <a:t>(Depth)</a:t>
            </a:r>
            <a:endParaRPr kumimoji="1" lang="zh-CN" altLang="en-US" dirty="0"/>
          </a:p>
        </p:txBody>
      </p:sp>
      <p:sp>
        <p:nvSpPr>
          <p:cNvPr id="4" name="内容占位符 3">
            <a:extLst>
              <a:ext uri="{FF2B5EF4-FFF2-40B4-BE49-F238E27FC236}">
                <a16:creationId xmlns:a16="http://schemas.microsoft.com/office/drawing/2014/main" id="{319C7750-B180-914A-A157-2AA52622961D}"/>
              </a:ext>
            </a:extLst>
          </p:cNvPr>
          <p:cNvSpPr>
            <a:spLocks noGrp="1"/>
          </p:cNvSpPr>
          <p:nvPr>
            <p:ph idx="1"/>
          </p:nvPr>
        </p:nvSpPr>
        <p:spPr/>
        <p:txBody>
          <a:bodyPr>
            <a:normAutofit/>
          </a:bodyPr>
          <a:lstStyle/>
          <a:p>
            <a:r>
              <a:rPr kumimoji="1" lang="zh-CN" altLang="en-US" dirty="0"/>
              <a:t>每一层的输出也有一个深度</a:t>
            </a:r>
            <a:endParaRPr kumimoji="1" lang="en-US" altLang="zh-CN" dirty="0"/>
          </a:p>
          <a:p>
            <a:r>
              <a:rPr kumimoji="1" lang="zh-CN" altLang="en-US" dirty="0"/>
              <a:t>典型情况下，网络会训练许多不同的卷积核</a:t>
            </a:r>
            <a:endParaRPr kumimoji="1" lang="en-US" altLang="zh-CN" dirty="0"/>
          </a:p>
          <a:p>
            <a:r>
              <a:rPr kumimoji="1" lang="zh-CN" altLang="en-US" dirty="0"/>
              <a:t>每个卷积核都会在每个像素位置上输出单个数字</a:t>
            </a:r>
            <a:endParaRPr kumimoji="1" lang="en-US" altLang="zh-CN" dirty="0"/>
          </a:p>
          <a:p>
            <a:r>
              <a:rPr kumimoji="1" lang="zh-CN" altLang="en-US" dirty="0"/>
              <a:t>因此，如果在某一层中有</a:t>
            </a:r>
            <a:r>
              <a:rPr kumimoji="1" lang="en-US" altLang="zh-CN" dirty="0"/>
              <a:t>10</a:t>
            </a:r>
            <a:r>
              <a:rPr kumimoji="1" lang="zh-CN" altLang="en-US" dirty="0"/>
              <a:t>个卷积核，那么这一层的输出的深度就是</a:t>
            </a:r>
            <a:r>
              <a:rPr kumimoji="1" lang="en-US" altLang="zh-CN" dirty="0"/>
              <a:t>10</a:t>
            </a:r>
          </a:p>
          <a:p>
            <a:endParaRPr kumimoji="1" lang="zh-CN" altLang="en-US" dirty="0"/>
          </a:p>
        </p:txBody>
      </p:sp>
    </p:spTree>
    <p:extLst>
      <p:ext uri="{BB962C8B-B14F-4D97-AF65-F5344CB8AC3E}">
        <p14:creationId xmlns:p14="http://schemas.microsoft.com/office/powerpoint/2010/main" val="2008409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B139655-0938-6B41-8248-5FA21FFE4C86}"/>
              </a:ext>
            </a:extLst>
          </p:cNvPr>
          <p:cNvSpPr>
            <a:spLocks noGrp="1"/>
          </p:cNvSpPr>
          <p:nvPr>
            <p:ph type="title"/>
          </p:nvPr>
        </p:nvSpPr>
        <p:spPr/>
        <p:txBody>
          <a:bodyPr/>
          <a:lstStyle/>
          <a:p>
            <a:r>
              <a:rPr kumimoji="1" lang="zh-CN" altLang="en-US" dirty="0"/>
              <a:t>池化</a:t>
            </a:r>
            <a:r>
              <a:rPr kumimoji="1" lang="en-US" altLang="zh-CN" dirty="0"/>
              <a:t>(Pooling)</a:t>
            </a:r>
            <a:endParaRPr kumimoji="1" lang="zh-CN" altLang="en-US" dirty="0"/>
          </a:p>
        </p:txBody>
      </p:sp>
      <p:sp>
        <p:nvSpPr>
          <p:cNvPr id="4" name="内容占位符 3">
            <a:extLst>
              <a:ext uri="{FF2B5EF4-FFF2-40B4-BE49-F238E27FC236}">
                <a16:creationId xmlns:a16="http://schemas.microsoft.com/office/drawing/2014/main" id="{41FD742D-C120-0846-90C1-70B095E644E5}"/>
              </a:ext>
            </a:extLst>
          </p:cNvPr>
          <p:cNvSpPr>
            <a:spLocks noGrp="1"/>
          </p:cNvSpPr>
          <p:nvPr>
            <p:ph idx="1"/>
          </p:nvPr>
        </p:nvSpPr>
        <p:spPr/>
        <p:txBody>
          <a:bodyPr/>
          <a:lstStyle/>
          <a:p>
            <a:r>
              <a:rPr kumimoji="1" lang="zh-CN" altLang="en-US" dirty="0"/>
              <a:t>思想：通过将一块像映射为单个像素来降低图像的尺寸</a:t>
            </a:r>
            <a:endParaRPr kumimoji="1" lang="en-US" altLang="zh-CN" dirty="0"/>
          </a:p>
          <a:p>
            <a:r>
              <a:rPr kumimoji="1" lang="zh-CN" altLang="en-US" dirty="0"/>
              <a:t>可以缩减图像的维度</a:t>
            </a:r>
            <a:endParaRPr kumimoji="1" lang="en-US" altLang="zh-CN" dirty="0"/>
          </a:p>
          <a:p>
            <a:r>
              <a:rPr kumimoji="1" lang="zh-CN" altLang="en-US" dirty="0"/>
              <a:t>尽管有不同类型的池化操作，但是池化没有任何需要训练的参数 </a:t>
            </a:r>
            <a:endParaRPr kumimoji="1" lang="en-US" altLang="zh-CN" dirty="0"/>
          </a:p>
          <a:p>
            <a:endParaRPr kumimoji="1" lang="zh-CN" altLang="en-US" dirty="0"/>
          </a:p>
        </p:txBody>
      </p:sp>
    </p:spTree>
    <p:extLst>
      <p:ext uri="{BB962C8B-B14F-4D97-AF65-F5344CB8AC3E}">
        <p14:creationId xmlns:p14="http://schemas.microsoft.com/office/powerpoint/2010/main" val="1043379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7230" y="2829090"/>
            <a:ext cx="6831140" cy="4269463"/>
          </a:xfrm>
          <a:prstGeom prst="rect">
            <a:avLst/>
          </a:prstGeom>
        </p:spPr>
      </p:pic>
      <p:sp>
        <p:nvSpPr>
          <p:cNvPr id="3" name="标题 2">
            <a:extLst>
              <a:ext uri="{FF2B5EF4-FFF2-40B4-BE49-F238E27FC236}">
                <a16:creationId xmlns:a16="http://schemas.microsoft.com/office/drawing/2014/main" id="{91CEB7CD-BA42-4B41-9DB0-C8558DD27DAB}"/>
              </a:ext>
            </a:extLst>
          </p:cNvPr>
          <p:cNvSpPr>
            <a:spLocks noGrp="1"/>
          </p:cNvSpPr>
          <p:nvPr>
            <p:ph type="title"/>
          </p:nvPr>
        </p:nvSpPr>
        <p:spPr/>
        <p:txBody>
          <a:bodyPr/>
          <a:lstStyle/>
          <a:p>
            <a:r>
              <a:rPr kumimoji="1" lang="zh-CN" altLang="en-US" dirty="0"/>
              <a:t>池化</a:t>
            </a:r>
            <a:r>
              <a:rPr kumimoji="1" lang="en-US" altLang="zh-CN" dirty="0"/>
              <a:t>-</a:t>
            </a:r>
            <a:r>
              <a:rPr kumimoji="1" lang="zh-CN" altLang="en-US" dirty="0"/>
              <a:t>最大值池化</a:t>
            </a:r>
          </a:p>
        </p:txBody>
      </p:sp>
      <p:sp>
        <p:nvSpPr>
          <p:cNvPr id="6" name="内容占位符 5">
            <a:extLst>
              <a:ext uri="{FF2B5EF4-FFF2-40B4-BE49-F238E27FC236}">
                <a16:creationId xmlns:a16="http://schemas.microsoft.com/office/drawing/2014/main" id="{166AD034-1F75-AB49-8B07-5C3A40CE41FC}"/>
              </a:ext>
            </a:extLst>
          </p:cNvPr>
          <p:cNvSpPr>
            <a:spLocks noGrp="1"/>
          </p:cNvSpPr>
          <p:nvPr>
            <p:ph idx="1"/>
          </p:nvPr>
        </p:nvSpPr>
        <p:spPr/>
        <p:txBody>
          <a:bodyPr/>
          <a:lstStyle/>
          <a:p>
            <a:r>
              <a:rPr kumimoji="1" lang="zh-CN" altLang="en-US" dirty="0"/>
              <a:t>对于每一块区域，用其中的最大值来表示</a:t>
            </a:r>
            <a:endParaRPr kumimoji="1" lang="en-US" altLang="zh-CN" dirty="0"/>
          </a:p>
          <a:p>
            <a:r>
              <a:rPr kumimoji="1" lang="zh-CN" altLang="en-US" dirty="0"/>
              <a:t>下面是一个 </a:t>
            </a:r>
            <a:r>
              <a:rPr kumimoji="1" lang="en-US" altLang="zh-CN" dirty="0"/>
              <a:t>2×2</a:t>
            </a:r>
            <a:r>
              <a:rPr kumimoji="1" lang="zh-CN" altLang="en-US" dirty="0"/>
              <a:t> 最大值池化的例子</a:t>
            </a:r>
            <a:endParaRPr kumimoji="1" lang="en-US" altLang="zh-CN" dirty="0"/>
          </a:p>
          <a:p>
            <a:endParaRPr kumimoji="1" lang="zh-CN" altLang="en-US" dirty="0"/>
          </a:p>
        </p:txBody>
      </p:sp>
    </p:spTree>
    <p:extLst>
      <p:ext uri="{BB962C8B-B14F-4D97-AF65-F5344CB8AC3E}">
        <p14:creationId xmlns:p14="http://schemas.microsoft.com/office/powerpoint/2010/main" val="325089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1CEB7CD-BA42-4B41-9DB0-C8558DD27DAB}"/>
              </a:ext>
            </a:extLst>
          </p:cNvPr>
          <p:cNvSpPr>
            <a:spLocks noGrp="1"/>
          </p:cNvSpPr>
          <p:nvPr>
            <p:ph type="title"/>
          </p:nvPr>
        </p:nvSpPr>
        <p:spPr/>
        <p:txBody>
          <a:bodyPr/>
          <a:lstStyle/>
          <a:p>
            <a:r>
              <a:rPr kumimoji="1" lang="zh-CN" altLang="en-US" dirty="0"/>
              <a:t>池化</a:t>
            </a:r>
            <a:r>
              <a:rPr kumimoji="1" lang="en-US" altLang="zh-CN" dirty="0"/>
              <a:t>-</a:t>
            </a:r>
            <a:r>
              <a:rPr kumimoji="1" lang="zh-CN" altLang="en-US" dirty="0"/>
              <a:t>平均值池化</a:t>
            </a:r>
          </a:p>
        </p:txBody>
      </p:sp>
      <p:sp>
        <p:nvSpPr>
          <p:cNvPr id="6" name="内容占位符 5">
            <a:extLst>
              <a:ext uri="{FF2B5EF4-FFF2-40B4-BE49-F238E27FC236}">
                <a16:creationId xmlns:a16="http://schemas.microsoft.com/office/drawing/2014/main" id="{166AD034-1F75-AB49-8B07-5C3A40CE41FC}"/>
              </a:ext>
            </a:extLst>
          </p:cNvPr>
          <p:cNvSpPr>
            <a:spLocks noGrp="1"/>
          </p:cNvSpPr>
          <p:nvPr>
            <p:ph idx="1"/>
          </p:nvPr>
        </p:nvSpPr>
        <p:spPr/>
        <p:txBody>
          <a:bodyPr/>
          <a:lstStyle/>
          <a:p>
            <a:r>
              <a:rPr kumimoji="1" lang="zh-CN" altLang="en-US" dirty="0"/>
              <a:t>对于每一块区域，用所有像素的平均值来表示</a:t>
            </a:r>
            <a:endParaRPr kumimoji="1" lang="en-US" altLang="zh-CN" dirty="0"/>
          </a:p>
          <a:p>
            <a:r>
              <a:rPr kumimoji="1" lang="zh-CN" altLang="en-US" dirty="0"/>
              <a:t>下面是一个 </a:t>
            </a:r>
            <a:r>
              <a:rPr kumimoji="1" lang="en-US" altLang="zh-CN" dirty="0"/>
              <a:t>2×2</a:t>
            </a:r>
            <a:r>
              <a:rPr kumimoji="1" lang="zh-CN" altLang="en-US" dirty="0"/>
              <a:t> 平均值池化的例子</a:t>
            </a:r>
            <a:endParaRPr kumimoji="1" lang="en-US" altLang="zh-CN" dirty="0"/>
          </a:p>
          <a:p>
            <a:endParaRPr kumimoji="1" lang="zh-CN" altLang="en-US" dirty="0"/>
          </a:p>
        </p:txBody>
      </p:sp>
      <p:pic>
        <p:nvPicPr>
          <p:cNvPr id="5" name="Picture 5">
            <a:extLst>
              <a:ext uri="{FF2B5EF4-FFF2-40B4-BE49-F238E27FC236}">
                <a16:creationId xmlns:a16="http://schemas.microsoft.com/office/drawing/2014/main" id="{43CC66F1-663B-F945-82BC-5097591DF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308" y="2892410"/>
            <a:ext cx="6792061" cy="4245039"/>
          </a:xfrm>
          <a:prstGeom prst="rect">
            <a:avLst/>
          </a:prstGeom>
        </p:spPr>
      </p:pic>
    </p:spTree>
    <p:extLst>
      <p:ext uri="{BB962C8B-B14F-4D97-AF65-F5344CB8AC3E}">
        <p14:creationId xmlns:p14="http://schemas.microsoft.com/office/powerpoint/2010/main" val="2922467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DAB427-C8B7-475B-87AD-2AF6E3E99C2B}"/>
              </a:ext>
            </a:extLst>
          </p:cNvPr>
          <p:cNvSpPr>
            <a:spLocks noGrp="1"/>
          </p:cNvSpPr>
          <p:nvPr>
            <p:ph type="title"/>
          </p:nvPr>
        </p:nvSpPr>
        <p:spPr/>
        <p:txBody>
          <a:bodyPr/>
          <a:lstStyle/>
          <a:p>
            <a:r>
              <a:rPr lang="zh-CN" altLang="en-US" dirty="0"/>
              <a:t>卷积网络实例：</a:t>
            </a:r>
            <a:r>
              <a:rPr lang="en-US" dirty="0"/>
              <a:t>LeNet-5</a:t>
            </a:r>
          </a:p>
        </p:txBody>
      </p:sp>
      <p:sp>
        <p:nvSpPr>
          <p:cNvPr id="4" name="Content Placeholder 3">
            <a:extLst>
              <a:ext uri="{FF2B5EF4-FFF2-40B4-BE49-F238E27FC236}">
                <a16:creationId xmlns:a16="http://schemas.microsoft.com/office/drawing/2014/main" id="{6C5BE085-FEA6-4E46-A7D6-123CF67597CF}"/>
              </a:ext>
            </a:extLst>
          </p:cNvPr>
          <p:cNvSpPr>
            <a:spLocks noGrp="1"/>
          </p:cNvSpPr>
          <p:nvPr>
            <p:ph idx="1"/>
          </p:nvPr>
        </p:nvSpPr>
        <p:spPr/>
        <p:txBody>
          <a:bodyPr/>
          <a:lstStyle/>
          <a:p>
            <a:pPr marL="228600" lvl="1">
              <a:spcBef>
                <a:spcPts val="1000"/>
              </a:spcBef>
            </a:pPr>
            <a:r>
              <a:rPr kumimoji="1" lang="zh-CN" altLang="en-US" sz="2800" dirty="0"/>
              <a:t>由</a:t>
            </a:r>
            <a:r>
              <a:rPr kumimoji="1" lang="en-US" sz="2800" dirty="0"/>
              <a:t> Yann </a:t>
            </a:r>
            <a:r>
              <a:rPr kumimoji="1" lang="en-US" sz="2800" dirty="0" err="1"/>
              <a:t>LeCun</a:t>
            </a:r>
            <a:r>
              <a:rPr kumimoji="1" lang="en-US" sz="2800" dirty="0"/>
              <a:t> </a:t>
            </a:r>
            <a:r>
              <a:rPr kumimoji="1" lang="zh-CN" altLang="en-US" sz="2800" dirty="0"/>
              <a:t>在</a:t>
            </a:r>
            <a:r>
              <a:rPr kumimoji="1" lang="en-US" altLang="zh-CN" sz="2800" dirty="0"/>
              <a:t>1990</a:t>
            </a:r>
            <a:r>
              <a:rPr kumimoji="1" lang="zh-CN" altLang="en-US" sz="2800" dirty="0"/>
              <a:t>年代创建</a:t>
            </a:r>
            <a:endParaRPr kumimoji="1" lang="en-US" sz="2800" dirty="0"/>
          </a:p>
          <a:p>
            <a:pPr marL="228600" lvl="1">
              <a:spcBef>
                <a:spcPts val="1000"/>
              </a:spcBef>
            </a:pPr>
            <a:r>
              <a:rPr kumimoji="1" lang="zh-CN" altLang="en-US" sz="2800" dirty="0"/>
              <a:t>用于</a:t>
            </a:r>
            <a:r>
              <a:rPr kumimoji="1" lang="en-US" sz="2800" dirty="0"/>
              <a:t> MNIST </a:t>
            </a:r>
            <a:r>
              <a:rPr kumimoji="1" lang="zh-CN" altLang="en-US" sz="2800" dirty="0"/>
              <a:t>数据集上</a:t>
            </a:r>
            <a:endParaRPr kumimoji="1" lang="en-US" sz="2800" dirty="0"/>
          </a:p>
          <a:p>
            <a:pPr marL="228600" lvl="1">
              <a:spcBef>
                <a:spcPts val="1000"/>
              </a:spcBef>
            </a:pPr>
            <a:r>
              <a:rPr kumimoji="1" lang="zh-CN" altLang="en-US" sz="2800" dirty="0"/>
              <a:t>创新思想：使用卷积来高效地学习数据集上的特征</a:t>
            </a:r>
            <a:endParaRPr kumimoji="1" lang="en-US" sz="2800" dirty="0"/>
          </a:p>
        </p:txBody>
      </p:sp>
      <p:sp>
        <p:nvSpPr>
          <p:cNvPr id="2" name="Slide Number Placeholder 1">
            <a:extLst>
              <a:ext uri="{FF2B5EF4-FFF2-40B4-BE49-F238E27FC236}">
                <a16:creationId xmlns:a16="http://schemas.microsoft.com/office/drawing/2014/main" id="{A5DCB950-87A8-4340-B6D2-DFEB706AFA72}"/>
              </a:ext>
            </a:extLst>
          </p:cNvPr>
          <p:cNvSpPr>
            <a:spLocks noGrp="1"/>
          </p:cNvSpPr>
          <p:nvPr>
            <p:ph type="sldNum" sz="quarter" idx="12"/>
          </p:nvPr>
        </p:nvSpPr>
        <p:spPr/>
        <p:txBody>
          <a:bodyPr/>
          <a:lstStyle/>
          <a:p>
            <a:fld id="{EE2556C5-CE8C-6547-B838-EA80C61A4AF7}" type="slidenum">
              <a:rPr lang="en-US" smtClean="0"/>
              <a:pPr/>
              <a:t>27</a:t>
            </a:fld>
            <a:endParaRPr lang="en-US" dirty="0"/>
          </a:p>
        </p:txBody>
      </p:sp>
    </p:spTree>
    <p:extLst>
      <p:ext uri="{BB962C8B-B14F-4D97-AF65-F5344CB8AC3E}">
        <p14:creationId xmlns:p14="http://schemas.microsoft.com/office/powerpoint/2010/main" val="7178635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EA51C-999D-4AA6-AF01-E6820A27B603}"/>
              </a:ext>
            </a:extLst>
          </p:cNvPr>
          <p:cNvSpPr>
            <a:spLocks noGrp="1"/>
          </p:cNvSpPr>
          <p:nvPr>
            <p:ph type="sldNum" sz="quarter" idx="12"/>
          </p:nvPr>
        </p:nvSpPr>
        <p:spPr/>
        <p:txBody>
          <a:bodyPr/>
          <a:lstStyle/>
          <a:p>
            <a:fld id="{EE2556C5-CE8C-6547-B838-EA80C61A4AF7}" type="slidenum">
              <a:rPr lang="en-US" smtClean="0"/>
              <a:pPr/>
              <a:t>28</a:t>
            </a:fld>
            <a:endParaRPr lang="en-US" dirty="0"/>
          </a:p>
        </p:txBody>
      </p:sp>
      <p:sp>
        <p:nvSpPr>
          <p:cNvPr id="3" name="Title 2">
            <a:extLst>
              <a:ext uri="{FF2B5EF4-FFF2-40B4-BE49-F238E27FC236}">
                <a16:creationId xmlns:a16="http://schemas.microsoft.com/office/drawing/2014/main" id="{164D6752-E656-401B-A98E-441B521E95AB}"/>
              </a:ext>
            </a:extLst>
          </p:cNvPr>
          <p:cNvSpPr>
            <a:spLocks noGrp="1"/>
          </p:cNvSpPr>
          <p:nvPr>
            <p:ph type="title"/>
          </p:nvPr>
        </p:nvSpPr>
        <p:spPr/>
        <p:txBody>
          <a:bodyPr/>
          <a:lstStyle/>
          <a:p>
            <a:r>
              <a:rPr lang="en-US" altLang="zh-CN" dirty="0" err="1"/>
              <a:t>LeNet</a:t>
            </a:r>
            <a:r>
              <a:rPr lang="en-US" altLang="zh-CN" dirty="0"/>
              <a:t>—</a:t>
            </a:r>
            <a:r>
              <a:rPr lang="zh-CN" altLang="en-US" dirty="0"/>
              <a:t>结构图</a:t>
            </a:r>
            <a:endParaRPr lang="en-US" dirty="0"/>
          </a:p>
        </p:txBody>
      </p:sp>
      <p:pic>
        <p:nvPicPr>
          <p:cNvPr id="5" name="Picture 4">
            <a:extLst>
              <a:ext uri="{FF2B5EF4-FFF2-40B4-BE49-F238E27FC236}">
                <a16:creationId xmlns:a16="http://schemas.microsoft.com/office/drawing/2014/main" id="{805F7228-1FEA-4787-8B6A-EC7266D54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63" y="2243083"/>
            <a:ext cx="8896381" cy="2540000"/>
          </a:xfrm>
          <a:prstGeom prst="rect">
            <a:avLst/>
          </a:prstGeom>
        </p:spPr>
      </p:pic>
      <p:sp>
        <p:nvSpPr>
          <p:cNvPr id="7" name="Content Placeholder 3">
            <a:extLst>
              <a:ext uri="{FF2B5EF4-FFF2-40B4-BE49-F238E27FC236}">
                <a16:creationId xmlns:a16="http://schemas.microsoft.com/office/drawing/2014/main" id="{21093605-C0DA-8A4C-9FE2-FDFCF6CBD079}"/>
              </a:ext>
            </a:extLst>
          </p:cNvPr>
          <p:cNvSpPr txBox="1">
            <a:spLocks/>
          </p:cNvSpPr>
          <p:nvPr/>
        </p:nvSpPr>
        <p:spPr>
          <a:xfrm>
            <a:off x="1173480" y="1847850"/>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buNone/>
            </a:pPr>
            <a:r>
              <a:rPr lang="zh-CN" altLang="en-US" sz="1867" b="1" dirty="0"/>
              <a:t>输入</a:t>
            </a:r>
            <a:r>
              <a:rPr lang="en-US" altLang="zh-CN" sz="1867" b="1" dirty="0"/>
              <a:t>: </a:t>
            </a:r>
            <a:r>
              <a:rPr lang="zh-CN" altLang="en-US" sz="1867" b="1" dirty="0"/>
              <a:t>一张</a:t>
            </a:r>
            <a:r>
              <a:rPr lang="en-US" altLang="zh-CN" sz="1867" b="1" dirty="0"/>
              <a:t> 32 x 32 </a:t>
            </a:r>
            <a:r>
              <a:rPr lang="zh-CN" altLang="en-US" sz="1867" b="1" dirty="0"/>
              <a:t>灰度图 </a:t>
            </a:r>
            <a:r>
              <a:rPr lang="en-US" altLang="zh-CN" sz="1867" b="1" dirty="0"/>
              <a:t>(28 x 28) </a:t>
            </a:r>
            <a:r>
              <a:rPr lang="zh-CN" altLang="en-US" sz="1867" b="1" dirty="0"/>
              <a:t>，四周带有 </a:t>
            </a:r>
            <a:r>
              <a:rPr lang="en-US" altLang="zh-CN" sz="1867" b="1" dirty="0"/>
              <a:t>2</a:t>
            </a:r>
            <a:r>
              <a:rPr lang="zh-CN" altLang="en-US" sz="1867" b="1" dirty="0"/>
              <a:t> 个元素的填充</a:t>
            </a:r>
            <a:endParaRPr lang="en-US" altLang="zh-CN" sz="1867" b="1" dirty="0"/>
          </a:p>
        </p:txBody>
      </p:sp>
      <p:sp>
        <p:nvSpPr>
          <p:cNvPr id="8" name="Left Arrow 7">
            <a:extLst>
              <a:ext uri="{FF2B5EF4-FFF2-40B4-BE49-F238E27FC236}">
                <a16:creationId xmlns:a16="http://schemas.microsoft.com/office/drawing/2014/main" id="{3DE7A5A5-681A-E14F-9C90-8BF399F89B29}"/>
              </a:ext>
            </a:extLst>
          </p:cNvPr>
          <p:cNvSpPr/>
          <p:nvPr/>
        </p:nvSpPr>
        <p:spPr>
          <a:xfrm rot="16200000">
            <a:off x="1423685" y="2527562"/>
            <a:ext cx="813912" cy="244953"/>
          </a:xfrm>
          <a:prstGeom prst="leftArrow">
            <a:avLst/>
          </a:prstGeom>
          <a:solidFill>
            <a:schemeClr val="accent4">
              <a:alpha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790336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EA51C-999D-4AA6-AF01-E6820A27B603}"/>
              </a:ext>
            </a:extLst>
          </p:cNvPr>
          <p:cNvSpPr>
            <a:spLocks noGrp="1"/>
          </p:cNvSpPr>
          <p:nvPr>
            <p:ph type="sldNum" sz="quarter" idx="12"/>
          </p:nvPr>
        </p:nvSpPr>
        <p:spPr/>
        <p:txBody>
          <a:bodyPr/>
          <a:lstStyle/>
          <a:p>
            <a:fld id="{EE2556C5-CE8C-6547-B838-EA80C61A4AF7}" type="slidenum">
              <a:rPr lang="en-US" smtClean="0"/>
              <a:pPr/>
              <a:t>29</a:t>
            </a:fld>
            <a:endParaRPr lang="en-US" dirty="0"/>
          </a:p>
        </p:txBody>
      </p:sp>
      <p:sp>
        <p:nvSpPr>
          <p:cNvPr id="3" name="Title 2">
            <a:extLst>
              <a:ext uri="{FF2B5EF4-FFF2-40B4-BE49-F238E27FC236}">
                <a16:creationId xmlns:a16="http://schemas.microsoft.com/office/drawing/2014/main" id="{164D6752-E656-401B-A98E-441B521E95AB}"/>
              </a:ext>
            </a:extLst>
          </p:cNvPr>
          <p:cNvSpPr>
            <a:spLocks noGrp="1"/>
          </p:cNvSpPr>
          <p:nvPr>
            <p:ph type="title"/>
          </p:nvPr>
        </p:nvSpPr>
        <p:spPr/>
        <p:txBody>
          <a:bodyPr/>
          <a:lstStyle/>
          <a:p>
            <a:r>
              <a:rPr lang="en-US" altLang="zh-CN" dirty="0" err="1"/>
              <a:t>LeNet</a:t>
            </a:r>
            <a:r>
              <a:rPr lang="en-US" altLang="zh-CN" dirty="0"/>
              <a:t>—</a:t>
            </a:r>
            <a:r>
              <a:rPr lang="zh-CN" altLang="en-US" dirty="0"/>
              <a:t>结构图</a:t>
            </a:r>
            <a:endParaRPr lang="en-US" dirty="0"/>
          </a:p>
        </p:txBody>
      </p:sp>
      <p:pic>
        <p:nvPicPr>
          <p:cNvPr id="5" name="Picture 4">
            <a:extLst>
              <a:ext uri="{FF2B5EF4-FFF2-40B4-BE49-F238E27FC236}">
                <a16:creationId xmlns:a16="http://schemas.microsoft.com/office/drawing/2014/main" id="{805F7228-1FEA-4787-8B6A-EC7266D54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63" y="2243083"/>
            <a:ext cx="8896381" cy="2540000"/>
          </a:xfrm>
          <a:prstGeom prst="rect">
            <a:avLst/>
          </a:prstGeom>
        </p:spPr>
      </p:pic>
      <p:sp>
        <p:nvSpPr>
          <p:cNvPr id="6" name="Left Arrow 7">
            <a:extLst>
              <a:ext uri="{FF2B5EF4-FFF2-40B4-BE49-F238E27FC236}">
                <a16:creationId xmlns:a16="http://schemas.microsoft.com/office/drawing/2014/main" id="{E4F1059E-0CC7-4DCE-9F70-B41E8D61AED1}"/>
              </a:ext>
            </a:extLst>
          </p:cNvPr>
          <p:cNvSpPr/>
          <p:nvPr/>
        </p:nvSpPr>
        <p:spPr>
          <a:xfrm rot="5400000">
            <a:off x="2866005" y="4831105"/>
            <a:ext cx="813912" cy="244953"/>
          </a:xfrm>
          <a:prstGeom prst="leftArrow">
            <a:avLst/>
          </a:prstGeom>
          <a:solidFill>
            <a:schemeClr val="accent4">
              <a:alpha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Content Placeholder 3">
            <a:extLst>
              <a:ext uri="{FF2B5EF4-FFF2-40B4-BE49-F238E27FC236}">
                <a16:creationId xmlns:a16="http://schemas.microsoft.com/office/drawing/2014/main" id="{21093605-C0DA-8A4C-9FE2-FDFCF6CBD079}"/>
              </a:ext>
            </a:extLst>
          </p:cNvPr>
          <p:cNvSpPr txBox="1">
            <a:spLocks/>
          </p:cNvSpPr>
          <p:nvPr/>
        </p:nvSpPr>
        <p:spPr>
          <a:xfrm>
            <a:off x="1188720" y="2008822"/>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buFont typeface="Arial"/>
              <a:buNone/>
            </a:pPr>
            <a:r>
              <a:rPr lang="zh-CN" altLang="en-US" sz="1867" b="1"/>
              <a:t>接下来，是一个卷积层</a:t>
            </a:r>
            <a:endParaRPr lang="en-US" sz="1867" b="1" dirty="0"/>
          </a:p>
        </p:txBody>
      </p:sp>
    </p:spTree>
    <p:extLst>
      <p:ext uri="{BB962C8B-B14F-4D97-AF65-F5344CB8AC3E}">
        <p14:creationId xmlns:p14="http://schemas.microsoft.com/office/powerpoint/2010/main" val="682047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03E398A-BDC9-3F40-A9C0-D6CBD2E89834}"/>
              </a:ext>
            </a:extLst>
          </p:cNvPr>
          <p:cNvSpPr>
            <a:spLocks noGrp="1"/>
          </p:cNvSpPr>
          <p:nvPr>
            <p:ph type="title"/>
          </p:nvPr>
        </p:nvSpPr>
        <p:spPr/>
        <p:txBody>
          <a:bodyPr/>
          <a:lstStyle/>
          <a:p>
            <a:r>
              <a:rPr kumimoji="1" lang="zh-CN" altLang="en-US" dirty="0"/>
              <a:t>动机</a:t>
            </a:r>
          </a:p>
        </p:txBody>
      </p:sp>
      <p:sp>
        <p:nvSpPr>
          <p:cNvPr id="6" name="内容占位符 5">
            <a:extLst>
              <a:ext uri="{FF2B5EF4-FFF2-40B4-BE49-F238E27FC236}">
                <a16:creationId xmlns:a16="http://schemas.microsoft.com/office/drawing/2014/main" id="{179E6A21-6E9E-7648-B11A-2F9013E6DBAC}"/>
              </a:ext>
            </a:extLst>
          </p:cNvPr>
          <p:cNvSpPr>
            <a:spLocks noGrp="1"/>
          </p:cNvSpPr>
          <p:nvPr>
            <p:ph idx="1"/>
          </p:nvPr>
        </p:nvSpPr>
        <p:spPr/>
        <p:txBody>
          <a:bodyPr>
            <a:normAutofit/>
          </a:bodyPr>
          <a:lstStyle/>
          <a:p>
            <a:r>
              <a:rPr kumimoji="1" lang="zh-CN" altLang="en-US" dirty="0"/>
              <a:t>图像数据在结构上具有下列重要特征：</a:t>
            </a:r>
            <a:endParaRPr kumimoji="1" lang="en-US" altLang="zh-CN" dirty="0"/>
          </a:p>
          <a:p>
            <a:pPr lvl="1"/>
            <a:r>
              <a:rPr kumimoji="1" lang="zh-CN" altLang="en-US" sz="2800" dirty="0"/>
              <a:t>它是像素的“拓扑”</a:t>
            </a:r>
            <a:endParaRPr kumimoji="1" lang="en-US" altLang="zh-CN" sz="2800" dirty="0"/>
          </a:p>
          <a:p>
            <a:pPr lvl="1"/>
            <a:r>
              <a:rPr kumimoji="1" lang="zh-CN" altLang="en-US" sz="2800" dirty="0"/>
              <a:t>具有平移不变性</a:t>
            </a:r>
            <a:endParaRPr kumimoji="1" lang="en-US" altLang="zh-CN" sz="2800" dirty="0"/>
          </a:p>
          <a:p>
            <a:pPr lvl="1"/>
            <a:r>
              <a:rPr kumimoji="1" lang="zh-CN" altLang="en-US" sz="2800" dirty="0"/>
              <a:t>亮度和对比度问题</a:t>
            </a:r>
            <a:endParaRPr kumimoji="1" lang="en-US" altLang="zh-CN" sz="2800" dirty="0"/>
          </a:p>
          <a:p>
            <a:pPr lvl="1"/>
            <a:r>
              <a:rPr kumimoji="1" lang="zh-CN" altLang="en-US" sz="2800" dirty="0"/>
              <a:t>周边的像素往往具有相近的值</a:t>
            </a:r>
            <a:endParaRPr kumimoji="1" lang="en-US" altLang="zh-CN" sz="2800" dirty="0"/>
          </a:p>
          <a:p>
            <a:pPr lvl="1"/>
            <a:r>
              <a:rPr kumimoji="1" lang="zh-CN" altLang="en-US" sz="2800" dirty="0"/>
              <a:t>具有边缘和形状</a:t>
            </a:r>
            <a:endParaRPr kumimoji="1" lang="en-US" altLang="zh-CN" sz="2800" dirty="0"/>
          </a:p>
          <a:p>
            <a:pPr lvl="1"/>
            <a:r>
              <a:rPr kumimoji="1" lang="zh-CN" altLang="en-US" sz="2800" dirty="0"/>
              <a:t>尺度缩放不变性</a:t>
            </a:r>
            <a:r>
              <a:rPr kumimoji="1" lang="en-US" altLang="zh-CN" sz="2800" dirty="0"/>
              <a:t>——</a:t>
            </a:r>
            <a:r>
              <a:rPr kumimoji="1" lang="zh-CN" altLang="en-US" sz="2800" dirty="0"/>
              <a:t>目标在图像中可能会以不同的尺寸出现</a:t>
            </a:r>
            <a:endParaRPr kumimoji="1" lang="en-US" altLang="zh-CN" sz="2800" dirty="0"/>
          </a:p>
          <a:p>
            <a:pPr marL="0" indent="0">
              <a:buNone/>
            </a:pPr>
            <a:endParaRPr kumimoji="1" lang="zh-CN" altLang="en-US" dirty="0"/>
          </a:p>
        </p:txBody>
      </p:sp>
      <p:sp>
        <p:nvSpPr>
          <p:cNvPr id="4" name="灯片编号占位符 3">
            <a:extLst>
              <a:ext uri="{FF2B5EF4-FFF2-40B4-BE49-F238E27FC236}">
                <a16:creationId xmlns:a16="http://schemas.microsoft.com/office/drawing/2014/main" id="{71DBAA15-972A-444D-A79A-B4B54669A498}"/>
              </a:ext>
            </a:extLst>
          </p:cNvPr>
          <p:cNvSpPr>
            <a:spLocks noGrp="1"/>
          </p:cNvSpPr>
          <p:nvPr>
            <p:ph type="sldNum" sz="quarter" idx="12"/>
          </p:nvPr>
        </p:nvSpPr>
        <p:spPr/>
        <p:txBody>
          <a:bodyPr/>
          <a:lstStyle/>
          <a:p>
            <a:fld id="{6FDE8533-0BF4-FA4D-8D83-40CD3D7737F7}" type="slidenum">
              <a:rPr kumimoji="1" lang="zh-CN" altLang="en-US" smtClean="0"/>
              <a:t>3</a:t>
            </a:fld>
            <a:endParaRPr kumimoji="1" lang="zh-CN" altLang="en-US"/>
          </a:p>
        </p:txBody>
      </p:sp>
    </p:spTree>
    <p:extLst>
      <p:ext uri="{BB962C8B-B14F-4D97-AF65-F5344CB8AC3E}">
        <p14:creationId xmlns:p14="http://schemas.microsoft.com/office/powerpoint/2010/main" val="3996854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EA51C-999D-4AA6-AF01-E6820A27B603}"/>
              </a:ext>
            </a:extLst>
          </p:cNvPr>
          <p:cNvSpPr>
            <a:spLocks noGrp="1"/>
          </p:cNvSpPr>
          <p:nvPr>
            <p:ph type="sldNum" sz="quarter" idx="12"/>
          </p:nvPr>
        </p:nvSpPr>
        <p:spPr/>
        <p:txBody>
          <a:bodyPr/>
          <a:lstStyle/>
          <a:p>
            <a:fld id="{EE2556C5-CE8C-6547-B838-EA80C61A4AF7}" type="slidenum">
              <a:rPr lang="en-US" smtClean="0"/>
              <a:pPr/>
              <a:t>30</a:t>
            </a:fld>
            <a:endParaRPr lang="en-US" dirty="0"/>
          </a:p>
        </p:txBody>
      </p:sp>
      <p:sp>
        <p:nvSpPr>
          <p:cNvPr id="3" name="Title 2">
            <a:extLst>
              <a:ext uri="{FF2B5EF4-FFF2-40B4-BE49-F238E27FC236}">
                <a16:creationId xmlns:a16="http://schemas.microsoft.com/office/drawing/2014/main" id="{164D6752-E656-401B-A98E-441B521E95AB}"/>
              </a:ext>
            </a:extLst>
          </p:cNvPr>
          <p:cNvSpPr>
            <a:spLocks noGrp="1"/>
          </p:cNvSpPr>
          <p:nvPr>
            <p:ph type="title"/>
          </p:nvPr>
        </p:nvSpPr>
        <p:spPr/>
        <p:txBody>
          <a:bodyPr/>
          <a:lstStyle/>
          <a:p>
            <a:r>
              <a:rPr lang="en-US" altLang="zh-CN" dirty="0" err="1"/>
              <a:t>LeNet</a:t>
            </a:r>
            <a:r>
              <a:rPr lang="en-US" altLang="zh-CN" dirty="0"/>
              <a:t>—</a:t>
            </a:r>
            <a:r>
              <a:rPr lang="zh-CN" altLang="en-US" dirty="0"/>
              <a:t>结构图</a:t>
            </a:r>
            <a:endParaRPr lang="en-US" dirty="0"/>
          </a:p>
        </p:txBody>
      </p:sp>
      <p:sp>
        <p:nvSpPr>
          <p:cNvPr id="4" name="Content Placeholder 3">
            <a:extLst>
              <a:ext uri="{FF2B5EF4-FFF2-40B4-BE49-F238E27FC236}">
                <a16:creationId xmlns:a16="http://schemas.microsoft.com/office/drawing/2014/main" id="{84F46103-08E4-4A80-97A5-4D00396BF1EA}"/>
              </a:ext>
            </a:extLst>
          </p:cNvPr>
          <p:cNvSpPr>
            <a:spLocks noGrp="1"/>
          </p:cNvSpPr>
          <p:nvPr>
            <p:ph sz="quarter" idx="4294967295"/>
          </p:nvPr>
        </p:nvSpPr>
        <p:spPr>
          <a:xfrm>
            <a:off x="1512964" y="5574556"/>
            <a:ext cx="4979275" cy="891277"/>
          </a:xfrm>
        </p:spPr>
        <p:txBody>
          <a:bodyPr>
            <a:normAutofit/>
          </a:bodyPr>
          <a:lstStyle/>
          <a:p>
            <a:pPr marL="0" lvl="1" indent="0">
              <a:buNone/>
            </a:pPr>
            <a:r>
              <a:rPr lang="zh-CN" altLang="en-US" sz="1867" b="1" dirty="0"/>
              <a:t>这是一个</a:t>
            </a:r>
            <a:r>
              <a:rPr lang="en-US" altLang="zh-CN" sz="1867" b="1" dirty="0"/>
              <a:t> 5x5</a:t>
            </a:r>
            <a:r>
              <a:rPr lang="zh-CN" altLang="en-US" sz="1867" b="1" dirty="0"/>
              <a:t> 的卷积层，步幅为</a:t>
            </a:r>
            <a:r>
              <a:rPr lang="en-US" altLang="zh-CN" sz="1867" b="1" dirty="0"/>
              <a:t>1</a:t>
            </a:r>
          </a:p>
        </p:txBody>
      </p:sp>
      <p:pic>
        <p:nvPicPr>
          <p:cNvPr id="5" name="Picture 4">
            <a:extLst>
              <a:ext uri="{FF2B5EF4-FFF2-40B4-BE49-F238E27FC236}">
                <a16:creationId xmlns:a16="http://schemas.microsoft.com/office/drawing/2014/main" id="{805F7228-1FEA-4787-8B6A-EC7266D54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63" y="2243083"/>
            <a:ext cx="8896381" cy="2540000"/>
          </a:xfrm>
          <a:prstGeom prst="rect">
            <a:avLst/>
          </a:prstGeom>
        </p:spPr>
      </p:pic>
      <p:sp>
        <p:nvSpPr>
          <p:cNvPr id="6" name="Left Arrow 7">
            <a:extLst>
              <a:ext uri="{FF2B5EF4-FFF2-40B4-BE49-F238E27FC236}">
                <a16:creationId xmlns:a16="http://schemas.microsoft.com/office/drawing/2014/main" id="{E4F1059E-0CC7-4DCE-9F70-B41E8D61AED1}"/>
              </a:ext>
            </a:extLst>
          </p:cNvPr>
          <p:cNvSpPr/>
          <p:nvPr/>
        </p:nvSpPr>
        <p:spPr>
          <a:xfrm rot="5400000">
            <a:off x="2866005" y="4831105"/>
            <a:ext cx="813912" cy="244953"/>
          </a:xfrm>
          <a:prstGeom prst="leftArrow">
            <a:avLst/>
          </a:prstGeom>
          <a:solidFill>
            <a:schemeClr val="accent4">
              <a:alpha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630745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EA51C-999D-4AA6-AF01-E6820A27B603}"/>
              </a:ext>
            </a:extLst>
          </p:cNvPr>
          <p:cNvSpPr>
            <a:spLocks noGrp="1"/>
          </p:cNvSpPr>
          <p:nvPr>
            <p:ph type="sldNum" sz="quarter" idx="12"/>
          </p:nvPr>
        </p:nvSpPr>
        <p:spPr/>
        <p:txBody>
          <a:bodyPr/>
          <a:lstStyle/>
          <a:p>
            <a:fld id="{EE2556C5-CE8C-6547-B838-EA80C61A4AF7}" type="slidenum">
              <a:rPr lang="en-US" smtClean="0"/>
              <a:pPr/>
              <a:t>31</a:t>
            </a:fld>
            <a:endParaRPr lang="en-US" dirty="0"/>
          </a:p>
        </p:txBody>
      </p:sp>
      <p:sp>
        <p:nvSpPr>
          <p:cNvPr id="3" name="Title 2">
            <a:extLst>
              <a:ext uri="{FF2B5EF4-FFF2-40B4-BE49-F238E27FC236}">
                <a16:creationId xmlns:a16="http://schemas.microsoft.com/office/drawing/2014/main" id="{164D6752-E656-401B-A98E-441B521E95AB}"/>
              </a:ext>
            </a:extLst>
          </p:cNvPr>
          <p:cNvSpPr>
            <a:spLocks noGrp="1"/>
          </p:cNvSpPr>
          <p:nvPr>
            <p:ph type="title"/>
          </p:nvPr>
        </p:nvSpPr>
        <p:spPr/>
        <p:txBody>
          <a:bodyPr/>
          <a:lstStyle/>
          <a:p>
            <a:r>
              <a:rPr lang="en-US" altLang="zh-CN" dirty="0" err="1"/>
              <a:t>LeNet</a:t>
            </a:r>
            <a:r>
              <a:rPr lang="en-US" altLang="zh-CN" dirty="0"/>
              <a:t>—</a:t>
            </a:r>
            <a:r>
              <a:rPr lang="zh-CN" altLang="en-US" dirty="0"/>
              <a:t>结构图</a:t>
            </a:r>
            <a:endParaRPr lang="en-US" dirty="0"/>
          </a:p>
        </p:txBody>
      </p:sp>
      <p:sp>
        <p:nvSpPr>
          <p:cNvPr id="4" name="Content Placeholder 3">
            <a:extLst>
              <a:ext uri="{FF2B5EF4-FFF2-40B4-BE49-F238E27FC236}">
                <a16:creationId xmlns:a16="http://schemas.microsoft.com/office/drawing/2014/main" id="{84F46103-08E4-4A80-97A5-4D00396BF1EA}"/>
              </a:ext>
            </a:extLst>
          </p:cNvPr>
          <p:cNvSpPr>
            <a:spLocks noGrp="1"/>
          </p:cNvSpPr>
          <p:nvPr>
            <p:ph sz="quarter" idx="4294967295"/>
          </p:nvPr>
        </p:nvSpPr>
        <p:spPr>
          <a:xfrm>
            <a:off x="838200" y="5124078"/>
            <a:ext cx="5654039" cy="891277"/>
          </a:xfrm>
        </p:spPr>
        <p:txBody>
          <a:bodyPr>
            <a:normAutofit/>
          </a:bodyPr>
          <a:lstStyle/>
          <a:p>
            <a:pPr marL="0" lvl="1" indent="0">
              <a:buNone/>
            </a:pPr>
            <a:r>
              <a:rPr lang="zh-CN" altLang="en-US" sz="1867" b="1" dirty="0"/>
              <a:t>这意味着所产生的“过滤器”输出的维度为</a:t>
            </a:r>
            <a:r>
              <a:rPr lang="en-US" sz="1867" b="1" dirty="0"/>
              <a:t>28x28</a:t>
            </a:r>
          </a:p>
        </p:txBody>
      </p:sp>
      <p:pic>
        <p:nvPicPr>
          <p:cNvPr id="5" name="Picture 4">
            <a:extLst>
              <a:ext uri="{FF2B5EF4-FFF2-40B4-BE49-F238E27FC236}">
                <a16:creationId xmlns:a16="http://schemas.microsoft.com/office/drawing/2014/main" id="{805F7228-1FEA-4787-8B6A-EC7266D54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63" y="2243083"/>
            <a:ext cx="8896381" cy="2540000"/>
          </a:xfrm>
          <a:prstGeom prst="rect">
            <a:avLst/>
          </a:prstGeom>
        </p:spPr>
      </p:pic>
      <p:sp>
        <p:nvSpPr>
          <p:cNvPr id="6" name="Left Arrow 7">
            <a:extLst>
              <a:ext uri="{FF2B5EF4-FFF2-40B4-BE49-F238E27FC236}">
                <a16:creationId xmlns:a16="http://schemas.microsoft.com/office/drawing/2014/main" id="{E4F1059E-0CC7-4DCE-9F70-B41E8D61AED1}"/>
              </a:ext>
            </a:extLst>
          </p:cNvPr>
          <p:cNvSpPr/>
          <p:nvPr/>
        </p:nvSpPr>
        <p:spPr>
          <a:xfrm rot="5400000">
            <a:off x="3125085" y="4514080"/>
            <a:ext cx="813912" cy="244953"/>
          </a:xfrm>
          <a:prstGeom prst="leftArrow">
            <a:avLst/>
          </a:prstGeom>
          <a:solidFill>
            <a:schemeClr val="accent4">
              <a:alpha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968624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EA51C-999D-4AA6-AF01-E6820A27B603}"/>
              </a:ext>
            </a:extLst>
          </p:cNvPr>
          <p:cNvSpPr>
            <a:spLocks noGrp="1"/>
          </p:cNvSpPr>
          <p:nvPr>
            <p:ph type="sldNum" sz="quarter" idx="12"/>
          </p:nvPr>
        </p:nvSpPr>
        <p:spPr/>
        <p:txBody>
          <a:bodyPr/>
          <a:lstStyle/>
          <a:p>
            <a:fld id="{EE2556C5-CE8C-6547-B838-EA80C61A4AF7}" type="slidenum">
              <a:rPr lang="en-US" smtClean="0"/>
              <a:pPr/>
              <a:t>32</a:t>
            </a:fld>
            <a:endParaRPr lang="en-US" dirty="0"/>
          </a:p>
        </p:txBody>
      </p:sp>
      <p:sp>
        <p:nvSpPr>
          <p:cNvPr id="3" name="Title 2">
            <a:extLst>
              <a:ext uri="{FF2B5EF4-FFF2-40B4-BE49-F238E27FC236}">
                <a16:creationId xmlns:a16="http://schemas.microsoft.com/office/drawing/2014/main" id="{164D6752-E656-401B-A98E-441B521E95AB}"/>
              </a:ext>
            </a:extLst>
          </p:cNvPr>
          <p:cNvSpPr>
            <a:spLocks noGrp="1"/>
          </p:cNvSpPr>
          <p:nvPr>
            <p:ph type="title"/>
          </p:nvPr>
        </p:nvSpPr>
        <p:spPr/>
        <p:txBody>
          <a:bodyPr/>
          <a:lstStyle/>
          <a:p>
            <a:r>
              <a:rPr lang="en-US" altLang="zh-CN" dirty="0" err="1"/>
              <a:t>LeNet</a:t>
            </a:r>
            <a:r>
              <a:rPr lang="en-US" altLang="zh-CN" dirty="0"/>
              <a:t>—</a:t>
            </a:r>
            <a:r>
              <a:rPr lang="zh-CN" altLang="en-US" dirty="0"/>
              <a:t>结构图</a:t>
            </a:r>
            <a:endParaRPr lang="en-US" dirty="0"/>
          </a:p>
        </p:txBody>
      </p:sp>
      <p:sp>
        <p:nvSpPr>
          <p:cNvPr id="4" name="Content Placeholder 3">
            <a:extLst>
              <a:ext uri="{FF2B5EF4-FFF2-40B4-BE49-F238E27FC236}">
                <a16:creationId xmlns:a16="http://schemas.microsoft.com/office/drawing/2014/main" id="{84F46103-08E4-4A80-97A5-4D00396BF1EA}"/>
              </a:ext>
            </a:extLst>
          </p:cNvPr>
          <p:cNvSpPr>
            <a:spLocks noGrp="1"/>
          </p:cNvSpPr>
          <p:nvPr>
            <p:ph sz="quarter" idx="4294967295"/>
          </p:nvPr>
        </p:nvSpPr>
        <p:spPr>
          <a:xfrm>
            <a:off x="1238645" y="5273591"/>
            <a:ext cx="5543155" cy="891277"/>
          </a:xfrm>
        </p:spPr>
        <p:txBody>
          <a:bodyPr>
            <a:normAutofit/>
          </a:bodyPr>
          <a:lstStyle/>
          <a:p>
            <a:pPr marL="0" lvl="1" indent="0">
              <a:buNone/>
            </a:pPr>
            <a:r>
              <a:rPr lang="zh-CN" altLang="en-US" sz="1867" b="1" dirty="0"/>
              <a:t>这里使用的深度是</a:t>
            </a:r>
            <a:r>
              <a:rPr lang="en-US" altLang="zh-CN" sz="1867" b="1" dirty="0"/>
              <a:t>6</a:t>
            </a:r>
            <a:r>
              <a:rPr lang="zh-CN" altLang="en-US" sz="1867" b="1" dirty="0"/>
              <a:t>，即需要学习</a:t>
            </a:r>
            <a:r>
              <a:rPr lang="en-US" altLang="zh-CN" sz="1867" b="1" dirty="0"/>
              <a:t>6</a:t>
            </a:r>
            <a:r>
              <a:rPr lang="zh-CN" altLang="en-US" sz="1867" b="1" dirty="0"/>
              <a:t>个不同的卷积核</a:t>
            </a:r>
            <a:endParaRPr lang="en-US" sz="1867" b="1" dirty="0"/>
          </a:p>
        </p:txBody>
      </p:sp>
      <p:pic>
        <p:nvPicPr>
          <p:cNvPr id="5" name="Picture 4">
            <a:extLst>
              <a:ext uri="{FF2B5EF4-FFF2-40B4-BE49-F238E27FC236}">
                <a16:creationId xmlns:a16="http://schemas.microsoft.com/office/drawing/2014/main" id="{805F7228-1FEA-4787-8B6A-EC7266D54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63" y="2243083"/>
            <a:ext cx="8896381" cy="2540000"/>
          </a:xfrm>
          <a:prstGeom prst="rect">
            <a:avLst/>
          </a:prstGeom>
        </p:spPr>
      </p:pic>
      <p:sp>
        <p:nvSpPr>
          <p:cNvPr id="6" name="Left Arrow 7">
            <a:extLst>
              <a:ext uri="{FF2B5EF4-FFF2-40B4-BE49-F238E27FC236}">
                <a16:creationId xmlns:a16="http://schemas.microsoft.com/office/drawing/2014/main" id="{E4F1059E-0CC7-4DCE-9F70-B41E8D61AED1}"/>
              </a:ext>
            </a:extLst>
          </p:cNvPr>
          <p:cNvSpPr/>
          <p:nvPr/>
        </p:nvSpPr>
        <p:spPr>
          <a:xfrm rot="5400000">
            <a:off x="3125085" y="4514080"/>
            <a:ext cx="813912" cy="244953"/>
          </a:xfrm>
          <a:prstGeom prst="leftArrow">
            <a:avLst/>
          </a:prstGeom>
          <a:solidFill>
            <a:schemeClr val="accent4">
              <a:alpha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050650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EA51C-999D-4AA6-AF01-E6820A27B603}"/>
              </a:ext>
            </a:extLst>
          </p:cNvPr>
          <p:cNvSpPr>
            <a:spLocks noGrp="1"/>
          </p:cNvSpPr>
          <p:nvPr>
            <p:ph type="sldNum" sz="quarter" idx="12"/>
          </p:nvPr>
        </p:nvSpPr>
        <p:spPr/>
        <p:txBody>
          <a:bodyPr/>
          <a:lstStyle/>
          <a:p>
            <a:fld id="{EE2556C5-CE8C-6547-B838-EA80C61A4AF7}" type="slidenum">
              <a:rPr lang="en-US" smtClean="0"/>
              <a:pPr/>
              <a:t>33</a:t>
            </a:fld>
            <a:endParaRPr lang="en-US" dirty="0"/>
          </a:p>
        </p:txBody>
      </p:sp>
      <p:sp>
        <p:nvSpPr>
          <p:cNvPr id="3" name="Title 2">
            <a:extLst>
              <a:ext uri="{FF2B5EF4-FFF2-40B4-BE49-F238E27FC236}">
                <a16:creationId xmlns:a16="http://schemas.microsoft.com/office/drawing/2014/main" id="{164D6752-E656-401B-A98E-441B521E95AB}"/>
              </a:ext>
            </a:extLst>
          </p:cNvPr>
          <p:cNvSpPr>
            <a:spLocks noGrp="1"/>
          </p:cNvSpPr>
          <p:nvPr>
            <p:ph type="title"/>
          </p:nvPr>
        </p:nvSpPr>
        <p:spPr/>
        <p:txBody>
          <a:bodyPr/>
          <a:lstStyle/>
          <a:p>
            <a:r>
              <a:rPr lang="en-US" altLang="zh-CN" dirty="0" err="1"/>
              <a:t>LeNet</a:t>
            </a:r>
            <a:r>
              <a:rPr lang="en-US" altLang="zh-CN" dirty="0"/>
              <a:t>—</a:t>
            </a:r>
            <a:r>
              <a:rPr lang="zh-CN" altLang="en-US" dirty="0"/>
              <a:t>结构图</a:t>
            </a:r>
            <a:endParaRPr lang="en-US" dirty="0"/>
          </a:p>
        </p:txBody>
      </p:sp>
      <p:pic>
        <p:nvPicPr>
          <p:cNvPr id="5" name="Picture 4">
            <a:extLst>
              <a:ext uri="{FF2B5EF4-FFF2-40B4-BE49-F238E27FC236}">
                <a16:creationId xmlns:a16="http://schemas.microsoft.com/office/drawing/2014/main" id="{805F7228-1FEA-4787-8B6A-EC7266D54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63" y="2243083"/>
            <a:ext cx="8896381" cy="2540000"/>
          </a:xfrm>
          <a:prstGeom prst="rect">
            <a:avLst/>
          </a:prstGeom>
        </p:spPr>
      </p:pic>
      <p:sp>
        <p:nvSpPr>
          <p:cNvPr id="6" name="Left Arrow 7">
            <a:extLst>
              <a:ext uri="{FF2B5EF4-FFF2-40B4-BE49-F238E27FC236}">
                <a16:creationId xmlns:a16="http://schemas.microsoft.com/office/drawing/2014/main" id="{E4F1059E-0CC7-4DCE-9F70-B41E8D61AED1}"/>
              </a:ext>
            </a:extLst>
          </p:cNvPr>
          <p:cNvSpPr/>
          <p:nvPr/>
        </p:nvSpPr>
        <p:spPr>
          <a:xfrm rot="5400000">
            <a:off x="3125085" y="4514080"/>
            <a:ext cx="813912" cy="244953"/>
          </a:xfrm>
          <a:prstGeom prst="leftArrow">
            <a:avLst/>
          </a:prstGeom>
          <a:solidFill>
            <a:schemeClr val="accent4">
              <a:alpha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Content Placeholder 3">
            <a:extLst>
              <a:ext uri="{FF2B5EF4-FFF2-40B4-BE49-F238E27FC236}">
                <a16:creationId xmlns:a16="http://schemas.microsoft.com/office/drawing/2014/main" id="{B7B04D06-5E53-432F-82FC-C0D9075E7946}"/>
              </a:ext>
            </a:extLst>
          </p:cNvPr>
          <p:cNvSpPr txBox="1">
            <a:spLocks/>
          </p:cNvSpPr>
          <p:nvPr/>
        </p:nvSpPr>
        <p:spPr>
          <a:xfrm>
            <a:off x="1347034" y="5949307"/>
            <a:ext cx="3754161" cy="891277"/>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1" kern="1200">
                <a:solidFill>
                  <a:schemeClr val="tx2"/>
                </a:solidFill>
                <a:latin typeface="+mn-lt"/>
                <a:ea typeface="+mn-ea"/>
                <a:cs typeface="Intel Clear" panose="020B0604020203020204" pitchFamily="34" charset="0"/>
              </a:defRPr>
            </a:lvl1pPr>
            <a:lvl2pPr marL="225425" indent="-225425" algn="l" defTabSz="457200" rtl="0" eaLnBrk="1" latinLnBrk="0" hangingPunct="1">
              <a:spcBef>
                <a:spcPts val="600"/>
              </a:spcBef>
              <a:spcAft>
                <a:spcPts val="600"/>
              </a:spcAft>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300"/>
              </a:spcBef>
              <a:spcAft>
                <a:spcPts val="300"/>
              </a:spcAft>
              <a:buFont typeface="Intel Clear" panose="020B0604020203020204" pitchFamily="34" charset="0"/>
              <a:buChar char="–"/>
              <a:defRPr sz="1400" kern="1200">
                <a:solidFill>
                  <a:schemeClr val="tx2"/>
                </a:solidFill>
                <a:latin typeface="+mn-lt"/>
                <a:ea typeface="+mn-ea"/>
                <a:cs typeface="Intel Clear" panose="020B0604020203020204" pitchFamily="34" charset="0"/>
              </a:defRPr>
            </a:lvl3pPr>
            <a:lvl4pPr marL="0" indent="0" algn="l" defTabSz="457200" rtl="0" eaLnBrk="1" latinLnBrk="0" hangingPunct="1">
              <a:spcBef>
                <a:spcPts val="600"/>
              </a:spcBef>
              <a:spcAft>
                <a:spcPts val="600"/>
              </a:spcAft>
              <a:buFontTx/>
              <a:buNone/>
              <a:defRPr sz="1400" b="0" kern="1200">
                <a:solidFill>
                  <a:schemeClr val="tx1"/>
                </a:solidFill>
                <a:latin typeface="Courier"/>
                <a:ea typeface="+mn-ea"/>
                <a:cs typeface="Intel Clear" panose="020B0604020203020204" pitchFamily="34" charset="0"/>
              </a:defRPr>
            </a:lvl4pPr>
            <a:lvl5pPr marL="182880" indent="-182880" algn="l" defTabSz="457200" rtl="0" eaLnBrk="1" latinLnBrk="0" hangingPunct="1">
              <a:spcBef>
                <a:spcPts val="300"/>
              </a:spcBef>
              <a:spcAft>
                <a:spcPts val="300"/>
              </a:spcAft>
              <a:buClr>
                <a:schemeClr val="tx2"/>
              </a:buClr>
              <a:buFont typeface="Courier New" panose="02070309020205020404" pitchFamily="49" charset="0"/>
              <a:buChar char="#"/>
              <a:defRPr sz="1400" b="0" i="1" kern="1200">
                <a:solidFill>
                  <a:schemeClr val="tx2"/>
                </a:solidFill>
                <a:latin typeface="Courier"/>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zh-CN" altLang="en-US" sz="1867" b="1" dirty="0">
                <a:solidFill>
                  <a:schemeClr val="tx1"/>
                </a:solidFill>
              </a:rPr>
              <a:t>因此这一层的输出为</a:t>
            </a:r>
            <a:r>
              <a:rPr lang="en-US" sz="1867" b="1" dirty="0">
                <a:solidFill>
                  <a:schemeClr val="tx1"/>
                </a:solidFill>
              </a:rPr>
              <a:t> 6x28x28</a:t>
            </a:r>
          </a:p>
        </p:txBody>
      </p:sp>
      <p:sp>
        <p:nvSpPr>
          <p:cNvPr id="8" name="Content Placeholder 3">
            <a:extLst>
              <a:ext uri="{FF2B5EF4-FFF2-40B4-BE49-F238E27FC236}">
                <a16:creationId xmlns:a16="http://schemas.microsoft.com/office/drawing/2014/main" id="{1A10A46D-F61B-9F40-9F6C-4CD757230F89}"/>
              </a:ext>
            </a:extLst>
          </p:cNvPr>
          <p:cNvSpPr txBox="1">
            <a:spLocks/>
          </p:cNvSpPr>
          <p:nvPr/>
        </p:nvSpPr>
        <p:spPr>
          <a:xfrm>
            <a:off x="1238645" y="5273591"/>
            <a:ext cx="5543155" cy="891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1" indent="0">
              <a:buFont typeface="Arial"/>
              <a:buNone/>
            </a:pPr>
            <a:r>
              <a:rPr lang="zh-CN" altLang="en-US" sz="1867" b="1"/>
              <a:t>这里使用的深度是</a:t>
            </a:r>
            <a:r>
              <a:rPr lang="en-US" altLang="zh-CN" sz="1867" b="1"/>
              <a:t>6</a:t>
            </a:r>
            <a:r>
              <a:rPr lang="zh-CN" altLang="en-US" sz="1867" b="1"/>
              <a:t>，即需要学习</a:t>
            </a:r>
            <a:r>
              <a:rPr lang="en-US" altLang="zh-CN" sz="1867" b="1"/>
              <a:t>6</a:t>
            </a:r>
            <a:r>
              <a:rPr lang="zh-CN" altLang="en-US" sz="1867" b="1"/>
              <a:t>个不同的卷积核</a:t>
            </a:r>
            <a:endParaRPr lang="en-US" sz="1867" b="1" dirty="0"/>
          </a:p>
        </p:txBody>
      </p:sp>
    </p:spTree>
    <p:extLst>
      <p:ext uri="{BB962C8B-B14F-4D97-AF65-F5344CB8AC3E}">
        <p14:creationId xmlns:p14="http://schemas.microsoft.com/office/powerpoint/2010/main" val="1846250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EA51C-999D-4AA6-AF01-E6820A27B603}"/>
              </a:ext>
            </a:extLst>
          </p:cNvPr>
          <p:cNvSpPr>
            <a:spLocks noGrp="1"/>
          </p:cNvSpPr>
          <p:nvPr>
            <p:ph type="sldNum" sz="quarter" idx="12"/>
          </p:nvPr>
        </p:nvSpPr>
        <p:spPr/>
        <p:txBody>
          <a:bodyPr/>
          <a:lstStyle/>
          <a:p>
            <a:fld id="{EE2556C5-CE8C-6547-B838-EA80C61A4AF7}" type="slidenum">
              <a:rPr lang="en-US" smtClean="0"/>
              <a:pPr/>
              <a:t>34</a:t>
            </a:fld>
            <a:endParaRPr lang="en-US" dirty="0"/>
          </a:p>
        </p:txBody>
      </p:sp>
      <p:sp>
        <p:nvSpPr>
          <p:cNvPr id="3" name="Title 2">
            <a:extLst>
              <a:ext uri="{FF2B5EF4-FFF2-40B4-BE49-F238E27FC236}">
                <a16:creationId xmlns:a16="http://schemas.microsoft.com/office/drawing/2014/main" id="{164D6752-E656-401B-A98E-441B521E95AB}"/>
              </a:ext>
            </a:extLst>
          </p:cNvPr>
          <p:cNvSpPr>
            <a:spLocks noGrp="1"/>
          </p:cNvSpPr>
          <p:nvPr>
            <p:ph type="title"/>
          </p:nvPr>
        </p:nvSpPr>
        <p:spPr/>
        <p:txBody>
          <a:bodyPr/>
          <a:lstStyle/>
          <a:p>
            <a:r>
              <a:rPr lang="en-US" altLang="zh-CN" dirty="0" err="1"/>
              <a:t>LeNet</a:t>
            </a:r>
            <a:r>
              <a:rPr lang="en-US" altLang="zh-CN" dirty="0"/>
              <a:t>—</a:t>
            </a:r>
            <a:r>
              <a:rPr lang="zh-CN" altLang="en-US" dirty="0"/>
              <a:t>结构图</a:t>
            </a:r>
            <a:endParaRPr lang="en-US" dirty="0"/>
          </a:p>
        </p:txBody>
      </p:sp>
      <p:sp>
        <p:nvSpPr>
          <p:cNvPr id="4" name="Content Placeholder 3">
            <a:extLst>
              <a:ext uri="{FF2B5EF4-FFF2-40B4-BE49-F238E27FC236}">
                <a16:creationId xmlns:a16="http://schemas.microsoft.com/office/drawing/2014/main" id="{84F46103-08E4-4A80-97A5-4D00396BF1EA}"/>
              </a:ext>
            </a:extLst>
          </p:cNvPr>
          <p:cNvSpPr>
            <a:spLocks noGrp="1"/>
          </p:cNvSpPr>
          <p:nvPr>
            <p:ph sz="quarter" idx="4294967295"/>
          </p:nvPr>
        </p:nvSpPr>
        <p:spPr>
          <a:xfrm>
            <a:off x="2564525" y="5141663"/>
            <a:ext cx="3005959" cy="891277"/>
          </a:xfrm>
        </p:spPr>
        <p:txBody>
          <a:bodyPr>
            <a:normAutofit/>
          </a:bodyPr>
          <a:lstStyle/>
          <a:p>
            <a:pPr marL="0" lvl="1" indent="0">
              <a:buNone/>
            </a:pPr>
            <a:r>
              <a:rPr lang="zh-CN" altLang="en-US" sz="1867" b="1" dirty="0"/>
              <a:t>这一层总共有多少个权重？</a:t>
            </a:r>
            <a:endParaRPr lang="en-US" sz="1867" b="1" dirty="0"/>
          </a:p>
        </p:txBody>
      </p:sp>
      <p:pic>
        <p:nvPicPr>
          <p:cNvPr id="5" name="Picture 4">
            <a:extLst>
              <a:ext uri="{FF2B5EF4-FFF2-40B4-BE49-F238E27FC236}">
                <a16:creationId xmlns:a16="http://schemas.microsoft.com/office/drawing/2014/main" id="{805F7228-1FEA-4787-8B6A-EC7266D54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63" y="2243083"/>
            <a:ext cx="8896381" cy="2540000"/>
          </a:xfrm>
          <a:prstGeom prst="rect">
            <a:avLst/>
          </a:prstGeom>
        </p:spPr>
      </p:pic>
      <p:sp>
        <p:nvSpPr>
          <p:cNvPr id="6" name="Left Arrow 7">
            <a:extLst>
              <a:ext uri="{FF2B5EF4-FFF2-40B4-BE49-F238E27FC236}">
                <a16:creationId xmlns:a16="http://schemas.microsoft.com/office/drawing/2014/main" id="{E4F1059E-0CC7-4DCE-9F70-B41E8D61AED1}"/>
              </a:ext>
            </a:extLst>
          </p:cNvPr>
          <p:cNvSpPr/>
          <p:nvPr/>
        </p:nvSpPr>
        <p:spPr>
          <a:xfrm rot="5400000">
            <a:off x="3125085" y="4514080"/>
            <a:ext cx="813912" cy="244953"/>
          </a:xfrm>
          <a:prstGeom prst="leftArrow">
            <a:avLst/>
          </a:prstGeom>
          <a:solidFill>
            <a:schemeClr val="accent4">
              <a:alpha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490258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EA51C-999D-4AA6-AF01-E6820A27B603}"/>
              </a:ext>
            </a:extLst>
          </p:cNvPr>
          <p:cNvSpPr>
            <a:spLocks noGrp="1"/>
          </p:cNvSpPr>
          <p:nvPr>
            <p:ph type="sldNum" sz="quarter" idx="12"/>
          </p:nvPr>
        </p:nvSpPr>
        <p:spPr/>
        <p:txBody>
          <a:bodyPr/>
          <a:lstStyle/>
          <a:p>
            <a:fld id="{EE2556C5-CE8C-6547-B838-EA80C61A4AF7}" type="slidenum">
              <a:rPr lang="en-US" smtClean="0"/>
              <a:pPr/>
              <a:t>35</a:t>
            </a:fld>
            <a:endParaRPr lang="en-US" dirty="0"/>
          </a:p>
        </p:txBody>
      </p:sp>
      <p:sp>
        <p:nvSpPr>
          <p:cNvPr id="3" name="Title 2">
            <a:extLst>
              <a:ext uri="{FF2B5EF4-FFF2-40B4-BE49-F238E27FC236}">
                <a16:creationId xmlns:a16="http://schemas.microsoft.com/office/drawing/2014/main" id="{164D6752-E656-401B-A98E-441B521E95AB}"/>
              </a:ext>
            </a:extLst>
          </p:cNvPr>
          <p:cNvSpPr>
            <a:spLocks noGrp="1"/>
          </p:cNvSpPr>
          <p:nvPr>
            <p:ph type="title"/>
          </p:nvPr>
        </p:nvSpPr>
        <p:spPr/>
        <p:txBody>
          <a:bodyPr/>
          <a:lstStyle/>
          <a:p>
            <a:r>
              <a:rPr lang="en-US" altLang="zh-CN" dirty="0" err="1"/>
              <a:t>LeNet</a:t>
            </a:r>
            <a:r>
              <a:rPr lang="en-US" altLang="zh-CN" dirty="0"/>
              <a:t>—</a:t>
            </a:r>
            <a:r>
              <a:rPr lang="zh-CN" altLang="en-US" dirty="0"/>
              <a:t>结构图</a:t>
            </a:r>
            <a:endParaRPr lang="en-US" dirty="0"/>
          </a:p>
        </p:txBody>
      </p:sp>
      <p:sp>
        <p:nvSpPr>
          <p:cNvPr id="4" name="Content Placeholder 3">
            <a:extLst>
              <a:ext uri="{FF2B5EF4-FFF2-40B4-BE49-F238E27FC236}">
                <a16:creationId xmlns:a16="http://schemas.microsoft.com/office/drawing/2014/main" id="{84F46103-08E4-4A80-97A5-4D00396BF1EA}"/>
              </a:ext>
            </a:extLst>
          </p:cNvPr>
          <p:cNvSpPr>
            <a:spLocks noGrp="1"/>
          </p:cNvSpPr>
          <p:nvPr>
            <p:ph sz="quarter" idx="4294967295"/>
          </p:nvPr>
        </p:nvSpPr>
        <p:spPr>
          <a:xfrm>
            <a:off x="2564525" y="5141663"/>
            <a:ext cx="3005959" cy="891277"/>
          </a:xfrm>
        </p:spPr>
        <p:txBody>
          <a:bodyPr/>
          <a:lstStyle/>
          <a:p>
            <a:pPr marL="0" lvl="1" indent="0">
              <a:buNone/>
            </a:pPr>
            <a:r>
              <a:rPr lang="zh-CN" altLang="en-US" sz="1867" b="1" dirty="0"/>
              <a:t>这一层总共有多少个权重？</a:t>
            </a:r>
            <a:endParaRPr lang="en-US" altLang="zh-CN" sz="1867" b="1" dirty="0"/>
          </a:p>
        </p:txBody>
      </p:sp>
      <p:pic>
        <p:nvPicPr>
          <p:cNvPr id="5" name="Picture 4">
            <a:extLst>
              <a:ext uri="{FF2B5EF4-FFF2-40B4-BE49-F238E27FC236}">
                <a16:creationId xmlns:a16="http://schemas.microsoft.com/office/drawing/2014/main" id="{805F7228-1FEA-4787-8B6A-EC7266D54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63" y="2243083"/>
            <a:ext cx="8896381" cy="2540000"/>
          </a:xfrm>
          <a:prstGeom prst="rect">
            <a:avLst/>
          </a:prstGeom>
        </p:spPr>
      </p:pic>
      <p:sp>
        <p:nvSpPr>
          <p:cNvPr id="6" name="Left Arrow 7">
            <a:extLst>
              <a:ext uri="{FF2B5EF4-FFF2-40B4-BE49-F238E27FC236}">
                <a16:creationId xmlns:a16="http://schemas.microsoft.com/office/drawing/2014/main" id="{E4F1059E-0CC7-4DCE-9F70-B41E8D61AED1}"/>
              </a:ext>
            </a:extLst>
          </p:cNvPr>
          <p:cNvSpPr/>
          <p:nvPr/>
        </p:nvSpPr>
        <p:spPr>
          <a:xfrm rot="5400000">
            <a:off x="3125085" y="4514080"/>
            <a:ext cx="813912" cy="244953"/>
          </a:xfrm>
          <a:prstGeom prst="leftArrow">
            <a:avLst/>
          </a:prstGeom>
          <a:solidFill>
            <a:schemeClr val="accent4">
              <a:alpha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Content Placeholder 3">
            <a:extLst>
              <a:ext uri="{FF2B5EF4-FFF2-40B4-BE49-F238E27FC236}">
                <a16:creationId xmlns:a16="http://schemas.microsoft.com/office/drawing/2014/main" id="{2315EA67-9027-44A1-8340-ECFAABDEF576}"/>
              </a:ext>
            </a:extLst>
          </p:cNvPr>
          <p:cNvSpPr txBox="1">
            <a:spLocks/>
          </p:cNvSpPr>
          <p:nvPr/>
        </p:nvSpPr>
        <p:spPr>
          <a:xfrm>
            <a:off x="6428435" y="5141663"/>
            <a:ext cx="4808740" cy="891277"/>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1" kern="1200">
                <a:solidFill>
                  <a:schemeClr val="tx2"/>
                </a:solidFill>
                <a:latin typeface="+mn-lt"/>
                <a:ea typeface="+mn-ea"/>
                <a:cs typeface="Intel Clear" panose="020B0604020203020204" pitchFamily="34" charset="0"/>
              </a:defRPr>
            </a:lvl1pPr>
            <a:lvl2pPr marL="225425" indent="-225425" algn="l" defTabSz="457200" rtl="0" eaLnBrk="1" latinLnBrk="0" hangingPunct="1">
              <a:spcBef>
                <a:spcPts val="600"/>
              </a:spcBef>
              <a:spcAft>
                <a:spcPts val="600"/>
              </a:spcAft>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300"/>
              </a:spcBef>
              <a:spcAft>
                <a:spcPts val="300"/>
              </a:spcAft>
              <a:buFont typeface="Intel Clear" panose="020B0604020203020204" pitchFamily="34" charset="0"/>
              <a:buChar char="–"/>
              <a:defRPr sz="1400" kern="1200">
                <a:solidFill>
                  <a:schemeClr val="tx2"/>
                </a:solidFill>
                <a:latin typeface="+mn-lt"/>
                <a:ea typeface="+mn-ea"/>
                <a:cs typeface="Intel Clear" panose="020B0604020203020204" pitchFamily="34" charset="0"/>
              </a:defRPr>
            </a:lvl3pPr>
            <a:lvl4pPr marL="0" indent="0" algn="l" defTabSz="457200" rtl="0" eaLnBrk="1" latinLnBrk="0" hangingPunct="1">
              <a:spcBef>
                <a:spcPts val="600"/>
              </a:spcBef>
              <a:spcAft>
                <a:spcPts val="600"/>
              </a:spcAft>
              <a:buFontTx/>
              <a:buNone/>
              <a:defRPr sz="1400" b="0" kern="1200">
                <a:solidFill>
                  <a:schemeClr val="tx1"/>
                </a:solidFill>
                <a:latin typeface="Courier"/>
                <a:ea typeface="+mn-ea"/>
                <a:cs typeface="Intel Clear" panose="020B0604020203020204" pitchFamily="34" charset="0"/>
              </a:defRPr>
            </a:lvl4pPr>
            <a:lvl5pPr marL="182880" indent="-182880" algn="l" defTabSz="457200" rtl="0" eaLnBrk="1" latinLnBrk="0" hangingPunct="1">
              <a:spcBef>
                <a:spcPts val="300"/>
              </a:spcBef>
              <a:spcAft>
                <a:spcPts val="300"/>
              </a:spcAft>
              <a:buClr>
                <a:schemeClr val="tx2"/>
              </a:buClr>
              <a:buFont typeface="Courier New" panose="02070309020205020404" pitchFamily="49" charset="0"/>
              <a:buChar char="#"/>
              <a:defRPr sz="1400" b="0" i="1" kern="1200">
                <a:solidFill>
                  <a:schemeClr val="tx2"/>
                </a:solidFill>
                <a:latin typeface="Courier"/>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zh-CN" altLang="en-US" sz="1867" b="1" dirty="0"/>
              <a:t>答案：每个卷积核有 </a:t>
            </a:r>
            <a:r>
              <a:rPr lang="en-US" sz="1867" b="1" dirty="0"/>
              <a:t>5x5=25 </a:t>
            </a:r>
            <a:r>
              <a:rPr lang="zh-CN" altLang="en-US" sz="1867" b="1" dirty="0"/>
              <a:t>个权重，加上偏置量项，总共有</a:t>
            </a:r>
            <a:r>
              <a:rPr lang="en-US" altLang="zh-CN" sz="1867" b="1" dirty="0"/>
              <a:t>26</a:t>
            </a:r>
            <a:r>
              <a:rPr lang="zh-CN" altLang="en-US" sz="1867" b="1" dirty="0"/>
              <a:t>个权重，因此这一层的权重数量</a:t>
            </a:r>
            <a:r>
              <a:rPr lang="en-US" sz="1867" b="1" dirty="0"/>
              <a:t> = 6x26 = 156</a:t>
            </a:r>
          </a:p>
        </p:txBody>
      </p:sp>
    </p:spTree>
    <p:extLst>
      <p:ext uri="{BB962C8B-B14F-4D97-AF65-F5344CB8AC3E}">
        <p14:creationId xmlns:p14="http://schemas.microsoft.com/office/powerpoint/2010/main" val="2688639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EA51C-999D-4AA6-AF01-E6820A27B603}"/>
              </a:ext>
            </a:extLst>
          </p:cNvPr>
          <p:cNvSpPr>
            <a:spLocks noGrp="1"/>
          </p:cNvSpPr>
          <p:nvPr>
            <p:ph type="sldNum" sz="quarter" idx="12"/>
          </p:nvPr>
        </p:nvSpPr>
        <p:spPr/>
        <p:txBody>
          <a:bodyPr/>
          <a:lstStyle/>
          <a:p>
            <a:fld id="{EE2556C5-CE8C-6547-B838-EA80C61A4AF7}" type="slidenum">
              <a:rPr lang="en-US" smtClean="0"/>
              <a:pPr/>
              <a:t>36</a:t>
            </a:fld>
            <a:endParaRPr lang="en-US" dirty="0"/>
          </a:p>
        </p:txBody>
      </p:sp>
      <p:sp>
        <p:nvSpPr>
          <p:cNvPr id="3" name="Title 2">
            <a:extLst>
              <a:ext uri="{FF2B5EF4-FFF2-40B4-BE49-F238E27FC236}">
                <a16:creationId xmlns:a16="http://schemas.microsoft.com/office/drawing/2014/main" id="{164D6752-E656-401B-A98E-441B521E95AB}"/>
              </a:ext>
            </a:extLst>
          </p:cNvPr>
          <p:cNvSpPr>
            <a:spLocks noGrp="1"/>
          </p:cNvSpPr>
          <p:nvPr>
            <p:ph type="title"/>
          </p:nvPr>
        </p:nvSpPr>
        <p:spPr/>
        <p:txBody>
          <a:bodyPr/>
          <a:lstStyle/>
          <a:p>
            <a:r>
              <a:rPr lang="en-US" altLang="zh-CN" dirty="0" err="1"/>
              <a:t>LeNet</a:t>
            </a:r>
            <a:r>
              <a:rPr lang="en-US" altLang="zh-CN" dirty="0"/>
              <a:t>—</a:t>
            </a:r>
            <a:r>
              <a:rPr lang="zh-CN" altLang="en-US" dirty="0"/>
              <a:t>结构图</a:t>
            </a:r>
            <a:endParaRPr lang="en-US" dirty="0"/>
          </a:p>
        </p:txBody>
      </p:sp>
      <p:sp>
        <p:nvSpPr>
          <p:cNvPr id="4" name="Content Placeholder 3">
            <a:extLst>
              <a:ext uri="{FF2B5EF4-FFF2-40B4-BE49-F238E27FC236}">
                <a16:creationId xmlns:a16="http://schemas.microsoft.com/office/drawing/2014/main" id="{84F46103-08E4-4A80-97A5-4D00396BF1EA}"/>
              </a:ext>
            </a:extLst>
          </p:cNvPr>
          <p:cNvSpPr>
            <a:spLocks noGrp="1"/>
          </p:cNvSpPr>
          <p:nvPr>
            <p:ph sz="quarter" idx="4294967295"/>
          </p:nvPr>
        </p:nvSpPr>
        <p:spPr>
          <a:xfrm>
            <a:off x="2276725" y="1696739"/>
            <a:ext cx="4666592" cy="246024"/>
          </a:xfrm>
        </p:spPr>
        <p:txBody>
          <a:bodyPr>
            <a:noAutofit/>
          </a:bodyPr>
          <a:lstStyle/>
          <a:p>
            <a:pPr marL="0" lvl="1" indent="0" algn="ctr">
              <a:lnSpc>
                <a:spcPct val="110000"/>
              </a:lnSpc>
              <a:buNone/>
            </a:pPr>
            <a:r>
              <a:rPr lang="zh-CN" altLang="en-US" sz="1800" b="1" dirty="0"/>
              <a:t>接下来是一个</a:t>
            </a:r>
            <a:r>
              <a:rPr lang="en-US" sz="1800" b="1" dirty="0"/>
              <a:t> 2x2 </a:t>
            </a:r>
            <a:r>
              <a:rPr lang="zh-CN" altLang="en-US" sz="1800" b="1" dirty="0"/>
              <a:t>池化层</a:t>
            </a:r>
            <a:endParaRPr lang="en-US" sz="1800" b="1" dirty="0"/>
          </a:p>
        </p:txBody>
      </p:sp>
      <p:pic>
        <p:nvPicPr>
          <p:cNvPr id="5" name="Picture 4">
            <a:extLst>
              <a:ext uri="{FF2B5EF4-FFF2-40B4-BE49-F238E27FC236}">
                <a16:creationId xmlns:a16="http://schemas.microsoft.com/office/drawing/2014/main" id="{805F7228-1FEA-4787-8B6A-EC7266D54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63" y="2243083"/>
            <a:ext cx="8896381" cy="2540000"/>
          </a:xfrm>
          <a:prstGeom prst="rect">
            <a:avLst/>
          </a:prstGeom>
        </p:spPr>
      </p:pic>
      <p:sp>
        <p:nvSpPr>
          <p:cNvPr id="6" name="Left Arrow 7">
            <a:extLst>
              <a:ext uri="{FF2B5EF4-FFF2-40B4-BE49-F238E27FC236}">
                <a16:creationId xmlns:a16="http://schemas.microsoft.com/office/drawing/2014/main" id="{E4F1059E-0CC7-4DCE-9F70-B41E8D61AED1}"/>
              </a:ext>
            </a:extLst>
          </p:cNvPr>
          <p:cNvSpPr/>
          <p:nvPr/>
        </p:nvSpPr>
        <p:spPr>
          <a:xfrm rot="16200000">
            <a:off x="4342826" y="2255933"/>
            <a:ext cx="534391" cy="228763"/>
          </a:xfrm>
          <a:prstGeom prst="leftArrow">
            <a:avLst/>
          </a:prstGeom>
          <a:solidFill>
            <a:schemeClr val="accent4">
              <a:alpha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307593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EA51C-999D-4AA6-AF01-E6820A27B603}"/>
              </a:ext>
            </a:extLst>
          </p:cNvPr>
          <p:cNvSpPr>
            <a:spLocks noGrp="1"/>
          </p:cNvSpPr>
          <p:nvPr>
            <p:ph type="sldNum" sz="quarter" idx="12"/>
          </p:nvPr>
        </p:nvSpPr>
        <p:spPr/>
        <p:txBody>
          <a:bodyPr/>
          <a:lstStyle/>
          <a:p>
            <a:fld id="{EE2556C5-CE8C-6547-B838-EA80C61A4AF7}" type="slidenum">
              <a:rPr lang="en-US" smtClean="0"/>
              <a:pPr/>
              <a:t>37</a:t>
            </a:fld>
            <a:endParaRPr lang="en-US" dirty="0"/>
          </a:p>
        </p:txBody>
      </p:sp>
      <p:sp>
        <p:nvSpPr>
          <p:cNvPr id="3" name="Title 2">
            <a:extLst>
              <a:ext uri="{FF2B5EF4-FFF2-40B4-BE49-F238E27FC236}">
                <a16:creationId xmlns:a16="http://schemas.microsoft.com/office/drawing/2014/main" id="{164D6752-E656-401B-A98E-441B521E95AB}"/>
              </a:ext>
            </a:extLst>
          </p:cNvPr>
          <p:cNvSpPr>
            <a:spLocks noGrp="1"/>
          </p:cNvSpPr>
          <p:nvPr>
            <p:ph type="title"/>
          </p:nvPr>
        </p:nvSpPr>
        <p:spPr/>
        <p:txBody>
          <a:bodyPr/>
          <a:lstStyle/>
          <a:p>
            <a:r>
              <a:rPr lang="en-US" altLang="zh-CN" dirty="0" err="1"/>
              <a:t>LeNet</a:t>
            </a:r>
            <a:r>
              <a:rPr lang="en-US" altLang="zh-CN" dirty="0"/>
              <a:t>—</a:t>
            </a:r>
            <a:r>
              <a:rPr lang="zh-CN" altLang="en-US" dirty="0"/>
              <a:t>结构图</a:t>
            </a:r>
            <a:endParaRPr lang="en-US" dirty="0"/>
          </a:p>
        </p:txBody>
      </p:sp>
      <p:sp>
        <p:nvSpPr>
          <p:cNvPr id="4" name="Content Placeholder 3">
            <a:extLst>
              <a:ext uri="{FF2B5EF4-FFF2-40B4-BE49-F238E27FC236}">
                <a16:creationId xmlns:a16="http://schemas.microsoft.com/office/drawing/2014/main" id="{84F46103-08E4-4A80-97A5-4D00396BF1EA}"/>
              </a:ext>
            </a:extLst>
          </p:cNvPr>
          <p:cNvSpPr>
            <a:spLocks noGrp="1"/>
          </p:cNvSpPr>
          <p:nvPr>
            <p:ph sz="quarter" idx="4294967295"/>
          </p:nvPr>
        </p:nvSpPr>
        <p:spPr>
          <a:xfrm>
            <a:off x="2284820" y="1690688"/>
            <a:ext cx="4666592" cy="754980"/>
          </a:xfrm>
        </p:spPr>
        <p:txBody>
          <a:bodyPr/>
          <a:lstStyle/>
          <a:p>
            <a:pPr marL="0" lvl="1" indent="0">
              <a:buNone/>
            </a:pPr>
            <a:r>
              <a:rPr lang="zh-CN" altLang="en-US" sz="1867" b="1" dirty="0"/>
              <a:t>因此输出尺寸为</a:t>
            </a:r>
            <a:r>
              <a:rPr lang="en-US" sz="1867" b="1" dirty="0"/>
              <a:t> 6x14x14</a:t>
            </a:r>
            <a:r>
              <a:rPr lang="zh-CN" altLang="en-US" sz="1867" b="1" dirty="0"/>
              <a:t> </a:t>
            </a:r>
            <a:r>
              <a:rPr lang="en-US" sz="1867" b="1" dirty="0"/>
              <a:t>(</a:t>
            </a:r>
            <a:r>
              <a:rPr lang="zh-CN" altLang="en-US" sz="1867" b="1"/>
              <a:t>降采样</a:t>
            </a:r>
            <a:r>
              <a:rPr lang="zh-CN" altLang="en-US" sz="1867" b="1" dirty="0"/>
              <a:t>因子为</a:t>
            </a:r>
            <a:r>
              <a:rPr lang="en-US" altLang="zh-CN" sz="1867" b="1" dirty="0"/>
              <a:t>2</a:t>
            </a:r>
            <a:r>
              <a:rPr lang="en-US" sz="1867" b="1" dirty="0"/>
              <a:t>)</a:t>
            </a:r>
          </a:p>
        </p:txBody>
      </p:sp>
      <p:pic>
        <p:nvPicPr>
          <p:cNvPr id="5" name="Picture 4">
            <a:extLst>
              <a:ext uri="{FF2B5EF4-FFF2-40B4-BE49-F238E27FC236}">
                <a16:creationId xmlns:a16="http://schemas.microsoft.com/office/drawing/2014/main" id="{805F7228-1FEA-4787-8B6A-EC7266D54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63" y="2243083"/>
            <a:ext cx="8896381" cy="2540000"/>
          </a:xfrm>
          <a:prstGeom prst="rect">
            <a:avLst/>
          </a:prstGeom>
        </p:spPr>
      </p:pic>
      <p:sp>
        <p:nvSpPr>
          <p:cNvPr id="6" name="Left Arrow 7">
            <a:extLst>
              <a:ext uri="{FF2B5EF4-FFF2-40B4-BE49-F238E27FC236}">
                <a16:creationId xmlns:a16="http://schemas.microsoft.com/office/drawing/2014/main" id="{E4F1059E-0CC7-4DCE-9F70-B41E8D61AED1}"/>
              </a:ext>
            </a:extLst>
          </p:cNvPr>
          <p:cNvSpPr/>
          <p:nvPr/>
        </p:nvSpPr>
        <p:spPr>
          <a:xfrm rot="16200000">
            <a:off x="4339885" y="2236802"/>
            <a:ext cx="556463" cy="244953"/>
          </a:xfrm>
          <a:prstGeom prst="leftArrow">
            <a:avLst/>
          </a:prstGeom>
          <a:solidFill>
            <a:schemeClr val="accent4">
              <a:alpha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105319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EA51C-999D-4AA6-AF01-E6820A27B603}"/>
              </a:ext>
            </a:extLst>
          </p:cNvPr>
          <p:cNvSpPr>
            <a:spLocks noGrp="1"/>
          </p:cNvSpPr>
          <p:nvPr>
            <p:ph type="sldNum" sz="quarter" idx="12"/>
          </p:nvPr>
        </p:nvSpPr>
        <p:spPr/>
        <p:txBody>
          <a:bodyPr/>
          <a:lstStyle/>
          <a:p>
            <a:fld id="{EE2556C5-CE8C-6547-B838-EA80C61A4AF7}" type="slidenum">
              <a:rPr lang="en-US" smtClean="0"/>
              <a:pPr/>
              <a:t>38</a:t>
            </a:fld>
            <a:endParaRPr lang="en-US" dirty="0"/>
          </a:p>
        </p:txBody>
      </p:sp>
      <p:sp>
        <p:nvSpPr>
          <p:cNvPr id="3" name="Title 2">
            <a:extLst>
              <a:ext uri="{FF2B5EF4-FFF2-40B4-BE49-F238E27FC236}">
                <a16:creationId xmlns:a16="http://schemas.microsoft.com/office/drawing/2014/main" id="{164D6752-E656-401B-A98E-441B521E95AB}"/>
              </a:ext>
            </a:extLst>
          </p:cNvPr>
          <p:cNvSpPr>
            <a:spLocks noGrp="1"/>
          </p:cNvSpPr>
          <p:nvPr>
            <p:ph type="title"/>
          </p:nvPr>
        </p:nvSpPr>
        <p:spPr/>
        <p:txBody>
          <a:bodyPr/>
          <a:lstStyle/>
          <a:p>
            <a:r>
              <a:rPr lang="en-US" altLang="zh-CN" dirty="0" err="1"/>
              <a:t>LeNet</a:t>
            </a:r>
            <a:r>
              <a:rPr lang="en-US" altLang="zh-CN" dirty="0"/>
              <a:t>—</a:t>
            </a:r>
            <a:r>
              <a:rPr lang="zh-CN" altLang="en-US" dirty="0"/>
              <a:t>结构图</a:t>
            </a:r>
            <a:endParaRPr lang="en-US" dirty="0"/>
          </a:p>
        </p:txBody>
      </p:sp>
      <p:sp>
        <p:nvSpPr>
          <p:cNvPr id="4" name="Content Placeholder 3">
            <a:extLst>
              <a:ext uri="{FF2B5EF4-FFF2-40B4-BE49-F238E27FC236}">
                <a16:creationId xmlns:a16="http://schemas.microsoft.com/office/drawing/2014/main" id="{84F46103-08E4-4A80-97A5-4D00396BF1EA}"/>
              </a:ext>
            </a:extLst>
          </p:cNvPr>
          <p:cNvSpPr>
            <a:spLocks noGrp="1"/>
          </p:cNvSpPr>
          <p:nvPr>
            <p:ph sz="quarter" idx="4294967295"/>
          </p:nvPr>
        </p:nvSpPr>
        <p:spPr>
          <a:xfrm>
            <a:off x="2284820" y="1690688"/>
            <a:ext cx="4666592" cy="754980"/>
          </a:xfrm>
        </p:spPr>
        <p:txBody>
          <a:bodyPr/>
          <a:lstStyle/>
          <a:p>
            <a:pPr marL="0" lvl="1" indent="0">
              <a:buNone/>
            </a:pPr>
            <a:r>
              <a:rPr lang="zh-CN" altLang="en-US" sz="1867" b="1" dirty="0"/>
              <a:t>因此输出尺寸为</a:t>
            </a:r>
            <a:r>
              <a:rPr lang="en-US" sz="1867" b="1" dirty="0"/>
              <a:t> 6x14x14</a:t>
            </a:r>
            <a:r>
              <a:rPr lang="zh-CN" altLang="en-US" sz="1867" b="1" dirty="0"/>
              <a:t> </a:t>
            </a:r>
            <a:r>
              <a:rPr lang="en-US" sz="1867" b="1" dirty="0"/>
              <a:t>(</a:t>
            </a:r>
            <a:r>
              <a:rPr lang="zh-CN" altLang="en-US" sz="1867" b="1" dirty="0"/>
              <a:t>降采样因子为</a:t>
            </a:r>
            <a:r>
              <a:rPr lang="en-US" altLang="zh-CN" sz="1867" b="1" dirty="0"/>
              <a:t>2</a:t>
            </a:r>
            <a:r>
              <a:rPr lang="en-US" sz="1867" b="1" dirty="0"/>
              <a:t>)</a:t>
            </a:r>
          </a:p>
        </p:txBody>
      </p:sp>
      <p:pic>
        <p:nvPicPr>
          <p:cNvPr id="5" name="Picture 4">
            <a:extLst>
              <a:ext uri="{FF2B5EF4-FFF2-40B4-BE49-F238E27FC236}">
                <a16:creationId xmlns:a16="http://schemas.microsoft.com/office/drawing/2014/main" id="{805F7228-1FEA-4787-8B6A-EC7266D54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63" y="2243083"/>
            <a:ext cx="8896381" cy="2540000"/>
          </a:xfrm>
          <a:prstGeom prst="rect">
            <a:avLst/>
          </a:prstGeom>
        </p:spPr>
      </p:pic>
      <p:sp>
        <p:nvSpPr>
          <p:cNvPr id="6" name="Left Arrow 7">
            <a:extLst>
              <a:ext uri="{FF2B5EF4-FFF2-40B4-BE49-F238E27FC236}">
                <a16:creationId xmlns:a16="http://schemas.microsoft.com/office/drawing/2014/main" id="{E4F1059E-0CC7-4DCE-9F70-B41E8D61AED1}"/>
              </a:ext>
            </a:extLst>
          </p:cNvPr>
          <p:cNvSpPr/>
          <p:nvPr/>
        </p:nvSpPr>
        <p:spPr>
          <a:xfrm rot="16200000">
            <a:off x="4339885" y="2236802"/>
            <a:ext cx="556463" cy="244953"/>
          </a:xfrm>
          <a:prstGeom prst="leftArrow">
            <a:avLst/>
          </a:prstGeom>
          <a:solidFill>
            <a:schemeClr val="accent4">
              <a:alpha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Content Placeholder 3">
            <a:extLst>
              <a:ext uri="{FF2B5EF4-FFF2-40B4-BE49-F238E27FC236}">
                <a16:creationId xmlns:a16="http://schemas.microsoft.com/office/drawing/2014/main" id="{7BFE54D1-9B1E-3C45-87B6-ED08E69F687E}"/>
              </a:ext>
            </a:extLst>
          </p:cNvPr>
          <p:cNvSpPr txBox="1">
            <a:spLocks/>
          </p:cNvSpPr>
          <p:nvPr/>
        </p:nvSpPr>
        <p:spPr>
          <a:xfrm>
            <a:off x="2564525" y="5141663"/>
            <a:ext cx="7784663" cy="891277"/>
          </a:xfrm>
          <a:prstGeom prst="rect">
            <a:avLst/>
          </a:prstGeom>
        </p:spPr>
        <p:txBody>
          <a:bodyPr vert="horz" lIns="0" tIns="0" rIns="0" bIns="0" rtlCol="0">
            <a:noAutofit/>
          </a:bodyPr>
          <a:lstStyle>
            <a:lvl1pPr marL="0" indent="0" algn="l" defTabSz="457200" rtl="0" eaLnBrk="1" latinLnBrk="0" hangingPunct="1">
              <a:spcBef>
                <a:spcPts val="1200"/>
              </a:spcBef>
              <a:spcAft>
                <a:spcPts val="0"/>
              </a:spcAft>
              <a:buFont typeface="Wingdings" panose="05000000000000000000" pitchFamily="2" charset="2"/>
              <a:buNone/>
              <a:defRPr sz="1800" b="1" kern="1200">
                <a:solidFill>
                  <a:schemeClr val="tx2"/>
                </a:solidFill>
                <a:latin typeface="+mn-lt"/>
                <a:ea typeface="+mn-ea"/>
                <a:cs typeface="Intel Clear" panose="020B0604020203020204" pitchFamily="34" charset="0"/>
              </a:defRPr>
            </a:lvl1pPr>
            <a:lvl2pPr marL="225425" indent="-225425" algn="l" defTabSz="457200" rtl="0" eaLnBrk="1" latinLnBrk="0" hangingPunct="1">
              <a:spcBef>
                <a:spcPts val="600"/>
              </a:spcBef>
              <a:spcAft>
                <a:spcPts val="600"/>
              </a:spcAft>
              <a:buFont typeface="Wingdings" charset="2"/>
              <a:buChar char="§"/>
              <a:defRPr sz="1600" kern="1200" baseline="0">
                <a:solidFill>
                  <a:schemeClr val="tx2"/>
                </a:solidFill>
                <a:latin typeface="+mn-lt"/>
                <a:ea typeface="+mn-ea"/>
                <a:cs typeface="Intel Clear" panose="020B0604020203020204" pitchFamily="34" charset="0"/>
              </a:defRPr>
            </a:lvl2pPr>
            <a:lvl3pPr marL="571500" indent="-228600" algn="l" defTabSz="457200" rtl="0" eaLnBrk="1" latinLnBrk="0" hangingPunct="1">
              <a:spcBef>
                <a:spcPts val="300"/>
              </a:spcBef>
              <a:spcAft>
                <a:spcPts val="300"/>
              </a:spcAft>
              <a:buFont typeface="Intel Clear" panose="020B0604020203020204" pitchFamily="34" charset="0"/>
              <a:buChar char="–"/>
              <a:defRPr sz="1400" kern="1200">
                <a:solidFill>
                  <a:schemeClr val="tx2"/>
                </a:solidFill>
                <a:latin typeface="+mn-lt"/>
                <a:ea typeface="+mn-ea"/>
                <a:cs typeface="Intel Clear" panose="020B0604020203020204" pitchFamily="34" charset="0"/>
              </a:defRPr>
            </a:lvl3pPr>
            <a:lvl4pPr marL="0" indent="0" algn="l" defTabSz="457200" rtl="0" eaLnBrk="1" latinLnBrk="0" hangingPunct="1">
              <a:spcBef>
                <a:spcPts val="600"/>
              </a:spcBef>
              <a:spcAft>
                <a:spcPts val="600"/>
              </a:spcAft>
              <a:buFontTx/>
              <a:buNone/>
              <a:defRPr sz="1400" b="0" kern="1200">
                <a:solidFill>
                  <a:schemeClr val="tx1"/>
                </a:solidFill>
                <a:latin typeface="Courier"/>
                <a:ea typeface="+mn-ea"/>
                <a:cs typeface="Intel Clear" panose="020B0604020203020204" pitchFamily="34" charset="0"/>
              </a:defRPr>
            </a:lvl4pPr>
            <a:lvl5pPr marL="182880" indent="-182880" algn="l" defTabSz="457200" rtl="0" eaLnBrk="1" latinLnBrk="0" hangingPunct="1">
              <a:spcBef>
                <a:spcPts val="300"/>
              </a:spcBef>
              <a:spcAft>
                <a:spcPts val="300"/>
              </a:spcAft>
              <a:buClr>
                <a:schemeClr val="tx2"/>
              </a:buClr>
              <a:buFont typeface="Courier New" panose="02070309020205020404" pitchFamily="49" charset="0"/>
              <a:buChar char="#"/>
              <a:defRPr sz="1400" b="0" i="1" kern="1200">
                <a:solidFill>
                  <a:schemeClr val="tx2"/>
                </a:solidFill>
                <a:latin typeface="Courier"/>
                <a:ea typeface="+mn-ea"/>
                <a:cs typeface="Intel Clear" panose="020B0604020203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1" indent="0">
              <a:buNone/>
            </a:pPr>
            <a:r>
              <a:rPr lang="zh-CN" altLang="en-US" sz="1867" b="1" dirty="0"/>
              <a:t>注意</a:t>
            </a:r>
            <a:r>
              <a:rPr lang="en-US" sz="1867" b="1" dirty="0"/>
              <a:t>: </a:t>
            </a:r>
            <a:r>
              <a:rPr lang="zh-CN" altLang="en-US" sz="1867" b="1" dirty="0"/>
              <a:t>原论文中实际上执行的是比最大值和平均值更复杂的池化，但是人们认为现在那种池化显得过时了</a:t>
            </a:r>
            <a:r>
              <a:rPr lang="en-US" sz="1867" b="1" dirty="0"/>
              <a:t> </a:t>
            </a:r>
          </a:p>
        </p:txBody>
      </p:sp>
    </p:spTree>
    <p:extLst>
      <p:ext uri="{BB962C8B-B14F-4D97-AF65-F5344CB8AC3E}">
        <p14:creationId xmlns:p14="http://schemas.microsoft.com/office/powerpoint/2010/main" val="225310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EA51C-999D-4AA6-AF01-E6820A27B603}"/>
              </a:ext>
            </a:extLst>
          </p:cNvPr>
          <p:cNvSpPr>
            <a:spLocks noGrp="1"/>
          </p:cNvSpPr>
          <p:nvPr>
            <p:ph type="sldNum" sz="quarter" idx="12"/>
          </p:nvPr>
        </p:nvSpPr>
        <p:spPr/>
        <p:txBody>
          <a:bodyPr/>
          <a:lstStyle/>
          <a:p>
            <a:fld id="{EE2556C5-CE8C-6547-B838-EA80C61A4AF7}" type="slidenum">
              <a:rPr lang="en-US" smtClean="0"/>
              <a:pPr/>
              <a:t>39</a:t>
            </a:fld>
            <a:endParaRPr lang="en-US" dirty="0"/>
          </a:p>
        </p:txBody>
      </p:sp>
      <p:sp>
        <p:nvSpPr>
          <p:cNvPr id="3" name="Title 2">
            <a:extLst>
              <a:ext uri="{FF2B5EF4-FFF2-40B4-BE49-F238E27FC236}">
                <a16:creationId xmlns:a16="http://schemas.microsoft.com/office/drawing/2014/main" id="{164D6752-E656-401B-A98E-441B521E95AB}"/>
              </a:ext>
            </a:extLst>
          </p:cNvPr>
          <p:cNvSpPr>
            <a:spLocks noGrp="1"/>
          </p:cNvSpPr>
          <p:nvPr>
            <p:ph type="title"/>
          </p:nvPr>
        </p:nvSpPr>
        <p:spPr/>
        <p:txBody>
          <a:bodyPr/>
          <a:lstStyle/>
          <a:p>
            <a:r>
              <a:rPr lang="en-US" altLang="zh-CN" dirty="0" err="1"/>
              <a:t>LeNet</a:t>
            </a:r>
            <a:r>
              <a:rPr lang="en-US" altLang="zh-CN" dirty="0"/>
              <a:t>—</a:t>
            </a:r>
            <a:r>
              <a:rPr lang="zh-CN" altLang="en-US" dirty="0"/>
              <a:t>结构图</a:t>
            </a:r>
            <a:endParaRPr lang="en-US" dirty="0"/>
          </a:p>
        </p:txBody>
      </p:sp>
      <p:sp>
        <p:nvSpPr>
          <p:cNvPr id="4" name="Content Placeholder 3">
            <a:extLst>
              <a:ext uri="{FF2B5EF4-FFF2-40B4-BE49-F238E27FC236}">
                <a16:creationId xmlns:a16="http://schemas.microsoft.com/office/drawing/2014/main" id="{84F46103-08E4-4A80-97A5-4D00396BF1EA}"/>
              </a:ext>
            </a:extLst>
          </p:cNvPr>
          <p:cNvSpPr>
            <a:spLocks noGrp="1"/>
          </p:cNvSpPr>
          <p:nvPr>
            <p:ph sz="quarter" idx="4294967295"/>
          </p:nvPr>
        </p:nvSpPr>
        <p:spPr>
          <a:xfrm>
            <a:off x="1587456" y="1704976"/>
            <a:ext cx="7301140" cy="754980"/>
          </a:xfrm>
        </p:spPr>
        <p:txBody>
          <a:bodyPr>
            <a:normAutofit/>
          </a:bodyPr>
          <a:lstStyle/>
          <a:p>
            <a:pPr marL="0" lvl="1" indent="0" algn="ctr">
              <a:buNone/>
            </a:pPr>
            <a:r>
              <a:rPr lang="zh-CN" altLang="en-US" sz="1867" b="1" dirty="0"/>
              <a:t>没有任何权重！</a:t>
            </a:r>
            <a:r>
              <a:rPr lang="en-US" altLang="zh-CN" sz="1867" b="1" dirty="0"/>
              <a:t>(</a:t>
            </a:r>
            <a:r>
              <a:rPr lang="zh-CN" altLang="en-US" sz="1867" b="1" dirty="0"/>
              <a:t>池化层没有任何要学习的权重，它是一个固定操作</a:t>
            </a:r>
            <a:r>
              <a:rPr lang="en-US" altLang="zh-CN" sz="1867" b="1" dirty="0"/>
              <a:t>)</a:t>
            </a:r>
          </a:p>
        </p:txBody>
      </p:sp>
      <p:pic>
        <p:nvPicPr>
          <p:cNvPr id="5" name="Picture 4">
            <a:extLst>
              <a:ext uri="{FF2B5EF4-FFF2-40B4-BE49-F238E27FC236}">
                <a16:creationId xmlns:a16="http://schemas.microsoft.com/office/drawing/2014/main" id="{805F7228-1FEA-4787-8B6A-EC7266D54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63" y="2243083"/>
            <a:ext cx="8896381" cy="2540000"/>
          </a:xfrm>
          <a:prstGeom prst="rect">
            <a:avLst/>
          </a:prstGeom>
        </p:spPr>
      </p:pic>
      <p:sp>
        <p:nvSpPr>
          <p:cNvPr id="6" name="Left Arrow 7">
            <a:extLst>
              <a:ext uri="{FF2B5EF4-FFF2-40B4-BE49-F238E27FC236}">
                <a16:creationId xmlns:a16="http://schemas.microsoft.com/office/drawing/2014/main" id="{E4F1059E-0CC7-4DCE-9F70-B41E8D61AED1}"/>
              </a:ext>
            </a:extLst>
          </p:cNvPr>
          <p:cNvSpPr/>
          <p:nvPr/>
        </p:nvSpPr>
        <p:spPr>
          <a:xfrm rot="16200000">
            <a:off x="4339885" y="2236802"/>
            <a:ext cx="556463" cy="244953"/>
          </a:xfrm>
          <a:prstGeom prst="leftArrow">
            <a:avLst/>
          </a:prstGeom>
          <a:solidFill>
            <a:schemeClr val="accent4">
              <a:alpha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4038102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03E398A-BDC9-3F40-A9C0-D6CBD2E89834}"/>
              </a:ext>
            </a:extLst>
          </p:cNvPr>
          <p:cNvSpPr>
            <a:spLocks noGrp="1"/>
          </p:cNvSpPr>
          <p:nvPr>
            <p:ph type="title"/>
          </p:nvPr>
        </p:nvSpPr>
        <p:spPr/>
        <p:txBody>
          <a:bodyPr/>
          <a:lstStyle/>
          <a:p>
            <a:r>
              <a:rPr kumimoji="1" lang="zh-CN" altLang="en-US" dirty="0"/>
              <a:t>动机</a:t>
            </a:r>
          </a:p>
        </p:txBody>
      </p:sp>
      <p:sp>
        <p:nvSpPr>
          <p:cNvPr id="6" name="内容占位符 5">
            <a:extLst>
              <a:ext uri="{FF2B5EF4-FFF2-40B4-BE49-F238E27FC236}">
                <a16:creationId xmlns:a16="http://schemas.microsoft.com/office/drawing/2014/main" id="{179E6A21-6E9E-7648-B11A-2F9013E6DBAC}"/>
              </a:ext>
            </a:extLst>
          </p:cNvPr>
          <p:cNvSpPr>
            <a:spLocks noGrp="1"/>
          </p:cNvSpPr>
          <p:nvPr>
            <p:ph idx="1"/>
          </p:nvPr>
        </p:nvSpPr>
        <p:spPr/>
        <p:txBody>
          <a:bodyPr>
            <a:noAutofit/>
          </a:bodyPr>
          <a:lstStyle/>
          <a:p>
            <a:r>
              <a:rPr kumimoji="1" lang="zh-CN" altLang="en-US" dirty="0"/>
              <a:t>全连接网络会产生数量庞大的参数：</a:t>
            </a:r>
            <a:endParaRPr kumimoji="1" lang="en-US" altLang="zh-CN" dirty="0"/>
          </a:p>
          <a:p>
            <a:pPr lvl="1"/>
            <a:r>
              <a:rPr kumimoji="1" lang="en-US" altLang="zh-CN" sz="2800" dirty="0"/>
              <a:t>MNIST</a:t>
            </a:r>
            <a:r>
              <a:rPr kumimoji="1" lang="zh-CN" altLang="en-US" sz="2800" dirty="0"/>
              <a:t>数据集中的图像尺寸很小</a:t>
            </a:r>
            <a:r>
              <a:rPr kumimoji="1" lang="en-US" altLang="zh-CN" sz="2800" dirty="0"/>
              <a:t>(32 x 32 </a:t>
            </a:r>
            <a:r>
              <a:rPr kumimoji="1" lang="zh-CN" altLang="en-US" sz="2800" dirty="0"/>
              <a:t>像素</a:t>
            </a:r>
            <a:r>
              <a:rPr kumimoji="1" lang="en-US" altLang="zh-CN" sz="2800" dirty="0"/>
              <a:t>)</a:t>
            </a:r>
            <a:r>
              <a:rPr kumimoji="1" lang="zh-CN" altLang="en-US" sz="2800" dirty="0"/>
              <a:t>，并且只是灰度图</a:t>
            </a:r>
            <a:endParaRPr kumimoji="1" lang="en-US" altLang="zh-CN" sz="2800" dirty="0"/>
          </a:p>
          <a:p>
            <a:pPr lvl="1"/>
            <a:r>
              <a:rPr kumimoji="1" lang="zh-CN" altLang="en-US" sz="2800" dirty="0"/>
              <a:t>彩色图像通常会有至少</a:t>
            </a:r>
            <a:r>
              <a:rPr kumimoji="1" lang="en-US" altLang="zh-CN" sz="2800" dirty="0"/>
              <a:t>(200</a:t>
            </a:r>
            <a:r>
              <a:rPr kumimoji="1" lang="zh-CN" altLang="en-US" sz="2800" dirty="0"/>
              <a:t> </a:t>
            </a:r>
            <a:r>
              <a:rPr kumimoji="1" lang="en-US" altLang="zh-CN" sz="2800" dirty="0"/>
              <a:t>×</a:t>
            </a:r>
            <a:r>
              <a:rPr kumimoji="1" lang="zh-CN" altLang="en-US" sz="2800" dirty="0"/>
              <a:t> </a:t>
            </a:r>
            <a:r>
              <a:rPr kumimoji="1" lang="en-US" altLang="zh-CN" sz="2800" dirty="0"/>
              <a:t>200)</a:t>
            </a:r>
            <a:r>
              <a:rPr kumimoji="1" lang="zh-CN" altLang="en-US" sz="2800" dirty="0"/>
              <a:t>像素 </a:t>
            </a:r>
            <a:r>
              <a:rPr kumimoji="1" lang="en-US" altLang="zh-CN" sz="2800" dirty="0"/>
              <a:t>×</a:t>
            </a:r>
            <a:r>
              <a:rPr kumimoji="1" lang="zh-CN" altLang="en-US" sz="2800" dirty="0"/>
              <a:t> </a:t>
            </a:r>
            <a:r>
              <a:rPr kumimoji="1" lang="en-US" altLang="zh-CN" sz="2800" dirty="0"/>
              <a:t>3</a:t>
            </a:r>
            <a:r>
              <a:rPr kumimoji="1" lang="zh-CN" altLang="en-US" sz="2800" dirty="0"/>
              <a:t>颜色通道</a:t>
            </a:r>
            <a:r>
              <a:rPr kumimoji="1" lang="en-US" altLang="zh-CN" sz="2800" dirty="0"/>
              <a:t>(RGB)</a:t>
            </a:r>
            <a:r>
              <a:rPr kumimoji="1" lang="zh-CN" altLang="en-US" sz="2800" dirty="0"/>
              <a:t> </a:t>
            </a:r>
            <a:r>
              <a:rPr kumimoji="1" lang="en-US" altLang="zh-CN" sz="2800" dirty="0"/>
              <a:t>=</a:t>
            </a:r>
            <a:r>
              <a:rPr kumimoji="1" lang="zh-CN" altLang="en-US" sz="2800" dirty="0"/>
              <a:t> </a:t>
            </a:r>
            <a:r>
              <a:rPr kumimoji="1" lang="en-US" altLang="zh-CN" sz="2800" dirty="0"/>
              <a:t>120,000</a:t>
            </a:r>
            <a:r>
              <a:rPr kumimoji="1" lang="zh-CN" altLang="en-US" sz="2800" dirty="0"/>
              <a:t>个参数</a:t>
            </a:r>
            <a:endParaRPr kumimoji="1" lang="en-US" altLang="zh-CN" sz="2800" dirty="0"/>
          </a:p>
          <a:p>
            <a:pPr lvl="1"/>
            <a:r>
              <a:rPr kumimoji="1" lang="zh-CN" altLang="en-US" sz="2800" dirty="0"/>
              <a:t>单个全连接层就需要 </a:t>
            </a:r>
            <a:r>
              <a:rPr kumimoji="1" lang="en-US" altLang="zh-CN" sz="2800" dirty="0"/>
              <a:t>(200x200x3)</a:t>
            </a:r>
            <a:r>
              <a:rPr kumimoji="1" lang="en-US" altLang="zh-CN" sz="2800" baseline="30000" dirty="0"/>
              <a:t>2</a:t>
            </a:r>
            <a:r>
              <a:rPr kumimoji="1" lang="en-US" altLang="zh-CN" sz="2800" dirty="0"/>
              <a:t> = 14,400,000,000 </a:t>
            </a:r>
            <a:r>
              <a:rPr kumimoji="1" lang="zh-CN" altLang="en-US" sz="2800" dirty="0"/>
              <a:t>个权重</a:t>
            </a:r>
            <a:r>
              <a:rPr kumimoji="1" lang="en-US" altLang="zh-CN" sz="2800" dirty="0"/>
              <a:t>!</a:t>
            </a:r>
          </a:p>
          <a:p>
            <a:pPr lvl="1">
              <a:lnSpc>
                <a:spcPct val="100000"/>
              </a:lnSpc>
            </a:pPr>
            <a:r>
              <a:rPr kumimoji="1" lang="zh-CN" altLang="en-US" sz="2800" dirty="0"/>
              <a:t>因此，我们需要精心设计网络结构，以减少需要学习的权重参数数量</a:t>
            </a:r>
            <a:endParaRPr kumimoji="1" lang="en-US" altLang="zh-CN" sz="2800" dirty="0"/>
          </a:p>
          <a:p>
            <a:pPr lvl="1">
              <a:lnSpc>
                <a:spcPct val="100000"/>
              </a:lnSpc>
            </a:pPr>
            <a:r>
              <a:rPr kumimoji="1" lang="zh-CN" altLang="en-US" sz="2800" dirty="0"/>
              <a:t>卷积神经网络就是这种网络结构</a:t>
            </a:r>
            <a:endParaRPr kumimoji="1" lang="en-US" altLang="zh-CN" sz="2800" dirty="0"/>
          </a:p>
          <a:p>
            <a:pPr lvl="1">
              <a:lnSpc>
                <a:spcPct val="100000"/>
              </a:lnSpc>
            </a:pPr>
            <a:endParaRPr kumimoji="1" lang="zh-CN" altLang="en-US" sz="2800" dirty="0"/>
          </a:p>
        </p:txBody>
      </p:sp>
      <p:sp>
        <p:nvSpPr>
          <p:cNvPr id="4" name="灯片编号占位符 3">
            <a:extLst>
              <a:ext uri="{FF2B5EF4-FFF2-40B4-BE49-F238E27FC236}">
                <a16:creationId xmlns:a16="http://schemas.microsoft.com/office/drawing/2014/main" id="{71DBAA15-972A-444D-A79A-B4B54669A498}"/>
              </a:ext>
            </a:extLst>
          </p:cNvPr>
          <p:cNvSpPr>
            <a:spLocks noGrp="1"/>
          </p:cNvSpPr>
          <p:nvPr>
            <p:ph type="sldNum" sz="quarter" idx="12"/>
          </p:nvPr>
        </p:nvSpPr>
        <p:spPr/>
        <p:txBody>
          <a:bodyPr/>
          <a:lstStyle/>
          <a:p>
            <a:fld id="{6FDE8533-0BF4-FA4D-8D83-40CD3D7737F7}" type="slidenum">
              <a:rPr kumimoji="1" lang="zh-CN" altLang="en-US" smtClean="0"/>
              <a:t>4</a:t>
            </a:fld>
            <a:endParaRPr kumimoji="1" lang="zh-CN" altLang="en-US"/>
          </a:p>
        </p:txBody>
      </p:sp>
    </p:spTree>
    <p:extLst>
      <p:ext uri="{BB962C8B-B14F-4D97-AF65-F5344CB8AC3E}">
        <p14:creationId xmlns:p14="http://schemas.microsoft.com/office/powerpoint/2010/main" val="1663463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EA51C-999D-4AA6-AF01-E6820A27B603}"/>
              </a:ext>
            </a:extLst>
          </p:cNvPr>
          <p:cNvSpPr>
            <a:spLocks noGrp="1"/>
          </p:cNvSpPr>
          <p:nvPr>
            <p:ph type="sldNum" sz="quarter" idx="12"/>
          </p:nvPr>
        </p:nvSpPr>
        <p:spPr/>
        <p:txBody>
          <a:bodyPr/>
          <a:lstStyle/>
          <a:p>
            <a:fld id="{EE2556C5-CE8C-6547-B838-EA80C61A4AF7}" type="slidenum">
              <a:rPr lang="en-US" smtClean="0"/>
              <a:pPr/>
              <a:t>40</a:t>
            </a:fld>
            <a:endParaRPr lang="en-US" dirty="0"/>
          </a:p>
        </p:txBody>
      </p:sp>
      <p:sp>
        <p:nvSpPr>
          <p:cNvPr id="3" name="Title 2">
            <a:extLst>
              <a:ext uri="{FF2B5EF4-FFF2-40B4-BE49-F238E27FC236}">
                <a16:creationId xmlns:a16="http://schemas.microsoft.com/office/drawing/2014/main" id="{164D6752-E656-401B-A98E-441B521E95AB}"/>
              </a:ext>
            </a:extLst>
          </p:cNvPr>
          <p:cNvSpPr>
            <a:spLocks noGrp="1"/>
          </p:cNvSpPr>
          <p:nvPr>
            <p:ph type="title"/>
          </p:nvPr>
        </p:nvSpPr>
        <p:spPr/>
        <p:txBody>
          <a:bodyPr/>
          <a:lstStyle/>
          <a:p>
            <a:r>
              <a:rPr lang="en-US" altLang="zh-CN" dirty="0" err="1"/>
              <a:t>LeNet</a:t>
            </a:r>
            <a:r>
              <a:rPr lang="en-US" altLang="zh-CN" dirty="0"/>
              <a:t>—</a:t>
            </a:r>
            <a:r>
              <a:rPr lang="zh-CN" altLang="en-US" dirty="0"/>
              <a:t>结构图</a:t>
            </a:r>
            <a:endParaRPr lang="en-US" dirty="0"/>
          </a:p>
        </p:txBody>
      </p:sp>
      <p:sp>
        <p:nvSpPr>
          <p:cNvPr id="4" name="Content Placeholder 3">
            <a:extLst>
              <a:ext uri="{FF2B5EF4-FFF2-40B4-BE49-F238E27FC236}">
                <a16:creationId xmlns:a16="http://schemas.microsoft.com/office/drawing/2014/main" id="{84F46103-08E4-4A80-97A5-4D00396BF1EA}"/>
              </a:ext>
            </a:extLst>
          </p:cNvPr>
          <p:cNvSpPr>
            <a:spLocks noGrp="1"/>
          </p:cNvSpPr>
          <p:nvPr>
            <p:ph sz="quarter" idx="4294967295"/>
          </p:nvPr>
        </p:nvSpPr>
        <p:spPr>
          <a:xfrm>
            <a:off x="4058819" y="5124078"/>
            <a:ext cx="4818222" cy="891277"/>
          </a:xfrm>
        </p:spPr>
        <p:txBody>
          <a:bodyPr>
            <a:normAutofit/>
          </a:bodyPr>
          <a:lstStyle/>
          <a:p>
            <a:pPr marL="0" lvl="1" indent="0" algn="ctr">
              <a:buNone/>
            </a:pPr>
            <a:r>
              <a:rPr lang="zh-CN" altLang="en-US" sz="1867" b="1" dirty="0"/>
              <a:t>另一个</a:t>
            </a:r>
            <a:r>
              <a:rPr lang="en-US" sz="1867" b="1" dirty="0"/>
              <a:t> 5x5 </a:t>
            </a:r>
            <a:r>
              <a:rPr lang="zh-CN" altLang="en-US" sz="1867" b="1" dirty="0"/>
              <a:t>的卷积层，深度为</a:t>
            </a:r>
            <a:r>
              <a:rPr lang="en-US" altLang="zh-CN" sz="1867" b="1" dirty="0"/>
              <a:t>16</a:t>
            </a:r>
            <a:endParaRPr lang="en-US" sz="1867" b="1" dirty="0"/>
          </a:p>
        </p:txBody>
      </p:sp>
      <p:pic>
        <p:nvPicPr>
          <p:cNvPr id="5" name="Picture 4">
            <a:extLst>
              <a:ext uri="{FF2B5EF4-FFF2-40B4-BE49-F238E27FC236}">
                <a16:creationId xmlns:a16="http://schemas.microsoft.com/office/drawing/2014/main" id="{805F7228-1FEA-4787-8B6A-EC7266D54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63" y="2243083"/>
            <a:ext cx="8896381" cy="2540000"/>
          </a:xfrm>
          <a:prstGeom prst="rect">
            <a:avLst/>
          </a:prstGeom>
        </p:spPr>
      </p:pic>
      <p:sp>
        <p:nvSpPr>
          <p:cNvPr id="6" name="Left Arrow 7">
            <a:extLst>
              <a:ext uri="{FF2B5EF4-FFF2-40B4-BE49-F238E27FC236}">
                <a16:creationId xmlns:a16="http://schemas.microsoft.com/office/drawing/2014/main" id="{E4F1059E-0CC7-4DCE-9F70-B41E8D61AED1}"/>
              </a:ext>
            </a:extLst>
          </p:cNvPr>
          <p:cNvSpPr/>
          <p:nvPr/>
        </p:nvSpPr>
        <p:spPr>
          <a:xfrm rot="5400000">
            <a:off x="5992189" y="4445297"/>
            <a:ext cx="951483" cy="244953"/>
          </a:xfrm>
          <a:prstGeom prst="leftArrow">
            <a:avLst/>
          </a:prstGeom>
          <a:solidFill>
            <a:schemeClr val="accent4">
              <a:alpha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81684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EA51C-999D-4AA6-AF01-E6820A27B603}"/>
              </a:ext>
            </a:extLst>
          </p:cNvPr>
          <p:cNvSpPr>
            <a:spLocks noGrp="1"/>
          </p:cNvSpPr>
          <p:nvPr>
            <p:ph type="sldNum" sz="quarter" idx="12"/>
          </p:nvPr>
        </p:nvSpPr>
        <p:spPr/>
        <p:txBody>
          <a:bodyPr/>
          <a:lstStyle/>
          <a:p>
            <a:fld id="{EE2556C5-CE8C-6547-B838-EA80C61A4AF7}" type="slidenum">
              <a:rPr lang="en-US" smtClean="0"/>
              <a:pPr/>
              <a:t>41</a:t>
            </a:fld>
            <a:endParaRPr lang="en-US" dirty="0"/>
          </a:p>
        </p:txBody>
      </p:sp>
      <p:sp>
        <p:nvSpPr>
          <p:cNvPr id="3" name="Title 2">
            <a:extLst>
              <a:ext uri="{FF2B5EF4-FFF2-40B4-BE49-F238E27FC236}">
                <a16:creationId xmlns:a16="http://schemas.microsoft.com/office/drawing/2014/main" id="{164D6752-E656-401B-A98E-441B521E95AB}"/>
              </a:ext>
            </a:extLst>
          </p:cNvPr>
          <p:cNvSpPr>
            <a:spLocks noGrp="1"/>
          </p:cNvSpPr>
          <p:nvPr>
            <p:ph type="title"/>
          </p:nvPr>
        </p:nvSpPr>
        <p:spPr/>
        <p:txBody>
          <a:bodyPr/>
          <a:lstStyle/>
          <a:p>
            <a:r>
              <a:rPr lang="en-US" altLang="zh-CN" dirty="0" err="1"/>
              <a:t>LeNet</a:t>
            </a:r>
            <a:r>
              <a:rPr lang="en-US" altLang="zh-CN" dirty="0"/>
              <a:t>—</a:t>
            </a:r>
            <a:r>
              <a:rPr lang="zh-CN" altLang="en-US" dirty="0"/>
              <a:t>结构图</a:t>
            </a:r>
            <a:endParaRPr lang="en-US" dirty="0"/>
          </a:p>
        </p:txBody>
      </p:sp>
      <p:sp>
        <p:nvSpPr>
          <p:cNvPr id="4" name="Content Placeholder 3">
            <a:extLst>
              <a:ext uri="{FF2B5EF4-FFF2-40B4-BE49-F238E27FC236}">
                <a16:creationId xmlns:a16="http://schemas.microsoft.com/office/drawing/2014/main" id="{84F46103-08E4-4A80-97A5-4D00396BF1EA}"/>
              </a:ext>
            </a:extLst>
          </p:cNvPr>
          <p:cNvSpPr>
            <a:spLocks noGrp="1"/>
          </p:cNvSpPr>
          <p:nvPr>
            <p:ph sz="quarter" idx="4294967295"/>
          </p:nvPr>
        </p:nvSpPr>
        <p:spPr>
          <a:xfrm>
            <a:off x="4142640" y="5124078"/>
            <a:ext cx="4650580" cy="891277"/>
          </a:xfrm>
        </p:spPr>
        <p:txBody>
          <a:bodyPr/>
          <a:lstStyle/>
          <a:p>
            <a:pPr marL="0" lvl="1" indent="0">
              <a:buNone/>
            </a:pPr>
            <a:r>
              <a:rPr lang="zh-CN" altLang="en-US" sz="1867" b="1" dirty="0"/>
              <a:t>输出尺寸：</a:t>
            </a:r>
            <a:r>
              <a:rPr lang="en-US" sz="1867" b="1" dirty="0"/>
              <a:t>16 x 10 x 10</a:t>
            </a:r>
            <a:r>
              <a:rPr lang="zh-CN" altLang="en-US" sz="1867" b="1" dirty="0"/>
              <a:t>，有多少个权重？</a:t>
            </a:r>
            <a:endParaRPr lang="en-US" sz="1867" b="1" dirty="0"/>
          </a:p>
        </p:txBody>
      </p:sp>
      <p:pic>
        <p:nvPicPr>
          <p:cNvPr id="5" name="Picture 4">
            <a:extLst>
              <a:ext uri="{FF2B5EF4-FFF2-40B4-BE49-F238E27FC236}">
                <a16:creationId xmlns:a16="http://schemas.microsoft.com/office/drawing/2014/main" id="{805F7228-1FEA-4787-8B6A-EC7266D54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63" y="2243083"/>
            <a:ext cx="8896381" cy="2540000"/>
          </a:xfrm>
          <a:prstGeom prst="rect">
            <a:avLst/>
          </a:prstGeom>
        </p:spPr>
      </p:pic>
      <p:sp>
        <p:nvSpPr>
          <p:cNvPr id="6" name="Left Arrow 7">
            <a:extLst>
              <a:ext uri="{FF2B5EF4-FFF2-40B4-BE49-F238E27FC236}">
                <a16:creationId xmlns:a16="http://schemas.microsoft.com/office/drawing/2014/main" id="{E4F1059E-0CC7-4DCE-9F70-B41E8D61AED1}"/>
              </a:ext>
            </a:extLst>
          </p:cNvPr>
          <p:cNvSpPr/>
          <p:nvPr/>
        </p:nvSpPr>
        <p:spPr>
          <a:xfrm rot="5400000">
            <a:off x="5992189" y="4445297"/>
            <a:ext cx="951483" cy="244953"/>
          </a:xfrm>
          <a:prstGeom prst="leftArrow">
            <a:avLst/>
          </a:prstGeom>
          <a:solidFill>
            <a:schemeClr val="accent4">
              <a:alpha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123244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4F46103-08E4-4A80-97A5-4D00396BF1EA}"/>
              </a:ext>
            </a:extLst>
          </p:cNvPr>
          <p:cNvSpPr>
            <a:spLocks noGrp="1"/>
          </p:cNvSpPr>
          <p:nvPr>
            <p:ph sz="quarter" idx="4294967295"/>
          </p:nvPr>
        </p:nvSpPr>
        <p:spPr>
          <a:xfrm>
            <a:off x="3812596" y="5141663"/>
            <a:ext cx="6522577" cy="1106737"/>
          </a:xfrm>
        </p:spPr>
        <p:txBody>
          <a:bodyPr>
            <a:normAutofit/>
          </a:bodyPr>
          <a:lstStyle/>
          <a:p>
            <a:pPr marL="0" lvl="1" indent="0">
              <a:buNone/>
            </a:pPr>
            <a:r>
              <a:rPr lang="zh-CN" altLang="en-US" sz="1867" b="1" dirty="0"/>
              <a:t>卷积核会</a:t>
            </a:r>
            <a:r>
              <a:rPr lang="en-US" sz="1867" b="1" dirty="0"/>
              <a:t> “</a:t>
            </a:r>
            <a:r>
              <a:rPr lang="zh-CN" altLang="en-US" sz="1867" b="1" dirty="0"/>
              <a:t>接收</a:t>
            </a:r>
            <a:r>
              <a:rPr lang="en-US" sz="1867" b="1" dirty="0"/>
              <a:t>”</a:t>
            </a:r>
            <a:r>
              <a:rPr lang="zh-CN" altLang="en-US" sz="1867" b="1" dirty="0"/>
              <a:t>前一层的全部深度，因此每个</a:t>
            </a:r>
            <a:r>
              <a:rPr lang="en-US" sz="1867" b="1" dirty="0"/>
              <a:t> 5x5 </a:t>
            </a:r>
            <a:r>
              <a:rPr lang="zh-CN" altLang="en-US" sz="1867" b="1" dirty="0"/>
              <a:t>的过滤器就要“处理”</a:t>
            </a:r>
            <a:r>
              <a:rPr lang="en-US" sz="1867" b="1" dirty="0"/>
              <a:t>6x5x5 </a:t>
            </a:r>
            <a:r>
              <a:rPr lang="zh-CN" altLang="en-US" sz="1867" b="1" dirty="0"/>
              <a:t>个输入</a:t>
            </a:r>
            <a:endParaRPr lang="en-US" altLang="zh-CN" sz="1867" b="1" dirty="0"/>
          </a:p>
          <a:p>
            <a:pPr marL="0" lvl="1" indent="0">
              <a:buNone/>
            </a:pPr>
            <a:r>
              <a:rPr lang="zh-CN" altLang="en-US" sz="1867" b="1" dirty="0"/>
              <a:t>因此每个过滤器都有</a:t>
            </a:r>
            <a:r>
              <a:rPr lang="en-US" sz="1867" b="1" dirty="0"/>
              <a:t> 6x5x5 = 150 </a:t>
            </a:r>
            <a:r>
              <a:rPr lang="zh-CN" altLang="en-US" sz="1867" b="1" dirty="0"/>
              <a:t>个权重</a:t>
            </a:r>
            <a:r>
              <a:rPr lang="en-US" sz="1867" b="1" dirty="0"/>
              <a:t> + </a:t>
            </a:r>
            <a:r>
              <a:rPr lang="zh-CN" altLang="en-US" sz="1867" b="1" dirty="0"/>
              <a:t>偏置量项</a:t>
            </a:r>
            <a:r>
              <a:rPr lang="en-US" sz="1867" b="1" dirty="0"/>
              <a:t>= 151</a:t>
            </a:r>
          </a:p>
        </p:txBody>
      </p:sp>
      <p:sp>
        <p:nvSpPr>
          <p:cNvPr id="2" name="Slide Number Placeholder 1">
            <a:extLst>
              <a:ext uri="{FF2B5EF4-FFF2-40B4-BE49-F238E27FC236}">
                <a16:creationId xmlns:a16="http://schemas.microsoft.com/office/drawing/2014/main" id="{2F0EA51C-999D-4AA6-AF01-E6820A27B603}"/>
              </a:ext>
            </a:extLst>
          </p:cNvPr>
          <p:cNvSpPr>
            <a:spLocks noGrp="1"/>
          </p:cNvSpPr>
          <p:nvPr>
            <p:ph type="sldNum" sz="quarter" idx="12"/>
          </p:nvPr>
        </p:nvSpPr>
        <p:spPr/>
        <p:txBody>
          <a:bodyPr/>
          <a:lstStyle/>
          <a:p>
            <a:fld id="{EE2556C5-CE8C-6547-B838-EA80C61A4AF7}" type="slidenum">
              <a:rPr lang="en-US" smtClean="0"/>
              <a:pPr/>
              <a:t>42</a:t>
            </a:fld>
            <a:endParaRPr lang="en-US" dirty="0"/>
          </a:p>
        </p:txBody>
      </p:sp>
      <p:sp>
        <p:nvSpPr>
          <p:cNvPr id="3" name="Title 2">
            <a:extLst>
              <a:ext uri="{FF2B5EF4-FFF2-40B4-BE49-F238E27FC236}">
                <a16:creationId xmlns:a16="http://schemas.microsoft.com/office/drawing/2014/main" id="{164D6752-E656-401B-A98E-441B521E95AB}"/>
              </a:ext>
            </a:extLst>
          </p:cNvPr>
          <p:cNvSpPr>
            <a:spLocks noGrp="1"/>
          </p:cNvSpPr>
          <p:nvPr>
            <p:ph type="title"/>
          </p:nvPr>
        </p:nvSpPr>
        <p:spPr/>
        <p:txBody>
          <a:bodyPr/>
          <a:lstStyle/>
          <a:p>
            <a:r>
              <a:rPr lang="en-US" altLang="zh-CN" dirty="0" err="1"/>
              <a:t>LeNet</a:t>
            </a:r>
            <a:r>
              <a:rPr lang="en-US" altLang="zh-CN" dirty="0"/>
              <a:t>—</a:t>
            </a:r>
            <a:r>
              <a:rPr lang="zh-CN" altLang="en-US" dirty="0"/>
              <a:t>结构图</a:t>
            </a:r>
            <a:endParaRPr lang="en-US" dirty="0"/>
          </a:p>
        </p:txBody>
      </p:sp>
      <p:pic>
        <p:nvPicPr>
          <p:cNvPr id="5" name="Picture 4">
            <a:extLst>
              <a:ext uri="{FF2B5EF4-FFF2-40B4-BE49-F238E27FC236}">
                <a16:creationId xmlns:a16="http://schemas.microsoft.com/office/drawing/2014/main" id="{805F7228-1FEA-4787-8B6A-EC7266D54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63" y="2243083"/>
            <a:ext cx="8896381" cy="2540000"/>
          </a:xfrm>
          <a:prstGeom prst="rect">
            <a:avLst/>
          </a:prstGeom>
        </p:spPr>
      </p:pic>
      <p:sp>
        <p:nvSpPr>
          <p:cNvPr id="6" name="Left Arrow 7">
            <a:extLst>
              <a:ext uri="{FF2B5EF4-FFF2-40B4-BE49-F238E27FC236}">
                <a16:creationId xmlns:a16="http://schemas.microsoft.com/office/drawing/2014/main" id="{E4F1059E-0CC7-4DCE-9F70-B41E8D61AED1}"/>
              </a:ext>
            </a:extLst>
          </p:cNvPr>
          <p:cNvSpPr/>
          <p:nvPr/>
        </p:nvSpPr>
        <p:spPr>
          <a:xfrm rot="5400000">
            <a:off x="5992189" y="4445297"/>
            <a:ext cx="951483" cy="244953"/>
          </a:xfrm>
          <a:prstGeom prst="leftArrow">
            <a:avLst/>
          </a:prstGeom>
          <a:solidFill>
            <a:schemeClr val="accent4">
              <a:alpha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1828037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EA51C-999D-4AA6-AF01-E6820A27B603}"/>
              </a:ext>
            </a:extLst>
          </p:cNvPr>
          <p:cNvSpPr>
            <a:spLocks noGrp="1"/>
          </p:cNvSpPr>
          <p:nvPr>
            <p:ph type="sldNum" sz="quarter" idx="12"/>
          </p:nvPr>
        </p:nvSpPr>
        <p:spPr/>
        <p:txBody>
          <a:bodyPr/>
          <a:lstStyle/>
          <a:p>
            <a:fld id="{EE2556C5-CE8C-6547-B838-EA80C61A4AF7}" type="slidenum">
              <a:rPr lang="en-US" smtClean="0"/>
              <a:pPr/>
              <a:t>43</a:t>
            </a:fld>
            <a:endParaRPr lang="en-US" dirty="0"/>
          </a:p>
        </p:txBody>
      </p:sp>
      <p:sp>
        <p:nvSpPr>
          <p:cNvPr id="3" name="Title 2">
            <a:extLst>
              <a:ext uri="{FF2B5EF4-FFF2-40B4-BE49-F238E27FC236}">
                <a16:creationId xmlns:a16="http://schemas.microsoft.com/office/drawing/2014/main" id="{164D6752-E656-401B-A98E-441B521E95AB}"/>
              </a:ext>
            </a:extLst>
          </p:cNvPr>
          <p:cNvSpPr>
            <a:spLocks noGrp="1"/>
          </p:cNvSpPr>
          <p:nvPr>
            <p:ph type="title"/>
          </p:nvPr>
        </p:nvSpPr>
        <p:spPr/>
        <p:txBody>
          <a:bodyPr/>
          <a:lstStyle/>
          <a:p>
            <a:r>
              <a:rPr lang="en-US" altLang="zh-CN" dirty="0" err="1"/>
              <a:t>LeNet</a:t>
            </a:r>
            <a:r>
              <a:rPr lang="en-US" altLang="zh-CN" dirty="0"/>
              <a:t>—</a:t>
            </a:r>
            <a:r>
              <a:rPr lang="zh-CN" altLang="en-US" dirty="0"/>
              <a:t>结构图</a:t>
            </a:r>
            <a:endParaRPr lang="en-US" dirty="0"/>
          </a:p>
        </p:txBody>
      </p:sp>
      <p:sp>
        <p:nvSpPr>
          <p:cNvPr id="4" name="Content Placeholder 3">
            <a:extLst>
              <a:ext uri="{FF2B5EF4-FFF2-40B4-BE49-F238E27FC236}">
                <a16:creationId xmlns:a16="http://schemas.microsoft.com/office/drawing/2014/main" id="{84F46103-08E4-4A80-97A5-4D00396BF1EA}"/>
              </a:ext>
            </a:extLst>
          </p:cNvPr>
          <p:cNvSpPr>
            <a:spLocks noGrp="1"/>
          </p:cNvSpPr>
          <p:nvPr>
            <p:ph sz="quarter" idx="4294967295"/>
          </p:nvPr>
        </p:nvSpPr>
        <p:spPr>
          <a:xfrm>
            <a:off x="3812595" y="5141663"/>
            <a:ext cx="5443517" cy="891277"/>
          </a:xfrm>
        </p:spPr>
        <p:txBody>
          <a:bodyPr/>
          <a:lstStyle/>
          <a:p>
            <a:pPr marL="0" lvl="1" indent="0">
              <a:buNone/>
            </a:pPr>
            <a:r>
              <a:rPr lang="zh-CN" altLang="en-US" sz="1867" b="1" dirty="0"/>
              <a:t>因此，这一层所有的权重为</a:t>
            </a:r>
            <a:r>
              <a:rPr lang="en-US" sz="1867" b="1" dirty="0"/>
              <a:t> 16×151 = 2416</a:t>
            </a:r>
          </a:p>
        </p:txBody>
      </p:sp>
      <p:pic>
        <p:nvPicPr>
          <p:cNvPr id="5" name="Picture 4">
            <a:extLst>
              <a:ext uri="{FF2B5EF4-FFF2-40B4-BE49-F238E27FC236}">
                <a16:creationId xmlns:a16="http://schemas.microsoft.com/office/drawing/2014/main" id="{805F7228-1FEA-4787-8B6A-EC7266D54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63" y="2243083"/>
            <a:ext cx="8896381" cy="2540000"/>
          </a:xfrm>
          <a:prstGeom prst="rect">
            <a:avLst/>
          </a:prstGeom>
        </p:spPr>
      </p:pic>
      <p:sp>
        <p:nvSpPr>
          <p:cNvPr id="6" name="Left Arrow 7">
            <a:extLst>
              <a:ext uri="{FF2B5EF4-FFF2-40B4-BE49-F238E27FC236}">
                <a16:creationId xmlns:a16="http://schemas.microsoft.com/office/drawing/2014/main" id="{E4F1059E-0CC7-4DCE-9F70-B41E8D61AED1}"/>
              </a:ext>
            </a:extLst>
          </p:cNvPr>
          <p:cNvSpPr/>
          <p:nvPr/>
        </p:nvSpPr>
        <p:spPr>
          <a:xfrm rot="5400000">
            <a:off x="5992189" y="4445297"/>
            <a:ext cx="951483" cy="244953"/>
          </a:xfrm>
          <a:prstGeom prst="leftArrow">
            <a:avLst/>
          </a:prstGeom>
          <a:solidFill>
            <a:schemeClr val="accent4">
              <a:alpha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5362287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EA51C-999D-4AA6-AF01-E6820A27B603}"/>
              </a:ext>
            </a:extLst>
          </p:cNvPr>
          <p:cNvSpPr>
            <a:spLocks noGrp="1"/>
          </p:cNvSpPr>
          <p:nvPr>
            <p:ph type="sldNum" sz="quarter" idx="12"/>
          </p:nvPr>
        </p:nvSpPr>
        <p:spPr/>
        <p:txBody>
          <a:bodyPr/>
          <a:lstStyle/>
          <a:p>
            <a:fld id="{EE2556C5-CE8C-6547-B838-EA80C61A4AF7}" type="slidenum">
              <a:rPr lang="en-US" smtClean="0"/>
              <a:pPr/>
              <a:t>44</a:t>
            </a:fld>
            <a:endParaRPr lang="en-US" dirty="0"/>
          </a:p>
        </p:txBody>
      </p:sp>
      <p:sp>
        <p:nvSpPr>
          <p:cNvPr id="3" name="Title 2">
            <a:extLst>
              <a:ext uri="{FF2B5EF4-FFF2-40B4-BE49-F238E27FC236}">
                <a16:creationId xmlns:a16="http://schemas.microsoft.com/office/drawing/2014/main" id="{164D6752-E656-401B-A98E-441B521E95AB}"/>
              </a:ext>
            </a:extLst>
          </p:cNvPr>
          <p:cNvSpPr>
            <a:spLocks noGrp="1"/>
          </p:cNvSpPr>
          <p:nvPr>
            <p:ph type="title"/>
          </p:nvPr>
        </p:nvSpPr>
        <p:spPr/>
        <p:txBody>
          <a:bodyPr/>
          <a:lstStyle/>
          <a:p>
            <a:r>
              <a:rPr lang="en-US" altLang="zh-CN" dirty="0" err="1"/>
              <a:t>LeNet</a:t>
            </a:r>
            <a:r>
              <a:rPr lang="en-US" altLang="zh-CN" dirty="0"/>
              <a:t>—</a:t>
            </a:r>
            <a:r>
              <a:rPr lang="zh-CN" altLang="en-US" dirty="0"/>
              <a:t>结构图</a:t>
            </a:r>
            <a:endParaRPr lang="en-US" dirty="0"/>
          </a:p>
        </p:txBody>
      </p:sp>
      <p:sp>
        <p:nvSpPr>
          <p:cNvPr id="4" name="Content Placeholder 3">
            <a:extLst>
              <a:ext uri="{FF2B5EF4-FFF2-40B4-BE49-F238E27FC236}">
                <a16:creationId xmlns:a16="http://schemas.microsoft.com/office/drawing/2014/main" id="{84F46103-08E4-4A80-97A5-4D00396BF1EA}"/>
              </a:ext>
            </a:extLst>
          </p:cNvPr>
          <p:cNvSpPr>
            <a:spLocks noGrp="1"/>
          </p:cNvSpPr>
          <p:nvPr>
            <p:ph sz="quarter" idx="4294967295"/>
          </p:nvPr>
        </p:nvSpPr>
        <p:spPr>
          <a:xfrm>
            <a:off x="5879773" y="5141663"/>
            <a:ext cx="3138247" cy="891277"/>
          </a:xfrm>
        </p:spPr>
        <p:txBody>
          <a:bodyPr/>
          <a:lstStyle/>
          <a:p>
            <a:pPr marL="0" lvl="1" indent="0">
              <a:buNone/>
            </a:pPr>
            <a:r>
              <a:rPr lang="zh-CN" altLang="en-US" sz="1867" b="1" dirty="0"/>
              <a:t>接着是另一个</a:t>
            </a:r>
            <a:r>
              <a:rPr lang="en-US" sz="1867" b="1" dirty="0"/>
              <a:t> 2x2 </a:t>
            </a:r>
            <a:r>
              <a:rPr lang="zh-CN" altLang="en-US" sz="1867" b="1" dirty="0"/>
              <a:t>池化层，输出为</a:t>
            </a:r>
            <a:r>
              <a:rPr lang="en-US" sz="1867" b="1" dirty="0"/>
              <a:t> 16 x 5 x 5</a:t>
            </a:r>
          </a:p>
        </p:txBody>
      </p:sp>
      <p:pic>
        <p:nvPicPr>
          <p:cNvPr id="5" name="Picture 4">
            <a:extLst>
              <a:ext uri="{FF2B5EF4-FFF2-40B4-BE49-F238E27FC236}">
                <a16:creationId xmlns:a16="http://schemas.microsoft.com/office/drawing/2014/main" id="{805F7228-1FEA-4787-8B6A-EC7266D54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63" y="2243083"/>
            <a:ext cx="8896381" cy="2540000"/>
          </a:xfrm>
          <a:prstGeom prst="rect">
            <a:avLst/>
          </a:prstGeom>
        </p:spPr>
      </p:pic>
      <p:sp>
        <p:nvSpPr>
          <p:cNvPr id="6" name="Left Arrow 7">
            <a:extLst>
              <a:ext uri="{FF2B5EF4-FFF2-40B4-BE49-F238E27FC236}">
                <a16:creationId xmlns:a16="http://schemas.microsoft.com/office/drawing/2014/main" id="{E4F1059E-0CC7-4DCE-9F70-B41E8D61AED1}"/>
              </a:ext>
            </a:extLst>
          </p:cNvPr>
          <p:cNvSpPr/>
          <p:nvPr/>
        </p:nvSpPr>
        <p:spPr>
          <a:xfrm rot="5400000">
            <a:off x="7060740" y="4532884"/>
            <a:ext cx="776312" cy="244953"/>
          </a:xfrm>
          <a:prstGeom prst="leftArrow">
            <a:avLst/>
          </a:prstGeom>
          <a:solidFill>
            <a:schemeClr val="accent4">
              <a:alpha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9072189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EA51C-999D-4AA6-AF01-E6820A27B603}"/>
              </a:ext>
            </a:extLst>
          </p:cNvPr>
          <p:cNvSpPr>
            <a:spLocks noGrp="1"/>
          </p:cNvSpPr>
          <p:nvPr>
            <p:ph type="sldNum" sz="quarter" idx="12"/>
          </p:nvPr>
        </p:nvSpPr>
        <p:spPr/>
        <p:txBody>
          <a:bodyPr/>
          <a:lstStyle/>
          <a:p>
            <a:fld id="{EE2556C5-CE8C-6547-B838-EA80C61A4AF7}" type="slidenum">
              <a:rPr lang="en-US" smtClean="0"/>
              <a:pPr/>
              <a:t>45</a:t>
            </a:fld>
            <a:endParaRPr lang="en-US" dirty="0"/>
          </a:p>
        </p:txBody>
      </p:sp>
      <p:sp>
        <p:nvSpPr>
          <p:cNvPr id="3" name="Title 2">
            <a:extLst>
              <a:ext uri="{FF2B5EF4-FFF2-40B4-BE49-F238E27FC236}">
                <a16:creationId xmlns:a16="http://schemas.microsoft.com/office/drawing/2014/main" id="{164D6752-E656-401B-A98E-441B521E95AB}"/>
              </a:ext>
            </a:extLst>
          </p:cNvPr>
          <p:cNvSpPr>
            <a:spLocks noGrp="1"/>
          </p:cNvSpPr>
          <p:nvPr>
            <p:ph type="title"/>
          </p:nvPr>
        </p:nvSpPr>
        <p:spPr/>
        <p:txBody>
          <a:bodyPr/>
          <a:lstStyle/>
          <a:p>
            <a:r>
              <a:rPr lang="en-US" altLang="zh-CN" dirty="0" err="1"/>
              <a:t>LeNet</a:t>
            </a:r>
            <a:r>
              <a:rPr lang="en-US" altLang="zh-CN" dirty="0"/>
              <a:t>—</a:t>
            </a:r>
            <a:r>
              <a:rPr lang="zh-CN" altLang="en-US" dirty="0"/>
              <a:t>结构图</a:t>
            </a:r>
            <a:endParaRPr lang="en-US" dirty="0"/>
          </a:p>
        </p:txBody>
      </p:sp>
      <p:sp>
        <p:nvSpPr>
          <p:cNvPr id="4" name="Content Placeholder 3">
            <a:extLst>
              <a:ext uri="{FF2B5EF4-FFF2-40B4-BE49-F238E27FC236}">
                <a16:creationId xmlns:a16="http://schemas.microsoft.com/office/drawing/2014/main" id="{84F46103-08E4-4A80-97A5-4D00396BF1EA}"/>
              </a:ext>
            </a:extLst>
          </p:cNvPr>
          <p:cNvSpPr>
            <a:spLocks noGrp="1"/>
          </p:cNvSpPr>
          <p:nvPr>
            <p:ph sz="quarter" idx="4294967295"/>
          </p:nvPr>
        </p:nvSpPr>
        <p:spPr>
          <a:xfrm>
            <a:off x="4577355" y="1426216"/>
            <a:ext cx="4986347" cy="891277"/>
          </a:xfrm>
        </p:spPr>
        <p:txBody>
          <a:bodyPr>
            <a:normAutofit/>
          </a:bodyPr>
          <a:lstStyle/>
          <a:p>
            <a:pPr marL="0" lvl="1" indent="0" algn="ctr">
              <a:buNone/>
            </a:pPr>
            <a:r>
              <a:rPr lang="zh-CN" altLang="en-US" sz="1867" b="1" dirty="0"/>
              <a:t>我们将输出</a:t>
            </a:r>
            <a:r>
              <a:rPr lang="en-US" sz="1867" b="1" dirty="0"/>
              <a:t>“</a:t>
            </a:r>
            <a:r>
              <a:rPr lang="zh-CN" altLang="en-US" sz="1867" b="1" dirty="0"/>
              <a:t>摊平</a:t>
            </a:r>
            <a:r>
              <a:rPr lang="en-US" sz="1867" b="1" dirty="0"/>
              <a:t>”</a:t>
            </a:r>
            <a:r>
              <a:rPr lang="zh-CN" altLang="en-US" sz="1867" b="1" dirty="0"/>
              <a:t>为一个长度为</a:t>
            </a:r>
            <a:r>
              <a:rPr lang="en-US" sz="1867" b="1" dirty="0"/>
              <a:t> 400 </a:t>
            </a:r>
            <a:r>
              <a:rPr lang="zh-CN" altLang="en-US" sz="1867" b="1" dirty="0"/>
              <a:t>的向量</a:t>
            </a:r>
            <a:endParaRPr lang="en-US" altLang="zh-CN" sz="1867" b="1" dirty="0"/>
          </a:p>
          <a:p>
            <a:pPr marL="0" lvl="1" indent="0" algn="ctr">
              <a:buNone/>
            </a:pPr>
            <a:r>
              <a:rPr lang="zh-CN" altLang="en-US" sz="1867" b="1" dirty="0"/>
              <a:t> </a:t>
            </a:r>
            <a:r>
              <a:rPr lang="en-US" sz="1867" b="1" dirty="0"/>
              <a:t>(</a:t>
            </a:r>
            <a:r>
              <a:rPr lang="zh-CN" altLang="en-US" sz="1867" b="1" dirty="0"/>
              <a:t>图中未做展示</a:t>
            </a:r>
            <a:r>
              <a:rPr lang="en-US" altLang="zh-CN" sz="1867" b="1" dirty="0"/>
              <a:t>)</a:t>
            </a:r>
            <a:endParaRPr lang="en-US" sz="1867" b="1" dirty="0"/>
          </a:p>
        </p:txBody>
      </p:sp>
      <p:pic>
        <p:nvPicPr>
          <p:cNvPr id="5" name="Picture 4">
            <a:extLst>
              <a:ext uri="{FF2B5EF4-FFF2-40B4-BE49-F238E27FC236}">
                <a16:creationId xmlns:a16="http://schemas.microsoft.com/office/drawing/2014/main" id="{805F7228-1FEA-4787-8B6A-EC7266D54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63" y="2243083"/>
            <a:ext cx="8896381" cy="2540000"/>
          </a:xfrm>
          <a:prstGeom prst="rect">
            <a:avLst/>
          </a:prstGeom>
        </p:spPr>
      </p:pic>
      <p:sp>
        <p:nvSpPr>
          <p:cNvPr id="6" name="Left Arrow 7">
            <a:extLst>
              <a:ext uri="{FF2B5EF4-FFF2-40B4-BE49-F238E27FC236}">
                <a16:creationId xmlns:a16="http://schemas.microsoft.com/office/drawing/2014/main" id="{E4F1059E-0CC7-4DCE-9F70-B41E8D61AED1}"/>
              </a:ext>
            </a:extLst>
          </p:cNvPr>
          <p:cNvSpPr/>
          <p:nvPr/>
        </p:nvSpPr>
        <p:spPr>
          <a:xfrm rot="16200000">
            <a:off x="6870833" y="2130241"/>
            <a:ext cx="399392" cy="244953"/>
          </a:xfrm>
          <a:prstGeom prst="leftArrow">
            <a:avLst/>
          </a:prstGeom>
          <a:solidFill>
            <a:schemeClr val="accent4">
              <a:alpha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601550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EA51C-999D-4AA6-AF01-E6820A27B603}"/>
              </a:ext>
            </a:extLst>
          </p:cNvPr>
          <p:cNvSpPr>
            <a:spLocks noGrp="1"/>
          </p:cNvSpPr>
          <p:nvPr>
            <p:ph type="sldNum" sz="quarter" idx="12"/>
          </p:nvPr>
        </p:nvSpPr>
        <p:spPr/>
        <p:txBody>
          <a:bodyPr/>
          <a:lstStyle/>
          <a:p>
            <a:fld id="{EE2556C5-CE8C-6547-B838-EA80C61A4AF7}" type="slidenum">
              <a:rPr lang="en-US" smtClean="0"/>
              <a:pPr/>
              <a:t>46</a:t>
            </a:fld>
            <a:endParaRPr lang="en-US" dirty="0"/>
          </a:p>
        </p:txBody>
      </p:sp>
      <p:sp>
        <p:nvSpPr>
          <p:cNvPr id="3" name="Title 2">
            <a:extLst>
              <a:ext uri="{FF2B5EF4-FFF2-40B4-BE49-F238E27FC236}">
                <a16:creationId xmlns:a16="http://schemas.microsoft.com/office/drawing/2014/main" id="{164D6752-E656-401B-A98E-441B521E95AB}"/>
              </a:ext>
            </a:extLst>
          </p:cNvPr>
          <p:cNvSpPr>
            <a:spLocks noGrp="1"/>
          </p:cNvSpPr>
          <p:nvPr>
            <p:ph type="title"/>
          </p:nvPr>
        </p:nvSpPr>
        <p:spPr/>
        <p:txBody>
          <a:bodyPr/>
          <a:lstStyle/>
          <a:p>
            <a:r>
              <a:rPr lang="en-US" altLang="zh-CN" dirty="0" err="1"/>
              <a:t>LeNet</a:t>
            </a:r>
            <a:r>
              <a:rPr lang="en-US" altLang="zh-CN" dirty="0"/>
              <a:t>—</a:t>
            </a:r>
            <a:r>
              <a:rPr lang="zh-CN" altLang="en-US" dirty="0"/>
              <a:t>结构图</a:t>
            </a:r>
            <a:endParaRPr lang="en-US" dirty="0"/>
          </a:p>
        </p:txBody>
      </p:sp>
      <p:sp>
        <p:nvSpPr>
          <p:cNvPr id="4" name="Content Placeholder 3">
            <a:extLst>
              <a:ext uri="{FF2B5EF4-FFF2-40B4-BE49-F238E27FC236}">
                <a16:creationId xmlns:a16="http://schemas.microsoft.com/office/drawing/2014/main" id="{84F46103-08E4-4A80-97A5-4D00396BF1EA}"/>
              </a:ext>
            </a:extLst>
          </p:cNvPr>
          <p:cNvSpPr>
            <a:spLocks noGrp="1"/>
          </p:cNvSpPr>
          <p:nvPr>
            <p:ph sz="quarter" idx="4294967295"/>
          </p:nvPr>
        </p:nvSpPr>
        <p:spPr>
          <a:xfrm>
            <a:off x="6593489" y="1704976"/>
            <a:ext cx="3160111" cy="891277"/>
          </a:xfrm>
        </p:spPr>
        <p:txBody>
          <a:bodyPr>
            <a:normAutofit/>
          </a:bodyPr>
          <a:lstStyle/>
          <a:p>
            <a:pPr marL="0" lvl="1" indent="0">
              <a:buNone/>
            </a:pPr>
            <a:r>
              <a:rPr lang="zh-CN" altLang="en-US" sz="1867" b="1" dirty="0"/>
              <a:t>接下来的层都是全连接层</a:t>
            </a:r>
            <a:r>
              <a:rPr lang="en-US" sz="1867" b="1" dirty="0"/>
              <a:t>! </a:t>
            </a:r>
          </a:p>
        </p:txBody>
      </p:sp>
      <p:pic>
        <p:nvPicPr>
          <p:cNvPr id="5" name="Picture 4">
            <a:extLst>
              <a:ext uri="{FF2B5EF4-FFF2-40B4-BE49-F238E27FC236}">
                <a16:creationId xmlns:a16="http://schemas.microsoft.com/office/drawing/2014/main" id="{805F7228-1FEA-4787-8B6A-EC7266D54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63" y="2243083"/>
            <a:ext cx="8896381" cy="2540000"/>
          </a:xfrm>
          <a:prstGeom prst="rect">
            <a:avLst/>
          </a:prstGeom>
        </p:spPr>
      </p:pic>
    </p:spTree>
    <p:extLst>
      <p:ext uri="{BB962C8B-B14F-4D97-AF65-F5344CB8AC3E}">
        <p14:creationId xmlns:p14="http://schemas.microsoft.com/office/powerpoint/2010/main" val="39047387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EA51C-999D-4AA6-AF01-E6820A27B603}"/>
              </a:ext>
            </a:extLst>
          </p:cNvPr>
          <p:cNvSpPr>
            <a:spLocks noGrp="1"/>
          </p:cNvSpPr>
          <p:nvPr>
            <p:ph type="sldNum" sz="quarter" idx="12"/>
          </p:nvPr>
        </p:nvSpPr>
        <p:spPr/>
        <p:txBody>
          <a:bodyPr/>
          <a:lstStyle/>
          <a:p>
            <a:fld id="{EE2556C5-CE8C-6547-B838-EA80C61A4AF7}" type="slidenum">
              <a:rPr lang="en-US" smtClean="0"/>
              <a:pPr/>
              <a:t>47</a:t>
            </a:fld>
            <a:endParaRPr lang="en-US" dirty="0"/>
          </a:p>
        </p:txBody>
      </p:sp>
      <p:sp>
        <p:nvSpPr>
          <p:cNvPr id="3" name="Title 2">
            <a:extLst>
              <a:ext uri="{FF2B5EF4-FFF2-40B4-BE49-F238E27FC236}">
                <a16:creationId xmlns:a16="http://schemas.microsoft.com/office/drawing/2014/main" id="{164D6752-E656-401B-A98E-441B521E95AB}"/>
              </a:ext>
            </a:extLst>
          </p:cNvPr>
          <p:cNvSpPr>
            <a:spLocks noGrp="1"/>
          </p:cNvSpPr>
          <p:nvPr>
            <p:ph type="title"/>
          </p:nvPr>
        </p:nvSpPr>
        <p:spPr/>
        <p:txBody>
          <a:bodyPr/>
          <a:lstStyle/>
          <a:p>
            <a:r>
              <a:rPr lang="en-US" altLang="zh-CN" dirty="0" err="1"/>
              <a:t>LeNet</a:t>
            </a:r>
            <a:r>
              <a:rPr lang="en-US" altLang="zh-CN" dirty="0"/>
              <a:t>—</a:t>
            </a:r>
            <a:r>
              <a:rPr lang="zh-CN" altLang="en-US" dirty="0"/>
              <a:t>结构图</a:t>
            </a:r>
            <a:endParaRPr lang="en-US" dirty="0"/>
          </a:p>
        </p:txBody>
      </p:sp>
      <p:sp>
        <p:nvSpPr>
          <p:cNvPr id="4" name="Content Placeholder 3">
            <a:extLst>
              <a:ext uri="{FF2B5EF4-FFF2-40B4-BE49-F238E27FC236}">
                <a16:creationId xmlns:a16="http://schemas.microsoft.com/office/drawing/2014/main" id="{84F46103-08E4-4A80-97A5-4D00396BF1EA}"/>
              </a:ext>
            </a:extLst>
          </p:cNvPr>
          <p:cNvSpPr>
            <a:spLocks noGrp="1"/>
          </p:cNvSpPr>
          <p:nvPr>
            <p:ph sz="quarter" idx="4294967295"/>
          </p:nvPr>
        </p:nvSpPr>
        <p:spPr>
          <a:xfrm>
            <a:off x="5914246" y="1463042"/>
            <a:ext cx="2017561" cy="246641"/>
          </a:xfrm>
        </p:spPr>
        <p:txBody>
          <a:bodyPr>
            <a:noAutofit/>
          </a:bodyPr>
          <a:lstStyle/>
          <a:p>
            <a:pPr marL="0" lvl="1" indent="0">
              <a:buNone/>
            </a:pPr>
            <a:r>
              <a:rPr lang="zh-CN" altLang="en-US" sz="1870" b="1" dirty="0"/>
              <a:t>从</a:t>
            </a:r>
            <a:r>
              <a:rPr lang="en-US" sz="1870" b="1" dirty="0"/>
              <a:t> 400 </a:t>
            </a:r>
            <a:r>
              <a:rPr lang="zh-CN" altLang="en-US" sz="1870" b="1" dirty="0"/>
              <a:t>到</a:t>
            </a:r>
            <a:r>
              <a:rPr lang="en-US" sz="1870" b="1" dirty="0"/>
              <a:t> 120</a:t>
            </a:r>
          </a:p>
        </p:txBody>
      </p:sp>
      <p:pic>
        <p:nvPicPr>
          <p:cNvPr id="5" name="Picture 4">
            <a:extLst>
              <a:ext uri="{FF2B5EF4-FFF2-40B4-BE49-F238E27FC236}">
                <a16:creationId xmlns:a16="http://schemas.microsoft.com/office/drawing/2014/main" id="{805F7228-1FEA-4787-8B6A-EC7266D54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63" y="2243083"/>
            <a:ext cx="8896381" cy="2540000"/>
          </a:xfrm>
          <a:prstGeom prst="rect">
            <a:avLst/>
          </a:prstGeom>
        </p:spPr>
      </p:pic>
      <p:sp>
        <p:nvSpPr>
          <p:cNvPr id="6" name="Left Arrow 7">
            <a:extLst>
              <a:ext uri="{FF2B5EF4-FFF2-40B4-BE49-F238E27FC236}">
                <a16:creationId xmlns:a16="http://schemas.microsoft.com/office/drawing/2014/main" id="{2961D78C-564D-4AE9-90DE-DE6A25819909}"/>
              </a:ext>
            </a:extLst>
          </p:cNvPr>
          <p:cNvSpPr/>
          <p:nvPr/>
        </p:nvSpPr>
        <p:spPr>
          <a:xfrm rot="16200000">
            <a:off x="6397875" y="2175785"/>
            <a:ext cx="1065048" cy="244953"/>
          </a:xfrm>
          <a:prstGeom prst="leftArrow">
            <a:avLst/>
          </a:prstGeom>
          <a:solidFill>
            <a:schemeClr val="accent4">
              <a:alpha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9752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EA51C-999D-4AA6-AF01-E6820A27B603}"/>
              </a:ext>
            </a:extLst>
          </p:cNvPr>
          <p:cNvSpPr>
            <a:spLocks noGrp="1"/>
          </p:cNvSpPr>
          <p:nvPr>
            <p:ph type="sldNum" sz="quarter" idx="12"/>
          </p:nvPr>
        </p:nvSpPr>
        <p:spPr/>
        <p:txBody>
          <a:bodyPr/>
          <a:lstStyle/>
          <a:p>
            <a:fld id="{EE2556C5-CE8C-6547-B838-EA80C61A4AF7}" type="slidenum">
              <a:rPr lang="en-US" smtClean="0"/>
              <a:pPr/>
              <a:t>48</a:t>
            </a:fld>
            <a:endParaRPr lang="en-US" dirty="0"/>
          </a:p>
        </p:txBody>
      </p:sp>
      <p:sp>
        <p:nvSpPr>
          <p:cNvPr id="3" name="Title 2">
            <a:extLst>
              <a:ext uri="{FF2B5EF4-FFF2-40B4-BE49-F238E27FC236}">
                <a16:creationId xmlns:a16="http://schemas.microsoft.com/office/drawing/2014/main" id="{164D6752-E656-401B-A98E-441B521E95AB}"/>
              </a:ext>
            </a:extLst>
          </p:cNvPr>
          <p:cNvSpPr>
            <a:spLocks noGrp="1"/>
          </p:cNvSpPr>
          <p:nvPr>
            <p:ph type="title"/>
          </p:nvPr>
        </p:nvSpPr>
        <p:spPr/>
        <p:txBody>
          <a:bodyPr/>
          <a:lstStyle/>
          <a:p>
            <a:r>
              <a:rPr lang="en-US" altLang="zh-CN" dirty="0" err="1"/>
              <a:t>LeNet</a:t>
            </a:r>
            <a:r>
              <a:rPr lang="en-US" altLang="zh-CN" dirty="0"/>
              <a:t>—</a:t>
            </a:r>
            <a:r>
              <a:rPr lang="zh-CN" altLang="en-US" dirty="0"/>
              <a:t>结构图</a:t>
            </a:r>
            <a:endParaRPr lang="en-US" dirty="0"/>
          </a:p>
        </p:txBody>
      </p:sp>
      <p:sp>
        <p:nvSpPr>
          <p:cNvPr id="4" name="Content Placeholder 3">
            <a:extLst>
              <a:ext uri="{FF2B5EF4-FFF2-40B4-BE49-F238E27FC236}">
                <a16:creationId xmlns:a16="http://schemas.microsoft.com/office/drawing/2014/main" id="{84F46103-08E4-4A80-97A5-4D00396BF1EA}"/>
              </a:ext>
            </a:extLst>
          </p:cNvPr>
          <p:cNvSpPr>
            <a:spLocks noGrp="1"/>
          </p:cNvSpPr>
          <p:nvPr>
            <p:ph sz="quarter" idx="4294967295"/>
          </p:nvPr>
        </p:nvSpPr>
        <p:spPr>
          <a:xfrm>
            <a:off x="6412100" y="1463042"/>
            <a:ext cx="2536072" cy="302695"/>
          </a:xfrm>
        </p:spPr>
        <p:txBody>
          <a:bodyPr>
            <a:noAutofit/>
          </a:bodyPr>
          <a:lstStyle/>
          <a:p>
            <a:pPr marL="0" lvl="1" indent="0" algn="ctr">
              <a:buNone/>
            </a:pPr>
            <a:r>
              <a:rPr lang="zh-CN" altLang="en-US" sz="1870" b="1" dirty="0"/>
              <a:t>然后从 </a:t>
            </a:r>
            <a:r>
              <a:rPr lang="en-US" sz="1870" b="1" dirty="0"/>
              <a:t>120 </a:t>
            </a:r>
            <a:r>
              <a:rPr lang="zh-CN" altLang="en-US" sz="1870" b="1" dirty="0"/>
              <a:t>到</a:t>
            </a:r>
            <a:r>
              <a:rPr lang="en-US" sz="1870" b="1" dirty="0"/>
              <a:t> 84</a:t>
            </a:r>
          </a:p>
        </p:txBody>
      </p:sp>
      <p:pic>
        <p:nvPicPr>
          <p:cNvPr id="5" name="Picture 4">
            <a:extLst>
              <a:ext uri="{FF2B5EF4-FFF2-40B4-BE49-F238E27FC236}">
                <a16:creationId xmlns:a16="http://schemas.microsoft.com/office/drawing/2014/main" id="{805F7228-1FEA-4787-8B6A-EC7266D54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63" y="2243083"/>
            <a:ext cx="8896381" cy="2540000"/>
          </a:xfrm>
          <a:prstGeom prst="rect">
            <a:avLst/>
          </a:prstGeom>
        </p:spPr>
      </p:pic>
      <p:sp>
        <p:nvSpPr>
          <p:cNvPr id="6" name="Left Arrow 7">
            <a:extLst>
              <a:ext uri="{FF2B5EF4-FFF2-40B4-BE49-F238E27FC236}">
                <a16:creationId xmlns:a16="http://schemas.microsoft.com/office/drawing/2014/main" id="{2961D78C-564D-4AE9-90DE-DE6A25819909}"/>
              </a:ext>
            </a:extLst>
          </p:cNvPr>
          <p:cNvSpPr/>
          <p:nvPr/>
        </p:nvSpPr>
        <p:spPr>
          <a:xfrm rot="16200000">
            <a:off x="7147612" y="2175785"/>
            <a:ext cx="1065048" cy="244953"/>
          </a:xfrm>
          <a:prstGeom prst="leftArrow">
            <a:avLst/>
          </a:prstGeom>
          <a:solidFill>
            <a:schemeClr val="accent4">
              <a:alpha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627185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EA51C-999D-4AA6-AF01-E6820A27B603}"/>
              </a:ext>
            </a:extLst>
          </p:cNvPr>
          <p:cNvSpPr>
            <a:spLocks noGrp="1"/>
          </p:cNvSpPr>
          <p:nvPr>
            <p:ph type="sldNum" sz="quarter" idx="12"/>
          </p:nvPr>
        </p:nvSpPr>
        <p:spPr/>
        <p:txBody>
          <a:bodyPr/>
          <a:lstStyle/>
          <a:p>
            <a:fld id="{EE2556C5-CE8C-6547-B838-EA80C61A4AF7}" type="slidenum">
              <a:rPr lang="en-US" smtClean="0"/>
              <a:pPr/>
              <a:t>49</a:t>
            </a:fld>
            <a:endParaRPr lang="en-US" dirty="0"/>
          </a:p>
        </p:txBody>
      </p:sp>
      <p:sp>
        <p:nvSpPr>
          <p:cNvPr id="3" name="Title 2">
            <a:extLst>
              <a:ext uri="{FF2B5EF4-FFF2-40B4-BE49-F238E27FC236}">
                <a16:creationId xmlns:a16="http://schemas.microsoft.com/office/drawing/2014/main" id="{164D6752-E656-401B-A98E-441B521E95AB}"/>
              </a:ext>
            </a:extLst>
          </p:cNvPr>
          <p:cNvSpPr>
            <a:spLocks noGrp="1"/>
          </p:cNvSpPr>
          <p:nvPr>
            <p:ph type="title"/>
          </p:nvPr>
        </p:nvSpPr>
        <p:spPr/>
        <p:txBody>
          <a:bodyPr/>
          <a:lstStyle/>
          <a:p>
            <a:r>
              <a:rPr lang="en-US" altLang="zh-CN" dirty="0" err="1"/>
              <a:t>LeNet</a:t>
            </a:r>
            <a:r>
              <a:rPr lang="en-US" altLang="zh-CN" dirty="0"/>
              <a:t>—</a:t>
            </a:r>
            <a:r>
              <a:rPr lang="zh-CN" altLang="en-US" dirty="0"/>
              <a:t>结构图</a:t>
            </a:r>
            <a:endParaRPr lang="en-US" dirty="0"/>
          </a:p>
        </p:txBody>
      </p:sp>
      <p:sp>
        <p:nvSpPr>
          <p:cNvPr id="4" name="Content Placeholder 3">
            <a:extLst>
              <a:ext uri="{FF2B5EF4-FFF2-40B4-BE49-F238E27FC236}">
                <a16:creationId xmlns:a16="http://schemas.microsoft.com/office/drawing/2014/main" id="{84F46103-08E4-4A80-97A5-4D00396BF1EA}"/>
              </a:ext>
            </a:extLst>
          </p:cNvPr>
          <p:cNvSpPr>
            <a:spLocks noGrp="1"/>
          </p:cNvSpPr>
          <p:nvPr>
            <p:ph sz="quarter" idx="4294967295"/>
          </p:nvPr>
        </p:nvSpPr>
        <p:spPr>
          <a:xfrm>
            <a:off x="7196872" y="1463042"/>
            <a:ext cx="2536072" cy="302695"/>
          </a:xfrm>
        </p:spPr>
        <p:txBody>
          <a:bodyPr>
            <a:noAutofit/>
          </a:bodyPr>
          <a:lstStyle/>
          <a:p>
            <a:pPr marL="0" lvl="1" indent="0" algn="ctr">
              <a:buNone/>
            </a:pPr>
            <a:r>
              <a:rPr lang="zh-CN" altLang="en-US" sz="1870" b="1" dirty="0"/>
              <a:t>然后从 </a:t>
            </a:r>
            <a:r>
              <a:rPr lang="en-US" sz="1870" b="1" dirty="0"/>
              <a:t>84 </a:t>
            </a:r>
            <a:r>
              <a:rPr lang="zh-CN" altLang="en-US" sz="1870" b="1" dirty="0"/>
              <a:t>到</a:t>
            </a:r>
            <a:r>
              <a:rPr lang="en-US" sz="1870" b="1" dirty="0"/>
              <a:t> 10</a:t>
            </a:r>
          </a:p>
        </p:txBody>
      </p:sp>
      <p:pic>
        <p:nvPicPr>
          <p:cNvPr id="5" name="Picture 4">
            <a:extLst>
              <a:ext uri="{FF2B5EF4-FFF2-40B4-BE49-F238E27FC236}">
                <a16:creationId xmlns:a16="http://schemas.microsoft.com/office/drawing/2014/main" id="{805F7228-1FEA-4787-8B6A-EC7266D54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63" y="2243083"/>
            <a:ext cx="8896381" cy="2540000"/>
          </a:xfrm>
          <a:prstGeom prst="rect">
            <a:avLst/>
          </a:prstGeom>
        </p:spPr>
      </p:pic>
      <p:sp>
        <p:nvSpPr>
          <p:cNvPr id="6" name="Left Arrow 7">
            <a:extLst>
              <a:ext uri="{FF2B5EF4-FFF2-40B4-BE49-F238E27FC236}">
                <a16:creationId xmlns:a16="http://schemas.microsoft.com/office/drawing/2014/main" id="{2961D78C-564D-4AE9-90DE-DE6A25819909}"/>
              </a:ext>
            </a:extLst>
          </p:cNvPr>
          <p:cNvSpPr/>
          <p:nvPr/>
        </p:nvSpPr>
        <p:spPr>
          <a:xfrm rot="16200000">
            <a:off x="7984937" y="2123234"/>
            <a:ext cx="959945" cy="244953"/>
          </a:xfrm>
          <a:prstGeom prst="leftArrow">
            <a:avLst/>
          </a:prstGeom>
          <a:solidFill>
            <a:schemeClr val="accent4">
              <a:alpha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83717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03E398A-BDC9-3F40-A9C0-D6CBD2E89834}"/>
              </a:ext>
            </a:extLst>
          </p:cNvPr>
          <p:cNvSpPr>
            <a:spLocks noGrp="1"/>
          </p:cNvSpPr>
          <p:nvPr>
            <p:ph type="title"/>
          </p:nvPr>
        </p:nvSpPr>
        <p:spPr/>
        <p:txBody>
          <a:bodyPr/>
          <a:lstStyle/>
          <a:p>
            <a:r>
              <a:rPr kumimoji="1" lang="zh-CN" altLang="en-US" dirty="0"/>
              <a:t>动机</a:t>
            </a:r>
          </a:p>
        </p:txBody>
      </p:sp>
      <p:sp>
        <p:nvSpPr>
          <p:cNvPr id="6" name="内容占位符 5">
            <a:extLst>
              <a:ext uri="{FF2B5EF4-FFF2-40B4-BE49-F238E27FC236}">
                <a16:creationId xmlns:a16="http://schemas.microsoft.com/office/drawing/2014/main" id="{179E6A21-6E9E-7648-B11A-2F9013E6DBAC}"/>
              </a:ext>
            </a:extLst>
          </p:cNvPr>
          <p:cNvSpPr>
            <a:spLocks noGrp="1"/>
          </p:cNvSpPr>
          <p:nvPr>
            <p:ph idx="1"/>
          </p:nvPr>
        </p:nvSpPr>
        <p:spPr/>
        <p:txBody>
          <a:bodyPr>
            <a:normAutofit/>
          </a:bodyPr>
          <a:lstStyle/>
          <a:p>
            <a:r>
              <a:rPr kumimoji="1" lang="zh-CN" altLang="en-US" dirty="0"/>
              <a:t>需要构建的特征：</a:t>
            </a:r>
            <a:endParaRPr kumimoji="1" lang="en-US" altLang="zh-CN" dirty="0"/>
          </a:p>
          <a:p>
            <a:pPr lvl="1"/>
            <a:r>
              <a:rPr kumimoji="1" lang="zh-CN" altLang="en-US" sz="2800" dirty="0"/>
              <a:t>边缘</a:t>
            </a:r>
            <a:r>
              <a:rPr kumimoji="1" lang="en-US" altLang="zh-CN" sz="2800" dirty="0"/>
              <a:t>-&gt;</a:t>
            </a:r>
            <a:r>
              <a:rPr kumimoji="1" lang="zh-CN" altLang="en-US" sz="2800" dirty="0"/>
              <a:t> 形状 </a:t>
            </a:r>
            <a:r>
              <a:rPr kumimoji="1" lang="en-US" altLang="zh-CN" sz="2800" dirty="0"/>
              <a:t>-&gt;</a:t>
            </a:r>
            <a:r>
              <a:rPr kumimoji="1" lang="zh-CN" altLang="en-US" sz="2800" dirty="0"/>
              <a:t> 形状之间的关系</a:t>
            </a:r>
            <a:endParaRPr kumimoji="1" lang="en-US" altLang="zh-CN" sz="2800" dirty="0"/>
          </a:p>
          <a:p>
            <a:pPr lvl="1"/>
            <a:r>
              <a:rPr kumimoji="1" lang="zh-CN" altLang="en-US" sz="2800" dirty="0"/>
              <a:t>纹理</a:t>
            </a:r>
            <a:endParaRPr kumimoji="1" lang="en-US" altLang="zh-CN" sz="2800" dirty="0"/>
          </a:p>
          <a:p>
            <a:pPr lvl="1"/>
            <a:endParaRPr kumimoji="1" lang="en-US" altLang="zh-CN" sz="2800" dirty="0"/>
          </a:p>
          <a:p>
            <a:pPr lvl="1"/>
            <a:r>
              <a:rPr kumimoji="1" lang="zh-CN" altLang="en-US" sz="2800" dirty="0"/>
              <a:t>猫 </a:t>
            </a:r>
            <a:r>
              <a:rPr kumimoji="1" lang="en-US" altLang="zh-CN" sz="2800" dirty="0"/>
              <a:t>=</a:t>
            </a:r>
            <a:r>
              <a:rPr kumimoji="1" lang="zh-CN" altLang="en-US" sz="2800" dirty="0"/>
              <a:t> </a:t>
            </a:r>
            <a:r>
              <a:rPr kumimoji="1" lang="en-US" altLang="zh-CN" sz="2800" dirty="0"/>
              <a:t>2</a:t>
            </a:r>
            <a:r>
              <a:rPr kumimoji="1" lang="zh-CN" altLang="en-US" sz="2800" dirty="0"/>
              <a:t> 只彼此之间具有某种关系的眼睛 </a:t>
            </a:r>
            <a:r>
              <a:rPr kumimoji="1" lang="en-US" altLang="zh-CN" sz="2800" dirty="0"/>
              <a:t>+</a:t>
            </a:r>
            <a:r>
              <a:rPr kumimoji="1" lang="zh-CN" altLang="en-US" sz="2800" dirty="0"/>
              <a:t> 猫的皮毛纹理</a:t>
            </a:r>
            <a:endParaRPr kumimoji="1" lang="en-US" altLang="zh-CN" sz="2800" dirty="0"/>
          </a:p>
          <a:p>
            <a:pPr lvl="1"/>
            <a:r>
              <a:rPr kumimoji="1" lang="zh-CN" altLang="en-US" sz="2800" dirty="0"/>
              <a:t>眼睛 </a:t>
            </a:r>
            <a:r>
              <a:rPr kumimoji="1" lang="en-US" altLang="zh-CN" sz="2800" dirty="0"/>
              <a:t>=</a:t>
            </a:r>
            <a:r>
              <a:rPr kumimoji="1" lang="zh-CN" altLang="en-US" sz="2800" dirty="0"/>
              <a:t> 黑色圆圈</a:t>
            </a:r>
            <a:r>
              <a:rPr kumimoji="1" lang="en-US" altLang="zh-CN" sz="2800" dirty="0"/>
              <a:t>(</a:t>
            </a:r>
            <a:r>
              <a:rPr kumimoji="1" lang="zh-CN" altLang="en-US" sz="2800" dirty="0"/>
              <a:t>瞳孔</a:t>
            </a:r>
            <a:r>
              <a:rPr kumimoji="1" lang="en-US" altLang="zh-CN" sz="2800" dirty="0"/>
              <a:t>)</a:t>
            </a:r>
            <a:r>
              <a:rPr kumimoji="1" lang="zh-CN" altLang="en-US" sz="2800" dirty="0"/>
              <a:t>位于另一个圆圈中</a:t>
            </a:r>
            <a:endParaRPr kumimoji="1" lang="en-US" altLang="zh-CN" sz="2800" dirty="0"/>
          </a:p>
          <a:p>
            <a:pPr lvl="1"/>
            <a:r>
              <a:rPr kumimoji="1" lang="zh-CN" altLang="en-US" sz="2800" dirty="0"/>
              <a:t>皮毛 </a:t>
            </a:r>
            <a:r>
              <a:rPr kumimoji="1" lang="en-US" altLang="zh-CN" sz="2800" dirty="0"/>
              <a:t>=</a:t>
            </a:r>
            <a:r>
              <a:rPr kumimoji="1" lang="zh-CN" altLang="en-US" sz="2800" dirty="0"/>
              <a:t> 某种图案的边缘</a:t>
            </a:r>
            <a:endParaRPr kumimoji="1" lang="en-US" altLang="zh-CN" sz="2800" dirty="0"/>
          </a:p>
          <a:p>
            <a:endParaRPr kumimoji="1" lang="en-US" altLang="zh-CN" dirty="0"/>
          </a:p>
          <a:p>
            <a:pPr marL="457200" lvl="1" indent="0">
              <a:lnSpc>
                <a:spcPct val="100000"/>
              </a:lnSpc>
              <a:buNone/>
            </a:pPr>
            <a:endParaRPr kumimoji="1" lang="zh-CN" altLang="en-US" sz="2800" dirty="0"/>
          </a:p>
        </p:txBody>
      </p:sp>
      <p:sp>
        <p:nvSpPr>
          <p:cNvPr id="4" name="灯片编号占位符 3">
            <a:extLst>
              <a:ext uri="{FF2B5EF4-FFF2-40B4-BE49-F238E27FC236}">
                <a16:creationId xmlns:a16="http://schemas.microsoft.com/office/drawing/2014/main" id="{71DBAA15-972A-444D-A79A-B4B54669A498}"/>
              </a:ext>
            </a:extLst>
          </p:cNvPr>
          <p:cNvSpPr>
            <a:spLocks noGrp="1"/>
          </p:cNvSpPr>
          <p:nvPr>
            <p:ph type="sldNum" sz="quarter" idx="12"/>
          </p:nvPr>
        </p:nvSpPr>
        <p:spPr/>
        <p:txBody>
          <a:bodyPr/>
          <a:lstStyle/>
          <a:p>
            <a:fld id="{6FDE8533-0BF4-FA4D-8D83-40CD3D7737F7}" type="slidenum">
              <a:rPr kumimoji="1" lang="zh-CN" altLang="en-US" smtClean="0"/>
              <a:t>5</a:t>
            </a:fld>
            <a:endParaRPr kumimoji="1" lang="zh-CN" altLang="en-US"/>
          </a:p>
        </p:txBody>
      </p:sp>
    </p:spTree>
    <p:extLst>
      <p:ext uri="{BB962C8B-B14F-4D97-AF65-F5344CB8AC3E}">
        <p14:creationId xmlns:p14="http://schemas.microsoft.com/office/powerpoint/2010/main" val="42221404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0EA51C-999D-4AA6-AF01-E6820A27B603}"/>
              </a:ext>
            </a:extLst>
          </p:cNvPr>
          <p:cNvSpPr>
            <a:spLocks noGrp="1"/>
          </p:cNvSpPr>
          <p:nvPr>
            <p:ph type="sldNum" sz="quarter" idx="12"/>
          </p:nvPr>
        </p:nvSpPr>
        <p:spPr/>
        <p:txBody>
          <a:bodyPr/>
          <a:lstStyle/>
          <a:p>
            <a:fld id="{EE2556C5-CE8C-6547-B838-EA80C61A4AF7}" type="slidenum">
              <a:rPr lang="en-US" smtClean="0"/>
              <a:pPr/>
              <a:t>50</a:t>
            </a:fld>
            <a:endParaRPr lang="en-US" dirty="0"/>
          </a:p>
        </p:txBody>
      </p:sp>
      <p:sp>
        <p:nvSpPr>
          <p:cNvPr id="3" name="Title 2">
            <a:extLst>
              <a:ext uri="{FF2B5EF4-FFF2-40B4-BE49-F238E27FC236}">
                <a16:creationId xmlns:a16="http://schemas.microsoft.com/office/drawing/2014/main" id="{164D6752-E656-401B-A98E-441B521E95AB}"/>
              </a:ext>
            </a:extLst>
          </p:cNvPr>
          <p:cNvSpPr>
            <a:spLocks noGrp="1"/>
          </p:cNvSpPr>
          <p:nvPr>
            <p:ph type="title"/>
          </p:nvPr>
        </p:nvSpPr>
        <p:spPr/>
        <p:txBody>
          <a:bodyPr/>
          <a:lstStyle/>
          <a:p>
            <a:r>
              <a:rPr lang="en-US" altLang="zh-CN" dirty="0" err="1"/>
              <a:t>LeNet</a:t>
            </a:r>
            <a:r>
              <a:rPr lang="en-US" altLang="zh-CN" dirty="0"/>
              <a:t>—</a:t>
            </a:r>
            <a:r>
              <a:rPr lang="zh-CN" altLang="en-US" dirty="0"/>
              <a:t>结构图</a:t>
            </a:r>
            <a:endParaRPr lang="en-US" dirty="0"/>
          </a:p>
        </p:txBody>
      </p:sp>
      <p:sp>
        <p:nvSpPr>
          <p:cNvPr id="4" name="Content Placeholder 3">
            <a:extLst>
              <a:ext uri="{FF2B5EF4-FFF2-40B4-BE49-F238E27FC236}">
                <a16:creationId xmlns:a16="http://schemas.microsoft.com/office/drawing/2014/main" id="{84F46103-08E4-4A80-97A5-4D00396BF1EA}"/>
              </a:ext>
            </a:extLst>
          </p:cNvPr>
          <p:cNvSpPr>
            <a:spLocks noGrp="1"/>
          </p:cNvSpPr>
          <p:nvPr>
            <p:ph sz="quarter" idx="4294967295"/>
          </p:nvPr>
        </p:nvSpPr>
        <p:spPr>
          <a:xfrm>
            <a:off x="5379720" y="1508125"/>
            <a:ext cx="5974080" cy="365125"/>
          </a:xfrm>
        </p:spPr>
        <p:txBody>
          <a:bodyPr>
            <a:noAutofit/>
          </a:bodyPr>
          <a:lstStyle/>
          <a:p>
            <a:pPr marL="0" lvl="1" indent="0">
              <a:buNone/>
            </a:pPr>
            <a:r>
              <a:rPr lang="zh-CN" altLang="en-US" sz="1870" b="1" dirty="0"/>
              <a:t>然后是</a:t>
            </a:r>
            <a:r>
              <a:rPr lang="en-US" sz="1870" b="1" dirty="0" err="1"/>
              <a:t>softmax</a:t>
            </a:r>
            <a:r>
              <a:rPr lang="zh-CN" altLang="en-US" sz="1870" b="1" dirty="0"/>
              <a:t>输出长度为</a:t>
            </a:r>
            <a:r>
              <a:rPr lang="en-US" sz="1870" b="1" dirty="0"/>
              <a:t> 10 </a:t>
            </a:r>
            <a:r>
              <a:rPr lang="zh-CN" altLang="en-US" sz="1870" b="1" dirty="0"/>
              <a:t>的各个数字的独热编码</a:t>
            </a:r>
            <a:endParaRPr lang="en-US" sz="1870" b="1" dirty="0"/>
          </a:p>
        </p:txBody>
      </p:sp>
      <p:pic>
        <p:nvPicPr>
          <p:cNvPr id="5" name="Picture 4">
            <a:extLst>
              <a:ext uri="{FF2B5EF4-FFF2-40B4-BE49-F238E27FC236}">
                <a16:creationId xmlns:a16="http://schemas.microsoft.com/office/drawing/2014/main" id="{805F7228-1FEA-4787-8B6A-EC7266D54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63" y="2243083"/>
            <a:ext cx="8896381" cy="2540000"/>
          </a:xfrm>
          <a:prstGeom prst="rect">
            <a:avLst/>
          </a:prstGeom>
        </p:spPr>
      </p:pic>
      <p:sp>
        <p:nvSpPr>
          <p:cNvPr id="6" name="Left Arrow 7">
            <a:extLst>
              <a:ext uri="{FF2B5EF4-FFF2-40B4-BE49-F238E27FC236}">
                <a16:creationId xmlns:a16="http://schemas.microsoft.com/office/drawing/2014/main" id="{2961D78C-564D-4AE9-90DE-DE6A25819909}"/>
              </a:ext>
            </a:extLst>
          </p:cNvPr>
          <p:cNvSpPr/>
          <p:nvPr/>
        </p:nvSpPr>
        <p:spPr>
          <a:xfrm rot="16200000">
            <a:off x="8135585" y="2273881"/>
            <a:ext cx="658648" cy="244953"/>
          </a:xfrm>
          <a:prstGeom prst="leftArrow">
            <a:avLst/>
          </a:prstGeom>
          <a:solidFill>
            <a:schemeClr val="accent4">
              <a:alpha val="75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6841554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9ABE1D-62A2-44FE-A690-189F476F5707}"/>
              </a:ext>
            </a:extLst>
          </p:cNvPr>
          <p:cNvSpPr>
            <a:spLocks noGrp="1"/>
          </p:cNvSpPr>
          <p:nvPr>
            <p:ph type="sldNum" sz="quarter" idx="12"/>
          </p:nvPr>
        </p:nvSpPr>
        <p:spPr/>
        <p:txBody>
          <a:bodyPr/>
          <a:lstStyle/>
          <a:p>
            <a:fld id="{EE2556C5-CE8C-6547-B838-EA80C61A4AF7}" type="slidenum">
              <a:rPr lang="en-US" smtClean="0"/>
              <a:pPr/>
              <a:t>51</a:t>
            </a:fld>
            <a:endParaRPr lang="en-US" dirty="0"/>
          </a:p>
        </p:txBody>
      </p:sp>
      <p:sp>
        <p:nvSpPr>
          <p:cNvPr id="3" name="Title 2">
            <a:extLst>
              <a:ext uri="{FF2B5EF4-FFF2-40B4-BE49-F238E27FC236}">
                <a16:creationId xmlns:a16="http://schemas.microsoft.com/office/drawing/2014/main" id="{8569E58E-7FFC-4471-850A-C0A9D4640833}"/>
              </a:ext>
            </a:extLst>
          </p:cNvPr>
          <p:cNvSpPr>
            <a:spLocks noGrp="1"/>
          </p:cNvSpPr>
          <p:nvPr>
            <p:ph type="title"/>
          </p:nvPr>
        </p:nvSpPr>
        <p:spPr/>
        <p:txBody>
          <a:bodyPr/>
          <a:lstStyle/>
          <a:p>
            <a:r>
              <a:rPr lang="en-US" dirty="0"/>
              <a:t>LeNet-5</a:t>
            </a:r>
          </a:p>
        </p:txBody>
      </p:sp>
      <p:sp>
        <p:nvSpPr>
          <p:cNvPr id="4" name="Content Placeholder 3">
            <a:extLst>
              <a:ext uri="{FF2B5EF4-FFF2-40B4-BE49-F238E27FC236}">
                <a16:creationId xmlns:a16="http://schemas.microsoft.com/office/drawing/2014/main" id="{9AFA26FA-A340-4C9A-8E52-D4D41E538214}"/>
              </a:ext>
            </a:extLst>
          </p:cNvPr>
          <p:cNvSpPr>
            <a:spLocks noGrp="1"/>
          </p:cNvSpPr>
          <p:nvPr>
            <p:ph sz="quarter" idx="13"/>
          </p:nvPr>
        </p:nvSpPr>
        <p:spPr>
          <a:xfrm>
            <a:off x="838200" y="1859915"/>
            <a:ext cx="10974916" cy="4632960"/>
          </a:xfrm>
        </p:spPr>
        <p:txBody>
          <a:bodyPr>
            <a:normAutofit/>
          </a:bodyPr>
          <a:lstStyle/>
          <a:p>
            <a:pPr>
              <a:spcBef>
                <a:spcPts val="800"/>
              </a:spcBef>
            </a:pPr>
            <a:r>
              <a:rPr lang="zh-CN" altLang="en-US" dirty="0"/>
              <a:t>网络中总共有多少个权重</a:t>
            </a:r>
            <a:r>
              <a:rPr lang="en-US" dirty="0"/>
              <a:t>?</a:t>
            </a:r>
          </a:p>
          <a:p>
            <a:pPr>
              <a:spcBef>
                <a:spcPts val="800"/>
              </a:spcBef>
              <a:tabLst>
                <a:tab pos="2897645" algn="l"/>
                <a:tab pos="3198204" algn="l"/>
              </a:tabLst>
            </a:pPr>
            <a:r>
              <a:rPr lang="en-US" sz="2133" dirty="0"/>
              <a:t>Conv1: 1*6*5*5 + 6   	=	156</a:t>
            </a:r>
          </a:p>
          <a:p>
            <a:pPr>
              <a:spcBef>
                <a:spcPts val="800"/>
              </a:spcBef>
              <a:tabLst>
                <a:tab pos="2897645" algn="l"/>
                <a:tab pos="3198204" algn="l"/>
              </a:tabLst>
            </a:pPr>
            <a:r>
              <a:rPr lang="en-US" sz="2133" dirty="0"/>
              <a:t>Conv3: 6*16*5*5 + 16 	=	2416</a:t>
            </a:r>
          </a:p>
          <a:p>
            <a:pPr>
              <a:spcBef>
                <a:spcPts val="800"/>
              </a:spcBef>
              <a:tabLst>
                <a:tab pos="2897645" algn="l"/>
                <a:tab pos="3198204" algn="l"/>
              </a:tabLst>
            </a:pPr>
            <a:r>
              <a:rPr lang="en-US" sz="2133" dirty="0"/>
              <a:t>FC1: 400*120 + 120   	=	48120</a:t>
            </a:r>
          </a:p>
          <a:p>
            <a:pPr>
              <a:spcBef>
                <a:spcPts val="800"/>
              </a:spcBef>
              <a:tabLst>
                <a:tab pos="2897645" algn="l"/>
                <a:tab pos="3198204" algn="l"/>
              </a:tabLst>
            </a:pPr>
            <a:r>
              <a:rPr lang="en-US" sz="2133" dirty="0"/>
              <a:t>FC2: 120*84  + 84    	=	10164</a:t>
            </a:r>
          </a:p>
          <a:p>
            <a:pPr>
              <a:spcBef>
                <a:spcPts val="800"/>
              </a:spcBef>
              <a:tabLst>
                <a:tab pos="2897645" algn="l"/>
                <a:tab pos="3198204" algn="l"/>
              </a:tabLst>
            </a:pPr>
            <a:r>
              <a:rPr lang="en-US" sz="2133" dirty="0"/>
              <a:t>FC3: 84*10 + 10      	=	850</a:t>
            </a:r>
          </a:p>
          <a:p>
            <a:pPr>
              <a:spcBef>
                <a:spcPts val="800"/>
              </a:spcBef>
              <a:tabLst>
                <a:tab pos="2897645" algn="l"/>
                <a:tab pos="3198204" algn="l"/>
              </a:tabLst>
            </a:pPr>
            <a:r>
              <a:rPr lang="en-US" sz="2133" dirty="0"/>
              <a:t>Total:               	=	61706</a:t>
            </a:r>
          </a:p>
          <a:p>
            <a:pPr>
              <a:spcBef>
                <a:spcPts val="800"/>
              </a:spcBef>
            </a:pPr>
            <a:endParaRPr lang="en-US" sz="2133" dirty="0"/>
          </a:p>
          <a:p>
            <a:pPr>
              <a:spcBef>
                <a:spcPts val="800"/>
              </a:spcBef>
            </a:pPr>
            <a:r>
              <a:rPr lang="zh-CN" altLang="en-US" dirty="0"/>
              <a:t>这比单个全连接层</a:t>
            </a:r>
            <a:r>
              <a:rPr lang="en-US" altLang="zh-CN" dirty="0"/>
              <a:t>(FC</a:t>
            </a:r>
            <a:r>
              <a:rPr lang="zh-CN" altLang="en-US" dirty="0"/>
              <a:t> </a:t>
            </a:r>
            <a:r>
              <a:rPr lang="en-US" altLang="zh-CN" dirty="0"/>
              <a:t>layer) </a:t>
            </a:r>
            <a:r>
              <a:rPr lang="zh-CN" altLang="en-US" dirty="0"/>
              <a:t>的权重都要少</a:t>
            </a:r>
            <a:r>
              <a:rPr lang="en-US" altLang="zh-CN" dirty="0"/>
              <a:t>!</a:t>
            </a:r>
          </a:p>
          <a:p>
            <a:pPr>
              <a:spcBef>
                <a:spcPts val="800"/>
              </a:spcBef>
            </a:pPr>
            <a:r>
              <a:rPr lang="zh-CN" altLang="en-US" dirty="0"/>
              <a:t>重点：卷积层具有相对较少的权重</a:t>
            </a:r>
            <a:endParaRPr lang="en-US" dirty="0"/>
          </a:p>
          <a:p>
            <a:pPr>
              <a:spcBef>
                <a:spcPts val="800"/>
              </a:spcBef>
            </a:pPr>
            <a:endParaRPr lang="en-US" dirty="0"/>
          </a:p>
        </p:txBody>
      </p:sp>
    </p:spTree>
    <p:extLst>
      <p:ext uri="{BB962C8B-B14F-4D97-AF65-F5344CB8AC3E}">
        <p14:creationId xmlns:p14="http://schemas.microsoft.com/office/powerpoint/2010/main" val="17797073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未完待续</a:t>
            </a:r>
          </a:p>
        </p:txBody>
      </p:sp>
      <p:sp>
        <p:nvSpPr>
          <p:cNvPr id="3" name="副标题 2"/>
          <p:cNvSpPr>
            <a:spLocks noGrp="1"/>
          </p:cNvSpPr>
          <p:nvPr>
            <p:ph type="subTitle" idx="1"/>
          </p:nvPr>
        </p:nvSpPr>
        <p:spPr/>
        <p:txBody>
          <a:bodyPr>
            <a:normAutofit/>
          </a:bodyPr>
          <a:lstStyle/>
          <a:p>
            <a:r>
              <a:rPr kumimoji="1" lang="zh-CN" altLang="en-US" sz="6000" dirty="0">
                <a:latin typeface="+mj-ea"/>
                <a:ea typeface="+mj-ea"/>
              </a:rPr>
              <a:t>谢谢</a:t>
            </a:r>
          </a:p>
        </p:txBody>
      </p:sp>
      <p:sp>
        <p:nvSpPr>
          <p:cNvPr id="4" name="幻灯片编号占位符 3"/>
          <p:cNvSpPr>
            <a:spLocks noGrp="1"/>
          </p:cNvSpPr>
          <p:nvPr>
            <p:ph type="sldNum" sz="quarter" idx="12"/>
          </p:nvPr>
        </p:nvSpPr>
        <p:spPr/>
        <p:txBody>
          <a:bodyPr/>
          <a:lstStyle/>
          <a:p>
            <a:fld id="{6FDE8533-0BF4-FA4D-8D83-40CD3D7737F7}" type="slidenum">
              <a:rPr kumimoji="1" lang="zh-CN" altLang="en-US" smtClean="0"/>
              <a:t>52</a:t>
            </a:fld>
            <a:endParaRPr kumimoji="1" lang="zh-CN" altLang="en-US"/>
          </a:p>
        </p:txBody>
      </p:sp>
    </p:spTree>
    <p:extLst>
      <p:ext uri="{BB962C8B-B14F-4D97-AF65-F5344CB8AC3E}">
        <p14:creationId xmlns:p14="http://schemas.microsoft.com/office/powerpoint/2010/main" val="1569516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03E398A-BDC9-3F40-A9C0-D6CBD2E89834}"/>
              </a:ext>
            </a:extLst>
          </p:cNvPr>
          <p:cNvSpPr>
            <a:spLocks noGrp="1"/>
          </p:cNvSpPr>
          <p:nvPr>
            <p:ph type="title"/>
          </p:nvPr>
        </p:nvSpPr>
        <p:spPr/>
        <p:txBody>
          <a:bodyPr/>
          <a:lstStyle/>
          <a:p>
            <a:r>
              <a:rPr kumimoji="1" lang="zh-CN" altLang="en-US" dirty="0"/>
              <a:t>卷积核</a:t>
            </a:r>
            <a:r>
              <a:rPr kumimoji="1" lang="en-US" altLang="zh-CN" dirty="0"/>
              <a:t>(Kernel)</a:t>
            </a:r>
            <a:endParaRPr kumimoji="1" lang="zh-CN" altLang="en-US" dirty="0"/>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179E6A21-6E9E-7648-B11A-2F9013E6DBAC}"/>
                  </a:ext>
                </a:extLst>
              </p:cNvPr>
              <p:cNvSpPr>
                <a:spLocks noGrp="1"/>
              </p:cNvSpPr>
              <p:nvPr>
                <p:ph idx="1"/>
              </p:nvPr>
            </p:nvSpPr>
            <p:spPr/>
            <p:txBody>
              <a:bodyPr>
                <a:noAutofit/>
              </a:bodyPr>
              <a:lstStyle/>
              <a:p>
                <a:r>
                  <a:rPr kumimoji="1" lang="zh-CN" altLang="en-US" dirty="0"/>
                  <a:t>卷积核是一个权重网格，它覆盖在图像上，以图像中的一个像素为中心：</a:t>
                </a:r>
                <a:endParaRPr kumimoji="1" lang="en-US" altLang="zh-CN" dirty="0"/>
              </a:p>
              <a:p>
                <a:pPr lvl="1"/>
                <a:r>
                  <a:rPr kumimoji="1" lang="zh-CN" altLang="en-US" sz="2800" dirty="0"/>
                  <a:t>每一个权重都会乘以覆盖在它下面的像素</a:t>
                </a:r>
                <a:endParaRPr kumimoji="1" lang="en-US" altLang="zh-CN" sz="2800" dirty="0"/>
              </a:p>
              <a:p>
                <a:pPr lvl="1"/>
                <a:r>
                  <a:rPr kumimoji="1" lang="zh-CN" altLang="en-US" sz="2800" dirty="0"/>
                  <a:t>在居中像素的位置上输出</a:t>
                </a:r>
                <a14:m>
                  <m:oMath xmlns:m="http://schemas.openxmlformats.org/officeDocument/2006/math">
                    <m:nary>
                      <m:naryPr>
                        <m:chr m:val="∑"/>
                        <m:ctrlPr>
                          <a:rPr kumimoji="1" lang="is-IS" altLang="zh-CN" sz="2800" i="1">
                            <a:latin typeface="Cambria Math" panose="02040503050406030204" pitchFamily="18" charset="0"/>
                          </a:rPr>
                        </m:ctrlPr>
                      </m:naryPr>
                      <m:sub>
                        <m:r>
                          <m:rPr>
                            <m:brk m:alnAt="23"/>
                          </m:rPr>
                          <a:rPr kumimoji="1" lang="en-US" altLang="zh-CN" sz="2800">
                            <a:latin typeface="Cambria Math" panose="02040503050406030204" pitchFamily="18" charset="0"/>
                          </a:rPr>
                          <m:t>𝑝</m:t>
                        </m:r>
                        <m:r>
                          <a:rPr kumimoji="1" lang="en-US" altLang="zh-CN" sz="2800">
                            <a:latin typeface="Cambria Math" panose="02040503050406030204" pitchFamily="18" charset="0"/>
                          </a:rPr>
                          <m:t>=1</m:t>
                        </m:r>
                      </m:sub>
                      <m:sup>
                        <m:r>
                          <a:rPr kumimoji="1" lang="en-US" altLang="zh-CN" sz="2800">
                            <a:latin typeface="Cambria Math" panose="02040503050406030204" pitchFamily="18" charset="0"/>
                          </a:rPr>
                          <m:t>𝑃</m:t>
                        </m:r>
                      </m:sup>
                      <m:e>
                        <m:sSub>
                          <m:sSubPr>
                            <m:ctrlPr>
                              <a:rPr kumimoji="1" lang="en-US" altLang="zh-CN" sz="2800" i="1">
                                <a:latin typeface="Cambria Math" panose="02040503050406030204" pitchFamily="18" charset="0"/>
                              </a:rPr>
                            </m:ctrlPr>
                          </m:sSubPr>
                          <m:e>
                            <m:r>
                              <a:rPr kumimoji="1" lang="en-US" altLang="zh-CN" sz="2800">
                                <a:latin typeface="Cambria Math" panose="02040503050406030204" pitchFamily="18" charset="0"/>
                              </a:rPr>
                              <m:t>𝑊</m:t>
                            </m:r>
                          </m:e>
                          <m:sub>
                            <m:r>
                              <a:rPr kumimoji="1" lang="en-US" altLang="zh-CN" sz="2800">
                                <a:latin typeface="Cambria Math" panose="02040503050406030204" pitchFamily="18" charset="0"/>
                              </a:rPr>
                              <m:t>𝑝</m:t>
                            </m:r>
                          </m:sub>
                        </m:sSub>
                        <m:r>
                          <a:rPr kumimoji="1" lang="en-US" altLang="zh-CN" sz="2800">
                            <a:latin typeface="Cambria Math" panose="02040503050406030204" pitchFamily="18" charset="0"/>
                          </a:rPr>
                          <m:t>⋅</m:t>
                        </m:r>
                        <m:r>
                          <a:rPr kumimoji="1" lang="en-US" altLang="zh-CN" sz="2800">
                            <a:latin typeface="Cambria Math" panose="02040503050406030204" pitchFamily="18" charset="0"/>
                          </a:rPr>
                          <m:t>𝑝𝑖𝑥𝑒</m:t>
                        </m:r>
                        <m:sSub>
                          <m:sSubPr>
                            <m:ctrlPr>
                              <a:rPr kumimoji="1" lang="en-US" altLang="zh-CN" sz="2800" i="1">
                                <a:latin typeface="Cambria Math" panose="02040503050406030204" pitchFamily="18" charset="0"/>
                              </a:rPr>
                            </m:ctrlPr>
                          </m:sSubPr>
                          <m:e>
                            <m:r>
                              <a:rPr kumimoji="1" lang="en-US" altLang="zh-CN" sz="2800">
                                <a:latin typeface="Cambria Math" panose="02040503050406030204" pitchFamily="18" charset="0"/>
                              </a:rPr>
                              <m:t>𝑙</m:t>
                            </m:r>
                          </m:e>
                          <m:sub>
                            <m:r>
                              <a:rPr kumimoji="1" lang="en-US" altLang="zh-CN" sz="2800">
                                <a:latin typeface="Cambria Math" panose="02040503050406030204" pitchFamily="18" charset="0"/>
                              </a:rPr>
                              <m:t>𝑝</m:t>
                            </m:r>
                          </m:sub>
                        </m:sSub>
                      </m:e>
                    </m:nary>
                  </m:oMath>
                </a14:m>
                <a:endParaRPr kumimoji="1" lang="en-US" altLang="zh-CN" sz="2800" dirty="0"/>
              </a:p>
              <a:p>
                <a:pPr lvl="1"/>
                <a:endParaRPr kumimoji="1" lang="en-US" altLang="zh-CN" sz="2800" dirty="0"/>
              </a:p>
              <a:p>
                <a:r>
                  <a:rPr kumimoji="1" lang="zh-CN" altLang="en-US" dirty="0"/>
                  <a:t>卷积核可以用于传统的图像处理技术：</a:t>
                </a:r>
                <a:endParaRPr kumimoji="1" lang="en-US" altLang="zh-CN" dirty="0"/>
              </a:p>
              <a:p>
                <a:pPr marL="685800" lvl="2">
                  <a:spcBef>
                    <a:spcPts val="1000"/>
                  </a:spcBef>
                </a:pPr>
                <a:r>
                  <a:rPr kumimoji="1" lang="zh-CN" altLang="en-US" sz="2800" dirty="0"/>
                  <a:t>模糊化</a:t>
                </a:r>
                <a:endParaRPr kumimoji="1" lang="en-US" altLang="zh-CN" sz="2800" dirty="0"/>
              </a:p>
              <a:p>
                <a:pPr marL="685800" lvl="2">
                  <a:spcBef>
                    <a:spcPts val="1000"/>
                  </a:spcBef>
                </a:pPr>
                <a:r>
                  <a:rPr kumimoji="1" lang="zh-CN" altLang="en-US" sz="2800" dirty="0"/>
                  <a:t>锐化</a:t>
                </a:r>
                <a:endParaRPr kumimoji="1" lang="en-US" altLang="zh-CN" sz="2800" dirty="0"/>
              </a:p>
              <a:p>
                <a:pPr marL="685800" lvl="2">
                  <a:spcBef>
                    <a:spcPts val="1000"/>
                  </a:spcBef>
                </a:pPr>
                <a:r>
                  <a:rPr kumimoji="1" lang="zh-CN" altLang="en-US" sz="2800" dirty="0"/>
                  <a:t>边缘检测</a:t>
                </a:r>
                <a:endParaRPr kumimoji="1" lang="en-US" altLang="zh-CN" sz="2800" dirty="0"/>
              </a:p>
              <a:p>
                <a:pPr marL="685800" lvl="2">
                  <a:spcBef>
                    <a:spcPts val="1000"/>
                  </a:spcBef>
                </a:pPr>
                <a:r>
                  <a:rPr kumimoji="1" lang="zh-CN" altLang="en-US" sz="2800" dirty="0"/>
                  <a:t>浮雕化</a:t>
                </a:r>
                <a:endParaRPr kumimoji="1" lang="en-US" altLang="zh-CN" sz="2800" dirty="0"/>
              </a:p>
              <a:p>
                <a:pPr marL="457200" lvl="1" indent="0">
                  <a:lnSpc>
                    <a:spcPct val="100000"/>
                  </a:lnSpc>
                  <a:buNone/>
                </a:pPr>
                <a:endParaRPr kumimoji="1" lang="zh-CN" altLang="en-US" sz="2800" dirty="0"/>
              </a:p>
            </p:txBody>
          </p:sp>
        </mc:Choice>
        <mc:Fallback xmlns="">
          <p:sp>
            <p:nvSpPr>
              <p:cNvPr id="6" name="内容占位符 5">
                <a:extLst>
                  <a:ext uri="{FF2B5EF4-FFF2-40B4-BE49-F238E27FC236}">
                    <a16:creationId xmlns:a16="http://schemas.microsoft.com/office/drawing/2014/main" id="{179E6A21-6E9E-7648-B11A-2F9013E6DBAC}"/>
                  </a:ext>
                </a:extLst>
              </p:cNvPr>
              <p:cNvSpPr>
                <a:spLocks noGrp="1" noRot="1" noChangeAspect="1" noMove="1" noResize="1" noEditPoints="1" noAdjustHandles="1" noChangeArrowheads="1" noChangeShapeType="1" noTextEdit="1"/>
              </p:cNvSpPr>
              <p:nvPr>
                <p:ph idx="1"/>
              </p:nvPr>
            </p:nvSpPr>
            <p:spPr>
              <a:blipFill>
                <a:blip r:embed="rId3"/>
                <a:stretch>
                  <a:fillRect l="-965" t="-2632" b="-14327"/>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71DBAA15-972A-444D-A79A-B4B54669A498}"/>
              </a:ext>
            </a:extLst>
          </p:cNvPr>
          <p:cNvSpPr>
            <a:spLocks noGrp="1"/>
          </p:cNvSpPr>
          <p:nvPr>
            <p:ph type="sldNum" sz="quarter" idx="12"/>
          </p:nvPr>
        </p:nvSpPr>
        <p:spPr/>
        <p:txBody>
          <a:bodyPr/>
          <a:lstStyle/>
          <a:p>
            <a:fld id="{6FDE8533-0BF4-FA4D-8D83-40CD3D7737F7}" type="slidenum">
              <a:rPr kumimoji="1" lang="zh-CN" altLang="en-US" smtClean="0"/>
              <a:t>6</a:t>
            </a:fld>
            <a:endParaRPr kumimoji="1" lang="zh-CN" altLang="en-US"/>
          </a:p>
        </p:txBody>
      </p:sp>
    </p:spTree>
    <p:extLst>
      <p:ext uri="{BB962C8B-B14F-4D97-AF65-F5344CB8AC3E}">
        <p14:creationId xmlns:p14="http://schemas.microsoft.com/office/powerpoint/2010/main" val="1243627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077" y="2350477"/>
            <a:ext cx="1981200" cy="1981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8979" y="2350477"/>
            <a:ext cx="1981200" cy="1981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8477" y="2350477"/>
            <a:ext cx="1981200" cy="1981200"/>
          </a:xfrm>
          <a:prstGeom prst="rect">
            <a:avLst/>
          </a:prstGeom>
        </p:spPr>
      </p:pic>
      <p:sp>
        <p:nvSpPr>
          <p:cNvPr id="7" name="TextBox 6"/>
          <p:cNvSpPr txBox="1"/>
          <p:nvPr/>
        </p:nvSpPr>
        <p:spPr>
          <a:xfrm>
            <a:off x="2325453" y="1889865"/>
            <a:ext cx="867545" cy="461665"/>
          </a:xfrm>
          <a:prstGeom prst="rect">
            <a:avLst/>
          </a:prstGeom>
          <a:noFill/>
        </p:spPr>
        <p:txBody>
          <a:bodyPr wrap="none" rtlCol="0">
            <a:spAutoFit/>
          </a:bodyPr>
          <a:lstStyle/>
          <a:p>
            <a:r>
              <a:rPr lang="en-US" sz="2400" dirty="0">
                <a:ea typeface="Avenir Book" charset="0"/>
                <a:cs typeface="Avenir Book" charset="0"/>
              </a:rPr>
              <a:t>input</a:t>
            </a:r>
          </a:p>
        </p:txBody>
      </p:sp>
      <p:sp>
        <p:nvSpPr>
          <p:cNvPr id="8" name="TextBox 7"/>
          <p:cNvSpPr txBox="1"/>
          <p:nvPr/>
        </p:nvSpPr>
        <p:spPr>
          <a:xfrm>
            <a:off x="5195279" y="1889865"/>
            <a:ext cx="989373" cy="461665"/>
          </a:xfrm>
          <a:prstGeom prst="rect">
            <a:avLst/>
          </a:prstGeom>
          <a:noFill/>
        </p:spPr>
        <p:txBody>
          <a:bodyPr wrap="none" rtlCol="0">
            <a:spAutoFit/>
          </a:bodyPr>
          <a:lstStyle/>
          <a:p>
            <a:r>
              <a:rPr lang="en-US" sz="2400" dirty="0">
                <a:ea typeface="Avenir Book" charset="0"/>
                <a:cs typeface="Avenir Book" charset="0"/>
              </a:rPr>
              <a:t>kernel</a:t>
            </a:r>
          </a:p>
        </p:txBody>
      </p:sp>
      <p:sp>
        <p:nvSpPr>
          <p:cNvPr id="9" name="TextBox 8"/>
          <p:cNvSpPr txBox="1"/>
          <p:nvPr/>
        </p:nvSpPr>
        <p:spPr>
          <a:xfrm>
            <a:off x="8464232" y="1889865"/>
            <a:ext cx="1072730" cy="461665"/>
          </a:xfrm>
          <a:prstGeom prst="rect">
            <a:avLst/>
          </a:prstGeom>
          <a:noFill/>
        </p:spPr>
        <p:txBody>
          <a:bodyPr wrap="none" rtlCol="0">
            <a:spAutoFit/>
          </a:bodyPr>
          <a:lstStyle/>
          <a:p>
            <a:r>
              <a:rPr lang="en-US" sz="2400" dirty="0">
                <a:ea typeface="Avenir Book" charset="0"/>
                <a:cs typeface="Avenir Book" charset="0"/>
              </a:rPr>
              <a:t>output</a:t>
            </a:r>
          </a:p>
        </p:txBody>
      </p:sp>
      <p:sp>
        <p:nvSpPr>
          <p:cNvPr id="10" name="TextBox 9"/>
          <p:cNvSpPr txBox="1"/>
          <p:nvPr/>
        </p:nvSpPr>
        <p:spPr>
          <a:xfrm>
            <a:off x="1876637" y="2477197"/>
            <a:ext cx="354584" cy="461665"/>
          </a:xfrm>
          <a:prstGeom prst="rect">
            <a:avLst/>
          </a:prstGeom>
          <a:noFill/>
        </p:spPr>
        <p:txBody>
          <a:bodyPr wrap="none" rtlCol="0">
            <a:spAutoFit/>
          </a:bodyPr>
          <a:lstStyle/>
          <a:p>
            <a:r>
              <a:rPr lang="en-US" sz="2400" dirty="0">
                <a:latin typeface="Consolas" charset="0"/>
                <a:ea typeface="Consolas" charset="0"/>
                <a:cs typeface="Consolas" charset="0"/>
              </a:rPr>
              <a:t>3</a:t>
            </a:r>
          </a:p>
        </p:txBody>
      </p:sp>
      <p:sp>
        <p:nvSpPr>
          <p:cNvPr id="11" name="TextBox 10"/>
          <p:cNvSpPr txBox="1"/>
          <p:nvPr/>
        </p:nvSpPr>
        <p:spPr>
          <a:xfrm>
            <a:off x="2503384" y="2477197"/>
            <a:ext cx="354584" cy="461665"/>
          </a:xfrm>
          <a:prstGeom prst="rect">
            <a:avLst/>
          </a:prstGeom>
          <a:noFill/>
        </p:spPr>
        <p:txBody>
          <a:bodyPr wrap="none" rtlCol="0">
            <a:spAutoFit/>
          </a:bodyPr>
          <a:lstStyle/>
          <a:p>
            <a:r>
              <a:rPr lang="en-US" sz="2400" dirty="0">
                <a:latin typeface="Consolas" charset="0"/>
                <a:ea typeface="Consolas" charset="0"/>
                <a:cs typeface="Consolas" charset="0"/>
              </a:rPr>
              <a:t>2</a:t>
            </a:r>
          </a:p>
        </p:txBody>
      </p:sp>
      <p:sp>
        <p:nvSpPr>
          <p:cNvPr id="12" name="TextBox 11"/>
          <p:cNvSpPr txBox="1"/>
          <p:nvPr/>
        </p:nvSpPr>
        <p:spPr>
          <a:xfrm>
            <a:off x="3137877" y="2477197"/>
            <a:ext cx="354584"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13" name="TextBox 12"/>
          <p:cNvSpPr txBox="1"/>
          <p:nvPr/>
        </p:nvSpPr>
        <p:spPr>
          <a:xfrm>
            <a:off x="1876637" y="3110245"/>
            <a:ext cx="354584"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14" name="TextBox 13"/>
          <p:cNvSpPr txBox="1"/>
          <p:nvPr/>
        </p:nvSpPr>
        <p:spPr>
          <a:xfrm>
            <a:off x="2503384" y="3110245"/>
            <a:ext cx="354584" cy="461665"/>
          </a:xfrm>
          <a:prstGeom prst="rect">
            <a:avLst/>
          </a:prstGeom>
          <a:noFill/>
        </p:spPr>
        <p:txBody>
          <a:bodyPr wrap="none" rtlCol="0">
            <a:spAutoFit/>
          </a:bodyPr>
          <a:lstStyle/>
          <a:p>
            <a:r>
              <a:rPr lang="en-US" sz="2400" dirty="0">
                <a:latin typeface="Consolas" charset="0"/>
                <a:ea typeface="Consolas" charset="0"/>
                <a:cs typeface="Consolas" charset="0"/>
              </a:rPr>
              <a:t>2</a:t>
            </a:r>
          </a:p>
        </p:txBody>
      </p:sp>
      <p:sp>
        <p:nvSpPr>
          <p:cNvPr id="15" name="TextBox 14"/>
          <p:cNvSpPr txBox="1"/>
          <p:nvPr/>
        </p:nvSpPr>
        <p:spPr>
          <a:xfrm>
            <a:off x="3137877" y="3110245"/>
            <a:ext cx="354584" cy="461665"/>
          </a:xfrm>
          <a:prstGeom prst="rect">
            <a:avLst/>
          </a:prstGeom>
          <a:noFill/>
        </p:spPr>
        <p:txBody>
          <a:bodyPr wrap="none" rtlCol="0">
            <a:spAutoFit/>
          </a:bodyPr>
          <a:lstStyle/>
          <a:p>
            <a:r>
              <a:rPr lang="en-US" sz="2400" dirty="0">
                <a:latin typeface="Consolas" charset="0"/>
                <a:ea typeface="Consolas" charset="0"/>
                <a:cs typeface="Consolas" charset="0"/>
              </a:rPr>
              <a:t>3</a:t>
            </a:r>
          </a:p>
        </p:txBody>
      </p:sp>
      <p:sp>
        <p:nvSpPr>
          <p:cNvPr id="16" name="TextBox 15"/>
          <p:cNvSpPr txBox="1"/>
          <p:nvPr/>
        </p:nvSpPr>
        <p:spPr>
          <a:xfrm>
            <a:off x="1876637" y="3749242"/>
            <a:ext cx="354584"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17" name="TextBox 16"/>
          <p:cNvSpPr txBox="1"/>
          <p:nvPr/>
        </p:nvSpPr>
        <p:spPr>
          <a:xfrm>
            <a:off x="2503384" y="3749242"/>
            <a:ext cx="354584"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18" name="TextBox 17"/>
          <p:cNvSpPr txBox="1"/>
          <p:nvPr/>
        </p:nvSpPr>
        <p:spPr>
          <a:xfrm>
            <a:off x="3137877" y="3749242"/>
            <a:ext cx="354584"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19" name="TextBox 18"/>
          <p:cNvSpPr txBox="1"/>
          <p:nvPr/>
        </p:nvSpPr>
        <p:spPr>
          <a:xfrm>
            <a:off x="4661878" y="2477197"/>
            <a:ext cx="524503"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20" name="TextBox 19"/>
          <p:cNvSpPr txBox="1"/>
          <p:nvPr/>
        </p:nvSpPr>
        <p:spPr>
          <a:xfrm>
            <a:off x="5425400" y="2477197"/>
            <a:ext cx="354584" cy="461665"/>
          </a:xfrm>
          <a:prstGeom prst="rect">
            <a:avLst/>
          </a:prstGeom>
          <a:noFill/>
        </p:spPr>
        <p:txBody>
          <a:bodyPr wrap="none" rtlCol="0">
            <a:spAutoFit/>
          </a:bodyPr>
          <a:lstStyle/>
          <a:p>
            <a:r>
              <a:rPr lang="en-US" sz="2400" dirty="0">
                <a:latin typeface="Consolas" charset="0"/>
                <a:ea typeface="Consolas" charset="0"/>
                <a:cs typeface="Consolas" charset="0"/>
              </a:rPr>
              <a:t>0</a:t>
            </a:r>
          </a:p>
        </p:txBody>
      </p:sp>
      <p:sp>
        <p:nvSpPr>
          <p:cNvPr id="21" name="TextBox 20"/>
          <p:cNvSpPr txBox="1"/>
          <p:nvPr/>
        </p:nvSpPr>
        <p:spPr>
          <a:xfrm>
            <a:off x="6059893" y="2477197"/>
            <a:ext cx="354584"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22" name="TextBox 21"/>
          <p:cNvSpPr txBox="1"/>
          <p:nvPr/>
        </p:nvSpPr>
        <p:spPr>
          <a:xfrm>
            <a:off x="4661878" y="3110245"/>
            <a:ext cx="524503" cy="461665"/>
          </a:xfrm>
          <a:prstGeom prst="rect">
            <a:avLst/>
          </a:prstGeom>
          <a:noFill/>
        </p:spPr>
        <p:txBody>
          <a:bodyPr wrap="none" rtlCol="0">
            <a:spAutoFit/>
          </a:bodyPr>
          <a:lstStyle/>
          <a:p>
            <a:r>
              <a:rPr lang="en-US" sz="2400" dirty="0">
                <a:latin typeface="Consolas" charset="0"/>
                <a:ea typeface="Consolas" charset="0"/>
                <a:cs typeface="Consolas" charset="0"/>
              </a:rPr>
              <a:t>-2</a:t>
            </a:r>
          </a:p>
        </p:txBody>
      </p:sp>
      <p:sp>
        <p:nvSpPr>
          <p:cNvPr id="23" name="TextBox 22"/>
          <p:cNvSpPr txBox="1"/>
          <p:nvPr/>
        </p:nvSpPr>
        <p:spPr>
          <a:xfrm>
            <a:off x="5425400" y="3110245"/>
            <a:ext cx="354584" cy="461665"/>
          </a:xfrm>
          <a:prstGeom prst="rect">
            <a:avLst/>
          </a:prstGeom>
          <a:noFill/>
        </p:spPr>
        <p:txBody>
          <a:bodyPr wrap="none" rtlCol="0">
            <a:spAutoFit/>
          </a:bodyPr>
          <a:lstStyle/>
          <a:p>
            <a:r>
              <a:rPr lang="en-US" sz="2400" dirty="0">
                <a:latin typeface="Consolas" charset="0"/>
                <a:ea typeface="Consolas" charset="0"/>
                <a:cs typeface="Consolas" charset="0"/>
              </a:rPr>
              <a:t>0</a:t>
            </a:r>
          </a:p>
        </p:txBody>
      </p:sp>
      <p:sp>
        <p:nvSpPr>
          <p:cNvPr id="24" name="TextBox 23"/>
          <p:cNvSpPr txBox="1"/>
          <p:nvPr/>
        </p:nvSpPr>
        <p:spPr>
          <a:xfrm>
            <a:off x="6059893" y="3110245"/>
            <a:ext cx="354584" cy="461665"/>
          </a:xfrm>
          <a:prstGeom prst="rect">
            <a:avLst/>
          </a:prstGeom>
          <a:noFill/>
        </p:spPr>
        <p:txBody>
          <a:bodyPr wrap="none" rtlCol="0">
            <a:spAutoFit/>
          </a:bodyPr>
          <a:lstStyle/>
          <a:p>
            <a:r>
              <a:rPr lang="en-US" sz="2400" dirty="0">
                <a:latin typeface="Consolas" charset="0"/>
                <a:ea typeface="Consolas" charset="0"/>
                <a:cs typeface="Consolas" charset="0"/>
              </a:rPr>
              <a:t>2</a:t>
            </a:r>
          </a:p>
        </p:txBody>
      </p:sp>
      <p:sp>
        <p:nvSpPr>
          <p:cNvPr id="25" name="TextBox 24"/>
          <p:cNvSpPr txBox="1"/>
          <p:nvPr/>
        </p:nvSpPr>
        <p:spPr>
          <a:xfrm>
            <a:off x="4661878" y="3749242"/>
            <a:ext cx="524503"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26" name="TextBox 25"/>
          <p:cNvSpPr txBox="1"/>
          <p:nvPr/>
        </p:nvSpPr>
        <p:spPr>
          <a:xfrm>
            <a:off x="5425400" y="3749242"/>
            <a:ext cx="354584" cy="461665"/>
          </a:xfrm>
          <a:prstGeom prst="rect">
            <a:avLst/>
          </a:prstGeom>
          <a:noFill/>
        </p:spPr>
        <p:txBody>
          <a:bodyPr wrap="none" rtlCol="0">
            <a:spAutoFit/>
          </a:bodyPr>
          <a:lstStyle/>
          <a:p>
            <a:r>
              <a:rPr lang="en-US" sz="2400" dirty="0">
                <a:latin typeface="Consolas" charset="0"/>
                <a:ea typeface="Consolas" charset="0"/>
                <a:cs typeface="Consolas" charset="0"/>
              </a:rPr>
              <a:t>0</a:t>
            </a:r>
          </a:p>
        </p:txBody>
      </p:sp>
      <p:sp>
        <p:nvSpPr>
          <p:cNvPr id="27" name="TextBox 26"/>
          <p:cNvSpPr txBox="1"/>
          <p:nvPr/>
        </p:nvSpPr>
        <p:spPr>
          <a:xfrm>
            <a:off x="6059893" y="3749242"/>
            <a:ext cx="354584"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3" name="标题 2">
            <a:extLst>
              <a:ext uri="{FF2B5EF4-FFF2-40B4-BE49-F238E27FC236}">
                <a16:creationId xmlns:a16="http://schemas.microsoft.com/office/drawing/2014/main" id="{EADE2BF0-F86C-654D-A64E-A2EE35853762}"/>
              </a:ext>
            </a:extLst>
          </p:cNvPr>
          <p:cNvSpPr>
            <a:spLocks noGrp="1"/>
          </p:cNvSpPr>
          <p:nvPr>
            <p:ph type="title"/>
          </p:nvPr>
        </p:nvSpPr>
        <p:spPr/>
        <p:txBody>
          <a:bodyPr/>
          <a:lstStyle/>
          <a:p>
            <a:r>
              <a:rPr kumimoji="1" lang="zh-CN" altLang="en-US" dirty="0"/>
              <a:t>卷积核：</a:t>
            </a:r>
            <a:r>
              <a:rPr kumimoji="1" lang="en-US" altLang="zh-CN" dirty="0"/>
              <a:t>3</a:t>
            </a:r>
            <a:r>
              <a:rPr kumimoji="1" lang="zh-CN" altLang="en-US" dirty="0"/>
              <a:t> </a:t>
            </a:r>
            <a:r>
              <a:rPr kumimoji="1" lang="en-US" altLang="zh-CN" dirty="0"/>
              <a:t>×</a:t>
            </a:r>
            <a:r>
              <a:rPr kumimoji="1" lang="zh-CN" altLang="en-US" dirty="0"/>
              <a:t> </a:t>
            </a:r>
            <a:r>
              <a:rPr kumimoji="1" lang="en-US" altLang="zh-CN" dirty="0"/>
              <a:t>3</a:t>
            </a:r>
            <a:r>
              <a:rPr kumimoji="1" lang="zh-CN" altLang="en-US" dirty="0"/>
              <a:t> 示例</a:t>
            </a:r>
          </a:p>
        </p:txBody>
      </p:sp>
    </p:spTree>
    <p:extLst>
      <p:ext uri="{BB962C8B-B14F-4D97-AF65-F5344CB8AC3E}">
        <p14:creationId xmlns:p14="http://schemas.microsoft.com/office/powerpoint/2010/main" val="30874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3110523" y="2178567"/>
            <a:ext cx="2305295" cy="2153111"/>
            <a:chOff x="2360612" y="2037890"/>
            <a:chExt cx="2305294" cy="2153110"/>
          </a:xfrm>
        </p:grpSpPr>
        <p:cxnSp>
          <p:nvCxnSpPr>
            <p:cNvPr id="7" name="Straight Connector 6"/>
            <p:cNvCxnSpPr/>
            <p:nvPr/>
          </p:nvCxnSpPr>
          <p:spPr>
            <a:xfrm flipH="1">
              <a:off x="4303021" y="2110782"/>
              <a:ext cx="310954" cy="148865"/>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0612" y="2209800"/>
              <a:ext cx="1981200" cy="1981200"/>
            </a:xfrm>
            <a:prstGeom prst="rect">
              <a:avLst/>
            </a:prstGeom>
          </p:spPr>
        </p:pic>
        <p:sp>
          <p:nvSpPr>
            <p:cNvPr id="9" name="TextBox 8"/>
            <p:cNvSpPr txBox="1"/>
            <p:nvPr/>
          </p:nvSpPr>
          <p:spPr>
            <a:xfrm>
              <a:off x="2547172" y="2336519"/>
              <a:ext cx="354584" cy="461665"/>
            </a:xfrm>
            <a:prstGeom prst="rect">
              <a:avLst/>
            </a:prstGeom>
            <a:noFill/>
          </p:spPr>
          <p:txBody>
            <a:bodyPr wrap="none" rtlCol="0">
              <a:spAutoFit/>
            </a:bodyPr>
            <a:lstStyle/>
            <a:p>
              <a:r>
                <a:rPr lang="en-US" sz="2400" dirty="0">
                  <a:latin typeface="Consolas" charset="0"/>
                  <a:ea typeface="Consolas" charset="0"/>
                  <a:cs typeface="Consolas" charset="0"/>
                </a:rPr>
                <a:t>3</a:t>
              </a:r>
            </a:p>
          </p:txBody>
        </p:sp>
        <p:sp>
          <p:nvSpPr>
            <p:cNvPr id="10" name="TextBox 9"/>
            <p:cNvSpPr txBox="1"/>
            <p:nvPr/>
          </p:nvSpPr>
          <p:spPr>
            <a:xfrm>
              <a:off x="3173918" y="2336519"/>
              <a:ext cx="354584" cy="461665"/>
            </a:xfrm>
            <a:prstGeom prst="rect">
              <a:avLst/>
            </a:prstGeom>
            <a:noFill/>
          </p:spPr>
          <p:txBody>
            <a:bodyPr wrap="none" rtlCol="0">
              <a:spAutoFit/>
            </a:bodyPr>
            <a:lstStyle/>
            <a:p>
              <a:r>
                <a:rPr lang="en-US" sz="2400" dirty="0">
                  <a:latin typeface="Consolas" charset="0"/>
                  <a:ea typeface="Consolas" charset="0"/>
                  <a:cs typeface="Consolas" charset="0"/>
                </a:rPr>
                <a:t>2</a:t>
              </a:r>
            </a:p>
          </p:txBody>
        </p:sp>
        <p:sp>
          <p:nvSpPr>
            <p:cNvPr id="11" name="TextBox 10"/>
            <p:cNvSpPr txBox="1"/>
            <p:nvPr/>
          </p:nvSpPr>
          <p:spPr>
            <a:xfrm>
              <a:off x="3808412" y="2336519"/>
              <a:ext cx="354584"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12" name="TextBox 11"/>
            <p:cNvSpPr txBox="1"/>
            <p:nvPr/>
          </p:nvSpPr>
          <p:spPr>
            <a:xfrm>
              <a:off x="2547172" y="2969567"/>
              <a:ext cx="354584"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13" name="TextBox 12"/>
            <p:cNvSpPr txBox="1"/>
            <p:nvPr/>
          </p:nvSpPr>
          <p:spPr>
            <a:xfrm>
              <a:off x="3173918" y="2969567"/>
              <a:ext cx="354584" cy="461665"/>
            </a:xfrm>
            <a:prstGeom prst="rect">
              <a:avLst/>
            </a:prstGeom>
            <a:noFill/>
          </p:spPr>
          <p:txBody>
            <a:bodyPr wrap="none" rtlCol="0">
              <a:spAutoFit/>
            </a:bodyPr>
            <a:lstStyle/>
            <a:p>
              <a:r>
                <a:rPr lang="en-US" sz="2400" dirty="0">
                  <a:latin typeface="Consolas" charset="0"/>
                  <a:ea typeface="Consolas" charset="0"/>
                  <a:cs typeface="Consolas" charset="0"/>
                </a:rPr>
                <a:t>2</a:t>
              </a:r>
            </a:p>
          </p:txBody>
        </p:sp>
        <p:sp>
          <p:nvSpPr>
            <p:cNvPr id="14" name="TextBox 13"/>
            <p:cNvSpPr txBox="1"/>
            <p:nvPr/>
          </p:nvSpPr>
          <p:spPr>
            <a:xfrm>
              <a:off x="3808412" y="2969567"/>
              <a:ext cx="354584" cy="461665"/>
            </a:xfrm>
            <a:prstGeom prst="rect">
              <a:avLst/>
            </a:prstGeom>
            <a:noFill/>
          </p:spPr>
          <p:txBody>
            <a:bodyPr wrap="none" rtlCol="0">
              <a:spAutoFit/>
            </a:bodyPr>
            <a:lstStyle/>
            <a:p>
              <a:r>
                <a:rPr lang="en-US" sz="2400" dirty="0">
                  <a:latin typeface="Consolas" charset="0"/>
                  <a:ea typeface="Consolas" charset="0"/>
                  <a:cs typeface="Consolas" charset="0"/>
                </a:rPr>
                <a:t>3</a:t>
              </a:r>
            </a:p>
          </p:txBody>
        </p:sp>
        <p:sp>
          <p:nvSpPr>
            <p:cNvPr id="15" name="TextBox 14"/>
            <p:cNvSpPr txBox="1"/>
            <p:nvPr/>
          </p:nvSpPr>
          <p:spPr>
            <a:xfrm>
              <a:off x="2547172" y="3608564"/>
              <a:ext cx="354584"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16" name="TextBox 15"/>
            <p:cNvSpPr txBox="1"/>
            <p:nvPr/>
          </p:nvSpPr>
          <p:spPr>
            <a:xfrm>
              <a:off x="3173918" y="3608564"/>
              <a:ext cx="354584"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17" name="TextBox 16"/>
            <p:cNvSpPr txBox="1"/>
            <p:nvPr/>
          </p:nvSpPr>
          <p:spPr>
            <a:xfrm>
              <a:off x="3808412" y="3608564"/>
              <a:ext cx="354584"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grpSp>
          <p:nvGrpSpPr>
            <p:cNvPr id="18" name="Group 17"/>
            <p:cNvGrpSpPr/>
            <p:nvPr/>
          </p:nvGrpSpPr>
          <p:grpSpPr>
            <a:xfrm>
              <a:off x="2684706" y="2037890"/>
              <a:ext cx="1981200" cy="1981200"/>
              <a:chOff x="4722812" y="1930751"/>
              <a:chExt cx="1981200" cy="1981200"/>
            </a:xfrm>
          </p:grpSpPr>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2812" y="1930751"/>
                <a:ext cx="1981200" cy="1981200"/>
              </a:xfrm>
              <a:prstGeom prst="rect">
                <a:avLst/>
              </a:prstGeom>
              <a:solidFill>
                <a:schemeClr val="bg1">
                  <a:alpha val="79000"/>
                </a:schemeClr>
              </a:solidFill>
            </p:spPr>
          </p:pic>
          <p:sp>
            <p:nvSpPr>
              <p:cNvPr id="23" name="TextBox 22"/>
              <p:cNvSpPr txBox="1"/>
              <p:nvPr/>
            </p:nvSpPr>
            <p:spPr>
              <a:xfrm>
                <a:off x="4775711" y="2057470"/>
                <a:ext cx="524503"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24" name="TextBox 23"/>
              <p:cNvSpPr txBox="1"/>
              <p:nvPr/>
            </p:nvSpPr>
            <p:spPr>
              <a:xfrm>
                <a:off x="5539235" y="2057470"/>
                <a:ext cx="354584" cy="461665"/>
              </a:xfrm>
              <a:prstGeom prst="rect">
                <a:avLst/>
              </a:prstGeom>
              <a:noFill/>
            </p:spPr>
            <p:txBody>
              <a:bodyPr wrap="none" rtlCol="0">
                <a:spAutoFit/>
              </a:bodyPr>
              <a:lstStyle/>
              <a:p>
                <a:r>
                  <a:rPr lang="en-US" sz="2400" dirty="0">
                    <a:latin typeface="Consolas" charset="0"/>
                    <a:ea typeface="Consolas" charset="0"/>
                    <a:cs typeface="Consolas" charset="0"/>
                  </a:rPr>
                  <a:t>0</a:t>
                </a:r>
              </a:p>
            </p:txBody>
          </p:sp>
          <p:sp>
            <p:nvSpPr>
              <p:cNvPr id="25" name="TextBox 24"/>
              <p:cNvSpPr txBox="1"/>
              <p:nvPr/>
            </p:nvSpPr>
            <p:spPr>
              <a:xfrm>
                <a:off x="6173727" y="2057470"/>
                <a:ext cx="354584"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26" name="TextBox 25"/>
              <p:cNvSpPr txBox="1"/>
              <p:nvPr/>
            </p:nvSpPr>
            <p:spPr>
              <a:xfrm>
                <a:off x="4775711" y="2690518"/>
                <a:ext cx="524503" cy="461665"/>
              </a:xfrm>
              <a:prstGeom prst="rect">
                <a:avLst/>
              </a:prstGeom>
              <a:noFill/>
            </p:spPr>
            <p:txBody>
              <a:bodyPr wrap="none" rtlCol="0">
                <a:spAutoFit/>
              </a:bodyPr>
              <a:lstStyle/>
              <a:p>
                <a:r>
                  <a:rPr lang="en-US" sz="2400" dirty="0">
                    <a:latin typeface="Consolas" charset="0"/>
                    <a:ea typeface="Consolas" charset="0"/>
                    <a:cs typeface="Consolas" charset="0"/>
                  </a:rPr>
                  <a:t>-2</a:t>
                </a:r>
              </a:p>
            </p:txBody>
          </p:sp>
          <p:sp>
            <p:nvSpPr>
              <p:cNvPr id="27" name="TextBox 26"/>
              <p:cNvSpPr txBox="1"/>
              <p:nvPr/>
            </p:nvSpPr>
            <p:spPr>
              <a:xfrm>
                <a:off x="5539235" y="2690518"/>
                <a:ext cx="354584" cy="461665"/>
              </a:xfrm>
              <a:prstGeom prst="rect">
                <a:avLst/>
              </a:prstGeom>
              <a:noFill/>
            </p:spPr>
            <p:txBody>
              <a:bodyPr wrap="none" rtlCol="0">
                <a:spAutoFit/>
              </a:bodyPr>
              <a:lstStyle/>
              <a:p>
                <a:r>
                  <a:rPr lang="en-US" sz="2400" dirty="0">
                    <a:latin typeface="Consolas" charset="0"/>
                    <a:ea typeface="Consolas" charset="0"/>
                    <a:cs typeface="Consolas" charset="0"/>
                  </a:rPr>
                  <a:t>0</a:t>
                </a:r>
              </a:p>
            </p:txBody>
          </p:sp>
          <p:sp>
            <p:nvSpPr>
              <p:cNvPr id="28" name="TextBox 27"/>
              <p:cNvSpPr txBox="1"/>
              <p:nvPr/>
            </p:nvSpPr>
            <p:spPr>
              <a:xfrm>
                <a:off x="6173727" y="2690518"/>
                <a:ext cx="354584" cy="461665"/>
              </a:xfrm>
              <a:prstGeom prst="rect">
                <a:avLst/>
              </a:prstGeom>
              <a:noFill/>
            </p:spPr>
            <p:txBody>
              <a:bodyPr wrap="none" rtlCol="0">
                <a:spAutoFit/>
              </a:bodyPr>
              <a:lstStyle/>
              <a:p>
                <a:r>
                  <a:rPr lang="en-US" sz="2400" dirty="0">
                    <a:latin typeface="Consolas" charset="0"/>
                    <a:ea typeface="Consolas" charset="0"/>
                    <a:cs typeface="Consolas" charset="0"/>
                  </a:rPr>
                  <a:t>2</a:t>
                </a:r>
              </a:p>
            </p:txBody>
          </p:sp>
          <p:sp>
            <p:nvSpPr>
              <p:cNvPr id="29" name="TextBox 28"/>
              <p:cNvSpPr txBox="1"/>
              <p:nvPr/>
            </p:nvSpPr>
            <p:spPr>
              <a:xfrm>
                <a:off x="4775711" y="3329515"/>
                <a:ext cx="524503"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30" name="TextBox 29"/>
              <p:cNvSpPr txBox="1"/>
              <p:nvPr/>
            </p:nvSpPr>
            <p:spPr>
              <a:xfrm>
                <a:off x="5539235" y="3329515"/>
                <a:ext cx="354584" cy="461665"/>
              </a:xfrm>
              <a:prstGeom prst="rect">
                <a:avLst/>
              </a:prstGeom>
              <a:noFill/>
            </p:spPr>
            <p:txBody>
              <a:bodyPr wrap="none" rtlCol="0">
                <a:spAutoFit/>
              </a:bodyPr>
              <a:lstStyle/>
              <a:p>
                <a:r>
                  <a:rPr lang="en-US" sz="2400" dirty="0">
                    <a:latin typeface="Consolas" charset="0"/>
                    <a:ea typeface="Consolas" charset="0"/>
                    <a:cs typeface="Consolas" charset="0"/>
                  </a:rPr>
                  <a:t>0</a:t>
                </a:r>
              </a:p>
            </p:txBody>
          </p:sp>
          <p:sp>
            <p:nvSpPr>
              <p:cNvPr id="31" name="TextBox 30"/>
              <p:cNvSpPr txBox="1"/>
              <p:nvPr/>
            </p:nvSpPr>
            <p:spPr>
              <a:xfrm>
                <a:off x="6173727" y="3329515"/>
                <a:ext cx="354584"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grpSp>
        <p:cxnSp>
          <p:nvCxnSpPr>
            <p:cNvPr id="19" name="Straight Connector 18"/>
            <p:cNvCxnSpPr/>
            <p:nvPr/>
          </p:nvCxnSpPr>
          <p:spPr>
            <a:xfrm flipH="1">
              <a:off x="2398187" y="2081367"/>
              <a:ext cx="310954" cy="148865"/>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2398187" y="3989848"/>
              <a:ext cx="310954" cy="148865"/>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303021" y="3989848"/>
              <a:ext cx="310954" cy="148865"/>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grpSp>
      <p:pic>
        <p:nvPicPr>
          <p:cNvPr id="89" name="Picture 8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8477" y="2350477"/>
            <a:ext cx="1981200" cy="1981200"/>
          </a:xfrm>
          <a:prstGeom prst="rect">
            <a:avLst/>
          </a:prstGeom>
        </p:spPr>
      </p:pic>
      <p:sp>
        <p:nvSpPr>
          <p:cNvPr id="92" name="TextBox 91"/>
          <p:cNvSpPr txBox="1"/>
          <p:nvPr/>
        </p:nvSpPr>
        <p:spPr>
          <a:xfrm>
            <a:off x="8464232" y="1889865"/>
            <a:ext cx="1176925" cy="461665"/>
          </a:xfrm>
          <a:prstGeom prst="rect">
            <a:avLst/>
          </a:prstGeom>
          <a:noFill/>
        </p:spPr>
        <p:txBody>
          <a:bodyPr wrap="none" rtlCol="0">
            <a:spAutoFit/>
          </a:bodyPr>
          <a:lstStyle/>
          <a:p>
            <a:r>
              <a:rPr lang="en-US" sz="2400" dirty="0">
                <a:latin typeface="Avenir Book" charset="0"/>
                <a:ea typeface="Avenir Book" charset="0"/>
                <a:cs typeface="Avenir Book" charset="0"/>
              </a:rPr>
              <a:t>Output</a:t>
            </a:r>
          </a:p>
        </p:txBody>
      </p:sp>
      <p:sp>
        <p:nvSpPr>
          <p:cNvPr id="5" name="标题 4">
            <a:extLst>
              <a:ext uri="{FF2B5EF4-FFF2-40B4-BE49-F238E27FC236}">
                <a16:creationId xmlns:a16="http://schemas.microsoft.com/office/drawing/2014/main" id="{018D7E51-E647-EA4C-8F71-E8D2615D34DD}"/>
              </a:ext>
            </a:extLst>
          </p:cNvPr>
          <p:cNvSpPr>
            <a:spLocks noGrp="1"/>
          </p:cNvSpPr>
          <p:nvPr>
            <p:ph type="title"/>
          </p:nvPr>
        </p:nvSpPr>
        <p:spPr/>
        <p:txBody>
          <a:bodyPr/>
          <a:lstStyle/>
          <a:p>
            <a:r>
              <a:rPr kumimoji="1" lang="zh-CN" altLang="en-US" dirty="0"/>
              <a:t>卷积核：</a:t>
            </a:r>
            <a:r>
              <a:rPr kumimoji="1" lang="en-US" altLang="zh-CN" dirty="0"/>
              <a:t>3</a:t>
            </a:r>
            <a:r>
              <a:rPr kumimoji="1" lang="zh-CN" altLang="en-US" dirty="0"/>
              <a:t> </a:t>
            </a:r>
            <a:r>
              <a:rPr kumimoji="1" lang="en-US" altLang="zh-CN" dirty="0"/>
              <a:t>×</a:t>
            </a:r>
            <a:r>
              <a:rPr kumimoji="1" lang="zh-CN" altLang="en-US" dirty="0"/>
              <a:t> </a:t>
            </a:r>
            <a:r>
              <a:rPr kumimoji="1" lang="en-US" altLang="zh-CN" dirty="0"/>
              <a:t>3</a:t>
            </a:r>
            <a:r>
              <a:rPr kumimoji="1" lang="zh-CN" altLang="en-US" dirty="0"/>
              <a:t> 示例</a:t>
            </a:r>
          </a:p>
        </p:txBody>
      </p:sp>
    </p:spTree>
    <p:extLst>
      <p:ext uri="{BB962C8B-B14F-4D97-AF65-F5344CB8AC3E}">
        <p14:creationId xmlns:p14="http://schemas.microsoft.com/office/powerpoint/2010/main" val="98771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077" y="2116017"/>
            <a:ext cx="1981200" cy="1981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8979" y="2116017"/>
            <a:ext cx="1981200" cy="1981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8477" y="2116017"/>
            <a:ext cx="1981200" cy="1981200"/>
          </a:xfrm>
          <a:prstGeom prst="rect">
            <a:avLst/>
          </a:prstGeom>
        </p:spPr>
      </p:pic>
      <p:sp>
        <p:nvSpPr>
          <p:cNvPr id="7" name="TextBox 6"/>
          <p:cNvSpPr txBox="1"/>
          <p:nvPr/>
        </p:nvSpPr>
        <p:spPr>
          <a:xfrm>
            <a:off x="2325453" y="1655405"/>
            <a:ext cx="899605" cy="461665"/>
          </a:xfrm>
          <a:prstGeom prst="rect">
            <a:avLst/>
          </a:prstGeom>
          <a:noFill/>
        </p:spPr>
        <p:txBody>
          <a:bodyPr wrap="none" rtlCol="0">
            <a:spAutoFit/>
          </a:bodyPr>
          <a:lstStyle/>
          <a:p>
            <a:r>
              <a:rPr lang="en-US" sz="2400" dirty="0">
                <a:latin typeface="Avenir Book" charset="0"/>
                <a:ea typeface="Avenir Book" charset="0"/>
                <a:cs typeface="Avenir Book" charset="0"/>
              </a:rPr>
              <a:t>Input</a:t>
            </a:r>
          </a:p>
        </p:txBody>
      </p:sp>
      <p:sp>
        <p:nvSpPr>
          <p:cNvPr id="8" name="TextBox 7"/>
          <p:cNvSpPr txBox="1"/>
          <p:nvPr/>
        </p:nvSpPr>
        <p:spPr>
          <a:xfrm>
            <a:off x="5195279" y="1655405"/>
            <a:ext cx="1075038" cy="461665"/>
          </a:xfrm>
          <a:prstGeom prst="rect">
            <a:avLst/>
          </a:prstGeom>
          <a:noFill/>
        </p:spPr>
        <p:txBody>
          <a:bodyPr wrap="none" rtlCol="0">
            <a:spAutoFit/>
          </a:bodyPr>
          <a:lstStyle/>
          <a:p>
            <a:r>
              <a:rPr lang="en-US" sz="2400" dirty="0">
                <a:latin typeface="Avenir Book" charset="0"/>
                <a:ea typeface="Avenir Book" charset="0"/>
                <a:cs typeface="Avenir Book" charset="0"/>
              </a:rPr>
              <a:t>Kernel</a:t>
            </a:r>
          </a:p>
        </p:txBody>
      </p:sp>
      <p:sp>
        <p:nvSpPr>
          <p:cNvPr id="9" name="TextBox 8"/>
          <p:cNvSpPr txBox="1"/>
          <p:nvPr/>
        </p:nvSpPr>
        <p:spPr>
          <a:xfrm>
            <a:off x="8464232" y="1655405"/>
            <a:ext cx="1176925" cy="461665"/>
          </a:xfrm>
          <a:prstGeom prst="rect">
            <a:avLst/>
          </a:prstGeom>
          <a:noFill/>
        </p:spPr>
        <p:txBody>
          <a:bodyPr wrap="none" rtlCol="0">
            <a:spAutoFit/>
          </a:bodyPr>
          <a:lstStyle/>
          <a:p>
            <a:r>
              <a:rPr lang="en-US" sz="2400" dirty="0">
                <a:latin typeface="Avenir Book" charset="0"/>
                <a:ea typeface="Avenir Book" charset="0"/>
                <a:cs typeface="Avenir Book" charset="0"/>
              </a:rPr>
              <a:t>Output</a:t>
            </a:r>
          </a:p>
        </p:txBody>
      </p:sp>
      <p:sp>
        <p:nvSpPr>
          <p:cNvPr id="10" name="TextBox 9"/>
          <p:cNvSpPr txBox="1"/>
          <p:nvPr/>
        </p:nvSpPr>
        <p:spPr>
          <a:xfrm>
            <a:off x="1876637" y="2242737"/>
            <a:ext cx="354584" cy="461665"/>
          </a:xfrm>
          <a:prstGeom prst="rect">
            <a:avLst/>
          </a:prstGeom>
          <a:noFill/>
        </p:spPr>
        <p:txBody>
          <a:bodyPr wrap="none" rtlCol="0">
            <a:spAutoFit/>
          </a:bodyPr>
          <a:lstStyle/>
          <a:p>
            <a:r>
              <a:rPr lang="en-US" sz="2400" dirty="0">
                <a:latin typeface="Consolas" charset="0"/>
                <a:ea typeface="Consolas" charset="0"/>
                <a:cs typeface="Consolas" charset="0"/>
              </a:rPr>
              <a:t>3</a:t>
            </a:r>
          </a:p>
        </p:txBody>
      </p:sp>
      <p:sp>
        <p:nvSpPr>
          <p:cNvPr id="11" name="TextBox 10"/>
          <p:cNvSpPr txBox="1"/>
          <p:nvPr/>
        </p:nvSpPr>
        <p:spPr>
          <a:xfrm>
            <a:off x="2503384" y="2242737"/>
            <a:ext cx="354584" cy="461665"/>
          </a:xfrm>
          <a:prstGeom prst="rect">
            <a:avLst/>
          </a:prstGeom>
          <a:noFill/>
        </p:spPr>
        <p:txBody>
          <a:bodyPr wrap="none" rtlCol="0">
            <a:spAutoFit/>
          </a:bodyPr>
          <a:lstStyle/>
          <a:p>
            <a:r>
              <a:rPr lang="en-US" sz="2400" dirty="0">
                <a:latin typeface="Consolas" charset="0"/>
                <a:ea typeface="Consolas" charset="0"/>
                <a:cs typeface="Consolas" charset="0"/>
              </a:rPr>
              <a:t>2</a:t>
            </a:r>
          </a:p>
        </p:txBody>
      </p:sp>
      <p:sp>
        <p:nvSpPr>
          <p:cNvPr id="12" name="TextBox 11"/>
          <p:cNvSpPr txBox="1"/>
          <p:nvPr/>
        </p:nvSpPr>
        <p:spPr>
          <a:xfrm>
            <a:off x="3137877" y="2242737"/>
            <a:ext cx="354584"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13" name="TextBox 12"/>
          <p:cNvSpPr txBox="1"/>
          <p:nvPr/>
        </p:nvSpPr>
        <p:spPr>
          <a:xfrm>
            <a:off x="1876637" y="2875785"/>
            <a:ext cx="354584"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14" name="TextBox 13"/>
          <p:cNvSpPr txBox="1"/>
          <p:nvPr/>
        </p:nvSpPr>
        <p:spPr>
          <a:xfrm>
            <a:off x="2503384" y="2875785"/>
            <a:ext cx="354584" cy="461665"/>
          </a:xfrm>
          <a:prstGeom prst="rect">
            <a:avLst/>
          </a:prstGeom>
          <a:noFill/>
        </p:spPr>
        <p:txBody>
          <a:bodyPr wrap="none" rtlCol="0">
            <a:spAutoFit/>
          </a:bodyPr>
          <a:lstStyle/>
          <a:p>
            <a:r>
              <a:rPr lang="en-US" sz="2400" dirty="0">
                <a:latin typeface="Consolas" charset="0"/>
                <a:ea typeface="Consolas" charset="0"/>
                <a:cs typeface="Consolas" charset="0"/>
              </a:rPr>
              <a:t>2</a:t>
            </a:r>
          </a:p>
        </p:txBody>
      </p:sp>
      <p:sp>
        <p:nvSpPr>
          <p:cNvPr id="15" name="TextBox 14"/>
          <p:cNvSpPr txBox="1"/>
          <p:nvPr/>
        </p:nvSpPr>
        <p:spPr>
          <a:xfrm>
            <a:off x="3137877" y="2875785"/>
            <a:ext cx="354584" cy="461665"/>
          </a:xfrm>
          <a:prstGeom prst="rect">
            <a:avLst/>
          </a:prstGeom>
          <a:noFill/>
        </p:spPr>
        <p:txBody>
          <a:bodyPr wrap="none" rtlCol="0">
            <a:spAutoFit/>
          </a:bodyPr>
          <a:lstStyle/>
          <a:p>
            <a:r>
              <a:rPr lang="en-US" sz="2400" dirty="0">
                <a:latin typeface="Consolas" charset="0"/>
                <a:ea typeface="Consolas" charset="0"/>
                <a:cs typeface="Consolas" charset="0"/>
              </a:rPr>
              <a:t>3</a:t>
            </a:r>
          </a:p>
        </p:txBody>
      </p:sp>
      <p:sp>
        <p:nvSpPr>
          <p:cNvPr id="16" name="TextBox 15"/>
          <p:cNvSpPr txBox="1"/>
          <p:nvPr/>
        </p:nvSpPr>
        <p:spPr>
          <a:xfrm>
            <a:off x="1876637" y="3514782"/>
            <a:ext cx="354584"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17" name="TextBox 16"/>
          <p:cNvSpPr txBox="1"/>
          <p:nvPr/>
        </p:nvSpPr>
        <p:spPr>
          <a:xfrm>
            <a:off x="2503384" y="3514782"/>
            <a:ext cx="354584"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18" name="TextBox 17"/>
          <p:cNvSpPr txBox="1"/>
          <p:nvPr/>
        </p:nvSpPr>
        <p:spPr>
          <a:xfrm>
            <a:off x="3137877" y="3514782"/>
            <a:ext cx="354584"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19" name="TextBox 18"/>
          <p:cNvSpPr txBox="1"/>
          <p:nvPr/>
        </p:nvSpPr>
        <p:spPr>
          <a:xfrm>
            <a:off x="4661878" y="2242737"/>
            <a:ext cx="524503"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20" name="TextBox 19"/>
          <p:cNvSpPr txBox="1"/>
          <p:nvPr/>
        </p:nvSpPr>
        <p:spPr>
          <a:xfrm>
            <a:off x="5425400" y="2242737"/>
            <a:ext cx="354584" cy="461665"/>
          </a:xfrm>
          <a:prstGeom prst="rect">
            <a:avLst/>
          </a:prstGeom>
          <a:noFill/>
        </p:spPr>
        <p:txBody>
          <a:bodyPr wrap="none" rtlCol="0">
            <a:spAutoFit/>
          </a:bodyPr>
          <a:lstStyle/>
          <a:p>
            <a:r>
              <a:rPr lang="en-US" sz="2400" dirty="0">
                <a:latin typeface="Consolas" charset="0"/>
                <a:ea typeface="Consolas" charset="0"/>
                <a:cs typeface="Consolas" charset="0"/>
              </a:rPr>
              <a:t>0</a:t>
            </a:r>
          </a:p>
        </p:txBody>
      </p:sp>
      <p:sp>
        <p:nvSpPr>
          <p:cNvPr id="21" name="TextBox 20"/>
          <p:cNvSpPr txBox="1"/>
          <p:nvPr/>
        </p:nvSpPr>
        <p:spPr>
          <a:xfrm>
            <a:off x="6059893" y="2242737"/>
            <a:ext cx="354584"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22" name="TextBox 21"/>
          <p:cNvSpPr txBox="1"/>
          <p:nvPr/>
        </p:nvSpPr>
        <p:spPr>
          <a:xfrm>
            <a:off x="4661878" y="2875785"/>
            <a:ext cx="524503" cy="461665"/>
          </a:xfrm>
          <a:prstGeom prst="rect">
            <a:avLst/>
          </a:prstGeom>
          <a:noFill/>
        </p:spPr>
        <p:txBody>
          <a:bodyPr wrap="none" rtlCol="0">
            <a:spAutoFit/>
          </a:bodyPr>
          <a:lstStyle/>
          <a:p>
            <a:r>
              <a:rPr lang="en-US" sz="2400" dirty="0">
                <a:latin typeface="Consolas" charset="0"/>
                <a:ea typeface="Consolas" charset="0"/>
                <a:cs typeface="Consolas" charset="0"/>
              </a:rPr>
              <a:t>-2</a:t>
            </a:r>
          </a:p>
        </p:txBody>
      </p:sp>
      <p:sp>
        <p:nvSpPr>
          <p:cNvPr id="23" name="TextBox 22"/>
          <p:cNvSpPr txBox="1"/>
          <p:nvPr/>
        </p:nvSpPr>
        <p:spPr>
          <a:xfrm>
            <a:off x="5425400" y="2875785"/>
            <a:ext cx="354584" cy="461665"/>
          </a:xfrm>
          <a:prstGeom prst="rect">
            <a:avLst/>
          </a:prstGeom>
          <a:noFill/>
        </p:spPr>
        <p:txBody>
          <a:bodyPr wrap="none" rtlCol="0">
            <a:spAutoFit/>
          </a:bodyPr>
          <a:lstStyle/>
          <a:p>
            <a:r>
              <a:rPr lang="en-US" sz="2400" dirty="0">
                <a:latin typeface="Consolas" charset="0"/>
                <a:ea typeface="Consolas" charset="0"/>
                <a:cs typeface="Consolas" charset="0"/>
              </a:rPr>
              <a:t>0</a:t>
            </a:r>
          </a:p>
        </p:txBody>
      </p:sp>
      <p:sp>
        <p:nvSpPr>
          <p:cNvPr id="24" name="TextBox 23"/>
          <p:cNvSpPr txBox="1"/>
          <p:nvPr/>
        </p:nvSpPr>
        <p:spPr>
          <a:xfrm>
            <a:off x="6059893" y="2875785"/>
            <a:ext cx="354584" cy="461665"/>
          </a:xfrm>
          <a:prstGeom prst="rect">
            <a:avLst/>
          </a:prstGeom>
          <a:noFill/>
        </p:spPr>
        <p:txBody>
          <a:bodyPr wrap="none" rtlCol="0">
            <a:spAutoFit/>
          </a:bodyPr>
          <a:lstStyle/>
          <a:p>
            <a:r>
              <a:rPr lang="en-US" sz="2400" dirty="0">
                <a:latin typeface="Consolas" charset="0"/>
                <a:ea typeface="Consolas" charset="0"/>
                <a:cs typeface="Consolas" charset="0"/>
              </a:rPr>
              <a:t>2</a:t>
            </a:r>
          </a:p>
        </p:txBody>
      </p:sp>
      <p:sp>
        <p:nvSpPr>
          <p:cNvPr id="25" name="TextBox 24"/>
          <p:cNvSpPr txBox="1"/>
          <p:nvPr/>
        </p:nvSpPr>
        <p:spPr>
          <a:xfrm>
            <a:off x="4661878" y="3514782"/>
            <a:ext cx="524503"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p:sp>
        <p:nvSpPr>
          <p:cNvPr id="26" name="TextBox 25"/>
          <p:cNvSpPr txBox="1"/>
          <p:nvPr/>
        </p:nvSpPr>
        <p:spPr>
          <a:xfrm>
            <a:off x="5425400" y="3514782"/>
            <a:ext cx="354584" cy="461665"/>
          </a:xfrm>
          <a:prstGeom prst="rect">
            <a:avLst/>
          </a:prstGeom>
          <a:noFill/>
        </p:spPr>
        <p:txBody>
          <a:bodyPr wrap="none" rtlCol="0">
            <a:spAutoFit/>
          </a:bodyPr>
          <a:lstStyle/>
          <a:p>
            <a:r>
              <a:rPr lang="en-US" sz="2400" dirty="0">
                <a:latin typeface="Consolas" charset="0"/>
                <a:ea typeface="Consolas" charset="0"/>
                <a:cs typeface="Consolas" charset="0"/>
              </a:rPr>
              <a:t>0</a:t>
            </a:r>
          </a:p>
        </p:txBody>
      </p:sp>
      <p:sp>
        <p:nvSpPr>
          <p:cNvPr id="27" name="TextBox 26"/>
          <p:cNvSpPr txBox="1"/>
          <p:nvPr/>
        </p:nvSpPr>
        <p:spPr>
          <a:xfrm>
            <a:off x="6059893" y="3514782"/>
            <a:ext cx="354584" cy="461665"/>
          </a:xfrm>
          <a:prstGeom prst="rect">
            <a:avLst/>
          </a:prstGeom>
          <a:noFill/>
        </p:spPr>
        <p:txBody>
          <a:bodyPr wrap="none" rtlCol="0">
            <a:spAutoFit/>
          </a:bodyPr>
          <a:lstStyle/>
          <a:p>
            <a:r>
              <a:rPr lang="en-US" sz="2400" dirty="0">
                <a:latin typeface="Consolas" charset="0"/>
                <a:ea typeface="Consolas" charset="0"/>
                <a:cs typeface="Consolas" charset="0"/>
              </a:rPr>
              <a:t>1</a:t>
            </a:r>
          </a:p>
        </p:txBody>
      </p:sp>
      <mc:AlternateContent xmlns:mc="http://schemas.openxmlformats.org/markup-compatibility/2006" xmlns:a14="http://schemas.microsoft.com/office/drawing/2010/main">
        <mc:Choice Requires="a14">
          <p:sp>
            <p:nvSpPr>
              <p:cNvPr id="28" name="TextBox 27"/>
              <p:cNvSpPr txBox="1"/>
              <p:nvPr/>
            </p:nvSpPr>
            <p:spPr>
              <a:xfrm>
                <a:off x="1690078" y="4348870"/>
                <a:ext cx="10151631" cy="193046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i="1">
                          <a:latin typeface="Cambria Math" charset="0"/>
                        </a:rPr>
                        <m:t>=</m:t>
                      </m:r>
                      <m:d>
                        <m:dPr>
                          <m:ctrlPr>
                            <a:rPr lang="en-US" sz="2400" i="1">
                              <a:latin typeface="Cambria Math" panose="02040503050406030204" pitchFamily="18" charset="0"/>
                            </a:rPr>
                          </m:ctrlPr>
                        </m:dPr>
                        <m:e>
                          <m:r>
                            <a:rPr lang="en-US" sz="2400" i="1">
                              <a:latin typeface="Cambria Math" charset="0"/>
                            </a:rPr>
                            <m:t>3⋅−1</m:t>
                          </m:r>
                        </m:e>
                      </m:d>
                      <m:r>
                        <a:rPr lang="en-US" sz="2400" i="1">
                          <a:latin typeface="Cambria Math" charset="0"/>
                        </a:rPr>
                        <m:t>+</m:t>
                      </m:r>
                      <m:d>
                        <m:dPr>
                          <m:ctrlPr>
                            <a:rPr lang="en-US" sz="2400" i="1">
                              <a:latin typeface="Cambria Math" panose="02040503050406030204" pitchFamily="18" charset="0"/>
                            </a:rPr>
                          </m:ctrlPr>
                        </m:dPr>
                        <m:e>
                          <m:r>
                            <a:rPr lang="en-US" sz="2400" i="1">
                              <a:latin typeface="Cambria Math" charset="0"/>
                            </a:rPr>
                            <m:t>2⋅0</m:t>
                          </m:r>
                        </m:e>
                      </m:d>
                      <m:r>
                        <a:rPr lang="en-US" sz="2400" i="1">
                          <a:latin typeface="Cambria Math" charset="0"/>
                        </a:rPr>
                        <m:t>+</m:t>
                      </m:r>
                      <m:d>
                        <m:dPr>
                          <m:ctrlPr>
                            <a:rPr lang="en-US" sz="2400" i="1">
                              <a:latin typeface="Cambria Math" panose="02040503050406030204" pitchFamily="18" charset="0"/>
                            </a:rPr>
                          </m:ctrlPr>
                        </m:dPr>
                        <m:e>
                          <m:r>
                            <a:rPr lang="en-US" sz="2400" i="1">
                              <a:latin typeface="Cambria Math" charset="0"/>
                            </a:rPr>
                            <m:t>1⋅1</m:t>
                          </m:r>
                        </m:e>
                      </m:d>
                    </m:oMath>
                  </m:oMathPara>
                </a14:m>
                <a:endParaRPr lang="en-US" sz="2400" i="1" dirty="0">
                  <a:latin typeface="Cambria Math" charset="0"/>
                </a:endParaRPr>
              </a:p>
              <a:p>
                <a:pPr/>
                <a14:m>
                  <m:oMathPara xmlns:m="http://schemas.openxmlformats.org/officeDocument/2006/math">
                    <m:oMathParaPr>
                      <m:jc m:val="left"/>
                    </m:oMathParaPr>
                    <m:oMath xmlns:m="http://schemas.openxmlformats.org/officeDocument/2006/math">
                      <m:r>
                        <a:rPr lang="en-US" sz="2400" i="1">
                          <a:latin typeface="Cambria Math" charset="0"/>
                        </a:rPr>
                        <m:t>+</m:t>
                      </m:r>
                      <m:d>
                        <m:dPr>
                          <m:ctrlPr>
                            <a:rPr lang="en-US" sz="2400" i="1">
                              <a:latin typeface="Cambria Math" panose="02040503050406030204" pitchFamily="18" charset="0"/>
                            </a:rPr>
                          </m:ctrlPr>
                        </m:dPr>
                        <m:e>
                          <m:r>
                            <a:rPr lang="en-US" sz="2400" i="1">
                              <a:latin typeface="Cambria Math" charset="0"/>
                            </a:rPr>
                            <m:t>1⋅−2</m:t>
                          </m:r>
                        </m:e>
                      </m:d>
                      <m:r>
                        <a:rPr lang="en-US" sz="2400" i="1">
                          <a:latin typeface="Cambria Math" charset="0"/>
                        </a:rPr>
                        <m:t>+</m:t>
                      </m:r>
                      <m:d>
                        <m:dPr>
                          <m:ctrlPr>
                            <a:rPr lang="en-US" sz="2400" i="1">
                              <a:latin typeface="Cambria Math" panose="02040503050406030204" pitchFamily="18" charset="0"/>
                            </a:rPr>
                          </m:ctrlPr>
                        </m:dPr>
                        <m:e>
                          <m:r>
                            <a:rPr lang="en-US" sz="2400" i="1">
                              <a:latin typeface="Cambria Math" charset="0"/>
                            </a:rPr>
                            <m:t>2⋅0</m:t>
                          </m:r>
                        </m:e>
                      </m:d>
                      <m:r>
                        <a:rPr lang="en-US" sz="2400" i="1">
                          <a:latin typeface="Cambria Math" charset="0"/>
                        </a:rPr>
                        <m:t>+</m:t>
                      </m:r>
                      <m:d>
                        <m:dPr>
                          <m:ctrlPr>
                            <a:rPr lang="en-US" sz="2400" i="1">
                              <a:latin typeface="Cambria Math" panose="02040503050406030204" pitchFamily="18" charset="0"/>
                            </a:rPr>
                          </m:ctrlPr>
                        </m:dPr>
                        <m:e>
                          <m:r>
                            <a:rPr lang="en-US" sz="2400" i="1">
                              <a:latin typeface="Cambria Math" charset="0"/>
                            </a:rPr>
                            <m:t>3⋅2</m:t>
                          </m:r>
                        </m:e>
                      </m:d>
                    </m:oMath>
                  </m:oMathPara>
                </a14:m>
                <a:endParaRPr lang="en-US" sz="2400" i="1" dirty="0">
                  <a:latin typeface="Cambria Math" charset="0"/>
                </a:endParaRPr>
              </a:p>
              <a:p>
                <a:pPr/>
                <a14:m>
                  <m:oMathPara xmlns:m="http://schemas.openxmlformats.org/officeDocument/2006/math">
                    <m:oMathParaPr>
                      <m:jc m:val="left"/>
                    </m:oMathParaPr>
                    <m:oMath xmlns:m="http://schemas.openxmlformats.org/officeDocument/2006/math">
                      <m:r>
                        <a:rPr lang="en-US" sz="2400" i="1">
                          <a:latin typeface="Cambria Math" charset="0"/>
                        </a:rPr>
                        <m:t>+</m:t>
                      </m:r>
                      <m:d>
                        <m:dPr>
                          <m:ctrlPr>
                            <a:rPr lang="en-US" sz="2400" i="1">
                              <a:latin typeface="Cambria Math" panose="02040503050406030204" pitchFamily="18" charset="0"/>
                            </a:rPr>
                          </m:ctrlPr>
                        </m:dPr>
                        <m:e>
                          <m:r>
                            <a:rPr lang="en-US" sz="2400" i="1">
                              <a:latin typeface="Cambria Math" charset="0"/>
                            </a:rPr>
                            <m:t>1⋅−1</m:t>
                          </m:r>
                        </m:e>
                      </m:d>
                      <m:r>
                        <a:rPr lang="en-US" sz="2400" i="1">
                          <a:latin typeface="Cambria Math" charset="0"/>
                        </a:rPr>
                        <m:t>+</m:t>
                      </m:r>
                      <m:d>
                        <m:dPr>
                          <m:ctrlPr>
                            <a:rPr lang="en-US" sz="2400" i="1">
                              <a:latin typeface="Cambria Math" panose="02040503050406030204" pitchFamily="18" charset="0"/>
                            </a:rPr>
                          </m:ctrlPr>
                        </m:dPr>
                        <m:e>
                          <m:r>
                            <a:rPr lang="en-US" sz="2400" i="1">
                              <a:latin typeface="Cambria Math" charset="0"/>
                            </a:rPr>
                            <m:t>1⋅0</m:t>
                          </m:r>
                        </m:e>
                      </m:d>
                      <m:r>
                        <a:rPr lang="en-US" sz="2400" i="1">
                          <a:latin typeface="Cambria Math" charset="0"/>
                        </a:rPr>
                        <m:t>+</m:t>
                      </m:r>
                      <m:d>
                        <m:dPr>
                          <m:ctrlPr>
                            <a:rPr lang="en-US" sz="2400" i="1">
                              <a:latin typeface="Cambria Math" panose="02040503050406030204" pitchFamily="18" charset="0"/>
                            </a:rPr>
                          </m:ctrlPr>
                        </m:dPr>
                        <m:e>
                          <m:r>
                            <a:rPr lang="en-US" sz="2400" i="1">
                              <a:latin typeface="Cambria Math" charset="0"/>
                            </a:rPr>
                            <m:t>1⋅1</m:t>
                          </m:r>
                        </m:e>
                      </m:d>
                    </m:oMath>
                  </m:oMathPara>
                </a14:m>
                <a:endParaRPr lang="en-US" sz="2400" dirty="0"/>
              </a:p>
              <a:p>
                <a:endParaRPr lang="en-US" sz="2400" dirty="0"/>
              </a:p>
              <a:p>
                <a14:m>
                  <m:oMath xmlns:m="http://schemas.openxmlformats.org/officeDocument/2006/math">
                    <m:r>
                      <a:rPr lang="en-US" sz="2400" i="1">
                        <a:latin typeface="Cambria Math" charset="0"/>
                      </a:rPr>
                      <m:t>=−3+1−2+6−1+1=2</m:t>
                    </m:r>
                  </m:oMath>
                </a14:m>
                <a:r>
                  <a:rPr lang="en-US" sz="1400" dirty="0"/>
                  <a:t>     </a:t>
                </a:r>
              </a:p>
            </p:txBody>
          </p:sp>
        </mc:Choice>
        <mc:Fallback xmlns="">
          <p:sp>
            <p:nvSpPr>
              <p:cNvPr id="28" name="TextBox 27"/>
              <p:cNvSpPr txBox="1">
                <a:spLocks noRot="1" noChangeAspect="1" noMove="1" noResize="1" noEditPoints="1" noAdjustHandles="1" noChangeArrowheads="1" noChangeShapeType="1" noTextEdit="1"/>
              </p:cNvSpPr>
              <p:nvPr/>
            </p:nvSpPr>
            <p:spPr>
              <a:xfrm>
                <a:off x="1690078" y="4348870"/>
                <a:ext cx="10151631" cy="1930465"/>
              </a:xfrm>
              <a:prstGeom prst="rect">
                <a:avLst/>
              </a:prstGeom>
              <a:blipFill>
                <a:blip r:embed="rId5"/>
                <a:stretch>
                  <a:fillRect/>
                </a:stretch>
              </a:blipFill>
            </p:spPr>
            <p:txBody>
              <a:bodyPr/>
              <a:lstStyle/>
              <a:p>
                <a:r>
                  <a:rPr lang="zh-CN" altLang="en-US">
                    <a:noFill/>
                  </a:rPr>
                  <a:t> </a:t>
                </a:r>
              </a:p>
            </p:txBody>
          </p:sp>
        </mc:Fallback>
      </mc:AlternateContent>
      <p:sp>
        <p:nvSpPr>
          <p:cNvPr id="30" name="TextBox 29"/>
          <p:cNvSpPr txBox="1"/>
          <p:nvPr/>
        </p:nvSpPr>
        <p:spPr>
          <a:xfrm>
            <a:off x="8721541" y="2875785"/>
            <a:ext cx="354584" cy="461665"/>
          </a:xfrm>
          <a:prstGeom prst="rect">
            <a:avLst/>
          </a:prstGeom>
          <a:noFill/>
        </p:spPr>
        <p:txBody>
          <a:bodyPr wrap="none" rtlCol="0">
            <a:spAutoFit/>
          </a:bodyPr>
          <a:lstStyle/>
          <a:p>
            <a:r>
              <a:rPr lang="en-US" sz="2400" dirty="0">
                <a:latin typeface="Consolas" charset="0"/>
                <a:ea typeface="Consolas" charset="0"/>
                <a:cs typeface="Consolas" charset="0"/>
              </a:rPr>
              <a:t>2</a:t>
            </a:r>
          </a:p>
        </p:txBody>
      </p:sp>
      <p:sp>
        <p:nvSpPr>
          <p:cNvPr id="3" name="标题 2">
            <a:extLst>
              <a:ext uri="{FF2B5EF4-FFF2-40B4-BE49-F238E27FC236}">
                <a16:creationId xmlns:a16="http://schemas.microsoft.com/office/drawing/2014/main" id="{A9605814-E9FF-CF4E-894A-246F849E4BDB}"/>
              </a:ext>
            </a:extLst>
          </p:cNvPr>
          <p:cNvSpPr>
            <a:spLocks noGrp="1"/>
          </p:cNvSpPr>
          <p:nvPr>
            <p:ph type="title"/>
          </p:nvPr>
        </p:nvSpPr>
        <p:spPr/>
        <p:txBody>
          <a:bodyPr/>
          <a:lstStyle/>
          <a:p>
            <a:r>
              <a:rPr kumimoji="1" lang="zh-CN" altLang="en-US" dirty="0"/>
              <a:t>卷积核：</a:t>
            </a:r>
            <a:r>
              <a:rPr kumimoji="1" lang="en-US" altLang="zh-CN" dirty="0"/>
              <a:t>3</a:t>
            </a:r>
            <a:r>
              <a:rPr kumimoji="1" lang="zh-CN" altLang="en-US" dirty="0"/>
              <a:t> </a:t>
            </a:r>
            <a:r>
              <a:rPr kumimoji="1" lang="en-US" altLang="zh-CN" dirty="0"/>
              <a:t>×</a:t>
            </a:r>
            <a:r>
              <a:rPr kumimoji="1" lang="zh-CN" altLang="en-US" dirty="0"/>
              <a:t> </a:t>
            </a:r>
            <a:r>
              <a:rPr kumimoji="1" lang="en-US" altLang="zh-CN" dirty="0"/>
              <a:t>3</a:t>
            </a:r>
            <a:r>
              <a:rPr kumimoji="1" lang="zh-CN" altLang="en-US" dirty="0"/>
              <a:t> 示例</a:t>
            </a:r>
          </a:p>
        </p:txBody>
      </p:sp>
    </p:spTree>
    <p:extLst>
      <p:ext uri="{BB962C8B-B14F-4D97-AF65-F5344CB8AC3E}">
        <p14:creationId xmlns:p14="http://schemas.microsoft.com/office/powerpoint/2010/main" val="301150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3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27039</TotalTime>
  <Words>2601</Words>
  <Application>Microsoft Macintosh PowerPoint</Application>
  <PresentationFormat>宽屏</PresentationFormat>
  <Paragraphs>403</Paragraphs>
  <Slides>52</Slides>
  <Notes>49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52</vt:i4>
      </vt:variant>
    </vt:vector>
  </HeadingPairs>
  <TitlesOfParts>
    <vt:vector size="59" baseType="lpstr">
      <vt:lpstr>DengXian</vt:lpstr>
      <vt:lpstr>DengXian Light</vt:lpstr>
      <vt:lpstr>Arial</vt:lpstr>
      <vt:lpstr>Avenir Book</vt:lpstr>
      <vt:lpstr>Cambria Math</vt:lpstr>
      <vt:lpstr>Consolas</vt:lpstr>
      <vt:lpstr>Office 主题</vt:lpstr>
      <vt:lpstr>应用系统体系架构 人工智能模块</vt:lpstr>
      <vt:lpstr>动机</vt:lpstr>
      <vt:lpstr>动机</vt:lpstr>
      <vt:lpstr>动机</vt:lpstr>
      <vt:lpstr>动机</vt:lpstr>
      <vt:lpstr>卷积核(Kernel)</vt:lpstr>
      <vt:lpstr>卷积核：3 × 3 示例</vt:lpstr>
      <vt:lpstr>卷积核：3 × 3 示例</vt:lpstr>
      <vt:lpstr>卷积核：3 × 3 示例</vt:lpstr>
      <vt:lpstr>卷积核作为特征检测器</vt:lpstr>
      <vt:lpstr>卷积网络</vt:lpstr>
      <vt:lpstr>卷积网络</vt:lpstr>
      <vt:lpstr>卷积神经网络Convolutional Neural Nets</vt:lpstr>
      <vt:lpstr>卷积</vt:lpstr>
      <vt:lpstr>卷积设置-卷积核尺寸</vt:lpstr>
      <vt:lpstr>卷积设置-填充(Padding)</vt:lpstr>
      <vt:lpstr>无填充</vt:lpstr>
      <vt:lpstr>有填充</vt:lpstr>
      <vt:lpstr>卷积设置-步幅(Stride)</vt:lpstr>
      <vt:lpstr>步幅 2 示例-无填充</vt:lpstr>
      <vt:lpstr>步幅 2 示例-带填充</vt:lpstr>
      <vt:lpstr>卷积设置-深度(Depth)</vt:lpstr>
      <vt:lpstr>卷积设置-深度(Depth)</vt:lpstr>
      <vt:lpstr>池化(Pooling)</vt:lpstr>
      <vt:lpstr>池化-最大值池化</vt:lpstr>
      <vt:lpstr>池化-平均值池化</vt:lpstr>
      <vt:lpstr>卷积网络实例：LeNet-5</vt:lpstr>
      <vt:lpstr>LeNet—结构图</vt:lpstr>
      <vt:lpstr>LeNet—结构图</vt:lpstr>
      <vt:lpstr>LeNet—结构图</vt:lpstr>
      <vt:lpstr>LeNet—结构图</vt:lpstr>
      <vt:lpstr>LeNet—结构图</vt:lpstr>
      <vt:lpstr>LeNet—结构图</vt:lpstr>
      <vt:lpstr>LeNet—结构图</vt:lpstr>
      <vt:lpstr>LeNet—结构图</vt:lpstr>
      <vt:lpstr>LeNet—结构图</vt:lpstr>
      <vt:lpstr>LeNet—结构图</vt:lpstr>
      <vt:lpstr>LeNet—结构图</vt:lpstr>
      <vt:lpstr>LeNet—结构图</vt:lpstr>
      <vt:lpstr>LeNet—结构图</vt:lpstr>
      <vt:lpstr>LeNet—结构图</vt:lpstr>
      <vt:lpstr>LeNet—结构图</vt:lpstr>
      <vt:lpstr>LeNet—结构图</vt:lpstr>
      <vt:lpstr>LeNet—结构图</vt:lpstr>
      <vt:lpstr>LeNet—结构图</vt:lpstr>
      <vt:lpstr>LeNet—结构图</vt:lpstr>
      <vt:lpstr>LeNet—结构图</vt:lpstr>
      <vt:lpstr>LeNet—结构图</vt:lpstr>
      <vt:lpstr>LeNet—结构图</vt:lpstr>
      <vt:lpstr>LeNet—结构图</vt:lpstr>
      <vt:lpstr>LeNet-5</vt:lpstr>
      <vt:lpstr>未完待续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haopeng chen</dc:creator>
  <cp:lastModifiedBy>Haopeng Chen chen</cp:lastModifiedBy>
  <cp:revision>435</cp:revision>
  <dcterms:created xsi:type="dcterms:W3CDTF">2017-08-01T07:17:24Z</dcterms:created>
  <dcterms:modified xsi:type="dcterms:W3CDTF">2024-12-07T04:25:39Z</dcterms:modified>
</cp:coreProperties>
</file>