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635" r:id="rId2"/>
    <p:sldId id="391" r:id="rId3"/>
    <p:sldId id="281" r:id="rId4"/>
    <p:sldId id="274" r:id="rId5"/>
    <p:sldId id="283" r:id="rId6"/>
    <p:sldId id="282" r:id="rId7"/>
    <p:sldId id="286" r:id="rId8"/>
    <p:sldId id="287" r:id="rId9"/>
    <p:sldId id="289" r:id="rId10"/>
    <p:sldId id="290" r:id="rId11"/>
    <p:sldId id="293" r:id="rId12"/>
    <p:sldId id="291" r:id="rId13"/>
    <p:sldId id="292" r:id="rId14"/>
    <p:sldId id="277" r:id="rId15"/>
    <p:sldId id="276" r:id="rId16"/>
    <p:sldId id="322"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586"/>
    <p:restoredTop sz="80068"/>
  </p:normalViewPr>
  <p:slideViewPr>
    <p:cSldViewPr snapToGrid="0" snapToObjects="1">
      <p:cViewPr varScale="1">
        <p:scale>
          <a:sx n="97" d="100"/>
          <a:sy n="97"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2EC6C-0721-BF4E-BD51-7F3F4DF7CEAA}" type="datetimeFigureOut">
              <a:rPr kumimoji="1" lang="zh-CN" altLang="en-US" smtClean="0"/>
              <a:t>2024/12/11</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C80160-77F4-0E4E-B253-280E99BE732A}" type="slidenum">
              <a:rPr kumimoji="1" lang="zh-CN" altLang="en-US" smtClean="0"/>
              <a:t>‹#›</a:t>
            </a:fld>
            <a:endParaRPr kumimoji="1" lang="zh-CN" altLang="en-US"/>
          </a:p>
        </p:txBody>
      </p:sp>
    </p:spTree>
    <p:extLst>
      <p:ext uri="{BB962C8B-B14F-4D97-AF65-F5344CB8AC3E}">
        <p14:creationId xmlns:p14="http://schemas.microsoft.com/office/powerpoint/2010/main" val="917221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6C80160-77F4-0E4E-B253-280E99BE732A}" type="slidenum">
              <a:rPr kumimoji="1" lang="zh-CN" altLang="en-US" smtClean="0"/>
              <a:t>1</a:t>
            </a:fld>
            <a:endParaRPr kumimoji="1" lang="zh-CN" altLang="en-US"/>
          </a:p>
        </p:txBody>
      </p:sp>
    </p:spTree>
    <p:extLst>
      <p:ext uri="{BB962C8B-B14F-4D97-AF65-F5344CB8AC3E}">
        <p14:creationId xmlns:p14="http://schemas.microsoft.com/office/powerpoint/2010/main" val="9225442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zh-CN" altLang="en-US" baseline="0" dirty="0">
                <a:latin typeface="Intel Clear"/>
                <a:ea typeface="Intel Clear Hans"/>
              </a:rPr>
              <a:t>原始</a:t>
            </a:r>
            <a:r>
              <a:rPr lang="en-US" altLang="zh-CN" baseline="0" dirty="0">
                <a:latin typeface="Intel Clear"/>
                <a:ea typeface="Intel Clear Hans"/>
              </a:rPr>
              <a:t>NLP </a:t>
            </a:r>
            <a:r>
              <a:rPr lang="zh-CN" altLang="en-US" baseline="0" dirty="0">
                <a:latin typeface="Intel Clear"/>
                <a:ea typeface="Intel Clear Hans"/>
              </a:rPr>
              <a:t>任务工作流</a:t>
            </a:r>
            <a:endParaRPr lang="en-US" altLang="zh-CN" baseline="0" dirty="0">
              <a:latin typeface="Intel Clear"/>
              <a:ea typeface="Intel Clear Hans"/>
            </a:endParaRPr>
          </a:p>
          <a:p>
            <a:pPr marL="0" indent="0">
              <a:buFontTx/>
              <a:buNone/>
            </a:pPr>
            <a:endParaRPr lang="en-US" altLang="zh-CN" baseline="0" dirty="0">
              <a:latin typeface="Intel Clear"/>
              <a:ea typeface="Intel Clear Hans"/>
            </a:endParaRPr>
          </a:p>
          <a:p>
            <a:pPr marL="0" indent="0">
              <a:buFontTx/>
              <a:buNone/>
            </a:pPr>
            <a:endParaRPr lang="en-US" altLang="zh-CN" baseline="0" dirty="0">
              <a:latin typeface="Intel Clear"/>
              <a:ea typeface="Intel Clear Hans"/>
            </a:endParaRPr>
          </a:p>
        </p:txBody>
      </p:sp>
      <p:sp>
        <p:nvSpPr>
          <p:cNvPr id="4" name="Slide Number Placeholder 3"/>
          <p:cNvSpPr>
            <a:spLocks noGrp="1"/>
          </p:cNvSpPr>
          <p:nvPr>
            <p:ph type="sldNum" sz="quarter" idx="10"/>
          </p:nvPr>
        </p:nvSpPr>
        <p:spPr/>
        <p:txBody>
          <a:bodyPr/>
          <a:lstStyle/>
          <a:p>
            <a:fld id="{841221E5-7225-48EB-A4EE-420E7BFCF705}" type="slidenum">
              <a:rPr lang="en-US" smtClean="0">
                <a:latin typeface="Intel Clear"/>
                <a:ea typeface="Intel Clear Hans"/>
              </a:rPr>
              <a:pPr/>
              <a:t>10</a:t>
            </a:fld>
            <a:endParaRPr lang="en-US">
              <a:latin typeface="Intel Clear"/>
              <a:ea typeface="Intel Clear Hans"/>
            </a:endParaRPr>
          </a:p>
        </p:txBody>
      </p:sp>
    </p:spTree>
    <p:extLst>
      <p:ext uri="{BB962C8B-B14F-4D97-AF65-F5344CB8AC3E}">
        <p14:creationId xmlns:p14="http://schemas.microsoft.com/office/powerpoint/2010/main" val="2893376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altLang="zh-CN" baseline="0" dirty="0">
                <a:latin typeface="Intel Clear"/>
                <a:ea typeface="Intel Clear Hans"/>
              </a:rPr>
              <a:t>DL-NLP </a:t>
            </a:r>
            <a:r>
              <a:rPr lang="zh-CN" altLang="en-US" baseline="0" dirty="0">
                <a:latin typeface="Intel Clear"/>
                <a:ea typeface="Intel Clear Hans"/>
              </a:rPr>
              <a:t>任务工作流（一）</a:t>
            </a:r>
            <a:endParaRPr lang="en-US" altLang="zh-CN" baseline="0" dirty="0">
              <a:latin typeface="Intel Clear"/>
              <a:ea typeface="Intel Clear Hans"/>
            </a:endParaRPr>
          </a:p>
        </p:txBody>
      </p:sp>
      <p:sp>
        <p:nvSpPr>
          <p:cNvPr id="4" name="Slide Number Placeholder 3"/>
          <p:cNvSpPr>
            <a:spLocks noGrp="1"/>
          </p:cNvSpPr>
          <p:nvPr>
            <p:ph type="sldNum" sz="quarter" idx="10"/>
          </p:nvPr>
        </p:nvSpPr>
        <p:spPr/>
        <p:txBody>
          <a:bodyPr/>
          <a:lstStyle/>
          <a:p>
            <a:fld id="{841221E5-7225-48EB-A4EE-420E7BFCF705}" type="slidenum">
              <a:rPr lang="en-US" smtClean="0">
                <a:latin typeface="Intel Clear"/>
                <a:ea typeface="Intel Clear Hans"/>
              </a:rPr>
              <a:pPr/>
              <a:t>11</a:t>
            </a:fld>
            <a:endParaRPr lang="en-US">
              <a:latin typeface="Intel Clear"/>
              <a:ea typeface="Intel Clear Hans"/>
            </a:endParaRPr>
          </a:p>
        </p:txBody>
      </p:sp>
    </p:spTree>
    <p:extLst>
      <p:ext uri="{BB962C8B-B14F-4D97-AF65-F5344CB8AC3E}">
        <p14:creationId xmlns:p14="http://schemas.microsoft.com/office/powerpoint/2010/main" val="370673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altLang="zh-CN" baseline="0" dirty="0">
                <a:latin typeface="Intel Clear"/>
                <a:ea typeface="Intel Clear Hans"/>
              </a:rPr>
              <a:t>DL-NLP </a:t>
            </a:r>
            <a:r>
              <a:rPr lang="zh-CN" altLang="en-US" baseline="0" dirty="0">
                <a:latin typeface="Intel Clear"/>
                <a:ea typeface="Intel Clear Hans"/>
              </a:rPr>
              <a:t>任务工作流（一）</a:t>
            </a:r>
            <a:endParaRPr lang="en-US" altLang="zh-CN" baseline="0" dirty="0">
              <a:latin typeface="Intel Clear"/>
              <a:ea typeface="Intel Clear Hans"/>
            </a:endParaRPr>
          </a:p>
          <a:p>
            <a:pPr marL="0" indent="0">
              <a:buFontTx/>
              <a:buNone/>
            </a:pPr>
            <a:endParaRPr lang="en-US" altLang="zh-CN" baseline="0" dirty="0">
              <a:latin typeface="Intel Clear"/>
              <a:ea typeface="Intel Clear H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latin typeface="Intel Clear"/>
                <a:ea typeface="Intel Clear Hans"/>
              </a:rPr>
              <a:t>CBOW		Continuous </a:t>
            </a:r>
            <a:r>
              <a:rPr lang="zh-CN" altLang="en-US" baseline="0" dirty="0">
                <a:latin typeface="Intel Clear"/>
                <a:ea typeface="Intel Clear Hans"/>
              </a:rPr>
              <a:t>词袋模型，</a:t>
            </a:r>
            <a:r>
              <a:rPr lang="en-US" altLang="zh-CN" baseline="0" dirty="0">
                <a:latin typeface="Intel Clear"/>
                <a:ea typeface="Intel Clear Hans"/>
              </a:rPr>
              <a:t>Word Vector </a:t>
            </a:r>
            <a:r>
              <a:rPr lang="zh-CN" altLang="en-US" baseline="0" dirty="0">
                <a:latin typeface="Intel Clear"/>
                <a:ea typeface="Intel Clear Hans"/>
              </a:rPr>
              <a:t>一种算法模型</a:t>
            </a:r>
            <a:endParaRPr lang="en-US" altLang="zh-CN" baseline="0" dirty="0">
              <a:latin typeface="Intel Clear"/>
              <a:ea typeface="Intel Clear Hans"/>
            </a:endParaRPr>
          </a:p>
          <a:p>
            <a:pPr marL="0" indent="0">
              <a:buFontTx/>
              <a:buNone/>
            </a:pPr>
            <a:r>
              <a:rPr lang="en-US" altLang="zh-CN" baseline="0" dirty="0">
                <a:latin typeface="Intel Clear"/>
                <a:ea typeface="Intel Clear Hans"/>
              </a:rPr>
              <a:t>Skip-Gram		Word Vector </a:t>
            </a:r>
            <a:r>
              <a:rPr lang="zh-CN" altLang="en-US" baseline="0" dirty="0">
                <a:latin typeface="Intel Clear"/>
                <a:ea typeface="Intel Clear Hans"/>
              </a:rPr>
              <a:t>另一种算法模型</a:t>
            </a:r>
            <a:endParaRPr lang="en-US" altLang="zh-CN" baseline="0" dirty="0">
              <a:latin typeface="Intel Clear"/>
              <a:ea typeface="Intel Clear Hans"/>
            </a:endParaRPr>
          </a:p>
          <a:p>
            <a:pPr marL="0" indent="0">
              <a:buFontTx/>
              <a:buNone/>
            </a:pPr>
            <a:endParaRPr lang="en-US" altLang="zh-CN" baseline="0" dirty="0">
              <a:latin typeface="Intel Clear"/>
              <a:ea typeface="Intel Clear Hans"/>
            </a:endParaRPr>
          </a:p>
          <a:p>
            <a:pPr marL="0" indent="0">
              <a:buFontTx/>
              <a:buNone/>
            </a:pPr>
            <a:r>
              <a:rPr lang="zh-CN" altLang="en-US" baseline="0" dirty="0">
                <a:latin typeface="Intel Clear"/>
                <a:ea typeface="Intel Clear Hans"/>
              </a:rPr>
              <a:t>此时预处理可省略（如标点符号、分词处理等）</a:t>
            </a:r>
            <a:endParaRPr lang="en-US" altLang="zh-CN" baseline="0" dirty="0">
              <a:latin typeface="Intel Clear"/>
              <a:ea typeface="Intel Clear Hans"/>
            </a:endParaRPr>
          </a:p>
        </p:txBody>
      </p:sp>
      <p:sp>
        <p:nvSpPr>
          <p:cNvPr id="4" name="Slide Number Placeholder 3"/>
          <p:cNvSpPr>
            <a:spLocks noGrp="1"/>
          </p:cNvSpPr>
          <p:nvPr>
            <p:ph type="sldNum" sz="quarter" idx="10"/>
          </p:nvPr>
        </p:nvSpPr>
        <p:spPr/>
        <p:txBody>
          <a:bodyPr/>
          <a:lstStyle/>
          <a:p>
            <a:fld id="{841221E5-7225-48EB-A4EE-420E7BFCF705}" type="slidenum">
              <a:rPr lang="en-US" smtClean="0">
                <a:latin typeface="Intel Clear"/>
                <a:ea typeface="Intel Clear Hans"/>
              </a:rPr>
              <a:pPr/>
              <a:t>12</a:t>
            </a:fld>
            <a:endParaRPr lang="en-US">
              <a:latin typeface="Intel Clear"/>
              <a:ea typeface="Intel Clear Hans"/>
            </a:endParaRPr>
          </a:p>
        </p:txBody>
      </p:sp>
    </p:spTree>
    <p:extLst>
      <p:ext uri="{BB962C8B-B14F-4D97-AF65-F5344CB8AC3E}">
        <p14:creationId xmlns:p14="http://schemas.microsoft.com/office/powerpoint/2010/main" val="21086867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altLang="zh-CN" baseline="0" dirty="0">
                <a:latin typeface="Intel Clear"/>
                <a:ea typeface="Intel Clear Hans"/>
              </a:rPr>
              <a:t>DL-NLP </a:t>
            </a:r>
            <a:r>
              <a:rPr lang="zh-CN" altLang="en-US" baseline="0" dirty="0">
                <a:latin typeface="Intel Clear"/>
                <a:ea typeface="Intel Clear Hans"/>
              </a:rPr>
              <a:t>任务工作流（二）</a:t>
            </a:r>
            <a:endParaRPr lang="en-US" altLang="zh-CN" baseline="0" dirty="0">
              <a:latin typeface="Intel Clear"/>
              <a:ea typeface="Intel Clear Hans"/>
            </a:endParaRPr>
          </a:p>
          <a:p>
            <a:pPr marL="0" indent="0">
              <a:buFontTx/>
              <a:buNone/>
            </a:pPr>
            <a:endParaRPr lang="en-US" altLang="zh-CN" baseline="0" dirty="0">
              <a:latin typeface="Intel Clear"/>
              <a:ea typeface="Intel Clear Han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a:latin typeface="Intel Clear"/>
                <a:ea typeface="Intel Clear Hans"/>
              </a:rPr>
              <a:t>CBOW		Continuous </a:t>
            </a:r>
            <a:r>
              <a:rPr lang="zh-CN" altLang="en-US" baseline="0" dirty="0">
                <a:latin typeface="Intel Clear"/>
                <a:ea typeface="Intel Clear Hans"/>
              </a:rPr>
              <a:t>词袋模型，</a:t>
            </a:r>
            <a:r>
              <a:rPr lang="en-US" altLang="zh-CN" baseline="0" dirty="0">
                <a:latin typeface="Intel Clear"/>
                <a:ea typeface="Intel Clear Hans"/>
              </a:rPr>
              <a:t>Word Vector </a:t>
            </a:r>
            <a:r>
              <a:rPr lang="zh-CN" altLang="en-US" baseline="0" dirty="0">
                <a:latin typeface="Intel Clear"/>
                <a:ea typeface="Intel Clear Hans"/>
              </a:rPr>
              <a:t>一种算法模型</a:t>
            </a:r>
            <a:endParaRPr lang="en-US" altLang="zh-CN" baseline="0" dirty="0">
              <a:latin typeface="Intel Clear"/>
              <a:ea typeface="Intel Clear Hans"/>
            </a:endParaRPr>
          </a:p>
          <a:p>
            <a:pPr marL="0" indent="0">
              <a:buFontTx/>
              <a:buNone/>
            </a:pPr>
            <a:r>
              <a:rPr lang="en-US" altLang="zh-CN" baseline="0" dirty="0">
                <a:latin typeface="Intel Clear"/>
                <a:ea typeface="Intel Clear Hans"/>
              </a:rPr>
              <a:t>Skip-Gram		Word Vector </a:t>
            </a:r>
            <a:r>
              <a:rPr lang="zh-CN" altLang="en-US" baseline="0" dirty="0">
                <a:latin typeface="Intel Clear"/>
                <a:ea typeface="Intel Clear Hans"/>
              </a:rPr>
              <a:t>另一种算法模型</a:t>
            </a:r>
            <a:endParaRPr lang="en-US" altLang="zh-CN" baseline="0" dirty="0">
              <a:latin typeface="Intel Clear"/>
              <a:ea typeface="Intel Clear Hans"/>
            </a:endParaRPr>
          </a:p>
          <a:p>
            <a:pPr marL="0" indent="0">
              <a:buFontTx/>
              <a:buNone/>
            </a:pPr>
            <a:endParaRPr lang="en-US" altLang="zh-CN" baseline="0" dirty="0">
              <a:latin typeface="Intel Clear"/>
              <a:ea typeface="Intel Clear Hans"/>
            </a:endParaRPr>
          </a:p>
          <a:p>
            <a:pPr marL="0" indent="0">
              <a:buFontTx/>
              <a:buNone/>
            </a:pPr>
            <a:r>
              <a:rPr lang="zh-CN" altLang="en-US" baseline="0" dirty="0">
                <a:latin typeface="Intel Clear"/>
                <a:ea typeface="Intel Clear Hans"/>
              </a:rPr>
              <a:t>此时预处理和特征抽取都可以省略（直接利用迁移学习做端到端学习）</a:t>
            </a:r>
            <a:endParaRPr lang="en-US" altLang="zh-CN" baseline="0" dirty="0">
              <a:latin typeface="Intel Clear"/>
              <a:ea typeface="Intel Clear Hans"/>
            </a:endParaRPr>
          </a:p>
        </p:txBody>
      </p:sp>
      <p:sp>
        <p:nvSpPr>
          <p:cNvPr id="4" name="Slide Number Placeholder 3"/>
          <p:cNvSpPr>
            <a:spLocks noGrp="1"/>
          </p:cNvSpPr>
          <p:nvPr>
            <p:ph type="sldNum" sz="quarter" idx="10"/>
          </p:nvPr>
        </p:nvSpPr>
        <p:spPr/>
        <p:txBody>
          <a:bodyPr/>
          <a:lstStyle/>
          <a:p>
            <a:fld id="{841221E5-7225-48EB-A4EE-420E7BFCF705}" type="slidenum">
              <a:rPr lang="en-US" smtClean="0">
                <a:latin typeface="Intel Clear"/>
                <a:ea typeface="Intel Clear Hans"/>
              </a:rPr>
              <a:pPr/>
              <a:t>13</a:t>
            </a:fld>
            <a:endParaRPr lang="en-US">
              <a:latin typeface="Intel Clear"/>
              <a:ea typeface="Intel Clear Hans"/>
            </a:endParaRPr>
          </a:p>
        </p:txBody>
      </p:sp>
    </p:spTree>
    <p:extLst>
      <p:ext uri="{BB962C8B-B14F-4D97-AF65-F5344CB8AC3E}">
        <p14:creationId xmlns:p14="http://schemas.microsoft.com/office/powerpoint/2010/main" val="2532485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baseline="0" dirty="0">
              <a:latin typeface="Intel Clear"/>
              <a:ea typeface="Intel Clear Hans"/>
            </a:endParaRPr>
          </a:p>
        </p:txBody>
      </p:sp>
      <p:sp>
        <p:nvSpPr>
          <p:cNvPr id="4" name="Slide Number Placeholder 3"/>
          <p:cNvSpPr>
            <a:spLocks noGrp="1"/>
          </p:cNvSpPr>
          <p:nvPr>
            <p:ph type="sldNum" sz="quarter" idx="10"/>
          </p:nvPr>
        </p:nvSpPr>
        <p:spPr/>
        <p:txBody>
          <a:bodyPr/>
          <a:lstStyle/>
          <a:p>
            <a:fld id="{841221E5-7225-48EB-A4EE-420E7BFCF705}" type="slidenum">
              <a:rPr lang="en-US" smtClean="0">
                <a:latin typeface="Intel Clear"/>
                <a:ea typeface="Intel Clear Hans"/>
              </a:rPr>
              <a:pPr/>
              <a:t>14</a:t>
            </a:fld>
            <a:endParaRPr lang="en-US">
              <a:latin typeface="Intel Clear"/>
              <a:ea typeface="Intel Clear Hans"/>
            </a:endParaRPr>
          </a:p>
        </p:txBody>
      </p:sp>
    </p:spTree>
    <p:extLst>
      <p:ext uri="{BB962C8B-B14F-4D97-AF65-F5344CB8AC3E}">
        <p14:creationId xmlns:p14="http://schemas.microsoft.com/office/powerpoint/2010/main" val="561391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zh-CN" baseline="0" dirty="0">
              <a:latin typeface="Intel Clear"/>
              <a:ea typeface="Intel Clear Hans"/>
            </a:endParaRPr>
          </a:p>
        </p:txBody>
      </p:sp>
      <p:sp>
        <p:nvSpPr>
          <p:cNvPr id="4" name="Slide Number Placeholder 3"/>
          <p:cNvSpPr>
            <a:spLocks noGrp="1"/>
          </p:cNvSpPr>
          <p:nvPr>
            <p:ph type="sldNum" sz="quarter" idx="10"/>
          </p:nvPr>
        </p:nvSpPr>
        <p:spPr/>
        <p:txBody>
          <a:bodyPr/>
          <a:lstStyle/>
          <a:p>
            <a:fld id="{841221E5-7225-48EB-A4EE-420E7BFCF705}" type="slidenum">
              <a:rPr lang="en-US" smtClean="0">
                <a:latin typeface="Intel Clear"/>
                <a:ea typeface="Intel Clear Hans"/>
              </a:rPr>
              <a:pPr/>
              <a:t>15</a:t>
            </a:fld>
            <a:endParaRPr lang="en-US">
              <a:latin typeface="Intel Clear"/>
              <a:ea typeface="Intel Clear Hans"/>
            </a:endParaRPr>
          </a:p>
        </p:txBody>
      </p:sp>
    </p:spTree>
    <p:extLst>
      <p:ext uri="{BB962C8B-B14F-4D97-AF65-F5344CB8AC3E}">
        <p14:creationId xmlns:p14="http://schemas.microsoft.com/office/powerpoint/2010/main" val="2875882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latin typeface="Intel Clear"/>
                <a:ea typeface="Intel Clear Hans"/>
              </a:rPr>
              <a:t>Q1</a:t>
            </a:r>
            <a:r>
              <a:rPr lang="zh-CN" altLang="en-US" dirty="0">
                <a:latin typeface="Intel Clear"/>
                <a:ea typeface="Intel Clear Hans"/>
              </a:rPr>
              <a:t>：小鹏正准备毕业论题，不知道哪个前沿课题现在比较火？</a:t>
            </a:r>
            <a:endParaRPr lang="en-US" altLang="zh-CN" dirty="0">
              <a:latin typeface="Intel Clear"/>
              <a:ea typeface="Intel Clear Hans"/>
            </a:endParaRPr>
          </a:p>
          <a:p>
            <a:r>
              <a:rPr lang="en-US" altLang="zh-CN" baseline="0" dirty="0">
                <a:latin typeface="Intel Clear"/>
                <a:ea typeface="Intel Clear Hans"/>
              </a:rPr>
              <a:t>Q2</a:t>
            </a:r>
            <a:r>
              <a:rPr lang="zh-CN" altLang="en-US" baseline="0" dirty="0">
                <a:latin typeface="Intel Clear"/>
                <a:ea typeface="Intel Clear Hans"/>
              </a:rPr>
              <a:t>：小鹏是选个热门领域呢，还是找个偏冷门的角度入手呢？</a:t>
            </a:r>
            <a:endParaRPr lang="en-US" altLang="zh-CN" baseline="0" dirty="0">
              <a:latin typeface="Intel Clear"/>
              <a:ea typeface="Intel Clear Hans"/>
            </a:endParaRPr>
          </a:p>
          <a:p>
            <a:r>
              <a:rPr lang="en-US" altLang="zh-CN" baseline="0" dirty="0">
                <a:latin typeface="Intel Clear"/>
                <a:ea typeface="Intel Clear Hans"/>
              </a:rPr>
              <a:t>Q3</a:t>
            </a:r>
            <a:r>
              <a:rPr lang="zh-CN" altLang="en-US" baseline="0" dirty="0">
                <a:latin typeface="Intel Clear"/>
                <a:ea typeface="Intel Clear Hans"/>
              </a:rPr>
              <a:t>：小鹏决定取一个新颖的视角，如何查找与目前课题相关的论文？</a:t>
            </a:r>
            <a:endParaRPr lang="en-US" altLang="zh-CN" baseline="0" dirty="0">
              <a:latin typeface="Intel Clear"/>
              <a:ea typeface="Intel Clear Hans"/>
            </a:endParaRPr>
          </a:p>
          <a:p>
            <a:r>
              <a:rPr lang="en-US" altLang="zh-CN" baseline="0" dirty="0">
                <a:latin typeface="Intel Clear"/>
                <a:ea typeface="Intel Clear Hans"/>
              </a:rPr>
              <a:t>Q4</a:t>
            </a:r>
            <a:r>
              <a:rPr lang="zh-CN" altLang="en-US" baseline="0" dirty="0">
                <a:latin typeface="Intel Clear"/>
                <a:ea typeface="Intel Clear Hans"/>
              </a:rPr>
              <a:t>：小鹏挑选出了几十篇论文，但发现不少英文论文很难读懂，怎么办？</a:t>
            </a:r>
            <a:endParaRPr lang="en-US" altLang="zh-CN" baseline="0" dirty="0">
              <a:latin typeface="Intel Clear"/>
              <a:ea typeface="Intel Clear Hans"/>
            </a:endParaRPr>
          </a:p>
          <a:p>
            <a:r>
              <a:rPr lang="en-US" altLang="zh-CN" baseline="0" dirty="0">
                <a:latin typeface="Intel Clear"/>
                <a:ea typeface="Intel Clear Hans"/>
              </a:rPr>
              <a:t>Q5</a:t>
            </a:r>
            <a:r>
              <a:rPr lang="zh-CN" altLang="en-US" baseline="0" dirty="0">
                <a:latin typeface="Intel Clear"/>
                <a:ea typeface="Intel Clear Hans"/>
              </a:rPr>
              <a:t>：小鹏很努力，可是还是有不少问题没搞明白，怎么办？</a:t>
            </a:r>
            <a:endParaRPr lang="en-US" altLang="zh-CN" baseline="0" dirty="0">
              <a:latin typeface="Intel Clear"/>
              <a:ea typeface="Intel Clear Hans"/>
            </a:endParaRPr>
          </a:p>
          <a:p>
            <a:r>
              <a:rPr lang="en-US" altLang="zh-CN" baseline="0" dirty="0">
                <a:latin typeface="Intel Clear"/>
                <a:ea typeface="Intel Clear Hans"/>
              </a:rPr>
              <a:t>Q6</a:t>
            </a:r>
            <a:r>
              <a:rPr lang="zh-CN" altLang="en-US" baseline="0" dirty="0">
                <a:latin typeface="Intel Clear"/>
                <a:ea typeface="Intel Clear Hans"/>
              </a:rPr>
              <a:t>：小鹏想有没有可以替我写论文的机器呢？</a:t>
            </a:r>
            <a:endParaRPr lang="zh-CN" altLang="zh-CN" baseline="0" dirty="0">
              <a:latin typeface="Intel Clear"/>
              <a:ea typeface="Intel Clear Hans"/>
            </a:endParaRPr>
          </a:p>
        </p:txBody>
      </p:sp>
      <p:sp>
        <p:nvSpPr>
          <p:cNvPr id="4" name="Slide Number Placeholder 3"/>
          <p:cNvSpPr>
            <a:spLocks noGrp="1"/>
          </p:cNvSpPr>
          <p:nvPr>
            <p:ph type="sldNum" sz="quarter" idx="10"/>
          </p:nvPr>
        </p:nvSpPr>
        <p:spPr/>
        <p:txBody>
          <a:bodyPr/>
          <a:lstStyle/>
          <a:p>
            <a:fld id="{D61C8689-8455-3546-ADF9-3B7273760F66}" type="slidenum">
              <a:rPr lang="en-US" smtClean="0"/>
              <a:pPr/>
              <a:t>2</a:t>
            </a:fld>
            <a:endParaRPr lang="en-US" dirty="0"/>
          </a:p>
        </p:txBody>
      </p:sp>
    </p:spTree>
    <p:extLst>
      <p:ext uri="{BB962C8B-B14F-4D97-AF65-F5344CB8AC3E}">
        <p14:creationId xmlns:p14="http://schemas.microsoft.com/office/powerpoint/2010/main" val="22473668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dirty="0">
                <a:latin typeface="Intel Clear"/>
                <a:ea typeface="Intel Clear Hans"/>
              </a:rPr>
              <a:t>Q1</a:t>
            </a:r>
            <a:r>
              <a:rPr lang="zh-CN" altLang="en-US" dirty="0">
                <a:latin typeface="Intel Clear"/>
                <a:ea typeface="Intel Clear Hans"/>
              </a:rPr>
              <a:t>：小鹏正准备毕业论题，不知道哪个前沿课题现在比较火？</a:t>
            </a:r>
            <a:endParaRPr lang="en-US" altLang="zh-CN" dirty="0">
              <a:latin typeface="Intel Clear"/>
              <a:ea typeface="Intel Clear Hans"/>
            </a:endParaRPr>
          </a:p>
          <a:p>
            <a:r>
              <a:rPr lang="en-US" altLang="zh-CN" baseline="0" dirty="0">
                <a:latin typeface="Intel Clear"/>
                <a:ea typeface="Intel Clear Hans"/>
              </a:rPr>
              <a:t>Q2</a:t>
            </a:r>
            <a:r>
              <a:rPr lang="zh-CN" altLang="en-US" baseline="0" dirty="0">
                <a:latin typeface="Intel Clear"/>
                <a:ea typeface="Intel Clear Hans"/>
              </a:rPr>
              <a:t>：小鹏是选个热门领域呢，还是找个偏冷门的角度入手呢？</a:t>
            </a:r>
            <a:endParaRPr lang="en-US" altLang="zh-CN" baseline="0" dirty="0">
              <a:latin typeface="Intel Clear"/>
              <a:ea typeface="Intel Clear Hans"/>
            </a:endParaRPr>
          </a:p>
          <a:p>
            <a:r>
              <a:rPr lang="en-US" altLang="zh-CN" baseline="0" dirty="0">
                <a:latin typeface="Intel Clear"/>
                <a:ea typeface="Intel Clear Hans"/>
              </a:rPr>
              <a:t>Q3</a:t>
            </a:r>
            <a:r>
              <a:rPr lang="zh-CN" altLang="en-US" baseline="0" dirty="0">
                <a:latin typeface="Intel Clear"/>
                <a:ea typeface="Intel Clear Hans"/>
              </a:rPr>
              <a:t>：小鹏决定取一个新颖的视角，如何查找与目前课题相关的论文？</a:t>
            </a:r>
            <a:endParaRPr lang="en-US" altLang="zh-CN" baseline="0" dirty="0">
              <a:latin typeface="Intel Clear"/>
              <a:ea typeface="Intel Clear Hans"/>
            </a:endParaRPr>
          </a:p>
          <a:p>
            <a:r>
              <a:rPr lang="en-US" altLang="zh-CN" baseline="0" dirty="0">
                <a:latin typeface="Intel Clear"/>
                <a:ea typeface="Intel Clear Hans"/>
              </a:rPr>
              <a:t>Q4</a:t>
            </a:r>
            <a:r>
              <a:rPr lang="zh-CN" altLang="en-US" baseline="0" dirty="0">
                <a:latin typeface="Intel Clear"/>
                <a:ea typeface="Intel Clear Hans"/>
              </a:rPr>
              <a:t>：小鹏挑选出了几十篇论文，但发现不少英文论文很难读懂，怎么办？</a:t>
            </a:r>
            <a:endParaRPr lang="en-US" altLang="zh-CN" baseline="0" dirty="0">
              <a:latin typeface="Intel Clear"/>
              <a:ea typeface="Intel Clear Hans"/>
            </a:endParaRPr>
          </a:p>
          <a:p>
            <a:r>
              <a:rPr lang="en-US" altLang="zh-CN" baseline="0" dirty="0">
                <a:latin typeface="Intel Clear"/>
                <a:ea typeface="Intel Clear Hans"/>
              </a:rPr>
              <a:t>Q5</a:t>
            </a:r>
            <a:r>
              <a:rPr lang="zh-CN" altLang="en-US" baseline="0" dirty="0">
                <a:latin typeface="Intel Clear"/>
                <a:ea typeface="Intel Clear Hans"/>
              </a:rPr>
              <a:t>：小鹏很努力，可是还是有不少问题没搞明白，怎么办？</a:t>
            </a:r>
            <a:endParaRPr lang="en-US" altLang="zh-CN" baseline="0" dirty="0">
              <a:latin typeface="Intel Clear"/>
              <a:ea typeface="Intel Clear Hans"/>
            </a:endParaRPr>
          </a:p>
          <a:p>
            <a:r>
              <a:rPr lang="en-US" altLang="zh-CN" baseline="0" dirty="0">
                <a:latin typeface="Intel Clear"/>
                <a:ea typeface="Intel Clear Hans"/>
              </a:rPr>
              <a:t>Q6</a:t>
            </a:r>
            <a:r>
              <a:rPr lang="zh-CN" altLang="en-US" baseline="0" dirty="0">
                <a:latin typeface="Intel Clear"/>
                <a:ea typeface="Intel Clear Hans"/>
              </a:rPr>
              <a:t>：小鹏想有没有可以替我写论文的机器呢？</a:t>
            </a:r>
            <a:endParaRPr lang="zh-CN" altLang="zh-CN" baseline="0" dirty="0">
              <a:latin typeface="Intel Clear"/>
              <a:ea typeface="Intel Clear Hans"/>
            </a:endParaRPr>
          </a:p>
        </p:txBody>
      </p:sp>
      <p:sp>
        <p:nvSpPr>
          <p:cNvPr id="4" name="Slide Number Placeholder 3"/>
          <p:cNvSpPr>
            <a:spLocks noGrp="1"/>
          </p:cNvSpPr>
          <p:nvPr>
            <p:ph type="sldNum" sz="quarter" idx="10"/>
          </p:nvPr>
        </p:nvSpPr>
        <p:spPr/>
        <p:txBody>
          <a:bodyPr/>
          <a:lstStyle/>
          <a:p>
            <a:fld id="{841221E5-7225-48EB-A4EE-420E7BFCF705}" type="slidenum">
              <a:rPr lang="en-US" smtClean="0">
                <a:latin typeface="Intel Clear"/>
                <a:ea typeface="Intel Clear Hans"/>
              </a:rPr>
              <a:pPr/>
              <a:t>3</a:t>
            </a:fld>
            <a:endParaRPr lang="en-US">
              <a:latin typeface="Intel Clear"/>
              <a:ea typeface="Intel Clear Hans"/>
            </a:endParaRPr>
          </a:p>
        </p:txBody>
      </p:sp>
    </p:spTree>
    <p:extLst>
      <p:ext uri="{BB962C8B-B14F-4D97-AF65-F5344CB8AC3E}">
        <p14:creationId xmlns:p14="http://schemas.microsoft.com/office/powerpoint/2010/main" val="1428867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baseline="0" dirty="0">
                <a:latin typeface="Intel Clear"/>
                <a:ea typeface="Intel Clear Hans"/>
              </a:rPr>
              <a:t>NLP </a:t>
            </a:r>
            <a:r>
              <a:rPr lang="zh-CN" altLang="en-US" baseline="0" dirty="0">
                <a:latin typeface="Intel Clear"/>
                <a:ea typeface="Intel Clear Hans"/>
              </a:rPr>
              <a:t>研究领域 即</a:t>
            </a:r>
            <a:r>
              <a:rPr lang="en-US" altLang="zh-CN" baseline="0" dirty="0">
                <a:latin typeface="Intel Clear"/>
                <a:ea typeface="Intel Clear Hans"/>
              </a:rPr>
              <a:t> </a:t>
            </a:r>
            <a:r>
              <a:rPr lang="zh-CN" altLang="en-US" baseline="0" dirty="0">
                <a:latin typeface="Intel Clear"/>
                <a:ea typeface="Intel Clear Hans"/>
              </a:rPr>
              <a:t>应用领域</a:t>
            </a:r>
            <a:endParaRPr lang="zh-CN" baseline="0" dirty="0">
              <a:latin typeface="Intel Clear"/>
              <a:ea typeface="Intel Clear Hans"/>
            </a:endParaRPr>
          </a:p>
        </p:txBody>
      </p:sp>
      <p:sp>
        <p:nvSpPr>
          <p:cNvPr id="4" name="Slide Number Placeholder 3"/>
          <p:cNvSpPr>
            <a:spLocks noGrp="1"/>
          </p:cNvSpPr>
          <p:nvPr>
            <p:ph type="sldNum" sz="quarter" idx="10"/>
          </p:nvPr>
        </p:nvSpPr>
        <p:spPr/>
        <p:txBody>
          <a:bodyPr/>
          <a:lstStyle/>
          <a:p>
            <a:fld id="{841221E5-7225-48EB-A4EE-420E7BFCF705}" type="slidenum">
              <a:rPr lang="en-US" smtClean="0">
                <a:latin typeface="Intel Clear"/>
                <a:ea typeface="Intel Clear Hans"/>
              </a:rPr>
              <a:pPr/>
              <a:t>4</a:t>
            </a:fld>
            <a:endParaRPr lang="en-US">
              <a:latin typeface="Intel Clear"/>
              <a:ea typeface="Intel Clear Hans"/>
            </a:endParaRPr>
          </a:p>
        </p:txBody>
      </p:sp>
    </p:spTree>
    <p:extLst>
      <p:ext uri="{BB962C8B-B14F-4D97-AF65-F5344CB8AC3E}">
        <p14:creationId xmlns:p14="http://schemas.microsoft.com/office/powerpoint/2010/main" val="2743857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baseline="0" dirty="0">
                <a:latin typeface="Intel Clear"/>
                <a:ea typeface="Intel Clear Hans"/>
              </a:rPr>
              <a:t>子领域研究起步晚，是当今研究热门方向</a:t>
            </a:r>
            <a:endParaRPr lang="zh-CN" baseline="0" dirty="0">
              <a:latin typeface="Intel Clear"/>
              <a:ea typeface="Intel Clear Hans"/>
            </a:endParaRPr>
          </a:p>
        </p:txBody>
      </p:sp>
      <p:sp>
        <p:nvSpPr>
          <p:cNvPr id="4" name="Slide Number Placeholder 3"/>
          <p:cNvSpPr>
            <a:spLocks noGrp="1"/>
          </p:cNvSpPr>
          <p:nvPr>
            <p:ph type="sldNum" sz="quarter" idx="10"/>
          </p:nvPr>
        </p:nvSpPr>
        <p:spPr/>
        <p:txBody>
          <a:bodyPr/>
          <a:lstStyle/>
          <a:p>
            <a:fld id="{841221E5-7225-48EB-A4EE-420E7BFCF705}" type="slidenum">
              <a:rPr lang="en-US" smtClean="0">
                <a:latin typeface="Intel Clear"/>
                <a:ea typeface="Intel Clear Hans"/>
              </a:rPr>
              <a:pPr/>
              <a:t>5</a:t>
            </a:fld>
            <a:endParaRPr lang="en-US">
              <a:latin typeface="Intel Clear"/>
              <a:ea typeface="Intel Clear Hans"/>
            </a:endParaRPr>
          </a:p>
        </p:txBody>
      </p:sp>
    </p:spTree>
    <p:extLst>
      <p:ext uri="{BB962C8B-B14F-4D97-AF65-F5344CB8AC3E}">
        <p14:creationId xmlns:p14="http://schemas.microsoft.com/office/powerpoint/2010/main" val="733861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ltLang="zh-CN" baseline="0" dirty="0">
                <a:latin typeface="Intel Clear"/>
                <a:ea typeface="Intel Clear Hans"/>
              </a:rPr>
              <a:t>CL	</a:t>
            </a:r>
            <a:r>
              <a:rPr lang="zh-CN" altLang="en-US" baseline="0" dirty="0">
                <a:latin typeface="Intel Clear"/>
                <a:ea typeface="Intel Clear Hans"/>
              </a:rPr>
              <a:t>计算机语言学</a:t>
            </a:r>
            <a:endParaRPr lang="en-US" altLang="zh-CN" baseline="0" dirty="0">
              <a:latin typeface="Intel Clear"/>
              <a:ea typeface="Intel Clear Hans"/>
            </a:endParaRPr>
          </a:p>
          <a:p>
            <a:r>
              <a:rPr lang="en-US" altLang="zh-CN" baseline="0" dirty="0">
                <a:latin typeface="Intel Clear"/>
                <a:ea typeface="Intel Clear Hans"/>
              </a:rPr>
              <a:t>ML	</a:t>
            </a:r>
            <a:r>
              <a:rPr lang="zh-CN" altLang="en-US" baseline="0" dirty="0">
                <a:latin typeface="Intel Clear"/>
                <a:ea typeface="Intel Clear Hans"/>
              </a:rPr>
              <a:t>机器学习</a:t>
            </a:r>
            <a:endParaRPr lang="en-US" altLang="zh-CN" baseline="0" dirty="0">
              <a:latin typeface="Intel Clear"/>
              <a:ea typeface="Intel Clear Hans"/>
            </a:endParaRPr>
          </a:p>
          <a:p>
            <a:r>
              <a:rPr lang="en-US" altLang="zh-CN" baseline="0" dirty="0">
                <a:latin typeface="Intel Clear"/>
                <a:ea typeface="Intel Clear Hans"/>
              </a:rPr>
              <a:t>DL	</a:t>
            </a:r>
            <a:r>
              <a:rPr lang="zh-CN" altLang="en-US" baseline="0" dirty="0">
                <a:latin typeface="Intel Clear"/>
                <a:ea typeface="Intel Clear Hans"/>
              </a:rPr>
              <a:t>深度学习</a:t>
            </a:r>
            <a:endParaRPr lang="en-US" altLang="zh-CN" baseline="0" dirty="0">
              <a:latin typeface="Intel Clear"/>
              <a:ea typeface="Intel Clear Hans"/>
            </a:endParaRPr>
          </a:p>
          <a:p>
            <a:r>
              <a:rPr lang="en-US" altLang="zh-CN" baseline="0" dirty="0">
                <a:latin typeface="Intel Clear"/>
                <a:ea typeface="Intel Clear Hans"/>
              </a:rPr>
              <a:t>RL	</a:t>
            </a:r>
            <a:r>
              <a:rPr lang="zh-CN" altLang="en-US" baseline="0" dirty="0">
                <a:latin typeface="Intel Clear"/>
                <a:ea typeface="Intel Clear Hans"/>
              </a:rPr>
              <a:t>强化学习</a:t>
            </a:r>
            <a:endParaRPr lang="en-US" altLang="zh-CN" baseline="0" dirty="0">
              <a:latin typeface="Intel Clear"/>
              <a:ea typeface="Intel Clear Hans"/>
            </a:endParaRPr>
          </a:p>
          <a:p>
            <a:endParaRPr lang="en-US" altLang="zh-CN" baseline="0" dirty="0">
              <a:latin typeface="Intel Clear"/>
              <a:ea typeface="Intel Clear Hans"/>
            </a:endParaRPr>
          </a:p>
          <a:p>
            <a:r>
              <a:rPr lang="zh-CN" altLang="en-US" baseline="0" dirty="0">
                <a:latin typeface="Intel Clear"/>
                <a:ea typeface="Intel Clear Hans"/>
              </a:rPr>
              <a:t>注意：</a:t>
            </a:r>
            <a:r>
              <a:rPr lang="en-US" altLang="zh-CN" baseline="0" dirty="0">
                <a:latin typeface="Intel Clear"/>
                <a:ea typeface="Intel Clear Hans"/>
              </a:rPr>
              <a:t>RL </a:t>
            </a:r>
            <a:r>
              <a:rPr lang="zh-CN" altLang="en-US" baseline="0" dirty="0">
                <a:latin typeface="Intel Clear"/>
                <a:ea typeface="Intel Clear Hans"/>
              </a:rPr>
              <a:t>这里并不单纯指包含在</a:t>
            </a:r>
            <a:r>
              <a:rPr lang="en-US" altLang="zh-CN" baseline="0" dirty="0">
                <a:latin typeface="Intel Clear"/>
                <a:ea typeface="Intel Clear Hans"/>
              </a:rPr>
              <a:t>DL </a:t>
            </a:r>
            <a:r>
              <a:rPr lang="zh-CN" altLang="en-US" baseline="0" dirty="0">
                <a:latin typeface="Intel Clear"/>
                <a:ea typeface="Intel Clear Hans"/>
              </a:rPr>
              <a:t>之内的，只是在</a:t>
            </a:r>
            <a:r>
              <a:rPr lang="en-US" altLang="zh-CN" baseline="0" dirty="0">
                <a:latin typeface="Intel Clear"/>
                <a:ea typeface="Intel Clear Hans"/>
              </a:rPr>
              <a:t>DL </a:t>
            </a:r>
            <a:r>
              <a:rPr lang="zh-CN" altLang="en-US" baseline="0" dirty="0">
                <a:latin typeface="Intel Clear"/>
                <a:ea typeface="Intel Clear Hans"/>
              </a:rPr>
              <a:t>基础上发展起来，且研究方法及应用更聚焦</a:t>
            </a:r>
            <a:endParaRPr lang="en-US" altLang="zh-CN" baseline="0" dirty="0">
              <a:latin typeface="Intel Clear"/>
              <a:ea typeface="Intel Clear Hans"/>
            </a:endParaRPr>
          </a:p>
          <a:p>
            <a:r>
              <a:rPr lang="zh-CN" altLang="en-US" baseline="0" dirty="0">
                <a:latin typeface="Intel Clear"/>
                <a:ea typeface="Intel Clear Hans"/>
              </a:rPr>
              <a:t>前沿趋势从</a:t>
            </a:r>
            <a:r>
              <a:rPr lang="en-US" altLang="zh-CN" baseline="0" dirty="0">
                <a:latin typeface="Intel Clear"/>
                <a:ea typeface="Intel Clear Hans"/>
              </a:rPr>
              <a:t>ML </a:t>
            </a:r>
            <a:r>
              <a:rPr lang="zh-CN" altLang="en-US" baseline="0" dirty="0">
                <a:latin typeface="Intel Clear"/>
                <a:ea typeface="Intel Clear Hans"/>
              </a:rPr>
              <a:t>到</a:t>
            </a:r>
            <a:r>
              <a:rPr lang="en-US" altLang="zh-CN" baseline="0" dirty="0">
                <a:latin typeface="Intel Clear"/>
                <a:ea typeface="Intel Clear Hans"/>
              </a:rPr>
              <a:t>2015</a:t>
            </a:r>
            <a:r>
              <a:rPr lang="zh-CN" altLang="en-US" baseline="0" dirty="0">
                <a:latin typeface="Intel Clear"/>
                <a:ea typeface="Intel Clear Hans"/>
              </a:rPr>
              <a:t>年</a:t>
            </a:r>
            <a:r>
              <a:rPr lang="en-US" altLang="zh-CN" baseline="0" dirty="0">
                <a:latin typeface="Intel Clear"/>
                <a:ea typeface="Intel Clear Hans"/>
              </a:rPr>
              <a:t>DL</a:t>
            </a:r>
            <a:r>
              <a:rPr lang="zh-CN" altLang="en-US" baseline="0" dirty="0">
                <a:latin typeface="Intel Clear"/>
                <a:ea typeface="Intel Clear Hans"/>
              </a:rPr>
              <a:t>，到</a:t>
            </a:r>
            <a:r>
              <a:rPr lang="en-US" altLang="zh-CN" baseline="0" dirty="0">
                <a:latin typeface="Intel Clear"/>
                <a:ea typeface="Intel Clear Hans"/>
              </a:rPr>
              <a:t>2017</a:t>
            </a:r>
            <a:r>
              <a:rPr lang="zh-CN" altLang="en-US" baseline="0" dirty="0">
                <a:latin typeface="Intel Clear"/>
                <a:ea typeface="Intel Clear Hans"/>
              </a:rPr>
              <a:t>年</a:t>
            </a:r>
            <a:r>
              <a:rPr lang="en-US" altLang="zh-CN" baseline="0" dirty="0">
                <a:latin typeface="Intel Clear"/>
                <a:ea typeface="Intel Clear Hans"/>
              </a:rPr>
              <a:t>RL</a:t>
            </a:r>
            <a:endParaRPr lang="zh-CN" baseline="0" dirty="0">
              <a:latin typeface="Intel Clear"/>
              <a:ea typeface="Intel Clear Hans"/>
            </a:endParaRPr>
          </a:p>
        </p:txBody>
      </p:sp>
      <p:sp>
        <p:nvSpPr>
          <p:cNvPr id="4" name="Slide Number Placeholder 3"/>
          <p:cNvSpPr>
            <a:spLocks noGrp="1"/>
          </p:cNvSpPr>
          <p:nvPr>
            <p:ph type="sldNum" sz="quarter" idx="10"/>
          </p:nvPr>
        </p:nvSpPr>
        <p:spPr/>
        <p:txBody>
          <a:bodyPr/>
          <a:lstStyle/>
          <a:p>
            <a:fld id="{841221E5-7225-48EB-A4EE-420E7BFCF705}" type="slidenum">
              <a:rPr lang="en-US" smtClean="0">
                <a:latin typeface="Intel Clear"/>
                <a:ea typeface="Intel Clear Hans"/>
              </a:rPr>
              <a:pPr/>
              <a:t>6</a:t>
            </a:fld>
            <a:endParaRPr lang="en-US">
              <a:latin typeface="Intel Clear"/>
              <a:ea typeface="Intel Clear Hans"/>
            </a:endParaRPr>
          </a:p>
        </p:txBody>
      </p:sp>
    </p:spTree>
    <p:extLst>
      <p:ext uri="{BB962C8B-B14F-4D97-AF65-F5344CB8AC3E}">
        <p14:creationId xmlns:p14="http://schemas.microsoft.com/office/powerpoint/2010/main" val="1852891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zh-CN" altLang="en-US" baseline="0" dirty="0">
                <a:latin typeface="Intel Clear"/>
                <a:ea typeface="Intel Clear Hans"/>
              </a:rPr>
              <a:t>挑战</a:t>
            </a:r>
            <a:endParaRPr lang="en-US" altLang="zh-CN" baseline="0" dirty="0">
              <a:latin typeface="Intel Clear"/>
              <a:ea typeface="Intel Clear Hans"/>
            </a:endParaRPr>
          </a:p>
          <a:p>
            <a:endParaRPr lang="en-US" altLang="zh-CN" baseline="0" dirty="0">
              <a:latin typeface="Intel Clear"/>
              <a:ea typeface="Intel Clear Hans"/>
            </a:endParaRPr>
          </a:p>
          <a:p>
            <a:pPr marL="171450" indent="-171450">
              <a:buFontTx/>
              <a:buChar char="-"/>
            </a:pPr>
            <a:r>
              <a:rPr lang="zh-CN" altLang="en-US" baseline="0" dirty="0">
                <a:latin typeface="Intel Clear"/>
                <a:ea typeface="Intel Clear Hans"/>
              </a:rPr>
              <a:t>多义性</a:t>
            </a:r>
            <a:r>
              <a:rPr lang="en-US" altLang="zh-CN" baseline="0" dirty="0">
                <a:latin typeface="Intel Clear"/>
                <a:ea typeface="Intel Clear Hans"/>
              </a:rPr>
              <a:t>			Bank</a:t>
            </a:r>
            <a:r>
              <a:rPr lang="zh-CN" altLang="en-US" baseline="0" dirty="0">
                <a:latin typeface="Intel Clear"/>
                <a:ea typeface="Intel Clear Hans"/>
              </a:rPr>
              <a:t>、苹果、伦敦街</a:t>
            </a:r>
            <a:endParaRPr lang="zh-CN" altLang="zh-CN" baseline="0" dirty="0">
              <a:latin typeface="Intel Clear"/>
              <a:ea typeface="Intel Clear Hans"/>
            </a:endParaRPr>
          </a:p>
          <a:p>
            <a:pPr marL="171450" indent="-171450">
              <a:buFontTx/>
              <a:buChar char="-"/>
            </a:pPr>
            <a:r>
              <a:rPr lang="zh-CN" altLang="en-US" baseline="0" dirty="0">
                <a:latin typeface="Intel Clear"/>
                <a:ea typeface="Intel Clear Hans"/>
              </a:rPr>
              <a:t>指代问题</a:t>
            </a:r>
            <a:r>
              <a:rPr lang="en-US" altLang="zh-CN" baseline="0" dirty="0">
                <a:latin typeface="Intel Clear"/>
                <a:ea typeface="Intel Clear Hans"/>
              </a:rPr>
              <a:t>			</a:t>
            </a:r>
            <a:r>
              <a:rPr lang="zh-CN" altLang="en-US" baseline="0" dirty="0">
                <a:latin typeface="Intel Clear"/>
                <a:ea typeface="Intel Clear Hans"/>
              </a:rPr>
              <a:t>他（们）、她（们）、它（们）</a:t>
            </a:r>
            <a:endParaRPr lang="en-US" altLang="zh-CN" baseline="0" dirty="0">
              <a:latin typeface="Intel Clear"/>
              <a:ea typeface="Intel Clear Hans"/>
            </a:endParaRPr>
          </a:p>
          <a:p>
            <a:pPr marL="171450" indent="-171450">
              <a:buFontTx/>
              <a:buChar char="-"/>
            </a:pPr>
            <a:r>
              <a:rPr lang="zh-CN" altLang="en-US" baseline="0" dirty="0">
                <a:latin typeface="Intel Clear"/>
                <a:ea typeface="Intel Clear Hans"/>
              </a:rPr>
              <a:t>修辞手法（比喻、隐喻）</a:t>
            </a:r>
            <a:r>
              <a:rPr lang="en-US" altLang="zh-CN" baseline="0" dirty="0">
                <a:latin typeface="Intel Clear"/>
                <a:ea typeface="Intel Clear Hans"/>
              </a:rPr>
              <a:t>		</a:t>
            </a:r>
            <a:r>
              <a:rPr lang="zh-CN" altLang="en-US" baseline="0" dirty="0">
                <a:latin typeface="Intel Clear"/>
                <a:ea typeface="Intel Clear Hans"/>
              </a:rPr>
              <a:t>时间像流水流逝，如利箭般飞梭</a:t>
            </a:r>
            <a:endParaRPr lang="en-US" altLang="zh-CN" baseline="0" dirty="0">
              <a:latin typeface="Intel Clear"/>
              <a:ea typeface="Intel Clear Hans"/>
            </a:endParaRPr>
          </a:p>
          <a:p>
            <a:pPr marL="171450" indent="-171450">
              <a:buFontTx/>
              <a:buChar char="-"/>
            </a:pPr>
            <a:endParaRPr lang="en-US" altLang="zh-CN" baseline="0" dirty="0">
              <a:latin typeface="Intel Clear"/>
              <a:ea typeface="Intel Clear Hans"/>
            </a:endParaRPr>
          </a:p>
          <a:p>
            <a:r>
              <a:rPr lang="en-US" altLang="zh-CN" sz="1200" baseline="0" dirty="0">
                <a:latin typeface="Intel Clear"/>
                <a:ea typeface="Intel Clear Hans"/>
              </a:rPr>
              <a:t>Q</a:t>
            </a:r>
            <a:r>
              <a:rPr lang="zh-CN" altLang="en-US" sz="1200" baseline="0" dirty="0">
                <a:latin typeface="Intel Clear"/>
                <a:ea typeface="Intel Clear Hans"/>
              </a:rPr>
              <a:t>：猜测下列方面</a:t>
            </a:r>
            <a:r>
              <a:rPr lang="en-US" altLang="zh-CN" sz="1200" baseline="0" dirty="0">
                <a:latin typeface="Intel Clear"/>
                <a:ea typeface="Intel Clear Hans"/>
              </a:rPr>
              <a:t>NLP </a:t>
            </a:r>
            <a:r>
              <a:rPr lang="zh-CN" altLang="en-US" sz="1200" baseline="0" dirty="0">
                <a:latin typeface="Intel Clear"/>
                <a:ea typeface="Intel Clear Hans"/>
              </a:rPr>
              <a:t>上是否可实现？哪些方面已可匹敌人类智慧？</a:t>
            </a:r>
            <a:endParaRPr lang="en-US" altLang="zh-CN" sz="1200" baseline="0" dirty="0">
              <a:latin typeface="Intel Clear"/>
              <a:ea typeface="Intel Clear Hans"/>
            </a:endParaRPr>
          </a:p>
          <a:p>
            <a:r>
              <a:rPr lang="en-US" altLang="zh-CN" sz="1200" baseline="0" dirty="0">
                <a:latin typeface="Intel Clear"/>
                <a:ea typeface="Intel Clear Hans"/>
              </a:rPr>
              <a:t>A. </a:t>
            </a:r>
            <a:r>
              <a:rPr lang="zh-CN" altLang="en-US" sz="1200" baseline="0" dirty="0">
                <a:latin typeface="Intel Clear"/>
                <a:ea typeface="Intel Clear Hans"/>
              </a:rPr>
              <a:t>阅读理解（根据语篇内容做判断题选择题）</a:t>
            </a:r>
            <a:endParaRPr lang="en-US" altLang="zh-CN" sz="1200" baseline="0" dirty="0">
              <a:latin typeface="Intel Clear"/>
              <a:ea typeface="Intel Clear Hans"/>
            </a:endParaRPr>
          </a:p>
          <a:p>
            <a:r>
              <a:rPr lang="en-US" altLang="zh-CN" sz="1200" baseline="0" dirty="0">
                <a:latin typeface="Intel Clear"/>
                <a:ea typeface="Intel Clear Hans"/>
              </a:rPr>
              <a:t>B. </a:t>
            </a:r>
            <a:r>
              <a:rPr lang="en-US" altLang="zh-CN" sz="1200" b="0" i="0" u="none" strike="noStrike" kern="1200" dirty="0">
                <a:solidFill>
                  <a:schemeClr val="tx1"/>
                </a:solidFill>
                <a:effectLst/>
                <a:latin typeface="+mn-lt"/>
                <a:ea typeface="+mn-ea"/>
                <a:cs typeface="+mn-cs"/>
              </a:rPr>
              <a:t>QA</a:t>
            </a:r>
            <a:r>
              <a:rPr lang="zh-CN" altLang="en-US" sz="1200" b="0" i="0" u="none" strike="noStrike" kern="1200" dirty="0">
                <a:solidFill>
                  <a:schemeClr val="tx1"/>
                </a:solidFill>
                <a:effectLst/>
                <a:latin typeface="+mn-lt"/>
                <a:ea typeface="+mn-ea"/>
                <a:cs typeface="+mn-cs"/>
              </a:rPr>
              <a:t>问答（文字或语音提问机器回答）</a:t>
            </a:r>
            <a:endParaRPr lang="en-US" altLang="zh-CN" sz="1200" dirty="0"/>
          </a:p>
          <a:p>
            <a:r>
              <a:rPr lang="en-US" altLang="zh-CN" sz="1200" baseline="0" dirty="0">
                <a:latin typeface="Intel Clear"/>
                <a:ea typeface="Intel Clear Hans"/>
              </a:rPr>
              <a:t>C. </a:t>
            </a:r>
            <a:r>
              <a:rPr lang="zh-CN" altLang="en-US" sz="1200" b="0" i="0" u="none" strike="noStrike" kern="1200" dirty="0">
                <a:solidFill>
                  <a:schemeClr val="tx1"/>
                </a:solidFill>
                <a:effectLst/>
                <a:latin typeface="+mn-lt"/>
                <a:ea typeface="+mn-ea"/>
                <a:cs typeface="+mn-cs"/>
              </a:rPr>
              <a:t>书面翻译（纸张印刷文字）</a:t>
            </a:r>
            <a:endParaRPr lang="en-US" altLang="zh-CN" sz="1200" b="0" i="0" u="none" strike="noStrike" kern="1200" dirty="0">
              <a:solidFill>
                <a:schemeClr val="tx1"/>
              </a:solidFill>
              <a:effectLst/>
              <a:latin typeface="+mn-lt"/>
              <a:ea typeface="+mn-ea"/>
              <a:cs typeface="+mn-cs"/>
            </a:endParaRPr>
          </a:p>
          <a:p>
            <a:r>
              <a:rPr lang="en-US" altLang="zh-CN" sz="1200" b="0" i="0" u="none" strike="noStrike" kern="1200" baseline="0" dirty="0">
                <a:solidFill>
                  <a:schemeClr val="tx1"/>
                </a:solidFill>
                <a:effectLst/>
                <a:latin typeface="+mn-lt"/>
                <a:ea typeface="+mn-ea"/>
                <a:cs typeface="+mn-cs"/>
              </a:rPr>
              <a:t>D. </a:t>
            </a:r>
            <a:r>
              <a:rPr lang="zh-CN" altLang="en-US" sz="1200" b="0" i="0" u="none" strike="noStrike" kern="1200" baseline="0" dirty="0">
                <a:solidFill>
                  <a:schemeClr val="tx1"/>
                </a:solidFill>
                <a:effectLst/>
                <a:latin typeface="+mn-lt"/>
                <a:ea typeface="+mn-ea"/>
                <a:cs typeface="+mn-cs"/>
              </a:rPr>
              <a:t>同传翻译（边说编译）</a:t>
            </a:r>
            <a:endParaRPr lang="en-US" altLang="zh-CN" baseline="0" dirty="0">
              <a:latin typeface="Intel Clear"/>
              <a:ea typeface="Intel Clear Hans"/>
            </a:endParaRPr>
          </a:p>
          <a:p>
            <a:pPr marL="171450" indent="-171450">
              <a:buFontTx/>
              <a:buChar char="-"/>
            </a:pPr>
            <a:endParaRPr lang="en-US" altLang="zh-CN" baseline="0" dirty="0">
              <a:latin typeface="Intel Clear"/>
              <a:ea typeface="Intel Clear Hans"/>
            </a:endParaRPr>
          </a:p>
        </p:txBody>
      </p:sp>
      <p:sp>
        <p:nvSpPr>
          <p:cNvPr id="4" name="Slide Number Placeholder 3"/>
          <p:cNvSpPr>
            <a:spLocks noGrp="1"/>
          </p:cNvSpPr>
          <p:nvPr>
            <p:ph type="sldNum" sz="quarter" idx="10"/>
          </p:nvPr>
        </p:nvSpPr>
        <p:spPr/>
        <p:txBody>
          <a:bodyPr/>
          <a:lstStyle/>
          <a:p>
            <a:fld id="{841221E5-7225-48EB-A4EE-420E7BFCF705}" type="slidenum">
              <a:rPr lang="en-US" smtClean="0">
                <a:latin typeface="Intel Clear"/>
                <a:ea typeface="Intel Clear Hans"/>
              </a:rPr>
              <a:pPr/>
              <a:t>7</a:t>
            </a:fld>
            <a:endParaRPr lang="en-US">
              <a:latin typeface="Intel Clear"/>
              <a:ea typeface="Intel Clear Hans"/>
            </a:endParaRPr>
          </a:p>
        </p:txBody>
      </p:sp>
    </p:spTree>
    <p:extLst>
      <p:ext uri="{BB962C8B-B14F-4D97-AF65-F5344CB8AC3E}">
        <p14:creationId xmlns:p14="http://schemas.microsoft.com/office/powerpoint/2010/main" val="246816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altLang="zh-CN" baseline="0" dirty="0">
                <a:latin typeface="Intel Clear"/>
                <a:ea typeface="Intel Clear Hans"/>
              </a:rPr>
              <a:t>NLP </a:t>
            </a:r>
            <a:r>
              <a:rPr lang="zh-CN" altLang="en-US" baseline="0" dirty="0">
                <a:latin typeface="Intel Clear"/>
                <a:ea typeface="Intel Clear Hans"/>
              </a:rPr>
              <a:t>任务工作流</a:t>
            </a:r>
            <a:endParaRPr lang="en-US" altLang="zh-CN" baseline="0" dirty="0">
              <a:latin typeface="Intel Clear"/>
              <a:ea typeface="Intel Clear Hans"/>
            </a:endParaRPr>
          </a:p>
          <a:p>
            <a:pPr marL="0" indent="0">
              <a:buFontTx/>
              <a:buNone/>
            </a:pPr>
            <a:endParaRPr lang="en-US" altLang="zh-CN" baseline="0" dirty="0">
              <a:latin typeface="Intel Clear"/>
              <a:ea typeface="Intel Clear Hans"/>
            </a:endParaRPr>
          </a:p>
          <a:p>
            <a:pPr marL="0" indent="0">
              <a:buFontTx/>
              <a:buNone/>
            </a:pPr>
            <a:r>
              <a:rPr lang="en-US" altLang="zh-CN" baseline="0" dirty="0">
                <a:latin typeface="Intel Clear"/>
                <a:ea typeface="Intel Clear Hans"/>
              </a:rPr>
              <a:t>Preprocessing		</a:t>
            </a:r>
            <a:r>
              <a:rPr lang="zh-CN" altLang="en-US" baseline="0" dirty="0">
                <a:latin typeface="Intel Clear"/>
                <a:ea typeface="Intel Clear Hans"/>
              </a:rPr>
              <a:t>预处理</a:t>
            </a:r>
            <a:endParaRPr lang="en-US" altLang="zh-CN" baseline="0" dirty="0">
              <a:latin typeface="Intel Clear"/>
              <a:ea typeface="Intel Clear Hans"/>
            </a:endParaRPr>
          </a:p>
          <a:p>
            <a:pPr marL="0" indent="0">
              <a:buFontTx/>
              <a:buNone/>
            </a:pPr>
            <a:r>
              <a:rPr lang="en-US" altLang="zh-CN" baseline="0" dirty="0">
                <a:latin typeface="Intel Clear"/>
                <a:ea typeface="Intel Clear Hans"/>
              </a:rPr>
              <a:t>Feature Extraction	</a:t>
            </a:r>
            <a:r>
              <a:rPr lang="zh-CN" altLang="en-US" baseline="0" dirty="0">
                <a:latin typeface="Intel Clear"/>
                <a:ea typeface="Intel Clear Hans"/>
              </a:rPr>
              <a:t>特征抽取</a:t>
            </a:r>
            <a:endParaRPr lang="en-US" altLang="zh-CN" baseline="0" dirty="0">
              <a:latin typeface="Intel Clear"/>
              <a:ea typeface="Intel Clear Hans"/>
            </a:endParaRPr>
          </a:p>
          <a:p>
            <a:pPr marL="0" indent="0">
              <a:buFontTx/>
              <a:buNone/>
            </a:pPr>
            <a:r>
              <a:rPr lang="en-US" altLang="zh-CN" baseline="0" dirty="0">
                <a:latin typeface="Intel Clear"/>
                <a:ea typeface="Intel Clear Hans"/>
              </a:rPr>
              <a:t>Doc Sim/Doc </a:t>
            </a:r>
            <a:r>
              <a:rPr lang="en-US" altLang="zh-CN" baseline="0" dirty="0" err="1">
                <a:latin typeface="Intel Clear"/>
                <a:ea typeface="Intel Clear Hans"/>
              </a:rPr>
              <a:t>Cls</a:t>
            </a:r>
            <a:r>
              <a:rPr lang="en-US" altLang="zh-CN" baseline="0" dirty="0">
                <a:latin typeface="Intel Clear"/>
                <a:ea typeface="Intel Clear Hans"/>
              </a:rPr>
              <a:t>	</a:t>
            </a:r>
            <a:r>
              <a:rPr lang="zh-CN" altLang="en-US" baseline="0" dirty="0">
                <a:latin typeface="Intel Clear"/>
                <a:ea typeface="Intel Clear Hans"/>
              </a:rPr>
              <a:t>文档相似度</a:t>
            </a:r>
            <a:r>
              <a:rPr lang="en-US" altLang="zh-CN" baseline="0" dirty="0">
                <a:latin typeface="Intel Clear"/>
                <a:ea typeface="Intel Clear Hans"/>
              </a:rPr>
              <a:t>/</a:t>
            </a:r>
            <a:r>
              <a:rPr lang="zh-CN" altLang="en-US" baseline="0" dirty="0">
                <a:latin typeface="Intel Clear"/>
                <a:ea typeface="Intel Clear Hans"/>
              </a:rPr>
              <a:t>分类</a:t>
            </a:r>
            <a:endParaRPr lang="en-US" altLang="zh-CN" baseline="0" dirty="0">
              <a:latin typeface="Intel Clear"/>
              <a:ea typeface="Intel Clear Hans"/>
            </a:endParaRPr>
          </a:p>
          <a:p>
            <a:pPr marL="0" indent="0">
              <a:buFontTx/>
              <a:buNone/>
            </a:pPr>
            <a:r>
              <a:rPr lang="en-US" altLang="zh-CN" baseline="0" dirty="0">
                <a:latin typeface="Intel Clear"/>
                <a:ea typeface="Intel Clear Hans"/>
              </a:rPr>
              <a:t>Theme Modeling	</a:t>
            </a:r>
            <a:r>
              <a:rPr lang="zh-CN" altLang="en-US" baseline="0" dirty="0">
                <a:latin typeface="Intel Clear"/>
                <a:ea typeface="Intel Clear Hans"/>
              </a:rPr>
              <a:t>主题模型</a:t>
            </a:r>
            <a:endParaRPr lang="en-US" altLang="zh-CN" baseline="0" dirty="0">
              <a:latin typeface="Intel Clear"/>
              <a:ea typeface="Intel Clear Hans"/>
            </a:endParaRPr>
          </a:p>
        </p:txBody>
      </p:sp>
      <p:sp>
        <p:nvSpPr>
          <p:cNvPr id="4" name="Slide Number Placeholder 3"/>
          <p:cNvSpPr>
            <a:spLocks noGrp="1"/>
          </p:cNvSpPr>
          <p:nvPr>
            <p:ph type="sldNum" sz="quarter" idx="10"/>
          </p:nvPr>
        </p:nvSpPr>
        <p:spPr/>
        <p:txBody>
          <a:bodyPr/>
          <a:lstStyle/>
          <a:p>
            <a:fld id="{841221E5-7225-48EB-A4EE-420E7BFCF705}" type="slidenum">
              <a:rPr lang="en-US" smtClean="0">
                <a:latin typeface="Intel Clear"/>
                <a:ea typeface="Intel Clear Hans"/>
              </a:rPr>
              <a:pPr/>
              <a:t>8</a:t>
            </a:fld>
            <a:endParaRPr lang="en-US">
              <a:latin typeface="Intel Clear"/>
              <a:ea typeface="Intel Clear Hans"/>
            </a:endParaRPr>
          </a:p>
        </p:txBody>
      </p:sp>
    </p:spTree>
    <p:extLst>
      <p:ext uri="{BB962C8B-B14F-4D97-AF65-F5344CB8AC3E}">
        <p14:creationId xmlns:p14="http://schemas.microsoft.com/office/powerpoint/2010/main" val="740134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FontTx/>
              <a:buNone/>
            </a:pPr>
            <a:r>
              <a:rPr lang="en-US" altLang="zh-CN" baseline="0" dirty="0">
                <a:latin typeface="Intel Clear"/>
                <a:ea typeface="Intel Clear Hans"/>
              </a:rPr>
              <a:t>NLP </a:t>
            </a:r>
            <a:r>
              <a:rPr lang="zh-CN" altLang="en-US" baseline="0" dirty="0">
                <a:latin typeface="Intel Clear"/>
                <a:ea typeface="Intel Clear Hans"/>
              </a:rPr>
              <a:t>任务工作流</a:t>
            </a:r>
            <a:endParaRPr lang="en-US" altLang="zh-CN" baseline="0" dirty="0">
              <a:latin typeface="Intel Clear"/>
              <a:ea typeface="Intel Clear Hans"/>
            </a:endParaRPr>
          </a:p>
          <a:p>
            <a:pPr marL="0" indent="0">
              <a:buFontTx/>
              <a:buNone/>
            </a:pPr>
            <a:endParaRPr lang="en-US" altLang="zh-CN" baseline="0" dirty="0">
              <a:latin typeface="Intel Clear"/>
              <a:ea typeface="Intel Clear Hans"/>
            </a:endParaRPr>
          </a:p>
          <a:p>
            <a:pPr marL="0" indent="0">
              <a:buFontTx/>
              <a:buNone/>
            </a:pPr>
            <a:r>
              <a:rPr lang="en-US" altLang="zh-CN" baseline="0" dirty="0">
                <a:latin typeface="Intel Clear"/>
                <a:ea typeface="Intel Clear Hans"/>
              </a:rPr>
              <a:t>Preprocessing		</a:t>
            </a:r>
            <a:r>
              <a:rPr lang="zh-CN" altLang="en-US" baseline="0" dirty="0">
                <a:latin typeface="Intel Clear"/>
                <a:ea typeface="Intel Clear Hans"/>
              </a:rPr>
              <a:t>预处理</a:t>
            </a:r>
            <a:endParaRPr lang="en-US" altLang="zh-CN" baseline="0" dirty="0">
              <a:latin typeface="Intel Clear"/>
              <a:ea typeface="Intel Clear Hans"/>
            </a:endParaRPr>
          </a:p>
          <a:p>
            <a:pPr marL="0" indent="0">
              <a:buFontTx/>
              <a:buNone/>
            </a:pPr>
            <a:r>
              <a:rPr lang="en-US" altLang="zh-CN" baseline="0" dirty="0">
                <a:latin typeface="Intel Clear"/>
                <a:ea typeface="Intel Clear Hans"/>
              </a:rPr>
              <a:t>Feature Extraction	</a:t>
            </a:r>
            <a:r>
              <a:rPr lang="zh-CN" altLang="en-US" baseline="0" dirty="0">
                <a:latin typeface="Intel Clear"/>
                <a:ea typeface="Intel Clear Hans"/>
              </a:rPr>
              <a:t>特征抽取</a:t>
            </a:r>
            <a:endParaRPr lang="en-US" altLang="zh-CN" baseline="0" dirty="0">
              <a:latin typeface="Intel Clear"/>
              <a:ea typeface="Intel Clear Hans"/>
            </a:endParaRPr>
          </a:p>
          <a:p>
            <a:pPr marL="0" indent="0">
              <a:buFontTx/>
              <a:buNone/>
            </a:pPr>
            <a:r>
              <a:rPr lang="en-US" altLang="zh-CN" baseline="0" dirty="0">
                <a:latin typeface="Intel Clear"/>
                <a:ea typeface="Intel Clear Hans"/>
              </a:rPr>
              <a:t>Doc Sim/Doc </a:t>
            </a:r>
            <a:r>
              <a:rPr lang="en-US" altLang="zh-CN" baseline="0" dirty="0" err="1">
                <a:latin typeface="Intel Clear"/>
                <a:ea typeface="Intel Clear Hans"/>
              </a:rPr>
              <a:t>Cls</a:t>
            </a:r>
            <a:r>
              <a:rPr lang="en-US" altLang="zh-CN" baseline="0" dirty="0">
                <a:latin typeface="Intel Clear"/>
                <a:ea typeface="Intel Clear Hans"/>
              </a:rPr>
              <a:t>	</a:t>
            </a:r>
            <a:r>
              <a:rPr lang="zh-CN" altLang="en-US" baseline="0" dirty="0">
                <a:latin typeface="Intel Clear"/>
                <a:ea typeface="Intel Clear Hans"/>
              </a:rPr>
              <a:t>文档相似度</a:t>
            </a:r>
            <a:r>
              <a:rPr lang="en-US" altLang="zh-CN" baseline="0" dirty="0">
                <a:latin typeface="Intel Clear"/>
                <a:ea typeface="Intel Clear Hans"/>
              </a:rPr>
              <a:t>/</a:t>
            </a:r>
            <a:r>
              <a:rPr lang="zh-CN" altLang="en-US" baseline="0" dirty="0">
                <a:latin typeface="Intel Clear"/>
                <a:ea typeface="Intel Clear Hans"/>
              </a:rPr>
              <a:t>分类</a:t>
            </a:r>
            <a:endParaRPr lang="en-US" altLang="zh-CN" baseline="0" dirty="0">
              <a:latin typeface="Intel Clear"/>
              <a:ea typeface="Intel Clear Hans"/>
            </a:endParaRPr>
          </a:p>
          <a:p>
            <a:pPr marL="0" indent="0">
              <a:buFontTx/>
              <a:buNone/>
            </a:pPr>
            <a:r>
              <a:rPr lang="en-US" altLang="zh-CN" baseline="0" dirty="0">
                <a:latin typeface="Intel Clear"/>
                <a:ea typeface="Intel Clear Hans"/>
              </a:rPr>
              <a:t>Theme Modeling	</a:t>
            </a:r>
            <a:r>
              <a:rPr lang="zh-CN" altLang="en-US" baseline="0" dirty="0">
                <a:latin typeface="Intel Clear"/>
                <a:ea typeface="Intel Clear Hans"/>
              </a:rPr>
              <a:t>主题模型</a:t>
            </a:r>
            <a:endParaRPr lang="en-US" altLang="zh-CN" baseline="0" dirty="0">
              <a:latin typeface="Intel Clear"/>
              <a:ea typeface="Intel Clear Hans"/>
            </a:endParaRPr>
          </a:p>
          <a:p>
            <a:pPr marL="0" indent="0">
              <a:buFontTx/>
              <a:buNone/>
            </a:pPr>
            <a:endParaRPr lang="en-US" altLang="zh-CN" baseline="0" dirty="0">
              <a:latin typeface="Intel Clear"/>
              <a:ea typeface="Intel Clear Hans"/>
            </a:endParaRPr>
          </a:p>
          <a:p>
            <a:pPr marL="0" indent="0">
              <a:buFontTx/>
              <a:buNone/>
            </a:pPr>
            <a:r>
              <a:rPr lang="en-US" altLang="zh-CN" baseline="0" dirty="0">
                <a:latin typeface="Intel Clear"/>
                <a:ea typeface="Intel Clear Hans"/>
              </a:rPr>
              <a:t>Segmentation / Tokenization	</a:t>
            </a:r>
            <a:r>
              <a:rPr lang="zh-CN" altLang="en-US" baseline="0" dirty="0">
                <a:latin typeface="Intel Clear"/>
                <a:ea typeface="Intel Clear Hans"/>
              </a:rPr>
              <a:t>分词</a:t>
            </a:r>
            <a:endParaRPr lang="en-US" altLang="zh-CN" baseline="0" dirty="0">
              <a:latin typeface="Intel Clear"/>
              <a:ea typeface="Intel Clear Hans"/>
            </a:endParaRPr>
          </a:p>
          <a:p>
            <a:pPr marL="0" indent="0">
              <a:buFontTx/>
              <a:buNone/>
            </a:pPr>
            <a:r>
              <a:rPr lang="en-US" altLang="zh-CN" baseline="0" dirty="0">
                <a:latin typeface="Intel Clear"/>
                <a:ea typeface="Intel Clear Hans"/>
              </a:rPr>
              <a:t>BOW		</a:t>
            </a:r>
            <a:r>
              <a:rPr lang="zh-CN" altLang="en-US" baseline="0" dirty="0">
                <a:latin typeface="Intel Clear"/>
                <a:ea typeface="Intel Clear Hans"/>
              </a:rPr>
              <a:t>词袋模型</a:t>
            </a:r>
            <a:endParaRPr lang="en-US" altLang="zh-CN" baseline="0" dirty="0">
              <a:latin typeface="Intel Clear"/>
              <a:ea typeface="Intel Clear Hans"/>
            </a:endParaRPr>
          </a:p>
          <a:p>
            <a:pPr marL="0" indent="0">
              <a:buFontTx/>
              <a:buNone/>
            </a:pPr>
            <a:r>
              <a:rPr lang="en-US" altLang="zh-CN" baseline="0" dirty="0">
                <a:latin typeface="Intel Clear"/>
                <a:ea typeface="Intel Clear Hans"/>
              </a:rPr>
              <a:t>TFIDF		</a:t>
            </a:r>
            <a:r>
              <a:rPr lang="zh-CN" altLang="en-US" baseline="0" dirty="0">
                <a:latin typeface="Intel Clear"/>
                <a:ea typeface="Intel Clear Hans"/>
              </a:rPr>
              <a:t>词权重算法的一种</a:t>
            </a:r>
            <a:endParaRPr lang="en-US" altLang="zh-CN" baseline="0" dirty="0">
              <a:latin typeface="Intel Clear"/>
              <a:ea typeface="Intel Clear Hans"/>
            </a:endParaRPr>
          </a:p>
        </p:txBody>
      </p:sp>
      <p:sp>
        <p:nvSpPr>
          <p:cNvPr id="4" name="Slide Number Placeholder 3"/>
          <p:cNvSpPr>
            <a:spLocks noGrp="1"/>
          </p:cNvSpPr>
          <p:nvPr>
            <p:ph type="sldNum" sz="quarter" idx="10"/>
          </p:nvPr>
        </p:nvSpPr>
        <p:spPr/>
        <p:txBody>
          <a:bodyPr/>
          <a:lstStyle/>
          <a:p>
            <a:fld id="{841221E5-7225-48EB-A4EE-420E7BFCF705}" type="slidenum">
              <a:rPr lang="en-US" smtClean="0">
                <a:latin typeface="Intel Clear"/>
                <a:ea typeface="Intel Clear Hans"/>
              </a:rPr>
              <a:pPr/>
              <a:t>9</a:t>
            </a:fld>
            <a:endParaRPr lang="en-US">
              <a:latin typeface="Intel Clear"/>
              <a:ea typeface="Intel Clear Hans"/>
            </a:endParaRPr>
          </a:p>
        </p:txBody>
      </p:sp>
    </p:spTree>
    <p:extLst>
      <p:ext uri="{BB962C8B-B14F-4D97-AF65-F5344CB8AC3E}">
        <p14:creationId xmlns:p14="http://schemas.microsoft.com/office/powerpoint/2010/main" val="629990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FDE8533-0BF4-FA4D-8D83-40CD3D7737F7}" type="slidenum">
              <a:rPr kumimoji="1" lang="zh-CN" altLang="en-US" smtClean="0"/>
              <a:t>‹#›</a:t>
            </a:fld>
            <a:endParaRPr kumimoji="1" lang="zh-CN" altLang="en-US"/>
          </a:p>
        </p:txBody>
      </p:sp>
    </p:spTree>
    <p:extLst>
      <p:ext uri="{BB962C8B-B14F-4D97-AF65-F5344CB8AC3E}">
        <p14:creationId xmlns:p14="http://schemas.microsoft.com/office/powerpoint/2010/main" val="1199766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FDE8533-0BF4-FA4D-8D83-40CD3D7737F7}" type="slidenum">
              <a:rPr kumimoji="1" lang="zh-CN" altLang="en-US" smtClean="0"/>
              <a:t>‹#›</a:t>
            </a:fld>
            <a:endParaRPr kumimoji="1" lang="zh-CN" altLang="en-US"/>
          </a:p>
        </p:txBody>
      </p:sp>
    </p:spTree>
    <p:extLst>
      <p:ext uri="{BB962C8B-B14F-4D97-AF65-F5344CB8AC3E}">
        <p14:creationId xmlns:p14="http://schemas.microsoft.com/office/powerpoint/2010/main" val="333114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FDE8533-0BF4-FA4D-8D83-40CD3D7737F7}" type="slidenum">
              <a:rPr kumimoji="1" lang="zh-CN" altLang="en-US" smtClean="0"/>
              <a:t>‹#›</a:t>
            </a:fld>
            <a:endParaRPr kumimoji="1" lang="zh-CN" altLang="en-US"/>
          </a:p>
        </p:txBody>
      </p:sp>
    </p:spTree>
    <p:extLst>
      <p:ext uri="{BB962C8B-B14F-4D97-AF65-F5344CB8AC3E}">
        <p14:creationId xmlns:p14="http://schemas.microsoft.com/office/powerpoint/2010/main" val="165449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Blue Section Break">
    <p:bg>
      <p:bgRef idx="1002">
        <a:schemeClr val="bg2"/>
      </p:bgRef>
    </p:bg>
    <p:spTree>
      <p:nvGrpSpPr>
        <p:cNvPr id="1" name=""/>
        <p:cNvGrpSpPr/>
        <p:nvPr/>
      </p:nvGrpSpPr>
      <p:grpSpPr>
        <a:xfrm>
          <a:off x="0" y="0"/>
          <a:ext cx="0" cy="0"/>
          <a:chOff x="0" y="0"/>
          <a:chExt cx="0" cy="0"/>
        </a:xfrm>
      </p:grpSpPr>
      <p:sp>
        <p:nvSpPr>
          <p:cNvPr id="5" name="Subtitle 2"/>
          <p:cNvSpPr>
            <a:spLocks noGrp="1"/>
          </p:cNvSpPr>
          <p:nvPr>
            <p:ph type="subTitle" idx="4294967295"/>
          </p:nvPr>
        </p:nvSpPr>
        <p:spPr>
          <a:xfrm>
            <a:off x="607483" y="4615011"/>
            <a:ext cx="10974916" cy="1233813"/>
          </a:xfrm>
        </p:spPr>
        <p:txBody>
          <a:bodyPr lIns="0" rIns="0">
            <a:noAutofit/>
          </a:bodyPr>
          <a:lstStyle>
            <a:lvl1pPr marL="0" indent="0" algn="l">
              <a:buNone/>
              <a:defRPr sz="2133" b="0" i="0" baseline="0">
                <a:solidFill>
                  <a:schemeClr val="tx1"/>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sp>
        <p:nvSpPr>
          <p:cNvPr id="4" name="Text Placeholder 2">
            <a:extLst>
              <a:ext uri="{FF2B5EF4-FFF2-40B4-BE49-F238E27FC236}">
                <a16:creationId xmlns:a16="http://schemas.microsoft.com/office/drawing/2014/main" id="{C0DEE28A-02BA-4E45-BD75-462022A37027}"/>
              </a:ext>
            </a:extLst>
          </p:cNvPr>
          <p:cNvSpPr>
            <a:spLocks noGrp="1"/>
          </p:cNvSpPr>
          <p:nvPr>
            <p:ph type="body" sz="quarter" idx="13" hasCustomPrompt="1"/>
          </p:nvPr>
        </p:nvSpPr>
        <p:spPr>
          <a:xfrm>
            <a:off x="609600" y="1910688"/>
            <a:ext cx="10972800" cy="2639379"/>
          </a:xfrm>
        </p:spPr>
        <p:txBody>
          <a:bodyPr anchor="b" anchorCtr="0"/>
          <a:lstStyle>
            <a:lvl1pPr>
              <a:lnSpc>
                <a:spcPct val="70000"/>
              </a:lnSpc>
              <a:spcBef>
                <a:spcPts val="0"/>
              </a:spcBef>
              <a:defRPr sz="5333">
                <a:solidFill>
                  <a:schemeClr val="tx1"/>
                </a:solidFill>
                <a:latin typeface="Intel Clear Pro" panose="020B0804020202060201" pitchFamily="34" charset="0"/>
                <a:ea typeface="Intel Clear Pro" panose="020B0804020202060201" pitchFamily="34" charset="0"/>
                <a:cs typeface="Intel Clear Pro" panose="020B0804020202060201" pitchFamily="34" charset="0"/>
              </a:defRPr>
            </a:lvl1pPr>
            <a:lvl2pPr>
              <a:defRPr sz="5333">
                <a:latin typeface="Intel Clear Pro" panose="020B0804020202060201" pitchFamily="34" charset="0"/>
                <a:ea typeface="Intel Clear Pro" panose="020B0804020202060201" pitchFamily="34" charset="0"/>
                <a:cs typeface="Intel Clear Pro" panose="020B0804020202060201" pitchFamily="34" charset="0"/>
              </a:defRPr>
            </a:lvl2pPr>
            <a:lvl3pPr>
              <a:defRPr sz="5333">
                <a:latin typeface="Intel Clear Pro" panose="020B0804020202060201" pitchFamily="34" charset="0"/>
                <a:ea typeface="Intel Clear Pro" panose="020B0804020202060201" pitchFamily="34" charset="0"/>
                <a:cs typeface="Intel Clear Pro" panose="020B0804020202060201" pitchFamily="34" charset="0"/>
              </a:defRPr>
            </a:lvl3pPr>
            <a:lvl4pPr>
              <a:defRPr sz="5333">
                <a:latin typeface="Intel Clear Pro" panose="020B0804020202060201" pitchFamily="34" charset="0"/>
                <a:ea typeface="Intel Clear Pro" panose="020B0804020202060201" pitchFamily="34" charset="0"/>
                <a:cs typeface="Intel Clear Pro" panose="020B0804020202060201" pitchFamily="34" charset="0"/>
              </a:defRPr>
            </a:lvl4pPr>
            <a:lvl5pPr>
              <a:defRPr sz="5333">
                <a:latin typeface="Intel Clear Pro" panose="020B0804020202060201" pitchFamily="34" charset="0"/>
                <a:ea typeface="Intel Clear Pro" panose="020B0804020202060201" pitchFamily="34" charset="0"/>
                <a:cs typeface="Intel Clear Pro" panose="020B0804020202060201" pitchFamily="34" charset="0"/>
              </a:defRPr>
            </a:lvl5pPr>
          </a:lstStyle>
          <a:p>
            <a:pPr lvl="0"/>
            <a:r>
              <a:rPr lang="en-US" dirty="0"/>
              <a:t>40 </a:t>
            </a:r>
            <a:r>
              <a:rPr lang="en-US" dirty="0" err="1"/>
              <a:t>pt</a:t>
            </a:r>
            <a:r>
              <a:rPr lang="en-US" dirty="0"/>
              <a:t> intel clear pro</a:t>
            </a:r>
          </a:p>
          <a:p>
            <a:pPr lvl="0"/>
            <a:r>
              <a:rPr lang="en-US" dirty="0"/>
              <a:t>On 2 lines – white section break</a:t>
            </a:r>
          </a:p>
        </p:txBody>
      </p:sp>
    </p:spTree>
    <p:extLst>
      <p:ext uri="{BB962C8B-B14F-4D97-AF65-F5344CB8AC3E}">
        <p14:creationId xmlns:p14="http://schemas.microsoft.com/office/powerpoint/2010/main" val="2018946282"/>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FDE8533-0BF4-FA4D-8D83-40CD3D7737F7}" type="slidenum">
              <a:rPr kumimoji="1" lang="zh-CN" altLang="en-US" smtClean="0"/>
              <a:t>‹#›</a:t>
            </a:fld>
            <a:endParaRPr kumimoji="1" lang="zh-CN" altLang="en-US"/>
          </a:p>
        </p:txBody>
      </p:sp>
    </p:spTree>
    <p:extLst>
      <p:ext uri="{BB962C8B-B14F-4D97-AF65-F5344CB8AC3E}">
        <p14:creationId xmlns:p14="http://schemas.microsoft.com/office/powerpoint/2010/main" val="1743435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FDE8533-0BF4-FA4D-8D83-40CD3D7737F7}" type="slidenum">
              <a:rPr kumimoji="1" lang="zh-CN" altLang="en-US" smtClean="0"/>
              <a:t>‹#›</a:t>
            </a:fld>
            <a:endParaRPr kumimoji="1" lang="zh-CN" altLang="en-US"/>
          </a:p>
        </p:txBody>
      </p:sp>
    </p:spTree>
    <p:extLst>
      <p:ext uri="{BB962C8B-B14F-4D97-AF65-F5344CB8AC3E}">
        <p14:creationId xmlns:p14="http://schemas.microsoft.com/office/powerpoint/2010/main" val="1655501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FDE8533-0BF4-FA4D-8D83-40CD3D7737F7}" type="slidenum">
              <a:rPr kumimoji="1" lang="zh-CN" altLang="en-US" smtClean="0"/>
              <a:t>‹#›</a:t>
            </a:fld>
            <a:endParaRPr kumimoji="1" lang="zh-CN" altLang="en-US"/>
          </a:p>
        </p:txBody>
      </p:sp>
    </p:spTree>
    <p:extLst>
      <p:ext uri="{BB962C8B-B14F-4D97-AF65-F5344CB8AC3E}">
        <p14:creationId xmlns:p14="http://schemas.microsoft.com/office/powerpoint/2010/main" val="1217882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6FDE8533-0BF4-FA4D-8D83-40CD3D7737F7}" type="slidenum">
              <a:rPr kumimoji="1" lang="zh-CN" altLang="en-US" smtClean="0"/>
              <a:t>‹#›</a:t>
            </a:fld>
            <a:endParaRPr kumimoji="1" lang="zh-CN" altLang="en-US"/>
          </a:p>
        </p:txBody>
      </p:sp>
    </p:spTree>
    <p:extLst>
      <p:ext uri="{BB962C8B-B14F-4D97-AF65-F5344CB8AC3E}">
        <p14:creationId xmlns:p14="http://schemas.microsoft.com/office/powerpoint/2010/main" val="1284991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FDE8533-0BF4-FA4D-8D83-40CD3D7737F7}" type="slidenum">
              <a:rPr kumimoji="1" lang="zh-CN" altLang="en-US" smtClean="0"/>
              <a:t>‹#›</a:t>
            </a:fld>
            <a:endParaRPr kumimoji="1" lang="zh-CN" altLang="en-US"/>
          </a:p>
        </p:txBody>
      </p:sp>
    </p:spTree>
    <p:extLst>
      <p:ext uri="{BB962C8B-B14F-4D97-AF65-F5344CB8AC3E}">
        <p14:creationId xmlns:p14="http://schemas.microsoft.com/office/powerpoint/2010/main" val="1760485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6FDE8533-0BF4-FA4D-8D83-40CD3D7737F7}" type="slidenum">
              <a:rPr kumimoji="1" lang="zh-CN" altLang="en-US" smtClean="0"/>
              <a:t>‹#›</a:t>
            </a:fld>
            <a:endParaRPr kumimoji="1" lang="zh-CN" altLang="en-US"/>
          </a:p>
        </p:txBody>
      </p:sp>
    </p:spTree>
    <p:extLst>
      <p:ext uri="{BB962C8B-B14F-4D97-AF65-F5344CB8AC3E}">
        <p14:creationId xmlns:p14="http://schemas.microsoft.com/office/powerpoint/2010/main" val="44997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FDE8533-0BF4-FA4D-8D83-40CD3D7737F7}" type="slidenum">
              <a:rPr kumimoji="1" lang="zh-CN" altLang="en-US" smtClean="0"/>
              <a:t>‹#›</a:t>
            </a:fld>
            <a:endParaRPr kumimoji="1" lang="zh-CN" altLang="en-US"/>
          </a:p>
        </p:txBody>
      </p:sp>
    </p:spTree>
    <p:extLst>
      <p:ext uri="{BB962C8B-B14F-4D97-AF65-F5344CB8AC3E}">
        <p14:creationId xmlns:p14="http://schemas.microsoft.com/office/powerpoint/2010/main" val="1451299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FDE8533-0BF4-FA4D-8D83-40CD3D7737F7}" type="slidenum">
              <a:rPr kumimoji="1" lang="zh-CN" altLang="en-US" smtClean="0"/>
              <a:t>‹#›</a:t>
            </a:fld>
            <a:endParaRPr kumimoji="1" lang="zh-CN" altLang="en-US"/>
          </a:p>
        </p:txBody>
      </p:sp>
    </p:spTree>
    <p:extLst>
      <p:ext uri="{BB962C8B-B14F-4D97-AF65-F5344CB8AC3E}">
        <p14:creationId xmlns:p14="http://schemas.microsoft.com/office/powerpoint/2010/main" val="864021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E8533-0BF4-FA4D-8D83-40CD3D7737F7}" type="slidenum">
              <a:rPr kumimoji="1" lang="zh-CN" altLang="en-US" smtClean="0"/>
              <a:t>‹#›</a:t>
            </a:fld>
            <a:endParaRPr kumimoji="1" lang="zh-CN" altLang="en-US"/>
          </a:p>
        </p:txBody>
      </p:sp>
    </p:spTree>
    <p:extLst>
      <p:ext uri="{BB962C8B-B14F-4D97-AF65-F5344CB8AC3E}">
        <p14:creationId xmlns:p14="http://schemas.microsoft.com/office/powerpoint/2010/main" val="222013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software.intel.com/en-us/ai-academy/students/kits/natural-language-processing" TargetMode="External"/><Relationship Id="rId7" Type="http://schemas.openxmlformats.org/officeDocument/2006/relationships/hyperlink" Target="https://github.com/niderhoff/nlp-dataset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nlp.stanford.edu/data/glove.6B.zip" TargetMode="External"/><Relationship Id="rId5" Type="http://schemas.openxmlformats.org/officeDocument/2006/relationships/hyperlink" Target="https://nlp.stanford.edu/projects/nmt/" TargetMode="External"/><Relationship Id="rId4" Type="http://schemas.openxmlformats.org/officeDocument/2006/relationships/hyperlink" Target="https://github.com/embedding/chinese-word-vector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cs224d.stanford.edu/"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978B8E-DE5C-4241-AF97-036A21C8DD0D}"/>
              </a:ext>
            </a:extLst>
          </p:cNvPr>
          <p:cNvSpPr>
            <a:spLocks noGrp="1"/>
          </p:cNvSpPr>
          <p:nvPr>
            <p:ph type="ctrTitle"/>
          </p:nvPr>
        </p:nvSpPr>
        <p:spPr/>
        <p:txBody>
          <a:bodyPr>
            <a:normAutofit/>
          </a:bodyPr>
          <a:lstStyle/>
          <a:p>
            <a:r>
              <a:rPr kumimoji="1" lang="zh-CN" altLang="en-US" sz="5400" dirty="0"/>
              <a:t>应用系统体系架构</a:t>
            </a:r>
            <a:br>
              <a:rPr kumimoji="1" lang="en-US" altLang="zh-CN" sz="5400" dirty="0"/>
            </a:br>
            <a:r>
              <a:rPr kumimoji="1" lang="zh-CN" altLang="en-US" sz="5400" dirty="0"/>
              <a:t>人工智能模块</a:t>
            </a:r>
            <a:endParaRPr kumimoji="1" lang="zh-CN" altLang="en-US" dirty="0"/>
          </a:p>
        </p:txBody>
      </p:sp>
      <p:sp>
        <p:nvSpPr>
          <p:cNvPr id="3" name="副标题 2">
            <a:extLst>
              <a:ext uri="{FF2B5EF4-FFF2-40B4-BE49-F238E27FC236}">
                <a16:creationId xmlns:a16="http://schemas.microsoft.com/office/drawing/2014/main" id="{917CF1D1-9584-6042-A0F7-315A628385E9}"/>
              </a:ext>
            </a:extLst>
          </p:cNvPr>
          <p:cNvSpPr>
            <a:spLocks noGrp="1"/>
          </p:cNvSpPr>
          <p:nvPr>
            <p:ph type="subTitle" idx="1"/>
          </p:nvPr>
        </p:nvSpPr>
        <p:spPr>
          <a:xfrm>
            <a:off x="1524000" y="3602037"/>
            <a:ext cx="9144000" cy="1856227"/>
          </a:xfrm>
        </p:spPr>
        <p:txBody>
          <a:bodyPr>
            <a:normAutofit fontScale="77500" lnSpcReduction="20000"/>
          </a:bodyPr>
          <a:lstStyle/>
          <a:p>
            <a:endParaRPr kumimoji="1" lang="en-US" altLang="zh-CN" dirty="0"/>
          </a:p>
          <a:p>
            <a:r>
              <a:rPr kumimoji="1" lang="en-US" altLang="zh-CN" sz="4700"/>
              <a:t>A.3 </a:t>
            </a:r>
            <a:r>
              <a:rPr kumimoji="1" lang="zh-CN" altLang="en-US" sz="4700"/>
              <a:t>课 </a:t>
            </a:r>
            <a:r>
              <a:rPr kumimoji="1" lang="zh-CN" altLang="en-US" sz="4800" dirty="0"/>
              <a:t>自然语言处理基础知识</a:t>
            </a:r>
            <a:endParaRPr kumimoji="1" lang="en-US" altLang="zh-CN" sz="4700" dirty="0"/>
          </a:p>
          <a:p>
            <a:endParaRPr kumimoji="1" lang="en-US" altLang="zh-CN" dirty="0"/>
          </a:p>
          <a:p>
            <a:r>
              <a:rPr kumimoji="1" lang="zh-CN" altLang="en-US" dirty="0"/>
              <a:t>上海交通大学 英特尔中国</a:t>
            </a:r>
            <a:endParaRPr kumimoji="1" lang="en-US" altLang="zh-CN" dirty="0"/>
          </a:p>
          <a:p>
            <a:r>
              <a:rPr kumimoji="1" lang="zh-CN" altLang="en-US" dirty="0"/>
              <a:t>产学共建课程</a:t>
            </a:r>
            <a:endParaRPr kumimoji="1" lang="en-US" altLang="zh-CN" dirty="0"/>
          </a:p>
          <a:p>
            <a:endParaRPr kumimoji="1" lang="en-US" altLang="zh-CN" dirty="0"/>
          </a:p>
          <a:p>
            <a:endParaRPr kumimoji="1" lang="zh-CN" altLang="en-US" dirty="0"/>
          </a:p>
        </p:txBody>
      </p:sp>
    </p:spTree>
    <p:extLst>
      <p:ext uri="{BB962C8B-B14F-4D97-AF65-F5344CB8AC3E}">
        <p14:creationId xmlns:p14="http://schemas.microsoft.com/office/powerpoint/2010/main" val="2400627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r>
              <a:rPr lang="en-US" altLang="zh-CN" dirty="0">
                <a:cs typeface="Intel Clear Pro" panose="020B0804020202060201" pitchFamily="34" charset="0"/>
              </a:rPr>
              <a:t>NLP</a:t>
            </a:r>
            <a:r>
              <a:rPr lang="zh-CN" altLang="en-US" dirty="0">
                <a:cs typeface="Intel Clear Pro" panose="020B0804020202060201" pitchFamily="34" charset="0"/>
              </a:rPr>
              <a:t>任务工作流</a:t>
            </a:r>
            <a:endParaRPr lang="zh-CN" altLang="en-US" dirty="0"/>
          </a:p>
        </p:txBody>
      </p:sp>
      <p:sp>
        <p:nvSpPr>
          <p:cNvPr id="5" name="灯片编号占位符 4"/>
          <p:cNvSpPr>
            <a:spLocks noGrp="1"/>
          </p:cNvSpPr>
          <p:nvPr>
            <p:ph type="sldNum" sz="quarter" idx="12"/>
          </p:nvPr>
        </p:nvSpPr>
        <p:spPr/>
        <p:txBody>
          <a:bodyPr/>
          <a:lstStyle/>
          <a:p>
            <a:fld id="{7DC1BBB0-96F0-4077-A278-0F3FB5C104D3}" type="slidenum">
              <a:rPr lang="en-US" altLang="zh-CN" smtClean="0">
                <a:latin typeface="Intel Clear"/>
                <a:ea typeface="Intel Clear Hans"/>
              </a:rPr>
              <a:t>10</a:t>
            </a:fld>
            <a:endParaRPr lang="en-US" altLang="zh-CN">
              <a:latin typeface="Intel Clear"/>
              <a:ea typeface="Intel Clear Hans"/>
            </a:endParaRPr>
          </a:p>
        </p:txBody>
      </p:sp>
      <p:sp>
        <p:nvSpPr>
          <p:cNvPr id="4" name="Flowchart: Internal Storage 3"/>
          <p:cNvSpPr/>
          <p:nvPr/>
        </p:nvSpPr>
        <p:spPr>
          <a:xfrm>
            <a:off x="5557005" y="2908034"/>
            <a:ext cx="1406769" cy="961293"/>
          </a:xfrm>
          <a:prstGeom prst="flowChartInternalStorag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Feature Extraction</a:t>
            </a:r>
            <a:endParaRPr lang="zh-CN" altLang="en-US" dirty="0"/>
          </a:p>
        </p:txBody>
      </p:sp>
      <p:sp>
        <p:nvSpPr>
          <p:cNvPr id="12" name="Right Arrow 11"/>
          <p:cNvSpPr/>
          <p:nvPr/>
        </p:nvSpPr>
        <p:spPr>
          <a:xfrm>
            <a:off x="4881840" y="3203149"/>
            <a:ext cx="424070" cy="397565"/>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Left Brace 12"/>
          <p:cNvSpPr/>
          <p:nvPr/>
        </p:nvSpPr>
        <p:spPr>
          <a:xfrm>
            <a:off x="7221698" y="1683027"/>
            <a:ext cx="472845" cy="3193774"/>
          </a:xfrm>
          <a:prstGeom prst="leftBrace">
            <a:avLst>
              <a:gd name="adj1" fmla="val 78399"/>
              <a:gd name="adj2" fmla="val 50000"/>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7" name="Right Arrow 16"/>
          <p:cNvSpPr/>
          <p:nvPr/>
        </p:nvSpPr>
        <p:spPr>
          <a:xfrm>
            <a:off x="2140002" y="3222290"/>
            <a:ext cx="424070" cy="397565"/>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 name="Flowchart: Magnetic Disk 27"/>
          <p:cNvSpPr/>
          <p:nvPr/>
        </p:nvSpPr>
        <p:spPr>
          <a:xfrm>
            <a:off x="715617" y="2894782"/>
            <a:ext cx="1140963" cy="1055077"/>
          </a:xfrm>
          <a:prstGeom prst="flowChartMagneticDisk">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Raw Text Data</a:t>
            </a:r>
            <a:endParaRPr lang="zh-CN" altLang="en-US" dirty="0"/>
          </a:p>
        </p:txBody>
      </p:sp>
      <p:sp>
        <p:nvSpPr>
          <p:cNvPr id="18" name="Flowchart: Terminator 17"/>
          <p:cNvSpPr/>
          <p:nvPr/>
        </p:nvSpPr>
        <p:spPr>
          <a:xfrm>
            <a:off x="2771572" y="3176645"/>
            <a:ext cx="1843935" cy="490331"/>
          </a:xfrm>
          <a:prstGeom prst="flowChartTerminator">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Preprocessing</a:t>
            </a:r>
            <a:endParaRPr lang="zh-CN" altLang="en-US" dirty="0"/>
          </a:p>
        </p:txBody>
      </p:sp>
      <p:sp>
        <p:nvSpPr>
          <p:cNvPr id="20" name="Rectangular Callout 19"/>
          <p:cNvSpPr/>
          <p:nvPr/>
        </p:nvSpPr>
        <p:spPr>
          <a:xfrm>
            <a:off x="8031978" y="1418798"/>
            <a:ext cx="1594988" cy="867508"/>
          </a:xfrm>
          <a:prstGeom prst="wedgeRectCallou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Text Generation</a:t>
            </a:r>
            <a:endParaRPr lang="zh-CN" altLang="en-US" dirty="0">
              <a:solidFill>
                <a:schemeClr val="bg1"/>
              </a:solidFill>
            </a:endParaRPr>
          </a:p>
        </p:txBody>
      </p:sp>
      <p:sp>
        <p:nvSpPr>
          <p:cNvPr id="22" name="Cloud 21"/>
          <p:cNvSpPr/>
          <p:nvPr/>
        </p:nvSpPr>
        <p:spPr>
          <a:xfrm>
            <a:off x="7943937" y="4100625"/>
            <a:ext cx="1955437" cy="985088"/>
          </a:xfrm>
          <a:prstGeom prst="cloud">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Sentiment</a:t>
            </a:r>
          </a:p>
          <a:p>
            <a:pPr algn="ctr"/>
            <a:r>
              <a:rPr lang="en-US" altLang="zh-CN" dirty="0">
                <a:solidFill>
                  <a:schemeClr val="bg1"/>
                </a:solidFill>
              </a:rPr>
              <a:t>Analysis</a:t>
            </a:r>
            <a:endParaRPr lang="zh-CN" altLang="en-US" dirty="0">
              <a:solidFill>
                <a:schemeClr val="bg1"/>
              </a:solidFill>
            </a:endParaRPr>
          </a:p>
        </p:txBody>
      </p:sp>
    </p:spTree>
    <p:extLst>
      <p:ext uri="{BB962C8B-B14F-4D97-AF65-F5344CB8AC3E}">
        <p14:creationId xmlns:p14="http://schemas.microsoft.com/office/powerpoint/2010/main" val="30647925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7" grpId="0" animBg="1"/>
      <p:bldP spid="28" grpId="0" animBg="1"/>
      <p:bldP spid="18" grpId="0" animBg="1"/>
      <p:bldP spid="20" grpId="0" animBg="1"/>
      <p:bldP spid="2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uble Bracket 1"/>
          <p:cNvSpPr/>
          <p:nvPr/>
        </p:nvSpPr>
        <p:spPr>
          <a:xfrm>
            <a:off x="2663687" y="2639194"/>
            <a:ext cx="2080592" cy="1563756"/>
          </a:xfrm>
          <a:prstGeom prst="bracketPair">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solidFill>
                <a:schemeClr val="accent2"/>
              </a:solidFill>
            </a:endParaRPr>
          </a:p>
        </p:txBody>
      </p:sp>
      <p:sp>
        <p:nvSpPr>
          <p:cNvPr id="15" name="Title 14"/>
          <p:cNvSpPr>
            <a:spLocks noGrp="1"/>
          </p:cNvSpPr>
          <p:nvPr>
            <p:ph type="title"/>
          </p:nvPr>
        </p:nvSpPr>
        <p:spPr/>
        <p:txBody>
          <a:bodyPr>
            <a:normAutofit/>
          </a:bodyPr>
          <a:lstStyle/>
          <a:p>
            <a:r>
              <a:rPr lang="en-US" altLang="zh-CN" dirty="0">
                <a:cs typeface="Intel Clear Pro" panose="020B0804020202060201" pitchFamily="34" charset="0"/>
              </a:rPr>
              <a:t>NLP</a:t>
            </a:r>
            <a:r>
              <a:rPr lang="zh-CN" altLang="en-US" dirty="0">
                <a:cs typeface="Intel Clear Pro" panose="020B0804020202060201" pitchFamily="34" charset="0"/>
              </a:rPr>
              <a:t>任务工作流</a:t>
            </a:r>
            <a:endParaRPr lang="zh-CN" altLang="en-US" dirty="0"/>
          </a:p>
        </p:txBody>
      </p:sp>
      <p:sp>
        <p:nvSpPr>
          <p:cNvPr id="5" name="灯片编号占位符 4"/>
          <p:cNvSpPr>
            <a:spLocks noGrp="1"/>
          </p:cNvSpPr>
          <p:nvPr>
            <p:ph type="sldNum" sz="quarter" idx="12"/>
          </p:nvPr>
        </p:nvSpPr>
        <p:spPr/>
        <p:txBody>
          <a:bodyPr/>
          <a:lstStyle/>
          <a:p>
            <a:fld id="{7DC1BBB0-96F0-4077-A278-0F3FB5C104D3}" type="slidenum">
              <a:rPr lang="en-US" altLang="zh-CN" smtClean="0">
                <a:latin typeface="Intel Clear"/>
                <a:ea typeface="Intel Clear Hans"/>
              </a:rPr>
              <a:t>11</a:t>
            </a:fld>
            <a:endParaRPr lang="en-US" altLang="zh-CN">
              <a:latin typeface="Intel Clear"/>
              <a:ea typeface="Intel Clear Hans"/>
            </a:endParaRPr>
          </a:p>
        </p:txBody>
      </p:sp>
      <p:sp>
        <p:nvSpPr>
          <p:cNvPr id="4" name="Flowchart: Internal Storage 3"/>
          <p:cNvSpPr/>
          <p:nvPr/>
        </p:nvSpPr>
        <p:spPr>
          <a:xfrm>
            <a:off x="5557005" y="2908034"/>
            <a:ext cx="1406769" cy="961293"/>
          </a:xfrm>
          <a:prstGeom prst="flowChartInternalStorag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Feature Extraction</a:t>
            </a:r>
            <a:endParaRPr lang="zh-CN" altLang="en-US" dirty="0"/>
          </a:p>
        </p:txBody>
      </p:sp>
      <p:sp>
        <p:nvSpPr>
          <p:cNvPr id="12" name="Right Arrow 11"/>
          <p:cNvSpPr/>
          <p:nvPr/>
        </p:nvSpPr>
        <p:spPr>
          <a:xfrm>
            <a:off x="4881840" y="3203149"/>
            <a:ext cx="424070" cy="397565"/>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Right Arrow 16"/>
          <p:cNvSpPr/>
          <p:nvPr/>
        </p:nvSpPr>
        <p:spPr>
          <a:xfrm>
            <a:off x="2140002" y="3222290"/>
            <a:ext cx="424070" cy="397565"/>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8" name="Flowchart: Magnetic Disk 27"/>
          <p:cNvSpPr/>
          <p:nvPr/>
        </p:nvSpPr>
        <p:spPr>
          <a:xfrm>
            <a:off x="715617" y="2894782"/>
            <a:ext cx="1140963" cy="1055077"/>
          </a:xfrm>
          <a:prstGeom prst="flowChartMagneticDisk">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Raw Text Data</a:t>
            </a:r>
            <a:endParaRPr lang="zh-CN" altLang="en-US" dirty="0"/>
          </a:p>
        </p:txBody>
      </p:sp>
      <p:sp>
        <p:nvSpPr>
          <p:cNvPr id="18" name="Flowchart: Terminator 17"/>
          <p:cNvSpPr/>
          <p:nvPr/>
        </p:nvSpPr>
        <p:spPr>
          <a:xfrm>
            <a:off x="2771572" y="3176645"/>
            <a:ext cx="1843935" cy="490331"/>
          </a:xfrm>
          <a:prstGeom prst="flowChartTerminator">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Preprocessing</a:t>
            </a:r>
            <a:endParaRPr lang="zh-CN" altLang="en-US" dirty="0"/>
          </a:p>
        </p:txBody>
      </p:sp>
      <p:sp>
        <p:nvSpPr>
          <p:cNvPr id="16" name="Left Brace 15"/>
          <p:cNvSpPr/>
          <p:nvPr/>
        </p:nvSpPr>
        <p:spPr>
          <a:xfrm>
            <a:off x="7221698" y="1683027"/>
            <a:ext cx="472845" cy="3193774"/>
          </a:xfrm>
          <a:prstGeom prst="leftBrace">
            <a:avLst>
              <a:gd name="adj1" fmla="val 78399"/>
              <a:gd name="adj2" fmla="val 50000"/>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23" name="Rectangular Callout 22"/>
          <p:cNvSpPr/>
          <p:nvPr/>
        </p:nvSpPr>
        <p:spPr>
          <a:xfrm>
            <a:off x="8031978" y="1418798"/>
            <a:ext cx="1594988" cy="867508"/>
          </a:xfrm>
          <a:prstGeom prst="wedgeRectCallou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Text Generation</a:t>
            </a:r>
            <a:endParaRPr lang="zh-CN" altLang="en-US" dirty="0">
              <a:solidFill>
                <a:schemeClr val="bg1"/>
              </a:solidFill>
            </a:endParaRPr>
          </a:p>
        </p:txBody>
      </p:sp>
      <p:sp>
        <p:nvSpPr>
          <p:cNvPr id="24" name="Cloud 23"/>
          <p:cNvSpPr/>
          <p:nvPr/>
        </p:nvSpPr>
        <p:spPr>
          <a:xfrm>
            <a:off x="7943937" y="4100625"/>
            <a:ext cx="1955437" cy="985088"/>
          </a:xfrm>
          <a:prstGeom prst="cloud">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Sentiment</a:t>
            </a:r>
          </a:p>
          <a:p>
            <a:pPr algn="ctr"/>
            <a:r>
              <a:rPr lang="en-US" altLang="zh-CN" dirty="0">
                <a:solidFill>
                  <a:schemeClr val="bg1"/>
                </a:solidFill>
              </a:rPr>
              <a:t>Analysis</a:t>
            </a:r>
            <a:endParaRPr lang="zh-CN" altLang="en-US" dirty="0">
              <a:solidFill>
                <a:schemeClr val="bg1"/>
              </a:solidFill>
            </a:endParaRPr>
          </a:p>
        </p:txBody>
      </p:sp>
    </p:spTree>
    <p:extLst>
      <p:ext uri="{BB962C8B-B14F-4D97-AF65-F5344CB8AC3E}">
        <p14:creationId xmlns:p14="http://schemas.microsoft.com/office/powerpoint/2010/main" val="30695475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r>
              <a:rPr lang="en-US" altLang="zh-CN" dirty="0">
                <a:cs typeface="Intel Clear Pro" panose="020B0804020202060201" pitchFamily="34" charset="0"/>
              </a:rPr>
              <a:t>NLP</a:t>
            </a:r>
            <a:r>
              <a:rPr lang="zh-CN" altLang="en-US" dirty="0">
                <a:cs typeface="Intel Clear Pro" panose="020B0804020202060201" pitchFamily="34" charset="0"/>
              </a:rPr>
              <a:t>任务工作流</a:t>
            </a:r>
            <a:endParaRPr lang="zh-CN" altLang="en-US" dirty="0"/>
          </a:p>
        </p:txBody>
      </p:sp>
      <p:sp>
        <p:nvSpPr>
          <p:cNvPr id="5" name="灯片编号占位符 4"/>
          <p:cNvSpPr>
            <a:spLocks noGrp="1"/>
          </p:cNvSpPr>
          <p:nvPr>
            <p:ph type="sldNum" sz="quarter" idx="12"/>
          </p:nvPr>
        </p:nvSpPr>
        <p:spPr/>
        <p:txBody>
          <a:bodyPr/>
          <a:lstStyle/>
          <a:p>
            <a:fld id="{7DC1BBB0-96F0-4077-A278-0F3FB5C104D3}" type="slidenum">
              <a:rPr lang="en-US" altLang="zh-CN" smtClean="0">
                <a:latin typeface="Intel Clear"/>
                <a:ea typeface="Intel Clear Hans"/>
              </a:rPr>
              <a:t>12</a:t>
            </a:fld>
            <a:endParaRPr lang="en-US" altLang="zh-CN">
              <a:latin typeface="Intel Clear"/>
              <a:ea typeface="Intel Clear Hans"/>
            </a:endParaRPr>
          </a:p>
        </p:txBody>
      </p:sp>
      <p:sp>
        <p:nvSpPr>
          <p:cNvPr id="12" name="Right Arrow 11"/>
          <p:cNvSpPr/>
          <p:nvPr/>
        </p:nvSpPr>
        <p:spPr>
          <a:xfrm>
            <a:off x="4881840" y="3203149"/>
            <a:ext cx="424070" cy="397565"/>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Right Arrow 16"/>
          <p:cNvSpPr/>
          <p:nvPr/>
        </p:nvSpPr>
        <p:spPr>
          <a:xfrm>
            <a:off x="2140002" y="3222290"/>
            <a:ext cx="424070" cy="397565"/>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Rectangle 17"/>
          <p:cNvSpPr/>
          <p:nvPr/>
        </p:nvSpPr>
        <p:spPr>
          <a:xfrm>
            <a:off x="2823405" y="4280452"/>
            <a:ext cx="1695586" cy="708070"/>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b="1" dirty="0"/>
              <a:t>Segmentation/Tokenization</a:t>
            </a:r>
            <a:endParaRPr lang="zh-CN" altLang="en-US" b="1" dirty="0"/>
          </a:p>
        </p:txBody>
      </p:sp>
      <p:sp>
        <p:nvSpPr>
          <p:cNvPr id="26" name="Rectangle 25"/>
          <p:cNvSpPr/>
          <p:nvPr/>
        </p:nvSpPr>
        <p:spPr>
          <a:xfrm>
            <a:off x="10148767" y="4280452"/>
            <a:ext cx="1619163" cy="54162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b="1" dirty="0"/>
              <a:t>Text Classification</a:t>
            </a:r>
            <a:endParaRPr lang="zh-CN" altLang="en-US" b="1" dirty="0"/>
          </a:p>
        </p:txBody>
      </p:sp>
      <p:sp>
        <p:nvSpPr>
          <p:cNvPr id="27" name="Rectangle 26"/>
          <p:cNvSpPr/>
          <p:nvPr/>
        </p:nvSpPr>
        <p:spPr>
          <a:xfrm>
            <a:off x="5432474" y="4312660"/>
            <a:ext cx="1655830" cy="708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b="1" dirty="0"/>
              <a:t>CBOW / Skip-Gram</a:t>
            </a:r>
            <a:endParaRPr lang="zh-CN" altLang="en-US" b="1" dirty="0"/>
          </a:p>
        </p:txBody>
      </p:sp>
      <p:sp>
        <p:nvSpPr>
          <p:cNvPr id="22" name="Flowchart: Internal Storage 21"/>
          <p:cNvSpPr/>
          <p:nvPr/>
        </p:nvSpPr>
        <p:spPr>
          <a:xfrm>
            <a:off x="5557005" y="2908034"/>
            <a:ext cx="1406769" cy="961293"/>
          </a:xfrm>
          <a:prstGeom prst="flowChartInternalStorag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Feature Extraction</a:t>
            </a:r>
            <a:endParaRPr lang="zh-CN" altLang="en-US" dirty="0"/>
          </a:p>
        </p:txBody>
      </p:sp>
      <p:sp>
        <p:nvSpPr>
          <p:cNvPr id="31" name="Flowchart: Magnetic Disk 30"/>
          <p:cNvSpPr/>
          <p:nvPr/>
        </p:nvSpPr>
        <p:spPr>
          <a:xfrm>
            <a:off x="715617" y="2894782"/>
            <a:ext cx="1140963" cy="1055077"/>
          </a:xfrm>
          <a:prstGeom prst="flowChartMagneticDisk">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Raw Text Data</a:t>
            </a:r>
            <a:endParaRPr lang="zh-CN" altLang="en-US" dirty="0"/>
          </a:p>
        </p:txBody>
      </p:sp>
      <p:sp>
        <p:nvSpPr>
          <p:cNvPr id="37" name="Double Bracket 36"/>
          <p:cNvSpPr/>
          <p:nvPr/>
        </p:nvSpPr>
        <p:spPr>
          <a:xfrm>
            <a:off x="2663687" y="2639194"/>
            <a:ext cx="2080592" cy="1563756"/>
          </a:xfrm>
          <a:prstGeom prst="bracketPair">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solidFill>
                <a:schemeClr val="accent2"/>
              </a:solidFill>
            </a:endParaRPr>
          </a:p>
        </p:txBody>
      </p:sp>
      <p:sp>
        <p:nvSpPr>
          <p:cNvPr id="38" name="Flowchart: Terminator 37"/>
          <p:cNvSpPr/>
          <p:nvPr/>
        </p:nvSpPr>
        <p:spPr>
          <a:xfrm>
            <a:off x="2771572" y="3176645"/>
            <a:ext cx="1843935" cy="490331"/>
          </a:xfrm>
          <a:prstGeom prst="flowChartTerminator">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Preprocessing</a:t>
            </a:r>
            <a:endParaRPr lang="zh-CN" altLang="en-US" dirty="0"/>
          </a:p>
        </p:txBody>
      </p:sp>
      <p:sp>
        <p:nvSpPr>
          <p:cNvPr id="39" name="Left Brace 38"/>
          <p:cNvSpPr/>
          <p:nvPr/>
        </p:nvSpPr>
        <p:spPr>
          <a:xfrm>
            <a:off x="7221698" y="1683027"/>
            <a:ext cx="472845" cy="3193774"/>
          </a:xfrm>
          <a:prstGeom prst="leftBrace">
            <a:avLst>
              <a:gd name="adj1" fmla="val 78399"/>
              <a:gd name="adj2" fmla="val 50000"/>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40" name="Rectangular Callout 39"/>
          <p:cNvSpPr/>
          <p:nvPr/>
        </p:nvSpPr>
        <p:spPr>
          <a:xfrm>
            <a:off x="8031978" y="1418798"/>
            <a:ext cx="1594988" cy="867508"/>
          </a:xfrm>
          <a:prstGeom prst="wedgeRectCallou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Text Generation</a:t>
            </a:r>
            <a:endParaRPr lang="zh-CN" altLang="en-US" dirty="0">
              <a:solidFill>
                <a:schemeClr val="bg1"/>
              </a:solidFill>
            </a:endParaRPr>
          </a:p>
        </p:txBody>
      </p:sp>
      <p:sp>
        <p:nvSpPr>
          <p:cNvPr id="41" name="Cloud 40"/>
          <p:cNvSpPr/>
          <p:nvPr/>
        </p:nvSpPr>
        <p:spPr>
          <a:xfrm>
            <a:off x="7943937" y="4100625"/>
            <a:ext cx="1955437" cy="985088"/>
          </a:xfrm>
          <a:prstGeom prst="cloud">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Sentiment</a:t>
            </a:r>
          </a:p>
          <a:p>
            <a:pPr algn="ctr"/>
            <a:r>
              <a:rPr lang="en-US" altLang="zh-CN" dirty="0">
                <a:solidFill>
                  <a:schemeClr val="bg1"/>
                </a:solidFill>
              </a:rPr>
              <a:t>Analysis</a:t>
            </a:r>
            <a:endParaRPr lang="zh-CN" altLang="en-US" dirty="0">
              <a:solidFill>
                <a:schemeClr val="bg1"/>
              </a:solidFill>
            </a:endParaRPr>
          </a:p>
        </p:txBody>
      </p:sp>
      <p:sp>
        <p:nvSpPr>
          <p:cNvPr id="42" name="Rectangle 41"/>
          <p:cNvSpPr/>
          <p:nvPr/>
        </p:nvSpPr>
        <p:spPr>
          <a:xfrm>
            <a:off x="10148766" y="1580923"/>
            <a:ext cx="1619163" cy="54162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b="1" dirty="0"/>
              <a:t>Character RNN</a:t>
            </a:r>
            <a:endParaRPr lang="zh-CN" altLang="en-US" b="1" dirty="0"/>
          </a:p>
        </p:txBody>
      </p:sp>
    </p:spTree>
    <p:extLst>
      <p:ext uri="{BB962C8B-B14F-4D97-AF65-F5344CB8AC3E}">
        <p14:creationId xmlns:p14="http://schemas.microsoft.com/office/powerpoint/2010/main" val="564238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4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r>
              <a:rPr lang="en-US" altLang="zh-CN" dirty="0">
                <a:cs typeface="Intel Clear Pro" panose="020B0804020202060201" pitchFamily="34" charset="0"/>
              </a:rPr>
              <a:t>NLP</a:t>
            </a:r>
            <a:r>
              <a:rPr lang="zh-CN" altLang="en-US" dirty="0">
                <a:cs typeface="Intel Clear Pro" panose="020B0804020202060201" pitchFamily="34" charset="0"/>
              </a:rPr>
              <a:t>任务工作流</a:t>
            </a:r>
            <a:endParaRPr lang="zh-CN" altLang="en-US" dirty="0"/>
          </a:p>
        </p:txBody>
      </p:sp>
      <p:sp>
        <p:nvSpPr>
          <p:cNvPr id="5" name="灯片编号占位符 4"/>
          <p:cNvSpPr>
            <a:spLocks noGrp="1"/>
          </p:cNvSpPr>
          <p:nvPr>
            <p:ph type="sldNum" sz="quarter" idx="12"/>
          </p:nvPr>
        </p:nvSpPr>
        <p:spPr/>
        <p:txBody>
          <a:bodyPr/>
          <a:lstStyle/>
          <a:p>
            <a:fld id="{7DC1BBB0-96F0-4077-A278-0F3FB5C104D3}" type="slidenum">
              <a:rPr lang="en-US" altLang="zh-CN" smtClean="0">
                <a:latin typeface="Intel Clear"/>
                <a:ea typeface="Intel Clear Hans"/>
              </a:rPr>
              <a:t>13</a:t>
            </a:fld>
            <a:endParaRPr lang="en-US" altLang="zh-CN">
              <a:latin typeface="Intel Clear"/>
              <a:ea typeface="Intel Clear Hans"/>
            </a:endParaRPr>
          </a:p>
        </p:txBody>
      </p:sp>
      <p:sp>
        <p:nvSpPr>
          <p:cNvPr id="12" name="Right Arrow 11"/>
          <p:cNvSpPr/>
          <p:nvPr/>
        </p:nvSpPr>
        <p:spPr>
          <a:xfrm>
            <a:off x="4881840" y="3203149"/>
            <a:ext cx="424070" cy="397565"/>
          </a:xfrm>
          <a:prstGeom prst="rightArrow">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7" name="Right Arrow 16"/>
          <p:cNvSpPr/>
          <p:nvPr/>
        </p:nvSpPr>
        <p:spPr>
          <a:xfrm>
            <a:off x="2140002" y="3222290"/>
            <a:ext cx="424070" cy="397565"/>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Rectangle 17"/>
          <p:cNvSpPr/>
          <p:nvPr/>
        </p:nvSpPr>
        <p:spPr>
          <a:xfrm>
            <a:off x="2823405" y="4280452"/>
            <a:ext cx="1695586" cy="708070"/>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b="1" dirty="0"/>
              <a:t>Segmentation/Tokenization</a:t>
            </a:r>
            <a:endParaRPr lang="zh-CN" altLang="en-US" b="1" dirty="0"/>
          </a:p>
        </p:txBody>
      </p:sp>
      <p:sp>
        <p:nvSpPr>
          <p:cNvPr id="27" name="Rectangle 26"/>
          <p:cNvSpPr/>
          <p:nvPr/>
        </p:nvSpPr>
        <p:spPr>
          <a:xfrm>
            <a:off x="5432474" y="4312660"/>
            <a:ext cx="1655830" cy="708070"/>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b="1" dirty="0"/>
              <a:t>CBOW / Skip-Gram</a:t>
            </a:r>
            <a:endParaRPr lang="zh-CN" altLang="en-US" b="1" dirty="0"/>
          </a:p>
        </p:txBody>
      </p:sp>
      <p:sp>
        <p:nvSpPr>
          <p:cNvPr id="22" name="Flowchart: Internal Storage 21"/>
          <p:cNvSpPr/>
          <p:nvPr/>
        </p:nvSpPr>
        <p:spPr>
          <a:xfrm>
            <a:off x="5557005" y="2908034"/>
            <a:ext cx="1406769" cy="961293"/>
          </a:xfrm>
          <a:prstGeom prst="flowChartInternalStorage">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Feature Extraction</a:t>
            </a:r>
            <a:endParaRPr lang="zh-CN" altLang="en-US" dirty="0"/>
          </a:p>
        </p:txBody>
      </p:sp>
      <p:sp>
        <p:nvSpPr>
          <p:cNvPr id="31" name="Flowchart: Magnetic Disk 30"/>
          <p:cNvSpPr/>
          <p:nvPr/>
        </p:nvSpPr>
        <p:spPr>
          <a:xfrm>
            <a:off x="715617" y="2894782"/>
            <a:ext cx="1140963" cy="1055077"/>
          </a:xfrm>
          <a:prstGeom prst="flowChartMagneticDisk">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Raw Text Data</a:t>
            </a:r>
            <a:endParaRPr lang="zh-CN" altLang="en-US" dirty="0"/>
          </a:p>
        </p:txBody>
      </p:sp>
      <p:sp>
        <p:nvSpPr>
          <p:cNvPr id="37" name="Double Bracket 36"/>
          <p:cNvSpPr/>
          <p:nvPr/>
        </p:nvSpPr>
        <p:spPr>
          <a:xfrm>
            <a:off x="2663686" y="2639194"/>
            <a:ext cx="4424617" cy="1563756"/>
          </a:xfrm>
          <a:prstGeom prst="bracketPair">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solidFill>
                <a:schemeClr val="accent2"/>
              </a:solidFill>
            </a:endParaRPr>
          </a:p>
        </p:txBody>
      </p:sp>
      <p:sp>
        <p:nvSpPr>
          <p:cNvPr id="38" name="Flowchart: Terminator 37"/>
          <p:cNvSpPr/>
          <p:nvPr/>
        </p:nvSpPr>
        <p:spPr>
          <a:xfrm>
            <a:off x="2771572" y="3176645"/>
            <a:ext cx="1843935" cy="490331"/>
          </a:xfrm>
          <a:prstGeom prst="flowChartTerminator">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US" altLang="zh-CN" dirty="0"/>
              <a:t>Preprocessing</a:t>
            </a:r>
            <a:endParaRPr lang="zh-CN" altLang="en-US" dirty="0"/>
          </a:p>
        </p:txBody>
      </p:sp>
      <p:sp>
        <p:nvSpPr>
          <p:cNvPr id="21" name="Rectangle 20"/>
          <p:cNvSpPr/>
          <p:nvPr/>
        </p:nvSpPr>
        <p:spPr>
          <a:xfrm>
            <a:off x="10148767" y="4280452"/>
            <a:ext cx="1619163" cy="54162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b="1" dirty="0"/>
              <a:t>Text Classification</a:t>
            </a:r>
            <a:endParaRPr lang="zh-CN" altLang="en-US" b="1" dirty="0"/>
          </a:p>
        </p:txBody>
      </p:sp>
      <p:sp>
        <p:nvSpPr>
          <p:cNvPr id="23" name="Left Brace 22"/>
          <p:cNvSpPr/>
          <p:nvPr/>
        </p:nvSpPr>
        <p:spPr>
          <a:xfrm>
            <a:off x="7221698" y="1683027"/>
            <a:ext cx="472845" cy="3193774"/>
          </a:xfrm>
          <a:prstGeom prst="leftBrace">
            <a:avLst>
              <a:gd name="adj1" fmla="val 78399"/>
              <a:gd name="adj2" fmla="val 50000"/>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28" name="Rectangular Callout 27"/>
          <p:cNvSpPr/>
          <p:nvPr/>
        </p:nvSpPr>
        <p:spPr>
          <a:xfrm>
            <a:off x="8031978" y="1418798"/>
            <a:ext cx="1594988" cy="867508"/>
          </a:xfrm>
          <a:prstGeom prst="wedgeRectCallou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Text Generation</a:t>
            </a:r>
            <a:endParaRPr lang="zh-CN" altLang="en-US" dirty="0">
              <a:solidFill>
                <a:schemeClr val="bg1"/>
              </a:solidFill>
            </a:endParaRPr>
          </a:p>
        </p:txBody>
      </p:sp>
      <p:sp>
        <p:nvSpPr>
          <p:cNvPr id="29" name="Cloud 28"/>
          <p:cNvSpPr/>
          <p:nvPr/>
        </p:nvSpPr>
        <p:spPr>
          <a:xfrm>
            <a:off x="7943937" y="4100625"/>
            <a:ext cx="1955437" cy="985088"/>
          </a:xfrm>
          <a:prstGeom prst="cloud">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Sentiment</a:t>
            </a:r>
          </a:p>
          <a:p>
            <a:pPr algn="ctr"/>
            <a:r>
              <a:rPr lang="en-US" altLang="zh-CN" dirty="0">
                <a:solidFill>
                  <a:schemeClr val="bg1"/>
                </a:solidFill>
              </a:rPr>
              <a:t>Analysis</a:t>
            </a:r>
            <a:endParaRPr lang="zh-CN" altLang="en-US" dirty="0">
              <a:solidFill>
                <a:schemeClr val="bg1"/>
              </a:solidFill>
            </a:endParaRPr>
          </a:p>
        </p:txBody>
      </p:sp>
      <p:sp>
        <p:nvSpPr>
          <p:cNvPr id="30" name="Rectangle 29"/>
          <p:cNvSpPr/>
          <p:nvPr/>
        </p:nvSpPr>
        <p:spPr>
          <a:xfrm>
            <a:off x="10148766" y="1580923"/>
            <a:ext cx="1619163" cy="54162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b="1" dirty="0"/>
              <a:t>Character RNN</a:t>
            </a:r>
            <a:endParaRPr lang="zh-CN" altLang="en-US" b="1" dirty="0"/>
          </a:p>
        </p:txBody>
      </p:sp>
    </p:spTree>
    <p:extLst>
      <p:ext uri="{BB962C8B-B14F-4D97-AF65-F5344CB8AC3E}">
        <p14:creationId xmlns:p14="http://schemas.microsoft.com/office/powerpoint/2010/main" val="41861628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a:bodyPr>
          <a:lstStyle/>
          <a:p>
            <a:r>
              <a:rPr lang="zh-CN" altLang="en-US" dirty="0">
                <a:latin typeface="+mn-lt"/>
                <a:cs typeface="Intel Clear Pro" panose="020B0804020202060201" pitchFamily="34" charset="0"/>
              </a:rPr>
              <a:t>推荐资源</a:t>
            </a:r>
            <a:endParaRPr lang="zh-CN" dirty="0">
              <a:latin typeface="+mn-lt"/>
              <a:cs typeface="Intel Clear Pro" panose="020B0804020202060201" pitchFamily="34" charset="0"/>
            </a:endParaRPr>
          </a:p>
        </p:txBody>
      </p:sp>
      <p:sp>
        <p:nvSpPr>
          <p:cNvPr id="3" name="Content Placeholder 2"/>
          <p:cNvSpPr>
            <a:spLocks noGrp="1"/>
          </p:cNvSpPr>
          <p:nvPr>
            <p:ph idx="1"/>
          </p:nvPr>
        </p:nvSpPr>
        <p:spPr/>
        <p:txBody>
          <a:bodyPr>
            <a:normAutofit lnSpcReduction="10000"/>
          </a:bodyPr>
          <a:lstStyle/>
          <a:p>
            <a:pPr marL="342900" lvl="1" indent="-342900">
              <a:buFont typeface="Arial" panose="020B0604020202020204" pitchFamily="34" charset="0"/>
              <a:buChar char="•"/>
            </a:pPr>
            <a:r>
              <a:rPr lang="en-US" altLang="zh-CN" sz="2400" dirty="0">
                <a:solidFill>
                  <a:srgbClr val="0071C5"/>
                </a:solidFill>
                <a:ea typeface="Intel Clear Hans"/>
              </a:rPr>
              <a:t>Intel NLP Course</a:t>
            </a:r>
          </a:p>
          <a:p>
            <a:pPr marL="955614" lvl="1" indent="-342900">
              <a:spcBef>
                <a:spcPts val="1200"/>
              </a:spcBef>
              <a:buFontTx/>
              <a:buChar char="-"/>
            </a:pPr>
            <a:r>
              <a:rPr lang="en-US" altLang="zh-CN" sz="1733" dirty="0">
                <a:ea typeface="Intel Clear Hans"/>
                <a:hlinkClick r:id="rId3"/>
              </a:rPr>
              <a:t>https://software.intel.com/en-us/ai-academy/students/kits/natural-language-processing</a:t>
            </a:r>
            <a:endParaRPr lang="en-US" altLang="zh-CN" sz="1733" dirty="0">
              <a:ea typeface="Intel Clear Hans"/>
            </a:endParaRPr>
          </a:p>
          <a:p>
            <a:pPr lvl="1" indent="0">
              <a:spcBef>
                <a:spcPts val="600"/>
              </a:spcBef>
              <a:buNone/>
            </a:pPr>
            <a:r>
              <a:rPr lang="en-US" altLang="zh-CN" sz="2000" dirty="0">
                <a:ea typeface="Intel Clear Hans"/>
              </a:rPr>
              <a:t>A very good course for students to learn NLP from beginning, full of guidance and insights which help students build up solid foundations. Practical and challenging exercises after each class. The course has covered each aspect of contents in this NLP introduction course.</a:t>
            </a:r>
          </a:p>
          <a:p>
            <a:pPr lvl="1" indent="0">
              <a:spcBef>
                <a:spcPts val="600"/>
              </a:spcBef>
              <a:buNone/>
            </a:pPr>
            <a:endParaRPr lang="en-US" altLang="zh-CN" sz="2000" dirty="0">
              <a:ea typeface="Intel Clear Hans"/>
            </a:endParaRPr>
          </a:p>
          <a:p>
            <a:pPr marL="342900" indent="-342900">
              <a:buFont typeface="Arial" panose="020B0604020202020204" pitchFamily="34" charset="0"/>
              <a:buChar char="•"/>
            </a:pPr>
            <a:r>
              <a:rPr lang="en-US" altLang="zh-CN" dirty="0">
                <a:ea typeface="Intel Clear Hans"/>
              </a:rPr>
              <a:t>Dataset</a:t>
            </a:r>
          </a:p>
          <a:p>
            <a:pPr marL="955614" lvl="1" indent="-342900">
              <a:spcBef>
                <a:spcPts val="1200"/>
              </a:spcBef>
              <a:buFontTx/>
              <a:buChar char="-"/>
            </a:pPr>
            <a:r>
              <a:rPr lang="en-US" altLang="zh-CN" sz="1733" b="1" dirty="0">
                <a:solidFill>
                  <a:schemeClr val="tx2"/>
                </a:solidFill>
                <a:ea typeface="Intel Clear Hans"/>
              </a:rPr>
              <a:t>Chinese Word Vectors</a:t>
            </a:r>
            <a:r>
              <a:rPr lang="en-US" altLang="zh-CN" sz="1733" dirty="0">
                <a:solidFill>
                  <a:schemeClr val="tx2"/>
                </a:solidFill>
                <a:ea typeface="Intel Clear Hans"/>
              </a:rPr>
              <a:t>:	</a:t>
            </a:r>
            <a:r>
              <a:rPr lang="en-US" altLang="zh-CN" sz="1733" dirty="0">
                <a:solidFill>
                  <a:schemeClr val="tx2"/>
                </a:solidFill>
                <a:ea typeface="Intel Clear Hans"/>
                <a:hlinkClick r:id="rId4"/>
              </a:rPr>
              <a:t>https://github.com/embedding/chinese-word-vectors</a:t>
            </a:r>
            <a:endParaRPr lang="en-US" altLang="zh-CN" sz="1733" dirty="0">
              <a:solidFill>
                <a:schemeClr val="tx2"/>
              </a:solidFill>
              <a:ea typeface="Intel Clear Hans"/>
            </a:endParaRPr>
          </a:p>
          <a:p>
            <a:pPr marL="955614" lvl="1" indent="-342900">
              <a:spcBef>
                <a:spcPts val="1200"/>
              </a:spcBef>
              <a:buFontTx/>
              <a:buChar char="-"/>
            </a:pPr>
            <a:r>
              <a:rPr lang="en-US" altLang="zh-CN" sz="1733" dirty="0">
                <a:ea typeface="Intel Clear Hans"/>
              </a:rPr>
              <a:t>NMT:				</a:t>
            </a:r>
            <a:r>
              <a:rPr lang="en-US" altLang="zh-CN" sz="1733" dirty="0">
                <a:ea typeface="Intel Clear Hans"/>
                <a:hlinkClick r:id="rId5"/>
              </a:rPr>
              <a:t>https://nlp.stanford.edu/projects/nmt/</a:t>
            </a:r>
            <a:endParaRPr lang="en-US" altLang="zh-CN" sz="1733" dirty="0">
              <a:ea typeface="Intel Clear Hans"/>
            </a:endParaRPr>
          </a:p>
          <a:p>
            <a:pPr marL="955614" lvl="1" indent="-342900">
              <a:spcBef>
                <a:spcPts val="1200"/>
              </a:spcBef>
              <a:buFontTx/>
              <a:buChar char="-"/>
            </a:pPr>
            <a:r>
              <a:rPr lang="en-US" altLang="zh-CN" sz="1733" dirty="0" err="1">
                <a:ea typeface="Intel Clear Hans"/>
              </a:rPr>
              <a:t>GloVe</a:t>
            </a:r>
            <a:r>
              <a:rPr lang="en-US" altLang="zh-CN" sz="1733" dirty="0">
                <a:ea typeface="Intel Clear Hans"/>
              </a:rPr>
              <a:t>:				</a:t>
            </a:r>
            <a:r>
              <a:rPr lang="en-US" altLang="zh-CN" sz="1733" dirty="0">
                <a:ea typeface="Intel Clear Hans"/>
                <a:hlinkClick r:id="rId6"/>
              </a:rPr>
              <a:t>http://nlp.Stanford.edu/data/glove.6B.zip</a:t>
            </a:r>
            <a:endParaRPr lang="en-US" altLang="zh-CN" sz="1733" dirty="0">
              <a:ea typeface="Intel Clear Hans"/>
            </a:endParaRPr>
          </a:p>
          <a:p>
            <a:pPr marL="955614" lvl="1" indent="-342900">
              <a:spcBef>
                <a:spcPts val="1200"/>
              </a:spcBef>
              <a:buFontTx/>
              <a:buChar char="-"/>
            </a:pPr>
            <a:r>
              <a:rPr lang="en-US" altLang="zh-CN" sz="1733" b="1" dirty="0">
                <a:ea typeface="Intel Clear Hans"/>
              </a:rPr>
              <a:t>Collections</a:t>
            </a:r>
            <a:r>
              <a:rPr lang="en-US" altLang="zh-CN" sz="1733" dirty="0">
                <a:ea typeface="Intel Clear Hans"/>
              </a:rPr>
              <a:t>:			</a:t>
            </a:r>
            <a:r>
              <a:rPr lang="en-US" altLang="zh-CN" sz="1733" dirty="0">
                <a:ea typeface="Intel Clear Hans"/>
                <a:hlinkClick r:id="rId7"/>
              </a:rPr>
              <a:t>https://github.com/niderhoff/nlp-datasets/</a:t>
            </a:r>
            <a:endParaRPr lang="en-US" altLang="zh-CN" sz="1733" dirty="0">
              <a:ea typeface="Intel Clear Hans"/>
            </a:endParaRPr>
          </a:p>
          <a:p>
            <a:pPr marL="955614" lvl="1" indent="-342900">
              <a:spcBef>
                <a:spcPts val="1200"/>
              </a:spcBef>
              <a:buFontTx/>
              <a:buChar char="-"/>
            </a:pPr>
            <a:endParaRPr lang="en-US" altLang="zh-CN" sz="1733" dirty="0">
              <a:ea typeface="Intel Clear Hans"/>
            </a:endParaRPr>
          </a:p>
        </p:txBody>
      </p:sp>
      <p:sp>
        <p:nvSpPr>
          <p:cNvPr id="5" name="灯片编号占位符 4"/>
          <p:cNvSpPr>
            <a:spLocks noGrp="1"/>
          </p:cNvSpPr>
          <p:nvPr>
            <p:ph type="sldNum" sz="quarter" idx="12"/>
          </p:nvPr>
        </p:nvSpPr>
        <p:spPr/>
        <p:txBody>
          <a:bodyPr/>
          <a:lstStyle/>
          <a:p>
            <a:fld id="{7DC1BBB0-96F0-4077-A278-0F3FB5C104D3}" type="slidenum">
              <a:rPr lang="en-US" altLang="zh-CN" smtClean="0">
                <a:latin typeface="Intel Clear"/>
                <a:ea typeface="Intel Clear Hans"/>
              </a:rPr>
              <a:t>14</a:t>
            </a:fld>
            <a:endParaRPr lang="en-US" altLang="zh-CN">
              <a:latin typeface="Intel Clear"/>
              <a:ea typeface="Intel Clear Hans"/>
            </a:endParaRPr>
          </a:p>
        </p:txBody>
      </p:sp>
    </p:spTree>
    <p:extLst>
      <p:ext uri="{BB962C8B-B14F-4D97-AF65-F5344CB8AC3E}">
        <p14:creationId xmlns:p14="http://schemas.microsoft.com/office/powerpoint/2010/main" val="9250170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zh-CN" altLang="en-US" sz="4800" dirty="0">
                <a:cs typeface="Intel Clear Pro" panose="020B0804020202060201" pitchFamily="34" charset="0"/>
              </a:rPr>
              <a:t>推荐资源</a:t>
            </a:r>
            <a:endParaRPr lang="zh-CN" sz="4800" dirty="0">
              <a:latin typeface="Intel Clear Pro" panose="020B0804020202060201" pitchFamily="34" charset="0"/>
              <a:ea typeface="Intel Clear Hans"/>
              <a:cs typeface="Intel Clear Pro" panose="020B0804020202060201" pitchFamily="34" charset="0"/>
            </a:endParaRPr>
          </a:p>
        </p:txBody>
      </p:sp>
      <p:sp>
        <p:nvSpPr>
          <p:cNvPr id="3" name="Content Placeholder 2"/>
          <p:cNvSpPr>
            <a:spLocks noGrp="1"/>
          </p:cNvSpPr>
          <p:nvPr>
            <p:ph idx="1"/>
          </p:nvPr>
        </p:nvSpPr>
        <p:spPr/>
        <p:txBody>
          <a:bodyPr>
            <a:normAutofit fontScale="92500" lnSpcReduction="10000"/>
          </a:bodyPr>
          <a:lstStyle/>
          <a:p>
            <a:pPr marL="342900" indent="-342900">
              <a:buFont typeface="Arial" panose="020B0604020202020204" pitchFamily="34" charset="0"/>
              <a:buChar char="•"/>
            </a:pPr>
            <a:r>
              <a:rPr lang="en-US" altLang="zh-CN" dirty="0">
                <a:ea typeface="Intel Clear Hans"/>
              </a:rPr>
              <a:t>Open Course</a:t>
            </a:r>
          </a:p>
          <a:p>
            <a:pPr marL="955614" lvl="1" indent="-342900">
              <a:spcBef>
                <a:spcPts val="600"/>
              </a:spcBef>
              <a:buFontTx/>
              <a:buChar char="-"/>
            </a:pPr>
            <a:r>
              <a:rPr lang="en-US" altLang="zh-CN" sz="1733" dirty="0">
                <a:ea typeface="Intel Clear Hans"/>
              </a:rPr>
              <a:t>Stanford NLP course		</a:t>
            </a:r>
            <a:r>
              <a:rPr lang="en-US" altLang="zh-CN" sz="1733" dirty="0">
                <a:ea typeface="Intel Clear Hans"/>
                <a:hlinkClick r:id="rId3"/>
              </a:rPr>
              <a:t>http://cs224d.stanford.edu</a:t>
            </a:r>
            <a:endParaRPr lang="en-US" altLang="zh-CN" sz="1733" dirty="0">
              <a:ea typeface="Intel Clear Hans"/>
            </a:endParaRPr>
          </a:p>
          <a:p>
            <a:pPr marL="342900" indent="-342900">
              <a:spcBef>
                <a:spcPts val="0"/>
              </a:spcBef>
              <a:buFont typeface="Arial" panose="020B0604020202020204" pitchFamily="34" charset="0"/>
              <a:buChar char="•"/>
            </a:pPr>
            <a:endParaRPr lang="en-US" altLang="zh-CN" dirty="0">
              <a:ea typeface="Intel Clear Hans"/>
            </a:endParaRPr>
          </a:p>
          <a:p>
            <a:pPr marL="342900" indent="-342900">
              <a:spcBef>
                <a:spcPts val="0"/>
              </a:spcBef>
              <a:buFont typeface="Arial" panose="020B0604020202020204" pitchFamily="34" charset="0"/>
              <a:buChar char="•"/>
            </a:pPr>
            <a:r>
              <a:rPr lang="en-US" altLang="zh-CN" dirty="0">
                <a:ea typeface="Intel Clear Hans"/>
              </a:rPr>
              <a:t>Books</a:t>
            </a:r>
          </a:p>
          <a:p>
            <a:pPr marL="955614" lvl="1" indent="-342900">
              <a:spcBef>
                <a:spcPts val="600"/>
              </a:spcBef>
              <a:buFontTx/>
              <a:buChar char="-"/>
            </a:pPr>
            <a:r>
              <a:rPr lang="en-US" altLang="zh-CN" sz="1733" dirty="0">
                <a:ea typeface="Intel Clear Hans"/>
              </a:rPr>
              <a:t>Deep Learning with </a:t>
            </a:r>
            <a:r>
              <a:rPr lang="en-US" altLang="zh-CN" sz="1733" dirty="0" err="1">
                <a:ea typeface="Intel Clear Hans"/>
              </a:rPr>
              <a:t>Keras</a:t>
            </a:r>
            <a:r>
              <a:rPr lang="en-US" altLang="zh-CN" sz="1733" dirty="0">
                <a:ea typeface="Intel Clear Hans"/>
              </a:rPr>
              <a:t>					</a:t>
            </a:r>
            <a:r>
              <a:rPr lang="en-US" altLang="zh-CN" sz="1733" dirty="0" err="1">
                <a:ea typeface="Intel Clear Hans"/>
              </a:rPr>
              <a:t>Packtpub</a:t>
            </a:r>
            <a:endParaRPr lang="en-US" altLang="zh-CN" sz="1733" dirty="0">
              <a:ea typeface="Intel Clear Hans"/>
            </a:endParaRPr>
          </a:p>
          <a:p>
            <a:pPr marL="955614" lvl="1" indent="-342900">
              <a:spcBef>
                <a:spcPts val="600"/>
              </a:spcBef>
              <a:buFontTx/>
              <a:buChar char="-"/>
            </a:pPr>
            <a:r>
              <a:rPr lang="en-US" altLang="zh-CN" sz="1733" dirty="0">
                <a:ea typeface="Intel Clear Hans"/>
              </a:rPr>
              <a:t>Natural Language Processing and Computational Linguistics		</a:t>
            </a:r>
            <a:r>
              <a:rPr lang="en-US" altLang="zh-CN" sz="1733" dirty="0" err="1">
                <a:ea typeface="Intel Clear Hans"/>
              </a:rPr>
              <a:t>Packtpub</a:t>
            </a:r>
            <a:endParaRPr lang="en-US" altLang="zh-CN" sz="1733" dirty="0">
              <a:ea typeface="Intel Clear Hans"/>
            </a:endParaRPr>
          </a:p>
          <a:p>
            <a:pPr marL="955614" lvl="1" indent="-342900">
              <a:spcBef>
                <a:spcPts val="600"/>
              </a:spcBef>
              <a:buFontTx/>
              <a:buChar char="-"/>
            </a:pPr>
            <a:r>
              <a:rPr lang="en-US" altLang="zh-CN" sz="1733" dirty="0">
                <a:ea typeface="Intel Clear Hans"/>
              </a:rPr>
              <a:t>Deep Learning for Natural Language Processing			</a:t>
            </a:r>
            <a:r>
              <a:rPr lang="en-US" altLang="zh-CN" sz="1733" dirty="0" err="1">
                <a:ea typeface="Intel Clear Hans"/>
              </a:rPr>
              <a:t>Apress</a:t>
            </a:r>
            <a:endParaRPr lang="en-US" altLang="zh-CN" sz="1733" dirty="0">
              <a:ea typeface="Intel Clear Hans"/>
            </a:endParaRPr>
          </a:p>
          <a:p>
            <a:pPr marL="955614" lvl="1" indent="-342900">
              <a:spcBef>
                <a:spcPts val="600"/>
              </a:spcBef>
              <a:buFontTx/>
              <a:buChar char="-"/>
            </a:pPr>
            <a:r>
              <a:rPr lang="en-US" altLang="zh-CN" sz="1733" dirty="0">
                <a:ea typeface="Intel Clear Hans"/>
              </a:rPr>
              <a:t>Fundamentals of Deep Learning				O’Reilly</a:t>
            </a:r>
          </a:p>
          <a:p>
            <a:pPr marL="955614" lvl="1" indent="-342900">
              <a:spcBef>
                <a:spcPts val="600"/>
              </a:spcBef>
              <a:buFontTx/>
              <a:buChar char="-"/>
            </a:pPr>
            <a:r>
              <a:rPr lang="en-US" altLang="zh-CN" sz="1733" dirty="0">
                <a:ea typeface="Intel Clear Hans"/>
              </a:rPr>
              <a:t>Deep Learning in Natural Language Processing (2018)</a:t>
            </a:r>
            <a:r>
              <a:rPr lang="en-US" altLang="zh-CN" sz="1733">
                <a:ea typeface="Intel Clear Hans"/>
              </a:rPr>
              <a:t>	</a:t>
            </a:r>
            <a:r>
              <a:rPr lang="en-US" altLang="zh-CN" sz="1733" dirty="0">
                <a:ea typeface="Intel Clear Hans"/>
              </a:rPr>
              <a:t>	Springer</a:t>
            </a:r>
          </a:p>
          <a:p>
            <a:pPr marL="955614" lvl="1" indent="-342900">
              <a:spcBef>
                <a:spcPts val="600"/>
              </a:spcBef>
              <a:buFontTx/>
              <a:buChar char="-"/>
            </a:pPr>
            <a:endParaRPr lang="en-US" altLang="zh-CN" sz="1733" dirty="0">
              <a:ea typeface="Intel Clear Hans"/>
            </a:endParaRPr>
          </a:p>
          <a:p>
            <a:pPr marL="342900" indent="-342900">
              <a:spcBef>
                <a:spcPts val="0"/>
              </a:spcBef>
              <a:buFont typeface="Arial" panose="020B0604020202020204" pitchFamily="34" charset="0"/>
              <a:buChar char="•"/>
            </a:pPr>
            <a:r>
              <a:rPr lang="en-US" altLang="zh-CN" dirty="0">
                <a:ea typeface="Intel Clear Hans"/>
              </a:rPr>
              <a:t>Top conferences</a:t>
            </a:r>
          </a:p>
          <a:p>
            <a:pPr marL="955614" lvl="1" indent="-342900">
              <a:spcBef>
                <a:spcPts val="600"/>
              </a:spcBef>
              <a:buFontTx/>
              <a:buChar char="-"/>
            </a:pPr>
            <a:r>
              <a:rPr lang="en-US" altLang="zh-CN" sz="1600" dirty="0">
                <a:ea typeface="Intel Clear Hans"/>
              </a:rPr>
              <a:t>ACL				Association for Computational Linguistics</a:t>
            </a:r>
          </a:p>
          <a:p>
            <a:pPr marL="955614" lvl="1" indent="-342900">
              <a:spcBef>
                <a:spcPts val="600"/>
              </a:spcBef>
              <a:buFontTx/>
              <a:buChar char="-"/>
            </a:pPr>
            <a:r>
              <a:rPr lang="en-US" altLang="zh-CN" sz="1600" dirty="0">
                <a:ea typeface="Intel Clear Hans"/>
              </a:rPr>
              <a:t>ICML				International Conference on Machine Learning</a:t>
            </a:r>
          </a:p>
          <a:p>
            <a:pPr marL="955614" lvl="1" indent="-342900">
              <a:spcBef>
                <a:spcPts val="600"/>
              </a:spcBef>
              <a:buFontTx/>
              <a:buChar char="-"/>
            </a:pPr>
            <a:r>
              <a:rPr lang="en-US" altLang="zh-CN" sz="1600" dirty="0">
                <a:ea typeface="Intel Clear Hans"/>
              </a:rPr>
              <a:t>EMNLP				Empirical Methods on Natural Language Processing</a:t>
            </a:r>
          </a:p>
          <a:p>
            <a:pPr marL="955614" lvl="1" indent="-342900">
              <a:spcBef>
                <a:spcPts val="600"/>
              </a:spcBef>
              <a:buFontTx/>
              <a:buChar char="-"/>
            </a:pPr>
            <a:r>
              <a:rPr lang="en-US" altLang="zh-CN" sz="1600" dirty="0">
                <a:ea typeface="Intel Clear Hans"/>
              </a:rPr>
              <a:t>COLING				International Conference on Computational Linguistics</a:t>
            </a:r>
          </a:p>
        </p:txBody>
      </p:sp>
      <p:sp>
        <p:nvSpPr>
          <p:cNvPr id="5" name="灯片编号占位符 4"/>
          <p:cNvSpPr>
            <a:spLocks noGrp="1"/>
          </p:cNvSpPr>
          <p:nvPr>
            <p:ph type="sldNum" sz="quarter" idx="12"/>
          </p:nvPr>
        </p:nvSpPr>
        <p:spPr/>
        <p:txBody>
          <a:bodyPr/>
          <a:lstStyle/>
          <a:p>
            <a:fld id="{7DC1BBB0-96F0-4077-A278-0F3FB5C104D3}" type="slidenum">
              <a:rPr lang="en-US" altLang="zh-CN" smtClean="0">
                <a:latin typeface="Intel Clear"/>
                <a:ea typeface="Intel Clear Hans"/>
              </a:rPr>
              <a:t>15</a:t>
            </a:fld>
            <a:endParaRPr lang="en-US" altLang="zh-CN">
              <a:latin typeface="Intel Clear"/>
              <a:ea typeface="Intel Clear Hans"/>
            </a:endParaRPr>
          </a:p>
        </p:txBody>
      </p:sp>
    </p:spTree>
    <p:extLst>
      <p:ext uri="{BB962C8B-B14F-4D97-AF65-F5344CB8AC3E}">
        <p14:creationId xmlns:p14="http://schemas.microsoft.com/office/powerpoint/2010/main" val="22529100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dirty="0"/>
              <a:t>未完待续</a:t>
            </a:r>
          </a:p>
        </p:txBody>
      </p:sp>
      <p:sp>
        <p:nvSpPr>
          <p:cNvPr id="3" name="副标题 2"/>
          <p:cNvSpPr>
            <a:spLocks noGrp="1"/>
          </p:cNvSpPr>
          <p:nvPr>
            <p:ph type="subTitle" idx="1"/>
          </p:nvPr>
        </p:nvSpPr>
        <p:spPr/>
        <p:txBody>
          <a:bodyPr>
            <a:normAutofit/>
          </a:bodyPr>
          <a:lstStyle/>
          <a:p>
            <a:r>
              <a:rPr kumimoji="1" lang="zh-CN" altLang="en-US" sz="6000" dirty="0">
                <a:latin typeface="+mj-ea"/>
                <a:ea typeface="+mj-ea"/>
              </a:rPr>
              <a:t>谢谢</a:t>
            </a:r>
          </a:p>
        </p:txBody>
      </p:sp>
      <p:sp>
        <p:nvSpPr>
          <p:cNvPr id="4" name="幻灯片编号占位符 3"/>
          <p:cNvSpPr>
            <a:spLocks noGrp="1"/>
          </p:cNvSpPr>
          <p:nvPr>
            <p:ph type="sldNum" sz="quarter" idx="12"/>
          </p:nvPr>
        </p:nvSpPr>
        <p:spPr/>
        <p:txBody>
          <a:bodyPr/>
          <a:lstStyle/>
          <a:p>
            <a:fld id="{6FDE8533-0BF4-FA4D-8D83-40CD3D7737F7}" type="slidenum">
              <a:rPr kumimoji="1" lang="zh-CN" altLang="en-US" smtClean="0"/>
              <a:t>16</a:t>
            </a:fld>
            <a:endParaRPr kumimoji="1" lang="zh-CN" altLang="en-US"/>
          </a:p>
        </p:txBody>
      </p:sp>
    </p:spTree>
    <p:extLst>
      <p:ext uri="{BB962C8B-B14F-4D97-AF65-F5344CB8AC3E}">
        <p14:creationId xmlns:p14="http://schemas.microsoft.com/office/powerpoint/2010/main" val="1569516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48F211-3367-4684-A61A-EE0F094150DA}"/>
              </a:ext>
            </a:extLst>
          </p:cNvPr>
          <p:cNvSpPr>
            <a:spLocks noGrp="1"/>
          </p:cNvSpPr>
          <p:nvPr>
            <p:ph type="title"/>
          </p:nvPr>
        </p:nvSpPr>
        <p:spPr/>
        <p:txBody>
          <a:bodyPr/>
          <a:lstStyle/>
          <a:p>
            <a:r>
              <a:rPr lang="zh-CN" altLang="en-US" dirty="0"/>
              <a:t>自然语言处理简介</a:t>
            </a:r>
            <a:endParaRPr lang="en-US" dirty="0"/>
          </a:p>
        </p:txBody>
      </p:sp>
      <p:sp>
        <p:nvSpPr>
          <p:cNvPr id="4" name="Content Placeholder 3">
            <a:extLst>
              <a:ext uri="{FF2B5EF4-FFF2-40B4-BE49-F238E27FC236}">
                <a16:creationId xmlns:a16="http://schemas.microsoft.com/office/drawing/2014/main" id="{72F8C53E-FE58-4C16-A0BB-1B37FF13BD73}"/>
              </a:ext>
            </a:extLst>
          </p:cNvPr>
          <p:cNvSpPr>
            <a:spLocks noGrp="1"/>
          </p:cNvSpPr>
          <p:nvPr>
            <p:ph idx="1"/>
          </p:nvPr>
        </p:nvSpPr>
        <p:spPr/>
        <p:txBody>
          <a:bodyPr>
            <a:normAutofit/>
          </a:bodyPr>
          <a:lstStyle/>
          <a:p>
            <a:r>
              <a:rPr lang="zh-CN" altLang="en-US" dirty="0"/>
              <a:t>案例</a:t>
            </a:r>
            <a:endParaRPr lang="en-US" altLang="zh-CN" dirty="0"/>
          </a:p>
          <a:p>
            <a:pPr lvl="1"/>
            <a:r>
              <a:rPr lang="zh-CN" altLang="en-US" dirty="0"/>
              <a:t>同学们在准备毕业论文</a:t>
            </a:r>
            <a:endParaRPr lang="en-US" altLang="zh-CN" dirty="0"/>
          </a:p>
          <a:p>
            <a:pPr lvl="1">
              <a:lnSpc>
                <a:spcPct val="100000"/>
              </a:lnSpc>
            </a:pPr>
            <a:r>
              <a:rPr lang="en-US" altLang="zh-CN" dirty="0"/>
              <a:t>Q1:</a:t>
            </a:r>
            <a:r>
              <a:rPr lang="zh-CN" altLang="en-US" dirty="0"/>
              <a:t>不知道哪个前沿课题现在比较火？</a:t>
            </a:r>
            <a:endParaRPr lang="en-US" altLang="zh-CN" dirty="0"/>
          </a:p>
          <a:p>
            <a:pPr lvl="1">
              <a:lnSpc>
                <a:spcPct val="100000"/>
              </a:lnSpc>
            </a:pPr>
            <a:r>
              <a:rPr lang="en-US" altLang="zh-CN" dirty="0"/>
              <a:t>Q2:</a:t>
            </a:r>
            <a:r>
              <a:rPr lang="zh-CN" altLang="en-US" dirty="0"/>
              <a:t>选择哪个角度入手呢？</a:t>
            </a:r>
            <a:endParaRPr lang="en-US" altLang="zh-CN" dirty="0"/>
          </a:p>
          <a:p>
            <a:pPr lvl="1">
              <a:lnSpc>
                <a:spcPct val="100000"/>
              </a:lnSpc>
            </a:pPr>
            <a:r>
              <a:rPr lang="en-US" altLang="zh-CN" dirty="0"/>
              <a:t>Q3:</a:t>
            </a:r>
            <a:r>
              <a:rPr lang="zh-CN" altLang="en-US" dirty="0"/>
              <a:t>如何查找与目前课题相关的论文？</a:t>
            </a:r>
            <a:endParaRPr lang="en-US" altLang="zh-CN" dirty="0"/>
          </a:p>
          <a:p>
            <a:pPr lvl="1">
              <a:lnSpc>
                <a:spcPct val="100000"/>
              </a:lnSpc>
            </a:pPr>
            <a:r>
              <a:rPr lang="en-US" altLang="zh-CN" dirty="0"/>
              <a:t>Q4:</a:t>
            </a:r>
            <a:r>
              <a:rPr lang="zh-CN" altLang="en-US" dirty="0"/>
              <a:t>发现不少英文论文很难读懂，怎么办？</a:t>
            </a:r>
            <a:endParaRPr lang="en-US" altLang="zh-CN" dirty="0"/>
          </a:p>
          <a:p>
            <a:pPr lvl="1">
              <a:lnSpc>
                <a:spcPct val="100000"/>
              </a:lnSpc>
            </a:pPr>
            <a:r>
              <a:rPr lang="en-US" altLang="zh-CN" dirty="0"/>
              <a:t>Q5:</a:t>
            </a:r>
            <a:r>
              <a:rPr lang="zh-CN" altLang="en-US" dirty="0"/>
              <a:t>还是有不少问题没搞明白，怎么办？</a:t>
            </a:r>
            <a:endParaRPr lang="en-US" altLang="zh-CN" dirty="0"/>
          </a:p>
          <a:p>
            <a:pPr lvl="1">
              <a:lnSpc>
                <a:spcPct val="100000"/>
              </a:lnSpc>
            </a:pPr>
            <a:r>
              <a:rPr lang="en-US" altLang="zh-CN" dirty="0"/>
              <a:t>Q6:</a:t>
            </a:r>
            <a:r>
              <a:rPr lang="zh-CN" altLang="en-US" dirty="0"/>
              <a:t>有没有可以写论文的机器呢？</a:t>
            </a:r>
            <a:endParaRPr lang="zh-CN" altLang="zh-CN" dirty="0"/>
          </a:p>
          <a:p>
            <a:pPr lvl="1"/>
            <a:endParaRPr lang="en-US" dirty="0"/>
          </a:p>
          <a:p>
            <a:pPr marL="0" lvl="1" indent="0">
              <a:buNone/>
            </a:pPr>
            <a:endParaRPr lang="en-US" dirty="0"/>
          </a:p>
        </p:txBody>
      </p:sp>
      <p:sp>
        <p:nvSpPr>
          <p:cNvPr id="2" name="Slide Number Placeholder 1">
            <a:extLst>
              <a:ext uri="{FF2B5EF4-FFF2-40B4-BE49-F238E27FC236}">
                <a16:creationId xmlns:a16="http://schemas.microsoft.com/office/drawing/2014/main" id="{AC332A96-7014-4FEA-B7C0-D98597BB888B}"/>
              </a:ext>
            </a:extLst>
          </p:cNvPr>
          <p:cNvSpPr>
            <a:spLocks noGrp="1"/>
          </p:cNvSpPr>
          <p:nvPr>
            <p:ph type="sldNum" sz="quarter" idx="12"/>
          </p:nvPr>
        </p:nvSpPr>
        <p:spPr/>
        <p:txBody>
          <a:bodyPr/>
          <a:lstStyle/>
          <a:p>
            <a:fld id="{EE2556C5-CE8C-6547-B838-EA80C61A4AF7}" type="slidenum">
              <a:rPr lang="en-US" smtClean="0"/>
              <a:pPr/>
              <a:t>2</a:t>
            </a:fld>
            <a:endParaRPr lang="en-US" dirty="0"/>
          </a:p>
        </p:txBody>
      </p:sp>
      <p:pic>
        <p:nvPicPr>
          <p:cNvPr id="5" name="Picture 1">
            <a:extLst>
              <a:ext uri="{FF2B5EF4-FFF2-40B4-BE49-F238E27FC236}">
                <a16:creationId xmlns:a16="http://schemas.microsoft.com/office/drawing/2014/main" id="{E9532B3B-C326-904D-A103-7CD7B22F8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5374" y="2393230"/>
            <a:ext cx="4540058" cy="2794383"/>
          </a:xfrm>
          <a:prstGeom prst="rect">
            <a:avLst/>
          </a:prstGeom>
        </p:spPr>
      </p:pic>
    </p:spTree>
    <p:extLst>
      <p:ext uri="{BB962C8B-B14F-4D97-AF65-F5344CB8AC3E}">
        <p14:creationId xmlns:p14="http://schemas.microsoft.com/office/powerpoint/2010/main" val="1760518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zh-CN" altLang="en-US" dirty="0"/>
              <a:t>自然语言处理简介</a:t>
            </a:r>
          </a:p>
        </p:txBody>
      </p:sp>
      <p:sp>
        <p:nvSpPr>
          <p:cNvPr id="5" name="灯片编号占位符 4"/>
          <p:cNvSpPr>
            <a:spLocks noGrp="1"/>
          </p:cNvSpPr>
          <p:nvPr>
            <p:ph type="sldNum" sz="quarter" idx="12"/>
          </p:nvPr>
        </p:nvSpPr>
        <p:spPr/>
        <p:txBody>
          <a:bodyPr/>
          <a:lstStyle/>
          <a:p>
            <a:fld id="{7DC1BBB0-96F0-4077-A278-0F3FB5C104D3}" type="slidenum">
              <a:rPr lang="en-US" altLang="zh-CN" smtClean="0">
                <a:latin typeface="Intel Clear"/>
                <a:ea typeface="Intel Clear Hans"/>
              </a:rPr>
              <a:t>3</a:t>
            </a:fld>
            <a:endParaRPr lang="en-US" altLang="zh-CN">
              <a:latin typeface="Intel Clear"/>
              <a:ea typeface="Intel Clear Hans"/>
            </a:endParaRPr>
          </a:p>
        </p:txBody>
      </p:sp>
      <p:sp>
        <p:nvSpPr>
          <p:cNvPr id="4" name="Rectangle 3"/>
          <p:cNvSpPr/>
          <p:nvPr/>
        </p:nvSpPr>
        <p:spPr>
          <a:xfrm>
            <a:off x="2009649" y="1656080"/>
            <a:ext cx="2062480" cy="77216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lt1"/>
                </a:solidFill>
              </a:rPr>
              <a:t>Q1</a:t>
            </a:r>
            <a:r>
              <a:rPr lang="en-US" altLang="zh-CN" dirty="0"/>
              <a:t>:</a:t>
            </a:r>
            <a:r>
              <a:rPr lang="zh-CN" altLang="en-US" dirty="0"/>
              <a:t>互联网上搜索</a:t>
            </a:r>
            <a:endParaRPr lang="en-US" altLang="zh-CN" dirty="0">
              <a:solidFill>
                <a:schemeClr val="lt1"/>
              </a:solidFill>
            </a:endParaRPr>
          </a:p>
          <a:p>
            <a:pPr algn="ctr"/>
            <a:r>
              <a:rPr lang="en-US" altLang="zh-CN" sz="1600" dirty="0">
                <a:solidFill>
                  <a:schemeClr val="lt1"/>
                </a:solidFill>
              </a:rPr>
              <a:t>Search in Internet</a:t>
            </a:r>
            <a:endParaRPr lang="zh-CN" altLang="en-US" sz="1600" dirty="0">
              <a:solidFill>
                <a:schemeClr val="lt1"/>
              </a:solidFill>
            </a:endParaRPr>
          </a:p>
        </p:txBody>
      </p:sp>
      <p:cxnSp>
        <p:nvCxnSpPr>
          <p:cNvPr id="7" name="Straight Arrow Connector 6"/>
          <p:cNvCxnSpPr>
            <a:stCxn id="4" idx="2"/>
            <a:endCxn id="9" idx="0"/>
          </p:cNvCxnSpPr>
          <p:nvPr/>
        </p:nvCxnSpPr>
        <p:spPr>
          <a:xfrm>
            <a:off x="3040889" y="2428240"/>
            <a:ext cx="0" cy="40640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2009649" y="2834640"/>
            <a:ext cx="2062480" cy="77216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dk1"/>
                </a:solidFill>
              </a:rPr>
              <a:t>信息获取</a:t>
            </a:r>
            <a:r>
              <a:rPr lang="en-US" altLang="zh-CN" sz="1600" dirty="0">
                <a:solidFill>
                  <a:schemeClr val="dk1"/>
                </a:solidFill>
              </a:rPr>
              <a:t>Information Retrieval</a:t>
            </a:r>
            <a:endParaRPr lang="zh-CN" altLang="en-US" dirty="0">
              <a:solidFill>
                <a:schemeClr val="dk1"/>
              </a:solidFill>
            </a:endParaRPr>
          </a:p>
        </p:txBody>
      </p:sp>
      <p:sp>
        <p:nvSpPr>
          <p:cNvPr id="10" name="Rectangle 9"/>
          <p:cNvSpPr/>
          <p:nvPr/>
        </p:nvSpPr>
        <p:spPr>
          <a:xfrm>
            <a:off x="5037329" y="1656080"/>
            <a:ext cx="2062480" cy="77216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lt1"/>
                </a:solidFill>
              </a:rPr>
              <a:t>Q2</a:t>
            </a:r>
            <a:r>
              <a:rPr lang="en-US" altLang="zh-CN" dirty="0"/>
              <a:t>:</a:t>
            </a:r>
            <a:r>
              <a:rPr lang="zh-CN" altLang="en-US" dirty="0"/>
              <a:t>按关键词分类</a:t>
            </a:r>
            <a:endParaRPr lang="en-US" altLang="zh-CN" dirty="0">
              <a:solidFill>
                <a:schemeClr val="lt1"/>
              </a:solidFill>
            </a:endParaRPr>
          </a:p>
          <a:p>
            <a:pPr algn="ctr"/>
            <a:r>
              <a:rPr lang="en-US" altLang="zh-CN" sz="1600" dirty="0">
                <a:solidFill>
                  <a:schemeClr val="lt1"/>
                </a:solidFill>
              </a:rPr>
              <a:t>Classification by Keywords</a:t>
            </a:r>
            <a:endParaRPr lang="zh-CN" altLang="en-US" sz="1600" dirty="0">
              <a:solidFill>
                <a:schemeClr val="lt1"/>
              </a:solidFill>
            </a:endParaRPr>
          </a:p>
        </p:txBody>
      </p:sp>
      <p:cxnSp>
        <p:nvCxnSpPr>
          <p:cNvPr id="11" name="Straight Arrow Connector 10"/>
          <p:cNvCxnSpPr>
            <a:stCxn id="10" idx="2"/>
            <a:endCxn id="12" idx="0"/>
          </p:cNvCxnSpPr>
          <p:nvPr/>
        </p:nvCxnSpPr>
        <p:spPr>
          <a:xfrm>
            <a:off x="6068569" y="2428240"/>
            <a:ext cx="0" cy="40640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5037329" y="2834640"/>
            <a:ext cx="2062480" cy="77216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dk1"/>
                </a:solidFill>
              </a:rPr>
              <a:t>文本分类</a:t>
            </a:r>
            <a:endParaRPr lang="en-US" altLang="zh-CN" dirty="0">
              <a:solidFill>
                <a:schemeClr val="dk1"/>
              </a:solidFill>
            </a:endParaRPr>
          </a:p>
          <a:p>
            <a:pPr algn="ctr"/>
            <a:r>
              <a:rPr lang="en-US" altLang="zh-CN" sz="1600" dirty="0">
                <a:solidFill>
                  <a:schemeClr val="dk1"/>
                </a:solidFill>
              </a:rPr>
              <a:t>Text Classification</a:t>
            </a:r>
            <a:endParaRPr lang="zh-CN" altLang="en-US" sz="1600" dirty="0">
              <a:solidFill>
                <a:schemeClr val="dk1"/>
              </a:solidFill>
            </a:endParaRPr>
          </a:p>
        </p:txBody>
      </p:sp>
      <p:sp>
        <p:nvSpPr>
          <p:cNvPr id="13" name="Rectangle 12"/>
          <p:cNvSpPr/>
          <p:nvPr/>
        </p:nvSpPr>
        <p:spPr>
          <a:xfrm>
            <a:off x="8131896" y="1656080"/>
            <a:ext cx="2062480" cy="77216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lt1"/>
                </a:solidFill>
              </a:rPr>
              <a:t>Q3</a:t>
            </a:r>
            <a:r>
              <a:rPr lang="en-US" altLang="zh-CN" dirty="0"/>
              <a:t>:</a:t>
            </a:r>
            <a:r>
              <a:rPr lang="zh-CN" altLang="en-US" dirty="0"/>
              <a:t> 用关键词搜索</a:t>
            </a:r>
            <a:endParaRPr lang="en-US" altLang="zh-CN" dirty="0">
              <a:solidFill>
                <a:schemeClr val="lt1"/>
              </a:solidFill>
            </a:endParaRPr>
          </a:p>
          <a:p>
            <a:pPr algn="ctr"/>
            <a:r>
              <a:rPr lang="en-US" altLang="zh-CN" sz="1600" dirty="0">
                <a:solidFill>
                  <a:schemeClr val="lt1"/>
                </a:solidFill>
              </a:rPr>
              <a:t>Search with selected Keywords</a:t>
            </a:r>
            <a:endParaRPr lang="zh-CN" altLang="en-US" sz="1600" dirty="0">
              <a:solidFill>
                <a:schemeClr val="lt1"/>
              </a:solidFill>
            </a:endParaRPr>
          </a:p>
        </p:txBody>
      </p:sp>
      <p:cxnSp>
        <p:nvCxnSpPr>
          <p:cNvPr id="14" name="Straight Arrow Connector 13"/>
          <p:cNvCxnSpPr>
            <a:stCxn id="13" idx="2"/>
            <a:endCxn id="16" idx="0"/>
          </p:cNvCxnSpPr>
          <p:nvPr/>
        </p:nvCxnSpPr>
        <p:spPr>
          <a:xfrm>
            <a:off x="9163136" y="2428240"/>
            <a:ext cx="0" cy="40640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8131896" y="2834640"/>
            <a:ext cx="2062480" cy="77216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dk1"/>
                </a:solidFill>
              </a:rPr>
              <a:t>文档相似度推荐</a:t>
            </a:r>
            <a:r>
              <a:rPr lang="en-US" altLang="zh-CN" sz="1600" dirty="0">
                <a:solidFill>
                  <a:schemeClr val="dk1"/>
                </a:solidFill>
              </a:rPr>
              <a:t>Document Similarity </a:t>
            </a:r>
          </a:p>
          <a:p>
            <a:pPr algn="ctr"/>
            <a:r>
              <a:rPr lang="en-US" altLang="zh-CN" sz="1600" dirty="0">
                <a:solidFill>
                  <a:schemeClr val="dk1"/>
                </a:solidFill>
              </a:rPr>
              <a:t>Recommendation</a:t>
            </a:r>
            <a:endParaRPr lang="zh-CN" altLang="en-US" dirty="0">
              <a:solidFill>
                <a:schemeClr val="dk1"/>
              </a:solidFill>
            </a:endParaRPr>
          </a:p>
        </p:txBody>
      </p:sp>
      <p:sp>
        <p:nvSpPr>
          <p:cNvPr id="17" name="Rectangle 16"/>
          <p:cNvSpPr/>
          <p:nvPr/>
        </p:nvSpPr>
        <p:spPr>
          <a:xfrm>
            <a:off x="2009649" y="4013200"/>
            <a:ext cx="2062480" cy="77216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lt1"/>
                </a:solidFill>
              </a:rPr>
              <a:t>Q4</a:t>
            </a:r>
            <a:r>
              <a:rPr lang="en-US" altLang="zh-CN" dirty="0"/>
              <a:t>:</a:t>
            </a:r>
            <a:r>
              <a:rPr lang="zh-CN" altLang="en-US" dirty="0"/>
              <a:t>用</a:t>
            </a:r>
            <a:r>
              <a:rPr lang="en-US" altLang="zh-CN" dirty="0"/>
              <a:t>Google</a:t>
            </a:r>
            <a:r>
              <a:rPr lang="zh-CN" altLang="en-US" dirty="0"/>
              <a:t>翻译</a:t>
            </a:r>
            <a:endParaRPr lang="en-US" altLang="zh-CN" dirty="0">
              <a:solidFill>
                <a:schemeClr val="lt1"/>
              </a:solidFill>
            </a:endParaRPr>
          </a:p>
          <a:p>
            <a:pPr algn="ctr"/>
            <a:r>
              <a:rPr lang="en-US" altLang="zh-CN" sz="1600" dirty="0">
                <a:solidFill>
                  <a:schemeClr val="lt1"/>
                </a:solidFill>
              </a:rPr>
              <a:t>Translation in Google</a:t>
            </a:r>
            <a:endParaRPr lang="zh-CN" altLang="en-US" sz="1600" dirty="0">
              <a:solidFill>
                <a:schemeClr val="lt1"/>
              </a:solidFill>
            </a:endParaRPr>
          </a:p>
        </p:txBody>
      </p:sp>
      <p:sp>
        <p:nvSpPr>
          <p:cNvPr id="19" name="Rectangle 18"/>
          <p:cNvSpPr/>
          <p:nvPr/>
        </p:nvSpPr>
        <p:spPr>
          <a:xfrm>
            <a:off x="2009649" y="5191760"/>
            <a:ext cx="2062480" cy="77216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solidFill>
                  <a:schemeClr val="dk1"/>
                </a:solidFill>
              </a:rPr>
              <a:t>机器翻译</a:t>
            </a:r>
            <a:endParaRPr lang="en-US" altLang="zh-CN" dirty="0">
              <a:solidFill>
                <a:schemeClr val="dk1"/>
              </a:solidFill>
            </a:endParaRPr>
          </a:p>
          <a:p>
            <a:pPr algn="ctr"/>
            <a:r>
              <a:rPr lang="en-US" altLang="zh-CN" sz="1600" dirty="0">
                <a:solidFill>
                  <a:schemeClr val="dk1"/>
                </a:solidFill>
              </a:rPr>
              <a:t>Machine Translation</a:t>
            </a:r>
            <a:endParaRPr lang="zh-CN" altLang="en-US" sz="1600" dirty="0">
              <a:solidFill>
                <a:schemeClr val="dk1"/>
              </a:solidFill>
            </a:endParaRPr>
          </a:p>
        </p:txBody>
      </p:sp>
      <p:sp>
        <p:nvSpPr>
          <p:cNvPr id="20" name="Rectangle 19"/>
          <p:cNvSpPr/>
          <p:nvPr/>
        </p:nvSpPr>
        <p:spPr>
          <a:xfrm>
            <a:off x="5037329" y="4013200"/>
            <a:ext cx="2062480" cy="77216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Q5:</a:t>
            </a:r>
            <a:r>
              <a:rPr lang="zh-CN" altLang="en-US" dirty="0"/>
              <a:t>向专家求助</a:t>
            </a:r>
            <a:endParaRPr lang="en-US" altLang="zh-CN" dirty="0"/>
          </a:p>
          <a:p>
            <a:pPr algn="ctr"/>
            <a:r>
              <a:rPr lang="en-US" altLang="zh-CN" sz="1600" dirty="0"/>
              <a:t>Ask Experts for Help</a:t>
            </a:r>
            <a:endParaRPr lang="zh-CN" altLang="en-US" sz="1600" dirty="0"/>
          </a:p>
        </p:txBody>
      </p:sp>
      <p:sp>
        <p:nvSpPr>
          <p:cNvPr id="22" name="Rectangle 21"/>
          <p:cNvSpPr/>
          <p:nvPr/>
        </p:nvSpPr>
        <p:spPr>
          <a:xfrm>
            <a:off x="5037329" y="5191760"/>
            <a:ext cx="2062480" cy="77216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聊天机器人</a:t>
            </a:r>
            <a:r>
              <a:rPr lang="en-US" altLang="zh-CN" dirty="0"/>
              <a:t>/</a:t>
            </a:r>
          </a:p>
          <a:p>
            <a:pPr algn="ctr"/>
            <a:r>
              <a:rPr lang="zh-CN" altLang="en-US" dirty="0"/>
              <a:t>问答系统</a:t>
            </a:r>
            <a:endParaRPr lang="en-US" altLang="zh-CN" dirty="0"/>
          </a:p>
          <a:p>
            <a:pPr algn="ctr"/>
            <a:r>
              <a:rPr lang="en-US" altLang="zh-CN" sz="1600" dirty="0" err="1"/>
              <a:t>ChatBot</a:t>
            </a:r>
            <a:r>
              <a:rPr lang="en-US" altLang="zh-CN" sz="1600" dirty="0"/>
              <a:t> /</a:t>
            </a:r>
            <a:r>
              <a:rPr lang="zh-CN" altLang="en-US" sz="1600" dirty="0"/>
              <a:t> </a:t>
            </a:r>
            <a:r>
              <a:rPr lang="en-US" altLang="zh-CN" sz="1600" dirty="0"/>
              <a:t>Q&amp;A</a:t>
            </a:r>
            <a:endParaRPr lang="zh-CN" altLang="en-US" sz="1600" dirty="0"/>
          </a:p>
        </p:txBody>
      </p:sp>
      <p:sp>
        <p:nvSpPr>
          <p:cNvPr id="23" name="Rectangle 22"/>
          <p:cNvSpPr/>
          <p:nvPr/>
        </p:nvSpPr>
        <p:spPr>
          <a:xfrm>
            <a:off x="8131896" y="4013200"/>
            <a:ext cx="2062480" cy="77216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t>Q6:</a:t>
            </a:r>
            <a:r>
              <a:rPr lang="zh-CN" altLang="en-US" dirty="0"/>
              <a:t>向室友求助</a:t>
            </a:r>
            <a:endParaRPr lang="en-US" altLang="zh-CN" dirty="0"/>
          </a:p>
          <a:p>
            <a:pPr algn="ctr"/>
            <a:r>
              <a:rPr lang="en-US" altLang="zh-CN" sz="1600" dirty="0"/>
              <a:t>Ask Roommate for Help…</a:t>
            </a:r>
            <a:endParaRPr lang="zh-CN" altLang="en-US" sz="1600" dirty="0"/>
          </a:p>
        </p:txBody>
      </p:sp>
      <p:sp>
        <p:nvSpPr>
          <p:cNvPr id="25" name="Rectangle 24"/>
          <p:cNvSpPr/>
          <p:nvPr/>
        </p:nvSpPr>
        <p:spPr>
          <a:xfrm>
            <a:off x="8131896" y="5191760"/>
            <a:ext cx="2062480" cy="772160"/>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dirty="0"/>
              <a:t>文本生成</a:t>
            </a:r>
            <a:endParaRPr lang="en-US" altLang="zh-CN" dirty="0"/>
          </a:p>
          <a:p>
            <a:pPr algn="ctr"/>
            <a:r>
              <a:rPr lang="en-US" altLang="zh-CN" sz="1600" dirty="0"/>
              <a:t>Text Generation</a:t>
            </a:r>
            <a:endParaRPr lang="zh-CN" altLang="en-US" sz="1600" dirty="0"/>
          </a:p>
        </p:txBody>
      </p:sp>
      <p:cxnSp>
        <p:nvCxnSpPr>
          <p:cNvPr id="28" name="Straight Arrow Connector 27"/>
          <p:cNvCxnSpPr/>
          <p:nvPr/>
        </p:nvCxnSpPr>
        <p:spPr>
          <a:xfrm>
            <a:off x="3030729" y="4785360"/>
            <a:ext cx="0" cy="40640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6058409" y="4785360"/>
            <a:ext cx="0" cy="40640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9152976" y="4785360"/>
            <a:ext cx="0" cy="406400"/>
          </a:xfrm>
          <a:prstGeom prst="straightConnector1">
            <a:avLst/>
          </a:prstGeom>
          <a:ln>
            <a:solidFill>
              <a:schemeClr val="tx2"/>
            </a:solidFill>
            <a:tailEnd type="triangle"/>
          </a:ln>
          <a:effectLst/>
        </p:spPr>
        <p:style>
          <a:lnRef idx="2">
            <a:schemeClr val="accent1"/>
          </a:lnRef>
          <a:fillRef idx="0">
            <a:schemeClr val="accent1"/>
          </a:fillRef>
          <a:effectRef idx="1">
            <a:schemeClr val="accent1"/>
          </a:effectRef>
          <a:fontRef idx="minor">
            <a:schemeClr val="tx1"/>
          </a:fontRef>
        </p:style>
      </p:cxnSp>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602" y="2988782"/>
            <a:ext cx="622300" cy="419100"/>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602" y="1821019"/>
            <a:ext cx="590550" cy="542925"/>
          </a:xfrm>
          <a:prstGeom prst="rect">
            <a:avLst/>
          </a:prstGeom>
        </p:spPr>
      </p:pic>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602" y="5356062"/>
            <a:ext cx="622300" cy="419100"/>
          </a:xfrm>
          <a:prstGeom prst="rect">
            <a:avLst/>
          </a:prstGeom>
        </p:spPr>
      </p:pic>
      <p:pic>
        <p:nvPicPr>
          <p:cNvPr id="37" name="Picture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6602" y="4188299"/>
            <a:ext cx="590550" cy="542925"/>
          </a:xfrm>
          <a:prstGeom prst="rect">
            <a:avLst/>
          </a:prstGeom>
        </p:spPr>
      </p:pic>
    </p:spTree>
    <p:extLst>
      <p:ext uri="{BB962C8B-B14F-4D97-AF65-F5344CB8AC3E}">
        <p14:creationId xmlns:p14="http://schemas.microsoft.com/office/powerpoint/2010/main" val="384502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nodeType="withEffect">
                                  <p:stCondLst>
                                    <p:cond delay="0"/>
                                  </p:stCondLst>
                                  <p:childTnLst>
                                    <p:set>
                                      <p:cBhvr>
                                        <p:cTn id="18" dur="1" fill="hold">
                                          <p:stCondLst>
                                            <p:cond delay="0"/>
                                          </p:stCondLst>
                                        </p:cTn>
                                        <p:tgtEl>
                                          <p:spTgt spid="34"/>
                                        </p:tgtEl>
                                        <p:attrNameLst>
                                          <p:attrName>style.visibility</p:attrName>
                                        </p:attrNameLst>
                                      </p:cBhvr>
                                      <p:to>
                                        <p:strVal val="visible"/>
                                      </p:to>
                                    </p:set>
                                    <p:animEffect transition="in" filter="fade">
                                      <p:cBhvr>
                                        <p:cTn id="19" dur="500"/>
                                        <p:tgtEl>
                                          <p:spTgt spid="3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par>
                                <p:cTn id="47" presetID="10"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par>
                                <p:cTn id="53" presetID="10" presetClass="entr" presetSubtype="0"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fade">
                                      <p:cBhvr>
                                        <p:cTn id="55" dur="500"/>
                                        <p:tgtEl>
                                          <p:spTgt spid="28"/>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500"/>
                                        <p:tgtEl>
                                          <p:spTgt spid="19"/>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fade">
                                      <p:cBhvr>
                                        <p:cTn id="63" dur="500"/>
                                        <p:tgtEl>
                                          <p:spTgt spid="20"/>
                                        </p:tgtEl>
                                      </p:cBhvr>
                                    </p:animEffect>
                                  </p:childTnLst>
                                </p:cTn>
                              </p:par>
                              <p:par>
                                <p:cTn id="64" presetID="10" presetClass="entr" presetSubtype="0" fill="hold"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fade">
                                      <p:cBhvr>
                                        <p:cTn id="66" dur="500"/>
                                        <p:tgtEl>
                                          <p:spTgt spid="29"/>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0" nodeType="click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500"/>
                                        <p:tgtEl>
                                          <p:spTgt spid="23"/>
                                        </p:tgtEl>
                                      </p:cBhvr>
                                    </p:animEffect>
                                  </p:childTnLst>
                                </p:cTn>
                              </p:par>
                              <p:par>
                                <p:cTn id="75" presetID="10" presetClass="entr" presetSubtype="0" fill="hold"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fade">
                                      <p:cBhvr>
                                        <p:cTn id="77" dur="500"/>
                                        <p:tgtEl>
                                          <p:spTgt spid="30"/>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5"/>
                                        </p:tgtEl>
                                        <p:attrNameLst>
                                          <p:attrName>style.visibility</p:attrName>
                                        </p:attrNameLst>
                                      </p:cBhvr>
                                      <p:to>
                                        <p:strVal val="visible"/>
                                      </p:to>
                                    </p:set>
                                    <p:animEffect transition="in" filter="fade">
                                      <p:cBhvr>
                                        <p:cTn id="8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2" grpId="0" animBg="1"/>
      <p:bldP spid="13" grpId="0" animBg="1"/>
      <p:bldP spid="16" grpId="0" animBg="1"/>
      <p:bldP spid="17" grpId="0" animBg="1"/>
      <p:bldP spid="19" grpId="0" animBg="1"/>
      <p:bldP spid="20" grpId="0" animBg="1"/>
      <p:bldP spid="22" grpId="0" animBg="1"/>
      <p:bldP spid="23" grpId="0" animBg="1"/>
      <p:bldP spid="2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r>
              <a:rPr lang="zh-CN" altLang="en-US" dirty="0"/>
              <a:t>自然语言处理简介</a:t>
            </a:r>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en-US" altLang="zh-CN" sz="2800" dirty="0">
                <a:ea typeface="Intel Clear Hans"/>
              </a:rPr>
              <a:t>NLP </a:t>
            </a:r>
            <a:r>
              <a:rPr lang="zh-CN" altLang="en-US" sz="2800" dirty="0">
                <a:ea typeface="Intel Clear Hans"/>
              </a:rPr>
              <a:t>研究领域</a:t>
            </a:r>
            <a:r>
              <a:rPr lang="en-US" altLang="zh-CN" sz="2800" dirty="0">
                <a:ea typeface="Intel Clear Hans"/>
              </a:rPr>
              <a:t>  </a:t>
            </a:r>
            <a:r>
              <a:rPr lang="zh-CN" altLang="en-US" sz="2800" dirty="0">
                <a:ea typeface="Intel Clear Hans"/>
              </a:rPr>
              <a:t>≈</a:t>
            </a:r>
            <a:r>
              <a:rPr lang="en-US" altLang="zh-CN" sz="2800" dirty="0">
                <a:ea typeface="Intel Clear Hans"/>
              </a:rPr>
              <a:t>  </a:t>
            </a:r>
            <a:r>
              <a:rPr lang="zh-CN" altLang="en-US" sz="2800" dirty="0">
                <a:ea typeface="Intel Clear Hans"/>
              </a:rPr>
              <a:t>应用领域</a:t>
            </a:r>
            <a:endParaRPr lang="en-US" altLang="zh-CN" sz="2800" dirty="0">
              <a:ea typeface="Intel Clear Hans"/>
            </a:endParaRPr>
          </a:p>
        </p:txBody>
      </p:sp>
      <p:sp>
        <p:nvSpPr>
          <p:cNvPr id="5" name="灯片编号占位符 4"/>
          <p:cNvSpPr>
            <a:spLocks noGrp="1"/>
          </p:cNvSpPr>
          <p:nvPr>
            <p:ph type="sldNum" sz="quarter" idx="12"/>
          </p:nvPr>
        </p:nvSpPr>
        <p:spPr>
          <a:xfrm>
            <a:off x="8610600" y="6356350"/>
            <a:ext cx="2743200" cy="365125"/>
          </a:xfrm>
        </p:spPr>
        <p:txBody>
          <a:bodyPr/>
          <a:lstStyle/>
          <a:p>
            <a:fld id="{7DC1BBB0-96F0-4077-A278-0F3FB5C104D3}" type="slidenum">
              <a:rPr lang="en-US" altLang="zh-CN" smtClean="0">
                <a:latin typeface="Intel Clear"/>
                <a:ea typeface="Intel Clear Hans"/>
              </a:rPr>
              <a:t>4</a:t>
            </a:fld>
            <a:endParaRPr lang="en-US" altLang="zh-CN">
              <a:latin typeface="Intel Clear"/>
              <a:ea typeface="Intel Clear Hans"/>
            </a:endParaRPr>
          </a:p>
        </p:txBody>
      </p:sp>
      <p:grpSp>
        <p:nvGrpSpPr>
          <p:cNvPr id="27" name="Group 26"/>
          <p:cNvGrpSpPr/>
          <p:nvPr/>
        </p:nvGrpSpPr>
        <p:grpSpPr>
          <a:xfrm>
            <a:off x="5436524" y="2439326"/>
            <a:ext cx="4907280" cy="3514172"/>
            <a:chOff x="6847840" y="2658030"/>
            <a:chExt cx="4907280" cy="3514172"/>
          </a:xfrm>
        </p:grpSpPr>
        <p:sp>
          <p:nvSpPr>
            <p:cNvPr id="28" name="Oval 27"/>
            <p:cNvSpPr/>
            <p:nvPr/>
          </p:nvSpPr>
          <p:spPr>
            <a:xfrm>
              <a:off x="6847840" y="2658030"/>
              <a:ext cx="4907280" cy="351417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8800" dirty="0">
                  <a:solidFill>
                    <a:schemeClr val="bg1">
                      <a:lumMod val="75000"/>
                    </a:schemeClr>
                  </a:solidFill>
                </a:rPr>
                <a:t>NLP</a:t>
              </a:r>
              <a:endParaRPr lang="zh-CN" altLang="en-US" sz="8800" dirty="0">
                <a:solidFill>
                  <a:schemeClr val="bg1">
                    <a:lumMod val="75000"/>
                  </a:schemeClr>
                </a:solidFill>
              </a:endParaRPr>
            </a:p>
          </p:txBody>
        </p:sp>
        <p:sp>
          <p:nvSpPr>
            <p:cNvPr id="29" name="Oval 28"/>
            <p:cNvSpPr/>
            <p:nvPr/>
          </p:nvSpPr>
          <p:spPr>
            <a:xfrm>
              <a:off x="10200639" y="3320888"/>
              <a:ext cx="1056640" cy="558800"/>
            </a:xfrm>
            <a:prstGeom prst="ellipse">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chemeClr val="bg1"/>
                  </a:solidFill>
                </a:rPr>
                <a:t>信息获取</a:t>
              </a:r>
            </a:p>
          </p:txBody>
        </p:sp>
        <p:sp>
          <p:nvSpPr>
            <p:cNvPr id="30" name="Oval 29"/>
            <p:cNvSpPr/>
            <p:nvPr/>
          </p:nvSpPr>
          <p:spPr>
            <a:xfrm>
              <a:off x="8095589" y="2832569"/>
              <a:ext cx="2245446" cy="641435"/>
            </a:xfrm>
            <a:prstGeom prst="ellipse">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chemeClr val="bg1"/>
                  </a:solidFill>
                </a:rPr>
                <a:t>文本分类</a:t>
              </a:r>
            </a:p>
          </p:txBody>
        </p:sp>
        <p:sp>
          <p:nvSpPr>
            <p:cNvPr id="31" name="Oval 30"/>
            <p:cNvSpPr/>
            <p:nvPr/>
          </p:nvSpPr>
          <p:spPr>
            <a:xfrm>
              <a:off x="10341035" y="4079015"/>
              <a:ext cx="1301141" cy="558800"/>
            </a:xfrm>
            <a:prstGeom prst="ellipse">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chemeClr val="bg1"/>
                  </a:solidFill>
                </a:rPr>
                <a:t>文档相似度</a:t>
              </a:r>
              <a:endParaRPr lang="en-US" altLang="zh-CN" dirty="0">
                <a:solidFill>
                  <a:schemeClr val="bg1"/>
                </a:solidFill>
              </a:endParaRPr>
            </a:p>
          </p:txBody>
        </p:sp>
        <p:sp>
          <p:nvSpPr>
            <p:cNvPr id="32" name="Oval 31"/>
            <p:cNvSpPr/>
            <p:nvPr/>
          </p:nvSpPr>
          <p:spPr>
            <a:xfrm>
              <a:off x="8369549" y="5371744"/>
              <a:ext cx="2170336" cy="558800"/>
            </a:xfrm>
            <a:prstGeom prst="ellipse">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chemeClr val="bg1"/>
                  </a:solidFill>
                </a:rPr>
                <a:t>推荐</a:t>
              </a:r>
              <a:endParaRPr lang="en-US" altLang="zh-CN" dirty="0">
                <a:solidFill>
                  <a:schemeClr val="bg1"/>
                </a:solidFill>
              </a:endParaRPr>
            </a:p>
          </p:txBody>
        </p:sp>
        <p:sp>
          <p:nvSpPr>
            <p:cNvPr id="33" name="Oval 32"/>
            <p:cNvSpPr/>
            <p:nvPr/>
          </p:nvSpPr>
          <p:spPr>
            <a:xfrm>
              <a:off x="10200639" y="4823672"/>
              <a:ext cx="1056640" cy="558800"/>
            </a:xfrm>
            <a:prstGeom prst="ellipse">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chemeClr val="bg1"/>
                  </a:solidFill>
                </a:rPr>
                <a:t>机器翻译</a:t>
              </a:r>
              <a:endParaRPr lang="en-US" altLang="zh-CN" dirty="0">
                <a:solidFill>
                  <a:schemeClr val="bg1"/>
                </a:solidFill>
              </a:endParaRPr>
            </a:p>
          </p:txBody>
        </p:sp>
        <p:sp>
          <p:nvSpPr>
            <p:cNvPr id="34" name="Oval 33"/>
            <p:cNvSpPr/>
            <p:nvPr/>
          </p:nvSpPr>
          <p:spPr>
            <a:xfrm>
              <a:off x="7202148" y="3468208"/>
              <a:ext cx="1042033" cy="558800"/>
            </a:xfrm>
            <a:prstGeom prst="ellipse">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chemeClr val="bg1"/>
                  </a:solidFill>
                </a:rPr>
                <a:t>文本生成</a:t>
              </a:r>
              <a:endParaRPr lang="en-US" altLang="zh-CN" dirty="0">
                <a:solidFill>
                  <a:schemeClr val="bg1"/>
                </a:solidFill>
              </a:endParaRPr>
            </a:p>
          </p:txBody>
        </p:sp>
        <p:sp>
          <p:nvSpPr>
            <p:cNvPr id="35" name="Oval 34"/>
            <p:cNvSpPr/>
            <p:nvPr/>
          </p:nvSpPr>
          <p:spPr>
            <a:xfrm>
              <a:off x="7358162" y="4989113"/>
              <a:ext cx="1056640" cy="558800"/>
            </a:xfrm>
            <a:prstGeom prst="ellipse">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chemeClr val="bg1"/>
                  </a:solidFill>
                </a:rPr>
                <a:t>问答系统</a:t>
              </a:r>
              <a:endParaRPr lang="en-US" altLang="zh-CN" dirty="0">
                <a:solidFill>
                  <a:schemeClr val="bg1"/>
                </a:solidFill>
              </a:endParaRPr>
            </a:p>
          </p:txBody>
        </p:sp>
        <p:sp>
          <p:nvSpPr>
            <p:cNvPr id="36" name="Oval 35"/>
            <p:cNvSpPr/>
            <p:nvPr/>
          </p:nvSpPr>
          <p:spPr>
            <a:xfrm>
              <a:off x="6976185" y="4236558"/>
              <a:ext cx="1267995" cy="558800"/>
            </a:xfrm>
            <a:prstGeom prst="ellipse">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chemeClr val="bg1"/>
                  </a:solidFill>
                </a:rPr>
                <a:t>聊天机器人</a:t>
              </a:r>
              <a:endParaRPr lang="en-US" altLang="zh-CN" dirty="0">
                <a:solidFill>
                  <a:schemeClr val="bg1"/>
                </a:solidFill>
              </a:endParaRPr>
            </a:p>
          </p:txBody>
        </p:sp>
      </p:grpSp>
    </p:spTree>
    <p:extLst>
      <p:ext uri="{BB962C8B-B14F-4D97-AF65-F5344CB8AC3E}">
        <p14:creationId xmlns:p14="http://schemas.microsoft.com/office/powerpoint/2010/main" val="3455055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r>
              <a:rPr lang="zh-CN" altLang="en-US" dirty="0"/>
              <a:t>自然语言处理简介</a:t>
            </a:r>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zh-CN" altLang="en-US" sz="2800" dirty="0">
                <a:solidFill>
                  <a:srgbClr val="0071C5"/>
                </a:solidFill>
                <a:ea typeface="+mj-ea"/>
              </a:rPr>
              <a:t>子领域：</a:t>
            </a:r>
            <a:endParaRPr lang="en-US" altLang="zh-CN" sz="2800" dirty="0">
              <a:solidFill>
                <a:srgbClr val="0071C5"/>
              </a:solidFill>
              <a:ea typeface="+mj-ea"/>
            </a:endParaRPr>
          </a:p>
          <a:p>
            <a:pPr marL="955614" lvl="1" indent="-342900">
              <a:buFontTx/>
              <a:buChar char="-"/>
            </a:pPr>
            <a:r>
              <a:rPr lang="zh-CN" altLang="en-US" sz="2400" dirty="0">
                <a:ea typeface="+mj-ea"/>
              </a:rPr>
              <a:t>自然语言理解</a:t>
            </a:r>
            <a:endParaRPr lang="en-US" altLang="zh-CN" sz="2400" dirty="0">
              <a:ea typeface="+mj-ea"/>
            </a:endParaRPr>
          </a:p>
          <a:p>
            <a:pPr marL="955614" lvl="1" indent="-342900">
              <a:buFontTx/>
              <a:buChar char="-"/>
            </a:pPr>
            <a:r>
              <a:rPr lang="en-US" altLang="zh-CN" sz="2400" dirty="0">
                <a:ea typeface="+mj-ea"/>
              </a:rPr>
              <a:t>Natural Language Understanding (</a:t>
            </a:r>
            <a:r>
              <a:rPr lang="en-US" altLang="zh-CN" sz="2400" dirty="0">
                <a:solidFill>
                  <a:srgbClr val="FF0000"/>
                </a:solidFill>
                <a:ea typeface="+mj-ea"/>
              </a:rPr>
              <a:t>NLU</a:t>
            </a:r>
            <a:r>
              <a:rPr lang="en-US" altLang="zh-CN" sz="2400" dirty="0">
                <a:ea typeface="+mj-ea"/>
              </a:rPr>
              <a:t>)</a:t>
            </a:r>
          </a:p>
          <a:p>
            <a:pPr marL="955614" lvl="1" indent="-342900">
              <a:buFontTx/>
              <a:buChar char="-"/>
            </a:pPr>
            <a:r>
              <a:rPr lang="zh-CN" altLang="en-US" sz="2400" dirty="0">
                <a:ea typeface="+mj-ea"/>
              </a:rPr>
              <a:t>自然语言生成</a:t>
            </a:r>
            <a:endParaRPr lang="en-US" altLang="zh-CN" sz="2400" dirty="0">
              <a:ea typeface="+mj-ea"/>
            </a:endParaRPr>
          </a:p>
          <a:p>
            <a:pPr marL="955614" lvl="1" indent="-342900">
              <a:buFontTx/>
              <a:buChar char="-"/>
            </a:pPr>
            <a:r>
              <a:rPr lang="en-US" altLang="zh-CN" sz="2400" dirty="0">
                <a:ea typeface="+mj-ea"/>
              </a:rPr>
              <a:t>Natural Language Generation (</a:t>
            </a:r>
            <a:r>
              <a:rPr lang="en-US" altLang="zh-CN" sz="2400" dirty="0">
                <a:solidFill>
                  <a:srgbClr val="118144"/>
                </a:solidFill>
                <a:ea typeface="+mj-ea"/>
              </a:rPr>
              <a:t>NLG</a:t>
            </a:r>
            <a:r>
              <a:rPr lang="en-US" altLang="zh-CN" sz="2400" dirty="0">
                <a:ea typeface="+mj-ea"/>
              </a:rPr>
              <a:t>)</a:t>
            </a:r>
          </a:p>
        </p:txBody>
      </p:sp>
      <p:sp>
        <p:nvSpPr>
          <p:cNvPr id="5" name="灯片编号占位符 4"/>
          <p:cNvSpPr>
            <a:spLocks noGrp="1"/>
          </p:cNvSpPr>
          <p:nvPr>
            <p:ph type="sldNum" sz="quarter" idx="12"/>
          </p:nvPr>
        </p:nvSpPr>
        <p:spPr>
          <a:xfrm>
            <a:off x="8984675" y="6356350"/>
            <a:ext cx="2743200" cy="365125"/>
          </a:xfrm>
        </p:spPr>
        <p:txBody>
          <a:bodyPr/>
          <a:lstStyle/>
          <a:p>
            <a:fld id="{7DC1BBB0-96F0-4077-A278-0F3FB5C104D3}" type="slidenum">
              <a:rPr lang="en-US" altLang="zh-CN" smtClean="0">
                <a:latin typeface="Intel Clear"/>
                <a:ea typeface="Intel Clear Hans"/>
              </a:rPr>
              <a:t>5</a:t>
            </a:fld>
            <a:endParaRPr lang="en-US" altLang="zh-CN">
              <a:latin typeface="Intel Clear"/>
              <a:ea typeface="Intel Clear Hans"/>
            </a:endParaRPr>
          </a:p>
        </p:txBody>
      </p:sp>
      <p:grpSp>
        <p:nvGrpSpPr>
          <p:cNvPr id="11" name="Group 10"/>
          <p:cNvGrpSpPr/>
          <p:nvPr/>
        </p:nvGrpSpPr>
        <p:grpSpPr>
          <a:xfrm>
            <a:off x="6835835" y="2424350"/>
            <a:ext cx="4907280" cy="3514172"/>
            <a:chOff x="6847840" y="2658030"/>
            <a:chExt cx="4907280" cy="3514172"/>
          </a:xfrm>
        </p:grpSpPr>
        <p:sp>
          <p:nvSpPr>
            <p:cNvPr id="2" name="Oval 1"/>
            <p:cNvSpPr/>
            <p:nvPr/>
          </p:nvSpPr>
          <p:spPr>
            <a:xfrm>
              <a:off x="6847840" y="2658030"/>
              <a:ext cx="4907280" cy="3514172"/>
            </a:xfrm>
            <a:prstGeom prst="ellipse">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8800" dirty="0">
                  <a:solidFill>
                    <a:schemeClr val="bg1">
                      <a:lumMod val="75000"/>
                    </a:schemeClr>
                  </a:solidFill>
                </a:rPr>
                <a:t>NLP</a:t>
              </a:r>
              <a:endParaRPr lang="zh-CN" altLang="en-US" sz="8800" dirty="0">
                <a:solidFill>
                  <a:schemeClr val="bg1">
                    <a:lumMod val="75000"/>
                  </a:schemeClr>
                </a:solidFill>
              </a:endParaRPr>
            </a:p>
          </p:txBody>
        </p:sp>
        <p:sp>
          <p:nvSpPr>
            <p:cNvPr id="8" name="Oval 7"/>
            <p:cNvSpPr/>
            <p:nvPr/>
          </p:nvSpPr>
          <p:spPr>
            <a:xfrm>
              <a:off x="10200639" y="3320888"/>
              <a:ext cx="1056640" cy="558800"/>
            </a:xfrm>
            <a:prstGeom prst="ellipse">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chemeClr val="bg1"/>
                  </a:solidFill>
                </a:rPr>
                <a:t>信息获取</a:t>
              </a:r>
            </a:p>
          </p:txBody>
        </p:sp>
        <p:sp>
          <p:nvSpPr>
            <p:cNvPr id="19" name="Oval 18"/>
            <p:cNvSpPr/>
            <p:nvPr/>
          </p:nvSpPr>
          <p:spPr>
            <a:xfrm>
              <a:off x="8095589" y="2832569"/>
              <a:ext cx="2245446" cy="641435"/>
            </a:xfrm>
            <a:prstGeom prst="ellipse">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chemeClr val="bg1"/>
                  </a:solidFill>
                </a:rPr>
                <a:t>文本分类</a:t>
              </a:r>
            </a:p>
          </p:txBody>
        </p:sp>
        <p:sp>
          <p:nvSpPr>
            <p:cNvPr id="20" name="Oval 19"/>
            <p:cNvSpPr/>
            <p:nvPr/>
          </p:nvSpPr>
          <p:spPr>
            <a:xfrm>
              <a:off x="10341035" y="4089175"/>
              <a:ext cx="1301141" cy="558800"/>
            </a:xfrm>
            <a:prstGeom prst="ellipse">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chemeClr val="bg1"/>
                  </a:solidFill>
                </a:rPr>
                <a:t>文档相似度</a:t>
              </a:r>
              <a:endParaRPr lang="en-US" altLang="zh-CN" dirty="0">
                <a:solidFill>
                  <a:schemeClr val="bg1"/>
                </a:solidFill>
              </a:endParaRPr>
            </a:p>
          </p:txBody>
        </p:sp>
        <p:sp>
          <p:nvSpPr>
            <p:cNvPr id="21" name="Oval 20"/>
            <p:cNvSpPr/>
            <p:nvPr/>
          </p:nvSpPr>
          <p:spPr>
            <a:xfrm>
              <a:off x="8369549" y="5371744"/>
              <a:ext cx="2170336" cy="558800"/>
            </a:xfrm>
            <a:prstGeom prst="ellipse">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chemeClr val="bg1"/>
                  </a:solidFill>
                </a:rPr>
                <a:t>推荐</a:t>
              </a:r>
              <a:endParaRPr lang="en-US" altLang="zh-CN" dirty="0">
                <a:solidFill>
                  <a:schemeClr val="bg1"/>
                </a:solidFill>
              </a:endParaRPr>
            </a:p>
          </p:txBody>
        </p:sp>
        <p:sp>
          <p:nvSpPr>
            <p:cNvPr id="22" name="Oval 21"/>
            <p:cNvSpPr/>
            <p:nvPr/>
          </p:nvSpPr>
          <p:spPr>
            <a:xfrm>
              <a:off x="10200639" y="4823672"/>
              <a:ext cx="1056640" cy="558800"/>
            </a:xfrm>
            <a:prstGeom prst="ellipse">
              <a:avLst/>
            </a:prstGeom>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solidFill>
                    <a:schemeClr val="bg1"/>
                  </a:solidFill>
                </a:rPr>
                <a:t>MT</a:t>
              </a:r>
            </a:p>
          </p:txBody>
        </p:sp>
        <p:sp>
          <p:nvSpPr>
            <p:cNvPr id="25" name="Oval 24"/>
            <p:cNvSpPr/>
            <p:nvPr/>
          </p:nvSpPr>
          <p:spPr>
            <a:xfrm>
              <a:off x="7202148" y="3468208"/>
              <a:ext cx="1042033" cy="558800"/>
            </a:xfrm>
            <a:prstGeom prst="ellipse">
              <a:avLst/>
            </a:prstGeom>
            <a:solidFill>
              <a:srgbClr val="00B050"/>
            </a:solidFill>
            <a:ln w="19050">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dirty="0">
                  <a:solidFill>
                    <a:schemeClr val="bg1"/>
                  </a:solidFill>
                </a:rPr>
                <a:t>文本生成</a:t>
              </a:r>
              <a:endParaRPr lang="en-US" altLang="zh-CN" dirty="0">
                <a:solidFill>
                  <a:schemeClr val="bg1"/>
                </a:solidFill>
              </a:endParaRPr>
            </a:p>
          </p:txBody>
        </p:sp>
        <p:sp>
          <p:nvSpPr>
            <p:cNvPr id="23" name="Oval 22"/>
            <p:cNvSpPr/>
            <p:nvPr/>
          </p:nvSpPr>
          <p:spPr>
            <a:xfrm>
              <a:off x="7358162" y="4989113"/>
              <a:ext cx="1056640" cy="558800"/>
            </a:xfrm>
            <a:prstGeom prst="ellipse">
              <a:avLst/>
            </a:prstGeom>
            <a:solidFill>
              <a:schemeClr val="accent5"/>
            </a:solid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a:solidFill>
                    <a:schemeClr val="bg1"/>
                  </a:solidFill>
                </a:rPr>
                <a:t>问答系统</a:t>
              </a:r>
              <a:endParaRPr lang="en-US" altLang="zh-CN" dirty="0">
                <a:solidFill>
                  <a:schemeClr val="bg1"/>
                </a:solidFill>
              </a:endParaRPr>
            </a:p>
          </p:txBody>
        </p:sp>
        <p:sp>
          <p:nvSpPr>
            <p:cNvPr id="24" name="Oval 23"/>
            <p:cNvSpPr/>
            <p:nvPr/>
          </p:nvSpPr>
          <p:spPr>
            <a:xfrm>
              <a:off x="6976185" y="4246718"/>
              <a:ext cx="1267995" cy="558800"/>
            </a:xfrm>
            <a:prstGeom prst="ellipse">
              <a:avLst/>
            </a:prstGeom>
            <a:solidFill>
              <a:schemeClr val="accent5"/>
            </a:solidFill>
            <a:ln w="19050"/>
          </p:spPr>
          <p:style>
            <a:lnRef idx="2">
              <a:schemeClr val="accent5"/>
            </a:lnRef>
            <a:fillRef idx="1">
              <a:schemeClr val="lt1"/>
            </a:fillRef>
            <a:effectRef idx="0">
              <a:schemeClr val="accent5"/>
            </a:effectRef>
            <a:fontRef idx="minor">
              <a:schemeClr val="dk1"/>
            </a:fontRef>
          </p:style>
          <p:txBody>
            <a:bodyPr rtlCol="0" anchor="ctr"/>
            <a:lstStyle/>
            <a:p>
              <a:pPr algn="ctr"/>
              <a:r>
                <a:rPr lang="zh-CN" altLang="en-US" dirty="0">
                  <a:solidFill>
                    <a:schemeClr val="bg1"/>
                  </a:solidFill>
                </a:rPr>
                <a:t>聊天机器人</a:t>
              </a:r>
              <a:endParaRPr lang="en-US" altLang="zh-CN" dirty="0">
                <a:solidFill>
                  <a:schemeClr val="bg1"/>
                </a:solidFill>
              </a:endParaRPr>
            </a:p>
          </p:txBody>
        </p:sp>
      </p:grpSp>
    </p:spTree>
    <p:extLst>
      <p:ext uri="{BB962C8B-B14F-4D97-AF65-F5344CB8AC3E}">
        <p14:creationId xmlns:p14="http://schemas.microsoft.com/office/powerpoint/2010/main" val="3697557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r>
              <a:rPr lang="zh-CN" altLang="en-US" dirty="0"/>
              <a:t>自然语言处理简介</a:t>
            </a:r>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zh-CN" altLang="en-US" sz="2800">
                <a:solidFill>
                  <a:srgbClr val="0071C5"/>
                </a:solidFill>
                <a:ea typeface="+mj-ea"/>
              </a:rPr>
              <a:t>研究方式</a:t>
            </a:r>
            <a:r>
              <a:rPr lang="en-US" altLang="zh-CN" sz="2800">
                <a:solidFill>
                  <a:srgbClr val="0071C5"/>
                </a:solidFill>
                <a:ea typeface="+mj-ea"/>
              </a:rPr>
              <a:t>: </a:t>
            </a:r>
            <a:r>
              <a:rPr lang="en-US" altLang="zh-CN" sz="2800" dirty="0">
                <a:solidFill>
                  <a:srgbClr val="7030A0"/>
                </a:solidFill>
                <a:ea typeface="+mj-ea"/>
              </a:rPr>
              <a:t>CL</a:t>
            </a:r>
            <a:r>
              <a:rPr lang="en-US" altLang="zh-CN" sz="2800" dirty="0">
                <a:solidFill>
                  <a:srgbClr val="0071C5"/>
                </a:solidFill>
                <a:ea typeface="+mj-ea"/>
              </a:rPr>
              <a:t>, </a:t>
            </a:r>
            <a:r>
              <a:rPr lang="en-US" altLang="zh-CN" sz="2800" dirty="0">
                <a:solidFill>
                  <a:srgbClr val="00B050"/>
                </a:solidFill>
                <a:ea typeface="+mj-ea"/>
              </a:rPr>
              <a:t>ML</a:t>
            </a:r>
            <a:r>
              <a:rPr lang="en-US" altLang="zh-CN" sz="2800" dirty="0">
                <a:solidFill>
                  <a:srgbClr val="0071C5"/>
                </a:solidFill>
                <a:ea typeface="+mj-ea"/>
              </a:rPr>
              <a:t>, </a:t>
            </a:r>
            <a:r>
              <a:rPr lang="en-US" altLang="zh-CN" sz="2800" dirty="0">
                <a:solidFill>
                  <a:srgbClr val="FFC000"/>
                </a:solidFill>
                <a:ea typeface="+mj-ea"/>
              </a:rPr>
              <a:t>DL</a:t>
            </a:r>
            <a:r>
              <a:rPr lang="en-US" altLang="zh-CN" sz="2800" dirty="0">
                <a:solidFill>
                  <a:srgbClr val="0071C5"/>
                </a:solidFill>
                <a:ea typeface="+mj-ea"/>
              </a:rPr>
              <a:t>, </a:t>
            </a:r>
            <a:r>
              <a:rPr lang="en-US" altLang="zh-CN" sz="2800" dirty="0">
                <a:solidFill>
                  <a:srgbClr val="FF0000"/>
                </a:solidFill>
                <a:ea typeface="+mj-ea"/>
              </a:rPr>
              <a:t>RL</a:t>
            </a:r>
            <a:r>
              <a:rPr lang="en-US" altLang="zh-CN" sz="2800" dirty="0">
                <a:solidFill>
                  <a:srgbClr val="0071C5"/>
                </a:solidFill>
                <a:ea typeface="+mj-ea"/>
              </a:rPr>
              <a:t>, …</a:t>
            </a:r>
          </a:p>
        </p:txBody>
      </p:sp>
      <p:sp>
        <p:nvSpPr>
          <p:cNvPr id="5" name="灯片编号占位符 4"/>
          <p:cNvSpPr>
            <a:spLocks noGrp="1"/>
          </p:cNvSpPr>
          <p:nvPr>
            <p:ph type="sldNum" sz="quarter" idx="12"/>
          </p:nvPr>
        </p:nvSpPr>
        <p:spPr/>
        <p:txBody>
          <a:bodyPr/>
          <a:lstStyle/>
          <a:p>
            <a:fld id="{7DC1BBB0-96F0-4077-A278-0F3FB5C104D3}" type="slidenum">
              <a:rPr lang="en-US" altLang="zh-CN" smtClean="0">
                <a:latin typeface="Intel Clear"/>
                <a:ea typeface="Intel Clear Hans"/>
              </a:rPr>
              <a:t>6</a:t>
            </a:fld>
            <a:endParaRPr lang="en-US" altLang="zh-CN">
              <a:latin typeface="Intel Clear"/>
              <a:ea typeface="Intel Clear Hans"/>
            </a:endParaRPr>
          </a:p>
        </p:txBody>
      </p:sp>
      <p:grpSp>
        <p:nvGrpSpPr>
          <p:cNvPr id="16" name="Group 15"/>
          <p:cNvGrpSpPr/>
          <p:nvPr/>
        </p:nvGrpSpPr>
        <p:grpSpPr>
          <a:xfrm>
            <a:off x="7452766" y="2777530"/>
            <a:ext cx="2817412" cy="1915372"/>
            <a:chOff x="7028696" y="3972361"/>
            <a:chExt cx="2817412" cy="1915372"/>
          </a:xfrm>
        </p:grpSpPr>
        <p:sp>
          <p:nvSpPr>
            <p:cNvPr id="10" name="Oval 9"/>
            <p:cNvSpPr/>
            <p:nvPr/>
          </p:nvSpPr>
          <p:spPr>
            <a:xfrm>
              <a:off x="7028696" y="3972361"/>
              <a:ext cx="2817412" cy="1915372"/>
            </a:xfrm>
            <a:prstGeom prst="ellipse">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CN" sz="1600" dirty="0"/>
                <a:t>AI</a:t>
              </a:r>
              <a:endParaRPr lang="zh-CN" altLang="en-US" sz="1600" dirty="0"/>
            </a:p>
          </p:txBody>
        </p:sp>
        <p:sp>
          <p:nvSpPr>
            <p:cNvPr id="11" name="Oval 10"/>
            <p:cNvSpPr/>
            <p:nvPr/>
          </p:nvSpPr>
          <p:spPr>
            <a:xfrm>
              <a:off x="7776376" y="4061099"/>
              <a:ext cx="1928773" cy="1737895"/>
            </a:xfrm>
            <a:prstGeom prst="ellipse">
              <a:avLst/>
            </a:prstGeom>
            <a:no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CN" sz="1600" dirty="0"/>
                <a:t>ML</a:t>
              </a:r>
              <a:endParaRPr lang="zh-CN" altLang="en-US" sz="1600" dirty="0"/>
            </a:p>
          </p:txBody>
        </p:sp>
        <p:sp>
          <p:nvSpPr>
            <p:cNvPr id="13" name="Oval 12"/>
            <p:cNvSpPr/>
            <p:nvPr/>
          </p:nvSpPr>
          <p:spPr>
            <a:xfrm>
              <a:off x="8452238" y="4369810"/>
              <a:ext cx="1151570" cy="1115702"/>
            </a:xfrm>
            <a:prstGeom prst="ellipse">
              <a:avLst/>
            </a:prstGeom>
            <a:noFill/>
            <a:ln>
              <a:solidFill>
                <a:srgbClr val="FFC000"/>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CN" sz="1600" dirty="0"/>
                <a:t>DL</a:t>
              </a:r>
              <a:endParaRPr lang="zh-CN" altLang="en-US" sz="1600" dirty="0"/>
            </a:p>
          </p:txBody>
        </p:sp>
        <p:sp>
          <p:nvSpPr>
            <p:cNvPr id="14" name="Oval 13"/>
            <p:cNvSpPr/>
            <p:nvPr/>
          </p:nvSpPr>
          <p:spPr>
            <a:xfrm>
              <a:off x="8984974" y="4601795"/>
              <a:ext cx="550976" cy="651731"/>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CN" sz="1400" dirty="0"/>
                <a:t>RL</a:t>
              </a:r>
              <a:endParaRPr lang="zh-CN" altLang="en-US" sz="1400" dirty="0"/>
            </a:p>
          </p:txBody>
        </p:sp>
      </p:grpSp>
      <p:grpSp>
        <p:nvGrpSpPr>
          <p:cNvPr id="18" name="Group 17"/>
          <p:cNvGrpSpPr/>
          <p:nvPr/>
        </p:nvGrpSpPr>
        <p:grpSpPr>
          <a:xfrm>
            <a:off x="1360478" y="2770322"/>
            <a:ext cx="4550798" cy="1922580"/>
            <a:chOff x="6887737" y="1799626"/>
            <a:chExt cx="4550798" cy="1922580"/>
          </a:xfrm>
        </p:grpSpPr>
        <p:sp>
          <p:nvSpPr>
            <p:cNvPr id="19" name="Oval 18"/>
            <p:cNvSpPr/>
            <p:nvPr/>
          </p:nvSpPr>
          <p:spPr>
            <a:xfrm>
              <a:off x="6887737" y="1806834"/>
              <a:ext cx="2817412" cy="1915372"/>
            </a:xfrm>
            <a:prstGeom prst="ellipse">
              <a:avLst/>
            </a:prstGeom>
            <a:noFill/>
            <a:ln>
              <a:solidFill>
                <a:srgbClr val="7030A0"/>
              </a:solidFill>
            </a:ln>
          </p:spPr>
          <p:style>
            <a:lnRef idx="2">
              <a:schemeClr val="accent1"/>
            </a:lnRef>
            <a:fillRef idx="1">
              <a:schemeClr val="lt1"/>
            </a:fillRef>
            <a:effectRef idx="0">
              <a:schemeClr val="accent1"/>
            </a:effectRef>
            <a:fontRef idx="minor">
              <a:schemeClr val="dk1"/>
            </a:fontRef>
          </p:style>
          <p:txBody>
            <a:bodyPr rtlCol="0" anchor="ctr"/>
            <a:lstStyle/>
            <a:p>
              <a:r>
                <a:rPr lang="en-US" altLang="zh-CN" sz="2000" dirty="0"/>
                <a:t>Computer Linguistics</a:t>
              </a:r>
              <a:endParaRPr lang="zh-CN" altLang="en-US" sz="2000" dirty="0"/>
            </a:p>
          </p:txBody>
        </p:sp>
        <p:sp>
          <p:nvSpPr>
            <p:cNvPr id="20" name="Oval 19"/>
            <p:cNvSpPr/>
            <p:nvPr/>
          </p:nvSpPr>
          <p:spPr>
            <a:xfrm>
              <a:off x="8621123" y="1799626"/>
              <a:ext cx="2817412" cy="1915372"/>
            </a:xfrm>
            <a:prstGeom prst="ellipse">
              <a:avLst/>
            </a:prstGeom>
            <a:no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r"/>
              <a:r>
                <a:rPr lang="en-US" altLang="zh-CN" sz="2000" dirty="0"/>
                <a:t>Machine</a:t>
              </a:r>
            </a:p>
            <a:p>
              <a:pPr algn="r"/>
              <a:r>
                <a:rPr lang="en-US" altLang="zh-CN" sz="2000" dirty="0"/>
                <a:t>Learning</a:t>
              </a:r>
              <a:endParaRPr lang="zh-CN" altLang="en-US" sz="2000" dirty="0"/>
            </a:p>
          </p:txBody>
        </p:sp>
        <p:sp>
          <p:nvSpPr>
            <p:cNvPr id="21" name="Rectangle 20"/>
            <p:cNvSpPr/>
            <p:nvPr/>
          </p:nvSpPr>
          <p:spPr>
            <a:xfrm>
              <a:off x="8819903" y="2500548"/>
              <a:ext cx="683813" cy="513529"/>
            </a:xfrm>
            <a:prstGeom prst="rect">
              <a:avLst/>
            </a:prstGeom>
            <a:noFill/>
            <a:ln>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sz="2000" dirty="0"/>
                <a:t>NLP</a:t>
              </a:r>
              <a:endParaRPr lang="zh-CN" altLang="en-US" sz="2000" dirty="0"/>
            </a:p>
          </p:txBody>
        </p:sp>
      </p:grpSp>
      <p:sp>
        <p:nvSpPr>
          <p:cNvPr id="17" name="Content Placeholder 2"/>
          <p:cNvSpPr txBox="1">
            <a:spLocks/>
          </p:cNvSpPr>
          <p:nvPr/>
        </p:nvSpPr>
        <p:spPr>
          <a:xfrm>
            <a:off x="6427648" y="5234102"/>
            <a:ext cx="4867648" cy="657214"/>
          </a:xfrm>
          <a:prstGeom prst="rect">
            <a:avLst/>
          </a:prstGeom>
        </p:spPr>
        <p:txBody>
          <a:bodyPr vert="horz" lIns="0" tIns="0" rIns="0" bIns="0" rtlCol="0">
            <a:noAutofit/>
          </a:bodyPr>
          <a:lstStyle>
            <a:lvl1pPr marL="0" indent="0" algn="l" defTabSz="609559" rtl="0" eaLnBrk="1" latinLnBrk="0" hangingPunct="1">
              <a:spcBef>
                <a:spcPts val="1600"/>
              </a:spcBef>
              <a:spcAft>
                <a:spcPts val="0"/>
              </a:spcAft>
              <a:buFont typeface="Arial" charset="0"/>
              <a:buNone/>
              <a:defRPr sz="2400" b="0" kern="1200">
                <a:solidFill>
                  <a:srgbClr val="0071C5"/>
                </a:solidFill>
                <a:latin typeface="+mn-lt"/>
                <a:ea typeface="+mn-ea"/>
                <a:cs typeface="Intel Clear" panose="020B0604020203020204" pitchFamily="34" charset="0"/>
              </a:defRPr>
            </a:lvl1pPr>
            <a:lvl2pPr marL="612714" indent="-246915" algn="l" defTabSz="609559" rtl="0" eaLnBrk="1" latinLnBrk="0" hangingPunct="1">
              <a:spcBef>
                <a:spcPts val="1600"/>
              </a:spcBef>
              <a:buFont typeface="Arial" charset="0"/>
              <a:buChar char="•"/>
              <a:defRPr sz="2133" kern="1200" baseline="0">
                <a:solidFill>
                  <a:schemeClr val="tx2"/>
                </a:solidFill>
                <a:latin typeface="+mn-lt"/>
                <a:ea typeface="+mn-ea"/>
                <a:cs typeface="Intel Clear" panose="020B0604020203020204" pitchFamily="34" charset="0"/>
              </a:defRPr>
            </a:lvl2pPr>
            <a:lvl3pPr marL="978514" indent="-246915" algn="l" defTabSz="609559" rtl="0" eaLnBrk="1" latinLnBrk="0" hangingPunct="1">
              <a:spcBef>
                <a:spcPts val="1067"/>
              </a:spcBef>
              <a:buFont typeface="Arial" charset="0"/>
              <a:buChar char="•"/>
              <a:defRPr sz="2133" kern="1200">
                <a:solidFill>
                  <a:schemeClr val="tx2"/>
                </a:solidFill>
                <a:latin typeface="+mn-lt"/>
                <a:ea typeface="+mn-ea"/>
                <a:cs typeface="Intel Clear" panose="020B0604020203020204" pitchFamily="34" charset="0"/>
              </a:defRPr>
            </a:lvl3pPr>
            <a:lvl4pPr marL="1344313" indent="-246915" algn="l" defTabSz="609559" rtl="0" eaLnBrk="1" latinLnBrk="0" hangingPunct="1">
              <a:spcBef>
                <a:spcPct val="20000"/>
              </a:spcBef>
              <a:buFont typeface="Arial" charset="0"/>
              <a:buChar char="•"/>
              <a:defRPr sz="1867" kern="1200">
                <a:solidFill>
                  <a:schemeClr val="tx2"/>
                </a:solidFill>
                <a:latin typeface="+mn-lt"/>
                <a:ea typeface="+mn-ea"/>
                <a:cs typeface="Intel Clear" panose="020B0604020203020204" pitchFamily="34" charset="0"/>
              </a:defRPr>
            </a:lvl4pPr>
            <a:lvl5pPr marL="1710113" indent="-246915" algn="l" defTabSz="609559" rtl="0" eaLnBrk="1" latinLnBrk="0" hangingPunct="1">
              <a:spcBef>
                <a:spcPct val="20000"/>
              </a:spcBef>
              <a:buFont typeface="Arial" charset="0"/>
              <a:buChar char="•"/>
              <a:defRPr sz="1867" kern="1200">
                <a:solidFill>
                  <a:schemeClr val="tx2"/>
                </a:solidFill>
                <a:latin typeface="+mn-lt"/>
                <a:ea typeface="+mn-ea"/>
                <a:cs typeface="Intel Clear" panose="020B0604020203020204" pitchFamily="34" charset="0"/>
              </a:defRPr>
            </a:lvl5pPr>
            <a:lvl6pPr marL="3352576" indent="-304780" algn="l" defTabSz="609559" rtl="0" eaLnBrk="1" latinLnBrk="0" hangingPunct="1">
              <a:spcBef>
                <a:spcPct val="20000"/>
              </a:spcBef>
              <a:buFont typeface="Arial"/>
              <a:buChar char="•"/>
              <a:defRPr sz="2667" kern="1200">
                <a:solidFill>
                  <a:schemeClr val="tx1"/>
                </a:solidFill>
                <a:latin typeface="+mn-lt"/>
                <a:ea typeface="+mn-ea"/>
                <a:cs typeface="+mn-cs"/>
              </a:defRPr>
            </a:lvl6pPr>
            <a:lvl7pPr marL="3962136" indent="-304780" algn="l" defTabSz="609559" rtl="0" eaLnBrk="1" latinLnBrk="0" hangingPunct="1">
              <a:spcBef>
                <a:spcPct val="20000"/>
              </a:spcBef>
              <a:buFont typeface="Arial"/>
              <a:buChar char="•"/>
              <a:defRPr sz="2667" kern="1200">
                <a:solidFill>
                  <a:schemeClr val="tx1"/>
                </a:solidFill>
                <a:latin typeface="+mn-lt"/>
                <a:ea typeface="+mn-ea"/>
                <a:cs typeface="+mn-cs"/>
              </a:defRPr>
            </a:lvl7pPr>
            <a:lvl8pPr marL="4571695" indent="-304780" algn="l" defTabSz="609559" rtl="0" eaLnBrk="1" latinLnBrk="0" hangingPunct="1">
              <a:spcBef>
                <a:spcPct val="20000"/>
              </a:spcBef>
              <a:buFont typeface="Arial"/>
              <a:buChar char="•"/>
              <a:defRPr sz="2667" kern="1200">
                <a:solidFill>
                  <a:schemeClr val="tx1"/>
                </a:solidFill>
                <a:latin typeface="+mn-lt"/>
                <a:ea typeface="+mn-ea"/>
                <a:cs typeface="+mn-cs"/>
              </a:defRPr>
            </a:lvl8pPr>
            <a:lvl9pPr marL="5181254" indent="-304780" algn="l" defTabSz="609559" rtl="0" eaLnBrk="1" latinLnBrk="0" hangingPunct="1">
              <a:spcBef>
                <a:spcPct val="20000"/>
              </a:spcBef>
              <a:buFont typeface="Arial"/>
              <a:buChar char="•"/>
              <a:defRPr sz="2667" kern="1200">
                <a:solidFill>
                  <a:schemeClr val="tx1"/>
                </a:solidFill>
                <a:latin typeface="+mn-lt"/>
                <a:ea typeface="+mn-ea"/>
                <a:cs typeface="+mn-cs"/>
              </a:defRPr>
            </a:lvl9pPr>
          </a:lstStyle>
          <a:p>
            <a:pPr marL="0" lvl="1" indent="0">
              <a:buNone/>
            </a:pPr>
            <a:r>
              <a:rPr lang="zh-CN" altLang="en-US" sz="2400" dirty="0">
                <a:solidFill>
                  <a:srgbClr val="0071C5"/>
                </a:solidFill>
                <a:latin typeface="Intel Clear"/>
                <a:ea typeface="Intel Clear Hans"/>
              </a:rPr>
              <a:t>趋势</a:t>
            </a:r>
            <a:r>
              <a:rPr lang="en-US" altLang="zh-CN" sz="2400" dirty="0">
                <a:solidFill>
                  <a:srgbClr val="0071C5"/>
                </a:solidFill>
                <a:latin typeface="Intel Clear"/>
                <a:ea typeface="Intel Clear Hans"/>
              </a:rPr>
              <a:t>: </a:t>
            </a:r>
            <a:r>
              <a:rPr lang="en-US" altLang="zh-CN" sz="1800" dirty="0">
                <a:solidFill>
                  <a:schemeClr val="bg1">
                    <a:lumMod val="50000"/>
                  </a:schemeClr>
                </a:solidFill>
                <a:latin typeface="Intel Clear"/>
                <a:ea typeface="Intel Clear Hans"/>
              </a:rPr>
              <a:t>NLP</a:t>
            </a:r>
            <a:r>
              <a:rPr lang="en-US" altLang="zh-CN" sz="1800" dirty="0">
                <a:solidFill>
                  <a:srgbClr val="0071C5"/>
                </a:solidFill>
                <a:latin typeface="Intel Clear"/>
                <a:ea typeface="Intel Clear Hans"/>
              </a:rPr>
              <a:t>.</a:t>
            </a:r>
            <a:r>
              <a:rPr lang="en-US" altLang="zh-CN" sz="4000" dirty="0">
                <a:solidFill>
                  <a:srgbClr val="00B050"/>
                </a:solidFill>
                <a:latin typeface="Intel Clear"/>
                <a:ea typeface="Intel Clear Hans"/>
              </a:rPr>
              <a:t>ML</a:t>
            </a:r>
            <a:r>
              <a:rPr lang="en-US" altLang="zh-CN" sz="2400" dirty="0">
                <a:solidFill>
                  <a:srgbClr val="0071C5"/>
                </a:solidFill>
                <a:latin typeface="Intel Clear"/>
                <a:ea typeface="Intel Clear Hans"/>
              </a:rPr>
              <a:t> </a:t>
            </a:r>
            <a:r>
              <a:rPr lang="zh-CN" altLang="en-US" sz="2400" dirty="0">
                <a:solidFill>
                  <a:srgbClr val="0071C5"/>
                </a:solidFill>
                <a:latin typeface="Intel Clear"/>
                <a:ea typeface="Intel Clear Hans"/>
              </a:rPr>
              <a:t>→ </a:t>
            </a:r>
            <a:r>
              <a:rPr lang="en-US" altLang="zh-CN" sz="1800" dirty="0">
                <a:solidFill>
                  <a:schemeClr val="bg1">
                    <a:lumMod val="50000"/>
                  </a:schemeClr>
                </a:solidFill>
                <a:latin typeface="Intel Clear"/>
                <a:ea typeface="Intel Clear Hans"/>
              </a:rPr>
              <a:t>NLP</a:t>
            </a:r>
            <a:r>
              <a:rPr lang="en-US" altLang="zh-CN" sz="1800" dirty="0">
                <a:solidFill>
                  <a:srgbClr val="0071C5"/>
                </a:solidFill>
                <a:latin typeface="Intel Clear"/>
                <a:ea typeface="Intel Clear Hans"/>
              </a:rPr>
              <a:t>.</a:t>
            </a:r>
            <a:r>
              <a:rPr lang="en-US" altLang="zh-CN" sz="3200" dirty="0">
                <a:solidFill>
                  <a:schemeClr val="accent4"/>
                </a:solidFill>
                <a:latin typeface="Intel Clear"/>
                <a:ea typeface="Intel Clear Hans"/>
              </a:rPr>
              <a:t>DL</a:t>
            </a:r>
            <a:r>
              <a:rPr lang="en-US" altLang="zh-CN" sz="2400" dirty="0">
                <a:solidFill>
                  <a:srgbClr val="0071C5"/>
                </a:solidFill>
                <a:latin typeface="Intel Clear"/>
                <a:ea typeface="Intel Clear Hans"/>
              </a:rPr>
              <a:t> </a:t>
            </a:r>
            <a:r>
              <a:rPr lang="zh-CN" altLang="en-US" sz="2400" dirty="0">
                <a:solidFill>
                  <a:srgbClr val="0071C5"/>
                </a:solidFill>
                <a:latin typeface="Intel Clear"/>
                <a:ea typeface="Intel Clear Hans"/>
              </a:rPr>
              <a:t>→ </a:t>
            </a:r>
            <a:r>
              <a:rPr lang="en-US" altLang="zh-CN" sz="1800" dirty="0">
                <a:solidFill>
                  <a:schemeClr val="bg1">
                    <a:lumMod val="50000"/>
                  </a:schemeClr>
                </a:solidFill>
                <a:latin typeface="Intel Clear"/>
                <a:ea typeface="Intel Clear Hans"/>
              </a:rPr>
              <a:t>NLP</a:t>
            </a:r>
            <a:r>
              <a:rPr lang="en-US" altLang="zh-CN" sz="1800" dirty="0">
                <a:solidFill>
                  <a:srgbClr val="0071C5"/>
                </a:solidFill>
                <a:latin typeface="Intel Clear"/>
                <a:ea typeface="Intel Clear Hans"/>
              </a:rPr>
              <a:t>.</a:t>
            </a:r>
            <a:r>
              <a:rPr lang="en-US" altLang="zh-CN" sz="2000" dirty="0">
                <a:solidFill>
                  <a:srgbClr val="FF0000"/>
                </a:solidFill>
                <a:latin typeface="Intel Clear"/>
                <a:ea typeface="Intel Clear Hans"/>
              </a:rPr>
              <a:t>RL</a:t>
            </a:r>
            <a:r>
              <a:rPr lang="en-US" altLang="zh-CN" sz="2400" dirty="0">
                <a:solidFill>
                  <a:srgbClr val="0071C5"/>
                </a:solidFill>
                <a:latin typeface="Intel Clear"/>
                <a:ea typeface="Intel Clear Hans"/>
              </a:rPr>
              <a:t> </a:t>
            </a:r>
          </a:p>
        </p:txBody>
      </p:sp>
    </p:spTree>
    <p:extLst>
      <p:ext uri="{BB962C8B-B14F-4D97-AF65-F5344CB8AC3E}">
        <p14:creationId xmlns:p14="http://schemas.microsoft.com/office/powerpoint/2010/main" val="173225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r>
              <a:rPr lang="zh-CN" altLang="en-US" dirty="0"/>
              <a:t>自然语言处理简介</a:t>
            </a:r>
          </a:p>
        </p:txBody>
      </p:sp>
      <p:sp>
        <p:nvSpPr>
          <p:cNvPr id="3" name="Content Placeholder 2"/>
          <p:cNvSpPr>
            <a:spLocks noGrp="1"/>
          </p:cNvSpPr>
          <p:nvPr>
            <p:ph idx="1"/>
          </p:nvPr>
        </p:nvSpPr>
        <p:spPr/>
        <p:txBody>
          <a:bodyPr/>
          <a:lstStyle/>
          <a:p>
            <a:pPr marL="342900" lvl="1" indent="-342900">
              <a:buFont typeface="Arial" panose="020B0604020202020204" pitchFamily="34" charset="0"/>
              <a:buChar char="•"/>
            </a:pPr>
            <a:r>
              <a:rPr lang="zh-CN" altLang="en-US" sz="2800" dirty="0">
                <a:solidFill>
                  <a:srgbClr val="0071C5"/>
                </a:solidFill>
                <a:ea typeface="+mj-ea"/>
              </a:rPr>
              <a:t>挑战</a:t>
            </a:r>
            <a:endParaRPr lang="en-US" altLang="zh-CN" sz="2800" dirty="0">
              <a:solidFill>
                <a:srgbClr val="0071C5"/>
              </a:solidFill>
              <a:ea typeface="+mj-ea"/>
            </a:endParaRPr>
          </a:p>
          <a:p>
            <a:pPr marL="955614" lvl="1" indent="-342900">
              <a:buFontTx/>
              <a:buChar char="-"/>
            </a:pPr>
            <a:r>
              <a:rPr lang="zh-CN" altLang="en-US" dirty="0">
                <a:ea typeface="+mj-ea"/>
              </a:rPr>
              <a:t>多义性 </a:t>
            </a:r>
            <a:r>
              <a:rPr lang="en-US" altLang="zh-CN" sz="2400" dirty="0">
                <a:ea typeface="+mj-ea"/>
              </a:rPr>
              <a:t>Ambiguity</a:t>
            </a:r>
            <a:r>
              <a:rPr lang="zh-CN" altLang="en-US" sz="2400" dirty="0">
                <a:ea typeface="+mj-ea"/>
              </a:rPr>
              <a:t> 例如：苹果 </a:t>
            </a:r>
            <a:r>
              <a:rPr lang="en-US" altLang="zh-CN" sz="2400" dirty="0">
                <a:ea typeface="+mj-ea"/>
              </a:rPr>
              <a:t>Apple</a:t>
            </a:r>
          </a:p>
          <a:p>
            <a:pPr marL="955614" lvl="1" indent="-342900">
              <a:buFontTx/>
              <a:buChar char="-"/>
            </a:pPr>
            <a:r>
              <a:rPr lang="zh-CN" altLang="en-US" sz="2400" dirty="0">
                <a:ea typeface="+mj-ea"/>
              </a:rPr>
              <a:t>指代 </a:t>
            </a:r>
            <a:r>
              <a:rPr lang="en-US" altLang="zh-CN" sz="2400" dirty="0">
                <a:ea typeface="+mj-ea"/>
              </a:rPr>
              <a:t>Reference</a:t>
            </a:r>
            <a:r>
              <a:rPr lang="zh-CN" altLang="en-US" sz="2400" dirty="0">
                <a:ea typeface="+mj-ea"/>
              </a:rPr>
              <a:t> 例如：他、她、它</a:t>
            </a:r>
            <a:endParaRPr lang="en-US" altLang="zh-CN" sz="2400" dirty="0">
              <a:ea typeface="+mj-ea"/>
            </a:endParaRPr>
          </a:p>
          <a:p>
            <a:pPr marL="955614" lvl="1" indent="-342900">
              <a:buFontTx/>
              <a:buChar char="-"/>
            </a:pPr>
            <a:r>
              <a:rPr lang="zh-CN" altLang="en-US" sz="2400" dirty="0">
                <a:ea typeface="+mj-ea"/>
              </a:rPr>
              <a:t>修辞手法 </a:t>
            </a:r>
            <a:r>
              <a:rPr lang="en-US" altLang="zh-CN" sz="2400" dirty="0">
                <a:ea typeface="+mj-ea"/>
              </a:rPr>
              <a:t>Metaphor</a:t>
            </a:r>
            <a:r>
              <a:rPr lang="zh-CN" altLang="en-US" sz="2400" dirty="0">
                <a:ea typeface="+mj-ea"/>
              </a:rPr>
              <a:t> 例如：白云苍狗</a:t>
            </a:r>
            <a:endParaRPr lang="en-US" altLang="zh-CN" sz="2400" dirty="0">
              <a:ea typeface="+mj-ea"/>
            </a:endParaRPr>
          </a:p>
          <a:p>
            <a:pPr marL="955614" lvl="1" indent="-342900">
              <a:buFontTx/>
              <a:buChar char="-"/>
            </a:pPr>
            <a:endParaRPr lang="en-US" altLang="zh-CN" sz="2400" dirty="0">
              <a:ea typeface="+mj-ea"/>
            </a:endParaRPr>
          </a:p>
          <a:p>
            <a:pPr marL="457200" lvl="1" indent="-457200">
              <a:buFontTx/>
              <a:buChar char="-"/>
            </a:pPr>
            <a:endParaRPr lang="en-US" altLang="zh-CN" sz="2800" dirty="0">
              <a:solidFill>
                <a:srgbClr val="0071C5"/>
              </a:solidFill>
              <a:ea typeface="+mj-ea"/>
            </a:endParaRPr>
          </a:p>
          <a:p>
            <a:pPr marL="342900" lvl="1" indent="-342900">
              <a:buFont typeface="Arial" panose="020B0604020202020204" pitchFamily="34" charset="0"/>
              <a:buChar char="•"/>
            </a:pPr>
            <a:endParaRPr lang="en-US" altLang="zh-CN" sz="2800" dirty="0">
              <a:solidFill>
                <a:srgbClr val="0071C5"/>
              </a:solidFill>
              <a:ea typeface="+mj-ea"/>
            </a:endParaRPr>
          </a:p>
          <a:p>
            <a:pPr marL="342900" lvl="1" indent="-342900">
              <a:buFont typeface="Arial" panose="020B0604020202020204" pitchFamily="34" charset="0"/>
              <a:buChar char="•"/>
            </a:pPr>
            <a:endParaRPr lang="en-US" altLang="zh-CN" sz="2800" dirty="0">
              <a:solidFill>
                <a:srgbClr val="0071C5"/>
              </a:solidFill>
              <a:ea typeface="+mj-ea"/>
            </a:endParaRPr>
          </a:p>
        </p:txBody>
      </p:sp>
      <p:sp>
        <p:nvSpPr>
          <p:cNvPr id="5" name="灯片编号占位符 4"/>
          <p:cNvSpPr>
            <a:spLocks noGrp="1"/>
          </p:cNvSpPr>
          <p:nvPr>
            <p:ph type="sldNum" sz="quarter" idx="12"/>
          </p:nvPr>
        </p:nvSpPr>
        <p:spPr/>
        <p:txBody>
          <a:bodyPr/>
          <a:lstStyle/>
          <a:p>
            <a:fld id="{7DC1BBB0-96F0-4077-A278-0F3FB5C104D3}" type="slidenum">
              <a:rPr lang="en-US" altLang="zh-CN" smtClean="0">
                <a:latin typeface="Intel Clear"/>
                <a:ea typeface="Intel Clear Hans"/>
              </a:rPr>
              <a:t>7</a:t>
            </a:fld>
            <a:endParaRPr lang="en-US" altLang="zh-CN">
              <a:latin typeface="Intel Clear"/>
              <a:ea typeface="Intel Clear Hans"/>
            </a:endParaRPr>
          </a:p>
        </p:txBody>
      </p:sp>
    </p:spTree>
    <p:extLst>
      <p:ext uri="{BB962C8B-B14F-4D97-AF65-F5344CB8AC3E}">
        <p14:creationId xmlns:p14="http://schemas.microsoft.com/office/powerpoint/2010/main" val="105508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r>
              <a:rPr lang="en-US" altLang="zh-CN" dirty="0">
                <a:latin typeface="+mn-lt"/>
                <a:cs typeface="Intel Clear Pro" panose="020B0804020202060201" pitchFamily="34" charset="0"/>
              </a:rPr>
              <a:t>NLP</a:t>
            </a:r>
            <a:r>
              <a:rPr lang="zh-CN" altLang="en-US" dirty="0">
                <a:latin typeface="+mn-lt"/>
                <a:cs typeface="Intel Clear Pro" panose="020B0804020202060201" pitchFamily="34" charset="0"/>
              </a:rPr>
              <a:t>任务工作流</a:t>
            </a:r>
            <a:endParaRPr lang="zh-CN" altLang="en-US" dirty="0">
              <a:latin typeface="+mn-lt"/>
            </a:endParaRPr>
          </a:p>
        </p:txBody>
      </p:sp>
      <p:sp>
        <p:nvSpPr>
          <p:cNvPr id="5" name="灯片编号占位符 4"/>
          <p:cNvSpPr>
            <a:spLocks noGrp="1"/>
          </p:cNvSpPr>
          <p:nvPr>
            <p:ph type="sldNum" sz="quarter" idx="12"/>
          </p:nvPr>
        </p:nvSpPr>
        <p:spPr/>
        <p:txBody>
          <a:bodyPr/>
          <a:lstStyle/>
          <a:p>
            <a:fld id="{7DC1BBB0-96F0-4077-A278-0F3FB5C104D3}" type="slidenum">
              <a:rPr lang="en-US" altLang="zh-CN" smtClean="0">
                <a:latin typeface="Intel Clear"/>
                <a:ea typeface="Intel Clear Hans"/>
              </a:rPr>
              <a:t>8</a:t>
            </a:fld>
            <a:endParaRPr lang="en-US" altLang="zh-CN">
              <a:latin typeface="Intel Clear"/>
              <a:ea typeface="Intel Clear Hans"/>
            </a:endParaRPr>
          </a:p>
        </p:txBody>
      </p:sp>
      <p:sp>
        <p:nvSpPr>
          <p:cNvPr id="12" name="Right Arrow 11"/>
          <p:cNvSpPr/>
          <p:nvPr/>
        </p:nvSpPr>
        <p:spPr>
          <a:xfrm>
            <a:off x="4881840" y="3203149"/>
            <a:ext cx="424070" cy="397565"/>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Left Brace 12"/>
          <p:cNvSpPr/>
          <p:nvPr/>
        </p:nvSpPr>
        <p:spPr>
          <a:xfrm>
            <a:off x="7221698" y="887897"/>
            <a:ext cx="472845" cy="4969564"/>
          </a:xfrm>
          <a:prstGeom prst="lef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6" name="Flowchart: Terminator 15"/>
          <p:cNvSpPr/>
          <p:nvPr/>
        </p:nvSpPr>
        <p:spPr>
          <a:xfrm>
            <a:off x="2771572" y="3176645"/>
            <a:ext cx="1843935" cy="490331"/>
          </a:xfrm>
          <a:prstGeom prst="flowChartTerminator">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Preprocessing</a:t>
            </a:r>
            <a:endParaRPr lang="zh-CN" altLang="en-US" dirty="0"/>
          </a:p>
        </p:txBody>
      </p:sp>
      <p:sp>
        <p:nvSpPr>
          <p:cNvPr id="17" name="Right Arrow 16"/>
          <p:cNvSpPr/>
          <p:nvPr/>
        </p:nvSpPr>
        <p:spPr>
          <a:xfrm>
            <a:off x="2140002" y="3222290"/>
            <a:ext cx="424070" cy="397565"/>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29" name="Flowchart: Internal Storage 28"/>
          <p:cNvSpPr/>
          <p:nvPr/>
        </p:nvSpPr>
        <p:spPr>
          <a:xfrm>
            <a:off x="5557005" y="2908034"/>
            <a:ext cx="1406769" cy="961293"/>
          </a:xfrm>
          <a:prstGeom prst="flowChartInternalStorag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Feature Extraction</a:t>
            </a:r>
            <a:endParaRPr lang="zh-CN" altLang="en-US" dirty="0"/>
          </a:p>
        </p:txBody>
      </p:sp>
      <p:sp>
        <p:nvSpPr>
          <p:cNvPr id="30" name="Flowchart: Multidocument 29"/>
          <p:cNvSpPr/>
          <p:nvPr/>
        </p:nvSpPr>
        <p:spPr>
          <a:xfrm>
            <a:off x="8069833" y="728907"/>
            <a:ext cx="1524000" cy="1055077"/>
          </a:xfrm>
          <a:prstGeom prst="flowChartMultidocumen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Doc Sim/Doc </a:t>
            </a:r>
            <a:r>
              <a:rPr lang="en-US" altLang="zh-CN" dirty="0" err="1">
                <a:solidFill>
                  <a:schemeClr val="bg1"/>
                </a:solidFill>
              </a:rPr>
              <a:t>Cls</a:t>
            </a:r>
            <a:endParaRPr lang="zh-CN" altLang="en-US" dirty="0">
              <a:solidFill>
                <a:schemeClr val="bg1"/>
              </a:solidFill>
            </a:endParaRPr>
          </a:p>
        </p:txBody>
      </p:sp>
      <p:sp>
        <p:nvSpPr>
          <p:cNvPr id="31" name="Rectangular Callout 30"/>
          <p:cNvSpPr/>
          <p:nvPr/>
        </p:nvSpPr>
        <p:spPr>
          <a:xfrm>
            <a:off x="8031978" y="2283169"/>
            <a:ext cx="1594988" cy="867508"/>
          </a:xfrm>
          <a:prstGeom prst="wedgeRectCallou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Recommend</a:t>
            </a:r>
            <a:endParaRPr lang="zh-CN" altLang="en-US" dirty="0">
              <a:solidFill>
                <a:schemeClr val="bg1"/>
              </a:solidFill>
            </a:endParaRPr>
          </a:p>
        </p:txBody>
      </p:sp>
      <p:sp>
        <p:nvSpPr>
          <p:cNvPr id="32" name="Flowchart: Document 31"/>
          <p:cNvSpPr/>
          <p:nvPr/>
        </p:nvSpPr>
        <p:spPr>
          <a:xfrm>
            <a:off x="8204649" y="3649862"/>
            <a:ext cx="1254369" cy="879231"/>
          </a:xfrm>
          <a:prstGeom prst="flowChartDocumen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Doc Summary</a:t>
            </a:r>
            <a:endParaRPr lang="zh-CN" altLang="en-US" dirty="0">
              <a:solidFill>
                <a:schemeClr val="bg1"/>
              </a:solidFill>
            </a:endParaRPr>
          </a:p>
        </p:txBody>
      </p:sp>
      <p:sp>
        <p:nvSpPr>
          <p:cNvPr id="33" name="Cloud 32"/>
          <p:cNvSpPr/>
          <p:nvPr/>
        </p:nvSpPr>
        <p:spPr>
          <a:xfrm>
            <a:off x="7943937" y="5028278"/>
            <a:ext cx="1775793" cy="985088"/>
          </a:xfrm>
          <a:prstGeom prst="cloud">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Theme Modeling</a:t>
            </a:r>
            <a:endParaRPr lang="zh-CN" altLang="en-US" dirty="0">
              <a:solidFill>
                <a:schemeClr val="bg1"/>
              </a:solidFill>
            </a:endParaRPr>
          </a:p>
        </p:txBody>
      </p:sp>
      <p:sp>
        <p:nvSpPr>
          <p:cNvPr id="34" name="Flowchart: Magnetic Disk 33"/>
          <p:cNvSpPr/>
          <p:nvPr/>
        </p:nvSpPr>
        <p:spPr>
          <a:xfrm>
            <a:off x="715617" y="2894782"/>
            <a:ext cx="1140963" cy="1055077"/>
          </a:xfrm>
          <a:prstGeom prst="flowChartMagneticDisk">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Raw Text Data</a:t>
            </a:r>
            <a:endParaRPr lang="zh-CN" altLang="en-US" dirty="0"/>
          </a:p>
        </p:txBody>
      </p:sp>
    </p:spTree>
    <p:extLst>
      <p:ext uri="{BB962C8B-B14F-4D97-AF65-F5344CB8AC3E}">
        <p14:creationId xmlns:p14="http://schemas.microsoft.com/office/powerpoint/2010/main" val="578990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fade">
                                      <p:cBhvr>
                                        <p:cTn id="23" dur="500"/>
                                        <p:tgtEl>
                                          <p:spTgt spid="2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fade">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7" grpId="0" animBg="1"/>
      <p:bldP spid="29" grpId="0" animBg="1"/>
      <p:bldP spid="30" grpId="0" animBg="1"/>
      <p:bldP spid="31" grpId="0" animBg="1"/>
      <p:bldP spid="32" grpId="0" animBg="1"/>
      <p:bldP spid="33" grpId="0" animBg="1"/>
      <p:bldP spid="3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normAutofit/>
          </a:bodyPr>
          <a:lstStyle/>
          <a:p>
            <a:r>
              <a:rPr lang="en-US" altLang="zh-CN" dirty="0">
                <a:cs typeface="Intel Clear Pro" panose="020B0804020202060201" pitchFamily="34" charset="0"/>
              </a:rPr>
              <a:t>NLP</a:t>
            </a:r>
            <a:r>
              <a:rPr lang="zh-CN" altLang="en-US" dirty="0">
                <a:cs typeface="Intel Clear Pro" panose="020B0804020202060201" pitchFamily="34" charset="0"/>
              </a:rPr>
              <a:t>任务工作流</a:t>
            </a:r>
            <a:endParaRPr lang="zh-CN" altLang="en-US" dirty="0"/>
          </a:p>
        </p:txBody>
      </p:sp>
      <p:sp>
        <p:nvSpPr>
          <p:cNvPr id="5" name="灯片编号占位符 4"/>
          <p:cNvSpPr>
            <a:spLocks noGrp="1"/>
          </p:cNvSpPr>
          <p:nvPr>
            <p:ph type="sldNum" sz="quarter" idx="12"/>
          </p:nvPr>
        </p:nvSpPr>
        <p:spPr/>
        <p:txBody>
          <a:bodyPr/>
          <a:lstStyle/>
          <a:p>
            <a:fld id="{7DC1BBB0-96F0-4077-A278-0F3FB5C104D3}" type="slidenum">
              <a:rPr lang="en-US" altLang="zh-CN" smtClean="0">
                <a:latin typeface="Intel Clear"/>
                <a:ea typeface="Intel Clear Hans"/>
              </a:rPr>
              <a:t>9</a:t>
            </a:fld>
            <a:endParaRPr lang="en-US" altLang="zh-CN">
              <a:latin typeface="Intel Clear"/>
              <a:ea typeface="Intel Clear Hans"/>
            </a:endParaRPr>
          </a:p>
        </p:txBody>
      </p:sp>
      <p:sp>
        <p:nvSpPr>
          <p:cNvPr id="12" name="Right Arrow 11"/>
          <p:cNvSpPr/>
          <p:nvPr/>
        </p:nvSpPr>
        <p:spPr>
          <a:xfrm>
            <a:off x="4881840" y="3203149"/>
            <a:ext cx="424070" cy="397565"/>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3" name="Left Brace 12"/>
          <p:cNvSpPr/>
          <p:nvPr/>
        </p:nvSpPr>
        <p:spPr>
          <a:xfrm>
            <a:off x="7221698" y="887897"/>
            <a:ext cx="472845" cy="4969564"/>
          </a:xfrm>
          <a:prstGeom prst="leftBrace">
            <a:avLst/>
          </a:prstGeom>
          <a:ln>
            <a:solidFill>
              <a:schemeClr val="tx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zh-CN" altLang="en-US"/>
          </a:p>
        </p:txBody>
      </p:sp>
      <p:sp>
        <p:nvSpPr>
          <p:cNvPr id="17" name="Right Arrow 16"/>
          <p:cNvSpPr/>
          <p:nvPr/>
        </p:nvSpPr>
        <p:spPr>
          <a:xfrm>
            <a:off x="2140002" y="3222290"/>
            <a:ext cx="424070" cy="397565"/>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8" name="Rectangle 17"/>
          <p:cNvSpPr/>
          <p:nvPr/>
        </p:nvSpPr>
        <p:spPr>
          <a:xfrm>
            <a:off x="2823405" y="4280452"/>
            <a:ext cx="1695586" cy="708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b="1" dirty="0"/>
              <a:t>Segmentation/Tokenization</a:t>
            </a:r>
            <a:endParaRPr lang="zh-CN" altLang="en-US" b="1" dirty="0"/>
          </a:p>
        </p:txBody>
      </p:sp>
      <p:sp>
        <p:nvSpPr>
          <p:cNvPr id="20" name="Rectangle 19"/>
          <p:cNvSpPr/>
          <p:nvPr/>
        </p:nvSpPr>
        <p:spPr>
          <a:xfrm>
            <a:off x="9870537" y="1060174"/>
            <a:ext cx="1486576" cy="54162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b="1" dirty="0"/>
              <a:t>Similarity</a:t>
            </a:r>
            <a:endParaRPr lang="zh-CN" altLang="en-US" b="1" dirty="0"/>
          </a:p>
        </p:txBody>
      </p:sp>
      <p:sp>
        <p:nvSpPr>
          <p:cNvPr id="24" name="Rectangle 23"/>
          <p:cNvSpPr/>
          <p:nvPr/>
        </p:nvSpPr>
        <p:spPr>
          <a:xfrm>
            <a:off x="9870537" y="2452368"/>
            <a:ext cx="1486576" cy="54162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b="1" dirty="0"/>
              <a:t>Similarity</a:t>
            </a:r>
            <a:endParaRPr lang="zh-CN" altLang="en-US" b="1" dirty="0"/>
          </a:p>
        </p:txBody>
      </p:sp>
      <p:sp>
        <p:nvSpPr>
          <p:cNvPr id="25" name="Rectangle 24"/>
          <p:cNvSpPr/>
          <p:nvPr/>
        </p:nvSpPr>
        <p:spPr>
          <a:xfrm>
            <a:off x="9870537" y="3751798"/>
            <a:ext cx="1486576" cy="54162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b="1" dirty="0"/>
              <a:t>Summary</a:t>
            </a:r>
            <a:endParaRPr lang="zh-CN" altLang="en-US" b="1" dirty="0"/>
          </a:p>
        </p:txBody>
      </p:sp>
      <p:sp>
        <p:nvSpPr>
          <p:cNvPr id="26" name="Rectangle 25"/>
          <p:cNvSpPr/>
          <p:nvPr/>
        </p:nvSpPr>
        <p:spPr>
          <a:xfrm>
            <a:off x="9895305" y="5210251"/>
            <a:ext cx="1486576" cy="54162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b="1" dirty="0"/>
              <a:t>LDA / LSI</a:t>
            </a:r>
            <a:endParaRPr lang="zh-CN" altLang="en-US" b="1" dirty="0"/>
          </a:p>
        </p:txBody>
      </p:sp>
      <p:sp>
        <p:nvSpPr>
          <p:cNvPr id="27" name="Rectangle 26"/>
          <p:cNvSpPr/>
          <p:nvPr/>
        </p:nvSpPr>
        <p:spPr>
          <a:xfrm>
            <a:off x="5432474" y="4312660"/>
            <a:ext cx="1655830" cy="70807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b="1" dirty="0"/>
              <a:t>BOW / TFIDF</a:t>
            </a:r>
            <a:endParaRPr lang="zh-CN" altLang="en-US" b="1" dirty="0"/>
          </a:p>
        </p:txBody>
      </p:sp>
      <p:sp>
        <p:nvSpPr>
          <p:cNvPr id="22" name="Flowchart: Internal Storage 21"/>
          <p:cNvSpPr/>
          <p:nvPr/>
        </p:nvSpPr>
        <p:spPr>
          <a:xfrm>
            <a:off x="5557005" y="2908034"/>
            <a:ext cx="1406769" cy="961293"/>
          </a:xfrm>
          <a:prstGeom prst="flowChartInternalStorage">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Feature Extraction</a:t>
            </a:r>
            <a:endParaRPr lang="zh-CN" altLang="en-US" dirty="0"/>
          </a:p>
        </p:txBody>
      </p:sp>
      <p:sp>
        <p:nvSpPr>
          <p:cNvPr id="31" name="Flowchart: Magnetic Disk 30"/>
          <p:cNvSpPr/>
          <p:nvPr/>
        </p:nvSpPr>
        <p:spPr>
          <a:xfrm>
            <a:off x="715617" y="2894782"/>
            <a:ext cx="1140963" cy="1055077"/>
          </a:xfrm>
          <a:prstGeom prst="flowChartMagneticDisk">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Raw Text Data</a:t>
            </a:r>
            <a:endParaRPr lang="zh-CN" altLang="en-US" dirty="0"/>
          </a:p>
        </p:txBody>
      </p:sp>
      <p:sp>
        <p:nvSpPr>
          <p:cNvPr id="32" name="Flowchart: Terminator 31"/>
          <p:cNvSpPr/>
          <p:nvPr/>
        </p:nvSpPr>
        <p:spPr>
          <a:xfrm>
            <a:off x="2771572" y="3176645"/>
            <a:ext cx="1843935" cy="490331"/>
          </a:xfrm>
          <a:prstGeom prst="flowChartTerminator">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CN" dirty="0"/>
              <a:t>Preprocessing</a:t>
            </a:r>
            <a:endParaRPr lang="zh-CN" altLang="en-US" dirty="0"/>
          </a:p>
        </p:txBody>
      </p:sp>
      <p:sp>
        <p:nvSpPr>
          <p:cNvPr id="33" name="Flowchart: Multidocument 32"/>
          <p:cNvSpPr/>
          <p:nvPr/>
        </p:nvSpPr>
        <p:spPr>
          <a:xfrm>
            <a:off x="8069833" y="728907"/>
            <a:ext cx="1524000" cy="1055077"/>
          </a:xfrm>
          <a:prstGeom prst="flowChartMultidocumen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Doc Sim/Doc </a:t>
            </a:r>
            <a:r>
              <a:rPr lang="en-US" altLang="zh-CN" dirty="0" err="1">
                <a:solidFill>
                  <a:schemeClr val="bg1"/>
                </a:solidFill>
              </a:rPr>
              <a:t>Cls</a:t>
            </a:r>
            <a:endParaRPr lang="zh-CN" altLang="en-US" dirty="0">
              <a:solidFill>
                <a:schemeClr val="bg1"/>
              </a:solidFill>
            </a:endParaRPr>
          </a:p>
        </p:txBody>
      </p:sp>
      <p:sp>
        <p:nvSpPr>
          <p:cNvPr id="34" name="Rectangular Callout 33"/>
          <p:cNvSpPr/>
          <p:nvPr/>
        </p:nvSpPr>
        <p:spPr>
          <a:xfrm>
            <a:off x="8031978" y="2283169"/>
            <a:ext cx="1594988" cy="867508"/>
          </a:xfrm>
          <a:prstGeom prst="wedgeRectCallou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Recommend</a:t>
            </a:r>
            <a:endParaRPr lang="zh-CN" altLang="en-US" dirty="0">
              <a:solidFill>
                <a:schemeClr val="bg1"/>
              </a:solidFill>
            </a:endParaRPr>
          </a:p>
        </p:txBody>
      </p:sp>
      <p:sp>
        <p:nvSpPr>
          <p:cNvPr id="35" name="Flowchart: Document 34"/>
          <p:cNvSpPr/>
          <p:nvPr/>
        </p:nvSpPr>
        <p:spPr>
          <a:xfrm>
            <a:off x="8204649" y="3649862"/>
            <a:ext cx="1254369" cy="879231"/>
          </a:xfrm>
          <a:prstGeom prst="flowChartDocument">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Doc Summary</a:t>
            </a:r>
            <a:endParaRPr lang="zh-CN" altLang="en-US" dirty="0">
              <a:solidFill>
                <a:schemeClr val="bg1"/>
              </a:solidFill>
            </a:endParaRPr>
          </a:p>
        </p:txBody>
      </p:sp>
      <p:sp>
        <p:nvSpPr>
          <p:cNvPr id="36" name="Cloud 35"/>
          <p:cNvSpPr/>
          <p:nvPr/>
        </p:nvSpPr>
        <p:spPr>
          <a:xfrm>
            <a:off x="7943937" y="5028278"/>
            <a:ext cx="1775793" cy="985088"/>
          </a:xfrm>
          <a:prstGeom prst="cloud">
            <a:avLst/>
          </a:prstGeom>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Theme Modeling</a:t>
            </a:r>
            <a:endParaRPr lang="zh-CN" altLang="en-US" dirty="0">
              <a:solidFill>
                <a:schemeClr val="bg1"/>
              </a:solidFill>
            </a:endParaRPr>
          </a:p>
        </p:txBody>
      </p:sp>
    </p:spTree>
    <p:extLst>
      <p:ext uri="{BB962C8B-B14F-4D97-AF65-F5344CB8AC3E}">
        <p14:creationId xmlns:p14="http://schemas.microsoft.com/office/powerpoint/2010/main" val="26238759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fade">
                                      <p:cBhvr>
                                        <p:cTn id="20" dur="500"/>
                                        <p:tgtEl>
                                          <p:spTgt spid="2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fade">
                                      <p:cBhvr>
                                        <p:cTn id="25" dur="500"/>
                                        <p:tgtEl>
                                          <p:spTgt spid="2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fade">
                                      <p:cBhvr>
                                        <p:cTn id="3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4" grpId="0" animBg="1"/>
      <p:bldP spid="25" grpId="0" animBg="1"/>
      <p:bldP spid="26" grpId="0" animBg="1"/>
      <p:bldP spid="27"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27274</TotalTime>
  <Words>1319</Words>
  <Application>Microsoft Macintosh PowerPoint</Application>
  <PresentationFormat>宽屏</PresentationFormat>
  <Paragraphs>262</Paragraphs>
  <Slides>16</Slides>
  <Notes>15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DengXian</vt:lpstr>
      <vt:lpstr>DengXian Light</vt:lpstr>
      <vt:lpstr>Intel Clear</vt:lpstr>
      <vt:lpstr>Intel Clear Hans</vt:lpstr>
      <vt:lpstr>Intel Clear Pro</vt:lpstr>
      <vt:lpstr>Arial</vt:lpstr>
      <vt:lpstr>Office 主题</vt:lpstr>
      <vt:lpstr>应用系统体系架构 人工智能模块</vt:lpstr>
      <vt:lpstr>自然语言处理简介</vt:lpstr>
      <vt:lpstr>自然语言处理简介</vt:lpstr>
      <vt:lpstr>自然语言处理简介</vt:lpstr>
      <vt:lpstr>自然语言处理简介</vt:lpstr>
      <vt:lpstr>自然语言处理简介</vt:lpstr>
      <vt:lpstr>自然语言处理简介</vt:lpstr>
      <vt:lpstr>NLP任务工作流</vt:lpstr>
      <vt:lpstr>NLP任务工作流</vt:lpstr>
      <vt:lpstr>NLP任务工作流</vt:lpstr>
      <vt:lpstr>NLP任务工作流</vt:lpstr>
      <vt:lpstr>NLP任务工作流</vt:lpstr>
      <vt:lpstr>NLP任务工作流</vt:lpstr>
      <vt:lpstr>推荐资源</vt:lpstr>
      <vt:lpstr>推荐资源</vt:lpstr>
      <vt:lpstr>未完待续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haopeng chen</dc:creator>
  <cp:lastModifiedBy>Haopeng Chen chen</cp:lastModifiedBy>
  <cp:revision>492</cp:revision>
  <dcterms:created xsi:type="dcterms:W3CDTF">2017-08-01T07:17:24Z</dcterms:created>
  <dcterms:modified xsi:type="dcterms:W3CDTF">2024-12-11T02:55:23Z</dcterms:modified>
</cp:coreProperties>
</file>