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635" r:id="rId2"/>
    <p:sldId id="636" r:id="rId3"/>
    <p:sldId id="637" r:id="rId4"/>
    <p:sldId id="638" r:id="rId5"/>
    <p:sldId id="639" r:id="rId6"/>
    <p:sldId id="640" r:id="rId7"/>
    <p:sldId id="641" r:id="rId8"/>
    <p:sldId id="642" r:id="rId9"/>
    <p:sldId id="643" r:id="rId10"/>
    <p:sldId id="644" r:id="rId11"/>
    <p:sldId id="645" r:id="rId12"/>
    <p:sldId id="646" r:id="rId13"/>
    <p:sldId id="647" r:id="rId14"/>
    <p:sldId id="648" r:id="rId15"/>
    <p:sldId id="649" r:id="rId16"/>
    <p:sldId id="322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04"/>
    <p:restoredTop sz="80068"/>
  </p:normalViewPr>
  <p:slideViewPr>
    <p:cSldViewPr snapToGrid="0" snapToObjects="1">
      <p:cViewPr varScale="1">
        <p:scale>
          <a:sx n="97" d="100"/>
          <a:sy n="97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2EC6C-0721-BF4E-BD51-7F3F4DF7CEAA}" type="datetimeFigureOut">
              <a:rPr kumimoji="1" lang="zh-CN" altLang="en-US" smtClean="0"/>
              <a:t>2024/12/11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C80160-77F4-0E4E-B253-280E99BE73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7221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C80160-77F4-0E4E-B253-280E99BE73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2544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766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114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4497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Blue Section Brea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>
            <a:spLocks noGrp="1"/>
          </p:cNvSpPr>
          <p:nvPr>
            <p:ph type="subTitle" idx="4294967295"/>
          </p:nvPr>
        </p:nvSpPr>
        <p:spPr>
          <a:xfrm>
            <a:off x="607483" y="4615011"/>
            <a:ext cx="10974916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chemeClr val="tx1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0DEE28A-02BA-4E45-BD75-462022A370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910688"/>
            <a:ext cx="10972800" cy="2639379"/>
          </a:xfrm>
        </p:spPr>
        <p:txBody>
          <a:bodyPr anchor="b" anchorCtr="0"/>
          <a:lstStyle>
            <a:lvl1pPr>
              <a:lnSpc>
                <a:spcPct val="70000"/>
              </a:lnSpc>
              <a:spcBef>
                <a:spcPts val="0"/>
              </a:spcBef>
              <a:defRPr sz="5333">
                <a:solidFill>
                  <a:schemeClr val="tx1"/>
                </a:solidFill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1pPr>
            <a:lvl2pPr>
              <a:defRPr sz="5333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2pPr>
            <a:lvl3pPr>
              <a:defRPr sz="5333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3pPr>
            <a:lvl4pPr>
              <a:defRPr sz="5333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4pPr>
            <a:lvl5pPr>
              <a:defRPr sz="5333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defRPr>
            </a:lvl5pPr>
          </a:lstStyle>
          <a:p>
            <a:pPr lvl="0"/>
            <a:r>
              <a:rPr lang="en-US" dirty="0"/>
              <a:t>40 </a:t>
            </a:r>
            <a:r>
              <a:rPr lang="en-US" dirty="0" err="1"/>
              <a:t>pt</a:t>
            </a:r>
            <a:r>
              <a:rPr lang="en-US" dirty="0"/>
              <a:t> intel clear pro</a:t>
            </a:r>
          </a:p>
          <a:p>
            <a:pPr lvl="0"/>
            <a:r>
              <a:rPr lang="en-US" dirty="0"/>
              <a:t>On 2 lines – white section break</a:t>
            </a:r>
          </a:p>
        </p:txBody>
      </p:sp>
    </p:spTree>
    <p:extLst>
      <p:ext uri="{BB962C8B-B14F-4D97-AF65-F5344CB8AC3E}">
        <p14:creationId xmlns:p14="http://schemas.microsoft.com/office/powerpoint/2010/main" val="2018946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343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50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788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499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0485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9975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1299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402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E8533-0BF4-FA4D-8D83-40CD3D7737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013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olah.github.io/posts/2015-08-Understanding-LSTM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78B8E-DE5C-4241-AF97-036A21C8D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5400" dirty="0"/>
              <a:t>应用系统体系架构</a:t>
            </a:r>
            <a:br>
              <a:rPr kumimoji="1" lang="en-US" altLang="zh-CN" sz="5400" dirty="0"/>
            </a:br>
            <a:r>
              <a:rPr kumimoji="1" lang="zh-CN" altLang="en-US" sz="5400" dirty="0"/>
              <a:t>人工智能模块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17CF1D1-9584-6042-A0F7-315A62838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856227"/>
          </a:xfrm>
        </p:spPr>
        <p:txBody>
          <a:bodyPr>
            <a:normAutofit fontScale="77500" lnSpcReduction="20000"/>
          </a:bodyPr>
          <a:lstStyle/>
          <a:p>
            <a:endParaRPr kumimoji="1" lang="en-US" altLang="zh-CN" dirty="0"/>
          </a:p>
          <a:p>
            <a:r>
              <a:rPr kumimoji="1" lang="en-US" altLang="zh-CN" sz="4700" dirty="0"/>
              <a:t>A.4 </a:t>
            </a:r>
            <a:r>
              <a:rPr kumimoji="1" lang="zh-CN" altLang="en-US" sz="4700" dirty="0"/>
              <a:t>课 </a:t>
            </a:r>
            <a:r>
              <a:rPr kumimoji="1" lang="zh-CN" altLang="en-US" sz="4800" dirty="0"/>
              <a:t>循环神经网络</a:t>
            </a:r>
            <a:endParaRPr kumimoji="1" lang="en-US" altLang="zh-CN" sz="4700" dirty="0"/>
          </a:p>
          <a:p>
            <a:endParaRPr kumimoji="1" lang="en-US" altLang="zh-CN" dirty="0"/>
          </a:p>
          <a:p>
            <a:r>
              <a:rPr kumimoji="1" lang="en-US" altLang="zh-CN" dirty="0"/>
              <a:t>From: </a:t>
            </a:r>
            <a:r>
              <a:rPr kumimoji="1" lang="en-US" altLang="zh-CN" dirty="0">
                <a:hlinkClick r:id="rId3"/>
              </a:rPr>
              <a:t>http://colah.github.io/posts/2015-08-Understanding-LSTMs/</a:t>
            </a:r>
            <a:endParaRPr kumimoji="1" lang="en-US" altLang="zh-CN" dirty="0"/>
          </a:p>
          <a:p>
            <a:r>
              <a:rPr kumimoji="1" lang="en" altLang="zh-CN" sz="2500" dirty="0" err="1"/>
              <a:t>colah's</a:t>
            </a:r>
            <a:r>
              <a:rPr kumimoji="1" lang="en" altLang="zh-CN" sz="2500" dirty="0"/>
              <a:t> blog: Understanding LSTM Networks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627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17E85-2B16-D30F-EAB4-C2AA85F8E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4C519-7C2F-0447-AC53-B9CBCE82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Step-by-Step LSTM Walk Through</a:t>
            </a: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E6F57F-D7D8-AB66-1861-5887CACE7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The next step is to decide what new information we’re going to store in the cell state.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F88D1A-3ACC-9422-29A0-FD525E451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10</a:t>
            </a:fld>
            <a:endParaRPr kumimoji="1" lang="zh-CN" alt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DE42F48-3A1E-0962-A40E-0AC05D031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70" y="2792062"/>
            <a:ext cx="10959547" cy="33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96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8DCF1-F570-6823-647B-0AD132B79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56A17-68F0-5AA8-D2E1-B769EB84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Step-by-Step LSTM Walk Through</a:t>
            </a: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3609D-B207-CC8E-9ED7-0B845C860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The next step is to decide what new information we’re going to store in the cell state.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702021-8BB7-64D0-D671-107F5F34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11</a:t>
            </a:fld>
            <a:endParaRPr kumimoji="1" lang="zh-CN" alt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BAE9690-6B07-63B7-688B-2E43D94B5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8307"/>
            <a:ext cx="11039061" cy="3409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660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CBF9C-B253-42B5-CCDD-69D500EF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B5FEE-E501-F359-0717-15CF8EC4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Step-by-Step LSTM Walk Through</a:t>
            </a: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943F53-4B30-32C4-5792-53CA3DCE7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Finally, we need to decide what we’re going to output.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458F1A-77E6-D9A1-A8A4-CD0FB119B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12</a:t>
            </a:fld>
            <a:endParaRPr kumimoji="1" lang="zh-CN" altLang="en-US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D59A948-3AC6-0B34-504F-8FFC25E84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95" y="2570391"/>
            <a:ext cx="10721009" cy="3311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925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86C60-DF4B-C2A3-ED18-28D17A6F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Variants on Long Short Term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2D9C80-DFB5-96B6-4FBA-815378B9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One popular LSTM variant, introduced by Gers &amp; </a:t>
            </a:r>
            <a:r>
              <a:rPr kumimoji="1" lang="en" altLang="zh-CN" dirty="0" err="1"/>
              <a:t>Schmidhuber</a:t>
            </a:r>
            <a:r>
              <a:rPr kumimoji="1" lang="en" altLang="zh-CN" dirty="0"/>
              <a:t> (2000), is adding “peephole connections.” 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0B46D1-A8AD-1DEF-CBDB-D86E56CD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13</a:t>
            </a:fld>
            <a:endParaRPr kumimoji="1" lang="zh-CN" altLang="en-US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72514C92-3F1E-C70E-9312-34368668C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30" y="2777450"/>
            <a:ext cx="10906539" cy="3368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3420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C4995-914B-547B-8B8D-AB3B9AF50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A219FC-DD4B-FE94-45DC-FF742588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Variants on Long Short Term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7682C-9F79-B72F-137A-7B1C3CB1A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Another variation is to use coupled forget and input gates. 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B743EC-C634-0BC4-FFC5-41C47C1A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14</a:t>
            </a:fld>
            <a:endParaRPr kumimoji="1" lang="zh-CN" alt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358FA26-6B58-F8D3-A9B3-CCEC16AB7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8" y="2538619"/>
            <a:ext cx="10866783" cy="3356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31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AE29F-059E-CB21-C68C-97FB59E2D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C30D9-660B-2219-5EB0-9C8DA494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Variants on Long Short Term Memory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0B70A-1D67-0503-070B-F3422823C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 slightly more dramatic variation on the LSTM is the Gated Recurrent Unit, or GRU, introduced by Cho, et al. (2014). It combines the forget and input gates into a single “update gate.” 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6AF51B-99A0-45A3-23EF-F297663B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15</a:t>
            </a:fld>
            <a:endParaRPr kumimoji="1" lang="zh-CN" altLang="en-US"/>
          </a:p>
        </p:txBody>
      </p:sp>
      <p:pic>
        <p:nvPicPr>
          <p:cNvPr id="14338" name="Picture 2" descr="A gated recurrent unit neural network.">
            <a:extLst>
              <a:ext uri="{FF2B5EF4-FFF2-40B4-BE49-F238E27FC236}">
                <a16:creationId xmlns:a16="http://schemas.microsoft.com/office/drawing/2014/main" id="{86109F84-8E9D-BA85-8F27-3819DE6A2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24226"/>
            <a:ext cx="11184835" cy="345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593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未完待续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6000" dirty="0">
                <a:latin typeface="+mj-ea"/>
                <a:ea typeface="+mj-ea"/>
              </a:rPr>
              <a:t>谢谢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951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15A94-0115-4628-4215-B2CEF5AE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Recurrent Neural Networks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95DD2-9934-30FA-6F17-E95DE1683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Humans don’t start their thinking from scratch every second. </a:t>
            </a:r>
          </a:p>
          <a:p>
            <a:pPr lvl="1"/>
            <a:r>
              <a:rPr kumimoji="1" lang="en" altLang="zh-CN" dirty="0"/>
              <a:t>As you read this essay, you understand each word based on your understanding of previous words. </a:t>
            </a:r>
          </a:p>
          <a:p>
            <a:pPr lvl="1"/>
            <a:r>
              <a:rPr kumimoji="1" lang="en" altLang="zh-CN" dirty="0"/>
              <a:t>You don’t throw everything away and start thinking from scratch again.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B3B739-6791-F832-B997-511BEEC3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2</a:t>
            </a:fld>
            <a:endParaRPr kumimoji="1"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106EE7-FE23-DD3F-2F34-07D1D9790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2854" y="3669238"/>
            <a:ext cx="1966291" cy="305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6156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23D2C-4766-301D-E955-17881001F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98560-F46F-FCC8-2A77-68C2BE4C9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/>
              <a:t>Recurrent Neural Networks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C645F-840D-562F-DE1C-5D6A4AEF4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A recurrent neural network can be thought of as multiple copies of the same network, each passing a message to a successor. Consider what happens if we unroll the loop: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E3C114-BD9D-8115-0464-22E19D7B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3</a:t>
            </a:fld>
            <a:endParaRPr kumimoji="1" lang="zh-CN" altLang="en-US"/>
          </a:p>
        </p:txBody>
      </p:sp>
      <p:pic>
        <p:nvPicPr>
          <p:cNvPr id="2050" name="Picture 2" descr="An unrolled recurrent neural network.">
            <a:extLst>
              <a:ext uri="{FF2B5EF4-FFF2-40B4-BE49-F238E27FC236}">
                <a16:creationId xmlns:a16="http://schemas.microsoft.com/office/drawing/2014/main" id="{9ADCA705-7515-A297-6B53-7A6DE675F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661" y="3567151"/>
            <a:ext cx="10614991" cy="2789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71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9F975-A16C-04DF-6106-229683C46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The Problem of Long-Term Dependencies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26703-A9A4-28AA-7251-7CBEF9663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3470" cy="4351338"/>
          </a:xfrm>
        </p:spPr>
        <p:txBody>
          <a:bodyPr/>
          <a:lstStyle/>
          <a:p>
            <a:r>
              <a:rPr kumimoji="1" lang="en" altLang="zh-CN" dirty="0"/>
              <a:t>Sometimes, we only need to look at recent information to perform the present task.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F16B43-D605-9356-F153-A44C95E1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4</a:t>
            </a:fld>
            <a:endParaRPr kumimoji="1"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B4DE48-9DDE-319F-8722-918910E72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841" y="2718633"/>
            <a:ext cx="8188187" cy="3774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45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3F458-B6AE-B9E2-A677-309C96182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86C07-CF16-FCDD-4128-F3FD23E36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The Problem of Long-Term Dependencies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EF6DB4-DB6E-C236-03AD-EA48C0EA4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3470" cy="4351338"/>
          </a:xfrm>
        </p:spPr>
        <p:txBody>
          <a:bodyPr/>
          <a:lstStyle/>
          <a:p>
            <a:r>
              <a:rPr kumimoji="1" lang="en" altLang="zh-CN" dirty="0"/>
              <a:t>It’s entirely possible for the gap between the relevant information and the point where it is needed to become very large.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5F5811-2F96-951A-3CA2-FBB4D7EB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5</a:t>
            </a:fld>
            <a:endParaRPr kumimoji="1" lang="zh-CN" altLang="en-US"/>
          </a:p>
        </p:txBody>
      </p:sp>
      <p:pic>
        <p:nvPicPr>
          <p:cNvPr id="4098" name="Picture 2" descr="Neural networks struggle with long term dependencies.">
            <a:extLst>
              <a:ext uri="{FF2B5EF4-FFF2-40B4-BE49-F238E27FC236}">
                <a16:creationId xmlns:a16="http://schemas.microsoft.com/office/drawing/2014/main" id="{61DB6536-EE1A-F823-C6C2-D2D77A378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83" y="2809677"/>
            <a:ext cx="10694504" cy="3683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432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9C3768-B942-0228-CCBE-A11CC478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LSTM Networks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03ACBC-A182-4679-EC9C-6ED0D9455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8513" cy="4351338"/>
          </a:xfrm>
        </p:spPr>
        <p:txBody>
          <a:bodyPr/>
          <a:lstStyle/>
          <a:p>
            <a:r>
              <a:rPr kumimoji="1" lang="en" altLang="zh-CN" dirty="0"/>
              <a:t>Long Short Term Memory networks – usually just called “LSTMs” – are a special kind of RNN, capable of learning long-term dependencies.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614F75-3BAD-7ABB-5D21-099FD3D7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6</a:t>
            </a:fld>
            <a:endParaRPr kumimoji="1" lang="zh-CN" alt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D40DE5E-E009-CF49-7280-5212B66FE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9982" y="2898535"/>
            <a:ext cx="8136835" cy="304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099158-426D-86F3-6C16-C560ADC23944}"/>
              </a:ext>
            </a:extLst>
          </p:cNvPr>
          <p:cNvSpPr txBox="1"/>
          <p:nvPr/>
        </p:nvSpPr>
        <p:spPr>
          <a:xfrm>
            <a:off x="2690191" y="5943491"/>
            <a:ext cx="7116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b="1" i="0" dirty="0">
                <a:solidFill>
                  <a:srgbClr val="333333"/>
                </a:solidFill>
                <a:effectLst/>
                <a:latin typeface="CMS"/>
              </a:rPr>
              <a:t>The repeating module in a standard RNN contains a single layer.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402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143A2-D28D-799B-F320-F9BD540C6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17AFE-12A4-6169-2C01-1593A5C9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LSTM Networks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12496E-B496-BE6A-CF36-40FD22FDD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28513" cy="4351338"/>
          </a:xfrm>
        </p:spPr>
        <p:txBody>
          <a:bodyPr/>
          <a:lstStyle/>
          <a:p>
            <a:r>
              <a:rPr kumimoji="1" lang="en" altLang="zh-CN" dirty="0"/>
              <a:t>Long Short Term Memory networks – usually just called “LSTMs” – are a special kind of RNN, capable of learning long-term dependencies.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266C8B-0384-64B1-55A1-FEA87A89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ABB1F0-40A4-B163-3B62-D4A66F752AD3}"/>
              </a:ext>
            </a:extLst>
          </p:cNvPr>
          <p:cNvSpPr txBox="1"/>
          <p:nvPr/>
        </p:nvSpPr>
        <p:spPr>
          <a:xfrm>
            <a:off x="2690191" y="5943491"/>
            <a:ext cx="7116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b="1" i="0" dirty="0">
                <a:solidFill>
                  <a:srgbClr val="333333"/>
                </a:solidFill>
                <a:effectLst/>
                <a:latin typeface="CMS"/>
              </a:rPr>
              <a:t>The repeating module in an LSTM contains four interacting layers.</a:t>
            </a:r>
            <a:endParaRPr lang="zh-CN" altLang="en-US" dirty="0"/>
          </a:p>
        </p:txBody>
      </p:sp>
      <p:pic>
        <p:nvPicPr>
          <p:cNvPr id="6146" name="Picture 2" descr="A LSTM neural network.">
            <a:extLst>
              <a:ext uri="{FF2B5EF4-FFF2-40B4-BE49-F238E27FC236}">
                <a16:creationId xmlns:a16="http://schemas.microsoft.com/office/drawing/2014/main" id="{563D4772-B4C8-018D-A5E1-B2A5801EE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645" y="2835965"/>
            <a:ext cx="8269509" cy="310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69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83170-5411-1A8E-8F62-F094B761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The Core Idea Behind LSTMs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E7441-F240-3DC3-FF59-BA1845C61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750"/>
              </a:spcAft>
            </a:pPr>
            <a:r>
              <a:rPr kumimoji="1" lang="en" altLang="zh-CN" dirty="0"/>
              <a:t>The key to LSTMs is the cell state</a:t>
            </a:r>
            <a:r>
              <a:rPr kumimoji="1" lang="en-US" altLang="zh-CN" dirty="0"/>
              <a:t>.</a:t>
            </a:r>
            <a:endParaRPr kumimoji="1" lang="en" altLang="zh-CN" dirty="0"/>
          </a:p>
          <a:p>
            <a:pPr lvl="1">
              <a:spcAft>
                <a:spcPts val="750"/>
              </a:spcAft>
            </a:pPr>
            <a:r>
              <a:rPr kumimoji="1" lang="en" altLang="zh-CN" dirty="0"/>
              <a:t>The cell state is kind of like a conveyor belt. It runs straight down the entire chain, with only some minor linear interactions. It’s very easy for information to just flow along it unchanged.</a:t>
            </a:r>
          </a:p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CB1902-FDD4-F229-2639-662F2541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8</a:t>
            </a:fld>
            <a:endParaRPr kumimoji="1" lang="zh-CN" alt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4CCD728-19AE-B919-E889-C795F8AA1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04" y="3430022"/>
            <a:ext cx="9621078" cy="2971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BE5665B6-51FD-A9E5-F096-BAFA878F7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006" y="4001294"/>
            <a:ext cx="1705464" cy="208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764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1C81E-30F1-286C-E13D-C85E7C603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82C5A-03E1-B9D8-260E-38ED73EC3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Step-by-Step LSTM Walk Through</a:t>
            </a:r>
            <a:br>
              <a:rPr kumimoji="1" lang="en" altLang="zh-CN" dirty="0"/>
            </a:b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668099-BB5C-09E7-C550-0BAFC3DEC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dirty="0"/>
              <a:t>The first step in our LSTM is to decide what information we’re going to throw away from the cell state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E3897B-8A1A-1987-6D93-550EBFE0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E8533-0BF4-FA4D-8D83-40CD3D7737F7}" type="slidenum">
              <a:rPr kumimoji="1" lang="zh-CN" altLang="en-US" smtClean="0"/>
              <a:t>9</a:t>
            </a:fld>
            <a:endParaRPr kumimoji="1" lang="zh-CN" alt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1AF784B-A1BE-B9B6-312C-DE91CD162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69613"/>
            <a:ext cx="11145347" cy="344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5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30305</TotalTime>
  <Words>489</Words>
  <Application>Microsoft Macintosh PowerPoint</Application>
  <PresentationFormat>宽屏</PresentationFormat>
  <Paragraphs>58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DengXian</vt:lpstr>
      <vt:lpstr>DengXian Light</vt:lpstr>
      <vt:lpstr>CMS</vt:lpstr>
      <vt:lpstr>Intel Clear</vt:lpstr>
      <vt:lpstr>Intel Clear Pro</vt:lpstr>
      <vt:lpstr>Arial</vt:lpstr>
      <vt:lpstr>Office 主题</vt:lpstr>
      <vt:lpstr>应用系统体系架构 人工智能模块</vt:lpstr>
      <vt:lpstr>Recurrent Neural Networks</vt:lpstr>
      <vt:lpstr>Recurrent Neural Networks</vt:lpstr>
      <vt:lpstr>The Problem of Long-Term Dependencies</vt:lpstr>
      <vt:lpstr>The Problem of Long-Term Dependencies</vt:lpstr>
      <vt:lpstr>LSTM Networks</vt:lpstr>
      <vt:lpstr>LSTM Networks</vt:lpstr>
      <vt:lpstr>The Core Idea Behind LSTMs</vt:lpstr>
      <vt:lpstr>Step-by-Step LSTM Walk Through </vt:lpstr>
      <vt:lpstr>Step-by-Step LSTM Walk Through </vt:lpstr>
      <vt:lpstr>Step-by-Step LSTM Walk Through </vt:lpstr>
      <vt:lpstr>Step-by-Step LSTM Walk Through </vt:lpstr>
      <vt:lpstr>Variants on Long Short Term Memory</vt:lpstr>
      <vt:lpstr>Variants on Long Short Term Memory</vt:lpstr>
      <vt:lpstr>Variants on Long Short Term Memory</vt:lpstr>
      <vt:lpstr>未完待续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haopeng chen</dc:creator>
  <cp:lastModifiedBy>Haopeng Chen chen</cp:lastModifiedBy>
  <cp:revision>515</cp:revision>
  <dcterms:created xsi:type="dcterms:W3CDTF">2017-08-01T07:17:24Z</dcterms:created>
  <dcterms:modified xsi:type="dcterms:W3CDTF">2024-12-13T06:40:57Z</dcterms:modified>
</cp:coreProperties>
</file>