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635" r:id="rId2"/>
    <p:sldId id="636" r:id="rId3"/>
    <p:sldId id="637" r:id="rId4"/>
    <p:sldId id="638" r:id="rId5"/>
    <p:sldId id="639" r:id="rId6"/>
    <p:sldId id="640" r:id="rId7"/>
    <p:sldId id="641" r:id="rId8"/>
    <p:sldId id="642" r:id="rId9"/>
    <p:sldId id="644" r:id="rId10"/>
    <p:sldId id="643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32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0"/>
    <p:restoredTop sz="80068"/>
  </p:normalViewPr>
  <p:slideViewPr>
    <p:cSldViewPr snapToGrid="0" snapToObjects="1">
      <p:cViewPr varScale="1">
        <p:scale>
          <a:sx n="97" d="100"/>
          <a:sy n="97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2EC6C-0721-BF4E-BD51-7F3F4DF7CEAA}" type="datetimeFigureOut">
              <a:rPr kumimoji="1" lang="zh-CN" altLang="en-US" smtClean="0"/>
              <a:t>2024/12/13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80160-77F4-0E4E-B253-280E99BE73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22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544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94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length 768 for GPT-2 and 12,288 for </a:t>
            </a:r>
            <a:r>
              <a:rPr lang="en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ChatGPT’s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GPT-3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39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74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705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51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65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45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3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7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1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4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ue Section Brea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3" y="4615011"/>
            <a:ext cx="10974916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0DEE28A-02BA-4E45-BD75-462022A370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910688"/>
            <a:ext cx="10972800" cy="2639379"/>
          </a:xfrm>
        </p:spPr>
        <p:txBody>
          <a:bodyPr anchor="b" anchorCtr="0"/>
          <a:lstStyle>
            <a:lvl1pPr>
              <a:lnSpc>
                <a:spcPct val="70000"/>
              </a:lnSpc>
              <a:spcBef>
                <a:spcPts val="0"/>
              </a:spcBef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  <a:lvl2pPr>
              <a:defRPr sz="5333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2pPr>
            <a:lvl3pPr>
              <a:defRPr sz="5333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3pPr>
            <a:lvl4pPr>
              <a:defRPr sz="5333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4pPr>
            <a:lvl5pPr>
              <a:defRPr sz="5333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5pPr>
          </a:lstStyle>
          <a:p>
            <a:pPr lvl="0"/>
            <a:r>
              <a:rPr lang="en-US" dirty="0"/>
              <a:t>40 </a:t>
            </a:r>
            <a:r>
              <a:rPr lang="en-US" dirty="0" err="1"/>
              <a:t>pt</a:t>
            </a:r>
            <a:r>
              <a:rPr lang="en-US" dirty="0"/>
              <a:t> intel clear pro</a:t>
            </a:r>
          </a:p>
          <a:p>
            <a:pPr lvl="0"/>
            <a:r>
              <a:rPr lang="en-US" dirty="0"/>
              <a:t>On 2 lines – white section break</a:t>
            </a:r>
          </a:p>
        </p:txBody>
      </p:sp>
    </p:spTree>
    <p:extLst>
      <p:ext uri="{BB962C8B-B14F-4D97-AF65-F5344CB8AC3E}">
        <p14:creationId xmlns:p14="http://schemas.microsoft.com/office/powerpoint/2010/main" val="2018946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43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50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88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99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4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97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29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0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ings.stephenwolfram.com/2023/02/what-is-chatgpt-doing-and-why-does-it-wor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latform.openai.com/docs/model-index-for-research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sources.wolframcloud.com/NeuralNetRepository/resources/GPT2-Transformer-Trained-on-WebText-Dat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latform.openai.com/docs/model-index-for-research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78B8E-DE5C-4241-AF97-036A21C8D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/>
              <a:t>应用系统体系架构</a:t>
            </a:r>
            <a:br>
              <a:rPr kumimoji="1" lang="en-US" altLang="zh-CN" sz="5400" dirty="0"/>
            </a:br>
            <a:r>
              <a:rPr kumimoji="1" lang="zh-CN" altLang="en-US" sz="5400" dirty="0"/>
              <a:t>人工智能模块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CF1D1-9584-6042-A0F7-315A62838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787" y="3602037"/>
            <a:ext cx="10793184" cy="2913063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sz="3600"/>
              <a:t>A.5 </a:t>
            </a:r>
            <a:r>
              <a:rPr kumimoji="1" lang="zh-CN" altLang="en-US" sz="3600" dirty="0"/>
              <a:t>课 </a:t>
            </a:r>
            <a:r>
              <a:rPr kumimoji="1" lang="en-US" altLang="zh-CN" sz="3600" dirty="0"/>
              <a:t>What Is ChatGPT Doing … and </a:t>
            </a:r>
          </a:p>
          <a:p>
            <a:r>
              <a:rPr kumimoji="1" lang="en-US" altLang="zh-CN" sz="3600" dirty="0"/>
              <a:t>Why Does It Work?</a:t>
            </a:r>
          </a:p>
          <a:p>
            <a:pPr algn="l"/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altLang="zh-CN" sz="1900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" altLang="zh-CN" sz="19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rom: </a:t>
            </a:r>
            <a:r>
              <a:rPr lang="en" altLang="zh-CN" sz="1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https://writings.stephenwolfram.com/2023/02/what-is-chatgpt-doing-and-why-does-it-work/</a:t>
            </a:r>
            <a:r>
              <a:rPr lang="en" altLang="zh-CN" sz="1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 </a:t>
            </a:r>
            <a:endParaRPr kumimoji="1"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40062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99C1-3EF9-A721-6046-495B82CC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It’s Just Adding One Word at a Time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EE544-5EDF-07B5-381E-168A5507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With the newer and </a:t>
            </a:r>
            <a:r>
              <a:rPr lang="en" altLang="zh-CN" b="0" i="0" u="none" strike="noStrike" dirty="0">
                <a:solidFill>
                  <a:srgbClr val="19749A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  <a:hlinkClick r:id="rId2"/>
              </a:rPr>
              <a:t>bigger GPT-3 models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the results are better.</a:t>
            </a:r>
          </a:p>
          <a:p>
            <a:pPr lvl="1">
              <a:lnSpc>
                <a:spcPct val="110000"/>
              </a:lnSpc>
            </a:pPr>
            <a:r>
              <a:rPr kumimoji="1" lang="en" altLang="zh-CN" dirty="0">
                <a:solidFill>
                  <a:srgbClr val="222222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Temperature 0.8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D3D48-1EDE-C920-60E8-325E0F20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9035B37-8716-EBF0-CE7B-4C3930F6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42" y="3429000"/>
            <a:ext cx="1000255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24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B2D28-2B66-ECDE-1852-1A04054C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Where Do the Probabilities Come From?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52282-2F70-4A78-81E1-2CC5D6F2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3270" cy="4351338"/>
          </a:xfrm>
        </p:spPr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OK, so </a:t>
            </a:r>
            <a:r>
              <a:rPr lang="en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always picks its next word based on probabilities.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41212-113F-F499-BB0E-E1FD134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A2CCA4-C3D2-4583-9A0E-EA89CAA2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10" y="2615511"/>
            <a:ext cx="6854190" cy="162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2F69728-62CD-25EE-366F-D6E0D4AC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10" y="4772850"/>
            <a:ext cx="6699250" cy="16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3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B2D28-2B66-ECDE-1852-1A04054C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Where Do the Probabilities Come From?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52282-2F70-4A78-81E1-2CC5D6F2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3270" cy="4351338"/>
          </a:xfrm>
        </p:spPr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OK, so </a:t>
            </a:r>
            <a:r>
              <a:rPr lang="en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always picks its next word based on probabilities.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41212-113F-F499-BB0E-E1FD134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CC86A1B-C6F4-5D38-ABEF-C7A6C911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20" y="2511154"/>
            <a:ext cx="6614160" cy="178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7331F43-0ECA-C057-8E38-CE728BEC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71" y="4598028"/>
            <a:ext cx="8145780" cy="49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4074CA9D-02C9-17C5-D6A3-E1F9CABC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71" y="5437070"/>
            <a:ext cx="6751909" cy="49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DB580F0D-36DF-760F-D3AC-DC8559251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71" y="6219784"/>
            <a:ext cx="6061710" cy="45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2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B2D28-2B66-ECDE-1852-1A04054C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Where Do the Probabilities Come From?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52282-2F70-4A78-81E1-2CC5D6F2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3270" cy="4351338"/>
          </a:xfrm>
        </p:spPr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“2-gram” probabilities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41212-113F-F499-BB0E-E1FD134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D415A7E-32A7-C645-A6A5-E64D1B0E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30" y="2910555"/>
            <a:ext cx="5546090" cy="344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39E13D3B-5C11-F3DD-6FC7-C4C1625C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80" y="2108911"/>
            <a:ext cx="4189730" cy="423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24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B2D28-2B66-ECDE-1852-1A04054C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Where Do the Probabilities Come From?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52282-2F70-4A78-81E1-2CC5D6F2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3270" cy="4351338"/>
          </a:xfrm>
        </p:spPr>
        <p:txBody>
          <a:bodyPr/>
          <a:lstStyle/>
          <a:p>
            <a:r>
              <a:rPr lang="en" altLang="zh-CN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n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-gram probabilities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41212-113F-F499-BB0E-E1FD134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14</a:t>
            </a:fld>
            <a:endParaRPr kumimoji="1" lang="zh-CN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C898CC6-35A0-985D-B710-08D757A35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" y="2987065"/>
            <a:ext cx="9978390" cy="26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77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B2D28-2B66-ECDE-1852-1A04054C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Where Do the Probabilities Come From?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52282-2F70-4A78-81E1-2CC5D6F2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3270" cy="4351338"/>
          </a:xfrm>
        </p:spPr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But let’s now assume—more or less as </a:t>
            </a:r>
            <a:r>
              <a:rPr lang="en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does—that we’re dealing with whole words, not letters. 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41212-113F-F499-BB0E-E1FD134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BE8FBA7-D4B6-F48A-CBFD-7BC6D2C6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3429000"/>
            <a:ext cx="9966960" cy="7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07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B2D28-2B66-ECDE-1852-1A04054C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Where Do the Probabilities Come From?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52282-2F70-4A78-81E1-2CC5D6F2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3270" cy="4351338"/>
          </a:xfrm>
        </p:spPr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Just like with letters, we can start taking into account not just probabilities for single words but probabilities for pairs or longer </a:t>
            </a:r>
            <a:r>
              <a:rPr lang="en" altLang="zh-CN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n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-grams of words. 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41212-113F-F499-BB0E-E1FD134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774C015-5DE2-6FB6-AED0-6354894E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90" y="3429000"/>
            <a:ext cx="8161020" cy="241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47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B2D28-2B66-ECDE-1852-1A04054C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Where Do the Probabilities Come From?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52282-2F70-4A78-81E1-2CC5D6F2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3270" cy="4351338"/>
          </a:xfrm>
        </p:spPr>
        <p:txBody>
          <a:bodyPr>
            <a:normAutofit/>
          </a:bodyPr>
          <a:lstStyle/>
          <a:p>
            <a:pPr algn="l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But with 40,000 common words,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even the number of possible 2-grams is already 1.6 billion—and the number of possible 3-grams is 60 trillion. </a:t>
            </a:r>
          </a:p>
          <a:p>
            <a:pPr algn="l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So what can we do?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big idea is to make a model that lets us estimate the probabilities with which sequences should occur—even though we’ve never explicitly seen those sequences in the corpus of text we’ve looked at.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And at the core of </a:t>
            </a:r>
            <a:r>
              <a:rPr lang="en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is precisely a so-called “large language model” (LLM) that’s been built to do a good job of estimating those probabilities.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41212-113F-F499-BB0E-E1FD134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77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5997D-C528-AF35-4ACF-AD7F42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Concept of Embeddings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26D05-7D97-B0CC-432D-D2C58E6D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actual embeddings that are used—say in </a:t>
            </a:r>
            <a:r>
              <a:rPr lang="en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—tend to involve large lists of numbers.</a:t>
            </a:r>
          </a:p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2D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E6EF1-F043-DD3D-0360-22FC1932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18</a:t>
            </a:fld>
            <a:endParaRPr kumimoji="1" lang="zh-CN" alt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37D4615-527F-124F-677B-AB07B8B0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77" y="2909435"/>
            <a:ext cx="3966845" cy="394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5997D-C528-AF35-4ACF-AD7F42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Concept of Embeddings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26D05-7D97-B0CC-432D-D2C58E6D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altLang="zh-CN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endParaRPr lang="en" altLang="zh-CN" dirty="0">
              <a:solidFill>
                <a:srgbClr val="222222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endParaRPr lang="en" altLang="zh-CN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Feed in the image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     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 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and the values of the neurons in that last layer are: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E6EF1-F043-DD3D-0360-22FC1932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2A27C19-CBE5-52FF-7E2F-33A19DB1D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" y="2048161"/>
            <a:ext cx="9955530" cy="58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Picture 11">
            <a:extLst>
              <a:ext uri="{FF2B5EF4-FFF2-40B4-BE49-F238E27FC236}">
                <a16:creationId xmlns:a16="http://schemas.microsoft.com/office/drawing/2014/main" id="{878C359B-8D01-4397-4BF3-B4544AE0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80" y="3383280"/>
            <a:ext cx="609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5" name="Picture 13">
            <a:extLst>
              <a:ext uri="{FF2B5EF4-FFF2-40B4-BE49-F238E27FC236}">
                <a16:creationId xmlns:a16="http://schemas.microsoft.com/office/drawing/2014/main" id="{24434134-0904-2AF3-BAD8-BC3EF88B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4584448"/>
            <a:ext cx="9235440" cy="92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9F8D-6EF7-D6B2-07C8-9C90FB3F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It’s Just Adding One Word at a Time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81B1D-DE34-1CBF-AC41-CE957298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524F05-40F5-06B1-0AF0-E1FF7D0B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“</a:t>
            </a:r>
            <a:r>
              <a:rPr lang="en" altLang="zh-CN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best thing about AI is its ability to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”.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2B4F35D-3296-8FCF-39D0-1A238794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45" y="2862812"/>
            <a:ext cx="9158909" cy="27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9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5997D-C528-AF35-4ACF-AD7F42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Concept of Embeddings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26D05-7D97-B0CC-432D-D2C58E6D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Here we’re essentially using 10 numbers to characterize our images. 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E6EF1-F043-DD3D-0360-22FC1932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20</a:t>
            </a:fld>
            <a:endParaRPr kumimoji="1" lang="zh-CN" alt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B5F6088-DE35-1E3A-24ED-013AEA85E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" y="3372194"/>
            <a:ext cx="9246870" cy="12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59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5997D-C528-AF35-4ACF-AD7F42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Concept of Embeddings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26D05-7D97-B0CC-432D-D2C58E6D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But it’s often better to use much more than that.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We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need to “reduce the dimension”, effectively by projecting the 500-dimensional vector we’ve got into, say, 3D space: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E6EF1-F043-DD3D-0360-22FC1932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21</a:t>
            </a:fld>
            <a:endParaRPr kumimoji="1" lang="zh-CN" alt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ABBEBCE-FE13-E67B-7BE3-72248857E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61" y="3101100"/>
            <a:ext cx="3459479" cy="37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30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5997D-C528-AF35-4ACF-AD7F42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Concept of Embeddings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26D05-7D97-B0CC-432D-D2C58E6D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Imagine we’re given “the ___ cat”.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Or, alternatively, given “___ black ___” what are the probabilities for different “flanking words”?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For example, here’s what GPT-2 produces as the raw embedding vectors for three specific words: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E6EF1-F043-DD3D-0360-22FC1932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22</a:t>
            </a:fld>
            <a:endParaRPr kumimoji="1" lang="zh-CN" alt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C7E88C6-4243-5B4E-4B18-E820F4347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35" y="3882259"/>
            <a:ext cx="8500105" cy="23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8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90BA2-0F13-BBBB-DCEB-44397016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Concept of Embeddings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BC6E4-0077-130F-E332-33611247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And inside </a:t>
            </a:r>
            <a:r>
              <a:rPr lang="en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that’s how it’s dealing with things.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 takes the text it’s got so far, and generates an embedding vector to represent it.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Then its goal is to find the probabilities for different words that might occur next.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And it represents its answer for this as a list of numbers that essentially give the probabilities for each of the 50,000 or so possible words.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A3C5A9-B310-05EB-E980-894E99EE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449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9E16-C625-A0C8-91EC-74E7D5BD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Inside </a:t>
            </a:r>
            <a:r>
              <a:rPr lang="en" altLang="zh-CN" b="0" i="1" dirty="0" err="1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262-4EED-A49B-E13D-E7BA0F49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GPT-3 network with 175 billion weights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And its most notable feature is a piece of neural net architecture called a “transformer”.</a:t>
            </a:r>
            <a:endParaRPr lang="en" altLang="zh-CN" dirty="0">
              <a:solidFill>
                <a:srgbClr val="222222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 operates in three basic stages.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First, it takes the sequence of tokens that corresponds to the text so far, and finds an embedding (i.e. an array of numbers) that represents these.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Then it operates on this embedding—in a “standard neural net way”, with values “rippling through” successive layers in a network—to produce a new embedding (i.e. a new array of numbers).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 then takes the last part of this array and generates from it an array of about 50,000 values that turn into probabilities for different possible next tokens.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B1CC2-4455-F19A-EAB8-B88E0239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852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9E16-C625-A0C8-91EC-74E7D5BD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Inside </a:t>
            </a:r>
            <a:r>
              <a:rPr lang="en" altLang="zh-CN" b="0" i="1" dirty="0" err="1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262-4EED-A49B-E13D-E7BA0F49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First comes the embedding module. Here’s a schematic Wolfram Language representation for it for GPT-2: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B1CC2-4455-F19A-EAB8-B88E0239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25</a:t>
            </a:fld>
            <a:endParaRPr kumimoji="1" lang="zh-CN" alt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75D929C4-A2AC-0E94-A21F-3CFA354A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1" y="2752961"/>
            <a:ext cx="7397434" cy="37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35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9E16-C625-A0C8-91EC-74E7D5BD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Inside </a:t>
            </a:r>
            <a:r>
              <a:rPr lang="en" altLang="zh-CN" b="0" i="1" dirty="0" err="1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262-4EED-A49B-E13D-E7BA0F49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Here’s what the embedding module does, operating on the string </a:t>
            </a:r>
            <a:r>
              <a:rPr lang="en" altLang="zh-CN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hello hello hello hello hello hello hello hello hello hello bye bye bye bye bye bye bye bye bye bye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B1CC2-4455-F19A-EAB8-B88E0239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26</a:t>
            </a:fld>
            <a:endParaRPr kumimoji="1" lang="zh-CN" altLang="en-US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2E01761-1F78-90A8-10BD-ECE56E97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65" y="3176840"/>
            <a:ext cx="8368030" cy="354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6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9E16-C625-A0C8-91EC-74E7D5BD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Inside </a:t>
            </a:r>
            <a:r>
              <a:rPr lang="en" altLang="zh-CN" b="0" i="1" dirty="0" err="1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262-4EED-A49B-E13D-E7BA0F49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222222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A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fter the embedding module comes the “main event” of the transformer: a sequence of so-called “attention blocks” (12 for GPT-2, 96 for </a:t>
            </a:r>
            <a:r>
              <a:rPr lang="en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ChatGPT’s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GPT-3)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B1CC2-4455-F19A-EAB8-B88E0239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27</a:t>
            </a:fld>
            <a:endParaRPr kumimoji="1" lang="zh-CN" altLang="en-US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E7FF1E3-3FA4-F69C-DD6B-B40866588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331" y="3429000"/>
            <a:ext cx="9921469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92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9E16-C625-A0C8-91EC-74E7D5BD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Inside </a:t>
            </a:r>
            <a:r>
              <a:rPr lang="en" altLang="zh-CN" b="0" i="1" dirty="0" err="1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262-4EED-A49B-E13D-E7BA0F49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Basically the attention heads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are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a way of “looking back” in the sequence of tokens (i.e. in the text produced so far), and “packaging up the past” in a form that’s useful for finding the next token. </a:t>
            </a:r>
          </a:p>
          <a:p>
            <a:pPr algn="l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At a more detailed level, what an attention head does is to recombine chunks in the embedding vectors associated with different tokens, with certain weights.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B1CC2-4455-F19A-EAB8-B88E0239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18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9E16-C625-A0C8-91EC-74E7D5BD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Inside </a:t>
            </a:r>
            <a:r>
              <a:rPr lang="en" altLang="zh-CN" b="0" i="1" dirty="0" err="1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262-4EED-A49B-E13D-E7BA0F49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Basically the attention heads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are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a way of “looking back” in the sequence of tokens (i.e. in the text produced so far), and “packaging up the past” in a form that’s useful for finding the next token.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B1CC2-4455-F19A-EAB8-B88E0239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29</a:t>
            </a:fld>
            <a:endParaRPr kumimoji="1" lang="zh-CN" altLang="en-US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DD03E9EF-AA31-57DB-9ACF-545CCE49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91" y="3507827"/>
            <a:ext cx="9315218" cy="30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81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9F8D-6EF7-D6B2-07C8-9C90FB3F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It’s Just Adding One Word at a Time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81B1D-DE34-1CBF-AC41-CE957298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524F05-40F5-06B1-0AF0-E1FF7D0B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zh-CN" dirty="0">
                <a:solidFill>
                  <a:srgbClr val="222222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here’s a particular so-called “temperature” parameter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6B1582-DC0A-D7AD-C80D-28102FB39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27" y="2548259"/>
            <a:ext cx="7110896" cy="187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3ACF859-D242-D6E2-9769-021362D4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26" y="4886360"/>
            <a:ext cx="8640417" cy="10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86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9E16-C625-A0C8-91EC-74E7D5BD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Inside </a:t>
            </a:r>
            <a:r>
              <a:rPr lang="en" altLang="zh-CN" b="0" i="1" dirty="0" err="1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262-4EED-A49B-E13D-E7BA0F49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After being processed by the attention heads, the resulting “re-weighted embedding vector” (of length 768 for GPT-2 and length 12,288 for </a:t>
            </a:r>
            <a:r>
              <a:rPr lang="en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ChatGPT’s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GPT-3) is passed through a standard </a:t>
            </a:r>
            <a:r>
              <a:rPr lang="en" altLang="zh-CN" b="0" i="0" u="none" strike="noStrike" dirty="0">
                <a:solidFill>
                  <a:srgbClr val="19749A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“fully connected” neural net layer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.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B1CC2-4455-F19A-EAB8-B88E0239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30</a:t>
            </a:fld>
            <a:endParaRPr kumimoji="1" lang="zh-CN" altLang="en-US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F900875A-3A92-9E47-7F16-857C28A13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0" y="34384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1D32CABD-3A3C-D0CF-1783-BFBEBBE7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05" y="3438499"/>
            <a:ext cx="3429000" cy="341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96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9E16-C625-A0C8-91EC-74E7D5BD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Inside </a:t>
            </a:r>
            <a:r>
              <a:rPr lang="en" altLang="zh-CN" b="0" i="1" dirty="0" err="1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262-4EED-A49B-E13D-E7BA0F49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Each attention block has its own particular pattern of “attention” and “fully connected” weights.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B1CC2-4455-F19A-EAB8-B88E0239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31</a:t>
            </a:fld>
            <a:endParaRPr kumimoji="1" lang="zh-CN" altLang="en-US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603B7F80-FFBE-E2B6-92D8-EB033D1F1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30" y="3135080"/>
            <a:ext cx="8435340" cy="275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67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9E16-C625-A0C8-91EC-74E7D5BD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Inside </a:t>
            </a:r>
            <a:r>
              <a:rPr lang="en" altLang="zh-CN" b="0" i="1" dirty="0" err="1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262-4EED-A49B-E13D-E7BA0F49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Each attention block has its own particular pattern of “attention” and “fully connected” weights.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B1CC2-4455-F19A-EAB8-B88E0239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32</a:t>
            </a:fld>
            <a:endParaRPr kumimoji="1" lang="zh-CN" altLang="en-US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7EA3C047-602D-0445-3F8B-618A0C3A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" y="3000037"/>
            <a:ext cx="3713459" cy="275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07D171F5-021B-05BD-2073-247E88A0F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533" y="3000037"/>
            <a:ext cx="6031230" cy="281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59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63B7-CDB8-63DC-1420-DE9EC71F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Inside </a:t>
            </a:r>
            <a:r>
              <a:rPr lang="en" altLang="zh-CN" b="0" i="1" dirty="0" err="1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538C8-E0A0-6756-966A-BEBDD1DE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So after going through all these attention blocks what is the net effect of the transformer? </a:t>
            </a:r>
          </a:p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Essentially it’s to transform the original collection of embeddings for the sequence of tokens to a final collection. </a:t>
            </a:r>
          </a:p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And the particular way </a:t>
            </a:r>
            <a:r>
              <a:rPr lang="en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ChatGPT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works is then to pick up the last embedding in this collection, and “decode” it to produce a list of probabilities for what token should come next.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94E99-6C1E-3D10-6244-7EECCF35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66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未完待续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6000" dirty="0">
                <a:latin typeface="+mj-ea"/>
                <a:ea typeface="+mj-ea"/>
              </a:rPr>
              <a:t>谢谢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51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79B96-A77B-3DF7-77B0-C84C91A4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It’s Just Adding One Word at a Time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A9F06-D7AC-9676-08C5-5C54792A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22A049-91DD-B174-732F-C4C0AA634F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6" y="2430394"/>
            <a:ext cx="4953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205A02-D721-2173-A63D-3BDE951C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86" y="2430394"/>
            <a:ext cx="6565268" cy="320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99C1-3EF9-A721-6046-495B82CC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It’s Just Adding One Word at a Time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EE544-5EDF-07B5-381E-168A5507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What happens if one goes on longer? (“zero temperature”)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D3D48-1EDE-C920-60E8-325E0F20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2978CA-EEA4-8852-1CEF-2EE92A6D5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48" y="3067335"/>
            <a:ext cx="9475304" cy="18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6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99C1-3EF9-A721-6046-495B82CC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It’s Just Adding One Word at a Time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EE544-5EDF-07B5-381E-168A5507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222222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W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hat if instead of always picking the “top” word one sometimes randomly picks “non-top” words </a:t>
            </a:r>
          </a:p>
          <a:p>
            <a:pPr lvl="1"/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(with the “randomness” corresponding to “temperature” 0.8)?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D3D48-1EDE-C920-60E8-325E0F20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627F04-ABDF-D356-1B3C-BFB61B9C2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43" y="3381865"/>
            <a:ext cx="8825948" cy="333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9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99C1-3EF9-A721-6046-495B82CC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It’s Just Adding One Word at a Time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EE544-5EDF-07B5-381E-168A5507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And every time one does this, different random choices will be made, and the text will be different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D3D48-1EDE-C920-60E8-325E0F20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C52883-3050-A3BD-9E4B-8BED1847B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89" y="3110499"/>
            <a:ext cx="9780421" cy="268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99C1-3EF9-A721-6046-495B82CC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It’s Just Adding One Word at a Time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EE544-5EDF-07B5-381E-168A5507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So what happens if one goes on longer?</a:t>
            </a:r>
          </a:p>
          <a:p>
            <a:pPr>
              <a:lnSpc>
                <a:spcPct val="110000"/>
              </a:lnSpc>
            </a:pPr>
            <a:endParaRPr kumimoji="1" lang="en" altLang="zh-CN" dirty="0">
              <a:solidFill>
                <a:srgbClr val="222222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endParaRPr kumimoji="1" lang="en" altLang="zh-CN" dirty="0">
              <a:solidFill>
                <a:srgbClr val="222222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endParaRPr kumimoji="1" lang="en" altLang="zh-CN" dirty="0">
              <a:solidFill>
                <a:srgbClr val="222222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endParaRPr kumimoji="1" lang="en" altLang="zh-CN" dirty="0">
              <a:solidFill>
                <a:srgbClr val="222222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endParaRPr kumimoji="1" lang="en" altLang="zh-CN" dirty="0">
              <a:solidFill>
                <a:srgbClr val="222222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endParaRPr lang="en" altLang="zh-CN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This was done with the </a:t>
            </a:r>
            <a:r>
              <a:rPr lang="en" altLang="zh-CN" b="0" i="0" u="none" strike="noStrike" dirty="0">
                <a:solidFill>
                  <a:srgbClr val="19749A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  <a:hlinkClick r:id="rId2"/>
              </a:rPr>
              <a:t>simplest GPT-2 model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(from 2019).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D3D48-1EDE-C920-60E8-325E0F20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2AAF77A-99E9-4D56-38FC-DEA07A23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2976918"/>
            <a:ext cx="9727095" cy="181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06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99C1-3EF9-A721-6046-495B82CC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>
                <a:solidFill>
                  <a:srgbClr val="C42C1F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It’s Just Adding One Word at a Time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EE544-5EDF-07B5-381E-168A5507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With the newer and </a:t>
            </a:r>
            <a:r>
              <a:rPr lang="en" altLang="zh-CN" b="0" i="0" u="none" strike="noStrike" dirty="0">
                <a:solidFill>
                  <a:srgbClr val="19749A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  <a:hlinkClick r:id="rId2"/>
              </a:rPr>
              <a:t>bigger GPT-3 models</a:t>
            </a:r>
            <a:r>
              <a:rPr lang="en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the results are better.</a:t>
            </a:r>
          </a:p>
          <a:p>
            <a:pPr lvl="1">
              <a:lnSpc>
                <a:spcPct val="110000"/>
              </a:lnSpc>
            </a:pPr>
            <a:r>
              <a:rPr kumimoji="1" lang="en" altLang="zh-CN" dirty="0">
                <a:solidFill>
                  <a:srgbClr val="222222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zero temperature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D3D48-1EDE-C920-60E8-325E0F20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5400013-67F5-DB4F-4101-725461596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35" y="3269974"/>
            <a:ext cx="9024730" cy="223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1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41387</TotalTime>
  <Words>1257</Words>
  <Application>Microsoft Macintosh PowerPoint</Application>
  <PresentationFormat>宽屏</PresentationFormat>
  <Paragraphs>147</Paragraphs>
  <Slides>34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DengXian</vt:lpstr>
      <vt:lpstr>DengXian Light</vt:lpstr>
      <vt:lpstr>Intel Clear</vt:lpstr>
      <vt:lpstr>Intel Clear Pro</vt:lpstr>
      <vt:lpstr>Arial</vt:lpstr>
      <vt:lpstr>Georgia</vt:lpstr>
      <vt:lpstr>Office 主题</vt:lpstr>
      <vt:lpstr>应用系统体系架构 人工智能模块</vt:lpstr>
      <vt:lpstr>It’s Just Adding One Word at a Time</vt:lpstr>
      <vt:lpstr>It’s Just Adding One Word at a Time</vt:lpstr>
      <vt:lpstr>It’s Just Adding One Word at a Time</vt:lpstr>
      <vt:lpstr>It’s Just Adding One Word at a Time</vt:lpstr>
      <vt:lpstr>It’s Just Adding One Word at a Time</vt:lpstr>
      <vt:lpstr>It’s Just Adding One Word at a Time</vt:lpstr>
      <vt:lpstr>It’s Just Adding One Word at a Time</vt:lpstr>
      <vt:lpstr>It’s Just Adding One Word at a Time</vt:lpstr>
      <vt:lpstr>It’s Just Adding One Word at a Time</vt:lpstr>
      <vt:lpstr>Where Do the Probabilities Come From?</vt:lpstr>
      <vt:lpstr>Where Do the Probabilities Come From?</vt:lpstr>
      <vt:lpstr>Where Do the Probabilities Come From?</vt:lpstr>
      <vt:lpstr>Where Do the Probabilities Come From?</vt:lpstr>
      <vt:lpstr>Where Do the Probabilities Come From?</vt:lpstr>
      <vt:lpstr>Where Do the Probabilities Come From?</vt:lpstr>
      <vt:lpstr>Where Do the Probabilities Come From?</vt:lpstr>
      <vt:lpstr>The Concept of Embeddings</vt:lpstr>
      <vt:lpstr>The Concept of Embeddings</vt:lpstr>
      <vt:lpstr>The Concept of Embeddings</vt:lpstr>
      <vt:lpstr>The Concept of Embeddings</vt:lpstr>
      <vt:lpstr>The Concept of Embeddings</vt:lpstr>
      <vt:lpstr>The Concept of Embeddings</vt:lpstr>
      <vt:lpstr>Inside ChatGPT</vt:lpstr>
      <vt:lpstr>Inside ChatGPT</vt:lpstr>
      <vt:lpstr>Inside ChatGPT</vt:lpstr>
      <vt:lpstr>Inside ChatGPT</vt:lpstr>
      <vt:lpstr>Inside ChatGPT</vt:lpstr>
      <vt:lpstr>Inside ChatGPT</vt:lpstr>
      <vt:lpstr>Inside ChatGPT</vt:lpstr>
      <vt:lpstr>Inside ChatGPT</vt:lpstr>
      <vt:lpstr>Inside ChatGPT</vt:lpstr>
      <vt:lpstr>Inside ChatGPT</vt:lpstr>
      <vt:lpstr>未完待续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haopeng chen</dc:creator>
  <cp:lastModifiedBy>Haopeng Chen chen</cp:lastModifiedBy>
  <cp:revision>577</cp:revision>
  <dcterms:created xsi:type="dcterms:W3CDTF">2017-08-01T07:17:24Z</dcterms:created>
  <dcterms:modified xsi:type="dcterms:W3CDTF">2024-12-13T06:22:06Z</dcterms:modified>
</cp:coreProperties>
</file>