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48" r:id="rId1"/>
  </p:sldMasterIdLst>
  <p:notesMasterIdLst>
    <p:notesMasterId r:id="rId39"/>
  </p:notesMasterIdLst>
  <p:sldIdLst>
    <p:sldId id="256" r:id="rId2"/>
    <p:sldId id="390" r:id="rId3"/>
    <p:sldId id="553" r:id="rId4"/>
    <p:sldId id="554" r:id="rId5"/>
    <p:sldId id="392" r:id="rId6"/>
    <p:sldId id="393" r:id="rId7"/>
    <p:sldId id="394" r:id="rId8"/>
    <p:sldId id="395" r:id="rId9"/>
    <p:sldId id="404" r:id="rId10"/>
    <p:sldId id="405" r:id="rId11"/>
    <p:sldId id="406" r:id="rId12"/>
    <p:sldId id="407" r:id="rId13"/>
    <p:sldId id="401" r:id="rId14"/>
    <p:sldId id="402" r:id="rId15"/>
    <p:sldId id="403" r:id="rId16"/>
    <p:sldId id="408" r:id="rId17"/>
    <p:sldId id="410" r:id="rId18"/>
    <p:sldId id="412" r:id="rId19"/>
    <p:sldId id="411" r:id="rId20"/>
    <p:sldId id="413" r:id="rId21"/>
    <p:sldId id="414" r:id="rId22"/>
    <p:sldId id="427" r:id="rId23"/>
    <p:sldId id="416" r:id="rId24"/>
    <p:sldId id="417" r:id="rId25"/>
    <p:sldId id="428" r:id="rId26"/>
    <p:sldId id="418" r:id="rId27"/>
    <p:sldId id="430" r:id="rId28"/>
    <p:sldId id="429" r:id="rId29"/>
    <p:sldId id="548" r:id="rId30"/>
    <p:sldId id="556" r:id="rId31"/>
    <p:sldId id="549" r:id="rId32"/>
    <p:sldId id="550" r:id="rId33"/>
    <p:sldId id="551" r:id="rId34"/>
    <p:sldId id="552" r:id="rId35"/>
    <p:sldId id="555" r:id="rId36"/>
    <p:sldId id="522" r:id="rId37"/>
    <p:sldId id="259" r:id="rId38"/>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CCFF"/>
    <a:srgbClr val="DBD8CF"/>
    <a:srgbClr val="C9C8B7"/>
    <a:srgbClr val="B9B799"/>
    <a:srgbClr val="A2FAD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98" autoAdjust="0"/>
    <p:restoredTop sz="85306" autoAdjust="0"/>
  </p:normalViewPr>
  <p:slideViewPr>
    <p:cSldViewPr>
      <p:cViewPr varScale="1">
        <p:scale>
          <a:sx n="144" d="100"/>
          <a:sy n="144" d="100"/>
        </p:scale>
        <p:origin x="1280" y="192"/>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1164"/>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370D2F6-41A1-4FB9-8DEA-0C65FD35AB0D}" type="datetimeFigureOut">
              <a:rPr lang="zh-CN" altLang="en-US" smtClean="0"/>
              <a:t>2023/9/8</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11221B5-E10A-485A-AB8F-213CB661A8F5}" type="slidenum">
              <a:rPr lang="zh-CN" altLang="en-US" smtClean="0"/>
              <a:t>‹#›</a:t>
            </a:fld>
            <a:endParaRPr lang="zh-CN" altLang="en-US"/>
          </a:p>
        </p:txBody>
      </p:sp>
    </p:spTree>
    <p:extLst>
      <p:ext uri="{BB962C8B-B14F-4D97-AF65-F5344CB8AC3E}">
        <p14:creationId xmlns:p14="http://schemas.microsoft.com/office/powerpoint/2010/main" val="16578747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111221B5-E10A-485A-AB8F-213CB661A8F5}" type="slidenum">
              <a:rPr lang="zh-CN" altLang="en-US" smtClean="0"/>
              <a:t>1</a:t>
            </a:fld>
            <a:endParaRPr lang="zh-CN" altLang="en-US"/>
          </a:p>
        </p:txBody>
      </p:sp>
    </p:spTree>
    <p:extLst>
      <p:ext uri="{BB962C8B-B14F-4D97-AF65-F5344CB8AC3E}">
        <p14:creationId xmlns:p14="http://schemas.microsoft.com/office/powerpoint/2010/main" val="1616620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fontAlgn="t"/>
            <a:endParaRPr lang="zh-CN" altLang="en-US" dirty="0"/>
          </a:p>
        </p:txBody>
      </p:sp>
      <p:sp>
        <p:nvSpPr>
          <p:cNvPr id="4" name="灯片编号占位符 3"/>
          <p:cNvSpPr>
            <a:spLocks noGrp="1"/>
          </p:cNvSpPr>
          <p:nvPr>
            <p:ph type="sldNum" sz="quarter" idx="10"/>
          </p:nvPr>
        </p:nvSpPr>
        <p:spPr/>
        <p:txBody>
          <a:bodyPr/>
          <a:lstStyle/>
          <a:p>
            <a:fld id="{111221B5-E10A-485A-AB8F-213CB661A8F5}" type="slidenum">
              <a:rPr lang="zh-CN" altLang="en-US" smtClean="0"/>
              <a:t>21</a:t>
            </a:fld>
            <a:endParaRPr lang="zh-CN" altLang="en-US"/>
          </a:p>
        </p:txBody>
      </p:sp>
    </p:spTree>
    <p:extLst>
      <p:ext uri="{BB962C8B-B14F-4D97-AF65-F5344CB8AC3E}">
        <p14:creationId xmlns:p14="http://schemas.microsoft.com/office/powerpoint/2010/main" val="36184491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11221B5-E10A-485A-AB8F-213CB661A8F5}" type="slidenum">
              <a:rPr lang="zh-CN" altLang="en-US" smtClean="0"/>
              <a:t>22</a:t>
            </a:fld>
            <a:endParaRPr lang="zh-CN" altLang="en-US"/>
          </a:p>
        </p:txBody>
      </p:sp>
    </p:spTree>
    <p:extLst>
      <p:ext uri="{BB962C8B-B14F-4D97-AF65-F5344CB8AC3E}">
        <p14:creationId xmlns:p14="http://schemas.microsoft.com/office/powerpoint/2010/main" val="30938250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11221B5-E10A-485A-AB8F-213CB661A8F5}" type="slidenum">
              <a:rPr lang="zh-CN" altLang="en-US" smtClean="0"/>
              <a:t>24</a:t>
            </a:fld>
            <a:endParaRPr lang="zh-CN" altLang="en-US"/>
          </a:p>
        </p:txBody>
      </p:sp>
    </p:spTree>
    <p:extLst>
      <p:ext uri="{BB962C8B-B14F-4D97-AF65-F5344CB8AC3E}">
        <p14:creationId xmlns:p14="http://schemas.microsoft.com/office/powerpoint/2010/main" val="30447391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11221B5-E10A-485A-AB8F-213CB661A8F5}" type="slidenum">
              <a:rPr lang="zh-CN" altLang="en-US" smtClean="0"/>
              <a:t>25</a:t>
            </a:fld>
            <a:endParaRPr lang="zh-CN" altLang="en-US"/>
          </a:p>
        </p:txBody>
      </p:sp>
    </p:spTree>
    <p:extLst>
      <p:ext uri="{BB962C8B-B14F-4D97-AF65-F5344CB8AC3E}">
        <p14:creationId xmlns:p14="http://schemas.microsoft.com/office/powerpoint/2010/main" val="27092261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11221B5-E10A-485A-AB8F-213CB661A8F5}" type="slidenum">
              <a:rPr lang="zh-CN" altLang="en-US" smtClean="0"/>
              <a:t>26</a:t>
            </a:fld>
            <a:endParaRPr lang="zh-CN" altLang="en-US"/>
          </a:p>
        </p:txBody>
      </p:sp>
    </p:spTree>
    <p:extLst>
      <p:ext uri="{BB962C8B-B14F-4D97-AF65-F5344CB8AC3E}">
        <p14:creationId xmlns:p14="http://schemas.microsoft.com/office/powerpoint/2010/main" val="15626944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11221B5-E10A-485A-AB8F-213CB661A8F5}" type="slidenum">
              <a:rPr lang="zh-CN" altLang="en-US" smtClean="0"/>
              <a:t>27</a:t>
            </a:fld>
            <a:endParaRPr lang="zh-CN" altLang="en-US"/>
          </a:p>
        </p:txBody>
      </p:sp>
    </p:spTree>
    <p:extLst>
      <p:ext uri="{BB962C8B-B14F-4D97-AF65-F5344CB8AC3E}">
        <p14:creationId xmlns:p14="http://schemas.microsoft.com/office/powerpoint/2010/main" val="33556951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11221B5-E10A-485A-AB8F-213CB661A8F5}" type="slidenum">
              <a:rPr lang="zh-CN" altLang="en-US" smtClean="0"/>
              <a:t>28</a:t>
            </a:fld>
            <a:endParaRPr lang="zh-CN" altLang="en-US"/>
          </a:p>
        </p:txBody>
      </p:sp>
    </p:spTree>
    <p:extLst>
      <p:ext uri="{BB962C8B-B14F-4D97-AF65-F5344CB8AC3E}">
        <p14:creationId xmlns:p14="http://schemas.microsoft.com/office/powerpoint/2010/main" val="41217758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111221B5-E10A-485A-AB8F-213CB661A8F5}" type="slidenum">
              <a:rPr lang="zh-CN" altLang="en-US" smtClean="0"/>
              <a:t>31</a:t>
            </a:fld>
            <a:endParaRPr lang="zh-CN" altLang="en-US"/>
          </a:p>
        </p:txBody>
      </p:sp>
    </p:spTree>
    <p:extLst>
      <p:ext uri="{BB962C8B-B14F-4D97-AF65-F5344CB8AC3E}">
        <p14:creationId xmlns:p14="http://schemas.microsoft.com/office/powerpoint/2010/main" val="198242127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111221B5-E10A-485A-AB8F-213CB661A8F5}" type="slidenum">
              <a:rPr lang="zh-CN" altLang="en-US" smtClean="0"/>
              <a:t>32</a:t>
            </a:fld>
            <a:endParaRPr lang="zh-CN" altLang="en-US"/>
          </a:p>
        </p:txBody>
      </p:sp>
    </p:spTree>
    <p:extLst>
      <p:ext uri="{BB962C8B-B14F-4D97-AF65-F5344CB8AC3E}">
        <p14:creationId xmlns:p14="http://schemas.microsoft.com/office/powerpoint/2010/main" val="188699729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111221B5-E10A-485A-AB8F-213CB661A8F5}" type="slidenum">
              <a:rPr lang="zh-CN" altLang="en-US" smtClean="0"/>
              <a:t>33</a:t>
            </a:fld>
            <a:endParaRPr lang="zh-CN" altLang="en-US"/>
          </a:p>
        </p:txBody>
      </p:sp>
    </p:spTree>
    <p:extLst>
      <p:ext uri="{BB962C8B-B14F-4D97-AF65-F5344CB8AC3E}">
        <p14:creationId xmlns:p14="http://schemas.microsoft.com/office/powerpoint/2010/main" val="35199419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11221B5-E10A-485A-AB8F-213CB661A8F5}" type="slidenum">
              <a:rPr lang="zh-CN" altLang="en-US" smtClean="0"/>
              <a:t>5</a:t>
            </a:fld>
            <a:endParaRPr lang="zh-CN" altLang="en-US"/>
          </a:p>
        </p:txBody>
      </p:sp>
    </p:spTree>
    <p:extLst>
      <p:ext uri="{BB962C8B-B14F-4D97-AF65-F5344CB8AC3E}">
        <p14:creationId xmlns:p14="http://schemas.microsoft.com/office/powerpoint/2010/main" val="80705029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111221B5-E10A-485A-AB8F-213CB661A8F5}" type="slidenum">
              <a:rPr lang="zh-CN" altLang="en-US" smtClean="0"/>
              <a:t>34</a:t>
            </a:fld>
            <a:endParaRPr lang="zh-CN" altLang="en-US"/>
          </a:p>
        </p:txBody>
      </p:sp>
    </p:spTree>
    <p:extLst>
      <p:ext uri="{BB962C8B-B14F-4D97-AF65-F5344CB8AC3E}">
        <p14:creationId xmlns:p14="http://schemas.microsoft.com/office/powerpoint/2010/main" val="238488308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111221B5-E10A-485A-AB8F-213CB661A8F5}" type="slidenum">
              <a:rPr lang="zh-CN" altLang="en-US" smtClean="0"/>
              <a:t>35</a:t>
            </a:fld>
            <a:endParaRPr lang="zh-CN" altLang="en-US"/>
          </a:p>
        </p:txBody>
      </p:sp>
    </p:spTree>
    <p:extLst>
      <p:ext uri="{BB962C8B-B14F-4D97-AF65-F5344CB8AC3E}">
        <p14:creationId xmlns:p14="http://schemas.microsoft.com/office/powerpoint/2010/main" val="1450397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11221B5-E10A-485A-AB8F-213CB661A8F5}" type="slidenum">
              <a:rPr lang="zh-CN" altLang="en-US" smtClean="0"/>
              <a:t>7</a:t>
            </a:fld>
            <a:endParaRPr lang="zh-CN" altLang="en-US"/>
          </a:p>
        </p:txBody>
      </p:sp>
    </p:spTree>
    <p:extLst>
      <p:ext uri="{BB962C8B-B14F-4D97-AF65-F5344CB8AC3E}">
        <p14:creationId xmlns:p14="http://schemas.microsoft.com/office/powerpoint/2010/main" val="1472872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11221B5-E10A-485A-AB8F-213CB661A8F5}" type="slidenum">
              <a:rPr lang="zh-CN" altLang="en-US" smtClean="0"/>
              <a:t>11</a:t>
            </a:fld>
            <a:endParaRPr lang="zh-CN" altLang="en-US"/>
          </a:p>
        </p:txBody>
      </p:sp>
    </p:spTree>
    <p:extLst>
      <p:ext uri="{BB962C8B-B14F-4D97-AF65-F5344CB8AC3E}">
        <p14:creationId xmlns:p14="http://schemas.microsoft.com/office/powerpoint/2010/main" val="21013267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11221B5-E10A-485A-AB8F-213CB661A8F5}" type="slidenum">
              <a:rPr lang="zh-CN" altLang="en-US" smtClean="0"/>
              <a:t>12</a:t>
            </a:fld>
            <a:endParaRPr lang="zh-CN" altLang="en-US"/>
          </a:p>
        </p:txBody>
      </p:sp>
    </p:spTree>
    <p:extLst>
      <p:ext uri="{BB962C8B-B14F-4D97-AF65-F5344CB8AC3E}">
        <p14:creationId xmlns:p14="http://schemas.microsoft.com/office/powerpoint/2010/main" val="4965048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11221B5-E10A-485A-AB8F-213CB661A8F5}" type="slidenum">
              <a:rPr lang="zh-CN" altLang="en-US" smtClean="0"/>
              <a:t>13</a:t>
            </a:fld>
            <a:endParaRPr lang="zh-CN" altLang="en-US"/>
          </a:p>
        </p:txBody>
      </p:sp>
    </p:spTree>
    <p:extLst>
      <p:ext uri="{BB962C8B-B14F-4D97-AF65-F5344CB8AC3E}">
        <p14:creationId xmlns:p14="http://schemas.microsoft.com/office/powerpoint/2010/main" val="33702884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11221B5-E10A-485A-AB8F-213CB661A8F5}" type="slidenum">
              <a:rPr lang="zh-CN" altLang="en-US" smtClean="0"/>
              <a:t>17</a:t>
            </a:fld>
            <a:endParaRPr lang="zh-CN" altLang="en-US"/>
          </a:p>
        </p:txBody>
      </p:sp>
    </p:spTree>
    <p:extLst>
      <p:ext uri="{BB962C8B-B14F-4D97-AF65-F5344CB8AC3E}">
        <p14:creationId xmlns:p14="http://schemas.microsoft.com/office/powerpoint/2010/main" val="25093570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11221B5-E10A-485A-AB8F-213CB661A8F5}" type="slidenum">
              <a:rPr lang="zh-CN" altLang="en-US" smtClean="0"/>
              <a:t>19</a:t>
            </a:fld>
            <a:endParaRPr lang="zh-CN" altLang="en-US"/>
          </a:p>
        </p:txBody>
      </p:sp>
    </p:spTree>
    <p:extLst>
      <p:ext uri="{BB962C8B-B14F-4D97-AF65-F5344CB8AC3E}">
        <p14:creationId xmlns:p14="http://schemas.microsoft.com/office/powerpoint/2010/main" val="14573567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11221B5-E10A-485A-AB8F-213CB661A8F5}" type="slidenum">
              <a:rPr lang="zh-CN" altLang="en-US" smtClean="0"/>
              <a:t>20</a:t>
            </a:fld>
            <a:endParaRPr lang="zh-CN" altLang="en-US"/>
          </a:p>
        </p:txBody>
      </p:sp>
    </p:spTree>
    <p:extLst>
      <p:ext uri="{BB962C8B-B14F-4D97-AF65-F5344CB8AC3E}">
        <p14:creationId xmlns:p14="http://schemas.microsoft.com/office/powerpoint/2010/main" val="1200769015"/>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标题幻灯片">
    <p:bg>
      <p:bgPr>
        <a:blipFill dpi="0" rotWithShape="1">
          <a:blip r:embed="rId2">
            <a:alphaModFix amt="23000"/>
            <a:lum/>
            <a:extLst>
              <a:ext uri="{BEBA8EAE-BF5A-486C-A8C5-ECC9F3942E4B}">
                <a14:imgProps xmlns:a14="http://schemas.microsoft.com/office/drawing/2010/main">
                  <a14:imgLayer r:embed="rId3">
                    <a14:imgEffect>
                      <a14:artisticPencilSketch pressure="77"/>
                    </a14:imgEffect>
                  </a14:imgLayer>
                </a14:imgProps>
              </a:ext>
            </a:extLst>
          </a:blip>
          <a:srcRect/>
          <a:tile tx="-31750" ty="-31750" sx="40000" sy="40000" flip="none" algn="ctr"/>
        </a:blipFill>
        <a:effectLst/>
      </p:bgPr>
    </p:bg>
    <p:spTree>
      <p:nvGrpSpPr>
        <p:cNvPr id="1" name=""/>
        <p:cNvGrpSpPr/>
        <p:nvPr/>
      </p:nvGrpSpPr>
      <p:grpSpPr>
        <a:xfrm>
          <a:off x="0" y="0"/>
          <a:ext cx="0" cy="0"/>
          <a:chOff x="0" y="0"/>
          <a:chExt cx="0" cy="0"/>
        </a:xfrm>
      </p:grpSpPr>
      <p:sp>
        <p:nvSpPr>
          <p:cNvPr id="7" name="单圆角矩形 6"/>
          <p:cNvSpPr/>
          <p:nvPr userDrawn="1"/>
        </p:nvSpPr>
        <p:spPr>
          <a:xfrm>
            <a:off x="-34456" y="1059582"/>
            <a:ext cx="6084168" cy="1982405"/>
          </a:xfrm>
          <a:prstGeom prst="round1Rect">
            <a:avLst/>
          </a:prstGeom>
          <a:solidFill>
            <a:schemeClr val="tx2">
              <a:lumMod val="40000"/>
              <a:lumOff val="60000"/>
            </a:schemeClr>
          </a:solidFill>
          <a:ln>
            <a:noFill/>
          </a:ln>
          <a:effectLst>
            <a:outerShdw blurRad="50800" dist="1270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 name="标题 1"/>
          <p:cNvSpPr>
            <a:spLocks noGrp="1"/>
          </p:cNvSpPr>
          <p:nvPr>
            <p:ph type="ctrTitle"/>
          </p:nvPr>
        </p:nvSpPr>
        <p:spPr>
          <a:xfrm>
            <a:off x="17460" y="1271653"/>
            <a:ext cx="5490645" cy="1558265"/>
          </a:xfrm>
        </p:spPr>
        <p:txBody>
          <a:bodyPr anchor="ctr"/>
          <a:lstStyle>
            <a:lvl1pPr algn="l">
              <a:defRPr sz="4050" b="0" baseline="0">
                <a:effectLst>
                  <a:outerShdw blurRad="38100" dist="38100" dir="2700000" algn="tl">
                    <a:srgbClr val="000000">
                      <a:alpha val="43137"/>
                    </a:srgbClr>
                  </a:outerShdw>
                </a:effectLst>
              </a:defRPr>
            </a:lvl1pPr>
          </a:lstStyle>
          <a:p>
            <a:r>
              <a:rPr lang="zh-CN" altLang="en-US" dirty="0"/>
              <a:t>单击此处编辑母版标题样式</a:t>
            </a:r>
          </a:p>
        </p:txBody>
      </p:sp>
    </p:spTree>
    <p:extLst>
      <p:ext uri="{BB962C8B-B14F-4D97-AF65-F5344CB8AC3E}">
        <p14:creationId xmlns:p14="http://schemas.microsoft.com/office/powerpoint/2010/main" val="289131997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blipFill dpi="0" rotWithShape="1">
          <a:blip r:embed="rId2">
            <a:alphaModFix amt="23000"/>
            <a:lum/>
            <a:extLst>
              <a:ext uri="{BEBA8EAE-BF5A-486C-A8C5-ECC9F3942E4B}">
                <a14:imgProps xmlns:a14="http://schemas.microsoft.com/office/drawing/2010/main">
                  <a14:imgLayer r:embed="rId3">
                    <a14:imgEffect>
                      <a14:artisticPencilSketch pressure="77"/>
                    </a14:imgEffect>
                  </a14:imgLayer>
                </a14:imgProps>
              </a:ext>
            </a:extLst>
          </a:blip>
          <a:srcRect/>
          <a:tile tx="-31750" ty="-31750" sx="40000" sy="40000" flip="none" algn="ctr"/>
        </a:blipFill>
        <a:effectLst/>
      </p:bgPr>
    </p:bg>
    <p:spTree>
      <p:nvGrpSpPr>
        <p:cNvPr id="1" name=""/>
        <p:cNvGrpSpPr/>
        <p:nvPr/>
      </p:nvGrpSpPr>
      <p:grpSpPr>
        <a:xfrm>
          <a:off x="0" y="0"/>
          <a:ext cx="0" cy="0"/>
          <a:chOff x="0" y="0"/>
          <a:chExt cx="0" cy="0"/>
        </a:xfrm>
      </p:grpSpPr>
      <p:sp>
        <p:nvSpPr>
          <p:cNvPr id="7" name="圆角矩形 6"/>
          <p:cNvSpPr/>
          <p:nvPr userDrawn="1"/>
        </p:nvSpPr>
        <p:spPr>
          <a:xfrm>
            <a:off x="571472" y="589345"/>
            <a:ext cx="8143932" cy="1982405"/>
          </a:xfrm>
          <a:prstGeom prst="roundRect">
            <a:avLst>
              <a:gd name="adj" fmla="val 6209"/>
            </a:avLst>
          </a:prstGeom>
          <a:solidFill>
            <a:schemeClr val="tx2">
              <a:lumMod val="40000"/>
              <a:lumOff val="60000"/>
            </a:schemeClr>
          </a:solidFill>
          <a:ln>
            <a:noFill/>
          </a:ln>
          <a:effectLst>
            <a:outerShdw blurRad="50800" dist="1270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 name="标题 1"/>
          <p:cNvSpPr>
            <a:spLocks noGrp="1"/>
          </p:cNvSpPr>
          <p:nvPr>
            <p:ph type="ctrTitle"/>
          </p:nvPr>
        </p:nvSpPr>
        <p:spPr>
          <a:xfrm>
            <a:off x="757238" y="735546"/>
            <a:ext cx="7772400" cy="1674186"/>
          </a:xfrm>
        </p:spPr>
        <p:txBody>
          <a:bodyPr anchor="t"/>
          <a:lstStyle>
            <a:lvl1pPr algn="ctr">
              <a:defRPr sz="2100" b="0" baseline="0">
                <a:effectLst>
                  <a:outerShdw blurRad="38100" dist="38100" dir="2700000" algn="tl">
                    <a:srgbClr val="000000">
                      <a:alpha val="43137"/>
                    </a:srgbClr>
                  </a:outerShdw>
                </a:effectLst>
              </a:defRPr>
            </a:lvl1pPr>
          </a:lstStyle>
          <a:p>
            <a:r>
              <a:rPr lang="zh-CN" altLang="en-US" dirty="0"/>
              <a:t>单击此处编辑母版标题样式</a:t>
            </a:r>
          </a:p>
        </p:txBody>
      </p:sp>
      <p:sp>
        <p:nvSpPr>
          <p:cNvPr id="3" name="副标题 2"/>
          <p:cNvSpPr>
            <a:spLocks noGrp="1"/>
          </p:cNvSpPr>
          <p:nvPr>
            <p:ph type="subTitle" idx="1"/>
          </p:nvPr>
        </p:nvSpPr>
        <p:spPr>
          <a:xfrm>
            <a:off x="1443038" y="2895786"/>
            <a:ext cx="6400800" cy="1404156"/>
          </a:xfrm>
        </p:spPr>
        <p:txBody>
          <a:bodyPr anchor="t">
            <a:normAutofit/>
          </a:bodyPr>
          <a:lstStyle>
            <a:lvl1pPr marL="0" indent="0" algn="ctr">
              <a:buNone/>
              <a:defRPr sz="1200" baseline="0">
                <a:solidFill>
                  <a:schemeClr val="tx1"/>
                </a:solidFill>
                <a:latin typeface="Cambria" pitchFamily="18"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zh-CN" altLang="en-US" dirty="0"/>
              <a:t>单击此处编辑母版副标题样式</a:t>
            </a:r>
          </a:p>
        </p:txBody>
      </p:sp>
      <p:sp>
        <p:nvSpPr>
          <p:cNvPr id="14" name="矩形 13"/>
          <p:cNvSpPr/>
          <p:nvPr userDrawn="1"/>
        </p:nvSpPr>
        <p:spPr>
          <a:xfrm>
            <a:off x="-36512" y="4948014"/>
            <a:ext cx="9216000" cy="216000"/>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Tree>
    <p:extLst>
      <p:ext uri="{BB962C8B-B14F-4D97-AF65-F5344CB8AC3E}">
        <p14:creationId xmlns:p14="http://schemas.microsoft.com/office/powerpoint/2010/main" val="68441895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日期占位符 5"/>
          <p:cNvSpPr>
            <a:spLocks noGrp="1"/>
          </p:cNvSpPr>
          <p:nvPr>
            <p:ph type="dt" sz="half" idx="10"/>
          </p:nvPr>
        </p:nvSpPr>
        <p:spPr/>
        <p:txBody>
          <a:bodyPr/>
          <a:lstStyle/>
          <a:p>
            <a:endParaRPr lang="zh-CN" altLang="en-US" dirty="0"/>
          </a:p>
        </p:txBody>
      </p:sp>
      <p:sp>
        <p:nvSpPr>
          <p:cNvPr id="10" name="页脚占位符 9"/>
          <p:cNvSpPr>
            <a:spLocks noGrp="1"/>
          </p:cNvSpPr>
          <p:nvPr>
            <p:ph type="ftr" sz="quarter" idx="11"/>
          </p:nvPr>
        </p:nvSpPr>
        <p:spPr/>
        <p:txBody>
          <a:bodyPr/>
          <a:lstStyle/>
          <a:p>
            <a:endParaRPr lang="zh-CN" altLang="en-US" dirty="0"/>
          </a:p>
        </p:txBody>
      </p:sp>
      <p:sp>
        <p:nvSpPr>
          <p:cNvPr id="11" name="灯片编号占位符 10"/>
          <p:cNvSpPr>
            <a:spLocks noGrp="1"/>
          </p:cNvSpPr>
          <p:nvPr>
            <p:ph type="sldNum" sz="quarter" idx="12"/>
          </p:nvPr>
        </p:nvSpPr>
        <p:spPr/>
        <p:txBody>
          <a:bodyPr/>
          <a:lstStyle/>
          <a:p>
            <a:fld id="{CB818ED7-1FAF-4BEC-A906-EB6564C334EB}" type="slidenum">
              <a:rPr lang="zh-CN" altLang="en-US" smtClean="0"/>
              <a:pPr/>
              <a:t>‹#›</a:t>
            </a:fld>
            <a:endParaRPr lang="zh-CN" altLang="en-US" dirty="0"/>
          </a:p>
        </p:txBody>
      </p:sp>
    </p:spTree>
    <p:extLst>
      <p:ext uri="{BB962C8B-B14F-4D97-AF65-F5344CB8AC3E}">
        <p14:creationId xmlns:p14="http://schemas.microsoft.com/office/powerpoint/2010/main" val="252672859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 name="日期占位符 9"/>
          <p:cNvSpPr>
            <a:spLocks noGrp="1"/>
          </p:cNvSpPr>
          <p:nvPr>
            <p:ph type="dt" sz="half" idx="10"/>
          </p:nvPr>
        </p:nvSpPr>
        <p:spPr/>
        <p:txBody>
          <a:bodyPr/>
          <a:lstStyle/>
          <a:p>
            <a:endParaRPr lang="zh-CN" altLang="en-US" dirty="0"/>
          </a:p>
        </p:txBody>
      </p:sp>
      <p:sp>
        <p:nvSpPr>
          <p:cNvPr id="11" name="页脚占位符 10"/>
          <p:cNvSpPr>
            <a:spLocks noGrp="1"/>
          </p:cNvSpPr>
          <p:nvPr>
            <p:ph type="ftr" sz="quarter" idx="11"/>
          </p:nvPr>
        </p:nvSpPr>
        <p:spPr/>
        <p:txBody>
          <a:bodyPr/>
          <a:lstStyle/>
          <a:p>
            <a:endParaRPr lang="zh-CN" altLang="en-US" dirty="0"/>
          </a:p>
        </p:txBody>
      </p:sp>
      <p:sp>
        <p:nvSpPr>
          <p:cNvPr id="12" name="灯片编号占位符 11"/>
          <p:cNvSpPr>
            <a:spLocks noGrp="1"/>
          </p:cNvSpPr>
          <p:nvPr>
            <p:ph type="sldNum" sz="quarter" idx="12"/>
          </p:nvPr>
        </p:nvSpPr>
        <p:spPr/>
        <p:txBody>
          <a:bodyPr/>
          <a:lstStyle/>
          <a:p>
            <a:fld id="{CB818ED7-1FAF-4BEC-A906-EB6564C334EB}" type="slidenum">
              <a:rPr lang="zh-CN" altLang="en-US" smtClean="0"/>
              <a:pPr/>
              <a:t>‹#›</a:t>
            </a:fld>
            <a:endParaRPr lang="zh-CN" altLang="en-US" dirty="0"/>
          </a:p>
        </p:txBody>
      </p:sp>
    </p:spTree>
    <p:extLst>
      <p:ext uri="{BB962C8B-B14F-4D97-AF65-F5344CB8AC3E}">
        <p14:creationId xmlns:p14="http://schemas.microsoft.com/office/powerpoint/2010/main" val="31646111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9" name="日期占位符 8"/>
          <p:cNvSpPr>
            <a:spLocks noGrp="1"/>
          </p:cNvSpPr>
          <p:nvPr>
            <p:ph type="dt" sz="half" idx="10"/>
          </p:nvPr>
        </p:nvSpPr>
        <p:spPr/>
        <p:txBody>
          <a:bodyPr/>
          <a:lstStyle/>
          <a:p>
            <a:endParaRPr lang="zh-CN" altLang="en-US" dirty="0"/>
          </a:p>
        </p:txBody>
      </p:sp>
      <p:sp>
        <p:nvSpPr>
          <p:cNvPr id="10" name="页脚占位符 9"/>
          <p:cNvSpPr>
            <a:spLocks noGrp="1"/>
          </p:cNvSpPr>
          <p:nvPr>
            <p:ph type="ftr" sz="quarter" idx="11"/>
          </p:nvPr>
        </p:nvSpPr>
        <p:spPr/>
        <p:txBody>
          <a:bodyPr/>
          <a:lstStyle/>
          <a:p>
            <a:endParaRPr lang="zh-CN" altLang="en-US" dirty="0"/>
          </a:p>
        </p:txBody>
      </p:sp>
      <p:sp>
        <p:nvSpPr>
          <p:cNvPr id="11" name="灯片编号占位符 10"/>
          <p:cNvSpPr>
            <a:spLocks noGrp="1"/>
          </p:cNvSpPr>
          <p:nvPr>
            <p:ph type="sldNum" sz="quarter" idx="12"/>
          </p:nvPr>
        </p:nvSpPr>
        <p:spPr/>
        <p:txBody>
          <a:bodyPr/>
          <a:lstStyle/>
          <a:p>
            <a:fld id="{CB818ED7-1FAF-4BEC-A906-EB6564C334EB}" type="slidenum">
              <a:rPr lang="zh-CN" altLang="en-US" smtClean="0"/>
              <a:pPr/>
              <a:t>‹#›</a:t>
            </a:fld>
            <a:endParaRPr lang="zh-CN" altLang="en-US" dirty="0"/>
          </a:p>
        </p:txBody>
      </p:sp>
    </p:spTree>
    <p:extLst>
      <p:ext uri="{BB962C8B-B14F-4D97-AF65-F5344CB8AC3E}">
        <p14:creationId xmlns:p14="http://schemas.microsoft.com/office/powerpoint/2010/main" val="153339979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8" name="日期占位符 7"/>
          <p:cNvSpPr>
            <a:spLocks noGrp="1"/>
          </p:cNvSpPr>
          <p:nvPr>
            <p:ph type="dt" sz="half" idx="10"/>
          </p:nvPr>
        </p:nvSpPr>
        <p:spPr/>
        <p:txBody>
          <a:bodyPr/>
          <a:lstStyle/>
          <a:p>
            <a:endParaRPr lang="zh-CN" altLang="en-US" dirty="0"/>
          </a:p>
        </p:txBody>
      </p:sp>
      <p:sp>
        <p:nvSpPr>
          <p:cNvPr id="9" name="页脚占位符 8"/>
          <p:cNvSpPr>
            <a:spLocks noGrp="1"/>
          </p:cNvSpPr>
          <p:nvPr>
            <p:ph type="ftr" sz="quarter" idx="11"/>
          </p:nvPr>
        </p:nvSpPr>
        <p:spPr/>
        <p:txBody>
          <a:bodyPr/>
          <a:lstStyle/>
          <a:p>
            <a:endParaRPr lang="zh-CN" altLang="en-US" dirty="0"/>
          </a:p>
        </p:txBody>
      </p:sp>
      <p:sp>
        <p:nvSpPr>
          <p:cNvPr id="10" name="灯片编号占位符 9"/>
          <p:cNvSpPr>
            <a:spLocks noGrp="1"/>
          </p:cNvSpPr>
          <p:nvPr>
            <p:ph type="sldNum" sz="quarter" idx="12"/>
          </p:nvPr>
        </p:nvSpPr>
        <p:spPr/>
        <p:txBody>
          <a:bodyPr/>
          <a:lstStyle/>
          <a:p>
            <a:fld id="{CB818ED7-1FAF-4BEC-A906-EB6564C334EB}" type="slidenum">
              <a:rPr lang="zh-CN" altLang="en-US" smtClean="0"/>
              <a:pPr/>
              <a:t>‹#›</a:t>
            </a:fld>
            <a:endParaRPr lang="zh-CN" altLang="en-US" dirty="0"/>
          </a:p>
        </p:txBody>
      </p:sp>
    </p:spTree>
    <p:extLst>
      <p:ext uri="{BB962C8B-B14F-4D97-AF65-F5344CB8AC3E}">
        <p14:creationId xmlns:p14="http://schemas.microsoft.com/office/powerpoint/2010/main" val="313785579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流程图: 延期 21"/>
          <p:cNvSpPr/>
          <p:nvPr userDrawn="1"/>
        </p:nvSpPr>
        <p:spPr>
          <a:xfrm rot="16200000">
            <a:off x="4420251" y="419751"/>
            <a:ext cx="303498" cy="9144000"/>
          </a:xfrm>
          <a:prstGeom prst="flowChartDelay">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350"/>
          </a:p>
        </p:txBody>
      </p:sp>
      <p:sp>
        <p:nvSpPr>
          <p:cNvPr id="20" name="矩形 19"/>
          <p:cNvSpPr/>
          <p:nvPr userDrawn="1"/>
        </p:nvSpPr>
        <p:spPr>
          <a:xfrm>
            <a:off x="0" y="0"/>
            <a:ext cx="9144000" cy="594000"/>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 name="标题占位符 1"/>
          <p:cNvSpPr>
            <a:spLocks noGrp="1"/>
          </p:cNvSpPr>
          <p:nvPr>
            <p:ph type="title"/>
          </p:nvPr>
        </p:nvSpPr>
        <p:spPr>
          <a:xfrm>
            <a:off x="107504" y="105708"/>
            <a:ext cx="6817128" cy="413814"/>
          </a:xfrm>
          <a:prstGeom prst="rect">
            <a:avLst/>
          </a:prstGeom>
        </p:spPr>
        <p:txBody>
          <a:bodyPr vert="horz" lIns="91440" tIns="45720" rIns="91440" bIns="45720" rtlCol="0" anchor="ctr">
            <a:noAutofit/>
          </a:bodyPr>
          <a:lstStyle/>
          <a:p>
            <a:r>
              <a:rPr lang="zh-CN" altLang="en-US" dirty="0"/>
              <a:t>单击此处编辑母版标题样式</a:t>
            </a:r>
          </a:p>
        </p:txBody>
      </p:sp>
      <p:sp>
        <p:nvSpPr>
          <p:cNvPr id="3" name="文本占位符 2"/>
          <p:cNvSpPr>
            <a:spLocks noGrp="1"/>
          </p:cNvSpPr>
          <p:nvPr>
            <p:ph type="body" idx="1"/>
          </p:nvPr>
        </p:nvSpPr>
        <p:spPr>
          <a:xfrm>
            <a:off x="107504" y="845073"/>
            <a:ext cx="8784976" cy="3940924"/>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107504" y="4948014"/>
            <a:ext cx="2026096" cy="189000"/>
          </a:xfrm>
          <a:prstGeom prst="rect">
            <a:avLst/>
          </a:prstGeom>
        </p:spPr>
        <p:txBody>
          <a:bodyPr vert="horz" lIns="91440" tIns="45720" rIns="91440" bIns="45720" rtlCol="0" anchor="ctr"/>
          <a:lstStyle>
            <a:lvl1pPr algn="l">
              <a:defRPr sz="900" baseline="0">
                <a:solidFill>
                  <a:schemeClr val="tx1">
                    <a:tint val="75000"/>
                  </a:schemeClr>
                </a:solidFill>
                <a:latin typeface="Tahoma" pitchFamily="34" charset="0"/>
                <a:ea typeface="新宋体" pitchFamily="49" charset="-122"/>
              </a:defRPr>
            </a:lvl1pPr>
          </a:lstStyle>
          <a:p>
            <a:endParaRPr lang="zh-CN" altLang="en-US" dirty="0"/>
          </a:p>
        </p:txBody>
      </p:sp>
      <p:sp>
        <p:nvSpPr>
          <p:cNvPr id="5" name="页脚占位符 4"/>
          <p:cNvSpPr>
            <a:spLocks noGrp="1"/>
          </p:cNvSpPr>
          <p:nvPr>
            <p:ph type="ftr" sz="quarter" idx="3"/>
          </p:nvPr>
        </p:nvSpPr>
        <p:spPr>
          <a:xfrm>
            <a:off x="6012160" y="4925087"/>
            <a:ext cx="2895600" cy="195486"/>
          </a:xfrm>
          <a:prstGeom prst="rect">
            <a:avLst/>
          </a:prstGeom>
        </p:spPr>
        <p:txBody>
          <a:bodyPr vert="horz" lIns="91440" tIns="45720" rIns="91440" bIns="45720" rtlCol="0" anchor="ctr"/>
          <a:lstStyle>
            <a:lvl1pPr algn="ctr">
              <a:defRPr sz="900" baseline="0">
                <a:solidFill>
                  <a:schemeClr val="tx1">
                    <a:tint val="75000"/>
                  </a:schemeClr>
                </a:solidFill>
                <a:latin typeface="Tahoma" pitchFamily="34" charset="0"/>
                <a:ea typeface="微软雅黑" pitchFamily="34" charset="-122"/>
              </a:defRPr>
            </a:lvl1pPr>
          </a:lstStyle>
          <a:p>
            <a:endParaRPr lang="zh-CN" altLang="en-US" dirty="0"/>
          </a:p>
        </p:txBody>
      </p:sp>
      <p:pic>
        <p:nvPicPr>
          <p:cNvPr id="1026" name="Picture 2" descr="C:\Users\Administrator\Desktop\REINS.png"/>
          <p:cNvPicPr>
            <a:picLocks noChangeAspect="1" noChangeArrowheads="1"/>
          </p:cNvPicPr>
          <p:nvPr userDrawn="1"/>
        </p:nvPicPr>
        <p:blipFill>
          <a:blip r:embed="rId8">
            <a:biLevel thresh="25000"/>
            <a:extLst>
              <a:ext uri="{28A0092B-C50C-407E-A947-70E740481C1C}">
                <a14:useLocalDpi xmlns:a14="http://schemas.microsoft.com/office/drawing/2010/main" val="0"/>
              </a:ext>
            </a:extLst>
          </a:blip>
          <a:srcRect/>
          <a:stretch>
            <a:fillRect/>
          </a:stretch>
        </p:blipFill>
        <p:spPr bwMode="auto">
          <a:xfrm>
            <a:off x="7344816" y="56257"/>
            <a:ext cx="1691680" cy="355253"/>
          </a:xfrm>
          <a:prstGeom prst="rect">
            <a:avLst/>
          </a:prstGeom>
          <a:noFill/>
          <a:ln w="9525">
            <a:noFill/>
            <a:prstDash val="solid"/>
          </a:ln>
          <a:effectLst>
            <a:outerShdw blurRad="50800" dist="38100" dir="8100000" algn="tr" rotWithShape="0">
              <a:prstClr val="black">
                <a:alpha val="40000"/>
              </a:prstClr>
            </a:outerShdw>
          </a:effectLst>
          <a:extLst>
            <a:ext uri="{909E8E84-426E-40dd-AFC4-6F175D3DCCD1}">
              <a14:hiddenFill xmlns:a14="http://schemas.microsoft.com/office/drawing/2010/main" xmlns="">
                <a:solidFill>
                  <a:srgbClr val="FFFFFF"/>
                </a:solidFill>
              </a14:hiddenFill>
            </a:ext>
          </a:extLst>
        </p:spPr>
      </p:pic>
      <p:sp>
        <p:nvSpPr>
          <p:cNvPr id="28" name="TextBox 27"/>
          <p:cNvSpPr txBox="1"/>
          <p:nvPr userDrawn="1"/>
        </p:nvSpPr>
        <p:spPr>
          <a:xfrm>
            <a:off x="6876256" y="400404"/>
            <a:ext cx="2232248" cy="196208"/>
          </a:xfrm>
          <a:prstGeom prst="rect">
            <a:avLst/>
          </a:prstGeom>
          <a:noFill/>
          <a:effectLst>
            <a:outerShdw blurRad="50800" dist="38100" dir="8100000" algn="tr" rotWithShape="0">
              <a:prstClr val="black">
                <a:alpha val="40000"/>
              </a:prstClr>
            </a:outerShdw>
          </a:effectLst>
        </p:spPr>
        <p:txBody>
          <a:bodyPr wrap="square" rtlCol="0">
            <a:spAutoFit/>
          </a:bodyPr>
          <a:lstStyle/>
          <a:p>
            <a:pPr algn="ctr"/>
            <a:r>
              <a:rPr lang="en-US" altLang="zh-CN" sz="675" dirty="0" err="1">
                <a:solidFill>
                  <a:schemeClr val="bg1"/>
                </a:solidFill>
                <a:effectLst/>
                <a:latin typeface="Cambria" pitchFamily="18" charset="0"/>
              </a:rPr>
              <a:t>REliable</a:t>
            </a:r>
            <a:r>
              <a:rPr lang="en-US" altLang="zh-CN" sz="675" dirty="0">
                <a:solidFill>
                  <a:schemeClr val="bg1"/>
                </a:solidFill>
                <a:effectLst/>
                <a:latin typeface="Cambria" pitchFamily="18" charset="0"/>
              </a:rPr>
              <a:t>, </a:t>
            </a:r>
            <a:r>
              <a:rPr lang="en-US" altLang="zh-CN" sz="675" dirty="0" err="1">
                <a:solidFill>
                  <a:schemeClr val="bg1"/>
                </a:solidFill>
                <a:effectLst/>
                <a:latin typeface="Cambria" pitchFamily="18" charset="0"/>
              </a:rPr>
              <a:t>INtelligent</a:t>
            </a:r>
            <a:r>
              <a:rPr lang="en-US" altLang="zh-CN" sz="675" baseline="0" dirty="0">
                <a:solidFill>
                  <a:schemeClr val="bg1"/>
                </a:solidFill>
                <a:effectLst/>
                <a:latin typeface="Cambria" pitchFamily="18" charset="0"/>
              </a:rPr>
              <a:t> &amp; Scalable Systems</a:t>
            </a:r>
            <a:endParaRPr lang="zh-CN" altLang="en-US" sz="675" dirty="0">
              <a:solidFill>
                <a:schemeClr val="bg1"/>
              </a:solidFill>
              <a:effectLst/>
              <a:latin typeface="Cambria" pitchFamily="18" charset="0"/>
            </a:endParaRPr>
          </a:p>
        </p:txBody>
      </p:sp>
      <p:sp>
        <p:nvSpPr>
          <p:cNvPr id="31" name="矩形 30"/>
          <p:cNvSpPr/>
          <p:nvPr userDrawn="1"/>
        </p:nvSpPr>
        <p:spPr>
          <a:xfrm>
            <a:off x="6191250" y="575073"/>
            <a:ext cx="2952750" cy="107156"/>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zh-CN" altLang="en-US" sz="600" dirty="0">
                <a:latin typeface="微软雅黑" pitchFamily="34" charset="-122"/>
                <a:ea typeface="微软雅黑" pitchFamily="34" charset="-122"/>
              </a:rPr>
              <a:t>                               </a:t>
            </a:r>
            <a:endParaRPr lang="zh-CN" altLang="en-US" sz="600" dirty="0">
              <a:solidFill>
                <a:schemeClr val="bg1"/>
              </a:solidFill>
              <a:effectLst/>
              <a:latin typeface="Cambria" pitchFamily="18" charset="0"/>
            </a:endParaRPr>
          </a:p>
        </p:txBody>
      </p:sp>
      <p:sp>
        <p:nvSpPr>
          <p:cNvPr id="32" name="矩形 31"/>
          <p:cNvSpPr/>
          <p:nvPr userDrawn="1"/>
        </p:nvSpPr>
        <p:spPr>
          <a:xfrm>
            <a:off x="4643438" y="575073"/>
            <a:ext cx="1619250" cy="107156"/>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600" dirty="0">
              <a:latin typeface="微软雅黑" pitchFamily="34" charset="-122"/>
              <a:ea typeface="微软雅黑" pitchFamily="34" charset="-122"/>
            </a:endParaRPr>
          </a:p>
        </p:txBody>
      </p:sp>
      <p:sp>
        <p:nvSpPr>
          <p:cNvPr id="33" name="矩形 32"/>
          <p:cNvSpPr/>
          <p:nvPr userDrawn="1"/>
        </p:nvSpPr>
        <p:spPr>
          <a:xfrm>
            <a:off x="3286125" y="575073"/>
            <a:ext cx="1403350" cy="107156"/>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600" dirty="0">
              <a:latin typeface="微软雅黑" pitchFamily="34" charset="-122"/>
              <a:ea typeface="微软雅黑" pitchFamily="34" charset="-122"/>
            </a:endParaRPr>
          </a:p>
        </p:txBody>
      </p:sp>
      <p:sp>
        <p:nvSpPr>
          <p:cNvPr id="34" name="矩形 33"/>
          <p:cNvSpPr/>
          <p:nvPr userDrawn="1"/>
        </p:nvSpPr>
        <p:spPr>
          <a:xfrm>
            <a:off x="2143125" y="575073"/>
            <a:ext cx="1187450" cy="107156"/>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600" dirty="0">
              <a:latin typeface="微软雅黑" pitchFamily="34" charset="-122"/>
              <a:ea typeface="微软雅黑" pitchFamily="34" charset="-122"/>
            </a:endParaRPr>
          </a:p>
        </p:txBody>
      </p:sp>
      <p:sp>
        <p:nvSpPr>
          <p:cNvPr id="35" name="矩形 34"/>
          <p:cNvSpPr/>
          <p:nvPr userDrawn="1"/>
        </p:nvSpPr>
        <p:spPr>
          <a:xfrm>
            <a:off x="1214438" y="575073"/>
            <a:ext cx="971550" cy="107156"/>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600" dirty="0">
              <a:latin typeface="微软雅黑" pitchFamily="34" charset="-122"/>
              <a:ea typeface="微软雅黑" pitchFamily="34" charset="-122"/>
            </a:endParaRPr>
          </a:p>
        </p:txBody>
      </p:sp>
      <p:sp>
        <p:nvSpPr>
          <p:cNvPr id="36" name="矩形 35"/>
          <p:cNvSpPr/>
          <p:nvPr userDrawn="1"/>
        </p:nvSpPr>
        <p:spPr>
          <a:xfrm>
            <a:off x="500063" y="575073"/>
            <a:ext cx="755650" cy="107156"/>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600" dirty="0">
              <a:latin typeface="微软雅黑" pitchFamily="34" charset="-122"/>
              <a:ea typeface="微软雅黑" pitchFamily="34" charset="-122"/>
            </a:endParaRPr>
          </a:p>
        </p:txBody>
      </p:sp>
      <p:sp>
        <p:nvSpPr>
          <p:cNvPr id="37" name="矩形 36"/>
          <p:cNvSpPr/>
          <p:nvPr userDrawn="1"/>
        </p:nvSpPr>
        <p:spPr>
          <a:xfrm>
            <a:off x="0" y="573882"/>
            <a:ext cx="539750" cy="108347"/>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600" dirty="0">
              <a:latin typeface="微软雅黑" pitchFamily="34" charset="-122"/>
              <a:ea typeface="微软雅黑" pitchFamily="34" charset="-122"/>
            </a:endParaRPr>
          </a:p>
        </p:txBody>
      </p:sp>
      <p:sp>
        <p:nvSpPr>
          <p:cNvPr id="6" name="灯片编号占位符 5"/>
          <p:cNvSpPr>
            <a:spLocks noGrp="1"/>
          </p:cNvSpPr>
          <p:nvPr>
            <p:ph type="sldNum" sz="quarter" idx="4"/>
          </p:nvPr>
        </p:nvSpPr>
        <p:spPr>
          <a:xfrm>
            <a:off x="4067944" y="4894009"/>
            <a:ext cx="1008112" cy="234173"/>
          </a:xfrm>
          <a:prstGeom prst="rect">
            <a:avLst/>
          </a:prstGeom>
        </p:spPr>
        <p:txBody>
          <a:bodyPr vert="horz" lIns="91440" tIns="45720" rIns="91440" bIns="45720" rtlCol="0" anchor="ctr"/>
          <a:lstStyle>
            <a:lvl1pPr algn="ctr">
              <a:defRPr sz="1050" b="1" baseline="0">
                <a:solidFill>
                  <a:schemeClr val="bg1"/>
                </a:solidFill>
                <a:latin typeface="Tahoma" pitchFamily="34" charset="0"/>
                <a:ea typeface="微软雅黑" pitchFamily="34" charset="-122"/>
              </a:defRPr>
            </a:lvl1pPr>
          </a:lstStyle>
          <a:p>
            <a:fld id="{CB818ED7-1FAF-4BEC-A906-EB6564C334EB}" type="slidenum">
              <a:rPr lang="zh-CN" altLang="en-US" smtClean="0"/>
              <a:pPr/>
              <a:t>‹#›</a:t>
            </a:fld>
            <a:endParaRPr lang="zh-CN" altLang="en-US" dirty="0"/>
          </a:p>
        </p:txBody>
      </p:sp>
    </p:spTree>
    <p:extLst>
      <p:ext uri="{BB962C8B-B14F-4D97-AF65-F5344CB8AC3E}">
        <p14:creationId xmlns:p14="http://schemas.microsoft.com/office/powerpoint/2010/main" val="929226096"/>
      </p:ext>
    </p:extLst>
  </p:cSld>
  <p:clrMap bg1="lt1" tx1="dk1" bg2="lt2" tx2="dk2" accent1="accent1" accent2="accent2" accent3="accent3" accent4="accent4" accent5="accent5" accent6="accent6" hlink="hlink" folHlink="folHlink"/>
  <p:sldLayoutIdLst>
    <p:sldLayoutId id="2147483657" r:id="rId1"/>
    <p:sldLayoutId id="2147483649" r:id="rId2"/>
    <p:sldLayoutId id="2147483650" r:id="rId3"/>
    <p:sldLayoutId id="2147483653" r:id="rId4"/>
    <p:sldLayoutId id="2147483654" r:id="rId5"/>
    <p:sldLayoutId id="2147483655" r:id="rId6"/>
  </p:sldLayoutIdLst>
  <mc:AlternateContent xmlns:mc="http://schemas.openxmlformats.org/markup-compatibility/2006" xmlns:p14="http://schemas.microsoft.com/office/powerpoint/2010/main">
    <mc:Choice Requires="p14">
      <p:transition p14:dur="10"/>
    </mc:Choice>
    <mc:Fallback xmlns="">
      <p:transition/>
    </mc:Fallback>
  </mc:AlternateContent>
  <p:hf hdr="0" ftr="0" dt="0"/>
  <p:txStyles>
    <p:titleStyle>
      <a:lvl1pPr algn="l" defTabSz="685800" rtl="0" eaLnBrk="1" latinLnBrk="0" hangingPunct="1">
        <a:spcBef>
          <a:spcPct val="0"/>
        </a:spcBef>
        <a:buNone/>
        <a:defRPr sz="2400" b="0" kern="1200" baseline="0">
          <a:solidFill>
            <a:schemeClr val="bg1"/>
          </a:solidFill>
          <a:effectLst>
            <a:outerShdw blurRad="38100" dist="38100" dir="2700000" algn="tl">
              <a:srgbClr val="000000">
                <a:alpha val="43137"/>
              </a:srgbClr>
            </a:outerShdw>
          </a:effectLst>
          <a:latin typeface="Tahoma" pitchFamily="34" charset="0"/>
          <a:ea typeface="微软雅黑" pitchFamily="34" charset="-122"/>
          <a:cs typeface="Tahoma" pitchFamily="34" charset="0"/>
        </a:defRPr>
      </a:lvl1pPr>
    </p:titleStyle>
    <p:bodyStyle>
      <a:lvl1pPr marL="257175" indent="-257175" algn="l" defTabSz="685800" rtl="0" eaLnBrk="1" latinLnBrk="0" hangingPunct="1">
        <a:spcBef>
          <a:spcPct val="20000"/>
        </a:spcBef>
        <a:buFont typeface="Arial" pitchFamily="34" charset="0"/>
        <a:buChar char="•"/>
        <a:defRPr sz="1800" kern="1200" baseline="0">
          <a:solidFill>
            <a:schemeClr val="tx1"/>
          </a:solidFill>
          <a:latin typeface="Cambria" pitchFamily="18" charset="0"/>
          <a:ea typeface="新宋体" pitchFamily="49" charset="-122"/>
          <a:cs typeface="+mn-cs"/>
        </a:defRPr>
      </a:lvl1pPr>
      <a:lvl2pPr marL="557213" indent="-214313" algn="l" defTabSz="685800" rtl="0" eaLnBrk="1" latinLnBrk="0" hangingPunct="1">
        <a:spcBef>
          <a:spcPct val="20000"/>
        </a:spcBef>
        <a:buFont typeface="Arial" pitchFamily="34" charset="0"/>
        <a:buChar char="–"/>
        <a:defRPr sz="1500" kern="1200" baseline="0">
          <a:solidFill>
            <a:schemeClr val="tx1"/>
          </a:solidFill>
          <a:latin typeface="Cambria" pitchFamily="18" charset="0"/>
          <a:ea typeface="新宋体" pitchFamily="49" charset="-122"/>
          <a:cs typeface="+mn-cs"/>
        </a:defRPr>
      </a:lvl2pPr>
      <a:lvl3pPr marL="857250" indent="-171450" algn="l" defTabSz="685800" rtl="0" eaLnBrk="1" latinLnBrk="0" hangingPunct="1">
        <a:spcBef>
          <a:spcPct val="20000"/>
        </a:spcBef>
        <a:buFont typeface="Arial" pitchFamily="34" charset="0"/>
        <a:buChar char="•"/>
        <a:defRPr sz="1350" kern="1200" baseline="0">
          <a:solidFill>
            <a:schemeClr val="tx1"/>
          </a:solidFill>
          <a:latin typeface="Cambria" pitchFamily="18" charset="0"/>
          <a:ea typeface="新宋体" pitchFamily="49" charset="-122"/>
          <a:cs typeface="+mn-cs"/>
        </a:defRPr>
      </a:lvl3pPr>
      <a:lvl4pPr marL="1200150" indent="-171450" algn="l" defTabSz="685800" rtl="0" eaLnBrk="1" latinLnBrk="0" hangingPunct="1">
        <a:spcBef>
          <a:spcPct val="20000"/>
        </a:spcBef>
        <a:buFont typeface="Arial" pitchFamily="34" charset="0"/>
        <a:buChar char="–"/>
        <a:defRPr sz="1200" kern="1200" baseline="0">
          <a:solidFill>
            <a:schemeClr val="tx1"/>
          </a:solidFill>
          <a:latin typeface="Cambria" pitchFamily="18" charset="0"/>
          <a:ea typeface="新宋体" pitchFamily="49" charset="-122"/>
          <a:cs typeface="+mn-cs"/>
        </a:defRPr>
      </a:lvl4pPr>
      <a:lvl5pPr marL="1543050" indent="-171450" algn="l" defTabSz="685800" rtl="0" eaLnBrk="1" latinLnBrk="0" hangingPunct="1">
        <a:spcBef>
          <a:spcPct val="20000"/>
        </a:spcBef>
        <a:buFont typeface="Arial" pitchFamily="34" charset="0"/>
        <a:buChar char="»"/>
        <a:defRPr sz="1200" kern="1200" baseline="0">
          <a:solidFill>
            <a:schemeClr val="tx1"/>
          </a:solidFill>
          <a:latin typeface="Cambria" pitchFamily="18" charset="0"/>
          <a:ea typeface="新宋体" pitchFamily="49" charset="-122"/>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reins.se.sjtu.edu.cn/~chenhp"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4.gif"/><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3.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hyperlink" Target="https://javaee.github.io/tutorial/jms-concepts.html" TargetMode="External"/><Relationship Id="rId2" Type="http://schemas.openxmlformats.org/officeDocument/2006/relationships/hyperlink" Target="https://spring.io/guides/gs/messaging-jms/" TargetMode="External"/><Relationship Id="rId1" Type="http://schemas.openxmlformats.org/officeDocument/2006/relationships/slideLayout" Target="../slideLayouts/slideLayout3.xml"/><Relationship Id="rId4" Type="http://schemas.openxmlformats.org/officeDocument/2006/relationships/hyperlink" Target="https://www.confluent.io/resources/ebook/mastering-kafka-streams-and-ksqldb/" TargetMode="External"/></Relationships>
</file>

<file path=ppt/slides/_rels/slide3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10.png"/><Relationship Id="rId2" Type="http://schemas.openxmlformats.org/officeDocument/2006/relationships/image" Target="../media/image3.png"/><Relationship Id="rId1" Type="http://schemas.openxmlformats.org/officeDocument/2006/relationships/slideLayout" Target="../slideLayouts/slideLayout3.xml"/><Relationship Id="rId6" Type="http://schemas.openxmlformats.org/officeDocument/2006/relationships/image" Target="../media/image9.png"/><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p:nvPr>
        </p:nvSpPr>
        <p:spPr/>
        <p:txBody>
          <a:bodyPr anchor="ctr"/>
          <a:lstStyle/>
          <a:p>
            <a:r>
              <a:rPr lang="en-US" altLang="zh-CN" sz="2400" dirty="0"/>
              <a:t>Architecture of Enterprise Applications 2</a:t>
            </a:r>
            <a:br>
              <a:rPr lang="en-US" altLang="zh-CN" sz="2400" dirty="0"/>
            </a:br>
            <a:r>
              <a:rPr lang="en-US" altLang="zh-CN" sz="2400" dirty="0"/>
              <a:t>Messaging</a:t>
            </a:r>
            <a:r>
              <a:rPr lang="zh-CN" altLang="en-US" sz="2400" dirty="0"/>
              <a:t> </a:t>
            </a:r>
            <a:r>
              <a:rPr lang="en-US" altLang="zh-CN" sz="2400" dirty="0"/>
              <a:t>-</a:t>
            </a:r>
            <a:r>
              <a:rPr lang="zh-CN" altLang="en-US" sz="2400" dirty="0"/>
              <a:t> </a:t>
            </a:r>
            <a:r>
              <a:rPr lang="en-US" altLang="zh-CN" sz="2400" dirty="0"/>
              <a:t>JMS</a:t>
            </a:r>
            <a:br>
              <a:rPr lang="en-US" altLang="zh-CN" sz="2400" dirty="0"/>
            </a:br>
            <a:endParaRPr lang="zh-CN" altLang="en-US" sz="1350" i="1" dirty="0">
              <a:solidFill>
                <a:schemeClr val="tx1"/>
              </a:solidFill>
              <a:effectLst/>
              <a:latin typeface="Times New Roman" pitchFamily="18" charset="0"/>
              <a:ea typeface="幼圆" pitchFamily="49" charset="-122"/>
              <a:cs typeface="Times New Roman" pitchFamily="18" charset="0"/>
            </a:endParaRPr>
          </a:p>
        </p:txBody>
      </p:sp>
      <p:sp>
        <p:nvSpPr>
          <p:cNvPr id="4" name="副标题 3"/>
          <p:cNvSpPr>
            <a:spLocks noGrp="1"/>
          </p:cNvSpPr>
          <p:nvPr>
            <p:ph type="subTitle" idx="1"/>
          </p:nvPr>
        </p:nvSpPr>
        <p:spPr>
          <a:xfrm>
            <a:off x="2225279" y="2895786"/>
            <a:ext cx="4800600" cy="1836204"/>
          </a:xfrm>
        </p:spPr>
        <p:txBody>
          <a:bodyPr>
            <a:normAutofit/>
          </a:bodyPr>
          <a:lstStyle/>
          <a:p>
            <a:r>
              <a:rPr lang="en-US" altLang="zh-CN" b="1" dirty="0"/>
              <a:t>Haopeng Chen</a:t>
            </a:r>
          </a:p>
          <a:p>
            <a:endParaRPr lang="en-US" altLang="zh-CN" dirty="0"/>
          </a:p>
          <a:p>
            <a:r>
              <a:rPr lang="en-US" altLang="zh-CN" sz="1350" b="1" i="1" dirty="0" err="1"/>
              <a:t>RE</a:t>
            </a:r>
            <a:r>
              <a:rPr lang="en-US" altLang="zh-CN" i="1" dirty="0" err="1"/>
              <a:t>liable</a:t>
            </a:r>
            <a:r>
              <a:rPr lang="en-US" altLang="zh-CN" i="1" dirty="0"/>
              <a:t>, </a:t>
            </a:r>
            <a:r>
              <a:rPr lang="en-US" altLang="zh-CN" sz="1350" b="1" i="1" dirty="0" err="1"/>
              <a:t>IN</a:t>
            </a:r>
            <a:r>
              <a:rPr lang="en-US" altLang="zh-CN" i="1" dirty="0" err="1"/>
              <a:t>telligent</a:t>
            </a:r>
            <a:r>
              <a:rPr lang="en-US" altLang="zh-CN" i="1" dirty="0"/>
              <a:t> and </a:t>
            </a:r>
            <a:r>
              <a:rPr lang="en-US" altLang="zh-CN" sz="1350" b="1" i="1" dirty="0"/>
              <a:t>S</a:t>
            </a:r>
            <a:r>
              <a:rPr lang="en-US" altLang="zh-CN" i="1" dirty="0"/>
              <a:t>calable Systems Group (</a:t>
            </a:r>
            <a:r>
              <a:rPr lang="en-US" altLang="zh-CN" b="1" i="1" dirty="0"/>
              <a:t>REINS</a:t>
            </a:r>
            <a:r>
              <a:rPr lang="en-US" altLang="zh-CN" i="1" dirty="0"/>
              <a:t>)</a:t>
            </a:r>
          </a:p>
          <a:p>
            <a:r>
              <a:rPr lang="en-US" altLang="zh-CN" dirty="0"/>
              <a:t>Shanghai Jiao Tong University</a:t>
            </a:r>
          </a:p>
          <a:p>
            <a:r>
              <a:rPr lang="en-US" altLang="zh-CN" dirty="0"/>
              <a:t>Shanghai, China</a:t>
            </a:r>
          </a:p>
          <a:p>
            <a:r>
              <a:rPr lang="en-US" altLang="zh-CN" u="sng" dirty="0">
                <a:hlinkClick r:id="rId3"/>
              </a:rPr>
              <a:t>http://reins.se.sjtu.edu.cn/~chenhp</a:t>
            </a:r>
            <a:r>
              <a:rPr lang="en-US" altLang="zh-CN" dirty="0"/>
              <a:t> </a:t>
            </a:r>
          </a:p>
          <a:p>
            <a:r>
              <a:rPr lang="en-US" altLang="zh-CN" dirty="0"/>
              <a:t>e-mail: chen-hp@sjtu.edu.cn</a:t>
            </a:r>
            <a:endParaRPr lang="zh-CN" altLang="en-US" dirty="0"/>
          </a:p>
        </p:txBody>
      </p:sp>
    </p:spTree>
    <p:extLst>
      <p:ext uri="{BB962C8B-B14F-4D97-AF65-F5344CB8AC3E}">
        <p14:creationId xmlns:p14="http://schemas.microsoft.com/office/powerpoint/2010/main" val="77512147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header</a:t>
            </a:r>
            <a:endParaRPr lang="zh-CN" altLang="en-US" dirty="0"/>
          </a:p>
        </p:txBody>
      </p:sp>
      <p:sp>
        <p:nvSpPr>
          <p:cNvPr id="3" name="内容占位符 2"/>
          <p:cNvSpPr>
            <a:spLocks noGrp="1"/>
          </p:cNvSpPr>
          <p:nvPr>
            <p:ph idx="1"/>
          </p:nvPr>
        </p:nvSpPr>
        <p:spPr/>
        <p:txBody>
          <a:bodyPr>
            <a:normAutofit/>
          </a:bodyPr>
          <a:lstStyle/>
          <a:p>
            <a:r>
              <a:rPr lang="en-US" altLang="zh-CN" dirty="0"/>
              <a:t>Includes some pre-defined fields</a:t>
            </a:r>
          </a:p>
          <a:p>
            <a:pPr lvl="1"/>
            <a:r>
              <a:rPr lang="en-US" altLang="zh-CN" dirty="0" err="1"/>
              <a:t>JMSDestination</a:t>
            </a:r>
            <a:r>
              <a:rPr lang="en-US" altLang="zh-CN" dirty="0"/>
              <a:t> (S)</a:t>
            </a:r>
            <a:endParaRPr lang="zh-CN" altLang="en-US" dirty="0"/>
          </a:p>
          <a:p>
            <a:pPr lvl="1"/>
            <a:r>
              <a:rPr lang="en-US" altLang="zh-CN" dirty="0" err="1"/>
              <a:t>JMSDeliveryMode</a:t>
            </a:r>
            <a:r>
              <a:rPr lang="en-US" altLang="zh-CN" dirty="0"/>
              <a:t> (S)</a:t>
            </a:r>
          </a:p>
          <a:p>
            <a:pPr lvl="1"/>
            <a:r>
              <a:rPr lang="en-US" altLang="zh-CN" dirty="0" err="1"/>
              <a:t>JMSMessageID</a:t>
            </a:r>
            <a:r>
              <a:rPr lang="en-US" altLang="zh-CN" dirty="0"/>
              <a:t> (S)</a:t>
            </a:r>
            <a:endParaRPr lang="zh-CN" altLang="en-US" dirty="0"/>
          </a:p>
          <a:p>
            <a:pPr lvl="1"/>
            <a:r>
              <a:rPr lang="en-US" altLang="zh-CN" dirty="0" err="1"/>
              <a:t>JMSTimestamp</a:t>
            </a:r>
            <a:r>
              <a:rPr lang="en-US" altLang="zh-CN" dirty="0"/>
              <a:t> (S)</a:t>
            </a:r>
            <a:endParaRPr lang="zh-CN" altLang="en-US" dirty="0"/>
          </a:p>
          <a:p>
            <a:pPr lvl="1"/>
            <a:r>
              <a:rPr lang="en-US" altLang="zh-CN" dirty="0" err="1"/>
              <a:t>JMSCorrelationID</a:t>
            </a:r>
            <a:r>
              <a:rPr lang="en-US" altLang="zh-CN" dirty="0"/>
              <a:t> (C)</a:t>
            </a:r>
            <a:endParaRPr lang="zh-CN" altLang="en-US" dirty="0"/>
          </a:p>
          <a:p>
            <a:pPr lvl="1"/>
            <a:r>
              <a:rPr lang="en-US" altLang="zh-CN" dirty="0" err="1"/>
              <a:t>JMSReplyTo</a:t>
            </a:r>
            <a:r>
              <a:rPr lang="en-US" altLang="zh-CN" dirty="0"/>
              <a:t> (C)</a:t>
            </a:r>
            <a:endParaRPr lang="zh-CN" altLang="en-US" dirty="0"/>
          </a:p>
          <a:p>
            <a:pPr lvl="1"/>
            <a:r>
              <a:rPr lang="en-US" altLang="zh-CN" dirty="0" err="1"/>
              <a:t>JMSRedelivered</a:t>
            </a:r>
            <a:r>
              <a:rPr lang="en-US" altLang="zh-CN" dirty="0"/>
              <a:t> (P)</a:t>
            </a:r>
            <a:endParaRPr lang="zh-CN" altLang="en-US" dirty="0"/>
          </a:p>
          <a:p>
            <a:pPr lvl="1"/>
            <a:r>
              <a:rPr lang="en-US" altLang="zh-CN" dirty="0" err="1"/>
              <a:t>JMSType</a:t>
            </a:r>
            <a:r>
              <a:rPr lang="en-US" altLang="zh-CN" dirty="0"/>
              <a:t> (C) </a:t>
            </a:r>
            <a:endParaRPr lang="zh-CN" altLang="en-US" dirty="0"/>
          </a:p>
          <a:p>
            <a:pPr lvl="1"/>
            <a:r>
              <a:rPr lang="en-US" altLang="zh-CN" dirty="0" err="1"/>
              <a:t>JMSExpiration</a:t>
            </a:r>
            <a:r>
              <a:rPr lang="en-US" altLang="zh-CN" dirty="0"/>
              <a:t> (S)</a:t>
            </a:r>
            <a:endParaRPr lang="zh-CN" altLang="en-US" dirty="0"/>
          </a:p>
          <a:p>
            <a:pPr lvl="1"/>
            <a:r>
              <a:rPr lang="en-US" altLang="zh-CN" dirty="0" err="1"/>
              <a:t>JMSPriority</a:t>
            </a:r>
            <a:r>
              <a:rPr lang="en-US" altLang="zh-CN" dirty="0"/>
              <a:t> (S)</a:t>
            </a:r>
            <a:endParaRPr lang="zh-CN" altLang="en-US" dirty="0"/>
          </a:p>
          <a:p>
            <a:endParaRPr lang="en-US" altLang="zh-CN" dirty="0"/>
          </a:p>
          <a:p>
            <a:r>
              <a:rPr lang="en-US" altLang="zh-CN" dirty="0"/>
              <a:t>Clients can not extend the fields</a:t>
            </a:r>
            <a:endParaRPr lang="zh-CN" altLang="en-US"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pPr/>
              <a:t>10</a:t>
            </a:fld>
            <a:endParaRPr lang="zh-CN" altLang="en-US" dirty="0"/>
          </a:p>
        </p:txBody>
      </p:sp>
    </p:spTree>
    <p:extLst>
      <p:ext uri="{BB962C8B-B14F-4D97-AF65-F5344CB8AC3E}">
        <p14:creationId xmlns:p14="http://schemas.microsoft.com/office/powerpoint/2010/main" val="33203586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Properties </a:t>
            </a:r>
            <a:endParaRPr lang="zh-CN" altLang="en-US" dirty="0"/>
          </a:p>
        </p:txBody>
      </p:sp>
      <p:sp>
        <p:nvSpPr>
          <p:cNvPr id="3" name="内容占位符 2"/>
          <p:cNvSpPr>
            <a:spLocks noGrp="1"/>
          </p:cNvSpPr>
          <p:nvPr>
            <p:ph idx="1"/>
          </p:nvPr>
        </p:nvSpPr>
        <p:spPr/>
        <p:txBody>
          <a:bodyPr>
            <a:normAutofit lnSpcReduction="10000"/>
          </a:bodyPr>
          <a:lstStyle/>
          <a:p>
            <a:r>
              <a:rPr lang="en-US" altLang="zh-CN" dirty="0"/>
              <a:t>Includes some pre-defined fields</a:t>
            </a:r>
          </a:p>
          <a:p>
            <a:pPr lvl="1"/>
            <a:r>
              <a:rPr lang="en-US" altLang="zh-CN" dirty="0" err="1"/>
              <a:t>JMSXUserID</a:t>
            </a:r>
            <a:r>
              <a:rPr lang="en-US" altLang="zh-CN" dirty="0"/>
              <a:t> (S)</a:t>
            </a:r>
          </a:p>
          <a:p>
            <a:pPr lvl="1"/>
            <a:r>
              <a:rPr lang="en-US" altLang="zh-CN" dirty="0" err="1"/>
              <a:t>JMSXAppID</a:t>
            </a:r>
            <a:r>
              <a:rPr lang="en-US" altLang="zh-CN" dirty="0"/>
              <a:t>  (S)</a:t>
            </a:r>
          </a:p>
          <a:p>
            <a:pPr lvl="1"/>
            <a:r>
              <a:rPr lang="en-US" altLang="zh-CN" dirty="0" err="1"/>
              <a:t>JMSXDeliveryCount</a:t>
            </a:r>
            <a:r>
              <a:rPr lang="en-US" altLang="zh-CN" dirty="0"/>
              <a:t>  (S)</a:t>
            </a:r>
          </a:p>
          <a:p>
            <a:pPr lvl="1"/>
            <a:r>
              <a:rPr lang="en-US" altLang="zh-CN" dirty="0" err="1"/>
              <a:t>JMSXGroupID</a:t>
            </a:r>
            <a:r>
              <a:rPr lang="en-US" altLang="zh-CN" dirty="0"/>
              <a:t>  (C)</a:t>
            </a:r>
          </a:p>
          <a:p>
            <a:pPr lvl="1"/>
            <a:r>
              <a:rPr lang="en-US" altLang="zh-CN" dirty="0" err="1"/>
              <a:t>JMSXGroupSeq</a:t>
            </a:r>
            <a:r>
              <a:rPr lang="en-US" altLang="zh-CN" dirty="0"/>
              <a:t>  (C)</a:t>
            </a:r>
          </a:p>
          <a:p>
            <a:pPr lvl="1"/>
            <a:r>
              <a:rPr lang="en-US" altLang="zh-CN" dirty="0" err="1"/>
              <a:t>JMSXProducerTXID</a:t>
            </a:r>
            <a:r>
              <a:rPr lang="en-US" altLang="zh-CN" dirty="0"/>
              <a:t> (S)</a:t>
            </a:r>
          </a:p>
          <a:p>
            <a:pPr lvl="1"/>
            <a:r>
              <a:rPr lang="en-US" altLang="zh-CN" dirty="0" err="1"/>
              <a:t>JMSXConsumerTXID</a:t>
            </a:r>
            <a:r>
              <a:rPr lang="en-US" altLang="zh-CN" dirty="0"/>
              <a:t> (S)</a:t>
            </a:r>
          </a:p>
          <a:p>
            <a:pPr lvl="1"/>
            <a:r>
              <a:rPr lang="en-US" altLang="zh-CN" dirty="0" err="1"/>
              <a:t>JMSXRcvTimestamp</a:t>
            </a:r>
            <a:r>
              <a:rPr lang="en-US" altLang="zh-CN" dirty="0"/>
              <a:t> (S)</a:t>
            </a:r>
          </a:p>
          <a:p>
            <a:pPr lvl="1"/>
            <a:r>
              <a:rPr lang="en-US" altLang="zh-CN" dirty="0" err="1"/>
              <a:t>JMSXState</a:t>
            </a:r>
            <a:r>
              <a:rPr lang="en-US" altLang="zh-CN" dirty="0"/>
              <a:t>  (P)</a:t>
            </a:r>
          </a:p>
          <a:p>
            <a:endParaRPr lang="en-US" altLang="zh-CN" dirty="0"/>
          </a:p>
          <a:p>
            <a:r>
              <a:rPr lang="en-US" altLang="zh-CN" dirty="0"/>
              <a:t>Clients can extend the fields</a:t>
            </a:r>
            <a:endParaRPr lang="zh-CN" altLang="en-US" dirty="0"/>
          </a:p>
          <a:p>
            <a:pPr lvl="1"/>
            <a:r>
              <a:rPr lang="en-US" altLang="zh-CN" dirty="0"/>
              <a:t>Property name: follows the rule of naming selectors</a:t>
            </a:r>
          </a:p>
          <a:p>
            <a:pPr lvl="1"/>
            <a:r>
              <a:rPr lang="en-US" altLang="zh-CN" dirty="0"/>
              <a:t>Property value: </a:t>
            </a:r>
            <a:r>
              <a:rPr lang="en-US" altLang="zh-CN" dirty="0" err="1"/>
              <a:t>boolean</a:t>
            </a:r>
            <a:r>
              <a:rPr lang="en-US" altLang="zh-CN" dirty="0"/>
              <a:t>, byte, short, </a:t>
            </a:r>
            <a:r>
              <a:rPr lang="en-US" altLang="zh-CN" dirty="0" err="1"/>
              <a:t>int</a:t>
            </a:r>
            <a:r>
              <a:rPr lang="en-US" altLang="zh-CN" dirty="0"/>
              <a:t>, long, float, double, String</a:t>
            </a:r>
          </a:p>
          <a:p>
            <a:pPr lvl="1"/>
            <a:endParaRPr lang="zh-CN" altLang="en-US"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pPr/>
              <a:t>11</a:t>
            </a:fld>
            <a:endParaRPr lang="zh-CN" altLang="en-US" dirty="0"/>
          </a:p>
        </p:txBody>
      </p:sp>
    </p:spTree>
    <p:extLst>
      <p:ext uri="{BB962C8B-B14F-4D97-AF65-F5344CB8AC3E}">
        <p14:creationId xmlns:p14="http://schemas.microsoft.com/office/powerpoint/2010/main" val="65556382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Body </a:t>
            </a:r>
            <a:endParaRPr lang="zh-CN" altLang="en-US"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pPr/>
              <a:t>12</a:t>
            </a:fld>
            <a:endParaRPr lang="zh-CN" altLang="en-US" dirty="0"/>
          </a:p>
        </p:txBody>
      </p:sp>
      <p:graphicFrame>
        <p:nvGraphicFramePr>
          <p:cNvPr id="5" name="表格 4"/>
          <p:cNvGraphicFramePr>
            <a:graphicFrameLocks noGrp="1"/>
          </p:cNvGraphicFramePr>
          <p:nvPr>
            <p:extLst>
              <p:ext uri="{D42A27DB-BD31-4B8C-83A1-F6EECF244321}">
                <p14:modId xmlns:p14="http://schemas.microsoft.com/office/powerpoint/2010/main" val="2187468983"/>
              </p:ext>
            </p:extLst>
          </p:nvPr>
        </p:nvGraphicFramePr>
        <p:xfrm>
          <a:off x="968230" y="771550"/>
          <a:ext cx="7132162" cy="4032447"/>
        </p:xfrm>
        <a:graphic>
          <a:graphicData uri="http://schemas.openxmlformats.org/drawingml/2006/table">
            <a:tbl>
              <a:tblPr/>
              <a:tblGrid>
                <a:gridCol w="1296756">
                  <a:extLst>
                    <a:ext uri="{9D8B030D-6E8A-4147-A177-3AD203B41FA5}">
                      <a16:colId xmlns:a16="http://schemas.microsoft.com/office/drawing/2014/main" val="20000"/>
                    </a:ext>
                  </a:extLst>
                </a:gridCol>
                <a:gridCol w="5835406">
                  <a:extLst>
                    <a:ext uri="{9D8B030D-6E8A-4147-A177-3AD203B41FA5}">
                      <a16:colId xmlns:a16="http://schemas.microsoft.com/office/drawing/2014/main" val="20001"/>
                    </a:ext>
                  </a:extLst>
                </a:gridCol>
              </a:tblGrid>
              <a:tr h="210296">
                <a:tc>
                  <a:txBody>
                    <a:bodyPr/>
                    <a:lstStyle/>
                    <a:p>
                      <a:pPr algn="l" rtl="0" fontAlgn="b"/>
                      <a:r>
                        <a:rPr lang="en-US" sz="1200" b="1" dirty="0">
                          <a:effectLst/>
                        </a:rPr>
                        <a:t>Message Type</a:t>
                      </a:r>
                    </a:p>
                  </a:txBody>
                  <a:tcPr marL="1298" marR="1298" marT="1298" marB="1298" anchor="b">
                    <a:lnL>
                      <a:noFill/>
                    </a:lnL>
                    <a:lnR>
                      <a:noFill/>
                    </a:lnR>
                    <a:lnT>
                      <a:noFill/>
                    </a:lnT>
                    <a:lnB>
                      <a:noFill/>
                    </a:lnB>
                    <a:solidFill>
                      <a:srgbClr val="FFFFFF"/>
                    </a:solidFill>
                  </a:tcPr>
                </a:tc>
                <a:tc>
                  <a:txBody>
                    <a:bodyPr/>
                    <a:lstStyle/>
                    <a:p>
                      <a:pPr algn="l" rtl="0" fontAlgn="b"/>
                      <a:r>
                        <a:rPr lang="en-US" sz="1200" b="1">
                          <a:effectLst/>
                        </a:rPr>
                        <a:t>Body Contains</a:t>
                      </a:r>
                    </a:p>
                  </a:txBody>
                  <a:tcPr marL="1298" marR="1298" marT="1298" marB="1298" anchor="b">
                    <a:lnL>
                      <a:noFill/>
                    </a:lnL>
                    <a:lnR>
                      <a:noFill/>
                    </a:lnR>
                    <a:lnT>
                      <a:noFill/>
                    </a:lnT>
                    <a:lnB>
                      <a:noFill/>
                    </a:lnB>
                    <a:solidFill>
                      <a:srgbClr val="FFFFFF"/>
                    </a:solidFill>
                  </a:tcPr>
                </a:tc>
                <a:extLst>
                  <a:ext uri="{0D108BD9-81ED-4DB2-BD59-A6C34878D82A}">
                    <a16:rowId xmlns:a16="http://schemas.microsoft.com/office/drawing/2014/main" val="10000"/>
                  </a:ext>
                </a:extLst>
              </a:tr>
              <a:tr h="440658">
                <a:tc>
                  <a:txBody>
                    <a:bodyPr/>
                    <a:lstStyle/>
                    <a:p>
                      <a:pPr algn="l" rtl="0" fontAlgn="t"/>
                      <a:r>
                        <a:rPr lang="en-US" sz="1200" dirty="0" err="1">
                          <a:effectLst/>
                        </a:rPr>
                        <a:t>TextMessage</a:t>
                      </a:r>
                      <a:endParaRPr lang="en-US" sz="1200" dirty="0">
                        <a:effectLst/>
                      </a:endParaRPr>
                    </a:p>
                  </a:txBody>
                  <a:tcPr marL="1298" marR="1298" marT="1298" marB="1298">
                    <a:lnL>
                      <a:noFill/>
                    </a:lnL>
                    <a:lnR>
                      <a:noFill/>
                    </a:lnR>
                    <a:lnT>
                      <a:noFill/>
                    </a:lnT>
                    <a:lnB>
                      <a:noFill/>
                    </a:lnB>
                    <a:solidFill>
                      <a:srgbClr val="FFFFFF"/>
                    </a:solidFill>
                  </a:tcPr>
                </a:tc>
                <a:tc>
                  <a:txBody>
                    <a:bodyPr/>
                    <a:lstStyle/>
                    <a:p>
                      <a:pPr algn="l" rtl="0" fontAlgn="t"/>
                      <a:r>
                        <a:rPr lang="en-US" sz="1200" dirty="0">
                          <a:effectLst/>
                        </a:rPr>
                        <a:t>A </a:t>
                      </a:r>
                      <a:r>
                        <a:rPr lang="en-US" sz="1200" dirty="0" err="1">
                          <a:effectLst/>
                        </a:rPr>
                        <a:t>java.lang.String</a:t>
                      </a:r>
                      <a:r>
                        <a:rPr lang="en-US" sz="1200" dirty="0">
                          <a:effectLst/>
                        </a:rPr>
                        <a:t> object (for example, the contents of an XML file).</a:t>
                      </a:r>
                    </a:p>
                  </a:txBody>
                  <a:tcPr marL="1298" marR="1298" marT="1298" marB="1298">
                    <a:lnL>
                      <a:noFill/>
                    </a:lnL>
                    <a:lnR>
                      <a:noFill/>
                    </a:lnR>
                    <a:lnT>
                      <a:noFill/>
                    </a:lnT>
                    <a:lnB>
                      <a:noFill/>
                    </a:lnB>
                    <a:solidFill>
                      <a:srgbClr val="FFFFFF"/>
                    </a:solidFill>
                  </a:tcPr>
                </a:tc>
                <a:extLst>
                  <a:ext uri="{0D108BD9-81ED-4DB2-BD59-A6C34878D82A}">
                    <a16:rowId xmlns:a16="http://schemas.microsoft.com/office/drawing/2014/main" val="10001"/>
                  </a:ext>
                </a:extLst>
              </a:tr>
              <a:tr h="941108">
                <a:tc>
                  <a:txBody>
                    <a:bodyPr/>
                    <a:lstStyle/>
                    <a:p>
                      <a:pPr algn="l" rtl="0" fontAlgn="t"/>
                      <a:r>
                        <a:rPr lang="en-US" sz="1200">
                          <a:effectLst/>
                        </a:rPr>
                        <a:t>MapMessage</a:t>
                      </a:r>
                    </a:p>
                  </a:txBody>
                  <a:tcPr marL="1298" marR="1298" marT="1298" marB="1298">
                    <a:lnL>
                      <a:noFill/>
                    </a:lnL>
                    <a:lnR>
                      <a:noFill/>
                    </a:lnR>
                    <a:lnT>
                      <a:noFill/>
                    </a:lnT>
                    <a:lnB>
                      <a:noFill/>
                    </a:lnB>
                    <a:solidFill>
                      <a:srgbClr val="FFFFFF"/>
                    </a:solidFill>
                  </a:tcPr>
                </a:tc>
                <a:tc>
                  <a:txBody>
                    <a:bodyPr/>
                    <a:lstStyle/>
                    <a:p>
                      <a:pPr algn="l" rtl="0" fontAlgn="t"/>
                      <a:r>
                        <a:rPr lang="en-US" sz="1200" dirty="0">
                          <a:effectLst/>
                        </a:rPr>
                        <a:t>A set of name-value pairs, with names as String objects and values as primitive types in the Java programming language. The entries can be accessed sequentially by enumerator or randomly by name. The order of the entries is undefined.</a:t>
                      </a:r>
                    </a:p>
                  </a:txBody>
                  <a:tcPr marL="1298" marR="1298" marT="1298" marB="1298">
                    <a:lnL>
                      <a:noFill/>
                    </a:lnL>
                    <a:lnR>
                      <a:noFill/>
                    </a:lnR>
                    <a:lnT>
                      <a:noFill/>
                    </a:lnT>
                    <a:lnB>
                      <a:noFill/>
                    </a:lnB>
                    <a:solidFill>
                      <a:srgbClr val="FFFFFF"/>
                    </a:solidFill>
                  </a:tcPr>
                </a:tc>
                <a:extLst>
                  <a:ext uri="{0D108BD9-81ED-4DB2-BD59-A6C34878D82A}">
                    <a16:rowId xmlns:a16="http://schemas.microsoft.com/office/drawing/2014/main" val="10002"/>
                  </a:ext>
                </a:extLst>
              </a:tr>
              <a:tr h="751295">
                <a:tc>
                  <a:txBody>
                    <a:bodyPr/>
                    <a:lstStyle/>
                    <a:p>
                      <a:pPr algn="l" rtl="0" fontAlgn="t"/>
                      <a:r>
                        <a:rPr lang="en-US" sz="1200">
                          <a:effectLst/>
                        </a:rPr>
                        <a:t>BytesMessage</a:t>
                      </a:r>
                    </a:p>
                  </a:txBody>
                  <a:tcPr marL="1298" marR="1298" marT="1298" marB="1298">
                    <a:lnL>
                      <a:noFill/>
                    </a:lnL>
                    <a:lnR>
                      <a:noFill/>
                    </a:lnR>
                    <a:lnT>
                      <a:noFill/>
                    </a:lnT>
                    <a:lnB>
                      <a:noFill/>
                    </a:lnB>
                    <a:solidFill>
                      <a:srgbClr val="FFFFFF"/>
                    </a:solidFill>
                  </a:tcPr>
                </a:tc>
                <a:tc>
                  <a:txBody>
                    <a:bodyPr/>
                    <a:lstStyle/>
                    <a:p>
                      <a:pPr algn="l" rtl="0" fontAlgn="t"/>
                      <a:r>
                        <a:rPr lang="en-US" sz="1200" dirty="0">
                          <a:effectLst/>
                        </a:rPr>
                        <a:t>A stream of </a:t>
                      </a:r>
                      <a:r>
                        <a:rPr lang="en-US" sz="1200" dirty="0" err="1">
                          <a:effectLst/>
                        </a:rPr>
                        <a:t>uninterpreted</a:t>
                      </a:r>
                      <a:r>
                        <a:rPr lang="en-US" sz="1200" dirty="0">
                          <a:effectLst/>
                        </a:rPr>
                        <a:t> bytes. This message type is for literally encoding a body to match an existing message format.</a:t>
                      </a:r>
                    </a:p>
                  </a:txBody>
                  <a:tcPr marL="1298" marR="1298" marT="1298" marB="1298">
                    <a:lnL>
                      <a:noFill/>
                    </a:lnL>
                    <a:lnR>
                      <a:noFill/>
                    </a:lnR>
                    <a:lnT>
                      <a:noFill/>
                    </a:lnT>
                    <a:lnB>
                      <a:noFill/>
                    </a:lnB>
                    <a:solidFill>
                      <a:srgbClr val="FFFFFF"/>
                    </a:solidFill>
                  </a:tcPr>
                </a:tc>
                <a:extLst>
                  <a:ext uri="{0D108BD9-81ED-4DB2-BD59-A6C34878D82A}">
                    <a16:rowId xmlns:a16="http://schemas.microsoft.com/office/drawing/2014/main" val="10003"/>
                  </a:ext>
                </a:extLst>
              </a:tr>
              <a:tr h="553618">
                <a:tc>
                  <a:txBody>
                    <a:bodyPr/>
                    <a:lstStyle/>
                    <a:p>
                      <a:pPr algn="l" rtl="0" fontAlgn="t"/>
                      <a:r>
                        <a:rPr lang="en-US" sz="1200">
                          <a:effectLst/>
                        </a:rPr>
                        <a:t>StreamMessage</a:t>
                      </a:r>
                    </a:p>
                  </a:txBody>
                  <a:tcPr marL="1298" marR="1298" marT="1298" marB="1298">
                    <a:lnL>
                      <a:noFill/>
                    </a:lnL>
                    <a:lnR>
                      <a:noFill/>
                    </a:lnR>
                    <a:lnT>
                      <a:noFill/>
                    </a:lnT>
                    <a:lnB>
                      <a:noFill/>
                    </a:lnB>
                    <a:solidFill>
                      <a:srgbClr val="FFFFFF"/>
                    </a:solidFill>
                  </a:tcPr>
                </a:tc>
                <a:tc>
                  <a:txBody>
                    <a:bodyPr/>
                    <a:lstStyle/>
                    <a:p>
                      <a:pPr algn="l" rtl="0" fontAlgn="t"/>
                      <a:r>
                        <a:rPr lang="en-US" sz="1200">
                          <a:effectLst/>
                        </a:rPr>
                        <a:t>A stream of primitive values in the Java programming language, filled and read sequentially.</a:t>
                      </a:r>
                    </a:p>
                  </a:txBody>
                  <a:tcPr marL="1298" marR="1298" marT="1298" marB="1298">
                    <a:lnL>
                      <a:noFill/>
                    </a:lnL>
                    <a:lnR>
                      <a:noFill/>
                    </a:lnR>
                    <a:lnT>
                      <a:noFill/>
                    </a:lnT>
                    <a:lnB>
                      <a:noFill/>
                    </a:lnB>
                    <a:solidFill>
                      <a:srgbClr val="FFFFFF"/>
                    </a:solidFill>
                  </a:tcPr>
                </a:tc>
                <a:extLst>
                  <a:ext uri="{0D108BD9-81ED-4DB2-BD59-A6C34878D82A}">
                    <a16:rowId xmlns:a16="http://schemas.microsoft.com/office/drawing/2014/main" val="10004"/>
                  </a:ext>
                </a:extLst>
              </a:tr>
              <a:tr h="355938">
                <a:tc>
                  <a:txBody>
                    <a:bodyPr/>
                    <a:lstStyle/>
                    <a:p>
                      <a:pPr algn="l" rtl="0" fontAlgn="t"/>
                      <a:r>
                        <a:rPr lang="en-US" sz="1200">
                          <a:effectLst/>
                        </a:rPr>
                        <a:t>ObjectMessage</a:t>
                      </a:r>
                    </a:p>
                  </a:txBody>
                  <a:tcPr marL="1298" marR="1298" marT="1298" marB="1298">
                    <a:lnL>
                      <a:noFill/>
                    </a:lnL>
                    <a:lnR>
                      <a:noFill/>
                    </a:lnR>
                    <a:lnT>
                      <a:noFill/>
                    </a:lnT>
                    <a:lnB>
                      <a:noFill/>
                    </a:lnB>
                    <a:solidFill>
                      <a:srgbClr val="FFFFFF"/>
                    </a:solidFill>
                  </a:tcPr>
                </a:tc>
                <a:tc>
                  <a:txBody>
                    <a:bodyPr/>
                    <a:lstStyle/>
                    <a:p>
                      <a:pPr algn="l" rtl="0" fontAlgn="t"/>
                      <a:r>
                        <a:rPr lang="en-US" sz="1200">
                          <a:effectLst/>
                        </a:rPr>
                        <a:t>A Serializable object in the Java programming language.</a:t>
                      </a:r>
                    </a:p>
                  </a:txBody>
                  <a:tcPr marL="1298" marR="1298" marT="1298" marB="1298">
                    <a:lnL>
                      <a:noFill/>
                    </a:lnL>
                    <a:lnR>
                      <a:noFill/>
                    </a:lnR>
                    <a:lnT>
                      <a:noFill/>
                    </a:lnT>
                    <a:lnB>
                      <a:noFill/>
                    </a:lnB>
                    <a:solidFill>
                      <a:srgbClr val="FFFFFF"/>
                    </a:solidFill>
                  </a:tcPr>
                </a:tc>
                <a:extLst>
                  <a:ext uri="{0D108BD9-81ED-4DB2-BD59-A6C34878D82A}">
                    <a16:rowId xmlns:a16="http://schemas.microsoft.com/office/drawing/2014/main" val="10005"/>
                  </a:ext>
                </a:extLst>
              </a:tr>
              <a:tr h="779534">
                <a:tc>
                  <a:txBody>
                    <a:bodyPr/>
                    <a:lstStyle/>
                    <a:p>
                      <a:pPr algn="l" rtl="0" fontAlgn="t"/>
                      <a:r>
                        <a:rPr lang="en-US" sz="1200">
                          <a:effectLst/>
                        </a:rPr>
                        <a:t>Message</a:t>
                      </a:r>
                    </a:p>
                  </a:txBody>
                  <a:tcPr marL="1298" marR="1298" marT="1298" marB="1298">
                    <a:lnL>
                      <a:noFill/>
                    </a:lnL>
                    <a:lnR>
                      <a:noFill/>
                    </a:lnR>
                    <a:lnT>
                      <a:noFill/>
                    </a:lnT>
                    <a:lnB>
                      <a:noFill/>
                    </a:lnB>
                    <a:solidFill>
                      <a:srgbClr val="FFFFFF"/>
                    </a:solidFill>
                  </a:tcPr>
                </a:tc>
                <a:tc>
                  <a:txBody>
                    <a:bodyPr/>
                    <a:lstStyle/>
                    <a:p>
                      <a:pPr algn="l" rtl="0" fontAlgn="t"/>
                      <a:r>
                        <a:rPr lang="en-US" sz="1200" dirty="0">
                          <a:effectLst/>
                        </a:rPr>
                        <a:t>Nothing. Composed of header fields and properties only. This message type is useful when a message body is not required.</a:t>
                      </a:r>
                    </a:p>
                  </a:txBody>
                  <a:tcPr marL="1298" marR="1298" marT="1298" marB="1298">
                    <a:lnL>
                      <a:noFill/>
                    </a:lnL>
                    <a:lnR>
                      <a:noFill/>
                    </a:lnR>
                    <a:lnT>
                      <a:noFill/>
                    </a:lnT>
                    <a:lnB>
                      <a:noFill/>
                    </a:lnB>
                    <a:solidFill>
                      <a:srgbClr val="FFFFFF"/>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6260067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JMS API Architecture</a:t>
            </a:r>
            <a:endParaRPr lang="zh-CN" altLang="en-US"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pPr/>
              <a:t>13</a:t>
            </a:fld>
            <a:endParaRPr lang="zh-CN" altLang="en-US" dirty="0"/>
          </a:p>
        </p:txBody>
      </p:sp>
      <p:pic>
        <p:nvPicPr>
          <p:cNvPr id="7" name="内容占位符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010551" y="1490136"/>
            <a:ext cx="5122898" cy="2430269"/>
          </a:xfrm>
        </p:spPr>
      </p:pic>
    </p:spTree>
    <p:extLst>
      <p:ext uri="{BB962C8B-B14F-4D97-AF65-F5344CB8AC3E}">
        <p14:creationId xmlns:p14="http://schemas.microsoft.com/office/powerpoint/2010/main" val="11757722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Messaging Styles</a:t>
            </a:r>
            <a:endParaRPr lang="zh-CN" altLang="en-US" dirty="0"/>
          </a:p>
        </p:txBody>
      </p:sp>
      <p:sp>
        <p:nvSpPr>
          <p:cNvPr id="3" name="内容占位符 2"/>
          <p:cNvSpPr>
            <a:spLocks noGrp="1"/>
          </p:cNvSpPr>
          <p:nvPr>
            <p:ph idx="1"/>
          </p:nvPr>
        </p:nvSpPr>
        <p:spPr/>
        <p:txBody>
          <a:bodyPr/>
          <a:lstStyle/>
          <a:p>
            <a:r>
              <a:rPr lang="en-US" altLang="zh-CN" dirty="0"/>
              <a:t>A </a:t>
            </a:r>
            <a:r>
              <a:rPr lang="en-US" altLang="zh-CN" b="1" dirty="0">
                <a:solidFill>
                  <a:srgbClr val="FF0000"/>
                </a:solidFill>
              </a:rPr>
              <a:t>point-to-point</a:t>
            </a:r>
            <a:r>
              <a:rPr lang="en-US" altLang="zh-CN" dirty="0"/>
              <a:t> (PTP) product or application is built on the concept of message </a:t>
            </a:r>
            <a:r>
              <a:rPr lang="en-US" altLang="zh-CN" b="1" dirty="0">
                <a:solidFill>
                  <a:srgbClr val="FF0000"/>
                </a:solidFill>
              </a:rPr>
              <a:t>queues</a:t>
            </a:r>
            <a:r>
              <a:rPr lang="en-US" altLang="zh-CN" dirty="0"/>
              <a:t>, </a:t>
            </a:r>
            <a:r>
              <a:rPr lang="en-US" altLang="zh-CN" dirty="0">
                <a:solidFill>
                  <a:srgbClr val="FF0000"/>
                </a:solidFill>
              </a:rPr>
              <a:t>senders</a:t>
            </a:r>
            <a:r>
              <a:rPr lang="en-US" altLang="zh-CN" dirty="0"/>
              <a:t>, and </a:t>
            </a:r>
            <a:r>
              <a:rPr lang="en-US" altLang="zh-CN" dirty="0">
                <a:solidFill>
                  <a:srgbClr val="FF0000"/>
                </a:solidFill>
              </a:rPr>
              <a:t>receivers</a:t>
            </a:r>
            <a:r>
              <a:rPr lang="en-US" altLang="zh-CN" dirty="0"/>
              <a:t>. </a:t>
            </a:r>
          </a:p>
          <a:p>
            <a:pPr lvl="1"/>
            <a:r>
              <a:rPr lang="en-US" altLang="zh-CN" dirty="0"/>
              <a:t>Each message has only one consumer.</a:t>
            </a:r>
          </a:p>
          <a:p>
            <a:pPr lvl="1"/>
            <a:r>
              <a:rPr lang="en-US" altLang="zh-CN" dirty="0"/>
              <a:t>The receiver can fetch the message whether or not it was running when the client sent the message.</a:t>
            </a:r>
          </a:p>
          <a:p>
            <a:endParaRPr lang="zh-CN" altLang="en-US"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pPr/>
              <a:t>14</a:t>
            </a:fld>
            <a:endParaRPr lang="zh-CN" altLang="en-US" dirty="0"/>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87724" y="2517744"/>
            <a:ext cx="4914546" cy="2037738"/>
          </a:xfrm>
          <a:prstGeom prst="rect">
            <a:avLst/>
          </a:prstGeom>
        </p:spPr>
      </p:pic>
    </p:spTree>
    <p:extLst>
      <p:ext uri="{BB962C8B-B14F-4D97-AF65-F5344CB8AC3E}">
        <p14:creationId xmlns:p14="http://schemas.microsoft.com/office/powerpoint/2010/main" val="2786750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Messaging Styles</a:t>
            </a:r>
            <a:endParaRPr lang="zh-CN" altLang="en-US" dirty="0"/>
          </a:p>
        </p:txBody>
      </p:sp>
      <p:sp>
        <p:nvSpPr>
          <p:cNvPr id="3" name="内容占位符 2"/>
          <p:cNvSpPr>
            <a:spLocks noGrp="1"/>
          </p:cNvSpPr>
          <p:nvPr>
            <p:ph idx="1"/>
          </p:nvPr>
        </p:nvSpPr>
        <p:spPr/>
        <p:txBody>
          <a:bodyPr>
            <a:normAutofit/>
          </a:bodyPr>
          <a:lstStyle/>
          <a:p>
            <a:r>
              <a:rPr lang="en-US" altLang="zh-CN" sz="1600" dirty="0"/>
              <a:t>In a </a:t>
            </a:r>
            <a:r>
              <a:rPr lang="en-US" altLang="zh-CN" sz="1600" b="1" dirty="0">
                <a:solidFill>
                  <a:srgbClr val="FF0000"/>
                </a:solidFill>
              </a:rPr>
              <a:t>publish/subscribe</a:t>
            </a:r>
            <a:r>
              <a:rPr lang="en-US" altLang="zh-CN" sz="1600" dirty="0"/>
              <a:t> (pub/sub) product or application, clients address messages to a </a:t>
            </a:r>
            <a:r>
              <a:rPr lang="en-US" altLang="zh-CN" sz="1600" b="1" dirty="0">
                <a:solidFill>
                  <a:srgbClr val="FF0000"/>
                </a:solidFill>
              </a:rPr>
              <a:t>topic</a:t>
            </a:r>
            <a:r>
              <a:rPr lang="en-US" altLang="zh-CN" sz="1600" dirty="0"/>
              <a:t>, which functions somewhat like a bulletin board. Publishers and subscribers can dynamically publish or subscribe to the topic.</a:t>
            </a:r>
          </a:p>
          <a:p>
            <a:pPr lvl="1"/>
            <a:r>
              <a:rPr lang="en-US" altLang="zh-CN" sz="1600" dirty="0"/>
              <a:t>Each message can have multiple consumers.</a:t>
            </a:r>
          </a:p>
          <a:p>
            <a:pPr lvl="1"/>
            <a:r>
              <a:rPr lang="en-US" altLang="zh-CN" sz="1600" dirty="0"/>
              <a:t>A client that subscribes to a topic can consume only messages sent </a:t>
            </a:r>
            <a:r>
              <a:rPr lang="en-US" altLang="zh-CN" sz="1600" i="1" dirty="0"/>
              <a:t>after</a:t>
            </a:r>
            <a:r>
              <a:rPr lang="en-US" altLang="zh-CN" sz="1600" dirty="0"/>
              <a:t> the client has created a subscription, and the consumer must continue to be active in order for it to consume messages.</a:t>
            </a:r>
          </a:p>
          <a:p>
            <a:endParaRPr lang="zh-CN" altLang="en-US" sz="2000"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pPr/>
              <a:t>15</a:t>
            </a:fld>
            <a:endParaRPr lang="zh-CN" altLang="en-US" dirty="0"/>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8315" y="2949792"/>
            <a:ext cx="4135913" cy="1879961"/>
          </a:xfrm>
          <a:prstGeom prst="rect">
            <a:avLst/>
          </a:prstGeom>
        </p:spPr>
      </p:pic>
    </p:spTree>
    <p:extLst>
      <p:ext uri="{BB962C8B-B14F-4D97-AF65-F5344CB8AC3E}">
        <p14:creationId xmlns:p14="http://schemas.microsoft.com/office/powerpoint/2010/main" val="167711540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The JMS API Programming Model</a:t>
            </a:r>
          </a:p>
        </p:txBody>
      </p:sp>
      <p:pic>
        <p:nvPicPr>
          <p:cNvPr id="5" name="内容占位符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99692" y="699542"/>
            <a:ext cx="5544615" cy="4050167"/>
          </a:xfrm>
        </p:spPr>
      </p:pic>
      <p:sp>
        <p:nvSpPr>
          <p:cNvPr id="4" name="灯片编号占位符 3"/>
          <p:cNvSpPr>
            <a:spLocks noGrp="1"/>
          </p:cNvSpPr>
          <p:nvPr>
            <p:ph type="sldNum" sz="quarter" idx="12"/>
          </p:nvPr>
        </p:nvSpPr>
        <p:spPr/>
        <p:txBody>
          <a:bodyPr/>
          <a:lstStyle/>
          <a:p>
            <a:fld id="{CB818ED7-1FAF-4BEC-A906-EB6564C334EB}" type="slidenum">
              <a:rPr lang="zh-CN" altLang="en-US" smtClean="0"/>
              <a:pPr/>
              <a:t>16</a:t>
            </a:fld>
            <a:endParaRPr lang="zh-CN" altLang="en-US" dirty="0"/>
          </a:p>
        </p:txBody>
      </p:sp>
    </p:spTree>
    <p:extLst>
      <p:ext uri="{BB962C8B-B14F-4D97-AF65-F5344CB8AC3E}">
        <p14:creationId xmlns:p14="http://schemas.microsoft.com/office/powerpoint/2010/main" val="51377325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JMS programming model</a:t>
            </a:r>
            <a:endParaRPr lang="zh-CN" altLang="en-US" dirty="0"/>
          </a:p>
        </p:txBody>
      </p:sp>
      <p:sp>
        <p:nvSpPr>
          <p:cNvPr id="3" name="内容占位符 2"/>
          <p:cNvSpPr>
            <a:spLocks noGrp="1"/>
          </p:cNvSpPr>
          <p:nvPr>
            <p:ph idx="1"/>
          </p:nvPr>
        </p:nvSpPr>
        <p:spPr/>
        <p:txBody>
          <a:bodyPr>
            <a:normAutofit lnSpcReduction="10000"/>
          </a:bodyPr>
          <a:lstStyle/>
          <a:p>
            <a:r>
              <a:rPr lang="en-US" altLang="zh-CN" dirty="0"/>
              <a:t>Get a reference to </a:t>
            </a:r>
            <a:r>
              <a:rPr lang="en-US" altLang="zh-CN" sz="1500" dirty="0" err="1">
                <a:solidFill>
                  <a:schemeClr val="tx2"/>
                </a:solidFill>
                <a:latin typeface="Consolas" panose="020B0609020204030204" pitchFamily="49" charset="0"/>
                <a:cs typeface="Consolas" panose="020B0609020204030204" pitchFamily="49" charset="0"/>
              </a:rPr>
              <a:t>ConnectionFactory</a:t>
            </a:r>
            <a:endParaRPr lang="en-US" altLang="zh-CN" sz="1500" dirty="0">
              <a:solidFill>
                <a:schemeClr val="tx2"/>
              </a:solidFill>
              <a:latin typeface="Consolas" panose="020B0609020204030204" pitchFamily="49" charset="0"/>
              <a:cs typeface="Consolas" panose="020B0609020204030204" pitchFamily="49" charset="0"/>
            </a:endParaRPr>
          </a:p>
          <a:p>
            <a:r>
              <a:rPr lang="en-US" altLang="zh-CN" dirty="0"/>
              <a:t>A </a:t>
            </a:r>
            <a:r>
              <a:rPr lang="en-US" altLang="zh-CN" b="1" dirty="0">
                <a:solidFill>
                  <a:srgbClr val="FF0000"/>
                </a:solidFill>
              </a:rPr>
              <a:t>connection factory</a:t>
            </a:r>
            <a:r>
              <a:rPr lang="en-US" altLang="zh-CN" dirty="0"/>
              <a:t> is the object a client uses to create a connection to a provider. </a:t>
            </a:r>
          </a:p>
          <a:p>
            <a:endParaRPr lang="en-US" altLang="zh-CN" dirty="0"/>
          </a:p>
          <a:p>
            <a:pPr marL="342900" lvl="3" indent="0">
              <a:buNone/>
            </a:pPr>
            <a:r>
              <a:rPr lang="en-US" altLang="zh-CN" sz="1400" dirty="0">
                <a:solidFill>
                  <a:schemeClr val="tx2"/>
                </a:solidFill>
                <a:latin typeface="Consolas" panose="020B0609020204030204" pitchFamily="49" charset="0"/>
                <a:cs typeface="Consolas" panose="020B0609020204030204" pitchFamily="49" charset="0"/>
              </a:rPr>
              <a:t>import </a:t>
            </a:r>
            <a:r>
              <a:rPr lang="en-US" altLang="zh-CN" sz="1400" dirty="0" err="1">
                <a:solidFill>
                  <a:schemeClr val="tx2"/>
                </a:solidFill>
                <a:latin typeface="Consolas" panose="020B0609020204030204" pitchFamily="49" charset="0"/>
                <a:cs typeface="Consolas" panose="020B0609020204030204" pitchFamily="49" charset="0"/>
              </a:rPr>
              <a:t>javax.naming</a:t>
            </a:r>
            <a:r>
              <a:rPr lang="en-US" altLang="zh-CN" sz="1400" dirty="0">
                <a:solidFill>
                  <a:schemeClr val="tx2"/>
                </a:solidFill>
                <a:latin typeface="Consolas" panose="020B0609020204030204" pitchFamily="49" charset="0"/>
                <a:cs typeface="Consolas" panose="020B0609020204030204" pitchFamily="49" charset="0"/>
              </a:rPr>
              <a:t>.*;</a:t>
            </a:r>
          </a:p>
          <a:p>
            <a:pPr marL="342900" lvl="3" indent="0">
              <a:buNone/>
            </a:pPr>
            <a:r>
              <a:rPr lang="en-US" altLang="zh-CN" sz="1400" dirty="0">
                <a:solidFill>
                  <a:schemeClr val="tx2"/>
                </a:solidFill>
                <a:latin typeface="Consolas" panose="020B0609020204030204" pitchFamily="49" charset="0"/>
                <a:cs typeface="Consolas" panose="020B0609020204030204" pitchFamily="49" charset="0"/>
              </a:rPr>
              <a:t>import </a:t>
            </a:r>
            <a:r>
              <a:rPr lang="en-US" altLang="zh-CN" sz="1400" dirty="0" err="1">
                <a:solidFill>
                  <a:schemeClr val="tx2"/>
                </a:solidFill>
                <a:latin typeface="Consolas" panose="020B0609020204030204" pitchFamily="49" charset="0"/>
                <a:cs typeface="Consolas" panose="020B0609020204030204" pitchFamily="49" charset="0"/>
              </a:rPr>
              <a:t>javax.jms</a:t>
            </a:r>
            <a:r>
              <a:rPr lang="en-US" altLang="zh-CN" sz="1400" dirty="0">
                <a:solidFill>
                  <a:schemeClr val="tx2"/>
                </a:solidFill>
                <a:latin typeface="Consolas" panose="020B0609020204030204" pitchFamily="49" charset="0"/>
                <a:cs typeface="Consolas" panose="020B0609020204030204" pitchFamily="49" charset="0"/>
              </a:rPr>
              <a:t>.*;</a:t>
            </a:r>
          </a:p>
          <a:p>
            <a:pPr marL="342900" lvl="3" indent="0">
              <a:buNone/>
            </a:pPr>
            <a:r>
              <a:rPr lang="en-US" altLang="zh-CN" sz="1400" dirty="0" err="1">
                <a:solidFill>
                  <a:schemeClr val="tx2"/>
                </a:solidFill>
                <a:latin typeface="Consolas" panose="020B0609020204030204" pitchFamily="49" charset="0"/>
                <a:cs typeface="Consolas" panose="020B0609020204030204" pitchFamily="49" charset="0"/>
              </a:rPr>
              <a:t>QueueConnectionFactory</a:t>
            </a:r>
            <a:r>
              <a:rPr lang="en-US" altLang="zh-CN" sz="1400" dirty="0">
                <a:solidFill>
                  <a:schemeClr val="tx2"/>
                </a:solidFill>
                <a:latin typeface="Consolas" panose="020B0609020204030204" pitchFamily="49" charset="0"/>
                <a:cs typeface="Consolas" panose="020B0609020204030204" pitchFamily="49" charset="0"/>
              </a:rPr>
              <a:t> </a:t>
            </a:r>
            <a:r>
              <a:rPr lang="en-US" altLang="zh-CN" sz="1400" dirty="0" err="1">
                <a:solidFill>
                  <a:schemeClr val="tx2"/>
                </a:solidFill>
                <a:latin typeface="Consolas" panose="020B0609020204030204" pitchFamily="49" charset="0"/>
                <a:cs typeface="Consolas" panose="020B0609020204030204" pitchFamily="49" charset="0"/>
              </a:rPr>
              <a:t>queueConnectionFactory</a:t>
            </a:r>
            <a:r>
              <a:rPr lang="en-US" altLang="zh-CN" sz="1400" dirty="0">
                <a:solidFill>
                  <a:schemeClr val="tx2"/>
                </a:solidFill>
                <a:latin typeface="Consolas" panose="020B0609020204030204" pitchFamily="49" charset="0"/>
                <a:cs typeface="Consolas" panose="020B0609020204030204" pitchFamily="49" charset="0"/>
              </a:rPr>
              <a:t>;</a:t>
            </a:r>
          </a:p>
          <a:p>
            <a:pPr marL="342900" lvl="3" indent="0">
              <a:buNone/>
            </a:pPr>
            <a:r>
              <a:rPr lang="en-US" altLang="zh-CN" sz="1400" dirty="0">
                <a:solidFill>
                  <a:schemeClr val="tx2"/>
                </a:solidFill>
                <a:latin typeface="Consolas" panose="020B0609020204030204" pitchFamily="49" charset="0"/>
                <a:cs typeface="Consolas" panose="020B0609020204030204" pitchFamily="49" charset="0"/>
              </a:rPr>
              <a:t>Context messaging = new </a:t>
            </a:r>
            <a:r>
              <a:rPr lang="en-US" altLang="zh-CN" sz="1400" dirty="0" err="1">
                <a:solidFill>
                  <a:schemeClr val="tx2"/>
                </a:solidFill>
                <a:latin typeface="Consolas" panose="020B0609020204030204" pitchFamily="49" charset="0"/>
                <a:cs typeface="Consolas" panose="020B0609020204030204" pitchFamily="49" charset="0"/>
              </a:rPr>
              <a:t>InitialContext</a:t>
            </a:r>
            <a:r>
              <a:rPr lang="en-US" altLang="zh-CN" sz="1400" dirty="0">
                <a:solidFill>
                  <a:schemeClr val="tx2"/>
                </a:solidFill>
                <a:latin typeface="Consolas" panose="020B0609020204030204" pitchFamily="49" charset="0"/>
                <a:cs typeface="Consolas" panose="020B0609020204030204" pitchFamily="49" charset="0"/>
              </a:rPr>
              <a:t>();</a:t>
            </a:r>
          </a:p>
          <a:p>
            <a:pPr marL="342900" lvl="3" indent="0">
              <a:buNone/>
            </a:pPr>
            <a:r>
              <a:rPr lang="en-US" altLang="zh-CN" sz="1400" dirty="0" err="1">
                <a:solidFill>
                  <a:schemeClr val="tx2"/>
                </a:solidFill>
                <a:latin typeface="Consolas" panose="020B0609020204030204" pitchFamily="49" charset="0"/>
                <a:cs typeface="Consolas" panose="020B0609020204030204" pitchFamily="49" charset="0"/>
              </a:rPr>
              <a:t>queueConnectionFactory</a:t>
            </a:r>
            <a:r>
              <a:rPr lang="en-US" altLang="zh-CN" sz="1400" dirty="0">
                <a:solidFill>
                  <a:schemeClr val="tx2"/>
                </a:solidFill>
                <a:latin typeface="Consolas" panose="020B0609020204030204" pitchFamily="49" charset="0"/>
                <a:cs typeface="Consolas" panose="020B0609020204030204" pitchFamily="49" charset="0"/>
              </a:rPr>
              <a:t> = (</a:t>
            </a:r>
            <a:r>
              <a:rPr lang="en-US" altLang="zh-CN" sz="1400" dirty="0" err="1">
                <a:solidFill>
                  <a:schemeClr val="tx2"/>
                </a:solidFill>
                <a:latin typeface="Consolas" panose="020B0609020204030204" pitchFamily="49" charset="0"/>
                <a:cs typeface="Consolas" panose="020B0609020204030204" pitchFamily="49" charset="0"/>
              </a:rPr>
              <a:t>QueueConnectionFactory</a:t>
            </a:r>
            <a:r>
              <a:rPr lang="en-US" altLang="zh-CN" sz="1400" dirty="0">
                <a:solidFill>
                  <a:schemeClr val="tx2"/>
                </a:solidFill>
                <a:latin typeface="Consolas" panose="020B0609020204030204" pitchFamily="49" charset="0"/>
                <a:cs typeface="Consolas" panose="020B0609020204030204" pitchFamily="49" charset="0"/>
              </a:rPr>
              <a:t>)</a:t>
            </a:r>
          </a:p>
          <a:p>
            <a:pPr marL="342900" lvl="3" indent="0">
              <a:buNone/>
            </a:pPr>
            <a:r>
              <a:rPr lang="en-US" altLang="zh-CN" sz="1400" dirty="0">
                <a:solidFill>
                  <a:schemeClr val="tx2"/>
                </a:solidFill>
                <a:latin typeface="Consolas" panose="020B0609020204030204" pitchFamily="49" charset="0"/>
                <a:cs typeface="Consolas" panose="020B0609020204030204" pitchFamily="49" charset="0"/>
              </a:rPr>
              <a:t>	</a:t>
            </a:r>
            <a:r>
              <a:rPr lang="en-US" altLang="zh-CN" sz="1400" dirty="0" err="1">
                <a:solidFill>
                  <a:schemeClr val="tx2"/>
                </a:solidFill>
                <a:latin typeface="Consolas" panose="020B0609020204030204" pitchFamily="49" charset="0"/>
                <a:cs typeface="Consolas" panose="020B0609020204030204" pitchFamily="49" charset="0"/>
              </a:rPr>
              <a:t>messaging.lookup</a:t>
            </a:r>
            <a:r>
              <a:rPr lang="en-US" altLang="zh-CN" sz="1400" dirty="0">
                <a:solidFill>
                  <a:schemeClr val="tx2"/>
                </a:solidFill>
                <a:latin typeface="Consolas" panose="020B0609020204030204" pitchFamily="49" charset="0"/>
                <a:cs typeface="Consolas" panose="020B0609020204030204" pitchFamily="49" charset="0"/>
              </a:rPr>
              <a:t>(“</a:t>
            </a:r>
            <a:r>
              <a:rPr lang="en-US" altLang="zh-CN" sz="1400" dirty="0" err="1">
                <a:solidFill>
                  <a:schemeClr val="tx2"/>
                </a:solidFill>
                <a:latin typeface="Consolas" panose="020B0609020204030204" pitchFamily="49" charset="0"/>
                <a:cs typeface="Consolas" panose="020B0609020204030204" pitchFamily="49" charset="0"/>
              </a:rPr>
              <a:t>QueueConnectionFactory</a:t>
            </a:r>
            <a:r>
              <a:rPr lang="en-US" altLang="zh-CN" sz="1400" dirty="0">
                <a:solidFill>
                  <a:schemeClr val="tx2"/>
                </a:solidFill>
                <a:latin typeface="Consolas" panose="020B0609020204030204" pitchFamily="49" charset="0"/>
                <a:cs typeface="Consolas" panose="020B0609020204030204" pitchFamily="49" charset="0"/>
              </a:rPr>
              <a:t>”);</a:t>
            </a:r>
          </a:p>
          <a:p>
            <a:pPr marL="0" lvl="2" indent="0">
              <a:buNone/>
            </a:pPr>
            <a:endParaRPr lang="en-US" altLang="zh-CN" sz="1500" dirty="0">
              <a:solidFill>
                <a:schemeClr val="tx2"/>
              </a:solidFill>
              <a:latin typeface="Consolas" panose="020B0609020204030204" pitchFamily="49" charset="0"/>
              <a:cs typeface="Consolas" panose="020B0609020204030204" pitchFamily="49" charset="0"/>
            </a:endParaRPr>
          </a:p>
          <a:p>
            <a:pPr marL="257175" lvl="2" indent="-257175"/>
            <a:r>
              <a:rPr lang="en-US" altLang="zh-CN" sz="1800" dirty="0"/>
              <a:t>Or</a:t>
            </a:r>
          </a:p>
          <a:p>
            <a:pPr marL="257175" lvl="2" indent="-257175"/>
            <a:endParaRPr lang="en-US" altLang="zh-CN" sz="1800" dirty="0"/>
          </a:p>
          <a:p>
            <a:pPr marL="342900" lvl="3" indent="0">
              <a:buNone/>
            </a:pPr>
            <a:r>
              <a:rPr lang="en-US" altLang="zh-CN" sz="1400" dirty="0">
                <a:solidFill>
                  <a:schemeClr val="tx2"/>
                </a:solidFill>
                <a:latin typeface="Consolas" panose="020B0609020204030204" pitchFamily="49" charset="0"/>
                <a:cs typeface="Consolas" panose="020B0609020204030204" pitchFamily="49" charset="0"/>
              </a:rPr>
              <a:t>@Resource(lookup = "</a:t>
            </a:r>
            <a:r>
              <a:rPr lang="en-US" altLang="zh-CN" sz="1400" dirty="0" err="1">
                <a:solidFill>
                  <a:schemeClr val="tx2"/>
                </a:solidFill>
                <a:latin typeface="Consolas" panose="020B0609020204030204" pitchFamily="49" charset="0"/>
                <a:cs typeface="Consolas" panose="020B0609020204030204" pitchFamily="49" charset="0"/>
              </a:rPr>
              <a:t>java:comp</a:t>
            </a:r>
            <a:r>
              <a:rPr lang="en-US" altLang="zh-CN" sz="1400" dirty="0">
                <a:solidFill>
                  <a:schemeClr val="tx2"/>
                </a:solidFill>
                <a:latin typeface="Consolas" panose="020B0609020204030204" pitchFamily="49" charset="0"/>
                <a:cs typeface="Consolas" panose="020B0609020204030204" pitchFamily="49" charset="0"/>
              </a:rPr>
              <a:t>/</a:t>
            </a:r>
            <a:r>
              <a:rPr lang="en-US" altLang="zh-CN" sz="1400" dirty="0" err="1">
                <a:solidFill>
                  <a:schemeClr val="tx2"/>
                </a:solidFill>
                <a:latin typeface="Consolas" panose="020B0609020204030204" pitchFamily="49" charset="0"/>
                <a:cs typeface="Consolas" panose="020B0609020204030204" pitchFamily="49" charset="0"/>
              </a:rPr>
              <a:t>DefaultJMSConnectionFactory</a:t>
            </a:r>
            <a:r>
              <a:rPr lang="en-US" altLang="zh-CN" sz="1400" dirty="0">
                <a:solidFill>
                  <a:schemeClr val="tx2"/>
                </a:solidFill>
                <a:latin typeface="Consolas" panose="020B0609020204030204" pitchFamily="49" charset="0"/>
                <a:cs typeface="Consolas" panose="020B0609020204030204" pitchFamily="49" charset="0"/>
              </a:rPr>
              <a:t>") </a:t>
            </a:r>
          </a:p>
          <a:p>
            <a:pPr marL="342900" lvl="3" indent="0">
              <a:buNone/>
            </a:pPr>
            <a:r>
              <a:rPr lang="en-US" altLang="zh-CN" sz="1400" dirty="0">
                <a:solidFill>
                  <a:schemeClr val="tx2"/>
                </a:solidFill>
                <a:latin typeface="Consolas" panose="020B0609020204030204" pitchFamily="49" charset="0"/>
                <a:cs typeface="Consolas" panose="020B0609020204030204" pitchFamily="49" charset="0"/>
              </a:rPr>
              <a:t>private static </a:t>
            </a:r>
            <a:r>
              <a:rPr lang="en-US" altLang="zh-CN" sz="1400" dirty="0" err="1">
                <a:solidFill>
                  <a:schemeClr val="tx2"/>
                </a:solidFill>
                <a:latin typeface="Consolas" panose="020B0609020204030204" pitchFamily="49" charset="0"/>
                <a:cs typeface="Consolas" panose="020B0609020204030204" pitchFamily="49" charset="0"/>
              </a:rPr>
              <a:t>ConnectionFactory</a:t>
            </a:r>
            <a:r>
              <a:rPr lang="en-US" altLang="zh-CN" sz="1400" dirty="0">
                <a:solidFill>
                  <a:schemeClr val="tx2"/>
                </a:solidFill>
                <a:latin typeface="Consolas" panose="020B0609020204030204" pitchFamily="49" charset="0"/>
                <a:cs typeface="Consolas" panose="020B0609020204030204" pitchFamily="49" charset="0"/>
              </a:rPr>
              <a:t> </a:t>
            </a:r>
            <a:r>
              <a:rPr lang="en-US" altLang="zh-CN" sz="1400" dirty="0" err="1">
                <a:solidFill>
                  <a:schemeClr val="tx2"/>
                </a:solidFill>
                <a:latin typeface="Consolas" panose="020B0609020204030204" pitchFamily="49" charset="0"/>
                <a:cs typeface="Consolas" panose="020B0609020204030204" pitchFamily="49" charset="0"/>
              </a:rPr>
              <a:t>connectionFactory</a:t>
            </a:r>
            <a:r>
              <a:rPr lang="en-US" altLang="zh-CN" sz="1400" dirty="0">
                <a:solidFill>
                  <a:schemeClr val="tx2"/>
                </a:solidFill>
                <a:latin typeface="Consolas" panose="020B0609020204030204" pitchFamily="49" charset="0"/>
                <a:cs typeface="Consolas" panose="020B0609020204030204" pitchFamily="49" charset="0"/>
              </a:rPr>
              <a:t>;</a:t>
            </a:r>
            <a:endParaRPr lang="zh-CN" altLang="en-US" sz="1400" dirty="0">
              <a:solidFill>
                <a:schemeClr val="tx2"/>
              </a:solidFill>
              <a:latin typeface="Consolas" panose="020B0609020204030204" pitchFamily="49" charset="0"/>
              <a:cs typeface="Consolas" panose="020B0609020204030204" pitchFamily="49" charset="0"/>
            </a:endParaRPr>
          </a:p>
          <a:p>
            <a:endParaRPr lang="en-US" altLang="zh-CN" dirty="0"/>
          </a:p>
          <a:p>
            <a:endParaRPr lang="zh-CN" altLang="en-US"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pPr/>
              <a:t>17</a:t>
            </a:fld>
            <a:endParaRPr lang="zh-CN" altLang="en-US" dirty="0"/>
          </a:p>
        </p:txBody>
      </p:sp>
    </p:spTree>
    <p:extLst>
      <p:ext uri="{BB962C8B-B14F-4D97-AF65-F5344CB8AC3E}">
        <p14:creationId xmlns:p14="http://schemas.microsoft.com/office/powerpoint/2010/main" val="19482543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JMS programming model</a:t>
            </a:r>
            <a:endParaRPr lang="zh-CN" altLang="en-US" dirty="0"/>
          </a:p>
        </p:txBody>
      </p:sp>
      <p:sp>
        <p:nvSpPr>
          <p:cNvPr id="3" name="内容占位符 2"/>
          <p:cNvSpPr>
            <a:spLocks noGrp="1"/>
          </p:cNvSpPr>
          <p:nvPr>
            <p:ph idx="1"/>
          </p:nvPr>
        </p:nvSpPr>
        <p:spPr/>
        <p:txBody>
          <a:bodyPr>
            <a:normAutofit fontScale="92500" lnSpcReduction="20000"/>
          </a:bodyPr>
          <a:lstStyle/>
          <a:p>
            <a:r>
              <a:rPr lang="en-US" altLang="zh-CN" dirty="0"/>
              <a:t>A </a:t>
            </a:r>
            <a:r>
              <a:rPr lang="en-US" altLang="zh-CN" b="1" dirty="0">
                <a:solidFill>
                  <a:srgbClr val="FF0000"/>
                </a:solidFill>
              </a:rPr>
              <a:t>destination</a:t>
            </a:r>
            <a:r>
              <a:rPr lang="en-US" altLang="zh-CN" dirty="0"/>
              <a:t> is the object a client uses to specify the target of messages it produces and the source of messages it consumes. </a:t>
            </a:r>
          </a:p>
          <a:p>
            <a:pPr lvl="1"/>
            <a:r>
              <a:rPr lang="en-US" altLang="zh-CN" dirty="0"/>
              <a:t>In the PTP messaging style, destinations are called queues. </a:t>
            </a:r>
          </a:p>
          <a:p>
            <a:pPr lvl="1"/>
            <a:r>
              <a:rPr lang="en-US" altLang="zh-CN" dirty="0"/>
              <a:t>In the pub/sub messaging style, destinations are called topics.</a:t>
            </a:r>
          </a:p>
          <a:p>
            <a:pPr lvl="1"/>
            <a:endParaRPr lang="en-US" altLang="zh-CN" dirty="0"/>
          </a:p>
          <a:p>
            <a:pPr marL="342900" lvl="3" indent="0">
              <a:buNone/>
            </a:pPr>
            <a:r>
              <a:rPr lang="en-US" altLang="zh-CN" sz="1500" dirty="0">
                <a:solidFill>
                  <a:schemeClr val="tx2"/>
                </a:solidFill>
                <a:latin typeface="Consolas" panose="020B0609020204030204" pitchFamily="49" charset="0"/>
                <a:cs typeface="Consolas" panose="020B0609020204030204" pitchFamily="49" charset="0"/>
              </a:rPr>
              <a:t>Queue </a:t>
            </a:r>
            <a:r>
              <a:rPr lang="en-US" altLang="zh-CN" sz="1500" dirty="0" err="1">
                <a:solidFill>
                  <a:schemeClr val="tx2"/>
                </a:solidFill>
                <a:latin typeface="Consolas" panose="020B0609020204030204" pitchFamily="49" charset="0"/>
                <a:cs typeface="Consolas" panose="020B0609020204030204" pitchFamily="49" charset="0"/>
              </a:rPr>
              <a:t>queue</a:t>
            </a:r>
            <a:r>
              <a:rPr lang="en-US" altLang="zh-CN" sz="1500" dirty="0">
                <a:solidFill>
                  <a:schemeClr val="tx2"/>
                </a:solidFill>
                <a:latin typeface="Consolas" panose="020B0609020204030204" pitchFamily="49" charset="0"/>
                <a:cs typeface="Consolas" panose="020B0609020204030204" pitchFamily="49" charset="0"/>
              </a:rPr>
              <a:t>;</a:t>
            </a:r>
          </a:p>
          <a:p>
            <a:pPr marL="342900" lvl="3" indent="0">
              <a:buNone/>
            </a:pPr>
            <a:r>
              <a:rPr lang="en-US" altLang="zh-CN" sz="1500" dirty="0">
                <a:solidFill>
                  <a:schemeClr val="tx2"/>
                </a:solidFill>
                <a:latin typeface="Consolas" panose="020B0609020204030204" pitchFamily="49" charset="0"/>
                <a:cs typeface="Consolas" panose="020B0609020204030204" pitchFamily="49" charset="0"/>
              </a:rPr>
              <a:t>queue = (Queue)</a:t>
            </a:r>
            <a:r>
              <a:rPr lang="en-US" altLang="zh-CN" sz="1500" dirty="0" err="1">
                <a:solidFill>
                  <a:schemeClr val="tx2"/>
                </a:solidFill>
                <a:latin typeface="Consolas" panose="020B0609020204030204" pitchFamily="49" charset="0"/>
                <a:cs typeface="Consolas" panose="020B0609020204030204" pitchFamily="49" charset="0"/>
              </a:rPr>
              <a:t>messaging.lookup</a:t>
            </a:r>
            <a:r>
              <a:rPr lang="en-US" altLang="zh-CN" sz="1500" dirty="0">
                <a:solidFill>
                  <a:schemeClr val="tx2"/>
                </a:solidFill>
                <a:latin typeface="Consolas" panose="020B0609020204030204" pitchFamily="49" charset="0"/>
                <a:cs typeface="Consolas" panose="020B0609020204030204" pitchFamily="49" charset="0"/>
              </a:rPr>
              <a:t>(“</a:t>
            </a:r>
            <a:r>
              <a:rPr lang="en-US" altLang="zh-CN" sz="1500" dirty="0" err="1">
                <a:solidFill>
                  <a:schemeClr val="tx2"/>
                </a:solidFill>
                <a:latin typeface="Consolas" panose="020B0609020204030204" pitchFamily="49" charset="0"/>
                <a:cs typeface="Consolas" panose="020B0609020204030204" pitchFamily="49" charset="0"/>
              </a:rPr>
              <a:t>theQueue</a:t>
            </a:r>
            <a:r>
              <a:rPr lang="en-US" altLang="zh-CN" sz="1500" dirty="0">
                <a:solidFill>
                  <a:schemeClr val="tx2"/>
                </a:solidFill>
                <a:latin typeface="Consolas" panose="020B0609020204030204" pitchFamily="49" charset="0"/>
                <a:cs typeface="Consolas" panose="020B0609020204030204" pitchFamily="49" charset="0"/>
              </a:rPr>
              <a:t>");</a:t>
            </a:r>
          </a:p>
          <a:p>
            <a:pPr marL="342900" lvl="3" indent="0">
              <a:buNone/>
            </a:pPr>
            <a:r>
              <a:rPr lang="en-US" altLang="zh-CN" sz="1500" dirty="0">
                <a:solidFill>
                  <a:schemeClr val="tx2"/>
                </a:solidFill>
                <a:latin typeface="Consolas" panose="020B0609020204030204" pitchFamily="49" charset="0"/>
                <a:cs typeface="Consolas" panose="020B0609020204030204" pitchFamily="49" charset="0"/>
              </a:rPr>
              <a:t>Topic </a:t>
            </a:r>
            <a:r>
              <a:rPr lang="en-US" altLang="zh-CN" sz="1500" dirty="0" err="1">
                <a:solidFill>
                  <a:schemeClr val="tx2"/>
                </a:solidFill>
                <a:latin typeface="Consolas" panose="020B0609020204030204" pitchFamily="49" charset="0"/>
                <a:cs typeface="Consolas" panose="020B0609020204030204" pitchFamily="49" charset="0"/>
              </a:rPr>
              <a:t>topic</a:t>
            </a:r>
            <a:r>
              <a:rPr lang="en-US" altLang="zh-CN" sz="1500" dirty="0">
                <a:solidFill>
                  <a:schemeClr val="tx2"/>
                </a:solidFill>
                <a:latin typeface="Consolas" panose="020B0609020204030204" pitchFamily="49" charset="0"/>
                <a:cs typeface="Consolas" panose="020B0609020204030204" pitchFamily="49" charset="0"/>
              </a:rPr>
              <a:t>;</a:t>
            </a:r>
          </a:p>
          <a:p>
            <a:pPr marL="342900" lvl="3" indent="0">
              <a:buNone/>
            </a:pPr>
            <a:r>
              <a:rPr lang="en-US" altLang="zh-CN" sz="1500" dirty="0">
                <a:solidFill>
                  <a:schemeClr val="tx2"/>
                </a:solidFill>
                <a:latin typeface="Consolas" panose="020B0609020204030204" pitchFamily="49" charset="0"/>
                <a:cs typeface="Consolas" panose="020B0609020204030204" pitchFamily="49" charset="0"/>
              </a:rPr>
              <a:t>topic = (Topic)</a:t>
            </a:r>
            <a:r>
              <a:rPr lang="en-US" altLang="zh-CN" sz="1500" dirty="0" err="1">
                <a:solidFill>
                  <a:schemeClr val="tx2"/>
                </a:solidFill>
                <a:latin typeface="Consolas" panose="020B0609020204030204" pitchFamily="49" charset="0"/>
                <a:cs typeface="Consolas" panose="020B0609020204030204" pitchFamily="49" charset="0"/>
              </a:rPr>
              <a:t>messaging.lookup</a:t>
            </a:r>
            <a:r>
              <a:rPr lang="en-US" altLang="zh-CN" sz="1500" dirty="0">
                <a:solidFill>
                  <a:schemeClr val="tx2"/>
                </a:solidFill>
                <a:latin typeface="Consolas" panose="020B0609020204030204" pitchFamily="49" charset="0"/>
                <a:cs typeface="Consolas" panose="020B0609020204030204" pitchFamily="49" charset="0"/>
              </a:rPr>
              <a:t>(“</a:t>
            </a:r>
            <a:r>
              <a:rPr lang="en-US" altLang="zh-CN" sz="1500" dirty="0" err="1">
                <a:solidFill>
                  <a:schemeClr val="tx2"/>
                </a:solidFill>
                <a:latin typeface="Consolas" panose="020B0609020204030204" pitchFamily="49" charset="0"/>
                <a:cs typeface="Consolas" panose="020B0609020204030204" pitchFamily="49" charset="0"/>
              </a:rPr>
              <a:t>theTopic</a:t>
            </a:r>
            <a:r>
              <a:rPr lang="en-US" altLang="zh-CN" sz="1500" dirty="0">
                <a:solidFill>
                  <a:schemeClr val="tx2"/>
                </a:solidFill>
                <a:latin typeface="Consolas" panose="020B0609020204030204" pitchFamily="49" charset="0"/>
                <a:cs typeface="Consolas" panose="020B0609020204030204" pitchFamily="49" charset="0"/>
              </a:rPr>
              <a:t>");</a:t>
            </a:r>
          </a:p>
          <a:p>
            <a:endParaRPr lang="en-US" altLang="zh-CN" dirty="0"/>
          </a:p>
          <a:p>
            <a:r>
              <a:rPr lang="en-US" altLang="zh-CN" dirty="0"/>
              <a:t>Or</a:t>
            </a:r>
          </a:p>
          <a:p>
            <a:pPr marL="0" lvl="2" indent="0">
              <a:buNone/>
            </a:pPr>
            <a:endParaRPr lang="en-US" altLang="zh-CN" sz="1800" dirty="0">
              <a:solidFill>
                <a:schemeClr val="tx2"/>
              </a:solidFill>
            </a:endParaRPr>
          </a:p>
          <a:p>
            <a:pPr marL="342900" lvl="3" indent="0">
              <a:buNone/>
            </a:pPr>
            <a:r>
              <a:rPr lang="en-US" altLang="zh-CN" sz="1500" dirty="0">
                <a:solidFill>
                  <a:schemeClr val="tx2"/>
                </a:solidFill>
                <a:latin typeface="Consolas" panose="020B0609020204030204" pitchFamily="49" charset="0"/>
                <a:cs typeface="Consolas" panose="020B0609020204030204" pitchFamily="49" charset="0"/>
              </a:rPr>
              <a:t>@Resource(lookup = "</a:t>
            </a:r>
            <a:r>
              <a:rPr lang="en-US" altLang="zh-CN" sz="1500" dirty="0" err="1">
                <a:solidFill>
                  <a:schemeClr val="tx2"/>
                </a:solidFill>
                <a:latin typeface="Consolas" panose="020B0609020204030204" pitchFamily="49" charset="0"/>
                <a:cs typeface="Consolas" panose="020B0609020204030204" pitchFamily="49" charset="0"/>
              </a:rPr>
              <a:t>jms</a:t>
            </a:r>
            <a:r>
              <a:rPr lang="en-US" altLang="zh-CN" sz="1500" dirty="0">
                <a:solidFill>
                  <a:schemeClr val="tx2"/>
                </a:solidFill>
                <a:latin typeface="Consolas" panose="020B0609020204030204" pitchFamily="49" charset="0"/>
                <a:cs typeface="Consolas" panose="020B0609020204030204" pitchFamily="49" charset="0"/>
              </a:rPr>
              <a:t>/</a:t>
            </a:r>
            <a:r>
              <a:rPr lang="en-US" altLang="zh-CN" sz="1500" dirty="0" err="1">
                <a:solidFill>
                  <a:schemeClr val="tx2"/>
                </a:solidFill>
                <a:latin typeface="Consolas" panose="020B0609020204030204" pitchFamily="49" charset="0"/>
                <a:cs typeface="Consolas" panose="020B0609020204030204" pitchFamily="49" charset="0"/>
              </a:rPr>
              <a:t>MyQueue</a:t>
            </a:r>
            <a:r>
              <a:rPr lang="en-US" altLang="zh-CN" sz="1500" dirty="0">
                <a:solidFill>
                  <a:schemeClr val="tx2"/>
                </a:solidFill>
                <a:latin typeface="Consolas" panose="020B0609020204030204" pitchFamily="49" charset="0"/>
                <a:cs typeface="Consolas" panose="020B0609020204030204" pitchFamily="49" charset="0"/>
              </a:rPr>
              <a:t>") </a:t>
            </a:r>
          </a:p>
          <a:p>
            <a:pPr marL="342900" lvl="3" indent="0">
              <a:buNone/>
            </a:pPr>
            <a:r>
              <a:rPr lang="en-US" altLang="zh-CN" sz="1500" dirty="0">
                <a:solidFill>
                  <a:schemeClr val="tx2"/>
                </a:solidFill>
                <a:latin typeface="Consolas" panose="020B0609020204030204" pitchFamily="49" charset="0"/>
                <a:cs typeface="Consolas" panose="020B0609020204030204" pitchFamily="49" charset="0"/>
              </a:rPr>
              <a:t>private static Queue </a:t>
            </a:r>
            <a:r>
              <a:rPr lang="en-US" altLang="zh-CN" sz="1500" dirty="0" err="1">
                <a:solidFill>
                  <a:schemeClr val="tx2"/>
                </a:solidFill>
                <a:latin typeface="Consolas" panose="020B0609020204030204" pitchFamily="49" charset="0"/>
                <a:cs typeface="Consolas" panose="020B0609020204030204" pitchFamily="49" charset="0"/>
              </a:rPr>
              <a:t>queue</a:t>
            </a:r>
            <a:r>
              <a:rPr lang="en-US" altLang="zh-CN" sz="1500" dirty="0">
                <a:solidFill>
                  <a:schemeClr val="tx2"/>
                </a:solidFill>
                <a:latin typeface="Consolas" panose="020B0609020204030204" pitchFamily="49" charset="0"/>
                <a:cs typeface="Consolas" panose="020B0609020204030204" pitchFamily="49" charset="0"/>
              </a:rPr>
              <a:t>; </a:t>
            </a:r>
          </a:p>
          <a:p>
            <a:pPr marL="342900" lvl="3" indent="0">
              <a:buNone/>
            </a:pPr>
            <a:r>
              <a:rPr lang="en-US" altLang="zh-CN" sz="1500" dirty="0">
                <a:solidFill>
                  <a:schemeClr val="tx2"/>
                </a:solidFill>
                <a:latin typeface="Consolas" panose="020B0609020204030204" pitchFamily="49" charset="0"/>
                <a:cs typeface="Consolas" panose="020B0609020204030204" pitchFamily="49" charset="0"/>
              </a:rPr>
              <a:t>@Resource(lookup = "</a:t>
            </a:r>
            <a:r>
              <a:rPr lang="en-US" altLang="zh-CN" sz="1500" dirty="0" err="1">
                <a:solidFill>
                  <a:schemeClr val="tx2"/>
                </a:solidFill>
                <a:latin typeface="Consolas" panose="020B0609020204030204" pitchFamily="49" charset="0"/>
                <a:cs typeface="Consolas" panose="020B0609020204030204" pitchFamily="49" charset="0"/>
              </a:rPr>
              <a:t>jms</a:t>
            </a:r>
            <a:r>
              <a:rPr lang="en-US" altLang="zh-CN" sz="1500" dirty="0">
                <a:solidFill>
                  <a:schemeClr val="tx2"/>
                </a:solidFill>
                <a:latin typeface="Consolas" panose="020B0609020204030204" pitchFamily="49" charset="0"/>
                <a:cs typeface="Consolas" panose="020B0609020204030204" pitchFamily="49" charset="0"/>
              </a:rPr>
              <a:t>/</a:t>
            </a:r>
            <a:r>
              <a:rPr lang="en-US" altLang="zh-CN" sz="1500" dirty="0" err="1">
                <a:solidFill>
                  <a:schemeClr val="tx2"/>
                </a:solidFill>
                <a:latin typeface="Consolas" panose="020B0609020204030204" pitchFamily="49" charset="0"/>
                <a:cs typeface="Consolas" panose="020B0609020204030204" pitchFamily="49" charset="0"/>
              </a:rPr>
              <a:t>MyTopic</a:t>
            </a:r>
            <a:r>
              <a:rPr lang="en-US" altLang="zh-CN" sz="1500" dirty="0">
                <a:solidFill>
                  <a:schemeClr val="tx2"/>
                </a:solidFill>
                <a:latin typeface="Consolas" panose="020B0609020204030204" pitchFamily="49" charset="0"/>
                <a:cs typeface="Consolas" panose="020B0609020204030204" pitchFamily="49" charset="0"/>
              </a:rPr>
              <a:t>") </a:t>
            </a:r>
          </a:p>
          <a:p>
            <a:pPr marL="342900" lvl="3" indent="0">
              <a:buNone/>
            </a:pPr>
            <a:r>
              <a:rPr lang="en-US" altLang="zh-CN" sz="1500" dirty="0">
                <a:solidFill>
                  <a:schemeClr val="tx2"/>
                </a:solidFill>
                <a:latin typeface="Consolas" panose="020B0609020204030204" pitchFamily="49" charset="0"/>
                <a:cs typeface="Consolas" panose="020B0609020204030204" pitchFamily="49" charset="0"/>
              </a:rPr>
              <a:t>private static Topic </a:t>
            </a:r>
            <a:r>
              <a:rPr lang="en-US" altLang="zh-CN" sz="1500" dirty="0" err="1">
                <a:solidFill>
                  <a:schemeClr val="tx2"/>
                </a:solidFill>
                <a:latin typeface="Consolas" panose="020B0609020204030204" pitchFamily="49" charset="0"/>
                <a:cs typeface="Consolas" panose="020B0609020204030204" pitchFamily="49" charset="0"/>
              </a:rPr>
              <a:t>topic</a:t>
            </a:r>
            <a:r>
              <a:rPr lang="en-US" altLang="zh-CN" sz="1500" dirty="0">
                <a:solidFill>
                  <a:schemeClr val="tx2"/>
                </a:solidFill>
                <a:latin typeface="Consolas" panose="020B0609020204030204" pitchFamily="49" charset="0"/>
                <a:cs typeface="Consolas" panose="020B0609020204030204" pitchFamily="49" charset="0"/>
              </a:rPr>
              <a:t>;</a:t>
            </a:r>
            <a:endParaRPr lang="zh-CN" altLang="en-US" sz="1500" dirty="0">
              <a:solidFill>
                <a:schemeClr val="tx2"/>
              </a:solidFill>
              <a:latin typeface="Consolas" panose="020B0609020204030204" pitchFamily="49" charset="0"/>
              <a:cs typeface="Consolas" panose="020B0609020204030204" pitchFamily="49" charset="0"/>
            </a:endParaRPr>
          </a:p>
          <a:p>
            <a:pPr marL="0" lvl="2" indent="0">
              <a:buNone/>
            </a:pPr>
            <a:endParaRPr lang="en-US" altLang="zh-CN" sz="1800" dirty="0">
              <a:solidFill>
                <a:schemeClr val="tx2"/>
              </a:solidFill>
            </a:endParaRPr>
          </a:p>
          <a:p>
            <a:endParaRPr lang="zh-CN" altLang="en-US"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pPr/>
              <a:t>18</a:t>
            </a:fld>
            <a:endParaRPr lang="zh-CN" altLang="en-US" dirty="0"/>
          </a:p>
        </p:txBody>
      </p:sp>
    </p:spTree>
    <p:extLst>
      <p:ext uri="{BB962C8B-B14F-4D97-AF65-F5344CB8AC3E}">
        <p14:creationId xmlns:p14="http://schemas.microsoft.com/office/powerpoint/2010/main" val="149689680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JMS programming model</a:t>
            </a:r>
            <a:endParaRPr lang="zh-CN" altLang="en-US" dirty="0"/>
          </a:p>
        </p:txBody>
      </p:sp>
      <p:sp>
        <p:nvSpPr>
          <p:cNvPr id="3" name="内容占位符 2"/>
          <p:cNvSpPr>
            <a:spLocks noGrp="1"/>
          </p:cNvSpPr>
          <p:nvPr>
            <p:ph idx="1"/>
          </p:nvPr>
        </p:nvSpPr>
        <p:spPr/>
        <p:txBody>
          <a:bodyPr>
            <a:normAutofit/>
          </a:bodyPr>
          <a:lstStyle/>
          <a:p>
            <a:r>
              <a:rPr lang="en-US" altLang="zh-CN" dirty="0"/>
              <a:t>Get a Connection and a Session</a:t>
            </a:r>
          </a:p>
          <a:p>
            <a:endParaRPr lang="en-US" altLang="zh-CN" dirty="0"/>
          </a:p>
          <a:p>
            <a:r>
              <a:rPr lang="en-US" altLang="zh-CN" dirty="0"/>
              <a:t>A </a:t>
            </a:r>
            <a:r>
              <a:rPr lang="en-US" altLang="zh-CN" b="1" dirty="0"/>
              <a:t>connection</a:t>
            </a:r>
            <a:r>
              <a:rPr lang="en-US" altLang="zh-CN" dirty="0"/>
              <a:t> encapsulates a virtual connection with a JMS provider.</a:t>
            </a:r>
          </a:p>
          <a:p>
            <a:r>
              <a:rPr lang="en-US" altLang="zh-CN" dirty="0"/>
              <a:t>A </a:t>
            </a:r>
            <a:r>
              <a:rPr lang="en-US" altLang="zh-CN" b="1" dirty="0"/>
              <a:t>session</a:t>
            </a:r>
            <a:r>
              <a:rPr lang="en-US" altLang="zh-CN" dirty="0"/>
              <a:t> is a single-threaded context for producing and consuming messages. </a:t>
            </a:r>
          </a:p>
          <a:p>
            <a:pPr lvl="1"/>
            <a:r>
              <a:rPr lang="en-US" altLang="zh-CN" dirty="0"/>
              <a:t>You normally create a session (as well as a connection) by creating a </a:t>
            </a:r>
            <a:r>
              <a:rPr lang="en-US" altLang="zh-CN" dirty="0" err="1"/>
              <a:t>JMSContext</a:t>
            </a:r>
            <a:r>
              <a:rPr lang="en-US" altLang="zh-CN" dirty="0"/>
              <a:t> object</a:t>
            </a:r>
            <a:endParaRPr lang="zh-CN" altLang="en-US" dirty="0"/>
          </a:p>
          <a:p>
            <a:endParaRPr lang="zh-CN" altLang="en-US" dirty="0"/>
          </a:p>
          <a:p>
            <a:pPr marL="0" lvl="2" indent="0">
              <a:buNone/>
            </a:pPr>
            <a:r>
              <a:rPr lang="en-US" altLang="zh-CN" sz="1575" dirty="0">
                <a:solidFill>
                  <a:schemeClr val="tx2"/>
                </a:solidFill>
                <a:latin typeface="Consolas" panose="020B0609020204030204" pitchFamily="49" charset="0"/>
                <a:cs typeface="Consolas" panose="020B0609020204030204" pitchFamily="49" charset="0"/>
              </a:rPr>
              <a:t>	</a:t>
            </a:r>
            <a:r>
              <a:rPr lang="en-US" altLang="zh-CN" sz="1575" dirty="0" err="1">
                <a:solidFill>
                  <a:schemeClr val="tx2"/>
                </a:solidFill>
                <a:latin typeface="Consolas" panose="020B0609020204030204" pitchFamily="49" charset="0"/>
                <a:cs typeface="Consolas" panose="020B0609020204030204" pitchFamily="49" charset="0"/>
              </a:rPr>
              <a:t>JMSContext</a:t>
            </a:r>
            <a:r>
              <a:rPr lang="en-US" altLang="zh-CN" sz="1575" dirty="0">
                <a:solidFill>
                  <a:schemeClr val="tx2"/>
                </a:solidFill>
                <a:latin typeface="Consolas" panose="020B0609020204030204" pitchFamily="49" charset="0"/>
                <a:cs typeface="Consolas" panose="020B0609020204030204" pitchFamily="49" charset="0"/>
              </a:rPr>
              <a:t> context = </a:t>
            </a:r>
            <a:r>
              <a:rPr lang="en-US" altLang="zh-CN" sz="1575" dirty="0" err="1">
                <a:solidFill>
                  <a:schemeClr val="tx2"/>
                </a:solidFill>
                <a:latin typeface="Consolas" panose="020B0609020204030204" pitchFamily="49" charset="0"/>
                <a:cs typeface="Consolas" panose="020B0609020204030204" pitchFamily="49" charset="0"/>
              </a:rPr>
              <a:t>connectionFactory.createContext</a:t>
            </a:r>
            <a:r>
              <a:rPr lang="en-US" altLang="zh-CN" sz="1575" dirty="0">
                <a:solidFill>
                  <a:schemeClr val="tx2"/>
                </a:solidFill>
                <a:latin typeface="Consolas" panose="020B0609020204030204" pitchFamily="49" charset="0"/>
                <a:cs typeface="Consolas" panose="020B0609020204030204" pitchFamily="49" charset="0"/>
              </a:rPr>
              <a:t>();</a:t>
            </a:r>
            <a:endParaRPr lang="zh-CN" altLang="en-US" sz="1575" dirty="0">
              <a:solidFill>
                <a:schemeClr val="tx2"/>
              </a:solidFill>
              <a:latin typeface="Consolas" panose="020B0609020204030204" pitchFamily="49" charset="0"/>
              <a:cs typeface="Consolas" panose="020B0609020204030204" pitchFamily="49" charset="0"/>
            </a:endParaRPr>
          </a:p>
          <a:p>
            <a:pPr marL="0" lvl="2" indent="0">
              <a:buNone/>
            </a:pPr>
            <a:endParaRPr lang="en-US" altLang="zh-CN" sz="1500" dirty="0">
              <a:solidFill>
                <a:schemeClr val="tx2"/>
              </a:solidFill>
              <a:latin typeface="Consolas" panose="020B0609020204030204" pitchFamily="49" charset="0"/>
              <a:cs typeface="Consolas" panose="020B0609020204030204" pitchFamily="49" charset="0"/>
            </a:endParaRPr>
          </a:p>
          <a:p>
            <a:endParaRPr lang="zh-CN" altLang="en-US"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pPr/>
              <a:t>19</a:t>
            </a:fld>
            <a:endParaRPr lang="zh-CN" altLang="en-US" dirty="0"/>
          </a:p>
        </p:txBody>
      </p:sp>
    </p:spTree>
    <p:extLst>
      <p:ext uri="{BB962C8B-B14F-4D97-AF65-F5344CB8AC3E}">
        <p14:creationId xmlns:p14="http://schemas.microsoft.com/office/powerpoint/2010/main" val="326380499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Contents</a:t>
            </a:r>
            <a:r>
              <a:rPr lang="zh-CN" altLang="en-US" dirty="0"/>
              <a:t> </a:t>
            </a:r>
            <a:r>
              <a:rPr lang="en-US" altLang="zh-CN" dirty="0"/>
              <a:t>and</a:t>
            </a:r>
            <a:r>
              <a:rPr lang="zh-CN" altLang="en-US" dirty="0"/>
              <a:t> </a:t>
            </a:r>
            <a:r>
              <a:rPr lang="en-US" altLang="zh-CN" dirty="0"/>
              <a:t>Objective</a:t>
            </a:r>
            <a:endParaRPr lang="zh-CN" altLang="en-US" dirty="0"/>
          </a:p>
        </p:txBody>
      </p:sp>
      <p:sp>
        <p:nvSpPr>
          <p:cNvPr id="3" name="内容占位符 2"/>
          <p:cNvSpPr>
            <a:spLocks noGrp="1"/>
          </p:cNvSpPr>
          <p:nvPr>
            <p:ph idx="1"/>
          </p:nvPr>
        </p:nvSpPr>
        <p:spPr/>
        <p:txBody>
          <a:bodyPr>
            <a:normAutofit/>
          </a:bodyPr>
          <a:lstStyle/>
          <a:p>
            <a:r>
              <a:rPr lang="en-US" altLang="zh-CN" sz="2400" dirty="0"/>
              <a:t>Contents</a:t>
            </a:r>
          </a:p>
          <a:p>
            <a:pPr lvl="1"/>
            <a:r>
              <a:rPr lang="en-US" altLang="zh-CN" sz="2100" dirty="0"/>
              <a:t>Messaging in Java EE Applications</a:t>
            </a:r>
          </a:p>
          <a:p>
            <a:pPr lvl="2"/>
            <a:r>
              <a:rPr lang="en-US" altLang="zh-CN" sz="1650" dirty="0"/>
              <a:t>What is a Messaging?</a:t>
            </a:r>
          </a:p>
          <a:p>
            <a:pPr lvl="2"/>
            <a:r>
              <a:rPr lang="en-US" altLang="zh-CN" sz="1650" dirty="0"/>
              <a:t>What is JMS API?</a:t>
            </a:r>
          </a:p>
          <a:p>
            <a:pPr lvl="2"/>
            <a:r>
              <a:rPr lang="en-US" altLang="zh-CN" sz="1650" dirty="0"/>
              <a:t>JMS Programming Model</a:t>
            </a:r>
          </a:p>
          <a:p>
            <a:pPr lvl="1"/>
            <a:endParaRPr lang="en-US" altLang="zh-CN" sz="1800" dirty="0"/>
          </a:p>
          <a:p>
            <a:r>
              <a:rPr lang="en-US" altLang="zh-CN" sz="2400" dirty="0"/>
              <a:t>Objective</a:t>
            </a:r>
          </a:p>
          <a:p>
            <a:pPr lvl="1"/>
            <a:r>
              <a:rPr lang="zh-CN" altLang="en-US" sz="1800" dirty="0">
                <a:latin typeface="DengXian" panose="02010600030101010101" pitchFamily="2" charset="-122"/>
                <a:ea typeface="DengXian" panose="02010600030101010101" pitchFamily="2" charset="-122"/>
              </a:rPr>
              <a:t>能够根据系统需求，分析后端适用于异步通信机制的业务场景，并设计并实现基于消息中间件的实现方案</a:t>
            </a:r>
            <a:endParaRPr lang="en-US" altLang="zh-CN" sz="1800" dirty="0">
              <a:latin typeface="DengXian" panose="02010600030101010101" pitchFamily="2" charset="-122"/>
              <a:ea typeface="DengXian" panose="02010600030101010101" pitchFamily="2" charset="-122"/>
            </a:endParaRPr>
          </a:p>
          <a:p>
            <a:endParaRPr lang="zh-CN" altLang="en-US" sz="2400"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pPr/>
              <a:t>2</a:t>
            </a:fld>
            <a:endParaRPr lang="zh-CN" altLang="en-US" dirty="0"/>
          </a:p>
        </p:txBody>
      </p:sp>
    </p:spTree>
    <p:extLst>
      <p:ext uri="{BB962C8B-B14F-4D97-AF65-F5344CB8AC3E}">
        <p14:creationId xmlns:p14="http://schemas.microsoft.com/office/powerpoint/2010/main" val="382313651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JMS programming model</a:t>
            </a:r>
            <a:endParaRPr lang="zh-CN" altLang="en-US" dirty="0"/>
          </a:p>
        </p:txBody>
      </p:sp>
      <p:sp>
        <p:nvSpPr>
          <p:cNvPr id="3" name="内容占位符 2"/>
          <p:cNvSpPr>
            <a:spLocks noGrp="1"/>
          </p:cNvSpPr>
          <p:nvPr>
            <p:ph idx="1"/>
          </p:nvPr>
        </p:nvSpPr>
        <p:spPr/>
        <p:txBody>
          <a:bodyPr>
            <a:normAutofit/>
          </a:bodyPr>
          <a:lstStyle/>
          <a:p>
            <a:r>
              <a:rPr lang="en-US" altLang="zh-CN" dirty="0"/>
              <a:t>Create a Producer or a Consumer</a:t>
            </a:r>
          </a:p>
          <a:p>
            <a:pPr marL="342900" lvl="3" indent="0">
              <a:buNone/>
            </a:pPr>
            <a:r>
              <a:rPr lang="en-US" altLang="zh-CN" sz="1400" dirty="0">
                <a:solidFill>
                  <a:schemeClr val="tx2"/>
                </a:solidFill>
                <a:latin typeface="Consolas" panose="020B0609020204030204" pitchFamily="49" charset="0"/>
                <a:cs typeface="Consolas" panose="020B0609020204030204" pitchFamily="49" charset="0"/>
              </a:rPr>
              <a:t>try (</a:t>
            </a:r>
            <a:r>
              <a:rPr lang="en-US" altLang="zh-CN" sz="1400" dirty="0" err="1">
                <a:solidFill>
                  <a:schemeClr val="tx2"/>
                </a:solidFill>
                <a:latin typeface="Consolas" panose="020B0609020204030204" pitchFamily="49" charset="0"/>
                <a:cs typeface="Consolas" panose="020B0609020204030204" pitchFamily="49" charset="0"/>
              </a:rPr>
              <a:t>JMSContext</a:t>
            </a:r>
            <a:r>
              <a:rPr lang="en-US" altLang="zh-CN" sz="1400" dirty="0">
                <a:solidFill>
                  <a:schemeClr val="tx2"/>
                </a:solidFill>
                <a:latin typeface="Consolas" panose="020B0609020204030204" pitchFamily="49" charset="0"/>
                <a:cs typeface="Consolas" panose="020B0609020204030204" pitchFamily="49" charset="0"/>
              </a:rPr>
              <a:t> context = </a:t>
            </a:r>
            <a:r>
              <a:rPr lang="en-US" altLang="zh-CN" sz="1400" dirty="0" err="1">
                <a:solidFill>
                  <a:schemeClr val="tx2"/>
                </a:solidFill>
                <a:latin typeface="Consolas" panose="020B0609020204030204" pitchFamily="49" charset="0"/>
                <a:cs typeface="Consolas" panose="020B0609020204030204" pitchFamily="49" charset="0"/>
              </a:rPr>
              <a:t>connectionFactory.createContext</a:t>
            </a:r>
            <a:r>
              <a:rPr lang="en-US" altLang="zh-CN" sz="1400" dirty="0">
                <a:solidFill>
                  <a:schemeClr val="tx2"/>
                </a:solidFill>
                <a:latin typeface="Consolas" panose="020B0609020204030204" pitchFamily="49" charset="0"/>
                <a:cs typeface="Consolas" panose="020B0609020204030204" pitchFamily="49" charset="0"/>
              </a:rPr>
              <a:t>();) {</a:t>
            </a:r>
          </a:p>
          <a:p>
            <a:pPr marL="342900" lvl="3" indent="0">
              <a:buNone/>
            </a:pPr>
            <a:r>
              <a:rPr lang="en-US" altLang="zh-CN" sz="1400" dirty="0">
                <a:solidFill>
                  <a:schemeClr val="tx2"/>
                </a:solidFill>
                <a:latin typeface="Consolas" panose="020B0609020204030204" pitchFamily="49" charset="0"/>
                <a:cs typeface="Consolas" panose="020B0609020204030204" pitchFamily="49" charset="0"/>
              </a:rPr>
              <a:t> </a:t>
            </a:r>
            <a:r>
              <a:rPr lang="en-US" altLang="zh-CN" sz="1400" dirty="0" err="1">
                <a:solidFill>
                  <a:schemeClr val="tx2"/>
                </a:solidFill>
                <a:latin typeface="Consolas" panose="020B0609020204030204" pitchFamily="49" charset="0"/>
                <a:cs typeface="Consolas" panose="020B0609020204030204" pitchFamily="49" charset="0"/>
              </a:rPr>
              <a:t>JMSProducer</a:t>
            </a:r>
            <a:r>
              <a:rPr lang="en-US" altLang="zh-CN" sz="1400" dirty="0">
                <a:solidFill>
                  <a:schemeClr val="tx2"/>
                </a:solidFill>
                <a:latin typeface="Consolas" panose="020B0609020204030204" pitchFamily="49" charset="0"/>
                <a:cs typeface="Consolas" panose="020B0609020204030204" pitchFamily="49" charset="0"/>
              </a:rPr>
              <a:t> producer = </a:t>
            </a:r>
            <a:r>
              <a:rPr lang="en-US" altLang="zh-CN" sz="1400" dirty="0" err="1">
                <a:solidFill>
                  <a:schemeClr val="tx2"/>
                </a:solidFill>
                <a:latin typeface="Consolas" panose="020B0609020204030204" pitchFamily="49" charset="0"/>
                <a:cs typeface="Consolas" panose="020B0609020204030204" pitchFamily="49" charset="0"/>
              </a:rPr>
              <a:t>context.createProducer</a:t>
            </a:r>
            <a:r>
              <a:rPr lang="en-US" altLang="zh-CN" sz="1400" dirty="0">
                <a:solidFill>
                  <a:schemeClr val="tx2"/>
                </a:solidFill>
                <a:latin typeface="Consolas" panose="020B0609020204030204" pitchFamily="49" charset="0"/>
                <a:cs typeface="Consolas" panose="020B0609020204030204" pitchFamily="49" charset="0"/>
              </a:rPr>
              <a:t>();</a:t>
            </a:r>
          </a:p>
          <a:p>
            <a:pPr marL="342900" lvl="3" indent="0">
              <a:buNone/>
            </a:pPr>
            <a:r>
              <a:rPr lang="en-US" altLang="zh-CN" sz="1400" dirty="0">
                <a:solidFill>
                  <a:schemeClr val="tx2"/>
                </a:solidFill>
                <a:latin typeface="Consolas" panose="020B0609020204030204" pitchFamily="49" charset="0"/>
                <a:cs typeface="Consolas" panose="020B0609020204030204" pitchFamily="49" charset="0"/>
              </a:rPr>
              <a:t> ...</a:t>
            </a:r>
            <a:endParaRPr lang="zh-CN" altLang="en-US" sz="1400" dirty="0">
              <a:solidFill>
                <a:schemeClr val="tx2"/>
              </a:solidFill>
              <a:latin typeface="Consolas" panose="020B0609020204030204" pitchFamily="49" charset="0"/>
              <a:cs typeface="Consolas" panose="020B0609020204030204" pitchFamily="49" charset="0"/>
            </a:endParaRPr>
          </a:p>
          <a:p>
            <a:pPr marL="342900" lvl="3" indent="0">
              <a:buNone/>
            </a:pPr>
            <a:r>
              <a:rPr lang="zh-CN" altLang="en-US" sz="1400" dirty="0">
                <a:solidFill>
                  <a:schemeClr val="tx2"/>
                </a:solidFill>
                <a:latin typeface="Consolas" panose="020B0609020204030204" pitchFamily="49" charset="0"/>
                <a:cs typeface="Consolas" panose="020B0609020204030204" pitchFamily="49" charset="0"/>
              </a:rPr>
              <a:t> </a:t>
            </a:r>
            <a:r>
              <a:rPr lang="en-US" altLang="zh-CN" sz="1400" dirty="0" err="1">
                <a:solidFill>
                  <a:schemeClr val="tx2"/>
                </a:solidFill>
                <a:latin typeface="Consolas" panose="020B0609020204030204" pitchFamily="49" charset="0"/>
                <a:cs typeface="Consolas" panose="020B0609020204030204" pitchFamily="49" charset="0"/>
              </a:rPr>
              <a:t>context.createProducer</a:t>
            </a:r>
            <a:r>
              <a:rPr lang="en-US" altLang="zh-CN" sz="1400" dirty="0">
                <a:solidFill>
                  <a:schemeClr val="tx2"/>
                </a:solidFill>
                <a:latin typeface="Consolas" panose="020B0609020204030204" pitchFamily="49" charset="0"/>
                <a:cs typeface="Consolas" panose="020B0609020204030204" pitchFamily="49" charset="0"/>
              </a:rPr>
              <a:t>().send(</a:t>
            </a:r>
            <a:r>
              <a:rPr lang="en-US" altLang="zh-CN" sz="1400" dirty="0" err="1">
                <a:solidFill>
                  <a:schemeClr val="tx2"/>
                </a:solidFill>
                <a:latin typeface="Consolas" panose="020B0609020204030204" pitchFamily="49" charset="0"/>
                <a:cs typeface="Consolas" panose="020B0609020204030204" pitchFamily="49" charset="0"/>
              </a:rPr>
              <a:t>dest</a:t>
            </a:r>
            <a:r>
              <a:rPr lang="en-US" altLang="zh-CN" sz="1400" dirty="0">
                <a:solidFill>
                  <a:schemeClr val="tx2"/>
                </a:solidFill>
                <a:latin typeface="Consolas" panose="020B0609020204030204" pitchFamily="49" charset="0"/>
                <a:cs typeface="Consolas" panose="020B0609020204030204" pitchFamily="49" charset="0"/>
              </a:rPr>
              <a:t>, message);</a:t>
            </a:r>
            <a:endParaRPr lang="zh-CN" altLang="en-US" sz="1400" dirty="0">
              <a:solidFill>
                <a:schemeClr val="tx2"/>
              </a:solidFill>
              <a:latin typeface="Consolas" panose="020B0609020204030204" pitchFamily="49" charset="0"/>
              <a:cs typeface="Consolas" panose="020B0609020204030204" pitchFamily="49" charset="0"/>
            </a:endParaRPr>
          </a:p>
          <a:p>
            <a:pPr marL="0" lvl="2" indent="0">
              <a:buNone/>
            </a:pPr>
            <a:endParaRPr lang="en-US" altLang="zh-CN" sz="1800" dirty="0">
              <a:solidFill>
                <a:schemeClr val="tx2"/>
              </a:solidFill>
            </a:endParaRPr>
          </a:p>
          <a:p>
            <a:pPr marL="257175" lvl="2" indent="-257175"/>
            <a:r>
              <a:rPr lang="en-US" altLang="zh-CN" sz="1800" dirty="0"/>
              <a:t>Or</a:t>
            </a:r>
          </a:p>
          <a:p>
            <a:pPr marL="342900" lvl="3" indent="0">
              <a:buNone/>
            </a:pPr>
            <a:r>
              <a:rPr lang="en-US" altLang="zh-CN" sz="1350" dirty="0">
                <a:solidFill>
                  <a:schemeClr val="tx2"/>
                </a:solidFill>
                <a:latin typeface="Consolas" panose="020B0609020204030204" pitchFamily="49" charset="0"/>
                <a:cs typeface="Consolas" panose="020B0609020204030204" pitchFamily="49" charset="0"/>
              </a:rPr>
              <a:t>try (</a:t>
            </a:r>
            <a:r>
              <a:rPr lang="en-US" altLang="zh-CN" sz="1350" dirty="0" err="1">
                <a:solidFill>
                  <a:schemeClr val="tx2"/>
                </a:solidFill>
                <a:latin typeface="Consolas" panose="020B0609020204030204" pitchFamily="49" charset="0"/>
                <a:cs typeface="Consolas" panose="020B0609020204030204" pitchFamily="49" charset="0"/>
              </a:rPr>
              <a:t>JMSContext</a:t>
            </a:r>
            <a:r>
              <a:rPr lang="en-US" altLang="zh-CN" sz="1350" dirty="0">
                <a:solidFill>
                  <a:schemeClr val="tx2"/>
                </a:solidFill>
                <a:latin typeface="Consolas" panose="020B0609020204030204" pitchFamily="49" charset="0"/>
                <a:cs typeface="Consolas" panose="020B0609020204030204" pitchFamily="49" charset="0"/>
              </a:rPr>
              <a:t> context = </a:t>
            </a:r>
            <a:r>
              <a:rPr lang="en-US" altLang="zh-CN" sz="1350" dirty="0" err="1">
                <a:solidFill>
                  <a:schemeClr val="tx2"/>
                </a:solidFill>
                <a:latin typeface="Consolas" panose="020B0609020204030204" pitchFamily="49" charset="0"/>
                <a:cs typeface="Consolas" panose="020B0609020204030204" pitchFamily="49" charset="0"/>
              </a:rPr>
              <a:t>connectionFactory.createContext</a:t>
            </a:r>
            <a:r>
              <a:rPr lang="en-US" altLang="zh-CN" sz="1350" dirty="0">
                <a:solidFill>
                  <a:schemeClr val="tx2"/>
                </a:solidFill>
                <a:latin typeface="Consolas" panose="020B0609020204030204" pitchFamily="49" charset="0"/>
                <a:cs typeface="Consolas" panose="020B0609020204030204" pitchFamily="49" charset="0"/>
              </a:rPr>
              <a:t>();) {</a:t>
            </a:r>
          </a:p>
          <a:p>
            <a:pPr marL="342900" lvl="3" indent="0">
              <a:buNone/>
            </a:pPr>
            <a:r>
              <a:rPr lang="en-US" altLang="zh-CN" sz="1350" dirty="0">
                <a:solidFill>
                  <a:schemeClr val="tx2"/>
                </a:solidFill>
                <a:latin typeface="Consolas" panose="020B0609020204030204" pitchFamily="49" charset="0"/>
                <a:cs typeface="Consolas" panose="020B0609020204030204" pitchFamily="49" charset="0"/>
              </a:rPr>
              <a:t> </a:t>
            </a:r>
            <a:r>
              <a:rPr lang="en-US" altLang="zh-CN" sz="1350" dirty="0" err="1">
                <a:solidFill>
                  <a:schemeClr val="tx2"/>
                </a:solidFill>
                <a:latin typeface="Consolas" panose="020B0609020204030204" pitchFamily="49" charset="0"/>
                <a:cs typeface="Consolas" panose="020B0609020204030204" pitchFamily="49" charset="0"/>
              </a:rPr>
              <a:t>JMSConsumer</a:t>
            </a:r>
            <a:r>
              <a:rPr lang="en-US" altLang="zh-CN" sz="1350" dirty="0">
                <a:solidFill>
                  <a:schemeClr val="tx2"/>
                </a:solidFill>
                <a:latin typeface="Consolas" panose="020B0609020204030204" pitchFamily="49" charset="0"/>
                <a:cs typeface="Consolas" panose="020B0609020204030204" pitchFamily="49" charset="0"/>
              </a:rPr>
              <a:t> consumer = </a:t>
            </a:r>
            <a:r>
              <a:rPr lang="en-US" altLang="zh-CN" sz="1350" dirty="0" err="1">
                <a:solidFill>
                  <a:schemeClr val="tx2"/>
                </a:solidFill>
                <a:latin typeface="Consolas" panose="020B0609020204030204" pitchFamily="49" charset="0"/>
                <a:cs typeface="Consolas" panose="020B0609020204030204" pitchFamily="49" charset="0"/>
              </a:rPr>
              <a:t>context.createConsumer</a:t>
            </a:r>
            <a:r>
              <a:rPr lang="en-US" altLang="zh-CN" sz="1350" dirty="0">
                <a:solidFill>
                  <a:schemeClr val="tx2"/>
                </a:solidFill>
                <a:latin typeface="Consolas" panose="020B0609020204030204" pitchFamily="49" charset="0"/>
                <a:cs typeface="Consolas" panose="020B0609020204030204" pitchFamily="49" charset="0"/>
              </a:rPr>
              <a:t>(</a:t>
            </a:r>
            <a:r>
              <a:rPr lang="en-US" altLang="zh-CN" sz="1350" dirty="0" err="1">
                <a:solidFill>
                  <a:schemeClr val="tx2"/>
                </a:solidFill>
                <a:latin typeface="Consolas" panose="020B0609020204030204" pitchFamily="49" charset="0"/>
                <a:cs typeface="Consolas" panose="020B0609020204030204" pitchFamily="49" charset="0"/>
              </a:rPr>
              <a:t>dest</a:t>
            </a:r>
            <a:r>
              <a:rPr lang="en-US" altLang="zh-CN" sz="1350" dirty="0">
                <a:solidFill>
                  <a:schemeClr val="tx2"/>
                </a:solidFill>
                <a:latin typeface="Consolas" panose="020B0609020204030204" pitchFamily="49" charset="0"/>
                <a:cs typeface="Consolas" panose="020B0609020204030204" pitchFamily="49" charset="0"/>
              </a:rPr>
              <a:t>);</a:t>
            </a:r>
          </a:p>
          <a:p>
            <a:pPr marL="342900" lvl="3" indent="0">
              <a:buNone/>
            </a:pPr>
            <a:r>
              <a:rPr lang="en-US" altLang="zh-CN" sz="1350" dirty="0">
                <a:solidFill>
                  <a:schemeClr val="tx2"/>
                </a:solidFill>
                <a:latin typeface="Consolas" panose="020B0609020204030204" pitchFamily="49" charset="0"/>
                <a:cs typeface="Consolas" panose="020B0609020204030204" pitchFamily="49" charset="0"/>
              </a:rPr>
              <a:t> ...</a:t>
            </a:r>
          </a:p>
          <a:p>
            <a:pPr marL="342900" lvl="3" indent="0">
              <a:buNone/>
            </a:pPr>
            <a:r>
              <a:rPr lang="zh-CN" altLang="en-US" sz="1350" dirty="0">
                <a:solidFill>
                  <a:schemeClr val="tx2"/>
                </a:solidFill>
                <a:latin typeface="Consolas" panose="020B0609020204030204" pitchFamily="49" charset="0"/>
                <a:cs typeface="Consolas" panose="020B0609020204030204" pitchFamily="49" charset="0"/>
              </a:rPr>
              <a:t> </a:t>
            </a:r>
            <a:r>
              <a:rPr lang="en-US" altLang="zh-CN" sz="1350" dirty="0">
                <a:solidFill>
                  <a:schemeClr val="tx2"/>
                </a:solidFill>
                <a:latin typeface="Consolas" panose="020B0609020204030204" pitchFamily="49" charset="0"/>
                <a:cs typeface="Consolas" panose="020B0609020204030204" pitchFamily="49" charset="0"/>
              </a:rPr>
              <a:t>Message m = </a:t>
            </a:r>
            <a:r>
              <a:rPr lang="en-US" altLang="zh-CN" sz="1350" dirty="0" err="1">
                <a:solidFill>
                  <a:schemeClr val="tx2"/>
                </a:solidFill>
                <a:latin typeface="Consolas" panose="020B0609020204030204" pitchFamily="49" charset="0"/>
                <a:cs typeface="Consolas" panose="020B0609020204030204" pitchFamily="49" charset="0"/>
              </a:rPr>
              <a:t>consumer.receive</a:t>
            </a:r>
            <a:r>
              <a:rPr lang="en-US" altLang="zh-CN" sz="1350" dirty="0">
                <a:solidFill>
                  <a:schemeClr val="tx2"/>
                </a:solidFill>
                <a:latin typeface="Consolas" panose="020B0609020204030204" pitchFamily="49" charset="0"/>
                <a:cs typeface="Consolas" panose="020B0609020204030204" pitchFamily="49" charset="0"/>
              </a:rPr>
              <a:t>(); </a:t>
            </a:r>
          </a:p>
          <a:p>
            <a:pPr marL="342900" lvl="3" indent="0">
              <a:buNone/>
            </a:pPr>
            <a:r>
              <a:rPr lang="zh-CN" altLang="en-US" sz="1350" dirty="0">
                <a:solidFill>
                  <a:schemeClr val="tx2"/>
                </a:solidFill>
                <a:latin typeface="Consolas" panose="020B0609020204030204" pitchFamily="49" charset="0"/>
                <a:cs typeface="Consolas" panose="020B0609020204030204" pitchFamily="49" charset="0"/>
              </a:rPr>
              <a:t> </a:t>
            </a:r>
            <a:r>
              <a:rPr lang="en-US" altLang="zh-CN" sz="1350" dirty="0">
                <a:solidFill>
                  <a:schemeClr val="tx2"/>
                </a:solidFill>
                <a:latin typeface="Consolas" panose="020B0609020204030204" pitchFamily="49" charset="0"/>
                <a:cs typeface="Consolas" panose="020B0609020204030204" pitchFamily="49" charset="0"/>
              </a:rPr>
              <a:t>Message m = </a:t>
            </a:r>
            <a:r>
              <a:rPr lang="en-US" altLang="zh-CN" sz="1350" dirty="0" err="1">
                <a:solidFill>
                  <a:schemeClr val="tx2"/>
                </a:solidFill>
                <a:latin typeface="Consolas" panose="020B0609020204030204" pitchFamily="49" charset="0"/>
                <a:cs typeface="Consolas" panose="020B0609020204030204" pitchFamily="49" charset="0"/>
              </a:rPr>
              <a:t>consumer.receive</a:t>
            </a:r>
            <a:r>
              <a:rPr lang="en-US" altLang="zh-CN" sz="1350" dirty="0">
                <a:solidFill>
                  <a:schemeClr val="tx2"/>
                </a:solidFill>
                <a:latin typeface="Consolas" panose="020B0609020204030204" pitchFamily="49" charset="0"/>
                <a:cs typeface="Consolas" panose="020B0609020204030204" pitchFamily="49" charset="0"/>
              </a:rPr>
              <a:t>(1000);</a:t>
            </a:r>
            <a:endParaRPr lang="zh-CN" altLang="en-US" sz="1350" dirty="0">
              <a:solidFill>
                <a:schemeClr val="tx2"/>
              </a:solidFill>
              <a:latin typeface="Consolas" panose="020B0609020204030204" pitchFamily="49" charset="0"/>
              <a:cs typeface="Consolas" panose="020B0609020204030204" pitchFamily="49" charset="0"/>
            </a:endParaRPr>
          </a:p>
          <a:p>
            <a:pPr marL="0" lvl="2" indent="0">
              <a:buNone/>
            </a:pPr>
            <a:endParaRPr lang="en-US" altLang="zh-CN" sz="1500" dirty="0">
              <a:solidFill>
                <a:schemeClr val="tx2"/>
              </a:solidFill>
              <a:latin typeface="Consolas" panose="020B0609020204030204" pitchFamily="49" charset="0"/>
              <a:cs typeface="Consolas" panose="020B0609020204030204" pitchFamily="49" charset="0"/>
            </a:endParaRPr>
          </a:p>
          <a:p>
            <a:pPr marL="0" lvl="2" indent="0">
              <a:buNone/>
            </a:pPr>
            <a:endParaRPr lang="zh-CN" altLang="en-US" sz="1500" dirty="0">
              <a:solidFill>
                <a:schemeClr val="tx2"/>
              </a:solidFill>
              <a:latin typeface="Consolas" panose="020B0609020204030204" pitchFamily="49" charset="0"/>
              <a:cs typeface="Consolas" panose="020B0609020204030204" pitchFamily="49" charset="0"/>
            </a:endParaRPr>
          </a:p>
          <a:p>
            <a:pPr marL="0" lvl="2" indent="0">
              <a:buNone/>
            </a:pPr>
            <a:endParaRPr lang="en-US" altLang="zh-CN" sz="1800" dirty="0">
              <a:solidFill>
                <a:schemeClr val="tx2"/>
              </a:solidFill>
            </a:endParaRPr>
          </a:p>
          <a:p>
            <a:endParaRPr lang="zh-CN" altLang="en-US"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pPr/>
              <a:t>20</a:t>
            </a:fld>
            <a:endParaRPr lang="zh-CN" altLang="en-US" dirty="0"/>
          </a:p>
        </p:txBody>
      </p:sp>
    </p:spTree>
    <p:extLst>
      <p:ext uri="{BB962C8B-B14F-4D97-AF65-F5344CB8AC3E}">
        <p14:creationId xmlns:p14="http://schemas.microsoft.com/office/powerpoint/2010/main" val="340761186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JMS programming model</a:t>
            </a:r>
            <a:endParaRPr lang="zh-CN" altLang="en-US" dirty="0"/>
          </a:p>
        </p:txBody>
      </p:sp>
      <p:sp>
        <p:nvSpPr>
          <p:cNvPr id="3" name="内容占位符 2"/>
          <p:cNvSpPr>
            <a:spLocks noGrp="1"/>
          </p:cNvSpPr>
          <p:nvPr>
            <p:ph idx="1"/>
          </p:nvPr>
        </p:nvSpPr>
        <p:spPr/>
        <p:txBody>
          <a:bodyPr>
            <a:normAutofit/>
          </a:bodyPr>
          <a:lstStyle/>
          <a:p>
            <a:pPr marL="257175" lvl="2" indent="-257175">
              <a:lnSpc>
                <a:spcPct val="110000"/>
              </a:lnSpc>
            </a:pPr>
            <a:r>
              <a:rPr lang="en-US" altLang="zh-CN" sz="1800" dirty="0"/>
              <a:t>Create a message</a:t>
            </a:r>
          </a:p>
          <a:p>
            <a:pPr marL="342900" lvl="3" indent="0">
              <a:lnSpc>
                <a:spcPct val="110000"/>
              </a:lnSpc>
              <a:buNone/>
            </a:pPr>
            <a:r>
              <a:rPr lang="en-US" altLang="zh-CN" sz="1400" dirty="0" err="1">
                <a:solidFill>
                  <a:schemeClr val="tx2"/>
                </a:solidFill>
                <a:latin typeface="Consolas" panose="020B0609020204030204" pitchFamily="49" charset="0"/>
                <a:cs typeface="Consolas" panose="020B0609020204030204" pitchFamily="49" charset="0"/>
              </a:rPr>
              <a:t>TextMessage</a:t>
            </a:r>
            <a:r>
              <a:rPr lang="en-US" altLang="zh-CN" sz="1400" dirty="0">
                <a:solidFill>
                  <a:schemeClr val="tx2"/>
                </a:solidFill>
                <a:latin typeface="Consolas" panose="020B0609020204030204" pitchFamily="49" charset="0"/>
                <a:cs typeface="Consolas" panose="020B0609020204030204" pitchFamily="49" charset="0"/>
              </a:rPr>
              <a:t> message = </a:t>
            </a:r>
            <a:r>
              <a:rPr lang="en-US" altLang="zh-CN" sz="1400" dirty="0" err="1">
                <a:solidFill>
                  <a:schemeClr val="tx2"/>
                </a:solidFill>
                <a:latin typeface="Consolas" panose="020B0609020204030204" pitchFamily="49" charset="0"/>
                <a:cs typeface="Consolas" panose="020B0609020204030204" pitchFamily="49" charset="0"/>
              </a:rPr>
              <a:t>context.createTextMessage</a:t>
            </a:r>
            <a:r>
              <a:rPr lang="en-US" altLang="zh-CN" sz="1400" dirty="0">
                <a:solidFill>
                  <a:schemeClr val="tx2"/>
                </a:solidFill>
                <a:latin typeface="Consolas" panose="020B0609020204030204" pitchFamily="49" charset="0"/>
                <a:cs typeface="Consolas" panose="020B0609020204030204" pitchFamily="49" charset="0"/>
              </a:rPr>
              <a:t>(); </a:t>
            </a:r>
          </a:p>
          <a:p>
            <a:pPr marL="342900" lvl="3" indent="0">
              <a:lnSpc>
                <a:spcPct val="110000"/>
              </a:lnSpc>
              <a:buNone/>
            </a:pPr>
            <a:r>
              <a:rPr lang="en-US" altLang="zh-CN" sz="1400" dirty="0" err="1">
                <a:solidFill>
                  <a:schemeClr val="tx2"/>
                </a:solidFill>
                <a:latin typeface="Consolas" panose="020B0609020204030204" pitchFamily="49" charset="0"/>
                <a:cs typeface="Consolas" panose="020B0609020204030204" pitchFamily="49" charset="0"/>
              </a:rPr>
              <a:t>message.setText</a:t>
            </a:r>
            <a:r>
              <a:rPr lang="en-US" altLang="zh-CN" sz="1400" dirty="0">
                <a:solidFill>
                  <a:schemeClr val="tx2"/>
                </a:solidFill>
                <a:latin typeface="Consolas" panose="020B0609020204030204" pitchFamily="49" charset="0"/>
                <a:cs typeface="Consolas" panose="020B0609020204030204" pitchFamily="49" charset="0"/>
              </a:rPr>
              <a:t>(</a:t>
            </a:r>
            <a:r>
              <a:rPr lang="en-US" altLang="zh-CN" sz="1400" dirty="0" err="1">
                <a:solidFill>
                  <a:schemeClr val="tx2"/>
                </a:solidFill>
                <a:latin typeface="Consolas" panose="020B0609020204030204" pitchFamily="49" charset="0"/>
                <a:cs typeface="Consolas" panose="020B0609020204030204" pitchFamily="49" charset="0"/>
              </a:rPr>
              <a:t>msg_text</a:t>
            </a:r>
            <a:r>
              <a:rPr lang="en-US" altLang="zh-CN" sz="1400" dirty="0">
                <a:solidFill>
                  <a:schemeClr val="tx2"/>
                </a:solidFill>
                <a:latin typeface="Consolas" panose="020B0609020204030204" pitchFamily="49" charset="0"/>
                <a:cs typeface="Consolas" panose="020B0609020204030204" pitchFamily="49" charset="0"/>
              </a:rPr>
              <a:t>);</a:t>
            </a:r>
            <a:r>
              <a:rPr lang="zh-CN" altLang="en-US" sz="1400" dirty="0">
                <a:solidFill>
                  <a:schemeClr val="tx2"/>
                </a:solidFill>
                <a:latin typeface="Consolas" panose="020B0609020204030204" pitchFamily="49" charset="0"/>
                <a:cs typeface="Consolas" panose="020B0609020204030204" pitchFamily="49" charset="0"/>
              </a:rPr>
              <a:t> </a:t>
            </a:r>
            <a:r>
              <a:rPr lang="en-US" altLang="zh-CN" sz="1400" dirty="0">
                <a:solidFill>
                  <a:schemeClr val="tx2"/>
                </a:solidFill>
                <a:latin typeface="Consolas" panose="020B0609020204030204" pitchFamily="49" charset="0"/>
                <a:cs typeface="Consolas" panose="020B0609020204030204" pitchFamily="49" charset="0"/>
              </a:rPr>
              <a:t>// </a:t>
            </a:r>
            <a:r>
              <a:rPr lang="en-US" altLang="zh-CN" sz="1400" dirty="0" err="1">
                <a:solidFill>
                  <a:schemeClr val="tx2"/>
                </a:solidFill>
                <a:latin typeface="Consolas" panose="020B0609020204030204" pitchFamily="49" charset="0"/>
                <a:cs typeface="Consolas" panose="020B0609020204030204" pitchFamily="49" charset="0"/>
              </a:rPr>
              <a:t>msg_text</a:t>
            </a:r>
            <a:r>
              <a:rPr lang="en-US" altLang="zh-CN" sz="1400" dirty="0">
                <a:solidFill>
                  <a:schemeClr val="tx2"/>
                </a:solidFill>
                <a:latin typeface="Consolas" panose="020B0609020204030204" pitchFamily="49" charset="0"/>
                <a:cs typeface="Consolas" panose="020B0609020204030204" pitchFamily="49" charset="0"/>
              </a:rPr>
              <a:t> is a String </a:t>
            </a:r>
          </a:p>
          <a:p>
            <a:pPr marL="342900" lvl="3" indent="0">
              <a:lnSpc>
                <a:spcPct val="110000"/>
              </a:lnSpc>
              <a:buNone/>
            </a:pPr>
            <a:r>
              <a:rPr lang="en-US" altLang="zh-CN" sz="1400" dirty="0" err="1">
                <a:solidFill>
                  <a:schemeClr val="tx2"/>
                </a:solidFill>
                <a:latin typeface="Consolas" panose="020B0609020204030204" pitchFamily="49" charset="0"/>
                <a:cs typeface="Consolas" panose="020B0609020204030204" pitchFamily="49" charset="0"/>
              </a:rPr>
              <a:t>context.createProducer</a:t>
            </a:r>
            <a:r>
              <a:rPr lang="en-US" altLang="zh-CN" sz="1400" dirty="0">
                <a:solidFill>
                  <a:schemeClr val="tx2"/>
                </a:solidFill>
                <a:latin typeface="Consolas" panose="020B0609020204030204" pitchFamily="49" charset="0"/>
                <a:cs typeface="Consolas" panose="020B0609020204030204" pitchFamily="49" charset="0"/>
              </a:rPr>
              <a:t>().send(message);</a:t>
            </a:r>
            <a:endParaRPr lang="zh-CN" altLang="en-US" sz="1400" dirty="0">
              <a:solidFill>
                <a:schemeClr val="tx2"/>
              </a:solidFill>
              <a:latin typeface="Consolas" panose="020B0609020204030204" pitchFamily="49" charset="0"/>
              <a:cs typeface="Consolas" panose="020B0609020204030204" pitchFamily="49" charset="0"/>
            </a:endParaRPr>
          </a:p>
          <a:p>
            <a:pPr marL="342900" lvl="3" indent="0">
              <a:lnSpc>
                <a:spcPct val="110000"/>
              </a:lnSpc>
              <a:buNone/>
            </a:pPr>
            <a:endParaRPr lang="en-US" altLang="zh-CN" sz="1400" dirty="0">
              <a:solidFill>
                <a:schemeClr val="tx2"/>
              </a:solidFill>
              <a:latin typeface="Consolas" panose="020B0609020204030204" pitchFamily="49" charset="0"/>
              <a:cs typeface="Consolas" panose="020B0609020204030204" pitchFamily="49" charset="0"/>
            </a:endParaRPr>
          </a:p>
          <a:p>
            <a:pPr marL="342900" lvl="3" indent="0">
              <a:lnSpc>
                <a:spcPct val="110000"/>
              </a:lnSpc>
              <a:buNone/>
            </a:pPr>
            <a:r>
              <a:rPr lang="en-US" altLang="zh-CN" sz="1400" dirty="0">
                <a:solidFill>
                  <a:schemeClr val="tx2"/>
                </a:solidFill>
                <a:latin typeface="Consolas" panose="020B0609020204030204" pitchFamily="49" charset="0"/>
                <a:cs typeface="Consolas" panose="020B0609020204030204" pitchFamily="49" charset="0"/>
              </a:rPr>
              <a:t>Message m = </a:t>
            </a:r>
            <a:r>
              <a:rPr lang="en-US" altLang="zh-CN" sz="1400" dirty="0" err="1">
                <a:solidFill>
                  <a:schemeClr val="tx2"/>
                </a:solidFill>
                <a:latin typeface="Consolas" panose="020B0609020204030204" pitchFamily="49" charset="0"/>
                <a:cs typeface="Consolas" panose="020B0609020204030204" pitchFamily="49" charset="0"/>
              </a:rPr>
              <a:t>consumer.receive</a:t>
            </a:r>
            <a:r>
              <a:rPr lang="en-US" altLang="zh-CN" sz="1400" dirty="0">
                <a:solidFill>
                  <a:schemeClr val="tx2"/>
                </a:solidFill>
                <a:latin typeface="Consolas" panose="020B0609020204030204" pitchFamily="49" charset="0"/>
                <a:cs typeface="Consolas" panose="020B0609020204030204" pitchFamily="49" charset="0"/>
              </a:rPr>
              <a:t>();</a:t>
            </a:r>
          </a:p>
          <a:p>
            <a:pPr marL="342900" lvl="3" indent="0">
              <a:lnSpc>
                <a:spcPct val="110000"/>
              </a:lnSpc>
              <a:buNone/>
            </a:pPr>
            <a:r>
              <a:rPr lang="en-US" altLang="zh-CN" sz="1400" dirty="0">
                <a:solidFill>
                  <a:schemeClr val="tx2"/>
                </a:solidFill>
                <a:latin typeface="Consolas" panose="020B0609020204030204" pitchFamily="49" charset="0"/>
                <a:cs typeface="Consolas" panose="020B0609020204030204" pitchFamily="49" charset="0"/>
              </a:rPr>
              <a:t>if (m </a:t>
            </a:r>
            <a:r>
              <a:rPr lang="en-US" altLang="zh-CN" sz="1400" dirty="0" err="1">
                <a:solidFill>
                  <a:schemeClr val="tx2"/>
                </a:solidFill>
                <a:latin typeface="Consolas" panose="020B0609020204030204" pitchFamily="49" charset="0"/>
                <a:cs typeface="Consolas" panose="020B0609020204030204" pitchFamily="49" charset="0"/>
              </a:rPr>
              <a:t>instanceof</a:t>
            </a:r>
            <a:r>
              <a:rPr lang="en-US" altLang="zh-CN" sz="1400" dirty="0">
                <a:solidFill>
                  <a:schemeClr val="tx2"/>
                </a:solidFill>
                <a:latin typeface="Consolas" panose="020B0609020204030204" pitchFamily="49" charset="0"/>
                <a:cs typeface="Consolas" panose="020B0609020204030204" pitchFamily="49" charset="0"/>
              </a:rPr>
              <a:t> </a:t>
            </a:r>
            <a:r>
              <a:rPr lang="en-US" altLang="zh-CN" sz="1400" dirty="0" err="1">
                <a:solidFill>
                  <a:schemeClr val="tx2"/>
                </a:solidFill>
                <a:latin typeface="Consolas" panose="020B0609020204030204" pitchFamily="49" charset="0"/>
                <a:cs typeface="Consolas" panose="020B0609020204030204" pitchFamily="49" charset="0"/>
              </a:rPr>
              <a:t>TextMessage</a:t>
            </a:r>
            <a:r>
              <a:rPr lang="en-US" altLang="zh-CN" sz="1400" dirty="0">
                <a:solidFill>
                  <a:schemeClr val="tx2"/>
                </a:solidFill>
                <a:latin typeface="Consolas" panose="020B0609020204030204" pitchFamily="49" charset="0"/>
                <a:cs typeface="Consolas" panose="020B0609020204030204" pitchFamily="49" charset="0"/>
              </a:rPr>
              <a:t>) {</a:t>
            </a:r>
          </a:p>
          <a:p>
            <a:pPr marL="342900" lvl="3" indent="0">
              <a:lnSpc>
                <a:spcPct val="110000"/>
              </a:lnSpc>
              <a:buNone/>
            </a:pPr>
            <a:r>
              <a:rPr lang="en-US" altLang="zh-CN" sz="1400" dirty="0">
                <a:solidFill>
                  <a:schemeClr val="tx2"/>
                </a:solidFill>
                <a:latin typeface="Consolas" panose="020B0609020204030204" pitchFamily="49" charset="0"/>
                <a:cs typeface="Consolas" panose="020B0609020204030204" pitchFamily="49" charset="0"/>
              </a:rPr>
              <a:t> String message = </a:t>
            </a:r>
            <a:r>
              <a:rPr lang="en-US" altLang="zh-CN" sz="1400" dirty="0" err="1">
                <a:solidFill>
                  <a:schemeClr val="tx2"/>
                </a:solidFill>
                <a:latin typeface="Consolas" panose="020B0609020204030204" pitchFamily="49" charset="0"/>
                <a:cs typeface="Consolas" panose="020B0609020204030204" pitchFamily="49" charset="0"/>
              </a:rPr>
              <a:t>m.getBody</a:t>
            </a:r>
            <a:r>
              <a:rPr lang="en-US" altLang="zh-CN" sz="1400" dirty="0">
                <a:solidFill>
                  <a:schemeClr val="tx2"/>
                </a:solidFill>
                <a:latin typeface="Consolas" panose="020B0609020204030204" pitchFamily="49" charset="0"/>
                <a:cs typeface="Consolas" panose="020B0609020204030204" pitchFamily="49" charset="0"/>
              </a:rPr>
              <a:t>(</a:t>
            </a:r>
            <a:r>
              <a:rPr lang="en-US" altLang="zh-CN" sz="1400" dirty="0" err="1">
                <a:solidFill>
                  <a:schemeClr val="tx2"/>
                </a:solidFill>
                <a:latin typeface="Consolas" panose="020B0609020204030204" pitchFamily="49" charset="0"/>
                <a:cs typeface="Consolas" panose="020B0609020204030204" pitchFamily="49" charset="0"/>
              </a:rPr>
              <a:t>String.class</a:t>
            </a:r>
            <a:r>
              <a:rPr lang="en-US" altLang="zh-CN" sz="1400" dirty="0">
                <a:solidFill>
                  <a:schemeClr val="tx2"/>
                </a:solidFill>
                <a:latin typeface="Consolas" panose="020B0609020204030204" pitchFamily="49" charset="0"/>
                <a:cs typeface="Consolas" panose="020B0609020204030204" pitchFamily="49" charset="0"/>
              </a:rPr>
              <a:t>);</a:t>
            </a:r>
          </a:p>
          <a:p>
            <a:pPr marL="342900" lvl="3" indent="0">
              <a:lnSpc>
                <a:spcPct val="110000"/>
              </a:lnSpc>
              <a:buNone/>
            </a:pPr>
            <a:r>
              <a:rPr lang="en-US" altLang="zh-CN" sz="1400" dirty="0">
                <a:solidFill>
                  <a:schemeClr val="tx2"/>
                </a:solidFill>
                <a:latin typeface="Consolas" panose="020B0609020204030204" pitchFamily="49" charset="0"/>
                <a:cs typeface="Consolas" panose="020B0609020204030204" pitchFamily="49" charset="0"/>
              </a:rPr>
              <a:t> </a:t>
            </a:r>
            <a:r>
              <a:rPr lang="en-US" altLang="zh-CN" sz="1400" dirty="0" err="1">
                <a:solidFill>
                  <a:schemeClr val="tx2"/>
                </a:solidFill>
                <a:latin typeface="Consolas" panose="020B0609020204030204" pitchFamily="49" charset="0"/>
                <a:cs typeface="Consolas" panose="020B0609020204030204" pitchFamily="49" charset="0"/>
              </a:rPr>
              <a:t>System.out.println</a:t>
            </a:r>
            <a:r>
              <a:rPr lang="en-US" altLang="zh-CN" sz="1400" dirty="0">
                <a:solidFill>
                  <a:schemeClr val="tx2"/>
                </a:solidFill>
                <a:latin typeface="Consolas" panose="020B0609020204030204" pitchFamily="49" charset="0"/>
                <a:cs typeface="Consolas" panose="020B0609020204030204" pitchFamily="49" charset="0"/>
              </a:rPr>
              <a:t>("Reading message: " + message);</a:t>
            </a:r>
          </a:p>
          <a:p>
            <a:pPr marL="342900" lvl="3" indent="0">
              <a:lnSpc>
                <a:spcPct val="110000"/>
              </a:lnSpc>
              <a:buNone/>
            </a:pPr>
            <a:r>
              <a:rPr lang="en-US" altLang="zh-CN" sz="1400" dirty="0">
                <a:solidFill>
                  <a:schemeClr val="tx2"/>
                </a:solidFill>
                <a:latin typeface="Consolas" panose="020B0609020204030204" pitchFamily="49" charset="0"/>
                <a:cs typeface="Consolas" panose="020B0609020204030204" pitchFamily="49" charset="0"/>
              </a:rPr>
              <a:t>} else {</a:t>
            </a:r>
          </a:p>
          <a:p>
            <a:pPr marL="342900" lvl="3" indent="0">
              <a:lnSpc>
                <a:spcPct val="110000"/>
              </a:lnSpc>
              <a:buNone/>
            </a:pPr>
            <a:r>
              <a:rPr lang="en-US" altLang="zh-CN" sz="1400" dirty="0">
                <a:solidFill>
                  <a:schemeClr val="tx2"/>
                </a:solidFill>
                <a:latin typeface="Consolas" panose="020B0609020204030204" pitchFamily="49" charset="0"/>
                <a:cs typeface="Consolas" panose="020B0609020204030204" pitchFamily="49" charset="0"/>
              </a:rPr>
              <a:t> // Handle error or process another message type </a:t>
            </a:r>
          </a:p>
          <a:p>
            <a:pPr marL="342900" lvl="3" indent="0">
              <a:lnSpc>
                <a:spcPct val="110000"/>
              </a:lnSpc>
              <a:buNone/>
            </a:pPr>
            <a:r>
              <a:rPr lang="en-US" altLang="zh-CN" sz="1400" dirty="0">
                <a:solidFill>
                  <a:schemeClr val="tx2"/>
                </a:solidFill>
                <a:latin typeface="Consolas" panose="020B0609020204030204" pitchFamily="49" charset="0"/>
                <a:cs typeface="Consolas" panose="020B0609020204030204" pitchFamily="49" charset="0"/>
              </a:rPr>
              <a:t>}</a:t>
            </a:r>
            <a:endParaRPr lang="zh-CN" altLang="en-US" sz="1400" dirty="0">
              <a:solidFill>
                <a:schemeClr val="tx2"/>
              </a:solidFill>
              <a:latin typeface="Consolas" panose="020B0609020204030204" pitchFamily="49" charset="0"/>
              <a:cs typeface="Consolas" panose="020B0609020204030204" pitchFamily="49" charset="0"/>
            </a:endParaRPr>
          </a:p>
          <a:p>
            <a:pPr marL="0" lvl="2" indent="0">
              <a:lnSpc>
                <a:spcPct val="110000"/>
              </a:lnSpc>
              <a:buNone/>
            </a:pPr>
            <a:endParaRPr lang="en-US" altLang="zh-CN" sz="1500" dirty="0">
              <a:solidFill>
                <a:schemeClr val="tx2"/>
              </a:solidFill>
              <a:latin typeface="Consolas" panose="020B0609020204030204" pitchFamily="49" charset="0"/>
              <a:cs typeface="Consolas" panose="020B0609020204030204" pitchFamily="49" charset="0"/>
            </a:endParaRPr>
          </a:p>
          <a:p>
            <a:pPr marL="0" lvl="2" indent="0">
              <a:buNone/>
            </a:pPr>
            <a:endParaRPr lang="en-US" altLang="zh-CN" sz="1800" dirty="0">
              <a:solidFill>
                <a:schemeClr val="tx2"/>
              </a:solidFill>
            </a:endParaRPr>
          </a:p>
          <a:p>
            <a:endParaRPr lang="zh-CN" altLang="en-US"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pPr/>
              <a:t>21</a:t>
            </a:fld>
            <a:endParaRPr lang="zh-CN" altLang="en-US" dirty="0"/>
          </a:p>
        </p:txBody>
      </p:sp>
    </p:spTree>
    <p:extLst>
      <p:ext uri="{BB962C8B-B14F-4D97-AF65-F5344CB8AC3E}">
        <p14:creationId xmlns:p14="http://schemas.microsoft.com/office/powerpoint/2010/main" val="130626579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JMS programming model</a:t>
            </a:r>
            <a:endParaRPr lang="zh-CN" altLang="en-US" dirty="0"/>
          </a:p>
        </p:txBody>
      </p:sp>
      <p:sp>
        <p:nvSpPr>
          <p:cNvPr id="3" name="内容占位符 2"/>
          <p:cNvSpPr>
            <a:spLocks noGrp="1"/>
          </p:cNvSpPr>
          <p:nvPr>
            <p:ph idx="1"/>
          </p:nvPr>
        </p:nvSpPr>
        <p:spPr/>
        <p:txBody>
          <a:bodyPr>
            <a:normAutofit/>
          </a:bodyPr>
          <a:lstStyle/>
          <a:p>
            <a:pPr marL="257175" lvl="2" indent="-257175">
              <a:lnSpc>
                <a:spcPct val="110000"/>
              </a:lnSpc>
            </a:pPr>
            <a:r>
              <a:rPr lang="en-US" altLang="zh-CN" sz="1800" dirty="0"/>
              <a:t>JMS Message Listener</a:t>
            </a:r>
          </a:p>
          <a:p>
            <a:pPr marL="257175" lvl="2" indent="-257175">
              <a:lnSpc>
                <a:spcPct val="110000"/>
              </a:lnSpc>
            </a:pPr>
            <a:r>
              <a:rPr lang="en-US" altLang="zh-CN" sz="1800" dirty="0"/>
              <a:t>A message listener is an object that acts as an asynchronous event handler for messages.</a:t>
            </a:r>
          </a:p>
          <a:p>
            <a:pPr marL="342900" lvl="3" indent="0">
              <a:lnSpc>
                <a:spcPct val="110000"/>
              </a:lnSpc>
              <a:buNone/>
            </a:pPr>
            <a:r>
              <a:rPr lang="nb-NO" altLang="zh-CN" sz="1600" dirty="0">
                <a:solidFill>
                  <a:schemeClr val="tx2"/>
                </a:solidFill>
                <a:latin typeface="Consolas" panose="020B0609020204030204" pitchFamily="49" charset="0"/>
                <a:cs typeface="Consolas" panose="020B0609020204030204" pitchFamily="49" charset="0"/>
              </a:rPr>
              <a:t>Listener myListener = new Listener(); </a:t>
            </a:r>
          </a:p>
          <a:p>
            <a:pPr marL="342900" lvl="3" indent="0">
              <a:lnSpc>
                <a:spcPct val="110000"/>
              </a:lnSpc>
              <a:buNone/>
            </a:pPr>
            <a:r>
              <a:rPr lang="nb-NO" altLang="zh-CN" sz="1600" dirty="0" err="1">
                <a:solidFill>
                  <a:schemeClr val="tx2"/>
                </a:solidFill>
                <a:latin typeface="Consolas" panose="020B0609020204030204" pitchFamily="49" charset="0"/>
                <a:cs typeface="Consolas" panose="020B0609020204030204" pitchFamily="49" charset="0"/>
              </a:rPr>
              <a:t>consumer.setMessageListener</a:t>
            </a:r>
            <a:r>
              <a:rPr lang="nb-NO" altLang="zh-CN" sz="1600" dirty="0">
                <a:solidFill>
                  <a:schemeClr val="tx2"/>
                </a:solidFill>
                <a:latin typeface="Consolas" panose="020B0609020204030204" pitchFamily="49" charset="0"/>
                <a:cs typeface="Consolas" panose="020B0609020204030204" pitchFamily="49" charset="0"/>
              </a:rPr>
              <a:t>(myListener);</a:t>
            </a:r>
          </a:p>
          <a:p>
            <a:pPr marL="342900" lvl="3" indent="0">
              <a:lnSpc>
                <a:spcPct val="110000"/>
              </a:lnSpc>
              <a:buNone/>
            </a:pPr>
            <a:endParaRPr lang="nb-NO" altLang="zh-CN" sz="1600" dirty="0">
              <a:solidFill>
                <a:schemeClr val="tx2"/>
              </a:solidFill>
              <a:latin typeface="Consolas" panose="020B0609020204030204" pitchFamily="49" charset="0"/>
              <a:cs typeface="Consolas" panose="020B0609020204030204" pitchFamily="49" charset="0"/>
            </a:endParaRPr>
          </a:p>
          <a:p>
            <a:pPr marL="342900" lvl="3" indent="0">
              <a:lnSpc>
                <a:spcPct val="110000"/>
              </a:lnSpc>
              <a:buNone/>
            </a:pPr>
            <a:r>
              <a:rPr lang="nb-NO" altLang="zh-CN" sz="1600" dirty="0">
                <a:solidFill>
                  <a:schemeClr val="tx2"/>
                </a:solidFill>
                <a:latin typeface="Consolas" panose="020B0609020204030204" pitchFamily="49" charset="0"/>
                <a:cs typeface="Consolas" panose="020B0609020204030204" pitchFamily="49" charset="0"/>
              </a:rPr>
              <a:t>Listener:</a:t>
            </a:r>
          </a:p>
          <a:p>
            <a:pPr marL="342900" lvl="3" indent="0">
              <a:lnSpc>
                <a:spcPct val="110000"/>
              </a:lnSpc>
              <a:buNone/>
            </a:pPr>
            <a:r>
              <a:rPr lang="nb-NO" altLang="zh-CN" sz="1600" dirty="0">
                <a:solidFill>
                  <a:schemeClr val="tx2"/>
                </a:solidFill>
                <a:latin typeface="Consolas" panose="020B0609020204030204" pitchFamily="49" charset="0"/>
                <a:cs typeface="Consolas" panose="020B0609020204030204" pitchFamily="49" charset="0"/>
              </a:rPr>
              <a:t>	void onMessage(Message inMessage)</a:t>
            </a:r>
          </a:p>
          <a:p>
            <a:pPr marL="0" lvl="2" indent="0">
              <a:lnSpc>
                <a:spcPct val="110000"/>
              </a:lnSpc>
              <a:buNone/>
            </a:pPr>
            <a:endParaRPr lang="nb-NO" altLang="zh-CN" sz="1500" dirty="0">
              <a:solidFill>
                <a:schemeClr val="tx2"/>
              </a:solidFill>
              <a:latin typeface="Consolas" panose="020B0609020204030204" pitchFamily="49" charset="0"/>
              <a:cs typeface="Consolas" panose="020B0609020204030204" pitchFamily="49" charset="0"/>
            </a:endParaRPr>
          </a:p>
          <a:p>
            <a:pPr marL="0" lvl="2" indent="0">
              <a:lnSpc>
                <a:spcPct val="110000"/>
              </a:lnSpc>
              <a:buNone/>
            </a:pPr>
            <a:endParaRPr lang="zh-CN" altLang="en-US" sz="1500" dirty="0">
              <a:solidFill>
                <a:schemeClr val="tx2"/>
              </a:solidFill>
              <a:latin typeface="Consolas" panose="020B0609020204030204" pitchFamily="49" charset="0"/>
              <a:cs typeface="Consolas" panose="020B0609020204030204" pitchFamily="49" charset="0"/>
            </a:endParaRPr>
          </a:p>
          <a:p>
            <a:pPr marL="0" lvl="2" indent="0">
              <a:buNone/>
            </a:pPr>
            <a:endParaRPr lang="en-US" altLang="zh-CN" sz="1800" dirty="0">
              <a:solidFill>
                <a:schemeClr val="tx2"/>
              </a:solidFill>
            </a:endParaRPr>
          </a:p>
          <a:p>
            <a:endParaRPr lang="zh-CN" altLang="en-US"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pPr/>
              <a:t>22</a:t>
            </a:fld>
            <a:endParaRPr lang="zh-CN" altLang="en-US" dirty="0"/>
          </a:p>
        </p:txBody>
      </p:sp>
    </p:spTree>
    <p:extLst>
      <p:ext uri="{BB962C8B-B14F-4D97-AF65-F5344CB8AC3E}">
        <p14:creationId xmlns:p14="http://schemas.microsoft.com/office/powerpoint/2010/main" val="210673847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JMS programming model</a:t>
            </a:r>
            <a:endParaRPr lang="zh-CN" altLang="en-US" dirty="0"/>
          </a:p>
        </p:txBody>
      </p:sp>
      <p:sp>
        <p:nvSpPr>
          <p:cNvPr id="3" name="内容占位符 2"/>
          <p:cNvSpPr>
            <a:spLocks noGrp="1"/>
          </p:cNvSpPr>
          <p:nvPr>
            <p:ph idx="1"/>
          </p:nvPr>
        </p:nvSpPr>
        <p:spPr/>
        <p:txBody>
          <a:bodyPr>
            <a:normAutofit/>
          </a:bodyPr>
          <a:lstStyle/>
          <a:p>
            <a:pPr marL="257175" lvl="2" indent="-257175">
              <a:lnSpc>
                <a:spcPct val="110000"/>
              </a:lnSpc>
            </a:pPr>
            <a:r>
              <a:rPr lang="en-US" altLang="zh-CN" sz="1800" dirty="0"/>
              <a:t>Selection of messages </a:t>
            </a:r>
          </a:p>
          <a:p>
            <a:pPr marL="257175" lvl="2" indent="-257175">
              <a:lnSpc>
                <a:spcPct val="110000"/>
              </a:lnSpc>
            </a:pPr>
            <a:r>
              <a:rPr lang="en-US" altLang="zh-CN" sz="1800" dirty="0"/>
              <a:t>Producer:</a:t>
            </a:r>
          </a:p>
          <a:p>
            <a:pPr marL="342900" lvl="3" indent="0">
              <a:lnSpc>
                <a:spcPct val="110000"/>
              </a:lnSpc>
              <a:buNone/>
            </a:pPr>
            <a:r>
              <a:rPr lang="en-US" altLang="zh-CN" sz="1600" dirty="0">
                <a:solidFill>
                  <a:schemeClr val="tx2"/>
                </a:solidFill>
                <a:latin typeface="Consolas" panose="020B0609020204030204" pitchFamily="49" charset="0"/>
                <a:cs typeface="Consolas" panose="020B0609020204030204" pitchFamily="49" charset="0"/>
              </a:rPr>
              <a:t>String data;</a:t>
            </a:r>
          </a:p>
          <a:p>
            <a:pPr marL="342900" lvl="3" indent="0">
              <a:lnSpc>
                <a:spcPct val="110000"/>
              </a:lnSpc>
              <a:buNone/>
            </a:pPr>
            <a:r>
              <a:rPr lang="en-US" altLang="zh-CN" sz="1600" dirty="0" err="1">
                <a:solidFill>
                  <a:schemeClr val="tx2"/>
                </a:solidFill>
                <a:latin typeface="Consolas" panose="020B0609020204030204" pitchFamily="49" charset="0"/>
                <a:cs typeface="Consolas" panose="020B0609020204030204" pitchFamily="49" charset="0"/>
              </a:rPr>
              <a:t>TextMessage</a:t>
            </a:r>
            <a:r>
              <a:rPr lang="en-US" altLang="zh-CN" sz="1600" dirty="0">
                <a:solidFill>
                  <a:schemeClr val="tx2"/>
                </a:solidFill>
                <a:latin typeface="Consolas" panose="020B0609020204030204" pitchFamily="49" charset="0"/>
                <a:cs typeface="Consolas" panose="020B0609020204030204" pitchFamily="49" charset="0"/>
              </a:rPr>
              <a:t> message;</a:t>
            </a:r>
          </a:p>
          <a:p>
            <a:pPr marL="342900" lvl="3" indent="0">
              <a:lnSpc>
                <a:spcPct val="110000"/>
              </a:lnSpc>
              <a:buNone/>
            </a:pPr>
            <a:r>
              <a:rPr lang="en-US" altLang="zh-CN" sz="1600" dirty="0">
                <a:solidFill>
                  <a:schemeClr val="tx2"/>
                </a:solidFill>
                <a:latin typeface="Consolas" panose="020B0609020204030204" pitchFamily="49" charset="0"/>
                <a:cs typeface="Consolas" panose="020B0609020204030204" pitchFamily="49" charset="0"/>
              </a:rPr>
              <a:t>message = </a:t>
            </a:r>
            <a:r>
              <a:rPr lang="en-US" altLang="zh-CN" sz="1600" dirty="0" err="1">
                <a:solidFill>
                  <a:schemeClr val="tx2"/>
                </a:solidFill>
                <a:latin typeface="Consolas" panose="020B0609020204030204" pitchFamily="49" charset="0"/>
                <a:cs typeface="Consolas" panose="020B0609020204030204" pitchFamily="49" charset="0"/>
              </a:rPr>
              <a:t>session.createTextMessage</a:t>
            </a:r>
            <a:r>
              <a:rPr lang="en-US" altLang="zh-CN" sz="1600" dirty="0">
                <a:solidFill>
                  <a:schemeClr val="tx2"/>
                </a:solidFill>
                <a:latin typeface="Consolas" panose="020B0609020204030204" pitchFamily="49" charset="0"/>
                <a:cs typeface="Consolas" panose="020B0609020204030204" pitchFamily="49" charset="0"/>
              </a:rPr>
              <a:t>();</a:t>
            </a:r>
          </a:p>
          <a:p>
            <a:pPr marL="342900" lvl="3" indent="0">
              <a:lnSpc>
                <a:spcPct val="110000"/>
              </a:lnSpc>
              <a:buNone/>
            </a:pPr>
            <a:r>
              <a:rPr lang="en-US" altLang="zh-CN" sz="1600" dirty="0" err="1">
                <a:solidFill>
                  <a:schemeClr val="tx2"/>
                </a:solidFill>
                <a:latin typeface="Consolas" panose="020B0609020204030204" pitchFamily="49" charset="0"/>
                <a:cs typeface="Consolas" panose="020B0609020204030204" pitchFamily="49" charset="0"/>
              </a:rPr>
              <a:t>message.setText</a:t>
            </a:r>
            <a:r>
              <a:rPr lang="en-US" altLang="zh-CN" sz="1600" dirty="0">
                <a:solidFill>
                  <a:schemeClr val="tx2"/>
                </a:solidFill>
                <a:latin typeface="Consolas" panose="020B0609020204030204" pitchFamily="49" charset="0"/>
                <a:cs typeface="Consolas" panose="020B0609020204030204" pitchFamily="49" charset="0"/>
              </a:rPr>
              <a:t>(data);</a:t>
            </a:r>
          </a:p>
          <a:p>
            <a:pPr marL="342900" lvl="3" indent="0">
              <a:lnSpc>
                <a:spcPct val="110000"/>
              </a:lnSpc>
              <a:buNone/>
            </a:pPr>
            <a:r>
              <a:rPr lang="en-US" altLang="zh-CN" sz="1600" dirty="0" err="1">
                <a:solidFill>
                  <a:schemeClr val="tx2"/>
                </a:solidFill>
                <a:latin typeface="Consolas" panose="020B0609020204030204" pitchFamily="49" charset="0"/>
                <a:cs typeface="Consolas" panose="020B0609020204030204" pitchFamily="49" charset="0"/>
              </a:rPr>
              <a:t>message.setStringProperty</a:t>
            </a:r>
            <a:r>
              <a:rPr lang="en-US" altLang="zh-CN" sz="1600" dirty="0">
                <a:solidFill>
                  <a:schemeClr val="tx2"/>
                </a:solidFill>
                <a:latin typeface="Consolas" panose="020B0609020204030204" pitchFamily="49" charset="0"/>
                <a:cs typeface="Consolas" panose="020B0609020204030204" pitchFamily="49" charset="0"/>
              </a:rPr>
              <a:t>("Selector", "Technology");</a:t>
            </a:r>
          </a:p>
          <a:p>
            <a:pPr marL="0" lvl="2" indent="0">
              <a:lnSpc>
                <a:spcPct val="110000"/>
              </a:lnSpc>
              <a:buNone/>
            </a:pPr>
            <a:endParaRPr lang="en-US" altLang="zh-CN" sz="1800" dirty="0">
              <a:solidFill>
                <a:schemeClr val="tx2"/>
              </a:solidFill>
            </a:endParaRPr>
          </a:p>
          <a:p>
            <a:pPr marL="0" lvl="2" indent="0">
              <a:buNone/>
            </a:pPr>
            <a:endParaRPr lang="en-US" altLang="zh-CN" sz="1800" dirty="0">
              <a:solidFill>
                <a:schemeClr val="tx2"/>
              </a:solidFill>
            </a:endParaRPr>
          </a:p>
          <a:p>
            <a:endParaRPr lang="zh-CN" altLang="en-US"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pPr/>
              <a:t>23</a:t>
            </a:fld>
            <a:endParaRPr lang="zh-CN" altLang="en-US" dirty="0"/>
          </a:p>
        </p:txBody>
      </p:sp>
    </p:spTree>
    <p:extLst>
      <p:ext uri="{BB962C8B-B14F-4D97-AF65-F5344CB8AC3E}">
        <p14:creationId xmlns:p14="http://schemas.microsoft.com/office/powerpoint/2010/main" val="347120104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JMS programming model</a:t>
            </a:r>
            <a:endParaRPr lang="zh-CN" altLang="en-US" dirty="0"/>
          </a:p>
        </p:txBody>
      </p:sp>
      <p:sp>
        <p:nvSpPr>
          <p:cNvPr id="3" name="内容占位符 2"/>
          <p:cNvSpPr>
            <a:spLocks noGrp="1"/>
          </p:cNvSpPr>
          <p:nvPr>
            <p:ph idx="1"/>
          </p:nvPr>
        </p:nvSpPr>
        <p:spPr/>
        <p:txBody>
          <a:bodyPr>
            <a:normAutofit/>
          </a:bodyPr>
          <a:lstStyle/>
          <a:p>
            <a:pPr marL="257175" lvl="2" indent="-257175">
              <a:lnSpc>
                <a:spcPct val="110000"/>
              </a:lnSpc>
            </a:pPr>
            <a:r>
              <a:rPr lang="en-US" altLang="zh-CN" sz="1800" dirty="0"/>
              <a:t>Selection of messages </a:t>
            </a:r>
          </a:p>
          <a:p>
            <a:pPr marL="257175" lvl="2" indent="-257175">
              <a:lnSpc>
                <a:spcPct val="110000"/>
              </a:lnSpc>
            </a:pPr>
            <a:r>
              <a:rPr lang="en-US" altLang="zh-CN" sz="1800" dirty="0"/>
              <a:t>Consumer:</a:t>
            </a:r>
          </a:p>
          <a:p>
            <a:pPr marL="342900" lvl="3" indent="0">
              <a:lnSpc>
                <a:spcPct val="110000"/>
              </a:lnSpc>
              <a:buNone/>
            </a:pPr>
            <a:r>
              <a:rPr lang="en-US" altLang="zh-CN" sz="1600" dirty="0">
                <a:solidFill>
                  <a:schemeClr val="tx2"/>
                </a:solidFill>
                <a:latin typeface="Consolas" panose="020B0609020204030204" pitchFamily="49" charset="0"/>
                <a:cs typeface="Consolas" panose="020B0609020204030204" pitchFamily="49" charset="0"/>
              </a:rPr>
              <a:t>String selector;</a:t>
            </a:r>
          </a:p>
          <a:p>
            <a:pPr marL="342900" lvl="3" indent="0">
              <a:lnSpc>
                <a:spcPct val="110000"/>
              </a:lnSpc>
              <a:buNone/>
            </a:pPr>
            <a:r>
              <a:rPr lang="en-US" altLang="zh-CN" sz="1600" dirty="0">
                <a:solidFill>
                  <a:schemeClr val="tx2"/>
                </a:solidFill>
                <a:latin typeface="Consolas" panose="020B0609020204030204" pitchFamily="49" charset="0"/>
                <a:cs typeface="Consolas" panose="020B0609020204030204" pitchFamily="49" charset="0"/>
              </a:rPr>
              <a:t>selector = new String(“</a:t>
            </a:r>
            <a:r>
              <a:rPr lang="zh-CN" altLang="en-US" sz="1600" dirty="0">
                <a:solidFill>
                  <a:schemeClr val="tx2"/>
                </a:solidFill>
                <a:latin typeface="Consolas" panose="020B0609020204030204" pitchFamily="49" charset="0"/>
                <a:cs typeface="Consolas" panose="020B0609020204030204" pitchFamily="49" charset="0"/>
              </a:rPr>
              <a:t> </a:t>
            </a:r>
            <a:r>
              <a:rPr lang="en-US" altLang="zh-CN" sz="1600" dirty="0">
                <a:solidFill>
                  <a:schemeClr val="tx2"/>
                </a:solidFill>
                <a:latin typeface="Consolas" panose="020B0609020204030204" pitchFamily="49" charset="0"/>
                <a:cs typeface="Consolas" panose="020B0609020204030204" pitchFamily="49" charset="0"/>
              </a:rPr>
              <a:t>(Selector = ‘Technology’)</a:t>
            </a:r>
            <a:r>
              <a:rPr lang="zh-CN" altLang="en-US" sz="1600" dirty="0">
                <a:solidFill>
                  <a:schemeClr val="tx2"/>
                </a:solidFill>
                <a:latin typeface="Consolas" panose="020B0609020204030204" pitchFamily="49" charset="0"/>
                <a:cs typeface="Consolas" panose="020B0609020204030204" pitchFamily="49" charset="0"/>
              </a:rPr>
              <a:t> </a:t>
            </a:r>
            <a:r>
              <a:rPr lang="en-US" altLang="zh-CN" sz="1600" dirty="0">
                <a:solidFill>
                  <a:schemeClr val="tx2"/>
                </a:solidFill>
                <a:latin typeface="Consolas" panose="020B0609020204030204" pitchFamily="49" charset="0"/>
                <a:cs typeface="Consolas" panose="020B0609020204030204" pitchFamily="49" charset="0"/>
              </a:rPr>
              <a:t>”);</a:t>
            </a:r>
          </a:p>
          <a:p>
            <a:pPr marL="342900" lvl="3" indent="0">
              <a:lnSpc>
                <a:spcPct val="110000"/>
              </a:lnSpc>
              <a:buNone/>
            </a:pPr>
            <a:endParaRPr lang="en-US" altLang="zh-CN" sz="1600" dirty="0">
              <a:solidFill>
                <a:schemeClr val="tx2"/>
              </a:solidFill>
              <a:latin typeface="Consolas" panose="020B0609020204030204" pitchFamily="49" charset="0"/>
              <a:cs typeface="Consolas" panose="020B0609020204030204" pitchFamily="49" charset="0"/>
            </a:endParaRPr>
          </a:p>
          <a:p>
            <a:pPr marL="342900" lvl="3" indent="0">
              <a:spcBef>
                <a:spcPts val="0"/>
              </a:spcBef>
              <a:buNone/>
              <a:defRPr/>
            </a:pPr>
            <a:r>
              <a:rPr lang="en-US" altLang="zh-CN" sz="1600" dirty="0" err="1">
                <a:solidFill>
                  <a:schemeClr val="tx2"/>
                </a:solidFill>
                <a:latin typeface="Consolas" panose="020B0609020204030204" pitchFamily="49" charset="0"/>
                <a:cs typeface="Consolas" panose="020B0609020204030204" pitchFamily="49" charset="0"/>
              </a:rPr>
              <a:t>JMSConsumer</a:t>
            </a:r>
            <a:r>
              <a:rPr lang="en-US" altLang="zh-CN" sz="1600" dirty="0">
                <a:solidFill>
                  <a:schemeClr val="tx2"/>
                </a:solidFill>
                <a:latin typeface="Consolas" panose="020B0609020204030204" pitchFamily="49" charset="0"/>
                <a:cs typeface="Consolas" panose="020B0609020204030204" pitchFamily="49" charset="0"/>
              </a:rPr>
              <a:t> consumer = </a:t>
            </a:r>
            <a:r>
              <a:rPr lang="en-US" altLang="zh-CN" sz="1600" dirty="0" err="1">
                <a:solidFill>
                  <a:schemeClr val="tx2"/>
                </a:solidFill>
                <a:latin typeface="Consolas" panose="020B0609020204030204" pitchFamily="49" charset="0"/>
                <a:cs typeface="Consolas" panose="020B0609020204030204" pitchFamily="49" charset="0"/>
              </a:rPr>
              <a:t>context.createConsumer</a:t>
            </a:r>
            <a:r>
              <a:rPr lang="en-US" altLang="zh-CN" sz="1600" dirty="0">
                <a:solidFill>
                  <a:schemeClr val="tx2"/>
                </a:solidFill>
                <a:latin typeface="Consolas" panose="020B0609020204030204" pitchFamily="49" charset="0"/>
                <a:cs typeface="Consolas" panose="020B0609020204030204" pitchFamily="49" charset="0"/>
              </a:rPr>
              <a:t>(</a:t>
            </a:r>
            <a:r>
              <a:rPr lang="en-US" altLang="zh-CN" sz="1600" dirty="0" err="1">
                <a:solidFill>
                  <a:schemeClr val="tx2"/>
                </a:solidFill>
                <a:latin typeface="Consolas" panose="020B0609020204030204" pitchFamily="49" charset="0"/>
                <a:cs typeface="Consolas" panose="020B0609020204030204" pitchFamily="49" charset="0"/>
              </a:rPr>
              <a:t>dest</a:t>
            </a:r>
            <a:r>
              <a:rPr lang="en-US" altLang="zh-CN" sz="1600" dirty="0">
                <a:solidFill>
                  <a:schemeClr val="tx2"/>
                </a:solidFill>
                <a:latin typeface="Consolas" panose="020B0609020204030204" pitchFamily="49" charset="0"/>
                <a:cs typeface="Consolas" panose="020B0609020204030204" pitchFamily="49" charset="0"/>
              </a:rPr>
              <a:t>, selector);</a:t>
            </a:r>
          </a:p>
          <a:p>
            <a:endParaRPr lang="zh-CN" altLang="en-US" dirty="0"/>
          </a:p>
          <a:p>
            <a:pPr marL="0" lvl="2" indent="0">
              <a:lnSpc>
                <a:spcPct val="110000"/>
              </a:lnSpc>
              <a:buNone/>
            </a:pPr>
            <a:endParaRPr lang="en-US" altLang="zh-CN" sz="1800" dirty="0">
              <a:solidFill>
                <a:schemeClr val="tx2"/>
              </a:solidFill>
            </a:endParaRPr>
          </a:p>
          <a:p>
            <a:pPr marL="0" lvl="2" indent="0">
              <a:buNone/>
            </a:pPr>
            <a:endParaRPr lang="en-US" altLang="zh-CN" sz="1800" dirty="0">
              <a:solidFill>
                <a:schemeClr val="tx2"/>
              </a:solidFill>
            </a:endParaRPr>
          </a:p>
          <a:p>
            <a:endParaRPr lang="zh-CN" altLang="en-US"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pPr/>
              <a:t>24</a:t>
            </a:fld>
            <a:endParaRPr lang="zh-CN" altLang="en-US" dirty="0"/>
          </a:p>
        </p:txBody>
      </p:sp>
    </p:spTree>
    <p:extLst>
      <p:ext uri="{BB962C8B-B14F-4D97-AF65-F5344CB8AC3E}">
        <p14:creationId xmlns:p14="http://schemas.microsoft.com/office/powerpoint/2010/main" val="149851581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JMS programming model</a:t>
            </a:r>
            <a:endParaRPr lang="zh-CN" altLang="en-US" dirty="0"/>
          </a:p>
        </p:txBody>
      </p:sp>
      <p:sp>
        <p:nvSpPr>
          <p:cNvPr id="3" name="内容占位符 2"/>
          <p:cNvSpPr>
            <a:spLocks noGrp="1"/>
          </p:cNvSpPr>
          <p:nvPr>
            <p:ph idx="1"/>
          </p:nvPr>
        </p:nvSpPr>
        <p:spPr/>
        <p:txBody>
          <a:bodyPr>
            <a:normAutofit/>
          </a:bodyPr>
          <a:lstStyle/>
          <a:p>
            <a:pPr marL="257175" lvl="2" indent="-257175">
              <a:lnSpc>
                <a:spcPct val="110000"/>
              </a:lnSpc>
            </a:pPr>
            <a:r>
              <a:rPr lang="en-US" altLang="zh-CN" sz="1800" dirty="0"/>
              <a:t>Durable subscription</a:t>
            </a:r>
          </a:p>
          <a:p>
            <a:pPr marL="342900" lvl="3" indent="0">
              <a:lnSpc>
                <a:spcPct val="110000"/>
              </a:lnSpc>
              <a:buNone/>
            </a:pPr>
            <a:r>
              <a:rPr lang="en-US" altLang="zh-CN" sz="1600" dirty="0">
                <a:solidFill>
                  <a:schemeClr val="tx2"/>
                </a:solidFill>
                <a:latin typeface="Consolas" panose="020B0609020204030204" pitchFamily="49" charset="0"/>
                <a:cs typeface="Consolas" panose="020B0609020204030204" pitchFamily="49" charset="0"/>
              </a:rPr>
              <a:t>String </a:t>
            </a:r>
            <a:r>
              <a:rPr lang="en-US" altLang="zh-CN" sz="1600" dirty="0" err="1">
                <a:solidFill>
                  <a:schemeClr val="tx2"/>
                </a:solidFill>
                <a:latin typeface="Consolas" panose="020B0609020204030204" pitchFamily="49" charset="0"/>
                <a:cs typeface="Consolas" panose="020B0609020204030204" pitchFamily="49" charset="0"/>
              </a:rPr>
              <a:t>subName</a:t>
            </a:r>
            <a:r>
              <a:rPr lang="en-US" altLang="zh-CN" sz="1600" dirty="0">
                <a:solidFill>
                  <a:schemeClr val="tx2"/>
                </a:solidFill>
                <a:latin typeface="Consolas" panose="020B0609020204030204" pitchFamily="49" charset="0"/>
                <a:cs typeface="Consolas" panose="020B0609020204030204" pitchFamily="49" charset="0"/>
              </a:rPr>
              <a:t> = "</a:t>
            </a:r>
            <a:r>
              <a:rPr lang="en-US" altLang="zh-CN" sz="1600" dirty="0" err="1">
                <a:solidFill>
                  <a:schemeClr val="tx2"/>
                </a:solidFill>
                <a:latin typeface="Consolas" panose="020B0609020204030204" pitchFamily="49" charset="0"/>
                <a:cs typeface="Consolas" panose="020B0609020204030204" pitchFamily="49" charset="0"/>
              </a:rPr>
              <a:t>MySub</a:t>
            </a:r>
            <a:r>
              <a:rPr lang="en-US" altLang="zh-CN" sz="1600" dirty="0">
                <a:solidFill>
                  <a:schemeClr val="tx2"/>
                </a:solidFill>
                <a:latin typeface="Consolas" panose="020B0609020204030204" pitchFamily="49" charset="0"/>
                <a:cs typeface="Consolas" panose="020B0609020204030204" pitchFamily="49" charset="0"/>
              </a:rPr>
              <a:t>"; </a:t>
            </a:r>
          </a:p>
          <a:p>
            <a:pPr marL="342900" lvl="3" indent="0">
              <a:lnSpc>
                <a:spcPct val="110000"/>
              </a:lnSpc>
              <a:buNone/>
            </a:pPr>
            <a:r>
              <a:rPr lang="en-US" altLang="zh-CN" sz="1600" dirty="0" err="1">
                <a:solidFill>
                  <a:schemeClr val="tx2"/>
                </a:solidFill>
                <a:latin typeface="Consolas" panose="020B0609020204030204" pitchFamily="49" charset="0"/>
                <a:cs typeface="Consolas" panose="020B0609020204030204" pitchFamily="49" charset="0"/>
              </a:rPr>
              <a:t>JMSConsumer</a:t>
            </a:r>
            <a:r>
              <a:rPr lang="en-US" altLang="zh-CN" sz="1600" dirty="0">
                <a:solidFill>
                  <a:schemeClr val="tx2"/>
                </a:solidFill>
                <a:latin typeface="Consolas" panose="020B0609020204030204" pitchFamily="49" charset="0"/>
                <a:cs typeface="Consolas" panose="020B0609020204030204" pitchFamily="49" charset="0"/>
              </a:rPr>
              <a:t> consumer = </a:t>
            </a:r>
            <a:r>
              <a:rPr lang="en-US" altLang="zh-CN" sz="1600" dirty="0" err="1">
                <a:solidFill>
                  <a:schemeClr val="tx2"/>
                </a:solidFill>
                <a:latin typeface="Consolas" panose="020B0609020204030204" pitchFamily="49" charset="0"/>
                <a:cs typeface="Consolas" panose="020B0609020204030204" pitchFamily="49" charset="0"/>
              </a:rPr>
              <a:t>context.createDurableConsumer</a:t>
            </a:r>
            <a:r>
              <a:rPr lang="en-US" altLang="zh-CN" sz="1600" dirty="0">
                <a:solidFill>
                  <a:schemeClr val="tx2"/>
                </a:solidFill>
                <a:latin typeface="Consolas" panose="020B0609020204030204" pitchFamily="49" charset="0"/>
                <a:cs typeface="Consolas" panose="020B0609020204030204" pitchFamily="49" charset="0"/>
              </a:rPr>
              <a:t>(</a:t>
            </a:r>
            <a:r>
              <a:rPr lang="en-US" altLang="zh-CN" sz="1600" dirty="0" err="1">
                <a:solidFill>
                  <a:schemeClr val="tx2"/>
                </a:solidFill>
                <a:latin typeface="Consolas" panose="020B0609020204030204" pitchFamily="49" charset="0"/>
                <a:cs typeface="Consolas" panose="020B0609020204030204" pitchFamily="49" charset="0"/>
              </a:rPr>
              <a:t>myTopic</a:t>
            </a:r>
            <a:r>
              <a:rPr lang="en-US" altLang="zh-CN" sz="1600" dirty="0">
                <a:solidFill>
                  <a:schemeClr val="tx2"/>
                </a:solidFill>
                <a:latin typeface="Consolas" panose="020B0609020204030204" pitchFamily="49" charset="0"/>
                <a:cs typeface="Consolas" panose="020B0609020204030204" pitchFamily="49" charset="0"/>
              </a:rPr>
              <a:t>, </a:t>
            </a:r>
            <a:r>
              <a:rPr lang="en-US" altLang="zh-CN" sz="1600" dirty="0" err="1">
                <a:solidFill>
                  <a:schemeClr val="tx2"/>
                </a:solidFill>
                <a:latin typeface="Consolas" panose="020B0609020204030204" pitchFamily="49" charset="0"/>
                <a:cs typeface="Consolas" panose="020B0609020204030204" pitchFamily="49" charset="0"/>
              </a:rPr>
              <a:t>subName</a:t>
            </a:r>
            <a:r>
              <a:rPr lang="en-US" altLang="zh-CN" sz="1600" dirty="0">
                <a:solidFill>
                  <a:schemeClr val="tx2"/>
                </a:solidFill>
                <a:latin typeface="Consolas" panose="020B0609020204030204" pitchFamily="49" charset="0"/>
                <a:cs typeface="Consolas" panose="020B0609020204030204" pitchFamily="49" charset="0"/>
              </a:rPr>
              <a:t>);</a:t>
            </a:r>
          </a:p>
          <a:p>
            <a:pPr marL="342900" lvl="3" indent="0">
              <a:lnSpc>
                <a:spcPct val="110000"/>
              </a:lnSpc>
              <a:buNone/>
            </a:pPr>
            <a:endParaRPr lang="en-US" altLang="zh-CN" sz="1600" dirty="0">
              <a:solidFill>
                <a:schemeClr val="tx2"/>
              </a:solidFill>
              <a:latin typeface="Consolas" panose="020B0609020204030204" pitchFamily="49" charset="0"/>
              <a:cs typeface="Consolas" panose="020B0609020204030204" pitchFamily="49" charset="0"/>
            </a:endParaRPr>
          </a:p>
          <a:p>
            <a:pPr marL="342900" lvl="3" indent="0">
              <a:lnSpc>
                <a:spcPct val="110000"/>
              </a:lnSpc>
              <a:buNone/>
            </a:pPr>
            <a:r>
              <a:rPr lang="en-US" altLang="zh-CN" sz="1600" dirty="0" err="1">
                <a:solidFill>
                  <a:schemeClr val="tx2"/>
                </a:solidFill>
                <a:latin typeface="Consolas" panose="020B0609020204030204" pitchFamily="49" charset="0"/>
                <a:cs typeface="Consolas" panose="020B0609020204030204" pitchFamily="49" charset="0"/>
              </a:rPr>
              <a:t>consumer.close</a:t>
            </a:r>
            <a:r>
              <a:rPr lang="en-US" altLang="zh-CN" sz="1600" dirty="0">
                <a:solidFill>
                  <a:schemeClr val="tx2"/>
                </a:solidFill>
                <a:latin typeface="Consolas" panose="020B0609020204030204" pitchFamily="49" charset="0"/>
                <a:cs typeface="Consolas" panose="020B0609020204030204" pitchFamily="49" charset="0"/>
              </a:rPr>
              <a:t>(); </a:t>
            </a:r>
          </a:p>
          <a:p>
            <a:pPr marL="342900" lvl="3" indent="0">
              <a:lnSpc>
                <a:spcPct val="110000"/>
              </a:lnSpc>
              <a:buNone/>
            </a:pPr>
            <a:r>
              <a:rPr lang="en-US" altLang="zh-CN" sz="1600" dirty="0" err="1">
                <a:solidFill>
                  <a:schemeClr val="tx2"/>
                </a:solidFill>
                <a:latin typeface="Consolas" panose="020B0609020204030204" pitchFamily="49" charset="0"/>
                <a:cs typeface="Consolas" panose="020B0609020204030204" pitchFamily="49" charset="0"/>
              </a:rPr>
              <a:t>context.unsubscribe</a:t>
            </a:r>
            <a:r>
              <a:rPr lang="en-US" altLang="zh-CN" sz="1600" dirty="0">
                <a:solidFill>
                  <a:schemeClr val="tx2"/>
                </a:solidFill>
                <a:latin typeface="Consolas" panose="020B0609020204030204" pitchFamily="49" charset="0"/>
                <a:cs typeface="Consolas" panose="020B0609020204030204" pitchFamily="49" charset="0"/>
              </a:rPr>
              <a:t>(</a:t>
            </a:r>
            <a:r>
              <a:rPr lang="en-US" altLang="zh-CN" sz="1600" dirty="0" err="1">
                <a:solidFill>
                  <a:schemeClr val="tx2"/>
                </a:solidFill>
                <a:latin typeface="Consolas" panose="020B0609020204030204" pitchFamily="49" charset="0"/>
                <a:cs typeface="Consolas" panose="020B0609020204030204" pitchFamily="49" charset="0"/>
              </a:rPr>
              <a:t>subName</a:t>
            </a:r>
            <a:r>
              <a:rPr lang="en-US" altLang="zh-CN" sz="1600" dirty="0">
                <a:solidFill>
                  <a:schemeClr val="tx2"/>
                </a:solidFill>
                <a:latin typeface="Consolas" panose="020B0609020204030204" pitchFamily="49" charset="0"/>
                <a:cs typeface="Consolas" panose="020B0609020204030204" pitchFamily="49" charset="0"/>
              </a:rPr>
              <a:t>);</a:t>
            </a:r>
          </a:p>
          <a:p>
            <a:pPr marL="342900" lvl="3" indent="0">
              <a:lnSpc>
                <a:spcPct val="110000"/>
              </a:lnSpc>
              <a:buNone/>
            </a:pPr>
            <a:endParaRPr lang="en-US" altLang="zh-CN" sz="1600" dirty="0">
              <a:solidFill>
                <a:schemeClr val="tx2"/>
              </a:solidFill>
              <a:latin typeface="Consolas" panose="020B0609020204030204" pitchFamily="49" charset="0"/>
              <a:cs typeface="Consolas" panose="020B0609020204030204" pitchFamily="49" charset="0"/>
            </a:endParaRPr>
          </a:p>
          <a:p>
            <a:pPr marL="342900" lvl="3" indent="0">
              <a:lnSpc>
                <a:spcPct val="110000"/>
              </a:lnSpc>
              <a:buNone/>
            </a:pPr>
            <a:r>
              <a:rPr lang="en-US" altLang="zh-CN" sz="1600" dirty="0" err="1">
                <a:solidFill>
                  <a:schemeClr val="tx2"/>
                </a:solidFill>
                <a:latin typeface="Consolas" panose="020B0609020204030204" pitchFamily="49" charset="0"/>
                <a:cs typeface="Consolas" panose="020B0609020204030204" pitchFamily="49" charset="0"/>
              </a:rPr>
              <a:t>JMSConsumer</a:t>
            </a:r>
            <a:r>
              <a:rPr lang="en-US" altLang="zh-CN" sz="1600" dirty="0">
                <a:solidFill>
                  <a:schemeClr val="tx2"/>
                </a:solidFill>
                <a:latin typeface="Consolas" panose="020B0609020204030204" pitchFamily="49" charset="0"/>
                <a:cs typeface="Consolas" panose="020B0609020204030204" pitchFamily="49" charset="0"/>
              </a:rPr>
              <a:t> consumer = </a:t>
            </a:r>
          </a:p>
          <a:p>
            <a:pPr marL="342900" lvl="3" indent="0">
              <a:lnSpc>
                <a:spcPct val="110000"/>
              </a:lnSpc>
              <a:buNone/>
            </a:pPr>
            <a:r>
              <a:rPr lang="en-US" altLang="zh-CN" sz="1600" dirty="0">
                <a:solidFill>
                  <a:schemeClr val="tx2"/>
                </a:solidFill>
                <a:latin typeface="Consolas" panose="020B0609020204030204" pitchFamily="49" charset="0"/>
                <a:cs typeface="Consolas" panose="020B0609020204030204" pitchFamily="49" charset="0"/>
              </a:rPr>
              <a:t>   </a:t>
            </a:r>
            <a:r>
              <a:rPr lang="en-US" altLang="zh-CN" sz="1600" dirty="0" err="1">
                <a:solidFill>
                  <a:schemeClr val="tx2"/>
                </a:solidFill>
                <a:latin typeface="Consolas" panose="020B0609020204030204" pitchFamily="49" charset="0"/>
                <a:cs typeface="Consolas" panose="020B0609020204030204" pitchFamily="49" charset="0"/>
              </a:rPr>
              <a:t>context.createSharedDurableConsumer</a:t>
            </a:r>
            <a:r>
              <a:rPr lang="en-US" altLang="zh-CN" sz="1600" dirty="0">
                <a:solidFill>
                  <a:schemeClr val="tx2"/>
                </a:solidFill>
                <a:latin typeface="Consolas" panose="020B0609020204030204" pitchFamily="49" charset="0"/>
                <a:cs typeface="Consolas" panose="020B0609020204030204" pitchFamily="49" charset="0"/>
              </a:rPr>
              <a:t>(topic, "</a:t>
            </a:r>
            <a:r>
              <a:rPr lang="en-US" altLang="zh-CN" sz="1600" dirty="0" err="1">
                <a:solidFill>
                  <a:schemeClr val="tx2"/>
                </a:solidFill>
                <a:latin typeface="Consolas" panose="020B0609020204030204" pitchFamily="49" charset="0"/>
                <a:cs typeface="Consolas" panose="020B0609020204030204" pitchFamily="49" charset="0"/>
              </a:rPr>
              <a:t>MakeItLast</a:t>
            </a:r>
            <a:r>
              <a:rPr lang="en-US" altLang="zh-CN" sz="1600" dirty="0">
                <a:solidFill>
                  <a:schemeClr val="tx2"/>
                </a:solidFill>
                <a:latin typeface="Consolas" panose="020B0609020204030204" pitchFamily="49" charset="0"/>
                <a:cs typeface="Consolas" panose="020B0609020204030204" pitchFamily="49" charset="0"/>
              </a:rPr>
              <a:t>");</a:t>
            </a:r>
            <a:endParaRPr lang="zh-CN" altLang="en-US" sz="1600" dirty="0">
              <a:solidFill>
                <a:schemeClr val="tx2"/>
              </a:solidFill>
              <a:latin typeface="Consolas" panose="020B0609020204030204" pitchFamily="49" charset="0"/>
              <a:cs typeface="Consolas" panose="020B0609020204030204" pitchFamily="49" charset="0"/>
            </a:endParaRPr>
          </a:p>
          <a:p>
            <a:pPr marL="0" lvl="2" indent="0">
              <a:lnSpc>
                <a:spcPct val="110000"/>
              </a:lnSpc>
              <a:buNone/>
            </a:pPr>
            <a:endParaRPr lang="zh-CN" altLang="en-US" sz="1500" dirty="0">
              <a:solidFill>
                <a:schemeClr val="tx2"/>
              </a:solidFill>
              <a:latin typeface="Consolas" panose="020B0609020204030204" pitchFamily="49" charset="0"/>
              <a:cs typeface="Consolas" panose="020B0609020204030204" pitchFamily="49" charset="0"/>
            </a:endParaRPr>
          </a:p>
          <a:p>
            <a:pPr marL="0" lvl="2" indent="0">
              <a:lnSpc>
                <a:spcPct val="110000"/>
              </a:lnSpc>
              <a:buNone/>
            </a:pPr>
            <a:endParaRPr lang="zh-CN" altLang="en-US" sz="1500" dirty="0">
              <a:solidFill>
                <a:schemeClr val="tx2"/>
              </a:solidFill>
              <a:latin typeface="Consolas" panose="020B0609020204030204" pitchFamily="49" charset="0"/>
              <a:cs typeface="Consolas" panose="020B0609020204030204" pitchFamily="49" charset="0"/>
            </a:endParaRPr>
          </a:p>
          <a:p>
            <a:pPr marL="0" lvl="2" indent="0">
              <a:lnSpc>
                <a:spcPct val="110000"/>
              </a:lnSpc>
              <a:buNone/>
            </a:pPr>
            <a:endParaRPr lang="en-US" altLang="zh-CN" sz="1800" dirty="0">
              <a:solidFill>
                <a:schemeClr val="tx2"/>
              </a:solidFill>
            </a:endParaRPr>
          </a:p>
          <a:p>
            <a:pPr marL="0" lvl="2" indent="0">
              <a:lnSpc>
                <a:spcPct val="110000"/>
              </a:lnSpc>
              <a:buNone/>
            </a:pPr>
            <a:endParaRPr lang="en-US" altLang="zh-CN" sz="1800" dirty="0">
              <a:solidFill>
                <a:schemeClr val="tx2"/>
              </a:solidFill>
            </a:endParaRPr>
          </a:p>
          <a:p>
            <a:pPr marL="0" lvl="2" indent="0">
              <a:lnSpc>
                <a:spcPct val="110000"/>
              </a:lnSpc>
              <a:buNone/>
            </a:pPr>
            <a:endParaRPr lang="en-US" altLang="zh-CN" sz="1800" dirty="0">
              <a:solidFill>
                <a:schemeClr val="tx2"/>
              </a:solidFill>
            </a:endParaRPr>
          </a:p>
          <a:p>
            <a:pPr marL="0" lvl="2" indent="0">
              <a:buNone/>
            </a:pPr>
            <a:endParaRPr lang="en-US" altLang="zh-CN" sz="1800" dirty="0">
              <a:solidFill>
                <a:schemeClr val="tx2"/>
              </a:solidFill>
            </a:endParaRPr>
          </a:p>
          <a:p>
            <a:endParaRPr lang="zh-CN" altLang="en-US"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pPr/>
              <a:t>25</a:t>
            </a:fld>
            <a:endParaRPr lang="zh-CN" altLang="en-US" dirty="0"/>
          </a:p>
        </p:txBody>
      </p:sp>
    </p:spTree>
    <p:extLst>
      <p:ext uri="{BB962C8B-B14F-4D97-AF65-F5344CB8AC3E}">
        <p14:creationId xmlns:p14="http://schemas.microsoft.com/office/powerpoint/2010/main" val="113425291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JMS programming model</a:t>
            </a:r>
            <a:endParaRPr lang="zh-CN" altLang="en-US"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pPr/>
              <a:t>26</a:t>
            </a:fld>
            <a:endParaRPr lang="zh-CN" altLang="en-US" dirty="0"/>
          </a:p>
        </p:txBody>
      </p:sp>
      <p:pic>
        <p:nvPicPr>
          <p:cNvPr id="7" name="内容占位符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39552" y="910894"/>
            <a:ext cx="3741025" cy="1725860"/>
          </a:xfrm>
        </p:spPr>
      </p:pic>
      <p:pic>
        <p:nvPicPr>
          <p:cNvPr id="8" name="图片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67434" y="2895786"/>
            <a:ext cx="4455290" cy="2247714"/>
          </a:xfrm>
          <a:prstGeom prst="rect">
            <a:avLst/>
          </a:prstGeom>
        </p:spPr>
      </p:pic>
    </p:spTree>
    <p:extLst>
      <p:ext uri="{BB962C8B-B14F-4D97-AF65-F5344CB8AC3E}">
        <p14:creationId xmlns:p14="http://schemas.microsoft.com/office/powerpoint/2010/main" val="21800018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JMS programming model</a:t>
            </a:r>
            <a:endParaRPr lang="zh-CN" altLang="en-US" dirty="0"/>
          </a:p>
        </p:txBody>
      </p:sp>
      <p:sp>
        <p:nvSpPr>
          <p:cNvPr id="3" name="内容占位符 2"/>
          <p:cNvSpPr>
            <a:spLocks noGrp="1"/>
          </p:cNvSpPr>
          <p:nvPr>
            <p:ph idx="1"/>
          </p:nvPr>
        </p:nvSpPr>
        <p:spPr/>
        <p:txBody>
          <a:bodyPr>
            <a:normAutofit/>
          </a:bodyPr>
          <a:lstStyle/>
          <a:p>
            <a:pPr marL="257175" lvl="2" indent="-257175">
              <a:lnSpc>
                <a:spcPct val="110000"/>
              </a:lnSpc>
            </a:pPr>
            <a:r>
              <a:rPr lang="en-US" altLang="zh-CN" sz="1950" dirty="0"/>
              <a:t>JMS Browser</a:t>
            </a:r>
          </a:p>
          <a:p>
            <a:pPr marL="600075" lvl="3" indent="-257175">
              <a:lnSpc>
                <a:spcPct val="110000"/>
              </a:lnSpc>
            </a:pPr>
            <a:r>
              <a:rPr lang="en-US" altLang="zh-CN" sz="1800" dirty="0"/>
              <a:t>allows you to browse the messages in the queue and display the header values for each message. </a:t>
            </a:r>
            <a:endParaRPr lang="en-US" altLang="zh-CN" sz="1650" dirty="0"/>
          </a:p>
          <a:p>
            <a:pPr marL="0" lvl="2" indent="0">
              <a:lnSpc>
                <a:spcPct val="110000"/>
              </a:lnSpc>
              <a:buNone/>
            </a:pPr>
            <a:endParaRPr lang="en-US" altLang="zh-CN" sz="1500" dirty="0">
              <a:solidFill>
                <a:schemeClr val="tx2"/>
              </a:solidFill>
              <a:latin typeface="Consolas" panose="020B0609020204030204" pitchFamily="49" charset="0"/>
              <a:cs typeface="Consolas" panose="020B0609020204030204" pitchFamily="49" charset="0"/>
            </a:endParaRPr>
          </a:p>
          <a:p>
            <a:pPr marL="0" lvl="2" indent="0">
              <a:lnSpc>
                <a:spcPct val="110000"/>
              </a:lnSpc>
              <a:buNone/>
            </a:pPr>
            <a:r>
              <a:rPr lang="en-US" altLang="zh-CN" sz="1500" dirty="0">
                <a:solidFill>
                  <a:schemeClr val="tx2"/>
                </a:solidFill>
                <a:latin typeface="Consolas" panose="020B0609020204030204" pitchFamily="49" charset="0"/>
                <a:cs typeface="Consolas" panose="020B0609020204030204" pitchFamily="49" charset="0"/>
              </a:rPr>
              <a:t>	</a:t>
            </a:r>
            <a:r>
              <a:rPr lang="en-US" altLang="zh-CN" sz="1500" dirty="0" err="1">
                <a:solidFill>
                  <a:schemeClr val="tx2"/>
                </a:solidFill>
                <a:latin typeface="Consolas" panose="020B0609020204030204" pitchFamily="49" charset="0"/>
                <a:cs typeface="Consolas" panose="020B0609020204030204" pitchFamily="49" charset="0"/>
              </a:rPr>
              <a:t>QueueBrowser</a:t>
            </a:r>
            <a:r>
              <a:rPr lang="en-US" altLang="zh-CN" sz="1500" dirty="0">
                <a:solidFill>
                  <a:schemeClr val="tx2"/>
                </a:solidFill>
                <a:latin typeface="Consolas" panose="020B0609020204030204" pitchFamily="49" charset="0"/>
                <a:cs typeface="Consolas" panose="020B0609020204030204" pitchFamily="49" charset="0"/>
              </a:rPr>
              <a:t> browser = </a:t>
            </a:r>
            <a:r>
              <a:rPr lang="en-US" altLang="zh-CN" sz="1500" dirty="0" err="1">
                <a:solidFill>
                  <a:schemeClr val="tx2"/>
                </a:solidFill>
                <a:latin typeface="Consolas" panose="020B0609020204030204" pitchFamily="49" charset="0"/>
                <a:cs typeface="Consolas" panose="020B0609020204030204" pitchFamily="49" charset="0"/>
              </a:rPr>
              <a:t>context.createBrowser</a:t>
            </a:r>
            <a:r>
              <a:rPr lang="en-US" altLang="zh-CN" sz="1500" dirty="0">
                <a:solidFill>
                  <a:schemeClr val="tx2"/>
                </a:solidFill>
                <a:latin typeface="Consolas" panose="020B0609020204030204" pitchFamily="49" charset="0"/>
                <a:cs typeface="Consolas" panose="020B0609020204030204" pitchFamily="49" charset="0"/>
              </a:rPr>
              <a:t>(queue);</a:t>
            </a:r>
            <a:endParaRPr lang="zh-CN" altLang="en-US" sz="1500" dirty="0">
              <a:solidFill>
                <a:schemeClr val="tx2"/>
              </a:solidFill>
              <a:latin typeface="Consolas" panose="020B0609020204030204" pitchFamily="49" charset="0"/>
              <a:cs typeface="Consolas" panose="020B0609020204030204" pitchFamily="49" charset="0"/>
            </a:endParaRPr>
          </a:p>
          <a:p>
            <a:pPr marL="0" lvl="2" indent="0">
              <a:lnSpc>
                <a:spcPct val="110000"/>
              </a:lnSpc>
              <a:buNone/>
            </a:pPr>
            <a:endParaRPr lang="zh-CN" altLang="en-US" sz="1500" dirty="0">
              <a:solidFill>
                <a:schemeClr val="tx2"/>
              </a:solidFill>
              <a:latin typeface="Consolas" panose="020B0609020204030204" pitchFamily="49" charset="0"/>
              <a:cs typeface="Consolas" panose="020B0609020204030204" pitchFamily="49" charset="0"/>
            </a:endParaRPr>
          </a:p>
          <a:p>
            <a:pPr marL="0" lvl="2" indent="0">
              <a:lnSpc>
                <a:spcPct val="110000"/>
              </a:lnSpc>
              <a:buNone/>
            </a:pPr>
            <a:endParaRPr lang="zh-CN" altLang="en-US" sz="1500" dirty="0">
              <a:solidFill>
                <a:schemeClr val="tx2"/>
              </a:solidFill>
              <a:latin typeface="Consolas" panose="020B0609020204030204" pitchFamily="49" charset="0"/>
              <a:cs typeface="Consolas" panose="020B0609020204030204" pitchFamily="49" charset="0"/>
            </a:endParaRPr>
          </a:p>
          <a:p>
            <a:pPr marL="0" lvl="2" indent="0">
              <a:lnSpc>
                <a:spcPct val="110000"/>
              </a:lnSpc>
              <a:buNone/>
            </a:pPr>
            <a:endParaRPr lang="en-US" altLang="zh-CN" sz="1800" dirty="0">
              <a:solidFill>
                <a:schemeClr val="tx2"/>
              </a:solidFill>
            </a:endParaRPr>
          </a:p>
          <a:p>
            <a:pPr marL="0" lvl="2" indent="0">
              <a:lnSpc>
                <a:spcPct val="110000"/>
              </a:lnSpc>
              <a:buNone/>
            </a:pPr>
            <a:endParaRPr lang="en-US" altLang="zh-CN" sz="1800" dirty="0">
              <a:solidFill>
                <a:schemeClr val="tx2"/>
              </a:solidFill>
            </a:endParaRPr>
          </a:p>
          <a:p>
            <a:pPr marL="0" lvl="2" indent="0">
              <a:lnSpc>
                <a:spcPct val="110000"/>
              </a:lnSpc>
              <a:buNone/>
            </a:pPr>
            <a:endParaRPr lang="en-US" altLang="zh-CN" sz="1800" dirty="0">
              <a:solidFill>
                <a:schemeClr val="tx2"/>
              </a:solidFill>
            </a:endParaRPr>
          </a:p>
          <a:p>
            <a:pPr marL="0" lvl="2" indent="0">
              <a:buNone/>
            </a:pPr>
            <a:endParaRPr lang="en-US" altLang="zh-CN" sz="1800" dirty="0">
              <a:solidFill>
                <a:schemeClr val="tx2"/>
              </a:solidFill>
            </a:endParaRPr>
          </a:p>
          <a:p>
            <a:endParaRPr lang="zh-CN" altLang="en-US"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pPr/>
              <a:t>27</a:t>
            </a:fld>
            <a:endParaRPr lang="zh-CN" altLang="en-US" dirty="0"/>
          </a:p>
        </p:txBody>
      </p:sp>
    </p:spTree>
    <p:extLst>
      <p:ext uri="{BB962C8B-B14F-4D97-AF65-F5344CB8AC3E}">
        <p14:creationId xmlns:p14="http://schemas.microsoft.com/office/powerpoint/2010/main" val="46201073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JMS programming model</a:t>
            </a:r>
            <a:endParaRPr lang="zh-CN" altLang="en-US" dirty="0"/>
          </a:p>
        </p:txBody>
      </p:sp>
      <p:sp>
        <p:nvSpPr>
          <p:cNvPr id="3" name="内容占位符 2"/>
          <p:cNvSpPr>
            <a:spLocks noGrp="1"/>
          </p:cNvSpPr>
          <p:nvPr>
            <p:ph idx="1"/>
          </p:nvPr>
        </p:nvSpPr>
        <p:spPr/>
        <p:txBody>
          <a:bodyPr>
            <a:normAutofit/>
          </a:bodyPr>
          <a:lstStyle/>
          <a:p>
            <a:pPr marL="257175" lvl="2" indent="-257175">
              <a:lnSpc>
                <a:spcPct val="110000"/>
              </a:lnSpc>
            </a:pPr>
            <a:r>
              <a:rPr lang="en-US" altLang="zh-CN" sz="1800" dirty="0"/>
              <a:t>JMS Exception Handling</a:t>
            </a:r>
          </a:p>
          <a:p>
            <a:pPr marL="600075" lvl="3" indent="-257175">
              <a:lnSpc>
                <a:spcPct val="110000"/>
              </a:lnSpc>
            </a:pPr>
            <a:r>
              <a:rPr lang="en-US" altLang="zh-CN" sz="1650" dirty="0"/>
              <a:t>The root class for all checked exceptions in the JMS API is </a:t>
            </a:r>
            <a:r>
              <a:rPr lang="en-US" altLang="zh-CN" sz="1650" dirty="0" err="1">
                <a:solidFill>
                  <a:schemeClr val="tx2"/>
                </a:solidFill>
                <a:latin typeface="Consolas" panose="020B0609020204030204" pitchFamily="49" charset="0"/>
                <a:cs typeface="Consolas" panose="020B0609020204030204" pitchFamily="49" charset="0"/>
              </a:rPr>
              <a:t>JMSException</a:t>
            </a:r>
            <a:endParaRPr lang="zh-CN" altLang="en-US" sz="1650" dirty="0">
              <a:solidFill>
                <a:schemeClr val="tx2"/>
              </a:solidFill>
              <a:latin typeface="Consolas" panose="020B0609020204030204" pitchFamily="49" charset="0"/>
              <a:cs typeface="Consolas" panose="020B0609020204030204" pitchFamily="49" charset="0"/>
            </a:endParaRPr>
          </a:p>
          <a:p>
            <a:pPr marL="257175" lvl="2" indent="-257175">
              <a:lnSpc>
                <a:spcPct val="110000"/>
              </a:lnSpc>
            </a:pPr>
            <a:endParaRPr lang="en-US" altLang="zh-CN" sz="1800" dirty="0"/>
          </a:p>
          <a:p>
            <a:pPr marL="0" lvl="2" indent="0">
              <a:lnSpc>
                <a:spcPct val="110000"/>
              </a:lnSpc>
              <a:buNone/>
            </a:pPr>
            <a:endParaRPr lang="en-US" altLang="zh-CN" sz="1500" dirty="0">
              <a:solidFill>
                <a:schemeClr val="tx2"/>
              </a:solidFill>
              <a:latin typeface="Consolas" panose="020B0609020204030204" pitchFamily="49" charset="0"/>
              <a:cs typeface="Consolas" panose="020B0609020204030204" pitchFamily="49" charset="0"/>
            </a:endParaRPr>
          </a:p>
          <a:p>
            <a:pPr marL="0" lvl="2" indent="0">
              <a:lnSpc>
                <a:spcPct val="110000"/>
              </a:lnSpc>
              <a:buNone/>
            </a:pPr>
            <a:endParaRPr lang="zh-CN" altLang="en-US" sz="1500" dirty="0">
              <a:solidFill>
                <a:schemeClr val="tx2"/>
              </a:solidFill>
              <a:latin typeface="Consolas" panose="020B0609020204030204" pitchFamily="49" charset="0"/>
              <a:cs typeface="Consolas" panose="020B0609020204030204" pitchFamily="49" charset="0"/>
            </a:endParaRPr>
          </a:p>
          <a:p>
            <a:pPr marL="0" lvl="2" indent="0">
              <a:lnSpc>
                <a:spcPct val="110000"/>
              </a:lnSpc>
              <a:buNone/>
            </a:pPr>
            <a:endParaRPr lang="zh-CN" altLang="en-US" sz="1500" dirty="0">
              <a:solidFill>
                <a:schemeClr val="tx2"/>
              </a:solidFill>
              <a:latin typeface="Consolas" panose="020B0609020204030204" pitchFamily="49" charset="0"/>
              <a:cs typeface="Consolas" panose="020B0609020204030204" pitchFamily="49" charset="0"/>
            </a:endParaRPr>
          </a:p>
          <a:p>
            <a:pPr marL="0" lvl="2" indent="0">
              <a:lnSpc>
                <a:spcPct val="110000"/>
              </a:lnSpc>
              <a:buNone/>
            </a:pPr>
            <a:endParaRPr lang="en-US" altLang="zh-CN" sz="1800" dirty="0">
              <a:solidFill>
                <a:schemeClr val="tx2"/>
              </a:solidFill>
            </a:endParaRPr>
          </a:p>
          <a:p>
            <a:pPr marL="0" lvl="2" indent="0">
              <a:lnSpc>
                <a:spcPct val="110000"/>
              </a:lnSpc>
              <a:buNone/>
            </a:pPr>
            <a:endParaRPr lang="en-US" altLang="zh-CN" sz="1800" dirty="0">
              <a:solidFill>
                <a:schemeClr val="tx2"/>
              </a:solidFill>
            </a:endParaRPr>
          </a:p>
          <a:p>
            <a:pPr marL="0" lvl="2" indent="0">
              <a:lnSpc>
                <a:spcPct val="110000"/>
              </a:lnSpc>
              <a:buNone/>
            </a:pPr>
            <a:endParaRPr lang="en-US" altLang="zh-CN" sz="1800" dirty="0">
              <a:solidFill>
                <a:schemeClr val="tx2"/>
              </a:solidFill>
            </a:endParaRPr>
          </a:p>
          <a:p>
            <a:pPr marL="0" lvl="2" indent="0">
              <a:buNone/>
            </a:pPr>
            <a:endParaRPr lang="en-US" altLang="zh-CN" sz="1800" dirty="0">
              <a:solidFill>
                <a:schemeClr val="tx2"/>
              </a:solidFill>
            </a:endParaRPr>
          </a:p>
          <a:p>
            <a:endParaRPr lang="zh-CN" altLang="en-US"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pPr/>
              <a:t>28</a:t>
            </a:fld>
            <a:endParaRPr lang="zh-CN" altLang="en-US" dirty="0"/>
          </a:p>
        </p:txBody>
      </p:sp>
    </p:spTree>
    <p:extLst>
      <p:ext uri="{BB962C8B-B14F-4D97-AF65-F5344CB8AC3E}">
        <p14:creationId xmlns:p14="http://schemas.microsoft.com/office/powerpoint/2010/main" val="169885226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84CB85-63E2-0C48-8A4E-256B3506D3A2}"/>
              </a:ext>
            </a:extLst>
          </p:cNvPr>
          <p:cNvSpPr>
            <a:spLocks noGrp="1"/>
          </p:cNvSpPr>
          <p:nvPr>
            <p:ph type="title"/>
          </p:nvPr>
        </p:nvSpPr>
        <p:spPr/>
        <p:txBody>
          <a:bodyPr/>
          <a:lstStyle/>
          <a:p>
            <a:r>
              <a:rPr kumimoji="1" lang="en-US" altLang="zh-CN" dirty="0"/>
              <a:t>Messaging</a:t>
            </a:r>
            <a:r>
              <a:rPr kumimoji="1" lang="zh-CN" altLang="en-US" dirty="0"/>
              <a:t> </a:t>
            </a:r>
            <a:r>
              <a:rPr kumimoji="1" lang="en-US" altLang="zh-CN" dirty="0"/>
              <a:t>with</a:t>
            </a:r>
            <a:r>
              <a:rPr kumimoji="1" lang="zh-CN" altLang="en-US" dirty="0"/>
              <a:t> </a:t>
            </a:r>
            <a:r>
              <a:rPr kumimoji="1" lang="en-US" altLang="zh-CN" dirty="0"/>
              <a:t>JMS</a:t>
            </a:r>
            <a:endParaRPr kumimoji="1" lang="zh-CN" altLang="en-US" dirty="0"/>
          </a:p>
        </p:txBody>
      </p:sp>
      <p:sp>
        <p:nvSpPr>
          <p:cNvPr id="3" name="内容占位符 2">
            <a:extLst>
              <a:ext uri="{FF2B5EF4-FFF2-40B4-BE49-F238E27FC236}">
                <a16:creationId xmlns:a16="http://schemas.microsoft.com/office/drawing/2014/main" id="{1B75B358-C23D-BE40-A33F-70ACD4499D3D}"/>
              </a:ext>
            </a:extLst>
          </p:cNvPr>
          <p:cNvSpPr>
            <a:spLocks noGrp="1"/>
          </p:cNvSpPr>
          <p:nvPr>
            <p:ph idx="1"/>
          </p:nvPr>
        </p:nvSpPr>
        <p:spPr>
          <a:xfrm>
            <a:off x="107504" y="699542"/>
            <a:ext cx="8784976" cy="4338250"/>
          </a:xfrm>
        </p:spPr>
        <p:txBody>
          <a:bodyPr>
            <a:normAutofit/>
          </a:bodyPr>
          <a:lstStyle/>
          <a:p>
            <a:r>
              <a:rPr lang="en-US" altLang="zh-CN" dirty="0"/>
              <a:t>Spring provides the means to publish messages to any POJO (Plain Old Java Object).</a:t>
            </a:r>
          </a:p>
          <a:p>
            <a:pPr marL="0" indent="0">
              <a:buNone/>
            </a:pPr>
            <a:endParaRPr lang="en-US" altLang="zh-CN" dirty="0">
              <a:solidFill>
                <a:schemeClr val="tx2"/>
              </a:solidFill>
            </a:endParaRPr>
          </a:p>
        </p:txBody>
      </p:sp>
      <p:sp>
        <p:nvSpPr>
          <p:cNvPr id="4" name="灯片编号占位符 3">
            <a:extLst>
              <a:ext uri="{FF2B5EF4-FFF2-40B4-BE49-F238E27FC236}">
                <a16:creationId xmlns:a16="http://schemas.microsoft.com/office/drawing/2014/main" id="{05F04347-B199-DF44-82D9-0E882D9E2898}"/>
              </a:ext>
            </a:extLst>
          </p:cNvPr>
          <p:cNvSpPr>
            <a:spLocks noGrp="1"/>
          </p:cNvSpPr>
          <p:nvPr>
            <p:ph type="sldNum" sz="quarter" idx="12"/>
          </p:nvPr>
        </p:nvSpPr>
        <p:spPr/>
        <p:txBody>
          <a:bodyPr/>
          <a:lstStyle/>
          <a:p>
            <a:fld id="{CB818ED7-1FAF-4BEC-A906-EB6564C334EB}" type="slidenum">
              <a:rPr lang="zh-CN" altLang="en-US" smtClean="0"/>
              <a:pPr/>
              <a:t>29</a:t>
            </a:fld>
            <a:endParaRPr lang="zh-CN" altLang="en-US" dirty="0"/>
          </a:p>
        </p:txBody>
      </p:sp>
      <p:pic>
        <p:nvPicPr>
          <p:cNvPr id="7" name="图片 6">
            <a:extLst>
              <a:ext uri="{FF2B5EF4-FFF2-40B4-BE49-F238E27FC236}">
                <a16:creationId xmlns:a16="http://schemas.microsoft.com/office/drawing/2014/main" id="{5D5223DD-5D3B-B98E-1F7C-380B3B6BEB3E}"/>
              </a:ext>
            </a:extLst>
          </p:cNvPr>
          <p:cNvPicPr>
            <a:picLocks noChangeAspect="1"/>
          </p:cNvPicPr>
          <p:nvPr/>
        </p:nvPicPr>
        <p:blipFill>
          <a:blip r:embed="rId2"/>
          <a:stretch>
            <a:fillRect/>
          </a:stretch>
        </p:blipFill>
        <p:spPr>
          <a:xfrm>
            <a:off x="467544" y="1779662"/>
            <a:ext cx="2312784" cy="2075760"/>
          </a:xfrm>
          <a:prstGeom prst="rect">
            <a:avLst/>
          </a:prstGeom>
        </p:spPr>
      </p:pic>
      <p:pic>
        <p:nvPicPr>
          <p:cNvPr id="8" name="图片 7">
            <a:extLst>
              <a:ext uri="{FF2B5EF4-FFF2-40B4-BE49-F238E27FC236}">
                <a16:creationId xmlns:a16="http://schemas.microsoft.com/office/drawing/2014/main" id="{9F418560-E3E2-CF6C-3EC6-F0C40E5B0230}"/>
              </a:ext>
            </a:extLst>
          </p:cNvPr>
          <p:cNvPicPr>
            <a:picLocks noChangeAspect="1"/>
          </p:cNvPicPr>
          <p:nvPr/>
        </p:nvPicPr>
        <p:blipFill>
          <a:blip r:embed="rId3"/>
          <a:stretch>
            <a:fillRect/>
          </a:stretch>
        </p:blipFill>
        <p:spPr>
          <a:xfrm>
            <a:off x="2780328" y="1779662"/>
            <a:ext cx="6042870" cy="2073972"/>
          </a:xfrm>
          <a:prstGeom prst="rect">
            <a:avLst/>
          </a:prstGeom>
        </p:spPr>
      </p:pic>
    </p:spTree>
    <p:extLst>
      <p:ext uri="{BB962C8B-B14F-4D97-AF65-F5344CB8AC3E}">
        <p14:creationId xmlns:p14="http://schemas.microsoft.com/office/powerpoint/2010/main" val="8521368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6A86BD8-2E93-2EC6-CBED-E284F919C05F}"/>
              </a:ext>
            </a:extLst>
          </p:cNvPr>
          <p:cNvSpPr>
            <a:spLocks noGrp="1"/>
          </p:cNvSpPr>
          <p:nvPr>
            <p:ph type="title"/>
          </p:nvPr>
        </p:nvSpPr>
        <p:spPr/>
        <p:txBody>
          <a:bodyPr/>
          <a:lstStyle/>
          <a:p>
            <a:r>
              <a:rPr lang="en-US" altLang="zh-CN" dirty="0"/>
              <a:t>Communication Model </a:t>
            </a:r>
            <a:endParaRPr lang="zh-CN" altLang="en-US" dirty="0"/>
          </a:p>
        </p:txBody>
      </p:sp>
      <p:sp>
        <p:nvSpPr>
          <p:cNvPr id="3" name="内容占位符 2">
            <a:extLst>
              <a:ext uri="{FF2B5EF4-FFF2-40B4-BE49-F238E27FC236}">
                <a16:creationId xmlns:a16="http://schemas.microsoft.com/office/drawing/2014/main" id="{E0F90361-F94A-6965-13B2-06CC1CEDEAE2}"/>
              </a:ext>
            </a:extLst>
          </p:cNvPr>
          <p:cNvSpPr>
            <a:spLocks noGrp="1"/>
          </p:cNvSpPr>
          <p:nvPr>
            <p:ph idx="1"/>
          </p:nvPr>
        </p:nvSpPr>
        <p:spPr/>
        <p:txBody>
          <a:bodyPr/>
          <a:lstStyle/>
          <a:p>
            <a:r>
              <a:rPr lang="en-US" altLang="zh-CN" sz="2400" dirty="0"/>
              <a:t>Synchronous client-server model </a:t>
            </a:r>
          </a:p>
          <a:p>
            <a:endParaRPr kumimoji="1" lang="zh-CN" altLang="en-US" dirty="0"/>
          </a:p>
        </p:txBody>
      </p:sp>
      <p:sp>
        <p:nvSpPr>
          <p:cNvPr id="4" name="灯片编号占位符 3">
            <a:extLst>
              <a:ext uri="{FF2B5EF4-FFF2-40B4-BE49-F238E27FC236}">
                <a16:creationId xmlns:a16="http://schemas.microsoft.com/office/drawing/2014/main" id="{3718ACB0-4208-9C21-BCDB-A168DFFCDBE2}"/>
              </a:ext>
            </a:extLst>
          </p:cNvPr>
          <p:cNvSpPr>
            <a:spLocks noGrp="1"/>
          </p:cNvSpPr>
          <p:nvPr>
            <p:ph type="sldNum" sz="quarter" idx="12"/>
          </p:nvPr>
        </p:nvSpPr>
        <p:spPr/>
        <p:txBody>
          <a:bodyPr/>
          <a:lstStyle/>
          <a:p>
            <a:fld id="{CB818ED7-1FAF-4BEC-A906-EB6564C334EB}" type="slidenum">
              <a:rPr lang="zh-CN" altLang="en-US" smtClean="0"/>
              <a:pPr/>
              <a:t>3</a:t>
            </a:fld>
            <a:endParaRPr lang="zh-CN" altLang="en-US" dirty="0"/>
          </a:p>
        </p:txBody>
      </p:sp>
      <p:pic>
        <p:nvPicPr>
          <p:cNvPr id="1025" name="Picture 1" descr="page28image9171904">
            <a:extLst>
              <a:ext uri="{FF2B5EF4-FFF2-40B4-BE49-F238E27FC236}">
                <a16:creationId xmlns:a16="http://schemas.microsoft.com/office/drawing/2014/main" id="{0D7BFF59-7A4D-6236-521B-AB8E9C8C4A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1680" y="1563638"/>
            <a:ext cx="0" cy="132080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page28image9168832">
            <a:extLst>
              <a:ext uri="{FF2B5EF4-FFF2-40B4-BE49-F238E27FC236}">
                <a16:creationId xmlns:a16="http://schemas.microsoft.com/office/drawing/2014/main" id="{14E1C1D8-4210-01ED-AAC8-9F4BCFD3D1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1680" y="1563638"/>
            <a:ext cx="0" cy="13208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page28image6538880">
            <a:extLst>
              <a:ext uri="{FF2B5EF4-FFF2-40B4-BE49-F238E27FC236}">
                <a16:creationId xmlns:a16="http://schemas.microsoft.com/office/drawing/2014/main" id="{54BC1892-ADC9-DE45-E4C8-4BAE7F3F41D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50258" y="1563638"/>
            <a:ext cx="2186272" cy="1653035"/>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7" descr="page29image8928832">
            <a:extLst>
              <a:ext uri="{FF2B5EF4-FFF2-40B4-BE49-F238E27FC236}">
                <a16:creationId xmlns:a16="http://schemas.microsoft.com/office/drawing/2014/main" id="{2198AA49-4F45-2B12-E2D8-57FD40B1CD2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18782" y="2211710"/>
            <a:ext cx="0" cy="13208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page29image8920576">
            <a:extLst>
              <a:ext uri="{FF2B5EF4-FFF2-40B4-BE49-F238E27FC236}">
                <a16:creationId xmlns:a16="http://schemas.microsoft.com/office/drawing/2014/main" id="{39796CD7-6594-E1AC-F65F-5A3BD3100D8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18782" y="2211710"/>
            <a:ext cx="0" cy="132080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page29image5369008">
            <a:extLst>
              <a:ext uri="{FF2B5EF4-FFF2-40B4-BE49-F238E27FC236}">
                <a16:creationId xmlns:a16="http://schemas.microsoft.com/office/drawing/2014/main" id="{2EDC624B-87B6-6773-B18F-BE4BA7DEFB9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889014" y="1563638"/>
            <a:ext cx="3126612" cy="1671120"/>
          </a:xfrm>
          <a:prstGeom prst="rect">
            <a:avLst/>
          </a:prstGeom>
          <a:noFill/>
          <a:extLst>
            <a:ext uri="{909E8E84-426E-40DD-AFC4-6F175D3DCCD1}">
              <a14:hiddenFill xmlns:a14="http://schemas.microsoft.com/office/drawing/2010/main">
                <a:solidFill>
                  <a:srgbClr val="FFFFFF"/>
                </a:solidFill>
              </a14:hiddenFill>
            </a:ext>
          </a:extLst>
        </p:spPr>
      </p:pic>
      <p:sp>
        <p:nvSpPr>
          <p:cNvPr id="6" name="文本框 5">
            <a:extLst>
              <a:ext uri="{FF2B5EF4-FFF2-40B4-BE49-F238E27FC236}">
                <a16:creationId xmlns:a16="http://schemas.microsoft.com/office/drawing/2014/main" id="{459838F6-DC46-2C41-B06A-E1FCCCE4CB83}"/>
              </a:ext>
            </a:extLst>
          </p:cNvPr>
          <p:cNvSpPr txBox="1"/>
          <p:nvPr/>
        </p:nvSpPr>
        <p:spPr>
          <a:xfrm>
            <a:off x="-74637" y="1769960"/>
            <a:ext cx="4572000" cy="2031325"/>
          </a:xfrm>
          <a:prstGeom prst="rect">
            <a:avLst/>
          </a:prstGeom>
          <a:noFill/>
        </p:spPr>
        <p:txBody>
          <a:bodyPr wrap="square">
            <a:spAutoFit/>
          </a:bodyPr>
          <a:lstStyle/>
          <a:p>
            <a:pPr marL="742950" lvl="1" indent="-285750">
              <a:buFont typeface="Arial" panose="020B0604020202020204" pitchFamily="34" charset="0"/>
              <a:buChar char="•"/>
            </a:pPr>
            <a:r>
              <a:rPr lang="en-US" altLang="zh-CN" i="1" dirty="0"/>
              <a:t>tightly coupled </a:t>
            </a:r>
          </a:p>
          <a:p>
            <a:pPr marL="742950" lvl="1" indent="-285750">
              <a:buFont typeface="Arial" panose="020B0604020202020204" pitchFamily="34" charset="0"/>
              <a:buChar char="•"/>
            </a:pPr>
            <a:r>
              <a:rPr lang="en-US" altLang="zh-CN" i="1" dirty="0"/>
              <a:t>no delivery guarantees</a:t>
            </a:r>
            <a:r>
              <a:rPr lang="en-US" altLang="zh-CN" dirty="0"/>
              <a:t> </a:t>
            </a:r>
          </a:p>
          <a:p>
            <a:pPr marL="742950" lvl="1" indent="-285750">
              <a:buFont typeface="Arial" panose="020B0604020202020204" pitchFamily="34" charset="0"/>
              <a:buChar char="•"/>
            </a:pPr>
            <a:r>
              <a:rPr lang="en-US" altLang="zh-CN" i="1" dirty="0"/>
              <a:t>software speciation</a:t>
            </a:r>
            <a:endParaRPr lang="en-US" altLang="zh-CN" dirty="0"/>
          </a:p>
          <a:p>
            <a:pPr marL="742950" lvl="1" indent="-285750">
              <a:buFont typeface="Arial" panose="020B0604020202020204" pitchFamily="34" charset="0"/>
              <a:buChar char="•"/>
            </a:pPr>
            <a:r>
              <a:rPr lang="en-US" altLang="zh-CN" i="1" dirty="0"/>
              <a:t>without a request buffer</a:t>
            </a:r>
            <a:r>
              <a:rPr lang="en-US" altLang="zh-CN" dirty="0"/>
              <a:t> </a:t>
            </a:r>
          </a:p>
          <a:p>
            <a:pPr marL="742950" lvl="1" indent="-285750">
              <a:buFont typeface="Arial" panose="020B0604020202020204" pitchFamily="34" charset="0"/>
              <a:buChar char="•"/>
            </a:pPr>
            <a:r>
              <a:rPr lang="en-US" altLang="zh-CN" dirty="0"/>
              <a:t>too much emphasis on </a:t>
            </a:r>
            <a:r>
              <a:rPr lang="en-US" altLang="zh-CN" i="1" dirty="0"/>
              <a:t>requests </a:t>
            </a:r>
            <a:r>
              <a:rPr lang="en-US" altLang="zh-CN" dirty="0"/>
              <a:t>and </a:t>
            </a:r>
            <a:r>
              <a:rPr lang="en-US" altLang="zh-CN" i="1" dirty="0"/>
              <a:t>responses</a:t>
            </a:r>
          </a:p>
          <a:p>
            <a:pPr marL="742950" lvl="1" indent="-285750">
              <a:buFont typeface="Arial" panose="020B0604020202020204" pitchFamily="34" charset="0"/>
              <a:buChar char="•"/>
            </a:pPr>
            <a:r>
              <a:rPr lang="en-US" altLang="zh-CN" dirty="0"/>
              <a:t>Communication is </a:t>
            </a:r>
            <a:r>
              <a:rPr lang="en-US" altLang="zh-CN" i="1" dirty="0"/>
              <a:t>not </a:t>
            </a:r>
            <a:r>
              <a:rPr lang="en-US" altLang="zh-CN" i="1" dirty="0" err="1"/>
              <a:t>replayable</a:t>
            </a:r>
            <a:r>
              <a:rPr lang="en-US" altLang="zh-CN" dirty="0"/>
              <a:t> </a:t>
            </a:r>
          </a:p>
        </p:txBody>
      </p:sp>
      <p:sp>
        <p:nvSpPr>
          <p:cNvPr id="8" name="文本框 7">
            <a:extLst>
              <a:ext uri="{FF2B5EF4-FFF2-40B4-BE49-F238E27FC236}">
                <a16:creationId xmlns:a16="http://schemas.microsoft.com/office/drawing/2014/main" id="{B6C02E4E-16AC-E278-9C74-600D0AF86261}"/>
              </a:ext>
            </a:extLst>
          </p:cNvPr>
          <p:cNvSpPr txBox="1"/>
          <p:nvPr/>
        </p:nvSpPr>
        <p:spPr>
          <a:xfrm>
            <a:off x="251520" y="4016901"/>
            <a:ext cx="8892480" cy="646331"/>
          </a:xfrm>
          <a:prstGeom prst="rect">
            <a:avLst/>
          </a:prstGeom>
          <a:noFill/>
        </p:spPr>
        <p:txBody>
          <a:bodyPr wrap="square">
            <a:spAutoFit/>
          </a:bodyPr>
          <a:lstStyle/>
          <a:p>
            <a:r>
              <a:rPr lang="en-US" altLang="zh-CN" sz="1200" b="1" dirty="0">
                <a:effectLst/>
                <a:latin typeface="MyriadPro"/>
              </a:rPr>
              <a:t>From:</a:t>
            </a:r>
            <a:r>
              <a:rPr lang="zh-CN" altLang="en-US" sz="1200" b="1" dirty="0">
                <a:effectLst/>
                <a:latin typeface="MyriadPro"/>
              </a:rPr>
              <a:t> </a:t>
            </a:r>
            <a:endParaRPr lang="en-US" altLang="zh-CN" sz="1200" b="1" dirty="0">
              <a:effectLst/>
              <a:latin typeface="MyriadPro"/>
            </a:endParaRPr>
          </a:p>
          <a:p>
            <a:r>
              <a:rPr lang="en-US" altLang="zh-CN" sz="1200" b="1" dirty="0">
                <a:effectLst/>
                <a:latin typeface="MyriadPro"/>
              </a:rPr>
              <a:t>Mastering Kafka Streams and </a:t>
            </a:r>
            <a:r>
              <a:rPr lang="en-US" altLang="zh-CN" sz="1200" b="1" dirty="0" err="1">
                <a:effectLst/>
                <a:latin typeface="MyriadPro"/>
              </a:rPr>
              <a:t>ksqlDB</a:t>
            </a:r>
            <a:r>
              <a:rPr lang="en-US" altLang="zh-CN" sz="1200" b="1" dirty="0">
                <a:effectLst/>
                <a:latin typeface="MyriadPro"/>
              </a:rPr>
              <a:t> -</a:t>
            </a:r>
            <a:r>
              <a:rPr lang="zh-CN" altLang="en-US" sz="1200" b="1" dirty="0">
                <a:effectLst/>
                <a:latin typeface="MyriadPro"/>
              </a:rPr>
              <a:t> </a:t>
            </a:r>
            <a:r>
              <a:rPr lang="en-US" altLang="zh-CN" sz="1200" b="1" i="1" dirty="0">
                <a:effectLst/>
                <a:latin typeface="MinionPro"/>
              </a:rPr>
              <a:t>Building Real-Time Data Systems by Example </a:t>
            </a:r>
            <a:endParaRPr lang="en-US" altLang="zh-CN" sz="1200" dirty="0"/>
          </a:p>
          <a:p>
            <a:r>
              <a:rPr lang="en-US" altLang="zh-CN" sz="1200" b="1" i="1" dirty="0">
                <a:effectLst/>
                <a:latin typeface="MinionPro"/>
              </a:rPr>
              <a:t>Mitch Seymour </a:t>
            </a:r>
            <a:endParaRPr lang="en-US" altLang="zh-CN" sz="1200" dirty="0"/>
          </a:p>
        </p:txBody>
      </p:sp>
    </p:spTree>
    <p:extLst>
      <p:ext uri="{BB962C8B-B14F-4D97-AF65-F5344CB8AC3E}">
        <p14:creationId xmlns:p14="http://schemas.microsoft.com/office/powerpoint/2010/main" val="319382614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84CB85-63E2-0C48-8A4E-256B3506D3A2}"/>
              </a:ext>
            </a:extLst>
          </p:cNvPr>
          <p:cNvSpPr>
            <a:spLocks noGrp="1"/>
          </p:cNvSpPr>
          <p:nvPr>
            <p:ph type="title"/>
          </p:nvPr>
        </p:nvSpPr>
        <p:spPr/>
        <p:txBody>
          <a:bodyPr/>
          <a:lstStyle/>
          <a:p>
            <a:r>
              <a:rPr kumimoji="1" lang="en-US" altLang="zh-CN" dirty="0"/>
              <a:t>Messaging</a:t>
            </a:r>
            <a:r>
              <a:rPr kumimoji="1" lang="zh-CN" altLang="en-US" dirty="0"/>
              <a:t> </a:t>
            </a:r>
            <a:r>
              <a:rPr kumimoji="1" lang="en-US" altLang="zh-CN" dirty="0"/>
              <a:t>with</a:t>
            </a:r>
            <a:r>
              <a:rPr kumimoji="1" lang="zh-CN" altLang="en-US" dirty="0"/>
              <a:t> </a:t>
            </a:r>
            <a:r>
              <a:rPr kumimoji="1" lang="en-US" altLang="zh-CN" dirty="0"/>
              <a:t>JMS</a:t>
            </a:r>
            <a:endParaRPr kumimoji="1" lang="zh-CN" altLang="en-US" dirty="0"/>
          </a:p>
        </p:txBody>
      </p:sp>
      <p:sp>
        <p:nvSpPr>
          <p:cNvPr id="3" name="内容占位符 2">
            <a:extLst>
              <a:ext uri="{FF2B5EF4-FFF2-40B4-BE49-F238E27FC236}">
                <a16:creationId xmlns:a16="http://schemas.microsoft.com/office/drawing/2014/main" id="{1B75B358-C23D-BE40-A33F-70ACD4499D3D}"/>
              </a:ext>
            </a:extLst>
          </p:cNvPr>
          <p:cNvSpPr>
            <a:spLocks noGrp="1"/>
          </p:cNvSpPr>
          <p:nvPr>
            <p:ph idx="1"/>
          </p:nvPr>
        </p:nvSpPr>
        <p:spPr>
          <a:xfrm>
            <a:off x="107504" y="699542"/>
            <a:ext cx="8784976" cy="4338250"/>
          </a:xfrm>
        </p:spPr>
        <p:txBody>
          <a:bodyPr>
            <a:normAutofit fontScale="77500" lnSpcReduction="20000"/>
          </a:bodyPr>
          <a:lstStyle/>
          <a:p>
            <a:r>
              <a:rPr lang="en-US" altLang="zh-CN" sz="2300" dirty="0"/>
              <a:t>Spring provides the means to publish messages to any POJO (Plain Old Java Object).</a:t>
            </a:r>
          </a:p>
          <a:p>
            <a:pPr marL="0" indent="0">
              <a:buNone/>
            </a:pPr>
            <a:endParaRPr lang="en-US" altLang="zh-CN" dirty="0">
              <a:solidFill>
                <a:schemeClr val="tx2"/>
              </a:solidFill>
            </a:endParaRPr>
          </a:p>
          <a:p>
            <a:pPr marL="0" indent="0">
              <a:buNone/>
            </a:pPr>
            <a:r>
              <a:rPr lang="en-US" altLang="zh-CN" dirty="0" err="1">
                <a:solidFill>
                  <a:schemeClr val="tx2"/>
                </a:solidFill>
              </a:rPr>
              <a:t>Email.java</a:t>
            </a:r>
            <a:br>
              <a:rPr lang="en-US" altLang="zh-CN" dirty="0">
                <a:solidFill>
                  <a:srgbClr val="CC7832"/>
                </a:solidFill>
              </a:rPr>
            </a:br>
            <a:r>
              <a:rPr lang="en-US" altLang="zh-CN" dirty="0">
                <a:solidFill>
                  <a:srgbClr val="CC7832"/>
                </a:solidFill>
              </a:rPr>
              <a:t>public class </a:t>
            </a:r>
            <a:r>
              <a:rPr lang="en-US" altLang="zh-CN" dirty="0"/>
              <a:t>Email {</a:t>
            </a:r>
            <a:br>
              <a:rPr lang="en-US" altLang="zh-CN" dirty="0"/>
            </a:br>
            <a:br>
              <a:rPr lang="en-US" altLang="zh-CN" dirty="0"/>
            </a:br>
            <a:r>
              <a:rPr lang="en-US" altLang="zh-CN" dirty="0"/>
              <a:t>   </a:t>
            </a:r>
            <a:r>
              <a:rPr lang="en-US" altLang="zh-CN" dirty="0">
                <a:solidFill>
                  <a:srgbClr val="CC7832"/>
                </a:solidFill>
              </a:rPr>
              <a:t>private </a:t>
            </a:r>
            <a:r>
              <a:rPr lang="en-US" altLang="zh-CN" dirty="0"/>
              <a:t>String </a:t>
            </a:r>
            <a:r>
              <a:rPr lang="en-US" altLang="zh-CN" dirty="0">
                <a:solidFill>
                  <a:srgbClr val="9876AA"/>
                </a:solidFill>
              </a:rPr>
              <a:t>to</a:t>
            </a:r>
            <a:r>
              <a:rPr lang="en-US" altLang="zh-CN" dirty="0">
                <a:solidFill>
                  <a:srgbClr val="CC7832"/>
                </a:solidFill>
              </a:rPr>
              <a:t>;</a:t>
            </a:r>
            <a:br>
              <a:rPr lang="en-US" altLang="zh-CN" dirty="0">
                <a:solidFill>
                  <a:srgbClr val="CC7832"/>
                </a:solidFill>
              </a:rPr>
            </a:br>
            <a:r>
              <a:rPr lang="en-US" altLang="zh-CN" dirty="0">
                <a:solidFill>
                  <a:srgbClr val="CC7832"/>
                </a:solidFill>
              </a:rPr>
              <a:t>   private </a:t>
            </a:r>
            <a:r>
              <a:rPr lang="en-US" altLang="zh-CN" dirty="0"/>
              <a:t>String </a:t>
            </a:r>
            <a:r>
              <a:rPr lang="en-US" altLang="zh-CN" dirty="0">
                <a:solidFill>
                  <a:srgbClr val="9876AA"/>
                </a:solidFill>
              </a:rPr>
              <a:t>body</a:t>
            </a:r>
            <a:r>
              <a:rPr lang="en-US" altLang="zh-CN" dirty="0">
                <a:solidFill>
                  <a:srgbClr val="CC7832"/>
                </a:solidFill>
              </a:rPr>
              <a:t>;</a:t>
            </a:r>
            <a:br>
              <a:rPr lang="en-US" altLang="zh-CN" dirty="0">
                <a:solidFill>
                  <a:srgbClr val="CC7832"/>
                </a:solidFill>
              </a:rPr>
            </a:br>
            <a:br>
              <a:rPr lang="en-US" altLang="zh-CN" dirty="0">
                <a:solidFill>
                  <a:srgbClr val="CC7832"/>
                </a:solidFill>
              </a:rPr>
            </a:br>
            <a:r>
              <a:rPr lang="en-US" altLang="zh-CN" dirty="0">
                <a:solidFill>
                  <a:srgbClr val="CC7832"/>
                </a:solidFill>
              </a:rPr>
              <a:t>   public </a:t>
            </a:r>
            <a:r>
              <a:rPr lang="en-US" altLang="zh-CN" dirty="0">
                <a:solidFill>
                  <a:srgbClr val="FFC66D"/>
                </a:solidFill>
              </a:rPr>
              <a:t>Email</a:t>
            </a:r>
            <a:r>
              <a:rPr lang="en-US" altLang="zh-CN" dirty="0"/>
              <a:t>() {</a:t>
            </a:r>
            <a:br>
              <a:rPr lang="en-US" altLang="zh-CN" dirty="0"/>
            </a:br>
            <a:r>
              <a:rPr lang="en-US" altLang="zh-CN" dirty="0"/>
              <a:t>   }</a:t>
            </a:r>
            <a:br>
              <a:rPr lang="en-US" altLang="zh-CN" dirty="0"/>
            </a:br>
            <a:br>
              <a:rPr lang="en-US" altLang="zh-CN" dirty="0"/>
            </a:br>
            <a:r>
              <a:rPr lang="en-US" altLang="zh-CN" dirty="0"/>
              <a:t>   </a:t>
            </a:r>
            <a:r>
              <a:rPr lang="en-US" altLang="zh-CN" dirty="0">
                <a:solidFill>
                  <a:srgbClr val="CC7832"/>
                </a:solidFill>
              </a:rPr>
              <a:t>public </a:t>
            </a:r>
            <a:r>
              <a:rPr lang="en-US" altLang="zh-CN" dirty="0">
                <a:solidFill>
                  <a:srgbClr val="FFC66D"/>
                </a:solidFill>
              </a:rPr>
              <a:t>Email</a:t>
            </a:r>
            <a:r>
              <a:rPr lang="en-US" altLang="zh-CN" dirty="0"/>
              <a:t>(String to</a:t>
            </a:r>
            <a:r>
              <a:rPr lang="en-US" altLang="zh-CN" dirty="0">
                <a:solidFill>
                  <a:srgbClr val="CC7832"/>
                </a:solidFill>
              </a:rPr>
              <a:t>, </a:t>
            </a:r>
            <a:r>
              <a:rPr lang="en-US" altLang="zh-CN" dirty="0"/>
              <a:t>String body) {</a:t>
            </a:r>
            <a:br>
              <a:rPr lang="en-US" altLang="zh-CN" dirty="0"/>
            </a:br>
            <a:r>
              <a:rPr lang="en-US" altLang="zh-CN" dirty="0"/>
              <a:t>      </a:t>
            </a:r>
            <a:r>
              <a:rPr lang="en-US" altLang="zh-CN" dirty="0" err="1">
                <a:solidFill>
                  <a:srgbClr val="CC7832"/>
                </a:solidFill>
              </a:rPr>
              <a:t>this</a:t>
            </a:r>
            <a:r>
              <a:rPr lang="en-US" altLang="zh-CN" dirty="0" err="1"/>
              <a:t>.</a:t>
            </a:r>
            <a:r>
              <a:rPr lang="en-US" altLang="zh-CN" dirty="0" err="1">
                <a:solidFill>
                  <a:srgbClr val="9876AA"/>
                </a:solidFill>
              </a:rPr>
              <a:t>to</a:t>
            </a:r>
            <a:r>
              <a:rPr lang="en-US" altLang="zh-CN" dirty="0">
                <a:solidFill>
                  <a:srgbClr val="9876AA"/>
                </a:solidFill>
              </a:rPr>
              <a:t> </a:t>
            </a:r>
            <a:r>
              <a:rPr lang="en-US" altLang="zh-CN" dirty="0"/>
              <a:t>= to</a:t>
            </a:r>
            <a:r>
              <a:rPr lang="en-US" altLang="zh-CN" dirty="0">
                <a:solidFill>
                  <a:srgbClr val="CC7832"/>
                </a:solidFill>
              </a:rPr>
              <a:t>;</a:t>
            </a:r>
            <a:br>
              <a:rPr lang="en-US" altLang="zh-CN" dirty="0">
                <a:solidFill>
                  <a:srgbClr val="CC7832"/>
                </a:solidFill>
              </a:rPr>
            </a:br>
            <a:r>
              <a:rPr lang="en-US" altLang="zh-CN" dirty="0">
                <a:solidFill>
                  <a:srgbClr val="CC7832"/>
                </a:solidFill>
              </a:rPr>
              <a:t>      </a:t>
            </a:r>
            <a:r>
              <a:rPr lang="en-US" altLang="zh-CN" dirty="0" err="1">
                <a:solidFill>
                  <a:srgbClr val="CC7832"/>
                </a:solidFill>
              </a:rPr>
              <a:t>this</a:t>
            </a:r>
            <a:r>
              <a:rPr lang="en-US" altLang="zh-CN" dirty="0" err="1"/>
              <a:t>.</a:t>
            </a:r>
            <a:r>
              <a:rPr lang="en-US" altLang="zh-CN" dirty="0" err="1">
                <a:solidFill>
                  <a:srgbClr val="9876AA"/>
                </a:solidFill>
              </a:rPr>
              <a:t>body</a:t>
            </a:r>
            <a:r>
              <a:rPr lang="en-US" altLang="zh-CN" dirty="0">
                <a:solidFill>
                  <a:srgbClr val="9876AA"/>
                </a:solidFill>
              </a:rPr>
              <a:t> </a:t>
            </a:r>
            <a:r>
              <a:rPr lang="en-US" altLang="zh-CN" dirty="0"/>
              <a:t>= body</a:t>
            </a:r>
            <a:r>
              <a:rPr lang="en-US" altLang="zh-CN" dirty="0">
                <a:solidFill>
                  <a:srgbClr val="CC7832"/>
                </a:solidFill>
              </a:rPr>
              <a:t>;</a:t>
            </a:r>
            <a:br>
              <a:rPr lang="en-US" altLang="zh-CN" dirty="0">
                <a:solidFill>
                  <a:srgbClr val="CC7832"/>
                </a:solidFill>
              </a:rPr>
            </a:br>
            <a:r>
              <a:rPr lang="en-US" altLang="zh-CN" dirty="0">
                <a:solidFill>
                  <a:srgbClr val="CC7832"/>
                </a:solidFill>
              </a:rPr>
              <a:t>   </a:t>
            </a:r>
            <a:r>
              <a:rPr lang="en-US" altLang="zh-CN" dirty="0"/>
              <a:t>}</a:t>
            </a:r>
            <a:br>
              <a:rPr lang="en-US" altLang="zh-CN" dirty="0"/>
            </a:br>
            <a:br>
              <a:rPr lang="en-US" altLang="zh-CN" dirty="0"/>
            </a:br>
            <a:r>
              <a:rPr lang="en-US" altLang="zh-CN" dirty="0"/>
              <a:t>   </a:t>
            </a:r>
            <a:r>
              <a:rPr lang="en-US" altLang="zh-CN" dirty="0">
                <a:solidFill>
                  <a:srgbClr val="CC7832"/>
                </a:solidFill>
              </a:rPr>
              <a:t>public </a:t>
            </a:r>
            <a:r>
              <a:rPr lang="en-US" altLang="zh-CN" dirty="0"/>
              <a:t>String </a:t>
            </a:r>
            <a:r>
              <a:rPr lang="en-US" altLang="zh-CN" dirty="0" err="1">
                <a:solidFill>
                  <a:srgbClr val="FFC66D"/>
                </a:solidFill>
              </a:rPr>
              <a:t>getTo</a:t>
            </a:r>
            <a:r>
              <a:rPr lang="en-US" altLang="zh-CN" dirty="0"/>
              <a:t>() {</a:t>
            </a:r>
            <a:br>
              <a:rPr lang="en-US" altLang="zh-CN" dirty="0"/>
            </a:br>
            <a:r>
              <a:rPr lang="en-US" altLang="zh-CN" dirty="0"/>
              <a:t>      </a:t>
            </a:r>
            <a:r>
              <a:rPr lang="en-US" altLang="zh-CN" dirty="0">
                <a:solidFill>
                  <a:srgbClr val="CC7832"/>
                </a:solidFill>
              </a:rPr>
              <a:t>return </a:t>
            </a:r>
            <a:r>
              <a:rPr lang="en-US" altLang="zh-CN" dirty="0">
                <a:solidFill>
                  <a:srgbClr val="9876AA"/>
                </a:solidFill>
              </a:rPr>
              <a:t>to</a:t>
            </a:r>
            <a:r>
              <a:rPr lang="en-US" altLang="zh-CN" dirty="0">
                <a:solidFill>
                  <a:srgbClr val="CC7832"/>
                </a:solidFill>
              </a:rPr>
              <a:t>;</a:t>
            </a:r>
            <a:br>
              <a:rPr lang="en-US" altLang="zh-CN" dirty="0">
                <a:solidFill>
                  <a:srgbClr val="CC7832"/>
                </a:solidFill>
              </a:rPr>
            </a:br>
            <a:r>
              <a:rPr lang="en-US" altLang="zh-CN" dirty="0">
                <a:solidFill>
                  <a:srgbClr val="CC7832"/>
                </a:solidFill>
              </a:rPr>
              <a:t>   </a:t>
            </a:r>
            <a:r>
              <a:rPr lang="en-US" altLang="zh-CN" dirty="0"/>
              <a:t>}</a:t>
            </a:r>
            <a:br>
              <a:rPr lang="en-US" altLang="zh-CN" dirty="0"/>
            </a:br>
            <a:br>
              <a:rPr lang="en-US" altLang="zh-CN" dirty="0"/>
            </a:br>
            <a:r>
              <a:rPr lang="en-US" altLang="zh-CN" dirty="0"/>
              <a:t>   </a:t>
            </a:r>
            <a:r>
              <a:rPr lang="en-US" altLang="zh-CN" dirty="0">
                <a:solidFill>
                  <a:srgbClr val="CC7832"/>
                </a:solidFill>
              </a:rPr>
              <a:t>public void </a:t>
            </a:r>
            <a:r>
              <a:rPr lang="en-US" altLang="zh-CN" dirty="0" err="1">
                <a:solidFill>
                  <a:srgbClr val="FFC66D"/>
                </a:solidFill>
              </a:rPr>
              <a:t>setTo</a:t>
            </a:r>
            <a:r>
              <a:rPr lang="en-US" altLang="zh-CN" dirty="0"/>
              <a:t>(String to) {</a:t>
            </a:r>
            <a:br>
              <a:rPr lang="en-US" altLang="zh-CN" dirty="0"/>
            </a:br>
            <a:r>
              <a:rPr lang="en-US" altLang="zh-CN" dirty="0"/>
              <a:t>      </a:t>
            </a:r>
            <a:r>
              <a:rPr lang="en-US" altLang="zh-CN" dirty="0" err="1">
                <a:solidFill>
                  <a:srgbClr val="CC7832"/>
                </a:solidFill>
              </a:rPr>
              <a:t>this</a:t>
            </a:r>
            <a:r>
              <a:rPr lang="en-US" altLang="zh-CN" dirty="0" err="1"/>
              <a:t>.</a:t>
            </a:r>
            <a:r>
              <a:rPr lang="en-US" altLang="zh-CN" dirty="0" err="1">
                <a:solidFill>
                  <a:srgbClr val="9876AA"/>
                </a:solidFill>
              </a:rPr>
              <a:t>to</a:t>
            </a:r>
            <a:r>
              <a:rPr lang="en-US" altLang="zh-CN" dirty="0">
                <a:solidFill>
                  <a:srgbClr val="9876AA"/>
                </a:solidFill>
              </a:rPr>
              <a:t> </a:t>
            </a:r>
            <a:r>
              <a:rPr lang="en-US" altLang="zh-CN" dirty="0"/>
              <a:t>= to</a:t>
            </a:r>
            <a:r>
              <a:rPr lang="en-US" altLang="zh-CN" dirty="0">
                <a:solidFill>
                  <a:srgbClr val="CC7832"/>
                </a:solidFill>
              </a:rPr>
              <a:t>;</a:t>
            </a:r>
            <a:br>
              <a:rPr lang="en-US" altLang="zh-CN" dirty="0">
                <a:solidFill>
                  <a:srgbClr val="CC7832"/>
                </a:solidFill>
              </a:rPr>
            </a:br>
            <a:r>
              <a:rPr lang="en-US" altLang="zh-CN" dirty="0">
                <a:solidFill>
                  <a:srgbClr val="CC7832"/>
                </a:solidFill>
              </a:rPr>
              <a:t>   </a:t>
            </a:r>
            <a:r>
              <a:rPr lang="en-US" altLang="zh-CN" dirty="0"/>
              <a:t>}</a:t>
            </a:r>
          </a:p>
        </p:txBody>
      </p:sp>
      <p:sp>
        <p:nvSpPr>
          <p:cNvPr id="4" name="灯片编号占位符 3">
            <a:extLst>
              <a:ext uri="{FF2B5EF4-FFF2-40B4-BE49-F238E27FC236}">
                <a16:creationId xmlns:a16="http://schemas.microsoft.com/office/drawing/2014/main" id="{05F04347-B199-DF44-82D9-0E882D9E2898}"/>
              </a:ext>
            </a:extLst>
          </p:cNvPr>
          <p:cNvSpPr>
            <a:spLocks noGrp="1"/>
          </p:cNvSpPr>
          <p:nvPr>
            <p:ph type="sldNum" sz="quarter" idx="12"/>
          </p:nvPr>
        </p:nvSpPr>
        <p:spPr/>
        <p:txBody>
          <a:bodyPr/>
          <a:lstStyle/>
          <a:p>
            <a:fld id="{CB818ED7-1FAF-4BEC-A906-EB6564C334EB}" type="slidenum">
              <a:rPr lang="zh-CN" altLang="en-US" smtClean="0"/>
              <a:pPr/>
              <a:t>30</a:t>
            </a:fld>
            <a:endParaRPr lang="zh-CN" altLang="en-US" dirty="0"/>
          </a:p>
        </p:txBody>
      </p:sp>
      <p:sp>
        <p:nvSpPr>
          <p:cNvPr id="6" name="内容占位符 2">
            <a:extLst>
              <a:ext uri="{FF2B5EF4-FFF2-40B4-BE49-F238E27FC236}">
                <a16:creationId xmlns:a16="http://schemas.microsoft.com/office/drawing/2014/main" id="{BCC5E20B-ADCD-AF42-B534-C4ADDDD28FCD}"/>
              </a:ext>
            </a:extLst>
          </p:cNvPr>
          <p:cNvSpPr txBox="1">
            <a:spLocks/>
          </p:cNvSpPr>
          <p:nvPr/>
        </p:nvSpPr>
        <p:spPr>
          <a:xfrm>
            <a:off x="3422551" y="1276888"/>
            <a:ext cx="5594895" cy="3940924"/>
          </a:xfrm>
          <a:prstGeom prst="rect">
            <a:avLst/>
          </a:prstGeom>
        </p:spPr>
        <p:txBody>
          <a:bodyPr vert="horz" lIns="91440" tIns="45720" rIns="91440" bIns="45720" rtlCol="0">
            <a:normAutofit/>
          </a:bodyPr>
          <a:lstStyle>
            <a:lvl1pPr marL="257175" indent="-257175" algn="l" defTabSz="685800" rtl="0" eaLnBrk="1" latinLnBrk="0" hangingPunct="1">
              <a:spcBef>
                <a:spcPct val="20000"/>
              </a:spcBef>
              <a:buFont typeface="Arial" pitchFamily="34" charset="0"/>
              <a:buChar char="•"/>
              <a:defRPr sz="1800" kern="1200" baseline="0">
                <a:solidFill>
                  <a:schemeClr val="tx1"/>
                </a:solidFill>
                <a:latin typeface="Cambria" pitchFamily="18" charset="0"/>
                <a:ea typeface="新宋体" pitchFamily="49" charset="-122"/>
                <a:cs typeface="+mn-cs"/>
              </a:defRPr>
            </a:lvl1pPr>
            <a:lvl2pPr marL="557213" indent="-214313" algn="l" defTabSz="685800" rtl="0" eaLnBrk="1" latinLnBrk="0" hangingPunct="1">
              <a:spcBef>
                <a:spcPct val="20000"/>
              </a:spcBef>
              <a:buFont typeface="Arial" pitchFamily="34" charset="0"/>
              <a:buChar char="–"/>
              <a:defRPr sz="1500" kern="1200" baseline="0">
                <a:solidFill>
                  <a:schemeClr val="tx1"/>
                </a:solidFill>
                <a:latin typeface="Cambria" pitchFamily="18" charset="0"/>
                <a:ea typeface="新宋体" pitchFamily="49" charset="-122"/>
                <a:cs typeface="+mn-cs"/>
              </a:defRPr>
            </a:lvl2pPr>
            <a:lvl3pPr marL="857250" indent="-171450" algn="l" defTabSz="685800" rtl="0" eaLnBrk="1" latinLnBrk="0" hangingPunct="1">
              <a:spcBef>
                <a:spcPct val="20000"/>
              </a:spcBef>
              <a:buFont typeface="Arial" pitchFamily="34" charset="0"/>
              <a:buChar char="•"/>
              <a:defRPr sz="1350" kern="1200" baseline="0">
                <a:solidFill>
                  <a:schemeClr val="tx1"/>
                </a:solidFill>
                <a:latin typeface="Cambria" pitchFamily="18" charset="0"/>
                <a:ea typeface="新宋体" pitchFamily="49" charset="-122"/>
                <a:cs typeface="+mn-cs"/>
              </a:defRPr>
            </a:lvl3pPr>
            <a:lvl4pPr marL="1200150" indent="-171450" algn="l" defTabSz="685800" rtl="0" eaLnBrk="1" latinLnBrk="0" hangingPunct="1">
              <a:spcBef>
                <a:spcPct val="20000"/>
              </a:spcBef>
              <a:buFont typeface="Arial" pitchFamily="34" charset="0"/>
              <a:buChar char="–"/>
              <a:defRPr sz="1200" kern="1200" baseline="0">
                <a:solidFill>
                  <a:schemeClr val="tx1"/>
                </a:solidFill>
                <a:latin typeface="Cambria" pitchFamily="18" charset="0"/>
                <a:ea typeface="新宋体" pitchFamily="49" charset="-122"/>
                <a:cs typeface="+mn-cs"/>
              </a:defRPr>
            </a:lvl4pPr>
            <a:lvl5pPr marL="1543050" indent="-171450" algn="l" defTabSz="685800" rtl="0" eaLnBrk="1" latinLnBrk="0" hangingPunct="1">
              <a:spcBef>
                <a:spcPct val="20000"/>
              </a:spcBef>
              <a:buFont typeface="Arial" pitchFamily="34" charset="0"/>
              <a:buChar char="»"/>
              <a:defRPr sz="1200" kern="1200" baseline="0">
                <a:solidFill>
                  <a:schemeClr val="tx1"/>
                </a:solidFill>
                <a:latin typeface="Cambria" pitchFamily="18" charset="0"/>
                <a:ea typeface="新宋体" pitchFamily="49" charset="-122"/>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a:buNone/>
            </a:pPr>
            <a:r>
              <a:rPr lang="en-US" altLang="zh-CN" sz="1400" dirty="0"/>
              <a:t>   </a:t>
            </a:r>
            <a:r>
              <a:rPr lang="en-US" altLang="zh-CN" sz="1400" dirty="0">
                <a:solidFill>
                  <a:srgbClr val="CC7832"/>
                </a:solidFill>
              </a:rPr>
              <a:t>public </a:t>
            </a:r>
            <a:r>
              <a:rPr lang="en-US" altLang="zh-CN" sz="1400" dirty="0"/>
              <a:t>String </a:t>
            </a:r>
            <a:r>
              <a:rPr lang="en-US" altLang="zh-CN" sz="1400" dirty="0" err="1">
                <a:solidFill>
                  <a:srgbClr val="FFC66D"/>
                </a:solidFill>
              </a:rPr>
              <a:t>getBody</a:t>
            </a:r>
            <a:r>
              <a:rPr lang="en-US" altLang="zh-CN" sz="1400" dirty="0"/>
              <a:t>() {</a:t>
            </a:r>
            <a:br>
              <a:rPr lang="en-US" altLang="zh-CN" sz="1400" dirty="0"/>
            </a:br>
            <a:r>
              <a:rPr lang="en-US" altLang="zh-CN" sz="1400" dirty="0"/>
              <a:t>      </a:t>
            </a:r>
            <a:r>
              <a:rPr lang="en-US" altLang="zh-CN" sz="1400" dirty="0">
                <a:solidFill>
                  <a:srgbClr val="CC7832"/>
                </a:solidFill>
              </a:rPr>
              <a:t>return </a:t>
            </a:r>
            <a:r>
              <a:rPr lang="en-US" altLang="zh-CN" sz="1400" dirty="0">
                <a:solidFill>
                  <a:srgbClr val="9876AA"/>
                </a:solidFill>
              </a:rPr>
              <a:t>body</a:t>
            </a:r>
            <a:r>
              <a:rPr lang="en-US" altLang="zh-CN" sz="1400" dirty="0">
                <a:solidFill>
                  <a:srgbClr val="CC7832"/>
                </a:solidFill>
              </a:rPr>
              <a:t>;</a:t>
            </a:r>
            <a:br>
              <a:rPr lang="en-US" altLang="zh-CN" sz="1400" dirty="0">
                <a:solidFill>
                  <a:srgbClr val="CC7832"/>
                </a:solidFill>
              </a:rPr>
            </a:br>
            <a:r>
              <a:rPr lang="en-US" altLang="zh-CN" sz="1400" dirty="0">
                <a:solidFill>
                  <a:srgbClr val="CC7832"/>
                </a:solidFill>
              </a:rPr>
              <a:t>   </a:t>
            </a:r>
            <a:r>
              <a:rPr lang="en-US" altLang="zh-CN" sz="1400" dirty="0"/>
              <a:t>}</a:t>
            </a:r>
            <a:br>
              <a:rPr lang="en-US" altLang="zh-CN" sz="1400" dirty="0"/>
            </a:br>
            <a:br>
              <a:rPr lang="en-US" altLang="zh-CN" sz="1400" dirty="0"/>
            </a:br>
            <a:r>
              <a:rPr lang="en-US" altLang="zh-CN" sz="1400" dirty="0"/>
              <a:t>   </a:t>
            </a:r>
            <a:r>
              <a:rPr lang="en-US" altLang="zh-CN" sz="1400" dirty="0">
                <a:solidFill>
                  <a:srgbClr val="CC7832"/>
                </a:solidFill>
              </a:rPr>
              <a:t>public void </a:t>
            </a:r>
            <a:r>
              <a:rPr lang="en-US" altLang="zh-CN" sz="1400" dirty="0" err="1">
                <a:solidFill>
                  <a:srgbClr val="FFC66D"/>
                </a:solidFill>
              </a:rPr>
              <a:t>setBody</a:t>
            </a:r>
            <a:r>
              <a:rPr lang="en-US" altLang="zh-CN" sz="1400" dirty="0"/>
              <a:t>(String body) {</a:t>
            </a:r>
            <a:br>
              <a:rPr lang="en-US" altLang="zh-CN" sz="1400" dirty="0"/>
            </a:br>
            <a:r>
              <a:rPr lang="en-US" altLang="zh-CN" sz="1400" dirty="0"/>
              <a:t>      </a:t>
            </a:r>
            <a:r>
              <a:rPr lang="en-US" altLang="zh-CN" sz="1400" dirty="0" err="1">
                <a:solidFill>
                  <a:srgbClr val="CC7832"/>
                </a:solidFill>
              </a:rPr>
              <a:t>this</a:t>
            </a:r>
            <a:r>
              <a:rPr lang="en-US" altLang="zh-CN" sz="1400" dirty="0" err="1"/>
              <a:t>.</a:t>
            </a:r>
            <a:r>
              <a:rPr lang="en-US" altLang="zh-CN" sz="1400" dirty="0" err="1">
                <a:solidFill>
                  <a:srgbClr val="9876AA"/>
                </a:solidFill>
              </a:rPr>
              <a:t>body</a:t>
            </a:r>
            <a:r>
              <a:rPr lang="en-US" altLang="zh-CN" sz="1400" dirty="0">
                <a:solidFill>
                  <a:srgbClr val="9876AA"/>
                </a:solidFill>
              </a:rPr>
              <a:t> </a:t>
            </a:r>
            <a:r>
              <a:rPr lang="en-US" altLang="zh-CN" sz="1400" dirty="0"/>
              <a:t>= body</a:t>
            </a:r>
            <a:r>
              <a:rPr lang="en-US" altLang="zh-CN" sz="1400" dirty="0">
                <a:solidFill>
                  <a:srgbClr val="CC7832"/>
                </a:solidFill>
              </a:rPr>
              <a:t>;</a:t>
            </a:r>
            <a:br>
              <a:rPr lang="en-US" altLang="zh-CN" sz="1400" dirty="0">
                <a:solidFill>
                  <a:srgbClr val="CC7832"/>
                </a:solidFill>
              </a:rPr>
            </a:br>
            <a:r>
              <a:rPr lang="en-US" altLang="zh-CN" sz="1400" dirty="0">
                <a:solidFill>
                  <a:srgbClr val="CC7832"/>
                </a:solidFill>
              </a:rPr>
              <a:t>   </a:t>
            </a:r>
            <a:r>
              <a:rPr lang="en-US" altLang="zh-CN" sz="1400" dirty="0"/>
              <a:t>}</a:t>
            </a:r>
            <a:br>
              <a:rPr lang="en-US" altLang="zh-CN" sz="1400" dirty="0"/>
            </a:br>
            <a:br>
              <a:rPr lang="en-US" altLang="zh-CN" sz="1400" dirty="0"/>
            </a:br>
            <a:r>
              <a:rPr lang="en-US" altLang="zh-CN" sz="1400" dirty="0"/>
              <a:t>   </a:t>
            </a:r>
            <a:r>
              <a:rPr lang="en-US" altLang="zh-CN" sz="1400" dirty="0">
                <a:solidFill>
                  <a:srgbClr val="BBB529"/>
                </a:solidFill>
              </a:rPr>
              <a:t>@Override</a:t>
            </a:r>
            <a:br>
              <a:rPr lang="en-US" altLang="zh-CN" sz="1400" dirty="0">
                <a:solidFill>
                  <a:srgbClr val="BBB529"/>
                </a:solidFill>
              </a:rPr>
            </a:br>
            <a:r>
              <a:rPr lang="en-US" altLang="zh-CN" sz="1400" dirty="0">
                <a:solidFill>
                  <a:srgbClr val="BBB529"/>
                </a:solidFill>
              </a:rPr>
              <a:t>   </a:t>
            </a:r>
            <a:r>
              <a:rPr lang="en-US" altLang="zh-CN" sz="1400" dirty="0">
                <a:solidFill>
                  <a:srgbClr val="CC7832"/>
                </a:solidFill>
              </a:rPr>
              <a:t>public </a:t>
            </a:r>
            <a:r>
              <a:rPr lang="en-US" altLang="zh-CN" sz="1400" dirty="0"/>
              <a:t>String </a:t>
            </a:r>
            <a:r>
              <a:rPr lang="en-US" altLang="zh-CN" sz="1400" dirty="0" err="1">
                <a:solidFill>
                  <a:srgbClr val="FFC66D"/>
                </a:solidFill>
              </a:rPr>
              <a:t>toString</a:t>
            </a:r>
            <a:r>
              <a:rPr lang="en-US" altLang="zh-CN" sz="1400" dirty="0"/>
              <a:t>() {</a:t>
            </a:r>
            <a:br>
              <a:rPr lang="en-US" altLang="zh-CN" sz="1400" dirty="0"/>
            </a:br>
            <a:r>
              <a:rPr lang="en-US" altLang="zh-CN" sz="1400" dirty="0"/>
              <a:t>      </a:t>
            </a:r>
            <a:r>
              <a:rPr lang="en-US" altLang="zh-CN" sz="1400" dirty="0">
                <a:solidFill>
                  <a:srgbClr val="CC7832"/>
                </a:solidFill>
              </a:rPr>
              <a:t>return </a:t>
            </a:r>
            <a:r>
              <a:rPr lang="en-US" altLang="zh-CN" sz="1400" dirty="0" err="1"/>
              <a:t>String.</a:t>
            </a:r>
            <a:r>
              <a:rPr lang="en-US" altLang="zh-CN" sz="1400" i="1" dirty="0" err="1"/>
              <a:t>format</a:t>
            </a:r>
            <a:r>
              <a:rPr lang="en-US" altLang="zh-CN" sz="1400" dirty="0"/>
              <a:t>(</a:t>
            </a:r>
            <a:r>
              <a:rPr lang="en-US" altLang="zh-CN" sz="1400" dirty="0">
                <a:solidFill>
                  <a:srgbClr val="6A8759"/>
                </a:solidFill>
              </a:rPr>
              <a:t>"Email{to=%s, body=%s}"</a:t>
            </a:r>
            <a:r>
              <a:rPr lang="en-US" altLang="zh-CN" sz="1400" dirty="0">
                <a:solidFill>
                  <a:srgbClr val="CC7832"/>
                </a:solidFill>
              </a:rPr>
              <a:t>, </a:t>
            </a:r>
            <a:r>
              <a:rPr lang="en-US" altLang="zh-CN" sz="1400" dirty="0" err="1"/>
              <a:t>getTo</a:t>
            </a:r>
            <a:r>
              <a:rPr lang="en-US" altLang="zh-CN" sz="1400" dirty="0"/>
              <a:t>()</a:t>
            </a:r>
            <a:r>
              <a:rPr lang="en-US" altLang="zh-CN" sz="1400" dirty="0">
                <a:solidFill>
                  <a:srgbClr val="CC7832"/>
                </a:solidFill>
              </a:rPr>
              <a:t>, </a:t>
            </a:r>
            <a:r>
              <a:rPr lang="en-US" altLang="zh-CN" sz="1400" dirty="0" err="1"/>
              <a:t>getBody</a:t>
            </a:r>
            <a:r>
              <a:rPr lang="en-US" altLang="zh-CN" sz="1400" dirty="0"/>
              <a:t>())</a:t>
            </a:r>
            <a:r>
              <a:rPr lang="en-US" altLang="zh-CN" sz="1400" dirty="0">
                <a:solidFill>
                  <a:srgbClr val="CC7832"/>
                </a:solidFill>
              </a:rPr>
              <a:t>;</a:t>
            </a:r>
            <a:br>
              <a:rPr lang="en-US" altLang="zh-CN" sz="1400" dirty="0">
                <a:solidFill>
                  <a:srgbClr val="CC7832"/>
                </a:solidFill>
              </a:rPr>
            </a:br>
            <a:r>
              <a:rPr lang="en-US" altLang="zh-CN" sz="1400" dirty="0">
                <a:solidFill>
                  <a:srgbClr val="CC7832"/>
                </a:solidFill>
              </a:rPr>
              <a:t>   </a:t>
            </a:r>
            <a:r>
              <a:rPr lang="en-US" altLang="zh-CN" sz="1400" dirty="0"/>
              <a:t>}</a:t>
            </a:r>
            <a:br>
              <a:rPr lang="en-US" altLang="zh-CN" sz="1400" dirty="0"/>
            </a:br>
            <a:br>
              <a:rPr lang="en-US" altLang="zh-CN" sz="1400" dirty="0"/>
            </a:br>
            <a:r>
              <a:rPr lang="en-US" altLang="zh-CN" sz="1400" dirty="0"/>
              <a:t>}</a:t>
            </a:r>
          </a:p>
          <a:p>
            <a:r>
              <a:rPr lang="en-US" altLang="zh-CN" sz="1400" dirty="0"/>
              <a:t>This POJO is quite simple, containing two fields (</a:t>
            </a:r>
            <a:r>
              <a:rPr lang="en-US" altLang="zh-CN" sz="1400" b="1" dirty="0"/>
              <a:t>to</a:t>
            </a:r>
            <a:r>
              <a:rPr lang="en-US" altLang="zh-CN" sz="1400" dirty="0"/>
              <a:t> and </a:t>
            </a:r>
            <a:r>
              <a:rPr lang="en-US" altLang="zh-CN" sz="1400" b="1" dirty="0"/>
              <a:t>body</a:t>
            </a:r>
            <a:r>
              <a:rPr lang="en-US" altLang="zh-CN" sz="1400" dirty="0"/>
              <a:t>), along with the presumed set of getters and setters.</a:t>
            </a:r>
            <a:endParaRPr lang="zh-CN" altLang="en-US" sz="1400" dirty="0"/>
          </a:p>
          <a:p>
            <a:pPr marL="0" indent="0">
              <a:buFont typeface="Arial" pitchFamily="34" charset="0"/>
              <a:buNone/>
            </a:pPr>
            <a:endParaRPr lang="en-US" altLang="zh-CN" sz="1400" dirty="0"/>
          </a:p>
        </p:txBody>
      </p:sp>
    </p:spTree>
    <p:extLst>
      <p:ext uri="{BB962C8B-B14F-4D97-AF65-F5344CB8AC3E}">
        <p14:creationId xmlns:p14="http://schemas.microsoft.com/office/powerpoint/2010/main" val="309329039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84CB85-63E2-0C48-8A4E-256B3506D3A2}"/>
              </a:ext>
            </a:extLst>
          </p:cNvPr>
          <p:cNvSpPr>
            <a:spLocks noGrp="1"/>
          </p:cNvSpPr>
          <p:nvPr>
            <p:ph type="title"/>
          </p:nvPr>
        </p:nvSpPr>
        <p:spPr/>
        <p:txBody>
          <a:bodyPr/>
          <a:lstStyle/>
          <a:p>
            <a:r>
              <a:rPr kumimoji="1" lang="en-US" altLang="zh-CN" dirty="0"/>
              <a:t>Messaging</a:t>
            </a:r>
            <a:r>
              <a:rPr kumimoji="1" lang="zh-CN" altLang="en-US" dirty="0"/>
              <a:t> </a:t>
            </a:r>
            <a:r>
              <a:rPr kumimoji="1" lang="en-US" altLang="zh-CN" dirty="0"/>
              <a:t>with</a:t>
            </a:r>
            <a:r>
              <a:rPr kumimoji="1" lang="zh-CN" altLang="en-US" dirty="0"/>
              <a:t> </a:t>
            </a:r>
            <a:r>
              <a:rPr kumimoji="1" lang="en-US" altLang="zh-CN" dirty="0"/>
              <a:t>JMS</a:t>
            </a:r>
            <a:endParaRPr kumimoji="1" lang="zh-CN" altLang="en-US" dirty="0"/>
          </a:p>
        </p:txBody>
      </p:sp>
      <p:sp>
        <p:nvSpPr>
          <p:cNvPr id="3" name="内容占位符 2">
            <a:extLst>
              <a:ext uri="{FF2B5EF4-FFF2-40B4-BE49-F238E27FC236}">
                <a16:creationId xmlns:a16="http://schemas.microsoft.com/office/drawing/2014/main" id="{1B75B358-C23D-BE40-A33F-70ACD4499D3D}"/>
              </a:ext>
            </a:extLst>
          </p:cNvPr>
          <p:cNvSpPr>
            <a:spLocks noGrp="1"/>
          </p:cNvSpPr>
          <p:nvPr>
            <p:ph idx="1"/>
          </p:nvPr>
        </p:nvSpPr>
        <p:spPr>
          <a:xfrm>
            <a:off x="107504" y="699542"/>
            <a:ext cx="8784976" cy="4338250"/>
          </a:xfrm>
        </p:spPr>
        <p:txBody>
          <a:bodyPr>
            <a:normAutofit fontScale="92500" lnSpcReduction="10000"/>
          </a:bodyPr>
          <a:lstStyle/>
          <a:p>
            <a:r>
              <a:rPr lang="en-US" altLang="zh-CN" sz="1900" dirty="0"/>
              <a:t>Message</a:t>
            </a:r>
            <a:r>
              <a:rPr lang="zh-CN" altLang="en-US" sz="1900" dirty="0"/>
              <a:t> </a:t>
            </a:r>
            <a:r>
              <a:rPr lang="en-US" altLang="zh-CN" sz="1900" dirty="0"/>
              <a:t>Receiver</a:t>
            </a:r>
          </a:p>
          <a:p>
            <a:pPr marL="0" indent="0">
              <a:buNone/>
            </a:pPr>
            <a:r>
              <a:rPr lang="en-US" altLang="zh-CN" dirty="0" err="1">
                <a:solidFill>
                  <a:schemeClr val="tx2"/>
                </a:solidFill>
              </a:rPr>
              <a:t>Receiver.java</a:t>
            </a:r>
            <a:endParaRPr lang="en-US" altLang="zh-CN" dirty="0">
              <a:solidFill>
                <a:schemeClr val="tx2"/>
              </a:solidFill>
            </a:endParaRPr>
          </a:p>
          <a:p>
            <a:pPr marL="0" indent="0">
              <a:buNone/>
            </a:pPr>
            <a:r>
              <a:rPr lang="en-US" altLang="zh-CN" dirty="0">
                <a:solidFill>
                  <a:srgbClr val="CC7832"/>
                </a:solidFill>
              </a:rPr>
              <a:t>package </a:t>
            </a:r>
            <a:r>
              <a:rPr lang="en-US" altLang="zh-CN" dirty="0"/>
              <a:t>org.reins.se3353.se3353_2_jms</a:t>
            </a:r>
            <a:r>
              <a:rPr lang="en-US" altLang="zh-CN" dirty="0">
                <a:solidFill>
                  <a:srgbClr val="CC7832"/>
                </a:solidFill>
              </a:rPr>
              <a:t>;</a:t>
            </a:r>
            <a:br>
              <a:rPr lang="en-US" altLang="zh-CN" dirty="0">
                <a:solidFill>
                  <a:srgbClr val="CC7832"/>
                </a:solidFill>
              </a:rPr>
            </a:br>
            <a:br>
              <a:rPr lang="en-US" altLang="zh-CN" dirty="0">
                <a:solidFill>
                  <a:srgbClr val="CC7832"/>
                </a:solidFill>
              </a:rPr>
            </a:br>
            <a:r>
              <a:rPr lang="en-US" altLang="zh-CN" dirty="0">
                <a:solidFill>
                  <a:srgbClr val="CC7832"/>
                </a:solidFill>
              </a:rPr>
              <a:t>import </a:t>
            </a:r>
            <a:r>
              <a:rPr lang="en-US" altLang="zh-CN" dirty="0" err="1"/>
              <a:t>org.springframework.jms.annotation.</a:t>
            </a:r>
            <a:r>
              <a:rPr lang="en-US" altLang="zh-CN" dirty="0" err="1">
                <a:solidFill>
                  <a:srgbClr val="BBB529"/>
                </a:solidFill>
              </a:rPr>
              <a:t>JmsListener</a:t>
            </a:r>
            <a:r>
              <a:rPr lang="en-US" altLang="zh-CN" dirty="0">
                <a:solidFill>
                  <a:srgbClr val="CC7832"/>
                </a:solidFill>
              </a:rPr>
              <a:t>;</a:t>
            </a:r>
            <a:br>
              <a:rPr lang="en-US" altLang="zh-CN" dirty="0">
                <a:solidFill>
                  <a:srgbClr val="CC7832"/>
                </a:solidFill>
              </a:rPr>
            </a:br>
            <a:r>
              <a:rPr lang="en-US" altLang="zh-CN" dirty="0">
                <a:solidFill>
                  <a:srgbClr val="CC7832"/>
                </a:solidFill>
              </a:rPr>
              <a:t>import </a:t>
            </a:r>
            <a:r>
              <a:rPr lang="en-US" altLang="zh-CN" dirty="0" err="1"/>
              <a:t>org.springframework.stereotype.</a:t>
            </a:r>
            <a:r>
              <a:rPr lang="en-US" altLang="zh-CN" dirty="0" err="1">
                <a:solidFill>
                  <a:srgbClr val="BBB529"/>
                </a:solidFill>
              </a:rPr>
              <a:t>Component</a:t>
            </a:r>
            <a:r>
              <a:rPr lang="en-US" altLang="zh-CN" dirty="0">
                <a:solidFill>
                  <a:srgbClr val="CC7832"/>
                </a:solidFill>
              </a:rPr>
              <a:t>;</a:t>
            </a:r>
            <a:br>
              <a:rPr lang="en-US" altLang="zh-CN" dirty="0">
                <a:solidFill>
                  <a:srgbClr val="CC7832"/>
                </a:solidFill>
              </a:rPr>
            </a:br>
            <a:br>
              <a:rPr lang="en-US" altLang="zh-CN" dirty="0">
                <a:solidFill>
                  <a:srgbClr val="CC7832"/>
                </a:solidFill>
              </a:rPr>
            </a:br>
            <a:r>
              <a:rPr lang="en-US" altLang="zh-CN" dirty="0">
                <a:solidFill>
                  <a:srgbClr val="BBB529"/>
                </a:solidFill>
              </a:rPr>
              <a:t>@Component</a:t>
            </a:r>
            <a:br>
              <a:rPr lang="en-US" altLang="zh-CN" dirty="0">
                <a:solidFill>
                  <a:srgbClr val="BBB529"/>
                </a:solidFill>
              </a:rPr>
            </a:br>
            <a:r>
              <a:rPr lang="en-US" altLang="zh-CN" dirty="0">
                <a:solidFill>
                  <a:srgbClr val="CC7832"/>
                </a:solidFill>
              </a:rPr>
              <a:t>public class </a:t>
            </a:r>
            <a:r>
              <a:rPr lang="en-US" altLang="zh-CN" dirty="0"/>
              <a:t>Receiver {</a:t>
            </a:r>
            <a:br>
              <a:rPr lang="en-US" altLang="zh-CN" dirty="0"/>
            </a:br>
            <a:br>
              <a:rPr lang="en-US" altLang="zh-CN" dirty="0"/>
            </a:br>
            <a:r>
              <a:rPr lang="en-US" altLang="zh-CN" dirty="0"/>
              <a:t>   </a:t>
            </a:r>
            <a:r>
              <a:rPr lang="en-US" altLang="zh-CN" dirty="0">
                <a:solidFill>
                  <a:srgbClr val="BBB529"/>
                </a:solidFill>
              </a:rPr>
              <a:t>@</a:t>
            </a:r>
            <a:r>
              <a:rPr lang="en-US" altLang="zh-CN" dirty="0" err="1">
                <a:solidFill>
                  <a:srgbClr val="BBB529"/>
                </a:solidFill>
              </a:rPr>
              <a:t>JmsListener</a:t>
            </a:r>
            <a:r>
              <a:rPr lang="en-US" altLang="zh-CN" dirty="0"/>
              <a:t>(destination = </a:t>
            </a:r>
            <a:r>
              <a:rPr lang="en-US" altLang="zh-CN" dirty="0">
                <a:solidFill>
                  <a:srgbClr val="6A8759"/>
                </a:solidFill>
              </a:rPr>
              <a:t>"mailbox"</a:t>
            </a:r>
            <a:r>
              <a:rPr lang="en-US" altLang="zh-CN" dirty="0"/>
              <a:t>)</a:t>
            </a:r>
            <a:r>
              <a:rPr lang="en-US" altLang="zh-CN" dirty="0">
                <a:solidFill>
                  <a:srgbClr val="808080"/>
                </a:solidFill>
              </a:rPr>
              <a:t>//, </a:t>
            </a:r>
            <a:r>
              <a:rPr lang="en-US" altLang="zh-CN" dirty="0" err="1">
                <a:solidFill>
                  <a:srgbClr val="808080"/>
                </a:solidFill>
              </a:rPr>
              <a:t>containerFactory</a:t>
            </a:r>
            <a:r>
              <a:rPr lang="en-US" altLang="zh-CN" dirty="0">
                <a:solidFill>
                  <a:srgbClr val="808080"/>
                </a:solidFill>
              </a:rPr>
              <a:t> = "</a:t>
            </a:r>
            <a:r>
              <a:rPr lang="en-US" altLang="zh-CN" dirty="0" err="1">
                <a:solidFill>
                  <a:srgbClr val="808080"/>
                </a:solidFill>
              </a:rPr>
              <a:t>myFactory</a:t>
            </a:r>
            <a:r>
              <a:rPr lang="en-US" altLang="zh-CN" dirty="0">
                <a:solidFill>
                  <a:srgbClr val="808080"/>
                </a:solidFill>
              </a:rPr>
              <a:t>")</a:t>
            </a:r>
            <a:br>
              <a:rPr lang="en-US" altLang="zh-CN" dirty="0">
                <a:solidFill>
                  <a:srgbClr val="808080"/>
                </a:solidFill>
              </a:rPr>
            </a:br>
            <a:r>
              <a:rPr lang="en-US" altLang="zh-CN" dirty="0">
                <a:solidFill>
                  <a:srgbClr val="808080"/>
                </a:solidFill>
              </a:rPr>
              <a:t>   </a:t>
            </a:r>
            <a:r>
              <a:rPr lang="en-US" altLang="zh-CN" dirty="0">
                <a:solidFill>
                  <a:srgbClr val="CC7832"/>
                </a:solidFill>
              </a:rPr>
              <a:t>public void </a:t>
            </a:r>
            <a:r>
              <a:rPr lang="en-US" altLang="zh-CN" dirty="0" err="1">
                <a:solidFill>
                  <a:srgbClr val="FFC66D"/>
                </a:solidFill>
              </a:rPr>
              <a:t>receiveMessage</a:t>
            </a:r>
            <a:r>
              <a:rPr lang="en-US" altLang="zh-CN" dirty="0"/>
              <a:t>(Email email) {</a:t>
            </a:r>
            <a:br>
              <a:rPr lang="en-US" altLang="zh-CN" dirty="0"/>
            </a:br>
            <a:r>
              <a:rPr lang="en-US" altLang="zh-CN" dirty="0"/>
              <a:t>      </a:t>
            </a:r>
            <a:r>
              <a:rPr lang="en-US" altLang="zh-CN" dirty="0" err="1"/>
              <a:t>System.</a:t>
            </a:r>
            <a:r>
              <a:rPr lang="en-US" altLang="zh-CN" i="1" dirty="0" err="1">
                <a:solidFill>
                  <a:srgbClr val="9876AA"/>
                </a:solidFill>
              </a:rPr>
              <a:t>out</a:t>
            </a:r>
            <a:r>
              <a:rPr lang="en-US" altLang="zh-CN" dirty="0" err="1"/>
              <a:t>.println</a:t>
            </a:r>
            <a:r>
              <a:rPr lang="en-US" altLang="zh-CN" dirty="0"/>
              <a:t>(</a:t>
            </a:r>
            <a:r>
              <a:rPr lang="en-US" altLang="zh-CN" dirty="0">
                <a:solidFill>
                  <a:srgbClr val="6A8759"/>
                </a:solidFill>
              </a:rPr>
              <a:t>"Received &lt;" </a:t>
            </a:r>
            <a:r>
              <a:rPr lang="en-US" altLang="zh-CN" dirty="0"/>
              <a:t>+ email + </a:t>
            </a:r>
            <a:r>
              <a:rPr lang="en-US" altLang="zh-CN" dirty="0">
                <a:solidFill>
                  <a:srgbClr val="6A8759"/>
                </a:solidFill>
              </a:rPr>
              <a:t>"&gt;"</a:t>
            </a:r>
            <a:r>
              <a:rPr lang="en-US" altLang="zh-CN" dirty="0"/>
              <a:t>)</a:t>
            </a:r>
            <a:r>
              <a:rPr lang="en-US" altLang="zh-CN" dirty="0">
                <a:solidFill>
                  <a:srgbClr val="CC7832"/>
                </a:solidFill>
              </a:rPr>
              <a:t>;</a:t>
            </a:r>
            <a:br>
              <a:rPr lang="en-US" altLang="zh-CN" dirty="0">
                <a:solidFill>
                  <a:srgbClr val="CC7832"/>
                </a:solidFill>
              </a:rPr>
            </a:br>
            <a:r>
              <a:rPr lang="en-US" altLang="zh-CN" dirty="0">
                <a:solidFill>
                  <a:srgbClr val="CC7832"/>
                </a:solidFill>
              </a:rPr>
              <a:t>   </a:t>
            </a:r>
            <a:r>
              <a:rPr lang="en-US" altLang="zh-CN" dirty="0"/>
              <a:t>}</a:t>
            </a:r>
            <a:br>
              <a:rPr lang="en-US" altLang="zh-CN" dirty="0"/>
            </a:br>
            <a:br>
              <a:rPr lang="en-US" altLang="zh-CN" dirty="0"/>
            </a:br>
            <a:r>
              <a:rPr lang="en-US" altLang="zh-CN" dirty="0"/>
              <a:t>}</a:t>
            </a:r>
            <a:br>
              <a:rPr lang="en-US" altLang="zh-CN" dirty="0"/>
            </a:br>
            <a:endParaRPr lang="zh-CN" altLang="en-US" dirty="0"/>
          </a:p>
          <a:p>
            <a:pPr marL="0" indent="0">
              <a:buNone/>
            </a:pPr>
            <a:endParaRPr lang="en-US" altLang="zh-CN" dirty="0"/>
          </a:p>
        </p:txBody>
      </p:sp>
      <p:sp>
        <p:nvSpPr>
          <p:cNvPr id="4" name="灯片编号占位符 3">
            <a:extLst>
              <a:ext uri="{FF2B5EF4-FFF2-40B4-BE49-F238E27FC236}">
                <a16:creationId xmlns:a16="http://schemas.microsoft.com/office/drawing/2014/main" id="{05F04347-B199-DF44-82D9-0E882D9E2898}"/>
              </a:ext>
            </a:extLst>
          </p:cNvPr>
          <p:cNvSpPr>
            <a:spLocks noGrp="1"/>
          </p:cNvSpPr>
          <p:nvPr>
            <p:ph type="sldNum" sz="quarter" idx="12"/>
          </p:nvPr>
        </p:nvSpPr>
        <p:spPr/>
        <p:txBody>
          <a:bodyPr/>
          <a:lstStyle/>
          <a:p>
            <a:fld id="{CB818ED7-1FAF-4BEC-A906-EB6564C334EB}" type="slidenum">
              <a:rPr lang="zh-CN" altLang="en-US" smtClean="0"/>
              <a:pPr/>
              <a:t>31</a:t>
            </a:fld>
            <a:endParaRPr lang="zh-CN" altLang="en-US" dirty="0"/>
          </a:p>
        </p:txBody>
      </p:sp>
    </p:spTree>
    <p:extLst>
      <p:ext uri="{BB962C8B-B14F-4D97-AF65-F5344CB8AC3E}">
        <p14:creationId xmlns:p14="http://schemas.microsoft.com/office/powerpoint/2010/main" val="10596076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84CB85-63E2-0C48-8A4E-256B3506D3A2}"/>
              </a:ext>
            </a:extLst>
          </p:cNvPr>
          <p:cNvSpPr>
            <a:spLocks noGrp="1"/>
          </p:cNvSpPr>
          <p:nvPr>
            <p:ph type="title"/>
          </p:nvPr>
        </p:nvSpPr>
        <p:spPr/>
        <p:txBody>
          <a:bodyPr/>
          <a:lstStyle/>
          <a:p>
            <a:r>
              <a:rPr kumimoji="1" lang="en-US" altLang="zh-CN" dirty="0"/>
              <a:t>Messaging</a:t>
            </a:r>
            <a:r>
              <a:rPr kumimoji="1" lang="zh-CN" altLang="en-US" dirty="0"/>
              <a:t> </a:t>
            </a:r>
            <a:r>
              <a:rPr kumimoji="1" lang="en-US" altLang="zh-CN" dirty="0"/>
              <a:t>with</a:t>
            </a:r>
            <a:r>
              <a:rPr kumimoji="1" lang="zh-CN" altLang="en-US" dirty="0"/>
              <a:t> </a:t>
            </a:r>
            <a:r>
              <a:rPr kumimoji="1" lang="en-US" altLang="zh-CN" dirty="0"/>
              <a:t>JMS</a:t>
            </a:r>
            <a:endParaRPr kumimoji="1" lang="zh-CN" altLang="en-US" dirty="0"/>
          </a:p>
        </p:txBody>
      </p:sp>
      <p:sp>
        <p:nvSpPr>
          <p:cNvPr id="3" name="内容占位符 2">
            <a:extLst>
              <a:ext uri="{FF2B5EF4-FFF2-40B4-BE49-F238E27FC236}">
                <a16:creationId xmlns:a16="http://schemas.microsoft.com/office/drawing/2014/main" id="{1B75B358-C23D-BE40-A33F-70ACD4499D3D}"/>
              </a:ext>
            </a:extLst>
          </p:cNvPr>
          <p:cNvSpPr>
            <a:spLocks noGrp="1"/>
          </p:cNvSpPr>
          <p:nvPr>
            <p:ph idx="1"/>
          </p:nvPr>
        </p:nvSpPr>
        <p:spPr>
          <a:xfrm>
            <a:off x="107504" y="699542"/>
            <a:ext cx="8784976" cy="4338250"/>
          </a:xfrm>
        </p:spPr>
        <p:txBody>
          <a:bodyPr>
            <a:normAutofit fontScale="77500" lnSpcReduction="20000"/>
          </a:bodyPr>
          <a:lstStyle/>
          <a:p>
            <a:r>
              <a:rPr lang="en-US" altLang="zh-CN" sz="2300" dirty="0"/>
              <a:t>Send and receive JMS messages with Spring</a:t>
            </a:r>
          </a:p>
          <a:p>
            <a:pPr marL="0" indent="0">
              <a:buNone/>
            </a:pPr>
            <a:r>
              <a:rPr lang="en-US" altLang="zh-CN" dirty="0" err="1">
                <a:solidFill>
                  <a:schemeClr val="tx2"/>
                </a:solidFill>
              </a:rPr>
              <a:t>Application.java</a:t>
            </a:r>
            <a:br>
              <a:rPr lang="en-US" altLang="zh-CN" dirty="0"/>
            </a:br>
            <a:r>
              <a:rPr lang="en-US" altLang="zh-CN" dirty="0">
                <a:solidFill>
                  <a:srgbClr val="CC7832"/>
                </a:solidFill>
              </a:rPr>
              <a:t>package </a:t>
            </a:r>
            <a:r>
              <a:rPr lang="en-US" altLang="zh-CN" dirty="0" err="1"/>
              <a:t>org.reins.demo</a:t>
            </a:r>
            <a:r>
              <a:rPr lang="en-US" altLang="zh-CN" dirty="0">
                <a:solidFill>
                  <a:srgbClr val="CC7832"/>
                </a:solidFill>
              </a:rPr>
              <a:t>;</a:t>
            </a:r>
            <a:br>
              <a:rPr lang="en-US" altLang="zh-CN" dirty="0">
                <a:solidFill>
                  <a:srgbClr val="CC7832"/>
                </a:solidFill>
              </a:rPr>
            </a:br>
            <a:r>
              <a:rPr lang="en-US" altLang="zh-CN" dirty="0">
                <a:solidFill>
                  <a:srgbClr val="BBB529"/>
                </a:solidFill>
              </a:rPr>
              <a:t>@</a:t>
            </a:r>
            <a:r>
              <a:rPr lang="en-US" altLang="zh-CN" dirty="0" err="1">
                <a:solidFill>
                  <a:srgbClr val="BBB529"/>
                </a:solidFill>
              </a:rPr>
              <a:t>SpringBootApplication</a:t>
            </a:r>
            <a:br>
              <a:rPr lang="en-US" altLang="zh-CN" dirty="0">
                <a:solidFill>
                  <a:srgbClr val="BBB529"/>
                </a:solidFill>
              </a:rPr>
            </a:br>
            <a:r>
              <a:rPr lang="en-US" altLang="zh-CN" dirty="0">
                <a:solidFill>
                  <a:srgbClr val="BBB529"/>
                </a:solidFill>
              </a:rPr>
              <a:t>@</a:t>
            </a:r>
            <a:r>
              <a:rPr lang="en-US" altLang="zh-CN" dirty="0" err="1">
                <a:solidFill>
                  <a:srgbClr val="BBB529"/>
                </a:solidFill>
              </a:rPr>
              <a:t>EnableJms</a:t>
            </a:r>
            <a:br>
              <a:rPr lang="en-US" altLang="zh-CN" dirty="0">
                <a:solidFill>
                  <a:srgbClr val="BBB529"/>
                </a:solidFill>
              </a:rPr>
            </a:br>
            <a:r>
              <a:rPr lang="en-US" altLang="zh-CN" dirty="0">
                <a:solidFill>
                  <a:srgbClr val="CC7832"/>
                </a:solidFill>
              </a:rPr>
              <a:t>public class </a:t>
            </a:r>
            <a:r>
              <a:rPr lang="en-US" altLang="zh-CN" dirty="0"/>
              <a:t>Application {</a:t>
            </a:r>
            <a:br>
              <a:rPr lang="en-US" altLang="zh-CN" dirty="0"/>
            </a:br>
            <a:r>
              <a:rPr lang="en-US" altLang="zh-CN" dirty="0"/>
              <a:t>   </a:t>
            </a:r>
            <a:r>
              <a:rPr lang="en-US" altLang="zh-CN" dirty="0">
                <a:solidFill>
                  <a:srgbClr val="BBB529"/>
                </a:solidFill>
              </a:rPr>
              <a:t>@Bean</a:t>
            </a:r>
            <a:br>
              <a:rPr lang="en-US" altLang="zh-CN" dirty="0">
                <a:solidFill>
                  <a:srgbClr val="BBB529"/>
                </a:solidFill>
              </a:rPr>
            </a:br>
            <a:r>
              <a:rPr lang="en-US" altLang="zh-CN" dirty="0">
                <a:solidFill>
                  <a:srgbClr val="BBB529"/>
                </a:solidFill>
              </a:rPr>
              <a:t>   </a:t>
            </a:r>
            <a:r>
              <a:rPr lang="en-US" altLang="zh-CN" dirty="0">
                <a:solidFill>
                  <a:srgbClr val="CC7832"/>
                </a:solidFill>
              </a:rPr>
              <a:t>public </a:t>
            </a:r>
            <a:r>
              <a:rPr lang="en-US" altLang="zh-CN" dirty="0" err="1"/>
              <a:t>JmsListenerContainerFactory</a:t>
            </a:r>
            <a:r>
              <a:rPr lang="en-US" altLang="zh-CN" dirty="0"/>
              <a:t>&lt;?&gt; </a:t>
            </a:r>
            <a:r>
              <a:rPr lang="en-US" altLang="zh-CN" dirty="0" err="1">
                <a:solidFill>
                  <a:srgbClr val="FFC66D"/>
                </a:solidFill>
              </a:rPr>
              <a:t>myFactory</a:t>
            </a:r>
            <a:r>
              <a:rPr lang="en-US" altLang="zh-CN" dirty="0"/>
              <a:t>(</a:t>
            </a:r>
            <a:r>
              <a:rPr lang="en-US" altLang="zh-CN" dirty="0" err="1"/>
              <a:t>ConnectionFactory</a:t>
            </a:r>
            <a:r>
              <a:rPr lang="en-US" altLang="zh-CN" dirty="0"/>
              <a:t> </a:t>
            </a:r>
            <a:r>
              <a:rPr lang="en-US" altLang="zh-CN" dirty="0" err="1"/>
              <a:t>connectionFactory</a:t>
            </a:r>
            <a:r>
              <a:rPr lang="en-US" altLang="zh-CN" dirty="0">
                <a:solidFill>
                  <a:srgbClr val="CC7832"/>
                </a:solidFill>
              </a:rPr>
              <a:t>, </a:t>
            </a:r>
            <a:r>
              <a:rPr lang="zh-CN" altLang="en-US" dirty="0">
                <a:solidFill>
                  <a:srgbClr val="CC7832"/>
                </a:solidFill>
              </a:rPr>
              <a:t> </a:t>
            </a:r>
            <a:endParaRPr lang="en-US" altLang="zh-CN" dirty="0">
              <a:solidFill>
                <a:srgbClr val="CC7832"/>
              </a:solidFill>
            </a:endParaRPr>
          </a:p>
          <a:p>
            <a:pPr marL="0" indent="0">
              <a:buNone/>
            </a:pPr>
            <a:r>
              <a:rPr lang="zh-CN" altLang="en-US" dirty="0"/>
              <a:t>                                                    </a:t>
            </a:r>
            <a:r>
              <a:rPr lang="en-US" altLang="zh-CN" dirty="0" err="1"/>
              <a:t>DefaultJmsListenerContainerFactoryConfigurer</a:t>
            </a:r>
            <a:r>
              <a:rPr lang="en-US" altLang="zh-CN" dirty="0"/>
              <a:t> </a:t>
            </a:r>
            <a:r>
              <a:rPr lang="en-US" altLang="zh-CN" dirty="0" err="1"/>
              <a:t>configurer</a:t>
            </a:r>
            <a:r>
              <a:rPr lang="en-US" altLang="zh-CN" dirty="0"/>
              <a:t>) {</a:t>
            </a:r>
            <a:br>
              <a:rPr lang="en-US" altLang="zh-CN" dirty="0"/>
            </a:br>
            <a:r>
              <a:rPr lang="en-US" altLang="zh-CN" dirty="0"/>
              <a:t>      </a:t>
            </a:r>
            <a:r>
              <a:rPr lang="en-US" altLang="zh-CN" dirty="0" err="1"/>
              <a:t>DefaultJmsListenerContainerFactory</a:t>
            </a:r>
            <a:r>
              <a:rPr lang="en-US" altLang="zh-CN" dirty="0"/>
              <a:t> factory = </a:t>
            </a:r>
            <a:r>
              <a:rPr lang="en-US" altLang="zh-CN" dirty="0">
                <a:solidFill>
                  <a:srgbClr val="CC7832"/>
                </a:solidFill>
              </a:rPr>
              <a:t>new </a:t>
            </a:r>
            <a:r>
              <a:rPr lang="en-US" altLang="zh-CN" dirty="0" err="1"/>
              <a:t>DefaultJmsListenerContainerFactory</a:t>
            </a:r>
            <a:r>
              <a:rPr lang="en-US" altLang="zh-CN" dirty="0"/>
              <a:t>()</a:t>
            </a:r>
            <a:r>
              <a:rPr lang="en-US" altLang="zh-CN" dirty="0">
                <a:solidFill>
                  <a:srgbClr val="CC7832"/>
                </a:solidFill>
              </a:rPr>
              <a:t>;</a:t>
            </a:r>
            <a:br>
              <a:rPr lang="en-US" altLang="zh-CN" dirty="0">
                <a:solidFill>
                  <a:srgbClr val="CC7832"/>
                </a:solidFill>
              </a:rPr>
            </a:br>
            <a:r>
              <a:rPr lang="en-US" altLang="zh-CN" dirty="0">
                <a:solidFill>
                  <a:srgbClr val="CC7832"/>
                </a:solidFill>
              </a:rPr>
              <a:t>      </a:t>
            </a:r>
            <a:r>
              <a:rPr lang="en-US" altLang="zh-CN" dirty="0">
                <a:solidFill>
                  <a:srgbClr val="808080"/>
                </a:solidFill>
              </a:rPr>
              <a:t>// This provides all boot's default to this factory, including the message converter</a:t>
            </a:r>
            <a:br>
              <a:rPr lang="en-US" altLang="zh-CN" dirty="0">
                <a:solidFill>
                  <a:srgbClr val="808080"/>
                </a:solidFill>
              </a:rPr>
            </a:br>
            <a:r>
              <a:rPr lang="en-US" altLang="zh-CN" dirty="0">
                <a:solidFill>
                  <a:srgbClr val="808080"/>
                </a:solidFill>
              </a:rPr>
              <a:t>      </a:t>
            </a:r>
            <a:r>
              <a:rPr lang="en-US" altLang="zh-CN" dirty="0" err="1"/>
              <a:t>configurer.configure</a:t>
            </a:r>
            <a:r>
              <a:rPr lang="en-US" altLang="zh-CN" dirty="0"/>
              <a:t>(factory</a:t>
            </a:r>
            <a:r>
              <a:rPr lang="en-US" altLang="zh-CN" dirty="0">
                <a:solidFill>
                  <a:srgbClr val="CC7832"/>
                </a:solidFill>
              </a:rPr>
              <a:t>, </a:t>
            </a:r>
            <a:r>
              <a:rPr lang="en-US" altLang="zh-CN" dirty="0" err="1"/>
              <a:t>connectionFactory</a:t>
            </a:r>
            <a:r>
              <a:rPr lang="en-US" altLang="zh-CN" dirty="0"/>
              <a:t>)</a:t>
            </a:r>
            <a:r>
              <a:rPr lang="en-US" altLang="zh-CN" dirty="0">
                <a:solidFill>
                  <a:srgbClr val="CC7832"/>
                </a:solidFill>
              </a:rPr>
              <a:t>;</a:t>
            </a:r>
            <a:br>
              <a:rPr lang="en-US" altLang="zh-CN" dirty="0">
                <a:solidFill>
                  <a:srgbClr val="CC7832"/>
                </a:solidFill>
              </a:rPr>
            </a:br>
            <a:r>
              <a:rPr lang="en-US" altLang="zh-CN" dirty="0">
                <a:solidFill>
                  <a:srgbClr val="CC7832"/>
                </a:solidFill>
              </a:rPr>
              <a:t>      </a:t>
            </a:r>
            <a:r>
              <a:rPr lang="en-US" altLang="zh-CN" dirty="0">
                <a:solidFill>
                  <a:srgbClr val="808080"/>
                </a:solidFill>
              </a:rPr>
              <a:t>// You could still override some of Boot's default if necessary.</a:t>
            </a:r>
            <a:br>
              <a:rPr lang="en-US" altLang="zh-CN" dirty="0">
                <a:solidFill>
                  <a:srgbClr val="808080"/>
                </a:solidFill>
              </a:rPr>
            </a:br>
            <a:r>
              <a:rPr lang="en-US" altLang="zh-CN" dirty="0">
                <a:solidFill>
                  <a:srgbClr val="808080"/>
                </a:solidFill>
              </a:rPr>
              <a:t>      </a:t>
            </a:r>
            <a:r>
              <a:rPr lang="en-US" altLang="zh-CN" dirty="0">
                <a:solidFill>
                  <a:srgbClr val="CC7832"/>
                </a:solidFill>
              </a:rPr>
              <a:t>return </a:t>
            </a:r>
            <a:r>
              <a:rPr lang="en-US" altLang="zh-CN" dirty="0"/>
              <a:t>factory</a:t>
            </a:r>
            <a:r>
              <a:rPr lang="en-US" altLang="zh-CN" dirty="0">
                <a:solidFill>
                  <a:srgbClr val="CC7832"/>
                </a:solidFill>
              </a:rPr>
              <a:t>;</a:t>
            </a:r>
            <a:br>
              <a:rPr lang="en-US" altLang="zh-CN" dirty="0">
                <a:solidFill>
                  <a:srgbClr val="CC7832"/>
                </a:solidFill>
              </a:rPr>
            </a:br>
            <a:r>
              <a:rPr lang="en-US" altLang="zh-CN" dirty="0">
                <a:solidFill>
                  <a:srgbClr val="CC7832"/>
                </a:solidFill>
              </a:rPr>
              <a:t>   </a:t>
            </a:r>
            <a:r>
              <a:rPr lang="en-US" altLang="zh-CN" dirty="0"/>
              <a:t>}</a:t>
            </a:r>
            <a:br>
              <a:rPr lang="en-US" altLang="zh-CN" dirty="0"/>
            </a:br>
            <a:br>
              <a:rPr lang="en-US" altLang="zh-CN" dirty="0"/>
            </a:br>
            <a:r>
              <a:rPr lang="en-US" altLang="zh-CN" dirty="0"/>
              <a:t>   </a:t>
            </a:r>
            <a:r>
              <a:rPr lang="en-US" altLang="zh-CN" dirty="0">
                <a:solidFill>
                  <a:srgbClr val="BBB529"/>
                </a:solidFill>
              </a:rPr>
              <a:t>@Bean </a:t>
            </a:r>
            <a:r>
              <a:rPr lang="en-US" altLang="zh-CN" dirty="0">
                <a:solidFill>
                  <a:srgbClr val="808080"/>
                </a:solidFill>
              </a:rPr>
              <a:t>// Serialize message content to json using </a:t>
            </a:r>
            <a:r>
              <a:rPr lang="en-US" altLang="zh-CN" dirty="0" err="1">
                <a:solidFill>
                  <a:srgbClr val="808080"/>
                </a:solidFill>
              </a:rPr>
              <a:t>TextMessage</a:t>
            </a:r>
            <a:br>
              <a:rPr lang="en-US" altLang="zh-CN" dirty="0">
                <a:solidFill>
                  <a:srgbClr val="808080"/>
                </a:solidFill>
              </a:rPr>
            </a:br>
            <a:r>
              <a:rPr lang="en-US" altLang="zh-CN" dirty="0">
                <a:solidFill>
                  <a:srgbClr val="808080"/>
                </a:solidFill>
              </a:rPr>
              <a:t>   </a:t>
            </a:r>
            <a:r>
              <a:rPr lang="en-US" altLang="zh-CN" dirty="0">
                <a:solidFill>
                  <a:srgbClr val="CC7832"/>
                </a:solidFill>
              </a:rPr>
              <a:t>public </a:t>
            </a:r>
            <a:r>
              <a:rPr lang="en-US" altLang="zh-CN" dirty="0" err="1"/>
              <a:t>MessageConverter</a:t>
            </a:r>
            <a:r>
              <a:rPr lang="en-US" altLang="zh-CN" dirty="0"/>
              <a:t> </a:t>
            </a:r>
            <a:r>
              <a:rPr lang="en-US" altLang="zh-CN" dirty="0" err="1">
                <a:solidFill>
                  <a:srgbClr val="FFC66D"/>
                </a:solidFill>
              </a:rPr>
              <a:t>jacksonJmsMessageConverter</a:t>
            </a:r>
            <a:r>
              <a:rPr lang="en-US" altLang="zh-CN" dirty="0"/>
              <a:t>() {</a:t>
            </a:r>
            <a:br>
              <a:rPr lang="en-US" altLang="zh-CN" dirty="0"/>
            </a:br>
            <a:r>
              <a:rPr lang="en-US" altLang="zh-CN" dirty="0"/>
              <a:t>      MappingJackson2MessageConverter converter = </a:t>
            </a:r>
            <a:r>
              <a:rPr lang="en-US" altLang="zh-CN" dirty="0">
                <a:solidFill>
                  <a:srgbClr val="CC7832"/>
                </a:solidFill>
              </a:rPr>
              <a:t>new </a:t>
            </a:r>
            <a:r>
              <a:rPr lang="en-US" altLang="zh-CN" dirty="0"/>
              <a:t>MappingJackson2MessageConverter()</a:t>
            </a:r>
            <a:r>
              <a:rPr lang="en-US" altLang="zh-CN" dirty="0">
                <a:solidFill>
                  <a:srgbClr val="CC7832"/>
                </a:solidFill>
              </a:rPr>
              <a:t>;</a:t>
            </a:r>
            <a:br>
              <a:rPr lang="en-US" altLang="zh-CN" dirty="0">
                <a:solidFill>
                  <a:srgbClr val="CC7832"/>
                </a:solidFill>
              </a:rPr>
            </a:br>
            <a:r>
              <a:rPr lang="en-US" altLang="zh-CN" dirty="0">
                <a:solidFill>
                  <a:srgbClr val="CC7832"/>
                </a:solidFill>
              </a:rPr>
              <a:t>      </a:t>
            </a:r>
            <a:r>
              <a:rPr lang="en-US" altLang="zh-CN" dirty="0" err="1"/>
              <a:t>converter.setTargetType</a:t>
            </a:r>
            <a:r>
              <a:rPr lang="en-US" altLang="zh-CN" dirty="0"/>
              <a:t>(</a:t>
            </a:r>
            <a:r>
              <a:rPr lang="en-US" altLang="zh-CN" dirty="0" err="1"/>
              <a:t>MessageType.</a:t>
            </a:r>
            <a:r>
              <a:rPr lang="en-US" altLang="zh-CN" i="1" dirty="0" err="1">
                <a:solidFill>
                  <a:srgbClr val="9876AA"/>
                </a:solidFill>
              </a:rPr>
              <a:t>TEXT</a:t>
            </a:r>
            <a:r>
              <a:rPr lang="en-US" altLang="zh-CN" dirty="0"/>
              <a:t>)</a:t>
            </a:r>
            <a:r>
              <a:rPr lang="en-US" altLang="zh-CN" dirty="0">
                <a:solidFill>
                  <a:srgbClr val="CC7832"/>
                </a:solidFill>
              </a:rPr>
              <a:t>;</a:t>
            </a:r>
            <a:br>
              <a:rPr lang="en-US" altLang="zh-CN" dirty="0">
                <a:solidFill>
                  <a:srgbClr val="CC7832"/>
                </a:solidFill>
              </a:rPr>
            </a:br>
            <a:r>
              <a:rPr lang="en-US" altLang="zh-CN" dirty="0">
                <a:solidFill>
                  <a:srgbClr val="CC7832"/>
                </a:solidFill>
              </a:rPr>
              <a:t>      </a:t>
            </a:r>
            <a:r>
              <a:rPr lang="en-US" altLang="zh-CN" dirty="0" err="1"/>
              <a:t>converter.setTypeIdPropertyName</a:t>
            </a:r>
            <a:r>
              <a:rPr lang="en-US" altLang="zh-CN" dirty="0"/>
              <a:t>(</a:t>
            </a:r>
            <a:r>
              <a:rPr lang="en-US" altLang="zh-CN" dirty="0">
                <a:solidFill>
                  <a:srgbClr val="6A8759"/>
                </a:solidFill>
              </a:rPr>
              <a:t>"_type"</a:t>
            </a:r>
            <a:r>
              <a:rPr lang="en-US" altLang="zh-CN" dirty="0"/>
              <a:t>)</a:t>
            </a:r>
            <a:r>
              <a:rPr lang="en-US" altLang="zh-CN" dirty="0">
                <a:solidFill>
                  <a:srgbClr val="CC7832"/>
                </a:solidFill>
              </a:rPr>
              <a:t>;</a:t>
            </a:r>
            <a:br>
              <a:rPr lang="en-US" altLang="zh-CN" dirty="0">
                <a:solidFill>
                  <a:srgbClr val="CC7832"/>
                </a:solidFill>
              </a:rPr>
            </a:br>
            <a:r>
              <a:rPr lang="en-US" altLang="zh-CN" dirty="0">
                <a:solidFill>
                  <a:srgbClr val="CC7832"/>
                </a:solidFill>
              </a:rPr>
              <a:t>      return </a:t>
            </a:r>
            <a:r>
              <a:rPr lang="en-US" altLang="zh-CN" dirty="0"/>
              <a:t>converter</a:t>
            </a:r>
            <a:r>
              <a:rPr lang="en-US" altLang="zh-CN" dirty="0">
                <a:solidFill>
                  <a:srgbClr val="CC7832"/>
                </a:solidFill>
              </a:rPr>
              <a:t>;</a:t>
            </a:r>
            <a:br>
              <a:rPr lang="en-US" altLang="zh-CN" dirty="0">
                <a:solidFill>
                  <a:srgbClr val="CC7832"/>
                </a:solidFill>
              </a:rPr>
            </a:br>
            <a:r>
              <a:rPr lang="en-US" altLang="zh-CN" dirty="0">
                <a:solidFill>
                  <a:srgbClr val="CC7832"/>
                </a:solidFill>
              </a:rPr>
              <a:t>   </a:t>
            </a:r>
            <a:r>
              <a:rPr lang="en-US" altLang="zh-CN" dirty="0"/>
              <a:t>}</a:t>
            </a:r>
          </a:p>
        </p:txBody>
      </p:sp>
      <p:sp>
        <p:nvSpPr>
          <p:cNvPr id="4" name="灯片编号占位符 3">
            <a:extLst>
              <a:ext uri="{FF2B5EF4-FFF2-40B4-BE49-F238E27FC236}">
                <a16:creationId xmlns:a16="http://schemas.microsoft.com/office/drawing/2014/main" id="{05F04347-B199-DF44-82D9-0E882D9E2898}"/>
              </a:ext>
            </a:extLst>
          </p:cNvPr>
          <p:cNvSpPr>
            <a:spLocks noGrp="1"/>
          </p:cNvSpPr>
          <p:nvPr>
            <p:ph type="sldNum" sz="quarter" idx="12"/>
          </p:nvPr>
        </p:nvSpPr>
        <p:spPr/>
        <p:txBody>
          <a:bodyPr/>
          <a:lstStyle/>
          <a:p>
            <a:fld id="{CB818ED7-1FAF-4BEC-A906-EB6564C334EB}" type="slidenum">
              <a:rPr lang="zh-CN" altLang="en-US" smtClean="0"/>
              <a:pPr/>
              <a:t>32</a:t>
            </a:fld>
            <a:endParaRPr lang="zh-CN" altLang="en-US" dirty="0"/>
          </a:p>
        </p:txBody>
      </p:sp>
    </p:spTree>
    <p:extLst>
      <p:ext uri="{BB962C8B-B14F-4D97-AF65-F5344CB8AC3E}">
        <p14:creationId xmlns:p14="http://schemas.microsoft.com/office/powerpoint/2010/main" val="178992105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84CB85-63E2-0C48-8A4E-256B3506D3A2}"/>
              </a:ext>
            </a:extLst>
          </p:cNvPr>
          <p:cNvSpPr>
            <a:spLocks noGrp="1"/>
          </p:cNvSpPr>
          <p:nvPr>
            <p:ph type="title"/>
          </p:nvPr>
        </p:nvSpPr>
        <p:spPr/>
        <p:txBody>
          <a:bodyPr/>
          <a:lstStyle/>
          <a:p>
            <a:r>
              <a:rPr kumimoji="1" lang="en-US" altLang="zh-CN" dirty="0"/>
              <a:t>Messaging</a:t>
            </a:r>
            <a:r>
              <a:rPr kumimoji="1" lang="zh-CN" altLang="en-US" dirty="0"/>
              <a:t> </a:t>
            </a:r>
            <a:r>
              <a:rPr kumimoji="1" lang="en-US" altLang="zh-CN" dirty="0"/>
              <a:t>with</a:t>
            </a:r>
            <a:r>
              <a:rPr kumimoji="1" lang="zh-CN" altLang="en-US" dirty="0"/>
              <a:t> </a:t>
            </a:r>
            <a:r>
              <a:rPr kumimoji="1" lang="en-US" altLang="zh-CN" dirty="0"/>
              <a:t>JMS</a:t>
            </a:r>
            <a:endParaRPr kumimoji="1" lang="zh-CN" altLang="en-US" dirty="0"/>
          </a:p>
        </p:txBody>
      </p:sp>
      <p:sp>
        <p:nvSpPr>
          <p:cNvPr id="3" name="内容占位符 2">
            <a:extLst>
              <a:ext uri="{FF2B5EF4-FFF2-40B4-BE49-F238E27FC236}">
                <a16:creationId xmlns:a16="http://schemas.microsoft.com/office/drawing/2014/main" id="{1B75B358-C23D-BE40-A33F-70ACD4499D3D}"/>
              </a:ext>
            </a:extLst>
          </p:cNvPr>
          <p:cNvSpPr>
            <a:spLocks noGrp="1"/>
          </p:cNvSpPr>
          <p:nvPr>
            <p:ph idx="1"/>
          </p:nvPr>
        </p:nvSpPr>
        <p:spPr>
          <a:xfrm>
            <a:off x="107504" y="699542"/>
            <a:ext cx="8784976" cy="4338250"/>
          </a:xfrm>
        </p:spPr>
        <p:txBody>
          <a:bodyPr>
            <a:normAutofit/>
          </a:bodyPr>
          <a:lstStyle/>
          <a:p>
            <a:r>
              <a:rPr lang="en-US" altLang="zh-CN" dirty="0"/>
              <a:t>Send and receive JMS messages with Spring</a:t>
            </a:r>
          </a:p>
          <a:p>
            <a:pPr marL="0" indent="0">
              <a:buNone/>
            </a:pPr>
            <a:r>
              <a:rPr lang="en-US" altLang="zh-CN" sz="1500" dirty="0" err="1">
                <a:solidFill>
                  <a:schemeClr val="tx2"/>
                </a:solidFill>
              </a:rPr>
              <a:t>Application.java</a:t>
            </a:r>
            <a:endParaRPr lang="en-US" altLang="zh-CN" sz="1500" dirty="0">
              <a:solidFill>
                <a:schemeClr val="tx2"/>
              </a:solidFill>
            </a:endParaRPr>
          </a:p>
          <a:p>
            <a:pPr marL="0" indent="0">
              <a:buNone/>
            </a:pPr>
            <a:r>
              <a:rPr lang="en-US" altLang="zh-CN" sz="1500" dirty="0">
                <a:solidFill>
                  <a:srgbClr val="CC7832"/>
                </a:solidFill>
              </a:rPr>
              <a:t>public static void </a:t>
            </a:r>
            <a:r>
              <a:rPr lang="en-US" altLang="zh-CN" sz="1500" dirty="0">
                <a:solidFill>
                  <a:srgbClr val="FFC66D"/>
                </a:solidFill>
              </a:rPr>
              <a:t>main</a:t>
            </a:r>
            <a:r>
              <a:rPr lang="en-US" altLang="zh-CN" sz="1500" dirty="0"/>
              <a:t>(String[] </a:t>
            </a:r>
            <a:r>
              <a:rPr lang="en-US" altLang="zh-CN" sz="1500" dirty="0" err="1"/>
              <a:t>args</a:t>
            </a:r>
            <a:r>
              <a:rPr lang="en-US" altLang="zh-CN" sz="1500" dirty="0"/>
              <a:t>) {</a:t>
            </a:r>
            <a:br>
              <a:rPr lang="en-US" altLang="zh-CN" sz="1500" dirty="0"/>
            </a:br>
            <a:r>
              <a:rPr lang="en-US" altLang="zh-CN" sz="1500" dirty="0"/>
              <a:t>      </a:t>
            </a:r>
            <a:r>
              <a:rPr lang="en-US" altLang="zh-CN" sz="1500" dirty="0">
                <a:solidFill>
                  <a:srgbClr val="808080"/>
                </a:solidFill>
              </a:rPr>
              <a:t>// Launch the application</a:t>
            </a:r>
            <a:br>
              <a:rPr lang="en-US" altLang="zh-CN" sz="1500" dirty="0">
                <a:solidFill>
                  <a:srgbClr val="808080"/>
                </a:solidFill>
              </a:rPr>
            </a:br>
            <a:r>
              <a:rPr lang="en-US" altLang="zh-CN" sz="1500" dirty="0">
                <a:solidFill>
                  <a:srgbClr val="808080"/>
                </a:solidFill>
              </a:rPr>
              <a:t>      </a:t>
            </a:r>
            <a:r>
              <a:rPr lang="en-US" altLang="zh-CN" sz="1500" dirty="0" err="1"/>
              <a:t>ConfigurableApplicationContext</a:t>
            </a:r>
            <a:r>
              <a:rPr lang="en-US" altLang="zh-CN" sz="1500" dirty="0"/>
              <a:t> context = </a:t>
            </a:r>
            <a:r>
              <a:rPr lang="en-US" altLang="zh-CN" sz="1500" dirty="0" err="1"/>
              <a:t>SpringApplication.</a:t>
            </a:r>
            <a:r>
              <a:rPr lang="en-US" altLang="zh-CN" sz="1500" i="1" dirty="0" err="1"/>
              <a:t>run</a:t>
            </a:r>
            <a:r>
              <a:rPr lang="en-US" altLang="zh-CN" sz="1500" dirty="0"/>
              <a:t>(</a:t>
            </a:r>
            <a:r>
              <a:rPr lang="en-US" altLang="zh-CN" sz="1500" dirty="0" err="1"/>
              <a:t>Application.</a:t>
            </a:r>
            <a:r>
              <a:rPr lang="en-US" altLang="zh-CN" sz="1500" dirty="0" err="1">
                <a:solidFill>
                  <a:srgbClr val="CC7832"/>
                </a:solidFill>
              </a:rPr>
              <a:t>class</a:t>
            </a:r>
            <a:r>
              <a:rPr lang="en-US" altLang="zh-CN" sz="1500" dirty="0">
                <a:solidFill>
                  <a:srgbClr val="CC7832"/>
                </a:solidFill>
              </a:rPr>
              <a:t>, </a:t>
            </a:r>
            <a:r>
              <a:rPr lang="en-US" altLang="zh-CN" sz="1500" dirty="0" err="1"/>
              <a:t>args</a:t>
            </a:r>
            <a:r>
              <a:rPr lang="en-US" altLang="zh-CN" sz="1500" dirty="0"/>
              <a:t>)</a:t>
            </a:r>
            <a:r>
              <a:rPr lang="en-US" altLang="zh-CN" sz="1500" dirty="0">
                <a:solidFill>
                  <a:srgbClr val="CC7832"/>
                </a:solidFill>
              </a:rPr>
              <a:t>;</a:t>
            </a:r>
            <a:br>
              <a:rPr lang="en-US" altLang="zh-CN" sz="1500" dirty="0">
                <a:solidFill>
                  <a:srgbClr val="CC7832"/>
                </a:solidFill>
              </a:rPr>
            </a:br>
            <a:br>
              <a:rPr lang="en-US" altLang="zh-CN" sz="1500" dirty="0">
                <a:solidFill>
                  <a:srgbClr val="CC7832"/>
                </a:solidFill>
              </a:rPr>
            </a:br>
            <a:r>
              <a:rPr lang="en-US" altLang="zh-CN" sz="1500" dirty="0">
                <a:solidFill>
                  <a:srgbClr val="CC7832"/>
                </a:solidFill>
              </a:rPr>
              <a:t>      </a:t>
            </a:r>
            <a:r>
              <a:rPr lang="en-US" altLang="zh-CN" sz="1500" dirty="0" err="1"/>
              <a:t>JmsTemplate</a:t>
            </a:r>
            <a:r>
              <a:rPr lang="en-US" altLang="zh-CN" sz="1500" dirty="0"/>
              <a:t> </a:t>
            </a:r>
            <a:r>
              <a:rPr lang="en-US" altLang="zh-CN" sz="1500" dirty="0" err="1"/>
              <a:t>jmsTemplate</a:t>
            </a:r>
            <a:r>
              <a:rPr lang="en-US" altLang="zh-CN" sz="1500" dirty="0"/>
              <a:t> = </a:t>
            </a:r>
            <a:r>
              <a:rPr lang="en-US" altLang="zh-CN" sz="1500" dirty="0" err="1"/>
              <a:t>context.getBean</a:t>
            </a:r>
            <a:r>
              <a:rPr lang="en-US" altLang="zh-CN" sz="1500" dirty="0"/>
              <a:t>(</a:t>
            </a:r>
            <a:r>
              <a:rPr lang="en-US" altLang="zh-CN" sz="1500" dirty="0" err="1"/>
              <a:t>JmsTemplate.</a:t>
            </a:r>
            <a:r>
              <a:rPr lang="en-US" altLang="zh-CN" sz="1500" dirty="0" err="1">
                <a:solidFill>
                  <a:srgbClr val="CC7832"/>
                </a:solidFill>
              </a:rPr>
              <a:t>class</a:t>
            </a:r>
            <a:r>
              <a:rPr lang="en-US" altLang="zh-CN" sz="1500" dirty="0"/>
              <a:t>)</a:t>
            </a:r>
            <a:r>
              <a:rPr lang="en-US" altLang="zh-CN" sz="1500" dirty="0">
                <a:solidFill>
                  <a:srgbClr val="CC7832"/>
                </a:solidFill>
              </a:rPr>
              <a:t>;</a:t>
            </a:r>
            <a:br>
              <a:rPr lang="en-US" altLang="zh-CN" sz="1500" dirty="0">
                <a:solidFill>
                  <a:srgbClr val="CC7832"/>
                </a:solidFill>
              </a:rPr>
            </a:br>
            <a:br>
              <a:rPr lang="en-US" altLang="zh-CN" sz="1500" dirty="0">
                <a:solidFill>
                  <a:srgbClr val="CC7832"/>
                </a:solidFill>
              </a:rPr>
            </a:br>
            <a:r>
              <a:rPr lang="en-US" altLang="zh-CN" sz="1500" dirty="0">
                <a:solidFill>
                  <a:srgbClr val="CC7832"/>
                </a:solidFill>
              </a:rPr>
              <a:t>      </a:t>
            </a:r>
            <a:r>
              <a:rPr lang="en-US" altLang="zh-CN" sz="1500" dirty="0">
                <a:solidFill>
                  <a:srgbClr val="808080"/>
                </a:solidFill>
              </a:rPr>
              <a:t>// Send a message with a POJO - the template reuse the message converter</a:t>
            </a:r>
            <a:br>
              <a:rPr lang="en-US" altLang="zh-CN" sz="1500" dirty="0">
                <a:solidFill>
                  <a:srgbClr val="808080"/>
                </a:solidFill>
              </a:rPr>
            </a:br>
            <a:r>
              <a:rPr lang="en-US" altLang="zh-CN" sz="1500" dirty="0">
                <a:solidFill>
                  <a:srgbClr val="808080"/>
                </a:solidFill>
              </a:rPr>
              <a:t>      </a:t>
            </a:r>
            <a:r>
              <a:rPr lang="en-US" altLang="zh-CN" sz="1500" dirty="0" err="1"/>
              <a:t>System.</a:t>
            </a:r>
            <a:r>
              <a:rPr lang="en-US" altLang="zh-CN" sz="1500" i="1" dirty="0" err="1">
                <a:solidFill>
                  <a:srgbClr val="9876AA"/>
                </a:solidFill>
              </a:rPr>
              <a:t>out</a:t>
            </a:r>
            <a:r>
              <a:rPr lang="en-US" altLang="zh-CN" sz="1500" dirty="0" err="1"/>
              <a:t>.println</a:t>
            </a:r>
            <a:r>
              <a:rPr lang="en-US" altLang="zh-CN" sz="1500" dirty="0"/>
              <a:t>(</a:t>
            </a:r>
            <a:r>
              <a:rPr lang="en-US" altLang="zh-CN" sz="1500" dirty="0">
                <a:solidFill>
                  <a:srgbClr val="6A8759"/>
                </a:solidFill>
              </a:rPr>
              <a:t>"Sending an email message."</a:t>
            </a:r>
            <a:r>
              <a:rPr lang="en-US" altLang="zh-CN" sz="1500" dirty="0"/>
              <a:t>)</a:t>
            </a:r>
            <a:r>
              <a:rPr lang="en-US" altLang="zh-CN" sz="1500" dirty="0">
                <a:solidFill>
                  <a:srgbClr val="CC7832"/>
                </a:solidFill>
              </a:rPr>
              <a:t>;</a:t>
            </a:r>
            <a:br>
              <a:rPr lang="en-US" altLang="zh-CN" sz="1500" dirty="0">
                <a:solidFill>
                  <a:srgbClr val="CC7832"/>
                </a:solidFill>
              </a:rPr>
            </a:br>
            <a:r>
              <a:rPr lang="en-US" altLang="zh-CN" sz="1500" dirty="0">
                <a:solidFill>
                  <a:srgbClr val="CC7832"/>
                </a:solidFill>
              </a:rPr>
              <a:t>      </a:t>
            </a:r>
            <a:r>
              <a:rPr lang="en-US" altLang="zh-CN" sz="1500" dirty="0" err="1"/>
              <a:t>jmsTemplate.convertAndSend</a:t>
            </a:r>
            <a:r>
              <a:rPr lang="en-US" altLang="zh-CN" sz="1500" dirty="0"/>
              <a:t>(</a:t>
            </a:r>
            <a:r>
              <a:rPr lang="en-US" altLang="zh-CN" sz="1500" dirty="0">
                <a:solidFill>
                  <a:srgbClr val="6A8759"/>
                </a:solidFill>
              </a:rPr>
              <a:t>"mailbox"</a:t>
            </a:r>
            <a:r>
              <a:rPr lang="en-US" altLang="zh-CN" sz="1500" dirty="0">
                <a:solidFill>
                  <a:srgbClr val="CC7832"/>
                </a:solidFill>
              </a:rPr>
              <a:t>, new </a:t>
            </a:r>
            <a:r>
              <a:rPr lang="en-US" altLang="zh-CN" sz="1500" dirty="0"/>
              <a:t>Email(</a:t>
            </a:r>
            <a:r>
              <a:rPr lang="en-US" altLang="zh-CN" sz="1500" dirty="0">
                <a:solidFill>
                  <a:srgbClr val="6A8759"/>
                </a:solidFill>
              </a:rPr>
              <a:t>"</a:t>
            </a:r>
            <a:r>
              <a:rPr lang="en-US" altLang="zh-CN" sz="1500" dirty="0" err="1">
                <a:solidFill>
                  <a:srgbClr val="6A8759"/>
                </a:solidFill>
              </a:rPr>
              <a:t>info@example.com</a:t>
            </a:r>
            <a:r>
              <a:rPr lang="en-US" altLang="zh-CN" sz="1500" dirty="0">
                <a:solidFill>
                  <a:srgbClr val="6A8759"/>
                </a:solidFill>
              </a:rPr>
              <a:t>"</a:t>
            </a:r>
            <a:r>
              <a:rPr lang="en-US" altLang="zh-CN" sz="1500" dirty="0">
                <a:solidFill>
                  <a:srgbClr val="CC7832"/>
                </a:solidFill>
              </a:rPr>
              <a:t>, </a:t>
            </a:r>
            <a:r>
              <a:rPr lang="en-US" altLang="zh-CN" sz="1500" dirty="0">
                <a:solidFill>
                  <a:srgbClr val="6A8759"/>
                </a:solidFill>
              </a:rPr>
              <a:t>"Hello"</a:t>
            </a:r>
            <a:r>
              <a:rPr lang="en-US" altLang="zh-CN" sz="1500" dirty="0"/>
              <a:t>))</a:t>
            </a:r>
            <a:r>
              <a:rPr lang="en-US" altLang="zh-CN" sz="1500" dirty="0">
                <a:solidFill>
                  <a:srgbClr val="CC7832"/>
                </a:solidFill>
              </a:rPr>
              <a:t>;</a:t>
            </a:r>
            <a:br>
              <a:rPr lang="en-US" altLang="zh-CN" sz="1500" dirty="0">
                <a:solidFill>
                  <a:srgbClr val="CC7832"/>
                </a:solidFill>
              </a:rPr>
            </a:br>
            <a:r>
              <a:rPr lang="en-US" altLang="zh-CN" sz="1500" dirty="0">
                <a:solidFill>
                  <a:srgbClr val="CC7832"/>
                </a:solidFill>
              </a:rPr>
              <a:t>   </a:t>
            </a:r>
            <a:r>
              <a:rPr lang="en-US" altLang="zh-CN" sz="1500" dirty="0"/>
              <a:t>}</a:t>
            </a:r>
            <a:br>
              <a:rPr lang="en-US" altLang="zh-CN" sz="1500" dirty="0"/>
            </a:br>
            <a:br>
              <a:rPr lang="en-US" altLang="zh-CN" sz="1500" dirty="0"/>
            </a:br>
            <a:r>
              <a:rPr lang="en-US" altLang="zh-CN" sz="1500" dirty="0"/>
              <a:t>}</a:t>
            </a:r>
            <a:br>
              <a:rPr lang="en-US" altLang="zh-CN" sz="1500" dirty="0"/>
            </a:br>
            <a:endParaRPr lang="zh-CN" altLang="en-US" sz="1500" dirty="0"/>
          </a:p>
          <a:p>
            <a:pPr marL="0" indent="0">
              <a:buNone/>
            </a:pPr>
            <a:br>
              <a:rPr lang="en-US" altLang="zh-CN" dirty="0"/>
            </a:br>
            <a:endParaRPr lang="zh-CN" altLang="en-US" dirty="0"/>
          </a:p>
          <a:p>
            <a:pPr marL="0" indent="0">
              <a:buNone/>
            </a:pPr>
            <a:endParaRPr lang="en-US" altLang="zh-CN" dirty="0"/>
          </a:p>
        </p:txBody>
      </p:sp>
      <p:sp>
        <p:nvSpPr>
          <p:cNvPr id="4" name="灯片编号占位符 3">
            <a:extLst>
              <a:ext uri="{FF2B5EF4-FFF2-40B4-BE49-F238E27FC236}">
                <a16:creationId xmlns:a16="http://schemas.microsoft.com/office/drawing/2014/main" id="{05F04347-B199-DF44-82D9-0E882D9E2898}"/>
              </a:ext>
            </a:extLst>
          </p:cNvPr>
          <p:cNvSpPr>
            <a:spLocks noGrp="1"/>
          </p:cNvSpPr>
          <p:nvPr>
            <p:ph type="sldNum" sz="quarter" idx="12"/>
          </p:nvPr>
        </p:nvSpPr>
        <p:spPr/>
        <p:txBody>
          <a:bodyPr/>
          <a:lstStyle/>
          <a:p>
            <a:fld id="{CB818ED7-1FAF-4BEC-A906-EB6564C334EB}" type="slidenum">
              <a:rPr lang="zh-CN" altLang="en-US" smtClean="0"/>
              <a:pPr/>
              <a:t>33</a:t>
            </a:fld>
            <a:endParaRPr lang="zh-CN" altLang="en-US" dirty="0"/>
          </a:p>
        </p:txBody>
      </p:sp>
    </p:spTree>
    <p:extLst>
      <p:ext uri="{BB962C8B-B14F-4D97-AF65-F5344CB8AC3E}">
        <p14:creationId xmlns:p14="http://schemas.microsoft.com/office/powerpoint/2010/main" val="267406856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84CB85-63E2-0C48-8A4E-256B3506D3A2}"/>
              </a:ext>
            </a:extLst>
          </p:cNvPr>
          <p:cNvSpPr>
            <a:spLocks noGrp="1"/>
          </p:cNvSpPr>
          <p:nvPr>
            <p:ph type="title"/>
          </p:nvPr>
        </p:nvSpPr>
        <p:spPr/>
        <p:txBody>
          <a:bodyPr/>
          <a:lstStyle/>
          <a:p>
            <a:r>
              <a:rPr kumimoji="1" lang="en-US" altLang="zh-CN" dirty="0"/>
              <a:t>Messaging</a:t>
            </a:r>
            <a:r>
              <a:rPr kumimoji="1" lang="zh-CN" altLang="en-US" dirty="0"/>
              <a:t> </a:t>
            </a:r>
            <a:r>
              <a:rPr kumimoji="1" lang="en-US" altLang="zh-CN" dirty="0"/>
              <a:t>with</a:t>
            </a:r>
            <a:r>
              <a:rPr kumimoji="1" lang="zh-CN" altLang="en-US" dirty="0"/>
              <a:t> </a:t>
            </a:r>
            <a:r>
              <a:rPr kumimoji="1" lang="en-US" altLang="zh-CN" dirty="0"/>
              <a:t>JMS</a:t>
            </a:r>
            <a:endParaRPr kumimoji="1" lang="zh-CN" altLang="en-US" dirty="0"/>
          </a:p>
        </p:txBody>
      </p:sp>
      <p:sp>
        <p:nvSpPr>
          <p:cNvPr id="3" name="内容占位符 2">
            <a:extLst>
              <a:ext uri="{FF2B5EF4-FFF2-40B4-BE49-F238E27FC236}">
                <a16:creationId xmlns:a16="http://schemas.microsoft.com/office/drawing/2014/main" id="{1B75B358-C23D-BE40-A33F-70ACD4499D3D}"/>
              </a:ext>
            </a:extLst>
          </p:cNvPr>
          <p:cNvSpPr>
            <a:spLocks noGrp="1"/>
          </p:cNvSpPr>
          <p:nvPr>
            <p:ph idx="1"/>
          </p:nvPr>
        </p:nvSpPr>
        <p:spPr>
          <a:xfrm>
            <a:off x="107504" y="699542"/>
            <a:ext cx="8784976" cy="4338250"/>
          </a:xfrm>
        </p:spPr>
        <p:txBody>
          <a:bodyPr>
            <a:normAutofit/>
          </a:bodyPr>
          <a:lstStyle/>
          <a:p>
            <a:r>
              <a:rPr lang="en-US" altLang="zh-CN" dirty="0"/>
              <a:t>Send and receive JMS messages with Spring</a:t>
            </a:r>
          </a:p>
          <a:p>
            <a:pPr marL="0" indent="0">
              <a:buNone/>
            </a:pPr>
            <a:r>
              <a:rPr lang="en-US" altLang="zh-CN" sz="1500" dirty="0" err="1">
                <a:solidFill>
                  <a:schemeClr val="tx2"/>
                </a:solidFill>
              </a:rPr>
              <a:t>MsgController.java</a:t>
            </a:r>
            <a:endParaRPr lang="en-US" altLang="zh-CN" sz="1500" dirty="0">
              <a:solidFill>
                <a:schemeClr val="tx2"/>
              </a:solidFill>
            </a:endParaRPr>
          </a:p>
          <a:p>
            <a:pPr marL="0" indent="0">
              <a:buNone/>
            </a:pPr>
            <a:r>
              <a:rPr lang="en-US" altLang="zh-CN" sz="1600" dirty="0">
                <a:solidFill>
                  <a:srgbClr val="BBB529"/>
                </a:solidFill>
              </a:rPr>
              <a:t>@</a:t>
            </a:r>
            <a:r>
              <a:rPr lang="en-US" altLang="zh-CN" sz="1600" dirty="0" err="1">
                <a:solidFill>
                  <a:srgbClr val="BBB529"/>
                </a:solidFill>
              </a:rPr>
              <a:t>RestController</a:t>
            </a:r>
            <a:br>
              <a:rPr lang="en-US" altLang="zh-CN" sz="1600" dirty="0">
                <a:solidFill>
                  <a:srgbClr val="BBB529"/>
                </a:solidFill>
              </a:rPr>
            </a:br>
            <a:r>
              <a:rPr lang="en-US" altLang="zh-CN" sz="1600" dirty="0">
                <a:solidFill>
                  <a:srgbClr val="CC7832"/>
                </a:solidFill>
              </a:rPr>
              <a:t>public class </a:t>
            </a:r>
            <a:r>
              <a:rPr lang="en-US" altLang="zh-CN" sz="1600" dirty="0" err="1"/>
              <a:t>MsgController</a:t>
            </a:r>
            <a:r>
              <a:rPr lang="en-US" altLang="zh-CN" sz="1600" dirty="0"/>
              <a:t> {</a:t>
            </a:r>
            <a:br>
              <a:rPr lang="en-US" altLang="zh-CN" sz="1600" dirty="0"/>
            </a:br>
            <a:r>
              <a:rPr lang="en-US" altLang="zh-CN" sz="1600" dirty="0"/>
              <a:t>    </a:t>
            </a:r>
            <a:r>
              <a:rPr lang="en-US" altLang="zh-CN" sz="1600" dirty="0">
                <a:solidFill>
                  <a:srgbClr val="BBB529"/>
                </a:solidFill>
              </a:rPr>
              <a:t>@</a:t>
            </a:r>
            <a:r>
              <a:rPr lang="en-US" altLang="zh-CN" sz="1600" dirty="0" err="1">
                <a:solidFill>
                  <a:srgbClr val="BBB529"/>
                </a:solidFill>
              </a:rPr>
              <a:t>Autowired</a:t>
            </a:r>
            <a:br>
              <a:rPr lang="en-US" altLang="zh-CN" sz="1600" dirty="0">
                <a:solidFill>
                  <a:srgbClr val="BBB529"/>
                </a:solidFill>
              </a:rPr>
            </a:br>
            <a:r>
              <a:rPr lang="en-US" altLang="zh-CN" sz="1600" dirty="0">
                <a:solidFill>
                  <a:srgbClr val="BBB529"/>
                </a:solidFill>
              </a:rPr>
              <a:t>    </a:t>
            </a:r>
            <a:r>
              <a:rPr lang="en-US" altLang="zh-CN" sz="1600" dirty="0" err="1"/>
              <a:t>WebApplicationContext</a:t>
            </a:r>
            <a:r>
              <a:rPr lang="en-US" altLang="zh-CN" sz="1600" dirty="0"/>
              <a:t> </a:t>
            </a:r>
            <a:r>
              <a:rPr lang="en-US" altLang="zh-CN" sz="1600" dirty="0" err="1">
                <a:solidFill>
                  <a:srgbClr val="9876AA"/>
                </a:solidFill>
              </a:rPr>
              <a:t>applicationContext</a:t>
            </a:r>
            <a:r>
              <a:rPr lang="en-US" altLang="zh-CN" sz="1600" dirty="0">
                <a:solidFill>
                  <a:srgbClr val="CC7832"/>
                </a:solidFill>
              </a:rPr>
              <a:t>;</a:t>
            </a:r>
            <a:br>
              <a:rPr lang="en-US" altLang="zh-CN" sz="1600" dirty="0">
                <a:solidFill>
                  <a:srgbClr val="CC7832"/>
                </a:solidFill>
              </a:rPr>
            </a:br>
            <a:br>
              <a:rPr lang="en-US" altLang="zh-CN" sz="1600" dirty="0">
                <a:solidFill>
                  <a:srgbClr val="CC7832"/>
                </a:solidFill>
              </a:rPr>
            </a:br>
            <a:r>
              <a:rPr lang="en-US" altLang="zh-CN" sz="1600" dirty="0">
                <a:solidFill>
                  <a:srgbClr val="CC7832"/>
                </a:solidFill>
              </a:rPr>
              <a:t>    </a:t>
            </a:r>
            <a:r>
              <a:rPr lang="en-US" altLang="zh-CN" sz="1600" dirty="0">
                <a:solidFill>
                  <a:srgbClr val="BBB529"/>
                </a:solidFill>
              </a:rPr>
              <a:t>@</a:t>
            </a:r>
            <a:r>
              <a:rPr lang="en-US" altLang="zh-CN" sz="1600" dirty="0" err="1">
                <a:solidFill>
                  <a:srgbClr val="BBB529"/>
                </a:solidFill>
              </a:rPr>
              <a:t>GetMapping</a:t>
            </a:r>
            <a:r>
              <a:rPr lang="en-US" altLang="zh-CN" sz="1600" dirty="0"/>
              <a:t>(value = </a:t>
            </a:r>
            <a:r>
              <a:rPr lang="en-US" altLang="zh-CN" sz="1600" dirty="0">
                <a:solidFill>
                  <a:srgbClr val="6A8759"/>
                </a:solidFill>
              </a:rPr>
              <a:t>"/msg"</a:t>
            </a:r>
            <a:r>
              <a:rPr lang="en-US" altLang="zh-CN" sz="1600" dirty="0"/>
              <a:t>)</a:t>
            </a:r>
            <a:br>
              <a:rPr lang="en-US" altLang="zh-CN" sz="1600" dirty="0"/>
            </a:br>
            <a:r>
              <a:rPr lang="en-US" altLang="zh-CN" sz="1600" dirty="0"/>
              <a:t>    </a:t>
            </a:r>
            <a:r>
              <a:rPr lang="en-US" altLang="zh-CN" sz="1600" dirty="0">
                <a:solidFill>
                  <a:srgbClr val="CC7832"/>
                </a:solidFill>
              </a:rPr>
              <a:t>public void </a:t>
            </a:r>
            <a:r>
              <a:rPr lang="en-US" altLang="zh-CN" sz="1600" dirty="0" err="1">
                <a:solidFill>
                  <a:srgbClr val="FFC66D"/>
                </a:solidFill>
              </a:rPr>
              <a:t>findOne</a:t>
            </a:r>
            <a:r>
              <a:rPr lang="en-US" altLang="zh-CN" sz="1600" dirty="0"/>
              <a:t>( ) {</a:t>
            </a:r>
            <a:br>
              <a:rPr lang="en-US" altLang="zh-CN" sz="1600" dirty="0"/>
            </a:br>
            <a:r>
              <a:rPr lang="en-US" altLang="zh-CN" sz="1600" dirty="0"/>
              <a:t>        </a:t>
            </a:r>
            <a:r>
              <a:rPr lang="en-US" altLang="zh-CN" sz="1600" dirty="0" err="1"/>
              <a:t>JmsTemplate</a:t>
            </a:r>
            <a:r>
              <a:rPr lang="en-US" altLang="zh-CN" sz="1600" dirty="0"/>
              <a:t> </a:t>
            </a:r>
            <a:r>
              <a:rPr lang="en-US" altLang="zh-CN" sz="1600" dirty="0" err="1"/>
              <a:t>jmsTemplate</a:t>
            </a:r>
            <a:r>
              <a:rPr lang="en-US" altLang="zh-CN" sz="1600" dirty="0"/>
              <a:t> = </a:t>
            </a:r>
            <a:r>
              <a:rPr lang="en-US" altLang="zh-CN" sz="1600" dirty="0" err="1">
                <a:solidFill>
                  <a:srgbClr val="9876AA"/>
                </a:solidFill>
              </a:rPr>
              <a:t>applicationContext</a:t>
            </a:r>
            <a:r>
              <a:rPr lang="en-US" altLang="zh-CN" sz="1600" dirty="0" err="1"/>
              <a:t>.getBean</a:t>
            </a:r>
            <a:r>
              <a:rPr lang="en-US" altLang="zh-CN" sz="1600" dirty="0"/>
              <a:t>(</a:t>
            </a:r>
            <a:r>
              <a:rPr lang="en-US" altLang="zh-CN" sz="1600" dirty="0" err="1"/>
              <a:t>JmsTemplate.</a:t>
            </a:r>
            <a:r>
              <a:rPr lang="en-US" altLang="zh-CN" sz="1600" dirty="0" err="1">
                <a:solidFill>
                  <a:srgbClr val="CC7832"/>
                </a:solidFill>
              </a:rPr>
              <a:t>class</a:t>
            </a:r>
            <a:r>
              <a:rPr lang="en-US" altLang="zh-CN" sz="1600" dirty="0"/>
              <a:t>)</a:t>
            </a:r>
            <a:r>
              <a:rPr lang="en-US" altLang="zh-CN" sz="1600" dirty="0">
                <a:solidFill>
                  <a:srgbClr val="CC7832"/>
                </a:solidFill>
              </a:rPr>
              <a:t>;</a:t>
            </a:r>
            <a:br>
              <a:rPr lang="en-US" altLang="zh-CN" sz="1600" dirty="0">
                <a:solidFill>
                  <a:srgbClr val="CC7832"/>
                </a:solidFill>
              </a:rPr>
            </a:br>
            <a:br>
              <a:rPr lang="en-US" altLang="zh-CN" sz="1600" dirty="0">
                <a:solidFill>
                  <a:srgbClr val="CC7832"/>
                </a:solidFill>
              </a:rPr>
            </a:br>
            <a:r>
              <a:rPr lang="en-US" altLang="zh-CN" sz="1600" dirty="0">
                <a:solidFill>
                  <a:srgbClr val="CC7832"/>
                </a:solidFill>
              </a:rPr>
              <a:t>        </a:t>
            </a:r>
            <a:r>
              <a:rPr lang="en-US" altLang="zh-CN" sz="1600" dirty="0">
                <a:solidFill>
                  <a:srgbClr val="808080"/>
                </a:solidFill>
              </a:rPr>
              <a:t>// Send a message with a POJO - the template reuse the message converter</a:t>
            </a:r>
            <a:br>
              <a:rPr lang="en-US" altLang="zh-CN" sz="1600" dirty="0">
                <a:solidFill>
                  <a:srgbClr val="808080"/>
                </a:solidFill>
              </a:rPr>
            </a:br>
            <a:r>
              <a:rPr lang="en-US" altLang="zh-CN" sz="1600" dirty="0">
                <a:solidFill>
                  <a:srgbClr val="808080"/>
                </a:solidFill>
              </a:rPr>
              <a:t>        </a:t>
            </a:r>
            <a:r>
              <a:rPr lang="en-US" altLang="zh-CN" sz="1600" dirty="0" err="1"/>
              <a:t>System.</a:t>
            </a:r>
            <a:r>
              <a:rPr lang="en-US" altLang="zh-CN" sz="1600" i="1" dirty="0" err="1">
                <a:solidFill>
                  <a:srgbClr val="9876AA"/>
                </a:solidFill>
              </a:rPr>
              <a:t>out</a:t>
            </a:r>
            <a:r>
              <a:rPr lang="en-US" altLang="zh-CN" sz="1600" dirty="0" err="1"/>
              <a:t>.println</a:t>
            </a:r>
            <a:r>
              <a:rPr lang="en-US" altLang="zh-CN" sz="1600" dirty="0"/>
              <a:t>(</a:t>
            </a:r>
            <a:r>
              <a:rPr lang="en-US" altLang="zh-CN" sz="1600" dirty="0">
                <a:solidFill>
                  <a:srgbClr val="6A8759"/>
                </a:solidFill>
              </a:rPr>
              <a:t>"Sending an email message."</a:t>
            </a:r>
            <a:r>
              <a:rPr lang="en-US" altLang="zh-CN" sz="1600" dirty="0"/>
              <a:t>)</a:t>
            </a:r>
            <a:r>
              <a:rPr lang="en-US" altLang="zh-CN" sz="1600" dirty="0">
                <a:solidFill>
                  <a:srgbClr val="CC7832"/>
                </a:solidFill>
              </a:rPr>
              <a:t>;</a:t>
            </a:r>
            <a:br>
              <a:rPr lang="en-US" altLang="zh-CN" sz="1600" dirty="0">
                <a:solidFill>
                  <a:srgbClr val="CC7832"/>
                </a:solidFill>
              </a:rPr>
            </a:br>
            <a:r>
              <a:rPr lang="en-US" altLang="zh-CN" sz="1600" dirty="0">
                <a:solidFill>
                  <a:srgbClr val="CC7832"/>
                </a:solidFill>
              </a:rPr>
              <a:t>        </a:t>
            </a:r>
            <a:r>
              <a:rPr lang="en-US" altLang="zh-CN" sz="1600" dirty="0" err="1"/>
              <a:t>jmsTemplate.convertAndSend</a:t>
            </a:r>
            <a:r>
              <a:rPr lang="en-US" altLang="zh-CN" sz="1600" dirty="0"/>
              <a:t>(</a:t>
            </a:r>
            <a:r>
              <a:rPr lang="en-US" altLang="zh-CN" sz="1600" dirty="0">
                <a:solidFill>
                  <a:srgbClr val="6A8759"/>
                </a:solidFill>
              </a:rPr>
              <a:t>"mailbox"</a:t>
            </a:r>
            <a:r>
              <a:rPr lang="en-US" altLang="zh-CN" sz="1600" dirty="0">
                <a:solidFill>
                  <a:srgbClr val="CC7832"/>
                </a:solidFill>
              </a:rPr>
              <a:t>, new </a:t>
            </a:r>
            <a:r>
              <a:rPr lang="en-US" altLang="zh-CN" sz="1600" dirty="0"/>
              <a:t>Email(</a:t>
            </a:r>
            <a:r>
              <a:rPr lang="en-US" altLang="zh-CN" sz="1600" dirty="0">
                <a:solidFill>
                  <a:srgbClr val="6A8759"/>
                </a:solidFill>
              </a:rPr>
              <a:t>"</a:t>
            </a:r>
            <a:r>
              <a:rPr lang="en-US" altLang="zh-CN" sz="1600" dirty="0" err="1">
                <a:solidFill>
                  <a:srgbClr val="6A8759"/>
                </a:solidFill>
              </a:rPr>
              <a:t>info@example.com</a:t>
            </a:r>
            <a:r>
              <a:rPr lang="en-US" altLang="zh-CN" sz="1600" dirty="0">
                <a:solidFill>
                  <a:srgbClr val="6A8759"/>
                </a:solidFill>
              </a:rPr>
              <a:t>"</a:t>
            </a:r>
            <a:r>
              <a:rPr lang="en-US" altLang="zh-CN" sz="1600" dirty="0">
                <a:solidFill>
                  <a:srgbClr val="CC7832"/>
                </a:solidFill>
              </a:rPr>
              <a:t>, </a:t>
            </a:r>
            <a:r>
              <a:rPr lang="en-US" altLang="zh-CN" sz="1600" dirty="0">
                <a:solidFill>
                  <a:srgbClr val="6A8759"/>
                </a:solidFill>
              </a:rPr>
              <a:t>"Hello Msg"</a:t>
            </a:r>
            <a:r>
              <a:rPr lang="en-US" altLang="zh-CN" sz="1600" dirty="0"/>
              <a:t>))</a:t>
            </a:r>
            <a:r>
              <a:rPr lang="en-US" altLang="zh-CN" sz="1600" dirty="0">
                <a:solidFill>
                  <a:srgbClr val="CC7832"/>
                </a:solidFill>
              </a:rPr>
              <a:t>;</a:t>
            </a:r>
            <a:br>
              <a:rPr lang="en-US" altLang="zh-CN" sz="1600" dirty="0">
                <a:solidFill>
                  <a:srgbClr val="CC7832"/>
                </a:solidFill>
              </a:rPr>
            </a:br>
            <a:r>
              <a:rPr lang="en-US" altLang="zh-CN" sz="1600" dirty="0">
                <a:solidFill>
                  <a:srgbClr val="CC7832"/>
                </a:solidFill>
              </a:rPr>
              <a:t>    </a:t>
            </a:r>
            <a:r>
              <a:rPr lang="en-US" altLang="zh-CN" sz="1600" dirty="0"/>
              <a:t>}</a:t>
            </a:r>
            <a:r>
              <a:rPr lang="en-US" altLang="zh-CN" sz="1600" dirty="0">
                <a:solidFill>
                  <a:srgbClr val="CC7832"/>
                </a:solidFill>
              </a:rPr>
              <a:t>;</a:t>
            </a:r>
            <a:br>
              <a:rPr lang="en-US" altLang="zh-CN" sz="1600" dirty="0">
                <a:solidFill>
                  <a:srgbClr val="CC7832"/>
                </a:solidFill>
              </a:rPr>
            </a:br>
            <a:r>
              <a:rPr lang="en-US" altLang="zh-CN" sz="1600" dirty="0"/>
              <a:t>}</a:t>
            </a:r>
            <a:endParaRPr lang="zh-CN" altLang="en-US" dirty="0"/>
          </a:p>
          <a:p>
            <a:pPr marL="0" indent="0">
              <a:buNone/>
            </a:pPr>
            <a:endParaRPr lang="en-US" altLang="zh-CN" dirty="0"/>
          </a:p>
        </p:txBody>
      </p:sp>
      <p:sp>
        <p:nvSpPr>
          <p:cNvPr id="4" name="灯片编号占位符 3">
            <a:extLst>
              <a:ext uri="{FF2B5EF4-FFF2-40B4-BE49-F238E27FC236}">
                <a16:creationId xmlns:a16="http://schemas.microsoft.com/office/drawing/2014/main" id="{05F04347-B199-DF44-82D9-0E882D9E2898}"/>
              </a:ext>
            </a:extLst>
          </p:cNvPr>
          <p:cNvSpPr>
            <a:spLocks noGrp="1"/>
          </p:cNvSpPr>
          <p:nvPr>
            <p:ph type="sldNum" sz="quarter" idx="12"/>
          </p:nvPr>
        </p:nvSpPr>
        <p:spPr/>
        <p:txBody>
          <a:bodyPr/>
          <a:lstStyle/>
          <a:p>
            <a:fld id="{CB818ED7-1FAF-4BEC-A906-EB6564C334EB}" type="slidenum">
              <a:rPr lang="zh-CN" altLang="en-US" smtClean="0"/>
              <a:pPr/>
              <a:t>34</a:t>
            </a:fld>
            <a:endParaRPr lang="zh-CN" altLang="en-US" dirty="0"/>
          </a:p>
        </p:txBody>
      </p:sp>
    </p:spTree>
    <p:extLst>
      <p:ext uri="{BB962C8B-B14F-4D97-AF65-F5344CB8AC3E}">
        <p14:creationId xmlns:p14="http://schemas.microsoft.com/office/powerpoint/2010/main" val="258748501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84CB85-63E2-0C48-8A4E-256B3506D3A2}"/>
              </a:ext>
            </a:extLst>
          </p:cNvPr>
          <p:cNvSpPr>
            <a:spLocks noGrp="1"/>
          </p:cNvSpPr>
          <p:nvPr>
            <p:ph type="title"/>
          </p:nvPr>
        </p:nvSpPr>
        <p:spPr/>
        <p:txBody>
          <a:bodyPr/>
          <a:lstStyle/>
          <a:p>
            <a:r>
              <a:rPr kumimoji="1" lang="en-US" altLang="zh-CN" dirty="0"/>
              <a:t>Messaging</a:t>
            </a:r>
            <a:r>
              <a:rPr kumimoji="1" lang="zh-CN" altLang="en-US" dirty="0"/>
              <a:t> </a:t>
            </a:r>
            <a:r>
              <a:rPr kumimoji="1" lang="en-US" altLang="zh-CN" dirty="0"/>
              <a:t>with</a:t>
            </a:r>
            <a:r>
              <a:rPr kumimoji="1" lang="zh-CN" altLang="en-US" dirty="0"/>
              <a:t> </a:t>
            </a:r>
            <a:r>
              <a:rPr kumimoji="1" lang="en-US" altLang="zh-CN" dirty="0"/>
              <a:t>JMS</a:t>
            </a:r>
            <a:endParaRPr kumimoji="1" lang="zh-CN" altLang="en-US" dirty="0"/>
          </a:p>
        </p:txBody>
      </p:sp>
      <p:sp>
        <p:nvSpPr>
          <p:cNvPr id="3" name="内容占位符 2">
            <a:extLst>
              <a:ext uri="{FF2B5EF4-FFF2-40B4-BE49-F238E27FC236}">
                <a16:creationId xmlns:a16="http://schemas.microsoft.com/office/drawing/2014/main" id="{1B75B358-C23D-BE40-A33F-70ACD4499D3D}"/>
              </a:ext>
            </a:extLst>
          </p:cNvPr>
          <p:cNvSpPr>
            <a:spLocks noGrp="1"/>
          </p:cNvSpPr>
          <p:nvPr>
            <p:ph idx="1"/>
          </p:nvPr>
        </p:nvSpPr>
        <p:spPr>
          <a:xfrm>
            <a:off x="107504" y="699542"/>
            <a:ext cx="4464496" cy="4338250"/>
          </a:xfrm>
        </p:spPr>
        <p:txBody>
          <a:bodyPr>
            <a:normAutofit/>
          </a:bodyPr>
          <a:lstStyle/>
          <a:p>
            <a:r>
              <a:rPr lang="en-US" altLang="zh-CN" dirty="0"/>
              <a:t>Configuration</a:t>
            </a:r>
          </a:p>
          <a:p>
            <a:pPr marL="0" indent="0">
              <a:buNone/>
            </a:pPr>
            <a:r>
              <a:rPr lang="en-US" altLang="zh-CN" sz="1600" dirty="0" err="1">
                <a:solidFill>
                  <a:schemeClr val="tx2"/>
                </a:solidFill>
              </a:rPr>
              <a:t>application.properties</a:t>
            </a:r>
            <a:endParaRPr lang="en-US" altLang="zh-CN" sz="1600" dirty="0">
              <a:solidFill>
                <a:schemeClr val="tx2"/>
              </a:solidFill>
            </a:endParaRPr>
          </a:p>
          <a:p>
            <a:pPr marL="0" indent="0">
              <a:buNone/>
            </a:pPr>
            <a:r>
              <a:rPr lang="en" altLang="zh-CN" sz="1600" dirty="0" err="1">
                <a:solidFill>
                  <a:srgbClr val="CC7832"/>
                </a:solidFill>
                <a:effectLst/>
                <a:latin typeface="JetBrains Mono"/>
              </a:rPr>
              <a:t>spring.artemis.mode</a:t>
            </a:r>
            <a:r>
              <a:rPr lang="en" altLang="zh-CN" sz="1600" dirty="0">
                <a:solidFill>
                  <a:srgbClr val="808080"/>
                </a:solidFill>
                <a:effectLst/>
                <a:latin typeface="JetBrains Mono"/>
              </a:rPr>
              <a:t>=</a:t>
            </a:r>
            <a:r>
              <a:rPr lang="en" altLang="zh-CN" sz="1600" i="1" dirty="0">
                <a:solidFill>
                  <a:srgbClr val="9876AA"/>
                </a:solidFill>
                <a:effectLst/>
                <a:latin typeface="JetBrains Mono"/>
              </a:rPr>
              <a:t>embedded</a:t>
            </a:r>
          </a:p>
          <a:p>
            <a:pPr marL="0" indent="0">
              <a:buNone/>
            </a:pPr>
            <a:endParaRPr lang="en" altLang="zh-CN" i="1" dirty="0">
              <a:solidFill>
                <a:srgbClr val="9876AA"/>
              </a:solidFill>
              <a:latin typeface="JetBrains Mono"/>
            </a:endParaRPr>
          </a:p>
          <a:p>
            <a:pPr marL="0" indent="0">
              <a:buNone/>
            </a:pPr>
            <a:endParaRPr lang="en-US" altLang="zh-CN" dirty="0"/>
          </a:p>
        </p:txBody>
      </p:sp>
      <p:sp>
        <p:nvSpPr>
          <p:cNvPr id="4" name="灯片编号占位符 3">
            <a:extLst>
              <a:ext uri="{FF2B5EF4-FFF2-40B4-BE49-F238E27FC236}">
                <a16:creationId xmlns:a16="http://schemas.microsoft.com/office/drawing/2014/main" id="{05F04347-B199-DF44-82D9-0E882D9E2898}"/>
              </a:ext>
            </a:extLst>
          </p:cNvPr>
          <p:cNvSpPr>
            <a:spLocks noGrp="1"/>
          </p:cNvSpPr>
          <p:nvPr>
            <p:ph type="sldNum" sz="quarter" idx="12"/>
          </p:nvPr>
        </p:nvSpPr>
        <p:spPr/>
        <p:txBody>
          <a:bodyPr/>
          <a:lstStyle/>
          <a:p>
            <a:fld id="{CB818ED7-1FAF-4BEC-A906-EB6564C334EB}" type="slidenum">
              <a:rPr lang="zh-CN" altLang="en-US" smtClean="0"/>
              <a:pPr/>
              <a:t>35</a:t>
            </a:fld>
            <a:endParaRPr lang="zh-CN" altLang="en-US" dirty="0"/>
          </a:p>
        </p:txBody>
      </p:sp>
      <p:sp>
        <p:nvSpPr>
          <p:cNvPr id="5" name="内容占位符 2">
            <a:extLst>
              <a:ext uri="{FF2B5EF4-FFF2-40B4-BE49-F238E27FC236}">
                <a16:creationId xmlns:a16="http://schemas.microsoft.com/office/drawing/2014/main" id="{8EDE2530-ED2F-6153-0A8F-D07F66341C1B}"/>
              </a:ext>
            </a:extLst>
          </p:cNvPr>
          <p:cNvSpPr txBox="1">
            <a:spLocks/>
          </p:cNvSpPr>
          <p:nvPr/>
        </p:nvSpPr>
        <p:spPr>
          <a:xfrm>
            <a:off x="4211960" y="699542"/>
            <a:ext cx="4464496" cy="4338250"/>
          </a:xfrm>
          <a:prstGeom prst="rect">
            <a:avLst/>
          </a:prstGeom>
        </p:spPr>
        <p:txBody>
          <a:bodyPr vert="horz" lIns="91440" tIns="45720" rIns="91440" bIns="45720" rtlCol="0">
            <a:normAutofit fontScale="85000" lnSpcReduction="20000"/>
          </a:bodyPr>
          <a:lstStyle>
            <a:lvl1pPr marL="257175" indent="-257175" algn="l" defTabSz="685800" rtl="0" eaLnBrk="1" latinLnBrk="0" hangingPunct="1">
              <a:spcBef>
                <a:spcPct val="20000"/>
              </a:spcBef>
              <a:buFont typeface="Arial" pitchFamily="34" charset="0"/>
              <a:buChar char="•"/>
              <a:defRPr sz="1800" kern="1200" baseline="0">
                <a:solidFill>
                  <a:schemeClr val="tx1"/>
                </a:solidFill>
                <a:latin typeface="Cambria" pitchFamily="18" charset="0"/>
                <a:ea typeface="新宋体" pitchFamily="49" charset="-122"/>
                <a:cs typeface="+mn-cs"/>
              </a:defRPr>
            </a:lvl1pPr>
            <a:lvl2pPr marL="557213" indent="-214313" algn="l" defTabSz="685800" rtl="0" eaLnBrk="1" latinLnBrk="0" hangingPunct="1">
              <a:spcBef>
                <a:spcPct val="20000"/>
              </a:spcBef>
              <a:buFont typeface="Arial" pitchFamily="34" charset="0"/>
              <a:buChar char="–"/>
              <a:defRPr sz="1500" kern="1200" baseline="0">
                <a:solidFill>
                  <a:schemeClr val="tx1"/>
                </a:solidFill>
                <a:latin typeface="Cambria" pitchFamily="18" charset="0"/>
                <a:ea typeface="新宋体" pitchFamily="49" charset="-122"/>
                <a:cs typeface="+mn-cs"/>
              </a:defRPr>
            </a:lvl2pPr>
            <a:lvl3pPr marL="857250" indent="-171450" algn="l" defTabSz="685800" rtl="0" eaLnBrk="1" latinLnBrk="0" hangingPunct="1">
              <a:spcBef>
                <a:spcPct val="20000"/>
              </a:spcBef>
              <a:buFont typeface="Arial" pitchFamily="34" charset="0"/>
              <a:buChar char="•"/>
              <a:defRPr sz="1350" kern="1200" baseline="0">
                <a:solidFill>
                  <a:schemeClr val="tx1"/>
                </a:solidFill>
                <a:latin typeface="Cambria" pitchFamily="18" charset="0"/>
                <a:ea typeface="新宋体" pitchFamily="49" charset="-122"/>
                <a:cs typeface="+mn-cs"/>
              </a:defRPr>
            </a:lvl3pPr>
            <a:lvl4pPr marL="1200150" indent="-171450" algn="l" defTabSz="685800" rtl="0" eaLnBrk="1" latinLnBrk="0" hangingPunct="1">
              <a:spcBef>
                <a:spcPct val="20000"/>
              </a:spcBef>
              <a:buFont typeface="Arial" pitchFamily="34" charset="0"/>
              <a:buChar char="–"/>
              <a:defRPr sz="1200" kern="1200" baseline="0">
                <a:solidFill>
                  <a:schemeClr val="tx1"/>
                </a:solidFill>
                <a:latin typeface="Cambria" pitchFamily="18" charset="0"/>
                <a:ea typeface="新宋体" pitchFamily="49" charset="-122"/>
                <a:cs typeface="+mn-cs"/>
              </a:defRPr>
            </a:lvl4pPr>
            <a:lvl5pPr marL="1543050" indent="-171450" algn="l" defTabSz="685800" rtl="0" eaLnBrk="1" latinLnBrk="0" hangingPunct="1">
              <a:spcBef>
                <a:spcPct val="20000"/>
              </a:spcBef>
              <a:buFont typeface="Arial" pitchFamily="34" charset="0"/>
              <a:buChar char="»"/>
              <a:defRPr sz="1200" kern="1200" baseline="0">
                <a:solidFill>
                  <a:schemeClr val="tx1"/>
                </a:solidFill>
                <a:latin typeface="Cambria" pitchFamily="18" charset="0"/>
                <a:ea typeface="新宋体" pitchFamily="49" charset="-122"/>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a:buFont typeface="Arial" pitchFamily="34" charset="0"/>
              <a:buNone/>
            </a:pPr>
            <a:r>
              <a:rPr lang="en-US" altLang="zh-CN" sz="1900" dirty="0" err="1">
                <a:solidFill>
                  <a:schemeClr val="tx2"/>
                </a:solidFill>
              </a:rPr>
              <a:t>pom.xml</a:t>
            </a:r>
            <a:endParaRPr lang="en-US" altLang="zh-CN" sz="1900" dirty="0">
              <a:solidFill>
                <a:schemeClr val="tx2"/>
              </a:solidFill>
            </a:endParaRPr>
          </a:p>
          <a:p>
            <a:pPr marL="0" indent="0">
              <a:buFont typeface="Arial" pitchFamily="34" charset="0"/>
              <a:buNone/>
            </a:pPr>
            <a:r>
              <a:rPr lang="en" altLang="zh-CN" dirty="0">
                <a:solidFill>
                  <a:srgbClr val="E8BF6A"/>
                </a:solidFill>
                <a:latin typeface="JetBrains Mono"/>
              </a:rPr>
              <a:t>&lt;dependency&gt;</a:t>
            </a:r>
            <a:br>
              <a:rPr lang="en" altLang="zh-CN" dirty="0">
                <a:solidFill>
                  <a:srgbClr val="E8BF6A"/>
                </a:solidFill>
                <a:latin typeface="JetBrains Mono"/>
              </a:rPr>
            </a:br>
            <a:r>
              <a:rPr lang="en" altLang="zh-CN" dirty="0">
                <a:solidFill>
                  <a:srgbClr val="E8BF6A"/>
                </a:solidFill>
                <a:latin typeface="JetBrains Mono"/>
              </a:rPr>
              <a:t>    &lt;</a:t>
            </a:r>
            <a:r>
              <a:rPr lang="en" altLang="zh-CN" dirty="0" err="1">
                <a:solidFill>
                  <a:srgbClr val="E8BF6A"/>
                </a:solidFill>
                <a:latin typeface="JetBrains Mono"/>
              </a:rPr>
              <a:t>groupId</a:t>
            </a:r>
            <a:r>
              <a:rPr lang="en" altLang="zh-CN" dirty="0">
                <a:solidFill>
                  <a:srgbClr val="E8BF6A"/>
                </a:solidFill>
                <a:latin typeface="JetBrains Mono"/>
              </a:rPr>
              <a:t>&gt;</a:t>
            </a:r>
            <a:r>
              <a:rPr lang="en" altLang="zh-CN" dirty="0" err="1">
                <a:solidFill>
                  <a:srgbClr val="A9B7C6"/>
                </a:solidFill>
                <a:latin typeface="JetBrains Mono"/>
              </a:rPr>
              <a:t>org.springframework.boot</a:t>
            </a:r>
            <a:r>
              <a:rPr lang="en" altLang="zh-CN" dirty="0">
                <a:solidFill>
                  <a:srgbClr val="E8BF6A"/>
                </a:solidFill>
                <a:latin typeface="JetBrains Mono"/>
              </a:rPr>
              <a:t>&lt;/</a:t>
            </a:r>
            <a:r>
              <a:rPr lang="en" altLang="zh-CN" dirty="0" err="1">
                <a:solidFill>
                  <a:srgbClr val="E8BF6A"/>
                </a:solidFill>
                <a:latin typeface="JetBrains Mono"/>
              </a:rPr>
              <a:t>groupId</a:t>
            </a:r>
            <a:r>
              <a:rPr lang="en" altLang="zh-CN" dirty="0">
                <a:solidFill>
                  <a:srgbClr val="E8BF6A"/>
                </a:solidFill>
                <a:latin typeface="JetBrains Mono"/>
              </a:rPr>
              <a:t>&gt;</a:t>
            </a:r>
            <a:br>
              <a:rPr lang="en" altLang="zh-CN" dirty="0">
                <a:solidFill>
                  <a:srgbClr val="E8BF6A"/>
                </a:solidFill>
                <a:latin typeface="JetBrains Mono"/>
              </a:rPr>
            </a:br>
            <a:r>
              <a:rPr lang="en" altLang="zh-CN" dirty="0">
                <a:solidFill>
                  <a:srgbClr val="E8BF6A"/>
                </a:solidFill>
                <a:latin typeface="JetBrains Mono"/>
              </a:rPr>
              <a:t>    &lt;</a:t>
            </a:r>
            <a:r>
              <a:rPr lang="en" altLang="zh-CN" dirty="0" err="1">
                <a:solidFill>
                  <a:srgbClr val="E8BF6A"/>
                </a:solidFill>
                <a:latin typeface="JetBrains Mono"/>
              </a:rPr>
              <a:t>artifactId</a:t>
            </a:r>
            <a:r>
              <a:rPr lang="en" altLang="zh-CN" dirty="0">
                <a:solidFill>
                  <a:srgbClr val="E8BF6A"/>
                </a:solidFill>
                <a:latin typeface="JetBrains Mono"/>
              </a:rPr>
              <a:t>&gt;</a:t>
            </a:r>
            <a:r>
              <a:rPr lang="en" altLang="zh-CN" dirty="0">
                <a:solidFill>
                  <a:srgbClr val="A9B7C6"/>
                </a:solidFill>
                <a:latin typeface="JetBrains Mono"/>
              </a:rPr>
              <a:t>spring-boot-starter-</a:t>
            </a:r>
            <a:r>
              <a:rPr lang="en" altLang="zh-CN" dirty="0" err="1">
                <a:solidFill>
                  <a:srgbClr val="A9B7C6"/>
                </a:solidFill>
                <a:latin typeface="JetBrains Mono"/>
              </a:rPr>
              <a:t>artemis</a:t>
            </a:r>
            <a:r>
              <a:rPr lang="en" altLang="zh-CN" dirty="0">
                <a:solidFill>
                  <a:srgbClr val="E8BF6A"/>
                </a:solidFill>
                <a:latin typeface="JetBrains Mono"/>
              </a:rPr>
              <a:t>&lt;/</a:t>
            </a:r>
            <a:r>
              <a:rPr lang="en" altLang="zh-CN" dirty="0" err="1">
                <a:solidFill>
                  <a:srgbClr val="E8BF6A"/>
                </a:solidFill>
                <a:latin typeface="JetBrains Mono"/>
              </a:rPr>
              <a:t>artifactId</a:t>
            </a:r>
            <a:r>
              <a:rPr lang="en" altLang="zh-CN" dirty="0">
                <a:solidFill>
                  <a:srgbClr val="E8BF6A"/>
                </a:solidFill>
                <a:latin typeface="JetBrains Mono"/>
              </a:rPr>
              <a:t>&gt;</a:t>
            </a:r>
            <a:br>
              <a:rPr lang="en" altLang="zh-CN" dirty="0">
                <a:solidFill>
                  <a:srgbClr val="E8BF6A"/>
                </a:solidFill>
                <a:latin typeface="JetBrains Mono"/>
              </a:rPr>
            </a:br>
            <a:r>
              <a:rPr lang="en" altLang="zh-CN" dirty="0">
                <a:solidFill>
                  <a:srgbClr val="E8BF6A"/>
                </a:solidFill>
                <a:latin typeface="JetBrains Mono"/>
              </a:rPr>
              <a:t>&lt;/dependency&gt;</a:t>
            </a:r>
            <a:br>
              <a:rPr lang="en" altLang="zh-CN" dirty="0">
                <a:solidFill>
                  <a:srgbClr val="E8BF6A"/>
                </a:solidFill>
                <a:latin typeface="JetBrains Mono"/>
              </a:rPr>
            </a:br>
            <a:r>
              <a:rPr lang="en" altLang="zh-CN" dirty="0">
                <a:solidFill>
                  <a:srgbClr val="E8BF6A"/>
                </a:solidFill>
                <a:latin typeface="JetBrains Mono"/>
              </a:rPr>
              <a:t>&lt;dependency&gt;</a:t>
            </a:r>
            <a:br>
              <a:rPr lang="en" altLang="zh-CN" dirty="0">
                <a:solidFill>
                  <a:srgbClr val="E8BF6A"/>
                </a:solidFill>
                <a:latin typeface="JetBrains Mono"/>
              </a:rPr>
            </a:br>
            <a:r>
              <a:rPr lang="en" altLang="zh-CN" dirty="0">
                <a:solidFill>
                  <a:srgbClr val="E8BF6A"/>
                </a:solidFill>
                <a:latin typeface="JetBrains Mono"/>
              </a:rPr>
              <a:t>    &lt;</a:t>
            </a:r>
            <a:r>
              <a:rPr lang="en" altLang="zh-CN" dirty="0" err="1">
                <a:solidFill>
                  <a:srgbClr val="E8BF6A"/>
                </a:solidFill>
                <a:latin typeface="JetBrains Mono"/>
              </a:rPr>
              <a:t>groupId</a:t>
            </a:r>
            <a:r>
              <a:rPr lang="en" altLang="zh-CN" dirty="0">
                <a:solidFill>
                  <a:srgbClr val="E8BF6A"/>
                </a:solidFill>
                <a:latin typeface="JetBrains Mono"/>
              </a:rPr>
              <a:t>&gt;</a:t>
            </a:r>
            <a:r>
              <a:rPr lang="en" altLang="zh-CN" dirty="0" err="1">
                <a:solidFill>
                  <a:srgbClr val="A9B7C6"/>
                </a:solidFill>
                <a:latin typeface="JetBrains Mono"/>
              </a:rPr>
              <a:t>org.springframework.boot</a:t>
            </a:r>
            <a:r>
              <a:rPr lang="en" altLang="zh-CN" dirty="0">
                <a:solidFill>
                  <a:srgbClr val="E8BF6A"/>
                </a:solidFill>
                <a:latin typeface="JetBrains Mono"/>
              </a:rPr>
              <a:t>&lt;/</a:t>
            </a:r>
            <a:r>
              <a:rPr lang="en" altLang="zh-CN" dirty="0" err="1">
                <a:solidFill>
                  <a:srgbClr val="E8BF6A"/>
                </a:solidFill>
                <a:latin typeface="JetBrains Mono"/>
              </a:rPr>
              <a:t>groupId</a:t>
            </a:r>
            <a:r>
              <a:rPr lang="en" altLang="zh-CN" dirty="0">
                <a:solidFill>
                  <a:srgbClr val="E8BF6A"/>
                </a:solidFill>
                <a:latin typeface="JetBrains Mono"/>
              </a:rPr>
              <a:t>&gt;</a:t>
            </a:r>
            <a:br>
              <a:rPr lang="en" altLang="zh-CN" dirty="0">
                <a:solidFill>
                  <a:srgbClr val="E8BF6A"/>
                </a:solidFill>
                <a:latin typeface="JetBrains Mono"/>
              </a:rPr>
            </a:br>
            <a:r>
              <a:rPr lang="en" altLang="zh-CN" dirty="0">
                <a:solidFill>
                  <a:srgbClr val="E8BF6A"/>
                </a:solidFill>
                <a:latin typeface="JetBrains Mono"/>
              </a:rPr>
              <a:t>    &lt;</a:t>
            </a:r>
            <a:r>
              <a:rPr lang="en" altLang="zh-CN" dirty="0" err="1">
                <a:solidFill>
                  <a:srgbClr val="E8BF6A"/>
                </a:solidFill>
                <a:latin typeface="JetBrains Mono"/>
              </a:rPr>
              <a:t>artifactId</a:t>
            </a:r>
            <a:r>
              <a:rPr lang="en" altLang="zh-CN" dirty="0">
                <a:solidFill>
                  <a:srgbClr val="E8BF6A"/>
                </a:solidFill>
                <a:latin typeface="JetBrains Mono"/>
              </a:rPr>
              <a:t>&gt;</a:t>
            </a:r>
            <a:r>
              <a:rPr lang="en" altLang="zh-CN" dirty="0">
                <a:solidFill>
                  <a:srgbClr val="A9B7C6"/>
                </a:solidFill>
                <a:latin typeface="JetBrains Mono"/>
              </a:rPr>
              <a:t>spring-boot-starter-</a:t>
            </a:r>
            <a:r>
              <a:rPr lang="en" altLang="zh-CN" dirty="0" err="1">
                <a:solidFill>
                  <a:srgbClr val="A9B7C6"/>
                </a:solidFill>
                <a:latin typeface="JetBrains Mono"/>
              </a:rPr>
              <a:t>json</a:t>
            </a:r>
            <a:r>
              <a:rPr lang="en" altLang="zh-CN" dirty="0">
                <a:solidFill>
                  <a:srgbClr val="E8BF6A"/>
                </a:solidFill>
                <a:latin typeface="JetBrains Mono"/>
              </a:rPr>
              <a:t>&lt;/</a:t>
            </a:r>
            <a:r>
              <a:rPr lang="en" altLang="zh-CN" dirty="0" err="1">
                <a:solidFill>
                  <a:srgbClr val="E8BF6A"/>
                </a:solidFill>
                <a:latin typeface="JetBrains Mono"/>
              </a:rPr>
              <a:t>artifactId</a:t>
            </a:r>
            <a:r>
              <a:rPr lang="en" altLang="zh-CN" dirty="0">
                <a:solidFill>
                  <a:srgbClr val="E8BF6A"/>
                </a:solidFill>
                <a:latin typeface="JetBrains Mono"/>
              </a:rPr>
              <a:t>&gt;</a:t>
            </a:r>
            <a:br>
              <a:rPr lang="en" altLang="zh-CN" dirty="0">
                <a:solidFill>
                  <a:srgbClr val="E8BF6A"/>
                </a:solidFill>
                <a:latin typeface="JetBrains Mono"/>
              </a:rPr>
            </a:br>
            <a:r>
              <a:rPr lang="en" altLang="zh-CN" dirty="0">
                <a:solidFill>
                  <a:srgbClr val="E8BF6A"/>
                </a:solidFill>
                <a:latin typeface="JetBrains Mono"/>
              </a:rPr>
              <a:t>&lt;/dependency&gt;</a:t>
            </a:r>
            <a:br>
              <a:rPr lang="en" altLang="zh-CN" dirty="0">
                <a:solidFill>
                  <a:srgbClr val="E8BF6A"/>
                </a:solidFill>
                <a:latin typeface="JetBrains Mono"/>
              </a:rPr>
            </a:br>
            <a:br>
              <a:rPr lang="en" altLang="zh-CN" dirty="0">
                <a:solidFill>
                  <a:srgbClr val="E8BF6A"/>
                </a:solidFill>
                <a:latin typeface="JetBrains Mono"/>
              </a:rPr>
            </a:br>
            <a:r>
              <a:rPr lang="en" altLang="zh-CN" dirty="0">
                <a:solidFill>
                  <a:srgbClr val="E8BF6A"/>
                </a:solidFill>
                <a:latin typeface="JetBrains Mono"/>
              </a:rPr>
              <a:t>&lt;dependency&gt;</a:t>
            </a:r>
            <a:br>
              <a:rPr lang="en" altLang="zh-CN" dirty="0">
                <a:solidFill>
                  <a:srgbClr val="E8BF6A"/>
                </a:solidFill>
                <a:latin typeface="JetBrains Mono"/>
              </a:rPr>
            </a:br>
            <a:r>
              <a:rPr lang="en" altLang="zh-CN" dirty="0">
                <a:solidFill>
                  <a:srgbClr val="E8BF6A"/>
                </a:solidFill>
                <a:latin typeface="JetBrains Mono"/>
              </a:rPr>
              <a:t>    &lt;</a:t>
            </a:r>
            <a:r>
              <a:rPr lang="en" altLang="zh-CN" dirty="0" err="1">
                <a:solidFill>
                  <a:srgbClr val="E8BF6A"/>
                </a:solidFill>
                <a:latin typeface="JetBrains Mono"/>
              </a:rPr>
              <a:t>groupId</a:t>
            </a:r>
            <a:r>
              <a:rPr lang="en" altLang="zh-CN" dirty="0">
                <a:solidFill>
                  <a:srgbClr val="E8BF6A"/>
                </a:solidFill>
                <a:latin typeface="JetBrains Mono"/>
              </a:rPr>
              <a:t>&gt;</a:t>
            </a:r>
            <a:r>
              <a:rPr lang="en" altLang="zh-CN" dirty="0" err="1">
                <a:solidFill>
                  <a:srgbClr val="A9B7C6"/>
                </a:solidFill>
                <a:latin typeface="JetBrains Mono"/>
              </a:rPr>
              <a:t>org.apache.activemq</a:t>
            </a:r>
            <a:r>
              <a:rPr lang="en" altLang="zh-CN" dirty="0">
                <a:solidFill>
                  <a:srgbClr val="E8BF6A"/>
                </a:solidFill>
                <a:latin typeface="JetBrains Mono"/>
              </a:rPr>
              <a:t>&lt;/</a:t>
            </a:r>
            <a:r>
              <a:rPr lang="en" altLang="zh-CN" dirty="0" err="1">
                <a:solidFill>
                  <a:srgbClr val="E8BF6A"/>
                </a:solidFill>
                <a:latin typeface="JetBrains Mono"/>
              </a:rPr>
              <a:t>groupId</a:t>
            </a:r>
            <a:r>
              <a:rPr lang="en" altLang="zh-CN" dirty="0">
                <a:solidFill>
                  <a:srgbClr val="E8BF6A"/>
                </a:solidFill>
                <a:latin typeface="JetBrains Mono"/>
              </a:rPr>
              <a:t>&gt;</a:t>
            </a:r>
            <a:br>
              <a:rPr lang="en" altLang="zh-CN" dirty="0">
                <a:solidFill>
                  <a:srgbClr val="E8BF6A"/>
                </a:solidFill>
                <a:latin typeface="JetBrains Mono"/>
              </a:rPr>
            </a:br>
            <a:r>
              <a:rPr lang="en" altLang="zh-CN" dirty="0">
                <a:solidFill>
                  <a:srgbClr val="E8BF6A"/>
                </a:solidFill>
                <a:latin typeface="JetBrains Mono"/>
              </a:rPr>
              <a:t>    &lt;</a:t>
            </a:r>
            <a:r>
              <a:rPr lang="en" altLang="zh-CN" dirty="0" err="1">
                <a:solidFill>
                  <a:srgbClr val="E8BF6A"/>
                </a:solidFill>
                <a:latin typeface="JetBrains Mono"/>
              </a:rPr>
              <a:t>artifactId</a:t>
            </a:r>
            <a:r>
              <a:rPr lang="en" altLang="zh-CN" dirty="0">
                <a:solidFill>
                  <a:srgbClr val="E8BF6A"/>
                </a:solidFill>
                <a:latin typeface="JetBrains Mono"/>
              </a:rPr>
              <a:t>&gt;</a:t>
            </a:r>
            <a:r>
              <a:rPr lang="en" altLang="zh-CN" dirty="0" err="1">
                <a:solidFill>
                  <a:srgbClr val="A9B7C6"/>
                </a:solidFill>
                <a:latin typeface="JetBrains Mono"/>
              </a:rPr>
              <a:t>artemis</a:t>
            </a:r>
            <a:r>
              <a:rPr lang="en" altLang="zh-CN" dirty="0">
                <a:solidFill>
                  <a:srgbClr val="A9B7C6"/>
                </a:solidFill>
                <a:latin typeface="JetBrains Mono"/>
              </a:rPr>
              <a:t>-</a:t>
            </a:r>
            <a:r>
              <a:rPr lang="en" altLang="zh-CN" dirty="0" err="1">
                <a:solidFill>
                  <a:srgbClr val="A9B7C6"/>
                </a:solidFill>
                <a:latin typeface="JetBrains Mono"/>
              </a:rPr>
              <a:t>jakarta</a:t>
            </a:r>
            <a:r>
              <a:rPr lang="en" altLang="zh-CN" dirty="0">
                <a:solidFill>
                  <a:srgbClr val="A9B7C6"/>
                </a:solidFill>
                <a:latin typeface="JetBrains Mono"/>
              </a:rPr>
              <a:t>-server</a:t>
            </a:r>
            <a:r>
              <a:rPr lang="en" altLang="zh-CN" dirty="0">
                <a:solidFill>
                  <a:srgbClr val="E8BF6A"/>
                </a:solidFill>
                <a:latin typeface="JetBrains Mono"/>
              </a:rPr>
              <a:t>&lt;/</a:t>
            </a:r>
            <a:r>
              <a:rPr lang="en" altLang="zh-CN" dirty="0" err="1">
                <a:solidFill>
                  <a:srgbClr val="E8BF6A"/>
                </a:solidFill>
                <a:latin typeface="JetBrains Mono"/>
              </a:rPr>
              <a:t>artifactId</a:t>
            </a:r>
            <a:r>
              <a:rPr lang="en" altLang="zh-CN" dirty="0">
                <a:solidFill>
                  <a:srgbClr val="E8BF6A"/>
                </a:solidFill>
                <a:latin typeface="JetBrains Mono"/>
              </a:rPr>
              <a:t>&gt;</a:t>
            </a:r>
            <a:br>
              <a:rPr lang="en" altLang="zh-CN" dirty="0">
                <a:solidFill>
                  <a:srgbClr val="E8BF6A"/>
                </a:solidFill>
                <a:latin typeface="JetBrains Mono"/>
              </a:rPr>
            </a:br>
            <a:r>
              <a:rPr lang="en" altLang="zh-CN" dirty="0">
                <a:solidFill>
                  <a:srgbClr val="E8BF6A"/>
                </a:solidFill>
                <a:latin typeface="JetBrains Mono"/>
              </a:rPr>
              <a:t>    &lt;scope&gt;</a:t>
            </a:r>
            <a:r>
              <a:rPr lang="en" altLang="zh-CN" dirty="0">
                <a:solidFill>
                  <a:srgbClr val="A9B7C6"/>
                </a:solidFill>
                <a:latin typeface="JetBrains Mono"/>
              </a:rPr>
              <a:t>runtime</a:t>
            </a:r>
            <a:r>
              <a:rPr lang="en" altLang="zh-CN" dirty="0">
                <a:solidFill>
                  <a:srgbClr val="E8BF6A"/>
                </a:solidFill>
                <a:latin typeface="JetBrains Mono"/>
              </a:rPr>
              <a:t>&lt;/scope&gt;</a:t>
            </a:r>
            <a:br>
              <a:rPr lang="en" altLang="zh-CN" dirty="0">
                <a:solidFill>
                  <a:srgbClr val="E8BF6A"/>
                </a:solidFill>
                <a:latin typeface="JetBrains Mono"/>
              </a:rPr>
            </a:br>
            <a:r>
              <a:rPr lang="en" altLang="zh-CN" dirty="0">
                <a:solidFill>
                  <a:srgbClr val="E8BF6A"/>
                </a:solidFill>
                <a:latin typeface="JetBrains Mono"/>
              </a:rPr>
              <a:t>&lt;/dependency&gt;</a:t>
            </a:r>
            <a:br>
              <a:rPr lang="en" altLang="zh-CN" dirty="0">
                <a:solidFill>
                  <a:srgbClr val="E8BF6A"/>
                </a:solidFill>
                <a:latin typeface="JetBrains Mono"/>
              </a:rPr>
            </a:br>
            <a:br>
              <a:rPr lang="en" altLang="zh-CN" dirty="0">
                <a:solidFill>
                  <a:srgbClr val="E8BF6A"/>
                </a:solidFill>
                <a:latin typeface="JetBrains Mono"/>
              </a:rPr>
            </a:br>
            <a:r>
              <a:rPr lang="en" altLang="zh-CN" dirty="0">
                <a:solidFill>
                  <a:srgbClr val="E8BF6A"/>
                </a:solidFill>
                <a:latin typeface="JetBrains Mono"/>
              </a:rPr>
              <a:t>&lt;dependency&gt;</a:t>
            </a:r>
            <a:br>
              <a:rPr lang="en" altLang="zh-CN" dirty="0">
                <a:solidFill>
                  <a:srgbClr val="E8BF6A"/>
                </a:solidFill>
                <a:latin typeface="JetBrains Mono"/>
              </a:rPr>
            </a:br>
            <a:r>
              <a:rPr lang="en" altLang="zh-CN" dirty="0">
                <a:solidFill>
                  <a:srgbClr val="E8BF6A"/>
                </a:solidFill>
                <a:latin typeface="JetBrains Mono"/>
              </a:rPr>
              <a:t>    &lt;</a:t>
            </a:r>
            <a:r>
              <a:rPr lang="en" altLang="zh-CN" dirty="0" err="1">
                <a:solidFill>
                  <a:srgbClr val="E8BF6A"/>
                </a:solidFill>
                <a:latin typeface="JetBrains Mono"/>
              </a:rPr>
              <a:t>groupId</a:t>
            </a:r>
            <a:r>
              <a:rPr lang="en" altLang="zh-CN" dirty="0">
                <a:solidFill>
                  <a:srgbClr val="E8BF6A"/>
                </a:solidFill>
                <a:latin typeface="JetBrains Mono"/>
              </a:rPr>
              <a:t>&gt;</a:t>
            </a:r>
            <a:r>
              <a:rPr lang="en" altLang="zh-CN" dirty="0" err="1">
                <a:solidFill>
                  <a:srgbClr val="A9B7C6"/>
                </a:solidFill>
                <a:latin typeface="JetBrains Mono"/>
              </a:rPr>
              <a:t>org.springframework.boot</a:t>
            </a:r>
            <a:r>
              <a:rPr lang="en" altLang="zh-CN" dirty="0">
                <a:solidFill>
                  <a:srgbClr val="E8BF6A"/>
                </a:solidFill>
                <a:latin typeface="JetBrains Mono"/>
              </a:rPr>
              <a:t>&lt;/</a:t>
            </a:r>
            <a:r>
              <a:rPr lang="en" altLang="zh-CN" dirty="0" err="1">
                <a:solidFill>
                  <a:srgbClr val="E8BF6A"/>
                </a:solidFill>
                <a:latin typeface="JetBrains Mono"/>
              </a:rPr>
              <a:t>groupId</a:t>
            </a:r>
            <a:r>
              <a:rPr lang="en" altLang="zh-CN" dirty="0">
                <a:solidFill>
                  <a:srgbClr val="E8BF6A"/>
                </a:solidFill>
                <a:latin typeface="JetBrains Mono"/>
              </a:rPr>
              <a:t>&gt;</a:t>
            </a:r>
            <a:br>
              <a:rPr lang="en" altLang="zh-CN" dirty="0">
                <a:solidFill>
                  <a:srgbClr val="E8BF6A"/>
                </a:solidFill>
                <a:latin typeface="JetBrains Mono"/>
              </a:rPr>
            </a:br>
            <a:r>
              <a:rPr lang="en" altLang="zh-CN" dirty="0">
                <a:solidFill>
                  <a:srgbClr val="E8BF6A"/>
                </a:solidFill>
                <a:latin typeface="JetBrains Mono"/>
              </a:rPr>
              <a:t>    &lt;</a:t>
            </a:r>
            <a:r>
              <a:rPr lang="en" altLang="zh-CN" dirty="0" err="1">
                <a:solidFill>
                  <a:srgbClr val="E8BF6A"/>
                </a:solidFill>
                <a:latin typeface="JetBrains Mono"/>
              </a:rPr>
              <a:t>artifactId</a:t>
            </a:r>
            <a:r>
              <a:rPr lang="en" altLang="zh-CN" dirty="0">
                <a:solidFill>
                  <a:srgbClr val="E8BF6A"/>
                </a:solidFill>
                <a:latin typeface="JetBrains Mono"/>
              </a:rPr>
              <a:t>&gt;</a:t>
            </a:r>
            <a:r>
              <a:rPr lang="en" altLang="zh-CN" dirty="0">
                <a:solidFill>
                  <a:srgbClr val="A9B7C6"/>
                </a:solidFill>
                <a:latin typeface="JetBrains Mono"/>
              </a:rPr>
              <a:t>spring-boot-starter-web</a:t>
            </a:r>
            <a:r>
              <a:rPr lang="en" altLang="zh-CN" dirty="0">
                <a:solidFill>
                  <a:srgbClr val="E8BF6A"/>
                </a:solidFill>
                <a:latin typeface="JetBrains Mono"/>
              </a:rPr>
              <a:t>&lt;/</a:t>
            </a:r>
            <a:r>
              <a:rPr lang="en" altLang="zh-CN" dirty="0" err="1">
                <a:solidFill>
                  <a:srgbClr val="E8BF6A"/>
                </a:solidFill>
                <a:latin typeface="JetBrains Mono"/>
              </a:rPr>
              <a:t>artifactId</a:t>
            </a:r>
            <a:r>
              <a:rPr lang="en" altLang="zh-CN" dirty="0">
                <a:solidFill>
                  <a:srgbClr val="E8BF6A"/>
                </a:solidFill>
                <a:latin typeface="JetBrains Mono"/>
              </a:rPr>
              <a:t>&gt;</a:t>
            </a:r>
            <a:br>
              <a:rPr lang="en" altLang="zh-CN" dirty="0">
                <a:solidFill>
                  <a:srgbClr val="E8BF6A"/>
                </a:solidFill>
                <a:latin typeface="JetBrains Mono"/>
              </a:rPr>
            </a:br>
            <a:r>
              <a:rPr lang="en" altLang="zh-CN" dirty="0">
                <a:solidFill>
                  <a:srgbClr val="E8BF6A"/>
                </a:solidFill>
                <a:latin typeface="JetBrains Mono"/>
              </a:rPr>
              <a:t>    &lt;version&gt;</a:t>
            </a:r>
            <a:r>
              <a:rPr lang="en" altLang="zh-CN" dirty="0">
                <a:solidFill>
                  <a:srgbClr val="A9B7C6"/>
                </a:solidFill>
                <a:latin typeface="JetBrains Mono"/>
              </a:rPr>
              <a:t>RELEASE</a:t>
            </a:r>
            <a:r>
              <a:rPr lang="en" altLang="zh-CN" dirty="0">
                <a:solidFill>
                  <a:srgbClr val="E8BF6A"/>
                </a:solidFill>
                <a:latin typeface="JetBrains Mono"/>
              </a:rPr>
              <a:t>&lt;/version&gt;</a:t>
            </a:r>
            <a:br>
              <a:rPr lang="en" altLang="zh-CN" dirty="0">
                <a:solidFill>
                  <a:srgbClr val="E8BF6A"/>
                </a:solidFill>
                <a:latin typeface="JetBrains Mono"/>
              </a:rPr>
            </a:br>
            <a:r>
              <a:rPr lang="en" altLang="zh-CN" dirty="0">
                <a:solidFill>
                  <a:srgbClr val="E8BF6A"/>
                </a:solidFill>
                <a:latin typeface="JetBrains Mono"/>
              </a:rPr>
              <a:t>    &lt;scope&gt;</a:t>
            </a:r>
            <a:r>
              <a:rPr lang="en" altLang="zh-CN" dirty="0">
                <a:solidFill>
                  <a:srgbClr val="A9B7C6"/>
                </a:solidFill>
                <a:latin typeface="JetBrains Mono"/>
              </a:rPr>
              <a:t>compile</a:t>
            </a:r>
            <a:r>
              <a:rPr lang="en" altLang="zh-CN" dirty="0">
                <a:solidFill>
                  <a:srgbClr val="E8BF6A"/>
                </a:solidFill>
                <a:latin typeface="JetBrains Mono"/>
              </a:rPr>
              <a:t>&lt;/scope&gt;</a:t>
            </a:r>
            <a:br>
              <a:rPr lang="en" altLang="zh-CN" dirty="0">
                <a:solidFill>
                  <a:srgbClr val="E8BF6A"/>
                </a:solidFill>
                <a:latin typeface="JetBrains Mono"/>
              </a:rPr>
            </a:br>
            <a:r>
              <a:rPr lang="en" altLang="zh-CN" dirty="0">
                <a:solidFill>
                  <a:srgbClr val="E8BF6A"/>
                </a:solidFill>
                <a:latin typeface="JetBrains Mono"/>
              </a:rPr>
              <a:t>&lt;/dependency&gt;</a:t>
            </a:r>
            <a:endParaRPr lang="en" altLang="zh-CN" sz="1500" dirty="0">
              <a:solidFill>
                <a:schemeClr val="tx2"/>
              </a:solidFill>
            </a:endParaRPr>
          </a:p>
          <a:p>
            <a:pPr marL="0" indent="0">
              <a:buFont typeface="Arial" pitchFamily="34" charset="0"/>
              <a:buNone/>
            </a:pPr>
            <a:endParaRPr lang="en-US" altLang="zh-CN" dirty="0"/>
          </a:p>
        </p:txBody>
      </p:sp>
    </p:spTree>
    <p:extLst>
      <p:ext uri="{BB962C8B-B14F-4D97-AF65-F5344CB8AC3E}">
        <p14:creationId xmlns:p14="http://schemas.microsoft.com/office/powerpoint/2010/main" val="249040594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References</a:t>
            </a:r>
            <a:endParaRPr lang="zh-CN" altLang="en-US" dirty="0"/>
          </a:p>
        </p:txBody>
      </p:sp>
      <p:sp>
        <p:nvSpPr>
          <p:cNvPr id="3" name="内容占位符 2"/>
          <p:cNvSpPr>
            <a:spLocks noGrp="1"/>
          </p:cNvSpPr>
          <p:nvPr>
            <p:ph idx="1"/>
          </p:nvPr>
        </p:nvSpPr>
        <p:spPr/>
        <p:txBody>
          <a:bodyPr>
            <a:normAutofit/>
          </a:bodyPr>
          <a:lstStyle/>
          <a:p>
            <a:r>
              <a:rPr lang="en-US" altLang="zh-CN" dirty="0"/>
              <a:t>Messaging with JMS</a:t>
            </a:r>
          </a:p>
          <a:p>
            <a:pPr lvl="1"/>
            <a:r>
              <a:rPr lang="en-US" altLang="zh-CN" dirty="0">
                <a:hlinkClick r:id="rId2"/>
              </a:rPr>
              <a:t>https://spring.io/guides/gs/messaging-jms/</a:t>
            </a:r>
            <a:r>
              <a:rPr lang="zh-CN" altLang="en-US" dirty="0"/>
              <a:t> </a:t>
            </a:r>
            <a:endParaRPr lang="en-US" altLang="zh-CN" dirty="0"/>
          </a:p>
          <a:p>
            <a:r>
              <a:rPr lang="en-US" altLang="zh-CN" dirty="0"/>
              <a:t>Java</a:t>
            </a:r>
            <a:r>
              <a:rPr lang="zh-CN" altLang="en-US" dirty="0"/>
              <a:t> </a:t>
            </a:r>
            <a:r>
              <a:rPr lang="en-US" altLang="zh-CN" dirty="0"/>
              <a:t>Message</a:t>
            </a:r>
            <a:r>
              <a:rPr lang="zh-CN" altLang="en-US" dirty="0"/>
              <a:t> </a:t>
            </a:r>
            <a:r>
              <a:rPr lang="en-US" altLang="zh-CN" dirty="0"/>
              <a:t>Service</a:t>
            </a:r>
            <a:r>
              <a:rPr lang="zh-CN" altLang="en-US" dirty="0"/>
              <a:t> </a:t>
            </a:r>
            <a:r>
              <a:rPr lang="en-US" altLang="zh-CN" dirty="0"/>
              <a:t>Concepts</a:t>
            </a:r>
          </a:p>
          <a:p>
            <a:pPr lvl="1"/>
            <a:r>
              <a:rPr lang="en" altLang="zh-CN" dirty="0">
                <a:hlinkClick r:id="rId3"/>
              </a:rPr>
              <a:t>https://javaee.github.io/tutorial/jms-concepts.html</a:t>
            </a:r>
            <a:endParaRPr lang="en" altLang="zh-CN" dirty="0"/>
          </a:p>
          <a:p>
            <a:r>
              <a:rPr lang="en-US" altLang="zh-CN" dirty="0"/>
              <a:t>Mastering Kafka Streams and </a:t>
            </a:r>
            <a:r>
              <a:rPr lang="en-US" altLang="zh-CN" dirty="0" err="1"/>
              <a:t>ksqlDB</a:t>
            </a:r>
            <a:r>
              <a:rPr lang="en-US" altLang="zh-CN" dirty="0"/>
              <a:t> -</a:t>
            </a:r>
            <a:r>
              <a:rPr lang="zh-CN" altLang="en-US" dirty="0"/>
              <a:t> </a:t>
            </a:r>
            <a:r>
              <a:rPr lang="en-US" altLang="zh-CN" dirty="0"/>
              <a:t>Building Real-Time Data Systems by Example</a:t>
            </a:r>
          </a:p>
          <a:p>
            <a:pPr lvl="1"/>
            <a:r>
              <a:rPr lang="en-US" altLang="zh-CN" dirty="0">
                <a:hlinkClick r:id="rId4"/>
              </a:rPr>
              <a:t>https://www.confluent.io/resources/ebook/mastering-kafka-streams-and-ksqldb/</a:t>
            </a:r>
            <a:r>
              <a:rPr lang="zh-CN" altLang="en-US" dirty="0"/>
              <a:t> </a:t>
            </a:r>
            <a:endParaRPr lang="en" altLang="zh-CN"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pPr/>
              <a:t>36</a:t>
            </a:fld>
            <a:endParaRPr lang="zh-CN" altLang="en-US" dirty="0"/>
          </a:p>
        </p:txBody>
      </p:sp>
    </p:spTree>
    <p:extLst>
      <p:ext uri="{BB962C8B-B14F-4D97-AF65-F5344CB8AC3E}">
        <p14:creationId xmlns:p14="http://schemas.microsoft.com/office/powerpoint/2010/main" val="322016632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showMasterSp="0">
  <p:cSld>
    <p:bg>
      <p:bgPr>
        <a:solidFill>
          <a:schemeClr val="tx2">
            <a:lumMod val="40000"/>
            <a:lumOff val="60000"/>
          </a:schemeClr>
        </a:solidFill>
        <a:effectLst/>
      </p:bgPr>
    </p:bg>
    <p:spTree>
      <p:nvGrpSpPr>
        <p:cNvPr id="1" name=""/>
        <p:cNvGrpSpPr/>
        <p:nvPr/>
      </p:nvGrpSpPr>
      <p:grpSpPr>
        <a:xfrm>
          <a:off x="0" y="0"/>
          <a:ext cx="0" cy="0"/>
          <a:chOff x="0" y="0"/>
          <a:chExt cx="0" cy="0"/>
        </a:xfrm>
      </p:grpSpPr>
      <p:sp>
        <p:nvSpPr>
          <p:cNvPr id="3" name="TextBox 2"/>
          <p:cNvSpPr txBox="1"/>
          <p:nvPr/>
        </p:nvSpPr>
        <p:spPr>
          <a:xfrm>
            <a:off x="1601670" y="3327834"/>
            <a:ext cx="3510390" cy="784830"/>
          </a:xfrm>
          <a:prstGeom prst="rect">
            <a:avLst/>
          </a:prstGeom>
          <a:noFill/>
        </p:spPr>
        <p:txBody>
          <a:bodyPr wrap="square" rtlCol="0">
            <a:spAutoFit/>
          </a:bodyPr>
          <a:lstStyle/>
          <a:p>
            <a:pPr algn="ctr"/>
            <a:r>
              <a:rPr lang="en-US" altLang="zh-CN" sz="4500" dirty="0">
                <a:solidFill>
                  <a:schemeClr val="bg1"/>
                </a:solidFill>
                <a:latin typeface="Tahoma" pitchFamily="34" charset="0"/>
                <a:ea typeface="Tahoma" pitchFamily="34" charset="0"/>
                <a:cs typeface="Tahoma" pitchFamily="34" charset="0"/>
              </a:rPr>
              <a:t>Thank You!</a:t>
            </a:r>
            <a:endParaRPr lang="zh-CN" altLang="en-US" sz="4500" dirty="0">
              <a:solidFill>
                <a:schemeClr val="bg1"/>
              </a:solidFill>
              <a:latin typeface="Tahoma" pitchFamily="34" charset="0"/>
              <a:cs typeface="Tahoma" pitchFamily="34" charset="0"/>
            </a:endParaRPr>
          </a:p>
        </p:txBody>
      </p:sp>
      <p:pic>
        <p:nvPicPr>
          <p:cNvPr id="4" name="图片 3"/>
          <p:cNvPicPr>
            <a:picLocks noChangeAspect="1"/>
          </p:cNvPicPr>
          <p:nvPr/>
        </p:nvPicPr>
        <p:blipFill>
          <a:blip r:embed="rId2">
            <a:biLevel thresh="25000"/>
            <a:extLst>
              <a:ext uri="{28A0092B-C50C-407E-A947-70E740481C1C}">
                <a14:useLocalDpi xmlns:a14="http://schemas.microsoft.com/office/drawing/2010/main" val="0"/>
              </a:ext>
            </a:extLst>
          </a:blip>
          <a:stretch>
            <a:fillRect/>
          </a:stretch>
        </p:blipFill>
        <p:spPr>
          <a:xfrm>
            <a:off x="5544108" y="489226"/>
            <a:ext cx="1848521" cy="517586"/>
          </a:xfrm>
          <a:prstGeom prst="rect">
            <a:avLst/>
          </a:prstGeom>
        </p:spPr>
      </p:pic>
      <p:sp>
        <p:nvSpPr>
          <p:cNvPr id="2" name="灯片编号占位符 1"/>
          <p:cNvSpPr>
            <a:spLocks noGrp="1"/>
          </p:cNvSpPr>
          <p:nvPr>
            <p:ph type="sldNum" sz="quarter" idx="12"/>
          </p:nvPr>
        </p:nvSpPr>
        <p:spPr/>
        <p:txBody>
          <a:bodyPr/>
          <a:lstStyle/>
          <a:p>
            <a:fld id="{CB818ED7-1FAF-4BEC-A906-EB6564C334EB}" type="slidenum">
              <a:rPr lang="zh-CN" altLang="en-US" smtClean="0"/>
              <a:pPr/>
              <a:t>37</a:t>
            </a:fld>
            <a:endParaRPr lang="zh-CN" altLang="en-US" dirty="0"/>
          </a:p>
        </p:txBody>
      </p:sp>
    </p:spTree>
    <p:extLst>
      <p:ext uri="{BB962C8B-B14F-4D97-AF65-F5344CB8AC3E}">
        <p14:creationId xmlns:p14="http://schemas.microsoft.com/office/powerpoint/2010/main" val="100703772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6A86BD8-2E93-2EC6-CBED-E284F919C05F}"/>
              </a:ext>
            </a:extLst>
          </p:cNvPr>
          <p:cNvSpPr>
            <a:spLocks noGrp="1"/>
          </p:cNvSpPr>
          <p:nvPr>
            <p:ph type="title"/>
          </p:nvPr>
        </p:nvSpPr>
        <p:spPr/>
        <p:txBody>
          <a:bodyPr/>
          <a:lstStyle/>
          <a:p>
            <a:r>
              <a:rPr lang="en-US" altLang="zh-CN" dirty="0"/>
              <a:t>Communication Model </a:t>
            </a:r>
            <a:endParaRPr lang="zh-CN" altLang="en-US" dirty="0"/>
          </a:p>
        </p:txBody>
      </p:sp>
      <p:sp>
        <p:nvSpPr>
          <p:cNvPr id="4" name="灯片编号占位符 3">
            <a:extLst>
              <a:ext uri="{FF2B5EF4-FFF2-40B4-BE49-F238E27FC236}">
                <a16:creationId xmlns:a16="http://schemas.microsoft.com/office/drawing/2014/main" id="{3718ACB0-4208-9C21-BCDB-A168DFFCDBE2}"/>
              </a:ext>
            </a:extLst>
          </p:cNvPr>
          <p:cNvSpPr>
            <a:spLocks noGrp="1"/>
          </p:cNvSpPr>
          <p:nvPr>
            <p:ph type="sldNum" sz="quarter" idx="12"/>
          </p:nvPr>
        </p:nvSpPr>
        <p:spPr/>
        <p:txBody>
          <a:bodyPr/>
          <a:lstStyle/>
          <a:p>
            <a:fld id="{CB818ED7-1FAF-4BEC-A906-EB6564C334EB}" type="slidenum">
              <a:rPr lang="zh-CN" altLang="en-US" smtClean="0"/>
              <a:pPr/>
              <a:t>4</a:t>
            </a:fld>
            <a:endParaRPr lang="zh-CN" altLang="en-US" dirty="0"/>
          </a:p>
        </p:txBody>
      </p:sp>
      <p:pic>
        <p:nvPicPr>
          <p:cNvPr id="1025" name="Picture 1" descr="page28image9171904">
            <a:extLst>
              <a:ext uri="{FF2B5EF4-FFF2-40B4-BE49-F238E27FC236}">
                <a16:creationId xmlns:a16="http://schemas.microsoft.com/office/drawing/2014/main" id="{0D7BFF59-7A4D-6236-521B-AB8E9C8C4A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1680" y="1563638"/>
            <a:ext cx="0" cy="132080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page28image9168832">
            <a:extLst>
              <a:ext uri="{FF2B5EF4-FFF2-40B4-BE49-F238E27FC236}">
                <a16:creationId xmlns:a16="http://schemas.microsoft.com/office/drawing/2014/main" id="{14E1C1D8-4210-01ED-AAC8-9F4BCFD3D1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1680" y="1563638"/>
            <a:ext cx="0" cy="1320800"/>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7" descr="page29image8928832">
            <a:extLst>
              <a:ext uri="{FF2B5EF4-FFF2-40B4-BE49-F238E27FC236}">
                <a16:creationId xmlns:a16="http://schemas.microsoft.com/office/drawing/2014/main" id="{2198AA49-4F45-2B12-E2D8-57FD40B1CD2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18782" y="2211710"/>
            <a:ext cx="0" cy="13208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page29image8920576">
            <a:extLst>
              <a:ext uri="{FF2B5EF4-FFF2-40B4-BE49-F238E27FC236}">
                <a16:creationId xmlns:a16="http://schemas.microsoft.com/office/drawing/2014/main" id="{39796CD7-6594-E1AC-F65F-5A3BD3100D8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18782" y="2211710"/>
            <a:ext cx="0" cy="1320800"/>
          </a:xfrm>
          <a:prstGeom prst="rect">
            <a:avLst/>
          </a:prstGeom>
          <a:noFill/>
          <a:extLst>
            <a:ext uri="{909E8E84-426E-40DD-AFC4-6F175D3DCCD1}">
              <a14:hiddenFill xmlns:a14="http://schemas.microsoft.com/office/drawing/2010/main">
                <a:solidFill>
                  <a:srgbClr val="FFFFFF"/>
                </a:solidFill>
              </a14:hiddenFill>
            </a:ext>
          </a:extLst>
        </p:spPr>
      </p:pic>
      <p:sp>
        <p:nvSpPr>
          <p:cNvPr id="5" name="文本框 4">
            <a:extLst>
              <a:ext uri="{FF2B5EF4-FFF2-40B4-BE49-F238E27FC236}">
                <a16:creationId xmlns:a16="http://schemas.microsoft.com/office/drawing/2014/main" id="{4C2DBDBD-9EEB-17F8-E49C-A9A9DE2BC806}"/>
              </a:ext>
            </a:extLst>
          </p:cNvPr>
          <p:cNvSpPr txBox="1"/>
          <p:nvPr/>
        </p:nvSpPr>
        <p:spPr>
          <a:xfrm>
            <a:off x="251520" y="4016901"/>
            <a:ext cx="8892480" cy="646331"/>
          </a:xfrm>
          <a:prstGeom prst="rect">
            <a:avLst/>
          </a:prstGeom>
          <a:noFill/>
        </p:spPr>
        <p:txBody>
          <a:bodyPr wrap="square">
            <a:spAutoFit/>
          </a:bodyPr>
          <a:lstStyle/>
          <a:p>
            <a:r>
              <a:rPr lang="en-US" altLang="zh-CN" sz="1200" b="1" dirty="0">
                <a:effectLst/>
                <a:latin typeface="MyriadPro"/>
              </a:rPr>
              <a:t>From:</a:t>
            </a:r>
            <a:r>
              <a:rPr lang="zh-CN" altLang="en-US" sz="1200" b="1" dirty="0">
                <a:effectLst/>
                <a:latin typeface="MyriadPro"/>
              </a:rPr>
              <a:t> </a:t>
            </a:r>
            <a:endParaRPr lang="en-US" altLang="zh-CN" sz="1200" b="1" dirty="0">
              <a:effectLst/>
              <a:latin typeface="MyriadPro"/>
            </a:endParaRPr>
          </a:p>
          <a:p>
            <a:r>
              <a:rPr lang="en-US" altLang="zh-CN" sz="1200" b="1" dirty="0">
                <a:effectLst/>
                <a:latin typeface="MyriadPro"/>
              </a:rPr>
              <a:t>Mastering Kafka Streams and </a:t>
            </a:r>
            <a:r>
              <a:rPr lang="en-US" altLang="zh-CN" sz="1200" b="1" dirty="0" err="1">
                <a:effectLst/>
                <a:latin typeface="MyriadPro"/>
              </a:rPr>
              <a:t>ksqlDB</a:t>
            </a:r>
            <a:r>
              <a:rPr lang="en-US" altLang="zh-CN" sz="1200" b="1" dirty="0">
                <a:effectLst/>
                <a:latin typeface="MyriadPro"/>
              </a:rPr>
              <a:t> -</a:t>
            </a:r>
            <a:r>
              <a:rPr lang="zh-CN" altLang="en-US" sz="1200" b="1" dirty="0">
                <a:effectLst/>
                <a:latin typeface="MyriadPro"/>
              </a:rPr>
              <a:t> </a:t>
            </a:r>
            <a:r>
              <a:rPr lang="en-US" altLang="zh-CN" sz="1200" b="1" i="1" dirty="0">
                <a:effectLst/>
                <a:latin typeface="MinionPro"/>
              </a:rPr>
              <a:t>Building Real-Time Data Systems by Example </a:t>
            </a:r>
            <a:endParaRPr lang="en-US" altLang="zh-CN" sz="1200" dirty="0"/>
          </a:p>
          <a:p>
            <a:r>
              <a:rPr lang="en-US" altLang="zh-CN" sz="1200" b="1" i="1" dirty="0">
                <a:effectLst/>
                <a:latin typeface="MinionPro"/>
              </a:rPr>
              <a:t>Mitch Seymour </a:t>
            </a:r>
            <a:endParaRPr lang="en-US" altLang="zh-CN" sz="1200" dirty="0"/>
          </a:p>
        </p:txBody>
      </p:sp>
      <p:sp>
        <p:nvSpPr>
          <p:cNvPr id="6" name="内容占位符 5">
            <a:extLst>
              <a:ext uri="{FF2B5EF4-FFF2-40B4-BE49-F238E27FC236}">
                <a16:creationId xmlns:a16="http://schemas.microsoft.com/office/drawing/2014/main" id="{04541455-6794-B1D5-DD3B-554D5E53CBAB}"/>
              </a:ext>
            </a:extLst>
          </p:cNvPr>
          <p:cNvSpPr>
            <a:spLocks noGrp="1"/>
          </p:cNvSpPr>
          <p:nvPr>
            <p:ph idx="1"/>
          </p:nvPr>
        </p:nvSpPr>
        <p:spPr/>
        <p:txBody>
          <a:bodyPr/>
          <a:lstStyle/>
          <a:p>
            <a:r>
              <a:rPr kumimoji="1" lang="en-US" altLang="zh-CN" dirty="0"/>
              <a:t>As</a:t>
            </a:r>
            <a:r>
              <a:rPr lang="en-US" altLang="zh-CN" dirty="0"/>
              <a:t>ynchronous model </a:t>
            </a:r>
          </a:p>
          <a:p>
            <a:endParaRPr kumimoji="1" lang="zh-CN" altLang="en-US" dirty="0"/>
          </a:p>
        </p:txBody>
      </p:sp>
      <p:pic>
        <p:nvPicPr>
          <p:cNvPr id="2068" name="Picture 20" descr="page30image7069200">
            <a:extLst>
              <a:ext uri="{FF2B5EF4-FFF2-40B4-BE49-F238E27FC236}">
                <a16:creationId xmlns:a16="http://schemas.microsoft.com/office/drawing/2014/main" id="{068C7649-DAB5-B846-D616-4FCFD5807E9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10096" y="1760612"/>
            <a:ext cx="4438750" cy="2127250"/>
          </a:xfrm>
          <a:prstGeom prst="rect">
            <a:avLst/>
          </a:prstGeom>
          <a:noFill/>
          <a:extLst>
            <a:ext uri="{909E8E84-426E-40DD-AFC4-6F175D3DCCD1}">
              <a14:hiddenFill xmlns:a14="http://schemas.microsoft.com/office/drawing/2010/main">
                <a:solidFill>
                  <a:srgbClr val="FFFFFF"/>
                </a:solidFill>
              </a14:hiddenFill>
            </a:ext>
          </a:extLst>
        </p:spPr>
      </p:pic>
      <p:pic>
        <p:nvPicPr>
          <p:cNvPr id="2071" name="Picture 23" descr="page30image7071488">
            <a:extLst>
              <a:ext uri="{FF2B5EF4-FFF2-40B4-BE49-F238E27FC236}">
                <a16:creationId xmlns:a16="http://schemas.microsoft.com/office/drawing/2014/main" id="{403AE357-DA37-1F6A-B7C9-F3785B63276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1520" y="1779662"/>
            <a:ext cx="3888430" cy="18277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52288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What Is Messaging?</a:t>
            </a:r>
          </a:p>
        </p:txBody>
      </p:sp>
      <p:sp>
        <p:nvSpPr>
          <p:cNvPr id="3" name="内容占位符 2"/>
          <p:cNvSpPr>
            <a:spLocks noGrp="1"/>
          </p:cNvSpPr>
          <p:nvPr>
            <p:ph idx="1"/>
          </p:nvPr>
        </p:nvSpPr>
        <p:spPr/>
        <p:txBody>
          <a:bodyPr>
            <a:normAutofit/>
          </a:bodyPr>
          <a:lstStyle/>
          <a:p>
            <a:r>
              <a:rPr lang="en-US" altLang="zh-CN" dirty="0"/>
              <a:t>Messaging is a method of communication between software components or applications. </a:t>
            </a:r>
          </a:p>
          <a:p>
            <a:pPr lvl="1"/>
            <a:r>
              <a:rPr lang="en-US" altLang="zh-CN" dirty="0"/>
              <a:t>A messaging system is a peer-to-peer facility: </a:t>
            </a:r>
          </a:p>
          <a:p>
            <a:pPr lvl="1"/>
            <a:r>
              <a:rPr lang="en-US" altLang="zh-CN" dirty="0"/>
              <a:t>A messaging client can send messages to, and receive messages from, any other client. </a:t>
            </a:r>
          </a:p>
          <a:p>
            <a:pPr lvl="1"/>
            <a:r>
              <a:rPr lang="en-US" altLang="zh-CN" dirty="0"/>
              <a:t>Each client connects to a messaging agent that provides facilities for creating, sending, receiving, and reading messages.</a:t>
            </a:r>
          </a:p>
          <a:p>
            <a:endParaRPr lang="en-US" altLang="zh-CN" dirty="0"/>
          </a:p>
          <a:p>
            <a:r>
              <a:rPr lang="en-US" altLang="zh-CN" dirty="0"/>
              <a:t>Messaging enables distributed communication that is </a:t>
            </a:r>
            <a:r>
              <a:rPr lang="en-US" altLang="zh-CN" dirty="0">
                <a:solidFill>
                  <a:srgbClr val="FF0000"/>
                </a:solidFill>
              </a:rPr>
              <a:t>loosely coupled</a:t>
            </a:r>
            <a:r>
              <a:rPr lang="en-US" altLang="zh-CN" dirty="0"/>
              <a:t>. </a:t>
            </a:r>
          </a:p>
          <a:p>
            <a:endParaRPr lang="zh-CN" altLang="en-US"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pPr/>
              <a:t>5</a:t>
            </a:fld>
            <a:endParaRPr lang="zh-CN" altLang="en-US" dirty="0"/>
          </a:p>
        </p:txBody>
      </p:sp>
    </p:spTree>
    <p:extLst>
      <p:ext uri="{BB962C8B-B14F-4D97-AF65-F5344CB8AC3E}">
        <p14:creationId xmlns:p14="http://schemas.microsoft.com/office/powerpoint/2010/main" val="350667296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What Is the JMS API?</a:t>
            </a:r>
            <a:endParaRPr lang="zh-CN" altLang="en-US" dirty="0"/>
          </a:p>
        </p:txBody>
      </p:sp>
      <p:sp>
        <p:nvSpPr>
          <p:cNvPr id="3" name="内容占位符 2"/>
          <p:cNvSpPr>
            <a:spLocks noGrp="1"/>
          </p:cNvSpPr>
          <p:nvPr>
            <p:ph idx="1"/>
          </p:nvPr>
        </p:nvSpPr>
        <p:spPr/>
        <p:txBody>
          <a:bodyPr>
            <a:normAutofit/>
          </a:bodyPr>
          <a:lstStyle/>
          <a:p>
            <a:r>
              <a:rPr lang="en-US" altLang="zh-CN" dirty="0"/>
              <a:t>The Java Message Service is a Java API that allows applications to create, send, receive, and read messages. </a:t>
            </a:r>
          </a:p>
          <a:p>
            <a:endParaRPr lang="en-US" altLang="zh-CN" dirty="0"/>
          </a:p>
          <a:p>
            <a:r>
              <a:rPr lang="en-US" altLang="zh-CN" dirty="0"/>
              <a:t>JMS enables communication that is not only loosely coupled but also:</a:t>
            </a:r>
          </a:p>
          <a:p>
            <a:pPr lvl="1"/>
            <a:r>
              <a:rPr lang="en-US" altLang="zh-CN" b="1" dirty="0">
                <a:solidFill>
                  <a:srgbClr val="FF0000"/>
                </a:solidFill>
              </a:rPr>
              <a:t>Asynchronous</a:t>
            </a:r>
            <a:r>
              <a:rPr lang="en-US" altLang="zh-CN" dirty="0"/>
              <a:t>: A receiving client does not have to receive messages at the same time the sending client sends them. The sending client can send them and go on to other tasks; the receiving client can receive them much later.</a:t>
            </a:r>
          </a:p>
          <a:p>
            <a:pPr lvl="1"/>
            <a:r>
              <a:rPr lang="en-US" altLang="zh-CN" b="1" dirty="0">
                <a:solidFill>
                  <a:srgbClr val="FF0000"/>
                </a:solidFill>
              </a:rPr>
              <a:t>Reliable</a:t>
            </a:r>
            <a:r>
              <a:rPr lang="en-US" altLang="zh-CN" dirty="0"/>
              <a:t>: A messaging provider that implements the JMS API can ensure that a message is delivered once and only once. Lower levels of reliability are available for applications that can afford to miss messages or to receive duplicate messages.</a:t>
            </a:r>
          </a:p>
          <a:p>
            <a:endParaRPr lang="zh-CN" altLang="en-US"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pPr/>
              <a:t>6</a:t>
            </a:fld>
            <a:endParaRPr lang="zh-CN" altLang="en-US" dirty="0"/>
          </a:p>
        </p:txBody>
      </p:sp>
    </p:spTree>
    <p:extLst>
      <p:ext uri="{BB962C8B-B14F-4D97-AF65-F5344CB8AC3E}">
        <p14:creationId xmlns:p14="http://schemas.microsoft.com/office/powerpoint/2010/main" val="12673658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When Can We Use Messaging?</a:t>
            </a:r>
            <a:endParaRPr lang="zh-CN" altLang="en-US" dirty="0"/>
          </a:p>
        </p:txBody>
      </p:sp>
      <p:pic>
        <p:nvPicPr>
          <p:cNvPr id="5" name="内容占位符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362504" y="1403137"/>
            <a:ext cx="6418991" cy="2817313"/>
          </a:xfrm>
        </p:spPr>
      </p:pic>
      <p:sp>
        <p:nvSpPr>
          <p:cNvPr id="4" name="灯片编号占位符 3"/>
          <p:cNvSpPr>
            <a:spLocks noGrp="1"/>
          </p:cNvSpPr>
          <p:nvPr>
            <p:ph type="sldNum" sz="quarter" idx="12"/>
          </p:nvPr>
        </p:nvSpPr>
        <p:spPr/>
        <p:txBody>
          <a:bodyPr/>
          <a:lstStyle/>
          <a:p>
            <a:fld id="{CB818ED7-1FAF-4BEC-A906-EB6564C334EB}" type="slidenum">
              <a:rPr lang="zh-CN" altLang="en-US" smtClean="0"/>
              <a:pPr/>
              <a:t>7</a:t>
            </a:fld>
            <a:endParaRPr lang="zh-CN" altLang="en-US" dirty="0"/>
          </a:p>
        </p:txBody>
      </p:sp>
    </p:spTree>
    <p:extLst>
      <p:ext uri="{BB962C8B-B14F-4D97-AF65-F5344CB8AC3E}">
        <p14:creationId xmlns:p14="http://schemas.microsoft.com/office/powerpoint/2010/main" val="59591259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504" y="105708"/>
            <a:ext cx="6678742" cy="413814"/>
          </a:xfrm>
        </p:spPr>
        <p:txBody>
          <a:bodyPr/>
          <a:lstStyle/>
          <a:p>
            <a:r>
              <a:rPr lang="en-US" altLang="zh-CN" dirty="0"/>
              <a:t>JMS API Work with the Java EE Platform</a:t>
            </a:r>
            <a:endParaRPr lang="zh-CN" altLang="en-US" dirty="0"/>
          </a:p>
        </p:txBody>
      </p:sp>
      <p:sp>
        <p:nvSpPr>
          <p:cNvPr id="3" name="内容占位符 2"/>
          <p:cNvSpPr>
            <a:spLocks noGrp="1"/>
          </p:cNvSpPr>
          <p:nvPr>
            <p:ph idx="1"/>
          </p:nvPr>
        </p:nvSpPr>
        <p:spPr/>
        <p:txBody>
          <a:bodyPr/>
          <a:lstStyle/>
          <a:p>
            <a:r>
              <a:rPr lang="en-US" altLang="zh-CN" dirty="0"/>
              <a:t>The JMS API in the Java EE platform has the following features.</a:t>
            </a:r>
          </a:p>
          <a:p>
            <a:pPr lvl="1"/>
            <a:r>
              <a:rPr lang="en-US" altLang="zh-CN" dirty="0">
                <a:solidFill>
                  <a:srgbClr val="FF0000"/>
                </a:solidFill>
              </a:rPr>
              <a:t>Application clients</a:t>
            </a:r>
            <a:r>
              <a:rPr lang="en-US" altLang="zh-CN" dirty="0"/>
              <a:t>, </a:t>
            </a:r>
            <a:r>
              <a:rPr lang="en-US" altLang="zh-CN" dirty="0">
                <a:solidFill>
                  <a:srgbClr val="FF0000"/>
                </a:solidFill>
              </a:rPr>
              <a:t>Enterprise JavaBeans (EJB) components</a:t>
            </a:r>
            <a:r>
              <a:rPr lang="en-US" altLang="zh-CN" dirty="0"/>
              <a:t>, and </a:t>
            </a:r>
            <a:r>
              <a:rPr lang="en-US" altLang="zh-CN" dirty="0">
                <a:solidFill>
                  <a:srgbClr val="FF0000"/>
                </a:solidFill>
              </a:rPr>
              <a:t>web components</a:t>
            </a:r>
            <a:r>
              <a:rPr lang="en-US" altLang="zh-CN" dirty="0"/>
              <a:t> can send or synchronously receive a JMS message. Application clients can in addition set a message listener that allows JMS messages to be delivered to it asynchronously by being notified when a message is available.</a:t>
            </a:r>
          </a:p>
          <a:p>
            <a:pPr lvl="1"/>
            <a:r>
              <a:rPr lang="en-US" altLang="zh-CN" dirty="0">
                <a:solidFill>
                  <a:srgbClr val="FF0000"/>
                </a:solidFill>
              </a:rPr>
              <a:t>Message-driven beans</a:t>
            </a:r>
            <a:r>
              <a:rPr lang="en-US" altLang="zh-CN" dirty="0"/>
              <a:t>, which are a kind of enterprise bean, enable the asynchronous consumption of messages in the EJB container. An application server typically pools message-driven beans to implement concurrent processing of messages.</a:t>
            </a:r>
          </a:p>
          <a:p>
            <a:pPr lvl="1"/>
            <a:r>
              <a:rPr lang="en-US" altLang="zh-CN" dirty="0">
                <a:solidFill>
                  <a:srgbClr val="FF0000"/>
                </a:solidFill>
              </a:rPr>
              <a:t>Message send and receive operations </a:t>
            </a:r>
            <a:r>
              <a:rPr lang="en-US" altLang="zh-CN" dirty="0"/>
              <a:t>can participate in Java Transaction API (JTA) transactions, which allow JMS operations and database accesses to take place within a single transaction.</a:t>
            </a:r>
          </a:p>
          <a:p>
            <a:endParaRPr lang="zh-CN" altLang="en-US"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pPr/>
              <a:t>8</a:t>
            </a:fld>
            <a:endParaRPr lang="zh-CN" altLang="en-US" dirty="0"/>
          </a:p>
        </p:txBody>
      </p:sp>
    </p:spTree>
    <p:extLst>
      <p:ext uri="{BB962C8B-B14F-4D97-AF65-F5344CB8AC3E}">
        <p14:creationId xmlns:p14="http://schemas.microsoft.com/office/powerpoint/2010/main" val="1482205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Message</a:t>
            </a:r>
            <a:endParaRPr lang="zh-CN" altLang="en-US" dirty="0"/>
          </a:p>
        </p:txBody>
      </p:sp>
      <p:sp>
        <p:nvSpPr>
          <p:cNvPr id="3" name="内容占位符 2"/>
          <p:cNvSpPr>
            <a:spLocks noGrp="1"/>
          </p:cNvSpPr>
          <p:nvPr>
            <p:ph idx="1"/>
          </p:nvPr>
        </p:nvSpPr>
        <p:spPr/>
        <p:txBody>
          <a:bodyPr>
            <a:normAutofit/>
          </a:bodyPr>
          <a:lstStyle/>
          <a:p>
            <a:r>
              <a:rPr lang="en-US" altLang="zh-CN" sz="2400" dirty="0"/>
              <a:t>Applications produce or consume messages</a:t>
            </a:r>
          </a:p>
          <a:p>
            <a:endParaRPr lang="en-US" altLang="zh-CN" sz="2400" dirty="0"/>
          </a:p>
          <a:p>
            <a:r>
              <a:rPr lang="en-US" altLang="zh-CN" sz="2400" dirty="0"/>
              <a:t>The format of message is elastic, including three parts:</a:t>
            </a:r>
          </a:p>
          <a:p>
            <a:pPr lvl="1"/>
            <a:r>
              <a:rPr lang="en-US" altLang="zh-CN" sz="1800" dirty="0"/>
              <a:t>A header</a:t>
            </a:r>
          </a:p>
          <a:p>
            <a:pPr lvl="1"/>
            <a:r>
              <a:rPr lang="en-US" altLang="zh-CN" sz="1800" dirty="0"/>
              <a:t>Properties (optional) </a:t>
            </a:r>
          </a:p>
          <a:p>
            <a:pPr lvl="1"/>
            <a:r>
              <a:rPr lang="en-US" altLang="zh-CN" sz="1800" dirty="0"/>
              <a:t>A body (optional)</a:t>
            </a:r>
          </a:p>
          <a:p>
            <a:endParaRPr lang="zh-CN" altLang="en-US" sz="2400" dirty="0"/>
          </a:p>
        </p:txBody>
      </p:sp>
      <p:sp>
        <p:nvSpPr>
          <p:cNvPr id="4" name="灯片编号占位符 3"/>
          <p:cNvSpPr>
            <a:spLocks noGrp="1"/>
          </p:cNvSpPr>
          <p:nvPr>
            <p:ph type="sldNum" sz="quarter" idx="12"/>
          </p:nvPr>
        </p:nvSpPr>
        <p:spPr/>
        <p:txBody>
          <a:bodyPr/>
          <a:lstStyle/>
          <a:p>
            <a:fld id="{CB818ED7-1FAF-4BEC-A906-EB6564C334EB}" type="slidenum">
              <a:rPr lang="zh-CN" altLang="en-US" smtClean="0"/>
              <a:pPr/>
              <a:t>9</a:t>
            </a:fld>
            <a:endParaRPr lang="zh-CN" altLang="en-US" dirty="0"/>
          </a:p>
        </p:txBody>
      </p:sp>
    </p:spTree>
    <p:extLst>
      <p:ext uri="{BB962C8B-B14F-4D97-AF65-F5344CB8AC3E}">
        <p14:creationId xmlns:p14="http://schemas.microsoft.com/office/powerpoint/2010/main" val="278681714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Office 主题​​">
  <a:themeElements>
    <a:clrScheme name="波形">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23964</TotalTime>
  <Words>2580</Words>
  <Application>Microsoft Macintosh PowerPoint</Application>
  <PresentationFormat>全屏显示(16:9)</PresentationFormat>
  <Paragraphs>341</Paragraphs>
  <Slides>37</Slides>
  <Notes>21</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37</vt:i4>
      </vt:variant>
    </vt:vector>
  </HeadingPairs>
  <TitlesOfParts>
    <vt:vector size="49" baseType="lpstr">
      <vt:lpstr>DengXian</vt:lpstr>
      <vt:lpstr>微软雅黑</vt:lpstr>
      <vt:lpstr>JetBrains Mono</vt:lpstr>
      <vt:lpstr>MinionPro</vt:lpstr>
      <vt:lpstr>MyriadPro</vt:lpstr>
      <vt:lpstr>Arial</vt:lpstr>
      <vt:lpstr>Calibri</vt:lpstr>
      <vt:lpstr>Cambria</vt:lpstr>
      <vt:lpstr>Consolas</vt:lpstr>
      <vt:lpstr>Tahoma</vt:lpstr>
      <vt:lpstr>Times New Roman</vt:lpstr>
      <vt:lpstr>Office 主题​​</vt:lpstr>
      <vt:lpstr>Architecture of Enterprise Applications 2 Messaging - JMS </vt:lpstr>
      <vt:lpstr>Contents and Objective</vt:lpstr>
      <vt:lpstr>Communication Model </vt:lpstr>
      <vt:lpstr>Communication Model </vt:lpstr>
      <vt:lpstr>What Is Messaging?</vt:lpstr>
      <vt:lpstr>What Is the JMS API?</vt:lpstr>
      <vt:lpstr>When Can We Use Messaging?</vt:lpstr>
      <vt:lpstr>JMS API Work with the Java EE Platform</vt:lpstr>
      <vt:lpstr>Message</vt:lpstr>
      <vt:lpstr>header</vt:lpstr>
      <vt:lpstr>Properties </vt:lpstr>
      <vt:lpstr>Body </vt:lpstr>
      <vt:lpstr>JMS API Architecture</vt:lpstr>
      <vt:lpstr>Messaging Styles</vt:lpstr>
      <vt:lpstr>Messaging Styles</vt:lpstr>
      <vt:lpstr>The JMS API Programming Model</vt:lpstr>
      <vt:lpstr>JMS programming model</vt:lpstr>
      <vt:lpstr>JMS programming model</vt:lpstr>
      <vt:lpstr>JMS programming model</vt:lpstr>
      <vt:lpstr>JMS programming model</vt:lpstr>
      <vt:lpstr>JMS programming model</vt:lpstr>
      <vt:lpstr>JMS programming model</vt:lpstr>
      <vt:lpstr>JMS programming model</vt:lpstr>
      <vt:lpstr>JMS programming model</vt:lpstr>
      <vt:lpstr>JMS programming model</vt:lpstr>
      <vt:lpstr>JMS programming model</vt:lpstr>
      <vt:lpstr>JMS programming model</vt:lpstr>
      <vt:lpstr>JMS programming model</vt:lpstr>
      <vt:lpstr>Messaging with JMS</vt:lpstr>
      <vt:lpstr>Messaging with JMS</vt:lpstr>
      <vt:lpstr>Messaging with JMS</vt:lpstr>
      <vt:lpstr>Messaging with JMS</vt:lpstr>
      <vt:lpstr>Messaging with JMS</vt:lpstr>
      <vt:lpstr>Messaging with JMS</vt:lpstr>
      <vt:lpstr>Messaging with JMS</vt:lpstr>
      <vt:lpstr>References</vt:lpstr>
      <vt:lpstr>PowerPoint 演示文稿</vt:lpstr>
    </vt:vector>
  </TitlesOfParts>
  <Company>REINS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REINS PPT</dc:title>
  <dc:subject>REINS BLUE</dc:subject>
  <dc:creator>REINS</dc:creator>
  <cp:lastModifiedBy>haopeng chen</cp:lastModifiedBy>
  <cp:revision>1393</cp:revision>
  <cp:lastPrinted>2019-03-15T02:45:17Z</cp:lastPrinted>
  <dcterms:created xsi:type="dcterms:W3CDTF">2011-12-13T14:18:46Z</dcterms:created>
  <dcterms:modified xsi:type="dcterms:W3CDTF">2023-09-08T08:33:47Z</dcterms:modified>
</cp:coreProperties>
</file>