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2"/>
  </p:notesMasterIdLst>
  <p:sldIdLst>
    <p:sldId id="256" r:id="rId2"/>
    <p:sldId id="548" r:id="rId3"/>
    <p:sldId id="391" r:id="rId4"/>
    <p:sldId id="479" r:id="rId5"/>
    <p:sldId id="480" r:id="rId6"/>
    <p:sldId id="481" r:id="rId7"/>
    <p:sldId id="482" r:id="rId8"/>
    <p:sldId id="483" r:id="rId9"/>
    <p:sldId id="484" r:id="rId10"/>
    <p:sldId id="523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09" r:id="rId22"/>
    <p:sldId id="495" r:id="rId23"/>
    <p:sldId id="496" r:id="rId24"/>
    <p:sldId id="497" r:id="rId25"/>
    <p:sldId id="498" r:id="rId26"/>
    <p:sldId id="415" r:id="rId27"/>
    <p:sldId id="499" r:id="rId28"/>
    <p:sldId id="500" r:id="rId29"/>
    <p:sldId id="501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8" r:id="rId38"/>
    <p:sldId id="559" r:id="rId39"/>
    <p:sldId id="557" r:id="rId40"/>
    <p:sldId id="560" r:id="rId41"/>
    <p:sldId id="561" r:id="rId42"/>
    <p:sldId id="562" r:id="rId43"/>
    <p:sldId id="563" r:id="rId44"/>
    <p:sldId id="556" r:id="rId45"/>
    <p:sldId id="503" r:id="rId46"/>
    <p:sldId id="504" r:id="rId47"/>
    <p:sldId id="422" r:id="rId48"/>
    <p:sldId id="423" r:id="rId49"/>
    <p:sldId id="505" r:id="rId50"/>
    <p:sldId id="506" r:id="rId51"/>
    <p:sldId id="42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441" r:id="rId67"/>
    <p:sldId id="521" r:id="rId68"/>
    <p:sldId id="442" r:id="rId69"/>
    <p:sldId id="522" r:id="rId70"/>
    <p:sldId id="259" r:id="rId7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DBD8CF"/>
    <a:srgbClr val="C9C8B7"/>
    <a:srgbClr val="B9B799"/>
    <a:srgbClr val="A2F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85170" autoAdjust="0"/>
  </p:normalViewPr>
  <p:slideViewPr>
    <p:cSldViewPr>
      <p:cViewPr varScale="1">
        <p:scale>
          <a:sx n="144" d="100"/>
          <a:sy n="144" d="100"/>
        </p:scale>
        <p:origin x="144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0D2F6-41A1-4FB9-8DEA-0C65FD35AB0D}" type="datetimeFigureOut">
              <a:rPr lang="zh-CN" altLang="en-US" smtClean="0"/>
              <a:t>2023/9/9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1B5-E10A-485A-AB8F-213CB661A8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87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idu.com/link?url=LiZiKYI0c-ldEyGEitxKyCoB77UHcCqHN81WIi33zhyFaaq0n7V19PV1DQ_CJPwa9xeR7NXqwDsgAAqef9FUIa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633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2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729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00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274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64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230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87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3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1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i="0" u="sng" dirty="0">
                <a:solidFill>
                  <a:srgbClr val="F73131"/>
                </a:solidFill>
                <a:effectLst/>
                <a:latin typeface="Arial" panose="020B0604020202020204" pitchFamily="34" charset="0"/>
                <a:hlinkClick r:id="rId3"/>
              </a:rPr>
              <a:t>STOMP</a:t>
            </a:r>
            <a:r>
              <a:rPr lang="en" altLang="zh-CN" b="0" i="0" u="sng" dirty="0">
                <a:solidFill>
                  <a:srgbClr val="771CAA"/>
                </a:solidFill>
                <a:effectLst/>
                <a:latin typeface="Arial" panose="020B0604020202020204" pitchFamily="34" charset="0"/>
                <a:hlinkClick r:id="rId3"/>
              </a:rPr>
              <a:t>(</a:t>
            </a:r>
            <a:r>
              <a:rPr lang="zh-CN" altLang="en-US" b="0" i="0" u="sng" dirty="0">
                <a:solidFill>
                  <a:srgbClr val="771CAA"/>
                </a:solidFill>
                <a:effectLst/>
                <a:latin typeface="Arial" panose="020B0604020202020204" pitchFamily="34" charset="0"/>
                <a:hlinkClick r:id="rId3"/>
              </a:rPr>
              <a:t>流文本定向消息协议</a:t>
            </a:r>
            <a:r>
              <a:rPr lang="en-US" altLang="zh-CN" b="0" i="0" u="sng" dirty="0">
                <a:solidFill>
                  <a:srgbClr val="771CAA"/>
                </a:solidFill>
                <a:effectLst/>
                <a:latin typeface="Arial" panose="020B0604020202020204" pitchFamily="34" charset="0"/>
                <a:hlinkClick r:id="rId3"/>
              </a:rPr>
              <a:t>)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381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51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11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888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12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92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67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36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164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</a:t>
            </a:r>
            <a:r>
              <a:rPr lang="en-US" altLang="zh-CN" sz="12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endpoint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echoes every message received. The Endpoint class defines three lifecycle methods: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onOpen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onClose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onError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EchoEndpoint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class implements the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onOpen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method, which is the only abstract method in the Endpoint class.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Session parameter represents a conversation between this endpoint and the remote endpoint. The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addMessageHandler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registers message handlers, and the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getBasicRemote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returns an object that represents the remote endpoint. 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Session interface is covered in detail in the rest of this chapter.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message handler is implemented as an anonymous inner class. The 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onMessage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of the message handler is invoked when the endpoint receives a text message.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deploy this programmatic endpoint, use the following code in your Java EE application:</a:t>
            </a:r>
          </a:p>
          <a:p>
            <a:r>
              <a:rPr lang="en-US" altLang="zh-CN" dirty="0" err="1"/>
              <a:t>ServerEndpointConfig.Builder.create</a:t>
            </a:r>
            <a:r>
              <a:rPr lang="en-US" altLang="zh-CN" dirty="0"/>
              <a:t>(</a:t>
            </a:r>
            <a:r>
              <a:rPr lang="en-US" altLang="zh-CN" dirty="0" err="1"/>
              <a:t>EchoEndpoint.class</a:t>
            </a:r>
            <a:r>
              <a:rPr lang="en-US" altLang="zh-CN" dirty="0"/>
              <a:t>, "/echo").build();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you deploy your application, the endpoint is available at ws://&lt;host&gt;:&lt;port&gt;/&lt;application&gt;/echo; 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 ws://localhost:8080/echoapp/echo.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85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05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1B5-E10A-485A-AB8F-213CB661A8F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581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单圆角矩形 6"/>
          <p:cNvSpPr/>
          <p:nvPr userDrawn="1"/>
        </p:nvSpPr>
        <p:spPr>
          <a:xfrm>
            <a:off x="-34456" y="1059582"/>
            <a:ext cx="6084168" cy="1982405"/>
          </a:xfrm>
          <a:prstGeom prst="round1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60" y="1271653"/>
            <a:ext cx="5490645" cy="1558265"/>
          </a:xfrm>
        </p:spPr>
        <p:txBody>
          <a:bodyPr anchor="ctr"/>
          <a:lstStyle>
            <a:lvl1pPr algn="l">
              <a:defRPr sz="405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9131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1">
          <a:blip r:embed="rId2">
            <a:alphaModFix amt="2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 pressure="77"/>
                    </a14:imgEffect>
                  </a14:imgLayer>
                </a14:imgProps>
              </a:ext>
            </a:extLst>
          </a:blip>
          <a:srcRect/>
          <a:tile tx="-31750" ty="-31750" sx="40000" sy="40000" flip="none" algn="ctr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571472" y="589345"/>
            <a:ext cx="8143932" cy="1982405"/>
          </a:xfrm>
          <a:prstGeom prst="roundRect">
            <a:avLst>
              <a:gd name="adj" fmla="val 6209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7238" y="735546"/>
            <a:ext cx="7772400" cy="1674186"/>
          </a:xfrm>
        </p:spPr>
        <p:txBody>
          <a:bodyPr anchor="t"/>
          <a:lstStyle>
            <a:lvl1pPr algn="ctr">
              <a:defRPr sz="2100" b="0"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3038" y="2895786"/>
            <a:ext cx="6400800" cy="140415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aseline="0">
                <a:solidFill>
                  <a:schemeClr val="tx1"/>
                </a:solidFill>
                <a:latin typeface="Cambria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-36512" y="4948014"/>
            <a:ext cx="9216000" cy="2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6844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72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61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39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78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流程图: 延期 21"/>
          <p:cNvSpPr/>
          <p:nvPr userDrawn="1"/>
        </p:nvSpPr>
        <p:spPr>
          <a:xfrm rot="16200000">
            <a:off x="4420251" y="419751"/>
            <a:ext cx="303498" cy="9144000"/>
          </a:xfrm>
          <a:prstGeom prst="flowChartDelay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350"/>
          </a:p>
        </p:txBody>
      </p:sp>
      <p:sp>
        <p:nvSpPr>
          <p:cNvPr id="20" name="矩形 1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6817128" cy="4138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504" y="845073"/>
            <a:ext cx="8784976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07504" y="4948014"/>
            <a:ext cx="2026096" cy="189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新宋体" pitchFamily="49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12160" y="4925087"/>
            <a:ext cx="2895600" cy="1954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pic>
        <p:nvPicPr>
          <p:cNvPr id="1026" name="Picture 2" descr="C:\Users\Administrator\Desktop\REINS.png"/>
          <p:cNvPicPr>
            <a:picLocks noChangeAspect="1" noChangeArrowheads="1"/>
          </p:cNvPicPr>
          <p:nvPr userDrawn="1"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16" y="56257"/>
            <a:ext cx="1691680" cy="355253"/>
          </a:xfrm>
          <a:prstGeom prst="rect">
            <a:avLst/>
          </a:prstGeom>
          <a:noFill/>
          <a:ln w="9525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 userDrawn="1"/>
        </p:nvSpPr>
        <p:spPr>
          <a:xfrm>
            <a:off x="6876256" y="400404"/>
            <a:ext cx="2232248" cy="19620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REliable</a:t>
            </a:r>
            <a:r>
              <a:rPr lang="en-US" altLang="zh-CN" sz="675" dirty="0">
                <a:solidFill>
                  <a:schemeClr val="bg1"/>
                </a:solidFill>
                <a:effectLst/>
                <a:latin typeface="Cambria" pitchFamily="18" charset="0"/>
              </a:rPr>
              <a:t>, </a:t>
            </a:r>
            <a:r>
              <a:rPr lang="en-US" altLang="zh-CN" sz="675" dirty="0" err="1">
                <a:solidFill>
                  <a:schemeClr val="bg1"/>
                </a:solidFill>
                <a:effectLst/>
                <a:latin typeface="Cambria" pitchFamily="18" charset="0"/>
              </a:rPr>
              <a:t>INtelligent</a:t>
            </a:r>
            <a:r>
              <a:rPr lang="en-US" altLang="zh-CN" sz="675" baseline="0" dirty="0">
                <a:solidFill>
                  <a:schemeClr val="bg1"/>
                </a:solidFill>
                <a:effectLst/>
                <a:latin typeface="Cambria" pitchFamily="18" charset="0"/>
              </a:rPr>
              <a:t> &amp; Scalable Systems</a:t>
            </a:r>
            <a:endParaRPr lang="zh-CN" altLang="en-US" sz="675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1" name="矩形 30"/>
          <p:cNvSpPr/>
          <p:nvPr userDrawn="1"/>
        </p:nvSpPr>
        <p:spPr>
          <a:xfrm>
            <a:off x="6191250" y="575073"/>
            <a:ext cx="29527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600" dirty="0">
                <a:latin typeface="微软雅黑" pitchFamily="34" charset="-122"/>
                <a:ea typeface="微软雅黑" pitchFamily="34" charset="-122"/>
              </a:rPr>
              <a:t>                               </a:t>
            </a:r>
            <a:endParaRPr lang="zh-CN" altLang="en-US" sz="600" dirty="0">
              <a:solidFill>
                <a:schemeClr val="bg1"/>
              </a:solidFill>
              <a:effectLst/>
              <a:latin typeface="Cambria" pitchFamily="18" charset="0"/>
            </a:endParaRPr>
          </a:p>
        </p:txBody>
      </p:sp>
      <p:sp>
        <p:nvSpPr>
          <p:cNvPr id="32" name="矩形 31"/>
          <p:cNvSpPr/>
          <p:nvPr userDrawn="1"/>
        </p:nvSpPr>
        <p:spPr>
          <a:xfrm>
            <a:off x="4643438" y="575073"/>
            <a:ext cx="16192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 userDrawn="1"/>
        </p:nvSpPr>
        <p:spPr>
          <a:xfrm>
            <a:off x="3286125" y="575073"/>
            <a:ext cx="14033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 userDrawn="1"/>
        </p:nvSpPr>
        <p:spPr>
          <a:xfrm>
            <a:off x="2143125" y="575073"/>
            <a:ext cx="11874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1214438" y="575073"/>
            <a:ext cx="971550" cy="1071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00063" y="575073"/>
            <a:ext cx="755650" cy="107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矩形 36"/>
          <p:cNvSpPr/>
          <p:nvPr userDrawn="1"/>
        </p:nvSpPr>
        <p:spPr>
          <a:xfrm>
            <a:off x="0" y="573882"/>
            <a:ext cx="539750" cy="1083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67944" y="4894009"/>
            <a:ext cx="1008112" cy="23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 baseline="0">
                <a:solidFill>
                  <a:schemeClr val="bg1"/>
                </a:solidFill>
                <a:latin typeface="Tahoma" pitchFamily="34" charset="0"/>
                <a:ea typeface="微软雅黑" pitchFamily="34" charset="-122"/>
              </a:defRPr>
            </a:lvl1pPr>
          </a:lstStyle>
          <a:p>
            <a:fld id="{CB818ED7-1FAF-4BEC-A906-EB6564C334E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22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3" r:id="rId4"/>
    <p:sldLayoutId id="2147483654" r:id="rId5"/>
    <p:sldLayoutId id="2147483655" r:id="rId6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2400" b="0" kern="1200" baseline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ahoma" pitchFamily="34" charset="0"/>
          <a:ea typeface="微软雅黑" pitchFamily="34" charset="-122"/>
          <a:cs typeface="Tahom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35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 baseline="0">
          <a:solidFill>
            <a:schemeClr val="tx1"/>
          </a:solidFill>
          <a:latin typeface="Cambria" pitchFamily="18" charset="0"/>
          <a:ea typeface="新宋体" pitchFamily="49" charset="-122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reins.se.sjtu.edu.cn/~chenhp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/docs/current/javadoc-api/org/springframework/stereotype/Controller.html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hyperlink" Target="https://spring.io/guides/gs/messaging-stomp-websocket/" TargetMode="External"/><Relationship Id="rId3" Type="http://schemas.openxmlformats.org/officeDocument/2006/relationships/hyperlink" Target="https://javaee.github.io/tutorial/websocket.htm" TargetMode="External"/><Relationship Id="rId7" Type="http://schemas.openxmlformats.org/officeDocument/2006/relationships/hyperlink" Target="https://github.com/javaee/tutorial-examples" TargetMode="External"/><Relationship Id="rId2" Type="http://schemas.openxmlformats.org/officeDocument/2006/relationships/hyperlink" Target="https://javaee.github.io/tutorial/toc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javaee.github.io/tutorial/websocket012.html#BABCDBBC" TargetMode="External"/><Relationship Id="rId5" Type="http://schemas.openxmlformats.org/officeDocument/2006/relationships/hyperlink" Target="https://javaee.github.io/tutorial/websocket011.html" TargetMode="External"/><Relationship Id="rId4" Type="http://schemas.openxmlformats.org/officeDocument/2006/relationships/hyperlink" Target="https://javaee.github.io/tutorial/websocket.html#GKJIQ5" TargetMode="External"/><Relationship Id="rId9" Type="http://schemas.openxmlformats.org/officeDocument/2006/relationships/hyperlink" Target="https://blog.csdn.net/qq_35249342/article/details/11932496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CN" sz="2400" dirty="0"/>
              <a:t>Architecture of Enterprise Applications 3</a:t>
            </a:r>
            <a:br>
              <a:rPr lang="en-US" altLang="zh-CN" sz="2400" dirty="0"/>
            </a:br>
            <a:r>
              <a:rPr lang="en-US" altLang="zh-CN" sz="2400" dirty="0"/>
              <a:t>WebSocket</a:t>
            </a:r>
            <a:br>
              <a:rPr lang="en-US" altLang="zh-CN" sz="2400" dirty="0"/>
            </a:br>
            <a:endParaRPr lang="zh-CN" altLang="en-US" sz="1350" i="1" dirty="0">
              <a:solidFill>
                <a:schemeClr val="tx1"/>
              </a:solidFill>
              <a:effectLst/>
              <a:latin typeface="Times New Roman" pitchFamily="18" charset="0"/>
              <a:ea typeface="幼圆" pitchFamily="49" charset="-122"/>
              <a:cs typeface="Times New Roman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2225279" y="2895786"/>
            <a:ext cx="4800600" cy="1836204"/>
          </a:xfrm>
        </p:spPr>
        <p:txBody>
          <a:bodyPr>
            <a:normAutofit/>
          </a:bodyPr>
          <a:lstStyle/>
          <a:p>
            <a:r>
              <a:rPr lang="en-US" altLang="zh-CN" b="1" dirty="0"/>
              <a:t>Haopeng Chen</a:t>
            </a:r>
          </a:p>
          <a:p>
            <a:endParaRPr lang="en-US" altLang="zh-CN" dirty="0"/>
          </a:p>
          <a:p>
            <a:r>
              <a:rPr lang="en-US" altLang="zh-CN" sz="1350" b="1" i="1" dirty="0" err="1"/>
              <a:t>RE</a:t>
            </a:r>
            <a:r>
              <a:rPr lang="en-US" altLang="zh-CN" i="1" dirty="0" err="1"/>
              <a:t>liable</a:t>
            </a:r>
            <a:r>
              <a:rPr lang="en-US" altLang="zh-CN" i="1" dirty="0"/>
              <a:t>, </a:t>
            </a:r>
            <a:r>
              <a:rPr lang="en-US" altLang="zh-CN" sz="1350" b="1" i="1" dirty="0" err="1"/>
              <a:t>IN</a:t>
            </a:r>
            <a:r>
              <a:rPr lang="en-US" altLang="zh-CN" i="1" dirty="0" err="1"/>
              <a:t>telligent</a:t>
            </a:r>
            <a:r>
              <a:rPr lang="en-US" altLang="zh-CN" i="1" dirty="0"/>
              <a:t> and </a:t>
            </a:r>
            <a:r>
              <a:rPr lang="en-US" altLang="zh-CN" sz="1350" b="1" i="1" dirty="0"/>
              <a:t>S</a:t>
            </a:r>
            <a:r>
              <a:rPr lang="en-US" altLang="zh-CN" i="1" dirty="0"/>
              <a:t>calable Systems Group (</a:t>
            </a:r>
            <a:r>
              <a:rPr lang="en-US" altLang="zh-CN" b="1" i="1" dirty="0"/>
              <a:t>REINS</a:t>
            </a:r>
            <a:r>
              <a:rPr lang="en-US" altLang="zh-CN" i="1" dirty="0"/>
              <a:t>)</a:t>
            </a:r>
          </a:p>
          <a:p>
            <a:r>
              <a:rPr lang="en-US" altLang="zh-CN" dirty="0"/>
              <a:t>Shanghai Jiao Tong University</a:t>
            </a:r>
          </a:p>
          <a:p>
            <a:r>
              <a:rPr lang="en-US" altLang="zh-CN" dirty="0"/>
              <a:t>Shanghai, China</a:t>
            </a:r>
          </a:p>
          <a:p>
            <a:r>
              <a:rPr lang="en-US" altLang="zh-CN" u="sng" dirty="0">
                <a:hlinkClick r:id="rId2"/>
              </a:rPr>
              <a:t>http://reins.se.sjtu.edu.cn/~chenhp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e-mail: chen-hp@sjtu.edu.cn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12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1C7C5-2FA1-5446-8123-8B86AB6A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05708"/>
            <a:ext cx="8064896" cy="413814"/>
          </a:xfrm>
        </p:spPr>
        <p:txBody>
          <a:bodyPr/>
          <a:lstStyle/>
          <a:p>
            <a:r>
              <a:rPr lang="en" altLang="zh-CN" dirty="0"/>
              <a:t>Creating and Deploying</a:t>
            </a:r>
            <a:r>
              <a:rPr lang="zh-CN" altLang="en-US" dirty="0"/>
              <a:t> </a:t>
            </a:r>
            <a:r>
              <a:rPr lang="en" altLang="zh-CN" dirty="0"/>
              <a:t>a WebSocket Endpoint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B53E2-1569-B943-8D1D-D9612F31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The process for creating and deploying a WebSocket endpoint: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" altLang="zh-CN" dirty="0"/>
              <a:t>Create an endpoint class.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" altLang="zh-CN" dirty="0"/>
              <a:t>Implement the lifecycle methods of the endpoint.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" altLang="zh-CN" dirty="0"/>
              <a:t>Add your business logic to the endpoint.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" altLang="zh-CN" dirty="0"/>
              <a:t>Deploy the endpoint inside a web application.</a:t>
            </a:r>
          </a:p>
          <a:p>
            <a:endParaRPr lang="en" altLang="zh-CN" dirty="0"/>
          </a:p>
          <a:p>
            <a:r>
              <a:rPr lang="en" altLang="zh-CN" dirty="0"/>
              <a:t>The process is slightly different for </a:t>
            </a:r>
            <a:r>
              <a:rPr lang="en" altLang="zh-CN" dirty="0">
                <a:solidFill>
                  <a:srgbClr val="FF0000"/>
                </a:solidFill>
              </a:rPr>
              <a:t>programmatic endpoints</a:t>
            </a:r>
            <a:r>
              <a:rPr lang="en" altLang="zh-CN" dirty="0"/>
              <a:t> and </a:t>
            </a:r>
            <a:r>
              <a:rPr lang="en" altLang="zh-CN" dirty="0">
                <a:solidFill>
                  <a:srgbClr val="FF0000"/>
                </a:solidFill>
              </a:rPr>
              <a:t>annotated endpoints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A5DEB4-0D88-494D-9E69-3818E269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7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Programmatic Endpoints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EchoEndpoint</a:t>
            </a:r>
            <a:endParaRPr lang="en-US" altLang="zh-CN" dirty="0"/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EchoEndpoint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Endpoint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onOpen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(final Session session,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config)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session.addMessageHandler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new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MessageHandler.Whole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&lt;String&gt;()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@Override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try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session.getBasicRemote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sendText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 catch (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 ...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});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2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Programmatic Endpoints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 deploy this programmatic endpoint, use the following code in your Java EE application: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ServerEndpointConfig.Builder.create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EchoEndpoint.class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"/echo").build();</a:t>
            </a:r>
          </a:p>
          <a:p>
            <a:endParaRPr lang="en-US" altLang="zh-CN" dirty="0"/>
          </a:p>
          <a:p>
            <a:r>
              <a:rPr lang="en-US" altLang="zh-CN" dirty="0"/>
              <a:t> When you deploy your application, the endpoint is available at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ws://&lt;host&gt;:&lt;port&gt;/&lt;application&gt;/echo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for example, 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ws://localhost:8080/echoapp/echo</a:t>
            </a:r>
            <a:r>
              <a:rPr lang="en-US" altLang="zh-CN" dirty="0"/>
              <a:t>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468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Annotated Endpoints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EchoEndpoint</a:t>
            </a:r>
            <a:endParaRPr lang="en-US" altLang="zh-CN" dirty="0"/>
          </a:p>
          <a:p>
            <a:pPr marL="300038" lvl="1" indent="0">
              <a:lnSpc>
                <a:spcPct val="80000"/>
              </a:lnSpc>
              <a:buNone/>
            </a:pPr>
            <a:endParaRPr lang="en-US" altLang="zh-CN" sz="142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("/echo")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EchoEndpoint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sz="142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try {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session.getBasicRemote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sendText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catch (</a:t>
            </a:r>
            <a:r>
              <a:rPr lang="en-US" altLang="zh-CN" sz="142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 ... }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lnSpc>
                <a:spcPct val="80000"/>
              </a:lnSpc>
              <a:buNone/>
            </a:pPr>
            <a:r>
              <a:rPr lang="en-US" altLang="zh-CN" sz="142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42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705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Annotated Endpoints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924225"/>
              </p:ext>
            </p:extLst>
          </p:nvPr>
        </p:nvGraphicFramePr>
        <p:xfrm>
          <a:off x="395536" y="1591629"/>
          <a:ext cx="8568952" cy="223027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4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16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Annotation</a:t>
                      </a:r>
                      <a:endParaRPr lang="en-US" sz="1400" b="1">
                        <a:effectLst/>
                      </a:endParaRPr>
                    </a:p>
                  </a:txBody>
                  <a:tcPr marL="21431" marR="21431" marT="21431" marB="21431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Event</a:t>
                      </a:r>
                      <a:endParaRPr lang="en-US" sz="1400" b="1">
                        <a:effectLst/>
                      </a:endParaRPr>
                    </a:p>
                  </a:txBody>
                  <a:tcPr marL="21431" marR="21431" marT="21431" marB="21431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>
                          <a:effectLst/>
                        </a:rPr>
                        <a:t>Example</a:t>
                      </a:r>
                      <a:endParaRPr lang="en-US" sz="1400" b="1">
                        <a:effectLst/>
                      </a:endParaRPr>
                    </a:p>
                  </a:txBody>
                  <a:tcPr marL="21431" marR="21431" marT="21431" marB="21431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OnOpen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Connection opened.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OnOpen</a:t>
                      </a:r>
                      <a:endParaRPr lang="en-US" sz="1400" dirty="0">
                        <a:effectLst/>
                      </a:endParaRP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public void open(Session session, </a:t>
                      </a:r>
                      <a:r>
                        <a:rPr lang="en-US" sz="1400" dirty="0" err="1">
                          <a:effectLst/>
                        </a:rPr>
                        <a:t>EndpointConfig</a:t>
                      </a:r>
                      <a:r>
                        <a:rPr lang="en-US" sz="1400" dirty="0">
                          <a:effectLst/>
                        </a:rPr>
                        <a:t> conf) { } </a:t>
                      </a:r>
                    </a:p>
                  </a:txBody>
                  <a:tcPr marL="21431" marR="21431" marT="21431" marB="214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OnMessage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Message received.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OnMessage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public void message (Session </a:t>
                      </a:r>
                      <a:r>
                        <a:rPr lang="en-US" sz="1400" dirty="0" err="1">
                          <a:effectLst/>
                        </a:rPr>
                        <a:t>session</a:t>
                      </a:r>
                      <a:r>
                        <a:rPr lang="en-US" sz="1400" dirty="0">
                          <a:effectLst/>
                        </a:rPr>
                        <a:t>, String </a:t>
                      </a:r>
                      <a:r>
                        <a:rPr lang="en-US" sz="1400" dirty="0" err="1">
                          <a:effectLst/>
                        </a:rPr>
                        <a:t>msg</a:t>
                      </a:r>
                      <a:r>
                        <a:rPr lang="en-US" sz="1400" dirty="0">
                          <a:effectLst/>
                        </a:rPr>
                        <a:t>) { } </a:t>
                      </a:r>
                    </a:p>
                  </a:txBody>
                  <a:tcPr marL="21431" marR="21431" marT="21431" marB="214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OnError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Connection error.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OnError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public void error(Session </a:t>
                      </a:r>
                      <a:r>
                        <a:rPr lang="en-US" sz="1400" dirty="0" err="1">
                          <a:effectLst/>
                        </a:rPr>
                        <a:t>session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Throwable</a:t>
                      </a:r>
                      <a:r>
                        <a:rPr lang="en-US" sz="1400" dirty="0">
                          <a:effectLst/>
                        </a:rPr>
                        <a:t> error) { } </a:t>
                      </a:r>
                    </a:p>
                  </a:txBody>
                  <a:tcPr marL="21431" marR="21431" marT="21431" marB="214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77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OnClose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>
                          <a:effectLst/>
                        </a:rPr>
                        <a:t>Connection closed.</a:t>
                      </a:r>
                    </a:p>
                  </a:txBody>
                  <a:tcPr marL="21431" marR="21431" marT="21431" marB="21431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@</a:t>
                      </a:r>
                      <a:r>
                        <a:rPr lang="en-US" sz="1400" dirty="0" err="1">
                          <a:effectLst/>
                        </a:rPr>
                        <a:t>OnClose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</a:p>
                    <a:p>
                      <a:pPr algn="l" rtl="0" fontAlgn="t"/>
                      <a:r>
                        <a:rPr lang="en-US" sz="1400" dirty="0">
                          <a:effectLst/>
                        </a:rPr>
                        <a:t>public void close(Session session, </a:t>
                      </a:r>
                      <a:r>
                        <a:rPr lang="en-US" sz="1400" dirty="0" err="1">
                          <a:effectLst/>
                        </a:rPr>
                        <a:t>CloseReason</a:t>
                      </a:r>
                      <a:r>
                        <a:rPr lang="en-US" sz="1400" dirty="0">
                          <a:effectLst/>
                        </a:rPr>
                        <a:t> reason) { }</a:t>
                      </a:r>
                    </a:p>
                  </a:txBody>
                  <a:tcPr marL="21431" marR="21431" marT="21431" marB="214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39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504" y="105708"/>
            <a:ext cx="8352928" cy="413814"/>
          </a:xfrm>
        </p:spPr>
        <p:txBody>
          <a:bodyPr/>
          <a:lstStyle/>
          <a:p>
            <a:r>
              <a:rPr lang="en-US" altLang="zh-CN" dirty="0"/>
              <a:t>Sending Messages to All Peers Connected to an Endpoint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Send messages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echoall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EchoAllEndpoint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try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(Session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session.getOpenSessions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if (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sess.isOpen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sess.getBasicRemote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sendText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catch (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 ...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31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Receiving Messages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Receive messages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("/receive")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ReceiveEndpoint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String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("Text message: " +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} 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binaryMessage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ByteBuffer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("Binary message: " +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msg.toString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} 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pongMessage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PongMessage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("Pong message: " +  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msg.getApplicationData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35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ETFEndPoint.java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5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dukeetf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ETFEndpoint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static final Logger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Logger.getLogger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ETFEndpoint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static Queue&lt;Session&gt; queue = new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ConcurrentLinkedQueue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static void send(double price,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volume)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String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String.format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("%.2f, %d", price, volume);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for (Session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queue)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session.getBasicRemote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logger.log(Level.INFO, "Sent: {0}",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catch 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e.toString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7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ETFEndPoint.java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OnOpen</a:t>
            </a: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openConnection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queue.add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opened.");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OnClose</a:t>
            </a: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closedConnection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queue.remove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closed.");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error(Session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queue.remove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error.");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  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8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ETFListener.java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WebListener</a:t>
            </a: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ETFListener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ServletContextListener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	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private Timer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contextInitialized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ServletContextEvent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event)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timer = new Timer(true);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event.getServletContext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().log("The Timer is started");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timer.schedule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ReportBean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event.getServletContext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()),</a:t>
            </a:r>
            <a:r>
              <a:rPr lang="zh-CN" altLang="en-US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0, 1000);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event.getServletContext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().log("The task is added");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05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610B7C2-79B7-7F4C-8492-3BA7AC3C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 and Objectives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1BAB27-B7B8-084D-BA7C-B538A065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Contents </a:t>
            </a:r>
          </a:p>
          <a:p>
            <a:pPr lvl="1"/>
            <a:r>
              <a:rPr lang="en-US" altLang="zh-CN" sz="1800" dirty="0"/>
              <a:t>Introduction to WebSocket</a:t>
            </a:r>
          </a:p>
          <a:p>
            <a:pPr lvl="1"/>
            <a:r>
              <a:rPr lang="en-US" altLang="zh-CN" sz="1800" dirty="0"/>
              <a:t>WebSocket Programming Model</a:t>
            </a:r>
          </a:p>
          <a:p>
            <a:pPr lvl="1"/>
            <a:r>
              <a:rPr lang="en-US" altLang="zh-CN" sz="1800" dirty="0"/>
              <a:t>WebSocket Samples</a:t>
            </a:r>
          </a:p>
          <a:p>
            <a:pPr lvl="1"/>
            <a:endParaRPr lang="en-US" altLang="zh-CN" sz="1800" dirty="0"/>
          </a:p>
          <a:p>
            <a:r>
              <a:rPr lang="en-US" altLang="zh-CN" sz="2400" dirty="0"/>
              <a:t>Objectives</a:t>
            </a:r>
          </a:p>
          <a:p>
            <a:pPr lvl="1"/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能够根据系统需求，分析前后端之间适用于异步通信机制的业务场景，并设计并实现基于</a:t>
            </a:r>
            <a:r>
              <a:rPr lang="en-US" altLang="zh-CN" sz="1800" dirty="0">
                <a:latin typeface="DengXian" panose="02010600030101010101" pitchFamily="2" charset="-122"/>
                <a:ea typeface="DengXian" panose="02010600030101010101" pitchFamily="2" charset="-122"/>
              </a:rPr>
              <a:t>WebSocket</a:t>
            </a:r>
            <a:r>
              <a:rPr lang="zh-CN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的实现方案</a:t>
            </a:r>
          </a:p>
        </p:txBody>
      </p:sp>
    </p:spTree>
    <p:extLst>
      <p:ext uri="{BB962C8B-B14F-4D97-AF65-F5344CB8AC3E}">
        <p14:creationId xmlns:p14="http://schemas.microsoft.com/office/powerpoint/2010/main" val="221749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36303"/>
            <a:ext cx="8784976" cy="3940924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ReportBean.java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ReportBean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TimerTask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null;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Random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Random();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double price = 100.0;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private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volume = 300000;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ReportBean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ServletContext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context)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this.context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context; }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run() {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context.log("Task started");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price += 1.0*(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(100)-50)/100.0;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volume +=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(5000) - 2500;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ETFEndpoint.send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(price, volume);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context.log("Task ended");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36303"/>
            <a:ext cx="8784976" cy="3940924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Index.html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&lt;title&gt;Duke's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ETF&lt;/title&gt;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type="text/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connect()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endParaRPr lang="en-US" altLang="zh-CN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("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altLang="zh-CN" sz="5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://localhost:8080/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WebSocketSamples</a:t>
            </a:r>
            <a:r>
              <a:rPr lang="en-US" altLang="zh-CN" sz="5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5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dukeetf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wsocket.onmessage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zh-CN" altLang="en-US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arraypv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evt.data.split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(",");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("price").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arraypv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("volume").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innerHTML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arraypv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zh-CN" altLang="en-US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window.addEventListener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("load", connect, false);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  <a:p>
            <a:pPr marL="300038" lvl="1" indent="0">
              <a:lnSpc>
                <a:spcPct val="110000"/>
              </a:lnSpc>
              <a:buNone/>
            </a:pP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329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36303"/>
            <a:ext cx="8784976" cy="3940924"/>
          </a:xfrm>
        </p:spPr>
        <p:txBody>
          <a:bodyPr>
            <a:normAutofit fontScale="25000" lnSpcReduction="20000"/>
          </a:bodyPr>
          <a:lstStyle/>
          <a:p>
            <a:r>
              <a:rPr lang="en-US" altLang="zh-CN" sz="6000" dirty="0"/>
              <a:t>Index.html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&lt;h1&gt;Duke's 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ETF&lt;/h1&gt;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&lt;table&gt;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width="100"&gt;Ticker&lt;/td&gt;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align="center"&gt;Price&lt;/td&gt;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id="price"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style="font-size:24pt;font-weight:bold;"&gt;--.--&lt;/td&gt;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style="font-size:18pt;font-weight:bold;" 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width="100"&gt;DKEJ&lt;/td&gt;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align="center"&gt;Volume&lt;/td&gt;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&lt;td id="volume" align="right"&gt;--&lt;/td&gt;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&lt;/</a:t>
            </a:r>
            <a:r>
              <a:rPr lang="en-US" altLang="zh-CN" sz="5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&lt;/table&gt;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300038" lvl="1" indent="0">
              <a:lnSpc>
                <a:spcPct val="110000"/>
              </a:lnSpc>
              <a:buNone/>
            </a:pPr>
            <a:r>
              <a:rPr lang="en-US" altLang="zh-CN" sz="5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zh-CN" altLang="en-US" sz="5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331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735546"/>
            <a:ext cx="2533639" cy="2592288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176" y="2044086"/>
            <a:ext cx="4455824" cy="2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9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Encoders and Decoders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Java API for </a:t>
            </a:r>
            <a:r>
              <a:rPr lang="en-US" altLang="zh-CN" dirty="0" err="1"/>
              <a:t>WebSocket</a:t>
            </a:r>
            <a:r>
              <a:rPr lang="en-US" altLang="zh-CN" dirty="0"/>
              <a:t> provides </a:t>
            </a:r>
          </a:p>
          <a:p>
            <a:pPr lvl="1"/>
            <a:r>
              <a:rPr lang="en-US" altLang="zh-CN" dirty="0"/>
              <a:t>support for converting between </a:t>
            </a:r>
            <a:r>
              <a:rPr lang="en-US" altLang="zh-CN" dirty="0" err="1"/>
              <a:t>WebSocket</a:t>
            </a:r>
            <a:r>
              <a:rPr lang="en-US" altLang="zh-CN" dirty="0"/>
              <a:t> messages and custom Java types using encoders and decoders. </a:t>
            </a:r>
          </a:p>
          <a:p>
            <a:pPr lvl="1"/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encoder</a:t>
            </a:r>
            <a:r>
              <a:rPr lang="en-US" altLang="zh-CN" dirty="0"/>
              <a:t> takes a Java object and produces a representation that can be transmitted as a </a:t>
            </a:r>
            <a:r>
              <a:rPr lang="en-US" altLang="zh-CN" dirty="0" err="1"/>
              <a:t>WebSocket</a:t>
            </a:r>
            <a:r>
              <a:rPr lang="en-US" altLang="zh-CN" dirty="0"/>
              <a:t> message; </a:t>
            </a:r>
          </a:p>
          <a:p>
            <a:pPr lvl="2"/>
            <a:r>
              <a:rPr lang="en-US" altLang="zh-CN" dirty="0"/>
              <a:t>for example, encoders typically produce JSON, XML, or binary representations. 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decoder</a:t>
            </a:r>
            <a:r>
              <a:rPr lang="en-US" altLang="zh-CN" dirty="0"/>
              <a:t> performs the reverse function: it reads a </a:t>
            </a:r>
            <a:r>
              <a:rPr lang="en-US" altLang="zh-CN" dirty="0" err="1"/>
              <a:t>WebSocket</a:t>
            </a:r>
            <a:r>
              <a:rPr lang="en-US" altLang="zh-CN" dirty="0"/>
              <a:t> message and creates a Java object.</a:t>
            </a:r>
          </a:p>
          <a:p>
            <a:pPr lvl="1"/>
            <a:r>
              <a:rPr lang="en-US" altLang="zh-CN" dirty="0"/>
              <a:t>This mechanism simplifies </a:t>
            </a:r>
            <a:r>
              <a:rPr lang="en-US" altLang="zh-CN" dirty="0" err="1"/>
              <a:t>WebSocket</a:t>
            </a:r>
            <a:r>
              <a:rPr lang="en-US" altLang="zh-CN" dirty="0"/>
              <a:t> applications, because it decouples the business logic from the serialization and deserialization of objects.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575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one of the following interfaces: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Encoder.Text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CN" dirty="0"/>
              <a:t> for text messages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Encoder.Binary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CN" dirty="0"/>
              <a:t> for binary messages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MessageATextEncoder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Encoder.Text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destroy() { }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String encode(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msgA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Access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msgA's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properties and convert to JSON text...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msgAJsonString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endParaRPr lang="zh-CN" altLang="en-US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47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Encoders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500" dirty="0"/>
              <a:t>Then, add the encoders parameter to the 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500" dirty="0"/>
              <a:t> annotation as follows: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= "/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encoders = {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MessageATextEncoder.class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MessageBTextEncoder.class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)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... } 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500" dirty="0"/>
              <a:t>Now you can send 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500" dirty="0"/>
              <a:t> and 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500" dirty="0"/>
              <a:t> objects as 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1500" dirty="0"/>
              <a:t> messages using the 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sendObject</a:t>
            </a:r>
            <a:r>
              <a:rPr lang="en-US" altLang="zh-CN" sz="1500" dirty="0"/>
              <a:t> method as follows: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session.getBasicRemote.sendObject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session.getBasicRemote.sendObject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endParaRPr lang="zh-CN" altLang="en-US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79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Decoders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Implement one of the following interfaces: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Decoder.Text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CN" dirty="0"/>
              <a:t> for text messages</a:t>
            </a:r>
          </a:p>
          <a:p>
            <a:pPr lvl="1"/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Decoder.Binary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&lt;T&gt;</a:t>
            </a:r>
            <a:r>
              <a:rPr lang="en-US" altLang="zh-CN" dirty="0"/>
              <a:t> for binary messages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MessageTextDecoder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Decoder.Text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&lt;Message&gt; {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destroy() { }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Message decode(String string) throws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DecodeException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Read message...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 /* message is an A message */ ) return new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else if ( /* message is a B message */ ) return new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@Override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willDecode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string) {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Determine if the message can be converted into either a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or a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object...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zh-CN" sz="12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canDecode</a:t>
            </a: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buNone/>
            </a:pPr>
            <a:r>
              <a:rPr lang="en-US" altLang="zh-CN" sz="12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endParaRPr lang="zh-CN" altLang="en-US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98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Decoders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500" dirty="0"/>
              <a:t>Then, add the decoders parameter to the 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500" dirty="0"/>
              <a:t> annotation as follows: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value = "/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encoders = {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MessageATextEncoder.class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MessageBTextEncoder.class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decoders = {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MessageTextDecoder.class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... } </a:t>
            </a:r>
          </a:p>
          <a:p>
            <a:pPr marL="300038" lvl="1" indent="0">
              <a:lnSpc>
                <a:spcPct val="90000"/>
              </a:lnSpc>
              <a:buNone/>
            </a:pPr>
            <a:endParaRPr lang="en-US" altLang="zh-CN" sz="12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1500" dirty="0"/>
              <a:t>Now define a method in the endpoint class that receives </a:t>
            </a:r>
            <a:r>
              <a:rPr lang="en-US" altLang="zh-CN" sz="1500" dirty="0" err="1"/>
              <a:t>MessageA</a:t>
            </a:r>
            <a:r>
              <a:rPr lang="en-US" altLang="zh-CN" sz="1500" dirty="0"/>
              <a:t> and </a:t>
            </a:r>
            <a:r>
              <a:rPr lang="en-US" altLang="zh-CN" sz="1500" dirty="0" err="1"/>
              <a:t>MessageB</a:t>
            </a:r>
            <a:r>
              <a:rPr lang="en-US" altLang="zh-CN" sz="1500" dirty="0"/>
              <a:t> objects as follows: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message(Session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We received a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MessageA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object...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if (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We received a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MessageB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object... }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69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Errors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500" dirty="0"/>
              <a:t>To designate a method that handles errors in an annotated </a:t>
            </a:r>
            <a:r>
              <a:rPr lang="en-US" altLang="zh-CN" sz="1500" dirty="0" err="1"/>
              <a:t>WebSocket</a:t>
            </a:r>
            <a:r>
              <a:rPr lang="en-US" altLang="zh-CN" sz="1500" dirty="0"/>
              <a:t> endpoint, decorate it with @</a:t>
            </a:r>
            <a:r>
              <a:rPr lang="en-US" altLang="zh-CN" sz="1500" dirty="0" err="1"/>
              <a:t>OnError</a:t>
            </a:r>
            <a:r>
              <a:rPr lang="en-US" altLang="zh-CN" sz="1500" dirty="0"/>
              <a:t>:</a:t>
            </a:r>
          </a:p>
          <a:p>
            <a:endParaRPr lang="en-US" altLang="zh-CN" sz="1500" dirty="0"/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("/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TestEndpoint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@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endParaRPr lang="en-US" altLang="zh-CN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public void error(Session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altLang="zh-CN" sz="13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t.printStackTrace</a:t>
            </a: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...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300038" lvl="1" indent="0">
              <a:lnSpc>
                <a:spcPct val="90000"/>
              </a:lnSpc>
              <a:buNone/>
            </a:pPr>
            <a:r>
              <a:rPr lang="en-US" altLang="zh-CN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lnSpc>
                <a:spcPct val="90000"/>
              </a:lnSpc>
              <a:buNone/>
            </a:pPr>
            <a:endParaRPr lang="zh-CN" altLang="en-US" sz="13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763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WebSocket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an application protocol that provides </a:t>
            </a:r>
            <a:r>
              <a:rPr lang="en-US" altLang="zh-CN" dirty="0">
                <a:solidFill>
                  <a:srgbClr val="FF0000"/>
                </a:solidFill>
              </a:rPr>
              <a:t>full-duplex </a:t>
            </a:r>
            <a:r>
              <a:rPr lang="en-US" altLang="zh-CN" dirty="0"/>
              <a:t>communications between two peers over the TCP protocol.</a:t>
            </a:r>
          </a:p>
          <a:p>
            <a:pPr lvl="1"/>
            <a:r>
              <a:rPr lang="en-US" altLang="zh-CN" dirty="0"/>
              <a:t>In the traditional request-response model used in HTTP, the client requests resources and the server provides responses. </a:t>
            </a:r>
          </a:p>
          <a:p>
            <a:pPr lvl="1"/>
            <a:r>
              <a:rPr lang="en-US" altLang="zh-CN" dirty="0"/>
              <a:t>The exchange is always initiated by the client; the server cannot send any data without the client requesting it first.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</a:t>
            </a:r>
            <a:r>
              <a:rPr lang="en-US" altLang="zh-CN" dirty="0" err="1">
                <a:solidFill>
                  <a:srgbClr val="FF0000"/>
                </a:solidFill>
              </a:rPr>
              <a:t>WebSocket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protocol provides a full-duplex communication channel between the client and the server. </a:t>
            </a:r>
          </a:p>
          <a:p>
            <a:pPr lvl="1"/>
            <a:r>
              <a:rPr lang="en-US" altLang="zh-CN" dirty="0"/>
              <a:t>Combined with other client technologies, such as </a:t>
            </a:r>
            <a:r>
              <a:rPr lang="en-US" altLang="zh-CN" dirty="0">
                <a:solidFill>
                  <a:srgbClr val="FF0000"/>
                </a:solidFill>
              </a:rPr>
              <a:t>JavaScript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HTML5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WebSocket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enables web applications to deliver a richer user experience.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2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dirty="0" err="1"/>
              <a:t>pom.xml</a:t>
            </a:r>
            <a:endParaRPr kumimoji="1"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&lt;groupId&gt;org.webjars&lt;/groupId&gt;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&lt;artifactId&gt;webjars-locator-core&lt;/artifactId&gt;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&lt;/dependency&gt;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&lt;groupId&gt;org.webjars&lt;/groupId&gt;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&lt;artifactId&gt;sockjs-client&lt;/artifactId&gt;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&lt;version&gt;1.0.2&lt;/version&gt;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&lt;/dependency&gt;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&lt;dependency&gt;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&lt;groupId&gt;org.webjars&lt;/groupId&gt;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&lt;artifactId&gt;stomp-websocket&lt;/artifactId&gt;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  &lt;version&gt;2.3.3&lt;/version&gt;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2"/>
                </a:solidFill>
              </a:rPr>
              <a:t>&lt;/dependency&gt;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1A4BF83-86F3-9D5C-B7EC-75D19912C57D}"/>
              </a:ext>
            </a:extLst>
          </p:cNvPr>
          <p:cNvSpPr txBox="1">
            <a:spLocks/>
          </p:cNvSpPr>
          <p:nvPr/>
        </p:nvSpPr>
        <p:spPr>
          <a:xfrm>
            <a:off x="5016420" y="1063072"/>
            <a:ext cx="3816424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&lt;dependency&gt;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&lt;groupId&gt;org.webjars&lt;/groupId&gt;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&lt;artifactId&gt;bootstrap&lt;/artifactId&gt;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&lt;version&gt;3.3.7&lt;/version&gt;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&lt;/dependency&gt;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&lt;dependency&gt;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&lt;groupId&gt;org.webjars&lt;/groupId&gt;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&lt;artifactId&gt;jquery&lt;/artifactId&gt;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  &lt;version&gt;3.1.1-1&lt;/version&gt;</a:t>
            </a:r>
          </a:p>
          <a:p>
            <a:pPr marL="0" indent="0">
              <a:buFont typeface="Arial" pitchFamily="34" charset="0"/>
              <a:buNone/>
            </a:pPr>
            <a:r>
              <a:rPr lang="zh-CN" altLang="en-US" sz="1700" dirty="0">
                <a:solidFill>
                  <a:schemeClr val="tx2"/>
                </a:solidFill>
              </a:rPr>
              <a:t>&lt;/dependency&gt;</a:t>
            </a:r>
          </a:p>
          <a:p>
            <a:pPr marL="0" indent="0">
              <a:buFont typeface="Arial" pitchFamily="34" charset="0"/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59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HelloMessage.java</a:t>
            </a:r>
            <a:endParaRPr kumimoji="1" lang="en-US" altLang="zh-CN" dirty="0"/>
          </a:p>
          <a:p>
            <a:pPr marL="942975" lvl="3" indent="0">
              <a:buNone/>
            </a:pPr>
            <a:r>
              <a:rPr lang="en-US" altLang="zh-CN" sz="1800" b="1" dirty="0">
                <a:solidFill>
                  <a:srgbClr val="000080"/>
                </a:solidFill>
              </a:rPr>
              <a:t>package </a:t>
            </a:r>
            <a:r>
              <a:rPr lang="en-US" altLang="zh-CN" sz="1800" dirty="0" err="1"/>
              <a:t>com.example.messagingstompwebsocket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800" dirty="0" err="1"/>
              <a:t>HelloMessage</a:t>
            </a:r>
            <a:r>
              <a:rPr lang="en-US" altLang="zh-CN" sz="1800" dirty="0"/>
              <a:t> {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private </a:t>
            </a:r>
            <a:r>
              <a:rPr lang="en-US" altLang="zh-CN" sz="1800" dirty="0"/>
              <a:t>String </a:t>
            </a:r>
            <a:r>
              <a:rPr lang="en-US" altLang="zh-CN" sz="1800" b="1" dirty="0">
                <a:solidFill>
                  <a:srgbClr val="660E7A"/>
                </a:solidFill>
              </a:rPr>
              <a:t>name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 err="1"/>
              <a:t>HelloMessage</a:t>
            </a:r>
            <a:r>
              <a:rPr lang="en-US" altLang="zh-CN" sz="1800" dirty="0"/>
              <a:t>() {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 err="1"/>
              <a:t>HelloMessage</a:t>
            </a:r>
            <a:r>
              <a:rPr lang="en-US" altLang="zh-CN" sz="1800" dirty="0"/>
              <a:t>(String name)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b="1" dirty="0" err="1">
                <a:solidFill>
                  <a:srgbClr val="000080"/>
                </a:solidFill>
              </a:rPr>
              <a:t>this</a:t>
            </a:r>
            <a:r>
              <a:rPr lang="en-US" altLang="zh-CN" sz="1800" dirty="0" err="1"/>
              <a:t>.</a:t>
            </a:r>
            <a:r>
              <a:rPr lang="en-US" altLang="zh-CN" sz="1800" b="1" dirty="0" err="1">
                <a:solidFill>
                  <a:srgbClr val="660E7A"/>
                </a:solidFill>
              </a:rPr>
              <a:t>name</a:t>
            </a:r>
            <a:r>
              <a:rPr lang="en-US" altLang="zh-CN" sz="1800" b="1" dirty="0">
                <a:solidFill>
                  <a:srgbClr val="660E7A"/>
                </a:solidFill>
              </a:rPr>
              <a:t> </a:t>
            </a:r>
            <a:r>
              <a:rPr lang="en-US" altLang="zh-CN" sz="1800" dirty="0"/>
              <a:t>= name;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getName</a:t>
            </a:r>
            <a:r>
              <a:rPr lang="en-US" altLang="zh-CN" sz="1800" dirty="0"/>
              <a:t>()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000080"/>
                </a:solidFill>
              </a:rPr>
              <a:t>return </a:t>
            </a:r>
            <a:r>
              <a:rPr lang="en-US" altLang="zh-CN" sz="1800" b="1" dirty="0">
                <a:solidFill>
                  <a:srgbClr val="660E7A"/>
                </a:solidFill>
              </a:rPr>
              <a:t>name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void </a:t>
            </a:r>
            <a:r>
              <a:rPr lang="en-US" altLang="zh-CN" sz="1800" dirty="0" err="1"/>
              <a:t>setName</a:t>
            </a:r>
            <a:r>
              <a:rPr lang="en-US" altLang="zh-CN" sz="1800" dirty="0"/>
              <a:t>(String name)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b="1" dirty="0" err="1">
                <a:solidFill>
                  <a:srgbClr val="000080"/>
                </a:solidFill>
              </a:rPr>
              <a:t>this</a:t>
            </a:r>
            <a:r>
              <a:rPr lang="en-US" altLang="zh-CN" sz="1800" dirty="0" err="1"/>
              <a:t>.</a:t>
            </a:r>
            <a:r>
              <a:rPr lang="en-US" altLang="zh-CN" sz="1800" b="1" dirty="0" err="1">
                <a:solidFill>
                  <a:srgbClr val="660E7A"/>
                </a:solidFill>
              </a:rPr>
              <a:t>name</a:t>
            </a:r>
            <a:r>
              <a:rPr lang="en-US" altLang="zh-CN" sz="1800" b="1" dirty="0">
                <a:solidFill>
                  <a:srgbClr val="660E7A"/>
                </a:solidFill>
              </a:rPr>
              <a:t> </a:t>
            </a:r>
            <a:r>
              <a:rPr lang="en-US" altLang="zh-CN" sz="1800" dirty="0"/>
              <a:t>= name;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FF5BA-CB22-180F-CC54-E1062C36E234}"/>
              </a:ext>
            </a:extLst>
          </p:cNvPr>
          <p:cNvSpPr txBox="1"/>
          <p:nvPr/>
        </p:nvSpPr>
        <p:spPr>
          <a:xfrm>
            <a:off x="4464496" y="1779662"/>
            <a:ext cx="457200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The service will accept messages that contain a name in a </a:t>
            </a:r>
            <a:r>
              <a:rPr kumimoji="1" lang="en-US" altLang="zh-CN" sz="1400" dirty="0">
                <a:solidFill>
                  <a:srgbClr val="FF0000"/>
                </a:solidFill>
                <a:latin typeface="Cambria" pitchFamily="18" charset="0"/>
                <a:ea typeface="新宋体" pitchFamily="49" charset="-122"/>
              </a:rPr>
              <a:t>STOMP </a:t>
            </a: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message whose body is a JSON object.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{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    "name": "Fred"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}</a:t>
            </a:r>
            <a:endParaRPr kumimoji="1" lang="zh-CN" altLang="en-US" sz="1600" dirty="0">
              <a:solidFill>
                <a:schemeClr val="tx2"/>
              </a:solidFill>
              <a:latin typeface="Cambria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494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err="1"/>
              <a:t>Greeting.java</a:t>
            </a:r>
            <a:endParaRPr kumimoji="1" lang="en-US" altLang="zh-CN" dirty="0"/>
          </a:p>
          <a:p>
            <a:pPr marL="942975" lvl="3" indent="0">
              <a:buNone/>
            </a:pPr>
            <a:r>
              <a:rPr lang="en-US" altLang="zh-CN" sz="1800" b="1" dirty="0">
                <a:solidFill>
                  <a:srgbClr val="000080"/>
                </a:solidFill>
              </a:rPr>
              <a:t>package </a:t>
            </a:r>
            <a:r>
              <a:rPr lang="en-US" altLang="zh-CN" sz="1800" dirty="0" err="1"/>
              <a:t>com.example.messagingstompwebsocket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800" dirty="0"/>
              <a:t>Greeting {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private </a:t>
            </a:r>
            <a:r>
              <a:rPr lang="en-US" altLang="zh-CN" sz="1800" dirty="0"/>
              <a:t>String </a:t>
            </a:r>
            <a:r>
              <a:rPr lang="en-US" altLang="zh-CN" sz="1800" b="1" dirty="0">
                <a:solidFill>
                  <a:srgbClr val="660E7A"/>
                </a:solidFill>
              </a:rPr>
              <a:t>content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/>
              <a:t>Greeting() {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/>
              <a:t>Greeting(String content)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b="1" dirty="0" err="1">
                <a:solidFill>
                  <a:srgbClr val="000080"/>
                </a:solidFill>
              </a:rPr>
              <a:t>this</a:t>
            </a:r>
            <a:r>
              <a:rPr lang="en-US" altLang="zh-CN" sz="1800" dirty="0" err="1"/>
              <a:t>.</a:t>
            </a:r>
            <a:r>
              <a:rPr lang="en-US" altLang="zh-CN" sz="1800" b="1" dirty="0" err="1">
                <a:solidFill>
                  <a:srgbClr val="660E7A"/>
                </a:solidFill>
              </a:rPr>
              <a:t>content</a:t>
            </a:r>
            <a:r>
              <a:rPr lang="en-US" altLang="zh-CN" sz="1800" b="1" dirty="0">
                <a:solidFill>
                  <a:srgbClr val="660E7A"/>
                </a:solidFill>
              </a:rPr>
              <a:t> </a:t>
            </a:r>
            <a:r>
              <a:rPr lang="en-US" altLang="zh-CN" sz="1800" dirty="0"/>
              <a:t>= content;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/>
              <a:t>String </a:t>
            </a:r>
            <a:r>
              <a:rPr lang="en-US" altLang="zh-CN" sz="1800" dirty="0" err="1"/>
              <a:t>getContent</a:t>
            </a:r>
            <a:r>
              <a:rPr lang="en-US" altLang="zh-CN" sz="1800" dirty="0"/>
              <a:t>()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b="1" dirty="0">
                <a:solidFill>
                  <a:srgbClr val="000080"/>
                </a:solidFill>
              </a:rPr>
              <a:t>return </a:t>
            </a:r>
            <a:r>
              <a:rPr lang="en-US" altLang="zh-CN" sz="1800" b="1" dirty="0">
                <a:solidFill>
                  <a:srgbClr val="660E7A"/>
                </a:solidFill>
              </a:rPr>
              <a:t>content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}</a:t>
            </a:r>
            <a:br>
              <a:rPr lang="en-US" altLang="zh-CN" sz="1800" dirty="0"/>
            </a:br>
            <a:endParaRPr lang="zh-CN" altLang="en-US" sz="1800" dirty="0"/>
          </a:p>
          <a:p>
            <a:pPr marL="942975" lvl="3" indent="0">
              <a:buNone/>
            </a:pP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FF5BA-CB22-180F-CC54-E1062C36E234}"/>
              </a:ext>
            </a:extLst>
          </p:cNvPr>
          <p:cNvSpPr txBox="1"/>
          <p:nvPr/>
        </p:nvSpPr>
        <p:spPr>
          <a:xfrm>
            <a:off x="4464496" y="1779662"/>
            <a:ext cx="4572000" cy="1520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Upon receiving the message and extracting the name, the service will process it by creating a </a:t>
            </a:r>
            <a:r>
              <a:rPr kumimoji="1" lang="en-US" altLang="zh-CN" sz="1400" dirty="0">
                <a:solidFill>
                  <a:srgbClr val="FF0000"/>
                </a:solidFill>
                <a:latin typeface="Cambria" pitchFamily="18" charset="0"/>
                <a:ea typeface="新宋体" pitchFamily="49" charset="-122"/>
              </a:rPr>
              <a:t>greeting</a:t>
            </a: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 and publishing that greeting on a separate queue to which the client is subscribed. 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{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    "content": "Hello, Fred!"</a:t>
            </a:r>
          </a:p>
          <a:p>
            <a:pPr lvl="1" defTabSz="685800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1600" dirty="0">
                <a:solidFill>
                  <a:schemeClr val="tx2"/>
                </a:solidFill>
                <a:latin typeface="Cambria" pitchFamily="18" charset="0"/>
                <a:ea typeface="新宋体" pitchFamily="49" charset="-122"/>
              </a:rPr>
              <a:t>}</a:t>
            </a:r>
            <a:endParaRPr kumimoji="1" lang="zh-CN" altLang="en-US" sz="1600" dirty="0">
              <a:solidFill>
                <a:schemeClr val="tx2"/>
              </a:solidFill>
              <a:latin typeface="Cambria" pitchFamily="18" charset="0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802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dirty="0" err="1"/>
              <a:t>GreetingController.java</a:t>
            </a:r>
            <a:endParaRPr kumimoji="1" lang="en-US" altLang="zh-CN" dirty="0"/>
          </a:p>
          <a:p>
            <a:endParaRPr kumimoji="1" lang="en-US" altLang="zh-CN" dirty="0"/>
          </a:p>
          <a:p>
            <a:pPr marL="942975" lvl="3" indent="0">
              <a:buNone/>
            </a:pPr>
            <a:r>
              <a:rPr lang="en-US" altLang="zh-CN" sz="1800" b="1" dirty="0">
                <a:solidFill>
                  <a:srgbClr val="000080"/>
                </a:solidFill>
              </a:rPr>
              <a:t>package </a:t>
            </a:r>
            <a:r>
              <a:rPr lang="en-US" altLang="zh-CN" sz="1800" dirty="0" err="1"/>
              <a:t>com.example.messagingstompwebsocket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import </a:t>
            </a:r>
            <a:r>
              <a:rPr lang="en-US" altLang="zh-CN" sz="1800" dirty="0"/>
              <a:t>org.springframework.messaging.handler.annotation.</a:t>
            </a:r>
            <a:r>
              <a:rPr lang="en-US" altLang="zh-CN" sz="1800" dirty="0">
                <a:solidFill>
                  <a:srgbClr val="808000"/>
                </a:solidFill>
              </a:rPr>
              <a:t>MessageMapping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import </a:t>
            </a:r>
            <a:r>
              <a:rPr lang="en-US" altLang="zh-CN" sz="1800" dirty="0" err="1"/>
              <a:t>org.springframework.messaging.handler.annotation.</a:t>
            </a:r>
            <a:r>
              <a:rPr lang="en-US" altLang="zh-CN" sz="1800" dirty="0" err="1">
                <a:solidFill>
                  <a:srgbClr val="808000"/>
                </a:solidFill>
              </a:rPr>
              <a:t>SendTo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import </a:t>
            </a:r>
            <a:r>
              <a:rPr lang="en-US" altLang="zh-CN" sz="1800" dirty="0" err="1"/>
              <a:t>org.springframework.stereotype.</a:t>
            </a:r>
            <a:r>
              <a:rPr lang="en-US" altLang="zh-CN" sz="1800" dirty="0" err="1">
                <a:solidFill>
                  <a:srgbClr val="808000"/>
                </a:solidFill>
              </a:rPr>
              <a:t>Controller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r>
              <a:rPr lang="en-US" altLang="zh-CN" sz="1800" b="1" dirty="0">
                <a:solidFill>
                  <a:srgbClr val="000080"/>
                </a:solidFill>
              </a:rPr>
              <a:t>import </a:t>
            </a:r>
            <a:r>
              <a:rPr lang="en-US" altLang="zh-CN" sz="1800" dirty="0" err="1"/>
              <a:t>org.springframework.web.util.HtmlUtils</a:t>
            </a:r>
            <a:r>
              <a:rPr lang="en-US" altLang="zh-CN" sz="1800" dirty="0"/>
              <a:t>;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>
                <a:solidFill>
                  <a:srgbClr val="808000"/>
                </a:solidFill>
              </a:rPr>
              <a:t>@Controller</a:t>
            </a:r>
            <a:br>
              <a:rPr lang="en-US" altLang="zh-CN" sz="1800" dirty="0">
                <a:solidFill>
                  <a:srgbClr val="808000"/>
                </a:solidFill>
              </a:rPr>
            </a:br>
            <a:r>
              <a:rPr lang="en-US" altLang="zh-CN" sz="18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800" dirty="0" err="1"/>
              <a:t>GreetingController</a:t>
            </a:r>
            <a:r>
              <a:rPr lang="en-US" altLang="zh-CN" sz="1800" dirty="0"/>
              <a:t> {</a:t>
            </a:r>
            <a:br>
              <a:rPr lang="en-US" altLang="zh-CN" sz="1800" dirty="0"/>
            </a:b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808000"/>
                </a:solidFill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</a:rPr>
              <a:t>MessageMapping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</a:rPr>
              <a:t>"/hello"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808000"/>
                </a:solidFill>
              </a:rPr>
              <a:t>@</a:t>
            </a:r>
            <a:r>
              <a:rPr lang="en-US" altLang="zh-CN" sz="1800" dirty="0" err="1">
                <a:solidFill>
                  <a:srgbClr val="808000"/>
                </a:solidFill>
              </a:rPr>
              <a:t>SendTo</a:t>
            </a:r>
            <a:r>
              <a:rPr lang="en-US" altLang="zh-CN" sz="1800" dirty="0"/>
              <a:t>(</a:t>
            </a:r>
            <a:r>
              <a:rPr lang="en-US" altLang="zh-CN" sz="1800" b="1" dirty="0">
                <a:solidFill>
                  <a:srgbClr val="008000"/>
                </a:solidFill>
              </a:rPr>
              <a:t>"/topic/greetings"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   </a:t>
            </a:r>
            <a:r>
              <a:rPr lang="en-US" altLang="zh-CN" sz="1800" b="1" dirty="0">
                <a:solidFill>
                  <a:srgbClr val="000080"/>
                </a:solidFill>
              </a:rPr>
              <a:t>public </a:t>
            </a:r>
            <a:r>
              <a:rPr lang="en-US" altLang="zh-CN" sz="1800" dirty="0"/>
              <a:t>Greeting greeting(</a:t>
            </a:r>
            <a:r>
              <a:rPr lang="en-US" altLang="zh-CN" sz="1800" dirty="0" err="1"/>
              <a:t>HelloMessage</a:t>
            </a:r>
            <a:r>
              <a:rPr lang="en-US" altLang="zh-CN" sz="1800" dirty="0"/>
              <a:t> message) </a:t>
            </a:r>
            <a:r>
              <a:rPr lang="en-US" altLang="zh-CN" sz="1800" b="1" dirty="0">
                <a:solidFill>
                  <a:srgbClr val="000080"/>
                </a:solidFill>
              </a:rPr>
              <a:t>throws </a:t>
            </a:r>
            <a:r>
              <a:rPr lang="en-US" altLang="zh-CN" sz="1800" dirty="0"/>
              <a:t>Exception {</a:t>
            </a:r>
            <a:br>
              <a:rPr lang="en-US" altLang="zh-CN" sz="1800" dirty="0"/>
            </a:br>
            <a:r>
              <a:rPr lang="en-US" altLang="zh-CN" sz="1800" dirty="0"/>
              <a:t>      </a:t>
            </a:r>
            <a:r>
              <a:rPr lang="en-US" altLang="zh-CN" sz="1800" dirty="0" err="1"/>
              <a:t>Thread.</a:t>
            </a:r>
            <a:r>
              <a:rPr lang="en-US" altLang="zh-CN" sz="1800" i="1" dirty="0" err="1"/>
              <a:t>sleep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0000FF"/>
                </a:solidFill>
              </a:rPr>
              <a:t>1000</a:t>
            </a:r>
            <a:r>
              <a:rPr lang="en-US" altLang="zh-CN" sz="1800" dirty="0"/>
              <a:t>); </a:t>
            </a:r>
            <a:r>
              <a:rPr lang="en-US" altLang="zh-CN" sz="1800" i="1" dirty="0">
                <a:solidFill>
                  <a:srgbClr val="808080"/>
                </a:solidFill>
              </a:rPr>
              <a:t>// simulated delay</a:t>
            </a:r>
            <a:br>
              <a:rPr lang="en-US" altLang="zh-CN" sz="1800" i="1" dirty="0">
                <a:solidFill>
                  <a:srgbClr val="808080"/>
                </a:solidFill>
              </a:rPr>
            </a:br>
            <a:r>
              <a:rPr lang="en-US" altLang="zh-CN" sz="1800" i="1" dirty="0">
                <a:solidFill>
                  <a:srgbClr val="808080"/>
                </a:solidFill>
              </a:rPr>
              <a:t>      </a:t>
            </a:r>
            <a:r>
              <a:rPr lang="en-US" altLang="zh-CN" sz="1800" b="1" dirty="0">
                <a:solidFill>
                  <a:srgbClr val="000080"/>
                </a:solidFill>
              </a:rPr>
              <a:t>return new </a:t>
            </a:r>
            <a:r>
              <a:rPr lang="en-US" altLang="zh-CN" sz="1800" dirty="0"/>
              <a:t>Greeting(</a:t>
            </a:r>
            <a:r>
              <a:rPr lang="en-US" altLang="zh-CN" sz="1800" b="1" dirty="0">
                <a:solidFill>
                  <a:srgbClr val="008000"/>
                </a:solidFill>
              </a:rPr>
              <a:t>"Hello, " </a:t>
            </a:r>
            <a:r>
              <a:rPr lang="en-US" altLang="zh-CN" sz="1800" dirty="0"/>
              <a:t>+ </a:t>
            </a:r>
            <a:r>
              <a:rPr lang="en-US" altLang="zh-CN" sz="1800" dirty="0" err="1"/>
              <a:t>HtmlUtils.</a:t>
            </a:r>
            <a:r>
              <a:rPr lang="en-US" altLang="zh-CN" sz="1800" i="1" dirty="0" err="1"/>
              <a:t>htmlEscape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message.getName</a:t>
            </a:r>
            <a:r>
              <a:rPr lang="en-US" altLang="zh-CN" sz="1800" dirty="0"/>
              <a:t>()) + </a:t>
            </a:r>
            <a:r>
              <a:rPr lang="en-US" altLang="zh-CN" sz="1800" b="1" dirty="0">
                <a:solidFill>
                  <a:srgbClr val="008000"/>
                </a:solidFill>
              </a:rPr>
              <a:t>"!"</a:t>
            </a:r>
            <a:r>
              <a:rPr lang="en-US" altLang="zh-CN" sz="1800" dirty="0"/>
              <a:t>);</a:t>
            </a:r>
            <a:br>
              <a:rPr lang="en-US" altLang="zh-CN" sz="1800" dirty="0"/>
            </a:br>
            <a:r>
              <a:rPr lang="en-US" altLang="zh-CN" sz="1800" dirty="0"/>
              <a:t>   }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}</a:t>
            </a:r>
            <a:endParaRPr lang="zh-CN" altLang="en-US" sz="1800" dirty="0"/>
          </a:p>
          <a:p>
            <a:pPr marL="942975" lvl="3" indent="0">
              <a:buNone/>
            </a:pP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FF5BA-CB22-180F-CC54-E1062C36E234}"/>
              </a:ext>
            </a:extLst>
          </p:cNvPr>
          <p:cNvSpPr txBox="1"/>
          <p:nvPr/>
        </p:nvSpPr>
        <p:spPr>
          <a:xfrm>
            <a:off x="5220072" y="2355726"/>
            <a:ext cx="4572000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In Spring’s approach to working with STOMP messaging, STOMP messages can be routed to </a:t>
            </a:r>
            <a:r>
              <a:rPr kumimoji="1" lang="en-US" altLang="zh-CN" sz="1400" dirty="0">
                <a:latin typeface="Cambria" pitchFamily="18" charset="0"/>
                <a:ea typeface="新宋体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@Controller</a:t>
            </a: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 classes. </a:t>
            </a:r>
          </a:p>
        </p:txBody>
      </p:sp>
    </p:spTree>
    <p:extLst>
      <p:ext uri="{BB962C8B-B14F-4D97-AF65-F5344CB8AC3E}">
        <p14:creationId xmlns:p14="http://schemas.microsoft.com/office/powerpoint/2010/main" val="355813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200" dirty="0" err="1"/>
              <a:t>WebSocketConfig</a:t>
            </a:r>
            <a:r>
              <a:rPr kumimoji="1" lang="en-US" altLang="zh-CN" sz="1200" dirty="0" err="1"/>
              <a:t>.java</a:t>
            </a:r>
            <a:endParaRPr kumimoji="1" lang="en-US" altLang="zh-CN" sz="1200" dirty="0"/>
          </a:p>
          <a:p>
            <a:pPr marL="300038" lvl="1" indent="0">
              <a:buNone/>
            </a:pPr>
            <a:r>
              <a:rPr lang="en-US" altLang="zh-CN" sz="900" dirty="0"/>
              <a:t>	</a:t>
            </a:r>
            <a:br>
              <a:rPr lang="en-US" altLang="zh-CN" sz="900" dirty="0"/>
            </a:br>
            <a:r>
              <a:rPr lang="en-US" altLang="zh-CN" sz="1300" b="1" dirty="0">
                <a:solidFill>
                  <a:srgbClr val="000080"/>
                </a:solidFill>
              </a:rPr>
              <a:t>package </a:t>
            </a:r>
            <a:r>
              <a:rPr lang="en-US" altLang="zh-CN" sz="1300" dirty="0" err="1"/>
              <a:t>com.example.messagingstompwebsocket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b="1" dirty="0">
                <a:solidFill>
                  <a:srgbClr val="000080"/>
                </a:solidFill>
              </a:rPr>
              <a:t>import </a:t>
            </a:r>
            <a:r>
              <a:rPr lang="en-US" altLang="zh-CN" sz="1300" dirty="0" err="1"/>
              <a:t>org.springframework.context.annotation.</a:t>
            </a:r>
            <a:r>
              <a:rPr lang="en-US" altLang="zh-CN" sz="1300" dirty="0" err="1">
                <a:solidFill>
                  <a:srgbClr val="808000"/>
                </a:solidFill>
              </a:rPr>
              <a:t>Configuration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r>
              <a:rPr lang="en-US" altLang="zh-CN" sz="1300" b="1" dirty="0">
                <a:solidFill>
                  <a:srgbClr val="000080"/>
                </a:solidFill>
              </a:rPr>
              <a:t>import </a:t>
            </a:r>
            <a:r>
              <a:rPr lang="en-US" altLang="zh-CN" sz="1300" dirty="0"/>
              <a:t>org.springframework.messaging.simp.config.MessageBrokerRegistry;</a:t>
            </a:r>
            <a:br>
              <a:rPr lang="en-US" altLang="zh-CN" sz="1300" dirty="0"/>
            </a:br>
            <a:r>
              <a:rPr lang="en-US" altLang="zh-CN" sz="1300" b="1" dirty="0">
                <a:solidFill>
                  <a:srgbClr val="000080"/>
                </a:solidFill>
              </a:rPr>
              <a:t>import </a:t>
            </a:r>
            <a:r>
              <a:rPr lang="en-US" altLang="zh-CN" sz="1300" dirty="0"/>
              <a:t>org.springframework.web.socket.config.annotation.</a:t>
            </a:r>
            <a:r>
              <a:rPr lang="en-US" altLang="zh-CN" sz="1300" dirty="0">
                <a:solidFill>
                  <a:srgbClr val="808000"/>
                </a:solidFill>
              </a:rPr>
              <a:t>EnableWebSocketMessageBroker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r>
              <a:rPr lang="en-US" altLang="zh-CN" sz="1300" b="1" dirty="0">
                <a:solidFill>
                  <a:srgbClr val="000080"/>
                </a:solidFill>
              </a:rPr>
              <a:t>import </a:t>
            </a:r>
            <a:r>
              <a:rPr lang="en-US" altLang="zh-CN" sz="1300" dirty="0"/>
              <a:t>org.springframework.web.socket.config.annotation.StompEndpointRegistry;</a:t>
            </a:r>
            <a:br>
              <a:rPr lang="en-US" altLang="zh-CN" sz="1300" dirty="0"/>
            </a:br>
            <a:r>
              <a:rPr lang="en-US" altLang="zh-CN" sz="1300" b="1" dirty="0">
                <a:solidFill>
                  <a:srgbClr val="000080"/>
                </a:solidFill>
              </a:rPr>
              <a:t>import </a:t>
            </a:r>
            <a:r>
              <a:rPr lang="en-US" altLang="zh-CN" sz="1300" dirty="0"/>
              <a:t>org.springframework.web.socket.config.annotation.WebSocketMessageBrokerConfigurer;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>
                <a:solidFill>
                  <a:srgbClr val="808000"/>
                </a:solidFill>
              </a:rPr>
              <a:t>@Configuration</a:t>
            </a:r>
            <a:br>
              <a:rPr lang="en-US" altLang="zh-CN" sz="1300" dirty="0">
                <a:solidFill>
                  <a:srgbClr val="808000"/>
                </a:solidFill>
              </a:rPr>
            </a:br>
            <a:r>
              <a:rPr lang="en-US" altLang="zh-CN" sz="1300" dirty="0">
                <a:solidFill>
                  <a:srgbClr val="808000"/>
                </a:solidFill>
              </a:rPr>
              <a:t>@</a:t>
            </a:r>
            <a:r>
              <a:rPr lang="en-US" altLang="zh-CN" sz="1300" dirty="0" err="1">
                <a:solidFill>
                  <a:srgbClr val="808000"/>
                </a:solidFill>
              </a:rPr>
              <a:t>EnableWebSocketMessageBroker</a:t>
            </a:r>
            <a:br>
              <a:rPr lang="en-US" altLang="zh-CN" sz="1300" dirty="0">
                <a:solidFill>
                  <a:srgbClr val="808000"/>
                </a:solidFill>
              </a:rPr>
            </a:br>
            <a:r>
              <a:rPr lang="en-US" altLang="zh-CN" sz="13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300" dirty="0" err="1"/>
              <a:t>WebSocketConfig</a:t>
            </a:r>
            <a:r>
              <a:rPr lang="en-US" altLang="zh-CN" sz="1300" dirty="0"/>
              <a:t> </a:t>
            </a:r>
            <a:r>
              <a:rPr lang="en-US" altLang="zh-CN" sz="1300" b="1" dirty="0">
                <a:solidFill>
                  <a:srgbClr val="000080"/>
                </a:solidFill>
              </a:rPr>
              <a:t>implements </a:t>
            </a:r>
            <a:r>
              <a:rPr lang="en-US" altLang="zh-CN" sz="1300" dirty="0" err="1"/>
              <a:t>WebSocketMessageBrokerConfigurer</a:t>
            </a:r>
            <a:r>
              <a:rPr lang="en-US" altLang="zh-CN" sz="1300" dirty="0"/>
              <a:t> {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   </a:t>
            </a:r>
            <a:r>
              <a:rPr lang="en-US" altLang="zh-CN" sz="1300" dirty="0">
                <a:solidFill>
                  <a:srgbClr val="808000"/>
                </a:solidFill>
              </a:rPr>
              <a:t>@Override</a:t>
            </a:r>
            <a:br>
              <a:rPr lang="en-US" altLang="zh-CN" sz="1300" dirty="0">
                <a:solidFill>
                  <a:srgbClr val="808000"/>
                </a:solidFill>
              </a:rPr>
            </a:br>
            <a:r>
              <a:rPr lang="en-US" altLang="zh-CN" sz="1300" dirty="0">
                <a:solidFill>
                  <a:srgbClr val="808000"/>
                </a:solidFill>
              </a:rPr>
              <a:t>   </a:t>
            </a:r>
            <a:r>
              <a:rPr lang="en-US" altLang="zh-CN" sz="1300" b="1" dirty="0">
                <a:solidFill>
                  <a:srgbClr val="000080"/>
                </a:solidFill>
              </a:rPr>
              <a:t>public void </a:t>
            </a:r>
            <a:r>
              <a:rPr lang="en-US" altLang="zh-CN" sz="1300" dirty="0" err="1"/>
              <a:t>configureMessageBroker</a:t>
            </a:r>
            <a:r>
              <a:rPr lang="en-US" altLang="zh-CN" sz="1300" dirty="0"/>
              <a:t>(</a:t>
            </a:r>
            <a:r>
              <a:rPr lang="en-US" altLang="zh-CN" sz="1300" dirty="0" err="1"/>
              <a:t>MessageBrokerRegistry</a:t>
            </a:r>
            <a:r>
              <a:rPr lang="en-US" altLang="zh-CN" sz="1300" dirty="0"/>
              <a:t> config) {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dirty="0" err="1"/>
              <a:t>config.enableSimpleBroker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"/topic"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dirty="0" err="1"/>
              <a:t>config.setApplicationDestinationPrefixes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"/app"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 }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   </a:t>
            </a:r>
            <a:r>
              <a:rPr lang="en-US" altLang="zh-CN" sz="1300" dirty="0">
                <a:solidFill>
                  <a:srgbClr val="808000"/>
                </a:solidFill>
              </a:rPr>
              <a:t>@Override</a:t>
            </a:r>
            <a:br>
              <a:rPr lang="en-US" altLang="zh-CN" sz="1300" dirty="0">
                <a:solidFill>
                  <a:srgbClr val="808000"/>
                </a:solidFill>
              </a:rPr>
            </a:br>
            <a:r>
              <a:rPr lang="en-US" altLang="zh-CN" sz="1300" dirty="0">
                <a:solidFill>
                  <a:srgbClr val="808000"/>
                </a:solidFill>
              </a:rPr>
              <a:t>   </a:t>
            </a:r>
            <a:r>
              <a:rPr lang="en-US" altLang="zh-CN" sz="1300" b="1" dirty="0">
                <a:solidFill>
                  <a:srgbClr val="000080"/>
                </a:solidFill>
              </a:rPr>
              <a:t>public void </a:t>
            </a:r>
            <a:r>
              <a:rPr lang="en-US" altLang="zh-CN" sz="1300" dirty="0" err="1"/>
              <a:t>registerStompEndpoints</a:t>
            </a:r>
            <a:r>
              <a:rPr lang="en-US" altLang="zh-CN" sz="1300" dirty="0"/>
              <a:t>(</a:t>
            </a:r>
            <a:r>
              <a:rPr lang="en-US" altLang="zh-CN" sz="1300" dirty="0" err="1"/>
              <a:t>StompEndpointRegistry</a:t>
            </a:r>
            <a:r>
              <a:rPr lang="en-US" altLang="zh-CN" sz="1300" dirty="0"/>
              <a:t> registry) {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dirty="0" err="1"/>
              <a:t>registry.addEndpoint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"/</a:t>
            </a:r>
            <a:r>
              <a:rPr lang="en-US" altLang="zh-CN" sz="1300" b="1" dirty="0" err="1">
                <a:solidFill>
                  <a:srgbClr val="008000"/>
                </a:solidFill>
              </a:rPr>
              <a:t>gs</a:t>
            </a:r>
            <a:r>
              <a:rPr lang="en-US" altLang="zh-CN" sz="1300" b="1" dirty="0">
                <a:solidFill>
                  <a:srgbClr val="008000"/>
                </a:solidFill>
              </a:rPr>
              <a:t>-guide-</a:t>
            </a:r>
            <a:r>
              <a:rPr lang="en-US" altLang="zh-CN" sz="1300" b="1" dirty="0" err="1">
                <a:solidFill>
                  <a:srgbClr val="008000"/>
                </a:solidFill>
              </a:rPr>
              <a:t>websocket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dirty="0"/>
              <a:t>).</a:t>
            </a:r>
            <a:r>
              <a:rPr lang="en-US" altLang="zh-CN" sz="1300" dirty="0" err="1"/>
              <a:t>withSockJS</a:t>
            </a:r>
            <a:r>
              <a:rPr lang="en-US" altLang="zh-CN" sz="1300" dirty="0"/>
              <a:t>();</a:t>
            </a:r>
            <a:br>
              <a:rPr lang="en-US" altLang="zh-CN" sz="1300" dirty="0"/>
            </a:br>
            <a:r>
              <a:rPr lang="en-US" altLang="zh-CN" sz="1300" dirty="0"/>
              <a:t>   }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}</a:t>
            </a:r>
            <a:endParaRPr lang="zh-CN" altLang="en-US" sz="900" dirty="0"/>
          </a:p>
          <a:p>
            <a:pPr marL="942975" lvl="3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DFF5BA-CB22-180F-CC54-E1062C36E234}"/>
              </a:ext>
            </a:extLst>
          </p:cNvPr>
          <p:cNvSpPr txBox="1"/>
          <p:nvPr/>
        </p:nvSpPr>
        <p:spPr>
          <a:xfrm>
            <a:off x="5220072" y="3075806"/>
            <a:ext cx="3923928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defTabSz="685800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altLang="zh-CN" sz="1400" dirty="0">
                <a:latin typeface="Cambria" pitchFamily="18" charset="0"/>
                <a:ea typeface="新宋体" pitchFamily="49" charset="-122"/>
              </a:rPr>
              <a:t>Now that the essential components of the service are created, you can configure Spring to enable WebSocket and STOMP messaging.</a:t>
            </a:r>
          </a:p>
        </p:txBody>
      </p:sp>
    </p:spTree>
    <p:extLst>
      <p:ext uri="{BB962C8B-B14F-4D97-AF65-F5344CB8AC3E}">
        <p14:creationId xmlns:p14="http://schemas.microsoft.com/office/powerpoint/2010/main" val="12198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600" dirty="0" err="1"/>
              <a:t>index.html</a:t>
            </a:r>
            <a:endParaRPr kumimoji="1" lang="en-US" altLang="zh-CN" sz="1600" dirty="0"/>
          </a:p>
          <a:p>
            <a:pPr marL="300038" lvl="1" indent="0">
              <a:buNone/>
            </a:pPr>
            <a:r>
              <a:rPr lang="en-US" altLang="zh-CN" sz="900" dirty="0"/>
              <a:t>	</a:t>
            </a:r>
            <a:br>
              <a:rPr lang="en-US" altLang="zh-CN" sz="900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910C49-2B37-3D6B-84EF-2509ADCB3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84" y="1106544"/>
            <a:ext cx="7558608" cy="14250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2C6B300-977B-826B-918E-6BF4C818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32" y="2311786"/>
            <a:ext cx="7772400" cy="14822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8E4418D-0ABA-27B0-BB94-0DA8EC75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707" y="3393305"/>
            <a:ext cx="7558608" cy="1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36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5DB39B-74BC-34A2-54D6-AA886ECC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Spring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D879A-22CB-C791-EED5-E0E5B954F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sz="2100" dirty="0" err="1"/>
              <a:t>app.js</a:t>
            </a:r>
            <a:endParaRPr kumimoji="1" lang="en-US" altLang="zh-CN" sz="2100" dirty="0"/>
          </a:p>
          <a:p>
            <a:pPr marL="300038" lvl="1" indent="0">
              <a:buNone/>
            </a:pPr>
            <a:r>
              <a:rPr lang="en-US" altLang="zh-CN" sz="900" dirty="0"/>
              <a:t>	</a:t>
            </a:r>
            <a:br>
              <a:rPr lang="en-US" altLang="zh-CN" sz="900" dirty="0"/>
            </a:br>
            <a:r>
              <a:rPr lang="en-US" altLang="zh-CN" sz="1400" b="1" dirty="0">
                <a:solidFill>
                  <a:srgbClr val="000080"/>
                </a:solidFill>
              </a:rPr>
              <a:t>var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b="1" i="1" dirty="0">
                <a:solidFill>
                  <a:srgbClr val="660E7A"/>
                </a:solidFill>
              </a:rPr>
              <a:t> </a:t>
            </a:r>
            <a:r>
              <a:rPr lang="en-US" altLang="zh-CN" sz="1400" dirty="0"/>
              <a:t>= </a:t>
            </a:r>
            <a:r>
              <a:rPr lang="en-US" altLang="zh-CN" sz="1400" b="1" dirty="0">
                <a:solidFill>
                  <a:srgbClr val="000080"/>
                </a:solidFill>
              </a:rPr>
              <a:t>null</a:t>
            </a:r>
            <a:r>
              <a:rPr lang="en-US" altLang="zh-CN" sz="1400" dirty="0"/>
              <a:t>;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i="1" dirty="0" err="1"/>
              <a:t>setConnected</a:t>
            </a:r>
            <a:r>
              <a:rPr lang="en-US" altLang="zh-CN" sz="1400" dirty="0"/>
              <a:t>(connected)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"#connect"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prop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"disabled"</a:t>
            </a:r>
            <a:r>
              <a:rPr lang="en-US" altLang="zh-CN" sz="1400" dirty="0"/>
              <a:t>, connected);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"#disconnect"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prop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"disabled"</a:t>
            </a:r>
            <a:r>
              <a:rPr lang="en-US" altLang="zh-CN" sz="1400" dirty="0"/>
              <a:t>, !connected);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000080"/>
                </a:solidFill>
              </a:rPr>
              <a:t>if </a:t>
            </a:r>
            <a:r>
              <a:rPr lang="en-US" altLang="zh-CN" sz="1400" dirty="0"/>
              <a:t>(connected)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"#conversation"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show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000080"/>
                </a:solidFill>
              </a:rPr>
              <a:t>else </a:t>
            </a:r>
            <a:r>
              <a:rPr lang="en-US" altLang="zh-CN" sz="1400" dirty="0"/>
              <a:t>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"#conversation"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hide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"#greetings"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html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""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i="1" dirty="0"/>
              <a:t>connect</a:t>
            </a:r>
            <a:r>
              <a:rPr lang="en-US" altLang="zh-CN" sz="1400" dirty="0"/>
              <a:t>()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000080"/>
                </a:solidFill>
              </a:rPr>
              <a:t>var </a:t>
            </a:r>
            <a:r>
              <a:rPr lang="en-US" altLang="zh-CN" sz="1400" dirty="0">
                <a:solidFill>
                  <a:srgbClr val="458383"/>
                </a:solidFill>
              </a:rPr>
              <a:t>socket </a:t>
            </a:r>
            <a:r>
              <a:rPr lang="en-US" altLang="zh-CN" sz="1400" dirty="0"/>
              <a:t>= </a:t>
            </a:r>
            <a:r>
              <a:rPr lang="en-US" altLang="zh-CN" sz="1400" b="1" dirty="0">
                <a:solidFill>
                  <a:srgbClr val="000080"/>
                </a:solidFill>
              </a:rPr>
              <a:t>new </a:t>
            </a:r>
            <a:r>
              <a:rPr lang="en-US" altLang="zh-CN" sz="1400" dirty="0" err="1"/>
              <a:t>SockJS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'/</a:t>
            </a:r>
            <a:r>
              <a:rPr lang="en-US" altLang="zh-CN" sz="1400" b="1" dirty="0" err="1">
                <a:solidFill>
                  <a:srgbClr val="008000"/>
                </a:solidFill>
              </a:rPr>
              <a:t>gs</a:t>
            </a:r>
            <a:r>
              <a:rPr lang="en-US" altLang="zh-CN" sz="1400" b="1" dirty="0">
                <a:solidFill>
                  <a:srgbClr val="008000"/>
                </a:solidFill>
              </a:rPr>
              <a:t>-guide-</a:t>
            </a:r>
            <a:r>
              <a:rPr lang="en-US" altLang="zh-CN" sz="1400" b="1" dirty="0" err="1">
                <a:solidFill>
                  <a:srgbClr val="008000"/>
                </a:solidFill>
              </a:rPr>
              <a:t>websocket</a:t>
            </a:r>
            <a:r>
              <a:rPr lang="en-US" altLang="zh-CN" sz="1400" b="1" dirty="0">
                <a:solidFill>
                  <a:srgbClr val="008000"/>
                </a:solidFill>
              </a:rPr>
              <a:t>'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b="1" i="1" dirty="0">
                <a:solidFill>
                  <a:srgbClr val="660E7A"/>
                </a:solidFill>
              </a:rPr>
              <a:t> </a:t>
            </a:r>
            <a:r>
              <a:rPr lang="en-US" altLang="zh-CN" sz="1400" dirty="0"/>
              <a:t>= </a:t>
            </a:r>
            <a:r>
              <a:rPr lang="en-US" altLang="zh-CN" sz="1400" b="1" dirty="0" err="1">
                <a:solidFill>
                  <a:srgbClr val="660E7A"/>
                </a:solidFill>
              </a:rPr>
              <a:t>Stomp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over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458383"/>
                </a:solidFill>
              </a:rPr>
              <a:t>socket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dirty="0" err="1"/>
              <a:t>.</a:t>
            </a:r>
            <a:r>
              <a:rPr lang="en-US" altLang="zh-CN" sz="1400" b="1" dirty="0" err="1">
                <a:solidFill>
                  <a:srgbClr val="660E7A"/>
                </a:solidFill>
              </a:rPr>
              <a:t>connect</a:t>
            </a:r>
            <a:r>
              <a:rPr lang="en-US" altLang="zh-CN" sz="1400" dirty="0"/>
              <a:t>({}, </a:t>
            </a: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dirty="0"/>
              <a:t>(frame)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i="1" dirty="0" err="1"/>
              <a:t>setConnected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true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log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'Connected: ' </a:t>
            </a:r>
            <a:r>
              <a:rPr lang="en-US" altLang="zh-CN" sz="1400" dirty="0"/>
              <a:t>+ frame);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subscribe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'/topic/greetings'</a:t>
            </a:r>
            <a:r>
              <a:rPr lang="en-US" altLang="zh-CN" sz="1400" dirty="0"/>
              <a:t>, </a:t>
            </a: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dirty="0"/>
              <a:t>(greeting) {</a:t>
            </a:r>
            <a:br>
              <a:rPr lang="en-US" altLang="zh-CN" sz="1400" dirty="0"/>
            </a:br>
            <a:r>
              <a:rPr lang="en-US" altLang="zh-CN" sz="1400" dirty="0"/>
              <a:t>            </a:t>
            </a:r>
            <a:r>
              <a:rPr lang="en-US" altLang="zh-CN" sz="1400" i="1" dirty="0" err="1"/>
              <a:t>showGreeting</a:t>
            </a:r>
            <a:r>
              <a:rPr lang="en-US" altLang="zh-CN" sz="1400" dirty="0"/>
              <a:t>(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JSON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parse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greeting.</a:t>
            </a:r>
            <a:r>
              <a:rPr lang="en-US" altLang="zh-CN" sz="1400" b="1" dirty="0" err="1">
                <a:solidFill>
                  <a:srgbClr val="660E7A"/>
                </a:solidFill>
              </a:rPr>
              <a:t>body</a:t>
            </a:r>
            <a:r>
              <a:rPr lang="en-US" altLang="zh-CN" sz="1400" dirty="0"/>
              <a:t>).</a:t>
            </a:r>
            <a:r>
              <a:rPr lang="en-US" altLang="zh-CN" sz="1400" b="1" dirty="0">
                <a:solidFill>
                  <a:srgbClr val="660E7A"/>
                </a:solidFill>
              </a:rPr>
              <a:t>content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    });</a:t>
            </a:r>
            <a:br>
              <a:rPr lang="en-US" altLang="zh-CN" sz="1400" dirty="0"/>
            </a:br>
            <a:r>
              <a:rPr lang="en-US" altLang="zh-CN" sz="1400" dirty="0"/>
              <a:t>    });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049AC3-C6AD-33B6-5161-643EF8C78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E43B60-8D63-E544-4B46-7086D7187311}"/>
              </a:ext>
            </a:extLst>
          </p:cNvPr>
          <p:cNvSpPr txBox="1"/>
          <p:nvPr/>
        </p:nvSpPr>
        <p:spPr>
          <a:xfrm>
            <a:off x="2286000" y="-7793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72CD331-9F95-A06E-7122-DAF77484A485}"/>
              </a:ext>
            </a:extLst>
          </p:cNvPr>
          <p:cNvSpPr txBox="1">
            <a:spLocks/>
          </p:cNvSpPr>
          <p:nvPr/>
        </p:nvSpPr>
        <p:spPr>
          <a:xfrm>
            <a:off x="5148064" y="1035251"/>
            <a:ext cx="3896816" cy="3903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 sz="1400" dirty="0"/>
            </a:b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i="1" dirty="0"/>
              <a:t>disconnect</a:t>
            </a:r>
            <a:r>
              <a:rPr lang="en-US" altLang="zh-CN" sz="1400" dirty="0"/>
              <a:t>()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000080"/>
                </a:solidFill>
              </a:rPr>
              <a:t>if </a:t>
            </a:r>
            <a:r>
              <a:rPr lang="en-US" altLang="zh-CN" sz="1400" dirty="0"/>
              <a:t>(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b="1" i="1" dirty="0">
                <a:solidFill>
                  <a:srgbClr val="660E7A"/>
                </a:solidFill>
              </a:rPr>
              <a:t> </a:t>
            </a:r>
            <a:r>
              <a:rPr lang="en-US" altLang="zh-CN" sz="1400" dirty="0"/>
              <a:t>!== </a:t>
            </a:r>
            <a:r>
              <a:rPr lang="en-US" altLang="zh-CN" sz="1400" b="1" dirty="0">
                <a:solidFill>
                  <a:srgbClr val="000080"/>
                </a:solidFill>
              </a:rPr>
              <a:t>null</a:t>
            </a:r>
            <a:r>
              <a:rPr lang="en-US" altLang="zh-CN" sz="1400" dirty="0"/>
              <a:t>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disconnect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i="1" dirty="0" err="1"/>
              <a:t>setConnected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false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log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"Disconnected"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i="1" dirty="0" err="1"/>
              <a:t>sendName</a:t>
            </a:r>
            <a:r>
              <a:rPr lang="en-US" altLang="zh-CN" sz="1400" dirty="0"/>
              <a:t>()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stompClient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send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"/app/hello"</a:t>
            </a:r>
            <a:r>
              <a:rPr lang="en-US" altLang="zh-CN" sz="1400" dirty="0"/>
              <a:t>, {}, </a:t>
            </a:r>
            <a:r>
              <a:rPr lang="en-US" altLang="zh-CN" sz="1400" b="1" i="1" dirty="0" err="1">
                <a:solidFill>
                  <a:srgbClr val="660E7A"/>
                </a:solidFill>
              </a:rPr>
              <a:t>JSON</a:t>
            </a:r>
            <a:r>
              <a:rPr lang="en-US" altLang="zh-CN" sz="1400" dirty="0" err="1"/>
              <a:t>.</a:t>
            </a:r>
            <a:r>
              <a:rPr lang="en-US" altLang="zh-CN" sz="1400" dirty="0" err="1">
                <a:solidFill>
                  <a:srgbClr val="7A7A43"/>
                </a:solidFill>
              </a:rPr>
              <a:t>stringify</a:t>
            </a:r>
            <a:r>
              <a:rPr lang="en-US" altLang="zh-CN" sz="1400" dirty="0"/>
              <a:t>({</a:t>
            </a:r>
            <a:r>
              <a:rPr lang="en-US" altLang="zh-CN" sz="1400" b="1" dirty="0">
                <a:solidFill>
                  <a:srgbClr val="008000"/>
                </a:solidFill>
              </a:rPr>
              <a:t>'name'</a:t>
            </a:r>
            <a:r>
              <a:rPr lang="en-US" altLang="zh-CN" sz="1400" dirty="0"/>
              <a:t>: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"#name"</a:t>
            </a:r>
            <a:r>
              <a:rPr lang="en-US" altLang="zh-CN" sz="1400" dirty="0"/>
              <a:t>).</a:t>
            </a:r>
            <a:r>
              <a:rPr lang="en-US" altLang="zh-CN" sz="1400" dirty="0" err="1">
                <a:solidFill>
                  <a:srgbClr val="7A7A43"/>
                </a:solidFill>
              </a:rPr>
              <a:t>val</a:t>
            </a:r>
            <a:r>
              <a:rPr lang="en-US" altLang="zh-CN" sz="1400" dirty="0"/>
              <a:t>()}));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i="1" dirty="0" err="1"/>
              <a:t>showGreeting</a:t>
            </a:r>
            <a:r>
              <a:rPr lang="en-US" altLang="zh-CN" sz="1400" dirty="0"/>
              <a:t>(message)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"#greetings"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append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"&lt;tr&gt;&lt;td&gt;" </a:t>
            </a:r>
            <a:r>
              <a:rPr lang="en-US" altLang="zh-CN" sz="1400" dirty="0"/>
              <a:t>+ message + </a:t>
            </a:r>
            <a:r>
              <a:rPr lang="en-US" altLang="zh-CN" sz="1400" b="1" dirty="0">
                <a:solidFill>
                  <a:srgbClr val="008000"/>
                </a:solidFill>
              </a:rPr>
              <a:t>"&lt;/td&gt;&lt;/tr&gt;"</a:t>
            </a:r>
            <a:r>
              <a:rPr lang="en-US" altLang="zh-CN" sz="1400" dirty="0"/>
              <a:t>);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  <a:br>
              <a:rPr lang="en-US" altLang="zh-CN" sz="1400" dirty="0"/>
            </a:br>
            <a:br>
              <a:rPr lang="en-US" altLang="zh-CN" sz="1400" dirty="0"/>
            </a:b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dirty="0"/>
              <a:t>()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"form"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on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8000"/>
                </a:solidFill>
              </a:rPr>
              <a:t>'submit'</a:t>
            </a:r>
            <a:r>
              <a:rPr lang="en-US" altLang="zh-CN" sz="1400" dirty="0"/>
              <a:t>, </a:t>
            </a:r>
            <a:r>
              <a:rPr lang="en-US" altLang="zh-CN" sz="1400" b="1" dirty="0">
                <a:solidFill>
                  <a:srgbClr val="000080"/>
                </a:solidFill>
              </a:rPr>
              <a:t>function </a:t>
            </a:r>
            <a:r>
              <a:rPr lang="en-US" altLang="zh-CN" sz="1400" dirty="0"/>
              <a:t>(e) 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dirty="0" err="1"/>
              <a:t>e.</a:t>
            </a:r>
            <a:r>
              <a:rPr lang="en-US" altLang="zh-CN" sz="1400" dirty="0" err="1">
                <a:solidFill>
                  <a:srgbClr val="7A7A43"/>
                </a:solidFill>
              </a:rPr>
              <a:t>preventDefault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 </a:t>
            </a:r>
            <a:r>
              <a:rPr lang="en-US" altLang="zh-CN" sz="1400" b="1" dirty="0">
                <a:solidFill>
                  <a:srgbClr val="008000"/>
                </a:solidFill>
              </a:rPr>
              <a:t>"#connect" 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click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function</a:t>
            </a:r>
            <a:r>
              <a:rPr lang="en-US" altLang="zh-CN" sz="1400" dirty="0"/>
              <a:t>() { </a:t>
            </a:r>
            <a:r>
              <a:rPr lang="en-US" altLang="zh-CN" sz="1400" i="1" dirty="0"/>
              <a:t>connect</a:t>
            </a:r>
            <a:r>
              <a:rPr lang="en-US" altLang="zh-CN" sz="1400" dirty="0"/>
              <a:t>(); });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 </a:t>
            </a:r>
            <a:r>
              <a:rPr lang="en-US" altLang="zh-CN" sz="1400" b="1" dirty="0">
                <a:solidFill>
                  <a:srgbClr val="008000"/>
                </a:solidFill>
              </a:rPr>
              <a:t>"#disconnect" 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click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function</a:t>
            </a:r>
            <a:r>
              <a:rPr lang="en-US" altLang="zh-CN" sz="1400" dirty="0"/>
              <a:t>() { </a:t>
            </a:r>
            <a:r>
              <a:rPr lang="en-US" altLang="zh-CN" sz="1400" i="1" dirty="0"/>
              <a:t>disconnect</a:t>
            </a:r>
            <a:r>
              <a:rPr lang="en-US" altLang="zh-CN" sz="1400" dirty="0"/>
              <a:t>(); });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b="1" dirty="0">
                <a:solidFill>
                  <a:srgbClr val="660E7A"/>
                </a:solidFill>
              </a:rPr>
              <a:t>$</a:t>
            </a:r>
            <a:r>
              <a:rPr lang="en-US" altLang="zh-CN" sz="1400" dirty="0"/>
              <a:t>( </a:t>
            </a:r>
            <a:r>
              <a:rPr lang="en-US" altLang="zh-CN" sz="1400" b="1" dirty="0">
                <a:solidFill>
                  <a:srgbClr val="008000"/>
                </a:solidFill>
              </a:rPr>
              <a:t>"#send" </a:t>
            </a:r>
            <a:r>
              <a:rPr lang="en-US" altLang="zh-CN" sz="1400" dirty="0"/>
              <a:t>).</a:t>
            </a:r>
            <a:r>
              <a:rPr lang="en-US" altLang="zh-CN" sz="1400" dirty="0">
                <a:solidFill>
                  <a:srgbClr val="7A7A43"/>
                </a:solidFill>
              </a:rPr>
              <a:t>click</a:t>
            </a:r>
            <a:r>
              <a:rPr lang="en-US" altLang="zh-CN" sz="1400" dirty="0"/>
              <a:t>(</a:t>
            </a:r>
            <a:r>
              <a:rPr lang="en-US" altLang="zh-CN" sz="1400" b="1" dirty="0">
                <a:solidFill>
                  <a:srgbClr val="000080"/>
                </a:solidFill>
              </a:rPr>
              <a:t>function</a:t>
            </a:r>
            <a:r>
              <a:rPr lang="en-US" altLang="zh-CN" sz="1400" dirty="0"/>
              <a:t>() { </a:t>
            </a:r>
            <a:r>
              <a:rPr lang="en-US" altLang="zh-CN" sz="1400" i="1" dirty="0" err="1"/>
              <a:t>sendName</a:t>
            </a:r>
            <a:r>
              <a:rPr lang="en-US" altLang="zh-CN" sz="1400" dirty="0"/>
              <a:t>(); });</a:t>
            </a:r>
            <a:br>
              <a:rPr lang="en-US" altLang="zh-CN" sz="1400" dirty="0"/>
            </a:br>
            <a:r>
              <a:rPr lang="en-US" altLang="zh-CN" sz="1400" dirty="0"/>
              <a:t>});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868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/>
              <a:t>WebSocketConfig.java</a:t>
            </a:r>
            <a:endParaRPr kumimoji="1" lang="en-US" altLang="zh-CN" dirty="0"/>
          </a:p>
          <a:p>
            <a:pPr marL="600075" lvl="2" indent="0">
              <a:buNone/>
            </a:pPr>
            <a:r>
              <a:rPr lang="en-US" altLang="zh-CN" sz="1400" dirty="0">
                <a:solidFill>
                  <a:srgbClr val="808000"/>
                </a:solidFill>
              </a:rPr>
              <a:t>@Configuration</a:t>
            </a:r>
            <a:br>
              <a:rPr lang="en-US" altLang="zh-CN" sz="1400" dirty="0">
                <a:solidFill>
                  <a:srgbClr val="808000"/>
                </a:solidFill>
              </a:rPr>
            </a:br>
            <a:r>
              <a:rPr lang="en-US" altLang="zh-CN" sz="14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400" dirty="0" err="1"/>
              <a:t>WebSocketConfig</a:t>
            </a:r>
            <a:r>
              <a:rPr lang="en-US" altLang="zh-CN" sz="1400" dirty="0"/>
              <a:t> {</a:t>
            </a:r>
            <a:br>
              <a:rPr lang="en-US" altLang="zh-CN" sz="1400" dirty="0"/>
            </a:br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808000"/>
                </a:solidFill>
              </a:rPr>
              <a:t>@Bean</a:t>
            </a:r>
            <a:br>
              <a:rPr lang="en-US" altLang="zh-CN" sz="1400" dirty="0">
                <a:solidFill>
                  <a:srgbClr val="808000"/>
                </a:solidFill>
              </a:rPr>
            </a:br>
            <a:r>
              <a:rPr lang="en-US" altLang="zh-CN" sz="1400" dirty="0">
                <a:solidFill>
                  <a:srgbClr val="808000"/>
                </a:solidFill>
              </a:rPr>
              <a:t>    </a:t>
            </a:r>
            <a:r>
              <a:rPr lang="en-US" altLang="zh-CN" sz="1400" b="1" dirty="0">
                <a:solidFill>
                  <a:srgbClr val="000080"/>
                </a:solidFill>
              </a:rPr>
              <a:t>public </a:t>
            </a:r>
            <a:r>
              <a:rPr lang="en-US" altLang="zh-CN" sz="1400" dirty="0" err="1"/>
              <a:t>ServerEndpointExporter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serverEndpointExporter</a:t>
            </a:r>
            <a:r>
              <a:rPr lang="en-US" altLang="zh-CN" sz="1400" dirty="0"/>
              <a:t>(){</a:t>
            </a:r>
            <a:br>
              <a:rPr lang="en-US" altLang="zh-CN" sz="1400" dirty="0"/>
            </a:br>
            <a:r>
              <a:rPr lang="en-US" altLang="zh-CN" sz="1400" dirty="0"/>
              <a:t>        </a:t>
            </a:r>
            <a:r>
              <a:rPr lang="en-US" altLang="zh-CN" sz="1400" b="1" dirty="0">
                <a:solidFill>
                  <a:srgbClr val="000080"/>
                </a:solidFill>
              </a:rPr>
              <a:t>return new </a:t>
            </a:r>
            <a:r>
              <a:rPr lang="en-US" altLang="zh-CN" sz="1400" dirty="0" err="1"/>
              <a:t>ServerEndpointExporter</a:t>
            </a:r>
            <a:r>
              <a:rPr lang="en-US" altLang="zh-CN" sz="1400" dirty="0"/>
              <a:t>();</a:t>
            </a:r>
            <a:br>
              <a:rPr lang="en-US" altLang="zh-CN" sz="1400" dirty="0"/>
            </a:br>
            <a:r>
              <a:rPr lang="en-US" altLang="zh-CN" sz="1400" dirty="0"/>
              <a:t>    }</a:t>
            </a:r>
            <a:br>
              <a:rPr lang="en-US" altLang="zh-CN" sz="1400" dirty="0"/>
            </a:br>
            <a:r>
              <a:rPr lang="en-US" altLang="zh-CN" sz="1400" dirty="0"/>
              <a:t>}</a:t>
            </a:r>
          </a:p>
          <a:p>
            <a:pPr marL="600075" lvl="2" indent="0">
              <a:buNone/>
            </a:pPr>
            <a:endParaRPr lang="zh-CN" altLang="en-US" sz="1400" dirty="0"/>
          </a:p>
          <a:p>
            <a:pPr marL="600075" lvl="2" indent="0">
              <a:buNone/>
            </a:pPr>
            <a:endParaRPr lang="zh-CN" altLang="en-US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12C7141-744D-0542-4F23-A6532529F04F}"/>
              </a:ext>
            </a:extLst>
          </p:cNvPr>
          <p:cNvSpPr txBox="1"/>
          <p:nvPr/>
        </p:nvSpPr>
        <p:spPr>
          <a:xfrm>
            <a:off x="2286000" y="-782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zh-CN" sz="1800" dirty="0">
              <a:solidFill>
                <a:srgbClr val="A9B7C6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78297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1" lang="en-US" altLang="zh-CN" sz="1200" dirty="0" err="1"/>
              <a:t>WebSocketServer.java</a:t>
            </a:r>
            <a:endParaRPr kumimoji="1" lang="en-US" altLang="zh-CN" sz="1200" dirty="0"/>
          </a:p>
          <a:p>
            <a:pPr marL="0" indent="0">
              <a:buNone/>
            </a:pPr>
            <a:r>
              <a:rPr lang="en-US" altLang="zh-CN" sz="1000" dirty="0">
                <a:solidFill>
                  <a:srgbClr val="808000"/>
                </a:solidFill>
              </a:rPr>
              <a:t>@</a:t>
            </a:r>
            <a:r>
              <a:rPr lang="en-US" altLang="zh-CN" sz="1000" dirty="0" err="1">
                <a:solidFill>
                  <a:srgbClr val="808000"/>
                </a:solidFill>
              </a:rPr>
              <a:t>ServerEndpoint</a:t>
            </a:r>
            <a:r>
              <a:rPr lang="en-US" altLang="zh-CN" sz="1000" dirty="0"/>
              <a:t>(</a:t>
            </a:r>
            <a:r>
              <a:rPr lang="en-US" altLang="zh-CN" sz="1000" b="1" dirty="0">
                <a:solidFill>
                  <a:srgbClr val="008000"/>
                </a:solidFill>
              </a:rPr>
              <a:t>"/</a:t>
            </a:r>
            <a:r>
              <a:rPr lang="en-US" altLang="zh-CN" sz="1000" b="1" dirty="0" err="1">
                <a:solidFill>
                  <a:srgbClr val="008000"/>
                </a:solidFill>
              </a:rPr>
              <a:t>websocket</a:t>
            </a:r>
            <a:r>
              <a:rPr lang="en-US" altLang="zh-CN" sz="1000" b="1" dirty="0">
                <a:solidFill>
                  <a:srgbClr val="008000"/>
                </a:solidFill>
              </a:rPr>
              <a:t>/transfer/{</a:t>
            </a:r>
            <a:r>
              <a:rPr lang="en-US" altLang="zh-CN" sz="1000" b="1" dirty="0" err="1">
                <a:solidFill>
                  <a:srgbClr val="008000"/>
                </a:solidFill>
              </a:rPr>
              <a:t>userId</a:t>
            </a:r>
            <a:r>
              <a:rPr lang="en-US" altLang="zh-CN" sz="1000" b="1" dirty="0">
                <a:solidFill>
                  <a:srgbClr val="008000"/>
                </a:solidFill>
              </a:rPr>
              <a:t>}"</a:t>
            </a:r>
            <a:r>
              <a:rPr lang="en-US" altLang="zh-CN" sz="1000" dirty="0"/>
              <a:t>)</a:t>
            </a:r>
            <a:br>
              <a:rPr lang="en-US" altLang="zh-CN" sz="1000" dirty="0"/>
            </a:br>
            <a:r>
              <a:rPr lang="en-US" altLang="zh-CN" sz="1000" dirty="0">
                <a:solidFill>
                  <a:srgbClr val="808000"/>
                </a:solidFill>
              </a:rPr>
              <a:t>@Component</a:t>
            </a:r>
            <a:br>
              <a:rPr lang="en-US" altLang="zh-CN" sz="1000" dirty="0">
                <a:solidFill>
                  <a:srgbClr val="808000"/>
                </a:solidFill>
              </a:rPr>
            </a:br>
            <a:r>
              <a:rPr lang="en-US" altLang="zh-CN" sz="1000" b="1" dirty="0">
                <a:solidFill>
                  <a:srgbClr val="000080"/>
                </a:solidFill>
              </a:rPr>
              <a:t>public class </a:t>
            </a:r>
            <a:r>
              <a:rPr lang="en-US" altLang="zh-CN" sz="1000" dirty="0" err="1"/>
              <a:t>WebSocketServer</a:t>
            </a:r>
            <a:r>
              <a:rPr lang="en-US" altLang="zh-CN" sz="1000" dirty="0"/>
              <a:t> {</a:t>
            </a: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b="1" dirty="0">
                <a:solidFill>
                  <a:srgbClr val="000080"/>
                </a:solidFill>
              </a:rPr>
              <a:t>private static final </a:t>
            </a:r>
            <a:r>
              <a:rPr lang="en-US" altLang="zh-CN" sz="1000" dirty="0" err="1"/>
              <a:t>ConcurrentHashMap</a:t>
            </a:r>
            <a:r>
              <a:rPr lang="en-US" altLang="zh-CN" sz="1000" dirty="0"/>
              <a:t>&lt;String, Session&gt; </a:t>
            </a:r>
            <a:r>
              <a:rPr lang="en-US" altLang="zh-CN" sz="1000" b="1" i="1" dirty="0">
                <a:solidFill>
                  <a:srgbClr val="660E7A"/>
                </a:solidFill>
              </a:rPr>
              <a:t>SESSIONS</a:t>
            </a:r>
          </a:p>
          <a:p>
            <a:pPr marL="0" indent="0">
              <a:buNone/>
            </a:pPr>
            <a:r>
              <a:rPr lang="zh-CN" altLang="en-US" sz="1000" b="1" i="1" dirty="0">
                <a:solidFill>
                  <a:srgbClr val="660E7A"/>
                </a:solidFill>
              </a:rPr>
              <a:t>                                            </a:t>
            </a:r>
            <a:r>
              <a:rPr lang="en-US" altLang="zh-CN" sz="1000" b="1" i="1" dirty="0">
                <a:solidFill>
                  <a:srgbClr val="660E7A"/>
                </a:solidFill>
              </a:rPr>
              <a:t> </a:t>
            </a:r>
            <a:r>
              <a:rPr lang="en-US" altLang="zh-CN" sz="1000" dirty="0"/>
              <a:t>= </a:t>
            </a:r>
            <a:r>
              <a:rPr lang="en-US" altLang="zh-CN" sz="1000" b="1" dirty="0">
                <a:solidFill>
                  <a:srgbClr val="000080"/>
                </a:solidFill>
              </a:rPr>
              <a:t>new </a:t>
            </a:r>
            <a:r>
              <a:rPr lang="en-US" altLang="zh-CN" sz="1000" dirty="0" err="1"/>
              <a:t>ConcurrentHashMap</a:t>
            </a:r>
            <a:r>
              <a:rPr lang="en-US" altLang="zh-CN" sz="1000" dirty="0"/>
              <a:t>&lt;&gt;();</a:t>
            </a:r>
            <a:br>
              <a:rPr lang="en-US" altLang="zh-CN" sz="1000" dirty="0"/>
            </a:b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b="1" dirty="0">
                <a:solidFill>
                  <a:srgbClr val="000080"/>
                </a:solidFill>
              </a:rPr>
              <a:t>public void </a:t>
            </a:r>
            <a:r>
              <a:rPr lang="en-US" altLang="zh-CN" sz="1000" dirty="0" err="1"/>
              <a:t>sendMessage</a:t>
            </a:r>
            <a:r>
              <a:rPr lang="en-US" altLang="zh-CN" sz="1000" dirty="0"/>
              <a:t>(Session </a:t>
            </a:r>
            <a:r>
              <a:rPr lang="en-US" altLang="zh-CN" sz="1000" dirty="0" err="1"/>
              <a:t>toSession</a:t>
            </a:r>
            <a:r>
              <a:rPr lang="en-US" altLang="zh-CN" sz="1000" dirty="0"/>
              <a:t>, String message) {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b="1" dirty="0">
                <a:solidFill>
                  <a:srgbClr val="000080"/>
                </a:solidFill>
              </a:rPr>
              <a:t>if 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toSession</a:t>
            </a:r>
            <a:r>
              <a:rPr lang="en-US" altLang="zh-CN" sz="1000" dirty="0"/>
              <a:t> != </a:t>
            </a:r>
            <a:r>
              <a:rPr lang="en-US" altLang="zh-CN" sz="1000" b="1" dirty="0">
                <a:solidFill>
                  <a:srgbClr val="000080"/>
                </a:solidFill>
              </a:rPr>
              <a:t>null</a:t>
            </a:r>
            <a:r>
              <a:rPr lang="en-US" altLang="zh-CN" sz="1000" dirty="0"/>
              <a:t>) {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b="1" dirty="0">
                <a:solidFill>
                  <a:srgbClr val="000080"/>
                </a:solidFill>
              </a:rPr>
              <a:t>try </a:t>
            </a:r>
            <a:r>
              <a:rPr lang="en-US" altLang="zh-CN" sz="1000" dirty="0"/>
              <a:t>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toSession.getBasicRemote</a:t>
            </a:r>
            <a:r>
              <a:rPr lang="en-US" altLang="zh-CN" sz="1000" dirty="0"/>
              <a:t>().</a:t>
            </a:r>
            <a:r>
              <a:rPr lang="en-US" altLang="zh-CN" sz="1000" dirty="0" err="1"/>
              <a:t>sendText</a:t>
            </a:r>
            <a:r>
              <a:rPr lang="en-US" altLang="zh-CN" sz="1000" dirty="0"/>
              <a:t>(message);</a:t>
            </a:r>
            <a:br>
              <a:rPr lang="en-US" altLang="zh-CN" sz="1000" dirty="0"/>
            </a:br>
            <a:r>
              <a:rPr lang="en-US" altLang="zh-CN" sz="1000" dirty="0"/>
              <a:t>            } </a:t>
            </a:r>
            <a:r>
              <a:rPr lang="en-US" altLang="zh-CN" sz="1000" b="1" dirty="0">
                <a:solidFill>
                  <a:srgbClr val="000080"/>
                </a:solidFill>
              </a:rPr>
              <a:t>catch </a:t>
            </a:r>
            <a:r>
              <a:rPr lang="en-US" altLang="zh-CN" sz="1000" dirty="0"/>
              <a:t>(</a:t>
            </a:r>
            <a:r>
              <a:rPr lang="en-US" altLang="zh-CN" sz="1000" dirty="0" err="1"/>
              <a:t>IOException</a:t>
            </a:r>
            <a:r>
              <a:rPr lang="en-US" altLang="zh-CN" sz="1000" dirty="0"/>
              <a:t> e) {</a:t>
            </a:r>
            <a:br>
              <a:rPr lang="en-US" altLang="zh-CN" sz="1000" dirty="0"/>
            </a:br>
            <a:r>
              <a:rPr lang="en-US" altLang="zh-CN" sz="1000" dirty="0"/>
              <a:t>                </a:t>
            </a:r>
            <a:r>
              <a:rPr lang="en-US" altLang="zh-CN" sz="1000" dirty="0" err="1"/>
              <a:t>e.printStackTrace</a:t>
            </a:r>
            <a:r>
              <a:rPr lang="en-US" altLang="zh-CN" sz="1000" dirty="0"/>
              <a:t>();</a:t>
            </a:r>
            <a:br>
              <a:rPr lang="en-US" altLang="zh-CN" sz="1000" dirty="0"/>
            </a:br>
            <a:r>
              <a:rPr lang="en-US" altLang="zh-CN" sz="1000" dirty="0"/>
              <a:t>            }</a:t>
            </a:r>
            <a:br>
              <a:rPr lang="en-US" altLang="zh-CN" sz="1000" dirty="0"/>
            </a:br>
            <a:r>
              <a:rPr lang="en-US" altLang="zh-CN" sz="1000" dirty="0"/>
              <a:t>        } </a:t>
            </a:r>
            <a:r>
              <a:rPr lang="en-US" altLang="zh-CN" sz="1000" b="1" dirty="0">
                <a:solidFill>
                  <a:srgbClr val="000080"/>
                </a:solidFill>
              </a:rPr>
              <a:t>else </a:t>
            </a:r>
            <a:r>
              <a:rPr lang="en-US" altLang="zh-CN" sz="1000" dirty="0"/>
              <a:t>{</a:t>
            </a:r>
            <a:br>
              <a:rPr lang="en-US" altLang="zh-CN" sz="1000" dirty="0"/>
            </a:br>
            <a:r>
              <a:rPr lang="en-US" altLang="zh-CN" sz="1000" dirty="0"/>
              <a:t>            </a:t>
            </a:r>
            <a:r>
              <a:rPr lang="en-US" altLang="zh-CN" sz="1000" dirty="0" err="1"/>
              <a:t>System.</a:t>
            </a:r>
            <a:r>
              <a:rPr lang="en-US" altLang="zh-CN" sz="1000" b="1" i="1" dirty="0" err="1">
                <a:solidFill>
                  <a:srgbClr val="660E7A"/>
                </a:solidFill>
              </a:rPr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</a:t>
            </a:r>
            <a:r>
              <a:rPr lang="en-US" altLang="zh-CN" sz="1000" b="1" dirty="0">
                <a:solidFill>
                  <a:srgbClr val="008000"/>
                </a:solidFill>
              </a:rPr>
              <a:t>"</a:t>
            </a:r>
            <a:r>
              <a:rPr lang="zh-CN" altLang="en-US" sz="10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对方不在线</a:t>
            </a:r>
            <a:r>
              <a:rPr lang="en-US" altLang="zh-CN" sz="1000" b="1" dirty="0">
                <a:solidFill>
                  <a:srgbClr val="008000"/>
                </a:solidFill>
              </a:rPr>
              <a:t>"</a:t>
            </a:r>
            <a:r>
              <a:rPr lang="en-US" altLang="zh-CN" sz="1000" dirty="0"/>
              <a:t>);</a:t>
            </a:r>
            <a:br>
              <a:rPr lang="en-US" altLang="zh-CN" sz="1000" dirty="0"/>
            </a:br>
            <a:r>
              <a:rPr lang="en-US" altLang="zh-CN" sz="1000" dirty="0"/>
              <a:t>        }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br>
              <a:rPr lang="en-US" altLang="zh-CN" sz="1000" dirty="0"/>
            </a:br>
            <a:r>
              <a:rPr lang="en-US" altLang="zh-CN" sz="1000" dirty="0"/>
              <a:t>    </a:t>
            </a:r>
            <a:r>
              <a:rPr lang="en-US" altLang="zh-CN" sz="1000" b="1" dirty="0">
                <a:solidFill>
                  <a:srgbClr val="000080"/>
                </a:solidFill>
              </a:rPr>
              <a:t>public void </a:t>
            </a:r>
            <a:r>
              <a:rPr lang="en-US" altLang="zh-CN" sz="1000" dirty="0" err="1"/>
              <a:t>sendMessageToUser</a:t>
            </a:r>
            <a:r>
              <a:rPr lang="en-US" altLang="zh-CN" sz="1000" dirty="0"/>
              <a:t>(String user, String message) {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System.</a:t>
            </a:r>
            <a:r>
              <a:rPr lang="en-US" altLang="zh-CN" sz="1000" b="1" i="1" dirty="0" err="1">
                <a:solidFill>
                  <a:srgbClr val="660E7A"/>
                </a:solidFill>
              </a:rPr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(user);</a:t>
            </a:r>
            <a:br>
              <a:rPr lang="en-US" altLang="zh-CN" sz="1000" dirty="0"/>
            </a:br>
            <a:r>
              <a:rPr lang="en-US" altLang="zh-CN" sz="1000" dirty="0"/>
              <a:t>        Session </a:t>
            </a:r>
            <a:r>
              <a:rPr lang="en-US" altLang="zh-CN" sz="1000" dirty="0" err="1"/>
              <a:t>toSession</a:t>
            </a:r>
            <a:r>
              <a:rPr lang="en-US" altLang="zh-CN" sz="1000" dirty="0"/>
              <a:t> = </a:t>
            </a:r>
            <a:r>
              <a:rPr lang="en-US" altLang="zh-CN" sz="1000" b="1" i="1" dirty="0" err="1">
                <a:solidFill>
                  <a:srgbClr val="660E7A"/>
                </a:solidFill>
              </a:rPr>
              <a:t>SESSIONS</a:t>
            </a:r>
            <a:r>
              <a:rPr lang="en-US" altLang="zh-CN" sz="1000" dirty="0" err="1"/>
              <a:t>.get</a:t>
            </a:r>
            <a:r>
              <a:rPr lang="en-US" altLang="zh-CN" sz="1000" dirty="0"/>
              <a:t>(user);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sendMessage</a:t>
            </a:r>
            <a:r>
              <a:rPr lang="en-US" altLang="zh-CN" sz="1000" dirty="0"/>
              <a:t>(</a:t>
            </a:r>
            <a:r>
              <a:rPr lang="en-US" altLang="zh-CN" sz="1000" dirty="0" err="1"/>
              <a:t>toSession</a:t>
            </a:r>
            <a:r>
              <a:rPr lang="en-US" altLang="zh-CN" sz="1000" dirty="0"/>
              <a:t>, message);</a:t>
            </a:r>
            <a:br>
              <a:rPr lang="en-US" altLang="zh-CN" sz="1000" dirty="0"/>
            </a:br>
            <a:r>
              <a:rPr lang="en-US" altLang="zh-CN" sz="1000" dirty="0"/>
              <a:t>        </a:t>
            </a:r>
            <a:r>
              <a:rPr lang="en-US" altLang="zh-CN" sz="1000" dirty="0" err="1"/>
              <a:t>System.</a:t>
            </a:r>
            <a:r>
              <a:rPr lang="en-US" altLang="zh-CN" sz="1000" b="1" i="1" dirty="0" err="1">
                <a:solidFill>
                  <a:srgbClr val="660E7A"/>
                </a:solidFill>
              </a:rPr>
              <a:t>out</a:t>
            </a:r>
            <a:r>
              <a:rPr lang="en-US" altLang="zh-CN" sz="1000" dirty="0" err="1"/>
              <a:t>.println</a:t>
            </a:r>
            <a:r>
              <a:rPr lang="en-US" altLang="zh-CN" sz="1000" dirty="0"/>
              <a:t>(message);</a:t>
            </a:r>
            <a:br>
              <a:rPr lang="en-US" altLang="zh-CN" sz="1000" dirty="0"/>
            </a:br>
            <a:r>
              <a:rPr lang="en-US" altLang="zh-CN" sz="1000" dirty="0"/>
              <a:t>    }</a:t>
            </a:r>
            <a:br>
              <a:rPr lang="en-US" altLang="zh-CN" sz="1000" dirty="0"/>
            </a:br>
            <a:br>
              <a:rPr lang="en-US" altLang="zh-CN" sz="1000" dirty="0"/>
            </a:br>
            <a:br>
              <a:rPr lang="en-US" altLang="zh-CN" sz="1000" dirty="0"/>
            </a:br>
            <a:r>
              <a:rPr lang="en-US" altLang="zh-CN" sz="1000" dirty="0"/>
              <a:t>    </a:t>
            </a:r>
            <a:endParaRPr lang="zh-CN" altLang="en-US" sz="1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5CAB68-C60F-57D9-EADE-BB3CD0A671C9}"/>
              </a:ext>
            </a:extLst>
          </p:cNvPr>
          <p:cNvSpPr txBox="1">
            <a:spLocks/>
          </p:cNvSpPr>
          <p:nvPr/>
        </p:nvSpPr>
        <p:spPr>
          <a:xfrm>
            <a:off x="4355976" y="953085"/>
            <a:ext cx="4766667" cy="3940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OnMessage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 err="1"/>
              <a:t>onMessage</a:t>
            </a:r>
            <a:r>
              <a:rPr lang="en-US" altLang="zh-CN" dirty="0"/>
              <a:t>(String message)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zh-CN" altLang="en-US" b="1" dirty="0">
                <a:solidFill>
                  <a:srgbClr val="008000"/>
                </a:solidFill>
                <a:latin typeface="Menlo-Regular" panose="020B0609030804020204" pitchFamily="49" charset="0"/>
              </a:rPr>
              <a:t>服务器收到消息：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dirty="0"/>
              <a:t>+ message);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OnOpen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 err="1"/>
              <a:t>onOpen</a:t>
            </a:r>
            <a:r>
              <a:rPr lang="en-US" altLang="zh-CN" dirty="0"/>
              <a:t>(Session session,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PathParam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userId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 String </a:t>
            </a:r>
            <a:r>
              <a:rPr lang="en-US" altLang="zh-CN" dirty="0" err="1"/>
              <a:t>userId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dirty="0">
                <a:solidFill>
                  <a:srgbClr val="000080"/>
                </a:solidFill>
              </a:rPr>
              <a:t>if </a:t>
            </a:r>
            <a:r>
              <a:rPr lang="en-US" altLang="zh-CN" dirty="0"/>
              <a:t>(</a:t>
            </a:r>
            <a:r>
              <a:rPr lang="en-US" altLang="zh-CN" b="1" i="1" dirty="0" err="1">
                <a:solidFill>
                  <a:srgbClr val="660E7A"/>
                </a:solidFill>
              </a:rPr>
              <a:t>SESSIONS</a:t>
            </a:r>
            <a:r>
              <a:rPr lang="en-US" altLang="zh-CN" dirty="0" err="1"/>
              <a:t>.get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) != </a:t>
            </a:r>
            <a:r>
              <a:rPr lang="en-US" altLang="zh-CN" b="1" dirty="0">
                <a:solidFill>
                  <a:srgbClr val="000080"/>
                </a:solidFill>
              </a:rPr>
              <a:t>null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    </a:t>
            </a:r>
            <a:r>
              <a:rPr lang="en-US" altLang="zh-CN" b="1" dirty="0">
                <a:solidFill>
                  <a:srgbClr val="000080"/>
                </a:solidFill>
              </a:rPr>
              <a:t>return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        }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i="1" dirty="0" err="1">
                <a:solidFill>
                  <a:srgbClr val="660E7A"/>
                </a:solidFill>
              </a:rPr>
              <a:t>SESSIONS</a:t>
            </a:r>
            <a:r>
              <a:rPr lang="en-US" altLang="zh-CN" dirty="0" err="1"/>
              <a:t>.put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, session);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 +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zh-CN" altLang="en-US" b="1" dirty="0">
                <a:solidFill>
                  <a:srgbClr val="008000"/>
                </a:solidFill>
                <a:latin typeface="Menlo-Regular" panose="020B0609030804020204" pitchFamily="49" charset="0"/>
              </a:rPr>
              <a:t>上线了，当前在线人数：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dirty="0"/>
              <a:t>+ </a:t>
            </a:r>
            <a:r>
              <a:rPr lang="en-US" altLang="zh-CN" b="1" i="1" dirty="0">
                <a:solidFill>
                  <a:srgbClr val="660E7A"/>
                </a:solidFill>
              </a:rPr>
              <a:t>COUNT</a:t>
            </a:r>
            <a:r>
              <a:rPr lang="en-US" altLang="zh-CN" dirty="0"/>
              <a:t>);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OnClose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 err="1"/>
              <a:t>onClose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PathParam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b="1" dirty="0" err="1">
                <a:solidFill>
                  <a:srgbClr val="008000"/>
                </a:solidFill>
              </a:rPr>
              <a:t>userId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 String </a:t>
            </a:r>
            <a:r>
              <a:rPr lang="en-US" altLang="zh-CN" dirty="0" err="1"/>
              <a:t>userId</a:t>
            </a:r>
            <a:r>
              <a:rPr lang="en-US" altLang="zh-CN" dirty="0"/>
              <a:t>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b="1" i="1" dirty="0" err="1">
                <a:solidFill>
                  <a:srgbClr val="660E7A"/>
                </a:solidFill>
              </a:rPr>
              <a:t>SESSIONS</a:t>
            </a:r>
            <a:r>
              <a:rPr lang="en-US" altLang="zh-CN" dirty="0" err="1"/>
              <a:t>.remove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dirty="0" err="1"/>
              <a:t>userId</a:t>
            </a:r>
            <a:r>
              <a:rPr lang="en-US" altLang="zh-CN" dirty="0"/>
              <a:t> + 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zh-CN" altLang="en-US" b="1" dirty="0">
                <a:solidFill>
                  <a:srgbClr val="008000"/>
                </a:solidFill>
                <a:latin typeface="Menlo-Regular" panose="020B0609030804020204" pitchFamily="49" charset="0"/>
              </a:rPr>
              <a:t>下线了，当前在线人数：</a:t>
            </a:r>
            <a:r>
              <a:rPr lang="en-US" altLang="zh-CN" b="1" dirty="0">
                <a:solidFill>
                  <a:srgbClr val="008000"/>
                </a:solidFill>
              </a:rPr>
              <a:t>" </a:t>
            </a:r>
            <a:r>
              <a:rPr lang="en-US" altLang="zh-CN" dirty="0"/>
              <a:t>+ </a:t>
            </a:r>
            <a:r>
              <a:rPr lang="en-US" altLang="zh-CN" b="1" i="1" dirty="0">
                <a:solidFill>
                  <a:srgbClr val="660E7A"/>
                </a:solidFill>
              </a:rPr>
              <a:t>COUNT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olidFill>
                  <a:srgbClr val="808000"/>
                </a:solidFill>
              </a:rPr>
              <a:t>@</a:t>
            </a:r>
            <a:r>
              <a:rPr lang="en-US" altLang="zh-CN" dirty="0" err="1">
                <a:solidFill>
                  <a:srgbClr val="808000"/>
                </a:solidFill>
              </a:rPr>
              <a:t>OnError</a:t>
            </a:r>
            <a:br>
              <a:rPr lang="en-US" altLang="zh-CN" dirty="0">
                <a:solidFill>
                  <a:srgbClr val="808000"/>
                </a:solidFill>
              </a:rPr>
            </a:br>
            <a:r>
              <a:rPr lang="en-US" altLang="zh-CN" dirty="0">
                <a:solidFill>
                  <a:srgbClr val="808000"/>
                </a:solidFill>
              </a:rPr>
              <a:t>    </a:t>
            </a:r>
            <a:r>
              <a:rPr lang="en-US" altLang="zh-CN" b="1" dirty="0">
                <a:solidFill>
                  <a:srgbClr val="000080"/>
                </a:solidFill>
              </a:rPr>
              <a:t>public void </a:t>
            </a:r>
            <a:r>
              <a:rPr lang="en-US" altLang="zh-CN" dirty="0" err="1"/>
              <a:t>onError</a:t>
            </a:r>
            <a:r>
              <a:rPr lang="en-US" altLang="zh-CN" dirty="0"/>
              <a:t>(Session session, Throwable throwable) {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System.</a:t>
            </a:r>
            <a:r>
              <a:rPr lang="en-US" altLang="zh-CN" b="1" i="1" dirty="0" err="1">
                <a:solidFill>
                  <a:srgbClr val="660E7A"/>
                </a:solidFill>
              </a:rPr>
              <a:t>out</a:t>
            </a:r>
            <a:r>
              <a:rPr lang="en-US" altLang="zh-CN" dirty="0" err="1"/>
              <a:t>.println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zh-CN" altLang="en-US" b="1" dirty="0">
                <a:solidFill>
                  <a:srgbClr val="008000"/>
                </a:solidFill>
                <a:latin typeface="Menlo-Regular" panose="020B0609030804020204" pitchFamily="49" charset="0"/>
              </a:rPr>
              <a:t>发生错误</a:t>
            </a:r>
            <a:r>
              <a:rPr lang="en-US" altLang="zh-CN" b="1" dirty="0">
                <a:solidFill>
                  <a:srgbClr val="008000"/>
                </a:solidFill>
              </a:rPr>
              <a:t>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 err="1"/>
              <a:t>throwable.printStackTrace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  }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  <a:p>
            <a:pPr marL="600075" lvl="2" indent="0">
              <a:buFont typeface="Arial" pitchFamily="34" charset="0"/>
              <a:buNone/>
            </a:pP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231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sz="2300" dirty="0" err="1"/>
              <a:t>BankListener.java</a:t>
            </a:r>
            <a:endParaRPr kumimoji="1" lang="en-US" altLang="zh-CN" sz="2300" dirty="0"/>
          </a:p>
          <a:p>
            <a:pPr marL="600075" lvl="2" indent="0">
              <a:buNone/>
            </a:pPr>
            <a:r>
              <a:rPr lang="en-US" altLang="zh-CN" sz="1750" b="1" dirty="0">
                <a:solidFill>
                  <a:srgbClr val="000080"/>
                </a:solidFill>
              </a:rPr>
              <a:t>public class </a:t>
            </a:r>
            <a:r>
              <a:rPr lang="en-US" altLang="zh-CN" sz="1750" dirty="0" err="1"/>
              <a:t>BankListener</a:t>
            </a:r>
            <a:r>
              <a:rPr lang="en-US" altLang="zh-CN" sz="1750" dirty="0"/>
              <a:t> {</a:t>
            </a:r>
            <a:br>
              <a:rPr lang="en-US" altLang="zh-CN" sz="1750" dirty="0"/>
            </a:br>
            <a:br>
              <a:rPr lang="en-US" altLang="zh-CN" sz="1750" dirty="0"/>
            </a:br>
            <a:r>
              <a:rPr lang="en-US" altLang="zh-CN" sz="1750" dirty="0"/>
              <a:t>    </a:t>
            </a:r>
            <a:r>
              <a:rPr lang="en-US" altLang="zh-CN" sz="1750" dirty="0">
                <a:solidFill>
                  <a:srgbClr val="808000"/>
                </a:solidFill>
              </a:rPr>
              <a:t>@</a:t>
            </a:r>
            <a:r>
              <a:rPr lang="en-US" altLang="zh-CN" sz="1750" dirty="0" err="1">
                <a:solidFill>
                  <a:srgbClr val="808000"/>
                </a:solidFill>
              </a:rPr>
              <a:t>Autowired</a:t>
            </a:r>
            <a:br>
              <a:rPr lang="en-US" altLang="zh-CN" sz="1750" dirty="0">
                <a:solidFill>
                  <a:srgbClr val="808000"/>
                </a:solidFill>
              </a:rPr>
            </a:br>
            <a:r>
              <a:rPr lang="en-US" altLang="zh-CN" sz="1750" dirty="0">
                <a:solidFill>
                  <a:srgbClr val="808000"/>
                </a:solidFill>
              </a:rPr>
              <a:t>    </a:t>
            </a:r>
            <a:r>
              <a:rPr lang="en-US" altLang="zh-CN" sz="1750" b="1" dirty="0">
                <a:solidFill>
                  <a:srgbClr val="000080"/>
                </a:solidFill>
              </a:rPr>
              <a:t>private </a:t>
            </a:r>
            <a:r>
              <a:rPr lang="en-US" altLang="zh-CN" sz="1750" dirty="0" err="1"/>
              <a:t>WebSocketServer</a:t>
            </a:r>
            <a:r>
              <a:rPr lang="en-US" altLang="zh-CN" sz="1750" dirty="0"/>
              <a:t> </a:t>
            </a:r>
            <a:r>
              <a:rPr lang="en-US" altLang="zh-CN" sz="1750" b="1" dirty="0" err="1">
                <a:solidFill>
                  <a:srgbClr val="660E7A"/>
                </a:solidFill>
              </a:rPr>
              <a:t>ws</a:t>
            </a:r>
            <a:r>
              <a:rPr lang="en-US" altLang="zh-CN" sz="1750" dirty="0"/>
              <a:t>;</a:t>
            </a:r>
            <a:br>
              <a:rPr lang="en-US" altLang="zh-CN" sz="1750" dirty="0"/>
            </a:br>
            <a:br>
              <a:rPr lang="en-US" altLang="zh-CN" sz="1750" dirty="0"/>
            </a:br>
            <a:r>
              <a:rPr lang="en-US" altLang="zh-CN" sz="1750" dirty="0"/>
              <a:t>    </a:t>
            </a:r>
            <a:r>
              <a:rPr lang="en-US" altLang="zh-CN" sz="1750" dirty="0">
                <a:solidFill>
                  <a:srgbClr val="808000"/>
                </a:solidFill>
              </a:rPr>
              <a:t>@</a:t>
            </a:r>
            <a:r>
              <a:rPr lang="en-US" altLang="zh-CN" sz="1750" dirty="0" err="1">
                <a:solidFill>
                  <a:srgbClr val="808000"/>
                </a:solidFill>
              </a:rPr>
              <a:t>KafkaListener</a:t>
            </a:r>
            <a:r>
              <a:rPr lang="en-US" altLang="zh-CN" sz="1750" dirty="0"/>
              <a:t>(topics = </a:t>
            </a:r>
            <a:r>
              <a:rPr lang="en-US" altLang="zh-CN" sz="1750" b="1" dirty="0">
                <a:solidFill>
                  <a:srgbClr val="008000"/>
                </a:solidFill>
              </a:rPr>
              <a:t>"topic1"</a:t>
            </a:r>
            <a:r>
              <a:rPr lang="en-US" altLang="zh-CN" sz="1750" dirty="0"/>
              <a:t>, </a:t>
            </a:r>
            <a:r>
              <a:rPr lang="en-US" altLang="zh-CN" sz="1750" dirty="0" err="1"/>
              <a:t>groupId</a:t>
            </a:r>
            <a:r>
              <a:rPr lang="en-US" altLang="zh-CN" sz="1750" dirty="0"/>
              <a:t> = 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b="1" dirty="0" err="1">
                <a:solidFill>
                  <a:srgbClr val="008000"/>
                </a:solidFill>
              </a:rPr>
              <a:t>group_topic_test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dirty="0"/>
              <a:t>)</a:t>
            </a:r>
            <a:br>
              <a:rPr lang="en-US" altLang="zh-CN" sz="1750" dirty="0"/>
            </a:br>
            <a:r>
              <a:rPr lang="en-US" altLang="zh-CN" sz="1750" dirty="0"/>
              <a:t>    </a:t>
            </a:r>
            <a:r>
              <a:rPr lang="en-US" altLang="zh-CN" sz="1750" b="1" dirty="0">
                <a:solidFill>
                  <a:srgbClr val="000080"/>
                </a:solidFill>
              </a:rPr>
              <a:t>public void </a:t>
            </a:r>
            <a:r>
              <a:rPr lang="en-US" altLang="zh-CN" sz="1750" dirty="0"/>
              <a:t>topic1Listener(</a:t>
            </a:r>
            <a:r>
              <a:rPr lang="en-US" altLang="zh-CN" sz="1750" dirty="0" err="1"/>
              <a:t>ConsumerRecord</a:t>
            </a:r>
            <a:r>
              <a:rPr lang="en-US" altLang="zh-CN" sz="1750" dirty="0"/>
              <a:t>&lt;String, String&gt; record) {</a:t>
            </a:r>
            <a:br>
              <a:rPr lang="en-US" altLang="zh-CN" sz="1750" dirty="0"/>
            </a:br>
            <a:r>
              <a:rPr lang="en-US" altLang="zh-CN" sz="1750" dirty="0"/>
              <a:t>        String[] value = </a:t>
            </a:r>
            <a:r>
              <a:rPr lang="en-US" altLang="zh-CN" sz="1750" dirty="0" err="1"/>
              <a:t>record.value</a:t>
            </a:r>
            <a:r>
              <a:rPr lang="en-US" altLang="zh-CN" sz="1750" dirty="0"/>
              <a:t>().split(</a:t>
            </a:r>
            <a:r>
              <a:rPr lang="en-US" altLang="zh-CN" sz="1750" b="1" dirty="0">
                <a:solidFill>
                  <a:srgbClr val="008000"/>
                </a:solidFill>
              </a:rPr>
              <a:t>","</a:t>
            </a:r>
            <a:r>
              <a:rPr lang="en-US" altLang="zh-CN" sz="1750" dirty="0"/>
              <a:t>);</a:t>
            </a:r>
            <a:br>
              <a:rPr lang="en-US" altLang="zh-CN" sz="1750" dirty="0"/>
            </a:br>
            <a:r>
              <a:rPr lang="en-US" altLang="zh-CN" sz="1750" dirty="0"/>
              <a:t>        </a:t>
            </a:r>
            <a:r>
              <a:rPr lang="en-US" altLang="zh-CN" sz="1750" b="1" dirty="0" err="1">
                <a:solidFill>
                  <a:srgbClr val="660E7A"/>
                </a:solidFill>
              </a:rPr>
              <a:t>bankService</a:t>
            </a:r>
            <a:r>
              <a:rPr lang="en-US" altLang="zh-CN" sz="1750" dirty="0" err="1"/>
              <a:t>.transfer</a:t>
            </a:r>
            <a:r>
              <a:rPr lang="en-US" altLang="zh-CN" sz="1750" dirty="0"/>
              <a:t>(value[</a:t>
            </a:r>
            <a:r>
              <a:rPr lang="en-US" altLang="zh-CN" sz="1750" dirty="0">
                <a:solidFill>
                  <a:srgbClr val="0000FF"/>
                </a:solidFill>
              </a:rPr>
              <a:t>0</a:t>
            </a:r>
            <a:r>
              <a:rPr lang="en-US" altLang="zh-CN" sz="1750" dirty="0"/>
              <a:t>], value[</a:t>
            </a:r>
            <a:r>
              <a:rPr lang="en-US" altLang="zh-CN" sz="1750" dirty="0">
                <a:solidFill>
                  <a:srgbClr val="0000FF"/>
                </a:solidFill>
              </a:rPr>
              <a:t>1</a:t>
            </a:r>
            <a:r>
              <a:rPr lang="en-US" altLang="zh-CN" sz="1750" dirty="0"/>
              <a:t>], </a:t>
            </a:r>
            <a:r>
              <a:rPr lang="en-US" altLang="zh-CN" sz="1750" dirty="0" err="1"/>
              <a:t>Integer.</a:t>
            </a:r>
            <a:r>
              <a:rPr lang="en-US" altLang="zh-CN" sz="1750" i="1" dirty="0" err="1"/>
              <a:t>valueOf</a:t>
            </a:r>
            <a:r>
              <a:rPr lang="en-US" altLang="zh-CN" sz="1750" dirty="0"/>
              <a:t>(value[</a:t>
            </a:r>
            <a:r>
              <a:rPr lang="en-US" altLang="zh-CN" sz="1750" dirty="0">
                <a:solidFill>
                  <a:srgbClr val="0000FF"/>
                </a:solidFill>
              </a:rPr>
              <a:t>2</a:t>
            </a:r>
            <a:r>
              <a:rPr lang="en-US" altLang="zh-CN" sz="1750" dirty="0"/>
              <a:t>]));</a:t>
            </a:r>
            <a:br>
              <a:rPr lang="en-US" altLang="zh-CN" sz="1750" dirty="0"/>
            </a:br>
            <a:r>
              <a:rPr lang="en-US" altLang="zh-CN" sz="1750" dirty="0"/>
              <a:t>        </a:t>
            </a:r>
            <a:r>
              <a:rPr lang="en-US" altLang="zh-CN" sz="1750" b="1" dirty="0" err="1">
                <a:solidFill>
                  <a:srgbClr val="660E7A"/>
                </a:solidFill>
              </a:rPr>
              <a:t>kafkaTemplate</a:t>
            </a:r>
            <a:r>
              <a:rPr lang="en-US" altLang="zh-CN" sz="1750" dirty="0" err="1"/>
              <a:t>.send</a:t>
            </a:r>
            <a:r>
              <a:rPr lang="en-US" altLang="zh-CN" sz="1750" dirty="0"/>
              <a:t>(</a:t>
            </a:r>
            <a:r>
              <a:rPr lang="en-US" altLang="zh-CN" sz="1750" b="1" dirty="0">
                <a:solidFill>
                  <a:srgbClr val="008000"/>
                </a:solidFill>
              </a:rPr>
              <a:t>"topic2"</a:t>
            </a:r>
            <a:r>
              <a:rPr lang="en-US" altLang="zh-CN" sz="1750" dirty="0"/>
              <a:t>,  </a:t>
            </a:r>
            <a:r>
              <a:rPr lang="en-US" altLang="zh-CN" sz="1750" b="1" dirty="0">
                <a:solidFill>
                  <a:srgbClr val="008000"/>
                </a:solidFill>
              </a:rPr>
              <a:t>"key"</a:t>
            </a:r>
            <a:r>
              <a:rPr lang="en-US" altLang="zh-CN" sz="1750" dirty="0"/>
              <a:t>, </a:t>
            </a:r>
            <a:r>
              <a:rPr lang="en-US" altLang="zh-CN" sz="1750" b="1" dirty="0">
                <a:solidFill>
                  <a:srgbClr val="008000"/>
                </a:solidFill>
              </a:rPr>
              <a:t>"Done"</a:t>
            </a:r>
            <a:r>
              <a:rPr lang="en-US" altLang="zh-CN" sz="1750" dirty="0"/>
              <a:t>);</a:t>
            </a:r>
            <a:br>
              <a:rPr lang="en-US" altLang="zh-CN" sz="1750" dirty="0"/>
            </a:br>
            <a:r>
              <a:rPr lang="en-US" altLang="zh-CN" sz="1750" dirty="0"/>
              <a:t>    }</a:t>
            </a:r>
            <a:br>
              <a:rPr lang="en-US" altLang="zh-CN" sz="1750" dirty="0"/>
            </a:br>
            <a:br>
              <a:rPr lang="en-US" altLang="zh-CN" sz="1750" dirty="0"/>
            </a:br>
            <a:r>
              <a:rPr lang="en-US" altLang="zh-CN" sz="1750" dirty="0"/>
              <a:t>    </a:t>
            </a:r>
            <a:r>
              <a:rPr lang="en-US" altLang="zh-CN" sz="1750" dirty="0">
                <a:solidFill>
                  <a:srgbClr val="808000"/>
                </a:solidFill>
              </a:rPr>
              <a:t>@</a:t>
            </a:r>
            <a:r>
              <a:rPr lang="en-US" altLang="zh-CN" sz="1750" dirty="0" err="1">
                <a:solidFill>
                  <a:srgbClr val="808000"/>
                </a:solidFill>
              </a:rPr>
              <a:t>KafkaListener</a:t>
            </a:r>
            <a:r>
              <a:rPr lang="en-US" altLang="zh-CN" sz="1750" dirty="0"/>
              <a:t>(topics = </a:t>
            </a:r>
            <a:r>
              <a:rPr lang="en-US" altLang="zh-CN" sz="1750" b="1" dirty="0">
                <a:solidFill>
                  <a:srgbClr val="008000"/>
                </a:solidFill>
              </a:rPr>
              <a:t>"topic2"</a:t>
            </a:r>
            <a:r>
              <a:rPr lang="en-US" altLang="zh-CN" sz="1750" dirty="0"/>
              <a:t>, </a:t>
            </a:r>
            <a:r>
              <a:rPr lang="en-US" altLang="zh-CN" sz="1750" dirty="0" err="1"/>
              <a:t>groupId</a:t>
            </a:r>
            <a:r>
              <a:rPr lang="en-US" altLang="zh-CN" sz="1750" dirty="0"/>
              <a:t> = 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b="1" dirty="0" err="1">
                <a:solidFill>
                  <a:srgbClr val="008000"/>
                </a:solidFill>
              </a:rPr>
              <a:t>group_topic_test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dirty="0"/>
              <a:t>)</a:t>
            </a:r>
            <a:br>
              <a:rPr lang="en-US" altLang="zh-CN" sz="1750" dirty="0"/>
            </a:br>
            <a:r>
              <a:rPr lang="en-US" altLang="zh-CN" sz="1750" dirty="0"/>
              <a:t>    </a:t>
            </a:r>
            <a:r>
              <a:rPr lang="en-US" altLang="zh-CN" sz="1750" b="1" dirty="0">
                <a:solidFill>
                  <a:srgbClr val="000080"/>
                </a:solidFill>
              </a:rPr>
              <a:t>public void </a:t>
            </a:r>
            <a:r>
              <a:rPr lang="en-US" altLang="zh-CN" sz="1750" dirty="0"/>
              <a:t>topic2Listener(</a:t>
            </a:r>
            <a:r>
              <a:rPr lang="en-US" altLang="zh-CN" sz="1750" dirty="0" err="1"/>
              <a:t>ConsumerRecord</a:t>
            </a:r>
            <a:r>
              <a:rPr lang="en-US" altLang="zh-CN" sz="1750" dirty="0"/>
              <a:t>&lt;String, String&gt; record) {</a:t>
            </a:r>
            <a:br>
              <a:rPr lang="en-US" altLang="zh-CN" sz="1750" dirty="0"/>
            </a:br>
            <a:r>
              <a:rPr lang="en-US" altLang="zh-CN" sz="1750" dirty="0"/>
              <a:t>        String value = </a:t>
            </a:r>
            <a:r>
              <a:rPr lang="en-US" altLang="zh-CN" sz="1750" dirty="0" err="1"/>
              <a:t>record.value</a:t>
            </a:r>
            <a:r>
              <a:rPr lang="en-US" altLang="zh-CN" sz="1750" dirty="0"/>
              <a:t>();</a:t>
            </a:r>
            <a:br>
              <a:rPr lang="en-US" altLang="zh-CN" sz="1750" dirty="0"/>
            </a:br>
            <a:r>
              <a:rPr lang="en-US" altLang="zh-CN" sz="1750" dirty="0"/>
              <a:t>        </a:t>
            </a:r>
            <a:r>
              <a:rPr lang="en-US" altLang="zh-CN" sz="1750" dirty="0" err="1"/>
              <a:t>System.</a:t>
            </a:r>
            <a:r>
              <a:rPr lang="en-US" altLang="zh-CN" sz="1750" b="1" i="1" dirty="0" err="1">
                <a:solidFill>
                  <a:srgbClr val="660E7A"/>
                </a:solidFill>
              </a:rPr>
              <a:t>out</a:t>
            </a:r>
            <a:r>
              <a:rPr lang="en-US" altLang="zh-CN" sz="1750" dirty="0" err="1"/>
              <a:t>.println</a:t>
            </a:r>
            <a:r>
              <a:rPr lang="en-US" altLang="zh-CN" sz="1750" dirty="0"/>
              <a:t>(value);</a:t>
            </a:r>
            <a:br>
              <a:rPr lang="en-US" altLang="zh-CN" sz="1750" dirty="0"/>
            </a:br>
            <a:r>
              <a:rPr lang="en-US" altLang="zh-CN" sz="1750" dirty="0"/>
              <a:t>        </a:t>
            </a:r>
            <a:r>
              <a:rPr lang="en-US" altLang="zh-CN" sz="1750" b="1" dirty="0" err="1">
                <a:solidFill>
                  <a:srgbClr val="660E7A"/>
                </a:solidFill>
              </a:rPr>
              <a:t>ws</a:t>
            </a:r>
            <a:r>
              <a:rPr lang="en-US" altLang="zh-CN" sz="1750" dirty="0" err="1"/>
              <a:t>.sendMessageToUser</a:t>
            </a:r>
            <a:r>
              <a:rPr lang="en-US" altLang="zh-CN" sz="1750" dirty="0"/>
              <a:t>(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b="1" dirty="0" err="1">
                <a:solidFill>
                  <a:srgbClr val="008000"/>
                </a:solidFill>
              </a:rPr>
              <a:t>Tom"</a:t>
            </a:r>
            <a:r>
              <a:rPr lang="en-US" altLang="zh-CN" sz="1750" dirty="0" err="1"/>
              <a:t>,</a:t>
            </a:r>
            <a:r>
              <a:rPr lang="en-US" altLang="zh-CN" sz="1750" b="1" dirty="0" err="1">
                <a:solidFill>
                  <a:srgbClr val="008000"/>
                </a:solidFill>
              </a:rPr>
              <a:t>"Done</a:t>
            </a:r>
            <a:r>
              <a:rPr lang="en-US" altLang="zh-CN" sz="1750" b="1" dirty="0">
                <a:solidFill>
                  <a:srgbClr val="008000"/>
                </a:solidFill>
              </a:rPr>
              <a:t>"</a:t>
            </a:r>
            <a:r>
              <a:rPr lang="en-US" altLang="zh-CN" sz="1750" dirty="0"/>
              <a:t>);</a:t>
            </a:r>
            <a:br>
              <a:rPr lang="en-US" altLang="zh-CN" sz="1750" dirty="0"/>
            </a:br>
            <a:r>
              <a:rPr lang="en-US" altLang="zh-CN" sz="1750" dirty="0"/>
              <a:t>    }</a:t>
            </a:r>
            <a:br>
              <a:rPr lang="en-US" altLang="zh-CN" sz="1750" dirty="0"/>
            </a:br>
            <a:r>
              <a:rPr lang="en-US" altLang="zh-CN" sz="1750" dirty="0"/>
              <a:t>}</a:t>
            </a:r>
            <a:endParaRPr lang="zh-CN" altLang="en-US" sz="175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423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a </a:t>
            </a:r>
            <a:r>
              <a:rPr lang="en-US" altLang="zh-CN" dirty="0" err="1"/>
              <a:t>WebSocket</a:t>
            </a:r>
            <a:r>
              <a:rPr lang="en-US" altLang="zh-CN" dirty="0"/>
              <a:t> application, the server publishes a </a:t>
            </a:r>
            <a:r>
              <a:rPr lang="en-US" altLang="zh-CN" dirty="0" err="1"/>
              <a:t>WebSocket</a:t>
            </a:r>
            <a:r>
              <a:rPr lang="en-US" altLang="zh-CN" dirty="0"/>
              <a:t> </a:t>
            </a:r>
            <a:r>
              <a:rPr lang="en-US" altLang="zh-CN" dirty="0">
                <a:solidFill>
                  <a:srgbClr val="FF0000"/>
                </a:solidFill>
              </a:rPr>
              <a:t>endpoint</a:t>
            </a:r>
            <a:r>
              <a:rPr lang="en-US" altLang="zh-CN" dirty="0"/>
              <a:t> and the client uses the endpoint's URI to connect to the server. 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 err="1"/>
              <a:t>WebSocket</a:t>
            </a:r>
            <a:r>
              <a:rPr lang="en-US" altLang="zh-CN" dirty="0"/>
              <a:t> protocol is symmetrical after the connection has been established:</a:t>
            </a:r>
          </a:p>
          <a:p>
            <a:pPr lvl="2"/>
            <a:r>
              <a:rPr lang="en-US" altLang="zh-CN" dirty="0"/>
              <a:t>The client and the server can send messages to each other at any time while the connection is open, and they can close the connection at any time. </a:t>
            </a:r>
          </a:p>
          <a:p>
            <a:pPr lvl="2"/>
            <a:r>
              <a:rPr lang="en-US" altLang="zh-CN" dirty="0"/>
              <a:t>Clients usually connect only to one server, and servers accept connections from multiple clients.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WebSocket</a:t>
            </a:r>
            <a:r>
              <a:rPr lang="en-US" altLang="zh-CN" dirty="0"/>
              <a:t> protocol has two parts: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handshake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data transfer</a:t>
            </a:r>
            <a:r>
              <a:rPr lang="en-US" altLang="zh-CN" dirty="0"/>
              <a:t>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405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1900" dirty="0" err="1"/>
              <a:t>App.js</a:t>
            </a:r>
            <a:endParaRPr kumimoji="1" lang="en-US" altLang="zh-CN" sz="1900" dirty="0"/>
          </a:p>
          <a:p>
            <a:pPr marL="300038" lvl="1" indent="0">
              <a:buNone/>
            </a:pPr>
            <a:r>
              <a:rPr lang="en-US" altLang="zh-CN" b="1" dirty="0">
                <a:solidFill>
                  <a:srgbClr val="000080"/>
                </a:solidFill>
              </a:rPr>
              <a:t>import </a:t>
            </a:r>
            <a:r>
              <a:rPr lang="en-US" altLang="zh-CN" b="1" dirty="0">
                <a:solidFill>
                  <a:srgbClr val="008000"/>
                </a:solidFill>
              </a:rPr>
              <a:t>'./</a:t>
            </a:r>
            <a:r>
              <a:rPr lang="en-US" altLang="zh-CN" b="1" dirty="0" err="1">
                <a:solidFill>
                  <a:srgbClr val="008000"/>
                </a:solidFill>
              </a:rPr>
              <a:t>App.css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import </a:t>
            </a:r>
            <a:r>
              <a:rPr lang="en-US" altLang="zh-CN" dirty="0"/>
              <a:t>$ </a:t>
            </a:r>
            <a:r>
              <a:rPr lang="en-US" altLang="zh-CN" b="1" dirty="0">
                <a:solidFill>
                  <a:srgbClr val="000080"/>
                </a:solidFill>
              </a:rPr>
              <a:t>from 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r>
              <a:rPr lang="en-US" altLang="zh-CN" b="1" dirty="0" err="1">
                <a:solidFill>
                  <a:srgbClr val="008000"/>
                </a:solidFill>
              </a:rPr>
              <a:t>jquery</a:t>
            </a:r>
            <a:r>
              <a:rPr lang="en-US" altLang="zh-CN" b="1" dirty="0">
                <a:solidFill>
                  <a:srgbClr val="008000"/>
                </a:solidFill>
              </a:rPr>
              <a:t>'</a:t>
            </a:r>
            <a:br>
              <a:rPr lang="en-US" altLang="zh-CN" b="1" dirty="0">
                <a:solidFill>
                  <a:srgbClr val="008000"/>
                </a:solidFill>
              </a:rPr>
            </a:br>
            <a:br>
              <a:rPr lang="en-US" altLang="zh-CN" b="1" dirty="0">
                <a:solidFill>
                  <a:srgbClr val="008000"/>
                </a:solidFill>
              </a:rPr>
            </a:br>
            <a:r>
              <a:rPr lang="en-US" altLang="zh-CN" b="1" dirty="0">
                <a:solidFill>
                  <a:srgbClr val="000080"/>
                </a:solidFill>
              </a:rPr>
              <a:t>var </a:t>
            </a:r>
            <a:r>
              <a:rPr lang="en-US" altLang="zh-CN" dirty="0">
                <a:solidFill>
                  <a:srgbClr val="458383"/>
                </a:solidFill>
              </a:rPr>
              <a:t>socket</a:t>
            </a:r>
            <a:r>
              <a:rPr lang="en-US" altLang="zh-CN" dirty="0"/>
              <a:t>;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dirty="0" err="1"/>
              <a:t>setConnected</a:t>
            </a:r>
            <a:r>
              <a:rPr lang="en-US" altLang="zh-CN" dirty="0"/>
              <a:t>(connected) {</a:t>
            </a:r>
            <a:br>
              <a:rPr lang="en-US" altLang="zh-CN" dirty="0"/>
            </a:br>
            <a:r>
              <a:rPr lang="en-US" altLang="zh-CN" dirty="0"/>
              <a:t>  $(</a:t>
            </a:r>
            <a:r>
              <a:rPr lang="en-US" altLang="zh-CN" b="1" dirty="0">
                <a:solidFill>
                  <a:srgbClr val="008000"/>
                </a:solidFill>
              </a:rPr>
              <a:t>"#connect"</a:t>
            </a:r>
            <a:r>
              <a:rPr lang="en-US" altLang="zh-CN" dirty="0"/>
              <a:t>).</a:t>
            </a:r>
            <a:r>
              <a:rPr lang="en-US" altLang="zh-CN" b="1" dirty="0">
                <a:solidFill>
                  <a:srgbClr val="660E7A"/>
                </a:solidFill>
              </a:rPr>
              <a:t>prop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"disabled"</a:t>
            </a:r>
            <a:r>
              <a:rPr lang="en-US" altLang="zh-CN" dirty="0"/>
              <a:t>, connected);</a:t>
            </a:r>
            <a:br>
              <a:rPr lang="en-US" altLang="zh-CN" dirty="0"/>
            </a:br>
            <a:r>
              <a:rPr lang="en-US" altLang="zh-CN" dirty="0"/>
              <a:t>  $(</a:t>
            </a:r>
            <a:r>
              <a:rPr lang="en-US" altLang="zh-CN" b="1" dirty="0">
                <a:solidFill>
                  <a:srgbClr val="008000"/>
                </a:solidFill>
              </a:rPr>
              <a:t>"#disconnect"</a:t>
            </a:r>
            <a:r>
              <a:rPr lang="en-US" altLang="zh-CN" dirty="0"/>
              <a:t>).</a:t>
            </a:r>
            <a:r>
              <a:rPr lang="en-US" altLang="zh-CN" b="1" dirty="0">
                <a:solidFill>
                  <a:srgbClr val="660E7A"/>
                </a:solidFill>
              </a:rPr>
              <a:t>prop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"disabled"</a:t>
            </a:r>
            <a:r>
              <a:rPr lang="en-US" altLang="zh-CN" dirty="0"/>
              <a:t>, !connected);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0080"/>
                </a:solidFill>
              </a:rPr>
              <a:t>if </a:t>
            </a:r>
            <a:r>
              <a:rPr lang="en-US" altLang="zh-CN" dirty="0"/>
              <a:t>(connected) {</a:t>
            </a:r>
            <a:br>
              <a:rPr lang="en-US" altLang="zh-CN" dirty="0"/>
            </a:br>
            <a:r>
              <a:rPr lang="en-US" altLang="zh-CN" dirty="0"/>
              <a:t>    $(</a:t>
            </a:r>
            <a:r>
              <a:rPr lang="en-US" altLang="zh-CN" b="1" dirty="0">
                <a:solidFill>
                  <a:srgbClr val="008000"/>
                </a:solidFill>
              </a:rPr>
              <a:t>"#conversation"</a:t>
            </a:r>
            <a:r>
              <a:rPr lang="en-US" altLang="zh-CN" dirty="0"/>
              <a:t>).</a:t>
            </a:r>
            <a:r>
              <a:rPr lang="en-US" altLang="zh-CN" dirty="0">
                <a:solidFill>
                  <a:srgbClr val="7A7A43"/>
                </a:solidFill>
              </a:rPr>
              <a:t>show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b="1" dirty="0">
                <a:solidFill>
                  <a:srgbClr val="000080"/>
                </a:solidFill>
              </a:rPr>
              <a:t>else </a:t>
            </a: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    $(</a:t>
            </a:r>
            <a:r>
              <a:rPr lang="en-US" altLang="zh-CN" b="1" dirty="0">
                <a:solidFill>
                  <a:srgbClr val="008000"/>
                </a:solidFill>
              </a:rPr>
              <a:t>"#conversation"</a:t>
            </a:r>
            <a:r>
              <a:rPr lang="en-US" altLang="zh-CN" dirty="0"/>
              <a:t>).</a:t>
            </a:r>
            <a:r>
              <a:rPr lang="en-US" altLang="zh-CN" dirty="0">
                <a:solidFill>
                  <a:srgbClr val="7A7A43"/>
                </a:solidFill>
              </a:rPr>
              <a:t>hide</a:t>
            </a:r>
            <a:r>
              <a:rPr lang="en-US" altLang="zh-CN" dirty="0"/>
              <a:t>();</a:t>
            </a:r>
            <a:br>
              <a:rPr lang="en-US" altLang="zh-CN" dirty="0"/>
            </a:br>
            <a:r>
              <a:rPr lang="en-US" altLang="zh-CN" dirty="0"/>
              <a:t>  }</a:t>
            </a:r>
            <a:br>
              <a:rPr lang="en-US" altLang="zh-CN" dirty="0"/>
            </a:br>
            <a:r>
              <a:rPr lang="en-US" altLang="zh-CN" dirty="0"/>
              <a:t>  $(</a:t>
            </a:r>
            <a:r>
              <a:rPr lang="en-US" altLang="zh-CN" b="1" dirty="0">
                <a:solidFill>
                  <a:srgbClr val="008000"/>
                </a:solidFill>
              </a:rPr>
              <a:t>"#greetings"</a:t>
            </a:r>
            <a:r>
              <a:rPr lang="en-US" altLang="zh-CN" dirty="0"/>
              <a:t>).</a:t>
            </a:r>
            <a:r>
              <a:rPr lang="en-US" altLang="zh-CN" b="1" dirty="0">
                <a:solidFill>
                  <a:srgbClr val="660E7A"/>
                </a:solidFill>
              </a:rPr>
              <a:t>html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b="1" dirty="0">
                <a:solidFill>
                  <a:srgbClr val="000080"/>
                </a:solidFill>
              </a:rPr>
              <a:t>function </a:t>
            </a:r>
            <a:r>
              <a:rPr lang="en-US" altLang="zh-CN" dirty="0" err="1"/>
              <a:t>showGreeting</a:t>
            </a:r>
            <a:r>
              <a:rPr lang="en-US" altLang="zh-CN" dirty="0"/>
              <a:t>(message) {</a:t>
            </a:r>
            <a:br>
              <a:rPr lang="en-US" altLang="zh-CN" dirty="0"/>
            </a:br>
            <a:r>
              <a:rPr lang="en-US" altLang="zh-CN" dirty="0"/>
              <a:t>  $(</a:t>
            </a:r>
            <a:r>
              <a:rPr lang="en-US" altLang="zh-CN" b="1" dirty="0">
                <a:solidFill>
                  <a:srgbClr val="008000"/>
                </a:solidFill>
              </a:rPr>
              <a:t>"#greetings"</a:t>
            </a:r>
            <a:r>
              <a:rPr lang="en-US" altLang="zh-CN" dirty="0"/>
              <a:t>).</a:t>
            </a:r>
            <a:r>
              <a:rPr lang="en-US" altLang="zh-CN" dirty="0">
                <a:solidFill>
                  <a:srgbClr val="7A7A43"/>
                </a:solidFill>
              </a:rPr>
              <a:t>append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"&lt;tr&gt;&lt;td&gt;" </a:t>
            </a:r>
            <a:r>
              <a:rPr lang="en-US" altLang="zh-CN" dirty="0"/>
              <a:t>+ message + </a:t>
            </a:r>
            <a:r>
              <a:rPr lang="en-US" altLang="zh-CN" b="1" dirty="0">
                <a:solidFill>
                  <a:srgbClr val="008000"/>
                </a:solidFill>
              </a:rPr>
              <a:t>"&lt;/td&gt;&lt;/tr&gt;"</a:t>
            </a:r>
            <a:r>
              <a:rPr lang="en-US" altLang="zh-CN" dirty="0"/>
              <a:t>);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0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CN" sz="1700" dirty="0" err="1"/>
              <a:t>App.js</a:t>
            </a:r>
            <a:endParaRPr kumimoji="1" lang="en-US" altLang="zh-CN" sz="1700" dirty="0"/>
          </a:p>
          <a:p>
            <a:pPr marL="0" indent="0">
              <a:buNone/>
            </a:pPr>
            <a:r>
              <a:rPr lang="en-US" altLang="zh-CN" sz="1300" b="1" dirty="0">
                <a:solidFill>
                  <a:srgbClr val="000080"/>
                </a:solidFill>
              </a:rPr>
              <a:t>function </a:t>
            </a:r>
            <a:r>
              <a:rPr lang="en-US" altLang="zh-CN" sz="1300" dirty="0" err="1"/>
              <a:t>openSocket</a:t>
            </a:r>
            <a:r>
              <a:rPr lang="en-US" altLang="zh-CN" sz="1300" dirty="0"/>
              <a:t>() {</a:t>
            </a:r>
            <a:br>
              <a:rPr lang="en-US" altLang="zh-CN" sz="1300" dirty="0"/>
            </a:br>
            <a:r>
              <a:rPr lang="en-US" altLang="zh-CN" sz="1300" dirty="0"/>
              <a:t>  </a:t>
            </a:r>
            <a:r>
              <a:rPr lang="en-US" altLang="zh-CN" sz="1300" b="1" dirty="0">
                <a:solidFill>
                  <a:srgbClr val="000080"/>
                </a:solidFill>
              </a:rPr>
              <a:t>if </a:t>
            </a:r>
            <a:r>
              <a:rPr lang="en-US" altLang="zh-CN" sz="1300" dirty="0"/>
              <a:t>(</a:t>
            </a:r>
            <a:r>
              <a:rPr lang="en-US" altLang="zh-CN" sz="1300" b="1" dirty="0" err="1">
                <a:solidFill>
                  <a:srgbClr val="000080"/>
                </a:solidFill>
              </a:rPr>
              <a:t>typeof</a:t>
            </a:r>
            <a:r>
              <a:rPr lang="en-US" altLang="zh-CN" sz="1300" b="1" dirty="0">
                <a:solidFill>
                  <a:srgbClr val="000080"/>
                </a:solidFill>
              </a:rPr>
              <a:t> </a:t>
            </a:r>
            <a:r>
              <a:rPr lang="en-US" altLang="zh-CN" sz="1300" dirty="0"/>
              <a:t>(</a:t>
            </a:r>
            <a:r>
              <a:rPr lang="en-US" altLang="zh-CN" sz="1300" b="1" i="1" dirty="0">
                <a:solidFill>
                  <a:srgbClr val="660E7A"/>
                </a:solidFill>
              </a:rPr>
              <a:t>WebSocket</a:t>
            </a:r>
            <a:r>
              <a:rPr lang="en-US" altLang="zh-CN" sz="1300" dirty="0"/>
              <a:t>) == </a:t>
            </a:r>
            <a:r>
              <a:rPr lang="en-US" altLang="zh-CN" sz="1300" b="1" dirty="0">
                <a:solidFill>
                  <a:srgbClr val="008000"/>
                </a:solidFill>
              </a:rPr>
              <a:t>“undefined”</a:t>
            </a:r>
            <a:r>
              <a:rPr lang="en-US" altLang="zh-CN" sz="1300" dirty="0"/>
              <a:t>) {</a:t>
            </a: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i="1" dirty="0"/>
              <a:t>alert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“</a:t>
            </a:r>
            <a:r>
              <a:rPr lang="zh-CN" altLang="en-US" sz="1300" b="1" dirty="0">
                <a:solidFill>
                  <a:srgbClr val="008000"/>
                </a:solidFill>
                <a:latin typeface="Menlo-Regular" panose="020B0609030804020204" pitchFamily="49" charset="0"/>
              </a:rPr>
              <a:t>您的浏览器不支持</a:t>
            </a:r>
            <a:r>
              <a:rPr lang="en-US" altLang="zh-CN" sz="1300" b="1" dirty="0">
                <a:solidFill>
                  <a:srgbClr val="008000"/>
                </a:solidFill>
              </a:rPr>
              <a:t>WebSocket”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} </a:t>
            </a:r>
            <a:r>
              <a:rPr lang="en-US" altLang="zh-CN" sz="1300" b="1" dirty="0">
                <a:solidFill>
                  <a:srgbClr val="000080"/>
                </a:solidFill>
              </a:rPr>
              <a:t>else </a:t>
            </a:r>
            <a:r>
              <a:rPr lang="en-US" altLang="zh-CN" sz="1300" dirty="0"/>
              <a:t>{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b="1" dirty="0">
                <a:solidFill>
                  <a:srgbClr val="000080"/>
                </a:solidFill>
              </a:rPr>
              <a:t>if </a:t>
            </a:r>
            <a:r>
              <a:rPr lang="en-US" altLang="zh-CN" sz="1300" dirty="0"/>
              <a:t>(</a:t>
            </a:r>
            <a:r>
              <a:rPr lang="en-US" altLang="zh-CN" sz="1300" dirty="0">
                <a:solidFill>
                  <a:srgbClr val="458383"/>
                </a:solidFill>
              </a:rPr>
              <a:t>socket </a:t>
            </a:r>
            <a:r>
              <a:rPr lang="en-US" altLang="zh-CN" sz="1300" dirty="0"/>
              <a:t>!= </a:t>
            </a:r>
            <a:r>
              <a:rPr lang="en-US" altLang="zh-CN" sz="1300" b="1" dirty="0">
                <a:solidFill>
                  <a:srgbClr val="000080"/>
                </a:solidFill>
              </a:rPr>
              <a:t>null</a:t>
            </a:r>
            <a:r>
              <a:rPr lang="en-US" altLang="zh-CN" sz="1300" dirty="0"/>
              <a:t>) {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b="1" dirty="0">
                <a:solidFill>
                  <a:srgbClr val="000080"/>
                </a:solidFill>
              </a:rPr>
              <a:t>return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r>
              <a:rPr lang="en-US" altLang="zh-CN" sz="1300" dirty="0"/>
              <a:t>    }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    </a:t>
            </a:r>
            <a:br>
              <a:rPr lang="zh-CN" altLang="en-US" sz="13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en-US" altLang="zh-CN" sz="1300" dirty="0"/>
              <a:t> </a:t>
            </a:r>
            <a:r>
              <a:rPr lang="zh-CN" altLang="en-US" sz="1300" dirty="0"/>
              <a:t>   </a:t>
            </a:r>
            <a:r>
              <a:rPr lang="en-US" altLang="zh-CN" sz="1300" b="1" dirty="0">
                <a:solidFill>
                  <a:srgbClr val="000080"/>
                </a:solidFill>
              </a:rPr>
              <a:t>var </a:t>
            </a:r>
            <a:r>
              <a:rPr lang="en-US" altLang="zh-CN" sz="1300" dirty="0" err="1">
                <a:solidFill>
                  <a:srgbClr val="458383"/>
                </a:solidFill>
              </a:rPr>
              <a:t>userId</a:t>
            </a:r>
            <a:r>
              <a:rPr lang="en-US" altLang="zh-CN" sz="1300" dirty="0">
                <a:solidFill>
                  <a:srgbClr val="458383"/>
                </a:solidFill>
              </a:rPr>
              <a:t> </a:t>
            </a:r>
            <a:r>
              <a:rPr lang="en-US" altLang="zh-CN" sz="1300" dirty="0"/>
              <a:t>= </a:t>
            </a:r>
            <a:r>
              <a:rPr lang="en-US" altLang="zh-CN" sz="1300" b="1" i="1" dirty="0" err="1">
                <a:solidFill>
                  <a:srgbClr val="660E7A"/>
                </a:solidFill>
              </a:rPr>
              <a:t>document</a:t>
            </a:r>
            <a:r>
              <a:rPr lang="en-US" altLang="zh-CN" sz="1300" dirty="0" err="1"/>
              <a:t>.</a:t>
            </a:r>
            <a:r>
              <a:rPr lang="en-US" altLang="zh-CN" sz="1300" dirty="0" err="1">
                <a:solidFill>
                  <a:srgbClr val="7A7A43"/>
                </a:solidFill>
              </a:rPr>
              <a:t>getElementById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'name'</a:t>
            </a:r>
            <a:r>
              <a:rPr lang="en-US" altLang="zh-CN" sz="1300" dirty="0"/>
              <a:t>).</a:t>
            </a:r>
            <a:r>
              <a:rPr lang="en-US" altLang="zh-CN" sz="1300" b="1" dirty="0">
                <a:solidFill>
                  <a:srgbClr val="660E7A"/>
                </a:solidFill>
              </a:rPr>
              <a:t>value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b="1" dirty="0">
                <a:solidFill>
                  <a:srgbClr val="000080"/>
                </a:solidFill>
              </a:rPr>
              <a:t>var </a:t>
            </a:r>
            <a:r>
              <a:rPr lang="en-US" altLang="zh-CN" sz="1300" dirty="0" err="1">
                <a:solidFill>
                  <a:srgbClr val="458383"/>
                </a:solidFill>
              </a:rPr>
              <a:t>socketUrl</a:t>
            </a:r>
            <a:r>
              <a:rPr lang="en-US" altLang="zh-CN" sz="1300" dirty="0">
                <a:solidFill>
                  <a:srgbClr val="458383"/>
                </a:solidFill>
              </a:rPr>
              <a:t> </a:t>
            </a:r>
            <a:r>
              <a:rPr lang="en-US" altLang="zh-CN" sz="1300" dirty="0"/>
              <a:t>= 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ws</a:t>
            </a:r>
            <a:r>
              <a:rPr lang="en-US" altLang="zh-CN" sz="1300" b="1" dirty="0">
                <a:solidFill>
                  <a:srgbClr val="008000"/>
                </a:solidFill>
              </a:rPr>
              <a:t>://localhost:8080/</a:t>
            </a:r>
            <a:r>
              <a:rPr lang="en-US" altLang="zh-CN" sz="1300" b="1" dirty="0" err="1">
                <a:solidFill>
                  <a:srgbClr val="008000"/>
                </a:solidFill>
              </a:rPr>
              <a:t>websocket</a:t>
            </a:r>
            <a:r>
              <a:rPr lang="en-US" altLang="zh-CN" sz="1300" b="1" dirty="0">
                <a:solidFill>
                  <a:srgbClr val="008000"/>
                </a:solidFill>
              </a:rPr>
              <a:t>/transfer/" </a:t>
            </a:r>
            <a:r>
              <a:rPr lang="en-US" altLang="zh-CN" sz="1300" dirty="0"/>
              <a:t>+ </a:t>
            </a:r>
            <a:r>
              <a:rPr lang="en-US" altLang="zh-CN" sz="1300" dirty="0" err="1">
                <a:solidFill>
                  <a:srgbClr val="458383"/>
                </a:solidFill>
              </a:rPr>
              <a:t>userId</a:t>
            </a:r>
            <a:r>
              <a:rPr lang="en-US" altLang="zh-CN" sz="1300" dirty="0"/>
              <a:t>;</a:t>
            </a: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300" dirty="0" err="1"/>
              <a:t>.</a:t>
            </a:r>
            <a:r>
              <a:rPr lang="en-US" altLang="zh-CN" sz="1300" dirty="0" err="1">
                <a:solidFill>
                  <a:srgbClr val="7A7A43"/>
                </a:solidFill>
              </a:rPr>
              <a:t>log</a:t>
            </a:r>
            <a:r>
              <a:rPr lang="en-US" altLang="zh-CN" sz="1300" dirty="0"/>
              <a:t>(</a:t>
            </a:r>
            <a:r>
              <a:rPr lang="en-US" altLang="zh-CN" sz="1300" dirty="0" err="1">
                <a:solidFill>
                  <a:srgbClr val="458383"/>
                </a:solidFill>
              </a:rPr>
              <a:t>socketUrl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dirty="0" err="1"/>
              <a:t>setConnected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0080"/>
                </a:solidFill>
              </a:rPr>
              <a:t>true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dirty="0">
                <a:solidFill>
                  <a:srgbClr val="458383"/>
                </a:solidFill>
              </a:rPr>
              <a:t>socket </a:t>
            </a:r>
            <a:r>
              <a:rPr lang="en-US" altLang="zh-CN" sz="1300" dirty="0"/>
              <a:t>= </a:t>
            </a:r>
            <a:r>
              <a:rPr lang="en-US" altLang="zh-CN" sz="1300" b="1" dirty="0">
                <a:solidFill>
                  <a:srgbClr val="000080"/>
                </a:solidFill>
              </a:rPr>
              <a:t>new </a:t>
            </a:r>
            <a:r>
              <a:rPr lang="en-US" altLang="zh-CN" sz="1300" i="1" dirty="0"/>
              <a:t>WebSocket</a:t>
            </a:r>
            <a:r>
              <a:rPr lang="en-US" altLang="zh-CN" sz="1300" dirty="0"/>
              <a:t>(</a:t>
            </a:r>
            <a:r>
              <a:rPr lang="en-US" altLang="zh-CN" sz="1300" dirty="0" err="1">
                <a:solidFill>
                  <a:srgbClr val="458383"/>
                </a:solidFill>
              </a:rPr>
              <a:t>socketUrl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  </a:t>
            </a:r>
            <a:r>
              <a:rPr lang="en-US" altLang="zh-CN" sz="1300" i="1" dirty="0">
                <a:solidFill>
                  <a:srgbClr val="808080"/>
                </a:solidFill>
              </a:rPr>
              <a:t>//</a:t>
            </a:r>
            <a:r>
              <a:rPr lang="zh-CN" altLang="en-US" sz="1300" i="1" dirty="0">
                <a:solidFill>
                  <a:srgbClr val="808080"/>
                </a:solidFill>
                <a:latin typeface="Menlo-Regular" panose="020B0609030804020204" pitchFamily="49" charset="0"/>
              </a:rPr>
              <a:t>打开事件</a:t>
            </a:r>
            <a:br>
              <a:rPr lang="zh-CN" altLang="en-US" sz="13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zh-CN" altLang="en-US" sz="13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</a:t>
            </a:r>
            <a:r>
              <a:rPr lang="en-US" altLang="zh-CN" sz="1300" dirty="0" err="1">
                <a:solidFill>
                  <a:srgbClr val="458383"/>
                </a:solidFill>
              </a:rPr>
              <a:t>socket</a:t>
            </a:r>
            <a:r>
              <a:rPr lang="en-US" altLang="zh-CN" sz="1300" dirty="0" err="1"/>
              <a:t>.</a:t>
            </a:r>
            <a:r>
              <a:rPr lang="en-US" altLang="zh-CN" sz="1300" b="1" dirty="0" err="1">
                <a:solidFill>
                  <a:srgbClr val="660E7A"/>
                </a:solidFill>
              </a:rPr>
              <a:t>onopen</a:t>
            </a:r>
            <a:r>
              <a:rPr lang="en-US" altLang="zh-CN" sz="1300" b="1" dirty="0">
                <a:solidFill>
                  <a:srgbClr val="660E7A"/>
                </a:solidFill>
              </a:rPr>
              <a:t> </a:t>
            </a:r>
            <a:r>
              <a:rPr lang="en-US" altLang="zh-CN" sz="1300" dirty="0"/>
              <a:t>= </a:t>
            </a:r>
            <a:r>
              <a:rPr lang="en-US" altLang="zh-CN" sz="1300" b="1" dirty="0">
                <a:solidFill>
                  <a:srgbClr val="000080"/>
                </a:solidFill>
              </a:rPr>
              <a:t>function </a:t>
            </a:r>
            <a:r>
              <a:rPr lang="en-US" altLang="zh-CN" sz="1300" dirty="0"/>
              <a:t>() {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300" dirty="0" err="1"/>
              <a:t>.</a:t>
            </a:r>
            <a:r>
              <a:rPr lang="en-US" altLang="zh-CN" sz="1300" dirty="0" err="1">
                <a:solidFill>
                  <a:srgbClr val="7A7A43"/>
                </a:solidFill>
              </a:rPr>
              <a:t>log</a:t>
            </a:r>
            <a:r>
              <a:rPr lang="en-US" altLang="zh-CN" sz="1300" dirty="0"/>
              <a:t>(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b="1" dirty="0" err="1">
                <a:solidFill>
                  <a:srgbClr val="008000"/>
                </a:solidFill>
              </a:rPr>
              <a:t>websocket</a:t>
            </a:r>
            <a:r>
              <a:rPr lang="zh-CN" altLang="en-US" sz="13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已打开</a:t>
            </a:r>
            <a:r>
              <a:rPr lang="en-US" altLang="zh-CN" sz="1300" b="1" dirty="0">
                <a:solidFill>
                  <a:srgbClr val="008000"/>
                </a:solidFill>
              </a:rPr>
              <a:t>"</a:t>
            </a:r>
            <a:r>
              <a:rPr lang="en-US" altLang="zh-CN" sz="1300" dirty="0"/>
              <a:t>);</a:t>
            </a:r>
            <a:br>
              <a:rPr lang="en-US" altLang="zh-CN" sz="1300" dirty="0"/>
            </a:br>
            <a:r>
              <a:rPr lang="en-US" altLang="zh-CN" sz="1300" dirty="0"/>
              <a:t>      </a:t>
            </a:r>
            <a:r>
              <a:rPr lang="en-US" altLang="zh-CN" sz="1300" i="1" dirty="0">
                <a:solidFill>
                  <a:srgbClr val="808080"/>
                </a:solidFill>
              </a:rPr>
              <a:t>//</a:t>
            </a:r>
            <a:r>
              <a:rPr lang="en-US" altLang="zh-CN" sz="1300" i="1" dirty="0" err="1">
                <a:solidFill>
                  <a:srgbClr val="808080"/>
                </a:solidFill>
              </a:rPr>
              <a:t>socket.send</a:t>
            </a:r>
            <a:r>
              <a:rPr lang="en-US" altLang="zh-CN" sz="1300" i="1" dirty="0">
                <a:solidFill>
                  <a:srgbClr val="808080"/>
                </a:solidFill>
              </a:rPr>
              <a:t>("</a:t>
            </a:r>
            <a:r>
              <a:rPr lang="zh-CN" altLang="en-US" sz="1300" i="1" dirty="0">
                <a:solidFill>
                  <a:srgbClr val="808080"/>
                </a:solidFill>
                <a:latin typeface="Menlo-Regular" panose="020B0609030804020204" pitchFamily="49" charset="0"/>
              </a:rPr>
              <a:t>这是来自客户端的消息</a:t>
            </a:r>
            <a:r>
              <a:rPr lang="en-US" altLang="zh-CN" sz="1300" i="1" dirty="0">
                <a:solidFill>
                  <a:srgbClr val="808080"/>
                </a:solidFill>
              </a:rPr>
              <a:t>" + </a:t>
            </a:r>
            <a:r>
              <a:rPr lang="en-US" altLang="zh-CN" sz="1300" i="1" dirty="0" err="1">
                <a:solidFill>
                  <a:srgbClr val="808080"/>
                </a:solidFill>
              </a:rPr>
              <a:t>location.href</a:t>
            </a:r>
            <a:r>
              <a:rPr lang="en-US" altLang="zh-CN" sz="1300" i="1" dirty="0">
                <a:solidFill>
                  <a:srgbClr val="808080"/>
                </a:solidFill>
              </a:rPr>
              <a:t> + new Date());</a:t>
            </a:r>
            <a:br>
              <a:rPr lang="en-US" altLang="zh-CN" sz="1300" i="1" dirty="0">
                <a:solidFill>
                  <a:srgbClr val="808080"/>
                </a:solidFill>
              </a:rPr>
            </a:br>
            <a:r>
              <a:rPr lang="en-US" altLang="zh-CN" sz="1300" i="1" dirty="0">
                <a:solidFill>
                  <a:srgbClr val="808080"/>
                </a:solidFill>
              </a:rPr>
              <a:t>    </a:t>
            </a:r>
            <a:r>
              <a:rPr lang="en-US" altLang="zh-CN" sz="1300" dirty="0"/>
              <a:t>};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2ADEA3B-512B-E361-2364-70D4AAE63D55}"/>
              </a:ext>
            </a:extLst>
          </p:cNvPr>
          <p:cNvSpPr txBox="1">
            <a:spLocks/>
          </p:cNvSpPr>
          <p:nvPr/>
        </p:nvSpPr>
        <p:spPr>
          <a:xfrm>
            <a:off x="5436096" y="1202576"/>
            <a:ext cx="3600400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zh-CN" sz="1200" dirty="0"/>
              <a:t>  </a:t>
            </a:r>
            <a:r>
              <a:rPr lang="en-US" altLang="zh-CN" sz="1200" i="1" dirty="0">
                <a:solidFill>
                  <a:srgbClr val="808080"/>
                </a:solidFill>
              </a:rPr>
              <a:t>//</a:t>
            </a: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获得消息事件</a:t>
            </a:r>
            <a:b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458383"/>
                </a:solidFill>
              </a:rPr>
              <a:t>socket</a:t>
            </a:r>
            <a:r>
              <a:rPr lang="en-US" altLang="zh-CN" sz="1200" dirty="0" err="1"/>
              <a:t>.</a:t>
            </a:r>
            <a:r>
              <a:rPr lang="en-US" altLang="zh-CN" sz="1200" b="1" dirty="0" err="1">
                <a:solidFill>
                  <a:srgbClr val="660E7A"/>
                </a:solidFill>
              </a:rPr>
              <a:t>onmessage</a:t>
            </a:r>
            <a:r>
              <a:rPr lang="en-US" altLang="zh-CN" sz="1200" b="1" dirty="0">
                <a:solidFill>
                  <a:srgbClr val="660E7A"/>
                </a:solidFill>
              </a:rPr>
              <a:t> </a:t>
            </a:r>
            <a:r>
              <a:rPr lang="en-US" altLang="zh-CN" sz="1200" dirty="0"/>
              <a:t>= </a:t>
            </a:r>
            <a:r>
              <a:rPr lang="en-US" altLang="zh-CN" sz="1200" b="1" dirty="0">
                <a:solidFill>
                  <a:srgbClr val="000080"/>
                </a:solidFill>
              </a:rPr>
              <a:t>function </a:t>
            </a:r>
            <a:r>
              <a:rPr lang="en-US" altLang="zh-CN" sz="1200" dirty="0"/>
              <a:t>(msg) 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dirty="0">
                <a:solidFill>
                  <a:srgbClr val="000080"/>
                </a:solidFill>
              </a:rPr>
              <a:t>var </a:t>
            </a:r>
            <a:r>
              <a:rPr lang="en-US" altLang="zh-CN" sz="1200" dirty="0" err="1">
                <a:solidFill>
                  <a:srgbClr val="458383"/>
                </a:solidFill>
              </a:rPr>
              <a:t>serverMsg</a:t>
            </a:r>
            <a:r>
              <a:rPr lang="en-US" altLang="zh-CN" sz="1200" dirty="0">
                <a:solidFill>
                  <a:srgbClr val="458383"/>
                </a:solidFill>
              </a:rPr>
              <a:t> </a:t>
            </a:r>
            <a:r>
              <a:rPr lang="en-US" altLang="zh-CN" sz="1200" dirty="0"/>
              <a:t>= 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zh-CN" altLang="en-US" sz="1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收到服务端信息：</a:t>
            </a:r>
            <a:r>
              <a:rPr lang="en-US" altLang="zh-CN" sz="1200" b="1" dirty="0">
                <a:solidFill>
                  <a:srgbClr val="008000"/>
                </a:solidFill>
              </a:rPr>
              <a:t>" </a:t>
            </a:r>
            <a:r>
              <a:rPr lang="en-US" altLang="zh-CN" sz="1200" dirty="0"/>
              <a:t>+ </a:t>
            </a:r>
            <a:r>
              <a:rPr lang="en-US" altLang="zh-CN" sz="1200" dirty="0" err="1"/>
              <a:t>msg.</a:t>
            </a:r>
            <a:r>
              <a:rPr lang="en-US" altLang="zh-CN" sz="1200" b="1" dirty="0" err="1">
                <a:solidFill>
                  <a:srgbClr val="660E7A"/>
                </a:solidFill>
              </a:rPr>
              <a:t>data</a:t>
            </a:r>
            <a:r>
              <a:rPr lang="en-US" altLang="zh-CN" sz="1200" dirty="0"/>
              <a:t>;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200" dirty="0" err="1"/>
              <a:t>.</a:t>
            </a:r>
            <a:r>
              <a:rPr lang="en-US" altLang="zh-CN" sz="1200" dirty="0" err="1">
                <a:solidFill>
                  <a:srgbClr val="7A7A43"/>
                </a:solidFill>
              </a:rPr>
              <a:t>log</a:t>
            </a:r>
            <a:r>
              <a:rPr lang="en-US" altLang="zh-CN" sz="1200" dirty="0"/>
              <a:t>(</a:t>
            </a:r>
            <a:r>
              <a:rPr lang="en-US" altLang="zh-CN" sz="1200" dirty="0" err="1">
                <a:solidFill>
                  <a:srgbClr val="458383"/>
                </a:solidFill>
              </a:rPr>
              <a:t>serverMsg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i="1" dirty="0">
                <a:solidFill>
                  <a:srgbClr val="808080"/>
                </a:solidFill>
              </a:rPr>
              <a:t>//</a:t>
            </a: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发现消息进入    开始处理前端触发逻辑</a:t>
            </a:r>
            <a:b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 </a:t>
            </a:r>
            <a:r>
              <a:rPr lang="en-US" altLang="zh-CN" sz="1200" dirty="0" err="1"/>
              <a:t>showGreeting</a:t>
            </a:r>
            <a:r>
              <a:rPr lang="en-US" altLang="zh-CN" sz="1200" dirty="0"/>
              <a:t>(</a:t>
            </a:r>
            <a:r>
              <a:rPr lang="en-US" altLang="zh-CN" sz="1200" dirty="0" err="1"/>
              <a:t>msg.</a:t>
            </a:r>
            <a:r>
              <a:rPr lang="en-US" altLang="zh-CN" sz="1200" b="1" dirty="0" err="1">
                <a:solidFill>
                  <a:srgbClr val="660E7A"/>
                </a:solidFill>
              </a:rPr>
              <a:t>data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i="1" dirty="0">
                <a:solidFill>
                  <a:srgbClr val="808080"/>
                </a:solidFill>
              </a:rPr>
              <a:t>//</a:t>
            </a: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关闭事件</a:t>
            </a:r>
            <a:b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458383"/>
                </a:solidFill>
              </a:rPr>
              <a:t>socket</a:t>
            </a:r>
            <a:r>
              <a:rPr lang="en-US" altLang="zh-CN" sz="1200" dirty="0" err="1"/>
              <a:t>.</a:t>
            </a:r>
            <a:r>
              <a:rPr lang="en-US" altLang="zh-CN" sz="1200" b="1" dirty="0" err="1">
                <a:solidFill>
                  <a:srgbClr val="660E7A"/>
                </a:solidFill>
              </a:rPr>
              <a:t>onclose</a:t>
            </a:r>
            <a:r>
              <a:rPr lang="en-US" altLang="zh-CN" sz="1200" b="1" dirty="0">
                <a:solidFill>
                  <a:srgbClr val="660E7A"/>
                </a:solidFill>
              </a:rPr>
              <a:t> </a:t>
            </a:r>
            <a:r>
              <a:rPr lang="en-US" altLang="zh-CN" sz="1200" dirty="0"/>
              <a:t>= </a:t>
            </a:r>
            <a:r>
              <a:rPr lang="en-US" altLang="zh-CN" sz="1200" b="1" dirty="0">
                <a:solidFill>
                  <a:srgbClr val="000080"/>
                </a:solidFill>
              </a:rPr>
              <a:t>function </a:t>
            </a:r>
            <a:r>
              <a:rPr lang="en-US" altLang="zh-CN" sz="1200" dirty="0"/>
              <a:t>() 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200" dirty="0" err="1"/>
              <a:t>.</a:t>
            </a:r>
            <a:r>
              <a:rPr lang="en-US" altLang="zh-CN" sz="1200" dirty="0" err="1">
                <a:solidFill>
                  <a:srgbClr val="7A7A43"/>
                </a:solidFill>
              </a:rPr>
              <a:t>log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websocket</a:t>
            </a:r>
            <a:r>
              <a:rPr lang="zh-CN" altLang="en-US" sz="1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已关闭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};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i="1" dirty="0">
                <a:solidFill>
                  <a:srgbClr val="808080"/>
                </a:solidFill>
              </a:rPr>
              <a:t>//</a:t>
            </a: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发生了错误事件</a:t>
            </a:r>
            <a:b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458383"/>
                </a:solidFill>
              </a:rPr>
              <a:t>socket</a:t>
            </a:r>
            <a:r>
              <a:rPr lang="en-US" altLang="zh-CN" sz="1200" dirty="0" err="1"/>
              <a:t>.</a:t>
            </a:r>
            <a:r>
              <a:rPr lang="en-US" altLang="zh-CN" sz="1200" b="1" dirty="0" err="1">
                <a:solidFill>
                  <a:srgbClr val="660E7A"/>
                </a:solidFill>
              </a:rPr>
              <a:t>onerror</a:t>
            </a:r>
            <a:r>
              <a:rPr lang="en-US" altLang="zh-CN" sz="1200" b="1" dirty="0">
                <a:solidFill>
                  <a:srgbClr val="660E7A"/>
                </a:solidFill>
              </a:rPr>
              <a:t> </a:t>
            </a:r>
            <a:r>
              <a:rPr lang="en-US" altLang="zh-CN" sz="1200" dirty="0"/>
              <a:t>= </a:t>
            </a:r>
            <a:r>
              <a:rPr lang="en-US" altLang="zh-CN" sz="1200" b="1" dirty="0">
                <a:solidFill>
                  <a:srgbClr val="000080"/>
                </a:solidFill>
              </a:rPr>
              <a:t>function </a:t>
            </a:r>
            <a:r>
              <a:rPr lang="en-US" altLang="zh-CN" sz="1200" dirty="0"/>
              <a:t>() 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1200" dirty="0" err="1"/>
              <a:t>.</a:t>
            </a:r>
            <a:r>
              <a:rPr lang="en-US" altLang="zh-CN" sz="1200" dirty="0" err="1">
                <a:solidFill>
                  <a:srgbClr val="7A7A43"/>
                </a:solidFill>
              </a:rPr>
              <a:t>log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b="1" dirty="0" err="1">
                <a:solidFill>
                  <a:srgbClr val="008000"/>
                </a:solidFill>
              </a:rPr>
              <a:t>websocket</a:t>
            </a:r>
            <a:r>
              <a:rPr lang="zh-CN" altLang="en-US" sz="1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发生了错误</a:t>
            </a:r>
            <a:r>
              <a:rPr lang="en-US" altLang="zh-CN" sz="1200" b="1" dirty="0">
                <a:solidFill>
                  <a:srgbClr val="008000"/>
                </a:solidFill>
              </a:rPr>
              <a:t>"</a:t>
            </a:r>
            <a:r>
              <a:rPr lang="en-US" altLang="zh-CN" sz="1200" dirty="0"/>
              <a:t>);</a:t>
            </a:r>
            <a:br>
              <a:rPr lang="en-US" altLang="zh-CN" sz="1200" dirty="0"/>
            </a:br>
            <a:r>
              <a:rPr lang="en-US" altLang="zh-CN" sz="1200" dirty="0"/>
              <a:t>    }</a:t>
            </a:r>
            <a:br>
              <a:rPr lang="en-US" altLang="zh-CN" sz="1200" dirty="0"/>
            </a:br>
            <a:r>
              <a:rPr lang="en-US" altLang="zh-CN" sz="1200" dirty="0"/>
              <a:t>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  <a:br>
              <a:rPr lang="en-US" altLang="zh-CN" sz="1200" dirty="0"/>
            </a:br>
            <a:br>
              <a:rPr lang="en-US" altLang="zh-CN" sz="1200" dirty="0"/>
            </a:b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0080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zh-CN" sz="2500" dirty="0" err="1"/>
              <a:t>App.js</a:t>
            </a:r>
            <a:endParaRPr kumimoji="1" lang="en-US" altLang="zh-CN" sz="2500" dirty="0"/>
          </a:p>
          <a:p>
            <a:pPr marL="0" indent="0">
              <a:buNone/>
            </a:pPr>
            <a:r>
              <a:rPr lang="en-US" altLang="zh-CN" sz="2200" b="1" dirty="0">
                <a:solidFill>
                  <a:srgbClr val="000080"/>
                </a:solidFill>
              </a:rPr>
              <a:t>function </a:t>
            </a:r>
            <a:r>
              <a:rPr lang="en-US" altLang="zh-CN" sz="2200" dirty="0" err="1"/>
              <a:t>closeSocket</a:t>
            </a:r>
            <a:r>
              <a:rPr lang="en-US" altLang="zh-CN" sz="2200" dirty="0"/>
              <a:t>() {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b="1" dirty="0">
                <a:solidFill>
                  <a:srgbClr val="000080"/>
                </a:solidFill>
              </a:rPr>
              <a:t>if 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458383"/>
                </a:solidFill>
              </a:rPr>
              <a:t>socket </a:t>
            </a:r>
            <a:r>
              <a:rPr lang="en-US" altLang="zh-CN" sz="2200" dirty="0"/>
              <a:t>=== </a:t>
            </a:r>
            <a:r>
              <a:rPr lang="en-US" altLang="zh-CN" sz="2200" b="1" dirty="0">
                <a:solidFill>
                  <a:srgbClr val="000080"/>
                </a:solidFill>
              </a:rPr>
              <a:t>undefined </a:t>
            </a:r>
            <a:r>
              <a:rPr lang="en-US" altLang="zh-CN" sz="2200" dirty="0"/>
              <a:t>|| </a:t>
            </a:r>
            <a:r>
              <a:rPr lang="en-US" altLang="zh-CN" sz="2200" dirty="0">
                <a:solidFill>
                  <a:srgbClr val="458383"/>
                </a:solidFill>
              </a:rPr>
              <a:t>socket </a:t>
            </a:r>
            <a:r>
              <a:rPr lang="en-US" altLang="zh-CN" sz="2200" dirty="0"/>
              <a:t>=== </a:t>
            </a:r>
            <a:r>
              <a:rPr lang="en-US" altLang="zh-CN" sz="2200" b="1" dirty="0">
                <a:solidFill>
                  <a:srgbClr val="000080"/>
                </a:solidFill>
              </a:rPr>
              <a:t>null</a:t>
            </a:r>
            <a:r>
              <a:rPr lang="en-US" altLang="zh-CN" sz="2200" dirty="0"/>
              <a:t>) {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i="1" dirty="0"/>
              <a:t>alert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zh-CN" altLang="en-US" sz="2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请先连接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dirty="0">
                <a:solidFill>
                  <a:srgbClr val="000080"/>
                </a:solidFill>
              </a:rPr>
              <a:t>return</a:t>
            </a:r>
            <a:r>
              <a:rPr lang="en-US" altLang="zh-CN" sz="2200" dirty="0"/>
              <a:t>;</a:t>
            </a:r>
            <a:br>
              <a:rPr lang="en-US" altLang="zh-CN" sz="2200" dirty="0"/>
            </a:br>
            <a:r>
              <a:rPr lang="en-US" altLang="zh-CN" sz="2200" dirty="0"/>
              <a:t>  }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dirty="0" err="1">
                <a:solidFill>
                  <a:srgbClr val="458383"/>
                </a:solidFill>
              </a:rPr>
              <a:t>socket</a:t>
            </a:r>
            <a:r>
              <a:rPr lang="en-US" altLang="zh-CN" sz="2200" dirty="0" err="1"/>
              <a:t>.</a:t>
            </a:r>
            <a:r>
              <a:rPr lang="en-US" altLang="zh-CN" sz="2200" dirty="0" err="1">
                <a:solidFill>
                  <a:srgbClr val="7A7A43"/>
                </a:solidFill>
              </a:rPr>
              <a:t>close</a:t>
            </a:r>
            <a:r>
              <a:rPr lang="en-US" altLang="zh-CN" sz="2200" dirty="0"/>
              <a:t>();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458383"/>
                </a:solidFill>
              </a:rPr>
              <a:t>socket </a:t>
            </a:r>
            <a:r>
              <a:rPr lang="en-US" altLang="zh-CN" sz="2200" dirty="0"/>
              <a:t>= </a:t>
            </a:r>
            <a:r>
              <a:rPr lang="en-US" altLang="zh-CN" sz="2200" b="1" dirty="0">
                <a:solidFill>
                  <a:srgbClr val="000080"/>
                </a:solidFill>
              </a:rPr>
              <a:t>null</a:t>
            </a:r>
            <a:r>
              <a:rPr lang="en-US" altLang="zh-CN" sz="2200" dirty="0"/>
              <a:t>;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dirty="0" err="1"/>
              <a:t>setConnected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0080"/>
                </a:solidFill>
              </a:rPr>
              <a:t>false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r>
              <a:rPr lang="en-US" altLang="zh-CN" sz="2200" dirty="0"/>
              <a:t>}</a:t>
            </a:r>
            <a:br>
              <a:rPr lang="en-US" altLang="zh-CN" sz="2200" dirty="0"/>
            </a:br>
            <a:br>
              <a:rPr lang="en-US" altLang="zh-CN" sz="2200" dirty="0"/>
            </a:br>
            <a:r>
              <a:rPr lang="en-US" altLang="zh-CN" sz="2200" b="1" dirty="0">
                <a:solidFill>
                  <a:srgbClr val="000080"/>
                </a:solidFill>
              </a:rPr>
              <a:t>function </a:t>
            </a:r>
            <a:r>
              <a:rPr lang="en-US" altLang="zh-CN" sz="2200" dirty="0" err="1"/>
              <a:t>sendMessage</a:t>
            </a:r>
            <a:r>
              <a:rPr lang="en-US" altLang="zh-CN" sz="2200" dirty="0"/>
              <a:t>() {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b="1" dirty="0">
                <a:solidFill>
                  <a:srgbClr val="000080"/>
                </a:solidFill>
              </a:rPr>
              <a:t>if 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458383"/>
                </a:solidFill>
              </a:rPr>
              <a:t>socket </a:t>
            </a:r>
            <a:r>
              <a:rPr lang="en-US" altLang="zh-CN" sz="2200" dirty="0"/>
              <a:t>=== </a:t>
            </a:r>
            <a:r>
              <a:rPr lang="en-US" altLang="zh-CN" sz="2200" b="1" dirty="0">
                <a:solidFill>
                  <a:srgbClr val="000080"/>
                </a:solidFill>
              </a:rPr>
              <a:t>undefined </a:t>
            </a:r>
            <a:r>
              <a:rPr lang="en-US" altLang="zh-CN" sz="2200" dirty="0"/>
              <a:t>|| </a:t>
            </a:r>
            <a:r>
              <a:rPr lang="en-US" altLang="zh-CN" sz="2200" dirty="0">
                <a:solidFill>
                  <a:srgbClr val="458383"/>
                </a:solidFill>
              </a:rPr>
              <a:t>socket </a:t>
            </a:r>
            <a:r>
              <a:rPr lang="en-US" altLang="zh-CN" sz="2200" dirty="0"/>
              <a:t>=== </a:t>
            </a:r>
            <a:r>
              <a:rPr lang="en-US" altLang="zh-CN" sz="2200" b="1" dirty="0">
                <a:solidFill>
                  <a:srgbClr val="000080"/>
                </a:solidFill>
              </a:rPr>
              <a:t>null</a:t>
            </a:r>
            <a:r>
              <a:rPr lang="en-US" altLang="zh-CN" sz="2200" dirty="0"/>
              <a:t>) {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i="1" dirty="0"/>
              <a:t>alert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zh-CN" altLang="en-US" sz="2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请先连接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dirty="0">
                <a:solidFill>
                  <a:srgbClr val="000080"/>
                </a:solidFill>
              </a:rPr>
              <a:t>return</a:t>
            </a:r>
            <a:r>
              <a:rPr lang="en-US" altLang="zh-CN" sz="2200" dirty="0"/>
              <a:t>;</a:t>
            </a:r>
            <a:br>
              <a:rPr lang="en-US" altLang="zh-CN" sz="2200" dirty="0"/>
            </a:br>
            <a:r>
              <a:rPr lang="en-US" altLang="zh-CN" sz="2200" dirty="0"/>
              <a:t>  }</a:t>
            </a:r>
            <a:br>
              <a:rPr lang="en-US" altLang="zh-CN" sz="2200" dirty="0"/>
            </a:br>
            <a:r>
              <a:rPr lang="en-US" altLang="zh-CN" sz="2200" dirty="0"/>
              <a:t>  </a:t>
            </a:r>
            <a:r>
              <a:rPr lang="en-US" altLang="zh-CN" sz="2200" b="1" dirty="0">
                <a:solidFill>
                  <a:srgbClr val="000080"/>
                </a:solidFill>
              </a:rPr>
              <a:t>if </a:t>
            </a:r>
            <a:r>
              <a:rPr lang="en-US" altLang="zh-CN" sz="2200" dirty="0"/>
              <a:t>(</a:t>
            </a:r>
            <a:r>
              <a:rPr lang="en-US" altLang="zh-CN" sz="2200" b="1" dirty="0" err="1">
                <a:solidFill>
                  <a:srgbClr val="000080"/>
                </a:solidFill>
              </a:rPr>
              <a:t>typeof</a:t>
            </a:r>
            <a:r>
              <a:rPr lang="en-US" altLang="zh-CN" sz="2200" b="1" dirty="0">
                <a:solidFill>
                  <a:srgbClr val="000080"/>
                </a:solidFill>
              </a:rPr>
              <a:t> </a:t>
            </a:r>
            <a:r>
              <a:rPr lang="en-US" altLang="zh-CN" sz="2200" dirty="0"/>
              <a:t>(</a:t>
            </a:r>
            <a:r>
              <a:rPr lang="en-US" altLang="zh-CN" sz="2200" b="1" i="1" dirty="0">
                <a:solidFill>
                  <a:srgbClr val="660E7A"/>
                </a:solidFill>
              </a:rPr>
              <a:t>WebSocket</a:t>
            </a:r>
            <a:r>
              <a:rPr lang="en-US" altLang="zh-CN" sz="2200" dirty="0"/>
              <a:t>) == </a:t>
            </a:r>
            <a:r>
              <a:rPr lang="en-US" altLang="zh-CN" sz="2200" b="1" dirty="0">
                <a:solidFill>
                  <a:srgbClr val="008000"/>
                </a:solidFill>
              </a:rPr>
              <a:t>"undefined"</a:t>
            </a:r>
            <a:r>
              <a:rPr lang="en-US" altLang="zh-CN" sz="2200" dirty="0"/>
              <a:t>) {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2200" dirty="0" err="1"/>
              <a:t>.</a:t>
            </a:r>
            <a:r>
              <a:rPr lang="en-US" altLang="zh-CN" sz="2200" dirty="0" err="1">
                <a:solidFill>
                  <a:srgbClr val="7A7A43"/>
                </a:solidFill>
              </a:rPr>
              <a:t>log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zh-CN" altLang="en-US" sz="2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您的浏览器不支持</a:t>
            </a:r>
            <a:r>
              <a:rPr lang="en-US" altLang="zh-CN" sz="2200" b="1" dirty="0">
                <a:solidFill>
                  <a:srgbClr val="008000"/>
                </a:solidFill>
              </a:rPr>
              <a:t>WebSocket"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r>
              <a:rPr lang="en-US" altLang="zh-CN" sz="2200" dirty="0"/>
              <a:t>  } </a:t>
            </a:r>
            <a:r>
              <a:rPr lang="en-US" altLang="zh-CN" sz="2200" b="1" dirty="0">
                <a:solidFill>
                  <a:srgbClr val="000080"/>
                </a:solidFill>
              </a:rPr>
              <a:t>else </a:t>
            </a:r>
            <a:r>
              <a:rPr lang="en-US" altLang="zh-CN" sz="2200" dirty="0"/>
              <a:t>{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2200" dirty="0" err="1"/>
              <a:t>.</a:t>
            </a:r>
            <a:r>
              <a:rPr lang="en-US" altLang="zh-CN" sz="2200" dirty="0" err="1">
                <a:solidFill>
                  <a:srgbClr val="7A7A43"/>
                </a:solidFill>
              </a:rPr>
              <a:t>log</a:t>
            </a:r>
            <a:r>
              <a:rPr lang="en-US" altLang="zh-CN" sz="2200" dirty="0"/>
              <a:t>(</a:t>
            </a:r>
            <a:r>
              <a:rPr lang="en-US" altLang="zh-CN" sz="2200" b="1" dirty="0">
                <a:solidFill>
                  <a:srgbClr val="008000"/>
                </a:solidFill>
              </a:rPr>
              <a:t>"</a:t>
            </a:r>
            <a:r>
              <a:rPr lang="zh-CN" altLang="en-US" sz="2200" b="1" dirty="0">
                <a:solidFill>
                  <a:srgbClr val="008000"/>
                </a:solidFill>
                <a:latin typeface="Menlo-Regular" panose="020B0609030804020204" pitchFamily="49" charset="0"/>
              </a:rPr>
              <a:t>您的浏览器支持</a:t>
            </a:r>
            <a:r>
              <a:rPr lang="en-US" altLang="zh-CN" sz="2200" b="1" dirty="0">
                <a:solidFill>
                  <a:srgbClr val="008000"/>
                </a:solidFill>
              </a:rPr>
              <a:t>WebSocket"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dirty="0">
                <a:solidFill>
                  <a:srgbClr val="000080"/>
                </a:solidFill>
              </a:rPr>
              <a:t>var </a:t>
            </a:r>
            <a:r>
              <a:rPr lang="en-US" altLang="zh-CN" sz="2200" dirty="0">
                <a:solidFill>
                  <a:srgbClr val="458383"/>
                </a:solidFill>
              </a:rPr>
              <a:t>msg </a:t>
            </a:r>
            <a:r>
              <a:rPr lang="en-US" altLang="zh-CN" sz="2200" dirty="0"/>
              <a:t>= </a:t>
            </a:r>
            <a:r>
              <a:rPr lang="en-US" altLang="zh-CN" sz="2200" b="1" i="1" dirty="0" err="1">
                <a:solidFill>
                  <a:srgbClr val="660E7A"/>
                </a:solidFill>
              </a:rPr>
              <a:t>JSON</a:t>
            </a:r>
            <a:r>
              <a:rPr lang="en-US" altLang="zh-CN" sz="2200" dirty="0" err="1"/>
              <a:t>.</a:t>
            </a:r>
            <a:r>
              <a:rPr lang="en-US" altLang="zh-CN" sz="2200" dirty="0" err="1">
                <a:solidFill>
                  <a:srgbClr val="7A7A43"/>
                </a:solidFill>
              </a:rPr>
              <a:t>stringify</a:t>
            </a:r>
            <a:r>
              <a:rPr lang="en-US" altLang="zh-CN" sz="2200" dirty="0"/>
              <a:t>({</a:t>
            </a:r>
            <a:r>
              <a:rPr lang="en-US" altLang="zh-CN" sz="2200" b="1" dirty="0">
                <a:solidFill>
                  <a:srgbClr val="008000"/>
                </a:solidFill>
              </a:rPr>
              <a:t>'</a:t>
            </a:r>
            <a:r>
              <a:rPr lang="en-US" altLang="zh-CN" sz="2200" b="1" dirty="0" err="1">
                <a:solidFill>
                  <a:srgbClr val="008000"/>
                </a:solidFill>
              </a:rPr>
              <a:t>userId</a:t>
            </a:r>
            <a:r>
              <a:rPr lang="en-US" altLang="zh-CN" sz="2200" b="1" dirty="0">
                <a:solidFill>
                  <a:srgbClr val="008000"/>
                </a:solidFill>
              </a:rPr>
              <a:t>'</a:t>
            </a:r>
            <a:r>
              <a:rPr lang="en-US" altLang="zh-CN" sz="2200" dirty="0"/>
              <a:t>: $(</a:t>
            </a:r>
            <a:r>
              <a:rPr lang="en-US" altLang="zh-CN" sz="2200" b="1" dirty="0">
                <a:solidFill>
                  <a:srgbClr val="008000"/>
                </a:solidFill>
              </a:rPr>
              <a:t>"#name"</a:t>
            </a:r>
            <a:r>
              <a:rPr lang="en-US" altLang="zh-CN" sz="2200" dirty="0"/>
              <a:t>).</a:t>
            </a:r>
            <a:r>
              <a:rPr lang="en-US" altLang="zh-CN" sz="2200" dirty="0" err="1"/>
              <a:t>val</a:t>
            </a:r>
            <a:r>
              <a:rPr lang="en-US" altLang="zh-CN" sz="2200" dirty="0"/>
              <a:t>()});</a:t>
            </a:r>
            <a:br>
              <a:rPr lang="en-US" altLang="zh-CN" sz="2200" dirty="0"/>
            </a:br>
            <a:r>
              <a:rPr lang="en-US" altLang="zh-CN" sz="2200" dirty="0"/>
              <a:t>    </a:t>
            </a:r>
            <a:r>
              <a:rPr lang="en-US" altLang="zh-CN" sz="2200" b="1" i="1" dirty="0" err="1">
                <a:solidFill>
                  <a:srgbClr val="660E7A"/>
                </a:solidFill>
              </a:rPr>
              <a:t>console</a:t>
            </a:r>
            <a:r>
              <a:rPr lang="en-US" altLang="zh-CN" sz="2200" dirty="0" err="1"/>
              <a:t>.</a:t>
            </a:r>
            <a:r>
              <a:rPr lang="en-US" altLang="zh-CN" sz="2200" dirty="0" err="1">
                <a:solidFill>
                  <a:srgbClr val="7A7A43"/>
                </a:solidFill>
              </a:rPr>
              <a:t>log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458383"/>
                </a:solidFill>
              </a:rPr>
              <a:t>msg</a:t>
            </a:r>
            <a:r>
              <a:rPr lang="en-US" altLang="zh-CN" sz="2200" dirty="0"/>
              <a:t>);</a:t>
            </a:r>
            <a:br>
              <a:rPr lang="en-US" altLang="zh-CN" sz="2200" dirty="0"/>
            </a:br>
            <a:endParaRPr lang="zh-CN" altLang="en-US" sz="2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CFF1B52-1389-C1DA-6EA8-E3F6BD796E41}"/>
              </a:ext>
            </a:extLst>
          </p:cNvPr>
          <p:cNvSpPr txBox="1">
            <a:spLocks/>
          </p:cNvSpPr>
          <p:nvPr/>
        </p:nvSpPr>
        <p:spPr>
          <a:xfrm>
            <a:off x="5076056" y="1029419"/>
            <a:ext cx="4112840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 </a:t>
            </a:r>
            <a:r>
              <a:rPr lang="zh-CN" altLang="en-US" sz="1200" dirty="0"/>
              <a:t>  </a:t>
            </a:r>
            <a:r>
              <a:rPr lang="en-US" altLang="zh-CN" sz="1200" i="1" dirty="0">
                <a:solidFill>
                  <a:srgbClr val="808080"/>
                </a:solidFill>
              </a:rPr>
              <a:t>// </a:t>
            </a:r>
            <a:r>
              <a:rPr lang="en-US" altLang="zh-CN" sz="1200" i="1" dirty="0" err="1">
                <a:solidFill>
                  <a:srgbClr val="808080"/>
                </a:solidFill>
              </a:rPr>
              <a:t>socket.send</a:t>
            </a:r>
            <a:r>
              <a:rPr lang="en-US" altLang="zh-CN" sz="1200" i="1" dirty="0">
                <a:solidFill>
                  <a:srgbClr val="808080"/>
                </a:solidFill>
              </a:rPr>
              <a:t>(msg);</a:t>
            </a:r>
            <a:br>
              <a:rPr lang="en-US" altLang="zh-CN" sz="1200" i="1" dirty="0">
                <a:solidFill>
                  <a:srgbClr val="808080"/>
                </a:solidFill>
              </a:rPr>
            </a:br>
            <a:r>
              <a:rPr lang="en-US" altLang="zh-CN" sz="1200" i="1" dirty="0">
                <a:solidFill>
                  <a:srgbClr val="808080"/>
                </a:solidFill>
              </a:rPr>
              <a:t>    </a:t>
            </a:r>
            <a:r>
              <a:rPr lang="en-US" altLang="zh-CN" sz="1200" dirty="0"/>
              <a:t>$.ajax({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dirty="0">
                <a:solidFill>
                  <a:srgbClr val="660E7A"/>
                </a:solidFill>
              </a:rPr>
              <a:t>type</a:t>
            </a:r>
            <a:r>
              <a:rPr lang="en-US" altLang="zh-CN" sz="1200" dirty="0"/>
              <a:t>: </a:t>
            </a:r>
            <a:r>
              <a:rPr lang="en-US" altLang="zh-CN" sz="1200" b="1" dirty="0">
                <a:solidFill>
                  <a:srgbClr val="008000"/>
                </a:solidFill>
              </a:rPr>
              <a:t>"get"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dirty="0" err="1">
                <a:solidFill>
                  <a:srgbClr val="660E7A"/>
                </a:solidFill>
              </a:rPr>
              <a:t>url</a:t>
            </a:r>
            <a:r>
              <a:rPr lang="en-US" altLang="zh-CN" sz="1200" dirty="0"/>
              <a:t>: </a:t>
            </a:r>
            <a:r>
              <a:rPr lang="en-US" altLang="zh-CN" sz="1200" b="1" dirty="0">
                <a:solidFill>
                  <a:srgbClr val="008000"/>
                </a:solidFill>
              </a:rPr>
              <a:t>"http://localhost:8080/send"</a:t>
            </a:r>
            <a:r>
              <a:rPr lang="en-US" altLang="zh-CN" sz="1200" dirty="0"/>
              <a:t>,</a:t>
            </a:r>
            <a:br>
              <a:rPr lang="en-US" altLang="zh-CN" sz="1200" dirty="0"/>
            </a:br>
            <a:r>
              <a:rPr lang="en-US" altLang="zh-CN" sz="1200" dirty="0"/>
              <a:t>      </a:t>
            </a:r>
            <a:r>
              <a:rPr lang="en-US" altLang="zh-CN" sz="1200" b="1" dirty="0" err="1">
                <a:solidFill>
                  <a:srgbClr val="660E7A"/>
                </a:solidFill>
              </a:rPr>
              <a:t>dataType</a:t>
            </a:r>
            <a:r>
              <a:rPr lang="en-US" altLang="zh-CN" sz="1200" dirty="0"/>
              <a:t>: </a:t>
            </a:r>
            <a:r>
              <a:rPr lang="en-US" altLang="zh-CN" sz="1200" b="1" dirty="0">
                <a:solidFill>
                  <a:srgbClr val="008000"/>
                </a:solidFill>
              </a:rPr>
              <a:t>'</a:t>
            </a:r>
            <a:r>
              <a:rPr lang="en-US" altLang="zh-CN" sz="1200" b="1" dirty="0" err="1">
                <a:solidFill>
                  <a:srgbClr val="008000"/>
                </a:solidFill>
              </a:rPr>
              <a:t>jsonp</a:t>
            </a:r>
            <a:r>
              <a:rPr lang="en-US" altLang="zh-CN" sz="1200" b="1" dirty="0">
                <a:solidFill>
                  <a:srgbClr val="008000"/>
                </a:solidFill>
              </a:rPr>
              <a:t>' </a:t>
            </a:r>
            <a:r>
              <a:rPr lang="en-US" altLang="zh-CN" sz="1200" i="1" dirty="0">
                <a:solidFill>
                  <a:srgbClr val="808080"/>
                </a:solidFill>
              </a:rPr>
              <a:t>//</a:t>
            </a:r>
            <a:r>
              <a:rPr lang="en-US" altLang="zh-CN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【</a:t>
            </a:r>
            <a:r>
              <a:rPr lang="en-US" altLang="zh-CN" sz="1200" i="1" dirty="0" err="1">
                <a:solidFill>
                  <a:srgbClr val="808080"/>
                </a:solidFill>
              </a:rPr>
              <a:t>jsonp</a:t>
            </a:r>
            <a:r>
              <a:rPr lang="zh-CN" altLang="en-US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进行跨域请求 只支持</a:t>
            </a:r>
            <a:r>
              <a:rPr lang="en-US" altLang="zh-CN" sz="1200" i="1" dirty="0">
                <a:solidFill>
                  <a:srgbClr val="808080"/>
                </a:solidFill>
              </a:rPr>
              <a:t>get</a:t>
            </a:r>
            <a:r>
              <a:rPr lang="en-US" altLang="zh-CN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】</a:t>
            </a:r>
            <a:br>
              <a:rPr lang="en-US" altLang="zh-CN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</a:br>
            <a:r>
              <a:rPr lang="en-US" altLang="zh-CN" sz="1200" i="1" dirty="0">
                <a:solidFill>
                  <a:srgbClr val="808080"/>
                </a:solidFill>
                <a:latin typeface="Menlo-Regular" panose="020B0609030804020204" pitchFamily="49" charset="0"/>
              </a:rPr>
              <a:t>  </a:t>
            </a:r>
            <a:r>
              <a:rPr lang="en-US" altLang="zh-CN" sz="1200" dirty="0"/>
              <a:t>});</a:t>
            </a:r>
            <a:br>
              <a:rPr lang="en-US" altLang="zh-CN" sz="1200" dirty="0"/>
            </a:br>
            <a:r>
              <a:rPr lang="en-US" altLang="zh-CN" sz="1200" dirty="0"/>
              <a:t>  }</a:t>
            </a:r>
            <a:br>
              <a:rPr lang="en-US" altLang="zh-CN" sz="1200" dirty="0"/>
            </a:br>
            <a:r>
              <a:rPr lang="en-US" altLang="zh-CN" sz="1200" dirty="0"/>
              <a:t>}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r>
              <a:rPr lang="en-US" altLang="zh-CN" sz="1200" dirty="0"/>
              <a:t>$(</a:t>
            </a:r>
            <a:r>
              <a:rPr lang="en-US" altLang="zh-CN" sz="1200" b="1" dirty="0">
                <a:solidFill>
                  <a:srgbClr val="000080"/>
                </a:solidFill>
              </a:rPr>
              <a:t>function </a:t>
            </a:r>
            <a:r>
              <a:rPr lang="en-US" altLang="zh-CN" sz="1200" dirty="0"/>
              <a:t>() {</a:t>
            </a:r>
            <a:br>
              <a:rPr lang="en-US" altLang="zh-CN" sz="1200" dirty="0"/>
            </a:br>
            <a:r>
              <a:rPr lang="en-US" altLang="zh-CN" sz="1200" dirty="0"/>
              <a:t>  $(</a:t>
            </a:r>
            <a:r>
              <a:rPr lang="en-US" altLang="zh-CN" sz="1200" b="1" dirty="0">
                <a:solidFill>
                  <a:srgbClr val="008000"/>
                </a:solidFill>
              </a:rPr>
              <a:t>"form"</a:t>
            </a:r>
            <a:r>
              <a:rPr lang="en-US" altLang="zh-CN" sz="1200" dirty="0"/>
              <a:t>).</a:t>
            </a:r>
            <a:r>
              <a:rPr lang="en-US" altLang="zh-CN" sz="1200" dirty="0">
                <a:solidFill>
                  <a:srgbClr val="7A7A43"/>
                </a:solidFill>
              </a:rPr>
              <a:t>on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8000"/>
                </a:solidFill>
              </a:rPr>
              <a:t>'submit'</a:t>
            </a:r>
            <a:r>
              <a:rPr lang="en-US" altLang="zh-CN" sz="1200" dirty="0"/>
              <a:t>, </a:t>
            </a:r>
            <a:r>
              <a:rPr lang="en-US" altLang="zh-CN" sz="1200" b="1" dirty="0">
                <a:solidFill>
                  <a:srgbClr val="000080"/>
                </a:solidFill>
              </a:rPr>
              <a:t>function </a:t>
            </a:r>
            <a:r>
              <a:rPr lang="en-US" altLang="zh-CN" sz="1200" dirty="0"/>
              <a:t>(e) {</a:t>
            </a:r>
            <a:br>
              <a:rPr lang="en-US" altLang="zh-CN" sz="1200" dirty="0"/>
            </a:br>
            <a:r>
              <a:rPr lang="en-US" altLang="zh-CN" sz="1200" dirty="0"/>
              <a:t>    </a:t>
            </a:r>
            <a:r>
              <a:rPr lang="en-US" altLang="zh-CN" sz="1200" dirty="0" err="1"/>
              <a:t>e.</a:t>
            </a:r>
            <a:r>
              <a:rPr lang="en-US" altLang="zh-CN" sz="1200" dirty="0" err="1">
                <a:solidFill>
                  <a:srgbClr val="7A7A43"/>
                </a:solidFill>
              </a:rPr>
              <a:t>preventDefault</a:t>
            </a:r>
            <a:r>
              <a:rPr lang="en-US" altLang="zh-CN" sz="1200" dirty="0"/>
              <a:t>();</a:t>
            </a:r>
            <a:br>
              <a:rPr lang="en-US" altLang="zh-CN" sz="1200" dirty="0"/>
            </a:br>
            <a:r>
              <a:rPr lang="en-US" altLang="zh-CN" sz="1200" dirty="0"/>
              <a:t>  });</a:t>
            </a:r>
            <a:br>
              <a:rPr lang="en-US" altLang="zh-CN" sz="1200" dirty="0"/>
            </a:br>
            <a:r>
              <a:rPr lang="en-US" altLang="zh-CN" sz="1200" dirty="0"/>
              <a:t>  $( </a:t>
            </a:r>
            <a:r>
              <a:rPr lang="en-US" altLang="zh-CN" sz="1200" b="1" dirty="0">
                <a:solidFill>
                  <a:srgbClr val="008000"/>
                </a:solidFill>
              </a:rPr>
              <a:t>"#connect" </a:t>
            </a:r>
            <a:r>
              <a:rPr lang="en-US" altLang="zh-CN" sz="1200" dirty="0"/>
              <a:t>).</a:t>
            </a:r>
            <a:r>
              <a:rPr lang="en-US" altLang="zh-CN" sz="1200" dirty="0">
                <a:solidFill>
                  <a:srgbClr val="7A7A43"/>
                </a:solidFill>
              </a:rPr>
              <a:t>click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0080"/>
                </a:solidFill>
              </a:rPr>
              <a:t>function</a:t>
            </a:r>
            <a:r>
              <a:rPr lang="en-US" altLang="zh-CN" sz="1200" dirty="0"/>
              <a:t>() { </a:t>
            </a:r>
            <a:r>
              <a:rPr lang="en-US" altLang="zh-CN" sz="1200" dirty="0" err="1"/>
              <a:t>openSocket</a:t>
            </a:r>
            <a:r>
              <a:rPr lang="en-US" altLang="zh-CN" sz="1200" dirty="0"/>
              <a:t>(); });</a:t>
            </a:r>
            <a:br>
              <a:rPr lang="en-US" altLang="zh-CN" sz="1200" dirty="0"/>
            </a:br>
            <a:r>
              <a:rPr lang="en-US" altLang="zh-CN" sz="1200" dirty="0"/>
              <a:t>  $( </a:t>
            </a:r>
            <a:r>
              <a:rPr lang="en-US" altLang="zh-CN" sz="1200" b="1" dirty="0">
                <a:solidFill>
                  <a:srgbClr val="008000"/>
                </a:solidFill>
              </a:rPr>
              <a:t>"#disconnect" </a:t>
            </a:r>
            <a:r>
              <a:rPr lang="en-US" altLang="zh-CN" sz="1200" dirty="0"/>
              <a:t>).</a:t>
            </a:r>
            <a:r>
              <a:rPr lang="en-US" altLang="zh-CN" sz="1200" dirty="0">
                <a:solidFill>
                  <a:srgbClr val="7A7A43"/>
                </a:solidFill>
              </a:rPr>
              <a:t>click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0080"/>
                </a:solidFill>
              </a:rPr>
              <a:t>function</a:t>
            </a:r>
            <a:r>
              <a:rPr lang="en-US" altLang="zh-CN" sz="1200" dirty="0"/>
              <a:t>() { </a:t>
            </a:r>
            <a:r>
              <a:rPr lang="en-US" altLang="zh-CN" sz="1200" dirty="0" err="1"/>
              <a:t>closeSocket</a:t>
            </a:r>
            <a:r>
              <a:rPr lang="en-US" altLang="zh-CN" sz="1200" dirty="0"/>
              <a:t>(); });</a:t>
            </a:r>
            <a:br>
              <a:rPr lang="en-US" altLang="zh-CN" sz="1200" dirty="0"/>
            </a:br>
            <a:r>
              <a:rPr lang="en-US" altLang="zh-CN" sz="1200" dirty="0"/>
              <a:t>  $( </a:t>
            </a:r>
            <a:r>
              <a:rPr lang="en-US" altLang="zh-CN" sz="1200" b="1" dirty="0">
                <a:solidFill>
                  <a:srgbClr val="008000"/>
                </a:solidFill>
              </a:rPr>
              <a:t>"#send" </a:t>
            </a:r>
            <a:r>
              <a:rPr lang="en-US" altLang="zh-CN" sz="1200" dirty="0"/>
              <a:t>).</a:t>
            </a:r>
            <a:r>
              <a:rPr lang="en-US" altLang="zh-CN" sz="1200" dirty="0">
                <a:solidFill>
                  <a:srgbClr val="7A7A43"/>
                </a:solidFill>
              </a:rPr>
              <a:t>click</a:t>
            </a:r>
            <a:r>
              <a:rPr lang="en-US" altLang="zh-CN" sz="1200" dirty="0"/>
              <a:t>(</a:t>
            </a:r>
            <a:r>
              <a:rPr lang="en-US" altLang="zh-CN" sz="1200" b="1" dirty="0">
                <a:solidFill>
                  <a:srgbClr val="000080"/>
                </a:solidFill>
              </a:rPr>
              <a:t>function</a:t>
            </a:r>
            <a:r>
              <a:rPr lang="en-US" altLang="zh-CN" sz="1200" dirty="0"/>
              <a:t>() { </a:t>
            </a:r>
            <a:r>
              <a:rPr lang="en-US" altLang="zh-CN" sz="1200" dirty="0" err="1"/>
              <a:t>sendMessage</a:t>
            </a:r>
            <a:r>
              <a:rPr lang="en-US" altLang="zh-CN" sz="1200" dirty="0"/>
              <a:t>(); });</a:t>
            </a:r>
            <a:br>
              <a:rPr lang="en-US" altLang="zh-CN" sz="1200" dirty="0"/>
            </a:br>
            <a:r>
              <a:rPr lang="en-US" altLang="zh-CN" sz="1200" dirty="0"/>
              <a:t>});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154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D9B8-25E9-E275-A85F-CEDD70B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Transfer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WebSocket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47FFD-EAA2-50AE-D7D1-7D392727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kumimoji="1" lang="en-US" altLang="zh-CN" sz="4900" dirty="0" err="1"/>
              <a:t>App.js</a:t>
            </a:r>
            <a:endParaRPr kumimoji="1" lang="en-US" altLang="zh-CN" sz="4900" dirty="0"/>
          </a:p>
          <a:p>
            <a:pPr marL="0" indent="0">
              <a:buNone/>
            </a:pPr>
            <a:r>
              <a:rPr lang="en-US" altLang="zh-CN" sz="3100" b="1" dirty="0">
                <a:solidFill>
                  <a:srgbClr val="000080"/>
                </a:solidFill>
              </a:rPr>
              <a:t>function </a:t>
            </a:r>
            <a:r>
              <a:rPr lang="en-US" altLang="zh-CN" sz="3100" i="1" dirty="0"/>
              <a:t>App</a:t>
            </a:r>
            <a:r>
              <a:rPr lang="en-US" altLang="zh-CN" sz="3100" dirty="0"/>
              <a:t>() {</a:t>
            </a:r>
            <a:br>
              <a:rPr lang="en-US" altLang="zh-CN" sz="3100" dirty="0"/>
            </a:br>
            <a:r>
              <a:rPr lang="en-US" altLang="zh-CN" sz="3100" dirty="0"/>
              <a:t>  </a:t>
            </a:r>
            <a:r>
              <a:rPr lang="en-US" altLang="zh-CN" sz="3100" b="1" dirty="0">
                <a:solidFill>
                  <a:srgbClr val="000080"/>
                </a:solidFill>
              </a:rPr>
              <a:t>return </a:t>
            </a:r>
            <a:r>
              <a:rPr lang="en-US" altLang="zh-CN" sz="3100" dirty="0"/>
              <a:t>(</a:t>
            </a:r>
            <a:br>
              <a:rPr lang="en-US" altLang="zh-CN" sz="3100" dirty="0"/>
            </a:br>
            <a:r>
              <a:rPr lang="en-US" altLang="zh-CN" sz="3100" dirty="0"/>
              <a:t>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="App"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>
                <a:solidFill>
                  <a:srgbClr val="0000FF"/>
                </a:solidFill>
              </a:rPr>
              <a:t>id</a:t>
            </a:r>
            <a:r>
              <a:rPr lang="en-US" altLang="zh-CN" sz="3100" b="1" dirty="0">
                <a:solidFill>
                  <a:srgbClr val="008000"/>
                </a:solidFill>
              </a:rPr>
              <a:t>="main-content"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="container"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="row"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="col-md-6"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form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="form-inline"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="form-group"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label </a:t>
            </a:r>
            <a:r>
              <a:rPr lang="en-US" altLang="zh-CN" sz="3100" b="1" dirty="0" err="1">
                <a:solidFill>
                  <a:srgbClr val="0000FF"/>
                </a:solidFill>
              </a:rPr>
              <a:t>htmlFor</a:t>
            </a:r>
            <a:r>
              <a:rPr lang="en-US" altLang="zh-CN" sz="3100" b="1" dirty="0">
                <a:solidFill>
                  <a:srgbClr val="008000"/>
                </a:solidFill>
              </a:rPr>
              <a:t>="connect"</a:t>
            </a:r>
            <a:r>
              <a:rPr lang="en-US" altLang="zh-CN" sz="3100" dirty="0"/>
              <a:t>&gt;WebSocket connection:&lt;/</a:t>
            </a:r>
            <a:r>
              <a:rPr lang="en-US" altLang="zh-CN" sz="3100" b="1" dirty="0">
                <a:solidFill>
                  <a:srgbClr val="000080"/>
                </a:solidFill>
              </a:rPr>
              <a:t>label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button </a:t>
            </a:r>
            <a:r>
              <a:rPr lang="en-US" altLang="zh-CN" sz="3100" b="1" dirty="0">
                <a:solidFill>
                  <a:srgbClr val="0000FF"/>
                </a:solidFill>
              </a:rPr>
              <a:t>id</a:t>
            </a:r>
            <a:r>
              <a:rPr lang="en-US" altLang="zh-CN" sz="3100" b="1" dirty="0">
                <a:solidFill>
                  <a:srgbClr val="008000"/>
                </a:solidFill>
              </a:rPr>
              <a:t>="connect"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 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-default”</a:t>
            </a:r>
          </a:p>
          <a:p>
            <a:pPr marL="0" indent="0">
              <a:buNone/>
            </a:pPr>
            <a:r>
              <a:rPr lang="zh-CN" altLang="en-US" sz="3100" b="1" dirty="0">
                <a:solidFill>
                  <a:srgbClr val="008000"/>
                </a:solidFill>
              </a:rPr>
              <a:t>                                </a:t>
            </a:r>
            <a:r>
              <a:rPr lang="en-US" altLang="zh-CN" sz="3100" b="1" dirty="0">
                <a:solidFill>
                  <a:srgbClr val="008000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type</a:t>
            </a:r>
            <a:r>
              <a:rPr lang="en-US" altLang="zh-CN" sz="3100" b="1" dirty="0">
                <a:solidFill>
                  <a:srgbClr val="008000"/>
                </a:solidFill>
              </a:rPr>
              <a:t>="submit"</a:t>
            </a:r>
            <a:r>
              <a:rPr lang="en-US" altLang="zh-CN" sz="3100" dirty="0"/>
              <a:t>&gt;Connect&lt;/</a:t>
            </a:r>
            <a:r>
              <a:rPr lang="en-US" altLang="zh-CN" sz="3100" b="1" dirty="0">
                <a:solidFill>
                  <a:srgbClr val="000080"/>
                </a:solidFill>
              </a:rPr>
              <a:t>button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button </a:t>
            </a:r>
            <a:r>
              <a:rPr lang="en-US" altLang="zh-CN" sz="3100" b="1" dirty="0">
                <a:solidFill>
                  <a:srgbClr val="0000FF"/>
                </a:solidFill>
              </a:rPr>
              <a:t>id</a:t>
            </a:r>
            <a:r>
              <a:rPr lang="en-US" altLang="zh-CN" sz="3100" b="1" dirty="0">
                <a:solidFill>
                  <a:srgbClr val="008000"/>
                </a:solidFill>
              </a:rPr>
              <a:t>="disconnect"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 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-default”</a:t>
            </a:r>
          </a:p>
          <a:p>
            <a:pPr marL="0" indent="0">
              <a:buNone/>
            </a:pPr>
            <a:r>
              <a:rPr lang="zh-CN" altLang="en-US" sz="3100" b="1" dirty="0">
                <a:solidFill>
                  <a:srgbClr val="008000"/>
                </a:solidFill>
              </a:rPr>
              <a:t>                               </a:t>
            </a:r>
            <a:r>
              <a:rPr lang="en-US" altLang="zh-CN" sz="3100" b="1" dirty="0">
                <a:solidFill>
                  <a:srgbClr val="008000"/>
                </a:solidFill>
              </a:rPr>
              <a:t> </a:t>
            </a:r>
            <a:r>
              <a:rPr lang="zh-CN" altLang="en-US" sz="3100" b="1" dirty="0">
                <a:solidFill>
                  <a:srgbClr val="008000"/>
                </a:solidFill>
              </a:rPr>
              <a:t> </a:t>
            </a:r>
            <a:r>
              <a:rPr lang="en-US" altLang="zh-CN" sz="3100" b="1" dirty="0">
                <a:solidFill>
                  <a:srgbClr val="0000FF"/>
                </a:solidFill>
              </a:rPr>
              <a:t>type</a:t>
            </a:r>
            <a:r>
              <a:rPr lang="en-US" altLang="zh-CN" sz="3100" b="1" dirty="0">
                <a:solidFill>
                  <a:srgbClr val="008000"/>
                </a:solidFill>
              </a:rPr>
              <a:t>="submit" </a:t>
            </a:r>
            <a:r>
              <a:rPr lang="en-US" altLang="zh-CN" sz="3100" b="1" dirty="0">
                <a:solidFill>
                  <a:srgbClr val="0000FF"/>
                </a:solidFill>
              </a:rPr>
              <a:t>disabled</a:t>
            </a:r>
            <a:r>
              <a:rPr lang="en-US" altLang="zh-CN" sz="3100" b="1" dirty="0">
                <a:solidFill>
                  <a:srgbClr val="008000"/>
                </a:solidFill>
              </a:rPr>
              <a:t>="disabled"</a:t>
            </a:r>
            <a:r>
              <a:rPr lang="en-US" altLang="zh-CN" sz="3100" dirty="0"/>
              <a:t>&gt;Disconnect</a:t>
            </a:r>
            <a:br>
              <a:rPr lang="en-US" altLang="zh-CN" sz="3100" dirty="0"/>
            </a:br>
            <a:r>
              <a:rPr lang="en-US" altLang="zh-CN" sz="3100" dirty="0"/>
              <a:t>      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button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div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form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div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="col-md-6"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form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="form-inline"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div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="form-group"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label </a:t>
            </a:r>
            <a:r>
              <a:rPr lang="en-US" altLang="zh-CN" sz="3100" b="1" dirty="0" err="1">
                <a:solidFill>
                  <a:srgbClr val="0000FF"/>
                </a:solidFill>
              </a:rPr>
              <a:t>htmlFor</a:t>
            </a:r>
            <a:r>
              <a:rPr lang="en-US" altLang="zh-CN" sz="3100" b="1" dirty="0">
                <a:solidFill>
                  <a:srgbClr val="008000"/>
                </a:solidFill>
              </a:rPr>
              <a:t>="name"</a:t>
            </a:r>
            <a:r>
              <a:rPr lang="en-US" altLang="zh-CN" sz="3100" dirty="0"/>
              <a:t>&gt;What is your name?&lt;/</a:t>
            </a:r>
            <a:r>
              <a:rPr lang="en-US" altLang="zh-CN" sz="3100" b="1" dirty="0">
                <a:solidFill>
                  <a:srgbClr val="000080"/>
                </a:solidFill>
              </a:rPr>
              <a:t>label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input </a:t>
            </a:r>
            <a:r>
              <a:rPr lang="en-US" altLang="zh-CN" sz="3100" b="1" dirty="0">
                <a:solidFill>
                  <a:srgbClr val="0000FF"/>
                </a:solidFill>
              </a:rPr>
              <a:t>type</a:t>
            </a:r>
            <a:r>
              <a:rPr lang="en-US" altLang="zh-CN" sz="3100" b="1" dirty="0">
                <a:solidFill>
                  <a:srgbClr val="008000"/>
                </a:solidFill>
              </a:rPr>
              <a:t>="text" </a:t>
            </a:r>
            <a:r>
              <a:rPr lang="en-US" altLang="zh-CN" sz="3100" b="1" dirty="0">
                <a:solidFill>
                  <a:srgbClr val="0000FF"/>
                </a:solidFill>
              </a:rPr>
              <a:t>id</a:t>
            </a:r>
            <a:r>
              <a:rPr lang="en-US" altLang="zh-CN" sz="3100" b="1" dirty="0">
                <a:solidFill>
                  <a:srgbClr val="008000"/>
                </a:solidFill>
              </a:rPr>
              <a:t>="name"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="form-control" </a:t>
            </a:r>
          </a:p>
          <a:p>
            <a:pPr marL="0" indent="0">
              <a:buNone/>
            </a:pPr>
            <a:r>
              <a:rPr lang="zh-CN" altLang="en-US" sz="3100" b="1" dirty="0">
                <a:solidFill>
                  <a:srgbClr val="008000"/>
                </a:solidFill>
              </a:rPr>
              <a:t>                              </a:t>
            </a:r>
            <a:r>
              <a:rPr lang="en-US" altLang="zh-CN" sz="3100" b="1" dirty="0">
                <a:solidFill>
                  <a:srgbClr val="0000FF"/>
                </a:solidFill>
              </a:rPr>
              <a:t>placeholder</a:t>
            </a:r>
            <a:r>
              <a:rPr lang="en-US" altLang="zh-CN" sz="3100" b="1" dirty="0">
                <a:solidFill>
                  <a:srgbClr val="008000"/>
                </a:solidFill>
              </a:rPr>
              <a:t>="Your name here..."</a:t>
            </a:r>
            <a:r>
              <a:rPr lang="en-US" altLang="zh-CN" sz="3100" dirty="0"/>
              <a:t>/&gt;</a:t>
            </a:r>
            <a:br>
              <a:rPr lang="en-US" altLang="zh-CN" sz="3100" dirty="0"/>
            </a:br>
            <a:r>
              <a:rPr lang="en-US" altLang="zh-CN" sz="3100" dirty="0"/>
              <a:t>    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div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  &lt;</a:t>
            </a:r>
            <a:r>
              <a:rPr lang="en-US" altLang="zh-CN" sz="3100" b="1" dirty="0">
                <a:solidFill>
                  <a:srgbClr val="000080"/>
                </a:solidFill>
              </a:rPr>
              <a:t>button </a:t>
            </a:r>
            <a:r>
              <a:rPr lang="en-US" altLang="zh-CN" sz="3100" b="1" dirty="0">
                <a:solidFill>
                  <a:srgbClr val="0000FF"/>
                </a:solidFill>
              </a:rPr>
              <a:t>id</a:t>
            </a:r>
            <a:r>
              <a:rPr lang="en-US" altLang="zh-CN" sz="3100" b="1" dirty="0">
                <a:solidFill>
                  <a:srgbClr val="008000"/>
                </a:solidFill>
              </a:rPr>
              <a:t>="send" </a:t>
            </a:r>
            <a:r>
              <a:rPr lang="en-US" altLang="zh-CN" sz="31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3100" b="1" dirty="0">
                <a:solidFill>
                  <a:srgbClr val="008000"/>
                </a:solidFill>
              </a:rPr>
              <a:t>="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 </a:t>
            </a:r>
            <a:r>
              <a:rPr lang="en-US" altLang="zh-CN" sz="3100" b="1" dirty="0" err="1">
                <a:solidFill>
                  <a:srgbClr val="008000"/>
                </a:solidFill>
              </a:rPr>
              <a:t>btn</a:t>
            </a:r>
            <a:r>
              <a:rPr lang="en-US" altLang="zh-CN" sz="3100" b="1" dirty="0">
                <a:solidFill>
                  <a:srgbClr val="008000"/>
                </a:solidFill>
              </a:rPr>
              <a:t>-default" </a:t>
            </a:r>
            <a:r>
              <a:rPr lang="en-US" altLang="zh-CN" sz="3100" b="1" dirty="0">
                <a:solidFill>
                  <a:srgbClr val="0000FF"/>
                </a:solidFill>
              </a:rPr>
              <a:t>type</a:t>
            </a:r>
            <a:r>
              <a:rPr lang="en-US" altLang="zh-CN" sz="3100" b="1" dirty="0">
                <a:solidFill>
                  <a:srgbClr val="008000"/>
                </a:solidFill>
              </a:rPr>
              <a:t>="submit"</a:t>
            </a:r>
            <a:r>
              <a:rPr lang="en-US" altLang="zh-CN" sz="3100" dirty="0"/>
              <a:t>&gt;Send&lt;/</a:t>
            </a:r>
            <a:r>
              <a:rPr lang="en-US" altLang="zh-CN" sz="3100" b="1" dirty="0">
                <a:solidFill>
                  <a:srgbClr val="000080"/>
                </a:solidFill>
              </a:rPr>
              <a:t>button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form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div</a:t>
            </a:r>
            <a:r>
              <a:rPr lang="en-US" altLang="zh-CN" sz="3100" dirty="0"/>
              <a:t>&gt;</a:t>
            </a:r>
            <a:br>
              <a:rPr lang="en-US" altLang="zh-CN" sz="3100" dirty="0"/>
            </a:br>
            <a:r>
              <a:rPr lang="en-US" altLang="zh-CN" sz="3100" dirty="0"/>
              <a:t>        &lt;/</a:t>
            </a:r>
            <a:r>
              <a:rPr lang="en-US" altLang="zh-CN" sz="3100" b="1" dirty="0">
                <a:solidFill>
                  <a:srgbClr val="000080"/>
                </a:solidFill>
              </a:rPr>
              <a:t>div</a:t>
            </a:r>
            <a:r>
              <a:rPr lang="en-US" altLang="zh-CN" sz="3100" dirty="0"/>
              <a:t>&gt;    </a:t>
            </a:r>
            <a:endParaRPr lang="zh-CN" altLang="en-US" sz="31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0E35D-3B0A-A76A-AA16-A6073F31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BF21259-CE76-2DA3-1A97-F7863FFEF881}"/>
              </a:ext>
            </a:extLst>
          </p:cNvPr>
          <p:cNvSpPr txBox="1">
            <a:spLocks/>
          </p:cNvSpPr>
          <p:nvPr/>
        </p:nvSpPr>
        <p:spPr>
          <a:xfrm>
            <a:off x="5652120" y="1347614"/>
            <a:ext cx="3851920" cy="3940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 baseline="0">
                <a:solidFill>
                  <a:schemeClr val="tx1"/>
                </a:solidFill>
                <a:latin typeface="Cambria" pitchFamily="18" charset="0"/>
                <a:ea typeface="新宋体" pitchFamily="49" charset="-122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000" dirty="0"/>
              <a:t>        &lt;</a:t>
            </a:r>
            <a:r>
              <a:rPr lang="en-US" altLang="zh-CN" sz="1000" b="1" dirty="0">
                <a:solidFill>
                  <a:srgbClr val="000080"/>
                </a:solidFill>
              </a:rPr>
              <a:t>div </a:t>
            </a:r>
            <a:r>
              <a:rPr lang="en-US" altLang="zh-CN" sz="10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1000" b="1" dirty="0">
                <a:solidFill>
                  <a:srgbClr val="008000"/>
                </a:solidFill>
              </a:rPr>
              <a:t>="row"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&lt;</a:t>
            </a:r>
            <a:r>
              <a:rPr lang="en-US" altLang="zh-CN" sz="1000" b="1" dirty="0">
                <a:solidFill>
                  <a:srgbClr val="000080"/>
                </a:solidFill>
              </a:rPr>
              <a:t>div </a:t>
            </a:r>
            <a:r>
              <a:rPr lang="en-US" altLang="zh-CN" sz="10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1000" b="1" dirty="0">
                <a:solidFill>
                  <a:srgbClr val="008000"/>
                </a:solidFill>
              </a:rPr>
              <a:t>="col-md-12"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&lt;</a:t>
            </a:r>
            <a:r>
              <a:rPr lang="en-US" altLang="zh-CN" sz="1000" b="1" dirty="0">
                <a:solidFill>
                  <a:srgbClr val="000080"/>
                </a:solidFill>
              </a:rPr>
              <a:t>table </a:t>
            </a:r>
            <a:r>
              <a:rPr lang="en-US" altLang="zh-CN" sz="1000" b="1" dirty="0">
                <a:solidFill>
                  <a:srgbClr val="0000FF"/>
                </a:solidFill>
              </a:rPr>
              <a:t>id</a:t>
            </a:r>
            <a:r>
              <a:rPr lang="en-US" altLang="zh-CN" sz="1000" b="1" dirty="0">
                <a:solidFill>
                  <a:srgbClr val="008000"/>
                </a:solidFill>
              </a:rPr>
              <a:t>="conversation" </a:t>
            </a:r>
          </a:p>
          <a:p>
            <a:pPr marL="0" indent="0">
              <a:buNone/>
            </a:pPr>
            <a:r>
              <a:rPr lang="zh-CN" altLang="en-US" sz="1000" b="1" dirty="0">
                <a:solidFill>
                  <a:srgbClr val="008000"/>
                </a:solidFill>
              </a:rPr>
              <a:t>                          </a:t>
            </a:r>
            <a:r>
              <a:rPr lang="en-US" altLang="zh-CN" sz="1000" b="1" dirty="0" err="1">
                <a:solidFill>
                  <a:srgbClr val="0000FF"/>
                </a:solidFill>
              </a:rPr>
              <a:t>className</a:t>
            </a:r>
            <a:r>
              <a:rPr lang="en-US" altLang="zh-CN" sz="1000" b="1" dirty="0">
                <a:solidFill>
                  <a:srgbClr val="008000"/>
                </a:solidFill>
              </a:rPr>
              <a:t>="table table-striped"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</a:t>
            </a:r>
            <a:r>
              <a:rPr lang="en-US" altLang="zh-CN" sz="1000" b="1" dirty="0" err="1">
                <a:solidFill>
                  <a:srgbClr val="000080"/>
                </a:solidFill>
              </a:rPr>
              <a:t>thead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</a:t>
            </a:r>
            <a:r>
              <a:rPr lang="en-US" altLang="zh-CN" sz="1000" b="1" dirty="0">
                <a:solidFill>
                  <a:srgbClr val="000080"/>
                </a:solidFill>
              </a:rPr>
              <a:t>tr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  &lt;</a:t>
            </a:r>
            <a:r>
              <a:rPr lang="en-US" altLang="zh-CN" sz="1000" b="1" dirty="0" err="1">
                <a:solidFill>
                  <a:srgbClr val="000080"/>
                </a:solidFill>
              </a:rPr>
              <a:t>th</a:t>
            </a:r>
            <a:r>
              <a:rPr lang="en-US" altLang="zh-CN" sz="1000" dirty="0"/>
              <a:t>&gt;Greetings&lt;/</a:t>
            </a:r>
            <a:r>
              <a:rPr lang="en-US" altLang="zh-CN" sz="1000" b="1" dirty="0" err="1">
                <a:solidFill>
                  <a:srgbClr val="000080"/>
                </a:solidFill>
              </a:rPr>
              <a:t>th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&lt;/</a:t>
            </a:r>
            <a:r>
              <a:rPr lang="en-US" altLang="zh-CN" sz="1000" b="1" dirty="0">
                <a:solidFill>
                  <a:srgbClr val="000080"/>
                </a:solidFill>
              </a:rPr>
              <a:t>tr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&lt;/</a:t>
            </a:r>
            <a:r>
              <a:rPr lang="en-US" altLang="zh-CN" sz="1000" b="1" dirty="0" err="1">
                <a:solidFill>
                  <a:srgbClr val="000080"/>
                </a:solidFill>
              </a:rPr>
              <a:t>thead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</a:t>
            </a:r>
            <a:r>
              <a:rPr lang="en-US" altLang="zh-CN" sz="1000" b="1" dirty="0" err="1">
                <a:solidFill>
                  <a:srgbClr val="000080"/>
                </a:solidFill>
              </a:rPr>
              <a:t>tbody</a:t>
            </a:r>
            <a:r>
              <a:rPr lang="en-US" altLang="zh-CN" sz="1000" b="1" dirty="0">
                <a:solidFill>
                  <a:srgbClr val="000080"/>
                </a:solidFill>
              </a:rPr>
              <a:t> </a:t>
            </a:r>
            <a:r>
              <a:rPr lang="en-US" altLang="zh-CN" sz="1000" b="1" dirty="0">
                <a:solidFill>
                  <a:srgbClr val="0000FF"/>
                </a:solidFill>
              </a:rPr>
              <a:t>id</a:t>
            </a:r>
            <a:r>
              <a:rPr lang="en-US" altLang="zh-CN" sz="1000" b="1" dirty="0">
                <a:solidFill>
                  <a:srgbClr val="008000"/>
                </a:solidFill>
              </a:rPr>
              <a:t>="greetings"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  &lt;/</a:t>
            </a:r>
            <a:r>
              <a:rPr lang="en-US" altLang="zh-CN" sz="1000" b="1" dirty="0" err="1">
                <a:solidFill>
                  <a:srgbClr val="000080"/>
                </a:solidFill>
              </a:rPr>
              <a:t>tbody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  &lt;/</a:t>
            </a:r>
            <a:r>
              <a:rPr lang="en-US" altLang="zh-CN" sz="1000" b="1" dirty="0">
                <a:solidFill>
                  <a:srgbClr val="000080"/>
                </a:solidFill>
              </a:rPr>
              <a:t>table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  &lt;/</a:t>
            </a:r>
            <a:r>
              <a:rPr lang="en-US" altLang="zh-CN" sz="1000" b="1" dirty="0">
                <a:solidFill>
                  <a:srgbClr val="000080"/>
                </a:solidFill>
              </a:rPr>
              <a:t>div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  &lt;/</a:t>
            </a:r>
            <a:r>
              <a:rPr lang="en-US" altLang="zh-CN" sz="1000" b="1" dirty="0">
                <a:solidFill>
                  <a:srgbClr val="000080"/>
                </a:solidFill>
              </a:rPr>
              <a:t>div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  &lt;/</a:t>
            </a:r>
            <a:r>
              <a:rPr lang="en-US" altLang="zh-CN" sz="1000" b="1" dirty="0">
                <a:solidFill>
                  <a:srgbClr val="000080"/>
                </a:solidFill>
              </a:rPr>
              <a:t>div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  &lt;/</a:t>
            </a:r>
            <a:r>
              <a:rPr lang="en-US" altLang="zh-CN" sz="1000" b="1" dirty="0">
                <a:solidFill>
                  <a:srgbClr val="000080"/>
                </a:solidFill>
              </a:rPr>
              <a:t>div</a:t>
            </a:r>
            <a:r>
              <a:rPr lang="en-US" altLang="zh-CN" sz="1000" dirty="0"/>
              <a:t>&gt;</a:t>
            </a:r>
            <a:br>
              <a:rPr lang="en-US" altLang="zh-CN" sz="1000" dirty="0"/>
            </a:br>
            <a:r>
              <a:rPr lang="en-US" altLang="zh-CN" sz="1000" dirty="0"/>
              <a:t>  );</a:t>
            </a:r>
            <a:br>
              <a:rPr lang="en-US" altLang="zh-CN" sz="1000" dirty="0"/>
            </a:br>
            <a:r>
              <a:rPr lang="en-US" altLang="zh-CN" sz="1000" dirty="0"/>
              <a:t>}</a:t>
            </a:r>
            <a:br>
              <a:rPr lang="en-US" altLang="zh-CN" sz="1000" dirty="0"/>
            </a:br>
            <a:br>
              <a:rPr lang="en-US" altLang="zh-CN" sz="1000" dirty="0"/>
            </a:br>
            <a:r>
              <a:rPr lang="en-US" altLang="zh-CN" sz="1000" b="1" dirty="0">
                <a:solidFill>
                  <a:srgbClr val="000080"/>
                </a:solidFill>
              </a:rPr>
              <a:t>export default </a:t>
            </a:r>
            <a:r>
              <a:rPr lang="en-US" altLang="zh-CN" sz="1000" i="1" dirty="0"/>
              <a:t>App</a:t>
            </a:r>
            <a:r>
              <a:rPr lang="en-US" altLang="zh-CN" sz="1000" dirty="0"/>
              <a:t>;</a:t>
            </a:r>
            <a:br>
              <a:rPr lang="en-US" altLang="zh-CN" sz="1000" dirty="0"/>
            </a:b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0097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20" y="1059582"/>
            <a:ext cx="6084168" cy="33468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36E4C6-2A86-2F44-B0E3-C3BB34E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99542"/>
            <a:ext cx="2664296" cy="4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2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845073"/>
            <a:ext cx="6858762" cy="3940924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&lt;html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xmlns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="http://www.w3.org/1999/xhtml"&gt;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&lt;title&gt;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WebsocketBot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&lt;/title&gt;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&lt;script type="text/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//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connection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// User's name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// Chat area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//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 area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// User list area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connect()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://localhost:8080/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WebSocketChatRoom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websocketbot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wsocket.onmessage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("name").focus();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style.visibility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='hidden';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505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line = "";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JSON.parse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evt.data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msg.type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"chat")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line = msg.name + ": 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if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msg.target.length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line += "@" +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msg.target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 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line +=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msg.message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textarea.value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"" + line;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 else if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msg.type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"info")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line = "[--" + msg.info + "--]\n";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textarea.value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"" + line;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} else if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msg.type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"users")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line = "Users:\n";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for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msg.userlist.length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line += "-" +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msg.userlist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"\n";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userlist.value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line;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textarea.scrollTop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999999;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wsconsole.value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"-&gt; " +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evt.data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wsconsole.scrollTop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999999;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884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sendJoin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("input");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join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("join");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name.value.length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joinMsg.type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"join";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joinMsg.name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wsocket.send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name.disabled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join.disabled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true;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input.disabled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false;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"&lt;- " +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wsconsole.scrollTop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999999;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1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("input");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evt.keyCode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13 &amp;&amp;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input.value.length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{};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chatMsg.type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"chat";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chatMsg.name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chatMsg.target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msgstr.replace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(/,/g, ""));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chatMsg.message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chatMsg.message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chatMsg.message.replace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(/(\r\n|\n|\r)/gm,"");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JSON.stringify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wsocket.send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wsconsole.value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"&lt;- " +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"\n";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wsconsole.scrollTop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999999;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424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checkJoin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input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("input");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evt.keyCode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=== 13 &amp;&amp;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name.value.length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0)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sendJoin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input.focus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target = "";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for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=== '@')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target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].substring(1,arr[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].length);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target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target.replace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(/(\r\n|\n|\r)/gm,"");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return target;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38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client initiates the </a:t>
            </a:r>
            <a:r>
              <a:rPr lang="en-US" altLang="zh-CN" dirty="0">
                <a:solidFill>
                  <a:srgbClr val="FF0000"/>
                </a:solidFill>
              </a:rPr>
              <a:t>handshake</a:t>
            </a:r>
            <a:r>
              <a:rPr lang="en-US" altLang="zh-CN" dirty="0"/>
              <a:t> by sending a request to a </a:t>
            </a:r>
            <a:r>
              <a:rPr lang="en-US" altLang="zh-CN" dirty="0" err="1"/>
              <a:t>WebSocket</a:t>
            </a:r>
            <a:r>
              <a:rPr lang="en-US" altLang="zh-CN" dirty="0"/>
              <a:t> endpoint using its URI. </a:t>
            </a:r>
          </a:p>
          <a:p>
            <a:pPr lvl="1"/>
            <a:r>
              <a:rPr lang="en-US" altLang="zh-CN" dirty="0"/>
              <a:t>The handshake is compatible with existing HTTP-based infrastructure: </a:t>
            </a:r>
          </a:p>
          <a:p>
            <a:pPr lvl="2"/>
            <a:r>
              <a:rPr lang="en-US" altLang="zh-CN" dirty="0"/>
              <a:t>web servers interpret it as an HTTP connection upgrade request.</a:t>
            </a:r>
          </a:p>
          <a:p>
            <a:pPr lvl="1"/>
            <a:r>
              <a:rPr lang="en-US" altLang="zh-CN" dirty="0"/>
              <a:t>An example handshake from a </a:t>
            </a:r>
            <a:r>
              <a:rPr lang="en-US" altLang="zh-CN" dirty="0">
                <a:solidFill>
                  <a:srgbClr val="FF0000"/>
                </a:solidFill>
              </a:rPr>
              <a:t>client</a:t>
            </a:r>
            <a:r>
              <a:rPr lang="en-US" altLang="zh-CN" dirty="0"/>
              <a:t> looks like this: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/path/to/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/endpoint HTTP/1.1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localhost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Connection: Upgrade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-Key: xqBt3ImNzJbYqRINxEFlkg==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Origin: http://localhost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-Version: 13</a:t>
            </a:r>
            <a:endParaRPr lang="zh-CN" alt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84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str.split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 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for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arr.length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(0) !== '@')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cleanstr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+ " ";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return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cleanstr.substring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(0,cleanstr.length-1);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function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showHideConsole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chkbox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showhideconsole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document.getElementById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chkbox.checked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consolediv.style.visibility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'visible';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else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consolediv.style.visibility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'hidden';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window.addEventListener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("load", connect, false);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&lt;/script&gt;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203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500" dirty="0"/>
              <a:t>index.html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&lt;h1&gt;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WebsocketBot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Your name: &lt;input id="name" type="text" size="20"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maxlength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="20"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onkeyup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checkJoin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(event);"/&gt;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type="submit" id="join" value="Join!"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sendJoin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();"/&gt;&lt;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id="input" cols="70" rows="1" disabled="true"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onkeyup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(event);"&gt;&lt;/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cols="70" rows="20"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cols="20" rows="20"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="true"&gt;&lt;/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&lt;input id="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showhideconsole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type="checkbox"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onclick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showHideConsole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();"/&gt;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Show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console&lt;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&lt;div id="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consolediv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"&gt;&lt;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id="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wsconsole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cols="80" rows="8"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="true" style="font-size:8pt;"&gt;&lt;/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textarea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&gt;&lt;/div&gt;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01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845073"/>
            <a:ext cx="7740860" cy="3940924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BotEndPoint.java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 = "/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websocketbot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decoders = {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MessageDecoder.class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encoders = {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JoinMessageEncoder.class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ChatMessageEncoder.class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InfoMessageEncoder.class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UsersMessageEncoder.class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BotEndpoint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static final Logger logger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Logger.getLogger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BotEndpoint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static Queue&lt;Session&gt;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mySession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ConcurrentLinkedQueue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  <a:br>
              <a:rPr lang="en-US" altLang="zh-CN" dirty="0"/>
            </a:b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OnOpen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openConnection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mySession.add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logger.log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(Level.INFO, "Connection opened.");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399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845073"/>
            <a:ext cx="6777372" cy="3940924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BotEndPoint.java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message(final Session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().put("name",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().put("active", true);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"Received: {0}",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has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joined the chat"));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("Duke",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"Hi there!!"));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final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"Received: {0}",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cmsg.toString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454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845073"/>
            <a:ext cx="6777372" cy="3940924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BotEndPoint.java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OnClose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closedConnection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().put("active", false);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String name =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().get("name").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+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" has left the chat"));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closed.");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error(Session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error ({0})",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55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3628" y="845073"/>
            <a:ext cx="6858762" cy="3940924"/>
          </a:xfrm>
        </p:spPr>
        <p:txBody>
          <a:bodyPr>
            <a:noAutofit/>
          </a:bodyPr>
          <a:lstStyle/>
          <a:p>
            <a:r>
              <a:rPr lang="en-US" altLang="zh-CN" sz="1500" dirty="0"/>
              <a:t>BotEndPoint.java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synchronized void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for (Session s :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session.getOpenSessions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s.isOpen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s.getBasicRemote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sendObject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logger.log(Level.INFO, "Sent: {0}",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catch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List&lt;String&gt;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List&lt;String&gt; users = new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(Session s :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session.getOpenSessions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s.isOpen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()&amp;&amp;(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().get("active"))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users.add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s.getUserProperties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().get("name").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users;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5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Message.java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Message {}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7175" lvl="1" indent="-257175">
              <a:buFont typeface="Arial" pitchFamily="34" charset="0"/>
              <a:buChar char="•"/>
            </a:pPr>
            <a:r>
              <a:rPr lang="en-US" altLang="zh-CN" sz="1200" dirty="0"/>
              <a:t>ChatMessage.java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Message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target;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message;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name, String target, String message)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this.name = name;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this.target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target;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message;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……</a:t>
            </a:r>
            <a:endParaRPr lang="zh-CN" altLang="en-US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message;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message) {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message;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……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681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UserMessage.java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Message {}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Message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List&lt;String&gt;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(List&lt;String&gt;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List&lt;String&gt;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 return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zh-CN" altLang="en-US" dirty="0"/>
              <a:t>   </a:t>
            </a:r>
            <a:endParaRPr lang="en-US" altLang="zh-CN" sz="1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57175" lvl="1" indent="-257175">
              <a:buFont typeface="Arial" pitchFamily="34" charset="0"/>
              <a:buChar char="•"/>
            </a:pPr>
            <a:r>
              <a:rPr lang="en-US" altLang="zh-CN" sz="1200" dirty="0"/>
              <a:t>JoinMessage.java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Message {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name;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name) { this.name = name;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getName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return name;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……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200" dirty="0"/>
              <a:t>InfoMessage.java</a:t>
            </a: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Message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String info;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info)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this.info = info;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getInfo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info;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For logging purposes */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"[</a:t>
            </a:r>
            <a:r>
              <a:rPr lang="en-US" altLang="zh-CN" sz="1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" + info;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1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altLang="zh-CN" sz="2700" dirty="0"/>
              <a:t>ChatMessageEncoder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endParaRPr lang="en-US" altLang="zh-CN" dirty="0"/>
          </a:p>
          <a:p>
            <a:pPr marL="300038" lvl="1" indent="0">
              <a:spcBef>
                <a:spcPts val="0"/>
              </a:spcBef>
              <a:buNone/>
            </a:pPr>
            <a:r>
              <a:rPr lang="fr-FR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ChatMessageEncoder implements Encoder.Text&lt;ChatMessage&gt;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destroy()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encode(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Json.createGenerator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jsonGen.writeStartObject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.write("type", "chat")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.write("name",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chatMessage.getName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.write("target",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chatMessage.getTarget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.write("message",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chatMessage.getMessage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writeEnd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swriter.toString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810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client initiates the </a:t>
            </a:r>
            <a:r>
              <a:rPr lang="en-US" altLang="zh-CN" dirty="0">
                <a:solidFill>
                  <a:srgbClr val="FF0000"/>
                </a:solidFill>
              </a:rPr>
              <a:t>handshake</a:t>
            </a:r>
            <a:r>
              <a:rPr lang="en-US" altLang="zh-CN" dirty="0"/>
              <a:t> by sending a request to a </a:t>
            </a:r>
            <a:r>
              <a:rPr lang="en-US" altLang="zh-CN" dirty="0" err="1"/>
              <a:t>WebSocket</a:t>
            </a:r>
            <a:r>
              <a:rPr lang="en-US" altLang="zh-CN" dirty="0"/>
              <a:t> endpoint using its URI. </a:t>
            </a:r>
          </a:p>
          <a:p>
            <a:pPr lvl="1"/>
            <a:r>
              <a:rPr lang="en-US" altLang="zh-CN" dirty="0"/>
              <a:t>The handshake is compatible with existing HTTP-based infrastructure: </a:t>
            </a:r>
          </a:p>
          <a:p>
            <a:pPr lvl="2"/>
            <a:r>
              <a:rPr lang="en-US" altLang="zh-CN" dirty="0"/>
              <a:t>web servers interpret it as an HTTP connection upgrade request.</a:t>
            </a:r>
          </a:p>
          <a:p>
            <a:pPr lvl="1"/>
            <a:r>
              <a:rPr lang="en-US" altLang="zh-CN" dirty="0"/>
              <a:t>An example handshake from the </a:t>
            </a:r>
            <a:r>
              <a:rPr lang="en-US" altLang="zh-CN" dirty="0">
                <a:solidFill>
                  <a:srgbClr val="FF0000"/>
                </a:solidFill>
              </a:rPr>
              <a:t>server</a:t>
            </a:r>
            <a:r>
              <a:rPr lang="en-US" altLang="zh-CN" dirty="0"/>
              <a:t> in response to the client looks like this: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HTTP/1.1 101 Switching Protocols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Connection: Upgrade </a:t>
            </a:r>
          </a:p>
          <a:p>
            <a:pPr marL="300038" lvl="1" indent="0">
              <a:buNone/>
            </a:pP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-Accept: K7DJLdLooIwIG/MOpvWFB3y3FE8=</a:t>
            </a:r>
          </a:p>
          <a:p>
            <a:pPr marL="300038" lvl="1" indent="0">
              <a:buNone/>
            </a:pPr>
            <a:endParaRPr lang="en-US" altLang="zh-CN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7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altLang="zh-CN" sz="2700" dirty="0"/>
              <a:t>JoinMessageEncoder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endParaRPr lang="en-US" altLang="zh-CN" dirty="0"/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JoinMessageEncoder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Encoder.Text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destroy()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encode(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Json.createGenerator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jsonGen.writeStartObject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.write("type", "join")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.write("name",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joinMessage.getName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writeEnd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swriter.toString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altLang="zh-CN" sz="2700" dirty="0"/>
              <a:t>InfoMessageEncoder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endParaRPr lang="en-US" altLang="zh-CN" dirty="0"/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InfoMessageEncoder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Encoder.Text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destroy()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encode(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Json.createGenerator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jsonGen.writeStartObject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.write("type", "info")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.write("info",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joinMessage.getInfo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writeEnd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swriter.toString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altLang="zh-CN" sz="2700" dirty="0"/>
              <a:t>UsersMessageEncoder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endParaRPr lang="en-US" altLang="zh-CN" dirty="0"/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UsersMessageEncoder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Encoder.Text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destroy()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String encode(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Json.createGenerator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jsonGen.writeStartObject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.write("type", "users")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writeStartArray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userlist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for (String user :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usersMessage.getUserList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jsonGen.writeEnd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writeEnd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sz="2175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swriter.toString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75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75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79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4338249"/>
          </a:xfrm>
        </p:spPr>
        <p:txBody>
          <a:bodyPr>
            <a:normAutofit fontScale="47500" lnSpcReduction="20000"/>
          </a:bodyPr>
          <a:lstStyle/>
          <a:p>
            <a:r>
              <a:rPr lang="fr-FR" altLang="zh-CN" sz="2700" dirty="0"/>
              <a:t>MessageDecoder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endParaRPr lang="en-US" altLang="zh-CN" dirty="0"/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MessageDecoder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implements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Decoder.Text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&lt;Message&gt;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private Map&lt;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String,String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endParaRPr lang="zh-CN" alt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EndpointConfig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destroy() {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Create a new Message object if the message can be decoded */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Message decode(String string) throws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DecodeException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Message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willDecode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switch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("type"))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case "join":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case "chat":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("name"),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("target"),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("message"));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throw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DecodeException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(string, "[Message] Can't decode.");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4315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99542"/>
            <a:ext cx="8784976" cy="4086455"/>
          </a:xfrm>
        </p:spPr>
        <p:txBody>
          <a:bodyPr>
            <a:normAutofit fontScale="47500" lnSpcReduction="20000"/>
          </a:bodyPr>
          <a:lstStyle/>
          <a:p>
            <a:r>
              <a:rPr lang="fr-FR" altLang="zh-CN" sz="2700" dirty="0"/>
              <a:t>MessageDecoder</a:t>
            </a:r>
            <a:r>
              <a:rPr lang="en-US" altLang="zh-CN" sz="2700" dirty="0"/>
              <a:t>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willDecode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string)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decodes = false;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HashMap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JsonParser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parser 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Json.createParser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StringReader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while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parser.hasNext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parser.next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JsonParser.Event.KEY_NAME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key 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parser.getString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parser.next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String value 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parser.getString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messageMap.put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value);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Set keys 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messageMap.keySet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keys.contains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("type"))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switch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messageMap.get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("type"))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case "join":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keys.contains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decodes = true;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case "chat":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String[]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chatMsgKeys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{"name", "target", "message"};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keys.containsAll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chatMsgKeys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decodes = true;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break;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decodes;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5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627534"/>
            <a:ext cx="8784976" cy="4515966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sz="2700" dirty="0"/>
              <a:t>BotEndpoint.java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ServerEndpoint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value = "/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websocketbot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decoders = {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MessageDecoder.class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},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encoders = {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JoinMessageEncoder.class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ChatMessageEncoder.class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InfoMessageEncoder.class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UsersMessageEncoder.class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BotEndpoint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OnOpen</a:t>
            </a: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openConnection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opened.");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message(final Session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Message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"Received: {0}",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().put("name",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().put("active", true);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"Received: {0}",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 " has joined the chat"));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("Duke",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jmsg.getName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"Hi there!!"));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this.getUserList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else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final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ChatMessage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"Received: {0}",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sz="2700" dirty="0"/>
              <a:t>BotEndpoint.java</a:t>
            </a:r>
            <a:r>
              <a:rPr lang="zh-CN" altLang="en-US" sz="27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OnClose</a:t>
            </a: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closedConnection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().put("active", false);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("name"))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String name =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session.getUserProperties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().get("name").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InfoMessage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(name + " has left the chat"));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(session, new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UsersMessage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this.getUserList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(session)));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closed.");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OnError</a:t>
            </a: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void error(Session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logger.log(Level.INFO, "Connection error ({0})",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21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public synchronized void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sendAll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Object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try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for (Session s :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session.getOpenSessions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if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s.isOpen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s.getBasicRemote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sendObject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logger.log(Level.INFO, "Sent: {0}",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msg.toString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 catch (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EncodeException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logger.log(Level.INFO, </a:t>
            </a:r>
            <a:r>
              <a:rPr lang="en-US" altLang="zh-CN" sz="21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e.toString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21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16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350" dirty="0"/>
              <a:t>BotEndpoint.java</a:t>
            </a:r>
            <a:r>
              <a:rPr lang="zh-CN" altLang="en-US" sz="13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  <a:p>
            <a:pPr marL="300038" lvl="1" indent="0">
              <a:spcBef>
                <a:spcPts val="0"/>
              </a:spcBef>
              <a:buNone/>
            </a:pPr>
            <a:endParaRPr lang="en-US" altLang="zh-CN" sz="10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public List&lt;String&gt;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getUserList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(Session session)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List&lt;String&gt; users = new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ArrayList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for (Session s :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session.getOpenSessions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{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if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s.isOpen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&amp;&amp; 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s.getUserProperties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().get("active"))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users.add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s.getUserProperties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().get("name").</a:t>
            </a:r>
            <a:r>
              <a:rPr lang="en-US" altLang="zh-CN" sz="105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return users;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zh-CN" altLang="en-US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300038" lvl="1" indent="0">
              <a:spcBef>
                <a:spcPts val="0"/>
              </a:spcBef>
              <a:buNone/>
            </a:pPr>
            <a:r>
              <a:rPr lang="en-US" altLang="zh-CN" sz="105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105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93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- </a:t>
            </a:r>
            <a:r>
              <a:rPr lang="en-US" altLang="zh-CN" dirty="0" err="1"/>
              <a:t>Chatroom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20" y="1059582"/>
            <a:ext cx="6084168" cy="334688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336E4C6-2A86-2F44-B0E3-C3BB34ED1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699542"/>
            <a:ext cx="2664296" cy="411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Java EE 8 Tutorial</a:t>
            </a:r>
          </a:p>
          <a:p>
            <a:pPr lvl="1"/>
            <a:r>
              <a:rPr lang="en" altLang="zh-CN" dirty="0">
                <a:hlinkClick r:id="rId2"/>
              </a:rPr>
              <a:t>https://javaee.github.io/tutorial/toc.html</a:t>
            </a:r>
            <a:endParaRPr lang="en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WebSocket</a:t>
            </a:r>
          </a:p>
          <a:p>
            <a:pPr lvl="1"/>
            <a:r>
              <a:rPr lang="en" altLang="zh-CN" dirty="0">
                <a:hlinkClick r:id="rId3"/>
              </a:rPr>
              <a:t>https://javaee.github.io/tutorial/</a:t>
            </a:r>
            <a:r>
              <a:rPr lang="en" altLang="zh-CN" dirty="0" err="1">
                <a:hlinkClick r:id="rId3"/>
              </a:rPr>
              <a:t>websocket.htm</a:t>
            </a:r>
            <a:r>
              <a:rPr lang="en" altLang="zh-CN" dirty="0" err="1">
                <a:hlinkClick r:id="rId4"/>
              </a:rPr>
              <a:t>l</a:t>
            </a:r>
            <a:endParaRPr lang="en" altLang="zh-CN" dirty="0"/>
          </a:p>
          <a:p>
            <a:r>
              <a:rPr lang="en-US" altLang="zh-CN" dirty="0"/>
              <a:t>The dukeetf2 Example Application</a:t>
            </a:r>
          </a:p>
          <a:p>
            <a:pPr lvl="1"/>
            <a:r>
              <a:rPr lang="en-US" altLang="zh-CN" dirty="0">
                <a:hlinkClick r:id="rId5"/>
              </a:rPr>
              <a:t>https://javaee.github.io/tutorial/websocket011.html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 err="1"/>
              <a:t>websocketbot</a:t>
            </a:r>
            <a:r>
              <a:rPr lang="en-US" altLang="zh-CN" dirty="0"/>
              <a:t> Example Application</a:t>
            </a:r>
          </a:p>
          <a:p>
            <a:pPr lvl="1"/>
            <a:r>
              <a:rPr lang="en-US" altLang="zh-CN" dirty="0">
                <a:hlinkClick r:id="rId6"/>
              </a:rPr>
              <a:t>https://javaee.github.io/tutorial/websocket012.html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 </a:t>
            </a:r>
            <a:r>
              <a:rPr lang="en-US" altLang="zh-CN" dirty="0"/>
              <a:t>EE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</a:p>
          <a:p>
            <a:pPr lvl="1"/>
            <a:r>
              <a:rPr lang="en-US" altLang="zh-CN" dirty="0">
                <a:hlinkClick r:id="rId7"/>
              </a:rPr>
              <a:t>https://github.com/javaee/tutorial-examples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Using WebSocket to build an interactive web application</a:t>
            </a:r>
          </a:p>
          <a:p>
            <a:pPr lvl="1"/>
            <a:r>
              <a:rPr lang="en-US" altLang="zh-CN" dirty="0">
                <a:hlinkClick r:id="rId8"/>
              </a:rPr>
              <a:t>https://spring.io/guides/gs/messaging-stomp-websocket/</a:t>
            </a:r>
            <a:endParaRPr lang="en-US" altLang="zh-CN" dirty="0"/>
          </a:p>
          <a:p>
            <a:r>
              <a:rPr lang="en-US" altLang="zh-CN" dirty="0" err="1"/>
              <a:t>springboot</a:t>
            </a:r>
            <a:r>
              <a:rPr lang="zh-CN" altLang="en-US" dirty="0"/>
              <a:t>整合</a:t>
            </a:r>
            <a:r>
              <a:rPr lang="en-US" altLang="zh-CN" dirty="0" err="1"/>
              <a:t>websocket</a:t>
            </a:r>
            <a:r>
              <a:rPr lang="zh-CN" altLang="en-US" dirty="0"/>
              <a:t>两种方式</a:t>
            </a:r>
          </a:p>
          <a:p>
            <a:pPr lvl="1"/>
            <a:r>
              <a:rPr lang="en-US" altLang="zh-CN" dirty="0">
                <a:hlinkClick r:id="rId9"/>
              </a:rPr>
              <a:t>https://blog.csdn.net/qq_35249342/article/details/119324967</a:t>
            </a:r>
            <a:r>
              <a:rPr lang="zh-CN" altLang="en-US" dirty="0"/>
              <a:t>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01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server applies a known operation to</a:t>
            </a:r>
          </a:p>
          <a:p>
            <a:pPr lvl="1"/>
            <a:r>
              <a:rPr lang="en-US" altLang="zh-CN" dirty="0"/>
              <a:t>the value of the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-Key</a:t>
            </a:r>
            <a:r>
              <a:rPr lang="en-US" altLang="zh-CN" dirty="0"/>
              <a:t> header to generate the value of the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-Accept </a:t>
            </a:r>
            <a:r>
              <a:rPr lang="en-US" altLang="zh-CN" dirty="0"/>
              <a:t>header. </a:t>
            </a:r>
          </a:p>
          <a:p>
            <a:endParaRPr lang="en-US" altLang="zh-CN" dirty="0"/>
          </a:p>
          <a:p>
            <a:r>
              <a:rPr lang="en-US" altLang="zh-CN" dirty="0"/>
              <a:t>The client applies the same operation to </a:t>
            </a:r>
          </a:p>
          <a:p>
            <a:pPr lvl="1"/>
            <a:r>
              <a:rPr lang="en-US" altLang="zh-CN" dirty="0"/>
              <a:t>the value of </a:t>
            </a:r>
            <a:r>
              <a:rPr lang="en-US" altLang="zh-CN"/>
              <a:t>the </a:t>
            </a:r>
            <a:r>
              <a:rPr lang="en-US" altLang="zh-CN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Sec-WebSocket-Key</a:t>
            </a:r>
            <a:r>
              <a:rPr lang="en-US" altLang="zh-CN"/>
              <a:t> header, </a:t>
            </a:r>
            <a:r>
              <a:rPr lang="en-US" altLang="zh-CN" dirty="0"/>
              <a:t>and the connection is established successfully if the result matches the value received from the server. </a:t>
            </a:r>
          </a:p>
          <a:p>
            <a:endParaRPr lang="en-US" altLang="zh-CN" dirty="0"/>
          </a:p>
          <a:p>
            <a:r>
              <a:rPr lang="en-US" altLang="zh-CN" dirty="0"/>
              <a:t>The client and the server can send messages to each other after a successful handshake.</a:t>
            </a:r>
            <a:br>
              <a:rPr lang="en-US" altLang="zh-CN" dirty="0"/>
            </a:b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0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01670" y="3327834"/>
            <a:ext cx="351039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Thank You!</a:t>
            </a:r>
            <a:endParaRPr lang="zh-CN" altLang="en-US" sz="45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489226"/>
            <a:ext cx="1848521" cy="51758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70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03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WebSocket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WebSocket</a:t>
            </a:r>
            <a:r>
              <a:rPr lang="en-US" altLang="zh-CN" dirty="0"/>
              <a:t> endpoints are represented by URIs that have the following form: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ws://host:port/path?query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wss://host:port/path?query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 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</a:t>
            </a:r>
            <a:r>
              <a:rPr lang="en-US" altLang="zh-CN" dirty="0"/>
              <a:t> scheme represents an unencrypted </a:t>
            </a:r>
            <a:r>
              <a:rPr lang="en-US" altLang="zh-CN" dirty="0" err="1"/>
              <a:t>WebSocket</a:t>
            </a:r>
            <a:r>
              <a:rPr lang="en-US" altLang="zh-CN" dirty="0"/>
              <a:t> connection, and 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wss</a:t>
            </a:r>
            <a:r>
              <a:rPr lang="en-US" altLang="zh-CN" dirty="0"/>
              <a:t> scheme represents an encrypted connection. 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port</a:t>
            </a:r>
            <a:r>
              <a:rPr lang="en-US" altLang="zh-CN" dirty="0"/>
              <a:t> component is optional; </a:t>
            </a:r>
          </a:p>
          <a:p>
            <a:pPr lvl="2"/>
            <a:r>
              <a:rPr lang="en-US" altLang="zh-CN" dirty="0"/>
              <a:t>the default port number is 80 for unencrypted connections and </a:t>
            </a:r>
          </a:p>
          <a:p>
            <a:pPr lvl="2"/>
            <a:r>
              <a:rPr lang="en-US" altLang="zh-CN" dirty="0"/>
              <a:t>443 for encrypted connections. 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zh-CN" alt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dirty="0"/>
              <a:t>component indicates the location of an endpoint within a server. 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query</a:t>
            </a:r>
            <a:r>
              <a:rPr lang="en-US" altLang="zh-CN" dirty="0"/>
              <a:t> component is optional.</a:t>
            </a:r>
          </a:p>
          <a:p>
            <a:pPr marL="0" indent="0">
              <a:buNone/>
            </a:pP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55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Creating </a:t>
            </a:r>
            <a:r>
              <a:rPr lang="en-US" altLang="zh-CN" dirty="0" err="1"/>
              <a:t>WebSocket</a:t>
            </a:r>
            <a:r>
              <a:rPr lang="en-US" altLang="zh-CN" dirty="0"/>
              <a:t> Applications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Java API for </a:t>
            </a:r>
            <a:r>
              <a:rPr lang="en-US" altLang="zh-CN" dirty="0" err="1"/>
              <a:t>WebSocket</a:t>
            </a:r>
            <a:r>
              <a:rPr lang="en-US" altLang="zh-CN" dirty="0"/>
              <a:t> consists of the following packages: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javax.websocket.server</a:t>
            </a:r>
            <a:r>
              <a:rPr lang="en-US" altLang="zh-CN" dirty="0"/>
              <a:t> package contains annotations, classes, and interfaces to create and configure server endpoints.</a:t>
            </a:r>
          </a:p>
          <a:p>
            <a:pPr lvl="1"/>
            <a:r>
              <a:rPr lang="en-US" altLang="zh-CN" dirty="0"/>
              <a:t>The </a:t>
            </a:r>
            <a:r>
              <a:rPr lang="en-US" altLang="zh-CN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javax.websocket</a:t>
            </a:r>
            <a:r>
              <a:rPr lang="en-US" altLang="zh-CN" dirty="0"/>
              <a:t> package contains annotations, classes, interfaces, and exceptions that are common to client and server endpoints.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WebSocket</a:t>
            </a:r>
            <a:r>
              <a:rPr lang="en-US" altLang="zh-CN" dirty="0"/>
              <a:t> endpoints are instances of the </a:t>
            </a:r>
            <a:r>
              <a:rPr lang="en-US" altLang="zh-CN" sz="15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javax.websocket.Endpoint</a:t>
            </a:r>
            <a:r>
              <a:rPr lang="en-US" altLang="zh-CN" dirty="0"/>
              <a:t> class. </a:t>
            </a:r>
          </a:p>
          <a:p>
            <a:pPr lvl="1"/>
            <a:r>
              <a:rPr lang="en-US" altLang="zh-CN" dirty="0"/>
              <a:t>The Java API for </a:t>
            </a:r>
            <a:r>
              <a:rPr lang="en-US" altLang="zh-CN" dirty="0" err="1"/>
              <a:t>WebSocket</a:t>
            </a:r>
            <a:r>
              <a:rPr lang="en-US" altLang="zh-CN" dirty="0"/>
              <a:t> enables you to create two kinds of endpoints: programmatic endpoints and annotated endpoints. </a:t>
            </a:r>
          </a:p>
          <a:p>
            <a:pPr lvl="2"/>
            <a:r>
              <a:rPr lang="en-US" altLang="zh-CN" dirty="0"/>
              <a:t>To create a </a:t>
            </a:r>
            <a:r>
              <a:rPr lang="en-US" altLang="zh-CN" dirty="0">
                <a:solidFill>
                  <a:srgbClr val="FF0000"/>
                </a:solidFill>
              </a:rPr>
              <a:t>programmatic endpoint</a:t>
            </a:r>
            <a:r>
              <a:rPr lang="en-US" altLang="zh-CN" dirty="0"/>
              <a:t>, you extend the Endpoint class and override its lifecycle methods. </a:t>
            </a:r>
          </a:p>
          <a:p>
            <a:pPr lvl="2"/>
            <a:r>
              <a:rPr lang="en-US" altLang="zh-CN" dirty="0"/>
              <a:t>To create an </a:t>
            </a:r>
            <a:r>
              <a:rPr lang="en-US" altLang="zh-CN" dirty="0">
                <a:solidFill>
                  <a:srgbClr val="FF0000"/>
                </a:solidFill>
              </a:rPr>
              <a:t>annotated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endpoint</a:t>
            </a:r>
            <a:r>
              <a:rPr lang="en-US" altLang="zh-CN" dirty="0"/>
              <a:t>, you decorate a Java class and some of its methods with the annotations provided by the packages above. </a:t>
            </a:r>
          </a:p>
          <a:p>
            <a:pPr lvl="1"/>
            <a:r>
              <a:rPr lang="en-US" altLang="zh-CN" dirty="0"/>
              <a:t>After you have created an endpoint, you deploy it to an specific URI in the application so remote clients can connect to it.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8ED7-1FAF-4BEC-A906-EB6564C334EB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57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32797</TotalTime>
  <Words>9490</Words>
  <Application>Microsoft Macintosh PowerPoint</Application>
  <PresentationFormat>全屏显示(16:9)</PresentationFormat>
  <Paragraphs>1152</Paragraphs>
  <Slides>70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1" baseType="lpstr">
      <vt:lpstr>DengXian</vt:lpstr>
      <vt:lpstr>微软雅黑</vt:lpstr>
      <vt:lpstr>JetBrains Mono</vt:lpstr>
      <vt:lpstr>Arial</vt:lpstr>
      <vt:lpstr>Calibri</vt:lpstr>
      <vt:lpstr>Cambria</vt:lpstr>
      <vt:lpstr>Consolas</vt:lpstr>
      <vt:lpstr>Menlo-Regular</vt:lpstr>
      <vt:lpstr>Tahoma</vt:lpstr>
      <vt:lpstr>Times New Roman</vt:lpstr>
      <vt:lpstr>Office 主题​​</vt:lpstr>
      <vt:lpstr>Architecture of Enterprise Applications 3 WebSocket </vt:lpstr>
      <vt:lpstr>Contents and Objectives</vt:lpstr>
      <vt:lpstr>WebSocket</vt:lpstr>
      <vt:lpstr>Introduction to WebSocket</vt:lpstr>
      <vt:lpstr>Introduction to WebSocket</vt:lpstr>
      <vt:lpstr>Introduction to WebSocket</vt:lpstr>
      <vt:lpstr>Introduction to WebSocket</vt:lpstr>
      <vt:lpstr>Introduction to WebSocket</vt:lpstr>
      <vt:lpstr>Creating WebSocket Applications</vt:lpstr>
      <vt:lpstr>Creating and Deploying a WebSocket Endpoint</vt:lpstr>
      <vt:lpstr>Programmatic Endpoints</vt:lpstr>
      <vt:lpstr>Programmatic Endpoints</vt:lpstr>
      <vt:lpstr>Annotated Endpoints</vt:lpstr>
      <vt:lpstr>Annotated Endpoints</vt:lpstr>
      <vt:lpstr>Sending Messages to All Peers Connected to an Endpoint</vt:lpstr>
      <vt:lpstr>Receiving Messages</vt:lpstr>
      <vt:lpstr>An example</vt:lpstr>
      <vt:lpstr>An example</vt:lpstr>
      <vt:lpstr>An example</vt:lpstr>
      <vt:lpstr>An example</vt:lpstr>
      <vt:lpstr>An example</vt:lpstr>
      <vt:lpstr>An example</vt:lpstr>
      <vt:lpstr>An example</vt:lpstr>
      <vt:lpstr>Using Encoders and Decoders</vt:lpstr>
      <vt:lpstr>Encoders </vt:lpstr>
      <vt:lpstr>Encoders </vt:lpstr>
      <vt:lpstr>Decoders </vt:lpstr>
      <vt:lpstr>Decoders </vt:lpstr>
      <vt:lpstr>Handling Errors</vt:lpstr>
      <vt:lpstr>Using WebSocket in Spring Application</vt:lpstr>
      <vt:lpstr>Using WebSocket in Spring Application</vt:lpstr>
      <vt:lpstr>Using WebSocket in Spring Application</vt:lpstr>
      <vt:lpstr>Using WebSocket in Spring Application</vt:lpstr>
      <vt:lpstr>Using WebSocket in Spring Application</vt:lpstr>
      <vt:lpstr>Using WebSocket in Spring Application</vt:lpstr>
      <vt:lpstr>Using WebSocket in Spring Application</vt:lpstr>
      <vt:lpstr>Transfer with WebSocket</vt:lpstr>
      <vt:lpstr>Transfer with WebSocket</vt:lpstr>
      <vt:lpstr>Transfer with WebSocket</vt:lpstr>
      <vt:lpstr>Transfer with WebSocket</vt:lpstr>
      <vt:lpstr>Transfer with WebSocket</vt:lpstr>
      <vt:lpstr>Transfer with WebSocket</vt:lpstr>
      <vt:lpstr>Transfer with WebSocket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An example - Chatroom</vt:lpstr>
      <vt:lpstr>References</vt:lpstr>
      <vt:lpstr>PowerPoint 演示文稿</vt:lpstr>
    </vt:vector>
  </TitlesOfParts>
  <Company>REINS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REINS PPT</dc:title>
  <dc:subject>REINS BLUE</dc:subject>
  <dc:creator>REINS</dc:creator>
  <cp:lastModifiedBy>haopeng chen</cp:lastModifiedBy>
  <cp:revision>1355</cp:revision>
  <cp:lastPrinted>2019-03-15T02:45:17Z</cp:lastPrinted>
  <dcterms:created xsi:type="dcterms:W3CDTF">2011-12-13T14:18:46Z</dcterms:created>
  <dcterms:modified xsi:type="dcterms:W3CDTF">2023-09-09T11:16:48Z</dcterms:modified>
</cp:coreProperties>
</file>