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86"/>
  </p:notesMasterIdLst>
  <p:sldIdLst>
    <p:sldId id="256" r:id="rId2"/>
    <p:sldId id="549" r:id="rId3"/>
    <p:sldId id="433" r:id="rId4"/>
    <p:sldId id="434" r:id="rId5"/>
    <p:sldId id="435" r:id="rId6"/>
    <p:sldId id="436" r:id="rId7"/>
    <p:sldId id="437" r:id="rId8"/>
    <p:sldId id="438" r:id="rId9"/>
    <p:sldId id="439" r:id="rId10"/>
    <p:sldId id="440" r:id="rId11"/>
    <p:sldId id="441" r:id="rId12"/>
    <p:sldId id="443" r:id="rId13"/>
    <p:sldId id="442" r:id="rId14"/>
    <p:sldId id="444" r:id="rId15"/>
    <p:sldId id="445" r:id="rId16"/>
    <p:sldId id="446" r:id="rId17"/>
    <p:sldId id="447" r:id="rId18"/>
    <p:sldId id="448" r:id="rId19"/>
    <p:sldId id="450" r:id="rId20"/>
    <p:sldId id="517" r:id="rId21"/>
    <p:sldId id="518" r:id="rId22"/>
    <p:sldId id="449" r:id="rId23"/>
    <p:sldId id="451" r:id="rId24"/>
    <p:sldId id="527" r:id="rId25"/>
    <p:sldId id="452" r:id="rId26"/>
    <p:sldId id="453" r:id="rId27"/>
    <p:sldId id="454" r:id="rId28"/>
    <p:sldId id="455" r:id="rId29"/>
    <p:sldId id="456" r:id="rId30"/>
    <p:sldId id="526" r:id="rId31"/>
    <p:sldId id="457" r:id="rId32"/>
    <p:sldId id="458" r:id="rId33"/>
    <p:sldId id="519" r:id="rId34"/>
    <p:sldId id="460" r:id="rId35"/>
    <p:sldId id="461" r:id="rId36"/>
    <p:sldId id="462" r:id="rId37"/>
    <p:sldId id="463" r:id="rId38"/>
    <p:sldId id="464" r:id="rId39"/>
    <p:sldId id="465" r:id="rId40"/>
    <p:sldId id="466" r:id="rId41"/>
    <p:sldId id="467" r:id="rId42"/>
    <p:sldId id="468" r:id="rId43"/>
    <p:sldId id="469" r:id="rId44"/>
    <p:sldId id="470" r:id="rId45"/>
    <p:sldId id="525" r:id="rId46"/>
    <p:sldId id="471" r:id="rId47"/>
    <p:sldId id="472" r:id="rId48"/>
    <p:sldId id="473" r:id="rId49"/>
    <p:sldId id="520" r:id="rId50"/>
    <p:sldId id="521" r:id="rId51"/>
    <p:sldId id="474" r:id="rId52"/>
    <p:sldId id="475" r:id="rId53"/>
    <p:sldId id="476" r:id="rId54"/>
    <p:sldId id="477" r:id="rId55"/>
    <p:sldId id="478" r:id="rId56"/>
    <p:sldId id="479" r:id="rId57"/>
    <p:sldId id="480" r:id="rId58"/>
    <p:sldId id="481" r:id="rId59"/>
    <p:sldId id="482" r:id="rId60"/>
    <p:sldId id="483" r:id="rId61"/>
    <p:sldId id="522" r:id="rId62"/>
    <p:sldId id="523" r:id="rId63"/>
    <p:sldId id="484" r:id="rId64"/>
    <p:sldId id="524" r:id="rId65"/>
    <p:sldId id="485" r:id="rId66"/>
    <p:sldId id="486" r:id="rId67"/>
    <p:sldId id="487" r:id="rId68"/>
    <p:sldId id="488" r:id="rId69"/>
    <p:sldId id="489" r:id="rId70"/>
    <p:sldId id="490" r:id="rId71"/>
    <p:sldId id="491" r:id="rId72"/>
    <p:sldId id="492" r:id="rId73"/>
    <p:sldId id="494" r:id="rId74"/>
    <p:sldId id="495" r:id="rId75"/>
    <p:sldId id="550" r:id="rId76"/>
    <p:sldId id="551" r:id="rId77"/>
    <p:sldId id="552" r:id="rId78"/>
    <p:sldId id="553" r:id="rId79"/>
    <p:sldId id="554" r:id="rId80"/>
    <p:sldId id="555" r:id="rId81"/>
    <p:sldId id="557" r:id="rId82"/>
    <p:sldId id="556" r:id="rId83"/>
    <p:sldId id="516" r:id="rId84"/>
    <p:sldId id="259" r:id="rId8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89524" autoAdjust="0"/>
  </p:normalViewPr>
  <p:slideViewPr>
    <p:cSldViewPr>
      <p:cViewPr varScale="1">
        <p:scale>
          <a:sx n="152" d="100"/>
          <a:sy n="152" d="100"/>
        </p:scale>
        <p:origin x="976"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6</a:t>
            </a:fld>
            <a:endParaRPr lang="zh-CN" altLang="en-US"/>
          </a:p>
        </p:txBody>
      </p:sp>
    </p:spTree>
    <p:extLst>
      <p:ext uri="{BB962C8B-B14F-4D97-AF65-F5344CB8AC3E}">
        <p14:creationId xmlns:p14="http://schemas.microsoft.com/office/powerpoint/2010/main" val="3951789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28</a:t>
            </a:fld>
            <a:endParaRPr lang="zh-CN" altLang="en-US"/>
          </a:p>
        </p:txBody>
      </p:sp>
    </p:spTree>
    <p:extLst>
      <p:ext uri="{BB962C8B-B14F-4D97-AF65-F5344CB8AC3E}">
        <p14:creationId xmlns:p14="http://schemas.microsoft.com/office/powerpoint/2010/main" val="1237565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29</a:t>
            </a:fld>
            <a:endParaRPr lang="zh-CN" altLang="en-US"/>
          </a:p>
        </p:txBody>
      </p:sp>
    </p:spTree>
    <p:extLst>
      <p:ext uri="{BB962C8B-B14F-4D97-AF65-F5344CB8AC3E}">
        <p14:creationId xmlns:p14="http://schemas.microsoft.com/office/powerpoint/2010/main" val="52354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30</a:t>
            </a:fld>
            <a:endParaRPr lang="zh-CN" altLang="en-US"/>
          </a:p>
        </p:txBody>
      </p:sp>
    </p:spTree>
    <p:extLst>
      <p:ext uri="{BB962C8B-B14F-4D97-AF65-F5344CB8AC3E}">
        <p14:creationId xmlns:p14="http://schemas.microsoft.com/office/powerpoint/2010/main" val="2087216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32</a:t>
            </a:fld>
            <a:endParaRPr lang="zh-CN" altLang="en-US"/>
          </a:p>
        </p:txBody>
      </p:sp>
    </p:spTree>
    <p:extLst>
      <p:ext uri="{BB962C8B-B14F-4D97-AF65-F5344CB8AC3E}">
        <p14:creationId xmlns:p14="http://schemas.microsoft.com/office/powerpoint/2010/main" val="1543763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33</a:t>
            </a:fld>
            <a:endParaRPr lang="zh-CN" altLang="en-US"/>
          </a:p>
        </p:txBody>
      </p:sp>
    </p:spTree>
    <p:extLst>
      <p:ext uri="{BB962C8B-B14F-4D97-AF65-F5344CB8AC3E}">
        <p14:creationId xmlns:p14="http://schemas.microsoft.com/office/powerpoint/2010/main" val="573811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34</a:t>
            </a:fld>
            <a:endParaRPr lang="zh-CN" altLang="en-US"/>
          </a:p>
        </p:txBody>
      </p:sp>
    </p:spTree>
    <p:extLst>
      <p:ext uri="{BB962C8B-B14F-4D97-AF65-F5344CB8AC3E}">
        <p14:creationId xmlns:p14="http://schemas.microsoft.com/office/powerpoint/2010/main" val="2434941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36</a:t>
            </a:fld>
            <a:endParaRPr lang="zh-CN" altLang="en-US"/>
          </a:p>
        </p:txBody>
      </p:sp>
    </p:spTree>
    <p:extLst>
      <p:ext uri="{BB962C8B-B14F-4D97-AF65-F5344CB8AC3E}">
        <p14:creationId xmlns:p14="http://schemas.microsoft.com/office/powerpoint/2010/main" val="3369187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51</a:t>
            </a:fld>
            <a:endParaRPr lang="zh-CN" altLang="en-US"/>
          </a:p>
        </p:txBody>
      </p:sp>
    </p:spTree>
    <p:extLst>
      <p:ext uri="{BB962C8B-B14F-4D97-AF65-F5344CB8AC3E}">
        <p14:creationId xmlns:p14="http://schemas.microsoft.com/office/powerpoint/2010/main" val="3480159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52</a:t>
            </a:fld>
            <a:endParaRPr lang="zh-CN" altLang="en-US"/>
          </a:p>
        </p:txBody>
      </p:sp>
    </p:spTree>
    <p:extLst>
      <p:ext uri="{BB962C8B-B14F-4D97-AF65-F5344CB8AC3E}">
        <p14:creationId xmlns:p14="http://schemas.microsoft.com/office/powerpoint/2010/main" val="2161217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53</a:t>
            </a:fld>
            <a:endParaRPr lang="zh-CN" altLang="en-US"/>
          </a:p>
        </p:txBody>
      </p:sp>
    </p:spTree>
    <p:extLst>
      <p:ext uri="{BB962C8B-B14F-4D97-AF65-F5344CB8AC3E}">
        <p14:creationId xmlns:p14="http://schemas.microsoft.com/office/powerpoint/2010/main" val="6864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7</a:t>
            </a:fld>
            <a:endParaRPr lang="zh-CN" altLang="en-US"/>
          </a:p>
        </p:txBody>
      </p:sp>
    </p:spTree>
    <p:extLst>
      <p:ext uri="{BB962C8B-B14F-4D97-AF65-F5344CB8AC3E}">
        <p14:creationId xmlns:p14="http://schemas.microsoft.com/office/powerpoint/2010/main" val="3261439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56</a:t>
            </a:fld>
            <a:endParaRPr lang="zh-CN" altLang="en-US"/>
          </a:p>
        </p:txBody>
      </p:sp>
    </p:spTree>
    <p:extLst>
      <p:ext uri="{BB962C8B-B14F-4D97-AF65-F5344CB8AC3E}">
        <p14:creationId xmlns:p14="http://schemas.microsoft.com/office/powerpoint/2010/main" val="367842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57</a:t>
            </a:fld>
            <a:endParaRPr lang="zh-CN" altLang="en-US"/>
          </a:p>
        </p:txBody>
      </p:sp>
    </p:spTree>
    <p:extLst>
      <p:ext uri="{BB962C8B-B14F-4D97-AF65-F5344CB8AC3E}">
        <p14:creationId xmlns:p14="http://schemas.microsoft.com/office/powerpoint/2010/main" val="1441337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58</a:t>
            </a:fld>
            <a:endParaRPr lang="zh-CN" altLang="en-US"/>
          </a:p>
        </p:txBody>
      </p:sp>
    </p:spTree>
    <p:extLst>
      <p:ext uri="{BB962C8B-B14F-4D97-AF65-F5344CB8AC3E}">
        <p14:creationId xmlns:p14="http://schemas.microsoft.com/office/powerpoint/2010/main" val="385839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63</a:t>
            </a:fld>
            <a:endParaRPr lang="zh-CN" altLang="en-US"/>
          </a:p>
        </p:txBody>
      </p:sp>
    </p:spTree>
    <p:extLst>
      <p:ext uri="{BB962C8B-B14F-4D97-AF65-F5344CB8AC3E}">
        <p14:creationId xmlns:p14="http://schemas.microsoft.com/office/powerpoint/2010/main" val="3013833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64</a:t>
            </a:fld>
            <a:endParaRPr lang="zh-CN" altLang="en-US"/>
          </a:p>
        </p:txBody>
      </p:sp>
    </p:spTree>
    <p:extLst>
      <p:ext uri="{BB962C8B-B14F-4D97-AF65-F5344CB8AC3E}">
        <p14:creationId xmlns:p14="http://schemas.microsoft.com/office/powerpoint/2010/main" val="217809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8</a:t>
            </a:fld>
            <a:endParaRPr lang="zh-CN" altLang="en-US"/>
          </a:p>
        </p:txBody>
      </p:sp>
    </p:spTree>
    <p:extLst>
      <p:ext uri="{BB962C8B-B14F-4D97-AF65-F5344CB8AC3E}">
        <p14:creationId xmlns:p14="http://schemas.microsoft.com/office/powerpoint/2010/main" val="56143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9</a:t>
            </a:fld>
            <a:endParaRPr lang="zh-CN" altLang="en-US"/>
          </a:p>
        </p:txBody>
      </p:sp>
    </p:spTree>
    <p:extLst>
      <p:ext uri="{BB962C8B-B14F-4D97-AF65-F5344CB8AC3E}">
        <p14:creationId xmlns:p14="http://schemas.microsoft.com/office/powerpoint/2010/main" val="3937701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10</a:t>
            </a:fld>
            <a:endParaRPr lang="zh-CN" altLang="en-US"/>
          </a:p>
        </p:txBody>
      </p:sp>
    </p:spTree>
    <p:extLst>
      <p:ext uri="{BB962C8B-B14F-4D97-AF65-F5344CB8AC3E}">
        <p14:creationId xmlns:p14="http://schemas.microsoft.com/office/powerpoint/2010/main" val="392673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16</a:t>
            </a:fld>
            <a:endParaRPr lang="zh-CN" altLang="en-US"/>
          </a:p>
        </p:txBody>
      </p:sp>
    </p:spTree>
    <p:extLst>
      <p:ext uri="{BB962C8B-B14F-4D97-AF65-F5344CB8AC3E}">
        <p14:creationId xmlns:p14="http://schemas.microsoft.com/office/powerpoint/2010/main" val="244621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17</a:t>
            </a:fld>
            <a:endParaRPr lang="zh-CN" altLang="en-US"/>
          </a:p>
        </p:txBody>
      </p:sp>
    </p:spTree>
    <p:extLst>
      <p:ext uri="{BB962C8B-B14F-4D97-AF65-F5344CB8AC3E}">
        <p14:creationId xmlns:p14="http://schemas.microsoft.com/office/powerpoint/2010/main" val="199831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22</a:t>
            </a:fld>
            <a:endParaRPr lang="zh-CN" altLang="en-US"/>
          </a:p>
        </p:txBody>
      </p:sp>
    </p:spTree>
    <p:extLst>
      <p:ext uri="{BB962C8B-B14F-4D97-AF65-F5344CB8AC3E}">
        <p14:creationId xmlns:p14="http://schemas.microsoft.com/office/powerpoint/2010/main" val="37970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27</a:t>
            </a:fld>
            <a:endParaRPr lang="zh-CN" altLang="en-US"/>
          </a:p>
        </p:txBody>
      </p:sp>
    </p:spTree>
    <p:extLst>
      <p:ext uri="{BB962C8B-B14F-4D97-AF65-F5344CB8AC3E}">
        <p14:creationId xmlns:p14="http://schemas.microsoft.com/office/powerpoint/2010/main" val="36854417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eins.se.sjtu.edu.cn/~chenh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www.ruanyifeng.com/blog/2013/04/processes_and_threads.html" TargetMode="External"/><Relationship Id="rId2" Type="http://schemas.openxmlformats.org/officeDocument/2006/relationships/hyperlink" Target="https://docs.oracle.com/javase/tutorial/essential/concurrency/" TargetMode="External"/><Relationship Id="rId1" Type="http://schemas.openxmlformats.org/officeDocument/2006/relationships/slideLayout" Target="../slideLayouts/slideLayout3.xml"/><Relationship Id="rId4" Type="http://schemas.openxmlformats.org/officeDocument/2006/relationships/hyperlink" Target="https://docs.oracle.com/en/java/javase/20/core/virtual-threads.html#GUID-DC4306FC-D6C1-4BCC-AECE-48C32C1A8DAA"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zh-Hans" altLang="en-US" sz="2400" dirty="0"/>
              <a:t> </a:t>
            </a:r>
            <a:r>
              <a:rPr lang="en-US" altLang="zh-CN" sz="2400" dirty="0"/>
              <a:t>6 </a:t>
            </a:r>
            <a:br>
              <a:rPr lang="en-US" altLang="zh-CN" sz="2400" dirty="0"/>
            </a:br>
            <a:r>
              <a:rPr lang="en-US" altLang="zh-Hans" sz="2400" dirty="0"/>
              <a:t>Multithreading</a:t>
            </a: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2"/>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19712-A9A4-C045-97EE-4ABA393AA4DE}"/>
              </a:ext>
            </a:extLst>
          </p:cNvPr>
          <p:cNvSpPr>
            <a:spLocks noGrp="1"/>
          </p:cNvSpPr>
          <p:nvPr>
            <p:ph type="title"/>
          </p:nvPr>
        </p:nvSpPr>
        <p:spPr/>
        <p:txBody>
          <a:bodyPr/>
          <a:lstStyle/>
          <a:p>
            <a:r>
              <a:rPr kumimoji="1" lang="en-US" altLang="zh-Hans" dirty="0"/>
              <a:t>Joins</a:t>
            </a:r>
            <a:endParaRPr kumimoji="1" lang="zh-CN" altLang="en-US" dirty="0"/>
          </a:p>
        </p:txBody>
      </p:sp>
      <p:sp>
        <p:nvSpPr>
          <p:cNvPr id="3" name="内容占位符 2">
            <a:extLst>
              <a:ext uri="{FF2B5EF4-FFF2-40B4-BE49-F238E27FC236}">
                <a16:creationId xmlns:a16="http://schemas.microsoft.com/office/drawing/2014/main" id="{ABA4C5B8-3A45-D14E-BE87-EDE6C8E700B2}"/>
              </a:ext>
            </a:extLst>
          </p:cNvPr>
          <p:cNvSpPr>
            <a:spLocks noGrp="1"/>
          </p:cNvSpPr>
          <p:nvPr>
            <p:ph idx="1"/>
          </p:nvPr>
        </p:nvSpPr>
        <p:spPr/>
        <p:txBody>
          <a:bodyPr/>
          <a:lstStyle/>
          <a:p>
            <a:r>
              <a:rPr lang="en-US" altLang="zh-CN" dirty="0"/>
              <a:t>The </a:t>
            </a:r>
            <a:r>
              <a:rPr lang="en-US" altLang="zh-CN" dirty="0">
                <a:solidFill>
                  <a:schemeClr val="tx2"/>
                </a:solidFill>
              </a:rPr>
              <a:t>join</a:t>
            </a:r>
            <a:r>
              <a:rPr lang="en-US" altLang="zh-CN" dirty="0"/>
              <a:t> method allows one thread to wait for the completion of another. </a:t>
            </a:r>
          </a:p>
          <a:p>
            <a:pPr lvl="1"/>
            <a:r>
              <a:rPr lang="en-US" altLang="zh-CN" dirty="0"/>
              <a:t>If </a:t>
            </a:r>
            <a:r>
              <a:rPr lang="en-US" altLang="zh-CN" dirty="0">
                <a:solidFill>
                  <a:srgbClr val="FF0000"/>
                </a:solidFill>
              </a:rPr>
              <a:t>t </a:t>
            </a:r>
            <a:r>
              <a:rPr lang="en-US" altLang="zh-CN" dirty="0"/>
              <a:t>is a </a:t>
            </a:r>
            <a:r>
              <a:rPr lang="en-US" altLang="zh-CN" dirty="0">
                <a:solidFill>
                  <a:schemeClr val="tx2"/>
                </a:solidFill>
              </a:rPr>
              <a:t>Thread</a:t>
            </a:r>
            <a:r>
              <a:rPr lang="en-US" altLang="zh-CN" dirty="0"/>
              <a:t> object whose thread is currently executing,</a:t>
            </a:r>
          </a:p>
          <a:p>
            <a:pPr marL="541735" lvl="2" indent="0">
              <a:buNone/>
            </a:pPr>
            <a:r>
              <a:rPr lang="en-US" altLang="zh-CN" sz="1500" dirty="0" err="1">
                <a:solidFill>
                  <a:schemeClr val="tx2"/>
                </a:solidFill>
              </a:rPr>
              <a:t>t.join</a:t>
            </a:r>
            <a:r>
              <a:rPr lang="en-US" altLang="zh-CN" sz="1500" dirty="0">
                <a:solidFill>
                  <a:schemeClr val="tx2"/>
                </a:solidFill>
              </a:rPr>
              <a:t>(); </a:t>
            </a:r>
          </a:p>
          <a:p>
            <a:pPr lvl="1"/>
            <a:r>
              <a:rPr lang="en-US" altLang="zh-CN" dirty="0"/>
              <a:t>causes the current thread to pause execution until t's thread terminates. </a:t>
            </a:r>
          </a:p>
          <a:p>
            <a:pPr lvl="1"/>
            <a:endParaRPr lang="en-US" altLang="zh-CN" dirty="0"/>
          </a:p>
          <a:p>
            <a:pPr lvl="1"/>
            <a:r>
              <a:rPr lang="en-US" altLang="zh-CN" dirty="0"/>
              <a:t>Overloads of join allow the programmer to specify a waiting period. However, as with sleep, join is dependent on the OS for timing, so you should not assume that join will wait exactly as long as you specify.</a:t>
            </a:r>
          </a:p>
          <a:p>
            <a:pPr lvl="1"/>
            <a:r>
              <a:rPr lang="en-US" altLang="zh-CN" dirty="0"/>
              <a:t>Like </a:t>
            </a:r>
            <a:r>
              <a:rPr lang="en-US" altLang="zh-CN" dirty="0">
                <a:solidFill>
                  <a:schemeClr val="tx2"/>
                </a:solidFill>
              </a:rPr>
              <a:t>sleep</a:t>
            </a:r>
            <a:r>
              <a:rPr lang="en-US" altLang="zh-CN" dirty="0"/>
              <a:t>, </a:t>
            </a:r>
            <a:r>
              <a:rPr lang="en-US" altLang="zh-CN" dirty="0">
                <a:solidFill>
                  <a:schemeClr val="tx2"/>
                </a:solidFill>
              </a:rPr>
              <a:t>join</a:t>
            </a:r>
            <a:r>
              <a:rPr lang="en-US" altLang="zh-CN" dirty="0"/>
              <a:t> responds to an interrupt by exiting with an </a:t>
            </a:r>
            <a:r>
              <a:rPr lang="en-US" altLang="zh-CN" dirty="0" err="1">
                <a:solidFill>
                  <a:schemeClr val="tx2"/>
                </a:solidFill>
              </a:rPr>
              <a:t>InterruptedException</a:t>
            </a:r>
            <a:r>
              <a:rPr lang="en-US" altLang="zh-CN" dirty="0"/>
              <a:t>.</a:t>
            </a:r>
          </a:p>
          <a:p>
            <a:endParaRPr kumimoji="1" lang="zh-CN" altLang="en-US" dirty="0"/>
          </a:p>
        </p:txBody>
      </p:sp>
      <p:sp>
        <p:nvSpPr>
          <p:cNvPr id="4" name="幻灯片编号占位符 3">
            <a:extLst>
              <a:ext uri="{FF2B5EF4-FFF2-40B4-BE49-F238E27FC236}">
                <a16:creationId xmlns:a16="http://schemas.microsoft.com/office/drawing/2014/main" id="{3959D993-54E1-684C-B02A-4C37E9702F7E}"/>
              </a:ext>
            </a:extLst>
          </p:cNvPr>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Tree>
    <p:extLst>
      <p:ext uri="{BB962C8B-B14F-4D97-AF65-F5344CB8AC3E}">
        <p14:creationId xmlns:p14="http://schemas.microsoft.com/office/powerpoint/2010/main" val="3042784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74463-EE10-D54C-81B3-C2B35F480B6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a:extLst>
              <a:ext uri="{FF2B5EF4-FFF2-40B4-BE49-F238E27FC236}">
                <a16:creationId xmlns:a16="http://schemas.microsoft.com/office/drawing/2014/main" id="{DE482BDC-8617-DB45-A03F-D8D7A3CB98BA}"/>
              </a:ext>
            </a:extLst>
          </p:cNvPr>
          <p:cNvSpPr>
            <a:spLocks noGrp="1"/>
          </p:cNvSpPr>
          <p:nvPr>
            <p:ph idx="1"/>
          </p:nvPr>
        </p:nvSpPr>
        <p:spPr/>
        <p:txBody>
          <a:bodyPr/>
          <a:lstStyle/>
          <a:p>
            <a:r>
              <a:rPr lang="en-US" altLang="zh-CN" dirty="0" err="1">
                <a:solidFill>
                  <a:schemeClr val="tx2"/>
                </a:solidFill>
              </a:rPr>
              <a:t>SimpleThreads</a:t>
            </a:r>
            <a:r>
              <a:rPr lang="en-US" altLang="zh-CN" dirty="0"/>
              <a:t> consists of two threads. </a:t>
            </a:r>
          </a:p>
          <a:p>
            <a:pPr lvl="1"/>
            <a:r>
              <a:rPr lang="en-US" altLang="zh-CN" dirty="0"/>
              <a:t>The first is the </a:t>
            </a:r>
            <a:r>
              <a:rPr lang="en-US" altLang="zh-CN" dirty="0">
                <a:solidFill>
                  <a:srgbClr val="FF0000"/>
                </a:solidFill>
              </a:rPr>
              <a:t>main</a:t>
            </a:r>
            <a:r>
              <a:rPr lang="en-US" altLang="zh-CN" dirty="0"/>
              <a:t> thread that every Java application has. </a:t>
            </a:r>
          </a:p>
          <a:p>
            <a:pPr lvl="1"/>
            <a:r>
              <a:rPr lang="en-US" altLang="zh-CN" dirty="0"/>
              <a:t>The </a:t>
            </a:r>
            <a:r>
              <a:rPr lang="en-US" altLang="zh-CN" dirty="0">
                <a:solidFill>
                  <a:srgbClr val="FF0000"/>
                </a:solidFill>
              </a:rPr>
              <a:t>main</a:t>
            </a:r>
            <a:r>
              <a:rPr lang="en-US" altLang="zh-CN" dirty="0"/>
              <a:t> thread creates a new thread from the </a:t>
            </a:r>
            <a:r>
              <a:rPr lang="en-US" altLang="zh-CN" dirty="0">
                <a:solidFill>
                  <a:schemeClr val="tx2"/>
                </a:solidFill>
              </a:rPr>
              <a:t>Runnable</a:t>
            </a:r>
            <a:r>
              <a:rPr lang="en-US" altLang="zh-CN" dirty="0"/>
              <a:t> object, </a:t>
            </a:r>
            <a:r>
              <a:rPr lang="en-US" altLang="zh-CN" dirty="0" err="1">
                <a:solidFill>
                  <a:schemeClr val="tx2"/>
                </a:solidFill>
              </a:rPr>
              <a:t>MessageLoop</a:t>
            </a:r>
            <a:r>
              <a:rPr lang="en-US" altLang="zh-CN" dirty="0"/>
              <a:t>, and waits for it to finish. </a:t>
            </a:r>
          </a:p>
          <a:p>
            <a:pPr lvl="1"/>
            <a:endParaRPr lang="en-US" altLang="zh-CN" dirty="0"/>
          </a:p>
          <a:p>
            <a:pPr lvl="1"/>
            <a:r>
              <a:rPr lang="en-US" altLang="zh-CN" dirty="0"/>
              <a:t>If the </a:t>
            </a:r>
            <a:r>
              <a:rPr lang="en-US" altLang="zh-CN" dirty="0" err="1">
                <a:solidFill>
                  <a:schemeClr val="tx2"/>
                </a:solidFill>
              </a:rPr>
              <a:t>MessageLoop</a:t>
            </a:r>
            <a:r>
              <a:rPr lang="en-US" altLang="zh-CN" dirty="0"/>
              <a:t> thread takes too long to finish, the main thread interrupts it.</a:t>
            </a:r>
          </a:p>
          <a:p>
            <a:pPr lvl="1"/>
            <a:r>
              <a:rPr lang="en-US" altLang="zh-CN" dirty="0"/>
              <a:t>The </a:t>
            </a:r>
            <a:r>
              <a:rPr lang="en-US" altLang="zh-CN" dirty="0" err="1">
                <a:solidFill>
                  <a:schemeClr val="tx2"/>
                </a:solidFill>
              </a:rPr>
              <a:t>MessageLoop</a:t>
            </a:r>
            <a:r>
              <a:rPr lang="en-US" altLang="zh-CN" dirty="0"/>
              <a:t> thread prints out a series of messages. </a:t>
            </a:r>
          </a:p>
          <a:p>
            <a:pPr lvl="1"/>
            <a:r>
              <a:rPr lang="en-US" altLang="zh-CN" dirty="0"/>
              <a:t>If interrupted before it has printed all its messages, the </a:t>
            </a:r>
            <a:r>
              <a:rPr lang="en-US" altLang="zh-CN" dirty="0" err="1">
                <a:solidFill>
                  <a:schemeClr val="tx2"/>
                </a:solidFill>
              </a:rPr>
              <a:t>MessageLoop</a:t>
            </a:r>
            <a:r>
              <a:rPr lang="en-US" altLang="zh-CN" dirty="0"/>
              <a:t> thread prints a message and exits.</a:t>
            </a:r>
          </a:p>
          <a:p>
            <a:endParaRPr kumimoji="1" lang="zh-CN" altLang="en-US" dirty="0"/>
          </a:p>
        </p:txBody>
      </p:sp>
      <p:sp>
        <p:nvSpPr>
          <p:cNvPr id="4" name="幻灯片编号占位符 3">
            <a:extLst>
              <a:ext uri="{FF2B5EF4-FFF2-40B4-BE49-F238E27FC236}">
                <a16:creationId xmlns:a16="http://schemas.microsoft.com/office/drawing/2014/main" id="{EBCDD60D-EADB-F649-AFD8-D1A25085646E}"/>
              </a:ext>
            </a:extLst>
          </p:cNvPr>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Tree>
    <p:extLst>
      <p:ext uri="{BB962C8B-B14F-4D97-AF65-F5344CB8AC3E}">
        <p14:creationId xmlns:p14="http://schemas.microsoft.com/office/powerpoint/2010/main" val="2220803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74463-EE10-D54C-81B3-C2B35F480B6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a:extLst>
              <a:ext uri="{FF2B5EF4-FFF2-40B4-BE49-F238E27FC236}">
                <a16:creationId xmlns:a16="http://schemas.microsoft.com/office/drawing/2014/main" id="{DE482BDC-8617-DB45-A03F-D8D7A3CB98BA}"/>
              </a:ext>
            </a:extLst>
          </p:cNvPr>
          <p:cNvSpPr>
            <a:spLocks noGrp="1"/>
          </p:cNvSpPr>
          <p:nvPr>
            <p:ph idx="1"/>
          </p:nvPr>
        </p:nvSpPr>
        <p:spPr>
          <a:xfrm>
            <a:off x="1223628" y="681541"/>
            <a:ext cx="6588732" cy="4446641"/>
          </a:xfrm>
        </p:spPr>
        <p:txBody>
          <a:bodyPr>
            <a:normAutofit fontScale="62500" lnSpcReduction="20000"/>
          </a:bodyPr>
          <a:lstStyle/>
          <a:p>
            <a:pPr marL="0" indent="0">
              <a:buNone/>
            </a:pPr>
            <a:r>
              <a:rPr lang="en-US" altLang="zh-CN" dirty="0">
                <a:solidFill>
                  <a:schemeClr val="tx2"/>
                </a:solidFill>
              </a:rPr>
              <a:t>public class </a:t>
            </a:r>
            <a:r>
              <a:rPr lang="en-US" altLang="zh-CN" dirty="0" err="1">
                <a:solidFill>
                  <a:schemeClr val="tx2"/>
                </a:solidFill>
              </a:rPr>
              <a:t>SimpleThreads</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r>
              <a:rPr lang="en-US" altLang="zh-CN" dirty="0">
                <a:solidFill>
                  <a:schemeClr val="accent3">
                    <a:lumMod val="50000"/>
                  </a:schemeClr>
                </a:solidFill>
              </a:rPr>
              <a:t>// Display a message, preceded by </a:t>
            </a: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the name of the current thread</a:t>
            </a:r>
          </a:p>
          <a:p>
            <a:pPr marL="0" indent="0">
              <a:buNone/>
            </a:pPr>
            <a:r>
              <a:rPr lang="zh-Hans" altLang="en-US" dirty="0">
                <a:solidFill>
                  <a:schemeClr val="tx2"/>
                </a:solidFill>
              </a:rPr>
              <a:t> </a:t>
            </a:r>
            <a:r>
              <a:rPr lang="en-US" altLang="zh-CN" dirty="0">
                <a:solidFill>
                  <a:schemeClr val="tx2"/>
                </a:solidFill>
              </a:rPr>
              <a:t> static void </a:t>
            </a:r>
            <a:r>
              <a:rPr lang="en-US" altLang="zh-CN" dirty="0" err="1">
                <a:solidFill>
                  <a:schemeClr val="tx2"/>
                </a:solidFill>
              </a:rPr>
              <a:t>threadMessage</a:t>
            </a:r>
            <a:r>
              <a:rPr lang="en-US" altLang="zh-CN" dirty="0">
                <a:solidFill>
                  <a:schemeClr val="tx2"/>
                </a:solidFill>
              </a:rPr>
              <a:t>(String message) {</a:t>
            </a:r>
          </a:p>
          <a:p>
            <a:pPr marL="0" indent="0">
              <a:buNone/>
            </a:pPr>
            <a:r>
              <a:rPr lang="zh-Hans" altLang="en-US" dirty="0">
                <a:solidFill>
                  <a:schemeClr val="tx2"/>
                </a:solidFill>
              </a:rPr>
              <a:t>   </a:t>
            </a:r>
            <a:r>
              <a:rPr lang="en-US" altLang="zh-CN" dirty="0">
                <a:solidFill>
                  <a:schemeClr val="tx2"/>
                </a:solidFill>
              </a:rPr>
              <a:t> String </a:t>
            </a:r>
            <a:r>
              <a:rPr lang="en-US" altLang="zh-CN" dirty="0" err="1">
                <a:solidFill>
                  <a:schemeClr val="tx2"/>
                </a:solidFill>
              </a:rPr>
              <a:t>threadName</a:t>
            </a:r>
            <a:r>
              <a:rPr lang="en-US" altLang="zh-CN" dirty="0">
                <a:solidFill>
                  <a:schemeClr val="tx2"/>
                </a:solidFill>
              </a:rPr>
              <a:t> = </a:t>
            </a:r>
            <a:r>
              <a:rPr lang="en-US" altLang="zh-CN" dirty="0" err="1">
                <a:solidFill>
                  <a:schemeClr val="tx2"/>
                </a:solidFill>
              </a:rPr>
              <a:t>Thread.currentThread</a:t>
            </a:r>
            <a:r>
              <a:rPr lang="en-US" altLang="zh-CN" dirty="0">
                <a:solidFill>
                  <a:schemeClr val="tx2"/>
                </a:solidFill>
              </a:rPr>
              <a:t>().</a:t>
            </a:r>
            <a:r>
              <a:rPr lang="en-US" altLang="zh-CN" dirty="0" err="1">
                <a:solidFill>
                  <a:schemeClr val="tx2"/>
                </a:solidFill>
              </a:rPr>
              <a:t>getName</a:t>
            </a:r>
            <a:r>
              <a:rPr lang="en-US" altLang="zh-CN" dirty="0">
                <a:solidFill>
                  <a:schemeClr val="tx2"/>
                </a:solidFill>
              </a:rPr>
              <a:t>(); </a:t>
            </a:r>
          </a:p>
          <a:p>
            <a:pPr marL="0" indent="0">
              <a:buNone/>
            </a:pPr>
            <a:r>
              <a:rPr lang="zh-Hans" altLang="en-US" dirty="0">
                <a:solidFill>
                  <a:schemeClr val="tx2"/>
                </a:solidFill>
              </a:rPr>
              <a:t>    </a:t>
            </a:r>
            <a:r>
              <a:rPr lang="en-US" altLang="zh-CN" dirty="0" err="1">
                <a:solidFill>
                  <a:schemeClr val="tx2"/>
                </a:solidFill>
              </a:rPr>
              <a:t>System.out.format</a:t>
            </a:r>
            <a:r>
              <a:rPr lang="en-US" altLang="zh-CN" dirty="0">
                <a:solidFill>
                  <a:schemeClr val="tx2"/>
                </a:solidFill>
              </a:rPr>
              <a:t>("%s: %</a:t>
            </a:r>
            <a:r>
              <a:rPr lang="en-US" altLang="zh-CN" dirty="0" err="1">
                <a:solidFill>
                  <a:schemeClr val="tx2"/>
                </a:solidFill>
              </a:rPr>
              <a:t>s%n</a:t>
            </a:r>
            <a:r>
              <a:rPr lang="en-US" altLang="zh-CN" dirty="0">
                <a:solidFill>
                  <a:schemeClr val="tx2"/>
                </a:solidFill>
              </a:rPr>
              <a:t>", </a:t>
            </a:r>
            <a:r>
              <a:rPr lang="en-US" altLang="zh-CN" dirty="0" err="1">
                <a:solidFill>
                  <a:schemeClr val="tx2"/>
                </a:solidFill>
              </a:rPr>
              <a:t>threadName</a:t>
            </a:r>
            <a:r>
              <a:rPr lang="en-US" altLang="zh-CN" dirty="0">
                <a:solidFill>
                  <a:schemeClr val="tx2"/>
                </a:solidFill>
              </a:rPr>
              <a:t>, message); </a:t>
            </a:r>
          </a:p>
          <a:p>
            <a:pPr marL="0" indent="0">
              <a:buNone/>
            </a:pPr>
            <a:r>
              <a:rPr lang="zh-Hans" altLang="en-US" dirty="0">
                <a:solidFill>
                  <a:schemeClr val="tx2"/>
                </a:solidFill>
              </a:rPr>
              <a:t>  </a:t>
            </a:r>
            <a:r>
              <a:rPr lang="en-US" altLang="zh-CN" dirty="0">
                <a:solidFill>
                  <a:schemeClr val="tx2"/>
                </a:solidFill>
              </a:rPr>
              <a:t>} </a:t>
            </a:r>
          </a:p>
          <a:p>
            <a:pPr marL="0" indent="0">
              <a:buNone/>
            </a:pPr>
            <a:endParaRPr lang="en-US" altLang="zh-CN" dirty="0">
              <a:solidFill>
                <a:schemeClr val="tx2"/>
              </a:solidFill>
            </a:endParaRPr>
          </a:p>
          <a:p>
            <a:pPr marL="0" indent="0">
              <a:buNone/>
            </a:pPr>
            <a:r>
              <a:rPr lang="zh-Hans" altLang="en-US" dirty="0">
                <a:solidFill>
                  <a:schemeClr val="tx2"/>
                </a:solidFill>
              </a:rPr>
              <a:t>  </a:t>
            </a:r>
            <a:r>
              <a:rPr lang="en-US" altLang="zh-CN" dirty="0">
                <a:solidFill>
                  <a:schemeClr val="tx2"/>
                </a:solidFill>
              </a:rPr>
              <a:t>private static class </a:t>
            </a:r>
            <a:r>
              <a:rPr lang="en-US" altLang="zh-CN" dirty="0" err="1">
                <a:solidFill>
                  <a:schemeClr val="tx2"/>
                </a:solidFill>
              </a:rPr>
              <a:t>MessageLoop</a:t>
            </a:r>
            <a:r>
              <a:rPr lang="en-US" altLang="zh-CN" dirty="0">
                <a:solidFill>
                  <a:schemeClr val="tx2"/>
                </a:solidFill>
              </a:rPr>
              <a:t> implements Runnable {</a:t>
            </a:r>
          </a:p>
          <a:p>
            <a:pPr marL="0" indent="0">
              <a:buNone/>
            </a:pPr>
            <a:r>
              <a:rPr lang="zh-Hans" altLang="en-US" dirty="0">
                <a:solidFill>
                  <a:schemeClr val="tx2"/>
                </a:solidFill>
              </a:rPr>
              <a:t>   </a:t>
            </a:r>
            <a:r>
              <a:rPr lang="en-US" altLang="zh-CN" dirty="0">
                <a:solidFill>
                  <a:schemeClr val="tx2"/>
                </a:solidFill>
              </a:rPr>
              <a:t> public void run() {</a:t>
            </a:r>
          </a:p>
          <a:p>
            <a:pPr marL="0" indent="0">
              <a:buNone/>
            </a:pPr>
            <a:r>
              <a:rPr lang="zh-Hans" altLang="en-US" dirty="0">
                <a:solidFill>
                  <a:schemeClr val="tx2"/>
                </a:solidFill>
              </a:rPr>
              <a:t>      </a:t>
            </a:r>
            <a:r>
              <a:rPr lang="en-US" altLang="zh-CN" dirty="0">
                <a:solidFill>
                  <a:schemeClr val="tx2"/>
                </a:solidFill>
              </a:rPr>
              <a:t> String </a:t>
            </a:r>
            <a:r>
              <a:rPr lang="en-US" altLang="zh-CN" dirty="0" err="1">
                <a:solidFill>
                  <a:schemeClr val="tx2"/>
                </a:solidFill>
              </a:rPr>
              <a:t>importantInfo</a:t>
            </a:r>
            <a:r>
              <a:rPr lang="en-US" altLang="zh-CN" dirty="0">
                <a:solidFill>
                  <a:schemeClr val="tx2"/>
                </a:solidFill>
              </a:rPr>
              <a:t>[] = {</a:t>
            </a:r>
          </a:p>
          <a:p>
            <a:pPr marL="0" indent="0">
              <a:buNone/>
            </a:pPr>
            <a:r>
              <a:rPr lang="zh-Hans" altLang="en-US" dirty="0">
                <a:solidFill>
                  <a:schemeClr val="tx2"/>
                </a:solidFill>
              </a:rPr>
              <a:t>           </a:t>
            </a:r>
            <a:r>
              <a:rPr lang="en-US" altLang="zh-CN" dirty="0">
                <a:solidFill>
                  <a:schemeClr val="tx2"/>
                </a:solidFill>
              </a:rPr>
              <a:t> "Mares eat oats", "Does eat oats", "Little lambs eat ivy", "A kid will eat ivy too”</a:t>
            </a:r>
          </a:p>
          <a:p>
            <a:pPr marL="0" indent="0">
              <a:buNone/>
            </a:pPr>
            <a:r>
              <a:rPr lang="zh-Hans" altLang="en-US" dirty="0">
                <a:solidFill>
                  <a:schemeClr val="tx2"/>
                </a:solidFill>
              </a:rPr>
              <a:t>      </a:t>
            </a:r>
            <a:r>
              <a:rPr lang="en-US" altLang="zh-CN" dirty="0">
                <a:solidFill>
                  <a:schemeClr val="tx2"/>
                </a:solidFill>
              </a:rPr>
              <a:t> }; </a:t>
            </a:r>
          </a:p>
          <a:p>
            <a:pPr marL="0" indent="0">
              <a:buNone/>
            </a:pPr>
            <a:r>
              <a:rPr lang="zh-Hans" altLang="en-US" dirty="0">
                <a:solidFill>
                  <a:schemeClr val="tx2"/>
                </a:solidFill>
              </a:rPr>
              <a:t>       </a:t>
            </a:r>
            <a:r>
              <a:rPr lang="en-US" altLang="zh-CN" dirty="0">
                <a:solidFill>
                  <a:schemeClr val="tx2"/>
                </a:solidFill>
              </a:rPr>
              <a:t>try {</a:t>
            </a:r>
          </a:p>
          <a:p>
            <a:pPr marL="0" indent="0">
              <a:buNone/>
            </a:pPr>
            <a:r>
              <a:rPr lang="zh-Hans" altLang="en-US" dirty="0">
                <a:solidFill>
                  <a:schemeClr val="tx2"/>
                </a:solidFill>
              </a:rPr>
              <a:t>          </a:t>
            </a:r>
            <a:r>
              <a:rPr lang="en-US" altLang="zh-CN" dirty="0">
                <a:solidFill>
                  <a:schemeClr val="tx2"/>
                </a:solidFill>
              </a:rPr>
              <a:t> for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i</a:t>
            </a:r>
            <a:r>
              <a:rPr lang="en-US" altLang="zh-CN" dirty="0">
                <a:solidFill>
                  <a:schemeClr val="tx2"/>
                </a:solidFill>
              </a:rPr>
              <a:t> = 0; </a:t>
            </a:r>
            <a:r>
              <a:rPr lang="en-US" altLang="zh-CN" dirty="0" err="1">
                <a:solidFill>
                  <a:schemeClr val="tx2"/>
                </a:solidFill>
              </a:rPr>
              <a:t>i</a:t>
            </a:r>
            <a:r>
              <a:rPr lang="en-US" altLang="zh-CN" dirty="0">
                <a:solidFill>
                  <a:schemeClr val="tx2"/>
                </a:solidFill>
              </a:rPr>
              <a:t> &lt; </a:t>
            </a:r>
            <a:r>
              <a:rPr lang="en-US" altLang="zh-CN" dirty="0" err="1">
                <a:solidFill>
                  <a:schemeClr val="tx2"/>
                </a:solidFill>
              </a:rPr>
              <a:t>importantInfo.length</a:t>
            </a:r>
            <a:r>
              <a:rPr lang="en-US" altLang="zh-CN" dirty="0">
                <a:solidFill>
                  <a:schemeClr val="tx2"/>
                </a:solidFill>
              </a:rPr>
              <a:t>; </a:t>
            </a:r>
            <a:r>
              <a:rPr lang="en-US" altLang="zh-CN" dirty="0" err="1">
                <a:solidFill>
                  <a:schemeClr val="tx2"/>
                </a:solidFill>
              </a:rPr>
              <a:t>i</a:t>
            </a:r>
            <a:r>
              <a:rPr lang="en-US" altLang="zh-CN" dirty="0">
                <a:solidFill>
                  <a:schemeClr val="tx2"/>
                </a:solidFill>
              </a:rPr>
              <a:t>++) {</a:t>
            </a: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a:t>
            </a:r>
            <a:r>
              <a:rPr lang="zh-Hans" altLang="en-US" dirty="0">
                <a:solidFill>
                  <a:schemeClr val="accent3">
                    <a:lumMod val="50000"/>
                  </a:schemeClr>
                </a:solidFill>
              </a:rPr>
              <a:t>     </a:t>
            </a:r>
            <a:r>
              <a:rPr lang="en-US" altLang="zh-CN" dirty="0">
                <a:solidFill>
                  <a:schemeClr val="accent3">
                    <a:lumMod val="50000"/>
                  </a:schemeClr>
                </a:solidFill>
              </a:rPr>
              <a:t>// Pause for 4 seconds </a:t>
            </a:r>
          </a:p>
          <a:p>
            <a:pPr marL="0" indent="0">
              <a:buNone/>
            </a:pPr>
            <a:r>
              <a:rPr lang="zh-Hans" altLang="en-US" dirty="0">
                <a:solidFill>
                  <a:schemeClr val="tx2"/>
                </a:solidFill>
              </a:rPr>
              <a:t>               </a:t>
            </a:r>
            <a:r>
              <a:rPr lang="en-US" altLang="zh-CN" dirty="0" err="1">
                <a:solidFill>
                  <a:schemeClr val="tx2"/>
                </a:solidFill>
              </a:rPr>
              <a:t>Thread.sleep</a:t>
            </a:r>
            <a:r>
              <a:rPr lang="en-US" altLang="zh-CN" dirty="0">
                <a:solidFill>
                  <a:schemeClr val="tx2"/>
                </a:solidFill>
              </a:rPr>
              <a:t>(4000);</a:t>
            </a: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 Print a message </a:t>
            </a:r>
          </a:p>
          <a:p>
            <a:pPr marL="0" indent="0">
              <a:buNone/>
            </a:pPr>
            <a:r>
              <a:rPr lang="zh-Hans" altLang="en-US" dirty="0">
                <a:solidFill>
                  <a:schemeClr val="tx2"/>
                </a:solidFill>
              </a:rPr>
              <a:t>               </a:t>
            </a:r>
            <a:r>
              <a:rPr lang="en-US" altLang="zh-CN" dirty="0" err="1">
                <a:solidFill>
                  <a:schemeClr val="tx2"/>
                </a:solidFill>
              </a:rPr>
              <a:t>threadMessage</a:t>
            </a:r>
            <a:r>
              <a:rPr lang="en-US" altLang="zh-CN" dirty="0">
                <a:solidFill>
                  <a:schemeClr val="tx2"/>
                </a:solidFill>
              </a:rPr>
              <a:t>(</a:t>
            </a:r>
            <a:r>
              <a:rPr lang="en-US" altLang="zh-CN" dirty="0" err="1">
                <a:solidFill>
                  <a:schemeClr val="tx2"/>
                </a:solidFill>
              </a:rPr>
              <a:t>importantInfo</a:t>
            </a:r>
            <a:r>
              <a:rPr lang="en-US" altLang="zh-CN" dirty="0">
                <a:solidFill>
                  <a:schemeClr val="tx2"/>
                </a:solidFill>
              </a:rPr>
              <a:t>[</a:t>
            </a:r>
            <a:r>
              <a:rPr lang="en-US" altLang="zh-CN" dirty="0" err="1">
                <a:solidFill>
                  <a:schemeClr val="tx2"/>
                </a:solidFill>
              </a:rPr>
              <a:t>i</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catch (</a:t>
            </a:r>
            <a:r>
              <a:rPr lang="en-US" altLang="zh-CN" dirty="0" err="1">
                <a:solidFill>
                  <a:schemeClr val="tx2"/>
                </a:solidFill>
              </a:rPr>
              <a:t>InterruptedException</a:t>
            </a:r>
            <a:r>
              <a:rPr lang="en-US" altLang="zh-CN" dirty="0">
                <a:solidFill>
                  <a:schemeClr val="tx2"/>
                </a:solidFill>
              </a:rPr>
              <a:t> e) {</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threadMessage</a:t>
            </a:r>
            <a:r>
              <a:rPr lang="en-US" altLang="zh-CN" dirty="0">
                <a:solidFill>
                  <a:schemeClr val="tx2"/>
                </a:solidFill>
              </a:rPr>
              <a:t>("I wasn't done!");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r>
              <a:rPr lang="en-US" altLang="zh-CN" dirty="0">
                <a:solidFill>
                  <a:schemeClr val="tx2"/>
                </a:solidFill>
              </a:rPr>
              <a:t>} </a:t>
            </a:r>
          </a:p>
          <a:p>
            <a:pPr marL="0" indent="0">
              <a:buNone/>
            </a:pP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EBCDD60D-EADB-F649-AFD8-D1A25085646E}"/>
              </a:ext>
            </a:extLst>
          </p:cNvPr>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spTree>
    <p:extLst>
      <p:ext uri="{BB962C8B-B14F-4D97-AF65-F5344CB8AC3E}">
        <p14:creationId xmlns:p14="http://schemas.microsoft.com/office/powerpoint/2010/main" val="375899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74463-EE10-D54C-81B3-C2B35F480B6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a:extLst>
              <a:ext uri="{FF2B5EF4-FFF2-40B4-BE49-F238E27FC236}">
                <a16:creationId xmlns:a16="http://schemas.microsoft.com/office/drawing/2014/main" id="{DE482BDC-8617-DB45-A03F-D8D7A3CB98BA}"/>
              </a:ext>
            </a:extLst>
          </p:cNvPr>
          <p:cNvSpPr>
            <a:spLocks noGrp="1"/>
          </p:cNvSpPr>
          <p:nvPr>
            <p:ph idx="1"/>
          </p:nvPr>
        </p:nvSpPr>
        <p:spPr/>
        <p:txBody>
          <a:bodyPr>
            <a:normAutofit fontScale="85000" lnSpcReduction="20000"/>
          </a:bodyPr>
          <a:lstStyle/>
          <a:p>
            <a:pPr marL="0" indent="0">
              <a:buNone/>
            </a:pPr>
            <a:r>
              <a:rPr lang="zh-Hans" altLang="en-US" dirty="0">
                <a:solidFill>
                  <a:schemeClr val="tx2"/>
                </a:solidFill>
              </a:rPr>
              <a:t>   </a:t>
            </a:r>
            <a:r>
              <a:rPr lang="en-US" altLang="zh-CN" dirty="0">
                <a:solidFill>
                  <a:schemeClr val="tx2"/>
                </a:solidFill>
              </a:rPr>
              <a:t>public static void main(String </a:t>
            </a:r>
            <a:r>
              <a:rPr lang="en-US" altLang="zh-CN" dirty="0" err="1">
                <a:solidFill>
                  <a:schemeClr val="tx2"/>
                </a:solidFill>
              </a:rPr>
              <a:t>args</a:t>
            </a:r>
            <a:r>
              <a:rPr lang="en-US" altLang="zh-CN" dirty="0">
                <a:solidFill>
                  <a:schemeClr val="tx2"/>
                </a:solidFill>
              </a:rPr>
              <a:t>[]) throws </a:t>
            </a:r>
            <a:r>
              <a:rPr lang="en-US" altLang="zh-CN" dirty="0" err="1">
                <a:solidFill>
                  <a:schemeClr val="tx2"/>
                </a:solidFill>
              </a:rPr>
              <a:t>InterruptedException</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r>
              <a:rPr lang="en-US" altLang="zh-CN" dirty="0">
                <a:solidFill>
                  <a:schemeClr val="accent3">
                    <a:lumMod val="50000"/>
                  </a:schemeClr>
                </a:solidFill>
              </a:rPr>
              <a:t>// Delay, in milliseconds before </a:t>
            </a: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we interrupt </a:t>
            </a:r>
            <a:r>
              <a:rPr lang="en-US" altLang="zh-CN" dirty="0" err="1">
                <a:solidFill>
                  <a:schemeClr val="accent3">
                    <a:lumMod val="50000"/>
                  </a:schemeClr>
                </a:solidFill>
              </a:rPr>
              <a:t>MessageLoop</a:t>
            </a:r>
            <a:r>
              <a:rPr lang="en-US" altLang="zh-CN" dirty="0">
                <a:solidFill>
                  <a:schemeClr val="accent3">
                    <a:lumMod val="50000"/>
                  </a:schemeClr>
                </a:solidFill>
              </a:rPr>
              <a:t> </a:t>
            </a: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thread (default one hour). </a:t>
            </a:r>
          </a:p>
          <a:p>
            <a:pPr marL="0" indent="0">
              <a:buNone/>
            </a:pPr>
            <a:r>
              <a:rPr lang="zh-Hans" altLang="en-US" dirty="0">
                <a:solidFill>
                  <a:schemeClr val="tx2"/>
                </a:solidFill>
              </a:rPr>
              <a:t>      </a:t>
            </a:r>
            <a:r>
              <a:rPr lang="en-US" altLang="zh-CN" dirty="0">
                <a:solidFill>
                  <a:schemeClr val="tx2"/>
                </a:solidFill>
              </a:rPr>
              <a:t>long patience = 1000 * 60 * 60; </a:t>
            </a:r>
          </a:p>
          <a:p>
            <a:pPr marL="0" indent="0">
              <a:buNone/>
            </a:pPr>
            <a:endParaRPr lang="en-US" altLang="zh-CN" dirty="0">
              <a:solidFill>
                <a:schemeClr val="tx2"/>
              </a:solidFill>
            </a:endParaRP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If command line argument </a:t>
            </a: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present, gives patience </a:t>
            </a:r>
          </a:p>
          <a:p>
            <a:pPr marL="0" indent="0">
              <a:buNone/>
            </a:pPr>
            <a:r>
              <a:rPr lang="zh-Hans" altLang="en-US" dirty="0">
                <a:solidFill>
                  <a:schemeClr val="accent3">
                    <a:lumMod val="50000"/>
                  </a:schemeClr>
                </a:solidFill>
              </a:rPr>
              <a:t>      </a:t>
            </a:r>
            <a:r>
              <a:rPr lang="en-US" altLang="zh-CN" dirty="0">
                <a:solidFill>
                  <a:schemeClr val="accent3">
                    <a:lumMod val="50000"/>
                  </a:schemeClr>
                </a:solidFill>
              </a:rPr>
              <a:t>// in seconds. </a:t>
            </a:r>
          </a:p>
          <a:p>
            <a:pPr marL="0" indent="0">
              <a:buNone/>
            </a:pPr>
            <a:r>
              <a:rPr lang="zh-Hans" altLang="en-US" dirty="0">
                <a:solidFill>
                  <a:schemeClr val="tx2"/>
                </a:solidFill>
              </a:rPr>
              <a:t>      </a:t>
            </a:r>
            <a:r>
              <a:rPr lang="en-US" altLang="zh-CN" dirty="0">
                <a:solidFill>
                  <a:schemeClr val="tx2"/>
                </a:solidFill>
              </a:rPr>
              <a:t>if (</a:t>
            </a:r>
            <a:r>
              <a:rPr lang="en-US" altLang="zh-CN" dirty="0" err="1">
                <a:solidFill>
                  <a:schemeClr val="tx2"/>
                </a:solidFill>
              </a:rPr>
              <a:t>args.length</a:t>
            </a:r>
            <a:r>
              <a:rPr lang="en-US" altLang="zh-CN" dirty="0">
                <a:solidFill>
                  <a:schemeClr val="tx2"/>
                </a:solidFill>
              </a:rPr>
              <a:t> &gt; 0) { </a:t>
            </a:r>
          </a:p>
          <a:p>
            <a:pPr marL="0" indent="0">
              <a:buNone/>
            </a:pPr>
            <a:r>
              <a:rPr lang="zh-Hans" altLang="en-US" dirty="0">
                <a:solidFill>
                  <a:schemeClr val="tx2"/>
                </a:solidFill>
              </a:rPr>
              <a:t>         </a:t>
            </a:r>
            <a:r>
              <a:rPr lang="en-US" altLang="zh-CN" dirty="0">
                <a:solidFill>
                  <a:schemeClr val="tx2"/>
                </a:solidFill>
              </a:rPr>
              <a:t>try {</a:t>
            </a:r>
          </a:p>
          <a:p>
            <a:pPr marL="0" indent="0">
              <a:buNone/>
            </a:pPr>
            <a:r>
              <a:rPr lang="zh-Hans" altLang="en-US" dirty="0">
                <a:solidFill>
                  <a:schemeClr val="tx2"/>
                </a:solidFill>
              </a:rPr>
              <a:t>           </a:t>
            </a:r>
            <a:r>
              <a:rPr lang="en-US" altLang="zh-CN" dirty="0">
                <a:solidFill>
                  <a:schemeClr val="tx2"/>
                </a:solidFill>
              </a:rPr>
              <a:t> patience = </a:t>
            </a:r>
            <a:r>
              <a:rPr lang="en-US" altLang="zh-CN" dirty="0" err="1">
                <a:solidFill>
                  <a:schemeClr val="tx2"/>
                </a:solidFill>
              </a:rPr>
              <a:t>Long.parseLong</a:t>
            </a:r>
            <a:r>
              <a:rPr lang="en-US" altLang="zh-CN" dirty="0">
                <a:solidFill>
                  <a:schemeClr val="tx2"/>
                </a:solidFill>
              </a:rPr>
              <a:t>(</a:t>
            </a:r>
            <a:r>
              <a:rPr lang="en-US" altLang="zh-CN" dirty="0" err="1">
                <a:solidFill>
                  <a:schemeClr val="tx2"/>
                </a:solidFill>
              </a:rPr>
              <a:t>args</a:t>
            </a:r>
            <a:r>
              <a:rPr lang="en-US" altLang="zh-CN" dirty="0">
                <a:solidFill>
                  <a:schemeClr val="tx2"/>
                </a:solidFill>
              </a:rPr>
              <a:t>[0]) * 1000;</a:t>
            </a:r>
          </a:p>
          <a:p>
            <a:pPr marL="0" indent="0">
              <a:buNone/>
            </a:pPr>
            <a:r>
              <a:rPr lang="zh-Hans" altLang="en-US" dirty="0">
                <a:solidFill>
                  <a:schemeClr val="tx2"/>
                </a:solidFill>
              </a:rPr>
              <a:t>        </a:t>
            </a:r>
            <a:r>
              <a:rPr lang="en-US" altLang="zh-CN" dirty="0">
                <a:solidFill>
                  <a:schemeClr val="tx2"/>
                </a:solidFill>
              </a:rPr>
              <a:t> } catch (</a:t>
            </a:r>
            <a:r>
              <a:rPr lang="en-US" altLang="zh-CN" dirty="0" err="1">
                <a:solidFill>
                  <a:schemeClr val="tx2"/>
                </a:solidFill>
              </a:rPr>
              <a:t>NumberFormatException</a:t>
            </a:r>
            <a:r>
              <a:rPr lang="en-US" altLang="zh-CN" dirty="0">
                <a:solidFill>
                  <a:schemeClr val="tx2"/>
                </a:solidFill>
              </a:rPr>
              <a:t> e) {</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System.err.println</a:t>
            </a:r>
            <a:r>
              <a:rPr lang="en-US" altLang="zh-CN" dirty="0">
                <a:solidFill>
                  <a:schemeClr val="tx2"/>
                </a:solidFill>
              </a:rPr>
              <a:t>("Argument must be an integer."); </a:t>
            </a:r>
          </a:p>
          <a:p>
            <a:pPr marL="0" indent="0">
              <a:buNone/>
            </a:pPr>
            <a:r>
              <a:rPr lang="zh-Hans" altLang="en-US" dirty="0">
                <a:solidFill>
                  <a:schemeClr val="tx2"/>
                </a:solidFill>
              </a:rPr>
              <a:t>            </a:t>
            </a:r>
            <a:r>
              <a:rPr lang="en-US" altLang="zh-CN" dirty="0" err="1">
                <a:solidFill>
                  <a:schemeClr val="tx2"/>
                </a:solidFill>
              </a:rPr>
              <a:t>System.exit</a:t>
            </a:r>
            <a:r>
              <a:rPr lang="en-US" altLang="zh-CN" dirty="0">
                <a:solidFill>
                  <a:schemeClr val="tx2"/>
                </a:solidFill>
              </a:rPr>
              <a:t>(1);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endParaRPr lang="en-US" altLang="zh-CN" dirty="0">
              <a:solidFill>
                <a:schemeClr val="tx2"/>
              </a:solidFill>
            </a:endParaRPr>
          </a:p>
        </p:txBody>
      </p:sp>
      <p:sp>
        <p:nvSpPr>
          <p:cNvPr id="4" name="幻灯片编号占位符 3">
            <a:extLst>
              <a:ext uri="{FF2B5EF4-FFF2-40B4-BE49-F238E27FC236}">
                <a16:creationId xmlns:a16="http://schemas.microsoft.com/office/drawing/2014/main" id="{EBCDD60D-EADB-F649-AFD8-D1A25085646E}"/>
              </a:ext>
            </a:extLst>
          </p:cNvPr>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spTree>
    <p:extLst>
      <p:ext uri="{BB962C8B-B14F-4D97-AF65-F5344CB8AC3E}">
        <p14:creationId xmlns:p14="http://schemas.microsoft.com/office/powerpoint/2010/main" val="831962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74463-EE10-D54C-81B3-C2B35F480B6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The </a:t>
            </a:r>
            <a:r>
              <a:rPr lang="en-US" altLang="zh-CN" dirty="0" err="1">
                <a:effectLst/>
              </a:rPr>
              <a:t>SimpleThreads</a:t>
            </a:r>
            <a:r>
              <a:rPr lang="en-US" altLang="zh-CN" dirty="0">
                <a:effectLst/>
              </a:rPr>
              <a:t> Example</a:t>
            </a:r>
            <a:endParaRPr kumimoji="1" lang="zh-CN" altLang="en-US" dirty="0"/>
          </a:p>
        </p:txBody>
      </p:sp>
      <p:sp>
        <p:nvSpPr>
          <p:cNvPr id="3" name="内容占位符 2">
            <a:extLst>
              <a:ext uri="{FF2B5EF4-FFF2-40B4-BE49-F238E27FC236}">
                <a16:creationId xmlns:a16="http://schemas.microsoft.com/office/drawing/2014/main" id="{DE482BDC-8617-DB45-A03F-D8D7A3CB98BA}"/>
              </a:ext>
            </a:extLst>
          </p:cNvPr>
          <p:cNvSpPr>
            <a:spLocks noGrp="1"/>
          </p:cNvSpPr>
          <p:nvPr>
            <p:ph idx="1"/>
          </p:nvPr>
        </p:nvSpPr>
        <p:spPr>
          <a:xfrm>
            <a:off x="1223628" y="681541"/>
            <a:ext cx="6588732" cy="4446641"/>
          </a:xfrm>
        </p:spPr>
        <p:txBody>
          <a:bodyPr>
            <a:normAutofit fontScale="92500" lnSpcReduction="10000"/>
          </a:bodyPr>
          <a:lstStyle/>
          <a:p>
            <a:pPr marL="0" indent="0">
              <a:buNone/>
            </a:pPr>
            <a:r>
              <a:rPr lang="zh-Hans" altLang="en-US" sz="1050" dirty="0">
                <a:solidFill>
                  <a:schemeClr val="tx2"/>
                </a:solidFill>
              </a:rPr>
              <a:t>     </a:t>
            </a:r>
            <a:r>
              <a:rPr lang="en-US" altLang="zh-CN" sz="1050" dirty="0" err="1">
                <a:solidFill>
                  <a:schemeClr val="tx2"/>
                </a:solidFill>
              </a:rPr>
              <a:t>threadMessage</a:t>
            </a:r>
            <a:r>
              <a:rPr lang="en-US" altLang="zh-CN" sz="1050" dirty="0">
                <a:solidFill>
                  <a:schemeClr val="tx2"/>
                </a:solidFill>
              </a:rPr>
              <a:t>("Starting </a:t>
            </a:r>
            <a:r>
              <a:rPr lang="en-US" altLang="zh-CN" sz="1050" dirty="0" err="1">
                <a:solidFill>
                  <a:schemeClr val="tx2"/>
                </a:solidFill>
              </a:rPr>
              <a:t>MessageLoop</a:t>
            </a:r>
            <a:r>
              <a:rPr lang="en-US" altLang="zh-CN" sz="1050" dirty="0">
                <a:solidFill>
                  <a:schemeClr val="tx2"/>
                </a:solidFill>
              </a:rPr>
              <a:t> thread"); </a:t>
            </a:r>
          </a:p>
          <a:p>
            <a:pPr marL="0" indent="0">
              <a:buNone/>
            </a:pPr>
            <a:r>
              <a:rPr lang="zh-Hans" altLang="en-US" sz="1050" dirty="0">
                <a:solidFill>
                  <a:schemeClr val="tx2"/>
                </a:solidFill>
              </a:rPr>
              <a:t>     </a:t>
            </a:r>
            <a:r>
              <a:rPr lang="en-US" altLang="zh-CN" sz="1050" dirty="0">
                <a:solidFill>
                  <a:schemeClr val="tx2"/>
                </a:solidFill>
              </a:rPr>
              <a:t>long </a:t>
            </a:r>
            <a:r>
              <a:rPr lang="en-US" altLang="zh-CN" sz="1050" dirty="0" err="1">
                <a:solidFill>
                  <a:schemeClr val="tx2"/>
                </a:solidFill>
              </a:rPr>
              <a:t>startTime</a:t>
            </a:r>
            <a:r>
              <a:rPr lang="en-US" altLang="zh-CN" sz="1050" dirty="0">
                <a:solidFill>
                  <a:schemeClr val="tx2"/>
                </a:solidFill>
              </a:rPr>
              <a:t> = </a:t>
            </a:r>
            <a:r>
              <a:rPr lang="en-US" altLang="zh-CN" sz="1050" dirty="0" err="1">
                <a:solidFill>
                  <a:schemeClr val="tx2"/>
                </a:solidFill>
              </a:rPr>
              <a:t>System.currentTimeMillis</a:t>
            </a:r>
            <a:r>
              <a:rPr lang="en-US" altLang="zh-CN" sz="1050" dirty="0">
                <a:solidFill>
                  <a:schemeClr val="tx2"/>
                </a:solidFill>
              </a:rPr>
              <a:t>(); </a:t>
            </a:r>
          </a:p>
          <a:p>
            <a:pPr marL="0" indent="0">
              <a:buNone/>
            </a:pPr>
            <a:r>
              <a:rPr lang="zh-Hans" altLang="en-US" sz="1050" dirty="0">
                <a:solidFill>
                  <a:schemeClr val="tx2"/>
                </a:solidFill>
              </a:rPr>
              <a:t>     </a:t>
            </a:r>
            <a:r>
              <a:rPr lang="en-US" altLang="zh-CN" sz="1050" dirty="0">
                <a:solidFill>
                  <a:schemeClr val="tx2"/>
                </a:solidFill>
              </a:rPr>
              <a:t>Thread t = new Thread(new </a:t>
            </a:r>
            <a:r>
              <a:rPr lang="en-US" altLang="zh-CN" sz="1050" dirty="0" err="1">
                <a:solidFill>
                  <a:schemeClr val="tx2"/>
                </a:solidFill>
              </a:rPr>
              <a:t>MessageLoop</a:t>
            </a:r>
            <a:r>
              <a:rPr lang="en-US" altLang="zh-CN" sz="1050" dirty="0">
                <a:solidFill>
                  <a:schemeClr val="tx2"/>
                </a:solidFill>
              </a:rPr>
              <a:t>()); </a:t>
            </a:r>
          </a:p>
          <a:p>
            <a:pPr marL="0" indent="0">
              <a:buNone/>
            </a:pPr>
            <a:r>
              <a:rPr lang="zh-Hans" altLang="en-US" sz="1050" dirty="0">
                <a:solidFill>
                  <a:schemeClr val="tx2"/>
                </a:solidFill>
              </a:rPr>
              <a:t>     </a:t>
            </a:r>
            <a:r>
              <a:rPr lang="en-US" altLang="zh-CN" sz="1050" dirty="0" err="1">
                <a:solidFill>
                  <a:schemeClr val="tx2"/>
                </a:solidFill>
              </a:rPr>
              <a:t>t.start</a:t>
            </a:r>
            <a:r>
              <a:rPr lang="en-US" altLang="zh-CN" sz="1050" dirty="0">
                <a:solidFill>
                  <a:schemeClr val="tx2"/>
                </a:solidFill>
              </a:rPr>
              <a:t>(); </a:t>
            </a:r>
          </a:p>
          <a:p>
            <a:pPr marL="0" indent="0">
              <a:buNone/>
            </a:pPr>
            <a:endParaRPr lang="en-US" altLang="zh-CN" sz="1050" dirty="0">
              <a:solidFill>
                <a:schemeClr val="tx2"/>
              </a:solidFill>
            </a:endParaRPr>
          </a:p>
          <a:p>
            <a:pPr marL="0" indent="0">
              <a:buNone/>
            </a:pPr>
            <a:r>
              <a:rPr lang="zh-Hans" altLang="en-US" sz="1050" dirty="0">
                <a:solidFill>
                  <a:schemeClr val="tx2"/>
                </a:solidFill>
              </a:rPr>
              <a:t>     </a:t>
            </a:r>
            <a:r>
              <a:rPr lang="en-US" altLang="zh-CN" sz="1050" dirty="0" err="1">
                <a:solidFill>
                  <a:schemeClr val="tx2"/>
                </a:solidFill>
              </a:rPr>
              <a:t>threadMessage</a:t>
            </a:r>
            <a:r>
              <a:rPr lang="en-US" altLang="zh-CN" sz="1050" dirty="0">
                <a:solidFill>
                  <a:schemeClr val="tx2"/>
                </a:solidFill>
              </a:rPr>
              <a:t>("Waiting for </a:t>
            </a:r>
            <a:r>
              <a:rPr lang="en-US" altLang="zh-CN" sz="1050" dirty="0" err="1">
                <a:solidFill>
                  <a:schemeClr val="tx2"/>
                </a:solidFill>
              </a:rPr>
              <a:t>MessageLoop</a:t>
            </a:r>
            <a:r>
              <a:rPr lang="en-US" altLang="zh-CN" sz="1050" dirty="0">
                <a:solidFill>
                  <a:schemeClr val="tx2"/>
                </a:solidFill>
              </a:rPr>
              <a:t> thread to finish"); </a:t>
            </a:r>
          </a:p>
          <a:p>
            <a:pPr marL="0" indent="0">
              <a:buNone/>
            </a:pPr>
            <a:r>
              <a:rPr lang="zh-Hans" altLang="en-US" sz="1050" dirty="0">
                <a:solidFill>
                  <a:schemeClr val="accent3">
                    <a:lumMod val="50000"/>
                  </a:schemeClr>
                </a:solidFill>
              </a:rPr>
              <a:t>     </a:t>
            </a:r>
            <a:r>
              <a:rPr lang="en-US" altLang="zh-CN" sz="1050" dirty="0">
                <a:solidFill>
                  <a:schemeClr val="accent3">
                    <a:lumMod val="50000"/>
                  </a:schemeClr>
                </a:solidFill>
              </a:rPr>
              <a:t>// loop until </a:t>
            </a:r>
            <a:r>
              <a:rPr lang="en-US" altLang="zh-CN" sz="1050" dirty="0" err="1">
                <a:solidFill>
                  <a:schemeClr val="accent3">
                    <a:lumMod val="50000"/>
                  </a:schemeClr>
                </a:solidFill>
              </a:rPr>
              <a:t>MessageLoop</a:t>
            </a:r>
            <a:r>
              <a:rPr lang="en-US" altLang="zh-CN" sz="1050" dirty="0">
                <a:solidFill>
                  <a:schemeClr val="accent3">
                    <a:lumMod val="50000"/>
                  </a:schemeClr>
                </a:solidFill>
              </a:rPr>
              <a:t> </a:t>
            </a:r>
          </a:p>
          <a:p>
            <a:pPr marL="0" indent="0">
              <a:buNone/>
            </a:pPr>
            <a:r>
              <a:rPr lang="zh-Hans" altLang="en-US" sz="1050" dirty="0">
                <a:solidFill>
                  <a:schemeClr val="accent3">
                    <a:lumMod val="50000"/>
                  </a:schemeClr>
                </a:solidFill>
              </a:rPr>
              <a:t>     </a:t>
            </a:r>
            <a:r>
              <a:rPr lang="en-US" altLang="zh-CN" sz="1050" dirty="0">
                <a:solidFill>
                  <a:schemeClr val="accent3">
                    <a:lumMod val="50000"/>
                  </a:schemeClr>
                </a:solidFill>
              </a:rPr>
              <a:t>// thread exits </a:t>
            </a:r>
          </a:p>
          <a:p>
            <a:pPr marL="0" indent="0">
              <a:buNone/>
            </a:pPr>
            <a:r>
              <a:rPr lang="zh-Hans" altLang="en-US" sz="1050" dirty="0">
                <a:solidFill>
                  <a:schemeClr val="tx2"/>
                </a:solidFill>
              </a:rPr>
              <a:t>     </a:t>
            </a:r>
            <a:r>
              <a:rPr lang="en-US" altLang="zh-CN" sz="1050" dirty="0">
                <a:solidFill>
                  <a:schemeClr val="tx2"/>
                </a:solidFill>
              </a:rPr>
              <a:t>while (</a:t>
            </a:r>
            <a:r>
              <a:rPr lang="en-US" altLang="zh-CN" sz="1050" dirty="0" err="1">
                <a:solidFill>
                  <a:schemeClr val="tx2"/>
                </a:solidFill>
              </a:rPr>
              <a:t>t.isAlive</a:t>
            </a:r>
            <a:r>
              <a:rPr lang="en-US" altLang="zh-CN" sz="1050" dirty="0">
                <a:solidFill>
                  <a:schemeClr val="tx2"/>
                </a:solidFill>
              </a:rPr>
              <a:t>()) {</a:t>
            </a:r>
          </a:p>
          <a:p>
            <a:pPr marL="0" indent="0">
              <a:buNone/>
            </a:pPr>
            <a:r>
              <a:rPr lang="zh-Hans" altLang="en-US" sz="1050" dirty="0">
                <a:solidFill>
                  <a:schemeClr val="tx2"/>
                </a:solidFill>
              </a:rPr>
              <a:t>        </a:t>
            </a:r>
            <a:r>
              <a:rPr lang="en-US" altLang="zh-CN" sz="1050" dirty="0">
                <a:solidFill>
                  <a:schemeClr val="tx2"/>
                </a:solidFill>
              </a:rPr>
              <a:t> </a:t>
            </a:r>
            <a:r>
              <a:rPr lang="en-US" altLang="zh-CN" sz="1050" dirty="0" err="1">
                <a:solidFill>
                  <a:schemeClr val="tx2"/>
                </a:solidFill>
              </a:rPr>
              <a:t>threadMessage</a:t>
            </a:r>
            <a:r>
              <a:rPr lang="en-US" altLang="zh-CN" sz="1050" dirty="0">
                <a:solidFill>
                  <a:schemeClr val="tx2"/>
                </a:solidFill>
              </a:rPr>
              <a:t>("Still waiting..."); </a:t>
            </a:r>
          </a:p>
          <a:p>
            <a:pPr marL="0" indent="0">
              <a:buNone/>
            </a:pPr>
            <a:r>
              <a:rPr lang="zh-Hans" altLang="en-US" sz="1050" dirty="0">
                <a:solidFill>
                  <a:schemeClr val="tx2"/>
                </a:solidFill>
              </a:rPr>
              <a:t>         </a:t>
            </a:r>
            <a:r>
              <a:rPr lang="en-US" altLang="zh-CN" sz="1050" dirty="0">
                <a:solidFill>
                  <a:schemeClr val="accent3">
                    <a:lumMod val="50000"/>
                  </a:schemeClr>
                </a:solidFill>
              </a:rPr>
              <a:t>// Wait maximum of 1 second </a:t>
            </a:r>
          </a:p>
          <a:p>
            <a:pPr marL="0" indent="0">
              <a:buNone/>
            </a:pPr>
            <a:r>
              <a:rPr lang="zh-Hans" altLang="en-US" sz="1050" dirty="0">
                <a:solidFill>
                  <a:schemeClr val="accent3">
                    <a:lumMod val="50000"/>
                  </a:schemeClr>
                </a:solidFill>
              </a:rPr>
              <a:t>         </a:t>
            </a:r>
            <a:r>
              <a:rPr lang="en-US" altLang="zh-CN" sz="1050" dirty="0">
                <a:solidFill>
                  <a:schemeClr val="accent3">
                    <a:lumMod val="50000"/>
                  </a:schemeClr>
                </a:solidFill>
              </a:rPr>
              <a:t>// for </a:t>
            </a:r>
            <a:r>
              <a:rPr lang="en-US" altLang="zh-CN" sz="1050" dirty="0" err="1">
                <a:solidFill>
                  <a:schemeClr val="accent3">
                    <a:lumMod val="50000"/>
                  </a:schemeClr>
                </a:solidFill>
              </a:rPr>
              <a:t>MessageLoop</a:t>
            </a:r>
            <a:r>
              <a:rPr lang="en-US" altLang="zh-CN" sz="1050" dirty="0">
                <a:solidFill>
                  <a:schemeClr val="accent3">
                    <a:lumMod val="50000"/>
                  </a:schemeClr>
                </a:solidFill>
              </a:rPr>
              <a:t> thread </a:t>
            </a:r>
          </a:p>
          <a:p>
            <a:pPr marL="0" indent="0">
              <a:buNone/>
            </a:pPr>
            <a:r>
              <a:rPr lang="zh-Hans" altLang="en-US" sz="1050" dirty="0">
                <a:solidFill>
                  <a:schemeClr val="accent3">
                    <a:lumMod val="50000"/>
                  </a:schemeClr>
                </a:solidFill>
              </a:rPr>
              <a:t>         </a:t>
            </a:r>
            <a:r>
              <a:rPr lang="en-US" altLang="zh-CN" sz="1050" dirty="0">
                <a:solidFill>
                  <a:schemeClr val="accent3">
                    <a:lumMod val="50000"/>
                  </a:schemeClr>
                </a:solidFill>
              </a:rPr>
              <a:t>// to finish. </a:t>
            </a:r>
          </a:p>
          <a:p>
            <a:pPr marL="0" indent="0">
              <a:buNone/>
            </a:pPr>
            <a:r>
              <a:rPr lang="zh-Hans" altLang="en-US" sz="1050" dirty="0">
                <a:solidFill>
                  <a:schemeClr val="tx2"/>
                </a:solidFill>
              </a:rPr>
              <a:t>         </a:t>
            </a:r>
            <a:r>
              <a:rPr lang="en-US" altLang="zh-CN" sz="1050" dirty="0" err="1">
                <a:solidFill>
                  <a:schemeClr val="tx2"/>
                </a:solidFill>
              </a:rPr>
              <a:t>t.join</a:t>
            </a:r>
            <a:r>
              <a:rPr lang="en-US" altLang="zh-CN" sz="1050" dirty="0">
                <a:solidFill>
                  <a:schemeClr val="tx2"/>
                </a:solidFill>
              </a:rPr>
              <a:t>(1000); </a:t>
            </a:r>
          </a:p>
          <a:p>
            <a:pPr marL="0" indent="0">
              <a:buNone/>
            </a:pPr>
            <a:r>
              <a:rPr lang="zh-Hans" altLang="en-US" sz="1050" dirty="0">
                <a:solidFill>
                  <a:schemeClr val="tx2"/>
                </a:solidFill>
              </a:rPr>
              <a:t>         </a:t>
            </a:r>
            <a:r>
              <a:rPr lang="en-US" altLang="zh-CN" sz="1050" dirty="0">
                <a:solidFill>
                  <a:schemeClr val="tx2"/>
                </a:solidFill>
              </a:rPr>
              <a:t>if (((</a:t>
            </a:r>
            <a:r>
              <a:rPr lang="en-US" altLang="zh-CN" sz="1050" dirty="0" err="1">
                <a:solidFill>
                  <a:schemeClr val="tx2"/>
                </a:solidFill>
              </a:rPr>
              <a:t>System.currentTimeMillis</a:t>
            </a:r>
            <a:r>
              <a:rPr lang="en-US" altLang="zh-CN" sz="1050" dirty="0">
                <a:solidFill>
                  <a:schemeClr val="tx2"/>
                </a:solidFill>
              </a:rPr>
              <a:t>() - </a:t>
            </a:r>
            <a:r>
              <a:rPr lang="en-US" altLang="zh-CN" sz="1050" dirty="0" err="1">
                <a:solidFill>
                  <a:schemeClr val="tx2"/>
                </a:solidFill>
              </a:rPr>
              <a:t>startTime</a:t>
            </a:r>
            <a:r>
              <a:rPr lang="en-US" altLang="zh-CN" sz="1050" dirty="0">
                <a:solidFill>
                  <a:schemeClr val="tx2"/>
                </a:solidFill>
              </a:rPr>
              <a:t>) &gt; patience) </a:t>
            </a:r>
          </a:p>
          <a:p>
            <a:pPr marL="0" indent="0">
              <a:buNone/>
            </a:pPr>
            <a:r>
              <a:rPr lang="zh-Hans" altLang="en-US" sz="1050" dirty="0">
                <a:solidFill>
                  <a:schemeClr val="tx2"/>
                </a:solidFill>
              </a:rPr>
              <a:t>             </a:t>
            </a:r>
            <a:r>
              <a:rPr lang="en-US" altLang="zh-CN" sz="1050" dirty="0">
                <a:solidFill>
                  <a:schemeClr val="tx2"/>
                </a:solidFill>
              </a:rPr>
              <a:t>&amp;&amp; </a:t>
            </a:r>
            <a:r>
              <a:rPr lang="en-US" altLang="zh-CN" sz="1050" dirty="0" err="1">
                <a:solidFill>
                  <a:schemeClr val="tx2"/>
                </a:solidFill>
              </a:rPr>
              <a:t>t.isAlive</a:t>
            </a:r>
            <a:r>
              <a:rPr lang="en-US" altLang="zh-CN" sz="1050" dirty="0">
                <a:solidFill>
                  <a:schemeClr val="tx2"/>
                </a:solidFill>
              </a:rPr>
              <a:t>()) {</a:t>
            </a:r>
          </a:p>
          <a:p>
            <a:pPr marL="0" indent="0">
              <a:buNone/>
            </a:pPr>
            <a:r>
              <a:rPr lang="zh-Hans" altLang="en-US" sz="1050" dirty="0">
                <a:solidFill>
                  <a:schemeClr val="tx2"/>
                </a:solidFill>
              </a:rPr>
              <a:t>            </a:t>
            </a:r>
            <a:r>
              <a:rPr lang="en-US" altLang="zh-CN" sz="1050" dirty="0">
                <a:solidFill>
                  <a:schemeClr val="tx2"/>
                </a:solidFill>
              </a:rPr>
              <a:t> </a:t>
            </a:r>
            <a:r>
              <a:rPr lang="en-US" altLang="zh-CN" sz="1050" dirty="0" err="1">
                <a:solidFill>
                  <a:schemeClr val="tx2"/>
                </a:solidFill>
              </a:rPr>
              <a:t>threadMessage</a:t>
            </a:r>
            <a:r>
              <a:rPr lang="en-US" altLang="zh-CN" sz="1050" dirty="0">
                <a:solidFill>
                  <a:schemeClr val="tx2"/>
                </a:solidFill>
              </a:rPr>
              <a:t>("Tired of waiting!"); </a:t>
            </a:r>
          </a:p>
          <a:p>
            <a:pPr marL="0" indent="0">
              <a:buNone/>
            </a:pPr>
            <a:r>
              <a:rPr lang="zh-Hans" altLang="en-US" sz="1050" dirty="0">
                <a:solidFill>
                  <a:schemeClr val="tx2"/>
                </a:solidFill>
              </a:rPr>
              <a:t>             </a:t>
            </a:r>
            <a:r>
              <a:rPr lang="en-US" altLang="zh-CN" sz="1050" dirty="0" err="1">
                <a:solidFill>
                  <a:schemeClr val="tx2"/>
                </a:solidFill>
              </a:rPr>
              <a:t>t.interrupt</a:t>
            </a:r>
            <a:r>
              <a:rPr lang="en-US" altLang="zh-CN" sz="1050" dirty="0">
                <a:solidFill>
                  <a:schemeClr val="tx2"/>
                </a:solidFill>
              </a:rPr>
              <a:t>(); </a:t>
            </a:r>
          </a:p>
          <a:p>
            <a:pPr marL="0" indent="0">
              <a:buNone/>
            </a:pPr>
            <a:r>
              <a:rPr lang="zh-Hans" altLang="en-US" sz="1050" dirty="0">
                <a:solidFill>
                  <a:schemeClr val="accent3">
                    <a:lumMod val="50000"/>
                  </a:schemeClr>
                </a:solidFill>
              </a:rPr>
              <a:t>             </a:t>
            </a:r>
            <a:r>
              <a:rPr lang="en-US" altLang="zh-CN" sz="1050" dirty="0">
                <a:solidFill>
                  <a:schemeClr val="accent3">
                    <a:lumMod val="50000"/>
                  </a:schemeClr>
                </a:solidFill>
              </a:rPr>
              <a:t>// Shouldn't be long now </a:t>
            </a:r>
          </a:p>
          <a:p>
            <a:pPr marL="0" indent="0">
              <a:buNone/>
            </a:pPr>
            <a:r>
              <a:rPr lang="zh-Hans" altLang="en-US" sz="1050" dirty="0">
                <a:solidFill>
                  <a:schemeClr val="accent3">
                    <a:lumMod val="50000"/>
                  </a:schemeClr>
                </a:solidFill>
              </a:rPr>
              <a:t>             </a:t>
            </a:r>
            <a:r>
              <a:rPr lang="en-US" altLang="zh-CN" sz="1050" dirty="0">
                <a:solidFill>
                  <a:schemeClr val="accent3">
                    <a:lumMod val="50000"/>
                  </a:schemeClr>
                </a:solidFill>
              </a:rPr>
              <a:t>// -- wait indefinitely </a:t>
            </a:r>
          </a:p>
          <a:p>
            <a:pPr marL="0" indent="0">
              <a:buNone/>
            </a:pPr>
            <a:r>
              <a:rPr lang="zh-Hans" altLang="en-US" sz="1050" dirty="0">
                <a:solidFill>
                  <a:schemeClr val="tx2"/>
                </a:solidFill>
              </a:rPr>
              <a:t>             </a:t>
            </a:r>
            <a:r>
              <a:rPr lang="en-US" altLang="zh-CN" sz="1050" dirty="0" err="1">
                <a:solidFill>
                  <a:schemeClr val="tx2"/>
                </a:solidFill>
              </a:rPr>
              <a:t>t.join</a:t>
            </a:r>
            <a:r>
              <a:rPr lang="en-US" altLang="zh-CN" sz="1050" dirty="0">
                <a:solidFill>
                  <a:schemeClr val="tx2"/>
                </a:solidFill>
              </a:rPr>
              <a:t>();</a:t>
            </a:r>
          </a:p>
          <a:p>
            <a:pPr marL="0" indent="0">
              <a:buNone/>
            </a:pPr>
            <a:r>
              <a:rPr lang="zh-Hans" altLang="en-US" sz="1050" dirty="0">
                <a:solidFill>
                  <a:schemeClr val="tx2"/>
                </a:solidFill>
              </a:rPr>
              <a:t>         </a:t>
            </a:r>
            <a:r>
              <a:rPr lang="en-US" altLang="zh-CN" sz="1050" dirty="0">
                <a:solidFill>
                  <a:schemeClr val="tx2"/>
                </a:solidFill>
              </a:rPr>
              <a:t> } </a:t>
            </a:r>
          </a:p>
          <a:p>
            <a:pPr marL="0" indent="0">
              <a:buNone/>
            </a:pPr>
            <a:r>
              <a:rPr lang="zh-Hans" altLang="en-US" sz="1050" dirty="0">
                <a:solidFill>
                  <a:schemeClr val="tx2"/>
                </a:solidFill>
              </a:rPr>
              <a:t>       </a:t>
            </a:r>
            <a:r>
              <a:rPr lang="en-US" altLang="zh-CN" sz="1050" dirty="0">
                <a:solidFill>
                  <a:schemeClr val="tx2"/>
                </a:solidFill>
              </a:rPr>
              <a:t>} </a:t>
            </a:r>
          </a:p>
          <a:p>
            <a:pPr marL="0" indent="0">
              <a:buNone/>
            </a:pPr>
            <a:r>
              <a:rPr lang="zh-Hans" altLang="en-US" sz="1050" dirty="0">
                <a:solidFill>
                  <a:schemeClr val="tx2"/>
                </a:solidFill>
              </a:rPr>
              <a:t>       </a:t>
            </a:r>
            <a:r>
              <a:rPr lang="en-US" altLang="zh-CN" sz="1050" dirty="0" err="1">
                <a:solidFill>
                  <a:schemeClr val="tx2"/>
                </a:solidFill>
              </a:rPr>
              <a:t>threadMessage</a:t>
            </a:r>
            <a:r>
              <a:rPr lang="en-US" altLang="zh-CN" sz="1050" dirty="0">
                <a:solidFill>
                  <a:schemeClr val="tx2"/>
                </a:solidFill>
              </a:rPr>
              <a:t>("Finally!"); </a:t>
            </a:r>
          </a:p>
          <a:p>
            <a:pPr marL="0" indent="0">
              <a:buNone/>
            </a:pPr>
            <a:r>
              <a:rPr lang="zh-Hans" altLang="en-US" sz="1050" dirty="0">
                <a:solidFill>
                  <a:schemeClr val="tx2"/>
                </a:solidFill>
              </a:rPr>
              <a:t>     </a:t>
            </a:r>
            <a:r>
              <a:rPr lang="en-US" altLang="zh-CN" sz="1050" dirty="0">
                <a:solidFill>
                  <a:schemeClr val="tx2"/>
                </a:solidFill>
              </a:rPr>
              <a:t>} </a:t>
            </a:r>
          </a:p>
          <a:p>
            <a:pPr marL="0" indent="0">
              <a:buNone/>
            </a:pPr>
            <a:r>
              <a:rPr lang="en-US" altLang="zh-CN" sz="1050" dirty="0">
                <a:solidFill>
                  <a:schemeClr val="tx2"/>
                </a:solidFill>
              </a:rPr>
              <a:t>}</a:t>
            </a:r>
            <a:endParaRPr kumimoji="1" lang="zh-CN" altLang="en-US" sz="1050" dirty="0">
              <a:solidFill>
                <a:schemeClr val="tx2"/>
              </a:solidFill>
            </a:endParaRPr>
          </a:p>
        </p:txBody>
      </p:sp>
      <p:sp>
        <p:nvSpPr>
          <p:cNvPr id="4" name="幻灯片编号占位符 3">
            <a:extLst>
              <a:ext uri="{FF2B5EF4-FFF2-40B4-BE49-F238E27FC236}">
                <a16:creationId xmlns:a16="http://schemas.microsoft.com/office/drawing/2014/main" id="{EBCDD60D-EADB-F649-AFD8-D1A25085646E}"/>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Tree>
    <p:extLst>
      <p:ext uri="{BB962C8B-B14F-4D97-AF65-F5344CB8AC3E}">
        <p14:creationId xmlns:p14="http://schemas.microsoft.com/office/powerpoint/2010/main" val="263240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57C07-10B5-3641-BBF1-3C331EB18231}"/>
              </a:ext>
            </a:extLst>
          </p:cNvPr>
          <p:cNvSpPr>
            <a:spLocks noGrp="1"/>
          </p:cNvSpPr>
          <p:nvPr>
            <p:ph type="title"/>
          </p:nvPr>
        </p:nvSpPr>
        <p:spPr/>
        <p:txBody>
          <a:bodyPr/>
          <a:lstStyle/>
          <a:p>
            <a:r>
              <a:rPr lang="en-US" altLang="zh-CN" dirty="0"/>
              <a:t>Synchronizatio</a:t>
            </a:r>
            <a:r>
              <a:rPr lang="en-US" altLang="zh-Hans" dirty="0"/>
              <a:t>n</a:t>
            </a:r>
            <a:endParaRPr kumimoji="1" lang="zh-CN" altLang="en-US" dirty="0"/>
          </a:p>
        </p:txBody>
      </p:sp>
      <p:sp>
        <p:nvSpPr>
          <p:cNvPr id="3" name="内容占位符 2">
            <a:extLst>
              <a:ext uri="{FF2B5EF4-FFF2-40B4-BE49-F238E27FC236}">
                <a16:creationId xmlns:a16="http://schemas.microsoft.com/office/drawing/2014/main" id="{EA3BD640-6AE1-264A-912B-971062D83547}"/>
              </a:ext>
            </a:extLst>
          </p:cNvPr>
          <p:cNvSpPr>
            <a:spLocks noGrp="1"/>
          </p:cNvSpPr>
          <p:nvPr>
            <p:ph idx="1"/>
          </p:nvPr>
        </p:nvSpPr>
        <p:spPr/>
        <p:txBody>
          <a:bodyPr/>
          <a:lstStyle/>
          <a:p>
            <a:r>
              <a:rPr lang="en-US" altLang="zh-CN" dirty="0"/>
              <a:t>Threads communicate primarily by sharing access to fields and the objects reference fields refer to. </a:t>
            </a:r>
          </a:p>
          <a:p>
            <a:pPr lvl="1"/>
            <a:r>
              <a:rPr lang="en-US" altLang="zh-CN" dirty="0"/>
              <a:t>This form of communication is extremely efficient, but makes two kinds of errors possible: </a:t>
            </a:r>
            <a:r>
              <a:rPr lang="en-US" altLang="zh-CN" i="1" dirty="0">
                <a:solidFill>
                  <a:srgbClr val="FF0000"/>
                </a:solidFill>
              </a:rPr>
              <a:t>thread interference</a:t>
            </a:r>
            <a:r>
              <a:rPr lang="en-US" altLang="zh-CN" dirty="0"/>
              <a:t> and </a:t>
            </a:r>
            <a:r>
              <a:rPr lang="en-US" altLang="zh-CN" i="1" dirty="0">
                <a:solidFill>
                  <a:srgbClr val="FF0000"/>
                </a:solidFill>
              </a:rPr>
              <a:t>memory consistency errors</a:t>
            </a:r>
            <a:r>
              <a:rPr lang="en-US" altLang="zh-CN" dirty="0"/>
              <a:t>. The tool needed to prevent these errors is </a:t>
            </a:r>
            <a:r>
              <a:rPr lang="en-US" altLang="zh-CN" i="1" dirty="0"/>
              <a:t>synchronization</a:t>
            </a:r>
            <a:r>
              <a:rPr lang="en-US" altLang="zh-CN" dirty="0"/>
              <a:t>.</a:t>
            </a:r>
          </a:p>
          <a:p>
            <a:pPr lvl="1"/>
            <a:endParaRPr lang="en-US" altLang="zh-CN" dirty="0"/>
          </a:p>
          <a:p>
            <a:pPr lvl="1"/>
            <a:r>
              <a:rPr lang="en-US" altLang="zh-CN" dirty="0"/>
              <a:t>However, synchronization can introduce </a:t>
            </a:r>
            <a:r>
              <a:rPr lang="en-US" altLang="zh-CN" i="1" dirty="0">
                <a:solidFill>
                  <a:srgbClr val="FF0000"/>
                </a:solidFill>
              </a:rPr>
              <a:t>thread contention</a:t>
            </a:r>
            <a:r>
              <a:rPr lang="en-US" altLang="zh-CN" dirty="0"/>
              <a:t>, which occurs when two or more threads try to access the same resource simultaneously </a:t>
            </a:r>
            <a:r>
              <a:rPr lang="en-US" altLang="zh-CN" i="1" dirty="0"/>
              <a:t>and</a:t>
            </a:r>
            <a:r>
              <a:rPr lang="en-US" altLang="zh-CN" dirty="0"/>
              <a:t> cause the Java runtime to execute one or more threads more slowly, or even suspend their execution. </a:t>
            </a:r>
            <a:r>
              <a:rPr lang="en-US" altLang="zh-CN" dirty="0">
                <a:solidFill>
                  <a:srgbClr val="FF0000"/>
                </a:solidFill>
              </a:rPr>
              <a:t>Starvation</a:t>
            </a:r>
            <a:r>
              <a:rPr lang="en-US" altLang="zh-CN" dirty="0"/>
              <a:t> and </a:t>
            </a:r>
            <a:r>
              <a:rPr lang="en-US" altLang="zh-CN" dirty="0">
                <a:solidFill>
                  <a:srgbClr val="FF0000"/>
                </a:solidFill>
              </a:rPr>
              <a:t>livelock</a:t>
            </a:r>
            <a:r>
              <a:rPr lang="en-US" altLang="zh-CN" dirty="0"/>
              <a:t> are forms of thread contention.</a:t>
            </a:r>
          </a:p>
          <a:p>
            <a:endParaRPr kumimoji="1" lang="zh-CN" altLang="en-US" dirty="0"/>
          </a:p>
        </p:txBody>
      </p:sp>
      <p:sp>
        <p:nvSpPr>
          <p:cNvPr id="4" name="幻灯片编号占位符 3">
            <a:extLst>
              <a:ext uri="{FF2B5EF4-FFF2-40B4-BE49-F238E27FC236}">
                <a16:creationId xmlns:a16="http://schemas.microsoft.com/office/drawing/2014/main" id="{5A5F949E-69E8-FF48-A3E0-6CDC343F9EB0}"/>
              </a:ext>
            </a:extLst>
          </p:cNvPr>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Tree>
    <p:extLst>
      <p:ext uri="{BB962C8B-B14F-4D97-AF65-F5344CB8AC3E}">
        <p14:creationId xmlns:p14="http://schemas.microsoft.com/office/powerpoint/2010/main" val="2388659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1DAF9-A51E-A145-B6FF-36481688675E}"/>
              </a:ext>
            </a:extLst>
          </p:cNvPr>
          <p:cNvSpPr>
            <a:spLocks noGrp="1"/>
          </p:cNvSpPr>
          <p:nvPr>
            <p:ph type="title"/>
          </p:nvPr>
        </p:nvSpPr>
        <p:spPr/>
        <p:txBody>
          <a:bodyPr/>
          <a:lstStyle/>
          <a:p>
            <a:r>
              <a:rPr lang="en-US" altLang="zh-CN" dirty="0"/>
              <a:t>Thread Interference</a:t>
            </a:r>
            <a:endParaRPr kumimoji="1" lang="zh-CN" altLang="en-US" dirty="0"/>
          </a:p>
        </p:txBody>
      </p:sp>
      <p:sp>
        <p:nvSpPr>
          <p:cNvPr id="3" name="内容占位符 2">
            <a:extLst>
              <a:ext uri="{FF2B5EF4-FFF2-40B4-BE49-F238E27FC236}">
                <a16:creationId xmlns:a16="http://schemas.microsoft.com/office/drawing/2014/main" id="{3C041AA1-C3C9-D84F-BD53-8755EC619114}"/>
              </a:ext>
            </a:extLst>
          </p:cNvPr>
          <p:cNvSpPr>
            <a:spLocks noGrp="1"/>
          </p:cNvSpPr>
          <p:nvPr>
            <p:ph idx="1"/>
          </p:nvPr>
        </p:nvSpPr>
        <p:spPr/>
        <p:txBody>
          <a:bodyPr/>
          <a:lstStyle/>
          <a:p>
            <a:r>
              <a:rPr lang="en-US" altLang="zh-CN" dirty="0"/>
              <a:t>Consider a simple class called </a:t>
            </a:r>
            <a:r>
              <a:rPr lang="en-US" altLang="zh-CN" dirty="0">
                <a:solidFill>
                  <a:schemeClr val="tx2"/>
                </a:solidFill>
              </a:rPr>
              <a:t>Counter</a:t>
            </a:r>
          </a:p>
          <a:p>
            <a:pPr marL="240506" indent="0">
              <a:buNone/>
            </a:pPr>
            <a:r>
              <a:rPr lang="en-US" altLang="zh-CN" dirty="0">
                <a:solidFill>
                  <a:schemeClr val="tx2"/>
                </a:solidFill>
              </a:rPr>
              <a:t>class Counter {</a:t>
            </a:r>
          </a:p>
          <a:p>
            <a:pPr marL="240506" indent="0">
              <a:buNone/>
            </a:pPr>
            <a:r>
              <a:rPr lang="zh-Hans" altLang="en-US" dirty="0">
                <a:solidFill>
                  <a:schemeClr val="tx2"/>
                </a:solidFill>
              </a:rPr>
              <a:t> </a:t>
            </a:r>
            <a:r>
              <a:rPr lang="en-US" altLang="zh-CN" dirty="0">
                <a:solidFill>
                  <a:schemeClr val="tx2"/>
                </a:solidFill>
              </a:rPr>
              <a:t> private </a:t>
            </a:r>
            <a:r>
              <a:rPr lang="en-US" altLang="zh-CN" dirty="0" err="1">
                <a:solidFill>
                  <a:schemeClr val="tx2"/>
                </a:solidFill>
              </a:rPr>
              <a:t>int</a:t>
            </a:r>
            <a:r>
              <a:rPr lang="en-US" altLang="zh-CN" dirty="0">
                <a:solidFill>
                  <a:schemeClr val="tx2"/>
                </a:solidFill>
              </a:rPr>
              <a:t> c = 0; </a:t>
            </a:r>
          </a:p>
          <a:p>
            <a:pPr marL="240506" indent="0">
              <a:buNone/>
            </a:pPr>
            <a:r>
              <a:rPr lang="zh-Hans" altLang="en-US" dirty="0">
                <a:solidFill>
                  <a:schemeClr val="tx2"/>
                </a:solidFill>
              </a:rPr>
              <a:t>  </a:t>
            </a:r>
            <a:r>
              <a:rPr lang="en-US" altLang="zh-CN" dirty="0">
                <a:solidFill>
                  <a:schemeClr val="tx2"/>
                </a:solidFill>
              </a:rPr>
              <a:t>public void increment() { </a:t>
            </a:r>
            <a:r>
              <a:rPr lang="en-US" altLang="zh-CN" dirty="0" err="1">
                <a:solidFill>
                  <a:schemeClr val="tx2"/>
                </a:solidFill>
              </a:rPr>
              <a:t>c++</a:t>
            </a:r>
            <a:r>
              <a:rPr lang="en-US" altLang="zh-CN" dirty="0">
                <a:solidFill>
                  <a:schemeClr val="tx2"/>
                </a:solidFill>
              </a:rPr>
              <a:t>; } </a:t>
            </a:r>
          </a:p>
          <a:p>
            <a:pPr marL="240506" indent="0">
              <a:buNone/>
            </a:pPr>
            <a:r>
              <a:rPr lang="zh-Hans" altLang="en-US" dirty="0">
                <a:solidFill>
                  <a:schemeClr val="tx2"/>
                </a:solidFill>
              </a:rPr>
              <a:t>  </a:t>
            </a:r>
            <a:r>
              <a:rPr lang="en-US" altLang="zh-CN" dirty="0">
                <a:solidFill>
                  <a:schemeClr val="tx2"/>
                </a:solidFill>
              </a:rPr>
              <a:t>public void decrement() { c--; } </a:t>
            </a:r>
          </a:p>
          <a:p>
            <a:pPr marL="240506"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int</a:t>
            </a:r>
            <a:r>
              <a:rPr lang="en-US" altLang="zh-CN" dirty="0">
                <a:solidFill>
                  <a:schemeClr val="tx2"/>
                </a:solidFill>
              </a:rPr>
              <a:t> value() { return c; } </a:t>
            </a:r>
          </a:p>
          <a:p>
            <a:pPr marL="240506" indent="0">
              <a:buNone/>
            </a:pPr>
            <a:r>
              <a:rPr lang="en-US" altLang="zh-CN" dirty="0">
                <a:solidFill>
                  <a:schemeClr val="tx2"/>
                </a:solidFill>
              </a:rPr>
              <a:t>}</a:t>
            </a:r>
          </a:p>
          <a:p>
            <a:pPr marL="240506" indent="0">
              <a:buNone/>
            </a:pPr>
            <a:endParaRPr lang="en-US" altLang="zh-CN" dirty="0">
              <a:solidFill>
                <a:schemeClr val="tx2"/>
              </a:solidFill>
            </a:endParaRPr>
          </a:p>
          <a:p>
            <a:r>
              <a:rPr lang="en-US" altLang="zh-CN" dirty="0"/>
              <a:t>if a </a:t>
            </a:r>
            <a:r>
              <a:rPr lang="en-US" altLang="zh-CN" dirty="0">
                <a:solidFill>
                  <a:schemeClr val="tx2"/>
                </a:solidFill>
              </a:rPr>
              <a:t>Counter</a:t>
            </a:r>
            <a:r>
              <a:rPr lang="en-US" altLang="zh-CN" dirty="0"/>
              <a:t> object is referenced from multiple threads, interference between threads may prevent this from happening as expected.</a:t>
            </a:r>
          </a:p>
          <a:p>
            <a:endParaRPr kumimoji="1" lang="zh-CN" altLang="en-US" dirty="0"/>
          </a:p>
        </p:txBody>
      </p:sp>
      <p:sp>
        <p:nvSpPr>
          <p:cNvPr id="4" name="幻灯片编号占位符 3">
            <a:extLst>
              <a:ext uri="{FF2B5EF4-FFF2-40B4-BE49-F238E27FC236}">
                <a16:creationId xmlns:a16="http://schemas.microsoft.com/office/drawing/2014/main" id="{12ABE21F-2DBB-C24A-8BD1-C72E139FF867}"/>
              </a:ext>
            </a:extLst>
          </p:cNvPr>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Tree>
    <p:extLst>
      <p:ext uri="{BB962C8B-B14F-4D97-AF65-F5344CB8AC3E}">
        <p14:creationId xmlns:p14="http://schemas.microsoft.com/office/powerpoint/2010/main" val="1782626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66593-F143-DF41-B92E-A1823E3DFA0B}"/>
              </a:ext>
            </a:extLst>
          </p:cNvPr>
          <p:cNvSpPr>
            <a:spLocks noGrp="1"/>
          </p:cNvSpPr>
          <p:nvPr>
            <p:ph type="title"/>
          </p:nvPr>
        </p:nvSpPr>
        <p:spPr/>
        <p:txBody>
          <a:bodyPr/>
          <a:lstStyle/>
          <a:p>
            <a:r>
              <a:rPr lang="en-US" altLang="zh-CN" dirty="0"/>
              <a:t>Thread Interference</a:t>
            </a:r>
            <a:endParaRPr kumimoji="1" lang="zh-CN" altLang="en-US" dirty="0"/>
          </a:p>
        </p:txBody>
      </p:sp>
      <p:sp>
        <p:nvSpPr>
          <p:cNvPr id="3" name="内容占位符 2">
            <a:extLst>
              <a:ext uri="{FF2B5EF4-FFF2-40B4-BE49-F238E27FC236}">
                <a16:creationId xmlns:a16="http://schemas.microsoft.com/office/drawing/2014/main" id="{050E905C-997B-5741-9622-5478BBB7C1C0}"/>
              </a:ext>
            </a:extLst>
          </p:cNvPr>
          <p:cNvSpPr>
            <a:spLocks noGrp="1"/>
          </p:cNvSpPr>
          <p:nvPr>
            <p:ph idx="1"/>
          </p:nvPr>
        </p:nvSpPr>
        <p:spPr/>
        <p:txBody>
          <a:bodyPr/>
          <a:lstStyle/>
          <a:p>
            <a:r>
              <a:rPr lang="en-US" altLang="zh-CN" dirty="0"/>
              <a:t>Suppose Thread</a:t>
            </a:r>
            <a:r>
              <a:rPr lang="en-US" altLang="zh-CN" dirty="0">
                <a:solidFill>
                  <a:srgbClr val="FF0000"/>
                </a:solidFill>
              </a:rPr>
              <a:t> A </a:t>
            </a:r>
            <a:r>
              <a:rPr lang="en-US" altLang="zh-CN" dirty="0"/>
              <a:t>invokes </a:t>
            </a:r>
            <a:r>
              <a:rPr lang="en-US" altLang="zh-CN" dirty="0">
                <a:solidFill>
                  <a:srgbClr val="FF0000"/>
                </a:solidFill>
              </a:rPr>
              <a:t>increment</a:t>
            </a:r>
            <a:r>
              <a:rPr lang="en-US" altLang="zh-CN" dirty="0"/>
              <a:t> at about the same time Thread </a:t>
            </a:r>
            <a:r>
              <a:rPr lang="en-US" altLang="zh-CN" dirty="0">
                <a:solidFill>
                  <a:srgbClr val="FF0000"/>
                </a:solidFill>
              </a:rPr>
              <a:t>B </a:t>
            </a:r>
            <a:r>
              <a:rPr lang="en-US" altLang="zh-CN" dirty="0"/>
              <a:t>invokes </a:t>
            </a:r>
            <a:r>
              <a:rPr lang="en-US" altLang="zh-CN" dirty="0">
                <a:solidFill>
                  <a:srgbClr val="FF0000"/>
                </a:solidFill>
              </a:rPr>
              <a:t>decrement</a:t>
            </a:r>
            <a:r>
              <a:rPr lang="en-US" altLang="zh-CN" dirty="0"/>
              <a:t>. </a:t>
            </a:r>
          </a:p>
          <a:p>
            <a:endParaRPr lang="en-US" altLang="zh-CN" dirty="0"/>
          </a:p>
          <a:p>
            <a:r>
              <a:rPr lang="en-US" altLang="zh-CN" dirty="0"/>
              <a:t>If the initial value of </a:t>
            </a:r>
            <a:r>
              <a:rPr lang="en-US" altLang="zh-CN" dirty="0">
                <a:solidFill>
                  <a:srgbClr val="FF0000"/>
                </a:solidFill>
              </a:rPr>
              <a:t>c</a:t>
            </a:r>
            <a:r>
              <a:rPr lang="en-US" altLang="zh-CN" dirty="0"/>
              <a:t> is 0, their interleaved actions might follow this sequence:</a:t>
            </a:r>
          </a:p>
          <a:p>
            <a:pPr lvl="1"/>
            <a:r>
              <a:rPr lang="en-US" altLang="zh-CN" dirty="0"/>
              <a:t>Thread A: Retrieve c.</a:t>
            </a:r>
          </a:p>
          <a:p>
            <a:pPr lvl="1"/>
            <a:r>
              <a:rPr lang="en-US" altLang="zh-CN" dirty="0"/>
              <a:t>Thread B: Retrieve c.</a:t>
            </a:r>
          </a:p>
          <a:p>
            <a:pPr lvl="1"/>
            <a:r>
              <a:rPr lang="en-US" altLang="zh-CN" dirty="0"/>
              <a:t>Thread A: Increment retrieved value; result is 1.</a:t>
            </a:r>
          </a:p>
          <a:p>
            <a:pPr lvl="1"/>
            <a:r>
              <a:rPr lang="en-US" altLang="zh-CN" dirty="0"/>
              <a:t>Thread B: Decrement retrieved value; result is -1.</a:t>
            </a:r>
          </a:p>
          <a:p>
            <a:pPr lvl="1"/>
            <a:r>
              <a:rPr lang="en-US" altLang="zh-CN" dirty="0"/>
              <a:t>Thread A: Store result in c; c is now 1.</a:t>
            </a:r>
          </a:p>
          <a:p>
            <a:pPr lvl="1"/>
            <a:r>
              <a:rPr lang="en-US" altLang="zh-CN" dirty="0"/>
              <a:t>Thread B: Store result in c; c is now -1.</a:t>
            </a:r>
          </a:p>
          <a:p>
            <a:pPr lvl="1"/>
            <a:endParaRPr lang="en-US" altLang="zh-CN" dirty="0"/>
          </a:p>
          <a:p>
            <a:r>
              <a:rPr lang="en-US" altLang="zh-CN" dirty="0"/>
              <a:t>Thread A's result is lost, overwritten by Thread B. </a:t>
            </a:r>
          </a:p>
          <a:p>
            <a:endParaRPr kumimoji="1" lang="zh-CN" altLang="en-US" dirty="0"/>
          </a:p>
        </p:txBody>
      </p:sp>
      <p:sp>
        <p:nvSpPr>
          <p:cNvPr id="4" name="幻灯片编号占位符 3">
            <a:extLst>
              <a:ext uri="{FF2B5EF4-FFF2-40B4-BE49-F238E27FC236}">
                <a16:creationId xmlns:a16="http://schemas.microsoft.com/office/drawing/2014/main" id="{96BFBE1D-785B-8C44-9154-01A9758B9572}"/>
              </a:ext>
            </a:extLst>
          </p:cNvPr>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Tree>
    <p:extLst>
      <p:ext uri="{BB962C8B-B14F-4D97-AF65-F5344CB8AC3E}">
        <p14:creationId xmlns:p14="http://schemas.microsoft.com/office/powerpoint/2010/main" val="1212650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F54BC-068D-DE40-9D68-9C82BAE1CFE2}"/>
              </a:ext>
            </a:extLst>
          </p:cNvPr>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Memory Consistency Errors</a:t>
            </a:r>
            <a:endParaRPr kumimoji="1" lang="zh-CN" altLang="en-US" dirty="0">
              <a:effectLst>
                <a:outerShdw blurRad="50800" dist="38100" dir="2700000" algn="tl" rotWithShape="0">
                  <a:prstClr val="black">
                    <a:alpha val="40000"/>
                  </a:prstClr>
                </a:outerShdw>
              </a:effectLst>
            </a:endParaRPr>
          </a:p>
        </p:txBody>
      </p:sp>
      <p:sp>
        <p:nvSpPr>
          <p:cNvPr id="3" name="内容占位符 2">
            <a:extLst>
              <a:ext uri="{FF2B5EF4-FFF2-40B4-BE49-F238E27FC236}">
                <a16:creationId xmlns:a16="http://schemas.microsoft.com/office/drawing/2014/main" id="{2242C96D-67C0-D643-AECE-2F5ABF0BCF13}"/>
              </a:ext>
            </a:extLst>
          </p:cNvPr>
          <p:cNvSpPr>
            <a:spLocks noGrp="1"/>
          </p:cNvSpPr>
          <p:nvPr>
            <p:ph idx="1"/>
          </p:nvPr>
        </p:nvSpPr>
        <p:spPr/>
        <p:txBody>
          <a:bodyPr>
            <a:normAutofit/>
          </a:bodyPr>
          <a:lstStyle/>
          <a:p>
            <a:r>
              <a:rPr lang="en-US" altLang="zh-CN" i="1" dirty="0">
                <a:solidFill>
                  <a:srgbClr val="FF0000"/>
                </a:solidFill>
              </a:rPr>
              <a:t>Memory consistency errors</a:t>
            </a:r>
            <a:r>
              <a:rPr lang="en-US" altLang="zh-CN" dirty="0"/>
              <a:t> occur when different threads have inconsistent views of what should be the same data. </a:t>
            </a:r>
          </a:p>
          <a:p>
            <a:endParaRPr lang="en-US" altLang="zh-CN" dirty="0"/>
          </a:p>
          <a:p>
            <a:r>
              <a:rPr lang="en-US" altLang="zh-CN" dirty="0"/>
              <a:t>The key to avoiding memory consistency errors is understanding the </a:t>
            </a:r>
            <a:r>
              <a:rPr lang="en-US" altLang="zh-CN" i="1" dirty="0">
                <a:solidFill>
                  <a:srgbClr val="FF0000"/>
                </a:solidFill>
              </a:rPr>
              <a:t>happens-before</a:t>
            </a:r>
            <a:r>
              <a:rPr lang="en-US" altLang="zh-CN" dirty="0"/>
              <a:t> relationship. </a:t>
            </a:r>
          </a:p>
          <a:p>
            <a:pPr lvl="1"/>
            <a:r>
              <a:rPr lang="en-US" altLang="zh-CN" dirty="0"/>
              <a:t>This relationship is simply a guarantee that memory writes by one specific statement are visible to another specific statement. </a:t>
            </a:r>
          </a:p>
          <a:p>
            <a:pPr lvl="1"/>
            <a:endParaRPr lang="en-US" altLang="zh-CN" dirty="0"/>
          </a:p>
          <a:p>
            <a:endParaRPr kumimoji="1" lang="zh-CN" altLang="en-US" dirty="0"/>
          </a:p>
        </p:txBody>
      </p:sp>
      <p:sp>
        <p:nvSpPr>
          <p:cNvPr id="4" name="幻灯片编号占位符 3">
            <a:extLst>
              <a:ext uri="{FF2B5EF4-FFF2-40B4-BE49-F238E27FC236}">
                <a16:creationId xmlns:a16="http://schemas.microsoft.com/office/drawing/2014/main" id="{DBE12C0D-5991-134D-BFD9-7592E3AB255F}"/>
              </a:ext>
            </a:extLst>
          </p:cNvPr>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Tree>
    <p:extLst>
      <p:ext uri="{BB962C8B-B14F-4D97-AF65-F5344CB8AC3E}">
        <p14:creationId xmlns:p14="http://schemas.microsoft.com/office/powerpoint/2010/main" val="705943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F54BC-068D-DE40-9D68-9C82BAE1CFE2}"/>
              </a:ext>
            </a:extLst>
          </p:cNvPr>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Memory Consistency Errors</a:t>
            </a:r>
            <a:endParaRPr kumimoji="1" lang="zh-CN" altLang="en-US" dirty="0">
              <a:effectLst>
                <a:outerShdw blurRad="50800" dist="38100" dir="2700000" algn="tl" rotWithShape="0">
                  <a:prstClr val="black">
                    <a:alpha val="40000"/>
                  </a:prstClr>
                </a:outerShdw>
              </a:effectLst>
            </a:endParaRPr>
          </a:p>
        </p:txBody>
      </p:sp>
      <p:sp>
        <p:nvSpPr>
          <p:cNvPr id="3" name="内容占位符 2">
            <a:extLst>
              <a:ext uri="{FF2B5EF4-FFF2-40B4-BE49-F238E27FC236}">
                <a16:creationId xmlns:a16="http://schemas.microsoft.com/office/drawing/2014/main" id="{2242C96D-67C0-D643-AECE-2F5ABF0BCF13}"/>
              </a:ext>
            </a:extLst>
          </p:cNvPr>
          <p:cNvSpPr>
            <a:spLocks noGrp="1"/>
          </p:cNvSpPr>
          <p:nvPr>
            <p:ph idx="1"/>
          </p:nvPr>
        </p:nvSpPr>
        <p:spPr/>
        <p:txBody>
          <a:bodyPr>
            <a:normAutofit/>
          </a:bodyPr>
          <a:lstStyle/>
          <a:p>
            <a:r>
              <a:rPr lang="en-US" altLang="zh-CN" dirty="0"/>
              <a:t>Suppose a simple </a:t>
            </a:r>
            <a:r>
              <a:rPr lang="en-US" altLang="zh-CN" dirty="0" err="1">
                <a:solidFill>
                  <a:schemeClr val="tx2"/>
                </a:solidFill>
              </a:rPr>
              <a:t>int</a:t>
            </a:r>
            <a:r>
              <a:rPr lang="en-US" altLang="zh-CN" dirty="0"/>
              <a:t> field is defined and initialized:</a:t>
            </a:r>
          </a:p>
          <a:p>
            <a:pPr marL="342900" lvl="1" indent="0">
              <a:buNone/>
            </a:pPr>
            <a:r>
              <a:rPr lang="zh-Hans" altLang="en-US" dirty="0">
                <a:solidFill>
                  <a:schemeClr val="tx2"/>
                </a:solidFill>
              </a:rPr>
              <a:t>      </a:t>
            </a:r>
            <a:r>
              <a:rPr lang="en-US" altLang="zh-CN" dirty="0" err="1">
                <a:solidFill>
                  <a:schemeClr val="tx2"/>
                </a:solidFill>
              </a:rPr>
              <a:t>int</a:t>
            </a:r>
            <a:r>
              <a:rPr lang="en-US" altLang="zh-CN" dirty="0">
                <a:solidFill>
                  <a:schemeClr val="tx2"/>
                </a:solidFill>
              </a:rPr>
              <a:t> counter = 0; </a:t>
            </a:r>
          </a:p>
          <a:p>
            <a:pPr lvl="1"/>
            <a:r>
              <a:rPr lang="en-US" altLang="zh-CN" dirty="0"/>
              <a:t>The counter field is shared between two threads, A and B. Suppose thread A increments counter:</a:t>
            </a:r>
          </a:p>
          <a:p>
            <a:pPr marL="342900" lvl="1" indent="0">
              <a:buNone/>
            </a:pPr>
            <a:r>
              <a:rPr lang="zh-Hans" altLang="en-US" dirty="0">
                <a:solidFill>
                  <a:schemeClr val="tx2"/>
                </a:solidFill>
              </a:rPr>
              <a:t>      </a:t>
            </a:r>
            <a:r>
              <a:rPr lang="en-US" altLang="zh-CN" dirty="0">
                <a:solidFill>
                  <a:schemeClr val="tx2"/>
                </a:solidFill>
              </a:rPr>
              <a:t>counter++; </a:t>
            </a:r>
          </a:p>
          <a:p>
            <a:pPr lvl="1"/>
            <a:r>
              <a:rPr lang="en-US" altLang="zh-CN" dirty="0"/>
              <a:t>Then, shortly afterwards, thread B prints out counter:</a:t>
            </a:r>
          </a:p>
          <a:p>
            <a:pPr marL="342900" lvl="1" indent="0">
              <a:buNone/>
            </a:pPr>
            <a:r>
              <a:rPr lang="zh-Hans" altLang="en-US" dirty="0">
                <a:solidFill>
                  <a:schemeClr val="tx2"/>
                </a:solidFill>
              </a:rPr>
              <a:t>      </a:t>
            </a:r>
            <a:r>
              <a:rPr lang="en-US" altLang="zh-CN" dirty="0" err="1">
                <a:solidFill>
                  <a:schemeClr val="tx2"/>
                </a:solidFill>
              </a:rPr>
              <a:t>System.out.println</a:t>
            </a:r>
            <a:r>
              <a:rPr lang="en-US" altLang="zh-CN" dirty="0">
                <a:solidFill>
                  <a:schemeClr val="tx2"/>
                </a:solidFill>
              </a:rPr>
              <a:t>(counter); </a:t>
            </a:r>
          </a:p>
          <a:p>
            <a:pPr lvl="1"/>
            <a:endParaRPr lang="en-US" altLang="zh-CN" dirty="0"/>
          </a:p>
          <a:p>
            <a:pPr lvl="1"/>
            <a:r>
              <a:rPr lang="en-US" altLang="zh-CN" dirty="0"/>
              <a:t>If the two statements had been executed in the same thread, it would be safe to assume that the value printed out would be "1".</a:t>
            </a:r>
          </a:p>
          <a:p>
            <a:pPr lvl="1"/>
            <a:endParaRPr lang="en-US" altLang="zh-CN" dirty="0"/>
          </a:p>
          <a:p>
            <a:pPr lvl="1"/>
            <a:r>
              <a:rPr lang="en-US" altLang="zh-CN" dirty="0"/>
              <a:t>But if the two statements are executed in separate threads, the value printed out might well be "0", because there's no guarantee that thread A's change to counter will be visible to thread B — unless the programmer has established a happens-before relationship between these two statements.</a:t>
            </a:r>
          </a:p>
          <a:p>
            <a:endParaRPr kumimoji="1" lang="zh-CN" altLang="en-US" dirty="0"/>
          </a:p>
        </p:txBody>
      </p:sp>
      <p:sp>
        <p:nvSpPr>
          <p:cNvPr id="4" name="幻灯片编号占位符 3">
            <a:extLst>
              <a:ext uri="{FF2B5EF4-FFF2-40B4-BE49-F238E27FC236}">
                <a16:creationId xmlns:a16="http://schemas.microsoft.com/office/drawing/2014/main" id="{DBE12C0D-5991-134D-BFD9-7592E3AB255F}"/>
              </a:ext>
            </a:extLst>
          </p:cNvPr>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Tree>
    <p:extLst>
      <p:ext uri="{BB962C8B-B14F-4D97-AF65-F5344CB8AC3E}">
        <p14:creationId xmlns:p14="http://schemas.microsoft.com/office/powerpoint/2010/main" val="4152316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DE21A24-F352-BD42-86F9-E425FB66EEA8}"/>
              </a:ext>
            </a:extLst>
          </p:cNvPr>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5" name="内容占位符 4">
            <a:extLst>
              <a:ext uri="{FF2B5EF4-FFF2-40B4-BE49-F238E27FC236}">
                <a16:creationId xmlns:a16="http://schemas.microsoft.com/office/drawing/2014/main" id="{D9ACF70F-A1DB-974E-8D16-AFFFD5ADF1CD}"/>
              </a:ext>
            </a:extLst>
          </p:cNvPr>
          <p:cNvSpPr>
            <a:spLocks noGrp="1"/>
          </p:cNvSpPr>
          <p:nvPr>
            <p:ph idx="1"/>
          </p:nvPr>
        </p:nvSpPr>
        <p:spPr/>
        <p:txBody>
          <a:bodyPr>
            <a:normAutofit/>
          </a:bodyPr>
          <a:lstStyle/>
          <a:p>
            <a:r>
              <a:rPr lang="en-US" altLang="zh-CN" sz="2400" dirty="0"/>
              <a:t>Contents</a:t>
            </a:r>
          </a:p>
          <a:p>
            <a:pPr lvl="1"/>
            <a:r>
              <a:rPr lang="en-US" altLang="zh-CN" sz="1800" dirty="0"/>
              <a:t>Introduction</a:t>
            </a:r>
            <a:r>
              <a:rPr lang="zh-CN" altLang="en-US" sz="1800" dirty="0"/>
              <a:t> </a:t>
            </a:r>
            <a:r>
              <a:rPr lang="en-US" altLang="zh-CN" sz="1800" dirty="0"/>
              <a:t>to</a:t>
            </a:r>
            <a:r>
              <a:rPr lang="zh-CN" altLang="en-US" sz="1800" dirty="0"/>
              <a:t> </a:t>
            </a:r>
            <a:r>
              <a:rPr lang="en-US" altLang="zh-CN" sz="1800" dirty="0"/>
              <a:t>Thread</a:t>
            </a:r>
          </a:p>
          <a:p>
            <a:pPr lvl="1"/>
            <a:r>
              <a:rPr lang="en-US" altLang="zh-CN" sz="1800" dirty="0"/>
              <a:t>Multithreading</a:t>
            </a:r>
            <a:r>
              <a:rPr lang="zh-CN" altLang="en-US" sz="1800" dirty="0"/>
              <a:t> </a:t>
            </a:r>
            <a:r>
              <a:rPr lang="en-US" altLang="zh-CN" sz="1800" dirty="0"/>
              <a:t>in</a:t>
            </a:r>
            <a:r>
              <a:rPr lang="zh-CN" altLang="en-US" sz="1800" dirty="0"/>
              <a:t> </a:t>
            </a:r>
            <a:r>
              <a:rPr lang="en-US" altLang="zh-CN" sz="1800" dirty="0"/>
              <a:t>Java</a:t>
            </a:r>
          </a:p>
          <a:p>
            <a:pPr marL="257175" lvl="1" indent="-257175">
              <a:buFont typeface="Arial" pitchFamily="34" charset="0"/>
              <a:buChar char="•"/>
            </a:pPr>
            <a:endParaRPr lang="en-US" altLang="zh-CN" sz="2400" dirty="0"/>
          </a:p>
          <a:p>
            <a:pPr marL="257175" lvl="1" indent="-257175">
              <a:buFont typeface="Arial" pitchFamily="34" charset="0"/>
              <a:buChar char="•"/>
            </a:pPr>
            <a:r>
              <a:rPr lang="en-US" altLang="zh-CN" sz="2400" dirty="0"/>
              <a:t>Objectives</a:t>
            </a:r>
          </a:p>
          <a:p>
            <a:pPr lvl="1"/>
            <a:r>
              <a:rPr lang="zh-CN" altLang="en-US" sz="1800" dirty="0">
                <a:latin typeface="DengXian" panose="02010600030101010101" pitchFamily="2" charset="-122"/>
                <a:ea typeface="DengXian" panose="02010600030101010101" pitchFamily="2" charset="-122"/>
              </a:rPr>
              <a:t>能够根据业务需求，识别存在多线程访问的场景，设计并实现基于</a:t>
            </a:r>
            <a:r>
              <a:rPr lang="en-US" altLang="zh-CN" sz="1800" dirty="0">
                <a:latin typeface="DengXian" panose="02010600030101010101" pitchFamily="2" charset="-122"/>
                <a:ea typeface="DengXian" panose="02010600030101010101" pitchFamily="2" charset="-122"/>
              </a:rPr>
              <a:t>Java</a:t>
            </a:r>
            <a:r>
              <a:rPr lang="zh-CN" altLang="en-US" sz="1800" dirty="0">
                <a:latin typeface="DengXian" panose="02010600030101010101" pitchFamily="2" charset="-122"/>
                <a:ea typeface="DengXian" panose="02010600030101010101" pitchFamily="2" charset="-122"/>
              </a:rPr>
              <a:t>多线程模型的并发方案</a:t>
            </a:r>
            <a:endParaRPr lang="en-US" altLang="zh-CN" sz="1800" dirty="0">
              <a:latin typeface="DengXian" panose="02010600030101010101" pitchFamily="2" charset="-122"/>
              <a:ea typeface="DengXian" panose="02010600030101010101" pitchFamily="2" charset="-122"/>
            </a:endParaRPr>
          </a:p>
          <a:p>
            <a:pPr marL="342900" lvl="1" indent="0">
              <a:buNone/>
            </a:pPr>
            <a:endParaRPr lang="zh-CN" altLang="en-US" sz="1800" dirty="0"/>
          </a:p>
        </p:txBody>
      </p:sp>
    </p:spTree>
    <p:extLst>
      <p:ext uri="{BB962C8B-B14F-4D97-AF65-F5344CB8AC3E}">
        <p14:creationId xmlns:p14="http://schemas.microsoft.com/office/powerpoint/2010/main" val="4235424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B9520-5F3C-6C40-A0B8-9D3131517E87}"/>
              </a:ext>
            </a:extLst>
          </p:cNvPr>
          <p:cNvSpPr>
            <a:spLocks noGrp="1"/>
          </p:cNvSpPr>
          <p:nvPr>
            <p:ph type="title"/>
          </p:nvPr>
        </p:nvSpPr>
        <p:spPr/>
        <p:txBody>
          <a:bodyPr/>
          <a:lstStyle/>
          <a:p>
            <a:r>
              <a:rPr kumimoji="1" lang="en-US" altLang="zh-CN" dirty="0"/>
              <a:t>Unsafe</a:t>
            </a:r>
            <a:r>
              <a:rPr kumimoji="1" lang="zh-CN" altLang="en-US" dirty="0"/>
              <a:t> </a:t>
            </a:r>
            <a:r>
              <a:rPr kumimoji="1" lang="en-US" altLang="zh-CN" dirty="0" err="1"/>
              <a:t>Mutilple</a:t>
            </a:r>
            <a:r>
              <a:rPr kumimoji="1" lang="zh-CN" altLang="en-US" dirty="0"/>
              <a:t> </a:t>
            </a:r>
            <a:r>
              <a:rPr kumimoji="1" lang="en-US" altLang="zh-CN" dirty="0"/>
              <a:t>Threads</a:t>
            </a:r>
            <a:endParaRPr kumimoji="1" lang="zh-CN" altLang="en-US" dirty="0"/>
          </a:p>
        </p:txBody>
      </p:sp>
      <p:sp>
        <p:nvSpPr>
          <p:cNvPr id="4" name="灯片编号占位符 3">
            <a:extLst>
              <a:ext uri="{FF2B5EF4-FFF2-40B4-BE49-F238E27FC236}">
                <a16:creationId xmlns:a16="http://schemas.microsoft.com/office/drawing/2014/main" id="{146221B1-6D65-604D-8E72-403BD750CD53}"/>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
        <p:nvSpPr>
          <p:cNvPr id="8" name="矩形 7">
            <a:extLst>
              <a:ext uri="{FF2B5EF4-FFF2-40B4-BE49-F238E27FC236}">
                <a16:creationId xmlns:a16="http://schemas.microsoft.com/office/drawing/2014/main" id="{E70B1FF0-23C0-B545-8B71-0A73DACE0A36}"/>
              </a:ext>
            </a:extLst>
          </p:cNvPr>
          <p:cNvSpPr/>
          <p:nvPr/>
        </p:nvSpPr>
        <p:spPr>
          <a:xfrm>
            <a:off x="1358643" y="735546"/>
            <a:ext cx="6426714" cy="4455066"/>
          </a:xfrm>
          <a:prstGeom prst="rect">
            <a:avLst/>
          </a:prstGeom>
        </p:spPr>
        <p:txBody>
          <a:bodyPr wrap="square">
            <a:spAutoFit/>
          </a:bodyPr>
          <a:lstStyle/>
          <a:p>
            <a:r>
              <a:rPr lang="en" altLang="zh-CN" sz="1050" dirty="0">
                <a:solidFill>
                  <a:srgbClr val="CC7832"/>
                </a:solidFill>
              </a:rPr>
              <a:t>public class </a:t>
            </a:r>
            <a:r>
              <a:rPr lang="en" altLang="zh-CN" sz="1050" dirty="0" err="1"/>
              <a:t>UnSafeMultipleThreads</a:t>
            </a:r>
            <a:r>
              <a:rPr lang="en" altLang="zh-CN" sz="1050" dirty="0"/>
              <a:t>&lt;</a:t>
            </a:r>
            <a:r>
              <a:rPr lang="en" altLang="zh-CN" sz="1050" dirty="0">
                <a:solidFill>
                  <a:srgbClr val="507874"/>
                </a:solidFill>
              </a:rPr>
              <a:t>Static</a:t>
            </a:r>
            <a:r>
              <a:rPr lang="en" altLang="zh-CN" sz="1050" dirty="0">
                <a:solidFill>
                  <a:srgbClr val="CC7832"/>
                </a:solidFill>
              </a:rPr>
              <a:t>, </a:t>
            </a:r>
            <a:r>
              <a:rPr lang="en" altLang="zh-CN" sz="1050" dirty="0">
                <a:solidFill>
                  <a:srgbClr val="507874"/>
                </a:solidFill>
              </a:rPr>
              <a:t>c</a:t>
            </a:r>
            <a:r>
              <a:rPr lang="en" altLang="zh-CN" sz="1050" dirty="0"/>
              <a:t>&gt; {</a:t>
            </a:r>
            <a:br>
              <a:rPr lang="en" altLang="zh-CN" sz="1050" dirty="0"/>
            </a:br>
            <a:r>
              <a:rPr lang="en" altLang="zh-CN" sz="1050" dirty="0">
                <a:solidFill>
                  <a:srgbClr val="808080"/>
                </a:solidFill>
              </a:rPr>
              <a:t>    </a:t>
            </a:r>
            <a:r>
              <a:rPr lang="en" altLang="zh-CN" sz="1050" dirty="0">
                <a:solidFill>
                  <a:srgbClr val="CC7832"/>
                </a:solidFill>
              </a:rPr>
              <a:t>static void </a:t>
            </a:r>
            <a:r>
              <a:rPr lang="en" altLang="zh-CN" sz="1050" dirty="0" err="1">
                <a:solidFill>
                  <a:srgbClr val="FFC66D"/>
                </a:solidFill>
              </a:rPr>
              <a:t>threadMessage</a:t>
            </a:r>
            <a:r>
              <a:rPr lang="en" altLang="zh-CN" sz="1050" dirty="0"/>
              <a:t>(String message) {</a:t>
            </a:r>
            <a:br>
              <a:rPr lang="en" altLang="zh-CN" sz="1050" dirty="0"/>
            </a:br>
            <a:r>
              <a:rPr lang="en" altLang="zh-CN" sz="1050" dirty="0"/>
              <a:t>        String </a:t>
            </a:r>
            <a:r>
              <a:rPr lang="en" altLang="zh-CN" sz="1050" dirty="0" err="1"/>
              <a:t>threadName</a:t>
            </a:r>
            <a:r>
              <a:rPr lang="en" altLang="zh-CN" sz="1050" dirty="0"/>
              <a:t> = </a:t>
            </a:r>
            <a:r>
              <a:rPr lang="en" altLang="zh-CN" sz="1050" dirty="0" err="1"/>
              <a:t>Thread.</a:t>
            </a:r>
            <a:r>
              <a:rPr lang="en" altLang="zh-CN" sz="1050" i="1" dirty="0" err="1"/>
              <a:t>currentThread</a:t>
            </a:r>
            <a:r>
              <a:rPr lang="en" altLang="zh-CN" sz="1050" dirty="0"/>
              <a:t>().</a:t>
            </a:r>
            <a:r>
              <a:rPr lang="en" altLang="zh-CN" sz="1050" dirty="0" err="1"/>
              <a:t>getName</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err="1"/>
              <a:t>System.</a:t>
            </a:r>
            <a:r>
              <a:rPr lang="en" altLang="zh-CN" sz="1050" i="1" dirty="0" err="1">
                <a:solidFill>
                  <a:srgbClr val="9876AA"/>
                </a:solidFill>
              </a:rPr>
              <a:t>out</a:t>
            </a:r>
            <a:r>
              <a:rPr lang="en" altLang="zh-CN" sz="1050" dirty="0" err="1"/>
              <a:t>.format</a:t>
            </a:r>
            <a:r>
              <a:rPr lang="en" altLang="zh-CN" sz="1050" dirty="0"/>
              <a:t>(</a:t>
            </a:r>
            <a:r>
              <a:rPr lang="en" altLang="zh-CN" sz="1050" dirty="0">
                <a:solidFill>
                  <a:srgbClr val="6A8759"/>
                </a:solidFill>
              </a:rPr>
              <a:t>"%s: %</a:t>
            </a:r>
            <a:r>
              <a:rPr lang="en" altLang="zh-CN" sz="1050" dirty="0" err="1">
                <a:solidFill>
                  <a:srgbClr val="6A8759"/>
                </a:solidFill>
              </a:rPr>
              <a:t>s%n</a:t>
            </a:r>
            <a:r>
              <a:rPr lang="en" altLang="zh-CN" sz="1050" dirty="0">
                <a:solidFill>
                  <a:srgbClr val="6A8759"/>
                </a:solidFill>
              </a:rPr>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err="1"/>
              <a:t>threadName</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message)</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br>
              <a:rPr lang="en" altLang="zh-CN" sz="1050" dirty="0"/>
            </a:br>
            <a:r>
              <a:rPr lang="en" altLang="zh-CN" sz="1050" dirty="0"/>
              <a:t>    Counter </a:t>
            </a:r>
            <a:r>
              <a:rPr lang="en" altLang="zh-CN" sz="1050" dirty="0">
                <a:solidFill>
                  <a:srgbClr val="9876AA"/>
                </a:solidFill>
              </a:rPr>
              <a:t>c </a:t>
            </a:r>
            <a:r>
              <a:rPr lang="en" altLang="zh-CN" sz="1050" dirty="0"/>
              <a:t>= </a:t>
            </a:r>
            <a:r>
              <a:rPr lang="en" altLang="zh-CN" sz="1050" dirty="0">
                <a:solidFill>
                  <a:srgbClr val="CC7832"/>
                </a:solidFill>
              </a:rPr>
              <a:t>new </a:t>
            </a:r>
            <a:r>
              <a:rPr lang="en" altLang="zh-CN" sz="1050" dirty="0"/>
              <a:t>Counter()</a:t>
            </a:r>
            <a:r>
              <a:rPr lang="en" altLang="zh-CN" sz="1050" dirty="0">
                <a:solidFill>
                  <a:srgbClr val="CC7832"/>
                </a:solidFill>
              </a:rPr>
              <a:t>;</a:t>
            </a:r>
            <a:br>
              <a:rPr lang="en" altLang="zh-CN" sz="1050" dirty="0">
                <a:solidFill>
                  <a:srgbClr val="CC7832"/>
                </a:solidFill>
              </a:rPr>
            </a:br>
            <a:br>
              <a:rPr lang="en" altLang="zh-CN" sz="1050" dirty="0">
                <a:solidFill>
                  <a:srgbClr val="CC7832"/>
                </a:solidFill>
              </a:rPr>
            </a:br>
            <a:r>
              <a:rPr lang="en" altLang="zh-CN" sz="1050" dirty="0">
                <a:solidFill>
                  <a:srgbClr val="CC7832"/>
                </a:solidFill>
              </a:rPr>
              <a:t>    private class </a:t>
            </a:r>
            <a:r>
              <a:rPr lang="en" altLang="zh-CN" sz="1050" dirty="0" err="1"/>
              <a:t>CounterLoop</a:t>
            </a:r>
            <a:r>
              <a:rPr lang="en" altLang="zh-CN" sz="1050" dirty="0"/>
              <a:t> </a:t>
            </a:r>
            <a:r>
              <a:rPr lang="en" altLang="zh-CN" sz="1050" dirty="0">
                <a:solidFill>
                  <a:srgbClr val="CC7832"/>
                </a:solidFill>
              </a:rPr>
              <a:t>implements </a:t>
            </a:r>
            <a:r>
              <a:rPr lang="en" altLang="zh-CN" sz="1050" dirty="0"/>
              <a:t>Runnable {</a:t>
            </a:r>
            <a:br>
              <a:rPr lang="en" altLang="zh-CN" sz="1050" dirty="0"/>
            </a:br>
            <a:r>
              <a:rPr lang="en" altLang="zh-CN" sz="1050" dirty="0"/>
              <a:t>        </a:t>
            </a:r>
            <a:r>
              <a:rPr lang="en" altLang="zh-CN" sz="1050" dirty="0">
                <a:solidFill>
                  <a:srgbClr val="CC7832"/>
                </a:solidFill>
              </a:rPr>
              <a:t>public void </a:t>
            </a:r>
            <a:r>
              <a:rPr lang="en" altLang="zh-CN" sz="1050" dirty="0">
                <a:solidFill>
                  <a:srgbClr val="FFC66D"/>
                </a:solidFill>
              </a:rPr>
              <a:t>run</a:t>
            </a:r>
            <a:r>
              <a:rPr lang="en" altLang="zh-CN" sz="1050" dirty="0"/>
              <a:t>() {</a:t>
            </a:r>
            <a:br>
              <a:rPr lang="en" altLang="zh-CN" sz="1050" dirty="0"/>
            </a:br>
            <a:r>
              <a:rPr lang="en" altLang="zh-CN" sz="1050" dirty="0"/>
              <a:t>            </a:t>
            </a:r>
            <a:r>
              <a:rPr lang="en" altLang="zh-CN" sz="1050" dirty="0">
                <a:solidFill>
                  <a:srgbClr val="CC7832"/>
                </a:solidFill>
              </a:rPr>
              <a:t>try </a:t>
            </a:r>
            <a:r>
              <a:rPr lang="en" altLang="zh-CN" sz="1050" dirty="0"/>
              <a:t>{</a:t>
            </a:r>
            <a:br>
              <a:rPr lang="en" altLang="zh-CN" sz="1050" dirty="0"/>
            </a:br>
            <a:r>
              <a:rPr lang="en" altLang="zh-CN" sz="1050" dirty="0"/>
              <a:t>                </a:t>
            </a:r>
            <a:r>
              <a:rPr lang="en" altLang="zh-CN" sz="1050" dirty="0">
                <a:solidFill>
                  <a:srgbClr val="CC7832"/>
                </a:solidFill>
              </a:rPr>
              <a:t>for </a:t>
            </a:r>
            <a:r>
              <a:rPr lang="en" altLang="zh-CN" sz="1050" dirty="0"/>
              <a:t>(</a:t>
            </a:r>
            <a:r>
              <a:rPr lang="en" altLang="zh-CN" sz="1050" dirty="0">
                <a:solidFill>
                  <a:srgbClr val="CC7832"/>
                </a:solidFill>
              </a:rPr>
              <a:t>int </a:t>
            </a:r>
            <a:r>
              <a:rPr lang="en" altLang="zh-CN" sz="1050" dirty="0" err="1"/>
              <a:t>i</a:t>
            </a:r>
            <a:r>
              <a:rPr lang="en" altLang="zh-CN" sz="1050" dirty="0"/>
              <a:t> = </a:t>
            </a:r>
            <a:r>
              <a:rPr lang="en" altLang="zh-CN" sz="1050" dirty="0">
                <a:solidFill>
                  <a:srgbClr val="6897BB"/>
                </a:solidFill>
              </a:rPr>
              <a:t>0</a:t>
            </a:r>
            <a:r>
              <a:rPr lang="en" altLang="zh-CN" sz="1050" dirty="0">
                <a:solidFill>
                  <a:srgbClr val="CC7832"/>
                </a:solidFill>
              </a:rPr>
              <a:t>; </a:t>
            </a:r>
            <a:r>
              <a:rPr lang="en" altLang="zh-CN" sz="1050" dirty="0" err="1"/>
              <a:t>i</a:t>
            </a:r>
            <a:r>
              <a:rPr lang="en" altLang="zh-CN" sz="1050" dirty="0"/>
              <a:t> &lt; </a:t>
            </a:r>
            <a:r>
              <a:rPr lang="en" altLang="zh-CN" sz="1050" dirty="0">
                <a:solidFill>
                  <a:srgbClr val="6897BB"/>
                </a:solidFill>
              </a:rPr>
              <a:t>100</a:t>
            </a:r>
            <a:r>
              <a:rPr lang="en" altLang="zh-CN" sz="1050" dirty="0">
                <a:solidFill>
                  <a:srgbClr val="CC7832"/>
                </a:solidFill>
              </a:rPr>
              <a:t>; </a:t>
            </a:r>
            <a:r>
              <a:rPr lang="en" altLang="zh-CN" sz="1050" dirty="0" err="1"/>
              <a:t>i</a:t>
            </a:r>
            <a:r>
              <a:rPr lang="en" altLang="zh-CN" sz="1050" dirty="0"/>
              <a:t>++) {</a:t>
            </a:r>
            <a:br>
              <a:rPr lang="en" altLang="zh-CN" sz="1050" dirty="0"/>
            </a:br>
            <a:r>
              <a:rPr lang="en" altLang="zh-CN" sz="1050" dirty="0"/>
              <a:t>                    </a:t>
            </a:r>
            <a:r>
              <a:rPr lang="en" altLang="zh-CN" sz="1050" dirty="0">
                <a:solidFill>
                  <a:srgbClr val="808080"/>
                </a:solidFill>
              </a:rPr>
              <a:t>// Pause for 1 seconds</a:t>
            </a:r>
            <a:br>
              <a:rPr lang="en" altLang="zh-CN" sz="1050" dirty="0">
                <a:solidFill>
                  <a:srgbClr val="808080"/>
                </a:solidFill>
              </a:rPr>
            </a:br>
            <a:r>
              <a:rPr lang="en" altLang="zh-CN" sz="1050" dirty="0">
                <a:solidFill>
                  <a:srgbClr val="808080"/>
                </a:solidFill>
              </a:rPr>
              <a:t>                    </a:t>
            </a:r>
            <a:r>
              <a:rPr lang="en" altLang="zh-CN" sz="1050" dirty="0" err="1"/>
              <a:t>Thread.</a:t>
            </a:r>
            <a:r>
              <a:rPr lang="en" altLang="zh-CN" sz="1050" i="1" dirty="0" err="1"/>
              <a:t>sleep</a:t>
            </a:r>
            <a:r>
              <a:rPr lang="en" altLang="zh-CN" sz="1050" dirty="0"/>
              <a:t>(</a:t>
            </a:r>
            <a:r>
              <a:rPr lang="en" altLang="zh-CN" sz="1050" dirty="0">
                <a:solidFill>
                  <a:srgbClr val="6897BB"/>
                </a:solidFill>
              </a:rPr>
              <a:t>1000</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solidFill>
                  <a:srgbClr val="808080"/>
                </a:solidFill>
              </a:rPr>
              <a:t>// Print a message</a:t>
            </a:r>
            <a:br>
              <a:rPr lang="en" altLang="zh-CN" sz="1050" dirty="0">
                <a:solidFill>
                  <a:srgbClr val="808080"/>
                </a:solidFill>
              </a:rPr>
            </a:br>
            <a:r>
              <a:rPr lang="en" altLang="zh-CN" sz="1050" dirty="0">
                <a:solidFill>
                  <a:srgbClr val="808080"/>
                </a:solidFill>
              </a:rPr>
              <a:t>                    </a:t>
            </a:r>
            <a:r>
              <a:rPr lang="en" altLang="zh-CN" sz="1050" i="1" dirty="0" err="1"/>
              <a:t>threadMessage</a:t>
            </a:r>
            <a:r>
              <a:rPr lang="en" altLang="zh-CN" sz="1050" dirty="0"/>
              <a:t>(</a:t>
            </a:r>
            <a:r>
              <a:rPr lang="en" altLang="zh-CN" sz="1050" dirty="0" err="1"/>
              <a:t>String.</a:t>
            </a:r>
            <a:r>
              <a:rPr lang="en" altLang="zh-CN" sz="1050" i="1" dirty="0" err="1"/>
              <a:t>valueOf</a:t>
            </a:r>
            <a:r>
              <a:rPr lang="en" altLang="zh-CN" sz="1050" dirty="0"/>
              <a:t>(</a:t>
            </a:r>
            <a:r>
              <a:rPr lang="en" altLang="zh-CN" sz="1050" dirty="0" err="1">
                <a:solidFill>
                  <a:srgbClr val="9876AA"/>
                </a:solidFill>
              </a:rPr>
              <a:t>c</a:t>
            </a:r>
            <a:r>
              <a:rPr lang="en" altLang="zh-CN" sz="1050" dirty="0" err="1"/>
              <a:t>.value</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err="1">
                <a:solidFill>
                  <a:srgbClr val="9876AA"/>
                </a:solidFill>
              </a:rPr>
              <a:t>c</a:t>
            </a:r>
            <a:r>
              <a:rPr lang="en" altLang="zh-CN" sz="1050" dirty="0" err="1"/>
              <a:t>.increment</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r>
              <a:rPr lang="en" altLang="zh-CN" sz="1050" dirty="0"/>
              <a:t>            } </a:t>
            </a:r>
            <a:r>
              <a:rPr lang="en" altLang="zh-CN" sz="1050" dirty="0">
                <a:solidFill>
                  <a:srgbClr val="CC7832"/>
                </a:solidFill>
              </a:rPr>
              <a:t>catch </a:t>
            </a:r>
            <a:r>
              <a:rPr lang="en" altLang="zh-CN" sz="1050" dirty="0"/>
              <a:t>(</a:t>
            </a:r>
            <a:r>
              <a:rPr lang="en" altLang="zh-CN" sz="1050" dirty="0" err="1"/>
              <a:t>InterruptedException</a:t>
            </a:r>
            <a:r>
              <a:rPr lang="en" altLang="zh-CN" sz="1050" dirty="0"/>
              <a:t> e) {</a:t>
            </a:r>
            <a:br>
              <a:rPr lang="en" altLang="zh-CN" sz="1050" dirty="0"/>
            </a:br>
            <a:r>
              <a:rPr lang="en" altLang="zh-CN" sz="1050" dirty="0"/>
              <a:t>                </a:t>
            </a:r>
            <a:r>
              <a:rPr lang="en" altLang="zh-CN" sz="1050" i="1" dirty="0" err="1"/>
              <a:t>threadMessage</a:t>
            </a:r>
            <a:r>
              <a:rPr lang="en" altLang="zh-CN" sz="1050" dirty="0"/>
              <a:t>(</a:t>
            </a:r>
            <a:r>
              <a:rPr lang="en" altLang="zh-CN" sz="1050" dirty="0">
                <a:solidFill>
                  <a:srgbClr val="6A8759"/>
                </a:solidFill>
              </a:rPr>
              <a:t>"I wasn't done!"</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r>
              <a:rPr lang="en" altLang="zh-CN" sz="1050" dirty="0"/>
              <a:t>        }</a:t>
            </a:r>
            <a:br>
              <a:rPr lang="en" altLang="zh-CN" sz="1050" dirty="0"/>
            </a:br>
            <a:r>
              <a:rPr lang="en" altLang="zh-CN" sz="1050" dirty="0"/>
              <a:t>    }</a:t>
            </a:r>
            <a:br>
              <a:rPr lang="en" altLang="zh-CN" sz="1050" dirty="0"/>
            </a:br>
            <a:endParaRPr lang="zh-CN" altLang="en-US" sz="1050" dirty="0"/>
          </a:p>
        </p:txBody>
      </p:sp>
    </p:spTree>
    <p:extLst>
      <p:ext uri="{BB962C8B-B14F-4D97-AF65-F5344CB8AC3E}">
        <p14:creationId xmlns:p14="http://schemas.microsoft.com/office/powerpoint/2010/main" val="2608697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B9520-5F3C-6C40-A0B8-9D3131517E87}"/>
              </a:ext>
            </a:extLst>
          </p:cNvPr>
          <p:cNvSpPr>
            <a:spLocks noGrp="1"/>
          </p:cNvSpPr>
          <p:nvPr>
            <p:ph type="title"/>
          </p:nvPr>
        </p:nvSpPr>
        <p:spPr/>
        <p:txBody>
          <a:bodyPr/>
          <a:lstStyle/>
          <a:p>
            <a:r>
              <a:rPr kumimoji="1" lang="en-US" altLang="zh-CN" dirty="0"/>
              <a:t>Unsafe</a:t>
            </a:r>
            <a:r>
              <a:rPr kumimoji="1" lang="zh-CN" altLang="en-US" dirty="0"/>
              <a:t> </a:t>
            </a:r>
            <a:r>
              <a:rPr kumimoji="1" lang="en-US" altLang="zh-CN" dirty="0" err="1"/>
              <a:t>Mutilple</a:t>
            </a:r>
            <a:r>
              <a:rPr kumimoji="1" lang="zh-CN" altLang="en-US" dirty="0"/>
              <a:t> </a:t>
            </a:r>
            <a:r>
              <a:rPr kumimoji="1" lang="en-US" altLang="zh-CN" dirty="0"/>
              <a:t>Threads</a:t>
            </a:r>
            <a:endParaRPr kumimoji="1" lang="zh-CN" altLang="en-US" dirty="0"/>
          </a:p>
        </p:txBody>
      </p:sp>
      <p:sp>
        <p:nvSpPr>
          <p:cNvPr id="4" name="灯片编号占位符 3">
            <a:extLst>
              <a:ext uri="{FF2B5EF4-FFF2-40B4-BE49-F238E27FC236}">
                <a16:creationId xmlns:a16="http://schemas.microsoft.com/office/drawing/2014/main" id="{146221B1-6D65-604D-8E72-403BD750CD53}"/>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
        <p:nvSpPr>
          <p:cNvPr id="8" name="矩形 7">
            <a:extLst>
              <a:ext uri="{FF2B5EF4-FFF2-40B4-BE49-F238E27FC236}">
                <a16:creationId xmlns:a16="http://schemas.microsoft.com/office/drawing/2014/main" id="{E70B1FF0-23C0-B545-8B71-0A73DACE0A36}"/>
              </a:ext>
            </a:extLst>
          </p:cNvPr>
          <p:cNvSpPr/>
          <p:nvPr/>
        </p:nvSpPr>
        <p:spPr>
          <a:xfrm>
            <a:off x="1358643" y="975522"/>
            <a:ext cx="6426714" cy="3485570"/>
          </a:xfrm>
          <a:prstGeom prst="rect">
            <a:avLst/>
          </a:prstGeom>
        </p:spPr>
        <p:txBody>
          <a:bodyPr wrap="square">
            <a:spAutoFit/>
          </a:bodyPr>
          <a:lstStyle/>
          <a:p>
            <a:r>
              <a:rPr lang="en" altLang="zh-CN" sz="1050" dirty="0"/>
              <a:t>    </a:t>
            </a:r>
            <a:r>
              <a:rPr lang="en" altLang="zh-CN" sz="1050" dirty="0">
                <a:solidFill>
                  <a:srgbClr val="CC7832"/>
                </a:solidFill>
              </a:rPr>
              <a:t>public static void </a:t>
            </a:r>
            <a:r>
              <a:rPr lang="en" altLang="zh-CN" sz="1050" dirty="0">
                <a:solidFill>
                  <a:srgbClr val="FFC66D"/>
                </a:solidFill>
              </a:rPr>
              <a:t>main</a:t>
            </a:r>
            <a:r>
              <a:rPr lang="en" altLang="zh-CN" sz="1050" dirty="0"/>
              <a:t>(String </a:t>
            </a:r>
            <a:r>
              <a:rPr lang="en" altLang="zh-CN" sz="1050" dirty="0" err="1"/>
              <a:t>args</a:t>
            </a:r>
            <a:r>
              <a:rPr lang="en" altLang="zh-CN" sz="1050" dirty="0"/>
              <a:t>[])</a:t>
            </a:r>
            <a:br>
              <a:rPr lang="en" altLang="zh-CN" sz="1050" dirty="0"/>
            </a:br>
            <a:r>
              <a:rPr lang="en" altLang="zh-CN" sz="1050" dirty="0"/>
              <a:t>            </a:t>
            </a:r>
            <a:r>
              <a:rPr lang="en" altLang="zh-CN" sz="1050" dirty="0">
                <a:solidFill>
                  <a:srgbClr val="CC7832"/>
                </a:solidFill>
              </a:rPr>
              <a:t>throws </a:t>
            </a:r>
            <a:r>
              <a:rPr lang="en" altLang="zh-CN" sz="1050" dirty="0" err="1"/>
              <a:t>InterruptedException</a:t>
            </a:r>
            <a:r>
              <a:rPr lang="en" altLang="zh-CN" sz="1050" dirty="0"/>
              <a:t> {</a:t>
            </a:r>
            <a:br>
              <a:rPr lang="en" altLang="zh-CN" sz="1050" dirty="0"/>
            </a:br>
            <a:br>
              <a:rPr lang="en" altLang="zh-CN" sz="1050" dirty="0"/>
            </a:br>
            <a:r>
              <a:rPr lang="en" altLang="zh-CN" sz="1050" dirty="0"/>
              <a:t>        </a:t>
            </a:r>
            <a:r>
              <a:rPr lang="en" altLang="zh-CN" sz="1050" dirty="0">
                <a:solidFill>
                  <a:srgbClr val="808080"/>
                </a:solidFill>
              </a:rPr>
              <a:t>// Delay, in milliseconds before</a:t>
            </a:r>
            <a:br>
              <a:rPr lang="en" altLang="zh-CN" sz="1050" dirty="0">
                <a:solidFill>
                  <a:srgbClr val="808080"/>
                </a:solidFill>
              </a:rPr>
            </a:br>
            <a:r>
              <a:rPr lang="en" altLang="zh-CN" sz="1050" dirty="0">
                <a:solidFill>
                  <a:srgbClr val="808080"/>
                </a:solidFill>
              </a:rPr>
              <a:t>        // we interrupt </a:t>
            </a:r>
            <a:r>
              <a:rPr lang="en" altLang="zh-CN" sz="1050" dirty="0" err="1">
                <a:solidFill>
                  <a:srgbClr val="808080"/>
                </a:solidFill>
              </a:rPr>
              <a:t>MessageLoop</a:t>
            </a:r>
            <a:br>
              <a:rPr lang="en" altLang="zh-CN" sz="1050" dirty="0">
                <a:solidFill>
                  <a:srgbClr val="808080"/>
                </a:solidFill>
              </a:rPr>
            </a:br>
            <a:r>
              <a:rPr lang="en" altLang="zh-CN" sz="1050" dirty="0">
                <a:solidFill>
                  <a:srgbClr val="808080"/>
                </a:solidFill>
              </a:rPr>
              <a:t>        // thread (default one hour).</a:t>
            </a:r>
            <a:br>
              <a:rPr lang="en" altLang="zh-CN" sz="1050" dirty="0">
                <a:solidFill>
                  <a:srgbClr val="808080"/>
                </a:solidFill>
              </a:rPr>
            </a:br>
            <a:r>
              <a:rPr lang="en" altLang="zh-CN" sz="1050" dirty="0">
                <a:solidFill>
                  <a:srgbClr val="808080"/>
                </a:solidFill>
              </a:rPr>
              <a:t>        </a:t>
            </a:r>
            <a:r>
              <a:rPr lang="en" altLang="zh-CN" sz="1050" dirty="0">
                <a:solidFill>
                  <a:srgbClr val="CC7832"/>
                </a:solidFill>
              </a:rPr>
              <a:t>long </a:t>
            </a:r>
            <a:r>
              <a:rPr lang="en" altLang="zh-CN" sz="1050" dirty="0"/>
              <a:t>patience = </a:t>
            </a:r>
            <a:r>
              <a:rPr lang="en" altLang="zh-CN" sz="1050" dirty="0">
                <a:solidFill>
                  <a:srgbClr val="6897BB"/>
                </a:solidFill>
              </a:rPr>
              <a:t>1000</a:t>
            </a:r>
            <a:r>
              <a:rPr lang="en" altLang="zh-CN" sz="1050" dirty="0">
                <a:solidFill>
                  <a:srgbClr val="CC7832"/>
                </a:solidFill>
              </a:rPr>
              <a:t>;</a:t>
            </a:r>
            <a:r>
              <a:rPr lang="en" altLang="zh-CN" sz="1050" dirty="0">
                <a:solidFill>
                  <a:srgbClr val="808080"/>
                </a:solidFill>
              </a:rPr>
              <a:t>// * 60 * 60;</a:t>
            </a:r>
            <a:br>
              <a:rPr lang="en" altLang="zh-CN" sz="1050" dirty="0">
                <a:solidFill>
                  <a:srgbClr val="808080"/>
                </a:solidFill>
              </a:rPr>
            </a:br>
            <a:br>
              <a:rPr lang="en" altLang="zh-CN" sz="1050" dirty="0">
                <a:solidFill>
                  <a:srgbClr val="808080"/>
                </a:solidFill>
              </a:rPr>
            </a:br>
            <a:br>
              <a:rPr lang="en" altLang="zh-CN" sz="1050" dirty="0">
                <a:solidFill>
                  <a:srgbClr val="808080"/>
                </a:solidFill>
              </a:rPr>
            </a:br>
            <a:r>
              <a:rPr lang="en" altLang="zh-CN" sz="1050" dirty="0">
                <a:solidFill>
                  <a:srgbClr val="808080"/>
                </a:solidFill>
              </a:rPr>
              <a:t>        </a:t>
            </a:r>
            <a:r>
              <a:rPr lang="en" altLang="zh-CN" sz="1050" i="1" dirty="0" err="1"/>
              <a:t>threadMessage</a:t>
            </a:r>
            <a:r>
              <a:rPr lang="en" altLang="zh-CN" sz="1050" dirty="0"/>
              <a:t>(</a:t>
            </a:r>
            <a:r>
              <a:rPr lang="en" altLang="zh-CN" sz="1050" dirty="0">
                <a:solidFill>
                  <a:srgbClr val="6A8759"/>
                </a:solidFill>
              </a:rPr>
              <a:t>"Starting </a:t>
            </a:r>
            <a:r>
              <a:rPr lang="en" altLang="zh-CN" sz="1050" dirty="0" err="1">
                <a:solidFill>
                  <a:srgbClr val="6A8759"/>
                </a:solidFill>
              </a:rPr>
              <a:t>MessageLoop</a:t>
            </a:r>
            <a:r>
              <a:rPr lang="en" altLang="zh-CN" sz="1050" dirty="0">
                <a:solidFill>
                  <a:srgbClr val="6A8759"/>
                </a:solidFill>
              </a:rPr>
              <a:t> thread"</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long </a:t>
            </a:r>
            <a:r>
              <a:rPr lang="en" altLang="zh-CN" sz="1050" dirty="0" err="1"/>
              <a:t>startTime</a:t>
            </a:r>
            <a:r>
              <a:rPr lang="en" altLang="zh-CN" sz="1050" dirty="0"/>
              <a:t> = </a:t>
            </a:r>
            <a:r>
              <a:rPr lang="en" altLang="zh-CN" sz="1050" dirty="0" err="1"/>
              <a:t>System.</a:t>
            </a:r>
            <a:r>
              <a:rPr lang="en" altLang="zh-CN" sz="1050" i="1" dirty="0" err="1"/>
              <a:t>currentTimeMillis</a:t>
            </a:r>
            <a:r>
              <a:rPr lang="en" altLang="zh-CN" sz="1050" dirty="0"/>
              <a:t>()</a:t>
            </a:r>
            <a:r>
              <a:rPr lang="en" altLang="zh-CN" sz="1050" dirty="0">
                <a:solidFill>
                  <a:srgbClr val="CC7832"/>
                </a:solidFill>
              </a:rPr>
              <a:t>;</a:t>
            </a:r>
            <a:br>
              <a:rPr lang="en" altLang="zh-CN" sz="1050" dirty="0">
                <a:solidFill>
                  <a:srgbClr val="CC7832"/>
                </a:solidFill>
              </a:rPr>
            </a:br>
            <a:br>
              <a:rPr lang="en" altLang="zh-CN" sz="1050" dirty="0">
                <a:solidFill>
                  <a:srgbClr val="CC7832"/>
                </a:solidFill>
              </a:rPr>
            </a:br>
            <a:r>
              <a:rPr lang="en" altLang="zh-CN" sz="1050" dirty="0">
                <a:solidFill>
                  <a:srgbClr val="CC7832"/>
                </a:solidFill>
              </a:rPr>
              <a:t>        </a:t>
            </a:r>
            <a:r>
              <a:rPr lang="en" altLang="zh-CN" sz="1050" dirty="0" err="1"/>
              <a:t>UnSafeMultipleThreads</a:t>
            </a:r>
            <a:r>
              <a:rPr lang="en" altLang="zh-CN" sz="1050" dirty="0"/>
              <a:t> s = </a:t>
            </a:r>
            <a:r>
              <a:rPr lang="en" altLang="zh-CN" sz="1050" dirty="0">
                <a:solidFill>
                  <a:srgbClr val="CC7832"/>
                </a:solidFill>
              </a:rPr>
              <a:t>new </a:t>
            </a:r>
            <a:r>
              <a:rPr lang="en" altLang="zh-CN" sz="1050" dirty="0" err="1"/>
              <a:t>UnSafeMultipleThreads</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Thread t1 = </a:t>
            </a:r>
            <a:r>
              <a:rPr lang="en" altLang="zh-CN" sz="1050" dirty="0">
                <a:solidFill>
                  <a:srgbClr val="CC7832"/>
                </a:solidFill>
              </a:rPr>
              <a:t>new </a:t>
            </a:r>
            <a:r>
              <a:rPr lang="en" altLang="zh-CN" sz="1050" dirty="0"/>
              <a:t>Thread(</a:t>
            </a:r>
            <a:r>
              <a:rPr lang="en" altLang="zh-CN" sz="1050" dirty="0" err="1"/>
              <a:t>s.</a:t>
            </a:r>
            <a:r>
              <a:rPr lang="en" altLang="zh-CN" sz="1050" dirty="0" err="1">
                <a:solidFill>
                  <a:srgbClr val="CC7832"/>
                </a:solidFill>
              </a:rPr>
              <a:t>new</a:t>
            </a:r>
            <a:r>
              <a:rPr lang="en" altLang="zh-CN" sz="1050" dirty="0">
                <a:solidFill>
                  <a:srgbClr val="CC7832"/>
                </a:solidFill>
              </a:rPr>
              <a:t> </a:t>
            </a:r>
            <a:r>
              <a:rPr lang="en" altLang="zh-CN" sz="1050" dirty="0" err="1"/>
              <a:t>CounterLoop</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t1.start()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Thread t2 = </a:t>
            </a:r>
            <a:r>
              <a:rPr lang="en" altLang="zh-CN" sz="1050" dirty="0">
                <a:solidFill>
                  <a:srgbClr val="CC7832"/>
                </a:solidFill>
              </a:rPr>
              <a:t>new </a:t>
            </a:r>
            <a:r>
              <a:rPr lang="en" altLang="zh-CN" sz="1050" dirty="0"/>
              <a:t>Thread(</a:t>
            </a:r>
            <a:r>
              <a:rPr lang="en" altLang="zh-CN" sz="1050" dirty="0" err="1"/>
              <a:t>s.</a:t>
            </a:r>
            <a:r>
              <a:rPr lang="en" altLang="zh-CN" sz="1050" dirty="0" err="1">
                <a:solidFill>
                  <a:srgbClr val="CC7832"/>
                </a:solidFill>
              </a:rPr>
              <a:t>new</a:t>
            </a:r>
            <a:r>
              <a:rPr lang="en" altLang="zh-CN" sz="1050" dirty="0">
                <a:solidFill>
                  <a:srgbClr val="CC7832"/>
                </a:solidFill>
              </a:rPr>
              <a:t> </a:t>
            </a:r>
            <a:r>
              <a:rPr lang="en" altLang="zh-CN" sz="1050" dirty="0" err="1"/>
              <a:t>CounterLoop</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t2.start()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i="1" dirty="0" err="1"/>
              <a:t>threadMessage</a:t>
            </a:r>
            <a:r>
              <a:rPr lang="en" altLang="zh-CN" sz="1050" dirty="0"/>
              <a:t>(</a:t>
            </a:r>
            <a:r>
              <a:rPr lang="en" altLang="zh-CN" sz="1050" dirty="0">
                <a:solidFill>
                  <a:srgbClr val="6A8759"/>
                </a:solidFill>
              </a:rPr>
              <a:t>"Waiting for </a:t>
            </a:r>
            <a:r>
              <a:rPr lang="en" altLang="zh-CN" sz="1050" dirty="0" err="1">
                <a:solidFill>
                  <a:srgbClr val="6A8759"/>
                </a:solidFill>
              </a:rPr>
              <a:t>MessageLoop</a:t>
            </a:r>
            <a:r>
              <a:rPr lang="en" altLang="zh-CN" sz="1050" dirty="0">
                <a:solidFill>
                  <a:srgbClr val="6A8759"/>
                </a:solidFill>
              </a:rPr>
              <a:t> thread to finish"</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r>
              <a:rPr lang="en" altLang="zh-CN" sz="1050" dirty="0"/>
              <a:t>}</a:t>
            </a:r>
            <a:br>
              <a:rPr lang="en" altLang="zh-CN" sz="1050" dirty="0"/>
            </a:br>
            <a:endParaRPr lang="zh-CN" altLang="en-US" sz="1050" dirty="0"/>
          </a:p>
        </p:txBody>
      </p:sp>
      <p:pic>
        <p:nvPicPr>
          <p:cNvPr id="3" name="图片 2">
            <a:extLst>
              <a:ext uri="{FF2B5EF4-FFF2-40B4-BE49-F238E27FC236}">
                <a16:creationId xmlns:a16="http://schemas.microsoft.com/office/drawing/2014/main" id="{E067BB50-3B1A-434F-BBEE-2A6016A05DCC}"/>
              </a:ext>
            </a:extLst>
          </p:cNvPr>
          <p:cNvPicPr>
            <a:picLocks noChangeAspect="1"/>
          </p:cNvPicPr>
          <p:nvPr/>
        </p:nvPicPr>
        <p:blipFill>
          <a:blip r:embed="rId2"/>
          <a:stretch>
            <a:fillRect/>
          </a:stretch>
        </p:blipFill>
        <p:spPr>
          <a:xfrm>
            <a:off x="5528224" y="973696"/>
            <a:ext cx="2257133" cy="3110222"/>
          </a:xfrm>
          <a:prstGeom prst="rect">
            <a:avLst/>
          </a:prstGeom>
        </p:spPr>
      </p:pic>
    </p:spTree>
    <p:extLst>
      <p:ext uri="{BB962C8B-B14F-4D97-AF65-F5344CB8AC3E}">
        <p14:creationId xmlns:p14="http://schemas.microsoft.com/office/powerpoint/2010/main" val="2265404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F54BC-068D-DE40-9D68-9C82BAE1CFE2}"/>
              </a:ext>
            </a:extLst>
          </p:cNvPr>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Synchronized Methods</a:t>
            </a:r>
            <a:endParaRPr lang="zh-CN" altLang="en-US" dirty="0">
              <a:effectLst>
                <a:outerShdw blurRad="50800" dist="38100" dir="2700000" algn="tl" rotWithShape="0">
                  <a:prstClr val="black">
                    <a:alpha val="40000"/>
                  </a:prstClr>
                </a:outerShdw>
              </a:effectLst>
            </a:endParaRPr>
          </a:p>
        </p:txBody>
      </p:sp>
      <p:sp>
        <p:nvSpPr>
          <p:cNvPr id="3" name="内容占位符 2">
            <a:extLst>
              <a:ext uri="{FF2B5EF4-FFF2-40B4-BE49-F238E27FC236}">
                <a16:creationId xmlns:a16="http://schemas.microsoft.com/office/drawing/2014/main" id="{2242C96D-67C0-D643-AECE-2F5ABF0BCF13}"/>
              </a:ext>
            </a:extLst>
          </p:cNvPr>
          <p:cNvSpPr>
            <a:spLocks noGrp="1"/>
          </p:cNvSpPr>
          <p:nvPr>
            <p:ph idx="1"/>
          </p:nvPr>
        </p:nvSpPr>
        <p:spPr/>
        <p:txBody>
          <a:bodyPr>
            <a:normAutofit fontScale="92500" lnSpcReduction="20000"/>
          </a:bodyPr>
          <a:lstStyle/>
          <a:p>
            <a:r>
              <a:rPr lang="en-US" altLang="zh-CN" dirty="0"/>
              <a:t>To make a method synchronized, simply add</a:t>
            </a:r>
            <a:r>
              <a:rPr lang="zh-Hans" altLang="en-US" dirty="0"/>
              <a:t> </a:t>
            </a:r>
            <a:r>
              <a:rPr lang="en-US" altLang="zh-Hans" dirty="0"/>
              <a:t>the</a:t>
            </a:r>
            <a:r>
              <a:rPr lang="zh-Hans" altLang="en-US" dirty="0"/>
              <a:t> </a:t>
            </a:r>
            <a:r>
              <a:rPr lang="en-US" altLang="zh-Hans" dirty="0">
                <a:solidFill>
                  <a:srgbClr val="FF0000"/>
                </a:solidFill>
              </a:rPr>
              <a:t>synchronized</a:t>
            </a:r>
            <a:r>
              <a:rPr lang="zh-Hans" altLang="en-US" dirty="0"/>
              <a:t> </a:t>
            </a:r>
            <a:r>
              <a:rPr lang="en-US" altLang="zh-CN" dirty="0"/>
              <a:t>keyword to its declaration:</a:t>
            </a:r>
          </a:p>
          <a:p>
            <a:pPr marL="240506" indent="0">
              <a:buNone/>
            </a:pPr>
            <a:r>
              <a:rPr lang="en-US" altLang="zh-CN" dirty="0">
                <a:solidFill>
                  <a:schemeClr val="tx2"/>
                </a:solidFill>
              </a:rPr>
              <a:t>public class </a:t>
            </a:r>
            <a:r>
              <a:rPr lang="en-US" altLang="zh-CN" dirty="0" err="1">
                <a:solidFill>
                  <a:schemeClr val="tx2"/>
                </a:solidFill>
              </a:rPr>
              <a:t>SynchronizedCounter</a:t>
            </a:r>
            <a:r>
              <a:rPr lang="en-US" altLang="zh-CN" dirty="0">
                <a:solidFill>
                  <a:schemeClr val="tx2"/>
                </a:solidFill>
              </a:rPr>
              <a:t> {</a:t>
            </a:r>
          </a:p>
          <a:p>
            <a:pPr marL="240506" indent="0">
              <a:buNone/>
            </a:pPr>
            <a:r>
              <a:rPr lang="zh-Hans" altLang="en-US" dirty="0">
                <a:solidFill>
                  <a:schemeClr val="tx2"/>
                </a:solidFill>
              </a:rPr>
              <a:t> </a:t>
            </a:r>
            <a:r>
              <a:rPr lang="en-US" altLang="zh-CN" dirty="0">
                <a:solidFill>
                  <a:schemeClr val="tx2"/>
                </a:solidFill>
              </a:rPr>
              <a:t> private </a:t>
            </a:r>
            <a:r>
              <a:rPr lang="en-US" altLang="zh-CN" dirty="0" err="1">
                <a:solidFill>
                  <a:schemeClr val="tx2"/>
                </a:solidFill>
              </a:rPr>
              <a:t>int</a:t>
            </a:r>
            <a:r>
              <a:rPr lang="en-US" altLang="zh-CN" dirty="0">
                <a:solidFill>
                  <a:schemeClr val="tx2"/>
                </a:solidFill>
              </a:rPr>
              <a:t> c = 0;</a:t>
            </a:r>
          </a:p>
          <a:p>
            <a:pPr marL="240506" indent="0">
              <a:buNone/>
            </a:pPr>
            <a:r>
              <a:rPr lang="zh-Hans" altLang="en-US" dirty="0">
                <a:solidFill>
                  <a:schemeClr val="tx2"/>
                </a:solidFill>
              </a:rPr>
              <a:t> </a:t>
            </a:r>
            <a:r>
              <a:rPr lang="en-US" altLang="zh-CN" dirty="0">
                <a:solidFill>
                  <a:schemeClr val="tx2"/>
                </a:solidFill>
              </a:rPr>
              <a:t> public </a:t>
            </a:r>
            <a:r>
              <a:rPr lang="en-US" altLang="zh-CN" dirty="0">
                <a:solidFill>
                  <a:srgbClr val="FF0000"/>
                </a:solidFill>
              </a:rPr>
              <a:t>synchronized</a:t>
            </a:r>
            <a:r>
              <a:rPr lang="en-US" altLang="zh-CN" dirty="0">
                <a:solidFill>
                  <a:schemeClr val="tx2"/>
                </a:solidFill>
              </a:rPr>
              <a:t> void increment() { </a:t>
            </a:r>
            <a:r>
              <a:rPr lang="en-US" altLang="zh-CN" dirty="0" err="1">
                <a:solidFill>
                  <a:schemeClr val="tx2"/>
                </a:solidFill>
              </a:rPr>
              <a:t>c++</a:t>
            </a:r>
            <a:r>
              <a:rPr lang="en-US" altLang="zh-CN" dirty="0">
                <a:solidFill>
                  <a:schemeClr val="tx2"/>
                </a:solidFill>
              </a:rPr>
              <a:t>; } </a:t>
            </a:r>
          </a:p>
          <a:p>
            <a:pPr marL="240506" indent="0">
              <a:buNone/>
            </a:pPr>
            <a:r>
              <a:rPr lang="zh-Hans" altLang="en-US" dirty="0">
                <a:solidFill>
                  <a:schemeClr val="tx2"/>
                </a:solidFill>
              </a:rPr>
              <a:t>  </a:t>
            </a:r>
            <a:r>
              <a:rPr lang="en-US" altLang="zh-CN" dirty="0">
                <a:solidFill>
                  <a:schemeClr val="tx2"/>
                </a:solidFill>
              </a:rPr>
              <a:t>public </a:t>
            </a:r>
            <a:r>
              <a:rPr lang="en-US" altLang="zh-CN" dirty="0">
                <a:solidFill>
                  <a:srgbClr val="FF0000"/>
                </a:solidFill>
              </a:rPr>
              <a:t>synchronized</a:t>
            </a:r>
            <a:r>
              <a:rPr lang="en-US" altLang="zh-CN" dirty="0">
                <a:solidFill>
                  <a:schemeClr val="tx2"/>
                </a:solidFill>
              </a:rPr>
              <a:t> void decrement() { c--; } </a:t>
            </a:r>
          </a:p>
          <a:p>
            <a:pPr marL="240506" indent="0">
              <a:buNone/>
            </a:pPr>
            <a:r>
              <a:rPr lang="zh-Hans" altLang="en-US" dirty="0">
                <a:solidFill>
                  <a:schemeClr val="tx2"/>
                </a:solidFill>
              </a:rPr>
              <a:t>  </a:t>
            </a:r>
            <a:r>
              <a:rPr lang="en-US" altLang="zh-CN" dirty="0">
                <a:solidFill>
                  <a:schemeClr val="tx2"/>
                </a:solidFill>
              </a:rPr>
              <a:t>public </a:t>
            </a:r>
            <a:r>
              <a:rPr lang="en-US" altLang="zh-CN" dirty="0">
                <a:solidFill>
                  <a:srgbClr val="FF0000"/>
                </a:solidFill>
              </a:rPr>
              <a:t>synchronized</a:t>
            </a:r>
            <a:r>
              <a:rPr lang="en-US" altLang="zh-CN" dirty="0">
                <a:solidFill>
                  <a:schemeClr val="tx2"/>
                </a:solidFill>
              </a:rPr>
              <a:t> </a:t>
            </a:r>
            <a:r>
              <a:rPr lang="en-US" altLang="zh-CN" dirty="0" err="1">
                <a:solidFill>
                  <a:schemeClr val="tx2"/>
                </a:solidFill>
              </a:rPr>
              <a:t>int</a:t>
            </a:r>
            <a:r>
              <a:rPr lang="en-US" altLang="zh-CN" dirty="0">
                <a:solidFill>
                  <a:schemeClr val="tx2"/>
                </a:solidFill>
              </a:rPr>
              <a:t> value() { return c; } </a:t>
            </a:r>
          </a:p>
          <a:p>
            <a:pPr marL="240506" indent="0">
              <a:buNone/>
            </a:pPr>
            <a:r>
              <a:rPr lang="en-US" altLang="zh-CN" dirty="0">
                <a:solidFill>
                  <a:schemeClr val="tx2"/>
                </a:solidFill>
              </a:rPr>
              <a:t>}</a:t>
            </a:r>
          </a:p>
          <a:p>
            <a:r>
              <a:rPr lang="en-US" altLang="zh-CN" dirty="0"/>
              <a:t>If </a:t>
            </a:r>
            <a:r>
              <a:rPr lang="en-US" altLang="zh-CN" dirty="0">
                <a:solidFill>
                  <a:schemeClr val="tx2"/>
                </a:solidFill>
              </a:rPr>
              <a:t>count</a:t>
            </a:r>
            <a:r>
              <a:rPr lang="en-US" altLang="zh-CN" dirty="0"/>
              <a:t> is an instance of </a:t>
            </a:r>
            <a:r>
              <a:rPr lang="en-US" altLang="zh-CN" dirty="0" err="1">
                <a:solidFill>
                  <a:schemeClr val="tx2"/>
                </a:solidFill>
              </a:rPr>
              <a:t>SynchronizedCounter</a:t>
            </a:r>
            <a:r>
              <a:rPr lang="en-US" altLang="zh-CN" dirty="0"/>
              <a:t>, then making these methods synchronized has two effects:</a:t>
            </a:r>
          </a:p>
          <a:p>
            <a:pPr lvl="1"/>
            <a:r>
              <a:rPr lang="en-US" altLang="zh-CN" dirty="0"/>
              <a:t>First, it is </a:t>
            </a:r>
            <a:r>
              <a:rPr lang="en-US" altLang="zh-CN" dirty="0">
                <a:solidFill>
                  <a:srgbClr val="FF0000"/>
                </a:solidFill>
              </a:rPr>
              <a:t>not</a:t>
            </a:r>
            <a:r>
              <a:rPr lang="en-US" altLang="zh-CN" dirty="0"/>
              <a:t> </a:t>
            </a:r>
            <a:r>
              <a:rPr lang="en-US" altLang="zh-CN" dirty="0">
                <a:solidFill>
                  <a:srgbClr val="FF0000"/>
                </a:solidFill>
              </a:rPr>
              <a:t>possible</a:t>
            </a:r>
            <a:r>
              <a:rPr lang="en-US" altLang="zh-CN" dirty="0"/>
              <a:t> for two invocations of synchronized methods on the same object to interleave. When one thread is executing a synchronized method for an object, all other threads that invoke synchronized methods for the same object block (suspend execution) until the first thread is done with the object.</a:t>
            </a:r>
          </a:p>
          <a:p>
            <a:pPr lvl="1"/>
            <a:r>
              <a:rPr lang="en-US" altLang="zh-CN" dirty="0"/>
              <a:t>Second, when a synchronized method exits, </a:t>
            </a:r>
            <a:r>
              <a:rPr lang="en-US" altLang="zh-CN" dirty="0">
                <a:solidFill>
                  <a:srgbClr val="FF0000"/>
                </a:solidFill>
              </a:rPr>
              <a:t>it automatically establishes a happens-before relationship</a:t>
            </a:r>
            <a:r>
              <a:rPr lang="en-US" altLang="zh-CN" dirty="0"/>
              <a:t> with </a:t>
            </a:r>
            <a:r>
              <a:rPr lang="en-US" altLang="zh-CN" i="1" dirty="0"/>
              <a:t>any subsequent invocation</a:t>
            </a:r>
            <a:r>
              <a:rPr lang="en-US" altLang="zh-CN" dirty="0"/>
              <a:t> of a synchronized method for the same object. This guarantees that changes to the state of the object are visible to all threads.</a:t>
            </a:r>
          </a:p>
          <a:p>
            <a:pPr marL="240506" indent="0">
              <a:buNone/>
            </a:pPr>
            <a:endParaRPr lang="en-US" altLang="zh-CN" dirty="0">
              <a:solidFill>
                <a:schemeClr val="tx2"/>
              </a:solidFill>
            </a:endParaRPr>
          </a:p>
        </p:txBody>
      </p:sp>
      <p:sp>
        <p:nvSpPr>
          <p:cNvPr id="4" name="幻灯片编号占位符 3">
            <a:extLst>
              <a:ext uri="{FF2B5EF4-FFF2-40B4-BE49-F238E27FC236}">
                <a16:creationId xmlns:a16="http://schemas.microsoft.com/office/drawing/2014/main" id="{DBE12C0D-5991-134D-BFD9-7592E3AB255F}"/>
              </a:ext>
            </a:extLst>
          </p:cNvPr>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Tree>
    <p:extLst>
      <p:ext uri="{BB962C8B-B14F-4D97-AF65-F5344CB8AC3E}">
        <p14:creationId xmlns:p14="http://schemas.microsoft.com/office/powerpoint/2010/main" val="1185356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23975-5CD4-434B-A834-E52899E2769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a:extLst>
              <a:ext uri="{FF2B5EF4-FFF2-40B4-BE49-F238E27FC236}">
                <a16:creationId xmlns:a16="http://schemas.microsoft.com/office/drawing/2014/main" id="{BEA13D96-8A01-5540-9DDC-3B1B91F9D739}"/>
              </a:ext>
            </a:extLst>
          </p:cNvPr>
          <p:cNvSpPr>
            <a:spLocks noGrp="1"/>
          </p:cNvSpPr>
          <p:nvPr>
            <p:ph idx="1"/>
          </p:nvPr>
        </p:nvSpPr>
        <p:spPr/>
        <p:txBody>
          <a:bodyPr>
            <a:normAutofit/>
          </a:bodyPr>
          <a:lstStyle/>
          <a:p>
            <a:r>
              <a:rPr lang="en-US" altLang="zh-CN" dirty="0"/>
              <a:t>Synchronization is built around an internal entity known as the </a:t>
            </a:r>
            <a:r>
              <a:rPr lang="en-US" altLang="zh-CN" i="1" dirty="0">
                <a:solidFill>
                  <a:srgbClr val="FF0000"/>
                </a:solidFill>
              </a:rPr>
              <a:t>intrinsic lock</a:t>
            </a:r>
            <a:r>
              <a:rPr lang="en-US" altLang="zh-CN" dirty="0"/>
              <a:t> or </a:t>
            </a:r>
            <a:r>
              <a:rPr lang="en-US" altLang="zh-CN" i="1" dirty="0">
                <a:solidFill>
                  <a:srgbClr val="FF0000"/>
                </a:solidFill>
              </a:rPr>
              <a:t>monitor lock</a:t>
            </a:r>
            <a:r>
              <a:rPr lang="en-US" altLang="zh-CN" dirty="0"/>
              <a:t>. </a:t>
            </a:r>
          </a:p>
          <a:p>
            <a:pPr lvl="1"/>
            <a:r>
              <a:rPr lang="en-US" altLang="zh-CN" dirty="0"/>
              <a:t> Intrinsic locks play a role in both aspects of synchronization: </a:t>
            </a:r>
            <a:r>
              <a:rPr lang="en-US" altLang="zh-CN" dirty="0">
                <a:solidFill>
                  <a:srgbClr val="FF0000"/>
                </a:solidFill>
              </a:rPr>
              <a:t>enforcing exclusive access to an object's state </a:t>
            </a:r>
            <a:r>
              <a:rPr lang="en-US" altLang="zh-CN" dirty="0"/>
              <a:t>and </a:t>
            </a:r>
            <a:r>
              <a:rPr lang="en-US" altLang="zh-CN" dirty="0">
                <a:solidFill>
                  <a:srgbClr val="FF0000"/>
                </a:solidFill>
              </a:rPr>
              <a:t>establishing happens-before relationships that are essential to visibility.</a:t>
            </a:r>
          </a:p>
          <a:p>
            <a:endParaRPr kumimoji="1" lang="zh-CN" altLang="en-US" dirty="0"/>
          </a:p>
        </p:txBody>
      </p:sp>
      <p:sp>
        <p:nvSpPr>
          <p:cNvPr id="4" name="幻灯片编号占位符 3">
            <a:extLst>
              <a:ext uri="{FF2B5EF4-FFF2-40B4-BE49-F238E27FC236}">
                <a16:creationId xmlns:a16="http://schemas.microsoft.com/office/drawing/2014/main" id="{E8C27396-CDA8-3E41-86E1-2C6FAD3C03FB}"/>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Tree>
    <p:extLst>
      <p:ext uri="{BB962C8B-B14F-4D97-AF65-F5344CB8AC3E}">
        <p14:creationId xmlns:p14="http://schemas.microsoft.com/office/powerpoint/2010/main" val="2826969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23975-5CD4-434B-A834-E52899E2769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a:extLst>
              <a:ext uri="{FF2B5EF4-FFF2-40B4-BE49-F238E27FC236}">
                <a16:creationId xmlns:a16="http://schemas.microsoft.com/office/drawing/2014/main" id="{BEA13D96-8A01-5540-9DDC-3B1B91F9D739}"/>
              </a:ext>
            </a:extLst>
          </p:cNvPr>
          <p:cNvSpPr>
            <a:spLocks noGrp="1"/>
          </p:cNvSpPr>
          <p:nvPr>
            <p:ph idx="1"/>
          </p:nvPr>
        </p:nvSpPr>
        <p:spPr/>
        <p:txBody>
          <a:bodyPr>
            <a:normAutofit/>
          </a:bodyPr>
          <a:lstStyle/>
          <a:p>
            <a:r>
              <a:rPr lang="en-US" altLang="zh-CN" dirty="0"/>
              <a:t>Every object has an intrinsic lock associated with it. </a:t>
            </a:r>
          </a:p>
          <a:p>
            <a:pPr lvl="1"/>
            <a:r>
              <a:rPr lang="en-US" altLang="zh-CN" dirty="0"/>
              <a:t>By convention, a thread that needs exclusive and consistent access to an object's fields has to </a:t>
            </a:r>
            <a:r>
              <a:rPr lang="en-US" altLang="zh-CN" i="1" dirty="0">
                <a:solidFill>
                  <a:srgbClr val="FF0000"/>
                </a:solidFill>
              </a:rPr>
              <a:t>acquire</a:t>
            </a:r>
            <a:r>
              <a:rPr lang="en-US" altLang="zh-CN" dirty="0"/>
              <a:t> the object's intrinsic lock before accessing them, and then </a:t>
            </a:r>
            <a:r>
              <a:rPr lang="en-US" altLang="zh-CN" i="1" dirty="0"/>
              <a:t>release</a:t>
            </a:r>
            <a:r>
              <a:rPr lang="en-US" altLang="zh-CN" dirty="0"/>
              <a:t> the intrinsic lock when it's done with them.</a:t>
            </a:r>
          </a:p>
          <a:p>
            <a:pPr lvl="1"/>
            <a:r>
              <a:rPr lang="en-US" altLang="zh-CN" dirty="0"/>
              <a:t> A thread is said to </a:t>
            </a:r>
            <a:r>
              <a:rPr lang="en-US" altLang="zh-CN" i="1" dirty="0">
                <a:solidFill>
                  <a:srgbClr val="FF0000"/>
                </a:solidFill>
              </a:rPr>
              <a:t>own</a:t>
            </a:r>
            <a:r>
              <a:rPr lang="en-US" altLang="zh-CN" dirty="0"/>
              <a:t> the intrinsic lock between the time it has acquired the lock and released the lock. As long as a thread owns an intrinsic lock, </a:t>
            </a:r>
            <a:r>
              <a:rPr lang="en-US" altLang="zh-CN" dirty="0">
                <a:solidFill>
                  <a:srgbClr val="FF0000"/>
                </a:solidFill>
              </a:rPr>
              <a:t>no other thread </a:t>
            </a:r>
            <a:r>
              <a:rPr lang="en-US" altLang="zh-CN" dirty="0"/>
              <a:t>can acquire the same lock. The other thread will block when it attempts to acquire the lock.</a:t>
            </a:r>
          </a:p>
          <a:p>
            <a:pPr lvl="1"/>
            <a:endParaRPr lang="en-US" altLang="zh-CN" dirty="0"/>
          </a:p>
          <a:p>
            <a:r>
              <a:rPr lang="en-US" altLang="zh-CN" dirty="0"/>
              <a:t>When a thread </a:t>
            </a:r>
            <a:r>
              <a:rPr lang="en-US" altLang="zh-CN" dirty="0">
                <a:solidFill>
                  <a:srgbClr val="FF0000"/>
                </a:solidFill>
              </a:rPr>
              <a:t>releases</a:t>
            </a:r>
            <a:r>
              <a:rPr lang="en-US" altLang="zh-CN" dirty="0"/>
              <a:t> an intrinsic lock, </a:t>
            </a:r>
          </a:p>
          <a:p>
            <a:pPr lvl="1"/>
            <a:r>
              <a:rPr lang="en-US" altLang="zh-CN" dirty="0"/>
              <a:t>a happens-before relationship is established between that action and any subsequent acquisition of the same lock.</a:t>
            </a:r>
          </a:p>
          <a:p>
            <a:endParaRPr kumimoji="1" lang="zh-CN" altLang="en-US" dirty="0"/>
          </a:p>
        </p:txBody>
      </p:sp>
      <p:sp>
        <p:nvSpPr>
          <p:cNvPr id="4" name="幻灯片编号占位符 3">
            <a:extLst>
              <a:ext uri="{FF2B5EF4-FFF2-40B4-BE49-F238E27FC236}">
                <a16:creationId xmlns:a16="http://schemas.microsoft.com/office/drawing/2014/main" id="{E8C27396-CDA8-3E41-86E1-2C6FAD3C03FB}"/>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Tree>
    <p:extLst>
      <p:ext uri="{BB962C8B-B14F-4D97-AF65-F5344CB8AC3E}">
        <p14:creationId xmlns:p14="http://schemas.microsoft.com/office/powerpoint/2010/main" val="2141975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23975-5CD4-434B-A834-E52899E2769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a:extLst>
              <a:ext uri="{FF2B5EF4-FFF2-40B4-BE49-F238E27FC236}">
                <a16:creationId xmlns:a16="http://schemas.microsoft.com/office/drawing/2014/main" id="{BEA13D96-8A01-5540-9DDC-3B1B91F9D739}"/>
              </a:ext>
            </a:extLst>
          </p:cNvPr>
          <p:cNvSpPr>
            <a:spLocks noGrp="1"/>
          </p:cNvSpPr>
          <p:nvPr>
            <p:ph idx="1"/>
          </p:nvPr>
        </p:nvSpPr>
        <p:spPr/>
        <p:txBody>
          <a:bodyPr>
            <a:normAutofit/>
          </a:bodyPr>
          <a:lstStyle/>
          <a:p>
            <a:r>
              <a:rPr lang="en-US" altLang="zh-CN" b="1" dirty="0"/>
              <a:t>Locks In Synchronized Methods</a:t>
            </a:r>
          </a:p>
          <a:p>
            <a:endParaRPr lang="en-US" altLang="zh-CN" dirty="0"/>
          </a:p>
          <a:p>
            <a:r>
              <a:rPr lang="en-US" altLang="zh-CN" dirty="0"/>
              <a:t>When a thread invokes a synchronized method, </a:t>
            </a:r>
          </a:p>
          <a:p>
            <a:pPr lvl="1"/>
            <a:r>
              <a:rPr lang="en-US" altLang="zh-CN" dirty="0"/>
              <a:t>it automatically acquires the intrinsic lock for that method's object and releases it when the method returns. </a:t>
            </a:r>
          </a:p>
          <a:p>
            <a:pPr lvl="1"/>
            <a:r>
              <a:rPr lang="en-US" altLang="zh-CN" dirty="0"/>
              <a:t>The lock release occurs even if the return was caused by an uncaught exception.</a:t>
            </a:r>
          </a:p>
          <a:p>
            <a:pPr lvl="1"/>
            <a:endParaRPr lang="en-US" altLang="zh-CN" dirty="0"/>
          </a:p>
          <a:p>
            <a:r>
              <a:rPr lang="en-US" altLang="zh-CN" dirty="0"/>
              <a:t>You might wonder what happens when a </a:t>
            </a:r>
            <a:r>
              <a:rPr lang="en-US" altLang="zh-CN" dirty="0">
                <a:solidFill>
                  <a:srgbClr val="FF0000"/>
                </a:solidFill>
              </a:rPr>
              <a:t>static</a:t>
            </a:r>
            <a:r>
              <a:rPr lang="en-US" altLang="zh-CN" dirty="0"/>
              <a:t> synchronized method is invoked, </a:t>
            </a:r>
          </a:p>
          <a:p>
            <a:pPr lvl="1"/>
            <a:r>
              <a:rPr lang="en-US" altLang="zh-CN" dirty="0"/>
              <a:t>since a static method is </a:t>
            </a:r>
            <a:r>
              <a:rPr lang="en-US" altLang="zh-CN" dirty="0">
                <a:solidFill>
                  <a:srgbClr val="FF0000"/>
                </a:solidFill>
              </a:rPr>
              <a:t>associated with a class, not an object</a:t>
            </a:r>
            <a:r>
              <a:rPr lang="en-US" altLang="zh-CN" dirty="0"/>
              <a:t>.</a:t>
            </a:r>
          </a:p>
          <a:p>
            <a:pPr lvl="1"/>
            <a:r>
              <a:rPr lang="en-US" altLang="zh-CN" dirty="0"/>
              <a:t>In this case, the thread acquires the intrinsic lock for the Class object associated with the class. Thus access to class's static fields is controlled by a lock that's distinct from the lock for any instance of the class.</a:t>
            </a:r>
          </a:p>
          <a:p>
            <a:endParaRPr kumimoji="1" lang="zh-CN" altLang="en-US" dirty="0"/>
          </a:p>
        </p:txBody>
      </p:sp>
      <p:sp>
        <p:nvSpPr>
          <p:cNvPr id="4" name="幻灯片编号占位符 3">
            <a:extLst>
              <a:ext uri="{FF2B5EF4-FFF2-40B4-BE49-F238E27FC236}">
                <a16:creationId xmlns:a16="http://schemas.microsoft.com/office/drawing/2014/main" id="{E8C27396-CDA8-3E41-86E1-2C6FAD3C03FB}"/>
              </a:ext>
            </a:extLst>
          </p:cNvPr>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Tree>
    <p:extLst>
      <p:ext uri="{BB962C8B-B14F-4D97-AF65-F5344CB8AC3E}">
        <p14:creationId xmlns:p14="http://schemas.microsoft.com/office/powerpoint/2010/main" val="3314205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23975-5CD4-434B-A834-E52899E2769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a:extLst>
              <a:ext uri="{FF2B5EF4-FFF2-40B4-BE49-F238E27FC236}">
                <a16:creationId xmlns:a16="http://schemas.microsoft.com/office/drawing/2014/main" id="{BEA13D96-8A01-5540-9DDC-3B1B91F9D739}"/>
              </a:ext>
            </a:extLst>
          </p:cNvPr>
          <p:cNvSpPr>
            <a:spLocks noGrp="1"/>
          </p:cNvSpPr>
          <p:nvPr>
            <p:ph idx="1"/>
          </p:nvPr>
        </p:nvSpPr>
        <p:spPr/>
        <p:txBody>
          <a:bodyPr>
            <a:normAutofit fontScale="92500" lnSpcReduction="10000"/>
          </a:bodyPr>
          <a:lstStyle/>
          <a:p>
            <a:r>
              <a:rPr lang="en-US" altLang="zh-CN" b="1" dirty="0"/>
              <a:t>Synchronized Statements</a:t>
            </a:r>
          </a:p>
          <a:p>
            <a:r>
              <a:rPr lang="en-US" altLang="zh-CN" dirty="0"/>
              <a:t>Another way to create synchronized code is with </a:t>
            </a:r>
            <a:r>
              <a:rPr lang="en-US" altLang="zh-CN" i="1" dirty="0">
                <a:solidFill>
                  <a:srgbClr val="FF0000"/>
                </a:solidFill>
              </a:rPr>
              <a:t>synchronized statements</a:t>
            </a:r>
            <a:r>
              <a:rPr lang="en-US" altLang="zh-CN" dirty="0"/>
              <a:t>. </a:t>
            </a:r>
          </a:p>
          <a:p>
            <a:pPr lvl="1"/>
            <a:r>
              <a:rPr lang="en-US" altLang="zh-CN" dirty="0"/>
              <a:t>Unlike synchronized methods, synchronized statements must specify the </a:t>
            </a:r>
            <a:r>
              <a:rPr lang="en-US" altLang="zh-CN" dirty="0">
                <a:solidFill>
                  <a:srgbClr val="FF0000"/>
                </a:solidFill>
              </a:rPr>
              <a:t>object</a:t>
            </a:r>
            <a:r>
              <a:rPr lang="en-US" altLang="zh-CN" dirty="0"/>
              <a:t> that provides the intrinsic lock:</a:t>
            </a:r>
          </a:p>
          <a:p>
            <a:pPr marL="302419" indent="0">
              <a:buNone/>
            </a:pPr>
            <a:r>
              <a:rPr lang="en-US" altLang="zh-CN" dirty="0">
                <a:solidFill>
                  <a:schemeClr val="tx2"/>
                </a:solidFill>
              </a:rPr>
              <a:t>public void </a:t>
            </a:r>
            <a:r>
              <a:rPr lang="en-US" altLang="zh-CN" dirty="0" err="1">
                <a:solidFill>
                  <a:schemeClr val="tx2"/>
                </a:solidFill>
              </a:rPr>
              <a:t>addName</a:t>
            </a:r>
            <a:r>
              <a:rPr lang="en-US" altLang="zh-CN" dirty="0">
                <a:solidFill>
                  <a:schemeClr val="tx2"/>
                </a:solidFill>
              </a:rPr>
              <a:t>(String name) {</a:t>
            </a:r>
          </a:p>
          <a:p>
            <a:pPr marL="302419" indent="0">
              <a:buNone/>
            </a:pPr>
            <a:r>
              <a:rPr lang="zh-Hans" altLang="en-US" dirty="0">
                <a:solidFill>
                  <a:schemeClr val="tx2"/>
                </a:solidFill>
              </a:rPr>
              <a:t> </a:t>
            </a:r>
            <a:r>
              <a:rPr lang="en-US" altLang="zh-CN" dirty="0">
                <a:solidFill>
                  <a:schemeClr val="tx2"/>
                </a:solidFill>
              </a:rPr>
              <a:t> synchronized(this) {</a:t>
            </a:r>
          </a:p>
          <a:p>
            <a:pPr marL="302419"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lastName</a:t>
            </a:r>
            <a:r>
              <a:rPr lang="en-US" altLang="zh-CN" dirty="0">
                <a:solidFill>
                  <a:schemeClr val="tx2"/>
                </a:solidFill>
              </a:rPr>
              <a:t> = name;</a:t>
            </a:r>
          </a:p>
          <a:p>
            <a:pPr marL="302419"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nameCount</a:t>
            </a:r>
            <a:r>
              <a:rPr lang="en-US" altLang="zh-CN" dirty="0">
                <a:solidFill>
                  <a:schemeClr val="tx2"/>
                </a:solidFill>
              </a:rPr>
              <a:t>++; </a:t>
            </a:r>
          </a:p>
          <a:p>
            <a:pPr marL="302419" indent="0">
              <a:buNone/>
            </a:pPr>
            <a:r>
              <a:rPr lang="zh-Hans" altLang="en-US" dirty="0">
                <a:solidFill>
                  <a:schemeClr val="tx2"/>
                </a:solidFill>
              </a:rPr>
              <a:t>  </a:t>
            </a:r>
            <a:r>
              <a:rPr lang="en-US" altLang="zh-CN" dirty="0">
                <a:solidFill>
                  <a:schemeClr val="tx2"/>
                </a:solidFill>
              </a:rPr>
              <a:t>} </a:t>
            </a:r>
          </a:p>
          <a:p>
            <a:pPr marL="302419" indent="0">
              <a:buNone/>
            </a:pPr>
            <a:r>
              <a:rPr lang="zh-Hans" altLang="en-US" dirty="0">
                <a:solidFill>
                  <a:schemeClr val="tx2"/>
                </a:solidFill>
              </a:rPr>
              <a:t>  </a:t>
            </a:r>
            <a:r>
              <a:rPr lang="en-US" altLang="zh-CN" dirty="0" err="1">
                <a:solidFill>
                  <a:schemeClr val="tx2"/>
                </a:solidFill>
              </a:rPr>
              <a:t>nameList.add</a:t>
            </a:r>
            <a:r>
              <a:rPr lang="en-US" altLang="zh-CN" dirty="0">
                <a:solidFill>
                  <a:schemeClr val="tx2"/>
                </a:solidFill>
              </a:rPr>
              <a:t>(name); </a:t>
            </a:r>
          </a:p>
          <a:p>
            <a:pPr marL="302419" indent="0">
              <a:buNone/>
            </a:pPr>
            <a:r>
              <a:rPr lang="en-US" altLang="zh-CN" dirty="0">
                <a:solidFill>
                  <a:schemeClr val="tx2"/>
                </a:solidFill>
              </a:rPr>
              <a:t>}</a:t>
            </a:r>
          </a:p>
          <a:p>
            <a:r>
              <a:rPr lang="en-US" altLang="zh-CN" dirty="0"/>
              <a:t>In this example, the </a:t>
            </a:r>
            <a:r>
              <a:rPr lang="en-US" altLang="zh-CN" dirty="0" err="1">
                <a:solidFill>
                  <a:schemeClr val="tx2"/>
                </a:solidFill>
              </a:rPr>
              <a:t>addName</a:t>
            </a:r>
            <a:r>
              <a:rPr lang="en-US" altLang="zh-CN" dirty="0"/>
              <a:t> method needs to synchronize changes to </a:t>
            </a:r>
            <a:r>
              <a:rPr lang="en-US" altLang="zh-CN" dirty="0" err="1">
                <a:solidFill>
                  <a:schemeClr val="tx2"/>
                </a:solidFill>
              </a:rPr>
              <a:t>lastName</a:t>
            </a:r>
            <a:r>
              <a:rPr lang="en-US" altLang="zh-CN" dirty="0"/>
              <a:t> and </a:t>
            </a:r>
            <a:r>
              <a:rPr lang="en-US" altLang="zh-CN" dirty="0" err="1">
                <a:solidFill>
                  <a:schemeClr val="tx2"/>
                </a:solidFill>
              </a:rPr>
              <a:t>nameCount</a:t>
            </a:r>
            <a:r>
              <a:rPr lang="en-US" altLang="zh-CN" dirty="0"/>
              <a:t>, but also needs to </a:t>
            </a:r>
            <a:r>
              <a:rPr lang="en-US" altLang="zh-CN" dirty="0">
                <a:solidFill>
                  <a:srgbClr val="FF0000"/>
                </a:solidFill>
              </a:rPr>
              <a:t>avoid</a:t>
            </a:r>
            <a:r>
              <a:rPr lang="en-US" altLang="zh-CN" dirty="0"/>
              <a:t> synchronizing invocations of other objects' methods. </a:t>
            </a:r>
          </a:p>
          <a:p>
            <a:endParaRPr kumimoji="1" lang="zh-CN" altLang="en-US" dirty="0"/>
          </a:p>
        </p:txBody>
      </p:sp>
      <p:sp>
        <p:nvSpPr>
          <p:cNvPr id="4" name="幻灯片编号占位符 3">
            <a:extLst>
              <a:ext uri="{FF2B5EF4-FFF2-40B4-BE49-F238E27FC236}">
                <a16:creationId xmlns:a16="http://schemas.microsoft.com/office/drawing/2014/main" id="{E8C27396-CDA8-3E41-86E1-2C6FAD3C03FB}"/>
              </a:ext>
            </a:extLst>
          </p:cNvPr>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Tree>
    <p:extLst>
      <p:ext uri="{BB962C8B-B14F-4D97-AF65-F5344CB8AC3E}">
        <p14:creationId xmlns:p14="http://schemas.microsoft.com/office/powerpoint/2010/main" val="3246766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23975-5CD4-434B-A834-E52899E2769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a:extLst>
              <a:ext uri="{FF2B5EF4-FFF2-40B4-BE49-F238E27FC236}">
                <a16:creationId xmlns:a16="http://schemas.microsoft.com/office/drawing/2014/main" id="{BEA13D96-8A01-5540-9DDC-3B1B91F9D739}"/>
              </a:ext>
            </a:extLst>
          </p:cNvPr>
          <p:cNvSpPr>
            <a:spLocks noGrp="1"/>
          </p:cNvSpPr>
          <p:nvPr>
            <p:ph idx="1"/>
          </p:nvPr>
        </p:nvSpPr>
        <p:spPr/>
        <p:txBody>
          <a:bodyPr>
            <a:normAutofit fontScale="77500" lnSpcReduction="20000"/>
          </a:bodyPr>
          <a:lstStyle/>
          <a:p>
            <a:r>
              <a:rPr lang="en-US" altLang="zh-CN" dirty="0"/>
              <a:t>Synchronized statements are also useful for improving concurrency with </a:t>
            </a:r>
            <a:r>
              <a:rPr lang="en-US" altLang="zh-CN" dirty="0">
                <a:solidFill>
                  <a:srgbClr val="FF0000"/>
                </a:solidFill>
              </a:rPr>
              <a:t>fine-grained synchronization</a:t>
            </a:r>
            <a:r>
              <a:rPr lang="en-US" altLang="zh-CN" dirty="0"/>
              <a:t>.</a:t>
            </a:r>
          </a:p>
          <a:p>
            <a:pPr marL="302419" indent="0">
              <a:lnSpc>
                <a:spcPct val="90000"/>
              </a:lnSpc>
              <a:buNone/>
            </a:pPr>
            <a:r>
              <a:rPr lang="en-US" altLang="zh-CN" sz="1650" dirty="0">
                <a:solidFill>
                  <a:schemeClr val="tx2"/>
                </a:solidFill>
              </a:rPr>
              <a:t>public class </a:t>
            </a:r>
            <a:r>
              <a:rPr lang="en-US" altLang="zh-CN" sz="1650" dirty="0" err="1">
                <a:solidFill>
                  <a:schemeClr val="tx2"/>
                </a:solidFill>
              </a:rPr>
              <a:t>MsLunch</a:t>
            </a:r>
            <a:r>
              <a:rPr lang="en-US" altLang="zh-CN" sz="1650" dirty="0">
                <a:solidFill>
                  <a:schemeClr val="tx2"/>
                </a:solidFill>
              </a:rPr>
              <a:t> {</a:t>
            </a:r>
          </a:p>
          <a:p>
            <a:pPr marL="302419" indent="0">
              <a:lnSpc>
                <a:spcPct val="90000"/>
              </a:lnSpc>
              <a:buNone/>
            </a:pPr>
            <a:r>
              <a:rPr lang="zh-Hans" altLang="en-US" sz="1650" dirty="0">
                <a:solidFill>
                  <a:schemeClr val="tx2"/>
                </a:solidFill>
              </a:rPr>
              <a:t> </a:t>
            </a:r>
            <a:r>
              <a:rPr lang="en-US" altLang="zh-CN" sz="1650" dirty="0">
                <a:solidFill>
                  <a:schemeClr val="tx2"/>
                </a:solidFill>
              </a:rPr>
              <a:t> private long c1 = 0;</a:t>
            </a:r>
          </a:p>
          <a:p>
            <a:pPr marL="302419" indent="0">
              <a:lnSpc>
                <a:spcPct val="90000"/>
              </a:lnSpc>
              <a:buNone/>
            </a:pPr>
            <a:r>
              <a:rPr lang="zh-Hans" altLang="en-US" sz="1650" dirty="0">
                <a:solidFill>
                  <a:schemeClr val="tx2"/>
                </a:solidFill>
              </a:rPr>
              <a:t> </a:t>
            </a:r>
            <a:r>
              <a:rPr lang="en-US" altLang="zh-CN" sz="1650" dirty="0">
                <a:solidFill>
                  <a:schemeClr val="tx2"/>
                </a:solidFill>
              </a:rPr>
              <a:t> private long c2 = 0;</a:t>
            </a:r>
          </a:p>
          <a:p>
            <a:pPr marL="302419" indent="0">
              <a:lnSpc>
                <a:spcPct val="90000"/>
              </a:lnSpc>
              <a:buNone/>
            </a:pPr>
            <a:endParaRPr lang="en-US" altLang="zh-CN" sz="1650" dirty="0">
              <a:solidFill>
                <a:schemeClr val="tx2"/>
              </a:solidFill>
            </a:endParaRPr>
          </a:p>
          <a:p>
            <a:pPr marL="302419" indent="0">
              <a:lnSpc>
                <a:spcPct val="90000"/>
              </a:lnSpc>
              <a:buNone/>
            </a:pPr>
            <a:r>
              <a:rPr lang="zh-Hans" altLang="en-US" sz="1650" dirty="0">
                <a:solidFill>
                  <a:schemeClr val="tx2"/>
                </a:solidFill>
              </a:rPr>
              <a:t> </a:t>
            </a:r>
            <a:r>
              <a:rPr lang="en-US" altLang="zh-CN" sz="1650" dirty="0">
                <a:solidFill>
                  <a:schemeClr val="tx2"/>
                </a:solidFill>
              </a:rPr>
              <a:t> private Object lock1 = new Object();</a:t>
            </a:r>
          </a:p>
          <a:p>
            <a:pPr marL="302419" indent="0">
              <a:lnSpc>
                <a:spcPct val="90000"/>
              </a:lnSpc>
              <a:buNone/>
            </a:pPr>
            <a:r>
              <a:rPr lang="zh-Hans" altLang="en-US" sz="1650" dirty="0">
                <a:solidFill>
                  <a:schemeClr val="tx2"/>
                </a:solidFill>
              </a:rPr>
              <a:t> </a:t>
            </a:r>
            <a:r>
              <a:rPr lang="en-US" altLang="zh-CN" sz="1650" dirty="0">
                <a:solidFill>
                  <a:schemeClr val="tx2"/>
                </a:solidFill>
              </a:rPr>
              <a:t> private Object lock2 = new Object();</a:t>
            </a:r>
          </a:p>
          <a:p>
            <a:pPr marL="302419" indent="0">
              <a:lnSpc>
                <a:spcPct val="90000"/>
              </a:lnSpc>
              <a:buNone/>
            </a:pPr>
            <a:endParaRPr lang="en-US" altLang="zh-CN" sz="1650" dirty="0">
              <a:solidFill>
                <a:schemeClr val="tx2"/>
              </a:solidFill>
            </a:endParaRPr>
          </a:p>
          <a:p>
            <a:pPr marL="302419" indent="0">
              <a:lnSpc>
                <a:spcPct val="90000"/>
              </a:lnSpc>
              <a:buNone/>
            </a:pPr>
            <a:r>
              <a:rPr lang="zh-Hans" altLang="en-US" sz="1650" dirty="0">
                <a:solidFill>
                  <a:schemeClr val="tx2"/>
                </a:solidFill>
              </a:rPr>
              <a:t> </a:t>
            </a:r>
            <a:r>
              <a:rPr lang="en-US" altLang="zh-CN" sz="1650" dirty="0">
                <a:solidFill>
                  <a:schemeClr val="tx2"/>
                </a:solidFill>
              </a:rPr>
              <a:t> public void inc1() {</a:t>
            </a:r>
          </a:p>
          <a:p>
            <a:pPr marL="302419" indent="0">
              <a:lnSpc>
                <a:spcPct val="90000"/>
              </a:lnSpc>
              <a:buNone/>
            </a:pPr>
            <a:r>
              <a:rPr lang="zh-Hans" altLang="en-US" sz="1650" dirty="0">
                <a:solidFill>
                  <a:schemeClr val="tx2"/>
                </a:solidFill>
              </a:rPr>
              <a:t>  </a:t>
            </a:r>
            <a:r>
              <a:rPr lang="en-US" altLang="zh-CN" sz="1650" dirty="0">
                <a:solidFill>
                  <a:schemeClr val="tx2"/>
                </a:solidFill>
              </a:rPr>
              <a:t> </a:t>
            </a:r>
            <a:r>
              <a:rPr lang="zh-Hans" altLang="en-US" sz="1650" dirty="0">
                <a:solidFill>
                  <a:schemeClr val="tx2"/>
                </a:solidFill>
              </a:rPr>
              <a:t>  </a:t>
            </a:r>
            <a:r>
              <a:rPr lang="en-US" altLang="zh-CN" sz="1650" dirty="0">
                <a:solidFill>
                  <a:schemeClr val="tx2"/>
                </a:solidFill>
              </a:rPr>
              <a:t>synchronized(lock1) </a:t>
            </a:r>
          </a:p>
          <a:p>
            <a:pPr marL="302419" indent="0">
              <a:lnSpc>
                <a:spcPct val="90000"/>
              </a:lnSpc>
              <a:buNone/>
            </a:pPr>
            <a:r>
              <a:rPr lang="zh-Hans" altLang="en-US" sz="1650" dirty="0">
                <a:solidFill>
                  <a:schemeClr val="tx2"/>
                </a:solidFill>
              </a:rPr>
              <a:t>       </a:t>
            </a:r>
            <a:r>
              <a:rPr lang="en-US" altLang="zh-CN" sz="1650" dirty="0">
                <a:solidFill>
                  <a:schemeClr val="tx2"/>
                </a:solidFill>
              </a:rPr>
              <a:t>{ c1++; } </a:t>
            </a:r>
          </a:p>
          <a:p>
            <a:pPr marL="302419" indent="0">
              <a:lnSpc>
                <a:spcPct val="90000"/>
              </a:lnSpc>
              <a:buNone/>
            </a:pPr>
            <a:r>
              <a:rPr lang="zh-Hans" altLang="en-US" sz="1650" dirty="0">
                <a:solidFill>
                  <a:schemeClr val="tx2"/>
                </a:solidFill>
              </a:rPr>
              <a:t>  </a:t>
            </a:r>
            <a:r>
              <a:rPr lang="en-US" altLang="zh-CN" sz="1650" dirty="0">
                <a:solidFill>
                  <a:schemeClr val="tx2"/>
                </a:solidFill>
              </a:rPr>
              <a:t>} </a:t>
            </a:r>
          </a:p>
          <a:p>
            <a:pPr marL="302419" indent="0">
              <a:lnSpc>
                <a:spcPct val="90000"/>
              </a:lnSpc>
              <a:buNone/>
            </a:pPr>
            <a:r>
              <a:rPr lang="zh-Hans" altLang="en-US" sz="1650" dirty="0">
                <a:solidFill>
                  <a:schemeClr val="tx2"/>
                </a:solidFill>
              </a:rPr>
              <a:t>  </a:t>
            </a:r>
            <a:r>
              <a:rPr lang="en-US" altLang="zh-CN" sz="1650" dirty="0">
                <a:solidFill>
                  <a:schemeClr val="tx2"/>
                </a:solidFill>
              </a:rPr>
              <a:t>public void inc2() {</a:t>
            </a:r>
          </a:p>
          <a:p>
            <a:pPr marL="302419" indent="0">
              <a:lnSpc>
                <a:spcPct val="90000"/>
              </a:lnSpc>
              <a:buNone/>
            </a:pPr>
            <a:r>
              <a:rPr lang="zh-Hans" altLang="en-US" sz="1650" dirty="0">
                <a:solidFill>
                  <a:schemeClr val="tx2"/>
                </a:solidFill>
              </a:rPr>
              <a:t>    </a:t>
            </a:r>
            <a:r>
              <a:rPr lang="en-US" altLang="zh-CN" sz="1650" dirty="0">
                <a:solidFill>
                  <a:schemeClr val="tx2"/>
                </a:solidFill>
              </a:rPr>
              <a:t> synchronized(lock2) </a:t>
            </a:r>
          </a:p>
          <a:p>
            <a:pPr marL="302419" indent="0">
              <a:lnSpc>
                <a:spcPct val="90000"/>
              </a:lnSpc>
              <a:buNone/>
            </a:pPr>
            <a:r>
              <a:rPr lang="zh-Hans" altLang="en-US" sz="1650" dirty="0">
                <a:solidFill>
                  <a:schemeClr val="tx2"/>
                </a:solidFill>
              </a:rPr>
              <a:t>       </a:t>
            </a:r>
            <a:r>
              <a:rPr lang="en-US" altLang="zh-CN" sz="1650" dirty="0">
                <a:solidFill>
                  <a:schemeClr val="tx2"/>
                </a:solidFill>
              </a:rPr>
              <a:t>{ c2++; }</a:t>
            </a:r>
          </a:p>
          <a:p>
            <a:pPr marL="302419" indent="0">
              <a:lnSpc>
                <a:spcPct val="90000"/>
              </a:lnSpc>
              <a:buNone/>
            </a:pPr>
            <a:r>
              <a:rPr lang="zh-Hans" altLang="en-US" sz="1650" dirty="0">
                <a:solidFill>
                  <a:schemeClr val="tx2"/>
                </a:solidFill>
              </a:rPr>
              <a:t>  </a:t>
            </a:r>
            <a:r>
              <a:rPr lang="en-US" altLang="zh-CN" sz="1650" dirty="0">
                <a:solidFill>
                  <a:schemeClr val="tx2"/>
                </a:solidFill>
              </a:rPr>
              <a:t>} </a:t>
            </a:r>
          </a:p>
          <a:p>
            <a:pPr marL="302419" indent="0">
              <a:lnSpc>
                <a:spcPct val="90000"/>
              </a:lnSpc>
              <a:buNone/>
            </a:pPr>
            <a:r>
              <a:rPr lang="en-US" altLang="zh-CN" sz="1650" dirty="0">
                <a:solidFill>
                  <a:schemeClr val="tx2"/>
                </a:solidFill>
              </a:rPr>
              <a:t>} </a:t>
            </a:r>
          </a:p>
          <a:p>
            <a:pPr marL="302419" indent="0">
              <a:lnSpc>
                <a:spcPct val="90000"/>
              </a:lnSpc>
              <a:buNone/>
            </a:pPr>
            <a:endParaRPr lang="en-US" altLang="zh-CN" sz="1650" dirty="0">
              <a:solidFill>
                <a:schemeClr val="tx2"/>
              </a:solidFill>
            </a:endParaRPr>
          </a:p>
          <a:p>
            <a:r>
              <a:rPr lang="en-US" altLang="zh-CN" dirty="0"/>
              <a:t>Use this idiom with extreme care. You must be </a:t>
            </a:r>
            <a:r>
              <a:rPr lang="en-US" altLang="zh-CN" dirty="0">
                <a:solidFill>
                  <a:srgbClr val="FF0000"/>
                </a:solidFill>
              </a:rPr>
              <a:t>absolutely</a:t>
            </a:r>
            <a:r>
              <a:rPr lang="en-US" altLang="zh-CN" dirty="0"/>
              <a:t> </a:t>
            </a:r>
            <a:r>
              <a:rPr lang="en-US" altLang="zh-CN" dirty="0">
                <a:solidFill>
                  <a:srgbClr val="FF0000"/>
                </a:solidFill>
              </a:rPr>
              <a:t>sure</a:t>
            </a:r>
            <a:r>
              <a:rPr lang="en-US" altLang="zh-CN" dirty="0"/>
              <a:t> that it really is safe to interleave access of the affected fields.</a:t>
            </a:r>
            <a:endParaRPr kumimoji="1" lang="zh-CN" altLang="en-US" dirty="0"/>
          </a:p>
        </p:txBody>
      </p:sp>
      <p:sp>
        <p:nvSpPr>
          <p:cNvPr id="4" name="幻灯片编号占位符 3">
            <a:extLst>
              <a:ext uri="{FF2B5EF4-FFF2-40B4-BE49-F238E27FC236}">
                <a16:creationId xmlns:a16="http://schemas.microsoft.com/office/drawing/2014/main" id="{E8C27396-CDA8-3E41-86E1-2C6FAD3C03FB}"/>
              </a:ext>
            </a:extLst>
          </p:cNvPr>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spTree>
    <p:extLst>
      <p:ext uri="{BB962C8B-B14F-4D97-AF65-F5344CB8AC3E}">
        <p14:creationId xmlns:p14="http://schemas.microsoft.com/office/powerpoint/2010/main" val="332375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23975-5CD4-434B-A834-E52899E2769E}"/>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Intrinsic Locks and Synchronization</a:t>
            </a:r>
            <a:endParaRPr kumimoji="1" lang="zh-CN" altLang="en-US" dirty="0"/>
          </a:p>
        </p:txBody>
      </p:sp>
      <p:sp>
        <p:nvSpPr>
          <p:cNvPr id="3" name="内容占位符 2">
            <a:extLst>
              <a:ext uri="{FF2B5EF4-FFF2-40B4-BE49-F238E27FC236}">
                <a16:creationId xmlns:a16="http://schemas.microsoft.com/office/drawing/2014/main" id="{BEA13D96-8A01-5540-9DDC-3B1B91F9D739}"/>
              </a:ext>
            </a:extLst>
          </p:cNvPr>
          <p:cNvSpPr>
            <a:spLocks noGrp="1"/>
          </p:cNvSpPr>
          <p:nvPr>
            <p:ph idx="1"/>
          </p:nvPr>
        </p:nvSpPr>
        <p:spPr/>
        <p:txBody>
          <a:bodyPr>
            <a:normAutofit/>
          </a:bodyPr>
          <a:lstStyle/>
          <a:p>
            <a:r>
              <a:rPr lang="en-US" altLang="zh-CN" b="1" dirty="0"/>
              <a:t>Reentrant Synchronization</a:t>
            </a:r>
          </a:p>
          <a:p>
            <a:r>
              <a:rPr lang="en-US" altLang="zh-CN" dirty="0"/>
              <a:t>Recall that a thread cannot acquire a lock owned by another thread. </a:t>
            </a:r>
          </a:p>
          <a:p>
            <a:pPr lvl="1"/>
            <a:r>
              <a:rPr lang="en-US" altLang="zh-CN" dirty="0"/>
              <a:t>But a thread </a:t>
            </a:r>
            <a:r>
              <a:rPr lang="en-US" altLang="zh-CN" i="1" dirty="0">
                <a:solidFill>
                  <a:srgbClr val="FF0000"/>
                </a:solidFill>
              </a:rPr>
              <a:t>can</a:t>
            </a:r>
            <a:r>
              <a:rPr lang="en-US" altLang="zh-CN" dirty="0"/>
              <a:t> acquire a lock that it already owns. </a:t>
            </a:r>
          </a:p>
          <a:p>
            <a:pPr lvl="1"/>
            <a:endParaRPr lang="en-US" altLang="zh-CN" dirty="0"/>
          </a:p>
          <a:p>
            <a:r>
              <a:rPr lang="en-US" altLang="zh-CN" dirty="0"/>
              <a:t>Allowing a thread to acquire the same lock more than once enables </a:t>
            </a:r>
            <a:r>
              <a:rPr lang="en-US" altLang="zh-CN" i="1" dirty="0">
                <a:solidFill>
                  <a:srgbClr val="FF0000"/>
                </a:solidFill>
              </a:rPr>
              <a:t>reentrant synchronization</a:t>
            </a:r>
            <a:r>
              <a:rPr lang="en-US" altLang="zh-CN" dirty="0"/>
              <a:t>. </a:t>
            </a:r>
          </a:p>
          <a:p>
            <a:pPr lvl="1"/>
            <a:r>
              <a:rPr lang="en-US" altLang="zh-CN" dirty="0"/>
              <a:t>This describes a situation where synchronized code, </a:t>
            </a:r>
            <a:r>
              <a:rPr lang="en-US" altLang="zh-CN" dirty="0">
                <a:solidFill>
                  <a:srgbClr val="FF0000"/>
                </a:solidFill>
              </a:rPr>
              <a:t>directly or indirectly</a:t>
            </a:r>
            <a:r>
              <a:rPr lang="en-US" altLang="zh-CN" dirty="0"/>
              <a:t>, invokes a method that also contains synchronized code, and both sets of code use the same lock. </a:t>
            </a:r>
          </a:p>
          <a:p>
            <a:pPr lvl="1"/>
            <a:r>
              <a:rPr lang="en-US" altLang="zh-CN" dirty="0"/>
              <a:t>Without reentrant synchronization, synchronized code would have to take many additional precautions to avoid having a thread cause itself to block.</a:t>
            </a:r>
          </a:p>
        </p:txBody>
      </p:sp>
      <p:sp>
        <p:nvSpPr>
          <p:cNvPr id="4" name="幻灯片编号占位符 3">
            <a:extLst>
              <a:ext uri="{FF2B5EF4-FFF2-40B4-BE49-F238E27FC236}">
                <a16:creationId xmlns:a16="http://schemas.microsoft.com/office/drawing/2014/main" id="{E8C27396-CDA8-3E41-86E1-2C6FAD3C03FB}"/>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Tree>
    <p:extLst>
      <p:ext uri="{BB962C8B-B14F-4D97-AF65-F5344CB8AC3E}">
        <p14:creationId xmlns:p14="http://schemas.microsoft.com/office/powerpoint/2010/main" val="907261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01595-E347-FF4E-B9C6-872434EB915C}"/>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Access</a:t>
            </a:r>
            <a:endParaRPr kumimoji="1" lang="zh-CN" altLang="en-US" dirty="0"/>
          </a:p>
        </p:txBody>
      </p:sp>
      <p:sp>
        <p:nvSpPr>
          <p:cNvPr id="3" name="内容占位符 2">
            <a:extLst>
              <a:ext uri="{FF2B5EF4-FFF2-40B4-BE49-F238E27FC236}">
                <a16:creationId xmlns:a16="http://schemas.microsoft.com/office/drawing/2014/main" id="{7A166D03-D6CD-1D42-92D9-2DCC827B5859}"/>
              </a:ext>
            </a:extLst>
          </p:cNvPr>
          <p:cNvSpPr>
            <a:spLocks noGrp="1"/>
          </p:cNvSpPr>
          <p:nvPr>
            <p:ph idx="1"/>
          </p:nvPr>
        </p:nvSpPr>
        <p:spPr/>
        <p:txBody>
          <a:bodyPr>
            <a:normAutofit/>
          </a:bodyPr>
          <a:lstStyle/>
          <a:p>
            <a:r>
              <a:rPr lang="en-US" altLang="zh-CN" dirty="0"/>
              <a:t>In programming, an </a:t>
            </a:r>
            <a:r>
              <a:rPr lang="en-US" altLang="zh-CN" i="1" dirty="0">
                <a:solidFill>
                  <a:srgbClr val="FF0000"/>
                </a:solidFill>
              </a:rPr>
              <a:t>atomic</a:t>
            </a:r>
            <a:r>
              <a:rPr lang="en-US" altLang="zh-CN" dirty="0">
                <a:solidFill>
                  <a:srgbClr val="FF0000"/>
                </a:solidFill>
              </a:rPr>
              <a:t> action </a:t>
            </a:r>
            <a:r>
              <a:rPr lang="en-US" altLang="zh-CN" dirty="0"/>
              <a:t>is one that effectively happens all at once</a:t>
            </a:r>
            <a:r>
              <a:rPr lang="en-US" altLang="zh-Hans" dirty="0"/>
              <a:t>.</a:t>
            </a:r>
          </a:p>
          <a:p>
            <a:endParaRPr lang="en-US" altLang="zh-CN" dirty="0"/>
          </a:p>
          <a:p>
            <a:r>
              <a:rPr lang="en-US" altLang="zh-Hans" dirty="0"/>
              <a:t>There</a:t>
            </a:r>
            <a:r>
              <a:rPr lang="zh-Hans" altLang="en-US" dirty="0"/>
              <a:t> </a:t>
            </a:r>
            <a:r>
              <a:rPr lang="en-US" altLang="zh-CN" dirty="0"/>
              <a:t>are actions you can specify that are atomic:</a:t>
            </a:r>
          </a:p>
          <a:p>
            <a:pPr lvl="1"/>
            <a:r>
              <a:rPr lang="en-US" altLang="zh-CN" dirty="0"/>
              <a:t>Reads and writes are atomic for reference variables and for </a:t>
            </a:r>
            <a:r>
              <a:rPr lang="en-US" altLang="zh-CN" dirty="0">
                <a:solidFill>
                  <a:srgbClr val="FF0000"/>
                </a:solidFill>
              </a:rPr>
              <a:t>most primitive variables </a:t>
            </a:r>
            <a:r>
              <a:rPr lang="en-US" altLang="zh-CN" dirty="0"/>
              <a:t>(all types except long and double).</a:t>
            </a:r>
          </a:p>
          <a:p>
            <a:pPr lvl="1"/>
            <a:r>
              <a:rPr lang="en-US" altLang="zh-CN" dirty="0"/>
              <a:t>Reads and writes are atomic for </a:t>
            </a:r>
            <a:r>
              <a:rPr lang="en-US" altLang="zh-CN" i="1" dirty="0"/>
              <a:t>all</a:t>
            </a:r>
            <a:r>
              <a:rPr lang="en-US" altLang="zh-CN" dirty="0"/>
              <a:t> variables declared </a:t>
            </a:r>
            <a:r>
              <a:rPr lang="en-US" altLang="zh-CN" dirty="0">
                <a:solidFill>
                  <a:srgbClr val="FF0000"/>
                </a:solidFill>
              </a:rPr>
              <a:t>volatile</a:t>
            </a:r>
            <a:r>
              <a:rPr lang="en-US" altLang="zh-CN" dirty="0"/>
              <a:t> (</a:t>
            </a:r>
            <a:r>
              <a:rPr lang="en-US" altLang="zh-CN" i="1" dirty="0"/>
              <a:t>including</a:t>
            </a:r>
            <a:r>
              <a:rPr lang="en-US" altLang="zh-CN" dirty="0"/>
              <a:t> long and double variables).</a:t>
            </a:r>
          </a:p>
          <a:p>
            <a:endParaRPr kumimoji="1" lang="zh-CN" altLang="en-US" dirty="0"/>
          </a:p>
        </p:txBody>
      </p:sp>
      <p:sp>
        <p:nvSpPr>
          <p:cNvPr id="4" name="幻灯片编号占位符 3">
            <a:extLst>
              <a:ext uri="{FF2B5EF4-FFF2-40B4-BE49-F238E27FC236}">
                <a16:creationId xmlns:a16="http://schemas.microsoft.com/office/drawing/2014/main" id="{C14EB90F-12DA-744F-90B3-C3FF3FE64E7F}"/>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spTree>
    <p:extLst>
      <p:ext uri="{BB962C8B-B14F-4D97-AF65-F5344CB8AC3E}">
        <p14:creationId xmlns:p14="http://schemas.microsoft.com/office/powerpoint/2010/main" val="1869304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905EE-69AC-DD47-9316-66BD44635B00}"/>
              </a:ext>
            </a:extLst>
          </p:cNvPr>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Processes and Threads</a:t>
            </a:r>
            <a:endParaRPr kumimoji="1" lang="zh-CN" altLang="en-US" dirty="0">
              <a:effectLst>
                <a:outerShdw blurRad="50800" dist="38100" dir="2700000" algn="tl" rotWithShape="0">
                  <a:prstClr val="black">
                    <a:alpha val="40000"/>
                  </a:prstClr>
                </a:outerShdw>
              </a:effectLst>
            </a:endParaRPr>
          </a:p>
        </p:txBody>
      </p:sp>
      <p:sp>
        <p:nvSpPr>
          <p:cNvPr id="3" name="内容占位符 2">
            <a:extLst>
              <a:ext uri="{FF2B5EF4-FFF2-40B4-BE49-F238E27FC236}">
                <a16:creationId xmlns:a16="http://schemas.microsoft.com/office/drawing/2014/main" id="{815AF09F-93EF-4449-85CC-0EFC5ABEC65C}"/>
              </a:ext>
            </a:extLst>
          </p:cNvPr>
          <p:cNvSpPr>
            <a:spLocks noGrp="1"/>
          </p:cNvSpPr>
          <p:nvPr>
            <p:ph idx="1"/>
          </p:nvPr>
        </p:nvSpPr>
        <p:spPr/>
        <p:txBody>
          <a:bodyPr>
            <a:normAutofit/>
          </a:bodyPr>
          <a:lstStyle/>
          <a:p>
            <a:r>
              <a:rPr lang="en-US" altLang="zh-CN" dirty="0"/>
              <a:t>In concurrent programming, there are two basic units of execution: </a:t>
            </a:r>
            <a:r>
              <a:rPr lang="en-US" altLang="zh-CN" i="1" dirty="0">
                <a:solidFill>
                  <a:srgbClr val="FF0000"/>
                </a:solidFill>
              </a:rPr>
              <a:t>processes</a:t>
            </a:r>
            <a:r>
              <a:rPr lang="en-US" altLang="zh-CN" dirty="0"/>
              <a:t> and </a:t>
            </a:r>
            <a:r>
              <a:rPr lang="en-US" altLang="zh-CN" i="1" dirty="0">
                <a:solidFill>
                  <a:srgbClr val="FF0000"/>
                </a:solidFill>
              </a:rPr>
              <a:t>threads</a:t>
            </a:r>
            <a:r>
              <a:rPr lang="en-US" altLang="zh-CN" dirty="0"/>
              <a:t>. </a:t>
            </a:r>
          </a:p>
          <a:p>
            <a:pPr lvl="1"/>
            <a:r>
              <a:rPr lang="en-US" altLang="zh-CN" dirty="0"/>
              <a:t>In the Java programming language, concurrent programming is mostly concerned with threads.</a:t>
            </a:r>
          </a:p>
          <a:p>
            <a:pPr lvl="1"/>
            <a:endParaRPr lang="en-US" altLang="zh-CN" dirty="0"/>
          </a:p>
          <a:p>
            <a:r>
              <a:rPr lang="en-US" altLang="zh-CN" b="1" dirty="0"/>
              <a:t>Processes</a:t>
            </a:r>
          </a:p>
          <a:p>
            <a:pPr lvl="1"/>
            <a:r>
              <a:rPr lang="en-US" altLang="zh-CN" dirty="0"/>
              <a:t>A process has a self-contained execution environment. A process generally has a complete, private set of basic run-time resources; in particular, </a:t>
            </a:r>
            <a:r>
              <a:rPr lang="en-US" altLang="zh-CN" dirty="0">
                <a:solidFill>
                  <a:srgbClr val="FF0000"/>
                </a:solidFill>
              </a:rPr>
              <a:t>each process has its own memory space</a:t>
            </a:r>
            <a:r>
              <a:rPr lang="en-US" altLang="zh-CN" dirty="0"/>
              <a:t>.</a:t>
            </a:r>
          </a:p>
          <a:p>
            <a:r>
              <a:rPr lang="en-US" altLang="zh-CN" b="1" dirty="0"/>
              <a:t>Threads</a:t>
            </a:r>
          </a:p>
          <a:p>
            <a:pPr lvl="1"/>
            <a:r>
              <a:rPr lang="en-US" altLang="zh-CN" dirty="0"/>
              <a:t>Threads are sometimes called </a:t>
            </a:r>
            <a:r>
              <a:rPr lang="en-US" altLang="zh-CN" i="1" dirty="0">
                <a:solidFill>
                  <a:srgbClr val="FF0000"/>
                </a:solidFill>
              </a:rPr>
              <a:t>lightweight processes</a:t>
            </a:r>
            <a:r>
              <a:rPr lang="en-US" altLang="zh-CN" dirty="0"/>
              <a:t>. Both processes and threads provide an execution environment, but creating a new thread requires fewer resources than creating a new process.</a:t>
            </a:r>
          </a:p>
          <a:p>
            <a:pPr lvl="1"/>
            <a:r>
              <a:rPr lang="en-US" altLang="zh-CN" dirty="0"/>
              <a:t>Threads exist within a process — every process has at least one. </a:t>
            </a:r>
            <a:r>
              <a:rPr lang="en-US" altLang="zh-CN" dirty="0">
                <a:solidFill>
                  <a:srgbClr val="FF0000"/>
                </a:solidFill>
              </a:rPr>
              <a:t>Threads share the process's resources, including memory and open files. </a:t>
            </a:r>
            <a:r>
              <a:rPr lang="en-US" altLang="zh-CN" dirty="0"/>
              <a:t>This makes for efficient, but potentially problematic, communication.</a:t>
            </a:r>
          </a:p>
          <a:p>
            <a:endParaRPr kumimoji="1" lang="zh-CN" altLang="en-US" dirty="0"/>
          </a:p>
        </p:txBody>
      </p:sp>
      <p:sp>
        <p:nvSpPr>
          <p:cNvPr id="4" name="幻灯片编号占位符 3">
            <a:extLst>
              <a:ext uri="{FF2B5EF4-FFF2-40B4-BE49-F238E27FC236}">
                <a16:creationId xmlns:a16="http://schemas.microsoft.com/office/drawing/2014/main" id="{CF1FCD8D-6A21-9749-9213-F00545D41391}"/>
              </a:ext>
            </a:extLst>
          </p:cNvPr>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Tree>
    <p:extLst>
      <p:ext uri="{BB962C8B-B14F-4D97-AF65-F5344CB8AC3E}">
        <p14:creationId xmlns:p14="http://schemas.microsoft.com/office/powerpoint/2010/main" val="3510609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01595-E347-FF4E-B9C6-872434EB915C}"/>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Access</a:t>
            </a:r>
            <a:endParaRPr kumimoji="1" lang="zh-CN" altLang="en-US" dirty="0"/>
          </a:p>
        </p:txBody>
      </p:sp>
      <p:sp>
        <p:nvSpPr>
          <p:cNvPr id="3" name="内容占位符 2">
            <a:extLst>
              <a:ext uri="{FF2B5EF4-FFF2-40B4-BE49-F238E27FC236}">
                <a16:creationId xmlns:a16="http://schemas.microsoft.com/office/drawing/2014/main" id="{7A166D03-D6CD-1D42-92D9-2DCC827B5859}"/>
              </a:ext>
            </a:extLst>
          </p:cNvPr>
          <p:cNvSpPr>
            <a:spLocks noGrp="1"/>
          </p:cNvSpPr>
          <p:nvPr>
            <p:ph idx="1"/>
          </p:nvPr>
        </p:nvSpPr>
        <p:spPr/>
        <p:txBody>
          <a:bodyPr>
            <a:normAutofit/>
          </a:bodyPr>
          <a:lstStyle/>
          <a:p>
            <a:r>
              <a:rPr lang="en-US" altLang="zh-CN" dirty="0"/>
              <a:t>Atomic actions cannot be interleaved, so they can be used </a:t>
            </a:r>
            <a:r>
              <a:rPr lang="en-US" altLang="zh-CN" dirty="0">
                <a:solidFill>
                  <a:srgbClr val="FF0000"/>
                </a:solidFill>
              </a:rPr>
              <a:t>without fear of thread interference</a:t>
            </a:r>
            <a:r>
              <a:rPr lang="en-US" altLang="zh-CN" dirty="0"/>
              <a:t>. </a:t>
            </a:r>
          </a:p>
          <a:p>
            <a:pPr lvl="1"/>
            <a:r>
              <a:rPr lang="en-US" altLang="zh-CN" dirty="0"/>
              <a:t>However, this does not eliminate all need to synchronize atomic actions, because memory consistency errors are still possible. </a:t>
            </a:r>
          </a:p>
          <a:p>
            <a:pPr lvl="1"/>
            <a:endParaRPr lang="en-US" altLang="zh-CN" dirty="0"/>
          </a:p>
          <a:p>
            <a:r>
              <a:rPr lang="en-US" altLang="zh-CN" dirty="0"/>
              <a:t>Using </a:t>
            </a:r>
            <a:r>
              <a:rPr lang="en-US" altLang="zh-CN" dirty="0">
                <a:solidFill>
                  <a:srgbClr val="FF0000"/>
                </a:solidFill>
              </a:rPr>
              <a:t>volatile</a:t>
            </a:r>
            <a:r>
              <a:rPr lang="en-US" altLang="zh-CN" dirty="0"/>
              <a:t> variables reduces the risk of memory consistency errors, </a:t>
            </a:r>
          </a:p>
          <a:p>
            <a:pPr lvl="1"/>
            <a:r>
              <a:rPr lang="en-US" altLang="zh-CN" dirty="0"/>
              <a:t>because any write to a volatile variable establishes a happens-before relationship with subsequent reads of that same variable</a:t>
            </a:r>
          </a:p>
          <a:p>
            <a:endParaRPr kumimoji="1" lang="zh-CN" altLang="en-US" dirty="0"/>
          </a:p>
        </p:txBody>
      </p:sp>
      <p:sp>
        <p:nvSpPr>
          <p:cNvPr id="4" name="幻灯片编号占位符 3">
            <a:extLst>
              <a:ext uri="{FF2B5EF4-FFF2-40B4-BE49-F238E27FC236}">
                <a16:creationId xmlns:a16="http://schemas.microsoft.com/office/drawing/2014/main" id="{C14EB90F-12DA-744F-90B3-C3FF3FE64E7F}"/>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spTree>
    <p:extLst>
      <p:ext uri="{BB962C8B-B14F-4D97-AF65-F5344CB8AC3E}">
        <p14:creationId xmlns:p14="http://schemas.microsoft.com/office/powerpoint/2010/main" val="1315433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B374E-12B2-F543-BAC5-88FC679CF1CB}"/>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Liveness</a:t>
            </a:r>
            <a:endParaRPr kumimoji="1" lang="zh-CN" altLang="en-US" dirty="0"/>
          </a:p>
        </p:txBody>
      </p:sp>
      <p:sp>
        <p:nvSpPr>
          <p:cNvPr id="3" name="内容占位符 2">
            <a:extLst>
              <a:ext uri="{FF2B5EF4-FFF2-40B4-BE49-F238E27FC236}">
                <a16:creationId xmlns:a16="http://schemas.microsoft.com/office/drawing/2014/main" id="{178E3737-1934-1E4A-B28B-EC2FBD959C4F}"/>
              </a:ext>
            </a:extLst>
          </p:cNvPr>
          <p:cNvSpPr>
            <a:spLocks noGrp="1"/>
          </p:cNvSpPr>
          <p:nvPr>
            <p:ph idx="1"/>
          </p:nvPr>
        </p:nvSpPr>
        <p:spPr/>
        <p:txBody>
          <a:bodyPr/>
          <a:lstStyle/>
          <a:p>
            <a:r>
              <a:rPr lang="en-US" altLang="zh-CN" dirty="0"/>
              <a:t>A concurrent application's ability to execute in a timely manner is known as its </a:t>
            </a:r>
            <a:r>
              <a:rPr lang="en-US" altLang="zh-CN" i="1" dirty="0">
                <a:solidFill>
                  <a:srgbClr val="FF0000"/>
                </a:solidFill>
              </a:rPr>
              <a:t>liveness</a:t>
            </a:r>
            <a:r>
              <a:rPr lang="en-US" altLang="zh-CN" dirty="0"/>
              <a:t>.</a:t>
            </a:r>
          </a:p>
          <a:p>
            <a:endParaRPr lang="en-US" altLang="zh-CN" dirty="0"/>
          </a:p>
          <a:p>
            <a:r>
              <a:rPr lang="en-US" altLang="zh-CN" b="1" dirty="0"/>
              <a:t>Deadlock</a:t>
            </a:r>
          </a:p>
          <a:p>
            <a:pPr lvl="1"/>
            <a:r>
              <a:rPr lang="en-US" altLang="zh-CN" i="1" dirty="0">
                <a:solidFill>
                  <a:srgbClr val="FF0000"/>
                </a:solidFill>
              </a:rPr>
              <a:t>Deadlock</a:t>
            </a:r>
            <a:r>
              <a:rPr lang="en-US" altLang="zh-CN" dirty="0"/>
              <a:t> describes a situation where two or more threads are blocked forever, waiting for each other.</a:t>
            </a:r>
          </a:p>
          <a:p>
            <a:pPr lvl="1"/>
            <a:r>
              <a:rPr lang="en-US" altLang="zh-CN" dirty="0"/>
              <a:t>Here's an example.</a:t>
            </a:r>
          </a:p>
          <a:p>
            <a:pPr lvl="2"/>
            <a:r>
              <a:rPr lang="en-US" altLang="zh-CN" dirty="0"/>
              <a:t>Alphonse and Gaston are friends, and great believers in courtesy. </a:t>
            </a:r>
          </a:p>
          <a:p>
            <a:pPr lvl="2"/>
            <a:r>
              <a:rPr lang="en-US" altLang="zh-CN" dirty="0"/>
              <a:t>A strict rule of courtesy is that when you bow to a friend, you must remain bowed until your friend has a chance to return the bow. </a:t>
            </a:r>
          </a:p>
          <a:p>
            <a:pPr lvl="2"/>
            <a:r>
              <a:rPr lang="en-US" altLang="zh-CN" dirty="0"/>
              <a:t>Unfortunately, this rule does not account for the possibility that two friends might bow to each other at the same time.</a:t>
            </a:r>
          </a:p>
          <a:p>
            <a:pPr lvl="1"/>
            <a:endParaRPr lang="en-US" altLang="zh-CN" dirty="0"/>
          </a:p>
          <a:p>
            <a:endParaRPr kumimoji="1" lang="zh-CN" altLang="en-US" dirty="0"/>
          </a:p>
        </p:txBody>
      </p:sp>
      <p:sp>
        <p:nvSpPr>
          <p:cNvPr id="4" name="幻灯片编号占位符 3">
            <a:extLst>
              <a:ext uri="{FF2B5EF4-FFF2-40B4-BE49-F238E27FC236}">
                <a16:creationId xmlns:a16="http://schemas.microsoft.com/office/drawing/2014/main" id="{9EB28B20-3619-1D4D-94D7-4558EDE291CF}"/>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Tree>
    <p:extLst>
      <p:ext uri="{BB962C8B-B14F-4D97-AF65-F5344CB8AC3E}">
        <p14:creationId xmlns:p14="http://schemas.microsoft.com/office/powerpoint/2010/main" val="3419984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a:extLst>
              <a:ext uri="{FF2B5EF4-FFF2-40B4-BE49-F238E27FC236}">
                <a16:creationId xmlns:a16="http://schemas.microsoft.com/office/drawing/2014/main" id="{3B5D1775-371E-1841-BF1F-C13E8C568434}"/>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
        <p:nvSpPr>
          <p:cNvPr id="6" name="标题 5">
            <a:extLst>
              <a:ext uri="{FF2B5EF4-FFF2-40B4-BE49-F238E27FC236}">
                <a16:creationId xmlns:a16="http://schemas.microsoft.com/office/drawing/2014/main" id="{825AF4D0-E752-0B46-9FAE-29799DEFAA65}"/>
              </a:ext>
            </a:extLst>
          </p:cNvPr>
          <p:cNvSpPr>
            <a:spLocks noGrp="1"/>
          </p:cNvSpPr>
          <p:nvPr>
            <p:ph type="title"/>
          </p:nvPr>
        </p:nvSpPr>
        <p:spPr/>
        <p:txBody>
          <a:bodyPr/>
          <a:lstStyle/>
          <a:p>
            <a:r>
              <a:rPr lang="en-US" altLang="zh-CN" dirty="0"/>
              <a:t>Liveness</a:t>
            </a:r>
            <a:endParaRPr lang="zh-CN" altLang="en-US" dirty="0"/>
          </a:p>
        </p:txBody>
      </p:sp>
      <p:sp>
        <p:nvSpPr>
          <p:cNvPr id="10" name="矩形 9">
            <a:extLst>
              <a:ext uri="{FF2B5EF4-FFF2-40B4-BE49-F238E27FC236}">
                <a16:creationId xmlns:a16="http://schemas.microsoft.com/office/drawing/2014/main" id="{CFF4B0D8-A06A-DE47-841C-AFA9B63D22E4}"/>
              </a:ext>
            </a:extLst>
          </p:cNvPr>
          <p:cNvSpPr/>
          <p:nvPr/>
        </p:nvSpPr>
        <p:spPr>
          <a:xfrm>
            <a:off x="1381614" y="681540"/>
            <a:ext cx="4954860" cy="4708981"/>
          </a:xfrm>
          <a:prstGeom prst="rect">
            <a:avLst/>
          </a:prstGeom>
        </p:spPr>
        <p:txBody>
          <a:bodyPr wrap="square">
            <a:spAutoFit/>
          </a:bodyPr>
          <a:lstStyle/>
          <a:p>
            <a:r>
              <a:rPr lang="en" altLang="zh-CN" sz="1200" dirty="0">
                <a:solidFill>
                  <a:srgbClr val="CC7832"/>
                </a:solidFill>
              </a:rPr>
              <a:t>package </a:t>
            </a:r>
            <a:r>
              <a:rPr lang="en" altLang="zh-CN" sz="1200" dirty="0" err="1"/>
              <a:t>org.reins</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public class </a:t>
            </a:r>
            <a:r>
              <a:rPr lang="en" altLang="zh-CN" sz="1200" dirty="0"/>
              <a:t>Deadlock {</a:t>
            </a:r>
            <a:br>
              <a:rPr lang="en" altLang="zh-CN" sz="1200" dirty="0"/>
            </a:br>
            <a:r>
              <a:rPr lang="en" altLang="zh-CN" sz="1200" dirty="0"/>
              <a:t>    </a:t>
            </a:r>
            <a:r>
              <a:rPr lang="en" altLang="zh-CN" sz="1200" dirty="0">
                <a:solidFill>
                  <a:srgbClr val="CC7832"/>
                </a:solidFill>
              </a:rPr>
              <a:t>static class </a:t>
            </a:r>
            <a:r>
              <a:rPr lang="en" altLang="zh-CN" sz="1200" dirty="0"/>
              <a:t>Friend {</a:t>
            </a:r>
            <a:br>
              <a:rPr lang="en" altLang="zh-CN" sz="1200" dirty="0"/>
            </a:br>
            <a:r>
              <a:rPr lang="en" altLang="zh-CN" sz="1200" dirty="0"/>
              <a:t>        </a:t>
            </a:r>
            <a:r>
              <a:rPr lang="en" altLang="zh-CN" sz="1200" dirty="0">
                <a:solidFill>
                  <a:srgbClr val="CC7832"/>
                </a:solidFill>
              </a:rPr>
              <a:t>private final </a:t>
            </a:r>
            <a:r>
              <a:rPr lang="en" altLang="zh-CN" sz="1200" dirty="0"/>
              <a:t>String </a:t>
            </a:r>
            <a:r>
              <a:rPr lang="en" altLang="zh-CN" sz="1200" dirty="0">
                <a:solidFill>
                  <a:srgbClr val="9876AA"/>
                </a:solidFill>
              </a:rPr>
              <a:t>name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public </a:t>
            </a:r>
            <a:r>
              <a:rPr lang="en" altLang="zh-CN" sz="1200" dirty="0">
                <a:solidFill>
                  <a:srgbClr val="FFC66D"/>
                </a:solidFill>
              </a:rPr>
              <a:t>Friend</a:t>
            </a:r>
            <a:r>
              <a:rPr lang="en" altLang="zh-CN" sz="1200" dirty="0"/>
              <a:t>(String name) {</a:t>
            </a:r>
            <a:br>
              <a:rPr lang="en" altLang="zh-CN" sz="1200" dirty="0"/>
            </a:br>
            <a:r>
              <a:rPr lang="en" altLang="zh-CN" sz="1200" dirty="0"/>
              <a:t>            </a:t>
            </a:r>
            <a:r>
              <a:rPr lang="en" altLang="zh-CN" sz="1200" dirty="0" err="1">
                <a:solidFill>
                  <a:srgbClr val="CC7832"/>
                </a:solidFill>
              </a:rPr>
              <a:t>this</a:t>
            </a:r>
            <a:r>
              <a:rPr lang="en" altLang="zh-CN" sz="1200" dirty="0" err="1"/>
              <a:t>.</a:t>
            </a:r>
            <a:r>
              <a:rPr lang="en" altLang="zh-CN" sz="1200" dirty="0" err="1">
                <a:solidFill>
                  <a:srgbClr val="9876AA"/>
                </a:solidFill>
              </a:rPr>
              <a:t>name</a:t>
            </a:r>
            <a:r>
              <a:rPr lang="en" altLang="zh-CN" sz="1200" dirty="0">
                <a:solidFill>
                  <a:srgbClr val="9876AA"/>
                </a:solidFill>
              </a:rPr>
              <a:t> </a:t>
            </a:r>
            <a:r>
              <a:rPr lang="en" altLang="zh-CN" sz="1200" dirty="0"/>
              <a:t>= name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        </a:t>
            </a:r>
            <a:r>
              <a:rPr lang="en" altLang="zh-CN" sz="1200" dirty="0">
                <a:solidFill>
                  <a:srgbClr val="CC7832"/>
                </a:solidFill>
              </a:rPr>
              <a:t>public </a:t>
            </a:r>
            <a:r>
              <a:rPr lang="en" altLang="zh-CN" sz="1200" dirty="0"/>
              <a:t>String </a:t>
            </a:r>
            <a:r>
              <a:rPr lang="en" altLang="zh-CN" sz="1200" dirty="0" err="1">
                <a:solidFill>
                  <a:srgbClr val="FFC66D"/>
                </a:solidFill>
              </a:rPr>
              <a:t>getName</a:t>
            </a:r>
            <a:r>
              <a:rPr lang="en" altLang="zh-CN" sz="1200" dirty="0"/>
              <a:t>() {</a:t>
            </a:r>
            <a:br>
              <a:rPr lang="en" altLang="zh-CN" sz="1200" dirty="0"/>
            </a:br>
            <a:r>
              <a:rPr lang="en" altLang="zh-CN" sz="1200" dirty="0"/>
              <a:t>            </a:t>
            </a:r>
            <a:r>
              <a:rPr lang="en" altLang="zh-CN" sz="1200" dirty="0">
                <a:solidFill>
                  <a:srgbClr val="CC7832"/>
                </a:solidFill>
              </a:rPr>
              <a:t>return </a:t>
            </a:r>
            <a:r>
              <a:rPr lang="en" altLang="zh-CN" sz="1200" dirty="0" err="1">
                <a:solidFill>
                  <a:srgbClr val="CC7832"/>
                </a:solidFill>
              </a:rPr>
              <a:t>this</a:t>
            </a:r>
            <a:r>
              <a:rPr lang="en" altLang="zh-CN" sz="1200" dirty="0" err="1"/>
              <a:t>.</a:t>
            </a:r>
            <a:r>
              <a:rPr lang="en" altLang="zh-CN" sz="1200" dirty="0" err="1">
                <a:solidFill>
                  <a:srgbClr val="9876AA"/>
                </a:solidFill>
              </a:rPr>
              <a:t>name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        </a:t>
            </a:r>
            <a:r>
              <a:rPr lang="en" altLang="zh-CN" sz="1200" dirty="0">
                <a:solidFill>
                  <a:srgbClr val="CC7832"/>
                </a:solidFill>
              </a:rPr>
              <a:t>public synchronized void </a:t>
            </a:r>
            <a:r>
              <a:rPr lang="en" altLang="zh-CN" sz="1200" dirty="0">
                <a:solidFill>
                  <a:srgbClr val="FFC66D"/>
                </a:solidFill>
              </a:rPr>
              <a:t>bow</a:t>
            </a:r>
            <a:r>
              <a:rPr lang="en" altLang="zh-CN" sz="1200" dirty="0"/>
              <a:t>(Friend bower) {</a:t>
            </a:r>
            <a:br>
              <a:rPr lang="en" altLang="zh-CN" sz="1200" dirty="0"/>
            </a:br>
            <a:r>
              <a:rPr lang="en" altLang="zh-CN" sz="1200" dirty="0"/>
              <a:t>            </a:t>
            </a:r>
            <a:r>
              <a:rPr lang="en" altLang="zh-CN" sz="1200" dirty="0" err="1"/>
              <a:t>System.</a:t>
            </a:r>
            <a:r>
              <a:rPr lang="en" altLang="zh-CN" sz="1200" i="1" dirty="0" err="1">
                <a:solidFill>
                  <a:srgbClr val="9876AA"/>
                </a:solidFill>
              </a:rPr>
              <a:t>out</a:t>
            </a:r>
            <a:r>
              <a:rPr lang="en" altLang="zh-CN" sz="1200" dirty="0" err="1"/>
              <a:t>.format</a:t>
            </a:r>
            <a:r>
              <a:rPr lang="en" altLang="zh-CN" sz="1200" dirty="0"/>
              <a:t>(</a:t>
            </a:r>
            <a:r>
              <a:rPr lang="en" altLang="zh-CN" sz="1200" dirty="0">
                <a:solidFill>
                  <a:srgbClr val="6A8759"/>
                </a:solidFill>
              </a:rPr>
              <a:t>"%s: %s"</a:t>
            </a:r>
            <a:br>
              <a:rPr lang="en" altLang="zh-CN" sz="1200" dirty="0">
                <a:solidFill>
                  <a:srgbClr val="6A8759"/>
                </a:solidFill>
              </a:rPr>
            </a:br>
            <a:r>
              <a:rPr lang="en" altLang="zh-CN" sz="1200" dirty="0">
                <a:solidFill>
                  <a:srgbClr val="6A8759"/>
                </a:solidFill>
              </a:rPr>
              <a:t>                            </a:t>
            </a:r>
            <a:r>
              <a:rPr lang="en" altLang="zh-CN" sz="1200" dirty="0"/>
              <a:t>+ </a:t>
            </a:r>
            <a:r>
              <a:rPr lang="en" altLang="zh-CN" sz="1200" dirty="0">
                <a:solidFill>
                  <a:srgbClr val="6A8759"/>
                </a:solidFill>
              </a:rPr>
              <a:t>"  has bowed to me!%n"</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solidFill>
                  <a:srgbClr val="CC7832"/>
                </a:solidFill>
              </a:rPr>
              <a:t>this</a:t>
            </a:r>
            <a:r>
              <a:rPr lang="en" altLang="zh-CN" sz="1200" dirty="0" err="1"/>
              <a:t>.</a:t>
            </a:r>
            <a:r>
              <a:rPr lang="en" altLang="zh-CN" sz="1200" dirty="0" err="1">
                <a:solidFill>
                  <a:srgbClr val="9876AA"/>
                </a:solidFill>
              </a:rPr>
              <a:t>name</a:t>
            </a:r>
            <a:r>
              <a:rPr lang="en" altLang="zh-CN" sz="1200" dirty="0">
                <a:solidFill>
                  <a:srgbClr val="CC7832"/>
                </a:solidFill>
              </a:rPr>
              <a:t>, </a:t>
            </a:r>
            <a:r>
              <a:rPr lang="en" altLang="zh-CN" sz="1200" dirty="0" err="1"/>
              <a:t>bower.getName</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bower.bowBack</a:t>
            </a:r>
            <a:r>
              <a:rPr lang="en" altLang="zh-CN" sz="1200" dirty="0"/>
              <a:t>(</a:t>
            </a:r>
            <a:r>
              <a:rPr lang="en" altLang="zh-CN" sz="1200" dirty="0">
                <a:solidFill>
                  <a:srgbClr val="CC7832"/>
                </a:solidFill>
              </a:rPr>
              <a:t>this</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        </a:t>
            </a:r>
            <a:r>
              <a:rPr lang="en" altLang="zh-CN" sz="1200" dirty="0">
                <a:solidFill>
                  <a:srgbClr val="CC7832"/>
                </a:solidFill>
              </a:rPr>
              <a:t>public synchronized void </a:t>
            </a:r>
            <a:r>
              <a:rPr lang="en" altLang="zh-CN" sz="1200" dirty="0" err="1">
                <a:solidFill>
                  <a:srgbClr val="FFC66D"/>
                </a:solidFill>
              </a:rPr>
              <a:t>bowBack</a:t>
            </a:r>
            <a:r>
              <a:rPr lang="en" altLang="zh-CN" sz="1200" dirty="0"/>
              <a:t>(Friend bower) {</a:t>
            </a:r>
            <a:br>
              <a:rPr lang="en" altLang="zh-CN" sz="1200" dirty="0"/>
            </a:br>
            <a:r>
              <a:rPr lang="en" altLang="zh-CN" sz="1200" dirty="0"/>
              <a:t>            </a:t>
            </a:r>
            <a:r>
              <a:rPr lang="en" altLang="zh-CN" sz="1200" dirty="0" err="1"/>
              <a:t>System.</a:t>
            </a:r>
            <a:r>
              <a:rPr lang="en" altLang="zh-CN" sz="1200" i="1" dirty="0" err="1">
                <a:solidFill>
                  <a:srgbClr val="9876AA"/>
                </a:solidFill>
              </a:rPr>
              <a:t>out</a:t>
            </a:r>
            <a:r>
              <a:rPr lang="en" altLang="zh-CN" sz="1200" dirty="0" err="1"/>
              <a:t>.format</a:t>
            </a:r>
            <a:r>
              <a:rPr lang="en" altLang="zh-CN" sz="1200" dirty="0"/>
              <a:t>(</a:t>
            </a:r>
            <a:r>
              <a:rPr lang="en" altLang="zh-CN" sz="1200" dirty="0">
                <a:solidFill>
                  <a:srgbClr val="6A8759"/>
                </a:solidFill>
              </a:rPr>
              <a:t>"%s: %s"</a:t>
            </a:r>
            <a:br>
              <a:rPr lang="en" altLang="zh-CN" sz="1200" dirty="0">
                <a:solidFill>
                  <a:srgbClr val="6A8759"/>
                </a:solidFill>
              </a:rPr>
            </a:br>
            <a:r>
              <a:rPr lang="en" altLang="zh-CN" sz="1200" dirty="0">
                <a:solidFill>
                  <a:srgbClr val="6A8759"/>
                </a:solidFill>
              </a:rPr>
              <a:t>                            </a:t>
            </a:r>
            <a:r>
              <a:rPr lang="en" altLang="zh-CN" sz="1200" dirty="0"/>
              <a:t>+ </a:t>
            </a:r>
            <a:r>
              <a:rPr lang="en" altLang="zh-CN" sz="1200" dirty="0">
                <a:solidFill>
                  <a:srgbClr val="6A8759"/>
                </a:solidFill>
              </a:rPr>
              <a:t>" has bowed back to me!%n"</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solidFill>
                  <a:srgbClr val="CC7832"/>
                </a:solidFill>
              </a:rPr>
              <a:t>this</a:t>
            </a:r>
            <a:r>
              <a:rPr lang="en" altLang="zh-CN" sz="1200" dirty="0" err="1"/>
              <a:t>.</a:t>
            </a:r>
            <a:r>
              <a:rPr lang="en" altLang="zh-CN" sz="1200" dirty="0" err="1">
                <a:solidFill>
                  <a:srgbClr val="9876AA"/>
                </a:solidFill>
              </a:rPr>
              <a:t>name</a:t>
            </a:r>
            <a:r>
              <a:rPr lang="en" altLang="zh-CN" sz="1200" dirty="0">
                <a:solidFill>
                  <a:srgbClr val="CC7832"/>
                </a:solidFill>
              </a:rPr>
              <a:t>, </a:t>
            </a:r>
            <a:r>
              <a:rPr lang="en" altLang="zh-CN" sz="1200" dirty="0" err="1"/>
              <a:t>bower.getName</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    }</a:t>
            </a:r>
            <a:br>
              <a:rPr lang="en" altLang="zh-CN" sz="1200" dirty="0"/>
            </a:br>
            <a:br>
              <a:rPr lang="en" altLang="zh-CN" sz="1200" dirty="0"/>
            </a:br>
            <a:endParaRPr lang="zh-CN" altLang="en-US" sz="1200" dirty="0"/>
          </a:p>
        </p:txBody>
      </p:sp>
    </p:spTree>
    <p:extLst>
      <p:ext uri="{BB962C8B-B14F-4D97-AF65-F5344CB8AC3E}">
        <p14:creationId xmlns:p14="http://schemas.microsoft.com/office/powerpoint/2010/main" val="3813323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a:extLst>
              <a:ext uri="{FF2B5EF4-FFF2-40B4-BE49-F238E27FC236}">
                <a16:creationId xmlns:a16="http://schemas.microsoft.com/office/drawing/2014/main" id="{3B5D1775-371E-1841-BF1F-C13E8C568434}"/>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sp>
        <p:nvSpPr>
          <p:cNvPr id="6" name="标题 5">
            <a:extLst>
              <a:ext uri="{FF2B5EF4-FFF2-40B4-BE49-F238E27FC236}">
                <a16:creationId xmlns:a16="http://schemas.microsoft.com/office/drawing/2014/main" id="{825AF4D0-E752-0B46-9FAE-29799DEFAA65}"/>
              </a:ext>
            </a:extLst>
          </p:cNvPr>
          <p:cNvSpPr>
            <a:spLocks noGrp="1"/>
          </p:cNvSpPr>
          <p:nvPr>
            <p:ph type="title"/>
          </p:nvPr>
        </p:nvSpPr>
        <p:spPr/>
        <p:txBody>
          <a:bodyPr/>
          <a:lstStyle/>
          <a:p>
            <a:r>
              <a:rPr lang="en-US" altLang="zh-CN" dirty="0"/>
              <a:t>Liveness</a:t>
            </a:r>
            <a:endParaRPr lang="zh-CN" altLang="en-US" dirty="0"/>
          </a:p>
        </p:txBody>
      </p:sp>
      <p:sp>
        <p:nvSpPr>
          <p:cNvPr id="10" name="矩形 9">
            <a:extLst>
              <a:ext uri="{FF2B5EF4-FFF2-40B4-BE49-F238E27FC236}">
                <a16:creationId xmlns:a16="http://schemas.microsoft.com/office/drawing/2014/main" id="{CFF4B0D8-A06A-DE47-841C-AFA9B63D22E4}"/>
              </a:ext>
            </a:extLst>
          </p:cNvPr>
          <p:cNvSpPr/>
          <p:nvPr/>
        </p:nvSpPr>
        <p:spPr>
          <a:xfrm>
            <a:off x="1493658" y="789552"/>
            <a:ext cx="4954860" cy="2677656"/>
          </a:xfrm>
          <a:prstGeom prst="rect">
            <a:avLst/>
          </a:prstGeom>
        </p:spPr>
        <p:txBody>
          <a:bodyPr wrap="square">
            <a:spAutoFit/>
          </a:bodyPr>
          <a:lstStyle/>
          <a:p>
            <a:r>
              <a:rPr lang="en" altLang="zh-CN" sz="1200" dirty="0"/>
              <a:t>    </a:t>
            </a:r>
            <a:r>
              <a:rPr lang="en" altLang="zh-CN" sz="1200" dirty="0">
                <a:solidFill>
                  <a:srgbClr val="CC7832"/>
                </a:solidFill>
              </a:rPr>
              <a:t>public static void </a:t>
            </a:r>
            <a:r>
              <a:rPr lang="en" altLang="zh-CN" sz="1200" dirty="0">
                <a:solidFill>
                  <a:srgbClr val="FFC66D"/>
                </a:solidFill>
              </a:rPr>
              <a:t>main</a:t>
            </a:r>
            <a:r>
              <a:rPr lang="en" altLang="zh-CN" sz="1200" dirty="0"/>
              <a:t>(String[] </a:t>
            </a:r>
            <a:r>
              <a:rPr lang="en" altLang="zh-CN" sz="1200" dirty="0" err="1"/>
              <a:t>args</a:t>
            </a:r>
            <a:r>
              <a:rPr lang="en" altLang="zh-CN" sz="1200" dirty="0"/>
              <a:t>) {</a:t>
            </a:r>
            <a:br>
              <a:rPr lang="en" altLang="zh-CN" sz="1200" dirty="0"/>
            </a:br>
            <a:r>
              <a:rPr lang="en" altLang="zh-CN" sz="1200" dirty="0"/>
              <a:t>        </a:t>
            </a:r>
            <a:r>
              <a:rPr lang="en" altLang="zh-CN" sz="1200" dirty="0">
                <a:solidFill>
                  <a:srgbClr val="CC7832"/>
                </a:solidFill>
              </a:rPr>
              <a:t>final </a:t>
            </a:r>
            <a:r>
              <a:rPr lang="en" altLang="zh-CN" sz="1200" dirty="0"/>
              <a:t>Friend </a:t>
            </a:r>
            <a:r>
              <a:rPr lang="en" altLang="zh-CN" sz="1200" dirty="0" err="1"/>
              <a:t>alphonse</a:t>
            </a:r>
            <a:r>
              <a:rPr lang="en" altLang="zh-CN" sz="1200" dirty="0"/>
              <a:t> =</a:t>
            </a:r>
            <a:br>
              <a:rPr lang="en" altLang="zh-CN" sz="1200" dirty="0"/>
            </a:br>
            <a:r>
              <a:rPr lang="en" altLang="zh-CN" sz="1200" dirty="0"/>
              <a:t>                </a:t>
            </a:r>
            <a:r>
              <a:rPr lang="en" altLang="zh-CN" sz="1200" dirty="0">
                <a:solidFill>
                  <a:srgbClr val="CC7832"/>
                </a:solidFill>
              </a:rPr>
              <a:t>new </a:t>
            </a:r>
            <a:r>
              <a:rPr lang="en" altLang="zh-CN" sz="1200" dirty="0"/>
              <a:t>Friend(</a:t>
            </a:r>
            <a:r>
              <a:rPr lang="en" altLang="zh-CN" sz="1200" dirty="0">
                <a:solidFill>
                  <a:srgbClr val="6A8759"/>
                </a:solidFill>
              </a:rPr>
              <a:t>"Alphonse"</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final </a:t>
            </a:r>
            <a:r>
              <a:rPr lang="en" altLang="zh-CN" sz="1200" dirty="0"/>
              <a:t>Friend </a:t>
            </a:r>
            <a:r>
              <a:rPr lang="en" altLang="zh-CN" sz="1200" dirty="0" err="1"/>
              <a:t>gaston</a:t>
            </a:r>
            <a:r>
              <a:rPr lang="en" altLang="zh-CN" sz="1200" dirty="0"/>
              <a:t> =</a:t>
            </a:r>
            <a:br>
              <a:rPr lang="en" altLang="zh-CN" sz="1200" dirty="0"/>
            </a:br>
            <a:r>
              <a:rPr lang="en" altLang="zh-CN" sz="1200" dirty="0"/>
              <a:t>                </a:t>
            </a:r>
            <a:r>
              <a:rPr lang="en" altLang="zh-CN" sz="1200" dirty="0">
                <a:solidFill>
                  <a:srgbClr val="CC7832"/>
                </a:solidFill>
              </a:rPr>
              <a:t>new </a:t>
            </a:r>
            <a:r>
              <a:rPr lang="en" altLang="zh-CN" sz="1200" dirty="0"/>
              <a:t>Friend(</a:t>
            </a:r>
            <a:r>
              <a:rPr lang="en" altLang="zh-CN" sz="1200" dirty="0">
                <a:solidFill>
                  <a:srgbClr val="6A8759"/>
                </a:solidFill>
              </a:rPr>
              <a:t>"Gaston"</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new </a:t>
            </a:r>
            <a:r>
              <a:rPr lang="en" altLang="zh-CN" sz="1200" dirty="0"/>
              <a:t>Thread(</a:t>
            </a:r>
            <a:r>
              <a:rPr lang="en" altLang="zh-CN" sz="1200" dirty="0">
                <a:solidFill>
                  <a:srgbClr val="CC7832"/>
                </a:solidFill>
              </a:rPr>
              <a:t>new </a:t>
            </a:r>
            <a:r>
              <a:rPr lang="en" altLang="zh-CN" sz="1200" dirty="0"/>
              <a:t>Runnable() {</a:t>
            </a:r>
            <a:br>
              <a:rPr lang="en" altLang="zh-CN" sz="1200" dirty="0"/>
            </a:br>
            <a:r>
              <a:rPr lang="en" altLang="zh-CN" sz="1200" dirty="0"/>
              <a:t>            </a:t>
            </a:r>
            <a:r>
              <a:rPr lang="en" altLang="zh-CN" sz="1200" dirty="0">
                <a:solidFill>
                  <a:srgbClr val="CC7832"/>
                </a:solidFill>
              </a:rPr>
              <a:t>public void </a:t>
            </a:r>
            <a:r>
              <a:rPr lang="en" altLang="zh-CN" sz="1200" dirty="0">
                <a:solidFill>
                  <a:srgbClr val="FFC66D"/>
                </a:solidFill>
              </a:rPr>
              <a:t>run</a:t>
            </a:r>
            <a:r>
              <a:rPr lang="en" altLang="zh-CN" sz="1200" dirty="0"/>
              <a:t>() { </a:t>
            </a:r>
            <a:r>
              <a:rPr lang="en" altLang="zh-CN" sz="1200" dirty="0" err="1">
                <a:solidFill>
                  <a:srgbClr val="B389C5"/>
                </a:solidFill>
              </a:rPr>
              <a:t>alphonse</a:t>
            </a:r>
            <a:r>
              <a:rPr lang="en" altLang="zh-CN" sz="1200" dirty="0" err="1"/>
              <a:t>.bow</a:t>
            </a:r>
            <a:r>
              <a:rPr lang="en" altLang="zh-CN" sz="1200" dirty="0"/>
              <a:t>(</a:t>
            </a:r>
            <a:r>
              <a:rPr lang="en" altLang="zh-CN" sz="1200" dirty="0" err="1">
                <a:solidFill>
                  <a:srgbClr val="B389C5"/>
                </a:solidFill>
              </a:rPr>
              <a:t>gaston</a:t>
            </a:r>
            <a:r>
              <a:rPr lang="en" altLang="zh-CN" sz="1200" dirty="0"/>
              <a:t>)</a:t>
            </a:r>
            <a:r>
              <a:rPr lang="en" altLang="zh-CN" sz="1200" dirty="0">
                <a:solidFill>
                  <a:srgbClr val="CC7832"/>
                </a:solidFill>
              </a:rPr>
              <a:t>; </a:t>
            </a:r>
            <a:r>
              <a:rPr lang="en" altLang="zh-CN" sz="1200" dirty="0"/>
              <a:t>}</a:t>
            </a:r>
            <a:br>
              <a:rPr lang="en" altLang="zh-CN" sz="1200" dirty="0"/>
            </a:br>
            <a:r>
              <a:rPr lang="en" altLang="zh-CN" sz="1200" dirty="0"/>
              <a:t>        }).start()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new </a:t>
            </a:r>
            <a:r>
              <a:rPr lang="en" altLang="zh-CN" sz="1200" dirty="0"/>
              <a:t>Thread(</a:t>
            </a:r>
            <a:r>
              <a:rPr lang="en" altLang="zh-CN" sz="1200" dirty="0">
                <a:solidFill>
                  <a:srgbClr val="CC7832"/>
                </a:solidFill>
              </a:rPr>
              <a:t>new </a:t>
            </a:r>
            <a:r>
              <a:rPr lang="en" altLang="zh-CN" sz="1200" dirty="0"/>
              <a:t>Runnable() {</a:t>
            </a:r>
            <a:br>
              <a:rPr lang="en" altLang="zh-CN" sz="1200" dirty="0"/>
            </a:br>
            <a:r>
              <a:rPr lang="en" altLang="zh-CN" sz="1200" dirty="0"/>
              <a:t>            </a:t>
            </a:r>
            <a:r>
              <a:rPr lang="en" altLang="zh-CN" sz="1200" dirty="0">
                <a:solidFill>
                  <a:srgbClr val="CC7832"/>
                </a:solidFill>
              </a:rPr>
              <a:t>public void </a:t>
            </a:r>
            <a:r>
              <a:rPr lang="en" altLang="zh-CN" sz="1200" dirty="0">
                <a:solidFill>
                  <a:srgbClr val="FFC66D"/>
                </a:solidFill>
              </a:rPr>
              <a:t>run</a:t>
            </a:r>
            <a:r>
              <a:rPr lang="en" altLang="zh-CN" sz="1200" dirty="0"/>
              <a:t>() { </a:t>
            </a:r>
            <a:r>
              <a:rPr lang="en" altLang="zh-CN" sz="1200" dirty="0" err="1">
                <a:solidFill>
                  <a:srgbClr val="B389C5"/>
                </a:solidFill>
              </a:rPr>
              <a:t>gaston</a:t>
            </a:r>
            <a:r>
              <a:rPr lang="en" altLang="zh-CN" sz="1200" dirty="0" err="1"/>
              <a:t>.bow</a:t>
            </a:r>
            <a:r>
              <a:rPr lang="en" altLang="zh-CN" sz="1200" dirty="0"/>
              <a:t>(</a:t>
            </a:r>
            <a:r>
              <a:rPr lang="en" altLang="zh-CN" sz="1200" dirty="0" err="1">
                <a:solidFill>
                  <a:srgbClr val="B389C5"/>
                </a:solidFill>
              </a:rPr>
              <a:t>alphonse</a:t>
            </a:r>
            <a:r>
              <a:rPr lang="en" altLang="zh-CN" sz="1200" dirty="0"/>
              <a:t>)</a:t>
            </a:r>
            <a:r>
              <a:rPr lang="en" altLang="zh-CN" sz="1200" dirty="0">
                <a:solidFill>
                  <a:srgbClr val="CC7832"/>
                </a:solidFill>
              </a:rPr>
              <a:t>; </a:t>
            </a:r>
            <a:r>
              <a:rPr lang="en" altLang="zh-CN" sz="1200" dirty="0"/>
              <a:t>}</a:t>
            </a:r>
            <a:br>
              <a:rPr lang="en" altLang="zh-CN" sz="1200" dirty="0"/>
            </a:br>
            <a:r>
              <a:rPr lang="en" altLang="zh-CN" sz="1200" dirty="0"/>
              <a:t>        }).start()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a:t>
            </a:r>
            <a:br>
              <a:rPr lang="en" altLang="zh-CN" sz="1200" dirty="0"/>
            </a:br>
            <a:endParaRPr lang="zh-CN" altLang="en-US" sz="1200" dirty="0"/>
          </a:p>
        </p:txBody>
      </p:sp>
      <p:pic>
        <p:nvPicPr>
          <p:cNvPr id="2" name="图片 1">
            <a:extLst>
              <a:ext uri="{FF2B5EF4-FFF2-40B4-BE49-F238E27FC236}">
                <a16:creationId xmlns:a16="http://schemas.microsoft.com/office/drawing/2014/main" id="{28314398-6DB8-334D-B618-7F04095F572B}"/>
              </a:ext>
            </a:extLst>
          </p:cNvPr>
          <p:cNvPicPr>
            <a:picLocks noChangeAspect="1"/>
          </p:cNvPicPr>
          <p:nvPr/>
        </p:nvPicPr>
        <p:blipFill>
          <a:blip r:embed="rId3"/>
          <a:stretch>
            <a:fillRect/>
          </a:stretch>
        </p:blipFill>
        <p:spPr>
          <a:xfrm>
            <a:off x="4211817" y="3009305"/>
            <a:ext cx="3438525" cy="1409700"/>
          </a:xfrm>
          <a:prstGeom prst="rect">
            <a:avLst/>
          </a:prstGeom>
        </p:spPr>
      </p:pic>
    </p:spTree>
    <p:extLst>
      <p:ext uri="{BB962C8B-B14F-4D97-AF65-F5344CB8AC3E}">
        <p14:creationId xmlns:p14="http://schemas.microsoft.com/office/powerpoint/2010/main" val="3902609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F5AD7-DDDC-6942-A081-1FB06F3C4CBB}"/>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Starvation and </a:t>
            </a:r>
            <a:r>
              <a:rPr lang="en-US" altLang="zh-CN" dirty="0" err="1">
                <a:effectLst/>
              </a:rPr>
              <a:t>Livelock</a:t>
            </a:r>
            <a:endParaRPr lang="en-US" altLang="zh-CN" dirty="0">
              <a:effectLst/>
            </a:endParaRPr>
          </a:p>
        </p:txBody>
      </p:sp>
      <p:sp>
        <p:nvSpPr>
          <p:cNvPr id="3" name="内容占位符 2">
            <a:extLst>
              <a:ext uri="{FF2B5EF4-FFF2-40B4-BE49-F238E27FC236}">
                <a16:creationId xmlns:a16="http://schemas.microsoft.com/office/drawing/2014/main" id="{B5DB790B-9DB0-8E45-8E52-B2E12E5F3097}"/>
              </a:ext>
            </a:extLst>
          </p:cNvPr>
          <p:cNvSpPr>
            <a:spLocks noGrp="1"/>
          </p:cNvSpPr>
          <p:nvPr>
            <p:ph idx="1"/>
          </p:nvPr>
        </p:nvSpPr>
        <p:spPr/>
        <p:txBody>
          <a:bodyPr>
            <a:normAutofit/>
          </a:bodyPr>
          <a:lstStyle/>
          <a:p>
            <a:r>
              <a:rPr lang="en-US" altLang="zh-CN" b="1" dirty="0"/>
              <a:t>Starvation</a:t>
            </a:r>
          </a:p>
          <a:p>
            <a:pPr lvl="1"/>
            <a:r>
              <a:rPr lang="en-US" altLang="zh-CN" i="1" dirty="0">
                <a:solidFill>
                  <a:srgbClr val="FF0000"/>
                </a:solidFill>
              </a:rPr>
              <a:t>Starvation</a:t>
            </a:r>
            <a:r>
              <a:rPr lang="en-US" altLang="zh-CN" dirty="0"/>
              <a:t> describes a situation where a thread is unable to gain regular access to shared resources and is unable to make progress. This happens when shared resources are made unavailable for long periods by "greedy" threads.</a:t>
            </a:r>
          </a:p>
          <a:p>
            <a:pPr lvl="1"/>
            <a:endParaRPr lang="en-US" altLang="zh-CN" dirty="0"/>
          </a:p>
          <a:p>
            <a:r>
              <a:rPr lang="en-US" altLang="zh-CN" b="1" dirty="0" err="1"/>
              <a:t>Livelock</a:t>
            </a:r>
            <a:endParaRPr lang="en-US" altLang="zh-CN" b="1" dirty="0"/>
          </a:p>
          <a:p>
            <a:pPr lvl="1"/>
            <a:r>
              <a:rPr lang="en-US" altLang="zh-CN" dirty="0"/>
              <a:t>A thread often acts in response to the action of another thread. If the other thread's action is also a response to the action of another thread, then </a:t>
            </a:r>
            <a:r>
              <a:rPr lang="en-US" altLang="zh-CN" i="1" dirty="0" err="1">
                <a:solidFill>
                  <a:srgbClr val="FF0000"/>
                </a:solidFill>
              </a:rPr>
              <a:t>livelock</a:t>
            </a:r>
            <a:r>
              <a:rPr lang="en-US" altLang="zh-CN" dirty="0"/>
              <a:t> may result. As with deadlock, </a:t>
            </a:r>
            <a:r>
              <a:rPr lang="en-US" altLang="zh-CN" dirty="0" err="1"/>
              <a:t>livelocked</a:t>
            </a:r>
            <a:r>
              <a:rPr lang="en-US" altLang="zh-CN" dirty="0"/>
              <a:t> threads are </a:t>
            </a:r>
            <a:r>
              <a:rPr lang="en-US" altLang="zh-CN" dirty="0">
                <a:solidFill>
                  <a:srgbClr val="FF0000"/>
                </a:solidFill>
              </a:rPr>
              <a:t>unable</a:t>
            </a:r>
            <a:r>
              <a:rPr lang="en-US" altLang="zh-CN" dirty="0"/>
              <a:t> to make further progress. However, the threads are not blocked — they are simply too busy responding to each other to resume work. </a:t>
            </a:r>
          </a:p>
          <a:p>
            <a:endParaRPr kumimoji="1" lang="zh-CN" altLang="en-US" dirty="0"/>
          </a:p>
        </p:txBody>
      </p:sp>
      <p:sp>
        <p:nvSpPr>
          <p:cNvPr id="4" name="幻灯片编号占位符 3">
            <a:extLst>
              <a:ext uri="{FF2B5EF4-FFF2-40B4-BE49-F238E27FC236}">
                <a16:creationId xmlns:a16="http://schemas.microsoft.com/office/drawing/2014/main" id="{4C4F0BD0-D753-5D4E-999C-07781959FCF2}"/>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Tree>
    <p:extLst>
      <p:ext uri="{BB962C8B-B14F-4D97-AF65-F5344CB8AC3E}">
        <p14:creationId xmlns:p14="http://schemas.microsoft.com/office/powerpoint/2010/main" val="144771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a:extLst>
              <a:ext uri="{FF2B5EF4-FFF2-40B4-BE49-F238E27FC236}">
                <a16:creationId xmlns:a16="http://schemas.microsoft.com/office/drawing/2014/main" id="{BDB03024-6CBC-DE45-A458-388D8C54B9FA}"/>
              </a:ext>
            </a:extLst>
          </p:cNvPr>
          <p:cNvSpPr>
            <a:spLocks noGrp="1"/>
          </p:cNvSpPr>
          <p:nvPr>
            <p:ph idx="1"/>
          </p:nvPr>
        </p:nvSpPr>
        <p:spPr/>
        <p:txBody>
          <a:bodyPr/>
          <a:lstStyle/>
          <a:p>
            <a:r>
              <a:rPr lang="en-US" altLang="zh-CN" dirty="0"/>
              <a:t>Threads often have to coordinate their actions. </a:t>
            </a:r>
          </a:p>
          <a:p>
            <a:pPr lvl="1"/>
            <a:r>
              <a:rPr lang="en-US" altLang="zh-CN" dirty="0"/>
              <a:t>The most common coordination idiom is the </a:t>
            </a:r>
            <a:r>
              <a:rPr lang="en-US" altLang="zh-CN" i="1" dirty="0">
                <a:solidFill>
                  <a:srgbClr val="FF0000"/>
                </a:solidFill>
              </a:rPr>
              <a:t>guarded block</a:t>
            </a:r>
            <a:r>
              <a:rPr lang="en-US" altLang="zh-CN" dirty="0"/>
              <a:t>. </a:t>
            </a:r>
          </a:p>
          <a:p>
            <a:pPr lvl="1"/>
            <a:r>
              <a:rPr lang="en-US" altLang="zh-CN" dirty="0"/>
              <a:t>Such a block begins by polling a condition that must be true before the block can proceed. </a:t>
            </a:r>
          </a:p>
          <a:p>
            <a:r>
              <a:rPr lang="en-US" altLang="zh-CN" dirty="0"/>
              <a:t>Suppose, </a:t>
            </a:r>
          </a:p>
          <a:p>
            <a:pPr lvl="1"/>
            <a:r>
              <a:rPr lang="en-US" altLang="zh-CN" dirty="0"/>
              <a:t>for example </a:t>
            </a:r>
            <a:r>
              <a:rPr lang="en-US" altLang="zh-CN" dirty="0" err="1">
                <a:solidFill>
                  <a:schemeClr val="tx2"/>
                </a:solidFill>
              </a:rPr>
              <a:t>guardedJoy</a:t>
            </a:r>
            <a:r>
              <a:rPr lang="en-US" altLang="zh-CN" dirty="0"/>
              <a:t> is a method that must not proceed until a shared variable joy has been set by another thread. </a:t>
            </a:r>
          </a:p>
          <a:p>
            <a:pPr marL="533400" lvl="1" indent="0">
              <a:buNone/>
            </a:pPr>
            <a:r>
              <a:rPr lang="en-US" altLang="zh-CN" dirty="0">
                <a:solidFill>
                  <a:schemeClr val="tx2"/>
                </a:solidFill>
              </a:rPr>
              <a:t>public void </a:t>
            </a:r>
            <a:r>
              <a:rPr lang="en-US" altLang="zh-CN" dirty="0" err="1">
                <a:solidFill>
                  <a:schemeClr val="tx2"/>
                </a:solidFill>
              </a:rPr>
              <a:t>guardedJoy</a:t>
            </a:r>
            <a:r>
              <a:rPr lang="en-US" altLang="zh-CN" dirty="0">
                <a:solidFill>
                  <a:schemeClr val="tx2"/>
                </a:solidFill>
              </a:rPr>
              <a:t>() {</a:t>
            </a:r>
          </a:p>
          <a:p>
            <a:pPr marL="533400" lvl="1" indent="0">
              <a:buNone/>
            </a:pPr>
            <a:r>
              <a:rPr lang="zh-Hans" altLang="en-US" dirty="0">
                <a:solidFill>
                  <a:schemeClr val="tx2"/>
                </a:solidFill>
              </a:rPr>
              <a:t>  </a:t>
            </a:r>
            <a:r>
              <a:rPr lang="en-US" altLang="zh-CN" dirty="0">
                <a:solidFill>
                  <a:schemeClr val="tx2"/>
                </a:solidFill>
              </a:rPr>
              <a:t> // Simple loop guard. Wastes </a:t>
            </a:r>
          </a:p>
          <a:p>
            <a:pPr marL="533400" lvl="1" indent="0">
              <a:buNone/>
            </a:pPr>
            <a:r>
              <a:rPr lang="zh-Hans" altLang="en-US" dirty="0">
                <a:solidFill>
                  <a:schemeClr val="tx2"/>
                </a:solidFill>
              </a:rPr>
              <a:t>   </a:t>
            </a:r>
            <a:r>
              <a:rPr lang="en-US" altLang="zh-CN" dirty="0">
                <a:solidFill>
                  <a:schemeClr val="tx2"/>
                </a:solidFill>
              </a:rPr>
              <a:t>// processor time. Don't do this! </a:t>
            </a:r>
          </a:p>
          <a:p>
            <a:pPr marL="533400" lvl="1" indent="0">
              <a:buNone/>
            </a:pPr>
            <a:r>
              <a:rPr lang="zh-Hans" altLang="en-US" dirty="0">
                <a:solidFill>
                  <a:schemeClr val="tx2"/>
                </a:solidFill>
              </a:rPr>
              <a:t>   </a:t>
            </a:r>
            <a:r>
              <a:rPr lang="en-US" altLang="zh-CN" dirty="0">
                <a:solidFill>
                  <a:schemeClr val="tx2"/>
                </a:solidFill>
              </a:rPr>
              <a:t>while(!joy) {</a:t>
            </a:r>
            <a:r>
              <a:rPr lang="zh-Hans" altLang="en-US" dirty="0">
                <a:solidFill>
                  <a:schemeClr val="tx2"/>
                </a:solidFill>
              </a:rPr>
              <a:t> </a:t>
            </a:r>
            <a:r>
              <a:rPr lang="en-US" altLang="zh-CN" dirty="0">
                <a:solidFill>
                  <a:schemeClr val="tx2"/>
                </a:solidFill>
              </a:rPr>
              <a:t>} </a:t>
            </a:r>
          </a:p>
          <a:p>
            <a:pPr marL="533400" lvl="1" indent="0">
              <a:buNone/>
            </a:pPr>
            <a:r>
              <a:rPr lang="zh-Hans" altLang="en-US" dirty="0">
                <a:solidFill>
                  <a:schemeClr val="tx2"/>
                </a:solidFill>
              </a:rPr>
              <a:t>   </a:t>
            </a:r>
            <a:r>
              <a:rPr lang="en-US" altLang="zh-CN" dirty="0" err="1">
                <a:solidFill>
                  <a:schemeClr val="tx2"/>
                </a:solidFill>
              </a:rPr>
              <a:t>System.out.println</a:t>
            </a:r>
            <a:r>
              <a:rPr lang="en-US" altLang="zh-CN" dirty="0">
                <a:solidFill>
                  <a:schemeClr val="tx2"/>
                </a:solidFill>
              </a:rPr>
              <a:t>("Joy has been achieved!");</a:t>
            </a:r>
          </a:p>
          <a:p>
            <a:pPr marL="533400" lvl="1" indent="0">
              <a:buNone/>
            </a:pPr>
            <a:r>
              <a:rPr lang="en-US" altLang="zh-CN" dirty="0">
                <a:solidFill>
                  <a:schemeClr val="tx2"/>
                </a:solidFill>
              </a:rPr>
              <a:t>}</a:t>
            </a:r>
          </a:p>
          <a:p>
            <a:pPr lvl="1"/>
            <a:endParaRPr kumimoji="1" lang="zh-CN" altLang="en-US" dirty="0"/>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spTree>
    <p:extLst>
      <p:ext uri="{BB962C8B-B14F-4D97-AF65-F5344CB8AC3E}">
        <p14:creationId xmlns:p14="http://schemas.microsoft.com/office/powerpoint/2010/main" val="1155273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a:extLst>
              <a:ext uri="{FF2B5EF4-FFF2-40B4-BE49-F238E27FC236}">
                <a16:creationId xmlns:a16="http://schemas.microsoft.com/office/drawing/2014/main" id="{BDB03024-6CBC-DE45-A458-388D8C54B9FA}"/>
              </a:ext>
            </a:extLst>
          </p:cNvPr>
          <p:cNvSpPr>
            <a:spLocks noGrp="1"/>
          </p:cNvSpPr>
          <p:nvPr>
            <p:ph idx="1"/>
          </p:nvPr>
        </p:nvSpPr>
        <p:spPr/>
        <p:txBody>
          <a:bodyPr>
            <a:normAutofit/>
          </a:bodyPr>
          <a:lstStyle/>
          <a:p>
            <a:r>
              <a:rPr lang="en-US" altLang="zh-CN" dirty="0"/>
              <a:t>A more efficient guard invokes </a:t>
            </a:r>
            <a:r>
              <a:rPr lang="en-US" altLang="zh-CN" dirty="0">
                <a:solidFill>
                  <a:schemeClr val="tx2"/>
                </a:solidFill>
              </a:rPr>
              <a:t>Object.wait</a:t>
            </a:r>
            <a:r>
              <a:rPr lang="en-US" altLang="zh-CN" dirty="0"/>
              <a:t> to suspend the current thread. </a:t>
            </a:r>
          </a:p>
          <a:p>
            <a:pPr lvl="1"/>
            <a:r>
              <a:rPr lang="en-US" altLang="zh-CN" dirty="0"/>
              <a:t>The invocation of </a:t>
            </a:r>
            <a:r>
              <a:rPr lang="en-US" altLang="zh-CN" dirty="0">
                <a:solidFill>
                  <a:schemeClr val="tx2"/>
                </a:solidFill>
              </a:rPr>
              <a:t>wait</a:t>
            </a:r>
            <a:r>
              <a:rPr lang="en-US" altLang="zh-CN" dirty="0"/>
              <a:t> does not return until another thread has issued a </a:t>
            </a:r>
            <a:r>
              <a:rPr lang="en-US" altLang="zh-CN" dirty="0">
                <a:solidFill>
                  <a:schemeClr val="tx2"/>
                </a:solidFill>
              </a:rPr>
              <a:t>notification</a:t>
            </a:r>
            <a:r>
              <a:rPr lang="en-US" altLang="zh-CN" dirty="0"/>
              <a:t> that some special event may have occurred — though not necessarily the event this thread is waiting for:</a:t>
            </a:r>
          </a:p>
          <a:p>
            <a:pPr marL="533400" lvl="1" indent="0">
              <a:buNone/>
            </a:pPr>
            <a:r>
              <a:rPr lang="en-US" altLang="zh-CN" sz="1575" dirty="0">
                <a:solidFill>
                  <a:schemeClr val="tx2"/>
                </a:solidFill>
              </a:rPr>
              <a:t>public synchronized void </a:t>
            </a:r>
            <a:r>
              <a:rPr lang="en-US" altLang="zh-CN" sz="1575" dirty="0" err="1">
                <a:solidFill>
                  <a:schemeClr val="tx2"/>
                </a:solidFill>
              </a:rPr>
              <a:t>guardedJoy</a:t>
            </a:r>
            <a:r>
              <a:rPr lang="en-US" altLang="zh-CN" sz="1575" dirty="0">
                <a:solidFill>
                  <a:schemeClr val="tx2"/>
                </a:solidFill>
              </a:rPr>
              <a:t>() {</a:t>
            </a:r>
          </a:p>
          <a:p>
            <a:pPr marL="533400" lvl="1" indent="0">
              <a:buNone/>
            </a:pPr>
            <a:r>
              <a:rPr lang="zh-Hans" altLang="en-US" sz="1575" dirty="0">
                <a:solidFill>
                  <a:schemeClr val="tx2"/>
                </a:solidFill>
              </a:rPr>
              <a:t>  </a:t>
            </a:r>
            <a:r>
              <a:rPr lang="en-US" altLang="zh-CN" sz="1575" dirty="0">
                <a:solidFill>
                  <a:schemeClr val="tx2"/>
                </a:solidFill>
              </a:rPr>
              <a:t> // This guard only loops once for each special event, which may not </a:t>
            </a:r>
            <a:r>
              <a:rPr lang="zh-Hans" altLang="en-US" sz="1575" dirty="0">
                <a:solidFill>
                  <a:schemeClr val="tx2"/>
                </a:solidFill>
              </a:rPr>
              <a:t>     </a:t>
            </a:r>
            <a:endParaRPr lang="en-US" altLang="zh-Hans" sz="1575" dirty="0">
              <a:solidFill>
                <a:schemeClr val="tx2"/>
              </a:solidFill>
            </a:endParaRPr>
          </a:p>
          <a:p>
            <a:pPr marL="533400" lvl="1" indent="0">
              <a:buNone/>
            </a:pPr>
            <a:r>
              <a:rPr lang="zh-Hans" altLang="en-US" sz="1575" dirty="0">
                <a:solidFill>
                  <a:schemeClr val="tx2"/>
                </a:solidFill>
              </a:rPr>
              <a:t>   </a:t>
            </a:r>
            <a:r>
              <a:rPr lang="en-US" altLang="zh-CN" sz="1575" dirty="0">
                <a:solidFill>
                  <a:schemeClr val="tx2"/>
                </a:solidFill>
              </a:rPr>
              <a:t>// be the event we're waiting for. </a:t>
            </a:r>
          </a:p>
          <a:p>
            <a:pPr marL="533400" lvl="1" indent="0">
              <a:buNone/>
            </a:pPr>
            <a:r>
              <a:rPr lang="zh-Hans" altLang="en-US" sz="1575" dirty="0">
                <a:solidFill>
                  <a:schemeClr val="tx2"/>
                </a:solidFill>
              </a:rPr>
              <a:t>   </a:t>
            </a:r>
            <a:r>
              <a:rPr lang="en-US" altLang="zh-CN" sz="1575" dirty="0">
                <a:solidFill>
                  <a:schemeClr val="tx2"/>
                </a:solidFill>
              </a:rPr>
              <a:t>while(!joy) {</a:t>
            </a:r>
          </a:p>
          <a:p>
            <a:pPr marL="533400" lvl="1" indent="0">
              <a:buNone/>
            </a:pPr>
            <a:r>
              <a:rPr lang="zh-Hans" altLang="en-US" sz="1575" dirty="0">
                <a:solidFill>
                  <a:schemeClr val="tx2"/>
                </a:solidFill>
              </a:rPr>
              <a:t>      </a:t>
            </a:r>
            <a:r>
              <a:rPr lang="en-US" altLang="zh-CN" sz="1575" dirty="0">
                <a:solidFill>
                  <a:schemeClr val="tx2"/>
                </a:solidFill>
              </a:rPr>
              <a:t> try { wait(); } </a:t>
            </a:r>
          </a:p>
          <a:p>
            <a:pPr marL="533400" lvl="1" indent="0">
              <a:buNone/>
            </a:pPr>
            <a:r>
              <a:rPr lang="zh-Hans" altLang="en-US" sz="1575" dirty="0">
                <a:solidFill>
                  <a:schemeClr val="tx2"/>
                </a:solidFill>
              </a:rPr>
              <a:t>       </a:t>
            </a:r>
            <a:r>
              <a:rPr lang="en-US" altLang="zh-CN" sz="1575" dirty="0">
                <a:solidFill>
                  <a:schemeClr val="tx2"/>
                </a:solidFill>
              </a:rPr>
              <a:t>catch (</a:t>
            </a:r>
            <a:r>
              <a:rPr lang="en-US" altLang="zh-CN" sz="1575" dirty="0" err="1">
                <a:solidFill>
                  <a:schemeClr val="tx2"/>
                </a:solidFill>
              </a:rPr>
              <a:t>InterruptedException</a:t>
            </a:r>
            <a:r>
              <a:rPr lang="en-US" altLang="zh-CN" sz="1575" dirty="0">
                <a:solidFill>
                  <a:schemeClr val="tx2"/>
                </a:solidFill>
              </a:rPr>
              <a:t> e) {} </a:t>
            </a:r>
          </a:p>
          <a:p>
            <a:pPr marL="533400" lvl="1" indent="0">
              <a:buNone/>
            </a:pPr>
            <a:r>
              <a:rPr lang="zh-Hans" altLang="en-US" sz="1575" dirty="0">
                <a:solidFill>
                  <a:schemeClr val="tx2"/>
                </a:solidFill>
              </a:rPr>
              <a:t>   </a:t>
            </a:r>
            <a:r>
              <a:rPr lang="en-US" altLang="zh-CN" sz="1575" dirty="0">
                <a:solidFill>
                  <a:schemeClr val="tx2"/>
                </a:solidFill>
              </a:rPr>
              <a:t>} </a:t>
            </a:r>
          </a:p>
          <a:p>
            <a:pPr marL="533400" lvl="1" indent="0">
              <a:buNone/>
            </a:pPr>
            <a:r>
              <a:rPr lang="zh-Hans" altLang="en-US" sz="1575" dirty="0">
                <a:solidFill>
                  <a:schemeClr val="tx2"/>
                </a:solidFill>
              </a:rPr>
              <a:t>   </a:t>
            </a:r>
            <a:r>
              <a:rPr lang="en-US" altLang="zh-CN" sz="1575" dirty="0" err="1">
                <a:solidFill>
                  <a:schemeClr val="tx2"/>
                </a:solidFill>
              </a:rPr>
              <a:t>System.out.println</a:t>
            </a:r>
            <a:r>
              <a:rPr lang="en-US" altLang="zh-CN" sz="1575" dirty="0">
                <a:solidFill>
                  <a:schemeClr val="tx2"/>
                </a:solidFill>
              </a:rPr>
              <a:t>("Joy and efficiency have been achieved!"); </a:t>
            </a:r>
          </a:p>
          <a:p>
            <a:pPr marL="533400" lvl="1" indent="0">
              <a:buNone/>
            </a:pPr>
            <a:r>
              <a:rPr lang="en-US" altLang="zh-CN" sz="1575" dirty="0">
                <a:solidFill>
                  <a:schemeClr val="tx2"/>
                </a:solidFill>
              </a:rPr>
              <a:t>}</a:t>
            </a:r>
          </a:p>
          <a:p>
            <a:pPr marL="533400" lvl="1" indent="0">
              <a:buNone/>
            </a:pPr>
            <a:endParaRPr lang="en-US" altLang="zh-CN" dirty="0">
              <a:solidFill>
                <a:schemeClr val="tx2"/>
              </a:solidFill>
            </a:endParaRPr>
          </a:p>
          <a:p>
            <a:pPr lvl="1"/>
            <a:endParaRPr kumimoji="1" lang="zh-CN" altLang="en-US" dirty="0"/>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Tree>
    <p:extLst>
      <p:ext uri="{BB962C8B-B14F-4D97-AF65-F5344CB8AC3E}">
        <p14:creationId xmlns:p14="http://schemas.microsoft.com/office/powerpoint/2010/main" val="61537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a:extLst>
              <a:ext uri="{FF2B5EF4-FFF2-40B4-BE49-F238E27FC236}">
                <a16:creationId xmlns:a16="http://schemas.microsoft.com/office/drawing/2014/main" id="{BDB03024-6CBC-DE45-A458-388D8C54B9FA}"/>
              </a:ext>
            </a:extLst>
          </p:cNvPr>
          <p:cNvSpPr>
            <a:spLocks noGrp="1"/>
          </p:cNvSpPr>
          <p:nvPr>
            <p:ph idx="1"/>
          </p:nvPr>
        </p:nvSpPr>
        <p:spPr/>
        <p:txBody>
          <a:bodyPr>
            <a:normAutofit/>
          </a:bodyPr>
          <a:lstStyle/>
          <a:p>
            <a:r>
              <a:rPr lang="en-US" altLang="zh-CN" dirty="0"/>
              <a:t>When wait is invoked, the thread releases the lock and suspends execution. </a:t>
            </a:r>
          </a:p>
          <a:p>
            <a:pPr lvl="1"/>
            <a:r>
              <a:rPr lang="en-US" altLang="zh-CN" dirty="0"/>
              <a:t>At some future time, another thread will acquire the same lock and invoke </a:t>
            </a:r>
            <a:r>
              <a:rPr lang="en-US" altLang="zh-CN" dirty="0">
                <a:solidFill>
                  <a:schemeClr val="tx2"/>
                </a:solidFill>
              </a:rPr>
              <a:t>Object.notifyAll</a:t>
            </a:r>
            <a:r>
              <a:rPr lang="en-US" altLang="zh-CN" dirty="0"/>
              <a:t>, informing all threads waiting on that lock that something important has happened:</a:t>
            </a:r>
          </a:p>
          <a:p>
            <a:pPr marL="533400" lvl="1" indent="0">
              <a:buNone/>
            </a:pPr>
            <a:r>
              <a:rPr lang="en-US" altLang="zh-CN" sz="1575" dirty="0">
                <a:solidFill>
                  <a:schemeClr val="tx2"/>
                </a:solidFill>
              </a:rPr>
              <a:t>public synchronized </a:t>
            </a:r>
            <a:r>
              <a:rPr lang="en-US" altLang="zh-CN" sz="1575" dirty="0" err="1">
                <a:solidFill>
                  <a:schemeClr val="tx2"/>
                </a:solidFill>
              </a:rPr>
              <a:t>notifyJoy</a:t>
            </a:r>
            <a:r>
              <a:rPr lang="en-US" altLang="zh-CN" sz="1575" dirty="0">
                <a:solidFill>
                  <a:schemeClr val="tx2"/>
                </a:solidFill>
              </a:rPr>
              <a:t>() {</a:t>
            </a:r>
          </a:p>
          <a:p>
            <a:pPr marL="533400" lvl="1" indent="0">
              <a:buNone/>
            </a:pPr>
            <a:r>
              <a:rPr lang="zh-Hans" altLang="en-US" sz="1575" dirty="0">
                <a:solidFill>
                  <a:schemeClr val="tx2"/>
                </a:solidFill>
              </a:rPr>
              <a:t>   </a:t>
            </a:r>
            <a:r>
              <a:rPr lang="en-US" altLang="zh-CN" sz="1575" dirty="0">
                <a:solidFill>
                  <a:schemeClr val="tx2"/>
                </a:solidFill>
              </a:rPr>
              <a:t> joy = true; </a:t>
            </a:r>
          </a:p>
          <a:p>
            <a:pPr marL="533400" lvl="1" indent="0">
              <a:buNone/>
            </a:pPr>
            <a:r>
              <a:rPr lang="zh-Hans" altLang="en-US" sz="1575" dirty="0">
                <a:solidFill>
                  <a:schemeClr val="tx2"/>
                </a:solidFill>
              </a:rPr>
              <a:t>    </a:t>
            </a:r>
            <a:r>
              <a:rPr lang="en-US" altLang="zh-CN" sz="1575" dirty="0" err="1">
                <a:solidFill>
                  <a:schemeClr val="tx2"/>
                </a:solidFill>
              </a:rPr>
              <a:t>notifyAll</a:t>
            </a:r>
            <a:r>
              <a:rPr lang="en-US" altLang="zh-CN" sz="1575" dirty="0">
                <a:solidFill>
                  <a:schemeClr val="tx2"/>
                </a:solidFill>
              </a:rPr>
              <a:t>(); </a:t>
            </a:r>
          </a:p>
          <a:p>
            <a:pPr marL="533400" lvl="1" indent="0">
              <a:buNone/>
            </a:pPr>
            <a:r>
              <a:rPr lang="en-US" altLang="zh-CN" sz="1575" dirty="0">
                <a:solidFill>
                  <a:schemeClr val="tx2"/>
                </a:solidFill>
              </a:rPr>
              <a:t>} </a:t>
            </a:r>
          </a:p>
          <a:p>
            <a:pPr lvl="1"/>
            <a:r>
              <a:rPr lang="en-US" altLang="zh-CN" dirty="0"/>
              <a:t>Some time after the second thread has released the lock, the first thread reacquires the lock and resumes by returning from the invocation of wait.</a:t>
            </a:r>
          </a:p>
          <a:p>
            <a:pPr marL="533400" lvl="1" indent="0">
              <a:buNone/>
            </a:pPr>
            <a:endParaRPr lang="en-US" altLang="zh-CN" sz="1575" dirty="0">
              <a:solidFill>
                <a:schemeClr val="tx2"/>
              </a:solidFill>
            </a:endParaRPr>
          </a:p>
          <a:p>
            <a:pPr marL="533400" lvl="1" indent="0">
              <a:buNone/>
            </a:pPr>
            <a:endParaRPr lang="en-US" altLang="zh-CN" dirty="0">
              <a:solidFill>
                <a:schemeClr val="tx2"/>
              </a:solidFill>
            </a:endParaRPr>
          </a:p>
          <a:p>
            <a:pPr lvl="1"/>
            <a:endParaRPr kumimoji="1" lang="zh-CN" altLang="en-US" dirty="0"/>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4199845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a:extLst>
              <a:ext uri="{FF2B5EF4-FFF2-40B4-BE49-F238E27FC236}">
                <a16:creationId xmlns:a16="http://schemas.microsoft.com/office/drawing/2014/main" id="{BDB03024-6CBC-DE45-A458-388D8C54B9FA}"/>
              </a:ext>
            </a:extLst>
          </p:cNvPr>
          <p:cNvSpPr>
            <a:spLocks noGrp="1"/>
          </p:cNvSpPr>
          <p:nvPr>
            <p:ph idx="1"/>
          </p:nvPr>
        </p:nvSpPr>
        <p:spPr/>
        <p:txBody>
          <a:bodyPr>
            <a:normAutofit/>
          </a:bodyPr>
          <a:lstStyle/>
          <a:p>
            <a:r>
              <a:rPr lang="en-US" altLang="zh-CN" dirty="0"/>
              <a:t>Let‘s use guarded blocks to create a </a:t>
            </a:r>
            <a:r>
              <a:rPr lang="en-US" altLang="zh-CN" i="1" dirty="0">
                <a:solidFill>
                  <a:srgbClr val="FF0000"/>
                </a:solidFill>
              </a:rPr>
              <a:t>Producer-</a:t>
            </a:r>
            <a:r>
              <a:rPr lang="en-US" altLang="zh-Hans" i="1" dirty="0">
                <a:solidFill>
                  <a:srgbClr val="FF0000"/>
                </a:solidFill>
              </a:rPr>
              <a:t>Consumer</a:t>
            </a:r>
            <a:r>
              <a:rPr lang="zh-Hans" altLang="en-US" i="1" dirty="0">
                <a:solidFill>
                  <a:srgbClr val="FF0000"/>
                </a:solidFill>
              </a:rPr>
              <a:t> </a:t>
            </a:r>
            <a:r>
              <a:rPr lang="en-US" altLang="zh-CN" dirty="0"/>
              <a:t>application. </a:t>
            </a:r>
          </a:p>
          <a:p>
            <a:pPr lvl="1"/>
            <a:r>
              <a:rPr lang="en-US" altLang="zh-CN" dirty="0"/>
              <a:t>This kind of application shares data between two threads: </a:t>
            </a:r>
          </a:p>
          <a:p>
            <a:pPr lvl="1"/>
            <a:r>
              <a:rPr lang="en-US" altLang="zh-CN" dirty="0"/>
              <a:t>the </a:t>
            </a:r>
            <a:r>
              <a:rPr lang="en-US" altLang="zh-CN" i="1" dirty="0">
                <a:solidFill>
                  <a:srgbClr val="FF0000"/>
                </a:solidFill>
              </a:rPr>
              <a:t>producer</a:t>
            </a:r>
            <a:r>
              <a:rPr lang="en-US" altLang="zh-CN" dirty="0"/>
              <a:t>, that creates the data, and the </a:t>
            </a:r>
            <a:r>
              <a:rPr lang="en-US" altLang="zh-CN" i="1" dirty="0">
                <a:solidFill>
                  <a:srgbClr val="FF0000"/>
                </a:solidFill>
              </a:rPr>
              <a:t>consumer</a:t>
            </a:r>
            <a:r>
              <a:rPr lang="en-US" altLang="zh-CN" dirty="0"/>
              <a:t>, that does something with it. </a:t>
            </a:r>
          </a:p>
          <a:p>
            <a:pPr lvl="1"/>
            <a:r>
              <a:rPr lang="en-US" altLang="zh-CN" dirty="0"/>
              <a:t>The two threads communicate using </a:t>
            </a:r>
            <a:r>
              <a:rPr lang="en-US" altLang="zh-CN" dirty="0">
                <a:solidFill>
                  <a:srgbClr val="FF0000"/>
                </a:solidFill>
              </a:rPr>
              <a:t>a shared object</a:t>
            </a:r>
            <a:r>
              <a:rPr lang="en-US" altLang="zh-CN" dirty="0"/>
              <a:t>. </a:t>
            </a:r>
          </a:p>
          <a:p>
            <a:pPr lvl="1"/>
            <a:r>
              <a:rPr lang="en-US" altLang="zh-CN" dirty="0"/>
              <a:t>Coordination is essential: </a:t>
            </a:r>
          </a:p>
          <a:p>
            <a:pPr lvl="2"/>
            <a:r>
              <a:rPr lang="en-US" altLang="zh-CN" dirty="0"/>
              <a:t>the </a:t>
            </a:r>
            <a:r>
              <a:rPr lang="en-US" altLang="zh-CN" dirty="0">
                <a:solidFill>
                  <a:srgbClr val="FF0000"/>
                </a:solidFill>
              </a:rPr>
              <a:t>consumer</a:t>
            </a:r>
            <a:r>
              <a:rPr lang="en-US" altLang="zh-CN" dirty="0"/>
              <a:t> thread must </a:t>
            </a:r>
            <a:r>
              <a:rPr lang="en-US" altLang="zh-CN" dirty="0">
                <a:solidFill>
                  <a:srgbClr val="FF0000"/>
                </a:solidFill>
              </a:rPr>
              <a:t>not</a:t>
            </a:r>
            <a:r>
              <a:rPr lang="en-US" altLang="zh-CN" dirty="0"/>
              <a:t> attempt to retrieve the data before the producer thread has delivered it, </a:t>
            </a:r>
          </a:p>
          <a:p>
            <a:pPr lvl="2"/>
            <a:r>
              <a:rPr lang="en-US" altLang="zh-CN" dirty="0"/>
              <a:t>and the </a:t>
            </a:r>
            <a:r>
              <a:rPr lang="en-US" altLang="zh-CN" dirty="0">
                <a:solidFill>
                  <a:srgbClr val="FF0000"/>
                </a:solidFill>
              </a:rPr>
              <a:t>producer</a:t>
            </a:r>
            <a:r>
              <a:rPr lang="en-US" altLang="zh-CN" dirty="0"/>
              <a:t> thread must </a:t>
            </a:r>
            <a:r>
              <a:rPr lang="en-US" altLang="zh-CN" dirty="0">
                <a:solidFill>
                  <a:srgbClr val="FF0000"/>
                </a:solidFill>
              </a:rPr>
              <a:t>not</a:t>
            </a:r>
            <a:r>
              <a:rPr lang="en-US" altLang="zh-CN" dirty="0"/>
              <a:t> attempt to deliver new data if the consumer hasn't retrieved the old data.</a:t>
            </a:r>
            <a:endParaRPr lang="en-US" altLang="zh-CN" sz="1125" dirty="0">
              <a:solidFill>
                <a:schemeClr val="tx2"/>
              </a:solidFill>
            </a:endParaRPr>
          </a:p>
          <a:p>
            <a:pPr marL="533400" lvl="1" indent="0">
              <a:buNone/>
            </a:pPr>
            <a:endParaRPr lang="en-US" altLang="zh-CN" dirty="0">
              <a:solidFill>
                <a:schemeClr val="tx2"/>
              </a:solidFill>
            </a:endParaRPr>
          </a:p>
          <a:p>
            <a:pPr lvl="1"/>
            <a:endParaRPr kumimoji="1" lang="zh-CN" altLang="en-US" dirty="0"/>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Tree>
    <p:extLst>
      <p:ext uri="{BB962C8B-B14F-4D97-AF65-F5344CB8AC3E}">
        <p14:creationId xmlns:p14="http://schemas.microsoft.com/office/powerpoint/2010/main" val="173291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sp>
        <p:nvSpPr>
          <p:cNvPr id="5" name="矩形 4">
            <a:extLst>
              <a:ext uri="{FF2B5EF4-FFF2-40B4-BE49-F238E27FC236}">
                <a16:creationId xmlns:a16="http://schemas.microsoft.com/office/drawing/2014/main" id="{B9B80210-7959-334F-8D62-FEE127A4B7F2}"/>
              </a:ext>
            </a:extLst>
          </p:cNvPr>
          <p:cNvSpPr/>
          <p:nvPr/>
        </p:nvSpPr>
        <p:spPr>
          <a:xfrm>
            <a:off x="1304637" y="704400"/>
            <a:ext cx="6534726" cy="4247317"/>
          </a:xfrm>
          <a:prstGeom prst="rect">
            <a:avLst/>
          </a:prstGeom>
        </p:spPr>
        <p:txBody>
          <a:bodyPr wrap="square">
            <a:spAutoFit/>
          </a:bodyPr>
          <a:lstStyle/>
          <a:p>
            <a:r>
              <a:rPr lang="en-US" altLang="zh-CN" sz="1350" dirty="0">
                <a:solidFill>
                  <a:srgbClr val="CC7832"/>
                </a:solidFill>
              </a:rPr>
              <a:t>public class </a:t>
            </a:r>
            <a:r>
              <a:rPr lang="en-US" altLang="zh-CN" sz="1350" dirty="0"/>
              <a:t>Drop {</a:t>
            </a:r>
            <a:br>
              <a:rPr lang="en-US" altLang="zh-CN" sz="1350" dirty="0"/>
            </a:br>
            <a:r>
              <a:rPr lang="en-US" altLang="zh-CN" sz="1350" dirty="0"/>
              <a:t>    </a:t>
            </a:r>
            <a:r>
              <a:rPr lang="en-US" altLang="zh-CN" sz="1350" dirty="0">
                <a:solidFill>
                  <a:srgbClr val="808080"/>
                </a:solidFill>
              </a:rPr>
              <a:t>// Message sent from producer to consumer.</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private </a:t>
            </a:r>
            <a:r>
              <a:rPr lang="en-US" altLang="zh-CN" sz="1350" dirty="0"/>
              <a:t>String </a:t>
            </a:r>
            <a:r>
              <a:rPr lang="en-US" altLang="zh-CN" sz="1350" dirty="0">
                <a:solidFill>
                  <a:srgbClr val="9876AA"/>
                </a:solidFill>
              </a:rPr>
              <a:t>message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solidFill>
                  <a:srgbClr val="808080"/>
                </a:solidFill>
              </a:rPr>
              <a:t>// True if consumer should wait for producer to send message,</a:t>
            </a:r>
            <a:br>
              <a:rPr lang="en-US" altLang="zh-CN" sz="1350" dirty="0">
                <a:solidFill>
                  <a:srgbClr val="808080"/>
                </a:solidFill>
              </a:rPr>
            </a:br>
            <a:r>
              <a:rPr lang="en-US" altLang="zh-CN" sz="1350" dirty="0">
                <a:solidFill>
                  <a:srgbClr val="808080"/>
                </a:solidFill>
              </a:rPr>
              <a:t>    // false if producer should wait for consumer to retrieve message.</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private </a:t>
            </a:r>
            <a:r>
              <a:rPr lang="en-US" altLang="zh-CN" sz="1350" dirty="0" err="1">
                <a:solidFill>
                  <a:srgbClr val="CC7832"/>
                </a:solidFill>
              </a:rPr>
              <a:t>boolean</a:t>
            </a:r>
            <a:r>
              <a:rPr lang="en-US" altLang="zh-CN" sz="1350" dirty="0">
                <a:solidFill>
                  <a:srgbClr val="CC7832"/>
                </a:solidFill>
              </a:rPr>
              <a:t> </a:t>
            </a:r>
            <a:r>
              <a:rPr lang="en-US" altLang="zh-CN" sz="1350" dirty="0">
                <a:solidFill>
                  <a:srgbClr val="9876AA"/>
                </a:solidFill>
              </a:rPr>
              <a:t>empty </a:t>
            </a:r>
            <a:r>
              <a:rPr lang="en-US" altLang="zh-CN" sz="1350" dirty="0"/>
              <a:t>= </a:t>
            </a:r>
            <a:r>
              <a:rPr lang="en-US" altLang="zh-CN" sz="1350" dirty="0">
                <a:solidFill>
                  <a:srgbClr val="CC7832"/>
                </a:solidFill>
              </a:rPr>
              <a:t>true;</a:t>
            </a:r>
            <a:br>
              <a:rPr lang="en-US" altLang="zh-CN" sz="1350" dirty="0">
                <a:solidFill>
                  <a:srgbClr val="CC7832"/>
                </a:solidFill>
              </a:rPr>
            </a:br>
            <a:r>
              <a:rPr lang="en-US" altLang="zh-CN" sz="1350" dirty="0">
                <a:solidFill>
                  <a:srgbClr val="CC7832"/>
                </a:solidFill>
              </a:rPr>
              <a:t>    public synchronized </a:t>
            </a:r>
            <a:r>
              <a:rPr lang="en-US" altLang="zh-CN" sz="1350" dirty="0"/>
              <a:t>String </a:t>
            </a:r>
            <a:r>
              <a:rPr lang="en-US" altLang="zh-CN" sz="1350" dirty="0">
                <a:solidFill>
                  <a:srgbClr val="FFC66D"/>
                </a:solidFill>
              </a:rPr>
              <a:t>take</a:t>
            </a:r>
            <a:r>
              <a:rPr lang="en-US" altLang="zh-CN" sz="1350" dirty="0"/>
              <a:t>() {</a:t>
            </a:r>
            <a:br>
              <a:rPr lang="en-US" altLang="zh-CN" sz="1350" dirty="0"/>
            </a:br>
            <a:r>
              <a:rPr lang="en-US" altLang="zh-CN" sz="1350" dirty="0"/>
              <a:t>        </a:t>
            </a:r>
            <a:r>
              <a:rPr lang="en-US" altLang="zh-CN" sz="1350" dirty="0">
                <a:solidFill>
                  <a:srgbClr val="808080"/>
                </a:solidFill>
              </a:rPr>
              <a:t>// Wait until message is available.</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while </a:t>
            </a:r>
            <a:r>
              <a:rPr lang="en-US" altLang="zh-CN" sz="1350" dirty="0"/>
              <a:t>(</a:t>
            </a:r>
            <a:r>
              <a:rPr lang="en-US" altLang="zh-CN" sz="1350" dirty="0">
                <a:solidFill>
                  <a:srgbClr val="9876AA"/>
                </a:solidFill>
              </a:rPr>
              <a:t>empty</a:t>
            </a:r>
            <a:r>
              <a:rPr lang="en-US" altLang="zh-CN" sz="1350" dirty="0"/>
              <a:t>) {</a:t>
            </a:r>
            <a:br>
              <a:rPr lang="en-US" altLang="zh-CN" sz="1350" dirty="0"/>
            </a:br>
            <a:r>
              <a:rPr lang="en-US" altLang="zh-CN" sz="1350" dirty="0"/>
              <a:t>            </a:t>
            </a:r>
            <a:r>
              <a:rPr lang="en-US" altLang="zh-CN" sz="1350" dirty="0">
                <a:solidFill>
                  <a:srgbClr val="CC7832"/>
                </a:solidFill>
              </a:rPr>
              <a:t>try </a:t>
            </a:r>
            <a:r>
              <a:rPr lang="en-US" altLang="zh-CN" sz="1350" dirty="0"/>
              <a:t>{</a:t>
            </a:r>
            <a:br>
              <a:rPr lang="en-US" altLang="zh-CN" sz="1350" dirty="0"/>
            </a:br>
            <a:r>
              <a:rPr lang="en-US" altLang="zh-CN" sz="1350" dirty="0"/>
              <a:t>                wait()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 </a:t>
            </a:r>
            <a:r>
              <a:rPr lang="en-US" altLang="zh-CN" sz="1350" dirty="0">
                <a:solidFill>
                  <a:srgbClr val="CC7832"/>
                </a:solidFill>
              </a:rPr>
              <a:t>catch </a:t>
            </a:r>
            <a:r>
              <a:rPr lang="en-US" altLang="zh-CN" sz="1350" dirty="0"/>
              <a:t>(</a:t>
            </a:r>
            <a:r>
              <a:rPr lang="en-US" altLang="zh-CN" sz="1350" dirty="0" err="1"/>
              <a:t>InterruptedException</a:t>
            </a:r>
            <a:r>
              <a:rPr lang="en-US" altLang="zh-CN" sz="1350" dirty="0"/>
              <a:t> e) {}</a:t>
            </a:r>
            <a:br>
              <a:rPr lang="en-US" altLang="zh-CN" sz="1350" dirty="0"/>
            </a:br>
            <a:r>
              <a:rPr lang="en-US" altLang="zh-CN" sz="1350" dirty="0"/>
              <a:t>        }</a:t>
            </a:r>
            <a:br>
              <a:rPr lang="en-US" altLang="zh-CN" sz="1350" dirty="0"/>
            </a:br>
            <a:r>
              <a:rPr lang="en-US" altLang="zh-CN" sz="1350" dirty="0"/>
              <a:t>        </a:t>
            </a:r>
            <a:r>
              <a:rPr lang="en-US" altLang="zh-CN" sz="1350" dirty="0">
                <a:solidFill>
                  <a:srgbClr val="808080"/>
                </a:solidFill>
              </a:rPr>
              <a:t>// Toggle status.</a:t>
            </a:r>
            <a:br>
              <a:rPr lang="en-US" altLang="zh-CN" sz="1350" dirty="0">
                <a:solidFill>
                  <a:srgbClr val="808080"/>
                </a:solidFill>
              </a:rPr>
            </a:br>
            <a:r>
              <a:rPr lang="en-US" altLang="zh-CN" sz="1350" dirty="0">
                <a:solidFill>
                  <a:srgbClr val="808080"/>
                </a:solidFill>
              </a:rPr>
              <a:t>        </a:t>
            </a:r>
            <a:r>
              <a:rPr lang="en-US" altLang="zh-CN" sz="1350" dirty="0">
                <a:solidFill>
                  <a:srgbClr val="9876AA"/>
                </a:solidFill>
              </a:rPr>
              <a:t>empty </a:t>
            </a:r>
            <a:r>
              <a:rPr lang="en-US" altLang="zh-CN" sz="1350" dirty="0"/>
              <a:t>= </a:t>
            </a:r>
            <a:r>
              <a:rPr lang="en-US" altLang="zh-CN" sz="1350" dirty="0">
                <a:solidFill>
                  <a:srgbClr val="CC7832"/>
                </a:solidFill>
              </a:rPr>
              <a:t>true;</a:t>
            </a:r>
            <a:br>
              <a:rPr lang="en-US" altLang="zh-CN" sz="1350" dirty="0">
                <a:solidFill>
                  <a:srgbClr val="CC7832"/>
                </a:solidFill>
              </a:rPr>
            </a:br>
            <a:r>
              <a:rPr lang="en-US" altLang="zh-CN" sz="1350" dirty="0">
                <a:solidFill>
                  <a:srgbClr val="CC7832"/>
                </a:solidFill>
              </a:rPr>
              <a:t>        </a:t>
            </a:r>
            <a:r>
              <a:rPr lang="en-US" altLang="zh-CN" sz="1350" dirty="0">
                <a:solidFill>
                  <a:srgbClr val="808080"/>
                </a:solidFill>
              </a:rPr>
              <a:t>// Notify producer that status has changed.</a:t>
            </a:r>
            <a:br>
              <a:rPr lang="en-US" altLang="zh-CN" sz="1350" dirty="0">
                <a:solidFill>
                  <a:srgbClr val="808080"/>
                </a:solidFill>
              </a:rPr>
            </a:br>
            <a:r>
              <a:rPr lang="en-US" altLang="zh-CN" sz="1350" dirty="0">
                <a:solidFill>
                  <a:srgbClr val="808080"/>
                </a:solidFill>
              </a:rPr>
              <a:t>        </a:t>
            </a:r>
            <a:r>
              <a:rPr lang="en-US" altLang="zh-CN" sz="1350" dirty="0" err="1"/>
              <a:t>notifyAll</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return </a:t>
            </a:r>
            <a:r>
              <a:rPr lang="en-US" altLang="zh-CN" sz="1350" dirty="0">
                <a:solidFill>
                  <a:srgbClr val="9876AA"/>
                </a:solidFill>
              </a:rPr>
              <a:t>message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endParaRPr lang="zh-CN" altLang="en-US" sz="1350" dirty="0"/>
          </a:p>
        </p:txBody>
      </p:sp>
    </p:spTree>
    <p:extLst>
      <p:ext uri="{BB962C8B-B14F-4D97-AF65-F5344CB8AC3E}">
        <p14:creationId xmlns:p14="http://schemas.microsoft.com/office/powerpoint/2010/main" val="2107146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A4A69-98EE-0644-B7B4-4D8726B5DCEB}"/>
              </a:ext>
            </a:extLst>
          </p:cNvPr>
          <p:cNvSpPr>
            <a:spLocks noGrp="1"/>
          </p:cNvSpPr>
          <p:nvPr>
            <p:ph type="title"/>
          </p:nvPr>
        </p:nvSpPr>
        <p:spPr/>
        <p:txBody>
          <a:bodyPr/>
          <a:lstStyle/>
          <a:p>
            <a:r>
              <a:rPr lang="en-US" altLang="zh-CN" dirty="0"/>
              <a:t>Thread Objects</a:t>
            </a:r>
            <a:endParaRPr kumimoji="1" lang="zh-CN" altLang="en-US" dirty="0"/>
          </a:p>
        </p:txBody>
      </p:sp>
      <p:sp>
        <p:nvSpPr>
          <p:cNvPr id="3" name="内容占位符 2">
            <a:extLst>
              <a:ext uri="{FF2B5EF4-FFF2-40B4-BE49-F238E27FC236}">
                <a16:creationId xmlns:a16="http://schemas.microsoft.com/office/drawing/2014/main" id="{CD8521AC-2212-8945-97BD-49E0FDA23EE9}"/>
              </a:ext>
            </a:extLst>
          </p:cNvPr>
          <p:cNvSpPr>
            <a:spLocks noGrp="1"/>
          </p:cNvSpPr>
          <p:nvPr>
            <p:ph idx="1"/>
          </p:nvPr>
        </p:nvSpPr>
        <p:spPr/>
        <p:txBody>
          <a:bodyPr/>
          <a:lstStyle/>
          <a:p>
            <a:r>
              <a:rPr lang="en-US" altLang="zh-CN" dirty="0"/>
              <a:t>Each thread is associated with an instance of the class </a:t>
            </a:r>
            <a:r>
              <a:rPr lang="en-US" altLang="zh-CN" dirty="0">
                <a:solidFill>
                  <a:srgbClr val="FF0000"/>
                </a:solidFill>
              </a:rPr>
              <a:t>Thread</a:t>
            </a:r>
            <a:r>
              <a:rPr lang="en-US" altLang="zh-CN" dirty="0"/>
              <a:t>. </a:t>
            </a:r>
          </a:p>
          <a:p>
            <a:pPr lvl="1"/>
            <a:r>
              <a:rPr lang="en-US" altLang="zh-CN" dirty="0"/>
              <a:t>There are two basic strategies for using </a:t>
            </a:r>
            <a:r>
              <a:rPr lang="en-US" altLang="zh-CN" dirty="0">
                <a:solidFill>
                  <a:srgbClr val="FF0000"/>
                </a:solidFill>
              </a:rPr>
              <a:t>Thread</a:t>
            </a:r>
            <a:r>
              <a:rPr lang="en-US" altLang="zh-CN" dirty="0"/>
              <a:t> objects to create a concurrent application.</a:t>
            </a:r>
          </a:p>
          <a:p>
            <a:pPr lvl="1"/>
            <a:r>
              <a:rPr lang="en-US" altLang="zh-CN" dirty="0"/>
              <a:t>To directly control thread creation and management, simply </a:t>
            </a:r>
            <a:r>
              <a:rPr lang="en-US" altLang="zh-CN" dirty="0">
                <a:solidFill>
                  <a:srgbClr val="FF0000"/>
                </a:solidFill>
              </a:rPr>
              <a:t>instantiate Thread each time the application needs to initiate an asynchronous task.</a:t>
            </a:r>
          </a:p>
          <a:p>
            <a:pPr lvl="1"/>
            <a:r>
              <a:rPr lang="en-US" altLang="zh-CN" dirty="0"/>
              <a:t>To abstract thread management from the rest of your application, </a:t>
            </a:r>
            <a:r>
              <a:rPr lang="en-US" altLang="zh-CN" dirty="0">
                <a:solidFill>
                  <a:srgbClr val="FF0000"/>
                </a:solidFill>
              </a:rPr>
              <a:t>pass the application's tasks to an </a:t>
            </a:r>
            <a:r>
              <a:rPr lang="en-US" altLang="zh-CN" i="1" dirty="0">
                <a:solidFill>
                  <a:srgbClr val="FF0000"/>
                </a:solidFill>
              </a:rPr>
              <a:t>executor</a:t>
            </a:r>
            <a:r>
              <a:rPr lang="en-US" altLang="zh-CN" dirty="0">
                <a:solidFill>
                  <a:srgbClr val="FF0000"/>
                </a:solidFill>
              </a:rPr>
              <a:t>.</a:t>
            </a:r>
          </a:p>
          <a:p>
            <a:endParaRPr kumimoji="1" lang="zh-CN" altLang="en-US" dirty="0"/>
          </a:p>
        </p:txBody>
      </p:sp>
      <p:sp>
        <p:nvSpPr>
          <p:cNvPr id="4" name="幻灯片编号占位符 3">
            <a:extLst>
              <a:ext uri="{FF2B5EF4-FFF2-40B4-BE49-F238E27FC236}">
                <a16:creationId xmlns:a16="http://schemas.microsoft.com/office/drawing/2014/main" id="{176AE264-8C53-0147-96F4-4BC1D23ECAF5}"/>
              </a:ext>
            </a:extLst>
          </p:cNvPr>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277040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
        <p:nvSpPr>
          <p:cNvPr id="5" name="矩形 4">
            <a:extLst>
              <a:ext uri="{FF2B5EF4-FFF2-40B4-BE49-F238E27FC236}">
                <a16:creationId xmlns:a16="http://schemas.microsoft.com/office/drawing/2014/main" id="{3C77A2AA-A66B-AB4C-8B22-E22A6854CD39}"/>
              </a:ext>
            </a:extLst>
          </p:cNvPr>
          <p:cNvSpPr/>
          <p:nvPr/>
        </p:nvSpPr>
        <p:spPr>
          <a:xfrm>
            <a:off x="1223628" y="787536"/>
            <a:ext cx="6534726" cy="3831818"/>
          </a:xfrm>
          <a:prstGeom prst="rect">
            <a:avLst/>
          </a:prstGeom>
        </p:spPr>
        <p:txBody>
          <a:bodyPr wrap="square">
            <a:spAutoFit/>
          </a:bodyPr>
          <a:lstStyle/>
          <a:p>
            <a:br>
              <a:rPr lang="en-US" altLang="zh-CN" sz="1350" dirty="0"/>
            </a:br>
            <a:r>
              <a:rPr lang="en-US" altLang="zh-CN" sz="1350" dirty="0"/>
              <a:t>    </a:t>
            </a:r>
            <a:r>
              <a:rPr lang="en-US" altLang="zh-CN" sz="1350" dirty="0">
                <a:solidFill>
                  <a:srgbClr val="CC7832"/>
                </a:solidFill>
              </a:rPr>
              <a:t>public synchronized void </a:t>
            </a:r>
            <a:r>
              <a:rPr lang="en-US" altLang="zh-CN" sz="1350" dirty="0">
                <a:solidFill>
                  <a:srgbClr val="FFC66D"/>
                </a:solidFill>
              </a:rPr>
              <a:t>put</a:t>
            </a:r>
            <a:r>
              <a:rPr lang="en-US" altLang="zh-CN" sz="1350" dirty="0"/>
              <a:t>(String message) {</a:t>
            </a:r>
            <a:br>
              <a:rPr lang="en-US" altLang="zh-CN" sz="1350" dirty="0"/>
            </a:br>
            <a:r>
              <a:rPr lang="en-US" altLang="zh-CN" sz="1350" dirty="0"/>
              <a:t>        </a:t>
            </a:r>
            <a:r>
              <a:rPr lang="en-US" altLang="zh-CN" sz="1350" dirty="0">
                <a:solidFill>
                  <a:srgbClr val="808080"/>
                </a:solidFill>
              </a:rPr>
              <a:t>// Wait until message has been retrieved.</a:t>
            </a:r>
            <a:br>
              <a:rPr lang="en-US" altLang="zh-CN" sz="1350" dirty="0">
                <a:solidFill>
                  <a:srgbClr val="808080"/>
                </a:solidFill>
              </a:rPr>
            </a:br>
            <a:r>
              <a:rPr lang="en-US" altLang="zh-CN" sz="1350" dirty="0">
                <a:solidFill>
                  <a:srgbClr val="808080"/>
                </a:solidFill>
              </a:rPr>
              <a:t>        </a:t>
            </a:r>
            <a:r>
              <a:rPr lang="en-US" altLang="zh-CN" sz="1350" dirty="0">
                <a:solidFill>
                  <a:srgbClr val="CC7832"/>
                </a:solidFill>
              </a:rPr>
              <a:t>while </a:t>
            </a:r>
            <a:r>
              <a:rPr lang="en-US" altLang="zh-CN" sz="1350" dirty="0"/>
              <a:t>(!</a:t>
            </a:r>
            <a:r>
              <a:rPr lang="en-US" altLang="zh-CN" sz="1350" dirty="0">
                <a:solidFill>
                  <a:srgbClr val="9876AA"/>
                </a:solidFill>
              </a:rPr>
              <a:t>empty</a:t>
            </a:r>
            <a:r>
              <a:rPr lang="en-US" altLang="zh-CN" sz="1350" dirty="0"/>
              <a:t>) {</a:t>
            </a:r>
            <a:br>
              <a:rPr lang="en-US" altLang="zh-CN" sz="1350" dirty="0"/>
            </a:br>
            <a:r>
              <a:rPr lang="en-US" altLang="zh-CN" sz="1350" dirty="0"/>
              <a:t>            </a:t>
            </a:r>
            <a:r>
              <a:rPr lang="en-US" altLang="zh-CN" sz="1350" dirty="0">
                <a:solidFill>
                  <a:srgbClr val="CC7832"/>
                </a:solidFill>
              </a:rPr>
              <a:t>try </a:t>
            </a:r>
            <a:r>
              <a:rPr lang="en-US" altLang="zh-CN" sz="1350" dirty="0"/>
              <a:t>{</a:t>
            </a:r>
            <a:br>
              <a:rPr lang="en-US" altLang="zh-CN" sz="1350" dirty="0"/>
            </a:br>
            <a:r>
              <a:rPr lang="en-US" altLang="zh-CN" sz="1350" dirty="0"/>
              <a:t>                wait()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 </a:t>
            </a:r>
            <a:r>
              <a:rPr lang="en-US" altLang="zh-CN" sz="1350" dirty="0">
                <a:solidFill>
                  <a:srgbClr val="CC7832"/>
                </a:solidFill>
              </a:rPr>
              <a:t>catch </a:t>
            </a:r>
            <a:r>
              <a:rPr lang="en-US" altLang="zh-CN" sz="1350" dirty="0"/>
              <a:t>(</a:t>
            </a:r>
            <a:r>
              <a:rPr lang="en-US" altLang="zh-CN" sz="1350" dirty="0" err="1"/>
              <a:t>InterruptedException</a:t>
            </a:r>
            <a:r>
              <a:rPr lang="en-US" altLang="zh-CN" sz="1350" dirty="0"/>
              <a:t> e) {}</a:t>
            </a:r>
            <a:br>
              <a:rPr lang="en-US" altLang="zh-CN" sz="1350" dirty="0"/>
            </a:br>
            <a:r>
              <a:rPr lang="en-US" altLang="zh-CN" sz="1350" dirty="0"/>
              <a:t>        }</a:t>
            </a:r>
            <a:br>
              <a:rPr lang="en-US" altLang="zh-CN" sz="1350" dirty="0"/>
            </a:br>
            <a:r>
              <a:rPr lang="en-US" altLang="zh-CN" sz="1350" dirty="0"/>
              <a:t>        </a:t>
            </a:r>
            <a:r>
              <a:rPr lang="en-US" altLang="zh-CN" sz="1350" dirty="0">
                <a:solidFill>
                  <a:srgbClr val="808080"/>
                </a:solidFill>
              </a:rPr>
              <a:t>// Toggle status.</a:t>
            </a:r>
            <a:br>
              <a:rPr lang="en-US" altLang="zh-CN" sz="1350" dirty="0">
                <a:solidFill>
                  <a:srgbClr val="808080"/>
                </a:solidFill>
              </a:rPr>
            </a:br>
            <a:r>
              <a:rPr lang="en-US" altLang="zh-CN" sz="1350" dirty="0">
                <a:solidFill>
                  <a:srgbClr val="808080"/>
                </a:solidFill>
              </a:rPr>
              <a:t>        </a:t>
            </a:r>
            <a:r>
              <a:rPr lang="en-US" altLang="zh-CN" sz="1350" dirty="0">
                <a:solidFill>
                  <a:srgbClr val="9876AA"/>
                </a:solidFill>
              </a:rPr>
              <a:t>empty </a:t>
            </a:r>
            <a:r>
              <a:rPr lang="en-US" altLang="zh-CN" sz="1350" dirty="0"/>
              <a:t>= </a:t>
            </a:r>
            <a:r>
              <a:rPr lang="en-US" altLang="zh-CN" sz="1350" dirty="0">
                <a:solidFill>
                  <a:srgbClr val="CC7832"/>
                </a:solidFill>
              </a:rPr>
              <a:t>false;</a:t>
            </a:r>
            <a:br>
              <a:rPr lang="en-US" altLang="zh-CN" sz="1350" dirty="0">
                <a:solidFill>
                  <a:srgbClr val="CC7832"/>
                </a:solidFill>
              </a:rPr>
            </a:br>
            <a:r>
              <a:rPr lang="en-US" altLang="zh-CN" sz="1350" dirty="0">
                <a:solidFill>
                  <a:srgbClr val="CC7832"/>
                </a:solidFill>
              </a:rPr>
              <a:t>        </a:t>
            </a:r>
            <a:r>
              <a:rPr lang="en-US" altLang="zh-CN" sz="1350" dirty="0">
                <a:solidFill>
                  <a:srgbClr val="808080"/>
                </a:solidFill>
              </a:rPr>
              <a:t>// Store message.</a:t>
            </a:r>
            <a:br>
              <a:rPr lang="en-US" altLang="zh-CN" sz="1350" dirty="0">
                <a:solidFill>
                  <a:srgbClr val="808080"/>
                </a:solidFill>
              </a:rPr>
            </a:br>
            <a:r>
              <a:rPr lang="en-US" altLang="zh-CN" sz="1350" dirty="0">
                <a:solidFill>
                  <a:srgbClr val="808080"/>
                </a:solidFill>
              </a:rPr>
              <a:t>        </a:t>
            </a:r>
            <a:r>
              <a:rPr lang="en-US" altLang="zh-CN" sz="1350" dirty="0" err="1">
                <a:solidFill>
                  <a:srgbClr val="CC7832"/>
                </a:solidFill>
              </a:rPr>
              <a:t>this</a:t>
            </a:r>
            <a:r>
              <a:rPr lang="en-US" altLang="zh-CN" sz="1350" dirty="0" err="1"/>
              <a:t>.</a:t>
            </a:r>
            <a:r>
              <a:rPr lang="en-US" altLang="zh-CN" sz="1350" dirty="0" err="1">
                <a:solidFill>
                  <a:srgbClr val="9876AA"/>
                </a:solidFill>
              </a:rPr>
              <a:t>message</a:t>
            </a:r>
            <a:r>
              <a:rPr lang="en-US" altLang="zh-CN" sz="1350" dirty="0">
                <a:solidFill>
                  <a:srgbClr val="9876AA"/>
                </a:solidFill>
              </a:rPr>
              <a:t> </a:t>
            </a:r>
            <a:r>
              <a:rPr lang="en-US" altLang="zh-CN" sz="1350" dirty="0"/>
              <a:t>= message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solidFill>
                  <a:srgbClr val="808080"/>
                </a:solidFill>
              </a:rPr>
              <a:t>// Notify consumer that status has changed.</a:t>
            </a:r>
            <a:br>
              <a:rPr lang="en-US" altLang="zh-CN" sz="1350" dirty="0">
                <a:solidFill>
                  <a:srgbClr val="808080"/>
                </a:solidFill>
              </a:rPr>
            </a:br>
            <a:r>
              <a:rPr lang="en-US" altLang="zh-CN" sz="1350" dirty="0">
                <a:solidFill>
                  <a:srgbClr val="808080"/>
                </a:solidFill>
              </a:rPr>
              <a:t>        </a:t>
            </a:r>
            <a:r>
              <a:rPr lang="en-US" altLang="zh-CN" sz="1350" dirty="0" err="1"/>
              <a:t>notifyAll</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br>
              <a:rPr lang="en-US" altLang="zh-CN" sz="1350" dirty="0"/>
            </a:br>
            <a:br>
              <a:rPr lang="en-US" altLang="zh-CN" sz="1350" dirty="0"/>
            </a:br>
            <a:endParaRPr lang="zh-CN" altLang="en-US" sz="1350" dirty="0"/>
          </a:p>
        </p:txBody>
      </p:sp>
    </p:spTree>
    <p:extLst>
      <p:ext uri="{BB962C8B-B14F-4D97-AF65-F5344CB8AC3E}">
        <p14:creationId xmlns:p14="http://schemas.microsoft.com/office/powerpoint/2010/main" val="4198035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a:extLst>
              <a:ext uri="{FF2B5EF4-FFF2-40B4-BE49-F238E27FC236}">
                <a16:creationId xmlns:a16="http://schemas.microsoft.com/office/drawing/2014/main" id="{BDB03024-6CBC-DE45-A458-388D8C54B9FA}"/>
              </a:ext>
            </a:extLst>
          </p:cNvPr>
          <p:cNvSpPr>
            <a:spLocks noGrp="1"/>
          </p:cNvSpPr>
          <p:nvPr>
            <p:ph idx="1"/>
          </p:nvPr>
        </p:nvSpPr>
        <p:spPr>
          <a:xfrm>
            <a:off x="1223628" y="845073"/>
            <a:ext cx="6588732" cy="4298428"/>
          </a:xfrm>
        </p:spPr>
        <p:txBody>
          <a:bodyPr>
            <a:normAutofit fontScale="85000" lnSpcReduction="20000"/>
          </a:bodyPr>
          <a:lstStyle/>
          <a:p>
            <a:pPr marL="342900" lvl="1" indent="0">
              <a:buNone/>
            </a:pPr>
            <a:r>
              <a:rPr lang="en-US" altLang="zh-CN" dirty="0">
                <a:solidFill>
                  <a:schemeClr val="tx2"/>
                </a:solidFill>
              </a:rPr>
              <a:t>import </a:t>
            </a:r>
            <a:r>
              <a:rPr lang="en-US" altLang="zh-CN" dirty="0" err="1">
                <a:solidFill>
                  <a:schemeClr val="tx2"/>
                </a:solidFill>
              </a:rPr>
              <a:t>java.util.Random</a:t>
            </a:r>
            <a:r>
              <a:rPr lang="en-US" altLang="zh-CN" dirty="0">
                <a:solidFill>
                  <a:schemeClr val="tx2"/>
                </a:solidFill>
              </a:rPr>
              <a:t>; </a:t>
            </a:r>
          </a:p>
          <a:p>
            <a:pPr marL="342900" lvl="1" indent="0">
              <a:buNone/>
            </a:pPr>
            <a:r>
              <a:rPr lang="en-US" altLang="zh-CN" dirty="0">
                <a:solidFill>
                  <a:schemeClr val="tx2"/>
                </a:solidFill>
              </a:rPr>
              <a:t>public class Producer implements Runnable {</a:t>
            </a:r>
          </a:p>
          <a:p>
            <a:pPr marL="342900" lvl="1" indent="0">
              <a:buNone/>
            </a:pPr>
            <a:r>
              <a:rPr lang="zh-Hans" altLang="en-US" dirty="0">
                <a:solidFill>
                  <a:schemeClr val="tx2"/>
                </a:solidFill>
              </a:rPr>
              <a:t>   </a:t>
            </a:r>
            <a:r>
              <a:rPr lang="en-US" altLang="zh-CN" dirty="0">
                <a:solidFill>
                  <a:schemeClr val="tx2"/>
                </a:solidFill>
              </a:rPr>
              <a:t> private Drop drop; </a:t>
            </a:r>
          </a:p>
          <a:p>
            <a:pPr marL="342900" lvl="1" indent="0">
              <a:buNone/>
            </a:pPr>
            <a:r>
              <a:rPr lang="zh-Hans" altLang="en-US" dirty="0">
                <a:solidFill>
                  <a:schemeClr val="tx2"/>
                </a:solidFill>
              </a:rPr>
              <a:t>    </a:t>
            </a:r>
            <a:r>
              <a:rPr lang="en-US" altLang="zh-CN" dirty="0">
                <a:solidFill>
                  <a:schemeClr val="tx2"/>
                </a:solidFill>
              </a:rPr>
              <a:t>public Producer(Drop drop) { </a:t>
            </a:r>
            <a:r>
              <a:rPr lang="en-US" altLang="zh-CN" dirty="0" err="1">
                <a:solidFill>
                  <a:schemeClr val="tx2"/>
                </a:solidFill>
              </a:rPr>
              <a:t>this.drop</a:t>
            </a:r>
            <a:r>
              <a:rPr lang="en-US" altLang="zh-CN" dirty="0">
                <a:solidFill>
                  <a:schemeClr val="tx2"/>
                </a:solidFill>
              </a:rPr>
              <a:t> = drop; } </a:t>
            </a:r>
          </a:p>
          <a:p>
            <a:pPr marL="342900" lvl="1" indent="0">
              <a:buNone/>
            </a:pPr>
            <a:endParaRPr lang="en-US" altLang="zh-CN" dirty="0">
              <a:solidFill>
                <a:schemeClr val="tx2"/>
              </a:solidFill>
            </a:endParaRPr>
          </a:p>
          <a:p>
            <a:pPr marL="342900" lvl="1" indent="0">
              <a:buNone/>
            </a:pPr>
            <a:r>
              <a:rPr lang="zh-Hans" altLang="en-US" dirty="0">
                <a:solidFill>
                  <a:schemeClr val="tx2"/>
                </a:solidFill>
              </a:rPr>
              <a:t>    </a:t>
            </a:r>
            <a:r>
              <a:rPr lang="en-US" altLang="zh-CN" dirty="0">
                <a:solidFill>
                  <a:schemeClr val="tx2"/>
                </a:solidFill>
              </a:rPr>
              <a:t>public void run() {</a:t>
            </a:r>
          </a:p>
          <a:p>
            <a:pPr marL="342900" lvl="1" indent="0">
              <a:buNone/>
            </a:pPr>
            <a:r>
              <a:rPr lang="zh-Hans" altLang="en-US" dirty="0">
                <a:solidFill>
                  <a:schemeClr val="tx2"/>
                </a:solidFill>
              </a:rPr>
              <a:t>      </a:t>
            </a:r>
            <a:r>
              <a:rPr lang="en-US" altLang="zh-CN" dirty="0">
                <a:solidFill>
                  <a:schemeClr val="tx2"/>
                </a:solidFill>
              </a:rPr>
              <a:t> String </a:t>
            </a:r>
            <a:r>
              <a:rPr lang="en-US" altLang="zh-CN" dirty="0" err="1">
                <a:solidFill>
                  <a:schemeClr val="tx2"/>
                </a:solidFill>
              </a:rPr>
              <a:t>importantInfo</a:t>
            </a:r>
            <a:r>
              <a:rPr lang="en-US" altLang="zh-CN" dirty="0">
                <a:solidFill>
                  <a:schemeClr val="tx2"/>
                </a:solidFill>
              </a:rPr>
              <a:t>[] = { "Mares eat oats", "Does eat oats", </a:t>
            </a:r>
          </a:p>
          <a:p>
            <a:pPr marL="342900" lvl="1" indent="0">
              <a:buNone/>
            </a:pPr>
            <a:r>
              <a:rPr lang="zh-Hans" altLang="en-US" dirty="0">
                <a:solidFill>
                  <a:schemeClr val="tx2"/>
                </a:solidFill>
              </a:rPr>
              <a:t>                  </a:t>
            </a:r>
            <a:r>
              <a:rPr lang="en-US" altLang="zh-CN" dirty="0">
                <a:solidFill>
                  <a:schemeClr val="tx2"/>
                </a:solidFill>
              </a:rPr>
              <a:t>"Little lambs eat ivy", "A kid will eat ivy too" }; </a:t>
            </a:r>
          </a:p>
          <a:p>
            <a:pPr marL="342900" lvl="1" indent="0">
              <a:buNone/>
            </a:pPr>
            <a:r>
              <a:rPr lang="zh-Hans" altLang="en-US" dirty="0">
                <a:solidFill>
                  <a:schemeClr val="tx2"/>
                </a:solidFill>
              </a:rPr>
              <a:t>       </a:t>
            </a:r>
            <a:r>
              <a:rPr lang="en-US" altLang="zh-CN" dirty="0">
                <a:solidFill>
                  <a:schemeClr val="tx2"/>
                </a:solidFill>
              </a:rPr>
              <a:t>Random random = new Random(); </a:t>
            </a:r>
          </a:p>
          <a:p>
            <a:pPr marL="342900" lvl="1" indent="0">
              <a:buNone/>
            </a:pPr>
            <a:r>
              <a:rPr lang="zh-Hans" altLang="en-US" dirty="0">
                <a:solidFill>
                  <a:schemeClr val="tx2"/>
                </a:solidFill>
              </a:rPr>
              <a:t>       </a:t>
            </a:r>
            <a:r>
              <a:rPr lang="en-US" altLang="zh-CN" dirty="0">
                <a:solidFill>
                  <a:schemeClr val="tx2"/>
                </a:solidFill>
              </a:rPr>
              <a:t>for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i</a:t>
            </a:r>
            <a:r>
              <a:rPr lang="en-US" altLang="zh-CN" dirty="0">
                <a:solidFill>
                  <a:schemeClr val="tx2"/>
                </a:solidFill>
              </a:rPr>
              <a:t> = 0; </a:t>
            </a:r>
            <a:r>
              <a:rPr lang="en-US" altLang="zh-CN" dirty="0" err="1">
                <a:solidFill>
                  <a:schemeClr val="tx2"/>
                </a:solidFill>
              </a:rPr>
              <a:t>i</a:t>
            </a:r>
            <a:r>
              <a:rPr lang="en-US" altLang="zh-CN" dirty="0">
                <a:solidFill>
                  <a:schemeClr val="tx2"/>
                </a:solidFill>
              </a:rPr>
              <a:t> &lt; </a:t>
            </a:r>
            <a:r>
              <a:rPr lang="en-US" altLang="zh-CN" dirty="0" err="1">
                <a:solidFill>
                  <a:schemeClr val="tx2"/>
                </a:solidFill>
              </a:rPr>
              <a:t>importantInfo.length</a:t>
            </a:r>
            <a:r>
              <a:rPr lang="en-US" altLang="zh-CN" dirty="0">
                <a:solidFill>
                  <a:schemeClr val="tx2"/>
                </a:solidFill>
              </a:rPr>
              <a:t>; </a:t>
            </a:r>
            <a:r>
              <a:rPr lang="en-US" altLang="zh-CN" dirty="0" err="1">
                <a:solidFill>
                  <a:schemeClr val="tx2"/>
                </a:solidFill>
              </a:rPr>
              <a:t>i</a:t>
            </a:r>
            <a:r>
              <a:rPr lang="en-US" altLang="zh-CN" dirty="0">
                <a:solidFill>
                  <a:schemeClr val="tx2"/>
                </a:solidFill>
              </a:rPr>
              <a:t>++) {</a:t>
            </a:r>
          </a:p>
          <a:p>
            <a:pPr marL="342900"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drop.put</a:t>
            </a:r>
            <a:r>
              <a:rPr lang="en-US" altLang="zh-CN" dirty="0">
                <a:solidFill>
                  <a:schemeClr val="tx2"/>
                </a:solidFill>
              </a:rPr>
              <a:t>(</a:t>
            </a:r>
            <a:r>
              <a:rPr lang="en-US" altLang="zh-CN" dirty="0" err="1">
                <a:solidFill>
                  <a:schemeClr val="tx2"/>
                </a:solidFill>
              </a:rPr>
              <a:t>importantInfo</a:t>
            </a:r>
            <a:r>
              <a:rPr lang="en-US" altLang="zh-CN" dirty="0">
                <a:solidFill>
                  <a:schemeClr val="tx2"/>
                </a:solidFill>
              </a:rPr>
              <a:t>[</a:t>
            </a:r>
            <a:r>
              <a:rPr lang="en-US" altLang="zh-CN" dirty="0" err="1">
                <a:solidFill>
                  <a:schemeClr val="tx2"/>
                </a:solidFill>
              </a:rPr>
              <a:t>i</a:t>
            </a:r>
            <a:r>
              <a:rPr lang="en-US" altLang="zh-CN" dirty="0">
                <a:solidFill>
                  <a:schemeClr val="tx2"/>
                </a:solidFill>
              </a:rPr>
              <a:t>]); </a:t>
            </a:r>
          </a:p>
          <a:p>
            <a:pPr marL="342900" lvl="1" indent="0">
              <a:buNone/>
            </a:pPr>
            <a:r>
              <a:rPr lang="zh-Hans" altLang="en-US" dirty="0">
                <a:solidFill>
                  <a:schemeClr val="tx2"/>
                </a:solidFill>
              </a:rPr>
              <a:t>         </a:t>
            </a:r>
            <a:r>
              <a:rPr lang="en-US" altLang="zh-CN" dirty="0">
                <a:solidFill>
                  <a:schemeClr val="tx2"/>
                </a:solidFill>
              </a:rPr>
              <a:t>try {</a:t>
            </a:r>
          </a:p>
          <a:p>
            <a:pPr marL="342900"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Thread.sleep</a:t>
            </a:r>
            <a:r>
              <a:rPr lang="en-US" altLang="zh-CN" dirty="0">
                <a:solidFill>
                  <a:schemeClr val="tx2"/>
                </a:solidFill>
              </a:rPr>
              <a:t>(</a:t>
            </a:r>
            <a:r>
              <a:rPr lang="en-US" altLang="zh-CN" dirty="0" err="1">
                <a:solidFill>
                  <a:schemeClr val="tx2"/>
                </a:solidFill>
              </a:rPr>
              <a:t>random.nextInt</a:t>
            </a:r>
            <a:r>
              <a:rPr lang="en-US" altLang="zh-CN" dirty="0">
                <a:solidFill>
                  <a:schemeClr val="tx2"/>
                </a:solidFill>
              </a:rPr>
              <a:t>(5000)); </a:t>
            </a:r>
          </a:p>
          <a:p>
            <a:pPr marL="342900" lvl="1" indent="0">
              <a:buNone/>
            </a:pPr>
            <a:r>
              <a:rPr lang="zh-Hans" altLang="en-US" dirty="0">
                <a:solidFill>
                  <a:schemeClr val="tx2"/>
                </a:solidFill>
              </a:rPr>
              <a:t>         </a:t>
            </a:r>
            <a:r>
              <a:rPr lang="en-US" altLang="zh-CN" dirty="0">
                <a:solidFill>
                  <a:schemeClr val="tx2"/>
                </a:solidFill>
              </a:rPr>
              <a:t>} catch (</a:t>
            </a:r>
            <a:r>
              <a:rPr lang="en-US" altLang="zh-CN" dirty="0" err="1">
                <a:solidFill>
                  <a:schemeClr val="tx2"/>
                </a:solidFill>
              </a:rPr>
              <a:t>InterruptedException</a:t>
            </a:r>
            <a:r>
              <a:rPr lang="en-US" altLang="zh-CN" dirty="0">
                <a:solidFill>
                  <a:schemeClr val="tx2"/>
                </a:solidFill>
              </a:rPr>
              <a:t> e) {} </a:t>
            </a:r>
          </a:p>
          <a:p>
            <a:pPr marL="342900" lvl="1" indent="0">
              <a:buNone/>
            </a:pPr>
            <a:r>
              <a:rPr lang="zh-Hans" altLang="en-US" dirty="0">
                <a:solidFill>
                  <a:schemeClr val="tx2"/>
                </a:solidFill>
              </a:rPr>
              <a:t>       </a:t>
            </a:r>
            <a:r>
              <a:rPr lang="en-US" altLang="zh-CN" dirty="0">
                <a:solidFill>
                  <a:schemeClr val="tx2"/>
                </a:solidFill>
              </a:rPr>
              <a:t>} </a:t>
            </a:r>
          </a:p>
          <a:p>
            <a:pPr marL="342900" lvl="1" indent="0">
              <a:buNone/>
            </a:pPr>
            <a:r>
              <a:rPr lang="zh-Hans" altLang="en-US" dirty="0">
                <a:solidFill>
                  <a:schemeClr val="tx2"/>
                </a:solidFill>
              </a:rPr>
              <a:t>       </a:t>
            </a:r>
            <a:r>
              <a:rPr lang="en-US" altLang="zh-CN" dirty="0" err="1">
                <a:solidFill>
                  <a:schemeClr val="tx2"/>
                </a:solidFill>
              </a:rPr>
              <a:t>drop.put</a:t>
            </a:r>
            <a:r>
              <a:rPr lang="en-US" altLang="zh-CN" dirty="0">
                <a:solidFill>
                  <a:schemeClr val="tx2"/>
                </a:solidFill>
              </a:rPr>
              <a:t>("DONE"); </a:t>
            </a:r>
          </a:p>
          <a:p>
            <a:pPr marL="342900" lvl="1" indent="0">
              <a:buNone/>
            </a:pPr>
            <a:r>
              <a:rPr lang="zh-Hans" altLang="en-US" dirty="0">
                <a:solidFill>
                  <a:schemeClr val="tx2"/>
                </a:solidFill>
              </a:rPr>
              <a:t>    </a:t>
            </a:r>
            <a:r>
              <a:rPr lang="en-US" altLang="zh-CN" dirty="0">
                <a:solidFill>
                  <a:schemeClr val="tx2"/>
                </a:solidFill>
              </a:rPr>
              <a:t>} </a:t>
            </a:r>
          </a:p>
          <a:p>
            <a:pPr marL="342900" lvl="1" indent="0">
              <a:buNone/>
            </a:pPr>
            <a:r>
              <a:rPr lang="en-US" altLang="zh-CN" dirty="0">
                <a:solidFill>
                  <a:schemeClr val="tx2"/>
                </a:solidFill>
              </a:rPr>
              <a:t>} </a:t>
            </a:r>
          </a:p>
          <a:p>
            <a:pPr marL="342900" lvl="1" indent="0">
              <a:buNone/>
            </a:pPr>
            <a:br>
              <a:rPr lang="en-US" altLang="zh-CN" dirty="0">
                <a:solidFill>
                  <a:schemeClr val="tx2"/>
                </a:solidFill>
              </a:rPr>
            </a:br>
            <a:endParaRPr lang="zh-CN" altLang="en-US" dirty="0">
              <a:solidFill>
                <a:schemeClr val="tx2"/>
              </a:solidFill>
            </a:endParaRPr>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Tree>
    <p:extLst>
      <p:ext uri="{BB962C8B-B14F-4D97-AF65-F5344CB8AC3E}">
        <p14:creationId xmlns:p14="http://schemas.microsoft.com/office/powerpoint/2010/main" val="1866448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a:extLst>
              <a:ext uri="{FF2B5EF4-FFF2-40B4-BE49-F238E27FC236}">
                <a16:creationId xmlns:a16="http://schemas.microsoft.com/office/drawing/2014/main" id="{BDB03024-6CBC-DE45-A458-388D8C54B9FA}"/>
              </a:ext>
            </a:extLst>
          </p:cNvPr>
          <p:cNvSpPr>
            <a:spLocks noGrp="1"/>
          </p:cNvSpPr>
          <p:nvPr>
            <p:ph idx="1"/>
          </p:nvPr>
        </p:nvSpPr>
        <p:spPr>
          <a:xfrm>
            <a:off x="1223628" y="845073"/>
            <a:ext cx="6588732" cy="4298428"/>
          </a:xfrm>
        </p:spPr>
        <p:txBody>
          <a:bodyPr>
            <a:normAutofit/>
          </a:bodyPr>
          <a:lstStyle/>
          <a:p>
            <a:pPr marL="342900" lvl="1" indent="0">
              <a:buNone/>
            </a:pPr>
            <a:r>
              <a:rPr lang="en-US" altLang="zh-CN" dirty="0">
                <a:solidFill>
                  <a:schemeClr val="tx2"/>
                </a:solidFill>
              </a:rPr>
              <a:t>import </a:t>
            </a:r>
            <a:r>
              <a:rPr lang="en-US" altLang="zh-CN" dirty="0" err="1">
                <a:solidFill>
                  <a:schemeClr val="tx2"/>
                </a:solidFill>
              </a:rPr>
              <a:t>java.util.Random</a:t>
            </a:r>
            <a:r>
              <a:rPr lang="en-US" altLang="zh-CN" dirty="0">
                <a:solidFill>
                  <a:schemeClr val="tx2"/>
                </a:solidFill>
              </a:rPr>
              <a:t>; </a:t>
            </a:r>
          </a:p>
          <a:p>
            <a:pPr marL="342900" lvl="1" indent="0">
              <a:buNone/>
            </a:pPr>
            <a:r>
              <a:rPr lang="en-US" altLang="zh-CN" dirty="0">
                <a:solidFill>
                  <a:schemeClr val="tx2"/>
                </a:solidFill>
              </a:rPr>
              <a:t>public class Consumer implements Runnable {</a:t>
            </a:r>
          </a:p>
          <a:p>
            <a:pPr marL="342900" lvl="1" indent="0">
              <a:buNone/>
            </a:pPr>
            <a:r>
              <a:rPr lang="zh-Hans" altLang="en-US" dirty="0">
                <a:solidFill>
                  <a:schemeClr val="tx2"/>
                </a:solidFill>
              </a:rPr>
              <a:t>   </a:t>
            </a:r>
            <a:r>
              <a:rPr lang="en-US" altLang="zh-CN" dirty="0">
                <a:solidFill>
                  <a:schemeClr val="tx2"/>
                </a:solidFill>
              </a:rPr>
              <a:t> private Drop drop; </a:t>
            </a:r>
          </a:p>
          <a:p>
            <a:pPr marL="342900" lvl="1" indent="0">
              <a:buNone/>
            </a:pPr>
            <a:r>
              <a:rPr lang="zh-Hans" altLang="en-US" dirty="0">
                <a:solidFill>
                  <a:schemeClr val="tx2"/>
                </a:solidFill>
              </a:rPr>
              <a:t>    </a:t>
            </a:r>
            <a:r>
              <a:rPr lang="en-US" altLang="zh-CN" dirty="0">
                <a:solidFill>
                  <a:schemeClr val="tx2"/>
                </a:solidFill>
              </a:rPr>
              <a:t>public Consumer(Drop drop) { </a:t>
            </a:r>
            <a:r>
              <a:rPr lang="en-US" altLang="zh-CN" dirty="0" err="1">
                <a:solidFill>
                  <a:schemeClr val="tx2"/>
                </a:solidFill>
              </a:rPr>
              <a:t>this.drop</a:t>
            </a:r>
            <a:r>
              <a:rPr lang="en-US" altLang="zh-CN" dirty="0">
                <a:solidFill>
                  <a:schemeClr val="tx2"/>
                </a:solidFill>
              </a:rPr>
              <a:t> = drop; }</a:t>
            </a:r>
          </a:p>
          <a:p>
            <a:pPr marL="342900" lvl="1" indent="0">
              <a:buNone/>
            </a:pPr>
            <a:r>
              <a:rPr lang="en-US" altLang="zh-CN" dirty="0">
                <a:solidFill>
                  <a:schemeClr val="tx2"/>
                </a:solidFill>
              </a:rPr>
              <a:t> </a:t>
            </a:r>
          </a:p>
          <a:p>
            <a:pPr marL="342900" lvl="1" indent="0">
              <a:buNone/>
            </a:pPr>
            <a:r>
              <a:rPr lang="zh-Hans" altLang="en-US" dirty="0">
                <a:solidFill>
                  <a:schemeClr val="tx2"/>
                </a:solidFill>
              </a:rPr>
              <a:t>    </a:t>
            </a:r>
            <a:r>
              <a:rPr lang="en-US" altLang="zh-CN" dirty="0">
                <a:solidFill>
                  <a:schemeClr val="tx2"/>
                </a:solidFill>
              </a:rPr>
              <a:t>public void run() {</a:t>
            </a:r>
          </a:p>
          <a:p>
            <a:pPr marL="342900" lvl="1" indent="0">
              <a:buNone/>
            </a:pPr>
            <a:r>
              <a:rPr lang="zh-Hans" altLang="en-US" dirty="0">
                <a:solidFill>
                  <a:schemeClr val="tx2"/>
                </a:solidFill>
              </a:rPr>
              <a:t>      </a:t>
            </a:r>
            <a:r>
              <a:rPr lang="en-US" altLang="zh-CN" dirty="0">
                <a:solidFill>
                  <a:schemeClr val="tx2"/>
                </a:solidFill>
              </a:rPr>
              <a:t> Random random = new Random();</a:t>
            </a:r>
          </a:p>
          <a:p>
            <a:pPr marL="342900" lvl="1" indent="0">
              <a:buNone/>
            </a:pPr>
            <a:r>
              <a:rPr lang="zh-Hans" altLang="en-US" dirty="0">
                <a:solidFill>
                  <a:schemeClr val="tx2"/>
                </a:solidFill>
              </a:rPr>
              <a:t>      </a:t>
            </a:r>
            <a:r>
              <a:rPr lang="en-US" altLang="zh-CN" dirty="0">
                <a:solidFill>
                  <a:schemeClr val="tx2"/>
                </a:solidFill>
              </a:rPr>
              <a:t> for (String message = </a:t>
            </a:r>
            <a:r>
              <a:rPr lang="en-US" altLang="zh-CN" dirty="0" err="1">
                <a:solidFill>
                  <a:schemeClr val="tx2"/>
                </a:solidFill>
              </a:rPr>
              <a:t>drop.take</a:t>
            </a:r>
            <a:r>
              <a:rPr lang="en-US" altLang="zh-CN" dirty="0">
                <a:solidFill>
                  <a:schemeClr val="tx2"/>
                </a:solidFill>
              </a:rPr>
              <a:t>(); </a:t>
            </a:r>
          </a:p>
          <a:p>
            <a:pPr marL="342900"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message.equals</a:t>
            </a:r>
            <a:r>
              <a:rPr lang="en-US" altLang="zh-CN" dirty="0">
                <a:solidFill>
                  <a:schemeClr val="tx2"/>
                </a:solidFill>
              </a:rPr>
              <a:t>("DONE"); message = </a:t>
            </a:r>
            <a:r>
              <a:rPr lang="en-US" altLang="zh-CN" dirty="0" err="1">
                <a:solidFill>
                  <a:schemeClr val="tx2"/>
                </a:solidFill>
              </a:rPr>
              <a:t>drop.take</a:t>
            </a:r>
            <a:r>
              <a:rPr lang="en-US" altLang="zh-CN" dirty="0">
                <a:solidFill>
                  <a:schemeClr val="tx2"/>
                </a:solidFill>
              </a:rPr>
              <a:t>()) {</a:t>
            </a:r>
          </a:p>
          <a:p>
            <a:pPr marL="342900"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System.out.format</a:t>
            </a:r>
            <a:r>
              <a:rPr lang="en-US" altLang="zh-CN" dirty="0">
                <a:solidFill>
                  <a:schemeClr val="tx2"/>
                </a:solidFill>
              </a:rPr>
              <a:t>("MESSAGE RECEIVED: %</a:t>
            </a:r>
            <a:r>
              <a:rPr lang="en-US" altLang="zh-CN" dirty="0" err="1">
                <a:solidFill>
                  <a:schemeClr val="tx2"/>
                </a:solidFill>
              </a:rPr>
              <a:t>s%n</a:t>
            </a:r>
            <a:r>
              <a:rPr lang="en-US" altLang="zh-CN" dirty="0">
                <a:solidFill>
                  <a:schemeClr val="tx2"/>
                </a:solidFill>
              </a:rPr>
              <a:t>", message); </a:t>
            </a:r>
          </a:p>
          <a:p>
            <a:pPr marL="342900" lvl="1" indent="0">
              <a:buNone/>
            </a:pPr>
            <a:r>
              <a:rPr lang="zh-Hans" altLang="en-US" dirty="0">
                <a:solidFill>
                  <a:schemeClr val="tx2"/>
                </a:solidFill>
              </a:rPr>
              <a:t>           </a:t>
            </a:r>
            <a:r>
              <a:rPr lang="en-US" altLang="zh-CN" dirty="0">
                <a:solidFill>
                  <a:schemeClr val="tx2"/>
                </a:solidFill>
              </a:rPr>
              <a:t>try { </a:t>
            </a:r>
            <a:r>
              <a:rPr lang="en-US" altLang="zh-CN" dirty="0" err="1">
                <a:solidFill>
                  <a:schemeClr val="tx2"/>
                </a:solidFill>
              </a:rPr>
              <a:t>Thread.sleep</a:t>
            </a:r>
            <a:r>
              <a:rPr lang="en-US" altLang="zh-CN" dirty="0">
                <a:solidFill>
                  <a:schemeClr val="tx2"/>
                </a:solidFill>
              </a:rPr>
              <a:t>(</a:t>
            </a:r>
            <a:r>
              <a:rPr lang="en-US" altLang="zh-CN" dirty="0" err="1">
                <a:solidFill>
                  <a:schemeClr val="tx2"/>
                </a:solidFill>
              </a:rPr>
              <a:t>random.nextInt</a:t>
            </a:r>
            <a:r>
              <a:rPr lang="en-US" altLang="zh-CN" dirty="0">
                <a:solidFill>
                  <a:schemeClr val="tx2"/>
                </a:solidFill>
              </a:rPr>
              <a:t>(5000)); } </a:t>
            </a:r>
          </a:p>
          <a:p>
            <a:pPr marL="342900" lvl="1" indent="0">
              <a:buNone/>
            </a:pPr>
            <a:r>
              <a:rPr lang="zh-Hans" altLang="en-US" dirty="0">
                <a:solidFill>
                  <a:schemeClr val="tx2"/>
                </a:solidFill>
              </a:rPr>
              <a:t>          </a:t>
            </a:r>
            <a:r>
              <a:rPr lang="en-US" altLang="zh-CN" dirty="0">
                <a:solidFill>
                  <a:schemeClr val="tx2"/>
                </a:solidFill>
              </a:rPr>
              <a:t>catch (</a:t>
            </a:r>
            <a:r>
              <a:rPr lang="en-US" altLang="zh-CN" dirty="0" err="1">
                <a:solidFill>
                  <a:schemeClr val="tx2"/>
                </a:solidFill>
              </a:rPr>
              <a:t>InterruptedException</a:t>
            </a:r>
            <a:r>
              <a:rPr lang="en-US" altLang="zh-CN" dirty="0">
                <a:solidFill>
                  <a:schemeClr val="tx2"/>
                </a:solidFill>
              </a:rPr>
              <a:t> e) {} </a:t>
            </a:r>
          </a:p>
          <a:p>
            <a:pPr marL="342900" lvl="1" indent="0">
              <a:buNone/>
            </a:pPr>
            <a:r>
              <a:rPr lang="zh-Hans" altLang="en-US" dirty="0">
                <a:solidFill>
                  <a:schemeClr val="tx2"/>
                </a:solidFill>
              </a:rPr>
              <a:t>       </a:t>
            </a:r>
            <a:r>
              <a:rPr lang="en-US" altLang="zh-CN" dirty="0">
                <a:solidFill>
                  <a:schemeClr val="tx2"/>
                </a:solidFill>
              </a:rPr>
              <a:t>}</a:t>
            </a:r>
          </a:p>
          <a:p>
            <a:pPr marL="342900" lvl="1" indent="0">
              <a:buNone/>
            </a:pPr>
            <a:r>
              <a:rPr lang="zh-Hans" altLang="en-US" dirty="0">
                <a:solidFill>
                  <a:schemeClr val="tx2"/>
                </a:solidFill>
              </a:rPr>
              <a:t>   </a:t>
            </a:r>
            <a:r>
              <a:rPr lang="en-US" altLang="zh-CN" dirty="0">
                <a:solidFill>
                  <a:schemeClr val="tx2"/>
                </a:solidFill>
              </a:rPr>
              <a:t> } </a:t>
            </a:r>
          </a:p>
          <a:p>
            <a:pPr marL="342900" lvl="1" indent="0">
              <a:buNone/>
            </a:pPr>
            <a:r>
              <a:rPr lang="en-US" altLang="zh-CN" dirty="0">
                <a:solidFill>
                  <a:schemeClr val="tx2"/>
                </a:solidFill>
              </a:rPr>
              <a:t>}</a:t>
            </a:r>
            <a:endParaRPr lang="zh-CN" altLang="en-US" dirty="0">
              <a:solidFill>
                <a:schemeClr val="tx2"/>
              </a:solidFill>
            </a:endParaRPr>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42</a:t>
            </a:fld>
            <a:endParaRPr lang="zh-CN" altLang="en-US" dirty="0"/>
          </a:p>
        </p:txBody>
      </p:sp>
    </p:spTree>
    <p:extLst>
      <p:ext uri="{BB962C8B-B14F-4D97-AF65-F5344CB8AC3E}">
        <p14:creationId xmlns:p14="http://schemas.microsoft.com/office/powerpoint/2010/main" val="587969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455B-2A89-DE44-AD5F-A76232A41008}"/>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Guarded Blocks</a:t>
            </a:r>
            <a:endParaRPr kumimoji="1" lang="zh-CN" altLang="en-US" dirty="0"/>
          </a:p>
        </p:txBody>
      </p:sp>
      <p:sp>
        <p:nvSpPr>
          <p:cNvPr id="3" name="内容占位符 2">
            <a:extLst>
              <a:ext uri="{FF2B5EF4-FFF2-40B4-BE49-F238E27FC236}">
                <a16:creationId xmlns:a16="http://schemas.microsoft.com/office/drawing/2014/main" id="{BDB03024-6CBC-DE45-A458-388D8C54B9FA}"/>
              </a:ext>
            </a:extLst>
          </p:cNvPr>
          <p:cNvSpPr>
            <a:spLocks noGrp="1"/>
          </p:cNvSpPr>
          <p:nvPr>
            <p:ph idx="1"/>
          </p:nvPr>
        </p:nvSpPr>
        <p:spPr>
          <a:xfrm>
            <a:off x="1223628" y="845073"/>
            <a:ext cx="6588732" cy="4298428"/>
          </a:xfrm>
        </p:spPr>
        <p:txBody>
          <a:bodyPr>
            <a:normAutofit/>
          </a:bodyPr>
          <a:lstStyle/>
          <a:p>
            <a:pPr marL="342900" lvl="1" indent="0">
              <a:buNone/>
            </a:pPr>
            <a:r>
              <a:rPr lang="en-US" altLang="zh-CN" dirty="0">
                <a:solidFill>
                  <a:schemeClr val="tx2"/>
                </a:solidFill>
              </a:rPr>
              <a:t>public class </a:t>
            </a:r>
            <a:r>
              <a:rPr lang="en-US" altLang="zh-CN" dirty="0" err="1">
                <a:solidFill>
                  <a:schemeClr val="tx2"/>
                </a:solidFill>
              </a:rPr>
              <a:t>ProducerConsumerExample</a:t>
            </a:r>
            <a:r>
              <a:rPr lang="en-US" altLang="zh-CN" dirty="0">
                <a:solidFill>
                  <a:schemeClr val="tx2"/>
                </a:solidFill>
              </a:rPr>
              <a:t> {</a:t>
            </a:r>
          </a:p>
          <a:p>
            <a:pPr marL="342900" lvl="1" indent="0">
              <a:buNone/>
            </a:pPr>
            <a:r>
              <a:rPr lang="zh-Hans" altLang="en-US" dirty="0">
                <a:solidFill>
                  <a:schemeClr val="tx2"/>
                </a:solidFill>
              </a:rPr>
              <a:t>  </a:t>
            </a:r>
            <a:r>
              <a:rPr lang="en-US" altLang="zh-CN" dirty="0">
                <a:solidFill>
                  <a:schemeClr val="tx2"/>
                </a:solidFill>
              </a:rPr>
              <a:t> public static void main(String[] </a:t>
            </a:r>
            <a:r>
              <a:rPr lang="en-US" altLang="zh-CN" dirty="0" err="1">
                <a:solidFill>
                  <a:schemeClr val="tx2"/>
                </a:solidFill>
              </a:rPr>
              <a:t>args</a:t>
            </a:r>
            <a:r>
              <a:rPr lang="en-US" altLang="zh-CN" dirty="0">
                <a:solidFill>
                  <a:schemeClr val="tx2"/>
                </a:solidFill>
              </a:rPr>
              <a:t>) {</a:t>
            </a:r>
          </a:p>
          <a:p>
            <a:pPr marL="342900" lvl="1" indent="0">
              <a:buNone/>
            </a:pPr>
            <a:r>
              <a:rPr lang="zh-Hans" altLang="en-US" dirty="0">
                <a:solidFill>
                  <a:schemeClr val="tx2"/>
                </a:solidFill>
              </a:rPr>
              <a:t>    </a:t>
            </a:r>
            <a:r>
              <a:rPr lang="en-US" altLang="zh-CN" dirty="0">
                <a:solidFill>
                  <a:schemeClr val="tx2"/>
                </a:solidFill>
              </a:rPr>
              <a:t> Drop drop = new Drop(); </a:t>
            </a:r>
          </a:p>
          <a:p>
            <a:pPr marL="342900" lvl="1" indent="0">
              <a:buNone/>
            </a:pPr>
            <a:r>
              <a:rPr lang="zh-Hans" altLang="en-US" dirty="0">
                <a:solidFill>
                  <a:schemeClr val="tx2"/>
                </a:solidFill>
              </a:rPr>
              <a:t>     </a:t>
            </a:r>
            <a:r>
              <a:rPr lang="en-US" altLang="zh-CN" dirty="0">
                <a:solidFill>
                  <a:schemeClr val="tx2"/>
                </a:solidFill>
              </a:rPr>
              <a:t>(new Thread(new Producer(drop))).start(); </a:t>
            </a:r>
          </a:p>
          <a:p>
            <a:pPr marL="342900" lvl="1" indent="0">
              <a:buNone/>
            </a:pPr>
            <a:r>
              <a:rPr lang="zh-Hans" altLang="en-US" dirty="0">
                <a:solidFill>
                  <a:schemeClr val="tx2"/>
                </a:solidFill>
              </a:rPr>
              <a:t>     </a:t>
            </a:r>
            <a:r>
              <a:rPr lang="en-US" altLang="zh-CN" dirty="0">
                <a:solidFill>
                  <a:schemeClr val="tx2"/>
                </a:solidFill>
              </a:rPr>
              <a:t>(new Thread(new Consumer(drop))).start(); </a:t>
            </a:r>
          </a:p>
          <a:p>
            <a:pPr marL="342900" lvl="1" indent="0">
              <a:buNone/>
            </a:pPr>
            <a:r>
              <a:rPr lang="zh-Hans" altLang="en-US" dirty="0">
                <a:solidFill>
                  <a:schemeClr val="tx2"/>
                </a:solidFill>
              </a:rPr>
              <a:t>   </a:t>
            </a:r>
            <a:r>
              <a:rPr lang="en-US" altLang="zh-CN" dirty="0">
                <a:solidFill>
                  <a:schemeClr val="tx2"/>
                </a:solidFill>
              </a:rPr>
              <a:t>} </a:t>
            </a:r>
          </a:p>
          <a:p>
            <a:pPr marL="342900" lvl="1" indent="0">
              <a:buNone/>
            </a:pPr>
            <a:r>
              <a:rPr lang="en-US" altLang="zh-CN" dirty="0">
                <a:solidFill>
                  <a:schemeClr val="tx2"/>
                </a:solidFill>
              </a:rPr>
              <a:t>}</a:t>
            </a:r>
            <a:endParaRPr lang="zh-CN" altLang="en-US" dirty="0">
              <a:solidFill>
                <a:schemeClr val="tx2"/>
              </a:solidFill>
            </a:endParaRPr>
          </a:p>
        </p:txBody>
      </p:sp>
      <p:sp>
        <p:nvSpPr>
          <p:cNvPr id="4" name="幻灯片编号占位符 3">
            <a:extLst>
              <a:ext uri="{FF2B5EF4-FFF2-40B4-BE49-F238E27FC236}">
                <a16:creationId xmlns:a16="http://schemas.microsoft.com/office/drawing/2014/main" id="{798190EF-A34C-1749-9DC0-720F4842603D}"/>
              </a:ext>
            </a:extLst>
          </p:cNvPr>
          <p:cNvSpPr>
            <a:spLocks noGrp="1"/>
          </p:cNvSpPr>
          <p:nvPr>
            <p:ph type="sldNum" sz="quarter" idx="12"/>
          </p:nvPr>
        </p:nvSpPr>
        <p:spPr/>
        <p:txBody>
          <a:bodyPr/>
          <a:lstStyle/>
          <a:p>
            <a:fld id="{CB818ED7-1FAF-4BEC-A906-EB6564C334EB}" type="slidenum">
              <a:rPr lang="zh-CN" altLang="en-US" smtClean="0"/>
              <a:pPr/>
              <a:t>43</a:t>
            </a:fld>
            <a:endParaRPr lang="zh-CN" altLang="en-US" dirty="0"/>
          </a:p>
        </p:txBody>
      </p:sp>
    </p:spTree>
    <p:extLst>
      <p:ext uri="{BB962C8B-B14F-4D97-AF65-F5344CB8AC3E}">
        <p14:creationId xmlns:p14="http://schemas.microsoft.com/office/powerpoint/2010/main" val="1666114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07C81-F0D8-9148-864D-AB8F4D8DD7C4}"/>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Immutable Objects</a:t>
            </a:r>
            <a:endParaRPr kumimoji="1" lang="zh-CN" altLang="en-US" dirty="0"/>
          </a:p>
        </p:txBody>
      </p:sp>
      <p:sp>
        <p:nvSpPr>
          <p:cNvPr id="3" name="内容占位符 2">
            <a:extLst>
              <a:ext uri="{FF2B5EF4-FFF2-40B4-BE49-F238E27FC236}">
                <a16:creationId xmlns:a16="http://schemas.microsoft.com/office/drawing/2014/main" id="{552E73C2-2B35-9249-A39C-309E8B97816B}"/>
              </a:ext>
            </a:extLst>
          </p:cNvPr>
          <p:cNvSpPr>
            <a:spLocks noGrp="1"/>
          </p:cNvSpPr>
          <p:nvPr>
            <p:ph idx="1"/>
          </p:nvPr>
        </p:nvSpPr>
        <p:spPr/>
        <p:txBody>
          <a:bodyPr>
            <a:normAutofit/>
          </a:bodyPr>
          <a:lstStyle/>
          <a:p>
            <a:r>
              <a:rPr lang="en-US" altLang="zh-CN" dirty="0"/>
              <a:t>An object is considered </a:t>
            </a:r>
            <a:r>
              <a:rPr lang="en-US" altLang="zh-CN" i="1" dirty="0"/>
              <a:t>immutable</a:t>
            </a:r>
            <a:r>
              <a:rPr lang="en-US" altLang="zh-CN" dirty="0"/>
              <a:t> if its state </a:t>
            </a:r>
            <a:r>
              <a:rPr lang="en-US" altLang="zh-CN" dirty="0">
                <a:solidFill>
                  <a:srgbClr val="FF0000"/>
                </a:solidFill>
              </a:rPr>
              <a:t>cannot change </a:t>
            </a:r>
            <a:r>
              <a:rPr lang="en-US" altLang="zh-CN" dirty="0"/>
              <a:t>after it is constructed. </a:t>
            </a:r>
          </a:p>
          <a:p>
            <a:pPr lvl="1"/>
            <a:r>
              <a:rPr lang="en-US" altLang="zh-CN" dirty="0"/>
              <a:t>Maximum reliance on immutable objects is widely accepted as a sound strategy for creating simple, reliable code.</a:t>
            </a:r>
          </a:p>
          <a:p>
            <a:pPr lvl="1"/>
            <a:endParaRPr lang="en-US" altLang="zh-CN" dirty="0"/>
          </a:p>
          <a:p>
            <a:r>
              <a:rPr lang="en-US" altLang="zh-CN" dirty="0"/>
              <a:t>Immutable objects are particularly useful in concurrent applications. </a:t>
            </a:r>
          </a:p>
          <a:p>
            <a:pPr lvl="1"/>
            <a:r>
              <a:rPr lang="en-US" altLang="zh-CN" dirty="0"/>
              <a:t>Since they cannot change state, they cannot be corrupted by thread interference or observed in an inconsistent state.</a:t>
            </a:r>
          </a:p>
          <a:p>
            <a:endParaRPr kumimoji="1" lang="zh-CN" altLang="en-US" dirty="0"/>
          </a:p>
        </p:txBody>
      </p:sp>
      <p:sp>
        <p:nvSpPr>
          <p:cNvPr id="4" name="幻灯片编号占位符 3">
            <a:extLst>
              <a:ext uri="{FF2B5EF4-FFF2-40B4-BE49-F238E27FC236}">
                <a16:creationId xmlns:a16="http://schemas.microsoft.com/office/drawing/2014/main" id="{0016F673-FA0A-234C-A1A3-74DF981B66C9}"/>
              </a:ext>
            </a:extLst>
          </p:cNvPr>
          <p:cNvSpPr>
            <a:spLocks noGrp="1"/>
          </p:cNvSpPr>
          <p:nvPr>
            <p:ph type="sldNum" sz="quarter" idx="12"/>
          </p:nvPr>
        </p:nvSpPr>
        <p:spPr/>
        <p:txBody>
          <a:bodyPr/>
          <a:lstStyle/>
          <a:p>
            <a:fld id="{CB818ED7-1FAF-4BEC-A906-EB6564C334EB}" type="slidenum">
              <a:rPr lang="zh-CN" altLang="en-US" smtClean="0"/>
              <a:pPr/>
              <a:t>44</a:t>
            </a:fld>
            <a:endParaRPr lang="zh-CN" altLang="en-US" dirty="0"/>
          </a:p>
        </p:txBody>
      </p:sp>
    </p:spTree>
    <p:extLst>
      <p:ext uri="{BB962C8B-B14F-4D97-AF65-F5344CB8AC3E}">
        <p14:creationId xmlns:p14="http://schemas.microsoft.com/office/powerpoint/2010/main" val="353465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07C81-F0D8-9148-864D-AB8F4D8DD7C4}"/>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Immutable Objects</a:t>
            </a:r>
            <a:endParaRPr kumimoji="1" lang="zh-CN" altLang="en-US" dirty="0"/>
          </a:p>
        </p:txBody>
      </p:sp>
      <p:sp>
        <p:nvSpPr>
          <p:cNvPr id="3" name="内容占位符 2">
            <a:extLst>
              <a:ext uri="{FF2B5EF4-FFF2-40B4-BE49-F238E27FC236}">
                <a16:creationId xmlns:a16="http://schemas.microsoft.com/office/drawing/2014/main" id="{552E73C2-2B35-9249-A39C-309E8B97816B}"/>
              </a:ext>
            </a:extLst>
          </p:cNvPr>
          <p:cNvSpPr>
            <a:spLocks noGrp="1"/>
          </p:cNvSpPr>
          <p:nvPr>
            <p:ph idx="1"/>
          </p:nvPr>
        </p:nvSpPr>
        <p:spPr/>
        <p:txBody>
          <a:bodyPr>
            <a:normAutofit/>
          </a:bodyPr>
          <a:lstStyle/>
          <a:p>
            <a:r>
              <a:rPr lang="en-US" altLang="zh-CN" dirty="0"/>
              <a:t>Programmers are often reluctant to employ immutable objects, because they worry about </a:t>
            </a:r>
            <a:r>
              <a:rPr lang="en-US" altLang="zh-CN" dirty="0">
                <a:solidFill>
                  <a:srgbClr val="FF0000"/>
                </a:solidFill>
              </a:rPr>
              <a:t>the cost of creating a new object </a:t>
            </a:r>
            <a:r>
              <a:rPr lang="en-US" altLang="zh-CN" dirty="0"/>
              <a:t>as opposed to updating an object in place. </a:t>
            </a:r>
          </a:p>
          <a:p>
            <a:pPr lvl="1"/>
            <a:r>
              <a:rPr lang="en-US" altLang="zh-CN" dirty="0"/>
              <a:t>The impact of object creation is often overestimated, and can be offset by some of the efficiencies associated with immutable objects. </a:t>
            </a:r>
          </a:p>
          <a:p>
            <a:pPr lvl="1"/>
            <a:endParaRPr lang="en-US" altLang="zh-CN" dirty="0"/>
          </a:p>
          <a:p>
            <a:pPr lvl="1"/>
            <a:r>
              <a:rPr lang="en-US" altLang="zh-CN" dirty="0"/>
              <a:t>These include decreased overhead due to garbage collection, and the elimination of code needed to protect mutable objects from corruption.</a:t>
            </a:r>
          </a:p>
          <a:p>
            <a:endParaRPr kumimoji="1" lang="zh-CN" altLang="en-US" dirty="0"/>
          </a:p>
        </p:txBody>
      </p:sp>
      <p:sp>
        <p:nvSpPr>
          <p:cNvPr id="4" name="幻灯片编号占位符 3">
            <a:extLst>
              <a:ext uri="{FF2B5EF4-FFF2-40B4-BE49-F238E27FC236}">
                <a16:creationId xmlns:a16="http://schemas.microsoft.com/office/drawing/2014/main" id="{0016F673-FA0A-234C-A1A3-74DF981B66C9}"/>
              </a:ext>
            </a:extLst>
          </p:cNvPr>
          <p:cNvSpPr>
            <a:spLocks noGrp="1"/>
          </p:cNvSpPr>
          <p:nvPr>
            <p:ph type="sldNum" sz="quarter" idx="12"/>
          </p:nvPr>
        </p:nvSpPr>
        <p:spPr/>
        <p:txBody>
          <a:bodyPr/>
          <a:lstStyle/>
          <a:p>
            <a:fld id="{CB818ED7-1FAF-4BEC-A906-EB6564C334EB}" type="slidenum">
              <a:rPr lang="zh-CN" altLang="en-US" smtClean="0"/>
              <a:pPr/>
              <a:t>45</a:t>
            </a:fld>
            <a:endParaRPr lang="zh-CN" altLang="en-US" dirty="0"/>
          </a:p>
        </p:txBody>
      </p:sp>
    </p:spTree>
    <p:extLst>
      <p:ext uri="{BB962C8B-B14F-4D97-AF65-F5344CB8AC3E}">
        <p14:creationId xmlns:p14="http://schemas.microsoft.com/office/powerpoint/2010/main" val="1161308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0BEF0-CC98-C546-8EE5-4DA3566D0DB5}"/>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
        <p:nvSpPr>
          <p:cNvPr id="3" name="内容占位符 2">
            <a:extLst>
              <a:ext uri="{FF2B5EF4-FFF2-40B4-BE49-F238E27FC236}">
                <a16:creationId xmlns:a16="http://schemas.microsoft.com/office/drawing/2014/main" id="{BD1A5AD8-8410-9F46-9C80-F04B0B2B5BF1}"/>
              </a:ext>
            </a:extLst>
          </p:cNvPr>
          <p:cNvSpPr>
            <a:spLocks noGrp="1"/>
          </p:cNvSpPr>
          <p:nvPr>
            <p:ph idx="1"/>
          </p:nvPr>
        </p:nvSpPr>
        <p:spPr/>
        <p:txBody>
          <a:bodyPr>
            <a:normAutofit fontScale="92500" lnSpcReduction="20000"/>
          </a:bodyPr>
          <a:lstStyle/>
          <a:p>
            <a:pPr marL="300038" lvl="1" indent="0">
              <a:buNone/>
            </a:pPr>
            <a:r>
              <a:rPr lang="en-US" altLang="zh-CN" dirty="0">
                <a:solidFill>
                  <a:schemeClr val="tx2"/>
                </a:solidFill>
              </a:rPr>
              <a:t>public class </a:t>
            </a:r>
            <a:r>
              <a:rPr lang="en-US" altLang="zh-CN" dirty="0" err="1">
                <a:solidFill>
                  <a:schemeClr val="tx2"/>
                </a:solidFill>
              </a:rPr>
              <a:t>SynchronizedRGB</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 Values must be between 0 and 255. </a:t>
            </a:r>
          </a:p>
          <a:p>
            <a:pPr marL="300038" lvl="1" indent="0">
              <a:buNone/>
            </a:pP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red; </a:t>
            </a:r>
          </a:p>
          <a:p>
            <a:pPr marL="300038" lvl="1" indent="0">
              <a:buNone/>
            </a:pP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green; </a:t>
            </a:r>
          </a:p>
          <a:p>
            <a:pPr marL="300038" lvl="1" indent="0">
              <a:buNone/>
            </a:pP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blue; </a:t>
            </a:r>
          </a:p>
          <a:p>
            <a:pPr marL="300038" lvl="1" indent="0">
              <a:buNone/>
            </a:pPr>
            <a:r>
              <a:rPr lang="zh-Hans" altLang="en-US" dirty="0">
                <a:solidFill>
                  <a:schemeClr val="tx2"/>
                </a:solidFill>
              </a:rPr>
              <a:t>   </a:t>
            </a:r>
            <a:r>
              <a:rPr lang="en-US" altLang="zh-CN" dirty="0">
                <a:solidFill>
                  <a:schemeClr val="tx2"/>
                </a:solidFill>
              </a:rPr>
              <a:t>private String name; </a:t>
            </a:r>
          </a:p>
          <a:p>
            <a:pPr marL="300038" lvl="1" indent="0">
              <a:buNone/>
            </a:pPr>
            <a:r>
              <a:rPr lang="zh-Hans" altLang="en-US" dirty="0">
                <a:solidFill>
                  <a:schemeClr val="tx2"/>
                </a:solidFill>
              </a:rPr>
              <a:t>   </a:t>
            </a:r>
            <a:r>
              <a:rPr lang="en-US" altLang="zh-CN" dirty="0">
                <a:solidFill>
                  <a:schemeClr val="tx2"/>
                </a:solidFill>
              </a:rPr>
              <a:t>private void check(</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a:t>
            </a:r>
          </a:p>
          <a:p>
            <a:pPr marL="300038" lvl="1" indent="0">
              <a:buNone/>
            </a:pPr>
            <a:r>
              <a:rPr lang="zh-Hans" altLang="en-US" dirty="0">
                <a:solidFill>
                  <a:schemeClr val="tx2"/>
                </a:solidFill>
              </a:rPr>
              <a:t>    </a:t>
            </a:r>
            <a:r>
              <a:rPr lang="en-US" altLang="zh-CN" dirty="0">
                <a:solidFill>
                  <a:schemeClr val="tx2"/>
                </a:solidFill>
              </a:rPr>
              <a:t> if (red &lt; 0 || red &gt; 255 || green &lt; 0 || green &gt; 255 || blue &lt; 0 || blue &gt; 255) </a:t>
            </a:r>
          </a:p>
          <a:p>
            <a:pPr marL="300038" lvl="1" indent="0">
              <a:buNone/>
            </a:pPr>
            <a:r>
              <a:rPr lang="zh-Hans" altLang="en-US" dirty="0">
                <a:solidFill>
                  <a:schemeClr val="tx2"/>
                </a:solidFill>
              </a:rPr>
              <a:t>         </a:t>
            </a:r>
            <a:r>
              <a:rPr lang="en-US" altLang="zh-CN" dirty="0">
                <a:solidFill>
                  <a:schemeClr val="tx2"/>
                </a:solidFill>
              </a:rPr>
              <a:t>{ throw new </a:t>
            </a:r>
            <a:r>
              <a:rPr lang="en-US" altLang="zh-CN" dirty="0" err="1">
                <a:solidFill>
                  <a:schemeClr val="tx2"/>
                </a:solidFill>
              </a:rPr>
              <a:t>IllegalArgumentException</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SynchronizedRGB</a:t>
            </a:r>
            <a:r>
              <a:rPr lang="en-US" altLang="zh-CN" dirty="0">
                <a:solidFill>
                  <a:schemeClr val="tx2"/>
                </a:solidFill>
              </a:rPr>
              <a:t>(</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String name) {</a:t>
            </a:r>
          </a:p>
          <a:p>
            <a:pPr marL="300038" lvl="1" indent="0">
              <a:buNone/>
            </a:pPr>
            <a:r>
              <a:rPr lang="zh-Hans" altLang="en-US" dirty="0">
                <a:solidFill>
                  <a:schemeClr val="tx2"/>
                </a:solidFill>
              </a:rPr>
              <a:t>     </a:t>
            </a:r>
            <a:r>
              <a:rPr lang="en-US" altLang="zh-CN" dirty="0">
                <a:solidFill>
                  <a:schemeClr val="tx2"/>
                </a:solidFill>
              </a:rPr>
              <a:t> check(red, green, blue); </a:t>
            </a:r>
          </a:p>
          <a:p>
            <a:pPr marL="300038" lvl="1" indent="0">
              <a:buNone/>
            </a:pPr>
            <a:r>
              <a:rPr lang="zh-Hans" altLang="en-US" dirty="0">
                <a:solidFill>
                  <a:schemeClr val="tx2"/>
                </a:solidFill>
              </a:rPr>
              <a:t>      </a:t>
            </a:r>
            <a:r>
              <a:rPr lang="en-US" altLang="zh-CN" dirty="0" err="1">
                <a:solidFill>
                  <a:schemeClr val="tx2"/>
                </a:solidFill>
              </a:rPr>
              <a:t>this.red</a:t>
            </a:r>
            <a:r>
              <a:rPr lang="en-US" altLang="zh-CN" dirty="0">
                <a:solidFill>
                  <a:schemeClr val="tx2"/>
                </a:solidFill>
              </a:rPr>
              <a:t> = red; </a:t>
            </a:r>
          </a:p>
          <a:p>
            <a:pPr marL="300038" lvl="1" indent="0">
              <a:buNone/>
            </a:pPr>
            <a:r>
              <a:rPr lang="zh-Hans" altLang="en-US" dirty="0">
                <a:solidFill>
                  <a:schemeClr val="tx2"/>
                </a:solidFill>
              </a:rPr>
              <a:t>      </a:t>
            </a:r>
            <a:r>
              <a:rPr lang="en-US" altLang="zh-CN" dirty="0" err="1">
                <a:solidFill>
                  <a:schemeClr val="tx2"/>
                </a:solidFill>
              </a:rPr>
              <a:t>this.green</a:t>
            </a:r>
            <a:r>
              <a:rPr lang="en-US" altLang="zh-CN" dirty="0">
                <a:solidFill>
                  <a:schemeClr val="tx2"/>
                </a:solidFill>
              </a:rPr>
              <a:t> = green; </a:t>
            </a:r>
          </a:p>
          <a:p>
            <a:pPr marL="300038" lvl="1" indent="0">
              <a:buNone/>
            </a:pPr>
            <a:r>
              <a:rPr lang="zh-Hans" altLang="en-US" dirty="0">
                <a:solidFill>
                  <a:schemeClr val="tx2"/>
                </a:solidFill>
              </a:rPr>
              <a:t>      </a:t>
            </a:r>
            <a:r>
              <a:rPr lang="en-US" altLang="zh-CN" dirty="0" err="1">
                <a:solidFill>
                  <a:schemeClr val="tx2"/>
                </a:solidFill>
              </a:rPr>
              <a:t>this.blue</a:t>
            </a:r>
            <a:r>
              <a:rPr lang="en-US" altLang="zh-CN" dirty="0">
                <a:solidFill>
                  <a:schemeClr val="tx2"/>
                </a:solidFill>
              </a:rPr>
              <a:t> = blue; </a:t>
            </a:r>
          </a:p>
          <a:p>
            <a:pPr marL="300038" lvl="1" indent="0">
              <a:buNone/>
            </a:pPr>
            <a:r>
              <a:rPr lang="zh-Hans" altLang="en-US" dirty="0">
                <a:solidFill>
                  <a:schemeClr val="tx2"/>
                </a:solidFill>
              </a:rPr>
              <a:t>      </a:t>
            </a:r>
            <a:r>
              <a:rPr lang="en-US" altLang="zh-CN" dirty="0" err="1">
                <a:solidFill>
                  <a:schemeClr val="tx2"/>
                </a:solidFill>
              </a:rPr>
              <a:t>this.name</a:t>
            </a:r>
            <a:r>
              <a:rPr lang="en-US" altLang="zh-CN" dirty="0">
                <a:solidFill>
                  <a:schemeClr val="tx2"/>
                </a:solidFill>
              </a:rPr>
              <a:t> = name; </a:t>
            </a:r>
          </a:p>
          <a:p>
            <a:pPr marL="300038" lvl="1" indent="0">
              <a:buNone/>
            </a:pPr>
            <a:r>
              <a:rPr lang="zh-Hans" altLang="en-US" dirty="0">
                <a:solidFill>
                  <a:schemeClr val="tx2"/>
                </a:solidFill>
              </a:rPr>
              <a:t>  </a:t>
            </a: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B92725D0-A81D-0C48-84DE-FF300465BFD6}"/>
              </a:ext>
            </a:extLst>
          </p:cNvPr>
          <p:cNvSpPr>
            <a:spLocks noGrp="1"/>
          </p:cNvSpPr>
          <p:nvPr>
            <p:ph type="sldNum" sz="quarter" idx="12"/>
          </p:nvPr>
        </p:nvSpPr>
        <p:spPr/>
        <p:txBody>
          <a:bodyPr/>
          <a:lstStyle/>
          <a:p>
            <a:fld id="{CB818ED7-1FAF-4BEC-A906-EB6564C334EB}" type="slidenum">
              <a:rPr lang="zh-CN" altLang="en-US" smtClean="0"/>
              <a:pPr/>
              <a:t>46</a:t>
            </a:fld>
            <a:endParaRPr lang="zh-CN" altLang="en-US" dirty="0"/>
          </a:p>
        </p:txBody>
      </p:sp>
    </p:spTree>
    <p:extLst>
      <p:ext uri="{BB962C8B-B14F-4D97-AF65-F5344CB8AC3E}">
        <p14:creationId xmlns:p14="http://schemas.microsoft.com/office/powerpoint/2010/main" val="3547805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0BEF0-CC98-C546-8EE5-4DA3566D0DB5}"/>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
        <p:nvSpPr>
          <p:cNvPr id="3" name="内容占位符 2">
            <a:extLst>
              <a:ext uri="{FF2B5EF4-FFF2-40B4-BE49-F238E27FC236}">
                <a16:creationId xmlns:a16="http://schemas.microsoft.com/office/drawing/2014/main" id="{BD1A5AD8-8410-9F46-9C80-F04B0B2B5BF1}"/>
              </a:ext>
            </a:extLst>
          </p:cNvPr>
          <p:cNvSpPr>
            <a:spLocks noGrp="1"/>
          </p:cNvSpPr>
          <p:nvPr>
            <p:ph idx="1"/>
          </p:nvPr>
        </p:nvSpPr>
        <p:spPr>
          <a:xfrm>
            <a:off x="1223628" y="845072"/>
            <a:ext cx="6588732" cy="4283109"/>
          </a:xfrm>
        </p:spPr>
        <p:txBody>
          <a:bodyPr>
            <a:normAutofit fontScale="85000" lnSpcReduction="20000"/>
          </a:bodyPr>
          <a:lstStyle/>
          <a:p>
            <a:pPr marL="300038" lvl="1" indent="0">
              <a:buNone/>
            </a:pPr>
            <a:r>
              <a:rPr lang="zh-Hans" altLang="en-US" dirty="0">
                <a:solidFill>
                  <a:schemeClr val="tx2"/>
                </a:solidFill>
              </a:rPr>
              <a:t>   </a:t>
            </a:r>
            <a:r>
              <a:rPr lang="en-US" altLang="zh-CN" dirty="0">
                <a:solidFill>
                  <a:schemeClr val="tx2"/>
                </a:solidFill>
              </a:rPr>
              <a:t>public void set(</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String name) {</a:t>
            </a:r>
          </a:p>
          <a:p>
            <a:pPr marL="300038" lvl="1" indent="0">
              <a:buNone/>
            </a:pPr>
            <a:r>
              <a:rPr lang="zh-Hans" altLang="en-US" dirty="0">
                <a:solidFill>
                  <a:schemeClr val="tx2"/>
                </a:solidFill>
              </a:rPr>
              <a:t>     </a:t>
            </a:r>
            <a:r>
              <a:rPr lang="en-US" altLang="zh-CN" dirty="0">
                <a:solidFill>
                  <a:schemeClr val="tx2"/>
                </a:solidFill>
              </a:rPr>
              <a:t> check(red, green, blue); </a:t>
            </a:r>
          </a:p>
          <a:p>
            <a:pPr marL="300038" lvl="1" indent="0">
              <a:buNone/>
            </a:pPr>
            <a:r>
              <a:rPr lang="zh-Hans" altLang="en-US" dirty="0">
                <a:solidFill>
                  <a:schemeClr val="tx2"/>
                </a:solidFill>
              </a:rPr>
              <a:t>      </a:t>
            </a:r>
            <a:r>
              <a:rPr lang="en-US" altLang="zh-CN" dirty="0">
                <a:solidFill>
                  <a:schemeClr val="tx2"/>
                </a:solidFill>
              </a:rPr>
              <a:t>synchronized (this) {</a:t>
            </a:r>
          </a:p>
          <a:p>
            <a:pPr marL="300038"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this.red</a:t>
            </a:r>
            <a:r>
              <a:rPr lang="en-US" altLang="zh-CN" dirty="0">
                <a:solidFill>
                  <a:schemeClr val="tx2"/>
                </a:solidFill>
              </a:rPr>
              <a:t> = red;</a:t>
            </a:r>
          </a:p>
          <a:p>
            <a:pPr marL="300038"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this.green</a:t>
            </a:r>
            <a:r>
              <a:rPr lang="en-US" altLang="zh-CN" dirty="0">
                <a:solidFill>
                  <a:schemeClr val="tx2"/>
                </a:solidFill>
              </a:rPr>
              <a:t> = green; </a:t>
            </a:r>
          </a:p>
          <a:p>
            <a:pPr marL="300038" lvl="1" indent="0">
              <a:buNone/>
            </a:pPr>
            <a:r>
              <a:rPr lang="zh-Hans" altLang="en-US" dirty="0">
                <a:solidFill>
                  <a:schemeClr val="tx2"/>
                </a:solidFill>
              </a:rPr>
              <a:t>         </a:t>
            </a:r>
            <a:r>
              <a:rPr lang="en-US" altLang="zh-CN" dirty="0" err="1">
                <a:solidFill>
                  <a:schemeClr val="tx2"/>
                </a:solidFill>
              </a:rPr>
              <a:t>this.blue</a:t>
            </a:r>
            <a:r>
              <a:rPr lang="en-US" altLang="zh-CN" dirty="0">
                <a:solidFill>
                  <a:schemeClr val="tx2"/>
                </a:solidFill>
              </a:rPr>
              <a:t> = blue; </a:t>
            </a:r>
          </a:p>
          <a:p>
            <a:pPr marL="300038" lvl="1" indent="0">
              <a:buNone/>
            </a:pPr>
            <a:r>
              <a:rPr lang="zh-Hans" altLang="en-US" dirty="0">
                <a:solidFill>
                  <a:schemeClr val="tx2"/>
                </a:solidFill>
              </a:rPr>
              <a:t>         </a:t>
            </a:r>
            <a:r>
              <a:rPr lang="en-US" altLang="zh-CN" dirty="0" err="1">
                <a:solidFill>
                  <a:schemeClr val="tx2"/>
                </a:solidFill>
              </a:rPr>
              <a:t>this.name</a:t>
            </a:r>
            <a:r>
              <a:rPr lang="en-US" altLang="zh-CN" dirty="0">
                <a:solidFill>
                  <a:schemeClr val="tx2"/>
                </a:solidFill>
              </a:rPr>
              <a:t> = name;</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 </a:t>
            </a:r>
          </a:p>
          <a:p>
            <a:pPr marL="300038" lvl="1" indent="0">
              <a:buNone/>
            </a:pPr>
            <a:endParaRPr lang="en-US" altLang="zh-CN" dirty="0">
              <a:solidFill>
                <a:schemeClr val="tx2"/>
              </a:solidFill>
            </a:endParaRPr>
          </a:p>
          <a:p>
            <a:pPr marL="300038" lvl="1" indent="0">
              <a:buNone/>
            </a:pPr>
            <a:r>
              <a:rPr lang="zh-Hans" altLang="en-US" dirty="0">
                <a:solidFill>
                  <a:schemeClr val="tx2"/>
                </a:solidFill>
              </a:rPr>
              <a:t>   </a:t>
            </a:r>
            <a:r>
              <a:rPr lang="en-US" altLang="zh-CN" dirty="0">
                <a:solidFill>
                  <a:schemeClr val="tx2"/>
                </a:solidFill>
              </a:rPr>
              <a:t>public synchronized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getRGB</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return ((red &lt;&lt; 16) | (green &lt;&lt; 8) | blue);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public synchronized String </a:t>
            </a:r>
            <a:r>
              <a:rPr lang="en-US" altLang="zh-CN" dirty="0" err="1">
                <a:solidFill>
                  <a:schemeClr val="tx2"/>
                </a:solidFill>
              </a:rPr>
              <a:t>getName</a:t>
            </a:r>
            <a:r>
              <a:rPr lang="en-US" altLang="zh-CN" dirty="0">
                <a:solidFill>
                  <a:schemeClr val="tx2"/>
                </a:solidFill>
              </a:rPr>
              <a:t>() { return name; } </a:t>
            </a:r>
          </a:p>
          <a:p>
            <a:pPr marL="300038" lvl="1" indent="0">
              <a:buNone/>
            </a:pPr>
            <a:r>
              <a:rPr lang="zh-Hans" altLang="en-US" dirty="0">
                <a:solidFill>
                  <a:schemeClr val="tx2"/>
                </a:solidFill>
              </a:rPr>
              <a:t>   </a:t>
            </a:r>
            <a:r>
              <a:rPr lang="en-US" altLang="zh-CN" dirty="0">
                <a:solidFill>
                  <a:schemeClr val="tx2"/>
                </a:solidFill>
              </a:rPr>
              <a:t>public synchronized void invert() { </a:t>
            </a:r>
          </a:p>
          <a:p>
            <a:pPr marL="300038" lvl="1" indent="0">
              <a:buNone/>
            </a:pPr>
            <a:r>
              <a:rPr lang="zh-Hans" altLang="en-US" dirty="0">
                <a:solidFill>
                  <a:schemeClr val="tx2"/>
                </a:solidFill>
              </a:rPr>
              <a:t>        </a:t>
            </a:r>
            <a:r>
              <a:rPr lang="en-US" altLang="zh-CN" dirty="0">
                <a:solidFill>
                  <a:schemeClr val="tx2"/>
                </a:solidFill>
              </a:rPr>
              <a:t>red = 255 - red; </a:t>
            </a:r>
          </a:p>
          <a:p>
            <a:pPr marL="300038" lvl="1" indent="0">
              <a:buNone/>
            </a:pPr>
            <a:r>
              <a:rPr lang="zh-Hans" altLang="en-US" dirty="0">
                <a:solidFill>
                  <a:schemeClr val="tx2"/>
                </a:solidFill>
              </a:rPr>
              <a:t>        </a:t>
            </a:r>
            <a:r>
              <a:rPr lang="en-US" altLang="zh-CN" dirty="0">
                <a:solidFill>
                  <a:schemeClr val="tx2"/>
                </a:solidFill>
              </a:rPr>
              <a:t>green = 255 - green; </a:t>
            </a:r>
          </a:p>
          <a:p>
            <a:pPr marL="300038" lvl="1" indent="0">
              <a:buNone/>
            </a:pPr>
            <a:r>
              <a:rPr lang="zh-Hans" altLang="en-US" dirty="0">
                <a:solidFill>
                  <a:schemeClr val="tx2"/>
                </a:solidFill>
              </a:rPr>
              <a:t>        </a:t>
            </a:r>
            <a:r>
              <a:rPr lang="en-US" altLang="zh-CN" dirty="0">
                <a:solidFill>
                  <a:schemeClr val="tx2"/>
                </a:solidFill>
              </a:rPr>
              <a:t>blue = 255 - blue; </a:t>
            </a:r>
          </a:p>
          <a:p>
            <a:pPr marL="300038" lvl="1" indent="0">
              <a:buNone/>
            </a:pPr>
            <a:r>
              <a:rPr lang="zh-Hans" altLang="en-US" dirty="0">
                <a:solidFill>
                  <a:schemeClr val="tx2"/>
                </a:solidFill>
              </a:rPr>
              <a:t>        </a:t>
            </a:r>
            <a:r>
              <a:rPr lang="en-US" altLang="zh-CN" dirty="0">
                <a:solidFill>
                  <a:schemeClr val="tx2"/>
                </a:solidFill>
              </a:rPr>
              <a:t>name = "Inverse of " + name;</a:t>
            </a:r>
          </a:p>
          <a:p>
            <a:pPr marL="300038" lvl="1" indent="0">
              <a:buNone/>
            </a:pPr>
            <a:r>
              <a:rPr lang="zh-Hans" altLang="en-US" dirty="0">
                <a:solidFill>
                  <a:schemeClr val="tx2"/>
                </a:solidFill>
              </a:rPr>
              <a:t>  </a:t>
            </a:r>
            <a:r>
              <a:rPr lang="en-US" altLang="zh-CN" dirty="0">
                <a:solidFill>
                  <a:schemeClr val="tx2"/>
                </a:solidFill>
              </a:rPr>
              <a:t> } </a:t>
            </a:r>
          </a:p>
          <a:p>
            <a:pPr marL="300038" lvl="1"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B92725D0-A81D-0C48-84DE-FF300465BFD6}"/>
              </a:ext>
            </a:extLst>
          </p:cNvPr>
          <p:cNvSpPr>
            <a:spLocks noGrp="1"/>
          </p:cNvSpPr>
          <p:nvPr>
            <p:ph type="sldNum" sz="quarter" idx="12"/>
          </p:nvPr>
        </p:nvSpPr>
        <p:spPr/>
        <p:txBody>
          <a:bodyPr/>
          <a:lstStyle/>
          <a:p>
            <a:fld id="{CB818ED7-1FAF-4BEC-A906-EB6564C334EB}" type="slidenum">
              <a:rPr lang="zh-CN" altLang="en-US" smtClean="0"/>
              <a:pPr/>
              <a:t>47</a:t>
            </a:fld>
            <a:endParaRPr lang="zh-CN" altLang="en-US" dirty="0"/>
          </a:p>
        </p:txBody>
      </p:sp>
    </p:spTree>
    <p:extLst>
      <p:ext uri="{BB962C8B-B14F-4D97-AF65-F5344CB8AC3E}">
        <p14:creationId xmlns:p14="http://schemas.microsoft.com/office/powerpoint/2010/main" val="337876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24881D-5268-7244-BE90-2F03DDF67BC3}"/>
              </a:ext>
            </a:extLst>
          </p:cNvPr>
          <p:cNvSpPr>
            <a:spLocks noGrp="1"/>
          </p:cNvSpPr>
          <p:nvPr>
            <p:ph idx="1"/>
          </p:nvPr>
        </p:nvSpPr>
        <p:spPr/>
        <p:txBody>
          <a:bodyPr>
            <a:normAutofit fontScale="85000" lnSpcReduction="20000"/>
          </a:bodyPr>
          <a:lstStyle/>
          <a:p>
            <a:r>
              <a:rPr lang="en-US" altLang="zh-CN" dirty="0" err="1">
                <a:solidFill>
                  <a:schemeClr val="tx2"/>
                </a:solidFill>
              </a:rPr>
              <a:t>SynchronizedRGB</a:t>
            </a:r>
            <a:r>
              <a:rPr lang="en-US" altLang="zh-CN" dirty="0"/>
              <a:t> must be used carefully to avoid being seen in an inconsistent state. </a:t>
            </a:r>
          </a:p>
          <a:p>
            <a:endParaRPr lang="en-US" altLang="zh-CN" dirty="0"/>
          </a:p>
          <a:p>
            <a:r>
              <a:rPr lang="en-US" altLang="zh-CN" dirty="0"/>
              <a:t>Suppose, for example, a thread executes the following code:</a:t>
            </a:r>
          </a:p>
          <a:p>
            <a:pPr marL="300038" lvl="1" indent="0">
              <a:lnSpc>
                <a:spcPct val="90000"/>
              </a:lnSpc>
              <a:buNone/>
            </a:pPr>
            <a:r>
              <a:rPr lang="en-US" altLang="zh-CN" sz="1800" dirty="0" err="1">
                <a:solidFill>
                  <a:schemeClr val="tx2"/>
                </a:solidFill>
              </a:rPr>
              <a:t>SynchronizedRGB</a:t>
            </a:r>
            <a:r>
              <a:rPr lang="en-US" altLang="zh-CN" sz="1800" dirty="0">
                <a:solidFill>
                  <a:schemeClr val="tx2"/>
                </a:solidFill>
              </a:rPr>
              <a:t> color = new </a:t>
            </a:r>
            <a:r>
              <a:rPr lang="en-US" altLang="zh-CN" sz="1800" dirty="0" err="1">
                <a:solidFill>
                  <a:schemeClr val="tx2"/>
                </a:solidFill>
              </a:rPr>
              <a:t>SynchronizedRGB</a:t>
            </a:r>
            <a:r>
              <a:rPr lang="en-US" altLang="zh-CN" sz="1800" dirty="0">
                <a:solidFill>
                  <a:schemeClr val="tx2"/>
                </a:solidFill>
              </a:rPr>
              <a:t>(0, 0, 0, "Pitch Black"); </a:t>
            </a:r>
          </a:p>
          <a:p>
            <a:pPr marL="300038" lvl="1" indent="0">
              <a:lnSpc>
                <a:spcPct val="90000"/>
              </a:lnSpc>
              <a:buNone/>
            </a:pPr>
            <a:r>
              <a:rPr lang="en-US" altLang="zh-CN" sz="1800" dirty="0">
                <a:solidFill>
                  <a:schemeClr val="tx2"/>
                </a:solidFill>
              </a:rPr>
              <a:t>... </a:t>
            </a:r>
          </a:p>
          <a:p>
            <a:pPr marL="300038" lvl="1" indent="0">
              <a:lnSpc>
                <a:spcPct val="90000"/>
              </a:lnSpc>
              <a:buNone/>
            </a:pPr>
            <a:r>
              <a:rPr lang="en-US" altLang="zh-CN" sz="1800" dirty="0" err="1">
                <a:solidFill>
                  <a:schemeClr val="tx2"/>
                </a:solidFill>
              </a:rPr>
              <a:t>int</a:t>
            </a:r>
            <a:r>
              <a:rPr lang="en-US" altLang="zh-CN" sz="1800" dirty="0">
                <a:solidFill>
                  <a:schemeClr val="tx2"/>
                </a:solidFill>
              </a:rPr>
              <a:t> </a:t>
            </a:r>
            <a:r>
              <a:rPr lang="en-US" altLang="zh-CN" sz="1800" dirty="0" err="1">
                <a:solidFill>
                  <a:schemeClr val="tx2"/>
                </a:solidFill>
              </a:rPr>
              <a:t>myColorInt</a:t>
            </a:r>
            <a:r>
              <a:rPr lang="en-US" altLang="zh-CN" sz="1800" dirty="0">
                <a:solidFill>
                  <a:schemeClr val="tx2"/>
                </a:solidFill>
              </a:rPr>
              <a:t> = </a:t>
            </a:r>
            <a:r>
              <a:rPr lang="en-US" altLang="zh-CN" sz="1800" dirty="0" err="1">
                <a:solidFill>
                  <a:schemeClr val="tx2"/>
                </a:solidFill>
              </a:rPr>
              <a:t>color.getRGB</a:t>
            </a:r>
            <a:r>
              <a:rPr lang="en-US" altLang="zh-CN" sz="1800" dirty="0">
                <a:solidFill>
                  <a:schemeClr val="tx2"/>
                </a:solidFill>
              </a:rPr>
              <a:t>(); </a:t>
            </a:r>
            <a:r>
              <a:rPr lang="zh-Hans" altLang="en-US" sz="1800" dirty="0">
                <a:solidFill>
                  <a:schemeClr val="tx2"/>
                </a:solidFill>
              </a:rPr>
              <a:t>               </a:t>
            </a:r>
            <a:r>
              <a:rPr lang="en-US" altLang="zh-CN" sz="1800" dirty="0">
                <a:solidFill>
                  <a:schemeClr val="tx2"/>
                </a:solidFill>
              </a:rPr>
              <a:t>//Statement 1 </a:t>
            </a:r>
          </a:p>
          <a:p>
            <a:pPr marL="300038" lvl="1" indent="0">
              <a:lnSpc>
                <a:spcPct val="90000"/>
              </a:lnSpc>
              <a:buNone/>
            </a:pPr>
            <a:r>
              <a:rPr lang="en-US" altLang="zh-CN" sz="1800" dirty="0">
                <a:solidFill>
                  <a:schemeClr val="tx2"/>
                </a:solidFill>
              </a:rPr>
              <a:t>String </a:t>
            </a:r>
            <a:r>
              <a:rPr lang="en-US" altLang="zh-CN" sz="1800" dirty="0" err="1">
                <a:solidFill>
                  <a:schemeClr val="tx2"/>
                </a:solidFill>
              </a:rPr>
              <a:t>myColorName</a:t>
            </a:r>
            <a:r>
              <a:rPr lang="en-US" altLang="zh-CN" sz="1800" dirty="0">
                <a:solidFill>
                  <a:schemeClr val="tx2"/>
                </a:solidFill>
              </a:rPr>
              <a:t> = </a:t>
            </a:r>
            <a:r>
              <a:rPr lang="en-US" altLang="zh-CN" sz="1800" dirty="0" err="1">
                <a:solidFill>
                  <a:schemeClr val="tx2"/>
                </a:solidFill>
              </a:rPr>
              <a:t>color.getName</a:t>
            </a:r>
            <a:r>
              <a:rPr lang="en-US" altLang="zh-CN" sz="1800" dirty="0">
                <a:solidFill>
                  <a:schemeClr val="tx2"/>
                </a:solidFill>
              </a:rPr>
              <a:t>(); //Statement 2 </a:t>
            </a:r>
          </a:p>
          <a:p>
            <a:pPr marL="300038" lvl="1" indent="0">
              <a:lnSpc>
                <a:spcPct val="90000"/>
              </a:lnSpc>
              <a:buNone/>
            </a:pPr>
            <a:endParaRPr lang="en-US" altLang="zh-CN" sz="1800" dirty="0">
              <a:solidFill>
                <a:schemeClr val="tx2"/>
              </a:solidFill>
            </a:endParaRPr>
          </a:p>
          <a:p>
            <a:r>
              <a:rPr lang="en-US" altLang="zh-CN" dirty="0"/>
              <a:t>If another thread invokes </a:t>
            </a:r>
            <a:r>
              <a:rPr lang="en-US" altLang="zh-CN" dirty="0" err="1">
                <a:solidFill>
                  <a:schemeClr val="tx2"/>
                </a:solidFill>
              </a:rPr>
              <a:t>color.set</a:t>
            </a:r>
            <a:r>
              <a:rPr lang="en-US" altLang="zh-CN" dirty="0">
                <a:solidFill>
                  <a:schemeClr val="tx2"/>
                </a:solidFill>
              </a:rPr>
              <a:t> </a:t>
            </a:r>
            <a:r>
              <a:rPr lang="en-US" altLang="zh-CN" dirty="0"/>
              <a:t>after Statement 1 but before Statement 2, the value of </a:t>
            </a:r>
            <a:r>
              <a:rPr lang="en-US" altLang="zh-CN" dirty="0" err="1">
                <a:solidFill>
                  <a:schemeClr val="tx2"/>
                </a:solidFill>
              </a:rPr>
              <a:t>myColorInt</a:t>
            </a:r>
            <a:r>
              <a:rPr lang="en-US" altLang="zh-CN" dirty="0"/>
              <a:t> won't match the value of </a:t>
            </a:r>
            <a:r>
              <a:rPr lang="en-US" altLang="zh-CN" dirty="0" err="1">
                <a:solidFill>
                  <a:schemeClr val="tx2"/>
                </a:solidFill>
              </a:rPr>
              <a:t>myColorName</a:t>
            </a:r>
            <a:r>
              <a:rPr lang="en-US" altLang="zh-CN" dirty="0"/>
              <a:t>. To avoid this outcome, the two statements must be bound together:</a:t>
            </a:r>
          </a:p>
          <a:p>
            <a:pPr marL="300038" lvl="1" indent="0">
              <a:buNone/>
            </a:pPr>
            <a:r>
              <a:rPr lang="en-US" altLang="zh-CN" sz="1800" dirty="0">
                <a:solidFill>
                  <a:schemeClr val="tx2"/>
                </a:solidFill>
              </a:rPr>
              <a:t>synchronized (color) {</a:t>
            </a:r>
          </a:p>
          <a:p>
            <a:pPr marL="300038" lvl="1" indent="0">
              <a:buNone/>
            </a:pPr>
            <a:r>
              <a:rPr lang="zh-Hans" altLang="en-US" sz="1800" dirty="0">
                <a:solidFill>
                  <a:schemeClr val="tx2"/>
                </a:solidFill>
              </a:rPr>
              <a:t>  </a:t>
            </a:r>
            <a:r>
              <a:rPr lang="en-US" altLang="zh-CN" sz="1800" dirty="0">
                <a:solidFill>
                  <a:schemeClr val="tx2"/>
                </a:solidFill>
              </a:rPr>
              <a:t> </a:t>
            </a:r>
            <a:r>
              <a:rPr lang="en-US" altLang="zh-CN" sz="1800" dirty="0" err="1">
                <a:solidFill>
                  <a:schemeClr val="tx2"/>
                </a:solidFill>
              </a:rPr>
              <a:t>int</a:t>
            </a:r>
            <a:r>
              <a:rPr lang="en-US" altLang="zh-CN" sz="1800" dirty="0">
                <a:solidFill>
                  <a:schemeClr val="tx2"/>
                </a:solidFill>
              </a:rPr>
              <a:t> </a:t>
            </a:r>
            <a:r>
              <a:rPr lang="en-US" altLang="zh-CN" sz="1800" dirty="0" err="1">
                <a:solidFill>
                  <a:schemeClr val="tx2"/>
                </a:solidFill>
              </a:rPr>
              <a:t>myColorInt</a:t>
            </a:r>
            <a:r>
              <a:rPr lang="en-US" altLang="zh-CN" sz="1800" dirty="0">
                <a:solidFill>
                  <a:schemeClr val="tx2"/>
                </a:solidFill>
              </a:rPr>
              <a:t> = </a:t>
            </a:r>
            <a:r>
              <a:rPr lang="en-US" altLang="zh-CN" sz="1800" dirty="0" err="1">
                <a:solidFill>
                  <a:schemeClr val="tx2"/>
                </a:solidFill>
              </a:rPr>
              <a:t>color.getRGB</a:t>
            </a:r>
            <a:r>
              <a:rPr lang="en-US" altLang="zh-CN" sz="1800" dirty="0">
                <a:solidFill>
                  <a:schemeClr val="tx2"/>
                </a:solidFill>
              </a:rPr>
              <a:t>(); </a:t>
            </a:r>
          </a:p>
          <a:p>
            <a:pPr marL="300038" lvl="1" indent="0">
              <a:buNone/>
            </a:pPr>
            <a:r>
              <a:rPr lang="zh-Hans" altLang="en-US" sz="1800" dirty="0">
                <a:solidFill>
                  <a:schemeClr val="tx2"/>
                </a:solidFill>
              </a:rPr>
              <a:t>   </a:t>
            </a:r>
            <a:r>
              <a:rPr lang="en-US" altLang="zh-CN" sz="1800" dirty="0">
                <a:solidFill>
                  <a:schemeClr val="tx2"/>
                </a:solidFill>
              </a:rPr>
              <a:t>String </a:t>
            </a:r>
            <a:r>
              <a:rPr lang="en-US" altLang="zh-CN" sz="1800" dirty="0" err="1">
                <a:solidFill>
                  <a:schemeClr val="tx2"/>
                </a:solidFill>
              </a:rPr>
              <a:t>myColorName</a:t>
            </a:r>
            <a:r>
              <a:rPr lang="en-US" altLang="zh-CN" sz="1800" dirty="0">
                <a:solidFill>
                  <a:schemeClr val="tx2"/>
                </a:solidFill>
              </a:rPr>
              <a:t> = </a:t>
            </a:r>
            <a:r>
              <a:rPr lang="en-US" altLang="zh-CN" sz="1800" dirty="0" err="1">
                <a:solidFill>
                  <a:schemeClr val="tx2"/>
                </a:solidFill>
              </a:rPr>
              <a:t>color.getName</a:t>
            </a:r>
            <a:r>
              <a:rPr lang="en-US" altLang="zh-CN" sz="1800" dirty="0">
                <a:solidFill>
                  <a:schemeClr val="tx2"/>
                </a:solidFill>
              </a:rPr>
              <a:t>(); </a:t>
            </a:r>
          </a:p>
          <a:p>
            <a:pPr marL="300038" lvl="1" indent="0">
              <a:buNone/>
            </a:pPr>
            <a:r>
              <a:rPr lang="en-US" altLang="zh-CN" sz="1800" dirty="0">
                <a:solidFill>
                  <a:schemeClr val="tx2"/>
                </a:solidFill>
              </a:rPr>
              <a:t>} </a:t>
            </a:r>
          </a:p>
          <a:p>
            <a:pPr marL="300038" lvl="1" indent="0">
              <a:buNone/>
            </a:pPr>
            <a:endParaRPr lang="en-US" altLang="zh-CN" sz="1800" dirty="0">
              <a:solidFill>
                <a:schemeClr val="tx2"/>
              </a:solidFill>
            </a:endParaRPr>
          </a:p>
          <a:p>
            <a:pPr marL="257175" lvl="1" indent="-257175">
              <a:buFont typeface="Arial" pitchFamily="34" charset="0"/>
              <a:buChar char="•"/>
            </a:pPr>
            <a:r>
              <a:rPr lang="en-US" altLang="zh-Hans" sz="1800" dirty="0"/>
              <a:t>T</a:t>
            </a:r>
            <a:r>
              <a:rPr lang="en-US" altLang="zh-CN" sz="1800" dirty="0"/>
              <a:t>his kind of inconsistency is only possible for mutable objects — it will not be an issue for the </a:t>
            </a:r>
            <a:r>
              <a:rPr lang="en-US" altLang="zh-CN" sz="1800" dirty="0">
                <a:solidFill>
                  <a:srgbClr val="FF0000"/>
                </a:solidFill>
              </a:rPr>
              <a:t>immutable version </a:t>
            </a:r>
            <a:r>
              <a:rPr lang="en-US" altLang="zh-CN" sz="1800" dirty="0"/>
              <a:t>of </a:t>
            </a:r>
            <a:r>
              <a:rPr lang="en-US" altLang="zh-CN" sz="1800" dirty="0" err="1">
                <a:solidFill>
                  <a:schemeClr val="tx2"/>
                </a:solidFill>
              </a:rPr>
              <a:t>SynchronizedRGB</a:t>
            </a:r>
            <a:r>
              <a:rPr lang="en-US" altLang="zh-CN" sz="1800" dirty="0"/>
              <a:t>.</a:t>
            </a:r>
          </a:p>
        </p:txBody>
      </p:sp>
      <p:sp>
        <p:nvSpPr>
          <p:cNvPr id="4" name="幻灯片编号占位符 3">
            <a:extLst>
              <a:ext uri="{FF2B5EF4-FFF2-40B4-BE49-F238E27FC236}">
                <a16:creationId xmlns:a16="http://schemas.microsoft.com/office/drawing/2014/main" id="{607389AB-5DC4-0B48-85A9-534D65EF3FB0}"/>
              </a:ext>
            </a:extLst>
          </p:cNvPr>
          <p:cNvSpPr>
            <a:spLocks noGrp="1"/>
          </p:cNvSpPr>
          <p:nvPr>
            <p:ph type="sldNum" sz="quarter" idx="12"/>
          </p:nvPr>
        </p:nvSpPr>
        <p:spPr/>
        <p:txBody>
          <a:bodyPr/>
          <a:lstStyle/>
          <a:p>
            <a:fld id="{CB818ED7-1FAF-4BEC-A906-EB6564C334EB}" type="slidenum">
              <a:rPr lang="zh-CN" altLang="en-US" smtClean="0"/>
              <a:pPr/>
              <a:t>48</a:t>
            </a:fld>
            <a:endParaRPr lang="zh-CN" altLang="en-US" dirty="0"/>
          </a:p>
        </p:txBody>
      </p:sp>
      <p:sp>
        <p:nvSpPr>
          <p:cNvPr id="10" name="标题 1">
            <a:extLst>
              <a:ext uri="{FF2B5EF4-FFF2-40B4-BE49-F238E27FC236}">
                <a16:creationId xmlns:a16="http://schemas.microsoft.com/office/drawing/2014/main" id="{54FE2380-CACF-B149-A663-5BF3EC2C2956}"/>
              </a:ext>
            </a:extLst>
          </p:cNvPr>
          <p:cNvSpPr>
            <a:spLocks noGrp="1"/>
          </p:cNvSpPr>
          <p:nvPr>
            <p:ph type="title"/>
          </p:nvPr>
        </p:nvSpPr>
        <p:spPr>
          <a:xfrm>
            <a:off x="107504" y="105708"/>
            <a:ext cx="6228970" cy="413814"/>
          </a:xfrm>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Tree>
    <p:extLst>
      <p:ext uri="{BB962C8B-B14F-4D97-AF65-F5344CB8AC3E}">
        <p14:creationId xmlns:p14="http://schemas.microsoft.com/office/powerpoint/2010/main" val="3633347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a:extLst>
              <a:ext uri="{FF2B5EF4-FFF2-40B4-BE49-F238E27FC236}">
                <a16:creationId xmlns:a16="http://schemas.microsoft.com/office/drawing/2014/main" id="{607389AB-5DC4-0B48-85A9-534D65EF3FB0}"/>
              </a:ext>
            </a:extLst>
          </p:cNvPr>
          <p:cNvSpPr>
            <a:spLocks noGrp="1"/>
          </p:cNvSpPr>
          <p:nvPr>
            <p:ph type="sldNum" sz="quarter" idx="12"/>
          </p:nvPr>
        </p:nvSpPr>
        <p:spPr/>
        <p:txBody>
          <a:bodyPr/>
          <a:lstStyle/>
          <a:p>
            <a:fld id="{CB818ED7-1FAF-4BEC-A906-EB6564C334EB}" type="slidenum">
              <a:rPr lang="zh-CN" altLang="en-US" smtClean="0"/>
              <a:pPr/>
              <a:t>49</a:t>
            </a:fld>
            <a:endParaRPr lang="zh-CN" altLang="en-US" dirty="0"/>
          </a:p>
        </p:txBody>
      </p:sp>
      <p:sp>
        <p:nvSpPr>
          <p:cNvPr id="10" name="标题 1">
            <a:extLst>
              <a:ext uri="{FF2B5EF4-FFF2-40B4-BE49-F238E27FC236}">
                <a16:creationId xmlns:a16="http://schemas.microsoft.com/office/drawing/2014/main" id="{54FE2380-CACF-B149-A663-5BF3EC2C2956}"/>
              </a:ext>
            </a:extLst>
          </p:cNvPr>
          <p:cNvSpPr>
            <a:spLocks noGrp="1"/>
          </p:cNvSpPr>
          <p:nvPr>
            <p:ph type="title"/>
          </p:nvPr>
        </p:nvSpPr>
        <p:spPr>
          <a:xfrm>
            <a:off x="107504" y="105708"/>
            <a:ext cx="6228970" cy="413814"/>
          </a:xfrm>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
        <p:nvSpPr>
          <p:cNvPr id="6" name="矩形 5">
            <a:extLst>
              <a:ext uri="{FF2B5EF4-FFF2-40B4-BE49-F238E27FC236}">
                <a16:creationId xmlns:a16="http://schemas.microsoft.com/office/drawing/2014/main" id="{E8A86410-EEBC-454F-835B-710D2B333CD1}"/>
              </a:ext>
            </a:extLst>
          </p:cNvPr>
          <p:cNvSpPr/>
          <p:nvPr/>
        </p:nvSpPr>
        <p:spPr>
          <a:xfrm>
            <a:off x="1308684" y="735547"/>
            <a:ext cx="6696744" cy="4293483"/>
          </a:xfrm>
          <a:prstGeom prst="rect">
            <a:avLst/>
          </a:prstGeom>
        </p:spPr>
        <p:txBody>
          <a:bodyPr wrap="square">
            <a:spAutoFit/>
          </a:bodyPr>
          <a:lstStyle/>
          <a:p>
            <a:r>
              <a:rPr lang="en" altLang="zh-CN" sz="1050" dirty="0">
                <a:solidFill>
                  <a:srgbClr val="CC7832"/>
                </a:solidFill>
              </a:rPr>
              <a:t>public class </a:t>
            </a:r>
            <a:r>
              <a:rPr lang="en" altLang="zh-CN" sz="1050" dirty="0" err="1"/>
              <a:t>SynChronizedRGBDemo</a:t>
            </a:r>
            <a:r>
              <a:rPr lang="en" altLang="zh-CN" sz="1050" dirty="0"/>
              <a:t> {</a:t>
            </a:r>
            <a:br>
              <a:rPr lang="en" altLang="zh-CN" sz="1050" dirty="0"/>
            </a:br>
            <a:br>
              <a:rPr lang="en" altLang="zh-CN" sz="1050" dirty="0"/>
            </a:br>
            <a:r>
              <a:rPr lang="en" altLang="zh-CN" sz="1050" dirty="0"/>
              <a:t>    </a:t>
            </a:r>
            <a:r>
              <a:rPr lang="en" altLang="zh-CN" sz="1050" dirty="0" err="1"/>
              <a:t>SynchronizedRGB</a:t>
            </a:r>
            <a:r>
              <a:rPr lang="en" altLang="zh-CN" sz="1050" dirty="0"/>
              <a:t> </a:t>
            </a:r>
            <a:r>
              <a:rPr lang="en" altLang="zh-CN" sz="1050" dirty="0">
                <a:solidFill>
                  <a:srgbClr val="9876AA"/>
                </a:solidFill>
              </a:rPr>
              <a:t>color</a:t>
            </a:r>
            <a:r>
              <a:rPr lang="en" altLang="zh-CN" sz="1050" dirty="0">
                <a:solidFill>
                  <a:srgbClr val="CC7832"/>
                </a:solidFill>
              </a:rPr>
              <a:t>;</a:t>
            </a:r>
            <a:br>
              <a:rPr lang="en" altLang="zh-CN" sz="1050" dirty="0">
                <a:solidFill>
                  <a:srgbClr val="CC7832"/>
                </a:solidFill>
              </a:rPr>
            </a:br>
            <a:br>
              <a:rPr lang="en" altLang="zh-CN" sz="1050" dirty="0">
                <a:solidFill>
                  <a:srgbClr val="CC7832"/>
                </a:solidFill>
              </a:rPr>
            </a:br>
            <a:r>
              <a:rPr lang="en" altLang="zh-CN" sz="1050" dirty="0">
                <a:solidFill>
                  <a:srgbClr val="CC7832"/>
                </a:solidFill>
              </a:rPr>
              <a:t>    public </a:t>
            </a:r>
            <a:r>
              <a:rPr lang="en" altLang="zh-CN" sz="1050" dirty="0" err="1">
                <a:solidFill>
                  <a:srgbClr val="FFC66D"/>
                </a:solidFill>
              </a:rPr>
              <a:t>SynChronizedRGBDemo</a:t>
            </a:r>
            <a:r>
              <a:rPr lang="en" altLang="zh-CN" sz="1050" dirty="0"/>
              <a:t>() {</a:t>
            </a:r>
            <a:br>
              <a:rPr lang="en" altLang="zh-CN" sz="1050" dirty="0"/>
            </a:br>
            <a:r>
              <a:rPr lang="en" altLang="zh-CN" sz="1050" dirty="0"/>
              <a:t>        </a:t>
            </a:r>
            <a:r>
              <a:rPr lang="en" altLang="zh-CN" sz="1050" dirty="0">
                <a:solidFill>
                  <a:srgbClr val="9876AA"/>
                </a:solidFill>
              </a:rPr>
              <a:t>color </a:t>
            </a:r>
            <a:r>
              <a:rPr lang="en" altLang="zh-CN" sz="1050" dirty="0"/>
              <a:t>= </a:t>
            </a:r>
            <a:r>
              <a:rPr lang="en" altLang="zh-CN" sz="1050" dirty="0">
                <a:solidFill>
                  <a:srgbClr val="CC7832"/>
                </a:solidFill>
              </a:rPr>
              <a:t>new </a:t>
            </a:r>
            <a:r>
              <a:rPr lang="en" altLang="zh-CN" sz="1050" dirty="0" err="1"/>
              <a:t>SynchronizedRGB</a:t>
            </a:r>
            <a:r>
              <a:rPr lang="en" altLang="zh-CN" sz="1050" dirty="0"/>
              <a:t>(</a:t>
            </a:r>
            <a:r>
              <a:rPr lang="en" altLang="zh-CN" sz="1050" dirty="0">
                <a:solidFill>
                  <a:srgbClr val="6897BB"/>
                </a:solidFill>
              </a:rPr>
              <a:t>0</a:t>
            </a:r>
            <a:r>
              <a:rPr lang="en" altLang="zh-CN" sz="1050" dirty="0">
                <a:solidFill>
                  <a:srgbClr val="CC7832"/>
                </a:solidFill>
              </a:rPr>
              <a:t>, </a:t>
            </a:r>
            <a:r>
              <a:rPr lang="en" altLang="zh-CN" sz="1050" dirty="0">
                <a:solidFill>
                  <a:srgbClr val="6897BB"/>
                </a:solidFill>
              </a:rPr>
              <a:t>0</a:t>
            </a:r>
            <a:r>
              <a:rPr lang="en" altLang="zh-CN" sz="1050" dirty="0">
                <a:solidFill>
                  <a:srgbClr val="CC7832"/>
                </a:solidFill>
              </a:rPr>
              <a:t>, </a:t>
            </a:r>
            <a:r>
              <a:rPr lang="en" altLang="zh-CN" sz="1050" dirty="0">
                <a:solidFill>
                  <a:srgbClr val="6897BB"/>
                </a:solidFill>
              </a:rPr>
              <a:t>0</a:t>
            </a:r>
            <a:r>
              <a:rPr lang="en" altLang="zh-CN" sz="1050" dirty="0">
                <a:solidFill>
                  <a:srgbClr val="CC7832"/>
                </a:solidFill>
              </a:rPr>
              <a:t>, </a:t>
            </a:r>
            <a:r>
              <a:rPr lang="en" altLang="zh-CN" sz="1050" dirty="0">
                <a:solidFill>
                  <a:srgbClr val="6A8759"/>
                </a:solidFill>
              </a:rPr>
              <a:t>"Pitch Black"</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br>
              <a:rPr lang="en" altLang="zh-CN" sz="1050" dirty="0"/>
            </a:br>
            <a:r>
              <a:rPr lang="en" altLang="zh-CN" sz="1050" dirty="0"/>
              <a:t>    </a:t>
            </a:r>
            <a:r>
              <a:rPr lang="en" altLang="zh-CN" sz="1050" dirty="0">
                <a:solidFill>
                  <a:srgbClr val="CC7832"/>
                </a:solidFill>
              </a:rPr>
              <a:t>public void </a:t>
            </a:r>
            <a:r>
              <a:rPr lang="en" altLang="zh-CN" sz="1050" dirty="0">
                <a:solidFill>
                  <a:srgbClr val="FFC66D"/>
                </a:solidFill>
              </a:rPr>
              <a:t>demo</a:t>
            </a:r>
            <a:r>
              <a:rPr lang="en" altLang="zh-CN" sz="1050" dirty="0"/>
              <a:t>() {</a:t>
            </a:r>
            <a:br>
              <a:rPr lang="en" altLang="zh-CN" sz="1050" dirty="0"/>
            </a:br>
            <a:r>
              <a:rPr lang="en" altLang="zh-CN" sz="1050" dirty="0"/>
              <a:t>        Thread t1 = </a:t>
            </a:r>
            <a:r>
              <a:rPr lang="en" altLang="zh-CN" sz="1050" dirty="0">
                <a:solidFill>
                  <a:srgbClr val="CC7832"/>
                </a:solidFill>
              </a:rPr>
              <a:t>new </a:t>
            </a:r>
            <a:r>
              <a:rPr lang="en" altLang="zh-CN" sz="1050" dirty="0"/>
              <a:t>Thread(</a:t>
            </a:r>
            <a:r>
              <a:rPr lang="en" altLang="zh-CN" sz="1050" dirty="0">
                <a:solidFill>
                  <a:srgbClr val="CC7832"/>
                </a:solidFill>
              </a:rPr>
              <a:t>new </a:t>
            </a:r>
            <a:r>
              <a:rPr lang="en" altLang="zh-CN" sz="1050" dirty="0"/>
              <a:t>Runnable() {</a:t>
            </a:r>
            <a:br>
              <a:rPr lang="en" altLang="zh-CN" sz="1050" dirty="0"/>
            </a:br>
            <a:r>
              <a:rPr lang="en" altLang="zh-CN" sz="1050" dirty="0"/>
              <a:t>            </a:t>
            </a:r>
            <a:r>
              <a:rPr lang="en" altLang="zh-CN" sz="1050" dirty="0">
                <a:solidFill>
                  <a:srgbClr val="BBB529"/>
                </a:solidFill>
              </a:rPr>
              <a:t>@Override</a:t>
            </a:r>
            <a:br>
              <a:rPr lang="en" altLang="zh-CN" sz="1050" dirty="0">
                <a:solidFill>
                  <a:srgbClr val="BBB529"/>
                </a:solidFill>
              </a:rPr>
            </a:br>
            <a:r>
              <a:rPr lang="en" altLang="zh-CN" sz="1050" dirty="0">
                <a:solidFill>
                  <a:srgbClr val="BBB529"/>
                </a:solidFill>
              </a:rPr>
              <a:t>            </a:t>
            </a:r>
            <a:r>
              <a:rPr lang="en" altLang="zh-CN" sz="1050" dirty="0">
                <a:solidFill>
                  <a:srgbClr val="CC7832"/>
                </a:solidFill>
              </a:rPr>
              <a:t>public void </a:t>
            </a:r>
            <a:r>
              <a:rPr lang="en" altLang="zh-CN" sz="1050" dirty="0">
                <a:solidFill>
                  <a:srgbClr val="FFC66D"/>
                </a:solidFill>
              </a:rPr>
              <a:t>run</a:t>
            </a:r>
            <a:r>
              <a:rPr lang="en" altLang="zh-CN" sz="1050" dirty="0"/>
              <a:t>() {</a:t>
            </a:r>
            <a:br>
              <a:rPr lang="en" altLang="zh-CN" sz="1050" dirty="0"/>
            </a:br>
            <a:r>
              <a:rPr lang="en" altLang="zh-CN" sz="1050" dirty="0"/>
              <a:t>                </a:t>
            </a:r>
            <a:r>
              <a:rPr lang="en" altLang="zh-CN" sz="1050" dirty="0">
                <a:solidFill>
                  <a:srgbClr val="CC7832"/>
                </a:solidFill>
              </a:rPr>
              <a:t>int </a:t>
            </a:r>
            <a:r>
              <a:rPr lang="en" altLang="zh-CN" sz="1050" dirty="0" err="1"/>
              <a:t>myColorInt</a:t>
            </a:r>
            <a:r>
              <a:rPr lang="en" altLang="zh-CN" sz="1050" dirty="0"/>
              <a:t> = </a:t>
            </a:r>
            <a:r>
              <a:rPr lang="en" altLang="zh-CN" sz="1050" dirty="0" err="1">
                <a:solidFill>
                  <a:srgbClr val="9876AA"/>
                </a:solidFill>
              </a:rPr>
              <a:t>color</a:t>
            </a:r>
            <a:r>
              <a:rPr lang="en" altLang="zh-CN" sz="1050" dirty="0" err="1"/>
              <a:t>.getRGB</a:t>
            </a:r>
            <a:r>
              <a:rPr lang="en" altLang="zh-CN" sz="1050" dirty="0"/>
              <a:t>()</a:t>
            </a:r>
            <a:r>
              <a:rPr lang="en" altLang="zh-CN" sz="1050" dirty="0">
                <a:solidFill>
                  <a:srgbClr val="CC7832"/>
                </a:solidFill>
              </a:rPr>
              <a:t>;      </a:t>
            </a:r>
            <a:r>
              <a:rPr lang="en" altLang="zh-CN" sz="1050" dirty="0">
                <a:solidFill>
                  <a:srgbClr val="808080"/>
                </a:solidFill>
              </a:rPr>
              <a:t>//Statement 1</a:t>
            </a:r>
            <a:br>
              <a:rPr lang="en" altLang="zh-CN" sz="1050" dirty="0">
                <a:solidFill>
                  <a:srgbClr val="808080"/>
                </a:solidFill>
              </a:rPr>
            </a:br>
            <a:r>
              <a:rPr lang="en" altLang="zh-CN" sz="1050" dirty="0">
                <a:solidFill>
                  <a:srgbClr val="808080"/>
                </a:solidFill>
              </a:rPr>
              <a:t>                </a:t>
            </a:r>
            <a:r>
              <a:rPr lang="en" altLang="zh-CN" sz="1050" dirty="0" err="1"/>
              <a:t>System.</a:t>
            </a:r>
            <a:r>
              <a:rPr lang="en" altLang="zh-CN" sz="1050" i="1" dirty="0" err="1">
                <a:solidFill>
                  <a:srgbClr val="9876AA"/>
                </a:solidFill>
              </a:rPr>
              <a:t>out</a:t>
            </a:r>
            <a:r>
              <a:rPr lang="en" altLang="zh-CN" sz="1050" dirty="0" err="1"/>
              <a:t>.println</a:t>
            </a:r>
            <a:r>
              <a:rPr lang="en" altLang="zh-CN" sz="1050" dirty="0"/>
              <a:t>(</a:t>
            </a:r>
            <a:r>
              <a:rPr lang="en" altLang="zh-CN" sz="1050" dirty="0" err="1"/>
              <a:t>myColorInt</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try </a:t>
            </a:r>
            <a:r>
              <a:rPr lang="en" altLang="zh-CN" sz="1050" dirty="0"/>
              <a:t>{</a:t>
            </a:r>
            <a:br>
              <a:rPr lang="en" altLang="zh-CN" sz="1050" dirty="0"/>
            </a:br>
            <a:r>
              <a:rPr lang="en" altLang="zh-CN" sz="1050" dirty="0"/>
              <a:t>                    </a:t>
            </a:r>
            <a:r>
              <a:rPr lang="en" altLang="zh-CN" sz="1050" dirty="0" err="1"/>
              <a:t>Thread.</a:t>
            </a:r>
            <a:r>
              <a:rPr lang="en" altLang="zh-CN" sz="1050" i="1" dirty="0" err="1"/>
              <a:t>sleep</a:t>
            </a:r>
            <a:r>
              <a:rPr lang="en" altLang="zh-CN" sz="1050" dirty="0"/>
              <a:t>(</a:t>
            </a:r>
            <a:r>
              <a:rPr lang="en" altLang="zh-CN" sz="1050" dirty="0">
                <a:solidFill>
                  <a:srgbClr val="6897BB"/>
                </a:solidFill>
              </a:rPr>
              <a:t>1000</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 </a:t>
            </a:r>
            <a:r>
              <a:rPr lang="en" altLang="zh-CN" sz="1050" dirty="0">
                <a:solidFill>
                  <a:srgbClr val="CC7832"/>
                </a:solidFill>
              </a:rPr>
              <a:t>catch </a:t>
            </a:r>
            <a:r>
              <a:rPr lang="en" altLang="zh-CN" sz="1050" dirty="0"/>
              <a:t>(</a:t>
            </a:r>
            <a:r>
              <a:rPr lang="en" altLang="zh-CN" sz="1050" dirty="0" err="1"/>
              <a:t>InterruptedException</a:t>
            </a:r>
            <a:r>
              <a:rPr lang="en" altLang="zh-CN" sz="1050" dirty="0"/>
              <a:t> e) {</a:t>
            </a:r>
            <a:br>
              <a:rPr lang="en" altLang="zh-CN" sz="1050" dirty="0"/>
            </a:br>
            <a:r>
              <a:rPr lang="en" altLang="zh-CN" sz="1050" dirty="0"/>
              <a:t>                    </a:t>
            </a:r>
            <a:r>
              <a:rPr lang="en" altLang="zh-CN" sz="1050" dirty="0" err="1"/>
              <a:t>e.printStackTrace</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r>
              <a:rPr lang="en" altLang="zh-CN" sz="1050" dirty="0"/>
              <a:t>                String </a:t>
            </a:r>
            <a:r>
              <a:rPr lang="en" altLang="zh-CN" sz="1050" dirty="0" err="1"/>
              <a:t>myColorName</a:t>
            </a:r>
            <a:r>
              <a:rPr lang="en" altLang="zh-CN" sz="1050" dirty="0"/>
              <a:t> = </a:t>
            </a:r>
            <a:r>
              <a:rPr lang="en" altLang="zh-CN" sz="1050" dirty="0" err="1">
                <a:solidFill>
                  <a:srgbClr val="9876AA"/>
                </a:solidFill>
              </a:rPr>
              <a:t>color</a:t>
            </a:r>
            <a:r>
              <a:rPr lang="en" altLang="zh-CN" sz="1050" dirty="0" err="1"/>
              <a:t>.getName</a:t>
            </a:r>
            <a:r>
              <a:rPr lang="en" altLang="zh-CN" sz="1050" dirty="0"/>
              <a:t>()</a:t>
            </a:r>
            <a:r>
              <a:rPr lang="en" altLang="zh-CN" sz="1050" dirty="0">
                <a:solidFill>
                  <a:srgbClr val="CC7832"/>
                </a:solidFill>
              </a:rPr>
              <a:t>; </a:t>
            </a:r>
            <a:r>
              <a:rPr lang="en" altLang="zh-CN" sz="1050" dirty="0">
                <a:solidFill>
                  <a:srgbClr val="808080"/>
                </a:solidFill>
              </a:rPr>
              <a:t>//Statement 2</a:t>
            </a:r>
            <a:br>
              <a:rPr lang="en" altLang="zh-CN" sz="1050" dirty="0">
                <a:solidFill>
                  <a:srgbClr val="808080"/>
                </a:solidFill>
              </a:rPr>
            </a:br>
            <a:r>
              <a:rPr lang="en" altLang="zh-CN" sz="1050" dirty="0">
                <a:solidFill>
                  <a:srgbClr val="808080"/>
                </a:solidFill>
              </a:rPr>
              <a:t>                </a:t>
            </a:r>
            <a:r>
              <a:rPr lang="en" altLang="zh-CN" sz="1050" dirty="0" err="1"/>
              <a:t>System.</a:t>
            </a:r>
            <a:r>
              <a:rPr lang="en" altLang="zh-CN" sz="1050" i="1" dirty="0" err="1">
                <a:solidFill>
                  <a:srgbClr val="9876AA"/>
                </a:solidFill>
              </a:rPr>
              <a:t>out</a:t>
            </a:r>
            <a:r>
              <a:rPr lang="en" altLang="zh-CN" sz="1050" dirty="0" err="1"/>
              <a:t>.println</a:t>
            </a:r>
            <a:r>
              <a:rPr lang="en" altLang="zh-CN" sz="1050" dirty="0"/>
              <a:t>(</a:t>
            </a:r>
            <a:r>
              <a:rPr lang="en" altLang="zh-CN" sz="1050" dirty="0" err="1"/>
              <a:t>myColorName</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r>
              <a:rPr lang="en" altLang="zh-CN" sz="1050" dirty="0"/>
              <a:t>        })</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t1.start()</a:t>
            </a:r>
            <a:r>
              <a:rPr lang="en" altLang="zh-CN" sz="1050" dirty="0">
                <a:solidFill>
                  <a:srgbClr val="CC7832"/>
                </a:solidFill>
              </a:rPr>
              <a:t>;</a:t>
            </a:r>
            <a:br>
              <a:rPr lang="en" altLang="zh-CN" sz="1050" dirty="0">
                <a:solidFill>
                  <a:srgbClr val="CC7832"/>
                </a:solidFill>
              </a:rPr>
            </a:br>
            <a:br>
              <a:rPr lang="en" altLang="zh-CN" sz="1050" dirty="0">
                <a:solidFill>
                  <a:srgbClr val="CC7832"/>
                </a:solidFill>
              </a:rPr>
            </a:br>
            <a:r>
              <a:rPr lang="en" altLang="zh-CN" sz="1050" dirty="0">
                <a:solidFill>
                  <a:srgbClr val="CC7832"/>
                </a:solidFill>
              </a:rPr>
              <a:t>      </a:t>
            </a:r>
            <a:endParaRPr lang="zh-CN" altLang="en-US" sz="1050" dirty="0"/>
          </a:p>
        </p:txBody>
      </p:sp>
    </p:spTree>
    <p:extLst>
      <p:ext uri="{BB962C8B-B14F-4D97-AF65-F5344CB8AC3E}">
        <p14:creationId xmlns:p14="http://schemas.microsoft.com/office/powerpoint/2010/main" val="384894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6C2CC-0386-2243-B222-0F484571B974}"/>
              </a:ext>
            </a:extLst>
          </p:cNvPr>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Defining and Starting a Thread</a:t>
            </a:r>
            <a:endParaRPr kumimoji="1" lang="zh-CN" altLang="en-US" dirty="0">
              <a:effectLst>
                <a:outerShdw blurRad="50800" dist="38100" dir="2700000" algn="tl" rotWithShape="0">
                  <a:prstClr val="black">
                    <a:alpha val="40000"/>
                  </a:prstClr>
                </a:outerShdw>
              </a:effectLst>
            </a:endParaRPr>
          </a:p>
        </p:txBody>
      </p:sp>
      <p:sp>
        <p:nvSpPr>
          <p:cNvPr id="3" name="内容占位符 2">
            <a:extLst>
              <a:ext uri="{FF2B5EF4-FFF2-40B4-BE49-F238E27FC236}">
                <a16:creationId xmlns:a16="http://schemas.microsoft.com/office/drawing/2014/main" id="{71FC28E8-AA19-5D4B-9E0B-B10A082EBF7A}"/>
              </a:ext>
            </a:extLst>
          </p:cNvPr>
          <p:cNvSpPr>
            <a:spLocks noGrp="1"/>
          </p:cNvSpPr>
          <p:nvPr>
            <p:ph idx="1"/>
          </p:nvPr>
        </p:nvSpPr>
        <p:spPr/>
        <p:txBody>
          <a:bodyPr>
            <a:normAutofit lnSpcReduction="10000"/>
          </a:bodyPr>
          <a:lstStyle/>
          <a:p>
            <a:r>
              <a:rPr lang="en-US" altLang="zh-CN" dirty="0"/>
              <a:t>An application that creates an instance of </a:t>
            </a:r>
            <a:r>
              <a:rPr lang="en-US" altLang="zh-CN" dirty="0">
                <a:solidFill>
                  <a:schemeClr val="tx2"/>
                </a:solidFill>
              </a:rPr>
              <a:t>Thread</a:t>
            </a:r>
            <a:r>
              <a:rPr lang="en-US" altLang="zh-CN" dirty="0"/>
              <a:t> must provide the code that will run in that thread. </a:t>
            </a:r>
          </a:p>
          <a:p>
            <a:r>
              <a:rPr lang="en-US" altLang="zh-CN" dirty="0"/>
              <a:t>There are two ways to do this:</a:t>
            </a:r>
          </a:p>
          <a:p>
            <a:r>
              <a:rPr lang="en-US" altLang="zh-CN" i="1" dirty="0">
                <a:solidFill>
                  <a:srgbClr val="FF0000"/>
                </a:solidFill>
              </a:rPr>
              <a:t>Provide a Runnable object.</a:t>
            </a:r>
            <a:r>
              <a:rPr lang="en-US" altLang="zh-CN" dirty="0">
                <a:solidFill>
                  <a:srgbClr val="FF0000"/>
                </a:solidFill>
              </a:rPr>
              <a:t> </a:t>
            </a:r>
          </a:p>
          <a:p>
            <a:pPr lvl="1"/>
            <a:r>
              <a:rPr lang="en-US" altLang="zh-CN" dirty="0"/>
              <a:t>The </a:t>
            </a:r>
            <a:r>
              <a:rPr lang="en-US" altLang="zh-CN" dirty="0">
                <a:solidFill>
                  <a:schemeClr val="tx2"/>
                </a:solidFill>
              </a:rPr>
              <a:t>Runnable</a:t>
            </a:r>
            <a:r>
              <a:rPr lang="en-US" altLang="zh-CN" dirty="0"/>
              <a:t> interface defines a single method, </a:t>
            </a:r>
            <a:r>
              <a:rPr lang="en-US" altLang="zh-CN" dirty="0">
                <a:solidFill>
                  <a:schemeClr val="tx2"/>
                </a:solidFill>
              </a:rPr>
              <a:t>run</a:t>
            </a:r>
            <a:r>
              <a:rPr lang="en-US" altLang="zh-CN" dirty="0"/>
              <a:t>, meant to contain the code executed in the thread. The </a:t>
            </a:r>
            <a:r>
              <a:rPr lang="en-US" altLang="zh-CN" dirty="0">
                <a:solidFill>
                  <a:schemeClr val="tx2"/>
                </a:solidFill>
              </a:rPr>
              <a:t>Runnable</a:t>
            </a:r>
            <a:r>
              <a:rPr lang="en-US" altLang="zh-CN" dirty="0"/>
              <a:t> object is passed to the Thread constructor, as in the </a:t>
            </a:r>
            <a:r>
              <a:rPr lang="en-US" altLang="zh-CN" dirty="0">
                <a:solidFill>
                  <a:schemeClr val="tx2"/>
                </a:solidFill>
              </a:rPr>
              <a:t>HelloRunnable</a:t>
            </a:r>
            <a:r>
              <a:rPr lang="en-US" altLang="zh-CN" dirty="0"/>
              <a:t> example:</a:t>
            </a:r>
          </a:p>
          <a:p>
            <a:pPr marL="54173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HelloRunnable</a:t>
            </a:r>
            <a:r>
              <a:rPr lang="en-US" altLang="zh-CN" dirty="0">
                <a:solidFill>
                  <a:schemeClr val="tx2"/>
                </a:solidFill>
                <a:latin typeface="Consolas" panose="020B0609020204030204" pitchFamily="49" charset="0"/>
                <a:cs typeface="Consolas" panose="020B0609020204030204" pitchFamily="49" charset="0"/>
              </a:rPr>
              <a:t> implements Runnable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public void run()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("Hello from a thread!");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public static void main(String </a:t>
            </a:r>
            <a:r>
              <a:rPr lang="en-US" altLang="zh-CN" dirty="0" err="1">
                <a:solidFill>
                  <a:schemeClr val="tx2"/>
                </a:solidFill>
                <a:latin typeface="Consolas" panose="020B0609020204030204" pitchFamily="49" charset="0"/>
                <a:cs typeface="Consolas" panose="020B0609020204030204" pitchFamily="49" charset="0"/>
              </a:rPr>
              <a:t>args</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(new Thread(new </a:t>
            </a:r>
            <a:r>
              <a:rPr lang="en-US" altLang="zh-CN" dirty="0" err="1">
                <a:solidFill>
                  <a:schemeClr val="tx2"/>
                </a:solidFill>
                <a:latin typeface="Consolas" panose="020B0609020204030204" pitchFamily="49" charset="0"/>
                <a:cs typeface="Consolas" panose="020B0609020204030204" pitchFamily="49" charset="0"/>
              </a:rPr>
              <a:t>HelloRunnable</a:t>
            </a:r>
            <a:r>
              <a:rPr lang="en-US" altLang="zh-CN" dirty="0">
                <a:solidFill>
                  <a:schemeClr val="tx2"/>
                </a:solidFill>
                <a:latin typeface="Consolas" panose="020B0609020204030204" pitchFamily="49" charset="0"/>
                <a:cs typeface="Consolas" panose="020B0609020204030204" pitchFamily="49" charset="0"/>
              </a:rPr>
              <a:t>())).start();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en-US" altLang="zh-CN" dirty="0">
                <a:solidFill>
                  <a:schemeClr val="tx2"/>
                </a:solidFill>
                <a:latin typeface="Consolas" panose="020B0609020204030204" pitchFamily="49" charset="0"/>
                <a:cs typeface="Consolas" panose="020B0609020204030204" pitchFamily="49" charset="0"/>
              </a:rPr>
              <a:t>}</a:t>
            </a:r>
          </a:p>
          <a:p>
            <a:endParaRPr kumimoji="1" lang="zh-CN" altLang="en-US" dirty="0"/>
          </a:p>
        </p:txBody>
      </p:sp>
      <p:sp>
        <p:nvSpPr>
          <p:cNvPr id="4" name="幻灯片编号占位符 3">
            <a:extLst>
              <a:ext uri="{FF2B5EF4-FFF2-40B4-BE49-F238E27FC236}">
                <a16:creationId xmlns:a16="http://schemas.microsoft.com/office/drawing/2014/main" id="{E089CA35-C82A-EA4C-BF6F-CCBA66A80914}"/>
              </a:ext>
            </a:extLst>
          </p:cNvPr>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spTree>
    <p:extLst>
      <p:ext uri="{BB962C8B-B14F-4D97-AF65-F5344CB8AC3E}">
        <p14:creationId xmlns:p14="http://schemas.microsoft.com/office/powerpoint/2010/main" val="1794077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a:extLst>
              <a:ext uri="{FF2B5EF4-FFF2-40B4-BE49-F238E27FC236}">
                <a16:creationId xmlns:a16="http://schemas.microsoft.com/office/drawing/2014/main" id="{607389AB-5DC4-0B48-85A9-534D65EF3FB0}"/>
              </a:ext>
            </a:extLst>
          </p:cNvPr>
          <p:cNvSpPr>
            <a:spLocks noGrp="1"/>
          </p:cNvSpPr>
          <p:nvPr>
            <p:ph type="sldNum" sz="quarter" idx="12"/>
          </p:nvPr>
        </p:nvSpPr>
        <p:spPr/>
        <p:txBody>
          <a:bodyPr/>
          <a:lstStyle/>
          <a:p>
            <a:fld id="{CB818ED7-1FAF-4BEC-A906-EB6564C334EB}" type="slidenum">
              <a:rPr lang="zh-CN" altLang="en-US" smtClean="0"/>
              <a:pPr/>
              <a:t>50</a:t>
            </a:fld>
            <a:endParaRPr lang="zh-CN" altLang="en-US" dirty="0"/>
          </a:p>
        </p:txBody>
      </p:sp>
      <p:sp>
        <p:nvSpPr>
          <p:cNvPr id="10" name="标题 1">
            <a:extLst>
              <a:ext uri="{FF2B5EF4-FFF2-40B4-BE49-F238E27FC236}">
                <a16:creationId xmlns:a16="http://schemas.microsoft.com/office/drawing/2014/main" id="{54FE2380-CACF-B149-A663-5BF3EC2C2956}"/>
              </a:ext>
            </a:extLst>
          </p:cNvPr>
          <p:cNvSpPr>
            <a:spLocks noGrp="1"/>
          </p:cNvSpPr>
          <p:nvPr>
            <p:ph type="title"/>
          </p:nvPr>
        </p:nvSpPr>
        <p:spPr>
          <a:xfrm>
            <a:off x="107504" y="105708"/>
            <a:ext cx="6228970" cy="413814"/>
          </a:xfrm>
          <a:effectLst>
            <a:outerShdw blurRad="50800" dist="38100" dir="2700000" algn="tl" rotWithShape="0">
              <a:prstClr val="black">
                <a:alpha val="40000"/>
              </a:prstClr>
            </a:outerShdw>
          </a:effectLst>
        </p:spPr>
        <p:txBody>
          <a:bodyPr/>
          <a:lstStyle/>
          <a:p>
            <a:r>
              <a:rPr lang="en-US" altLang="zh-CN" dirty="0">
                <a:effectLst/>
              </a:rPr>
              <a:t>A Synchronized Class Example</a:t>
            </a:r>
            <a:endParaRPr kumimoji="1" lang="zh-CN" altLang="en-US" dirty="0"/>
          </a:p>
        </p:txBody>
      </p:sp>
      <p:sp>
        <p:nvSpPr>
          <p:cNvPr id="6" name="矩形 5">
            <a:extLst>
              <a:ext uri="{FF2B5EF4-FFF2-40B4-BE49-F238E27FC236}">
                <a16:creationId xmlns:a16="http://schemas.microsoft.com/office/drawing/2014/main" id="{E8A86410-EEBC-454F-835B-710D2B333CD1}"/>
              </a:ext>
            </a:extLst>
          </p:cNvPr>
          <p:cNvSpPr/>
          <p:nvPr/>
        </p:nvSpPr>
        <p:spPr>
          <a:xfrm>
            <a:off x="1308684" y="735546"/>
            <a:ext cx="6696744" cy="2677656"/>
          </a:xfrm>
          <a:prstGeom prst="rect">
            <a:avLst/>
          </a:prstGeom>
        </p:spPr>
        <p:txBody>
          <a:bodyPr wrap="square">
            <a:spAutoFit/>
          </a:bodyPr>
          <a:lstStyle/>
          <a:p>
            <a:r>
              <a:rPr lang="en" altLang="zh-CN" sz="1050" dirty="0">
                <a:solidFill>
                  <a:srgbClr val="CC7832"/>
                </a:solidFill>
              </a:rPr>
              <a:t>        </a:t>
            </a:r>
            <a:r>
              <a:rPr lang="en" altLang="zh-CN" sz="1050" dirty="0"/>
              <a:t>Thread t2 = </a:t>
            </a:r>
            <a:r>
              <a:rPr lang="en" altLang="zh-CN" sz="1050" dirty="0">
                <a:solidFill>
                  <a:srgbClr val="CC7832"/>
                </a:solidFill>
              </a:rPr>
              <a:t>new </a:t>
            </a:r>
            <a:r>
              <a:rPr lang="en" altLang="zh-CN" sz="1050" dirty="0"/>
              <a:t>Thread(</a:t>
            </a:r>
            <a:r>
              <a:rPr lang="en" altLang="zh-CN" sz="1050" dirty="0">
                <a:solidFill>
                  <a:srgbClr val="CC7832"/>
                </a:solidFill>
              </a:rPr>
              <a:t>new </a:t>
            </a:r>
            <a:r>
              <a:rPr lang="en" altLang="zh-CN" sz="1050" dirty="0"/>
              <a:t>Runnable() {</a:t>
            </a:r>
            <a:br>
              <a:rPr lang="en" altLang="zh-CN" sz="1050" dirty="0"/>
            </a:br>
            <a:r>
              <a:rPr lang="en" altLang="zh-CN" sz="1050" dirty="0"/>
              <a:t>            </a:t>
            </a:r>
            <a:r>
              <a:rPr lang="en" altLang="zh-CN" sz="1050" dirty="0">
                <a:solidFill>
                  <a:srgbClr val="BBB529"/>
                </a:solidFill>
              </a:rPr>
              <a:t>@Override</a:t>
            </a:r>
            <a:br>
              <a:rPr lang="en" altLang="zh-CN" sz="1050" dirty="0">
                <a:solidFill>
                  <a:srgbClr val="BBB529"/>
                </a:solidFill>
              </a:rPr>
            </a:br>
            <a:r>
              <a:rPr lang="en" altLang="zh-CN" sz="1050" dirty="0">
                <a:solidFill>
                  <a:srgbClr val="BBB529"/>
                </a:solidFill>
              </a:rPr>
              <a:t>            </a:t>
            </a:r>
            <a:r>
              <a:rPr lang="en" altLang="zh-CN" sz="1050" dirty="0">
                <a:solidFill>
                  <a:srgbClr val="CC7832"/>
                </a:solidFill>
              </a:rPr>
              <a:t>public void </a:t>
            </a:r>
            <a:r>
              <a:rPr lang="en" altLang="zh-CN" sz="1050" dirty="0">
                <a:solidFill>
                  <a:srgbClr val="FFC66D"/>
                </a:solidFill>
              </a:rPr>
              <a:t>run</a:t>
            </a:r>
            <a:r>
              <a:rPr lang="en" altLang="zh-CN" sz="1050" dirty="0"/>
              <a:t>() {</a:t>
            </a:r>
            <a:br>
              <a:rPr lang="en" altLang="zh-CN" sz="1050" dirty="0"/>
            </a:br>
            <a:r>
              <a:rPr lang="en" altLang="zh-CN" sz="1050" dirty="0"/>
              <a:t>                </a:t>
            </a:r>
            <a:r>
              <a:rPr lang="en" altLang="zh-CN" sz="1050" dirty="0" err="1">
                <a:solidFill>
                  <a:srgbClr val="9876AA"/>
                </a:solidFill>
              </a:rPr>
              <a:t>color</a:t>
            </a:r>
            <a:r>
              <a:rPr lang="en" altLang="zh-CN" sz="1050" dirty="0" err="1"/>
              <a:t>.set</a:t>
            </a:r>
            <a:r>
              <a:rPr lang="en" altLang="zh-CN" sz="1050" dirty="0"/>
              <a:t>(</a:t>
            </a:r>
            <a:r>
              <a:rPr lang="en" altLang="zh-CN" sz="1050" dirty="0">
                <a:solidFill>
                  <a:srgbClr val="6897BB"/>
                </a:solidFill>
              </a:rPr>
              <a:t>255</a:t>
            </a:r>
            <a:r>
              <a:rPr lang="en" altLang="zh-CN" sz="1050" dirty="0">
                <a:solidFill>
                  <a:srgbClr val="CC7832"/>
                </a:solidFill>
              </a:rPr>
              <a:t>, </a:t>
            </a:r>
            <a:r>
              <a:rPr lang="en" altLang="zh-CN" sz="1050" dirty="0">
                <a:solidFill>
                  <a:srgbClr val="6897BB"/>
                </a:solidFill>
              </a:rPr>
              <a:t>0</a:t>
            </a:r>
            <a:r>
              <a:rPr lang="en" altLang="zh-CN" sz="1050" dirty="0">
                <a:solidFill>
                  <a:srgbClr val="CC7832"/>
                </a:solidFill>
              </a:rPr>
              <a:t>, </a:t>
            </a:r>
            <a:r>
              <a:rPr lang="en" altLang="zh-CN" sz="1050" dirty="0">
                <a:solidFill>
                  <a:srgbClr val="6897BB"/>
                </a:solidFill>
              </a:rPr>
              <a:t>0</a:t>
            </a:r>
            <a:r>
              <a:rPr lang="en" altLang="zh-CN" sz="1050" dirty="0">
                <a:solidFill>
                  <a:srgbClr val="CC7832"/>
                </a:solidFill>
              </a:rPr>
              <a:t>, </a:t>
            </a:r>
            <a:r>
              <a:rPr lang="en" altLang="zh-CN" sz="1050" dirty="0">
                <a:solidFill>
                  <a:srgbClr val="6A8759"/>
                </a:solidFill>
              </a:rPr>
              <a:t>"Scarlet"</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r>
              <a:rPr lang="en" altLang="zh-CN" sz="1050" dirty="0"/>
              <a:t>        })</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t2.start()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br>
              <a:rPr lang="en" altLang="zh-CN" sz="1050" dirty="0"/>
            </a:br>
            <a:r>
              <a:rPr lang="en" altLang="zh-CN" sz="1050" dirty="0"/>
              <a:t>    </a:t>
            </a:r>
            <a:r>
              <a:rPr lang="en" altLang="zh-CN" sz="1050" dirty="0">
                <a:solidFill>
                  <a:srgbClr val="CC7832"/>
                </a:solidFill>
              </a:rPr>
              <a:t>public static void </a:t>
            </a:r>
            <a:r>
              <a:rPr lang="en" altLang="zh-CN" sz="1050" dirty="0">
                <a:solidFill>
                  <a:srgbClr val="FFC66D"/>
                </a:solidFill>
              </a:rPr>
              <a:t>main</a:t>
            </a:r>
            <a:r>
              <a:rPr lang="en" altLang="zh-CN" sz="1050" dirty="0"/>
              <a:t>(String </a:t>
            </a:r>
            <a:r>
              <a:rPr lang="en" altLang="zh-CN" sz="1050" dirty="0" err="1"/>
              <a:t>args</a:t>
            </a:r>
            <a:r>
              <a:rPr lang="en" altLang="zh-CN" sz="1050" dirty="0"/>
              <a:t>[])</a:t>
            </a:r>
            <a:br>
              <a:rPr lang="en" altLang="zh-CN" sz="1050" dirty="0"/>
            </a:br>
            <a:r>
              <a:rPr lang="en" altLang="zh-CN" sz="1050" dirty="0"/>
              <a:t>            </a:t>
            </a:r>
            <a:r>
              <a:rPr lang="en" altLang="zh-CN" sz="1050" dirty="0">
                <a:solidFill>
                  <a:srgbClr val="CC7832"/>
                </a:solidFill>
              </a:rPr>
              <a:t>throws </a:t>
            </a:r>
            <a:r>
              <a:rPr lang="en" altLang="zh-CN" sz="1050" dirty="0" err="1"/>
              <a:t>InterruptedException</a:t>
            </a:r>
            <a:r>
              <a:rPr lang="en" altLang="zh-CN" sz="1050" dirty="0"/>
              <a:t> {</a:t>
            </a:r>
            <a:br>
              <a:rPr lang="en" altLang="zh-CN" sz="1050" dirty="0"/>
            </a:br>
            <a:r>
              <a:rPr lang="en" altLang="zh-CN" sz="1050" dirty="0"/>
              <a:t>        </a:t>
            </a:r>
            <a:r>
              <a:rPr lang="en" altLang="zh-CN" sz="1050" dirty="0" err="1"/>
              <a:t>SynChronizedRGBDemo</a:t>
            </a:r>
            <a:r>
              <a:rPr lang="en" altLang="zh-CN" sz="1050" dirty="0"/>
              <a:t> s = </a:t>
            </a:r>
            <a:r>
              <a:rPr lang="en" altLang="zh-CN" sz="1050" dirty="0">
                <a:solidFill>
                  <a:srgbClr val="CC7832"/>
                </a:solidFill>
              </a:rPr>
              <a:t>new </a:t>
            </a:r>
            <a:r>
              <a:rPr lang="en" altLang="zh-CN" sz="1050" dirty="0" err="1"/>
              <a:t>SynChronizedRGBDemo</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err="1"/>
              <a:t>s.demo</a:t>
            </a:r>
            <a:r>
              <a:rPr lang="en" altLang="zh-CN" sz="1050" dirty="0"/>
              <a:t>()</a:t>
            </a:r>
            <a:r>
              <a:rPr lang="en" altLang="zh-CN" sz="1050" dirty="0">
                <a:solidFill>
                  <a:srgbClr val="CC7832"/>
                </a:solidFill>
              </a:rPr>
              <a:t>;</a:t>
            </a:r>
            <a:br>
              <a:rPr lang="en" altLang="zh-CN" sz="1050" dirty="0">
                <a:solidFill>
                  <a:srgbClr val="CC7832"/>
                </a:solidFill>
              </a:rPr>
            </a:br>
            <a:r>
              <a:rPr lang="en" altLang="zh-CN" sz="1050" dirty="0">
                <a:solidFill>
                  <a:srgbClr val="CC7832"/>
                </a:solidFill>
              </a:rPr>
              <a:t>    </a:t>
            </a:r>
            <a:r>
              <a:rPr lang="en" altLang="zh-CN" sz="1050" dirty="0"/>
              <a:t>}</a:t>
            </a:r>
            <a:br>
              <a:rPr lang="en" altLang="zh-CN" sz="1050" dirty="0"/>
            </a:br>
            <a:r>
              <a:rPr lang="en" altLang="zh-CN" sz="1050" dirty="0"/>
              <a:t>}</a:t>
            </a:r>
            <a:br>
              <a:rPr lang="en" altLang="zh-CN" sz="1050" dirty="0"/>
            </a:br>
            <a:endParaRPr lang="zh-CN" altLang="en-US" sz="1050" dirty="0"/>
          </a:p>
        </p:txBody>
      </p:sp>
      <p:pic>
        <p:nvPicPr>
          <p:cNvPr id="2" name="图片 1">
            <a:extLst>
              <a:ext uri="{FF2B5EF4-FFF2-40B4-BE49-F238E27FC236}">
                <a16:creationId xmlns:a16="http://schemas.microsoft.com/office/drawing/2014/main" id="{DFDFD483-C97F-1B4D-8506-8F1BC6ACAEA2}"/>
              </a:ext>
            </a:extLst>
          </p:cNvPr>
          <p:cNvPicPr>
            <a:picLocks noChangeAspect="1"/>
          </p:cNvPicPr>
          <p:nvPr/>
        </p:nvPicPr>
        <p:blipFill>
          <a:blip r:embed="rId2"/>
          <a:stretch>
            <a:fillRect/>
          </a:stretch>
        </p:blipFill>
        <p:spPr>
          <a:xfrm>
            <a:off x="4403358" y="3150654"/>
            <a:ext cx="3429000" cy="1257300"/>
          </a:xfrm>
          <a:prstGeom prst="rect">
            <a:avLst/>
          </a:prstGeom>
        </p:spPr>
      </p:pic>
    </p:spTree>
    <p:extLst>
      <p:ext uri="{BB962C8B-B14F-4D97-AF65-F5344CB8AC3E}">
        <p14:creationId xmlns:p14="http://schemas.microsoft.com/office/powerpoint/2010/main" val="287939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0374A-CEA3-E34D-9C41-73B88CAFF1B6}"/>
              </a:ext>
            </a:extLst>
          </p:cNvPr>
          <p:cNvSpPr>
            <a:spLocks noGrp="1"/>
          </p:cNvSpPr>
          <p:nvPr>
            <p:ph type="title"/>
          </p:nvPr>
        </p:nvSpPr>
        <p:spPr>
          <a:xfrm>
            <a:off x="107504" y="105708"/>
            <a:ext cx="7758862" cy="413814"/>
          </a:xfrm>
          <a:effectLst>
            <a:outerShdw blurRad="50800" dist="38100" dir="2700000" algn="tl" rotWithShape="0">
              <a:prstClr val="black">
                <a:alpha val="40000"/>
              </a:prstClr>
            </a:outerShdw>
          </a:effectLst>
        </p:spPr>
        <p:txBody>
          <a:bodyPr/>
          <a:lstStyle/>
          <a:p>
            <a:r>
              <a:rPr lang="en-US" altLang="zh-CN" dirty="0">
                <a:effectLst/>
              </a:rPr>
              <a:t>A Strategy for Defining Immutable Objects</a:t>
            </a:r>
            <a:endParaRPr kumimoji="1" lang="zh-CN" altLang="en-US" dirty="0"/>
          </a:p>
        </p:txBody>
      </p:sp>
      <p:sp>
        <p:nvSpPr>
          <p:cNvPr id="3" name="内容占位符 2">
            <a:extLst>
              <a:ext uri="{FF2B5EF4-FFF2-40B4-BE49-F238E27FC236}">
                <a16:creationId xmlns:a16="http://schemas.microsoft.com/office/drawing/2014/main" id="{DF906275-FBBF-3845-BC2D-73EF252AB514}"/>
              </a:ext>
            </a:extLst>
          </p:cNvPr>
          <p:cNvSpPr>
            <a:spLocks noGrp="1"/>
          </p:cNvSpPr>
          <p:nvPr>
            <p:ph idx="1"/>
          </p:nvPr>
        </p:nvSpPr>
        <p:spPr/>
        <p:txBody>
          <a:bodyPr>
            <a:normAutofit/>
          </a:bodyPr>
          <a:lstStyle/>
          <a:p>
            <a:r>
              <a:rPr lang="en-US" altLang="zh-CN" dirty="0"/>
              <a:t>The following rules define a simple strategy for creating immutable objects. </a:t>
            </a:r>
          </a:p>
          <a:p>
            <a:pPr lvl="1"/>
            <a:r>
              <a:rPr lang="en-US" altLang="zh-CN" dirty="0"/>
              <a:t>Don't provide "</a:t>
            </a:r>
            <a:r>
              <a:rPr lang="en-US" altLang="zh-CN" dirty="0">
                <a:solidFill>
                  <a:srgbClr val="FF0000"/>
                </a:solidFill>
              </a:rPr>
              <a:t>setter</a:t>
            </a:r>
            <a:r>
              <a:rPr lang="en-US" altLang="zh-CN" dirty="0"/>
              <a:t>" methods — methods that modify fields or objects referred to by fields.</a:t>
            </a:r>
          </a:p>
          <a:p>
            <a:pPr lvl="1"/>
            <a:r>
              <a:rPr lang="en-US" altLang="zh-CN" dirty="0"/>
              <a:t>Make all fields </a:t>
            </a:r>
            <a:r>
              <a:rPr lang="en-US" altLang="zh-CN" dirty="0">
                <a:solidFill>
                  <a:srgbClr val="FF0000"/>
                </a:solidFill>
              </a:rPr>
              <a:t>final</a:t>
            </a:r>
            <a:r>
              <a:rPr lang="en-US" altLang="zh-CN" dirty="0"/>
              <a:t> and </a:t>
            </a:r>
            <a:r>
              <a:rPr lang="en-US" altLang="zh-CN" dirty="0">
                <a:solidFill>
                  <a:srgbClr val="FF0000"/>
                </a:solidFill>
              </a:rPr>
              <a:t>private</a:t>
            </a:r>
            <a:r>
              <a:rPr lang="en-US" altLang="zh-CN" dirty="0"/>
              <a:t>.</a:t>
            </a:r>
          </a:p>
          <a:p>
            <a:pPr lvl="1"/>
            <a:r>
              <a:rPr lang="en-US" altLang="zh-CN" dirty="0"/>
              <a:t>Don't allow subclasses to </a:t>
            </a:r>
            <a:r>
              <a:rPr lang="en-US" altLang="zh-CN" dirty="0">
                <a:solidFill>
                  <a:srgbClr val="FF0000"/>
                </a:solidFill>
              </a:rPr>
              <a:t>override</a:t>
            </a:r>
            <a:r>
              <a:rPr lang="en-US" altLang="zh-CN" dirty="0"/>
              <a:t> methods. The simplest way to do this is to declare the class as </a:t>
            </a:r>
            <a:r>
              <a:rPr lang="en-US" altLang="zh-CN" dirty="0">
                <a:solidFill>
                  <a:srgbClr val="FF0000"/>
                </a:solidFill>
              </a:rPr>
              <a:t>final</a:t>
            </a:r>
            <a:r>
              <a:rPr lang="en-US" altLang="zh-CN" dirty="0"/>
              <a:t>. A more sophisticated approach is to make the constructor </a:t>
            </a:r>
            <a:r>
              <a:rPr lang="en-US" altLang="zh-CN" dirty="0">
                <a:solidFill>
                  <a:srgbClr val="FF0000"/>
                </a:solidFill>
              </a:rPr>
              <a:t>private</a:t>
            </a:r>
            <a:r>
              <a:rPr lang="en-US" altLang="zh-CN" dirty="0"/>
              <a:t> and construct instances in </a:t>
            </a:r>
            <a:r>
              <a:rPr lang="en-US" altLang="zh-CN" dirty="0">
                <a:solidFill>
                  <a:srgbClr val="FF0000"/>
                </a:solidFill>
              </a:rPr>
              <a:t>factory</a:t>
            </a:r>
            <a:r>
              <a:rPr lang="en-US" altLang="zh-CN" dirty="0"/>
              <a:t> methods.</a:t>
            </a:r>
          </a:p>
          <a:p>
            <a:pPr lvl="1"/>
            <a:r>
              <a:rPr lang="en-US" altLang="zh-CN" dirty="0"/>
              <a:t>If the instance fields include references to </a:t>
            </a:r>
            <a:r>
              <a:rPr lang="en-US" altLang="zh-CN" dirty="0">
                <a:solidFill>
                  <a:srgbClr val="FF0000"/>
                </a:solidFill>
              </a:rPr>
              <a:t>mutable</a:t>
            </a:r>
            <a:r>
              <a:rPr lang="en-US" altLang="zh-CN" dirty="0"/>
              <a:t> objects, don't allow those objects to be changed:</a:t>
            </a:r>
          </a:p>
          <a:p>
            <a:pPr lvl="2"/>
            <a:r>
              <a:rPr lang="en-US" altLang="zh-CN" dirty="0"/>
              <a:t>Don't provide methods that </a:t>
            </a:r>
            <a:r>
              <a:rPr lang="en-US" altLang="zh-CN" dirty="0">
                <a:solidFill>
                  <a:srgbClr val="FF0000"/>
                </a:solidFill>
              </a:rPr>
              <a:t>modify</a:t>
            </a:r>
            <a:r>
              <a:rPr lang="en-US" altLang="zh-CN" dirty="0"/>
              <a:t> the mutable objects.</a:t>
            </a:r>
          </a:p>
          <a:p>
            <a:pPr lvl="2"/>
            <a:r>
              <a:rPr lang="en-US" altLang="zh-CN" dirty="0"/>
              <a:t>Don't share references to the </a:t>
            </a:r>
            <a:r>
              <a:rPr lang="en-US" altLang="zh-CN" dirty="0">
                <a:solidFill>
                  <a:srgbClr val="FF0000"/>
                </a:solidFill>
              </a:rPr>
              <a:t>mutable</a:t>
            </a:r>
            <a:r>
              <a:rPr lang="en-US" altLang="zh-CN" dirty="0"/>
              <a:t> objects. </a:t>
            </a:r>
            <a:endParaRPr kumimoji="1" lang="zh-CN" altLang="en-US" dirty="0"/>
          </a:p>
        </p:txBody>
      </p:sp>
      <p:sp>
        <p:nvSpPr>
          <p:cNvPr id="4" name="幻灯片编号占位符 3">
            <a:extLst>
              <a:ext uri="{FF2B5EF4-FFF2-40B4-BE49-F238E27FC236}">
                <a16:creationId xmlns:a16="http://schemas.microsoft.com/office/drawing/2014/main" id="{283A40BC-03C4-4346-9F3B-05DE6FD6BA67}"/>
              </a:ext>
            </a:extLst>
          </p:cNvPr>
          <p:cNvSpPr>
            <a:spLocks noGrp="1"/>
          </p:cNvSpPr>
          <p:nvPr>
            <p:ph type="sldNum" sz="quarter" idx="12"/>
          </p:nvPr>
        </p:nvSpPr>
        <p:spPr/>
        <p:txBody>
          <a:bodyPr/>
          <a:lstStyle/>
          <a:p>
            <a:fld id="{CB818ED7-1FAF-4BEC-A906-EB6564C334EB}" type="slidenum">
              <a:rPr lang="zh-CN" altLang="en-US" smtClean="0"/>
              <a:pPr/>
              <a:t>51</a:t>
            </a:fld>
            <a:endParaRPr lang="zh-CN" altLang="en-US" dirty="0"/>
          </a:p>
        </p:txBody>
      </p:sp>
    </p:spTree>
    <p:extLst>
      <p:ext uri="{BB962C8B-B14F-4D97-AF65-F5344CB8AC3E}">
        <p14:creationId xmlns:p14="http://schemas.microsoft.com/office/powerpoint/2010/main" val="328369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0374A-CEA3-E34D-9C41-73B88CAFF1B6}"/>
              </a:ext>
            </a:extLst>
          </p:cNvPr>
          <p:cNvSpPr>
            <a:spLocks noGrp="1"/>
          </p:cNvSpPr>
          <p:nvPr>
            <p:ph type="title"/>
          </p:nvPr>
        </p:nvSpPr>
        <p:spPr>
          <a:xfrm>
            <a:off x="107504" y="105708"/>
            <a:ext cx="7704856" cy="413814"/>
          </a:xfrm>
          <a:effectLst>
            <a:outerShdw blurRad="50800" dist="38100" dir="2700000" algn="tl" rotWithShape="0">
              <a:prstClr val="black">
                <a:alpha val="40000"/>
              </a:prstClr>
            </a:outerShdw>
          </a:effectLst>
        </p:spPr>
        <p:txBody>
          <a:bodyPr/>
          <a:lstStyle/>
          <a:p>
            <a:r>
              <a:rPr lang="en-US" altLang="zh-CN" dirty="0">
                <a:effectLst/>
              </a:rPr>
              <a:t>A Strategy for Defining Immutable Objects</a:t>
            </a:r>
            <a:endParaRPr kumimoji="1" lang="zh-CN" altLang="en-US" dirty="0"/>
          </a:p>
        </p:txBody>
      </p:sp>
      <p:sp>
        <p:nvSpPr>
          <p:cNvPr id="3" name="内容占位符 2">
            <a:extLst>
              <a:ext uri="{FF2B5EF4-FFF2-40B4-BE49-F238E27FC236}">
                <a16:creationId xmlns:a16="http://schemas.microsoft.com/office/drawing/2014/main" id="{DF906275-FBBF-3845-BC2D-73EF252AB514}"/>
              </a:ext>
            </a:extLst>
          </p:cNvPr>
          <p:cNvSpPr>
            <a:spLocks noGrp="1"/>
          </p:cNvSpPr>
          <p:nvPr>
            <p:ph idx="1"/>
          </p:nvPr>
        </p:nvSpPr>
        <p:spPr/>
        <p:txBody>
          <a:bodyPr>
            <a:normAutofit fontScale="85000" lnSpcReduction="20000"/>
          </a:bodyPr>
          <a:lstStyle/>
          <a:p>
            <a:pPr marL="300038" lvl="1" indent="0">
              <a:buNone/>
            </a:pPr>
            <a:r>
              <a:rPr lang="en-US" altLang="zh-CN" dirty="0">
                <a:solidFill>
                  <a:schemeClr val="tx2"/>
                </a:solidFill>
              </a:rPr>
              <a:t>final public class </a:t>
            </a:r>
            <a:r>
              <a:rPr lang="en-US" altLang="zh-CN" dirty="0" err="1">
                <a:solidFill>
                  <a:schemeClr val="tx2"/>
                </a:solidFill>
              </a:rPr>
              <a:t>ImmutableRGB</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 Values must be between 0 and 255. </a:t>
            </a:r>
          </a:p>
          <a:p>
            <a:pPr marL="300038" lvl="1" indent="0">
              <a:buNone/>
            </a:pPr>
            <a:r>
              <a:rPr lang="zh-Hans" altLang="en-US" dirty="0">
                <a:solidFill>
                  <a:schemeClr val="tx2"/>
                </a:solidFill>
              </a:rPr>
              <a:t>   </a:t>
            </a:r>
            <a:r>
              <a:rPr lang="en-US" altLang="zh-CN" dirty="0">
                <a:solidFill>
                  <a:schemeClr val="tx2"/>
                </a:solidFill>
              </a:rPr>
              <a:t>final private </a:t>
            </a:r>
            <a:r>
              <a:rPr lang="en-US" altLang="zh-CN" dirty="0" err="1">
                <a:solidFill>
                  <a:schemeClr val="tx2"/>
                </a:solidFill>
              </a:rPr>
              <a:t>int</a:t>
            </a:r>
            <a:r>
              <a:rPr lang="en-US" altLang="zh-CN" dirty="0">
                <a:solidFill>
                  <a:schemeClr val="tx2"/>
                </a:solidFill>
              </a:rPr>
              <a:t> red; </a:t>
            </a:r>
          </a:p>
          <a:p>
            <a:pPr marL="300038" lvl="1" indent="0">
              <a:buNone/>
            </a:pPr>
            <a:r>
              <a:rPr lang="zh-Hans" altLang="en-US" dirty="0">
                <a:solidFill>
                  <a:schemeClr val="tx2"/>
                </a:solidFill>
              </a:rPr>
              <a:t>   </a:t>
            </a:r>
            <a:r>
              <a:rPr lang="en-US" altLang="zh-CN" dirty="0">
                <a:solidFill>
                  <a:schemeClr val="tx2"/>
                </a:solidFill>
              </a:rPr>
              <a:t>final private </a:t>
            </a:r>
            <a:r>
              <a:rPr lang="en-US" altLang="zh-CN" dirty="0" err="1">
                <a:solidFill>
                  <a:schemeClr val="tx2"/>
                </a:solidFill>
              </a:rPr>
              <a:t>int</a:t>
            </a:r>
            <a:r>
              <a:rPr lang="en-US" altLang="zh-CN" dirty="0">
                <a:solidFill>
                  <a:schemeClr val="tx2"/>
                </a:solidFill>
              </a:rPr>
              <a:t> green;</a:t>
            </a:r>
          </a:p>
          <a:p>
            <a:pPr marL="300038" lvl="1" indent="0">
              <a:buNone/>
            </a:pPr>
            <a:r>
              <a:rPr lang="zh-Hans" altLang="en-US" dirty="0">
                <a:solidFill>
                  <a:schemeClr val="tx2"/>
                </a:solidFill>
              </a:rPr>
              <a:t>  </a:t>
            </a:r>
            <a:r>
              <a:rPr lang="en-US" altLang="zh-CN" dirty="0">
                <a:solidFill>
                  <a:schemeClr val="tx2"/>
                </a:solidFill>
              </a:rPr>
              <a:t> final private </a:t>
            </a:r>
            <a:r>
              <a:rPr lang="en-US" altLang="zh-CN" dirty="0" err="1">
                <a:solidFill>
                  <a:schemeClr val="tx2"/>
                </a:solidFill>
              </a:rPr>
              <a:t>int</a:t>
            </a:r>
            <a:r>
              <a:rPr lang="en-US" altLang="zh-CN" dirty="0">
                <a:solidFill>
                  <a:schemeClr val="tx2"/>
                </a:solidFill>
              </a:rPr>
              <a:t> blue;</a:t>
            </a:r>
          </a:p>
          <a:p>
            <a:pPr marL="300038" lvl="1" indent="0">
              <a:buNone/>
            </a:pPr>
            <a:r>
              <a:rPr lang="zh-Hans" altLang="en-US" dirty="0">
                <a:solidFill>
                  <a:schemeClr val="tx2"/>
                </a:solidFill>
              </a:rPr>
              <a:t>  </a:t>
            </a:r>
            <a:r>
              <a:rPr lang="en-US" altLang="zh-CN" dirty="0">
                <a:solidFill>
                  <a:schemeClr val="tx2"/>
                </a:solidFill>
              </a:rPr>
              <a:t> final private String name; </a:t>
            </a:r>
          </a:p>
          <a:p>
            <a:pPr marL="300038" lvl="1" indent="0">
              <a:buNone/>
            </a:pPr>
            <a:endParaRPr lang="en-US" altLang="zh-CN" dirty="0">
              <a:solidFill>
                <a:schemeClr val="tx2"/>
              </a:solidFill>
            </a:endParaRPr>
          </a:p>
          <a:p>
            <a:pPr marL="300038" lvl="1" indent="0">
              <a:buNone/>
            </a:pPr>
            <a:r>
              <a:rPr lang="zh-Hans" altLang="en-US" dirty="0">
                <a:solidFill>
                  <a:schemeClr val="tx2"/>
                </a:solidFill>
              </a:rPr>
              <a:t>   </a:t>
            </a:r>
            <a:r>
              <a:rPr lang="en-US" altLang="zh-CN" dirty="0">
                <a:solidFill>
                  <a:schemeClr val="tx2"/>
                </a:solidFill>
              </a:rPr>
              <a:t>private void check(</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a:t>
            </a:r>
          </a:p>
          <a:p>
            <a:pPr marL="300038" lvl="1" indent="0">
              <a:buNone/>
            </a:pPr>
            <a:r>
              <a:rPr lang="zh-Hans" altLang="en-US" dirty="0">
                <a:solidFill>
                  <a:schemeClr val="tx2"/>
                </a:solidFill>
              </a:rPr>
              <a:t>    </a:t>
            </a:r>
            <a:r>
              <a:rPr lang="en-US" altLang="zh-CN" dirty="0">
                <a:solidFill>
                  <a:schemeClr val="tx2"/>
                </a:solidFill>
              </a:rPr>
              <a:t> if (red &lt; 0 || red &gt; 255 || green &lt; 0 || green &gt; 255 || blue &lt; 0 || blue &gt; 255) </a:t>
            </a:r>
          </a:p>
          <a:p>
            <a:pPr marL="300038" lvl="1" indent="0">
              <a:buNone/>
            </a:pPr>
            <a:r>
              <a:rPr lang="zh-Hans" altLang="en-US" dirty="0">
                <a:solidFill>
                  <a:schemeClr val="tx2"/>
                </a:solidFill>
              </a:rPr>
              <a:t>       </a:t>
            </a:r>
            <a:r>
              <a:rPr lang="en-US" altLang="zh-CN" dirty="0">
                <a:solidFill>
                  <a:schemeClr val="tx2"/>
                </a:solidFill>
              </a:rPr>
              <a:t>{ throw new </a:t>
            </a:r>
            <a:r>
              <a:rPr lang="en-US" altLang="zh-CN" dirty="0" err="1">
                <a:solidFill>
                  <a:schemeClr val="tx2"/>
                </a:solidFill>
              </a:rPr>
              <a:t>IllegalArgumentException</a:t>
            </a:r>
            <a:r>
              <a:rPr lang="en-US" altLang="zh-CN" dirty="0">
                <a:solidFill>
                  <a:schemeClr val="tx2"/>
                </a:solidFill>
              </a:rPr>
              <a:t>(); }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endParaRPr lang="en-US" altLang="zh-CN" dirty="0">
              <a:solidFill>
                <a:schemeClr val="tx2"/>
              </a:solidFill>
            </a:endParaRPr>
          </a:p>
          <a:p>
            <a:pPr marL="300038" lvl="1"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ImmutableRGB</a:t>
            </a:r>
            <a:r>
              <a:rPr lang="en-US" altLang="zh-CN" dirty="0">
                <a:solidFill>
                  <a:schemeClr val="tx2"/>
                </a:solidFill>
              </a:rPr>
              <a:t>(</a:t>
            </a:r>
            <a:r>
              <a:rPr lang="en-US" altLang="zh-CN" dirty="0" err="1">
                <a:solidFill>
                  <a:schemeClr val="tx2"/>
                </a:solidFill>
              </a:rPr>
              <a:t>int</a:t>
            </a:r>
            <a:r>
              <a:rPr lang="en-US" altLang="zh-CN" dirty="0">
                <a:solidFill>
                  <a:schemeClr val="tx2"/>
                </a:solidFill>
              </a:rPr>
              <a:t> red, </a:t>
            </a:r>
            <a:r>
              <a:rPr lang="en-US" altLang="zh-CN" dirty="0" err="1">
                <a:solidFill>
                  <a:schemeClr val="tx2"/>
                </a:solidFill>
              </a:rPr>
              <a:t>int</a:t>
            </a:r>
            <a:r>
              <a:rPr lang="en-US" altLang="zh-CN" dirty="0">
                <a:solidFill>
                  <a:schemeClr val="tx2"/>
                </a:solidFill>
              </a:rPr>
              <a:t> green, </a:t>
            </a:r>
            <a:r>
              <a:rPr lang="en-US" altLang="zh-CN" dirty="0" err="1">
                <a:solidFill>
                  <a:schemeClr val="tx2"/>
                </a:solidFill>
              </a:rPr>
              <a:t>int</a:t>
            </a:r>
            <a:r>
              <a:rPr lang="en-US" altLang="zh-CN" dirty="0">
                <a:solidFill>
                  <a:schemeClr val="tx2"/>
                </a:solidFill>
              </a:rPr>
              <a:t> blue, String name) {</a:t>
            </a:r>
          </a:p>
          <a:p>
            <a:pPr marL="300038" lvl="1" indent="0">
              <a:buNone/>
            </a:pPr>
            <a:r>
              <a:rPr lang="zh-Hans" altLang="en-US" dirty="0">
                <a:solidFill>
                  <a:schemeClr val="tx2"/>
                </a:solidFill>
              </a:rPr>
              <a:t>     </a:t>
            </a:r>
            <a:r>
              <a:rPr lang="en-US" altLang="zh-CN" dirty="0">
                <a:solidFill>
                  <a:schemeClr val="tx2"/>
                </a:solidFill>
              </a:rPr>
              <a:t> check(red, green, blue); </a:t>
            </a:r>
          </a:p>
          <a:p>
            <a:pPr marL="300038" lvl="1" indent="0">
              <a:buNone/>
            </a:pPr>
            <a:r>
              <a:rPr lang="zh-Hans" altLang="en-US" dirty="0">
                <a:solidFill>
                  <a:schemeClr val="tx2"/>
                </a:solidFill>
              </a:rPr>
              <a:t>      </a:t>
            </a:r>
            <a:r>
              <a:rPr lang="en-US" altLang="zh-CN" dirty="0" err="1">
                <a:solidFill>
                  <a:schemeClr val="tx2"/>
                </a:solidFill>
              </a:rPr>
              <a:t>this.red</a:t>
            </a:r>
            <a:r>
              <a:rPr lang="en-US" altLang="zh-CN" dirty="0">
                <a:solidFill>
                  <a:schemeClr val="tx2"/>
                </a:solidFill>
              </a:rPr>
              <a:t> = red; </a:t>
            </a:r>
          </a:p>
          <a:p>
            <a:pPr marL="300038" lvl="1" indent="0">
              <a:buNone/>
            </a:pPr>
            <a:r>
              <a:rPr lang="zh-Hans" altLang="en-US" dirty="0">
                <a:solidFill>
                  <a:schemeClr val="tx2"/>
                </a:solidFill>
              </a:rPr>
              <a:t>      </a:t>
            </a:r>
            <a:r>
              <a:rPr lang="en-US" altLang="zh-CN" dirty="0" err="1">
                <a:solidFill>
                  <a:schemeClr val="tx2"/>
                </a:solidFill>
              </a:rPr>
              <a:t>this.green</a:t>
            </a:r>
            <a:r>
              <a:rPr lang="en-US" altLang="zh-CN" dirty="0">
                <a:solidFill>
                  <a:schemeClr val="tx2"/>
                </a:solidFill>
              </a:rPr>
              <a:t> = green; </a:t>
            </a:r>
          </a:p>
          <a:p>
            <a:pPr marL="300038" lvl="1" indent="0">
              <a:buNone/>
            </a:pPr>
            <a:r>
              <a:rPr lang="zh-Hans" altLang="en-US" dirty="0">
                <a:solidFill>
                  <a:schemeClr val="tx2"/>
                </a:solidFill>
              </a:rPr>
              <a:t>      </a:t>
            </a:r>
            <a:r>
              <a:rPr lang="en-US" altLang="zh-CN" dirty="0" err="1">
                <a:solidFill>
                  <a:schemeClr val="tx2"/>
                </a:solidFill>
              </a:rPr>
              <a:t>this.blue</a:t>
            </a:r>
            <a:r>
              <a:rPr lang="en-US" altLang="zh-CN" dirty="0">
                <a:solidFill>
                  <a:schemeClr val="tx2"/>
                </a:solidFill>
              </a:rPr>
              <a:t> = blue;</a:t>
            </a:r>
          </a:p>
          <a:p>
            <a:pPr marL="300038"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this.name</a:t>
            </a:r>
            <a:r>
              <a:rPr lang="en-US" altLang="zh-CN" dirty="0">
                <a:solidFill>
                  <a:schemeClr val="tx2"/>
                </a:solidFill>
              </a:rPr>
              <a:t> = name; </a:t>
            </a:r>
          </a:p>
          <a:p>
            <a:pPr marL="300038" lvl="1" indent="0">
              <a:buNone/>
            </a:pPr>
            <a:r>
              <a:rPr lang="zh-Hans" altLang="en-US" dirty="0">
                <a:solidFill>
                  <a:schemeClr val="tx2"/>
                </a:solidFill>
              </a:rPr>
              <a:t>  </a:t>
            </a: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283A40BC-03C4-4346-9F3B-05DE6FD6BA67}"/>
              </a:ext>
            </a:extLst>
          </p:cNvPr>
          <p:cNvSpPr>
            <a:spLocks noGrp="1"/>
          </p:cNvSpPr>
          <p:nvPr>
            <p:ph type="sldNum" sz="quarter" idx="12"/>
          </p:nvPr>
        </p:nvSpPr>
        <p:spPr/>
        <p:txBody>
          <a:bodyPr/>
          <a:lstStyle/>
          <a:p>
            <a:fld id="{CB818ED7-1FAF-4BEC-A906-EB6564C334EB}" type="slidenum">
              <a:rPr lang="zh-CN" altLang="en-US" smtClean="0"/>
              <a:pPr/>
              <a:t>52</a:t>
            </a:fld>
            <a:endParaRPr lang="zh-CN" altLang="en-US" dirty="0"/>
          </a:p>
        </p:txBody>
      </p:sp>
    </p:spTree>
    <p:extLst>
      <p:ext uri="{BB962C8B-B14F-4D97-AF65-F5344CB8AC3E}">
        <p14:creationId xmlns:p14="http://schemas.microsoft.com/office/powerpoint/2010/main" val="2771072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0374A-CEA3-E34D-9C41-73B88CAFF1B6}"/>
              </a:ext>
            </a:extLst>
          </p:cNvPr>
          <p:cNvSpPr>
            <a:spLocks noGrp="1"/>
          </p:cNvSpPr>
          <p:nvPr>
            <p:ph type="title"/>
          </p:nvPr>
        </p:nvSpPr>
        <p:spPr>
          <a:xfrm>
            <a:off x="107504" y="105708"/>
            <a:ext cx="7380820" cy="413814"/>
          </a:xfrm>
          <a:effectLst>
            <a:outerShdw blurRad="50800" dist="38100" dir="2700000" algn="tl" rotWithShape="0">
              <a:prstClr val="black">
                <a:alpha val="40000"/>
              </a:prstClr>
            </a:outerShdw>
          </a:effectLst>
        </p:spPr>
        <p:txBody>
          <a:bodyPr/>
          <a:lstStyle/>
          <a:p>
            <a:r>
              <a:rPr lang="en-US" altLang="zh-CN" dirty="0">
                <a:effectLst/>
              </a:rPr>
              <a:t>A Strategy for Defining Immutable Objects</a:t>
            </a:r>
            <a:endParaRPr kumimoji="1" lang="zh-CN" altLang="en-US" dirty="0"/>
          </a:p>
        </p:txBody>
      </p:sp>
      <p:sp>
        <p:nvSpPr>
          <p:cNvPr id="3" name="内容占位符 2">
            <a:extLst>
              <a:ext uri="{FF2B5EF4-FFF2-40B4-BE49-F238E27FC236}">
                <a16:creationId xmlns:a16="http://schemas.microsoft.com/office/drawing/2014/main" id="{DF906275-FBBF-3845-BC2D-73EF252AB514}"/>
              </a:ext>
            </a:extLst>
          </p:cNvPr>
          <p:cNvSpPr>
            <a:spLocks noGrp="1"/>
          </p:cNvSpPr>
          <p:nvPr>
            <p:ph idx="1"/>
          </p:nvPr>
        </p:nvSpPr>
        <p:spPr/>
        <p:txBody>
          <a:bodyPr>
            <a:normAutofit/>
          </a:bodyPr>
          <a:lstStyle/>
          <a:p>
            <a:pPr marL="300038" lvl="1"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getRGB</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return ((red &lt;&lt; 16) | (green &lt;&lt; 8) | blue);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public String </a:t>
            </a:r>
            <a:r>
              <a:rPr lang="en-US" altLang="zh-CN" dirty="0" err="1">
                <a:solidFill>
                  <a:schemeClr val="tx2"/>
                </a:solidFill>
              </a:rPr>
              <a:t>getName</a:t>
            </a:r>
            <a:r>
              <a:rPr lang="en-US" altLang="zh-CN" dirty="0">
                <a:solidFill>
                  <a:schemeClr val="tx2"/>
                </a:solidFill>
              </a:rPr>
              <a:t>() { return name; } </a:t>
            </a:r>
          </a:p>
          <a:p>
            <a:pPr marL="300038" lvl="1"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ImmutableRGB</a:t>
            </a:r>
            <a:r>
              <a:rPr lang="en-US" altLang="zh-CN" dirty="0">
                <a:solidFill>
                  <a:schemeClr val="tx2"/>
                </a:solidFill>
              </a:rPr>
              <a:t> invert() { </a:t>
            </a:r>
          </a:p>
          <a:p>
            <a:pPr marL="300038" lvl="1" indent="0">
              <a:buNone/>
            </a:pPr>
            <a:r>
              <a:rPr lang="zh-Hans" altLang="en-US" dirty="0">
                <a:solidFill>
                  <a:schemeClr val="tx2"/>
                </a:solidFill>
              </a:rPr>
              <a:t>     </a:t>
            </a:r>
            <a:r>
              <a:rPr lang="en-US" altLang="zh-CN" dirty="0">
                <a:solidFill>
                  <a:schemeClr val="tx2"/>
                </a:solidFill>
              </a:rPr>
              <a:t>return new </a:t>
            </a:r>
            <a:r>
              <a:rPr lang="en-US" altLang="zh-CN" dirty="0" err="1">
                <a:solidFill>
                  <a:schemeClr val="tx2"/>
                </a:solidFill>
              </a:rPr>
              <a:t>ImmutableRGB</a:t>
            </a:r>
            <a:r>
              <a:rPr lang="en-US" altLang="zh-CN" dirty="0">
                <a:solidFill>
                  <a:schemeClr val="tx2"/>
                </a:solidFill>
              </a:rPr>
              <a:t>(255 - red, 255 - green, </a:t>
            </a:r>
          </a:p>
          <a:p>
            <a:pPr marL="300038" lvl="1" indent="0">
              <a:buNone/>
            </a:pPr>
            <a:r>
              <a:rPr lang="zh-Hans" altLang="en-US" dirty="0">
                <a:solidFill>
                  <a:schemeClr val="tx2"/>
                </a:solidFill>
              </a:rPr>
              <a:t>                     </a:t>
            </a:r>
            <a:r>
              <a:rPr lang="en-US" altLang="zh-CN" dirty="0">
                <a:solidFill>
                  <a:schemeClr val="tx2"/>
                </a:solidFill>
              </a:rPr>
              <a:t>255 - blue, "Inverse of " + name);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283A40BC-03C4-4346-9F3B-05DE6FD6BA67}"/>
              </a:ext>
            </a:extLst>
          </p:cNvPr>
          <p:cNvSpPr>
            <a:spLocks noGrp="1"/>
          </p:cNvSpPr>
          <p:nvPr>
            <p:ph type="sldNum" sz="quarter" idx="12"/>
          </p:nvPr>
        </p:nvSpPr>
        <p:spPr/>
        <p:txBody>
          <a:bodyPr/>
          <a:lstStyle/>
          <a:p>
            <a:fld id="{CB818ED7-1FAF-4BEC-A906-EB6564C334EB}" type="slidenum">
              <a:rPr lang="zh-CN" altLang="en-US" smtClean="0"/>
              <a:pPr/>
              <a:t>53</a:t>
            </a:fld>
            <a:endParaRPr lang="zh-CN" altLang="en-US" dirty="0"/>
          </a:p>
        </p:txBody>
      </p:sp>
    </p:spTree>
    <p:extLst>
      <p:ext uri="{BB962C8B-B14F-4D97-AF65-F5344CB8AC3E}">
        <p14:creationId xmlns:p14="http://schemas.microsoft.com/office/powerpoint/2010/main" val="1043899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7E5EB-E5B5-6347-B982-6704CA5B20BD}"/>
              </a:ext>
            </a:extLst>
          </p:cNvPr>
          <p:cNvSpPr>
            <a:spLocks noGrp="1"/>
          </p:cNvSpPr>
          <p:nvPr>
            <p:ph type="title"/>
          </p:nvPr>
        </p:nvSpPr>
        <p:spPr/>
        <p:txBody>
          <a:bodyPr/>
          <a:lstStyle/>
          <a:p>
            <a:r>
              <a:rPr lang="en-US" altLang="zh-CN" dirty="0"/>
              <a:t>High Level Concurrency Objects</a:t>
            </a:r>
            <a:endParaRPr kumimoji="1" lang="zh-CN" altLang="en-US" dirty="0"/>
          </a:p>
        </p:txBody>
      </p:sp>
      <p:sp>
        <p:nvSpPr>
          <p:cNvPr id="3" name="内容占位符 2">
            <a:extLst>
              <a:ext uri="{FF2B5EF4-FFF2-40B4-BE49-F238E27FC236}">
                <a16:creationId xmlns:a16="http://schemas.microsoft.com/office/drawing/2014/main" id="{36556560-4D77-E74B-8C03-65D3336ACC9D}"/>
              </a:ext>
            </a:extLst>
          </p:cNvPr>
          <p:cNvSpPr>
            <a:spLocks noGrp="1"/>
          </p:cNvSpPr>
          <p:nvPr>
            <p:ph idx="1"/>
          </p:nvPr>
        </p:nvSpPr>
        <p:spPr/>
        <p:txBody>
          <a:bodyPr>
            <a:normAutofit/>
          </a:bodyPr>
          <a:lstStyle/>
          <a:p>
            <a:r>
              <a:rPr lang="en-US" altLang="zh-Hans" dirty="0"/>
              <a:t>W</a:t>
            </a:r>
            <a:r>
              <a:rPr lang="en-US" altLang="zh-CN" dirty="0"/>
              <a:t>e'll look at some of the high-level concurrency. Most of these features are implemented in the new </a:t>
            </a:r>
            <a:r>
              <a:rPr lang="en-US" altLang="zh-CN" dirty="0" err="1">
                <a:solidFill>
                  <a:schemeClr val="tx2"/>
                </a:solidFill>
              </a:rPr>
              <a:t>java.util.concurrent</a:t>
            </a:r>
            <a:r>
              <a:rPr lang="en-US" altLang="zh-CN" dirty="0"/>
              <a:t> packages. </a:t>
            </a:r>
          </a:p>
          <a:p>
            <a:pPr lvl="1"/>
            <a:r>
              <a:rPr lang="en-US" altLang="zh-CN" dirty="0">
                <a:solidFill>
                  <a:srgbClr val="FF0000"/>
                </a:solidFill>
              </a:rPr>
              <a:t>Lock objects</a:t>
            </a:r>
            <a:r>
              <a:rPr lang="en-US" altLang="zh-CN" dirty="0"/>
              <a:t> support locking idioms that simplify many concurrent applications.</a:t>
            </a:r>
          </a:p>
          <a:p>
            <a:pPr lvl="1"/>
            <a:r>
              <a:rPr lang="en-US" altLang="zh-CN" dirty="0">
                <a:solidFill>
                  <a:srgbClr val="FF0000"/>
                </a:solidFill>
              </a:rPr>
              <a:t>Executors</a:t>
            </a:r>
            <a:r>
              <a:rPr lang="en-US" altLang="zh-CN" dirty="0"/>
              <a:t> define a high-level API for launching and managing threads. Executor implementations provided by</a:t>
            </a:r>
            <a:r>
              <a:rPr lang="en-US" altLang="zh-CN" dirty="0">
                <a:solidFill>
                  <a:schemeClr val="tx2"/>
                </a:solidFill>
              </a:rPr>
              <a:t> </a:t>
            </a:r>
            <a:r>
              <a:rPr lang="en-US" altLang="zh-CN" dirty="0" err="1">
                <a:solidFill>
                  <a:schemeClr val="tx2"/>
                </a:solidFill>
              </a:rPr>
              <a:t>java.util.concurrent</a:t>
            </a:r>
            <a:r>
              <a:rPr lang="en-US" altLang="zh-CN" dirty="0"/>
              <a:t> provide thread pool management suitable for large-scale applications.</a:t>
            </a:r>
          </a:p>
          <a:p>
            <a:pPr lvl="1"/>
            <a:r>
              <a:rPr lang="en-US" altLang="zh-CN" dirty="0">
                <a:solidFill>
                  <a:srgbClr val="FF0000"/>
                </a:solidFill>
              </a:rPr>
              <a:t>Concurrent collections</a:t>
            </a:r>
            <a:r>
              <a:rPr lang="en-US" altLang="zh-CN" dirty="0"/>
              <a:t> make it easier to manage large collections of data, and can greatly reduce the need for synchronization.</a:t>
            </a:r>
          </a:p>
          <a:p>
            <a:pPr lvl="1"/>
            <a:r>
              <a:rPr lang="en-US" altLang="zh-CN" dirty="0">
                <a:solidFill>
                  <a:srgbClr val="FF0000"/>
                </a:solidFill>
              </a:rPr>
              <a:t>Atomic variables</a:t>
            </a:r>
            <a:r>
              <a:rPr lang="en-US" altLang="zh-CN" dirty="0"/>
              <a:t> have features that minimize synchronization and help avoid memory consistency errors.</a:t>
            </a:r>
          </a:p>
          <a:p>
            <a:pPr lvl="1"/>
            <a:r>
              <a:rPr lang="en-US" altLang="zh-CN" dirty="0">
                <a:solidFill>
                  <a:srgbClr val="FF0000"/>
                </a:solidFill>
              </a:rPr>
              <a:t>ThreadLocalRandom</a:t>
            </a:r>
            <a:r>
              <a:rPr lang="en-US" altLang="zh-CN" dirty="0"/>
              <a:t> provides efficient generation of pseudorandom numbers from multiple threads.</a:t>
            </a:r>
          </a:p>
          <a:p>
            <a:endParaRPr kumimoji="1" lang="zh-CN" altLang="en-US" dirty="0"/>
          </a:p>
        </p:txBody>
      </p:sp>
      <p:sp>
        <p:nvSpPr>
          <p:cNvPr id="4" name="幻灯片编号占位符 3">
            <a:extLst>
              <a:ext uri="{FF2B5EF4-FFF2-40B4-BE49-F238E27FC236}">
                <a16:creationId xmlns:a16="http://schemas.microsoft.com/office/drawing/2014/main" id="{5FCC00BB-59F1-B741-BFBB-F888DCF8E19F}"/>
              </a:ext>
            </a:extLst>
          </p:cNvPr>
          <p:cNvSpPr>
            <a:spLocks noGrp="1"/>
          </p:cNvSpPr>
          <p:nvPr>
            <p:ph type="sldNum" sz="quarter" idx="12"/>
          </p:nvPr>
        </p:nvSpPr>
        <p:spPr/>
        <p:txBody>
          <a:bodyPr/>
          <a:lstStyle/>
          <a:p>
            <a:fld id="{CB818ED7-1FAF-4BEC-A906-EB6564C334EB}" type="slidenum">
              <a:rPr lang="zh-CN" altLang="en-US" smtClean="0"/>
              <a:pPr/>
              <a:t>54</a:t>
            </a:fld>
            <a:endParaRPr lang="zh-CN" altLang="en-US" dirty="0"/>
          </a:p>
        </p:txBody>
      </p:sp>
    </p:spTree>
    <p:extLst>
      <p:ext uri="{BB962C8B-B14F-4D97-AF65-F5344CB8AC3E}">
        <p14:creationId xmlns:p14="http://schemas.microsoft.com/office/powerpoint/2010/main" val="2012910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5885C-C81E-AF47-AA2F-7CE9061ACB07}"/>
              </a:ext>
            </a:extLst>
          </p:cNvPr>
          <p:cNvSpPr>
            <a:spLocks noGrp="1"/>
          </p:cNvSpPr>
          <p:nvPr>
            <p:ph type="title"/>
          </p:nvPr>
        </p:nvSpPr>
        <p:spPr/>
        <p:txBody>
          <a:bodyPr/>
          <a:lstStyle/>
          <a:p>
            <a:r>
              <a:rPr kumimoji="1" lang="en-US" altLang="zh-Hans" dirty="0"/>
              <a:t>Lock</a:t>
            </a:r>
            <a:r>
              <a:rPr kumimoji="1" lang="zh-Hans" altLang="en-US" dirty="0"/>
              <a:t> </a:t>
            </a:r>
            <a:r>
              <a:rPr kumimoji="1" lang="en-US" altLang="zh-Hans" dirty="0"/>
              <a:t>Objects</a:t>
            </a:r>
            <a:endParaRPr kumimoji="1" lang="zh-CN" altLang="en-US" dirty="0"/>
          </a:p>
        </p:txBody>
      </p:sp>
      <p:sp>
        <p:nvSpPr>
          <p:cNvPr id="3" name="内容占位符 2">
            <a:extLst>
              <a:ext uri="{FF2B5EF4-FFF2-40B4-BE49-F238E27FC236}">
                <a16:creationId xmlns:a16="http://schemas.microsoft.com/office/drawing/2014/main" id="{58A84987-E52B-C64B-B541-497D5667C223}"/>
              </a:ext>
            </a:extLst>
          </p:cNvPr>
          <p:cNvSpPr>
            <a:spLocks noGrp="1"/>
          </p:cNvSpPr>
          <p:nvPr>
            <p:ph idx="1"/>
          </p:nvPr>
        </p:nvSpPr>
        <p:spPr/>
        <p:txBody>
          <a:bodyPr/>
          <a:lstStyle/>
          <a:p>
            <a:r>
              <a:rPr lang="en-US" altLang="zh-CN" dirty="0"/>
              <a:t>Lock objects work very much like the implicit locks used by synchronized code. </a:t>
            </a:r>
          </a:p>
          <a:p>
            <a:pPr lvl="1"/>
            <a:r>
              <a:rPr lang="en-US" altLang="zh-CN" dirty="0"/>
              <a:t>As with implicit locks, only one thread can own a Lock object at a time. </a:t>
            </a:r>
          </a:p>
          <a:p>
            <a:pPr lvl="1"/>
            <a:r>
              <a:rPr lang="en-US" altLang="zh-CN" dirty="0"/>
              <a:t>Lock objects also support a wait/notify mechanism, through their associated Condition objects.</a:t>
            </a:r>
          </a:p>
          <a:p>
            <a:pPr lvl="1"/>
            <a:endParaRPr kumimoji="1" lang="en-US" altLang="zh-CN" dirty="0"/>
          </a:p>
          <a:p>
            <a:r>
              <a:rPr lang="en-US" altLang="zh-CN" dirty="0"/>
              <a:t>The biggest advantage of </a:t>
            </a:r>
            <a:r>
              <a:rPr lang="en-US" altLang="zh-CN" dirty="0">
                <a:solidFill>
                  <a:schemeClr val="tx2"/>
                </a:solidFill>
              </a:rPr>
              <a:t>Lock</a:t>
            </a:r>
            <a:r>
              <a:rPr lang="en-US" altLang="zh-CN" dirty="0"/>
              <a:t> objects over implicit locks is their ability to back out of an attempt to acquire a lock. </a:t>
            </a:r>
          </a:p>
          <a:p>
            <a:pPr lvl="1"/>
            <a:r>
              <a:rPr lang="en-US" altLang="zh-CN" dirty="0"/>
              <a:t>The </a:t>
            </a:r>
            <a:r>
              <a:rPr lang="en-US" altLang="zh-CN" dirty="0" err="1">
                <a:solidFill>
                  <a:schemeClr val="tx2"/>
                </a:solidFill>
              </a:rPr>
              <a:t>tryLock</a:t>
            </a:r>
            <a:r>
              <a:rPr lang="en-US" altLang="zh-CN" dirty="0"/>
              <a:t> method backs out if the lock is not available immediately or before a timeout expires (if specified). </a:t>
            </a:r>
          </a:p>
          <a:p>
            <a:pPr lvl="1"/>
            <a:r>
              <a:rPr lang="en-US" altLang="zh-CN" dirty="0"/>
              <a:t>The </a:t>
            </a:r>
            <a:r>
              <a:rPr lang="en-US" altLang="zh-CN" dirty="0" err="1">
                <a:solidFill>
                  <a:schemeClr val="tx2"/>
                </a:solidFill>
              </a:rPr>
              <a:t>lockInterruptibly</a:t>
            </a:r>
            <a:r>
              <a:rPr lang="en-US" altLang="zh-CN" dirty="0"/>
              <a:t> method backs out if another thread sends an interrupt before the lock is acquired.</a:t>
            </a:r>
            <a:endParaRPr kumimoji="1" lang="zh-CN" altLang="en-US" dirty="0"/>
          </a:p>
        </p:txBody>
      </p:sp>
      <p:sp>
        <p:nvSpPr>
          <p:cNvPr id="4" name="幻灯片编号占位符 3">
            <a:extLst>
              <a:ext uri="{FF2B5EF4-FFF2-40B4-BE49-F238E27FC236}">
                <a16:creationId xmlns:a16="http://schemas.microsoft.com/office/drawing/2014/main" id="{7AD79556-8E8B-2D41-A634-F6FD84D3B8EE}"/>
              </a:ext>
            </a:extLst>
          </p:cNvPr>
          <p:cNvSpPr>
            <a:spLocks noGrp="1"/>
          </p:cNvSpPr>
          <p:nvPr>
            <p:ph type="sldNum" sz="quarter" idx="12"/>
          </p:nvPr>
        </p:nvSpPr>
        <p:spPr/>
        <p:txBody>
          <a:bodyPr/>
          <a:lstStyle/>
          <a:p>
            <a:fld id="{CB818ED7-1FAF-4BEC-A906-EB6564C334EB}" type="slidenum">
              <a:rPr lang="zh-CN" altLang="en-US" smtClean="0"/>
              <a:pPr/>
              <a:t>55</a:t>
            </a:fld>
            <a:endParaRPr lang="zh-CN" altLang="en-US" dirty="0"/>
          </a:p>
        </p:txBody>
      </p:sp>
    </p:spTree>
    <p:extLst>
      <p:ext uri="{BB962C8B-B14F-4D97-AF65-F5344CB8AC3E}">
        <p14:creationId xmlns:p14="http://schemas.microsoft.com/office/powerpoint/2010/main" val="2581517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7C950-4740-554E-8CC7-6AB0757D3755}"/>
              </a:ext>
            </a:extLst>
          </p:cNvPr>
          <p:cNvSpPr>
            <a:spLocks noGrp="1"/>
          </p:cNvSpPr>
          <p:nvPr>
            <p:ph type="title"/>
          </p:nvPr>
        </p:nvSpPr>
        <p:spPr/>
        <p:txBody>
          <a:bodyPr/>
          <a:lstStyle/>
          <a:p>
            <a:r>
              <a:rPr kumimoji="1" lang="en-US" altLang="zh-Hans" dirty="0"/>
              <a:t>Lock</a:t>
            </a:r>
            <a:r>
              <a:rPr kumimoji="1" lang="zh-Hans" altLang="en-US" dirty="0"/>
              <a:t> </a:t>
            </a:r>
            <a:r>
              <a:rPr kumimoji="1" lang="en-US" altLang="zh-Hans" dirty="0"/>
              <a:t>Objects</a:t>
            </a:r>
            <a:endParaRPr kumimoji="1" lang="zh-CN" altLang="en-US" dirty="0"/>
          </a:p>
        </p:txBody>
      </p:sp>
      <p:sp>
        <p:nvSpPr>
          <p:cNvPr id="3" name="内容占位符 2">
            <a:extLst>
              <a:ext uri="{FF2B5EF4-FFF2-40B4-BE49-F238E27FC236}">
                <a16:creationId xmlns:a16="http://schemas.microsoft.com/office/drawing/2014/main" id="{BA1DC71A-9CEB-664C-8641-B1B152BE0882}"/>
              </a:ext>
            </a:extLst>
          </p:cNvPr>
          <p:cNvSpPr>
            <a:spLocks noGrp="1"/>
          </p:cNvSpPr>
          <p:nvPr>
            <p:ph idx="1"/>
          </p:nvPr>
        </p:nvSpPr>
        <p:spPr>
          <a:xfrm>
            <a:off x="1223628" y="845072"/>
            <a:ext cx="6588732" cy="4283109"/>
          </a:xfrm>
        </p:spPr>
        <p:txBody>
          <a:bodyPr>
            <a:normAutofit fontScale="62500" lnSpcReduction="20000"/>
          </a:bodyPr>
          <a:lstStyle/>
          <a:p>
            <a:pPr marL="0" indent="0">
              <a:buNone/>
            </a:pPr>
            <a:r>
              <a:rPr lang="en-US" altLang="zh-CN" dirty="0">
                <a:solidFill>
                  <a:schemeClr val="tx2"/>
                </a:solidFill>
              </a:rPr>
              <a:t>import </a:t>
            </a:r>
            <a:r>
              <a:rPr lang="en-US" altLang="zh-CN" dirty="0" err="1">
                <a:solidFill>
                  <a:schemeClr val="tx2"/>
                </a:solidFill>
              </a:rPr>
              <a:t>java.util.concurrent.locks.Lock</a:t>
            </a:r>
            <a:r>
              <a:rPr lang="en-US" altLang="zh-CN" dirty="0">
                <a:solidFill>
                  <a:schemeClr val="tx2"/>
                </a:solidFill>
              </a:rPr>
              <a:t>; </a:t>
            </a:r>
          </a:p>
          <a:p>
            <a:pPr marL="0" indent="0">
              <a:buNone/>
            </a:pPr>
            <a:r>
              <a:rPr lang="en-US" altLang="zh-CN" dirty="0">
                <a:solidFill>
                  <a:schemeClr val="tx2"/>
                </a:solidFill>
              </a:rPr>
              <a:t>import </a:t>
            </a:r>
            <a:r>
              <a:rPr lang="en-US" altLang="zh-CN" dirty="0" err="1">
                <a:solidFill>
                  <a:schemeClr val="tx2"/>
                </a:solidFill>
              </a:rPr>
              <a:t>java.util.concurrent.locks.ReentrantLock</a:t>
            </a:r>
            <a:r>
              <a:rPr lang="en-US" altLang="zh-CN" dirty="0">
                <a:solidFill>
                  <a:schemeClr val="tx2"/>
                </a:solidFill>
              </a:rPr>
              <a:t>; </a:t>
            </a:r>
          </a:p>
          <a:p>
            <a:pPr marL="0" indent="0">
              <a:buNone/>
            </a:pPr>
            <a:r>
              <a:rPr lang="en-US" altLang="zh-CN" dirty="0">
                <a:solidFill>
                  <a:schemeClr val="tx2"/>
                </a:solidFill>
              </a:rPr>
              <a:t>import </a:t>
            </a:r>
            <a:r>
              <a:rPr lang="en-US" altLang="zh-CN" dirty="0" err="1">
                <a:solidFill>
                  <a:schemeClr val="tx2"/>
                </a:solidFill>
              </a:rPr>
              <a:t>java.util.Random</a:t>
            </a:r>
            <a:r>
              <a:rPr lang="en-US" altLang="zh-CN" dirty="0">
                <a:solidFill>
                  <a:schemeClr val="tx2"/>
                </a:solidFill>
              </a:rPr>
              <a:t>; </a:t>
            </a:r>
          </a:p>
          <a:p>
            <a:pPr marL="0" indent="0">
              <a:buNone/>
            </a:pPr>
            <a:r>
              <a:rPr lang="en-US" altLang="zh-CN" dirty="0">
                <a:solidFill>
                  <a:schemeClr val="tx2"/>
                </a:solidFill>
              </a:rPr>
              <a:t>public class </a:t>
            </a:r>
            <a:r>
              <a:rPr lang="en-US" altLang="zh-CN" dirty="0" err="1">
                <a:solidFill>
                  <a:schemeClr val="tx2"/>
                </a:solidFill>
              </a:rPr>
              <a:t>Safelock</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static class Friend {</a:t>
            </a:r>
          </a:p>
          <a:p>
            <a:pPr marL="0" indent="0">
              <a:buNone/>
            </a:pPr>
            <a:r>
              <a:rPr lang="zh-Hans" altLang="en-US" dirty="0">
                <a:solidFill>
                  <a:schemeClr val="tx2"/>
                </a:solidFill>
              </a:rPr>
              <a:t>   </a:t>
            </a:r>
            <a:r>
              <a:rPr lang="en-US" altLang="zh-CN" dirty="0">
                <a:solidFill>
                  <a:schemeClr val="tx2"/>
                </a:solidFill>
              </a:rPr>
              <a:t> private final String name; </a:t>
            </a:r>
          </a:p>
          <a:p>
            <a:pPr marL="0" indent="0">
              <a:buNone/>
            </a:pPr>
            <a:r>
              <a:rPr lang="zh-Hans" altLang="en-US" dirty="0">
                <a:solidFill>
                  <a:schemeClr val="tx2"/>
                </a:solidFill>
              </a:rPr>
              <a:t>    </a:t>
            </a:r>
            <a:r>
              <a:rPr lang="en-US" altLang="zh-CN" dirty="0">
                <a:solidFill>
                  <a:schemeClr val="tx2"/>
                </a:solidFill>
              </a:rPr>
              <a:t>private final Lock lock = new </a:t>
            </a:r>
            <a:r>
              <a:rPr lang="en-US" altLang="zh-CN" dirty="0" err="1">
                <a:solidFill>
                  <a:schemeClr val="tx2"/>
                </a:solidFill>
              </a:rPr>
              <a:t>ReentrantLock</a:t>
            </a:r>
            <a:r>
              <a:rPr lang="en-US" altLang="zh-CN" dirty="0">
                <a:solidFill>
                  <a:schemeClr val="tx2"/>
                </a:solidFill>
              </a:rPr>
              <a:t>(); </a:t>
            </a:r>
          </a:p>
          <a:p>
            <a:pPr marL="0" indent="0">
              <a:buNone/>
            </a:pPr>
            <a:endParaRPr lang="en-US" altLang="zh-CN" dirty="0">
              <a:solidFill>
                <a:schemeClr val="tx2"/>
              </a:solidFill>
            </a:endParaRPr>
          </a:p>
          <a:p>
            <a:pPr marL="0" indent="0">
              <a:buNone/>
            </a:pPr>
            <a:r>
              <a:rPr lang="zh-Hans" altLang="en-US" dirty="0">
                <a:solidFill>
                  <a:schemeClr val="tx2"/>
                </a:solidFill>
              </a:rPr>
              <a:t>    </a:t>
            </a:r>
            <a:r>
              <a:rPr lang="en-US" altLang="zh-CN" dirty="0">
                <a:solidFill>
                  <a:schemeClr val="tx2"/>
                </a:solidFill>
              </a:rPr>
              <a:t>public Friend(String name) { </a:t>
            </a:r>
            <a:r>
              <a:rPr lang="en-US" altLang="zh-CN" dirty="0" err="1">
                <a:solidFill>
                  <a:schemeClr val="tx2"/>
                </a:solidFill>
              </a:rPr>
              <a:t>this.name</a:t>
            </a:r>
            <a:r>
              <a:rPr lang="en-US" altLang="zh-CN" dirty="0">
                <a:solidFill>
                  <a:schemeClr val="tx2"/>
                </a:solidFill>
              </a:rPr>
              <a:t> = name; } </a:t>
            </a:r>
          </a:p>
          <a:p>
            <a:pPr marL="0" indent="0">
              <a:buNone/>
            </a:pPr>
            <a:r>
              <a:rPr lang="zh-Hans" altLang="en-US" dirty="0">
                <a:solidFill>
                  <a:schemeClr val="tx2"/>
                </a:solidFill>
              </a:rPr>
              <a:t>    </a:t>
            </a:r>
            <a:r>
              <a:rPr lang="en-US" altLang="zh-CN" dirty="0">
                <a:solidFill>
                  <a:schemeClr val="tx2"/>
                </a:solidFill>
              </a:rPr>
              <a:t>public String </a:t>
            </a:r>
            <a:r>
              <a:rPr lang="en-US" altLang="zh-CN" dirty="0" err="1">
                <a:solidFill>
                  <a:schemeClr val="tx2"/>
                </a:solidFill>
              </a:rPr>
              <a:t>getName</a:t>
            </a:r>
            <a:r>
              <a:rPr lang="en-US" altLang="zh-CN" dirty="0">
                <a:solidFill>
                  <a:schemeClr val="tx2"/>
                </a:solidFill>
              </a:rPr>
              <a:t>() { return </a:t>
            </a:r>
            <a:r>
              <a:rPr lang="en-US" altLang="zh-CN" dirty="0" err="1">
                <a:solidFill>
                  <a:schemeClr val="tx2"/>
                </a:solidFill>
              </a:rPr>
              <a:t>this.name</a:t>
            </a:r>
            <a:r>
              <a:rPr lang="en-US" altLang="zh-CN" dirty="0">
                <a:solidFill>
                  <a:schemeClr val="tx2"/>
                </a:solidFill>
              </a:rPr>
              <a:t>; } </a:t>
            </a:r>
          </a:p>
          <a:p>
            <a:pPr marL="0"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boolean</a:t>
            </a:r>
            <a:r>
              <a:rPr lang="en-US" altLang="zh-CN" dirty="0">
                <a:solidFill>
                  <a:schemeClr val="tx2"/>
                </a:solidFill>
              </a:rPr>
              <a:t> </a:t>
            </a:r>
            <a:r>
              <a:rPr lang="en-US" altLang="zh-CN" dirty="0" err="1">
                <a:solidFill>
                  <a:schemeClr val="tx2"/>
                </a:solidFill>
              </a:rPr>
              <a:t>impendingBow</a:t>
            </a:r>
            <a:r>
              <a:rPr lang="en-US" altLang="zh-CN" dirty="0">
                <a:solidFill>
                  <a:schemeClr val="tx2"/>
                </a:solidFill>
              </a:rPr>
              <a:t>(Friend bower) {</a:t>
            </a:r>
          </a:p>
          <a:p>
            <a:pPr marL="0" indent="0">
              <a:buNone/>
            </a:pPr>
            <a:r>
              <a:rPr lang="zh-Hans" altLang="en-US" dirty="0">
                <a:solidFill>
                  <a:schemeClr val="tx2"/>
                </a:solidFill>
              </a:rPr>
              <a:t>      </a:t>
            </a:r>
            <a:r>
              <a:rPr lang="en-US" altLang="zh-CN" dirty="0">
                <a:solidFill>
                  <a:schemeClr val="tx2"/>
                </a:solidFill>
              </a:rPr>
              <a:t> Boolean </a:t>
            </a:r>
            <a:r>
              <a:rPr lang="en-US" altLang="zh-CN" dirty="0" err="1">
                <a:solidFill>
                  <a:schemeClr val="tx2"/>
                </a:solidFill>
              </a:rPr>
              <a:t>myLock</a:t>
            </a:r>
            <a:r>
              <a:rPr lang="en-US" altLang="zh-CN" dirty="0">
                <a:solidFill>
                  <a:schemeClr val="tx2"/>
                </a:solidFill>
              </a:rPr>
              <a:t> = false;</a:t>
            </a:r>
          </a:p>
          <a:p>
            <a:pPr marL="0" indent="0">
              <a:buNone/>
            </a:pPr>
            <a:r>
              <a:rPr lang="zh-Hans" altLang="en-US" dirty="0">
                <a:solidFill>
                  <a:schemeClr val="tx2"/>
                </a:solidFill>
              </a:rPr>
              <a:t>      </a:t>
            </a:r>
            <a:r>
              <a:rPr lang="en-US" altLang="zh-CN" dirty="0">
                <a:solidFill>
                  <a:schemeClr val="tx2"/>
                </a:solidFill>
              </a:rPr>
              <a:t> Boolean </a:t>
            </a:r>
            <a:r>
              <a:rPr lang="en-US" altLang="zh-CN" dirty="0" err="1">
                <a:solidFill>
                  <a:schemeClr val="tx2"/>
                </a:solidFill>
              </a:rPr>
              <a:t>yourLock</a:t>
            </a:r>
            <a:r>
              <a:rPr lang="en-US" altLang="zh-CN" dirty="0">
                <a:solidFill>
                  <a:schemeClr val="tx2"/>
                </a:solidFill>
              </a:rPr>
              <a:t> = false;</a:t>
            </a:r>
          </a:p>
          <a:p>
            <a:pPr marL="0" indent="0">
              <a:buNone/>
            </a:pPr>
            <a:r>
              <a:rPr lang="zh-Hans" altLang="en-US" dirty="0">
                <a:solidFill>
                  <a:schemeClr val="tx2"/>
                </a:solidFill>
              </a:rPr>
              <a:t>      </a:t>
            </a:r>
            <a:r>
              <a:rPr lang="en-US" altLang="zh-CN" dirty="0">
                <a:solidFill>
                  <a:schemeClr val="tx2"/>
                </a:solidFill>
              </a:rPr>
              <a:t> try {</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myLock</a:t>
            </a:r>
            <a:r>
              <a:rPr lang="en-US" altLang="zh-CN" dirty="0">
                <a:solidFill>
                  <a:schemeClr val="tx2"/>
                </a:solidFill>
              </a:rPr>
              <a:t> = </a:t>
            </a:r>
            <a:r>
              <a:rPr lang="en-US" altLang="zh-CN" dirty="0" err="1">
                <a:solidFill>
                  <a:schemeClr val="tx2"/>
                </a:solidFill>
              </a:rPr>
              <a:t>lock.tryLock</a:t>
            </a:r>
            <a:r>
              <a:rPr lang="en-US" altLang="zh-CN" dirty="0">
                <a:solidFill>
                  <a:schemeClr val="tx2"/>
                </a:solidFill>
              </a:rPr>
              <a:t>(); </a:t>
            </a:r>
          </a:p>
          <a:p>
            <a:pPr marL="0" indent="0">
              <a:buNone/>
            </a:pPr>
            <a:r>
              <a:rPr lang="zh-Hans" altLang="en-US" dirty="0">
                <a:solidFill>
                  <a:schemeClr val="tx2"/>
                </a:solidFill>
              </a:rPr>
              <a:t>          </a:t>
            </a:r>
            <a:r>
              <a:rPr lang="en-US" altLang="zh-CN" dirty="0" err="1">
                <a:solidFill>
                  <a:schemeClr val="tx2"/>
                </a:solidFill>
              </a:rPr>
              <a:t>yourLock</a:t>
            </a:r>
            <a:r>
              <a:rPr lang="en-US" altLang="zh-CN" dirty="0">
                <a:solidFill>
                  <a:schemeClr val="tx2"/>
                </a:solidFill>
              </a:rPr>
              <a:t> = </a:t>
            </a:r>
            <a:r>
              <a:rPr lang="en-US" altLang="zh-CN" dirty="0" err="1">
                <a:solidFill>
                  <a:schemeClr val="tx2"/>
                </a:solidFill>
              </a:rPr>
              <a:t>bower.lock.tryLock</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finally {</a:t>
            </a:r>
          </a:p>
          <a:p>
            <a:pPr marL="0" indent="0">
              <a:buNone/>
            </a:pPr>
            <a:r>
              <a:rPr lang="zh-Hans" altLang="en-US" dirty="0">
                <a:solidFill>
                  <a:schemeClr val="tx2"/>
                </a:solidFill>
              </a:rPr>
              <a:t>         </a:t>
            </a:r>
            <a:r>
              <a:rPr lang="en-US" altLang="zh-CN" dirty="0">
                <a:solidFill>
                  <a:schemeClr val="tx2"/>
                </a:solidFill>
              </a:rPr>
              <a:t> if (! (</a:t>
            </a:r>
            <a:r>
              <a:rPr lang="en-US" altLang="zh-CN" dirty="0" err="1">
                <a:solidFill>
                  <a:schemeClr val="tx2"/>
                </a:solidFill>
              </a:rPr>
              <a:t>myLock</a:t>
            </a:r>
            <a:r>
              <a:rPr lang="en-US" altLang="zh-CN" dirty="0">
                <a:solidFill>
                  <a:schemeClr val="tx2"/>
                </a:solidFill>
              </a:rPr>
              <a:t> &amp;&amp; </a:t>
            </a:r>
            <a:r>
              <a:rPr lang="en-US" altLang="zh-CN" dirty="0" err="1">
                <a:solidFill>
                  <a:schemeClr val="tx2"/>
                </a:solidFill>
              </a:rPr>
              <a:t>yourLock</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if (</a:t>
            </a:r>
            <a:r>
              <a:rPr lang="en-US" altLang="zh-CN" dirty="0" err="1">
                <a:solidFill>
                  <a:schemeClr val="tx2"/>
                </a:solidFill>
              </a:rPr>
              <a:t>myLock</a:t>
            </a:r>
            <a:r>
              <a:rPr lang="en-US" altLang="zh-CN" dirty="0">
                <a:solidFill>
                  <a:schemeClr val="tx2"/>
                </a:solidFill>
              </a:rPr>
              <a:t>) { </a:t>
            </a:r>
            <a:r>
              <a:rPr lang="en-US" altLang="zh-CN" dirty="0" err="1">
                <a:solidFill>
                  <a:schemeClr val="tx2"/>
                </a:solidFill>
              </a:rPr>
              <a:t>lock.unlock</a:t>
            </a:r>
            <a:r>
              <a:rPr lang="en-US" altLang="zh-CN" dirty="0">
                <a:solidFill>
                  <a:schemeClr val="tx2"/>
                </a:solidFill>
              </a:rPr>
              <a:t>(); } </a:t>
            </a:r>
          </a:p>
          <a:p>
            <a:pPr marL="0" indent="0">
              <a:buNone/>
            </a:pPr>
            <a:r>
              <a:rPr lang="zh-Hans" altLang="en-US" dirty="0">
                <a:solidFill>
                  <a:schemeClr val="tx2"/>
                </a:solidFill>
              </a:rPr>
              <a:t>              </a:t>
            </a:r>
            <a:r>
              <a:rPr lang="en-US" altLang="zh-CN" dirty="0">
                <a:solidFill>
                  <a:schemeClr val="tx2"/>
                </a:solidFill>
              </a:rPr>
              <a:t>if (</a:t>
            </a:r>
            <a:r>
              <a:rPr lang="en-US" altLang="zh-CN" dirty="0" err="1">
                <a:solidFill>
                  <a:schemeClr val="tx2"/>
                </a:solidFill>
              </a:rPr>
              <a:t>yourLock</a:t>
            </a:r>
            <a:r>
              <a:rPr lang="en-US" altLang="zh-CN" dirty="0">
                <a:solidFill>
                  <a:schemeClr val="tx2"/>
                </a:solidFill>
              </a:rPr>
              <a:t>) { </a:t>
            </a:r>
            <a:r>
              <a:rPr lang="en-US" altLang="zh-CN" dirty="0" err="1">
                <a:solidFill>
                  <a:schemeClr val="tx2"/>
                </a:solidFill>
              </a:rPr>
              <a:t>bower.lock.unlock</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return </a:t>
            </a:r>
            <a:r>
              <a:rPr lang="en-US" altLang="zh-CN" dirty="0" err="1">
                <a:solidFill>
                  <a:schemeClr val="tx2"/>
                </a:solidFill>
              </a:rPr>
              <a:t>myLock</a:t>
            </a:r>
            <a:r>
              <a:rPr lang="en-US" altLang="zh-CN" dirty="0">
                <a:solidFill>
                  <a:schemeClr val="tx2"/>
                </a:solidFill>
              </a:rPr>
              <a:t> &amp;&amp; </a:t>
            </a:r>
            <a:r>
              <a:rPr lang="en-US" altLang="zh-CN" dirty="0" err="1">
                <a:solidFill>
                  <a:schemeClr val="tx2"/>
                </a:solidFill>
              </a:rPr>
              <a:t>yourLock</a:t>
            </a:r>
            <a:r>
              <a:rPr lang="en-US" altLang="zh-CN" dirty="0">
                <a:solidFill>
                  <a:schemeClr val="tx2"/>
                </a:solidFill>
              </a:rPr>
              <a:t>; </a:t>
            </a:r>
          </a:p>
          <a:p>
            <a:pPr marL="0"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C698DDF2-1049-B845-8A5B-B50309257F94}"/>
              </a:ext>
            </a:extLst>
          </p:cNvPr>
          <p:cNvSpPr>
            <a:spLocks noGrp="1"/>
          </p:cNvSpPr>
          <p:nvPr>
            <p:ph type="sldNum" sz="quarter" idx="12"/>
          </p:nvPr>
        </p:nvSpPr>
        <p:spPr/>
        <p:txBody>
          <a:bodyPr/>
          <a:lstStyle/>
          <a:p>
            <a:fld id="{CB818ED7-1FAF-4BEC-A906-EB6564C334EB}" type="slidenum">
              <a:rPr lang="zh-CN" altLang="en-US" smtClean="0"/>
              <a:pPr/>
              <a:t>56</a:t>
            </a:fld>
            <a:endParaRPr lang="zh-CN" altLang="en-US" dirty="0"/>
          </a:p>
        </p:txBody>
      </p:sp>
    </p:spTree>
    <p:extLst>
      <p:ext uri="{BB962C8B-B14F-4D97-AF65-F5344CB8AC3E}">
        <p14:creationId xmlns:p14="http://schemas.microsoft.com/office/powerpoint/2010/main" val="3666663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7C950-4740-554E-8CC7-6AB0757D3755}"/>
              </a:ext>
            </a:extLst>
          </p:cNvPr>
          <p:cNvSpPr>
            <a:spLocks noGrp="1"/>
          </p:cNvSpPr>
          <p:nvPr>
            <p:ph type="title"/>
          </p:nvPr>
        </p:nvSpPr>
        <p:spPr/>
        <p:txBody>
          <a:bodyPr/>
          <a:lstStyle/>
          <a:p>
            <a:r>
              <a:rPr kumimoji="1" lang="en-US" altLang="zh-Hans" dirty="0"/>
              <a:t>Lock</a:t>
            </a:r>
            <a:r>
              <a:rPr kumimoji="1" lang="zh-Hans" altLang="en-US" dirty="0"/>
              <a:t> </a:t>
            </a:r>
            <a:r>
              <a:rPr kumimoji="1" lang="en-US" altLang="zh-Hans" dirty="0"/>
              <a:t>Objects</a:t>
            </a:r>
            <a:endParaRPr kumimoji="1" lang="zh-CN" altLang="en-US" dirty="0"/>
          </a:p>
        </p:txBody>
      </p:sp>
      <p:sp>
        <p:nvSpPr>
          <p:cNvPr id="3" name="内容占位符 2">
            <a:extLst>
              <a:ext uri="{FF2B5EF4-FFF2-40B4-BE49-F238E27FC236}">
                <a16:creationId xmlns:a16="http://schemas.microsoft.com/office/drawing/2014/main" id="{BA1DC71A-9CEB-664C-8641-B1B152BE0882}"/>
              </a:ext>
            </a:extLst>
          </p:cNvPr>
          <p:cNvSpPr>
            <a:spLocks noGrp="1"/>
          </p:cNvSpPr>
          <p:nvPr>
            <p:ph idx="1"/>
          </p:nvPr>
        </p:nvSpPr>
        <p:spPr/>
        <p:txBody>
          <a:bodyPr>
            <a:normAutofit fontScale="77500" lnSpcReduction="20000"/>
          </a:bodyPr>
          <a:lstStyle/>
          <a:p>
            <a:pPr marL="0" indent="0">
              <a:buNone/>
            </a:pPr>
            <a:r>
              <a:rPr lang="zh-Hans" altLang="en-US" dirty="0">
                <a:solidFill>
                  <a:schemeClr val="tx2"/>
                </a:solidFill>
              </a:rPr>
              <a:t>  </a:t>
            </a:r>
            <a:r>
              <a:rPr lang="en-US" altLang="zh-CN" dirty="0">
                <a:solidFill>
                  <a:schemeClr val="tx2"/>
                </a:solidFill>
              </a:rPr>
              <a:t>public void bow(Friend bower) {</a:t>
            </a:r>
          </a:p>
          <a:p>
            <a:pPr marL="0" indent="0">
              <a:buNone/>
            </a:pPr>
            <a:r>
              <a:rPr lang="zh-Hans" altLang="en-US" dirty="0">
                <a:solidFill>
                  <a:schemeClr val="tx2"/>
                </a:solidFill>
              </a:rPr>
              <a:t>    </a:t>
            </a:r>
            <a:r>
              <a:rPr lang="en-US" altLang="zh-CN" dirty="0">
                <a:solidFill>
                  <a:schemeClr val="tx2"/>
                </a:solidFill>
              </a:rPr>
              <a:t> if (</a:t>
            </a:r>
            <a:r>
              <a:rPr lang="en-US" altLang="zh-CN" dirty="0" err="1">
                <a:solidFill>
                  <a:schemeClr val="tx2"/>
                </a:solidFill>
              </a:rPr>
              <a:t>impendingBow</a:t>
            </a:r>
            <a:r>
              <a:rPr lang="en-US" altLang="zh-CN" dirty="0">
                <a:solidFill>
                  <a:schemeClr val="tx2"/>
                </a:solidFill>
              </a:rPr>
              <a:t>(bower)) {</a:t>
            </a:r>
          </a:p>
          <a:p>
            <a:pPr marL="0" indent="0">
              <a:buNone/>
            </a:pPr>
            <a:r>
              <a:rPr lang="zh-Hans" altLang="en-US" dirty="0">
                <a:solidFill>
                  <a:schemeClr val="tx2"/>
                </a:solidFill>
              </a:rPr>
              <a:t>        </a:t>
            </a:r>
            <a:r>
              <a:rPr lang="en-US" altLang="zh-CN" dirty="0">
                <a:solidFill>
                  <a:schemeClr val="tx2"/>
                </a:solidFill>
              </a:rPr>
              <a:t> try {</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System.out.format</a:t>
            </a:r>
            <a:r>
              <a:rPr lang="en-US" altLang="zh-CN" dirty="0">
                <a:solidFill>
                  <a:schemeClr val="tx2"/>
                </a:solidFill>
              </a:rPr>
              <a:t>("%s: %s has" </a:t>
            </a:r>
            <a:r>
              <a:rPr lang="en-US" altLang="zh-CN">
                <a:solidFill>
                  <a:schemeClr val="tx2"/>
                </a:solidFill>
              </a:rPr>
              <a:t>+ "bowed </a:t>
            </a:r>
            <a:r>
              <a:rPr lang="en-US" altLang="zh-CN" dirty="0">
                <a:solidFill>
                  <a:schemeClr val="tx2"/>
                </a:solidFill>
              </a:rPr>
              <a:t>to me!%n", </a:t>
            </a:r>
            <a:r>
              <a:rPr lang="en-US" altLang="zh-CN" dirty="0" err="1">
                <a:solidFill>
                  <a:schemeClr val="tx2"/>
                </a:solidFill>
              </a:rPr>
              <a:t>this.name</a:t>
            </a:r>
            <a:r>
              <a:rPr lang="en-US" altLang="zh-CN" dirty="0">
                <a:solidFill>
                  <a:schemeClr val="tx2"/>
                </a:solidFill>
              </a:rPr>
              <a:t>, </a:t>
            </a:r>
            <a:r>
              <a:rPr lang="en-US" altLang="zh-CN" dirty="0" err="1">
                <a:solidFill>
                  <a:schemeClr val="tx2"/>
                </a:solidFill>
              </a:rPr>
              <a:t>bower.getName</a:t>
            </a:r>
            <a:r>
              <a:rPr lang="en-US" altLang="zh-CN" dirty="0">
                <a:solidFill>
                  <a:schemeClr val="tx2"/>
                </a:solidFill>
              </a:rPr>
              <a:t>());</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bower.bowBack</a:t>
            </a:r>
            <a:r>
              <a:rPr lang="en-US" altLang="zh-CN" dirty="0">
                <a:solidFill>
                  <a:schemeClr val="tx2"/>
                </a:solidFill>
              </a:rPr>
              <a:t>(this); </a:t>
            </a:r>
          </a:p>
          <a:p>
            <a:pPr marL="0" indent="0">
              <a:buNone/>
            </a:pPr>
            <a:r>
              <a:rPr lang="zh-Hans" altLang="en-US" dirty="0">
                <a:solidFill>
                  <a:schemeClr val="tx2"/>
                </a:solidFill>
              </a:rPr>
              <a:t>        </a:t>
            </a:r>
            <a:r>
              <a:rPr lang="en-US" altLang="zh-CN" dirty="0">
                <a:solidFill>
                  <a:schemeClr val="tx2"/>
                </a:solidFill>
              </a:rPr>
              <a:t>} finally {</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lock.unlock</a:t>
            </a:r>
            <a:r>
              <a:rPr lang="en-US" altLang="zh-CN" dirty="0">
                <a:solidFill>
                  <a:schemeClr val="tx2"/>
                </a:solidFill>
              </a:rPr>
              <a:t>();</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bower.lock.unlock</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else { </a:t>
            </a:r>
          </a:p>
          <a:p>
            <a:pPr marL="0" indent="0">
              <a:buNone/>
            </a:pPr>
            <a:r>
              <a:rPr lang="zh-Hans" altLang="en-US" dirty="0">
                <a:solidFill>
                  <a:schemeClr val="tx2"/>
                </a:solidFill>
              </a:rPr>
              <a:t>            </a:t>
            </a:r>
            <a:r>
              <a:rPr lang="en-US" altLang="zh-CN" dirty="0" err="1">
                <a:solidFill>
                  <a:schemeClr val="tx2"/>
                </a:solidFill>
              </a:rPr>
              <a:t>System.out.format</a:t>
            </a:r>
            <a:r>
              <a:rPr lang="en-US" altLang="zh-CN" dirty="0">
                <a:solidFill>
                  <a:schemeClr val="tx2"/>
                </a:solidFill>
              </a:rPr>
              <a:t>("%s: %s started" + " to bow to me, but saw that" +</a:t>
            </a:r>
          </a:p>
          <a:p>
            <a:pPr marL="0" indent="0">
              <a:buNone/>
            </a:pPr>
            <a:r>
              <a:rPr lang="zh-Hans" altLang="en-US" dirty="0">
                <a:solidFill>
                  <a:schemeClr val="tx2"/>
                </a:solidFill>
              </a:rPr>
              <a:t>                  </a:t>
            </a:r>
            <a:r>
              <a:rPr lang="en-US" altLang="zh-CN" dirty="0">
                <a:solidFill>
                  <a:schemeClr val="tx2"/>
                </a:solidFill>
              </a:rPr>
              <a:t> " I was already bowing to" + " </a:t>
            </a:r>
            <a:r>
              <a:rPr lang="en-US" altLang="zh-CN" dirty="0" err="1">
                <a:solidFill>
                  <a:schemeClr val="tx2"/>
                </a:solidFill>
              </a:rPr>
              <a:t>him.%n</a:t>
            </a:r>
            <a:r>
              <a:rPr lang="en-US" altLang="zh-CN" dirty="0">
                <a:solidFill>
                  <a:schemeClr val="tx2"/>
                </a:solidFill>
              </a:rPr>
              <a:t>", </a:t>
            </a:r>
            <a:r>
              <a:rPr lang="en-US" altLang="zh-CN" dirty="0" err="1">
                <a:solidFill>
                  <a:schemeClr val="tx2"/>
                </a:solidFill>
              </a:rPr>
              <a:t>this.name</a:t>
            </a:r>
            <a:r>
              <a:rPr lang="en-US" altLang="zh-CN" dirty="0">
                <a:solidFill>
                  <a:schemeClr val="tx2"/>
                </a:solidFill>
              </a:rPr>
              <a:t>, </a:t>
            </a:r>
            <a:r>
              <a:rPr lang="en-US" altLang="zh-CN" dirty="0" err="1">
                <a:solidFill>
                  <a:schemeClr val="tx2"/>
                </a:solidFill>
              </a:rPr>
              <a:t>bower.getName</a:t>
            </a:r>
            <a:r>
              <a:rPr lang="en-US" altLang="zh-CN" dirty="0">
                <a:solidFill>
                  <a:schemeClr val="tx2"/>
                </a:solidFill>
              </a:rPr>
              <a:t>());</a:t>
            </a:r>
          </a:p>
          <a:p>
            <a:pPr marL="0" indent="0">
              <a:buNone/>
            </a:pPr>
            <a:r>
              <a:rPr lang="zh-Hans" altLang="en-US" dirty="0">
                <a:solidFill>
                  <a:schemeClr val="tx2"/>
                </a:solidFill>
              </a:rPr>
              <a:t>     </a:t>
            </a:r>
            <a:r>
              <a:rPr lang="en-US" altLang="zh-CN" dirty="0">
                <a:solidFill>
                  <a:schemeClr val="tx2"/>
                </a:solidFill>
              </a:rPr>
              <a:t> }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public void </a:t>
            </a:r>
            <a:r>
              <a:rPr lang="en-US" altLang="zh-CN" dirty="0" err="1">
                <a:solidFill>
                  <a:schemeClr val="tx2"/>
                </a:solidFill>
              </a:rPr>
              <a:t>bowBack</a:t>
            </a:r>
            <a:r>
              <a:rPr lang="en-US" altLang="zh-CN" dirty="0">
                <a:solidFill>
                  <a:schemeClr val="tx2"/>
                </a:solidFill>
              </a:rPr>
              <a:t>(Friend bower) { </a:t>
            </a:r>
          </a:p>
          <a:p>
            <a:pPr marL="0" indent="0">
              <a:buNone/>
            </a:pPr>
            <a:r>
              <a:rPr lang="zh-Hans" altLang="en-US" dirty="0">
                <a:solidFill>
                  <a:schemeClr val="tx2"/>
                </a:solidFill>
              </a:rPr>
              <a:t>      </a:t>
            </a:r>
            <a:r>
              <a:rPr lang="en-US" altLang="zh-CN" dirty="0" err="1">
                <a:solidFill>
                  <a:schemeClr val="tx2"/>
                </a:solidFill>
              </a:rPr>
              <a:t>System.out.format</a:t>
            </a:r>
            <a:r>
              <a:rPr lang="en-US" altLang="zh-CN" dirty="0">
                <a:solidFill>
                  <a:schemeClr val="tx2"/>
                </a:solidFill>
              </a:rPr>
              <a:t>("%s: %s has" + " bowed back to me!%n", </a:t>
            </a:r>
            <a:r>
              <a:rPr lang="en-US" altLang="zh-CN" dirty="0" err="1">
                <a:solidFill>
                  <a:schemeClr val="tx2"/>
                </a:solidFill>
              </a:rPr>
              <a:t>this.name</a:t>
            </a:r>
            <a:r>
              <a:rPr lang="en-US" altLang="zh-CN" dirty="0">
                <a:solidFill>
                  <a:schemeClr val="tx2"/>
                </a:solidFill>
              </a:rPr>
              <a:t>, </a:t>
            </a:r>
            <a:r>
              <a:rPr lang="en-US" altLang="zh-CN" dirty="0" err="1">
                <a:solidFill>
                  <a:schemeClr val="tx2"/>
                </a:solidFill>
              </a:rPr>
              <a:t>bower.getName</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C698DDF2-1049-B845-8A5B-B50309257F94}"/>
              </a:ext>
            </a:extLst>
          </p:cNvPr>
          <p:cNvSpPr>
            <a:spLocks noGrp="1"/>
          </p:cNvSpPr>
          <p:nvPr>
            <p:ph type="sldNum" sz="quarter" idx="12"/>
          </p:nvPr>
        </p:nvSpPr>
        <p:spPr/>
        <p:txBody>
          <a:bodyPr/>
          <a:lstStyle/>
          <a:p>
            <a:fld id="{CB818ED7-1FAF-4BEC-A906-EB6564C334EB}" type="slidenum">
              <a:rPr lang="zh-CN" altLang="en-US" smtClean="0"/>
              <a:pPr/>
              <a:t>57</a:t>
            </a:fld>
            <a:endParaRPr lang="zh-CN" altLang="en-US" dirty="0"/>
          </a:p>
        </p:txBody>
      </p:sp>
    </p:spTree>
    <p:extLst>
      <p:ext uri="{BB962C8B-B14F-4D97-AF65-F5344CB8AC3E}">
        <p14:creationId xmlns:p14="http://schemas.microsoft.com/office/powerpoint/2010/main" val="706915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7C950-4740-554E-8CC7-6AB0757D3755}"/>
              </a:ext>
            </a:extLst>
          </p:cNvPr>
          <p:cNvSpPr>
            <a:spLocks noGrp="1"/>
          </p:cNvSpPr>
          <p:nvPr>
            <p:ph type="title"/>
          </p:nvPr>
        </p:nvSpPr>
        <p:spPr/>
        <p:txBody>
          <a:bodyPr/>
          <a:lstStyle/>
          <a:p>
            <a:r>
              <a:rPr kumimoji="1" lang="en-US" altLang="zh-Hans" dirty="0"/>
              <a:t>Lock</a:t>
            </a:r>
            <a:r>
              <a:rPr kumimoji="1" lang="zh-Hans" altLang="en-US" dirty="0"/>
              <a:t> </a:t>
            </a:r>
            <a:r>
              <a:rPr kumimoji="1" lang="en-US" altLang="zh-Hans" dirty="0"/>
              <a:t>Objects</a:t>
            </a:r>
            <a:endParaRPr kumimoji="1" lang="zh-CN" altLang="en-US" dirty="0"/>
          </a:p>
        </p:txBody>
      </p:sp>
      <p:sp>
        <p:nvSpPr>
          <p:cNvPr id="3" name="内容占位符 2">
            <a:extLst>
              <a:ext uri="{FF2B5EF4-FFF2-40B4-BE49-F238E27FC236}">
                <a16:creationId xmlns:a16="http://schemas.microsoft.com/office/drawing/2014/main" id="{BA1DC71A-9CEB-664C-8641-B1B152BE0882}"/>
              </a:ext>
            </a:extLst>
          </p:cNvPr>
          <p:cNvSpPr>
            <a:spLocks noGrp="1"/>
          </p:cNvSpPr>
          <p:nvPr>
            <p:ph idx="1"/>
          </p:nvPr>
        </p:nvSpPr>
        <p:spPr/>
        <p:txBody>
          <a:bodyPr>
            <a:normAutofit fontScale="55000" lnSpcReduction="20000"/>
          </a:bodyPr>
          <a:lstStyle/>
          <a:p>
            <a:pPr marL="0" indent="0">
              <a:buNone/>
            </a:pPr>
            <a:r>
              <a:rPr lang="zh-Hans" altLang="en-US" dirty="0">
                <a:solidFill>
                  <a:schemeClr val="tx2"/>
                </a:solidFill>
              </a:rPr>
              <a:t>  </a:t>
            </a:r>
            <a:r>
              <a:rPr lang="en-US" altLang="zh-CN" dirty="0">
                <a:solidFill>
                  <a:schemeClr val="tx2"/>
                </a:solidFill>
              </a:rPr>
              <a:t>static class </a:t>
            </a:r>
            <a:r>
              <a:rPr lang="en-US" altLang="zh-CN" dirty="0" err="1">
                <a:solidFill>
                  <a:schemeClr val="tx2"/>
                </a:solidFill>
              </a:rPr>
              <a:t>BowLoop</a:t>
            </a:r>
            <a:r>
              <a:rPr lang="en-US" altLang="zh-CN" dirty="0">
                <a:solidFill>
                  <a:schemeClr val="tx2"/>
                </a:solidFill>
              </a:rPr>
              <a:t> implements Runnable { </a:t>
            </a:r>
          </a:p>
          <a:p>
            <a:pPr marL="0" indent="0">
              <a:buNone/>
            </a:pPr>
            <a:r>
              <a:rPr lang="zh-Hans" altLang="en-US" dirty="0">
                <a:solidFill>
                  <a:schemeClr val="tx2"/>
                </a:solidFill>
              </a:rPr>
              <a:t>    </a:t>
            </a:r>
            <a:r>
              <a:rPr lang="en-US" altLang="zh-CN" dirty="0">
                <a:solidFill>
                  <a:schemeClr val="tx2"/>
                </a:solidFill>
              </a:rPr>
              <a:t>private Friend bower; </a:t>
            </a:r>
          </a:p>
          <a:p>
            <a:pPr marL="0" indent="0">
              <a:buNone/>
            </a:pPr>
            <a:r>
              <a:rPr lang="zh-Hans" altLang="en-US" dirty="0">
                <a:solidFill>
                  <a:schemeClr val="tx2"/>
                </a:solidFill>
              </a:rPr>
              <a:t>    </a:t>
            </a:r>
            <a:r>
              <a:rPr lang="en-US" altLang="zh-CN" dirty="0">
                <a:solidFill>
                  <a:schemeClr val="tx2"/>
                </a:solidFill>
              </a:rPr>
              <a:t>private Friend </a:t>
            </a:r>
            <a:r>
              <a:rPr lang="en-US" altLang="zh-CN" dirty="0" err="1">
                <a:solidFill>
                  <a:schemeClr val="tx2"/>
                </a:solidFill>
              </a:rPr>
              <a:t>bowee</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BowLoop</a:t>
            </a:r>
            <a:r>
              <a:rPr lang="en-US" altLang="zh-CN" dirty="0">
                <a:solidFill>
                  <a:schemeClr val="tx2"/>
                </a:solidFill>
              </a:rPr>
              <a:t>(Friend bower, Friend </a:t>
            </a:r>
            <a:r>
              <a:rPr lang="en-US" altLang="zh-CN" dirty="0" err="1">
                <a:solidFill>
                  <a:schemeClr val="tx2"/>
                </a:solidFill>
              </a:rPr>
              <a:t>bowee</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this.bower</a:t>
            </a:r>
            <a:r>
              <a:rPr lang="en-US" altLang="zh-CN" dirty="0">
                <a:solidFill>
                  <a:schemeClr val="tx2"/>
                </a:solidFill>
              </a:rPr>
              <a:t> = bower;</a:t>
            </a:r>
          </a:p>
          <a:p>
            <a:pPr marL="0"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this.bowee</a:t>
            </a:r>
            <a:r>
              <a:rPr lang="en-US" altLang="zh-CN" dirty="0">
                <a:solidFill>
                  <a:schemeClr val="tx2"/>
                </a:solidFill>
              </a:rPr>
              <a:t> = </a:t>
            </a:r>
            <a:r>
              <a:rPr lang="en-US" altLang="zh-CN" dirty="0" err="1">
                <a:solidFill>
                  <a:schemeClr val="tx2"/>
                </a:solidFill>
              </a:rPr>
              <a:t>bowee</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public void run() { </a:t>
            </a:r>
          </a:p>
          <a:p>
            <a:pPr marL="0" indent="0">
              <a:buNone/>
            </a:pPr>
            <a:r>
              <a:rPr lang="zh-Hans" altLang="en-US" dirty="0">
                <a:solidFill>
                  <a:schemeClr val="tx2"/>
                </a:solidFill>
              </a:rPr>
              <a:t>        </a:t>
            </a:r>
            <a:r>
              <a:rPr lang="en-US" altLang="zh-CN" dirty="0">
                <a:solidFill>
                  <a:schemeClr val="tx2"/>
                </a:solidFill>
              </a:rPr>
              <a:t>Random random = new Random(); </a:t>
            </a:r>
          </a:p>
          <a:p>
            <a:pPr marL="0" indent="0">
              <a:buNone/>
            </a:pPr>
            <a:r>
              <a:rPr lang="zh-Hans" altLang="en-US" dirty="0">
                <a:solidFill>
                  <a:schemeClr val="tx2"/>
                </a:solidFill>
              </a:rPr>
              <a:t>        </a:t>
            </a:r>
            <a:r>
              <a:rPr lang="en-US" altLang="zh-CN" dirty="0">
                <a:solidFill>
                  <a:schemeClr val="tx2"/>
                </a:solidFill>
              </a:rPr>
              <a:t>for (;;) {</a:t>
            </a:r>
          </a:p>
          <a:p>
            <a:pPr marL="0" indent="0">
              <a:buNone/>
            </a:pPr>
            <a:r>
              <a:rPr lang="zh-Hans" altLang="en-US" dirty="0">
                <a:solidFill>
                  <a:schemeClr val="tx2"/>
                </a:solidFill>
              </a:rPr>
              <a:t>          </a:t>
            </a:r>
            <a:r>
              <a:rPr lang="en-US" altLang="zh-CN" dirty="0">
                <a:solidFill>
                  <a:schemeClr val="tx2"/>
                </a:solidFill>
              </a:rPr>
              <a:t> try { </a:t>
            </a:r>
            <a:r>
              <a:rPr lang="en-US" altLang="zh-CN" dirty="0" err="1">
                <a:solidFill>
                  <a:schemeClr val="tx2"/>
                </a:solidFill>
              </a:rPr>
              <a:t>Thread.sleep</a:t>
            </a:r>
            <a:r>
              <a:rPr lang="en-US" altLang="zh-CN" dirty="0">
                <a:solidFill>
                  <a:schemeClr val="tx2"/>
                </a:solidFill>
              </a:rPr>
              <a:t>(</a:t>
            </a:r>
            <a:r>
              <a:rPr lang="en-US" altLang="zh-CN" dirty="0" err="1">
                <a:solidFill>
                  <a:schemeClr val="tx2"/>
                </a:solidFill>
              </a:rPr>
              <a:t>random.nextInt</a:t>
            </a:r>
            <a:r>
              <a:rPr lang="en-US" altLang="zh-CN" dirty="0">
                <a:solidFill>
                  <a:schemeClr val="tx2"/>
                </a:solidFill>
              </a:rPr>
              <a:t>(10)); } </a:t>
            </a:r>
          </a:p>
          <a:p>
            <a:pPr marL="0" indent="0">
              <a:buNone/>
            </a:pPr>
            <a:r>
              <a:rPr lang="zh-Hans" altLang="en-US" dirty="0">
                <a:solidFill>
                  <a:schemeClr val="tx2"/>
                </a:solidFill>
              </a:rPr>
              <a:t>           </a:t>
            </a:r>
            <a:r>
              <a:rPr lang="en-US" altLang="zh-CN" dirty="0">
                <a:solidFill>
                  <a:schemeClr val="tx2"/>
                </a:solidFill>
              </a:rPr>
              <a:t>catch (</a:t>
            </a:r>
            <a:r>
              <a:rPr lang="en-US" altLang="zh-CN" dirty="0" err="1">
                <a:solidFill>
                  <a:schemeClr val="tx2"/>
                </a:solidFill>
              </a:rPr>
              <a:t>InterruptedException</a:t>
            </a:r>
            <a:r>
              <a:rPr lang="en-US" altLang="zh-CN" dirty="0">
                <a:solidFill>
                  <a:schemeClr val="tx2"/>
                </a:solidFill>
              </a:rPr>
              <a:t> e) {} </a:t>
            </a:r>
          </a:p>
          <a:p>
            <a:pPr marL="0" indent="0">
              <a:buNone/>
            </a:pPr>
            <a:r>
              <a:rPr lang="zh-Hans" altLang="en-US" dirty="0">
                <a:solidFill>
                  <a:schemeClr val="tx2"/>
                </a:solidFill>
              </a:rPr>
              <a:t>           </a:t>
            </a:r>
            <a:r>
              <a:rPr lang="en-US" altLang="zh-CN" dirty="0" err="1">
                <a:solidFill>
                  <a:schemeClr val="tx2"/>
                </a:solidFill>
              </a:rPr>
              <a:t>bowee.bow</a:t>
            </a:r>
            <a:r>
              <a:rPr lang="en-US" altLang="zh-CN" dirty="0">
                <a:solidFill>
                  <a:schemeClr val="tx2"/>
                </a:solidFill>
              </a:rPr>
              <a:t>(bower);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r>
              <a:rPr lang="zh-Hans" altLang="en-US" dirty="0">
                <a:solidFill>
                  <a:schemeClr val="tx2"/>
                </a:solidFill>
              </a:rPr>
              <a:t>   </a:t>
            </a:r>
            <a:r>
              <a:rPr lang="en-US" altLang="zh-CN" dirty="0">
                <a:solidFill>
                  <a:schemeClr val="tx2"/>
                </a:solidFill>
              </a:rPr>
              <a:t>} </a:t>
            </a:r>
          </a:p>
          <a:p>
            <a:pPr marL="0" indent="0">
              <a:buNone/>
            </a:pPr>
            <a:endParaRPr lang="en-US" altLang="zh-CN" dirty="0">
              <a:solidFill>
                <a:schemeClr val="tx2"/>
              </a:solidFill>
            </a:endParaRPr>
          </a:p>
          <a:p>
            <a:pPr marL="0" indent="0">
              <a:buNone/>
            </a:pPr>
            <a:r>
              <a:rPr lang="zh-Hans" altLang="en-US" dirty="0">
                <a:solidFill>
                  <a:schemeClr val="tx2"/>
                </a:solidFill>
              </a:rPr>
              <a:t>   </a:t>
            </a:r>
            <a:r>
              <a:rPr lang="en-US" altLang="zh-CN" dirty="0">
                <a:solidFill>
                  <a:schemeClr val="tx2"/>
                </a:solidFill>
              </a:rPr>
              <a:t>public static void main(String[] </a:t>
            </a:r>
            <a:r>
              <a:rPr lang="en-US" altLang="zh-CN" dirty="0" err="1">
                <a:solidFill>
                  <a:schemeClr val="tx2"/>
                </a:solidFill>
              </a:rPr>
              <a:t>args</a:t>
            </a:r>
            <a:r>
              <a:rPr lang="en-US" altLang="zh-CN" dirty="0">
                <a:solidFill>
                  <a:schemeClr val="tx2"/>
                </a:solidFill>
              </a:rPr>
              <a:t>) { </a:t>
            </a:r>
          </a:p>
          <a:p>
            <a:pPr marL="0" indent="0">
              <a:buNone/>
            </a:pPr>
            <a:r>
              <a:rPr lang="zh-Hans" altLang="en-US" dirty="0">
                <a:solidFill>
                  <a:schemeClr val="tx2"/>
                </a:solidFill>
              </a:rPr>
              <a:t>     </a:t>
            </a:r>
            <a:r>
              <a:rPr lang="en-US" altLang="zh-CN" dirty="0">
                <a:solidFill>
                  <a:schemeClr val="tx2"/>
                </a:solidFill>
              </a:rPr>
              <a:t>final Friend </a:t>
            </a:r>
            <a:r>
              <a:rPr lang="en-US" altLang="zh-CN" dirty="0" err="1">
                <a:solidFill>
                  <a:schemeClr val="tx2"/>
                </a:solidFill>
              </a:rPr>
              <a:t>alphonse</a:t>
            </a:r>
            <a:r>
              <a:rPr lang="en-US" altLang="zh-CN" dirty="0">
                <a:solidFill>
                  <a:schemeClr val="tx2"/>
                </a:solidFill>
              </a:rPr>
              <a:t> = new Friend("Alphonse");</a:t>
            </a:r>
          </a:p>
          <a:p>
            <a:pPr marL="0" indent="0">
              <a:buNone/>
            </a:pPr>
            <a:r>
              <a:rPr lang="zh-Hans" altLang="en-US" dirty="0">
                <a:solidFill>
                  <a:schemeClr val="tx2"/>
                </a:solidFill>
              </a:rPr>
              <a:t>  </a:t>
            </a:r>
            <a:r>
              <a:rPr lang="en-US" altLang="zh-CN" dirty="0">
                <a:solidFill>
                  <a:schemeClr val="tx2"/>
                </a:solidFill>
              </a:rPr>
              <a:t> </a:t>
            </a:r>
            <a:r>
              <a:rPr lang="zh-Hans" altLang="en-US" dirty="0">
                <a:solidFill>
                  <a:schemeClr val="tx2"/>
                </a:solidFill>
              </a:rPr>
              <a:t>  </a:t>
            </a:r>
            <a:r>
              <a:rPr lang="en-US" altLang="zh-CN" dirty="0">
                <a:solidFill>
                  <a:schemeClr val="tx2"/>
                </a:solidFill>
              </a:rPr>
              <a:t>final Friend </a:t>
            </a:r>
            <a:r>
              <a:rPr lang="en-US" altLang="zh-CN" dirty="0" err="1">
                <a:solidFill>
                  <a:schemeClr val="tx2"/>
                </a:solidFill>
              </a:rPr>
              <a:t>gaston</a:t>
            </a:r>
            <a:r>
              <a:rPr lang="en-US" altLang="zh-CN" dirty="0">
                <a:solidFill>
                  <a:schemeClr val="tx2"/>
                </a:solidFill>
              </a:rPr>
              <a:t> = new Friend("Gaston"); </a:t>
            </a:r>
          </a:p>
          <a:p>
            <a:pPr marL="0" indent="0">
              <a:buNone/>
            </a:pPr>
            <a:r>
              <a:rPr lang="zh-Hans" altLang="en-US" dirty="0">
                <a:solidFill>
                  <a:schemeClr val="tx2"/>
                </a:solidFill>
              </a:rPr>
              <a:t>     </a:t>
            </a:r>
            <a:r>
              <a:rPr lang="en-US" altLang="zh-CN" dirty="0">
                <a:solidFill>
                  <a:schemeClr val="tx2"/>
                </a:solidFill>
              </a:rPr>
              <a:t>new Thread(new </a:t>
            </a:r>
            <a:r>
              <a:rPr lang="en-US" altLang="zh-CN" dirty="0" err="1">
                <a:solidFill>
                  <a:schemeClr val="tx2"/>
                </a:solidFill>
              </a:rPr>
              <a:t>BowLoop</a:t>
            </a:r>
            <a:r>
              <a:rPr lang="en-US" altLang="zh-CN" dirty="0">
                <a:solidFill>
                  <a:schemeClr val="tx2"/>
                </a:solidFill>
              </a:rPr>
              <a:t>(</a:t>
            </a:r>
            <a:r>
              <a:rPr lang="en-US" altLang="zh-CN" dirty="0" err="1">
                <a:solidFill>
                  <a:schemeClr val="tx2"/>
                </a:solidFill>
              </a:rPr>
              <a:t>alphonse</a:t>
            </a:r>
            <a:r>
              <a:rPr lang="en-US" altLang="zh-CN" dirty="0">
                <a:solidFill>
                  <a:schemeClr val="tx2"/>
                </a:solidFill>
              </a:rPr>
              <a:t>, </a:t>
            </a:r>
            <a:r>
              <a:rPr lang="en-US" altLang="zh-CN" dirty="0" err="1">
                <a:solidFill>
                  <a:schemeClr val="tx2"/>
                </a:solidFill>
              </a:rPr>
              <a:t>gaston</a:t>
            </a:r>
            <a:r>
              <a:rPr lang="en-US" altLang="zh-CN" dirty="0">
                <a:solidFill>
                  <a:schemeClr val="tx2"/>
                </a:solidFill>
              </a:rPr>
              <a:t>)).start(); </a:t>
            </a:r>
          </a:p>
          <a:p>
            <a:pPr marL="0" indent="0">
              <a:buNone/>
            </a:pPr>
            <a:r>
              <a:rPr lang="zh-Hans" altLang="en-US" dirty="0">
                <a:solidFill>
                  <a:schemeClr val="tx2"/>
                </a:solidFill>
              </a:rPr>
              <a:t>     </a:t>
            </a:r>
            <a:r>
              <a:rPr lang="en-US" altLang="zh-CN" dirty="0">
                <a:solidFill>
                  <a:schemeClr val="tx2"/>
                </a:solidFill>
              </a:rPr>
              <a:t>new Thread(new </a:t>
            </a:r>
            <a:r>
              <a:rPr lang="en-US" altLang="zh-CN" dirty="0" err="1">
                <a:solidFill>
                  <a:schemeClr val="tx2"/>
                </a:solidFill>
              </a:rPr>
              <a:t>BowLoop</a:t>
            </a:r>
            <a:r>
              <a:rPr lang="en-US" altLang="zh-CN" dirty="0">
                <a:solidFill>
                  <a:schemeClr val="tx2"/>
                </a:solidFill>
              </a:rPr>
              <a:t>(</a:t>
            </a:r>
            <a:r>
              <a:rPr lang="en-US" altLang="zh-CN" dirty="0" err="1">
                <a:solidFill>
                  <a:schemeClr val="tx2"/>
                </a:solidFill>
              </a:rPr>
              <a:t>gaston</a:t>
            </a:r>
            <a:r>
              <a:rPr lang="en-US" altLang="zh-CN" dirty="0">
                <a:solidFill>
                  <a:schemeClr val="tx2"/>
                </a:solidFill>
              </a:rPr>
              <a:t>, </a:t>
            </a:r>
            <a:r>
              <a:rPr lang="en-US" altLang="zh-CN" dirty="0" err="1">
                <a:solidFill>
                  <a:schemeClr val="tx2"/>
                </a:solidFill>
              </a:rPr>
              <a:t>alphonse</a:t>
            </a:r>
            <a:r>
              <a:rPr lang="en-US" altLang="zh-CN" dirty="0">
                <a:solidFill>
                  <a:schemeClr val="tx2"/>
                </a:solidFill>
              </a:rPr>
              <a:t>)).start(); </a:t>
            </a:r>
          </a:p>
          <a:p>
            <a:pPr marL="0" indent="0">
              <a:buNone/>
            </a:pPr>
            <a:r>
              <a:rPr lang="zh-Hans" altLang="en-US" dirty="0">
                <a:solidFill>
                  <a:schemeClr val="tx2"/>
                </a:solidFill>
              </a:rPr>
              <a:t>  </a:t>
            </a:r>
            <a:r>
              <a:rPr lang="en-US" altLang="zh-CN" dirty="0">
                <a:solidFill>
                  <a:schemeClr val="tx2"/>
                </a:solidFill>
              </a:rPr>
              <a:t>} </a:t>
            </a:r>
          </a:p>
          <a:p>
            <a:pPr marL="0" indent="0">
              <a:buNone/>
            </a:pP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C698DDF2-1049-B845-8A5B-B50309257F94}"/>
              </a:ext>
            </a:extLst>
          </p:cNvPr>
          <p:cNvSpPr>
            <a:spLocks noGrp="1"/>
          </p:cNvSpPr>
          <p:nvPr>
            <p:ph type="sldNum" sz="quarter" idx="12"/>
          </p:nvPr>
        </p:nvSpPr>
        <p:spPr/>
        <p:txBody>
          <a:bodyPr/>
          <a:lstStyle/>
          <a:p>
            <a:fld id="{CB818ED7-1FAF-4BEC-A906-EB6564C334EB}" type="slidenum">
              <a:rPr lang="zh-CN" altLang="en-US" smtClean="0"/>
              <a:pPr/>
              <a:t>58</a:t>
            </a:fld>
            <a:endParaRPr lang="zh-CN" altLang="en-US" dirty="0"/>
          </a:p>
        </p:txBody>
      </p:sp>
      <p:pic>
        <p:nvPicPr>
          <p:cNvPr id="5" name="图片 4">
            <a:extLst>
              <a:ext uri="{FF2B5EF4-FFF2-40B4-BE49-F238E27FC236}">
                <a16:creationId xmlns:a16="http://schemas.microsoft.com/office/drawing/2014/main" id="{AC11F7D6-C542-8D44-8F2B-74362AFFF198}"/>
              </a:ext>
            </a:extLst>
          </p:cNvPr>
          <p:cNvPicPr>
            <a:picLocks noChangeAspect="1"/>
          </p:cNvPicPr>
          <p:nvPr/>
        </p:nvPicPr>
        <p:blipFill>
          <a:blip r:embed="rId3"/>
          <a:stretch>
            <a:fillRect/>
          </a:stretch>
        </p:blipFill>
        <p:spPr>
          <a:xfrm>
            <a:off x="4106147" y="1923679"/>
            <a:ext cx="3807042" cy="1461527"/>
          </a:xfrm>
          <a:prstGeom prst="rect">
            <a:avLst/>
          </a:prstGeom>
        </p:spPr>
      </p:pic>
    </p:spTree>
    <p:extLst>
      <p:ext uri="{BB962C8B-B14F-4D97-AF65-F5344CB8AC3E}">
        <p14:creationId xmlns:p14="http://schemas.microsoft.com/office/powerpoint/2010/main" val="2667314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B63F4-15CC-E54B-BAE8-F39732258367}"/>
              </a:ext>
            </a:extLst>
          </p:cNvPr>
          <p:cNvSpPr>
            <a:spLocks noGrp="1"/>
          </p:cNvSpPr>
          <p:nvPr>
            <p:ph type="title"/>
          </p:nvPr>
        </p:nvSpPr>
        <p:spPr/>
        <p:txBody>
          <a:bodyPr/>
          <a:lstStyle/>
          <a:p>
            <a:r>
              <a:rPr lang="en-US" altLang="zh-CN" dirty="0"/>
              <a:t>Executors</a:t>
            </a:r>
            <a:endParaRPr kumimoji="1" lang="zh-CN" altLang="en-US" dirty="0"/>
          </a:p>
        </p:txBody>
      </p:sp>
      <p:sp>
        <p:nvSpPr>
          <p:cNvPr id="3" name="内容占位符 2">
            <a:extLst>
              <a:ext uri="{FF2B5EF4-FFF2-40B4-BE49-F238E27FC236}">
                <a16:creationId xmlns:a16="http://schemas.microsoft.com/office/drawing/2014/main" id="{E89C67E6-70ED-064D-8E3E-45039E62DB19}"/>
              </a:ext>
            </a:extLst>
          </p:cNvPr>
          <p:cNvSpPr>
            <a:spLocks noGrp="1"/>
          </p:cNvSpPr>
          <p:nvPr>
            <p:ph idx="1"/>
          </p:nvPr>
        </p:nvSpPr>
        <p:spPr/>
        <p:txBody>
          <a:bodyPr>
            <a:normAutofit/>
          </a:bodyPr>
          <a:lstStyle/>
          <a:p>
            <a:r>
              <a:rPr lang="en-US" altLang="zh-CN" dirty="0"/>
              <a:t>In all of the previous examples,</a:t>
            </a:r>
          </a:p>
          <a:p>
            <a:pPr lvl="1"/>
            <a:r>
              <a:rPr lang="en-US" altLang="zh-CN" dirty="0"/>
              <a:t>there's a close connection between the task being done by a new thread, as defined by its Runnable object, and the thread itself, as defined by a Thread object. </a:t>
            </a:r>
          </a:p>
          <a:p>
            <a:pPr lvl="1"/>
            <a:r>
              <a:rPr lang="en-US" altLang="zh-CN" dirty="0"/>
              <a:t>This works well for small applications, but in large-scale applications, it makes sense to separate thread management and creation from the rest of the application. </a:t>
            </a:r>
          </a:p>
          <a:p>
            <a:pPr lvl="1"/>
            <a:endParaRPr lang="en-US" altLang="zh-CN" dirty="0"/>
          </a:p>
          <a:p>
            <a:r>
              <a:rPr lang="en-US" altLang="zh-CN" dirty="0"/>
              <a:t>Objects that encapsulate these functions are known as </a:t>
            </a:r>
            <a:r>
              <a:rPr lang="en-US" altLang="zh-CN" i="1" dirty="0">
                <a:solidFill>
                  <a:srgbClr val="FF0000"/>
                </a:solidFill>
              </a:rPr>
              <a:t>executors</a:t>
            </a:r>
            <a:r>
              <a:rPr lang="en-US" altLang="zh-CN" dirty="0"/>
              <a:t>. </a:t>
            </a:r>
          </a:p>
          <a:p>
            <a:pPr lvl="1"/>
            <a:r>
              <a:rPr lang="en-US" altLang="zh-CN" dirty="0">
                <a:solidFill>
                  <a:schemeClr val="tx2"/>
                </a:solidFill>
              </a:rPr>
              <a:t>Executor</a:t>
            </a:r>
            <a:r>
              <a:rPr lang="en-US" altLang="zh-CN" dirty="0"/>
              <a:t> </a:t>
            </a:r>
            <a:r>
              <a:rPr lang="en-US" altLang="zh-CN" dirty="0">
                <a:solidFill>
                  <a:schemeClr val="tx2"/>
                </a:solidFill>
              </a:rPr>
              <a:t>Interfaces</a:t>
            </a:r>
            <a:r>
              <a:rPr lang="en-US" altLang="zh-CN" dirty="0"/>
              <a:t> define the three executor object types.</a:t>
            </a:r>
          </a:p>
          <a:p>
            <a:pPr lvl="1"/>
            <a:r>
              <a:rPr lang="en-US" altLang="zh-CN" dirty="0">
                <a:solidFill>
                  <a:schemeClr val="tx2"/>
                </a:solidFill>
              </a:rPr>
              <a:t>Thread Pools</a:t>
            </a:r>
            <a:r>
              <a:rPr lang="en-US" altLang="zh-CN" dirty="0"/>
              <a:t> are the most common kind of executor implementation.</a:t>
            </a:r>
          </a:p>
          <a:p>
            <a:pPr lvl="1"/>
            <a:r>
              <a:rPr lang="en-US" altLang="zh-CN" dirty="0">
                <a:solidFill>
                  <a:schemeClr val="tx2"/>
                </a:solidFill>
              </a:rPr>
              <a:t>Fork/Join</a:t>
            </a:r>
            <a:r>
              <a:rPr lang="en-US" altLang="zh-CN" dirty="0"/>
              <a:t> is a framework for taking advantage of multiple processors.</a:t>
            </a:r>
          </a:p>
          <a:p>
            <a:endParaRPr kumimoji="1" lang="zh-CN" altLang="en-US" dirty="0"/>
          </a:p>
        </p:txBody>
      </p:sp>
      <p:sp>
        <p:nvSpPr>
          <p:cNvPr id="4" name="幻灯片编号占位符 3">
            <a:extLst>
              <a:ext uri="{FF2B5EF4-FFF2-40B4-BE49-F238E27FC236}">
                <a16:creationId xmlns:a16="http://schemas.microsoft.com/office/drawing/2014/main" id="{1B71DD96-4A13-4346-A6C6-25C31A530143}"/>
              </a:ext>
            </a:extLst>
          </p:cNvPr>
          <p:cNvSpPr>
            <a:spLocks noGrp="1"/>
          </p:cNvSpPr>
          <p:nvPr>
            <p:ph type="sldNum" sz="quarter" idx="12"/>
          </p:nvPr>
        </p:nvSpPr>
        <p:spPr/>
        <p:txBody>
          <a:bodyPr/>
          <a:lstStyle/>
          <a:p>
            <a:fld id="{CB818ED7-1FAF-4BEC-A906-EB6564C334EB}" type="slidenum">
              <a:rPr lang="zh-CN" altLang="en-US" smtClean="0"/>
              <a:pPr/>
              <a:t>59</a:t>
            </a:fld>
            <a:endParaRPr lang="zh-CN" altLang="en-US" dirty="0"/>
          </a:p>
        </p:txBody>
      </p:sp>
    </p:spTree>
    <p:extLst>
      <p:ext uri="{BB962C8B-B14F-4D97-AF65-F5344CB8AC3E}">
        <p14:creationId xmlns:p14="http://schemas.microsoft.com/office/powerpoint/2010/main" val="3806931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6C2CC-0386-2243-B222-0F484571B974}"/>
              </a:ext>
            </a:extLst>
          </p:cNvPr>
          <p:cNvSpPr>
            <a:spLocks noGrp="1"/>
          </p:cNvSpPr>
          <p:nvPr>
            <p:ph type="title"/>
          </p:nvPr>
        </p:nvSpPr>
        <p:spPr/>
        <p:txBody>
          <a:bodyPr/>
          <a:lstStyle/>
          <a:p>
            <a:r>
              <a:rPr lang="en-US" altLang="zh-CN" dirty="0">
                <a:effectLst>
                  <a:outerShdw blurRad="50800" dist="38100" dir="2700000" algn="tl" rotWithShape="0">
                    <a:prstClr val="black">
                      <a:alpha val="40000"/>
                    </a:prstClr>
                  </a:outerShdw>
                </a:effectLst>
              </a:rPr>
              <a:t>Defining and Starting a Thread</a:t>
            </a:r>
            <a:endParaRPr kumimoji="1" lang="zh-CN" altLang="en-US" dirty="0">
              <a:effectLst>
                <a:outerShdw blurRad="50800" dist="38100" dir="2700000" algn="tl" rotWithShape="0">
                  <a:prstClr val="black">
                    <a:alpha val="40000"/>
                  </a:prstClr>
                </a:outerShdw>
              </a:effectLst>
            </a:endParaRPr>
          </a:p>
        </p:txBody>
      </p:sp>
      <p:sp>
        <p:nvSpPr>
          <p:cNvPr id="3" name="内容占位符 2">
            <a:extLst>
              <a:ext uri="{FF2B5EF4-FFF2-40B4-BE49-F238E27FC236}">
                <a16:creationId xmlns:a16="http://schemas.microsoft.com/office/drawing/2014/main" id="{71FC28E8-AA19-5D4B-9E0B-B10A082EBF7A}"/>
              </a:ext>
            </a:extLst>
          </p:cNvPr>
          <p:cNvSpPr>
            <a:spLocks noGrp="1"/>
          </p:cNvSpPr>
          <p:nvPr>
            <p:ph idx="1"/>
          </p:nvPr>
        </p:nvSpPr>
        <p:spPr/>
        <p:txBody>
          <a:bodyPr>
            <a:normAutofit lnSpcReduction="10000"/>
          </a:bodyPr>
          <a:lstStyle/>
          <a:p>
            <a:r>
              <a:rPr lang="en-US" altLang="zh-CN" dirty="0"/>
              <a:t>An application that creates an instance of </a:t>
            </a:r>
            <a:r>
              <a:rPr lang="en-US" altLang="zh-CN" dirty="0">
                <a:solidFill>
                  <a:schemeClr val="tx2"/>
                </a:solidFill>
              </a:rPr>
              <a:t>Thread</a:t>
            </a:r>
            <a:r>
              <a:rPr lang="en-US" altLang="zh-CN" dirty="0"/>
              <a:t> must provide the code that will run in that thread. </a:t>
            </a:r>
          </a:p>
          <a:p>
            <a:r>
              <a:rPr lang="en-US" altLang="zh-CN" dirty="0"/>
              <a:t>There are two ways to do this:</a:t>
            </a:r>
          </a:p>
          <a:p>
            <a:r>
              <a:rPr lang="en-US" altLang="zh-CN" i="1" dirty="0">
                <a:solidFill>
                  <a:srgbClr val="FF0000"/>
                </a:solidFill>
              </a:rPr>
              <a:t>Subclass Thread.</a:t>
            </a:r>
            <a:r>
              <a:rPr lang="en-US" altLang="zh-CN" dirty="0"/>
              <a:t> </a:t>
            </a:r>
          </a:p>
          <a:p>
            <a:pPr lvl="1"/>
            <a:r>
              <a:rPr lang="en-US" altLang="zh-CN" dirty="0"/>
              <a:t>The </a:t>
            </a:r>
            <a:r>
              <a:rPr lang="en-US" altLang="zh-CN" dirty="0">
                <a:solidFill>
                  <a:schemeClr val="tx2"/>
                </a:solidFill>
              </a:rPr>
              <a:t>Thread</a:t>
            </a:r>
            <a:r>
              <a:rPr lang="en-US" altLang="zh-CN" dirty="0"/>
              <a:t> class itself implements </a:t>
            </a:r>
            <a:r>
              <a:rPr lang="en-US" altLang="zh-CN" dirty="0">
                <a:solidFill>
                  <a:schemeClr val="tx2"/>
                </a:solidFill>
              </a:rPr>
              <a:t>Runnable</a:t>
            </a:r>
            <a:r>
              <a:rPr lang="en-US" altLang="zh-CN" dirty="0"/>
              <a:t>, though its run method does nothing. An application can subclass Thread, providing its own implementation of run, as in the HelloThread example:</a:t>
            </a:r>
          </a:p>
          <a:p>
            <a:pPr marL="54173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HelloThread</a:t>
            </a:r>
            <a:r>
              <a:rPr lang="en-US" altLang="zh-CN" dirty="0">
                <a:solidFill>
                  <a:schemeClr val="tx2"/>
                </a:solidFill>
                <a:latin typeface="Consolas" panose="020B0609020204030204" pitchFamily="49" charset="0"/>
                <a:cs typeface="Consolas" panose="020B0609020204030204" pitchFamily="49" charset="0"/>
              </a:rPr>
              <a:t> extends Thread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public void run()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("Hello from a thread!");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public static void main(String </a:t>
            </a:r>
            <a:r>
              <a:rPr lang="en-US" altLang="zh-CN" dirty="0" err="1">
                <a:solidFill>
                  <a:schemeClr val="tx2"/>
                </a:solidFill>
                <a:latin typeface="Consolas" panose="020B0609020204030204" pitchFamily="49" charset="0"/>
                <a:cs typeface="Consolas" panose="020B0609020204030204" pitchFamily="49" charset="0"/>
              </a:rPr>
              <a:t>args</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(new </a:t>
            </a:r>
            <a:r>
              <a:rPr lang="en-US" altLang="zh-CN" dirty="0" err="1">
                <a:solidFill>
                  <a:schemeClr val="tx2"/>
                </a:solidFill>
                <a:latin typeface="Consolas" panose="020B0609020204030204" pitchFamily="49" charset="0"/>
                <a:cs typeface="Consolas" panose="020B0609020204030204" pitchFamily="49" charset="0"/>
              </a:rPr>
              <a:t>HelloThread</a:t>
            </a:r>
            <a:r>
              <a:rPr lang="en-US" altLang="zh-CN" dirty="0">
                <a:solidFill>
                  <a:schemeClr val="tx2"/>
                </a:solidFill>
                <a:latin typeface="Consolas" panose="020B0609020204030204" pitchFamily="49" charset="0"/>
                <a:cs typeface="Consolas" panose="020B0609020204030204" pitchFamily="49" charset="0"/>
              </a:rPr>
              <a:t>()).start();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en-US" altLang="zh-CN" dirty="0">
                <a:solidFill>
                  <a:schemeClr val="tx2"/>
                </a:solidFill>
                <a:latin typeface="Consolas" panose="020B0609020204030204" pitchFamily="49" charset="0"/>
                <a:cs typeface="Consolas" panose="020B0609020204030204" pitchFamily="49" charset="0"/>
              </a:rPr>
              <a:t>}</a:t>
            </a:r>
          </a:p>
          <a:p>
            <a:endParaRPr kumimoji="1" lang="zh-CN" altLang="en-US" dirty="0"/>
          </a:p>
        </p:txBody>
      </p:sp>
      <p:sp>
        <p:nvSpPr>
          <p:cNvPr id="4" name="幻灯片编号占位符 3">
            <a:extLst>
              <a:ext uri="{FF2B5EF4-FFF2-40B4-BE49-F238E27FC236}">
                <a16:creationId xmlns:a16="http://schemas.microsoft.com/office/drawing/2014/main" id="{E089CA35-C82A-EA4C-BF6F-CCBA66A80914}"/>
              </a:ext>
            </a:extLst>
          </p:cNvPr>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141224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EFE12-58C7-1443-83EF-DB69796795FE}"/>
              </a:ext>
            </a:extLst>
          </p:cNvPr>
          <p:cNvSpPr>
            <a:spLocks noGrp="1"/>
          </p:cNvSpPr>
          <p:nvPr>
            <p:ph type="title"/>
          </p:nvPr>
        </p:nvSpPr>
        <p:spPr/>
        <p:txBody>
          <a:bodyPr/>
          <a:lstStyle/>
          <a:p>
            <a:r>
              <a:rPr lang="en-US" altLang="zh-CN" dirty="0"/>
              <a:t>Executor Interfaces</a:t>
            </a:r>
            <a:endParaRPr kumimoji="1" lang="zh-CN" altLang="en-US" dirty="0"/>
          </a:p>
        </p:txBody>
      </p:sp>
      <p:sp>
        <p:nvSpPr>
          <p:cNvPr id="3" name="内容占位符 2">
            <a:extLst>
              <a:ext uri="{FF2B5EF4-FFF2-40B4-BE49-F238E27FC236}">
                <a16:creationId xmlns:a16="http://schemas.microsoft.com/office/drawing/2014/main" id="{BF46AB3E-5487-3049-9B16-31279868F6B7}"/>
              </a:ext>
            </a:extLst>
          </p:cNvPr>
          <p:cNvSpPr>
            <a:spLocks noGrp="1"/>
          </p:cNvSpPr>
          <p:nvPr>
            <p:ph idx="1"/>
          </p:nvPr>
        </p:nvSpPr>
        <p:spPr>
          <a:xfrm>
            <a:off x="107504" y="845073"/>
            <a:ext cx="7893496" cy="3940924"/>
          </a:xfrm>
        </p:spPr>
        <p:txBody>
          <a:bodyPr>
            <a:normAutofit/>
          </a:bodyPr>
          <a:lstStyle/>
          <a:p>
            <a:r>
              <a:rPr lang="en-US" altLang="zh-CN" dirty="0"/>
              <a:t>The </a:t>
            </a:r>
            <a:r>
              <a:rPr lang="en-US" altLang="zh-CN" dirty="0" err="1">
                <a:solidFill>
                  <a:schemeClr val="tx2"/>
                </a:solidFill>
              </a:rPr>
              <a:t>java.util.concurrent</a:t>
            </a:r>
            <a:r>
              <a:rPr lang="en-US" altLang="zh-CN" dirty="0"/>
              <a:t> package defines three executor interfaces:</a:t>
            </a:r>
          </a:p>
          <a:p>
            <a:endParaRPr lang="en-US" altLang="zh-CN" dirty="0"/>
          </a:p>
          <a:p>
            <a:r>
              <a:rPr lang="en-US" altLang="zh-CN" dirty="0"/>
              <a:t>The Executor Interface</a:t>
            </a:r>
          </a:p>
          <a:p>
            <a:pPr lvl="1"/>
            <a:r>
              <a:rPr lang="en-US" altLang="zh-CN" dirty="0"/>
              <a:t>The </a:t>
            </a:r>
            <a:r>
              <a:rPr lang="en-US" altLang="zh-CN" dirty="0">
                <a:solidFill>
                  <a:schemeClr val="tx2"/>
                </a:solidFill>
              </a:rPr>
              <a:t>Executor</a:t>
            </a:r>
            <a:r>
              <a:rPr lang="en-US" altLang="zh-CN" dirty="0"/>
              <a:t> interface provides a single method, </a:t>
            </a:r>
            <a:r>
              <a:rPr lang="en-US" altLang="zh-CN" dirty="0">
                <a:solidFill>
                  <a:schemeClr val="tx2"/>
                </a:solidFill>
              </a:rPr>
              <a:t>execute</a:t>
            </a:r>
            <a:r>
              <a:rPr lang="en-US" altLang="zh-CN" dirty="0"/>
              <a:t>, designed to be a drop-in replacement for a common thread-creation idiom. If r is a Runnable object, and e is an Executor object you can replace</a:t>
            </a:r>
          </a:p>
          <a:p>
            <a:pPr lvl="1"/>
            <a:endParaRPr lang="en-US" altLang="zh-CN" dirty="0"/>
          </a:p>
          <a:p>
            <a:pPr lvl="1"/>
            <a:r>
              <a:rPr lang="en-US" altLang="zh-CN" dirty="0">
                <a:solidFill>
                  <a:schemeClr val="tx2"/>
                </a:solidFill>
              </a:rPr>
              <a:t>(new Thread(r)).start(); </a:t>
            </a:r>
          </a:p>
          <a:p>
            <a:pPr lvl="1"/>
            <a:endParaRPr lang="en-US" altLang="zh-CN" dirty="0">
              <a:solidFill>
                <a:schemeClr val="tx2"/>
              </a:solidFill>
            </a:endParaRPr>
          </a:p>
          <a:p>
            <a:pPr lvl="1"/>
            <a:r>
              <a:rPr lang="en-US" altLang="zh-CN" dirty="0"/>
              <a:t>With</a:t>
            </a:r>
          </a:p>
          <a:p>
            <a:pPr lvl="1"/>
            <a:endParaRPr lang="en-US" altLang="zh-CN" dirty="0"/>
          </a:p>
          <a:p>
            <a:pPr lvl="1"/>
            <a:r>
              <a:rPr lang="en-US" altLang="zh-CN" dirty="0" err="1">
                <a:solidFill>
                  <a:schemeClr val="tx2"/>
                </a:solidFill>
              </a:rPr>
              <a:t>e.execute</a:t>
            </a:r>
            <a:r>
              <a:rPr lang="en-US" altLang="zh-CN" dirty="0">
                <a:solidFill>
                  <a:schemeClr val="tx2"/>
                </a:solidFill>
              </a:rPr>
              <a:t>(r); </a:t>
            </a:r>
          </a:p>
        </p:txBody>
      </p:sp>
      <p:sp>
        <p:nvSpPr>
          <p:cNvPr id="4" name="幻灯片编号占位符 3">
            <a:extLst>
              <a:ext uri="{FF2B5EF4-FFF2-40B4-BE49-F238E27FC236}">
                <a16:creationId xmlns:a16="http://schemas.microsoft.com/office/drawing/2014/main" id="{858759AE-4A2A-EA44-A7C3-E1D2B3B81C2C}"/>
              </a:ext>
            </a:extLst>
          </p:cNvPr>
          <p:cNvSpPr>
            <a:spLocks noGrp="1"/>
          </p:cNvSpPr>
          <p:nvPr>
            <p:ph type="sldNum" sz="quarter" idx="12"/>
          </p:nvPr>
        </p:nvSpPr>
        <p:spPr/>
        <p:txBody>
          <a:bodyPr/>
          <a:lstStyle/>
          <a:p>
            <a:fld id="{CB818ED7-1FAF-4BEC-A906-EB6564C334EB}" type="slidenum">
              <a:rPr lang="zh-CN" altLang="en-US" smtClean="0"/>
              <a:pPr/>
              <a:t>60</a:t>
            </a:fld>
            <a:endParaRPr lang="zh-CN" altLang="en-US" dirty="0"/>
          </a:p>
        </p:txBody>
      </p:sp>
    </p:spTree>
    <p:extLst>
      <p:ext uri="{BB962C8B-B14F-4D97-AF65-F5344CB8AC3E}">
        <p14:creationId xmlns:p14="http://schemas.microsoft.com/office/powerpoint/2010/main" val="1134137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EFE12-58C7-1443-83EF-DB69796795FE}"/>
              </a:ext>
            </a:extLst>
          </p:cNvPr>
          <p:cNvSpPr>
            <a:spLocks noGrp="1"/>
          </p:cNvSpPr>
          <p:nvPr>
            <p:ph type="title"/>
          </p:nvPr>
        </p:nvSpPr>
        <p:spPr/>
        <p:txBody>
          <a:bodyPr/>
          <a:lstStyle/>
          <a:p>
            <a:r>
              <a:rPr lang="en-US" altLang="zh-CN" dirty="0"/>
              <a:t>Executor Interfaces</a:t>
            </a:r>
            <a:endParaRPr kumimoji="1" lang="zh-CN" altLang="en-US" dirty="0"/>
          </a:p>
        </p:txBody>
      </p:sp>
      <p:sp>
        <p:nvSpPr>
          <p:cNvPr id="3" name="内容占位符 2">
            <a:extLst>
              <a:ext uri="{FF2B5EF4-FFF2-40B4-BE49-F238E27FC236}">
                <a16:creationId xmlns:a16="http://schemas.microsoft.com/office/drawing/2014/main" id="{BF46AB3E-5487-3049-9B16-31279868F6B7}"/>
              </a:ext>
            </a:extLst>
          </p:cNvPr>
          <p:cNvSpPr>
            <a:spLocks noGrp="1"/>
          </p:cNvSpPr>
          <p:nvPr>
            <p:ph idx="1"/>
          </p:nvPr>
        </p:nvSpPr>
        <p:spPr/>
        <p:txBody>
          <a:bodyPr>
            <a:normAutofit/>
          </a:bodyPr>
          <a:lstStyle/>
          <a:p>
            <a:r>
              <a:rPr lang="en-US" altLang="zh-CN" dirty="0"/>
              <a:t>The </a:t>
            </a:r>
            <a:r>
              <a:rPr lang="en-US" altLang="zh-CN" dirty="0" err="1">
                <a:solidFill>
                  <a:schemeClr val="tx2"/>
                </a:solidFill>
              </a:rPr>
              <a:t>java.util.concurrent</a:t>
            </a:r>
            <a:r>
              <a:rPr lang="en-US" altLang="zh-CN" dirty="0"/>
              <a:t> package defines three executor interfaces:</a:t>
            </a:r>
          </a:p>
          <a:p>
            <a:endParaRPr lang="en-US" altLang="zh-CN" dirty="0"/>
          </a:p>
          <a:p>
            <a:r>
              <a:rPr lang="en-US" altLang="zh-CN" dirty="0"/>
              <a:t>The </a:t>
            </a:r>
            <a:r>
              <a:rPr lang="en-US" altLang="zh-CN" dirty="0" err="1"/>
              <a:t>ExecutorService</a:t>
            </a:r>
            <a:r>
              <a:rPr lang="en-US" altLang="zh-CN" dirty="0"/>
              <a:t> Interface</a:t>
            </a:r>
          </a:p>
          <a:p>
            <a:pPr lvl="1"/>
            <a:r>
              <a:rPr lang="en-US" altLang="zh-CN" dirty="0"/>
              <a:t>The </a:t>
            </a:r>
            <a:r>
              <a:rPr lang="en-US" altLang="zh-CN" dirty="0">
                <a:solidFill>
                  <a:schemeClr val="tx2"/>
                </a:solidFill>
              </a:rPr>
              <a:t>ExecutorService</a:t>
            </a:r>
            <a:r>
              <a:rPr lang="en-US" altLang="zh-CN" dirty="0"/>
              <a:t> interface supplements execute with a similar, but more versatile submit method.</a:t>
            </a:r>
          </a:p>
          <a:p>
            <a:pPr lvl="1"/>
            <a:r>
              <a:rPr lang="en-US" altLang="zh-CN" dirty="0"/>
              <a:t>Like execute, submit accepts </a:t>
            </a:r>
            <a:r>
              <a:rPr lang="en-US" altLang="zh-CN" dirty="0">
                <a:solidFill>
                  <a:schemeClr val="tx2"/>
                </a:solidFill>
              </a:rPr>
              <a:t>Runnable</a:t>
            </a:r>
            <a:r>
              <a:rPr lang="en-US" altLang="zh-CN" dirty="0"/>
              <a:t> objects, but also accepts</a:t>
            </a:r>
            <a:r>
              <a:rPr lang="zh-Hans" altLang="en-US" dirty="0"/>
              <a:t> </a:t>
            </a:r>
            <a:r>
              <a:rPr lang="en-US" altLang="zh-CN" dirty="0">
                <a:solidFill>
                  <a:schemeClr val="tx2"/>
                </a:solidFill>
              </a:rPr>
              <a:t>Callable</a:t>
            </a:r>
            <a:r>
              <a:rPr lang="en-US" altLang="zh-CN" dirty="0"/>
              <a:t> objects, which allow the task to return a value. </a:t>
            </a:r>
          </a:p>
          <a:p>
            <a:pPr lvl="1"/>
            <a:r>
              <a:rPr lang="en-US" altLang="zh-CN" dirty="0"/>
              <a:t>The </a:t>
            </a:r>
            <a:r>
              <a:rPr lang="en-US" altLang="zh-CN" dirty="0">
                <a:solidFill>
                  <a:schemeClr val="tx2"/>
                </a:solidFill>
              </a:rPr>
              <a:t>submit</a:t>
            </a:r>
            <a:r>
              <a:rPr lang="en-US" altLang="zh-CN" dirty="0"/>
              <a:t> method returns a </a:t>
            </a:r>
            <a:r>
              <a:rPr lang="en-US" altLang="zh-CN" dirty="0">
                <a:solidFill>
                  <a:schemeClr val="tx2"/>
                </a:solidFill>
              </a:rPr>
              <a:t>Future</a:t>
            </a:r>
            <a:r>
              <a:rPr lang="en-US" altLang="zh-CN" dirty="0"/>
              <a:t> object, which is used to retrieve the </a:t>
            </a:r>
            <a:r>
              <a:rPr lang="en-US" altLang="zh-CN" dirty="0">
                <a:solidFill>
                  <a:schemeClr val="tx2"/>
                </a:solidFill>
              </a:rPr>
              <a:t>Callable</a:t>
            </a:r>
            <a:r>
              <a:rPr lang="en-US" altLang="zh-CN" dirty="0"/>
              <a:t> return value and to manage the status of</a:t>
            </a:r>
            <a:r>
              <a:rPr lang="zh-CN" altLang="en-US" dirty="0"/>
              <a:t> </a:t>
            </a:r>
            <a:r>
              <a:rPr lang="en-US" altLang="zh-CN" dirty="0"/>
              <a:t>both</a:t>
            </a:r>
            <a:r>
              <a:rPr lang="zh-CN" altLang="en-US" dirty="0"/>
              <a:t> </a:t>
            </a:r>
            <a:r>
              <a:rPr lang="en-US" altLang="zh-CN" dirty="0">
                <a:solidFill>
                  <a:schemeClr val="tx2"/>
                </a:solidFill>
              </a:rPr>
              <a:t>Callable</a:t>
            </a:r>
            <a:r>
              <a:rPr lang="zh-CN" altLang="en-US" dirty="0"/>
              <a:t> </a:t>
            </a:r>
            <a:r>
              <a:rPr lang="en-US" altLang="zh-CN" dirty="0"/>
              <a:t>and</a:t>
            </a:r>
            <a:r>
              <a:rPr lang="zh-CN" altLang="en-US" dirty="0"/>
              <a:t>  </a:t>
            </a:r>
            <a:r>
              <a:rPr lang="en-US" altLang="zh-CN" dirty="0">
                <a:solidFill>
                  <a:schemeClr val="tx2"/>
                </a:solidFill>
              </a:rPr>
              <a:t>Runnable</a:t>
            </a:r>
            <a:r>
              <a:rPr lang="en-US" altLang="zh-CN" dirty="0"/>
              <a:t> tasks.</a:t>
            </a:r>
          </a:p>
        </p:txBody>
      </p:sp>
      <p:sp>
        <p:nvSpPr>
          <p:cNvPr id="4" name="幻灯片编号占位符 3">
            <a:extLst>
              <a:ext uri="{FF2B5EF4-FFF2-40B4-BE49-F238E27FC236}">
                <a16:creationId xmlns:a16="http://schemas.microsoft.com/office/drawing/2014/main" id="{858759AE-4A2A-EA44-A7C3-E1D2B3B81C2C}"/>
              </a:ext>
            </a:extLst>
          </p:cNvPr>
          <p:cNvSpPr>
            <a:spLocks noGrp="1"/>
          </p:cNvSpPr>
          <p:nvPr>
            <p:ph type="sldNum" sz="quarter" idx="12"/>
          </p:nvPr>
        </p:nvSpPr>
        <p:spPr/>
        <p:txBody>
          <a:bodyPr/>
          <a:lstStyle/>
          <a:p>
            <a:fld id="{CB818ED7-1FAF-4BEC-A906-EB6564C334EB}" type="slidenum">
              <a:rPr lang="zh-CN" altLang="en-US" smtClean="0"/>
              <a:pPr/>
              <a:t>61</a:t>
            </a:fld>
            <a:endParaRPr lang="zh-CN" altLang="en-US" dirty="0"/>
          </a:p>
        </p:txBody>
      </p:sp>
    </p:spTree>
    <p:extLst>
      <p:ext uri="{BB962C8B-B14F-4D97-AF65-F5344CB8AC3E}">
        <p14:creationId xmlns:p14="http://schemas.microsoft.com/office/powerpoint/2010/main" val="3762339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EFE12-58C7-1443-83EF-DB69796795FE}"/>
              </a:ext>
            </a:extLst>
          </p:cNvPr>
          <p:cNvSpPr>
            <a:spLocks noGrp="1"/>
          </p:cNvSpPr>
          <p:nvPr>
            <p:ph type="title"/>
          </p:nvPr>
        </p:nvSpPr>
        <p:spPr/>
        <p:txBody>
          <a:bodyPr/>
          <a:lstStyle/>
          <a:p>
            <a:r>
              <a:rPr lang="en-US" altLang="zh-CN" dirty="0"/>
              <a:t>Executor Interfaces</a:t>
            </a:r>
            <a:endParaRPr kumimoji="1" lang="zh-CN" altLang="en-US" dirty="0"/>
          </a:p>
        </p:txBody>
      </p:sp>
      <p:sp>
        <p:nvSpPr>
          <p:cNvPr id="3" name="内容占位符 2">
            <a:extLst>
              <a:ext uri="{FF2B5EF4-FFF2-40B4-BE49-F238E27FC236}">
                <a16:creationId xmlns:a16="http://schemas.microsoft.com/office/drawing/2014/main" id="{BF46AB3E-5487-3049-9B16-31279868F6B7}"/>
              </a:ext>
            </a:extLst>
          </p:cNvPr>
          <p:cNvSpPr>
            <a:spLocks noGrp="1"/>
          </p:cNvSpPr>
          <p:nvPr>
            <p:ph idx="1"/>
          </p:nvPr>
        </p:nvSpPr>
        <p:spPr/>
        <p:txBody>
          <a:bodyPr>
            <a:normAutofit/>
          </a:bodyPr>
          <a:lstStyle/>
          <a:p>
            <a:r>
              <a:rPr lang="en-US" altLang="zh-CN" dirty="0"/>
              <a:t>The </a:t>
            </a:r>
            <a:r>
              <a:rPr lang="en-US" altLang="zh-CN" dirty="0" err="1">
                <a:solidFill>
                  <a:schemeClr val="tx2"/>
                </a:solidFill>
              </a:rPr>
              <a:t>java.util.concurrent</a:t>
            </a:r>
            <a:r>
              <a:rPr lang="en-US" altLang="zh-CN" dirty="0"/>
              <a:t> package defines three executor interfaces:</a:t>
            </a:r>
          </a:p>
          <a:p>
            <a:endParaRPr lang="en-US" altLang="zh-CN" dirty="0"/>
          </a:p>
          <a:p>
            <a:r>
              <a:rPr lang="en-US" altLang="zh-CN" dirty="0"/>
              <a:t>The </a:t>
            </a:r>
            <a:r>
              <a:rPr lang="en-US" altLang="zh-CN" dirty="0" err="1"/>
              <a:t>ScheduledExecutorService</a:t>
            </a:r>
            <a:r>
              <a:rPr lang="en-US" altLang="zh-CN" dirty="0"/>
              <a:t> Interface</a:t>
            </a:r>
          </a:p>
          <a:p>
            <a:pPr lvl="1"/>
            <a:r>
              <a:rPr lang="en-US" altLang="zh-CN" dirty="0"/>
              <a:t>The </a:t>
            </a:r>
            <a:r>
              <a:rPr lang="en-US" altLang="zh-CN" dirty="0">
                <a:solidFill>
                  <a:schemeClr val="tx2"/>
                </a:solidFill>
              </a:rPr>
              <a:t>ScheduledExecutorService</a:t>
            </a:r>
            <a:r>
              <a:rPr lang="en-US" altLang="zh-CN" dirty="0"/>
              <a:t> interface supplements the methods of its parent </a:t>
            </a:r>
            <a:r>
              <a:rPr lang="en-US" altLang="zh-CN" dirty="0" err="1">
                <a:solidFill>
                  <a:schemeClr val="tx2"/>
                </a:solidFill>
              </a:rPr>
              <a:t>ExecutorService</a:t>
            </a:r>
            <a:r>
              <a:rPr lang="en-US" altLang="zh-CN" dirty="0"/>
              <a:t> with schedule, which executes</a:t>
            </a:r>
            <a:r>
              <a:rPr lang="zh-CN" altLang="en-US" dirty="0"/>
              <a:t> </a:t>
            </a:r>
            <a:r>
              <a:rPr lang="en-US" altLang="zh-CN" dirty="0"/>
              <a:t>a</a:t>
            </a:r>
            <a:r>
              <a:rPr lang="zh-CN" altLang="en-US" dirty="0"/>
              <a:t> </a:t>
            </a:r>
            <a:r>
              <a:rPr lang="en-US" altLang="zh-CN" dirty="0">
                <a:solidFill>
                  <a:schemeClr val="tx2"/>
                </a:solidFill>
              </a:rPr>
              <a:t>Runnable</a:t>
            </a:r>
            <a:r>
              <a:rPr lang="zh-CN" altLang="en-US" dirty="0"/>
              <a:t> </a:t>
            </a:r>
            <a:r>
              <a:rPr lang="en-US" altLang="zh-CN" dirty="0"/>
              <a:t>or </a:t>
            </a:r>
            <a:r>
              <a:rPr lang="en-US" altLang="zh-CN" dirty="0">
                <a:solidFill>
                  <a:schemeClr val="tx2"/>
                </a:solidFill>
              </a:rPr>
              <a:t>Callable</a:t>
            </a:r>
            <a:r>
              <a:rPr lang="en-US" altLang="zh-CN" dirty="0"/>
              <a:t> task after a specified delay. </a:t>
            </a:r>
            <a:endParaRPr kumimoji="1" lang="zh-CN" altLang="en-US" dirty="0"/>
          </a:p>
        </p:txBody>
      </p:sp>
      <p:sp>
        <p:nvSpPr>
          <p:cNvPr id="4" name="幻灯片编号占位符 3">
            <a:extLst>
              <a:ext uri="{FF2B5EF4-FFF2-40B4-BE49-F238E27FC236}">
                <a16:creationId xmlns:a16="http://schemas.microsoft.com/office/drawing/2014/main" id="{858759AE-4A2A-EA44-A7C3-E1D2B3B81C2C}"/>
              </a:ext>
            </a:extLst>
          </p:cNvPr>
          <p:cNvSpPr>
            <a:spLocks noGrp="1"/>
          </p:cNvSpPr>
          <p:nvPr>
            <p:ph type="sldNum" sz="quarter" idx="12"/>
          </p:nvPr>
        </p:nvSpPr>
        <p:spPr/>
        <p:txBody>
          <a:bodyPr/>
          <a:lstStyle/>
          <a:p>
            <a:fld id="{CB818ED7-1FAF-4BEC-A906-EB6564C334EB}" type="slidenum">
              <a:rPr lang="zh-CN" altLang="en-US" smtClean="0"/>
              <a:pPr/>
              <a:t>62</a:t>
            </a:fld>
            <a:endParaRPr lang="zh-CN" altLang="en-US" dirty="0"/>
          </a:p>
        </p:txBody>
      </p:sp>
    </p:spTree>
    <p:extLst>
      <p:ext uri="{BB962C8B-B14F-4D97-AF65-F5344CB8AC3E}">
        <p14:creationId xmlns:p14="http://schemas.microsoft.com/office/powerpoint/2010/main" val="1020131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8AED6-1375-7D46-9320-917CE8B268E8}"/>
              </a:ext>
            </a:extLst>
          </p:cNvPr>
          <p:cNvSpPr>
            <a:spLocks noGrp="1"/>
          </p:cNvSpPr>
          <p:nvPr>
            <p:ph type="title"/>
          </p:nvPr>
        </p:nvSpPr>
        <p:spPr/>
        <p:txBody>
          <a:bodyPr/>
          <a:lstStyle/>
          <a:p>
            <a:r>
              <a:rPr lang="en-US" altLang="zh-CN" dirty="0"/>
              <a:t>Thread Pools</a:t>
            </a:r>
            <a:endParaRPr kumimoji="1" lang="zh-CN" altLang="en-US" dirty="0"/>
          </a:p>
        </p:txBody>
      </p:sp>
      <p:sp>
        <p:nvSpPr>
          <p:cNvPr id="3" name="内容占位符 2">
            <a:extLst>
              <a:ext uri="{FF2B5EF4-FFF2-40B4-BE49-F238E27FC236}">
                <a16:creationId xmlns:a16="http://schemas.microsoft.com/office/drawing/2014/main" id="{E43AB79B-3231-A947-B0C5-FEC6B8C946DA}"/>
              </a:ext>
            </a:extLst>
          </p:cNvPr>
          <p:cNvSpPr>
            <a:spLocks noGrp="1"/>
          </p:cNvSpPr>
          <p:nvPr>
            <p:ph idx="1"/>
          </p:nvPr>
        </p:nvSpPr>
        <p:spPr/>
        <p:txBody>
          <a:bodyPr>
            <a:normAutofit/>
          </a:bodyPr>
          <a:lstStyle/>
          <a:p>
            <a:r>
              <a:rPr lang="en-US" altLang="zh-CN" dirty="0"/>
              <a:t>Most of the executor implementations</a:t>
            </a:r>
            <a:r>
              <a:rPr lang="zh-CN" altLang="en-US" dirty="0"/>
              <a:t> </a:t>
            </a:r>
            <a:r>
              <a:rPr lang="en-US" altLang="zh-CN" dirty="0"/>
              <a:t>in</a:t>
            </a:r>
            <a:r>
              <a:rPr lang="zh-CN" altLang="en-US" dirty="0"/>
              <a:t> </a:t>
            </a:r>
            <a:r>
              <a:rPr lang="en-US" altLang="zh-CN" dirty="0" err="1">
                <a:solidFill>
                  <a:schemeClr val="tx2"/>
                </a:solidFill>
              </a:rPr>
              <a:t>java.util.concurrent</a:t>
            </a:r>
            <a:r>
              <a:rPr lang="zh-CN" altLang="en-US" dirty="0">
                <a:solidFill>
                  <a:schemeClr val="tx2"/>
                </a:solidFill>
              </a:rPr>
              <a:t> </a:t>
            </a:r>
            <a:r>
              <a:rPr lang="en-US" altLang="zh-CN" dirty="0"/>
              <a:t>use</a:t>
            </a:r>
            <a:r>
              <a:rPr lang="en-US" altLang="zh-CN" dirty="0">
                <a:solidFill>
                  <a:srgbClr val="FF0000"/>
                </a:solidFill>
              </a:rPr>
              <a:t> </a:t>
            </a:r>
            <a:r>
              <a:rPr lang="en-US" altLang="zh-CN" i="1" dirty="0">
                <a:solidFill>
                  <a:srgbClr val="FF0000"/>
                </a:solidFill>
              </a:rPr>
              <a:t>thread pool</a:t>
            </a:r>
            <a:r>
              <a:rPr lang="en-US" altLang="zh-CN" i="1" dirty="0"/>
              <a:t>s</a:t>
            </a:r>
            <a:r>
              <a:rPr lang="en-US" altLang="zh-CN" dirty="0"/>
              <a:t>, which consist of </a:t>
            </a:r>
            <a:r>
              <a:rPr lang="en-US" altLang="zh-CN" i="1" dirty="0">
                <a:solidFill>
                  <a:srgbClr val="FF0000"/>
                </a:solidFill>
              </a:rPr>
              <a:t>worker threads</a:t>
            </a:r>
            <a:r>
              <a:rPr lang="en-US" altLang="zh-CN" dirty="0"/>
              <a:t>. </a:t>
            </a:r>
          </a:p>
          <a:p>
            <a:pPr lvl="1"/>
            <a:r>
              <a:rPr lang="en-US" altLang="zh-CN" dirty="0"/>
              <a:t>This kind of thread exists separately from</a:t>
            </a:r>
            <a:r>
              <a:rPr lang="zh-CN" altLang="en-US" dirty="0"/>
              <a:t> </a:t>
            </a:r>
            <a:r>
              <a:rPr lang="en-US" altLang="zh-CN" dirty="0"/>
              <a:t>the</a:t>
            </a:r>
            <a:r>
              <a:rPr lang="zh-CN" altLang="en-US" dirty="0"/>
              <a:t> </a:t>
            </a:r>
            <a:r>
              <a:rPr lang="en-US" altLang="zh-CN" dirty="0">
                <a:solidFill>
                  <a:schemeClr val="tx2"/>
                </a:solidFill>
              </a:rPr>
              <a:t>Runnable</a:t>
            </a:r>
            <a:r>
              <a:rPr lang="zh-CN" altLang="en-US" dirty="0"/>
              <a:t> </a:t>
            </a:r>
            <a:r>
              <a:rPr lang="en-US" altLang="zh-CN" dirty="0"/>
              <a:t>and</a:t>
            </a:r>
            <a:r>
              <a:rPr lang="zh-CN" altLang="en-US" dirty="0"/>
              <a:t> </a:t>
            </a:r>
            <a:r>
              <a:rPr lang="en-US" altLang="zh-CN" dirty="0">
                <a:solidFill>
                  <a:schemeClr val="tx2"/>
                </a:solidFill>
              </a:rPr>
              <a:t>Callable</a:t>
            </a:r>
            <a:r>
              <a:rPr lang="en-US" altLang="zh-CN" dirty="0"/>
              <a:t> tasks it executes and is often used to execute multiple tasks.</a:t>
            </a:r>
          </a:p>
          <a:p>
            <a:pPr lvl="1"/>
            <a:endParaRPr lang="en-US" altLang="zh-CN" dirty="0"/>
          </a:p>
          <a:p>
            <a:pPr lvl="1"/>
            <a:r>
              <a:rPr lang="en-US" altLang="zh-CN" dirty="0"/>
              <a:t>Using worker threads minimizes the overhead due to thread creation</a:t>
            </a:r>
          </a:p>
          <a:p>
            <a:pPr lvl="1"/>
            <a:endParaRPr lang="en-US" altLang="zh-CN" dirty="0"/>
          </a:p>
          <a:p>
            <a:pPr lvl="1"/>
            <a:r>
              <a:rPr lang="en-US" altLang="zh-CN" dirty="0"/>
              <a:t>One common type of thread pool is the </a:t>
            </a:r>
            <a:r>
              <a:rPr lang="en-US" altLang="zh-CN" i="1" dirty="0">
                <a:solidFill>
                  <a:srgbClr val="FF0000"/>
                </a:solidFill>
              </a:rPr>
              <a:t>fixed thread pool</a:t>
            </a:r>
            <a:r>
              <a:rPr lang="en-US" altLang="zh-CN" dirty="0"/>
              <a:t>. This type of pool always has a specified number of threads running.</a:t>
            </a:r>
          </a:p>
          <a:p>
            <a:pPr lvl="1"/>
            <a:endParaRPr lang="en-US" altLang="zh-CN" dirty="0"/>
          </a:p>
          <a:p>
            <a:pPr lvl="1"/>
            <a:r>
              <a:rPr lang="en-US" altLang="zh-CN" dirty="0"/>
              <a:t>An important advantage of the fixed thread pool is that applications using it </a:t>
            </a:r>
            <a:r>
              <a:rPr lang="en-US" altLang="zh-CN" i="1" dirty="0">
                <a:solidFill>
                  <a:srgbClr val="FF0000"/>
                </a:solidFill>
              </a:rPr>
              <a:t>degrade gracefully</a:t>
            </a:r>
            <a:r>
              <a:rPr lang="en-US" altLang="zh-CN" dirty="0"/>
              <a:t>. </a:t>
            </a:r>
          </a:p>
          <a:p>
            <a:endParaRPr kumimoji="1" lang="zh-CN" altLang="en-US" dirty="0"/>
          </a:p>
        </p:txBody>
      </p:sp>
      <p:sp>
        <p:nvSpPr>
          <p:cNvPr id="4" name="幻灯片编号占位符 3">
            <a:extLst>
              <a:ext uri="{FF2B5EF4-FFF2-40B4-BE49-F238E27FC236}">
                <a16:creationId xmlns:a16="http://schemas.microsoft.com/office/drawing/2014/main" id="{1D905CE8-B442-6240-A2AD-9A7A10A5E851}"/>
              </a:ext>
            </a:extLst>
          </p:cNvPr>
          <p:cNvSpPr>
            <a:spLocks noGrp="1"/>
          </p:cNvSpPr>
          <p:nvPr>
            <p:ph type="sldNum" sz="quarter" idx="12"/>
          </p:nvPr>
        </p:nvSpPr>
        <p:spPr/>
        <p:txBody>
          <a:bodyPr/>
          <a:lstStyle/>
          <a:p>
            <a:fld id="{CB818ED7-1FAF-4BEC-A906-EB6564C334EB}" type="slidenum">
              <a:rPr lang="zh-CN" altLang="en-US" smtClean="0"/>
              <a:pPr/>
              <a:t>63</a:t>
            </a:fld>
            <a:endParaRPr lang="zh-CN" altLang="en-US" dirty="0"/>
          </a:p>
        </p:txBody>
      </p:sp>
    </p:spTree>
    <p:extLst>
      <p:ext uri="{BB962C8B-B14F-4D97-AF65-F5344CB8AC3E}">
        <p14:creationId xmlns:p14="http://schemas.microsoft.com/office/powerpoint/2010/main" val="2494260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8AED6-1375-7D46-9320-917CE8B268E8}"/>
              </a:ext>
            </a:extLst>
          </p:cNvPr>
          <p:cNvSpPr>
            <a:spLocks noGrp="1"/>
          </p:cNvSpPr>
          <p:nvPr>
            <p:ph type="title"/>
          </p:nvPr>
        </p:nvSpPr>
        <p:spPr/>
        <p:txBody>
          <a:bodyPr/>
          <a:lstStyle/>
          <a:p>
            <a:r>
              <a:rPr lang="en-US" altLang="zh-CN" dirty="0"/>
              <a:t>Thread Pools</a:t>
            </a:r>
            <a:endParaRPr kumimoji="1" lang="zh-CN" altLang="en-US" dirty="0"/>
          </a:p>
        </p:txBody>
      </p:sp>
      <p:sp>
        <p:nvSpPr>
          <p:cNvPr id="3" name="内容占位符 2">
            <a:extLst>
              <a:ext uri="{FF2B5EF4-FFF2-40B4-BE49-F238E27FC236}">
                <a16:creationId xmlns:a16="http://schemas.microsoft.com/office/drawing/2014/main" id="{E43AB79B-3231-A947-B0C5-FEC6B8C946DA}"/>
              </a:ext>
            </a:extLst>
          </p:cNvPr>
          <p:cNvSpPr>
            <a:spLocks noGrp="1"/>
          </p:cNvSpPr>
          <p:nvPr>
            <p:ph idx="1"/>
          </p:nvPr>
        </p:nvSpPr>
        <p:spPr/>
        <p:txBody>
          <a:bodyPr>
            <a:normAutofit/>
          </a:bodyPr>
          <a:lstStyle/>
          <a:p>
            <a:r>
              <a:rPr lang="en-US" altLang="zh-CN" dirty="0"/>
              <a:t>A simple way to create an executor that uses a fixed thread pool is </a:t>
            </a:r>
          </a:p>
          <a:p>
            <a:pPr lvl="1"/>
            <a:r>
              <a:rPr lang="en-US" altLang="zh-CN" dirty="0"/>
              <a:t>to invoke the </a:t>
            </a:r>
            <a:r>
              <a:rPr lang="en-US" altLang="zh-CN" dirty="0">
                <a:solidFill>
                  <a:schemeClr val="tx2"/>
                </a:solidFill>
              </a:rPr>
              <a:t>newFixedThreadPool</a:t>
            </a:r>
            <a:r>
              <a:rPr lang="en-US" altLang="zh-CN" dirty="0"/>
              <a:t> factory method in </a:t>
            </a:r>
            <a:r>
              <a:rPr lang="en-US" altLang="zh-CN" dirty="0" err="1">
                <a:solidFill>
                  <a:schemeClr val="tx2"/>
                </a:solidFill>
              </a:rPr>
              <a:t>java.util.concurrent.Executors</a:t>
            </a:r>
            <a:r>
              <a:rPr lang="en-US" altLang="zh-CN" dirty="0"/>
              <a:t> </a:t>
            </a:r>
          </a:p>
          <a:p>
            <a:pPr lvl="1"/>
            <a:endParaRPr lang="en-US" altLang="zh-CN" dirty="0"/>
          </a:p>
          <a:p>
            <a:r>
              <a:rPr lang="en-US" altLang="zh-CN" dirty="0"/>
              <a:t>This class also provides the following factory methods:</a:t>
            </a:r>
          </a:p>
          <a:p>
            <a:pPr lvl="1"/>
            <a:r>
              <a:rPr lang="en-US" altLang="zh-CN" dirty="0"/>
              <a:t>The </a:t>
            </a:r>
            <a:r>
              <a:rPr lang="en-US" altLang="zh-CN" dirty="0">
                <a:solidFill>
                  <a:schemeClr val="tx2"/>
                </a:solidFill>
              </a:rPr>
              <a:t>newCachedThreadPool</a:t>
            </a:r>
            <a:r>
              <a:rPr lang="en-US" altLang="zh-CN" dirty="0"/>
              <a:t> method creates an executor with an expandable thread pool. This executor is suitable for applications that launch many short-lived tasks.</a:t>
            </a:r>
          </a:p>
          <a:p>
            <a:pPr lvl="1"/>
            <a:endParaRPr lang="en-US" altLang="zh-CN" dirty="0"/>
          </a:p>
          <a:p>
            <a:pPr lvl="1"/>
            <a:r>
              <a:rPr lang="en-US" altLang="zh-CN" dirty="0"/>
              <a:t>The </a:t>
            </a:r>
            <a:r>
              <a:rPr lang="en-US" altLang="zh-CN" dirty="0">
                <a:solidFill>
                  <a:schemeClr val="tx2"/>
                </a:solidFill>
              </a:rPr>
              <a:t>newSingleThreadExecutor</a:t>
            </a:r>
            <a:r>
              <a:rPr lang="en-US" altLang="zh-CN" dirty="0"/>
              <a:t> method creates an executor that executes a single task at a time.</a:t>
            </a:r>
          </a:p>
          <a:p>
            <a:endParaRPr kumimoji="1" lang="zh-CN" altLang="en-US" dirty="0"/>
          </a:p>
        </p:txBody>
      </p:sp>
      <p:sp>
        <p:nvSpPr>
          <p:cNvPr id="4" name="幻灯片编号占位符 3">
            <a:extLst>
              <a:ext uri="{FF2B5EF4-FFF2-40B4-BE49-F238E27FC236}">
                <a16:creationId xmlns:a16="http://schemas.microsoft.com/office/drawing/2014/main" id="{1D905CE8-B442-6240-A2AD-9A7A10A5E851}"/>
              </a:ext>
            </a:extLst>
          </p:cNvPr>
          <p:cNvSpPr>
            <a:spLocks noGrp="1"/>
          </p:cNvSpPr>
          <p:nvPr>
            <p:ph type="sldNum" sz="quarter" idx="12"/>
          </p:nvPr>
        </p:nvSpPr>
        <p:spPr/>
        <p:txBody>
          <a:bodyPr/>
          <a:lstStyle/>
          <a:p>
            <a:fld id="{CB818ED7-1FAF-4BEC-A906-EB6564C334EB}" type="slidenum">
              <a:rPr lang="zh-CN" altLang="en-US" smtClean="0"/>
              <a:pPr/>
              <a:t>64</a:t>
            </a:fld>
            <a:endParaRPr lang="zh-CN" altLang="en-US" dirty="0"/>
          </a:p>
        </p:txBody>
      </p:sp>
    </p:spTree>
    <p:extLst>
      <p:ext uri="{BB962C8B-B14F-4D97-AF65-F5344CB8AC3E}">
        <p14:creationId xmlns:p14="http://schemas.microsoft.com/office/powerpoint/2010/main" val="2690242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E0232-77DA-E94D-A29D-DC513BCA8377}"/>
              </a:ext>
            </a:extLst>
          </p:cNvPr>
          <p:cNvSpPr>
            <a:spLocks noGrp="1"/>
          </p:cNvSpPr>
          <p:nvPr>
            <p:ph type="title"/>
          </p:nvPr>
        </p:nvSpPr>
        <p:spPr/>
        <p:txBody>
          <a:bodyPr/>
          <a:lstStyle/>
          <a:p>
            <a:r>
              <a:rPr lang="en-US" altLang="zh-CN" dirty="0"/>
              <a:t>Fork/Join</a:t>
            </a:r>
            <a:endParaRPr kumimoji="1" lang="zh-CN" altLang="en-US" dirty="0"/>
          </a:p>
        </p:txBody>
      </p:sp>
      <p:sp>
        <p:nvSpPr>
          <p:cNvPr id="3" name="内容占位符 2">
            <a:extLst>
              <a:ext uri="{FF2B5EF4-FFF2-40B4-BE49-F238E27FC236}">
                <a16:creationId xmlns:a16="http://schemas.microsoft.com/office/drawing/2014/main" id="{C283C842-B622-B74E-A893-47E949AF3654}"/>
              </a:ext>
            </a:extLst>
          </p:cNvPr>
          <p:cNvSpPr>
            <a:spLocks noGrp="1"/>
          </p:cNvSpPr>
          <p:nvPr>
            <p:ph idx="1"/>
          </p:nvPr>
        </p:nvSpPr>
        <p:spPr/>
        <p:txBody>
          <a:bodyPr>
            <a:normAutofit lnSpcReduction="10000"/>
          </a:bodyPr>
          <a:lstStyle/>
          <a:p>
            <a:r>
              <a:rPr lang="en-US" altLang="zh-CN" dirty="0"/>
              <a:t>The </a:t>
            </a:r>
            <a:r>
              <a:rPr lang="en-US" altLang="zh-CN" dirty="0">
                <a:solidFill>
                  <a:srgbClr val="FF0000"/>
                </a:solidFill>
              </a:rPr>
              <a:t>fork/join </a:t>
            </a:r>
            <a:r>
              <a:rPr lang="en-US" altLang="zh-CN" dirty="0"/>
              <a:t>framework is an implementation of the </a:t>
            </a:r>
            <a:r>
              <a:rPr lang="en-US" altLang="zh-CN" dirty="0" err="1">
                <a:solidFill>
                  <a:schemeClr val="tx2"/>
                </a:solidFill>
              </a:rPr>
              <a:t>ExecutorService</a:t>
            </a:r>
            <a:r>
              <a:rPr lang="en-US" altLang="zh-CN" dirty="0"/>
              <a:t> interface that helps you take advantage of </a:t>
            </a:r>
            <a:r>
              <a:rPr lang="en-US" altLang="zh-CN" dirty="0">
                <a:solidFill>
                  <a:srgbClr val="FF0000"/>
                </a:solidFill>
              </a:rPr>
              <a:t>multiple processors</a:t>
            </a:r>
            <a:r>
              <a:rPr lang="en-US" altLang="zh-CN" dirty="0"/>
              <a:t>. </a:t>
            </a:r>
          </a:p>
          <a:p>
            <a:pPr lvl="1"/>
            <a:r>
              <a:rPr lang="en-US" altLang="zh-CN" dirty="0"/>
              <a:t>It is designed for work that can be broken into smaller pieces recursively. </a:t>
            </a:r>
          </a:p>
          <a:p>
            <a:pPr lvl="1"/>
            <a:r>
              <a:rPr lang="en-US" altLang="zh-CN" dirty="0"/>
              <a:t>The goal is to use all the available processing power to enhance the performance of your application.</a:t>
            </a:r>
          </a:p>
          <a:p>
            <a:pPr lvl="1"/>
            <a:endParaRPr lang="en-US" altLang="zh-CN" dirty="0"/>
          </a:p>
          <a:p>
            <a:r>
              <a:rPr lang="en-US" altLang="zh-CN" dirty="0"/>
              <a:t>Your code should look similar to the following pseudocode:</a:t>
            </a:r>
          </a:p>
          <a:p>
            <a:pPr marL="300038" lvl="1" indent="0">
              <a:buNone/>
            </a:pPr>
            <a:r>
              <a:rPr lang="en-US" altLang="zh-CN" dirty="0">
                <a:solidFill>
                  <a:schemeClr val="tx2"/>
                </a:solidFill>
              </a:rPr>
              <a:t>if (my portion of the work is small enough) </a:t>
            </a:r>
          </a:p>
          <a:p>
            <a:pPr marL="300038" lvl="1" indent="0">
              <a:buNone/>
            </a:pPr>
            <a:r>
              <a:rPr lang="zh-Hans" altLang="en-US" dirty="0">
                <a:solidFill>
                  <a:schemeClr val="tx2"/>
                </a:solidFill>
              </a:rPr>
              <a:t>    </a:t>
            </a:r>
            <a:r>
              <a:rPr lang="en-US" altLang="zh-CN" dirty="0">
                <a:solidFill>
                  <a:schemeClr val="tx2"/>
                </a:solidFill>
              </a:rPr>
              <a:t>do the work directly </a:t>
            </a:r>
          </a:p>
          <a:p>
            <a:pPr marL="300038" lvl="1" indent="0">
              <a:buNone/>
            </a:pPr>
            <a:r>
              <a:rPr lang="en-US" altLang="zh-CN" dirty="0">
                <a:solidFill>
                  <a:schemeClr val="tx2"/>
                </a:solidFill>
              </a:rPr>
              <a:t>else </a:t>
            </a:r>
          </a:p>
          <a:p>
            <a:pPr marL="300038" lvl="1" indent="0">
              <a:buNone/>
            </a:pPr>
            <a:r>
              <a:rPr lang="zh-Hans" altLang="en-US" dirty="0">
                <a:solidFill>
                  <a:schemeClr val="tx2"/>
                </a:solidFill>
              </a:rPr>
              <a:t>    </a:t>
            </a:r>
            <a:r>
              <a:rPr lang="en-US" altLang="zh-CN" dirty="0">
                <a:solidFill>
                  <a:schemeClr val="tx2"/>
                </a:solidFill>
              </a:rPr>
              <a:t>split my work into two pieces </a:t>
            </a:r>
          </a:p>
          <a:p>
            <a:pPr marL="300038" lvl="1" indent="0">
              <a:buNone/>
            </a:pPr>
            <a:r>
              <a:rPr lang="zh-Hans" altLang="en-US" dirty="0">
                <a:solidFill>
                  <a:schemeClr val="tx2"/>
                </a:solidFill>
              </a:rPr>
              <a:t>    </a:t>
            </a:r>
            <a:r>
              <a:rPr lang="en-US" altLang="zh-CN" dirty="0">
                <a:solidFill>
                  <a:schemeClr val="tx2"/>
                </a:solidFill>
              </a:rPr>
              <a:t>invoke the two pieces and wait for the results </a:t>
            </a:r>
          </a:p>
          <a:p>
            <a:pPr marL="300038" lvl="1" indent="0">
              <a:buNone/>
            </a:pPr>
            <a:endParaRPr lang="en-US" altLang="zh-CN" dirty="0">
              <a:solidFill>
                <a:schemeClr val="tx2"/>
              </a:solidFill>
            </a:endParaRPr>
          </a:p>
          <a:p>
            <a:r>
              <a:rPr lang="en-US" altLang="zh-CN" dirty="0"/>
              <a:t>Wrap this code in a </a:t>
            </a:r>
            <a:r>
              <a:rPr lang="en-US" altLang="zh-CN" dirty="0" err="1">
                <a:solidFill>
                  <a:schemeClr val="tx2"/>
                </a:solidFill>
              </a:rPr>
              <a:t>ForkJoinTask</a:t>
            </a:r>
            <a:r>
              <a:rPr lang="en-US" altLang="zh-CN" dirty="0"/>
              <a:t> subclass, typically using one of its more specialized types, either </a:t>
            </a:r>
            <a:r>
              <a:rPr lang="en-US" altLang="zh-CN" dirty="0">
                <a:solidFill>
                  <a:schemeClr val="tx2"/>
                </a:solidFill>
              </a:rPr>
              <a:t>RecursiveTask</a:t>
            </a:r>
            <a:r>
              <a:rPr lang="en-US" altLang="zh-CN" dirty="0"/>
              <a:t> (which can return a result) or </a:t>
            </a:r>
            <a:r>
              <a:rPr lang="en-US" altLang="zh-CN" dirty="0">
                <a:solidFill>
                  <a:schemeClr val="tx2"/>
                </a:solidFill>
              </a:rPr>
              <a:t>RecursiveAction</a:t>
            </a:r>
            <a:r>
              <a:rPr lang="en-US" altLang="zh-CN" dirty="0"/>
              <a:t>.</a:t>
            </a:r>
          </a:p>
          <a:p>
            <a:pPr lvl="1"/>
            <a:endParaRPr lang="en-US" altLang="zh-CN" dirty="0"/>
          </a:p>
          <a:p>
            <a:endParaRPr kumimoji="1" lang="zh-CN" altLang="en-US" dirty="0"/>
          </a:p>
        </p:txBody>
      </p:sp>
      <p:sp>
        <p:nvSpPr>
          <p:cNvPr id="4" name="幻灯片编号占位符 3">
            <a:extLst>
              <a:ext uri="{FF2B5EF4-FFF2-40B4-BE49-F238E27FC236}">
                <a16:creationId xmlns:a16="http://schemas.microsoft.com/office/drawing/2014/main" id="{CE7788AB-D61D-EF49-8F35-72846B8D0997}"/>
              </a:ext>
            </a:extLst>
          </p:cNvPr>
          <p:cNvSpPr>
            <a:spLocks noGrp="1"/>
          </p:cNvSpPr>
          <p:nvPr>
            <p:ph type="sldNum" sz="quarter" idx="12"/>
          </p:nvPr>
        </p:nvSpPr>
        <p:spPr/>
        <p:txBody>
          <a:bodyPr/>
          <a:lstStyle/>
          <a:p>
            <a:fld id="{CB818ED7-1FAF-4BEC-A906-EB6564C334EB}" type="slidenum">
              <a:rPr lang="zh-CN" altLang="en-US" smtClean="0"/>
              <a:pPr/>
              <a:t>65</a:t>
            </a:fld>
            <a:endParaRPr lang="zh-CN" altLang="en-US" dirty="0"/>
          </a:p>
        </p:txBody>
      </p:sp>
    </p:spTree>
    <p:extLst>
      <p:ext uri="{BB962C8B-B14F-4D97-AF65-F5344CB8AC3E}">
        <p14:creationId xmlns:p14="http://schemas.microsoft.com/office/powerpoint/2010/main" val="3893640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E0232-77DA-E94D-A29D-DC513BCA8377}"/>
              </a:ext>
            </a:extLst>
          </p:cNvPr>
          <p:cNvSpPr>
            <a:spLocks noGrp="1"/>
          </p:cNvSpPr>
          <p:nvPr>
            <p:ph type="title"/>
          </p:nvPr>
        </p:nvSpPr>
        <p:spPr/>
        <p:txBody>
          <a:bodyPr/>
          <a:lstStyle/>
          <a:p>
            <a:r>
              <a:rPr lang="en-US" altLang="zh-CN" dirty="0"/>
              <a:t>Fork/Join</a:t>
            </a:r>
            <a:endParaRPr kumimoji="1" lang="zh-CN" altLang="en-US" dirty="0"/>
          </a:p>
        </p:txBody>
      </p:sp>
      <p:sp>
        <p:nvSpPr>
          <p:cNvPr id="3" name="内容占位符 2">
            <a:extLst>
              <a:ext uri="{FF2B5EF4-FFF2-40B4-BE49-F238E27FC236}">
                <a16:creationId xmlns:a16="http://schemas.microsoft.com/office/drawing/2014/main" id="{C283C842-B622-B74E-A893-47E949AF3654}"/>
              </a:ext>
            </a:extLst>
          </p:cNvPr>
          <p:cNvSpPr>
            <a:spLocks noGrp="1"/>
          </p:cNvSpPr>
          <p:nvPr>
            <p:ph idx="1"/>
          </p:nvPr>
        </p:nvSpPr>
        <p:spPr/>
        <p:txBody>
          <a:bodyPr>
            <a:normAutofit/>
          </a:bodyPr>
          <a:lstStyle/>
          <a:p>
            <a:r>
              <a:rPr lang="en-US" altLang="zh-CN" dirty="0"/>
              <a:t>Suppose that you want to blur an image. </a:t>
            </a:r>
          </a:p>
          <a:p>
            <a:pPr lvl="1"/>
            <a:r>
              <a:rPr lang="en-US" altLang="zh-CN" dirty="0"/>
              <a:t>The original </a:t>
            </a:r>
            <a:r>
              <a:rPr lang="en-US" altLang="zh-CN" i="1" dirty="0">
                <a:solidFill>
                  <a:srgbClr val="FF0000"/>
                </a:solidFill>
              </a:rPr>
              <a:t>source</a:t>
            </a:r>
            <a:r>
              <a:rPr lang="en-US" altLang="zh-CN" dirty="0"/>
              <a:t> image is represented by an array of integers, where each integer contains the color values for a single pixel.</a:t>
            </a:r>
          </a:p>
          <a:p>
            <a:pPr lvl="1"/>
            <a:r>
              <a:rPr lang="en-US" altLang="zh-CN" dirty="0"/>
              <a:t>Performing the blur is accomplished by working through the source array one pixel at a time. </a:t>
            </a:r>
          </a:p>
          <a:p>
            <a:pPr lvl="1"/>
            <a:r>
              <a:rPr lang="en-US" altLang="zh-CN" dirty="0"/>
              <a:t>Each pixel is averaged with its surrounding pixels (the red, green, and blue components are averaged), and the result is placed in the destination array. </a:t>
            </a:r>
          </a:p>
          <a:p>
            <a:pPr lvl="1"/>
            <a:r>
              <a:rPr lang="en-US" altLang="zh-CN" dirty="0"/>
              <a:t>Since an image is a large array, this process can take a long time. </a:t>
            </a:r>
          </a:p>
          <a:p>
            <a:pPr lvl="1"/>
            <a:r>
              <a:rPr lang="en-US" altLang="zh-CN" dirty="0"/>
              <a:t>You can take advantage of concurrent processing on multiprocessor systems by implementing the algorithm using the </a:t>
            </a:r>
            <a:r>
              <a:rPr lang="en-US" altLang="zh-CN" dirty="0">
                <a:solidFill>
                  <a:srgbClr val="FF0000"/>
                </a:solidFill>
              </a:rPr>
              <a:t>fork/join </a:t>
            </a:r>
            <a:r>
              <a:rPr lang="en-US" altLang="zh-CN" dirty="0"/>
              <a:t>framework.</a:t>
            </a:r>
            <a:endParaRPr kumimoji="1" lang="zh-CN" altLang="en-US" dirty="0"/>
          </a:p>
        </p:txBody>
      </p:sp>
      <p:sp>
        <p:nvSpPr>
          <p:cNvPr id="4" name="幻灯片编号占位符 3">
            <a:extLst>
              <a:ext uri="{FF2B5EF4-FFF2-40B4-BE49-F238E27FC236}">
                <a16:creationId xmlns:a16="http://schemas.microsoft.com/office/drawing/2014/main" id="{CE7788AB-D61D-EF49-8F35-72846B8D0997}"/>
              </a:ext>
            </a:extLst>
          </p:cNvPr>
          <p:cNvSpPr>
            <a:spLocks noGrp="1"/>
          </p:cNvSpPr>
          <p:nvPr>
            <p:ph type="sldNum" sz="quarter" idx="12"/>
          </p:nvPr>
        </p:nvSpPr>
        <p:spPr/>
        <p:txBody>
          <a:bodyPr/>
          <a:lstStyle/>
          <a:p>
            <a:fld id="{CB818ED7-1FAF-4BEC-A906-EB6564C334EB}" type="slidenum">
              <a:rPr lang="zh-CN" altLang="en-US" smtClean="0"/>
              <a:pPr/>
              <a:t>66</a:t>
            </a:fld>
            <a:endParaRPr lang="zh-CN" altLang="en-US" dirty="0"/>
          </a:p>
        </p:txBody>
      </p:sp>
    </p:spTree>
    <p:extLst>
      <p:ext uri="{BB962C8B-B14F-4D97-AF65-F5344CB8AC3E}">
        <p14:creationId xmlns:p14="http://schemas.microsoft.com/office/powerpoint/2010/main" val="2233652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E0232-77DA-E94D-A29D-DC513BCA8377}"/>
              </a:ext>
            </a:extLst>
          </p:cNvPr>
          <p:cNvSpPr>
            <a:spLocks noGrp="1"/>
          </p:cNvSpPr>
          <p:nvPr>
            <p:ph type="title"/>
          </p:nvPr>
        </p:nvSpPr>
        <p:spPr/>
        <p:txBody>
          <a:bodyPr/>
          <a:lstStyle/>
          <a:p>
            <a:r>
              <a:rPr lang="en-US" altLang="zh-CN" dirty="0"/>
              <a:t>Fork/Join</a:t>
            </a:r>
            <a:endParaRPr kumimoji="1" lang="zh-CN" altLang="en-US" dirty="0"/>
          </a:p>
        </p:txBody>
      </p:sp>
      <p:sp>
        <p:nvSpPr>
          <p:cNvPr id="3" name="内容占位符 2">
            <a:extLst>
              <a:ext uri="{FF2B5EF4-FFF2-40B4-BE49-F238E27FC236}">
                <a16:creationId xmlns:a16="http://schemas.microsoft.com/office/drawing/2014/main" id="{C283C842-B622-B74E-A893-47E949AF3654}"/>
              </a:ext>
            </a:extLst>
          </p:cNvPr>
          <p:cNvSpPr>
            <a:spLocks noGrp="1"/>
          </p:cNvSpPr>
          <p:nvPr>
            <p:ph idx="1"/>
          </p:nvPr>
        </p:nvSpPr>
        <p:spPr/>
        <p:txBody>
          <a:bodyPr>
            <a:normAutofit/>
          </a:bodyPr>
          <a:lstStyle/>
          <a:p>
            <a:pPr marL="300038" lvl="1" indent="0">
              <a:buNone/>
            </a:pPr>
            <a:r>
              <a:rPr lang="en-US" altLang="zh-CN" dirty="0">
                <a:solidFill>
                  <a:schemeClr val="tx2"/>
                </a:solidFill>
              </a:rPr>
              <a:t>public class </a:t>
            </a:r>
            <a:r>
              <a:rPr lang="en-US" altLang="zh-CN" dirty="0" err="1">
                <a:solidFill>
                  <a:schemeClr val="tx2"/>
                </a:solidFill>
              </a:rPr>
              <a:t>ForkBlur</a:t>
            </a:r>
            <a:r>
              <a:rPr lang="en-US" altLang="zh-CN" dirty="0">
                <a:solidFill>
                  <a:schemeClr val="tx2"/>
                </a:solidFill>
              </a:rPr>
              <a:t> extends </a:t>
            </a:r>
            <a:r>
              <a:rPr lang="en-US" altLang="zh-CN" dirty="0" err="1">
                <a:solidFill>
                  <a:schemeClr val="tx2"/>
                </a:solidFill>
              </a:rPr>
              <a:t>RecursiveAction</a:t>
            </a:r>
            <a:r>
              <a:rPr lang="en-US" altLang="zh-CN" dirty="0">
                <a:solidFill>
                  <a:schemeClr val="tx2"/>
                </a:solidFill>
              </a:rPr>
              <a:t> {</a:t>
            </a:r>
          </a:p>
          <a:p>
            <a:pPr marL="300038" lvl="1" indent="0">
              <a:buNone/>
            </a:pPr>
            <a:r>
              <a:rPr lang="en-US" altLang="zh-CN" dirty="0">
                <a:solidFill>
                  <a:schemeClr val="tx2"/>
                </a:solidFill>
              </a:rPr>
              <a:t> </a:t>
            </a: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mSource</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mStart</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mLength</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mDestination</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Processing window size; should be odd. </a:t>
            </a:r>
          </a:p>
          <a:p>
            <a:pPr marL="300038" lvl="1" indent="0">
              <a:buNone/>
            </a:pPr>
            <a:r>
              <a:rPr lang="zh-Hans" altLang="en-US" dirty="0">
                <a:solidFill>
                  <a:schemeClr val="tx2"/>
                </a:solidFill>
              </a:rPr>
              <a:t>  </a:t>
            </a:r>
            <a:r>
              <a:rPr lang="en-US" altLang="zh-CN" dirty="0">
                <a:solidFill>
                  <a:schemeClr val="tx2"/>
                </a:solidFill>
              </a:rPr>
              <a:t>private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mBlurWidth</a:t>
            </a:r>
            <a:r>
              <a:rPr lang="en-US" altLang="zh-CN" dirty="0">
                <a:solidFill>
                  <a:schemeClr val="tx2"/>
                </a:solidFill>
              </a:rPr>
              <a:t> = 15; </a:t>
            </a:r>
          </a:p>
          <a:p>
            <a:pPr marL="300038" lvl="1"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ForkBlur</a:t>
            </a:r>
            <a:r>
              <a:rPr lang="en-US" altLang="zh-CN" dirty="0">
                <a:solidFill>
                  <a:schemeClr val="tx2"/>
                </a:solidFill>
              </a:rPr>
              <a:t>(</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src</a:t>
            </a:r>
            <a:r>
              <a:rPr lang="en-US" altLang="zh-CN" dirty="0">
                <a:solidFill>
                  <a:schemeClr val="tx2"/>
                </a:solidFill>
              </a:rPr>
              <a:t>, </a:t>
            </a:r>
            <a:r>
              <a:rPr lang="en-US" altLang="zh-CN" dirty="0" err="1">
                <a:solidFill>
                  <a:schemeClr val="tx2"/>
                </a:solidFill>
              </a:rPr>
              <a:t>int</a:t>
            </a:r>
            <a:r>
              <a:rPr lang="en-US" altLang="zh-CN" dirty="0">
                <a:solidFill>
                  <a:schemeClr val="tx2"/>
                </a:solidFill>
              </a:rPr>
              <a:t> start, </a:t>
            </a:r>
            <a:r>
              <a:rPr lang="en-US" altLang="zh-CN" dirty="0" err="1">
                <a:solidFill>
                  <a:schemeClr val="tx2"/>
                </a:solidFill>
              </a:rPr>
              <a:t>int</a:t>
            </a:r>
            <a:r>
              <a:rPr lang="en-US" altLang="zh-CN" dirty="0">
                <a:solidFill>
                  <a:schemeClr val="tx2"/>
                </a:solidFill>
              </a:rPr>
              <a:t> length,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dst</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mSource</a:t>
            </a:r>
            <a:r>
              <a:rPr lang="en-US" altLang="zh-CN" dirty="0">
                <a:solidFill>
                  <a:schemeClr val="tx2"/>
                </a:solidFill>
              </a:rPr>
              <a:t> = </a:t>
            </a:r>
            <a:r>
              <a:rPr lang="en-US" altLang="zh-CN" dirty="0" err="1">
                <a:solidFill>
                  <a:schemeClr val="tx2"/>
                </a:solidFill>
              </a:rPr>
              <a:t>src</a:t>
            </a:r>
            <a:r>
              <a:rPr lang="en-US" altLang="zh-CN" dirty="0">
                <a:solidFill>
                  <a:schemeClr val="tx2"/>
                </a:solidFill>
              </a:rPr>
              <a:t>; </a:t>
            </a:r>
          </a:p>
          <a:p>
            <a:pPr marL="300038" lvl="1" indent="0">
              <a:buNone/>
            </a:pPr>
            <a:r>
              <a:rPr lang="zh-Hans" altLang="en-US" dirty="0">
                <a:solidFill>
                  <a:schemeClr val="tx2"/>
                </a:solidFill>
              </a:rPr>
              <a:t>    </a:t>
            </a:r>
            <a:r>
              <a:rPr lang="en-US" altLang="zh-CN" dirty="0" err="1">
                <a:solidFill>
                  <a:schemeClr val="tx2"/>
                </a:solidFill>
              </a:rPr>
              <a:t>mStart</a:t>
            </a:r>
            <a:r>
              <a:rPr lang="en-US" altLang="zh-CN" dirty="0">
                <a:solidFill>
                  <a:schemeClr val="tx2"/>
                </a:solidFill>
              </a:rPr>
              <a:t> = start; </a:t>
            </a:r>
          </a:p>
          <a:p>
            <a:pPr marL="300038" lvl="1" indent="0">
              <a:buNone/>
            </a:pPr>
            <a:r>
              <a:rPr lang="zh-Hans" altLang="en-US" dirty="0">
                <a:solidFill>
                  <a:schemeClr val="tx2"/>
                </a:solidFill>
              </a:rPr>
              <a:t>    </a:t>
            </a:r>
            <a:r>
              <a:rPr lang="en-US" altLang="zh-CN" dirty="0" err="1">
                <a:solidFill>
                  <a:schemeClr val="tx2"/>
                </a:solidFill>
              </a:rPr>
              <a:t>mLength</a:t>
            </a:r>
            <a:r>
              <a:rPr lang="en-US" altLang="zh-CN" dirty="0">
                <a:solidFill>
                  <a:schemeClr val="tx2"/>
                </a:solidFill>
              </a:rPr>
              <a:t> = length; </a:t>
            </a:r>
          </a:p>
          <a:p>
            <a:pPr marL="300038" lvl="1" indent="0">
              <a:buNone/>
            </a:pPr>
            <a:r>
              <a:rPr lang="zh-Hans" altLang="en-US" dirty="0">
                <a:solidFill>
                  <a:schemeClr val="tx2"/>
                </a:solidFill>
              </a:rPr>
              <a:t>    </a:t>
            </a:r>
            <a:r>
              <a:rPr lang="en-US" altLang="zh-CN" dirty="0" err="1">
                <a:solidFill>
                  <a:schemeClr val="tx2"/>
                </a:solidFill>
              </a:rPr>
              <a:t>mDestination</a:t>
            </a:r>
            <a:r>
              <a:rPr lang="en-US" altLang="zh-CN" dirty="0">
                <a:solidFill>
                  <a:schemeClr val="tx2"/>
                </a:solidFill>
              </a:rPr>
              <a:t> = </a:t>
            </a:r>
            <a:r>
              <a:rPr lang="en-US" altLang="zh-CN" dirty="0" err="1">
                <a:solidFill>
                  <a:schemeClr val="tx2"/>
                </a:solidFill>
              </a:rPr>
              <a:t>dst</a:t>
            </a:r>
            <a:r>
              <a:rPr lang="en-US" altLang="zh-CN" dirty="0">
                <a:solidFill>
                  <a:schemeClr val="tx2"/>
                </a:solidFill>
              </a:rPr>
              <a:t>; </a:t>
            </a:r>
          </a:p>
          <a:p>
            <a:pPr marL="300038" lvl="1" indent="0">
              <a:buNone/>
            </a:pPr>
            <a:r>
              <a:rPr lang="zh-Hans" altLang="en-US" dirty="0">
                <a:solidFill>
                  <a:schemeClr val="tx2"/>
                </a:solidFill>
              </a:rPr>
              <a:t> </a:t>
            </a:r>
            <a:r>
              <a:rPr lang="en-US" altLang="zh-CN">
                <a:solidFill>
                  <a:schemeClr val="tx2"/>
                </a:solidFill>
              </a:rPr>
              <a:t>} </a:t>
            </a:r>
            <a:endParaRPr lang="en-US" altLang="zh-CN" dirty="0">
              <a:solidFill>
                <a:schemeClr val="tx2"/>
              </a:solidFill>
            </a:endParaRPr>
          </a:p>
        </p:txBody>
      </p:sp>
      <p:sp>
        <p:nvSpPr>
          <p:cNvPr id="4" name="幻灯片编号占位符 3">
            <a:extLst>
              <a:ext uri="{FF2B5EF4-FFF2-40B4-BE49-F238E27FC236}">
                <a16:creationId xmlns:a16="http://schemas.microsoft.com/office/drawing/2014/main" id="{CE7788AB-D61D-EF49-8F35-72846B8D0997}"/>
              </a:ext>
            </a:extLst>
          </p:cNvPr>
          <p:cNvSpPr>
            <a:spLocks noGrp="1"/>
          </p:cNvSpPr>
          <p:nvPr>
            <p:ph type="sldNum" sz="quarter" idx="12"/>
          </p:nvPr>
        </p:nvSpPr>
        <p:spPr/>
        <p:txBody>
          <a:bodyPr/>
          <a:lstStyle/>
          <a:p>
            <a:fld id="{CB818ED7-1FAF-4BEC-A906-EB6564C334EB}" type="slidenum">
              <a:rPr lang="zh-CN" altLang="en-US" smtClean="0"/>
              <a:pPr/>
              <a:t>67</a:t>
            </a:fld>
            <a:endParaRPr lang="zh-CN" altLang="en-US" dirty="0"/>
          </a:p>
        </p:txBody>
      </p:sp>
    </p:spTree>
    <p:extLst>
      <p:ext uri="{BB962C8B-B14F-4D97-AF65-F5344CB8AC3E}">
        <p14:creationId xmlns:p14="http://schemas.microsoft.com/office/powerpoint/2010/main" val="2759766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E0232-77DA-E94D-A29D-DC513BCA8377}"/>
              </a:ext>
            </a:extLst>
          </p:cNvPr>
          <p:cNvSpPr>
            <a:spLocks noGrp="1"/>
          </p:cNvSpPr>
          <p:nvPr>
            <p:ph type="title"/>
          </p:nvPr>
        </p:nvSpPr>
        <p:spPr/>
        <p:txBody>
          <a:bodyPr/>
          <a:lstStyle/>
          <a:p>
            <a:r>
              <a:rPr lang="en-US" altLang="zh-CN" dirty="0"/>
              <a:t>Fork/Join</a:t>
            </a:r>
            <a:endParaRPr kumimoji="1" lang="zh-CN" altLang="en-US" dirty="0"/>
          </a:p>
        </p:txBody>
      </p:sp>
      <p:sp>
        <p:nvSpPr>
          <p:cNvPr id="3" name="内容占位符 2">
            <a:extLst>
              <a:ext uri="{FF2B5EF4-FFF2-40B4-BE49-F238E27FC236}">
                <a16:creationId xmlns:a16="http://schemas.microsoft.com/office/drawing/2014/main" id="{C283C842-B622-B74E-A893-47E949AF3654}"/>
              </a:ext>
            </a:extLst>
          </p:cNvPr>
          <p:cNvSpPr>
            <a:spLocks noGrp="1"/>
          </p:cNvSpPr>
          <p:nvPr>
            <p:ph idx="1"/>
          </p:nvPr>
        </p:nvSpPr>
        <p:spPr>
          <a:xfrm>
            <a:off x="1223628" y="845072"/>
            <a:ext cx="6588732" cy="4283109"/>
          </a:xfrm>
        </p:spPr>
        <p:txBody>
          <a:bodyPr>
            <a:normAutofit fontScale="77500" lnSpcReduction="20000"/>
          </a:bodyPr>
          <a:lstStyle/>
          <a:p>
            <a:pPr marL="300038" lvl="1" indent="0">
              <a:buNone/>
            </a:pPr>
            <a:r>
              <a:rPr lang="zh-Hans" altLang="en-US" dirty="0">
                <a:solidFill>
                  <a:schemeClr val="tx2"/>
                </a:solidFill>
              </a:rPr>
              <a:t>   </a:t>
            </a:r>
            <a:r>
              <a:rPr lang="en-US" altLang="zh-CN" dirty="0">
                <a:solidFill>
                  <a:schemeClr val="tx2"/>
                </a:solidFill>
              </a:rPr>
              <a:t>protected void </a:t>
            </a:r>
            <a:r>
              <a:rPr lang="en-US" altLang="zh-CN" dirty="0" err="1">
                <a:solidFill>
                  <a:schemeClr val="tx2"/>
                </a:solidFill>
              </a:rPr>
              <a:t>computeDirectly</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sidePixels</a:t>
            </a:r>
            <a:r>
              <a:rPr lang="en-US" altLang="zh-CN" dirty="0">
                <a:solidFill>
                  <a:schemeClr val="tx2"/>
                </a:solidFill>
              </a:rPr>
              <a:t> = (</a:t>
            </a:r>
            <a:r>
              <a:rPr lang="en-US" altLang="zh-CN" dirty="0" err="1">
                <a:solidFill>
                  <a:schemeClr val="tx2"/>
                </a:solidFill>
              </a:rPr>
              <a:t>mBlurWidth</a:t>
            </a:r>
            <a:r>
              <a:rPr lang="en-US" altLang="zh-CN" dirty="0">
                <a:solidFill>
                  <a:schemeClr val="tx2"/>
                </a:solidFill>
              </a:rPr>
              <a:t> - 1) / 2; </a:t>
            </a:r>
          </a:p>
          <a:p>
            <a:pPr marL="300038" lvl="1" indent="0">
              <a:buNone/>
            </a:pPr>
            <a:r>
              <a:rPr lang="zh-Hans" altLang="en-US" dirty="0">
                <a:solidFill>
                  <a:schemeClr val="tx2"/>
                </a:solidFill>
              </a:rPr>
              <a:t>      </a:t>
            </a:r>
            <a:r>
              <a:rPr lang="en-US" altLang="zh-CN" dirty="0">
                <a:solidFill>
                  <a:schemeClr val="tx2"/>
                </a:solidFill>
              </a:rPr>
              <a:t>for (</a:t>
            </a:r>
            <a:r>
              <a:rPr lang="en-US" altLang="zh-CN" dirty="0" err="1">
                <a:solidFill>
                  <a:schemeClr val="tx2"/>
                </a:solidFill>
              </a:rPr>
              <a:t>int</a:t>
            </a:r>
            <a:r>
              <a:rPr lang="en-US" altLang="zh-CN" dirty="0">
                <a:solidFill>
                  <a:schemeClr val="tx2"/>
                </a:solidFill>
              </a:rPr>
              <a:t> index = </a:t>
            </a:r>
            <a:r>
              <a:rPr lang="en-US" altLang="zh-CN" dirty="0" err="1">
                <a:solidFill>
                  <a:schemeClr val="tx2"/>
                </a:solidFill>
              </a:rPr>
              <a:t>mStart</a:t>
            </a:r>
            <a:r>
              <a:rPr lang="en-US" altLang="zh-CN" dirty="0">
                <a:solidFill>
                  <a:schemeClr val="tx2"/>
                </a:solidFill>
              </a:rPr>
              <a:t>; index &lt; </a:t>
            </a:r>
            <a:r>
              <a:rPr lang="en-US" altLang="zh-CN" dirty="0" err="1">
                <a:solidFill>
                  <a:schemeClr val="tx2"/>
                </a:solidFill>
              </a:rPr>
              <a:t>mStart</a:t>
            </a:r>
            <a:r>
              <a:rPr lang="en-US" altLang="zh-CN" dirty="0">
                <a:solidFill>
                  <a:schemeClr val="tx2"/>
                </a:solidFill>
              </a:rPr>
              <a:t> + </a:t>
            </a:r>
            <a:r>
              <a:rPr lang="en-US" altLang="zh-CN" dirty="0" err="1">
                <a:solidFill>
                  <a:schemeClr val="tx2"/>
                </a:solidFill>
              </a:rPr>
              <a:t>mLength</a:t>
            </a:r>
            <a:r>
              <a:rPr lang="en-US" altLang="zh-CN" dirty="0">
                <a:solidFill>
                  <a:schemeClr val="tx2"/>
                </a:solidFill>
              </a:rPr>
              <a:t>; index++) { </a:t>
            </a:r>
          </a:p>
          <a:p>
            <a:pPr marL="300038" lvl="1" indent="0">
              <a:buNone/>
            </a:pPr>
            <a:r>
              <a:rPr lang="zh-Hans" altLang="en-US" dirty="0">
                <a:solidFill>
                  <a:schemeClr val="tx2"/>
                </a:solidFill>
              </a:rPr>
              <a:t>         </a:t>
            </a:r>
            <a:r>
              <a:rPr lang="en-US" altLang="zh-CN" dirty="0">
                <a:solidFill>
                  <a:schemeClr val="tx2"/>
                </a:solidFill>
              </a:rPr>
              <a:t>// Calculate average. </a:t>
            </a:r>
          </a:p>
          <a:p>
            <a:pPr marL="300038" lvl="1" indent="0">
              <a:buNone/>
            </a:pPr>
            <a:r>
              <a:rPr lang="zh-Hans" altLang="en-US" dirty="0">
                <a:solidFill>
                  <a:schemeClr val="tx2"/>
                </a:solidFill>
              </a:rPr>
              <a:t>         </a:t>
            </a:r>
            <a:r>
              <a:rPr lang="en-US" altLang="zh-CN" dirty="0">
                <a:solidFill>
                  <a:schemeClr val="tx2"/>
                </a:solidFill>
              </a:rPr>
              <a:t>float </a:t>
            </a:r>
            <a:r>
              <a:rPr lang="en-US" altLang="zh-CN" dirty="0" err="1">
                <a:solidFill>
                  <a:schemeClr val="tx2"/>
                </a:solidFill>
              </a:rPr>
              <a:t>rt</a:t>
            </a:r>
            <a:r>
              <a:rPr lang="en-US" altLang="zh-CN" dirty="0">
                <a:solidFill>
                  <a:schemeClr val="tx2"/>
                </a:solidFill>
              </a:rPr>
              <a:t> = 0, </a:t>
            </a:r>
            <a:r>
              <a:rPr lang="en-US" altLang="zh-CN" dirty="0" err="1">
                <a:solidFill>
                  <a:schemeClr val="tx2"/>
                </a:solidFill>
              </a:rPr>
              <a:t>gt</a:t>
            </a:r>
            <a:r>
              <a:rPr lang="en-US" altLang="zh-CN" dirty="0">
                <a:solidFill>
                  <a:schemeClr val="tx2"/>
                </a:solidFill>
              </a:rPr>
              <a:t> = 0, </a:t>
            </a:r>
            <a:r>
              <a:rPr lang="en-US" altLang="zh-CN" dirty="0" err="1">
                <a:solidFill>
                  <a:schemeClr val="tx2"/>
                </a:solidFill>
              </a:rPr>
              <a:t>bt</a:t>
            </a:r>
            <a:r>
              <a:rPr lang="en-US" altLang="zh-CN" dirty="0">
                <a:solidFill>
                  <a:schemeClr val="tx2"/>
                </a:solidFill>
              </a:rPr>
              <a:t> = 0; </a:t>
            </a:r>
          </a:p>
          <a:p>
            <a:pPr marL="300038" lvl="1" indent="0">
              <a:buNone/>
            </a:pPr>
            <a:r>
              <a:rPr lang="zh-Hans" altLang="en-US" dirty="0">
                <a:solidFill>
                  <a:schemeClr val="tx2"/>
                </a:solidFill>
              </a:rPr>
              <a:t>         </a:t>
            </a:r>
            <a:r>
              <a:rPr lang="en-US" altLang="zh-CN" dirty="0">
                <a:solidFill>
                  <a:schemeClr val="tx2"/>
                </a:solidFill>
              </a:rPr>
              <a:t>for (</a:t>
            </a:r>
            <a:r>
              <a:rPr lang="en-US" altLang="zh-CN" dirty="0" err="1">
                <a:solidFill>
                  <a:schemeClr val="tx2"/>
                </a:solidFill>
              </a:rPr>
              <a:t>int</a:t>
            </a:r>
            <a:r>
              <a:rPr lang="en-US" altLang="zh-CN" dirty="0">
                <a:solidFill>
                  <a:schemeClr val="tx2"/>
                </a:solidFill>
              </a:rPr>
              <a:t> mi = -</a:t>
            </a:r>
            <a:r>
              <a:rPr lang="en-US" altLang="zh-CN" dirty="0" err="1">
                <a:solidFill>
                  <a:schemeClr val="tx2"/>
                </a:solidFill>
              </a:rPr>
              <a:t>sidePixels</a:t>
            </a:r>
            <a:r>
              <a:rPr lang="en-US" altLang="zh-CN" dirty="0">
                <a:solidFill>
                  <a:schemeClr val="tx2"/>
                </a:solidFill>
              </a:rPr>
              <a:t>; mi &lt;= </a:t>
            </a:r>
            <a:r>
              <a:rPr lang="en-US" altLang="zh-CN" dirty="0" err="1">
                <a:solidFill>
                  <a:schemeClr val="tx2"/>
                </a:solidFill>
              </a:rPr>
              <a:t>sidePixels</a:t>
            </a:r>
            <a:r>
              <a:rPr lang="en-US" altLang="zh-CN" dirty="0">
                <a:solidFill>
                  <a:schemeClr val="tx2"/>
                </a:solidFill>
              </a:rPr>
              <a:t>; mi++) {</a:t>
            </a:r>
          </a:p>
          <a:p>
            <a:pPr marL="300038"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mindex</a:t>
            </a:r>
            <a:r>
              <a:rPr lang="en-US" altLang="zh-CN" dirty="0">
                <a:solidFill>
                  <a:schemeClr val="tx2"/>
                </a:solidFill>
              </a:rPr>
              <a:t> = </a:t>
            </a:r>
            <a:r>
              <a:rPr lang="en-US" altLang="zh-CN" dirty="0" err="1">
                <a:solidFill>
                  <a:schemeClr val="tx2"/>
                </a:solidFill>
              </a:rPr>
              <a:t>Math.min</a:t>
            </a:r>
            <a:r>
              <a:rPr lang="en-US" altLang="zh-CN" dirty="0">
                <a:solidFill>
                  <a:schemeClr val="tx2"/>
                </a:solidFill>
              </a:rPr>
              <a:t>(</a:t>
            </a:r>
            <a:r>
              <a:rPr lang="en-US" altLang="zh-CN" dirty="0" err="1">
                <a:solidFill>
                  <a:schemeClr val="tx2"/>
                </a:solidFill>
              </a:rPr>
              <a:t>Math.max</a:t>
            </a:r>
            <a:r>
              <a:rPr lang="en-US" altLang="zh-CN" dirty="0">
                <a:solidFill>
                  <a:schemeClr val="tx2"/>
                </a:solidFill>
              </a:rPr>
              <a:t>(mi + index, 0), </a:t>
            </a:r>
          </a:p>
          <a:p>
            <a:pPr marL="300038" lvl="1" indent="0">
              <a:buNone/>
            </a:pPr>
            <a:r>
              <a:rPr lang="zh-Hans" altLang="en-US" dirty="0">
                <a:solidFill>
                  <a:schemeClr val="tx2"/>
                </a:solidFill>
              </a:rPr>
              <a:t>                          </a:t>
            </a:r>
            <a:r>
              <a:rPr lang="en-US" altLang="zh-CN" dirty="0" err="1">
                <a:solidFill>
                  <a:schemeClr val="tx2"/>
                </a:solidFill>
              </a:rPr>
              <a:t>mSource.length</a:t>
            </a:r>
            <a:r>
              <a:rPr lang="en-US" altLang="zh-CN" dirty="0">
                <a:solidFill>
                  <a:schemeClr val="tx2"/>
                </a:solidFill>
              </a:rPr>
              <a:t> - 1);</a:t>
            </a:r>
          </a:p>
          <a:p>
            <a:pPr marL="300038" lvl="1"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int</a:t>
            </a:r>
            <a:r>
              <a:rPr lang="en-US" altLang="zh-CN" dirty="0">
                <a:solidFill>
                  <a:schemeClr val="tx2"/>
                </a:solidFill>
              </a:rPr>
              <a:t> pixel = </a:t>
            </a:r>
            <a:r>
              <a:rPr lang="en-US" altLang="zh-CN" dirty="0" err="1">
                <a:solidFill>
                  <a:schemeClr val="tx2"/>
                </a:solidFill>
              </a:rPr>
              <a:t>mSource</a:t>
            </a:r>
            <a:r>
              <a:rPr lang="en-US" altLang="zh-CN" dirty="0">
                <a:solidFill>
                  <a:schemeClr val="tx2"/>
                </a:solidFill>
              </a:rPr>
              <a:t>[</a:t>
            </a:r>
            <a:r>
              <a:rPr lang="en-US" altLang="zh-CN" dirty="0" err="1">
                <a:solidFill>
                  <a:schemeClr val="tx2"/>
                </a:solidFill>
              </a:rPr>
              <a:t>mindex</a:t>
            </a:r>
            <a:r>
              <a:rPr lang="en-US" altLang="zh-CN" dirty="0">
                <a:solidFill>
                  <a:schemeClr val="tx2"/>
                </a:solidFill>
              </a:rPr>
              <a:t>]; </a:t>
            </a:r>
          </a:p>
          <a:p>
            <a:pPr marL="300038" lvl="1" indent="0">
              <a:buNone/>
            </a:pPr>
            <a:r>
              <a:rPr lang="zh-Hans" altLang="en-US" dirty="0">
                <a:solidFill>
                  <a:schemeClr val="tx2"/>
                </a:solidFill>
              </a:rPr>
              <a:t>            </a:t>
            </a:r>
            <a:r>
              <a:rPr lang="en-US" altLang="zh-CN" dirty="0" err="1">
                <a:solidFill>
                  <a:schemeClr val="tx2"/>
                </a:solidFill>
              </a:rPr>
              <a:t>rt</a:t>
            </a:r>
            <a:r>
              <a:rPr lang="en-US" altLang="zh-CN" dirty="0">
                <a:solidFill>
                  <a:schemeClr val="tx2"/>
                </a:solidFill>
              </a:rPr>
              <a:t> += (float)((pixel &amp; 0x00ff0000) &gt;&gt; 16) / </a:t>
            </a:r>
            <a:r>
              <a:rPr lang="en-US" altLang="zh-CN" dirty="0" err="1">
                <a:solidFill>
                  <a:schemeClr val="tx2"/>
                </a:solidFill>
              </a:rPr>
              <a:t>mBlurWidth</a:t>
            </a:r>
            <a:r>
              <a:rPr lang="en-US" altLang="zh-CN" dirty="0">
                <a:solidFill>
                  <a:schemeClr val="tx2"/>
                </a:solidFill>
              </a:rPr>
              <a:t>; </a:t>
            </a:r>
          </a:p>
          <a:p>
            <a:pPr marL="300038" lvl="1" indent="0">
              <a:buNone/>
            </a:pPr>
            <a:r>
              <a:rPr lang="zh-Hans" altLang="en-US" dirty="0">
                <a:solidFill>
                  <a:schemeClr val="tx2"/>
                </a:solidFill>
              </a:rPr>
              <a:t>            </a:t>
            </a:r>
            <a:r>
              <a:rPr lang="en-US" altLang="zh-CN" dirty="0" err="1">
                <a:solidFill>
                  <a:schemeClr val="tx2"/>
                </a:solidFill>
              </a:rPr>
              <a:t>gt</a:t>
            </a:r>
            <a:r>
              <a:rPr lang="en-US" altLang="zh-CN" dirty="0">
                <a:solidFill>
                  <a:schemeClr val="tx2"/>
                </a:solidFill>
              </a:rPr>
              <a:t> += (float)((pixel &amp; 0x0000ff00) &gt;&gt; 8) / </a:t>
            </a:r>
            <a:r>
              <a:rPr lang="en-US" altLang="zh-CN" dirty="0" err="1">
                <a:solidFill>
                  <a:schemeClr val="tx2"/>
                </a:solidFill>
              </a:rPr>
              <a:t>mBlurWidth</a:t>
            </a:r>
            <a:r>
              <a:rPr lang="en-US" altLang="zh-CN" dirty="0">
                <a:solidFill>
                  <a:schemeClr val="tx2"/>
                </a:solidFill>
              </a:rPr>
              <a:t>; </a:t>
            </a:r>
          </a:p>
          <a:p>
            <a:pPr marL="300038" lvl="1" indent="0">
              <a:buNone/>
            </a:pPr>
            <a:r>
              <a:rPr lang="zh-Hans" altLang="en-US" dirty="0">
                <a:solidFill>
                  <a:schemeClr val="tx2"/>
                </a:solidFill>
              </a:rPr>
              <a:t>            </a:t>
            </a:r>
            <a:r>
              <a:rPr lang="en-US" altLang="zh-CN" dirty="0" err="1">
                <a:solidFill>
                  <a:schemeClr val="tx2"/>
                </a:solidFill>
              </a:rPr>
              <a:t>bt</a:t>
            </a:r>
            <a:r>
              <a:rPr lang="en-US" altLang="zh-CN" dirty="0">
                <a:solidFill>
                  <a:schemeClr val="tx2"/>
                </a:solidFill>
              </a:rPr>
              <a:t> += (float)((pixel &amp; 0x000000ff) &gt;&gt; 0) / </a:t>
            </a:r>
            <a:r>
              <a:rPr lang="en-US" altLang="zh-CN" dirty="0" err="1">
                <a:solidFill>
                  <a:schemeClr val="tx2"/>
                </a:solidFill>
              </a:rPr>
              <a:t>mBlurWidth</a:t>
            </a:r>
            <a:r>
              <a:rPr lang="en-US" altLang="zh-CN" dirty="0">
                <a:solidFill>
                  <a:schemeClr val="tx2"/>
                </a:solidFill>
              </a:rPr>
              <a:t>; </a:t>
            </a:r>
          </a:p>
          <a:p>
            <a:pPr marL="300038" lvl="1" indent="0">
              <a:buNone/>
            </a:pPr>
            <a:r>
              <a:rPr lang="zh-CN"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Reassemble destination pixel.</a:t>
            </a:r>
          </a:p>
          <a:p>
            <a:pPr marL="300038" lvl="1" indent="0">
              <a:buNone/>
            </a:pPr>
            <a:r>
              <a:rPr lang="zh-Hans" altLang="en-US" dirty="0">
                <a:solidFill>
                  <a:schemeClr val="tx2"/>
                </a:solidFill>
              </a:rPr>
              <a:t>         </a:t>
            </a:r>
            <a:r>
              <a:rPr lang="en-US" altLang="zh-CN" dirty="0">
                <a:solidFill>
                  <a:schemeClr val="tx2"/>
                </a:solidFill>
              </a:rPr>
              <a:t>int </a:t>
            </a:r>
            <a:r>
              <a:rPr lang="en-US" altLang="zh-CN" dirty="0" err="1">
                <a:solidFill>
                  <a:schemeClr val="tx2"/>
                </a:solidFill>
              </a:rPr>
              <a:t>dpixel</a:t>
            </a:r>
            <a:r>
              <a:rPr lang="en-US" altLang="zh-CN" dirty="0">
                <a:solidFill>
                  <a:schemeClr val="tx2"/>
                </a:solidFill>
              </a:rPr>
              <a:t> = (0xff000000 ) | </a:t>
            </a:r>
          </a:p>
          <a:p>
            <a:pPr marL="300038" lvl="1" indent="0">
              <a:buNone/>
            </a:pPr>
            <a:r>
              <a:rPr lang="zh-Hans" altLang="en-US" dirty="0">
                <a:solidFill>
                  <a:schemeClr val="tx2"/>
                </a:solidFill>
              </a:rPr>
              <a:t>                                </a:t>
            </a:r>
            <a:r>
              <a:rPr lang="en-US" altLang="zh-CN" dirty="0">
                <a:solidFill>
                  <a:schemeClr val="tx2"/>
                </a:solidFill>
              </a:rPr>
              <a:t>(((int)rt) &lt;&lt; 16) | </a:t>
            </a:r>
          </a:p>
          <a:p>
            <a:pPr marL="300038" lvl="1" indent="0">
              <a:buNone/>
            </a:pPr>
            <a:r>
              <a:rPr lang="zh-Hans" altLang="en-US" dirty="0">
                <a:solidFill>
                  <a:schemeClr val="tx2"/>
                </a:solidFill>
              </a:rPr>
              <a:t>                                </a:t>
            </a:r>
            <a:r>
              <a:rPr lang="en-US" altLang="zh-CN" dirty="0">
                <a:solidFill>
                  <a:schemeClr val="tx2"/>
                </a:solidFill>
              </a:rPr>
              <a:t>(((int)</a:t>
            </a:r>
            <a:r>
              <a:rPr lang="en-US" altLang="zh-CN" dirty="0" err="1">
                <a:solidFill>
                  <a:schemeClr val="tx2"/>
                </a:solidFill>
              </a:rPr>
              <a:t>gt</a:t>
            </a:r>
            <a:r>
              <a:rPr lang="en-US" altLang="zh-CN" dirty="0">
                <a:solidFill>
                  <a:schemeClr val="tx2"/>
                </a:solidFill>
              </a:rPr>
              <a:t>) &lt;&lt; 8) | </a:t>
            </a:r>
          </a:p>
          <a:p>
            <a:pPr marL="300038" lvl="1" indent="0">
              <a:buNone/>
            </a:pPr>
            <a:r>
              <a:rPr lang="zh-Hans" altLang="en-US" dirty="0">
                <a:solidFill>
                  <a:schemeClr val="tx2"/>
                </a:solidFill>
              </a:rPr>
              <a:t>                                </a:t>
            </a:r>
            <a:r>
              <a:rPr lang="en-US" altLang="zh-CN" dirty="0">
                <a:solidFill>
                  <a:schemeClr val="tx2"/>
                </a:solidFill>
              </a:rPr>
              <a:t>(((int)</a:t>
            </a:r>
            <a:r>
              <a:rPr lang="en-US" altLang="zh-CN" dirty="0" err="1">
                <a:solidFill>
                  <a:schemeClr val="tx2"/>
                </a:solidFill>
              </a:rPr>
              <a:t>bt</a:t>
            </a:r>
            <a:r>
              <a:rPr lang="en-US" altLang="zh-CN" dirty="0">
                <a:solidFill>
                  <a:schemeClr val="tx2"/>
                </a:solidFill>
              </a:rPr>
              <a:t>) &lt;&lt; 0); </a:t>
            </a:r>
          </a:p>
          <a:p>
            <a:pPr marL="300038" lvl="1" indent="0">
              <a:buNone/>
            </a:pPr>
            <a:r>
              <a:rPr lang="zh-Hans" altLang="en-US" dirty="0">
                <a:solidFill>
                  <a:schemeClr val="tx2"/>
                </a:solidFill>
              </a:rPr>
              <a:t>         </a:t>
            </a:r>
            <a:r>
              <a:rPr lang="en-US" altLang="zh-CN" dirty="0" err="1">
                <a:solidFill>
                  <a:schemeClr val="tx2"/>
                </a:solidFill>
              </a:rPr>
              <a:t>mDestination</a:t>
            </a:r>
            <a:r>
              <a:rPr lang="en-US" altLang="zh-CN" dirty="0">
                <a:solidFill>
                  <a:schemeClr val="tx2"/>
                </a:solidFill>
              </a:rPr>
              <a:t>[index] = </a:t>
            </a:r>
            <a:r>
              <a:rPr lang="en-US" altLang="zh-CN" dirty="0" err="1">
                <a:solidFill>
                  <a:schemeClr val="tx2"/>
                </a:solidFill>
              </a:rPr>
              <a:t>dpixel</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 </a:t>
            </a:r>
          </a:p>
          <a:p>
            <a:pPr marL="300038" lvl="1" indent="0">
              <a:buNone/>
            </a:pPr>
            <a:r>
              <a:rPr lang="zh-Hans" altLang="en-US" dirty="0">
                <a:solidFill>
                  <a:schemeClr val="tx2"/>
                </a:solidFill>
              </a:rPr>
              <a:t>  </a:t>
            </a:r>
            <a:r>
              <a:rPr lang="en-US" altLang="zh-CN" dirty="0">
                <a:solidFill>
                  <a:schemeClr val="tx2"/>
                </a:solidFill>
              </a:rPr>
              <a:t>...</a:t>
            </a:r>
            <a:endParaRPr kumimoji="1" lang="zh-CN" altLang="en-US" dirty="0">
              <a:solidFill>
                <a:schemeClr val="tx2"/>
              </a:solidFill>
            </a:endParaRPr>
          </a:p>
        </p:txBody>
      </p:sp>
      <p:sp>
        <p:nvSpPr>
          <p:cNvPr id="4" name="幻灯片编号占位符 3">
            <a:extLst>
              <a:ext uri="{FF2B5EF4-FFF2-40B4-BE49-F238E27FC236}">
                <a16:creationId xmlns:a16="http://schemas.microsoft.com/office/drawing/2014/main" id="{CE7788AB-D61D-EF49-8F35-72846B8D0997}"/>
              </a:ext>
            </a:extLst>
          </p:cNvPr>
          <p:cNvSpPr>
            <a:spLocks noGrp="1"/>
          </p:cNvSpPr>
          <p:nvPr>
            <p:ph type="sldNum" sz="quarter" idx="12"/>
          </p:nvPr>
        </p:nvSpPr>
        <p:spPr/>
        <p:txBody>
          <a:bodyPr/>
          <a:lstStyle/>
          <a:p>
            <a:fld id="{CB818ED7-1FAF-4BEC-A906-EB6564C334EB}" type="slidenum">
              <a:rPr lang="zh-CN" altLang="en-US" smtClean="0"/>
              <a:pPr/>
              <a:t>68</a:t>
            </a:fld>
            <a:endParaRPr lang="zh-CN" altLang="en-US" dirty="0"/>
          </a:p>
        </p:txBody>
      </p:sp>
    </p:spTree>
    <p:extLst>
      <p:ext uri="{BB962C8B-B14F-4D97-AF65-F5344CB8AC3E}">
        <p14:creationId xmlns:p14="http://schemas.microsoft.com/office/powerpoint/2010/main" val="2241443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057AF-4170-DF43-BA7B-D611FBCF8158}"/>
              </a:ext>
            </a:extLst>
          </p:cNvPr>
          <p:cNvSpPr>
            <a:spLocks noGrp="1"/>
          </p:cNvSpPr>
          <p:nvPr>
            <p:ph type="title"/>
          </p:nvPr>
        </p:nvSpPr>
        <p:spPr/>
        <p:txBody>
          <a:bodyPr/>
          <a:lstStyle/>
          <a:p>
            <a:r>
              <a:rPr lang="en-US" altLang="zh-CN" dirty="0"/>
              <a:t>Fork/Join</a:t>
            </a:r>
            <a:endParaRPr kumimoji="1" lang="zh-CN" altLang="en-US" dirty="0"/>
          </a:p>
        </p:txBody>
      </p:sp>
      <p:sp>
        <p:nvSpPr>
          <p:cNvPr id="3" name="内容占位符 2">
            <a:extLst>
              <a:ext uri="{FF2B5EF4-FFF2-40B4-BE49-F238E27FC236}">
                <a16:creationId xmlns:a16="http://schemas.microsoft.com/office/drawing/2014/main" id="{CA908179-D845-CD46-8728-B2C1FC6A3B62}"/>
              </a:ext>
            </a:extLst>
          </p:cNvPr>
          <p:cNvSpPr>
            <a:spLocks noGrp="1"/>
          </p:cNvSpPr>
          <p:nvPr>
            <p:ph idx="1"/>
          </p:nvPr>
        </p:nvSpPr>
        <p:spPr>
          <a:xfrm>
            <a:off x="179512" y="845073"/>
            <a:ext cx="8856984" cy="3940924"/>
          </a:xfrm>
        </p:spPr>
        <p:txBody>
          <a:bodyPr>
            <a:normAutofit fontScale="92500" lnSpcReduction="20000"/>
          </a:bodyPr>
          <a:lstStyle/>
          <a:p>
            <a:r>
              <a:rPr lang="en-US" altLang="zh-CN" dirty="0"/>
              <a:t>Now you implement the abstract </a:t>
            </a:r>
            <a:r>
              <a:rPr lang="en-US" altLang="zh-CN" dirty="0">
                <a:solidFill>
                  <a:schemeClr val="tx2"/>
                </a:solidFill>
              </a:rPr>
              <a:t>compute()</a:t>
            </a:r>
            <a:r>
              <a:rPr lang="en-US" altLang="zh-CN" dirty="0"/>
              <a:t> method, which either performs the blur directly or splits it into two smaller tasks. A simple array length threshold helps determine whether the work is performed or split.</a:t>
            </a:r>
          </a:p>
          <a:p>
            <a:endParaRPr lang="en-US" altLang="zh-CN" dirty="0"/>
          </a:p>
          <a:p>
            <a:pPr marL="300038" lvl="1" indent="0">
              <a:lnSpc>
                <a:spcPct val="80000"/>
              </a:lnSpc>
              <a:buNone/>
            </a:pPr>
            <a:r>
              <a:rPr lang="en-US" altLang="zh-CN" sz="1800" dirty="0">
                <a:solidFill>
                  <a:schemeClr val="tx2"/>
                </a:solidFill>
              </a:rPr>
              <a:t>protected static </a:t>
            </a:r>
            <a:r>
              <a:rPr lang="en-US" altLang="zh-CN" sz="1800" dirty="0" err="1">
                <a:solidFill>
                  <a:schemeClr val="tx2"/>
                </a:solidFill>
              </a:rPr>
              <a:t>int</a:t>
            </a:r>
            <a:r>
              <a:rPr lang="en-US" altLang="zh-CN" sz="1800" dirty="0">
                <a:solidFill>
                  <a:schemeClr val="tx2"/>
                </a:solidFill>
              </a:rPr>
              <a:t> </a:t>
            </a:r>
            <a:r>
              <a:rPr lang="en-US" altLang="zh-CN" sz="1800" dirty="0" err="1">
                <a:solidFill>
                  <a:schemeClr val="tx2"/>
                </a:solidFill>
              </a:rPr>
              <a:t>sThreshold</a:t>
            </a:r>
            <a:r>
              <a:rPr lang="en-US" altLang="zh-CN" sz="1800" dirty="0">
                <a:solidFill>
                  <a:schemeClr val="tx2"/>
                </a:solidFill>
              </a:rPr>
              <a:t> = 100000; </a:t>
            </a:r>
          </a:p>
          <a:p>
            <a:pPr marL="300038" lvl="1" indent="0">
              <a:lnSpc>
                <a:spcPct val="80000"/>
              </a:lnSpc>
              <a:buNone/>
            </a:pPr>
            <a:endParaRPr lang="en-US" altLang="zh-CN" sz="1800" dirty="0">
              <a:solidFill>
                <a:schemeClr val="tx2"/>
              </a:solidFill>
            </a:endParaRPr>
          </a:p>
          <a:p>
            <a:pPr marL="300038" lvl="1" indent="0">
              <a:lnSpc>
                <a:spcPct val="80000"/>
              </a:lnSpc>
              <a:buNone/>
            </a:pPr>
            <a:r>
              <a:rPr lang="en-US" altLang="zh-CN" sz="1800" dirty="0">
                <a:solidFill>
                  <a:schemeClr val="tx2"/>
                </a:solidFill>
              </a:rPr>
              <a:t>protected void compute() {</a:t>
            </a:r>
          </a:p>
          <a:p>
            <a:pPr marL="300038" lvl="1" indent="0">
              <a:lnSpc>
                <a:spcPct val="80000"/>
              </a:lnSpc>
              <a:buNone/>
            </a:pPr>
            <a:r>
              <a:rPr lang="zh-Hans" altLang="en-US" sz="1800" dirty="0">
                <a:solidFill>
                  <a:schemeClr val="tx2"/>
                </a:solidFill>
              </a:rPr>
              <a:t> </a:t>
            </a:r>
            <a:r>
              <a:rPr lang="en-US" altLang="zh-CN" sz="1800" dirty="0">
                <a:solidFill>
                  <a:schemeClr val="tx2"/>
                </a:solidFill>
              </a:rPr>
              <a:t> if (</a:t>
            </a:r>
            <a:r>
              <a:rPr lang="en-US" altLang="zh-CN" sz="1800" dirty="0" err="1">
                <a:solidFill>
                  <a:schemeClr val="tx2"/>
                </a:solidFill>
              </a:rPr>
              <a:t>mLength</a:t>
            </a:r>
            <a:r>
              <a:rPr lang="en-US" altLang="zh-CN" sz="1800" dirty="0">
                <a:solidFill>
                  <a:schemeClr val="tx2"/>
                </a:solidFill>
              </a:rPr>
              <a:t> &lt; </a:t>
            </a:r>
            <a:r>
              <a:rPr lang="en-US" altLang="zh-CN" sz="1800" dirty="0" err="1">
                <a:solidFill>
                  <a:schemeClr val="tx2"/>
                </a:solidFill>
              </a:rPr>
              <a:t>sThreshold</a:t>
            </a:r>
            <a:r>
              <a:rPr lang="en-US" altLang="zh-CN" sz="1800" dirty="0">
                <a:solidFill>
                  <a:schemeClr val="tx2"/>
                </a:solidFill>
              </a:rPr>
              <a:t>) {</a:t>
            </a:r>
          </a:p>
          <a:p>
            <a:pPr marL="300038" lvl="1" indent="0">
              <a:lnSpc>
                <a:spcPct val="80000"/>
              </a:lnSpc>
              <a:buNone/>
            </a:pPr>
            <a:r>
              <a:rPr lang="zh-Hans" altLang="en-US" sz="1800" dirty="0">
                <a:solidFill>
                  <a:schemeClr val="tx2"/>
                </a:solidFill>
              </a:rPr>
              <a:t>    </a:t>
            </a:r>
            <a:r>
              <a:rPr lang="en-US" altLang="zh-CN" sz="1800" dirty="0">
                <a:solidFill>
                  <a:schemeClr val="tx2"/>
                </a:solidFill>
              </a:rPr>
              <a:t> </a:t>
            </a:r>
            <a:r>
              <a:rPr lang="en-US" altLang="zh-CN" sz="1800" dirty="0" err="1">
                <a:solidFill>
                  <a:schemeClr val="tx2"/>
                </a:solidFill>
              </a:rPr>
              <a:t>computeDirectly</a:t>
            </a:r>
            <a:r>
              <a:rPr lang="en-US" altLang="zh-CN" sz="1800" dirty="0">
                <a:solidFill>
                  <a:schemeClr val="tx2"/>
                </a:solidFill>
              </a:rPr>
              <a:t>(); </a:t>
            </a:r>
          </a:p>
          <a:p>
            <a:pPr marL="300038" lvl="1" indent="0">
              <a:lnSpc>
                <a:spcPct val="80000"/>
              </a:lnSpc>
              <a:buNone/>
            </a:pPr>
            <a:r>
              <a:rPr lang="zh-Hans" altLang="en-US" sz="1800" dirty="0">
                <a:solidFill>
                  <a:schemeClr val="tx2"/>
                </a:solidFill>
              </a:rPr>
              <a:t>     </a:t>
            </a:r>
            <a:r>
              <a:rPr lang="en-US" altLang="zh-CN" sz="1800" dirty="0">
                <a:solidFill>
                  <a:schemeClr val="tx2"/>
                </a:solidFill>
              </a:rPr>
              <a:t>return; </a:t>
            </a:r>
          </a:p>
          <a:p>
            <a:pPr marL="300038" lvl="1" indent="0">
              <a:lnSpc>
                <a:spcPct val="80000"/>
              </a:lnSpc>
              <a:buNone/>
            </a:pPr>
            <a:r>
              <a:rPr lang="zh-Hans" altLang="en-US" sz="1800" dirty="0">
                <a:solidFill>
                  <a:schemeClr val="tx2"/>
                </a:solidFill>
              </a:rPr>
              <a:t>  </a:t>
            </a:r>
            <a:r>
              <a:rPr lang="en-US" altLang="zh-CN" sz="1800" dirty="0">
                <a:solidFill>
                  <a:schemeClr val="tx2"/>
                </a:solidFill>
              </a:rPr>
              <a:t>} </a:t>
            </a:r>
          </a:p>
          <a:p>
            <a:pPr marL="300038" lvl="1" indent="0">
              <a:lnSpc>
                <a:spcPct val="80000"/>
              </a:lnSpc>
              <a:buNone/>
            </a:pPr>
            <a:endParaRPr lang="en-US" altLang="zh-CN" sz="1800" dirty="0">
              <a:solidFill>
                <a:schemeClr val="tx2"/>
              </a:solidFill>
            </a:endParaRPr>
          </a:p>
          <a:p>
            <a:pPr marL="300038" lvl="1" indent="0">
              <a:lnSpc>
                <a:spcPct val="80000"/>
              </a:lnSpc>
              <a:buNone/>
            </a:pPr>
            <a:r>
              <a:rPr lang="zh-Hans" altLang="en-US" sz="1800" dirty="0">
                <a:solidFill>
                  <a:schemeClr val="tx2"/>
                </a:solidFill>
              </a:rPr>
              <a:t>  </a:t>
            </a:r>
            <a:r>
              <a:rPr lang="en-US" altLang="zh-CN" sz="1800" dirty="0" err="1">
                <a:solidFill>
                  <a:schemeClr val="tx2"/>
                </a:solidFill>
              </a:rPr>
              <a:t>int</a:t>
            </a:r>
            <a:r>
              <a:rPr lang="en-US" altLang="zh-CN" sz="1800" dirty="0">
                <a:solidFill>
                  <a:schemeClr val="tx2"/>
                </a:solidFill>
              </a:rPr>
              <a:t> split = </a:t>
            </a:r>
            <a:r>
              <a:rPr lang="en-US" altLang="zh-CN" sz="1800" dirty="0" err="1">
                <a:solidFill>
                  <a:schemeClr val="tx2"/>
                </a:solidFill>
              </a:rPr>
              <a:t>mLength</a:t>
            </a:r>
            <a:r>
              <a:rPr lang="en-US" altLang="zh-CN" sz="1800" dirty="0">
                <a:solidFill>
                  <a:schemeClr val="tx2"/>
                </a:solidFill>
              </a:rPr>
              <a:t> / 2; </a:t>
            </a:r>
          </a:p>
          <a:p>
            <a:pPr marL="300038" lvl="1" indent="0">
              <a:lnSpc>
                <a:spcPct val="80000"/>
              </a:lnSpc>
              <a:buNone/>
            </a:pPr>
            <a:endParaRPr lang="en-US" altLang="zh-CN" sz="1800" dirty="0">
              <a:solidFill>
                <a:schemeClr val="tx2"/>
              </a:solidFill>
            </a:endParaRPr>
          </a:p>
          <a:p>
            <a:pPr marL="300038" lvl="1" indent="0">
              <a:lnSpc>
                <a:spcPct val="80000"/>
              </a:lnSpc>
              <a:buNone/>
            </a:pPr>
            <a:r>
              <a:rPr lang="zh-Hans" altLang="en-US" sz="1800" dirty="0">
                <a:solidFill>
                  <a:schemeClr val="tx2"/>
                </a:solidFill>
              </a:rPr>
              <a:t>  </a:t>
            </a:r>
            <a:r>
              <a:rPr lang="en-US" altLang="zh-CN" sz="1800" dirty="0" err="1">
                <a:solidFill>
                  <a:schemeClr val="tx2"/>
                </a:solidFill>
              </a:rPr>
              <a:t>invokeAll</a:t>
            </a:r>
            <a:r>
              <a:rPr lang="en-US" altLang="zh-CN" sz="1800" dirty="0">
                <a:solidFill>
                  <a:schemeClr val="tx2"/>
                </a:solidFill>
              </a:rPr>
              <a:t>(</a:t>
            </a:r>
          </a:p>
          <a:p>
            <a:pPr marL="300038" lvl="1" indent="0">
              <a:lnSpc>
                <a:spcPct val="80000"/>
              </a:lnSpc>
              <a:buNone/>
            </a:pPr>
            <a:r>
              <a:rPr lang="zh-Hans" altLang="en-US" sz="1800" dirty="0">
                <a:solidFill>
                  <a:schemeClr val="tx2"/>
                </a:solidFill>
              </a:rPr>
              <a:t>           </a:t>
            </a:r>
            <a:r>
              <a:rPr lang="en-US" altLang="zh-CN" sz="1800" dirty="0">
                <a:solidFill>
                  <a:schemeClr val="tx2"/>
                </a:solidFill>
              </a:rPr>
              <a:t>new </a:t>
            </a:r>
            <a:r>
              <a:rPr lang="en-US" altLang="zh-CN" sz="1800" dirty="0" err="1">
                <a:solidFill>
                  <a:schemeClr val="tx2"/>
                </a:solidFill>
              </a:rPr>
              <a:t>ForkBlur</a:t>
            </a:r>
            <a:r>
              <a:rPr lang="en-US" altLang="zh-CN" sz="1800" dirty="0">
                <a:solidFill>
                  <a:schemeClr val="tx2"/>
                </a:solidFill>
              </a:rPr>
              <a:t>(</a:t>
            </a:r>
            <a:r>
              <a:rPr lang="en-US" altLang="zh-CN" sz="1800" dirty="0" err="1">
                <a:solidFill>
                  <a:schemeClr val="tx2"/>
                </a:solidFill>
              </a:rPr>
              <a:t>mSource</a:t>
            </a:r>
            <a:r>
              <a:rPr lang="en-US" altLang="zh-CN" sz="1800" dirty="0">
                <a:solidFill>
                  <a:schemeClr val="tx2"/>
                </a:solidFill>
              </a:rPr>
              <a:t>, </a:t>
            </a:r>
            <a:r>
              <a:rPr lang="en-US" altLang="zh-CN" sz="1800" dirty="0" err="1">
                <a:solidFill>
                  <a:schemeClr val="tx2"/>
                </a:solidFill>
              </a:rPr>
              <a:t>mStart</a:t>
            </a:r>
            <a:r>
              <a:rPr lang="en-US" altLang="zh-CN" sz="1800" dirty="0">
                <a:solidFill>
                  <a:schemeClr val="tx2"/>
                </a:solidFill>
              </a:rPr>
              <a:t>, split, </a:t>
            </a:r>
            <a:r>
              <a:rPr lang="en-US" altLang="zh-CN" sz="1800" dirty="0" err="1">
                <a:solidFill>
                  <a:schemeClr val="tx2"/>
                </a:solidFill>
              </a:rPr>
              <a:t>mDestination</a:t>
            </a:r>
            <a:r>
              <a:rPr lang="en-US" altLang="zh-CN" sz="1800" dirty="0">
                <a:solidFill>
                  <a:schemeClr val="tx2"/>
                </a:solidFill>
              </a:rPr>
              <a:t>), </a:t>
            </a:r>
          </a:p>
          <a:p>
            <a:pPr marL="300038" lvl="1" indent="0">
              <a:lnSpc>
                <a:spcPct val="80000"/>
              </a:lnSpc>
              <a:buNone/>
            </a:pPr>
            <a:r>
              <a:rPr lang="zh-Hans" altLang="en-US" sz="1800" dirty="0">
                <a:solidFill>
                  <a:schemeClr val="tx2"/>
                </a:solidFill>
              </a:rPr>
              <a:t>           </a:t>
            </a:r>
            <a:r>
              <a:rPr lang="en-US" altLang="zh-CN" sz="1800" dirty="0">
                <a:solidFill>
                  <a:schemeClr val="tx2"/>
                </a:solidFill>
              </a:rPr>
              <a:t>new </a:t>
            </a:r>
            <a:r>
              <a:rPr lang="en-US" altLang="zh-CN" sz="1800" dirty="0" err="1">
                <a:solidFill>
                  <a:schemeClr val="tx2"/>
                </a:solidFill>
              </a:rPr>
              <a:t>ForkBlur</a:t>
            </a:r>
            <a:r>
              <a:rPr lang="en-US" altLang="zh-CN" sz="1800" dirty="0">
                <a:solidFill>
                  <a:schemeClr val="tx2"/>
                </a:solidFill>
              </a:rPr>
              <a:t>(</a:t>
            </a:r>
            <a:r>
              <a:rPr lang="en-US" altLang="zh-CN" sz="1800" dirty="0" err="1">
                <a:solidFill>
                  <a:schemeClr val="tx2"/>
                </a:solidFill>
              </a:rPr>
              <a:t>mSource</a:t>
            </a:r>
            <a:r>
              <a:rPr lang="en-US" altLang="zh-CN" sz="1800" dirty="0">
                <a:solidFill>
                  <a:schemeClr val="tx2"/>
                </a:solidFill>
              </a:rPr>
              <a:t>, </a:t>
            </a:r>
            <a:r>
              <a:rPr lang="en-US" altLang="zh-CN" sz="1800" dirty="0" err="1">
                <a:solidFill>
                  <a:schemeClr val="tx2"/>
                </a:solidFill>
              </a:rPr>
              <a:t>mStart</a:t>
            </a:r>
            <a:r>
              <a:rPr lang="en-US" altLang="zh-CN" sz="1800" dirty="0">
                <a:solidFill>
                  <a:schemeClr val="tx2"/>
                </a:solidFill>
              </a:rPr>
              <a:t> + split, </a:t>
            </a:r>
            <a:r>
              <a:rPr lang="en-US" altLang="zh-CN" sz="1800" dirty="0" err="1">
                <a:solidFill>
                  <a:schemeClr val="tx2"/>
                </a:solidFill>
              </a:rPr>
              <a:t>mLength</a:t>
            </a:r>
            <a:r>
              <a:rPr lang="en-US" altLang="zh-CN" sz="1800" dirty="0">
                <a:solidFill>
                  <a:schemeClr val="tx2"/>
                </a:solidFill>
              </a:rPr>
              <a:t> - split, </a:t>
            </a:r>
            <a:r>
              <a:rPr lang="en-US" altLang="zh-CN" sz="1800" dirty="0" err="1">
                <a:solidFill>
                  <a:schemeClr val="tx2"/>
                </a:solidFill>
              </a:rPr>
              <a:t>mDestination</a:t>
            </a:r>
            <a:r>
              <a:rPr lang="en-US" altLang="zh-CN" sz="1800" dirty="0">
                <a:solidFill>
                  <a:schemeClr val="tx2"/>
                </a:solidFill>
              </a:rPr>
              <a:t>)); </a:t>
            </a:r>
          </a:p>
          <a:p>
            <a:pPr marL="300038" lvl="1" indent="0">
              <a:lnSpc>
                <a:spcPct val="80000"/>
              </a:lnSpc>
              <a:buNone/>
            </a:pPr>
            <a:r>
              <a:rPr lang="en-US" altLang="zh-CN" sz="1800" dirty="0">
                <a:solidFill>
                  <a:schemeClr val="tx2"/>
                </a:solidFill>
              </a:rPr>
              <a:t>}</a:t>
            </a:r>
          </a:p>
          <a:p>
            <a:endParaRPr kumimoji="1" lang="zh-CN" altLang="en-US" dirty="0"/>
          </a:p>
        </p:txBody>
      </p:sp>
      <p:sp>
        <p:nvSpPr>
          <p:cNvPr id="4" name="幻灯片编号占位符 3">
            <a:extLst>
              <a:ext uri="{FF2B5EF4-FFF2-40B4-BE49-F238E27FC236}">
                <a16:creationId xmlns:a16="http://schemas.microsoft.com/office/drawing/2014/main" id="{5194485D-A8DF-DA4C-9864-F4647065D8B4}"/>
              </a:ext>
            </a:extLst>
          </p:cNvPr>
          <p:cNvSpPr>
            <a:spLocks noGrp="1"/>
          </p:cNvSpPr>
          <p:nvPr>
            <p:ph type="sldNum" sz="quarter" idx="12"/>
          </p:nvPr>
        </p:nvSpPr>
        <p:spPr/>
        <p:txBody>
          <a:bodyPr/>
          <a:lstStyle/>
          <a:p>
            <a:fld id="{CB818ED7-1FAF-4BEC-A906-EB6564C334EB}" type="slidenum">
              <a:rPr lang="zh-CN" altLang="en-US" smtClean="0"/>
              <a:pPr/>
              <a:t>69</a:t>
            </a:fld>
            <a:endParaRPr lang="zh-CN" altLang="en-US" dirty="0"/>
          </a:p>
        </p:txBody>
      </p:sp>
    </p:spTree>
    <p:extLst>
      <p:ext uri="{BB962C8B-B14F-4D97-AF65-F5344CB8AC3E}">
        <p14:creationId xmlns:p14="http://schemas.microsoft.com/office/powerpoint/2010/main" val="44882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669B8-1033-1B44-9245-349FF69525B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Pausing Execution with Sleep</a:t>
            </a:r>
            <a:endParaRPr kumimoji="1" lang="zh-CN" altLang="en-US" dirty="0"/>
          </a:p>
        </p:txBody>
      </p:sp>
      <p:sp>
        <p:nvSpPr>
          <p:cNvPr id="3" name="内容占位符 2">
            <a:extLst>
              <a:ext uri="{FF2B5EF4-FFF2-40B4-BE49-F238E27FC236}">
                <a16:creationId xmlns:a16="http://schemas.microsoft.com/office/drawing/2014/main" id="{DB758C28-DC18-E748-877F-E0F3D25A7DD2}"/>
              </a:ext>
            </a:extLst>
          </p:cNvPr>
          <p:cNvSpPr>
            <a:spLocks noGrp="1"/>
          </p:cNvSpPr>
          <p:nvPr>
            <p:ph idx="1"/>
          </p:nvPr>
        </p:nvSpPr>
        <p:spPr/>
        <p:txBody>
          <a:bodyPr>
            <a:normAutofit fontScale="92500" lnSpcReduction="20000"/>
          </a:bodyPr>
          <a:lstStyle/>
          <a:p>
            <a:r>
              <a:rPr lang="en-US" altLang="zh-CN" dirty="0" err="1">
                <a:solidFill>
                  <a:schemeClr val="tx2"/>
                </a:solidFill>
              </a:rPr>
              <a:t>Thread.sleep</a:t>
            </a:r>
            <a:r>
              <a:rPr lang="en-US" altLang="zh-CN" dirty="0"/>
              <a:t> causes the current thread to suspend execution for a specified period. </a:t>
            </a:r>
          </a:p>
          <a:p>
            <a:pPr marL="54173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SleepMessages</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en-US" altLang="zh-CN" dirty="0">
                <a:solidFill>
                  <a:schemeClr val="tx2"/>
                </a:solidFill>
                <a:latin typeface="Consolas" panose="020B0609020204030204" pitchFamily="49" charset="0"/>
                <a:cs typeface="Consolas" panose="020B0609020204030204" pitchFamily="49" charset="0"/>
              </a:rPr>
              <a:t> public static void main(String </a:t>
            </a:r>
            <a:r>
              <a:rPr lang="en-US" altLang="zh-CN" dirty="0" err="1">
                <a:solidFill>
                  <a:schemeClr val="tx2"/>
                </a:solidFill>
                <a:latin typeface="Consolas" panose="020B0609020204030204" pitchFamily="49" charset="0"/>
                <a:cs typeface="Consolas" panose="020B0609020204030204" pitchFamily="49" charset="0"/>
              </a:rPr>
              <a:t>args</a:t>
            </a:r>
            <a:r>
              <a:rPr lang="en-US" altLang="zh-CN" dirty="0">
                <a:solidFill>
                  <a:schemeClr val="tx2"/>
                </a:solidFill>
                <a:latin typeface="Consolas" panose="020B0609020204030204" pitchFamily="49" charset="0"/>
                <a:cs typeface="Consolas" panose="020B0609020204030204" pitchFamily="49" charset="0"/>
              </a:rPr>
              <a:t>[]) throws </a:t>
            </a:r>
            <a:r>
              <a:rPr lang="en-US" altLang="zh-CN" dirty="0" err="1">
                <a:solidFill>
                  <a:schemeClr val="tx2"/>
                </a:solidFill>
                <a:latin typeface="Consolas" panose="020B0609020204030204" pitchFamily="49" charset="0"/>
                <a:cs typeface="Consolas" panose="020B0609020204030204" pitchFamily="49" charset="0"/>
              </a:rPr>
              <a:t>InterruptedException</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String </a:t>
            </a:r>
            <a:r>
              <a:rPr lang="en-US" altLang="zh-CN" dirty="0" err="1">
                <a:solidFill>
                  <a:schemeClr val="tx2"/>
                </a:solidFill>
                <a:latin typeface="Consolas" panose="020B0609020204030204" pitchFamily="49" charset="0"/>
                <a:cs typeface="Consolas" panose="020B0609020204030204" pitchFamily="49" charset="0"/>
              </a:rPr>
              <a:t>importantInfo</a:t>
            </a:r>
            <a:r>
              <a:rPr lang="en-US" altLang="zh-CN" dirty="0">
                <a:solidFill>
                  <a:schemeClr val="tx2"/>
                </a:solidFill>
                <a:latin typeface="Consolas" panose="020B0609020204030204" pitchFamily="49" charset="0"/>
                <a:cs typeface="Consolas" panose="020B0609020204030204" pitchFamily="49" charset="0"/>
              </a:rPr>
              <a:t>[] =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"Mares eat oats", "Does eat oats",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"Little lambs eat ivy", "A kid will eat ivy too"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endParaRPr lang="en-US" altLang="zh-CN" dirty="0">
              <a:solidFill>
                <a:schemeClr val="tx2"/>
              </a:solidFill>
              <a:latin typeface="Consolas" panose="020B0609020204030204" pitchFamily="49" charset="0"/>
              <a:cs typeface="Consolas" panose="020B0609020204030204" pitchFamily="49" charset="0"/>
            </a:endParaRP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for (</a:t>
            </a:r>
            <a:r>
              <a:rPr lang="en-US" altLang="zh-CN" dirty="0" err="1">
                <a:solidFill>
                  <a:schemeClr val="tx2"/>
                </a:solidFill>
                <a:latin typeface="Consolas" panose="020B0609020204030204" pitchFamily="49" charset="0"/>
                <a:cs typeface="Consolas" panose="020B0609020204030204" pitchFamily="49" charset="0"/>
              </a:rPr>
              <a:t>int</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 0; </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&lt; </a:t>
            </a:r>
            <a:r>
              <a:rPr lang="en-US" altLang="zh-CN" dirty="0" err="1">
                <a:solidFill>
                  <a:schemeClr val="tx2"/>
                </a:solidFill>
                <a:latin typeface="Consolas" panose="020B0609020204030204" pitchFamily="49" charset="0"/>
                <a:cs typeface="Consolas" panose="020B0609020204030204" pitchFamily="49" charset="0"/>
              </a:rPr>
              <a:t>importantInfo.length</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//Pause for 4 seconds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Thread.sleep</a:t>
            </a:r>
            <a:r>
              <a:rPr lang="en-US" altLang="zh-CN" dirty="0">
                <a:solidFill>
                  <a:schemeClr val="tx2"/>
                </a:solidFill>
                <a:latin typeface="Consolas" panose="020B0609020204030204" pitchFamily="49" charset="0"/>
                <a:cs typeface="Consolas" panose="020B0609020204030204" pitchFamily="49" charset="0"/>
              </a:rPr>
              <a:t>(4000);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//Print a message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importantInfo</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i</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zh-Hans"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p>
          <a:p>
            <a:pPr marL="541735" lvl="1" indent="0">
              <a:buNone/>
            </a:pPr>
            <a:r>
              <a:rPr lang="en-US" altLang="zh-CN" dirty="0">
                <a:solidFill>
                  <a:schemeClr val="tx2"/>
                </a:solidFill>
                <a:latin typeface="Consolas" panose="020B0609020204030204" pitchFamily="49" charset="0"/>
                <a:cs typeface="Consolas" panose="020B0609020204030204" pitchFamily="49" charset="0"/>
              </a:rPr>
              <a:t>}</a:t>
            </a:r>
            <a:endParaRPr lang="zh-CN" altLang="en-US" dirty="0">
              <a:solidFill>
                <a:schemeClr val="tx2"/>
              </a:solidFill>
              <a:latin typeface="Consolas" panose="020B0609020204030204" pitchFamily="49" charset="0"/>
              <a:cs typeface="Consolas" panose="020B0609020204030204" pitchFamily="49" charset="0"/>
            </a:endParaRPr>
          </a:p>
        </p:txBody>
      </p:sp>
      <p:sp>
        <p:nvSpPr>
          <p:cNvPr id="4" name="幻灯片编号占位符 3">
            <a:extLst>
              <a:ext uri="{FF2B5EF4-FFF2-40B4-BE49-F238E27FC236}">
                <a16:creationId xmlns:a16="http://schemas.microsoft.com/office/drawing/2014/main" id="{6694994D-B4EA-C14D-A7B3-50EA474F5F60}"/>
              </a:ext>
            </a:extLst>
          </p:cNvPr>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Tree>
    <p:extLst>
      <p:ext uri="{BB962C8B-B14F-4D97-AF65-F5344CB8AC3E}">
        <p14:creationId xmlns:p14="http://schemas.microsoft.com/office/powerpoint/2010/main" val="3292513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0F38-940C-C34B-80D7-E704FB405B3A}"/>
              </a:ext>
            </a:extLst>
          </p:cNvPr>
          <p:cNvSpPr>
            <a:spLocks noGrp="1"/>
          </p:cNvSpPr>
          <p:nvPr>
            <p:ph type="title"/>
          </p:nvPr>
        </p:nvSpPr>
        <p:spPr/>
        <p:txBody>
          <a:bodyPr/>
          <a:lstStyle/>
          <a:p>
            <a:r>
              <a:rPr lang="en-US" altLang="zh-CN" dirty="0"/>
              <a:t>Fork/Join</a:t>
            </a:r>
            <a:endParaRPr kumimoji="1" lang="zh-CN" altLang="en-US" dirty="0"/>
          </a:p>
        </p:txBody>
      </p:sp>
      <p:sp>
        <p:nvSpPr>
          <p:cNvPr id="3" name="内容占位符 2">
            <a:extLst>
              <a:ext uri="{FF2B5EF4-FFF2-40B4-BE49-F238E27FC236}">
                <a16:creationId xmlns:a16="http://schemas.microsoft.com/office/drawing/2014/main" id="{3DC631A6-26AA-1846-BD4A-5701FC1141B7}"/>
              </a:ext>
            </a:extLst>
          </p:cNvPr>
          <p:cNvSpPr>
            <a:spLocks noGrp="1"/>
          </p:cNvSpPr>
          <p:nvPr>
            <p:ph idx="1"/>
          </p:nvPr>
        </p:nvSpPr>
        <p:spPr/>
        <p:txBody>
          <a:bodyPr/>
          <a:lstStyle/>
          <a:p>
            <a:r>
              <a:rPr lang="en-US" altLang="zh-CN" sz="1500" dirty="0"/>
              <a:t>If the previous methods are in a subclass of the </a:t>
            </a:r>
            <a:r>
              <a:rPr lang="en-US" altLang="zh-CN" sz="1500" dirty="0" err="1">
                <a:solidFill>
                  <a:schemeClr val="tx2"/>
                </a:solidFill>
              </a:rPr>
              <a:t>RecursiveAction</a:t>
            </a:r>
            <a:r>
              <a:rPr lang="en-US" altLang="zh-CN" sz="1500" dirty="0"/>
              <a:t> class, then setting up the task to run in a </a:t>
            </a:r>
            <a:r>
              <a:rPr lang="en-US" altLang="zh-CN" sz="1500" dirty="0" err="1">
                <a:solidFill>
                  <a:schemeClr val="tx2"/>
                </a:solidFill>
              </a:rPr>
              <a:t>ForkJoinPool</a:t>
            </a:r>
            <a:r>
              <a:rPr lang="en-US" altLang="zh-CN" sz="1500" dirty="0"/>
              <a:t> is straightforward, and involves the following steps:</a:t>
            </a:r>
          </a:p>
          <a:p>
            <a:r>
              <a:rPr lang="en-US" altLang="zh-CN" sz="1500" dirty="0"/>
              <a:t>Create a task that represents all of the work to be done.</a:t>
            </a:r>
          </a:p>
          <a:p>
            <a:pPr marL="300038" lvl="1" indent="0">
              <a:buNone/>
            </a:pPr>
            <a:r>
              <a:rPr lang="en-US" altLang="zh-CN" dirty="0">
                <a:solidFill>
                  <a:schemeClr val="tx2"/>
                </a:solidFill>
              </a:rPr>
              <a:t>// source image pixels are in </a:t>
            </a:r>
            <a:r>
              <a:rPr lang="en-US" altLang="zh-CN" dirty="0" err="1">
                <a:solidFill>
                  <a:schemeClr val="tx2"/>
                </a:solidFill>
              </a:rPr>
              <a:t>src</a:t>
            </a:r>
            <a:r>
              <a:rPr lang="en-US" altLang="zh-CN" dirty="0">
                <a:solidFill>
                  <a:schemeClr val="tx2"/>
                </a:solidFill>
              </a:rPr>
              <a:t> </a:t>
            </a:r>
          </a:p>
          <a:p>
            <a:pPr marL="300038" lvl="1" indent="0">
              <a:buNone/>
            </a:pPr>
            <a:r>
              <a:rPr lang="en-US" altLang="zh-CN" dirty="0">
                <a:solidFill>
                  <a:schemeClr val="tx2"/>
                </a:solidFill>
              </a:rPr>
              <a:t>// destination image pixels are in </a:t>
            </a:r>
            <a:r>
              <a:rPr lang="en-US" altLang="zh-CN" dirty="0" err="1">
                <a:solidFill>
                  <a:schemeClr val="tx2"/>
                </a:solidFill>
              </a:rPr>
              <a:t>dst</a:t>
            </a:r>
            <a:r>
              <a:rPr lang="en-US" altLang="zh-CN" dirty="0">
                <a:solidFill>
                  <a:schemeClr val="tx2"/>
                </a:solidFill>
              </a:rPr>
              <a:t> </a:t>
            </a:r>
          </a:p>
          <a:p>
            <a:pPr marL="300038" lvl="1" indent="0">
              <a:buNone/>
            </a:pPr>
            <a:r>
              <a:rPr lang="en-US" altLang="zh-CN" dirty="0" err="1">
                <a:solidFill>
                  <a:schemeClr val="tx2"/>
                </a:solidFill>
              </a:rPr>
              <a:t>ForkBlur</a:t>
            </a:r>
            <a:r>
              <a:rPr lang="en-US" altLang="zh-CN" dirty="0">
                <a:solidFill>
                  <a:schemeClr val="tx2"/>
                </a:solidFill>
              </a:rPr>
              <a:t> fb = new </a:t>
            </a:r>
            <a:r>
              <a:rPr lang="en-US" altLang="zh-CN" dirty="0" err="1">
                <a:solidFill>
                  <a:schemeClr val="tx2"/>
                </a:solidFill>
              </a:rPr>
              <a:t>ForkBlur</a:t>
            </a:r>
            <a:r>
              <a:rPr lang="en-US" altLang="zh-CN" dirty="0">
                <a:solidFill>
                  <a:schemeClr val="tx2"/>
                </a:solidFill>
              </a:rPr>
              <a:t>(</a:t>
            </a:r>
            <a:r>
              <a:rPr lang="en-US" altLang="zh-CN" dirty="0" err="1">
                <a:solidFill>
                  <a:schemeClr val="tx2"/>
                </a:solidFill>
              </a:rPr>
              <a:t>src</a:t>
            </a:r>
            <a:r>
              <a:rPr lang="en-US" altLang="zh-CN" dirty="0">
                <a:solidFill>
                  <a:schemeClr val="tx2"/>
                </a:solidFill>
              </a:rPr>
              <a:t>, 0, </a:t>
            </a:r>
            <a:r>
              <a:rPr lang="en-US" altLang="zh-CN" dirty="0" err="1">
                <a:solidFill>
                  <a:schemeClr val="tx2"/>
                </a:solidFill>
              </a:rPr>
              <a:t>src.length</a:t>
            </a:r>
            <a:r>
              <a:rPr lang="en-US" altLang="zh-CN" dirty="0">
                <a:solidFill>
                  <a:schemeClr val="tx2"/>
                </a:solidFill>
              </a:rPr>
              <a:t>, </a:t>
            </a:r>
            <a:r>
              <a:rPr lang="en-US" altLang="zh-CN" dirty="0" err="1">
                <a:solidFill>
                  <a:schemeClr val="tx2"/>
                </a:solidFill>
              </a:rPr>
              <a:t>dst</a:t>
            </a:r>
            <a:r>
              <a:rPr lang="en-US" altLang="zh-CN" dirty="0">
                <a:solidFill>
                  <a:schemeClr val="tx2"/>
                </a:solidFill>
              </a:rPr>
              <a:t>); </a:t>
            </a:r>
          </a:p>
          <a:p>
            <a:pPr marL="300038" lvl="1" indent="0">
              <a:buNone/>
            </a:pPr>
            <a:endParaRPr lang="en-US" altLang="zh-CN" dirty="0">
              <a:solidFill>
                <a:schemeClr val="tx2"/>
              </a:solidFill>
            </a:endParaRPr>
          </a:p>
          <a:p>
            <a:r>
              <a:rPr lang="en-US" altLang="zh-CN" sz="1500" dirty="0"/>
              <a:t>Create the </a:t>
            </a:r>
            <a:r>
              <a:rPr lang="en-US" altLang="zh-CN" sz="1500" dirty="0" err="1"/>
              <a:t>ForkJoinPool</a:t>
            </a:r>
            <a:r>
              <a:rPr lang="en-US" altLang="zh-CN" sz="1500" dirty="0"/>
              <a:t> that will run the task.</a:t>
            </a:r>
          </a:p>
          <a:p>
            <a:pPr marL="0" indent="0">
              <a:buNone/>
            </a:pPr>
            <a:r>
              <a:rPr lang="zh-Hans" altLang="en-US" sz="1500" dirty="0">
                <a:solidFill>
                  <a:schemeClr val="tx2"/>
                </a:solidFill>
              </a:rPr>
              <a:t>       </a:t>
            </a:r>
            <a:r>
              <a:rPr lang="en-US" altLang="zh-CN" sz="1500" dirty="0" err="1">
                <a:solidFill>
                  <a:schemeClr val="tx2"/>
                </a:solidFill>
              </a:rPr>
              <a:t>ForkJoinPool</a:t>
            </a:r>
            <a:r>
              <a:rPr lang="en-US" altLang="zh-CN" sz="1500" dirty="0">
                <a:solidFill>
                  <a:schemeClr val="tx2"/>
                </a:solidFill>
              </a:rPr>
              <a:t> pool = new </a:t>
            </a:r>
            <a:r>
              <a:rPr lang="en-US" altLang="zh-CN" sz="1500" dirty="0" err="1">
                <a:solidFill>
                  <a:schemeClr val="tx2"/>
                </a:solidFill>
              </a:rPr>
              <a:t>ForkJoinPool</a:t>
            </a:r>
            <a:r>
              <a:rPr lang="en-US" altLang="zh-CN" sz="1500" dirty="0">
                <a:solidFill>
                  <a:schemeClr val="tx2"/>
                </a:solidFill>
              </a:rPr>
              <a:t>(); </a:t>
            </a:r>
          </a:p>
          <a:p>
            <a:pPr marL="0" indent="0">
              <a:buNone/>
            </a:pPr>
            <a:endParaRPr lang="en-US" altLang="zh-CN" sz="1500" dirty="0">
              <a:solidFill>
                <a:schemeClr val="tx2"/>
              </a:solidFill>
            </a:endParaRPr>
          </a:p>
          <a:p>
            <a:r>
              <a:rPr lang="en-US" altLang="zh-CN" sz="1500" dirty="0"/>
              <a:t>Run the task.</a:t>
            </a:r>
          </a:p>
          <a:p>
            <a:pPr marL="0" indent="0">
              <a:buNone/>
            </a:pPr>
            <a:r>
              <a:rPr lang="zh-Hans" altLang="en-US" sz="1500" dirty="0">
                <a:solidFill>
                  <a:schemeClr val="tx2"/>
                </a:solidFill>
              </a:rPr>
              <a:t>       </a:t>
            </a:r>
            <a:r>
              <a:rPr lang="en-US" altLang="zh-CN" sz="1500" dirty="0" err="1">
                <a:solidFill>
                  <a:schemeClr val="tx2"/>
                </a:solidFill>
              </a:rPr>
              <a:t>pool.invoke</a:t>
            </a:r>
            <a:r>
              <a:rPr lang="en-US" altLang="zh-CN" sz="1500" dirty="0">
                <a:solidFill>
                  <a:schemeClr val="tx2"/>
                </a:solidFill>
              </a:rPr>
              <a:t>(fb);</a:t>
            </a:r>
          </a:p>
          <a:p>
            <a:endParaRPr kumimoji="1" lang="zh-CN" altLang="en-US" dirty="0"/>
          </a:p>
        </p:txBody>
      </p:sp>
      <p:sp>
        <p:nvSpPr>
          <p:cNvPr id="4" name="幻灯片编号占位符 3">
            <a:extLst>
              <a:ext uri="{FF2B5EF4-FFF2-40B4-BE49-F238E27FC236}">
                <a16:creationId xmlns:a16="http://schemas.microsoft.com/office/drawing/2014/main" id="{5D24D174-0389-254F-A09C-768FD0742C5D}"/>
              </a:ext>
            </a:extLst>
          </p:cNvPr>
          <p:cNvSpPr>
            <a:spLocks noGrp="1"/>
          </p:cNvSpPr>
          <p:nvPr>
            <p:ph type="sldNum" sz="quarter" idx="12"/>
          </p:nvPr>
        </p:nvSpPr>
        <p:spPr/>
        <p:txBody>
          <a:bodyPr/>
          <a:lstStyle/>
          <a:p>
            <a:fld id="{CB818ED7-1FAF-4BEC-A906-EB6564C334EB}" type="slidenum">
              <a:rPr lang="zh-CN" altLang="en-US" smtClean="0"/>
              <a:pPr/>
              <a:t>70</a:t>
            </a:fld>
            <a:endParaRPr lang="zh-CN" altLang="en-US" dirty="0"/>
          </a:p>
        </p:txBody>
      </p:sp>
    </p:spTree>
    <p:extLst>
      <p:ext uri="{BB962C8B-B14F-4D97-AF65-F5344CB8AC3E}">
        <p14:creationId xmlns:p14="http://schemas.microsoft.com/office/powerpoint/2010/main" val="289104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250EB-DAFA-144D-8190-CA621C47104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a:extLst>
              <a:ext uri="{FF2B5EF4-FFF2-40B4-BE49-F238E27FC236}">
                <a16:creationId xmlns:a16="http://schemas.microsoft.com/office/drawing/2014/main" id="{407081E5-717D-B240-AA7C-3760AF60A2F9}"/>
              </a:ext>
            </a:extLst>
          </p:cNvPr>
          <p:cNvSpPr>
            <a:spLocks noGrp="1"/>
          </p:cNvSpPr>
          <p:nvPr>
            <p:ph idx="1"/>
          </p:nvPr>
        </p:nvSpPr>
        <p:spPr/>
        <p:txBody>
          <a:bodyPr/>
          <a:lstStyle/>
          <a:p>
            <a:r>
              <a:rPr lang="en-US" altLang="zh-CN" dirty="0"/>
              <a:t>The </a:t>
            </a:r>
            <a:r>
              <a:rPr lang="en-US" altLang="zh-CN" dirty="0">
                <a:solidFill>
                  <a:schemeClr val="tx2"/>
                </a:solidFill>
              </a:rPr>
              <a:t>java.util.concurrent.atomic</a:t>
            </a:r>
            <a:r>
              <a:rPr lang="en-US" altLang="zh-CN" dirty="0"/>
              <a:t> package defines classes that support atomic operations on single variables. </a:t>
            </a:r>
          </a:p>
          <a:p>
            <a:pPr lvl="1"/>
            <a:r>
              <a:rPr lang="en-US" altLang="zh-CN" dirty="0"/>
              <a:t>All classes have </a:t>
            </a:r>
            <a:r>
              <a:rPr lang="en-US" altLang="zh-CN" dirty="0">
                <a:solidFill>
                  <a:schemeClr val="tx2"/>
                </a:solidFill>
              </a:rPr>
              <a:t>get</a:t>
            </a:r>
            <a:r>
              <a:rPr lang="en-US" altLang="zh-CN" dirty="0"/>
              <a:t> and </a:t>
            </a:r>
            <a:r>
              <a:rPr lang="en-US" altLang="zh-CN" dirty="0">
                <a:solidFill>
                  <a:schemeClr val="tx2"/>
                </a:solidFill>
              </a:rPr>
              <a:t>set</a:t>
            </a:r>
            <a:r>
              <a:rPr lang="en-US" altLang="zh-CN" dirty="0"/>
              <a:t> methods that work like reads and writes on volatile variables. </a:t>
            </a:r>
          </a:p>
          <a:p>
            <a:pPr lvl="1"/>
            <a:r>
              <a:rPr lang="en-US" altLang="zh-CN" dirty="0"/>
              <a:t>That is, a set has a </a:t>
            </a:r>
            <a:r>
              <a:rPr lang="en-US" altLang="zh-CN" dirty="0">
                <a:solidFill>
                  <a:srgbClr val="FF0000"/>
                </a:solidFill>
              </a:rPr>
              <a:t>happens-before relationship </a:t>
            </a:r>
            <a:r>
              <a:rPr lang="en-US" altLang="zh-CN" dirty="0"/>
              <a:t>with any subsequent get on the same variable. </a:t>
            </a:r>
          </a:p>
          <a:p>
            <a:pPr lvl="1"/>
            <a:r>
              <a:rPr lang="en-US" altLang="zh-CN" dirty="0"/>
              <a:t>The atomic </a:t>
            </a:r>
            <a:r>
              <a:rPr lang="en-US" altLang="zh-CN" dirty="0" err="1">
                <a:solidFill>
                  <a:schemeClr val="tx2"/>
                </a:solidFill>
              </a:rPr>
              <a:t>compareAndSet</a:t>
            </a:r>
            <a:r>
              <a:rPr lang="en-US" altLang="zh-CN" dirty="0"/>
              <a:t> method also has these memory consistency features, as do the simple atomic arithmetic methods that apply to integer atomic variables.</a:t>
            </a:r>
            <a:endParaRPr kumimoji="1" lang="zh-CN" altLang="en-US" dirty="0"/>
          </a:p>
        </p:txBody>
      </p:sp>
      <p:sp>
        <p:nvSpPr>
          <p:cNvPr id="4" name="幻灯片编号占位符 3">
            <a:extLst>
              <a:ext uri="{FF2B5EF4-FFF2-40B4-BE49-F238E27FC236}">
                <a16:creationId xmlns:a16="http://schemas.microsoft.com/office/drawing/2014/main" id="{C050B7B0-CCC5-984B-963A-09AD0FD19FB0}"/>
              </a:ext>
            </a:extLst>
          </p:cNvPr>
          <p:cNvSpPr>
            <a:spLocks noGrp="1"/>
          </p:cNvSpPr>
          <p:nvPr>
            <p:ph type="sldNum" sz="quarter" idx="12"/>
          </p:nvPr>
        </p:nvSpPr>
        <p:spPr/>
        <p:txBody>
          <a:bodyPr/>
          <a:lstStyle/>
          <a:p>
            <a:fld id="{CB818ED7-1FAF-4BEC-A906-EB6564C334EB}" type="slidenum">
              <a:rPr lang="zh-CN" altLang="en-US" smtClean="0"/>
              <a:pPr/>
              <a:t>71</a:t>
            </a:fld>
            <a:endParaRPr lang="zh-CN" altLang="en-US" dirty="0"/>
          </a:p>
        </p:txBody>
      </p:sp>
    </p:spTree>
    <p:extLst>
      <p:ext uri="{BB962C8B-B14F-4D97-AF65-F5344CB8AC3E}">
        <p14:creationId xmlns:p14="http://schemas.microsoft.com/office/powerpoint/2010/main" val="241314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250EB-DAFA-144D-8190-CA621C47104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a:extLst>
              <a:ext uri="{FF2B5EF4-FFF2-40B4-BE49-F238E27FC236}">
                <a16:creationId xmlns:a16="http://schemas.microsoft.com/office/drawing/2014/main" id="{407081E5-717D-B240-AA7C-3760AF60A2F9}"/>
              </a:ext>
            </a:extLst>
          </p:cNvPr>
          <p:cNvSpPr>
            <a:spLocks noGrp="1"/>
          </p:cNvSpPr>
          <p:nvPr>
            <p:ph idx="1"/>
          </p:nvPr>
        </p:nvSpPr>
        <p:spPr/>
        <p:txBody>
          <a:bodyPr>
            <a:normAutofit fontScale="92500" lnSpcReduction="10000"/>
          </a:bodyPr>
          <a:lstStyle/>
          <a:p>
            <a:pPr marL="240506" indent="0">
              <a:buNone/>
            </a:pPr>
            <a:r>
              <a:rPr lang="en-US" altLang="zh-CN" dirty="0">
                <a:solidFill>
                  <a:schemeClr val="tx2"/>
                </a:solidFill>
              </a:rPr>
              <a:t>class Counter {</a:t>
            </a:r>
          </a:p>
          <a:p>
            <a:pPr marL="240506" indent="0">
              <a:buNone/>
            </a:pPr>
            <a:r>
              <a:rPr lang="zh-Hans" altLang="en-US" dirty="0">
                <a:solidFill>
                  <a:schemeClr val="tx2"/>
                </a:solidFill>
              </a:rPr>
              <a:t> </a:t>
            </a:r>
            <a:r>
              <a:rPr lang="en-US" altLang="zh-CN" dirty="0">
                <a:solidFill>
                  <a:schemeClr val="tx2"/>
                </a:solidFill>
              </a:rPr>
              <a:t> private </a:t>
            </a:r>
            <a:r>
              <a:rPr lang="en-US" altLang="zh-CN" dirty="0" err="1">
                <a:solidFill>
                  <a:schemeClr val="tx2"/>
                </a:solidFill>
              </a:rPr>
              <a:t>int</a:t>
            </a:r>
            <a:r>
              <a:rPr lang="en-US" altLang="zh-CN" dirty="0">
                <a:solidFill>
                  <a:schemeClr val="tx2"/>
                </a:solidFill>
              </a:rPr>
              <a:t> c = 0; </a:t>
            </a:r>
          </a:p>
          <a:p>
            <a:pPr marL="240506" indent="0">
              <a:buNone/>
            </a:pPr>
            <a:endParaRPr lang="en-US" altLang="zh-CN" dirty="0">
              <a:solidFill>
                <a:schemeClr val="tx2"/>
              </a:solidFill>
            </a:endParaRPr>
          </a:p>
          <a:p>
            <a:pPr marL="240506" indent="0">
              <a:buNone/>
            </a:pPr>
            <a:r>
              <a:rPr lang="zh-Hans" altLang="en-US" dirty="0">
                <a:solidFill>
                  <a:schemeClr val="tx2"/>
                </a:solidFill>
              </a:rPr>
              <a:t>  </a:t>
            </a:r>
            <a:r>
              <a:rPr lang="en-US" altLang="zh-CN" dirty="0">
                <a:solidFill>
                  <a:schemeClr val="tx2"/>
                </a:solidFill>
              </a:rPr>
              <a:t>public void increment() {</a:t>
            </a:r>
          </a:p>
          <a:p>
            <a:pPr marL="240506" indent="0">
              <a:buNone/>
            </a:pPr>
            <a:r>
              <a:rPr lang="zh-Hans" altLang="en-US" dirty="0">
                <a:solidFill>
                  <a:schemeClr val="tx2"/>
                </a:solidFill>
              </a:rPr>
              <a:t>   </a:t>
            </a:r>
            <a:r>
              <a:rPr lang="en-US" altLang="zh-CN" dirty="0">
                <a:solidFill>
                  <a:schemeClr val="tx2"/>
                </a:solidFill>
              </a:rPr>
              <a:t> </a:t>
            </a:r>
            <a:r>
              <a:rPr lang="en-US" altLang="zh-CN" dirty="0" err="1">
                <a:solidFill>
                  <a:schemeClr val="tx2"/>
                </a:solidFill>
              </a:rPr>
              <a:t>c++</a:t>
            </a:r>
            <a:r>
              <a:rPr lang="en-US" altLang="zh-CN" dirty="0">
                <a:solidFill>
                  <a:schemeClr val="tx2"/>
                </a:solidFill>
              </a:rPr>
              <a:t>; </a:t>
            </a:r>
          </a:p>
          <a:p>
            <a:pPr marL="240506" indent="0">
              <a:buNone/>
            </a:pPr>
            <a:r>
              <a:rPr lang="zh-Hans" altLang="en-US" dirty="0">
                <a:solidFill>
                  <a:schemeClr val="tx2"/>
                </a:solidFill>
              </a:rPr>
              <a:t>  </a:t>
            </a:r>
            <a:r>
              <a:rPr lang="en-US" altLang="zh-CN" dirty="0">
                <a:solidFill>
                  <a:schemeClr val="tx2"/>
                </a:solidFill>
              </a:rPr>
              <a:t>} </a:t>
            </a:r>
          </a:p>
          <a:p>
            <a:pPr marL="240506" indent="0">
              <a:buNone/>
            </a:pPr>
            <a:r>
              <a:rPr lang="zh-Hans" altLang="en-US" dirty="0">
                <a:solidFill>
                  <a:schemeClr val="tx2"/>
                </a:solidFill>
              </a:rPr>
              <a:t>  </a:t>
            </a:r>
            <a:r>
              <a:rPr lang="en-US" altLang="zh-CN" dirty="0">
                <a:solidFill>
                  <a:schemeClr val="tx2"/>
                </a:solidFill>
              </a:rPr>
              <a:t>public void decrement() {</a:t>
            </a:r>
          </a:p>
          <a:p>
            <a:pPr marL="240506" indent="0">
              <a:buNone/>
            </a:pPr>
            <a:r>
              <a:rPr lang="zh-Hans" altLang="en-US" dirty="0">
                <a:solidFill>
                  <a:schemeClr val="tx2"/>
                </a:solidFill>
              </a:rPr>
              <a:t>   </a:t>
            </a:r>
            <a:r>
              <a:rPr lang="en-US" altLang="zh-CN" dirty="0">
                <a:solidFill>
                  <a:schemeClr val="tx2"/>
                </a:solidFill>
              </a:rPr>
              <a:t> c--; </a:t>
            </a:r>
          </a:p>
          <a:p>
            <a:pPr marL="240506" indent="0">
              <a:buNone/>
            </a:pPr>
            <a:r>
              <a:rPr lang="zh-Hans" altLang="en-US" dirty="0">
                <a:solidFill>
                  <a:schemeClr val="tx2"/>
                </a:solidFill>
              </a:rPr>
              <a:t>  </a:t>
            </a:r>
            <a:r>
              <a:rPr lang="en-US" altLang="zh-CN" dirty="0">
                <a:solidFill>
                  <a:schemeClr val="tx2"/>
                </a:solidFill>
              </a:rPr>
              <a:t>} </a:t>
            </a:r>
          </a:p>
          <a:p>
            <a:pPr marL="240506" indent="0">
              <a:buNone/>
            </a:pPr>
            <a:r>
              <a:rPr lang="zh-Hans" altLang="en-US" dirty="0">
                <a:solidFill>
                  <a:schemeClr val="tx2"/>
                </a:solidFill>
              </a:rPr>
              <a:t>  </a:t>
            </a:r>
            <a:r>
              <a:rPr lang="en-US" altLang="zh-CN" dirty="0">
                <a:solidFill>
                  <a:schemeClr val="tx2"/>
                </a:solidFill>
              </a:rPr>
              <a:t>public </a:t>
            </a:r>
            <a:r>
              <a:rPr lang="en-US" altLang="zh-CN" dirty="0" err="1">
                <a:solidFill>
                  <a:schemeClr val="tx2"/>
                </a:solidFill>
              </a:rPr>
              <a:t>int</a:t>
            </a:r>
            <a:r>
              <a:rPr lang="en-US" altLang="zh-CN" dirty="0">
                <a:solidFill>
                  <a:schemeClr val="tx2"/>
                </a:solidFill>
              </a:rPr>
              <a:t> value() {</a:t>
            </a:r>
          </a:p>
          <a:p>
            <a:pPr marL="240506" indent="0">
              <a:buNone/>
            </a:pPr>
            <a:r>
              <a:rPr lang="zh-Hans" altLang="en-US" dirty="0">
                <a:solidFill>
                  <a:schemeClr val="tx2"/>
                </a:solidFill>
              </a:rPr>
              <a:t>   </a:t>
            </a:r>
            <a:r>
              <a:rPr lang="en-US" altLang="zh-CN" dirty="0">
                <a:solidFill>
                  <a:schemeClr val="tx2"/>
                </a:solidFill>
              </a:rPr>
              <a:t> return c;</a:t>
            </a:r>
          </a:p>
          <a:p>
            <a:pPr marL="240506" indent="0">
              <a:buNone/>
            </a:pPr>
            <a:r>
              <a:rPr lang="en-US" altLang="zh-CN" dirty="0">
                <a:solidFill>
                  <a:schemeClr val="tx2"/>
                </a:solidFill>
              </a:rPr>
              <a:t> } </a:t>
            </a:r>
          </a:p>
          <a:p>
            <a:pPr marL="240506" indent="0">
              <a:buNone/>
            </a:pPr>
            <a:r>
              <a:rPr lang="en-US" altLang="zh-CN" dirty="0">
                <a:solidFill>
                  <a:schemeClr val="tx2"/>
                </a:solidFill>
              </a:rPr>
              <a:t>}</a:t>
            </a:r>
          </a:p>
        </p:txBody>
      </p:sp>
      <p:sp>
        <p:nvSpPr>
          <p:cNvPr id="4" name="幻灯片编号占位符 3">
            <a:extLst>
              <a:ext uri="{FF2B5EF4-FFF2-40B4-BE49-F238E27FC236}">
                <a16:creationId xmlns:a16="http://schemas.microsoft.com/office/drawing/2014/main" id="{C050B7B0-CCC5-984B-963A-09AD0FD19FB0}"/>
              </a:ext>
            </a:extLst>
          </p:cNvPr>
          <p:cNvSpPr>
            <a:spLocks noGrp="1"/>
          </p:cNvSpPr>
          <p:nvPr>
            <p:ph type="sldNum" sz="quarter" idx="12"/>
          </p:nvPr>
        </p:nvSpPr>
        <p:spPr/>
        <p:txBody>
          <a:bodyPr/>
          <a:lstStyle/>
          <a:p>
            <a:fld id="{CB818ED7-1FAF-4BEC-A906-EB6564C334EB}" type="slidenum">
              <a:rPr lang="zh-CN" altLang="en-US" smtClean="0"/>
              <a:pPr/>
              <a:t>72</a:t>
            </a:fld>
            <a:endParaRPr lang="zh-CN" altLang="en-US" dirty="0"/>
          </a:p>
        </p:txBody>
      </p:sp>
    </p:spTree>
    <p:extLst>
      <p:ext uri="{BB962C8B-B14F-4D97-AF65-F5344CB8AC3E}">
        <p14:creationId xmlns:p14="http://schemas.microsoft.com/office/powerpoint/2010/main" val="1291375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250EB-DAFA-144D-8190-CA621C47104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a:extLst>
              <a:ext uri="{FF2B5EF4-FFF2-40B4-BE49-F238E27FC236}">
                <a16:creationId xmlns:a16="http://schemas.microsoft.com/office/drawing/2014/main" id="{407081E5-717D-B240-AA7C-3760AF60A2F9}"/>
              </a:ext>
            </a:extLst>
          </p:cNvPr>
          <p:cNvSpPr>
            <a:spLocks noGrp="1"/>
          </p:cNvSpPr>
          <p:nvPr>
            <p:ph idx="1"/>
          </p:nvPr>
        </p:nvSpPr>
        <p:spPr/>
        <p:txBody>
          <a:bodyPr>
            <a:normAutofit fontScale="92500" lnSpcReduction="20000"/>
          </a:bodyPr>
          <a:lstStyle/>
          <a:p>
            <a:r>
              <a:rPr lang="en-US" altLang="zh-CN" dirty="0"/>
              <a:t>One way to make Counter safe from thread interference is to make its methods synchronized, as in </a:t>
            </a:r>
            <a:r>
              <a:rPr lang="en-US" altLang="zh-CN" dirty="0" err="1">
                <a:solidFill>
                  <a:schemeClr val="tx2"/>
                </a:solidFill>
              </a:rPr>
              <a:t>SynchronizedCounte</a:t>
            </a:r>
            <a:r>
              <a:rPr lang="en-US" altLang="zh-CN" dirty="0" err="1"/>
              <a:t>r</a:t>
            </a:r>
            <a:r>
              <a:rPr lang="en-US" altLang="zh-CN" dirty="0"/>
              <a:t>:</a:t>
            </a:r>
          </a:p>
          <a:p>
            <a:endParaRPr lang="en-US" altLang="zh-CN" dirty="0"/>
          </a:p>
          <a:p>
            <a:pPr marL="240506" indent="0">
              <a:buNone/>
            </a:pPr>
            <a:r>
              <a:rPr lang="en-US" altLang="zh-CN" sz="1875" dirty="0">
                <a:solidFill>
                  <a:schemeClr val="tx2"/>
                </a:solidFill>
              </a:rPr>
              <a:t>class </a:t>
            </a:r>
            <a:r>
              <a:rPr lang="en-US" altLang="zh-CN" sz="1875" dirty="0" err="1">
                <a:solidFill>
                  <a:schemeClr val="tx2"/>
                </a:solidFill>
              </a:rPr>
              <a:t>SynchronizedCounter</a:t>
            </a:r>
            <a:r>
              <a:rPr lang="en-US" altLang="zh-CN" sz="1875" dirty="0">
                <a:solidFill>
                  <a:schemeClr val="tx2"/>
                </a:solidFill>
              </a:rPr>
              <a:t> {</a:t>
            </a:r>
          </a:p>
          <a:p>
            <a:pPr marL="240506" indent="0">
              <a:buNone/>
            </a:pPr>
            <a:r>
              <a:rPr lang="zh-Hans" altLang="en-US" sz="1875" dirty="0">
                <a:solidFill>
                  <a:schemeClr val="tx2"/>
                </a:solidFill>
              </a:rPr>
              <a:t>  </a:t>
            </a:r>
            <a:r>
              <a:rPr lang="en-US" altLang="zh-CN" sz="1875" dirty="0">
                <a:solidFill>
                  <a:schemeClr val="tx2"/>
                </a:solidFill>
              </a:rPr>
              <a:t> private </a:t>
            </a:r>
            <a:r>
              <a:rPr lang="en-US" altLang="zh-CN" sz="1875" dirty="0" err="1">
                <a:solidFill>
                  <a:schemeClr val="tx2"/>
                </a:solidFill>
              </a:rPr>
              <a:t>int</a:t>
            </a:r>
            <a:r>
              <a:rPr lang="en-US" altLang="zh-CN" sz="1875" dirty="0">
                <a:solidFill>
                  <a:schemeClr val="tx2"/>
                </a:solidFill>
              </a:rPr>
              <a:t> c = 0; </a:t>
            </a:r>
          </a:p>
          <a:p>
            <a:pPr marL="240506" indent="0">
              <a:buNone/>
            </a:pPr>
            <a:r>
              <a:rPr lang="zh-Hans" altLang="en-US" sz="1875" dirty="0">
                <a:solidFill>
                  <a:schemeClr val="tx2"/>
                </a:solidFill>
              </a:rPr>
              <a:t>   </a:t>
            </a:r>
            <a:r>
              <a:rPr lang="en-US" altLang="zh-CN" sz="1875" dirty="0">
                <a:solidFill>
                  <a:schemeClr val="tx2"/>
                </a:solidFill>
              </a:rPr>
              <a:t>public synchronized void increment() {</a:t>
            </a:r>
          </a:p>
          <a:p>
            <a:pPr marL="240506" indent="0">
              <a:buNone/>
            </a:pPr>
            <a:r>
              <a:rPr lang="zh-Hans" altLang="en-US" sz="1875" dirty="0">
                <a:solidFill>
                  <a:schemeClr val="tx2"/>
                </a:solidFill>
              </a:rPr>
              <a:t>    </a:t>
            </a:r>
            <a:r>
              <a:rPr lang="en-US" altLang="zh-CN" sz="1875" dirty="0">
                <a:solidFill>
                  <a:schemeClr val="tx2"/>
                </a:solidFill>
              </a:rPr>
              <a:t> </a:t>
            </a:r>
            <a:r>
              <a:rPr lang="en-US" altLang="zh-CN" sz="1875" dirty="0" err="1">
                <a:solidFill>
                  <a:schemeClr val="tx2"/>
                </a:solidFill>
              </a:rPr>
              <a:t>c++</a:t>
            </a:r>
            <a:r>
              <a:rPr lang="en-US" altLang="zh-CN" sz="1875" dirty="0">
                <a:solidFill>
                  <a:schemeClr val="tx2"/>
                </a:solidFill>
              </a:rPr>
              <a:t>; </a:t>
            </a:r>
          </a:p>
          <a:p>
            <a:pPr marL="240506" indent="0">
              <a:buNone/>
            </a:pPr>
            <a:r>
              <a:rPr lang="zh-Hans" altLang="en-US" sz="1875" dirty="0">
                <a:solidFill>
                  <a:schemeClr val="tx2"/>
                </a:solidFill>
              </a:rPr>
              <a:t>   </a:t>
            </a:r>
            <a:r>
              <a:rPr lang="en-US" altLang="zh-CN" sz="1875" dirty="0">
                <a:solidFill>
                  <a:schemeClr val="tx2"/>
                </a:solidFill>
              </a:rPr>
              <a:t>} </a:t>
            </a:r>
          </a:p>
          <a:p>
            <a:pPr marL="240506" indent="0">
              <a:buNone/>
            </a:pPr>
            <a:r>
              <a:rPr lang="zh-Hans" altLang="en-US" sz="1875" dirty="0">
                <a:solidFill>
                  <a:schemeClr val="tx2"/>
                </a:solidFill>
              </a:rPr>
              <a:t>   </a:t>
            </a:r>
            <a:r>
              <a:rPr lang="en-US" altLang="zh-CN" sz="1875" dirty="0">
                <a:solidFill>
                  <a:schemeClr val="tx2"/>
                </a:solidFill>
              </a:rPr>
              <a:t>public synchronized void decrement() {</a:t>
            </a:r>
          </a:p>
          <a:p>
            <a:pPr marL="240506" indent="0">
              <a:buNone/>
            </a:pPr>
            <a:r>
              <a:rPr lang="zh-Hans" altLang="en-US" sz="1875" dirty="0">
                <a:solidFill>
                  <a:schemeClr val="tx2"/>
                </a:solidFill>
              </a:rPr>
              <a:t>    </a:t>
            </a:r>
            <a:r>
              <a:rPr lang="en-US" altLang="zh-CN" sz="1875" dirty="0">
                <a:solidFill>
                  <a:schemeClr val="tx2"/>
                </a:solidFill>
              </a:rPr>
              <a:t> c--; </a:t>
            </a:r>
          </a:p>
          <a:p>
            <a:pPr marL="240506" indent="0">
              <a:buNone/>
            </a:pPr>
            <a:r>
              <a:rPr lang="zh-Hans" altLang="en-US" sz="1875" dirty="0">
                <a:solidFill>
                  <a:schemeClr val="tx2"/>
                </a:solidFill>
              </a:rPr>
              <a:t>   </a:t>
            </a:r>
            <a:r>
              <a:rPr lang="en-US" altLang="zh-CN" sz="1875" dirty="0">
                <a:solidFill>
                  <a:schemeClr val="tx2"/>
                </a:solidFill>
              </a:rPr>
              <a:t>} </a:t>
            </a:r>
          </a:p>
          <a:p>
            <a:pPr marL="240506" indent="0">
              <a:buNone/>
            </a:pPr>
            <a:r>
              <a:rPr lang="zh-Hans" altLang="en-US" sz="1875" dirty="0">
                <a:solidFill>
                  <a:schemeClr val="tx2"/>
                </a:solidFill>
              </a:rPr>
              <a:t>   </a:t>
            </a:r>
            <a:r>
              <a:rPr lang="en-US" altLang="zh-CN" sz="1875" dirty="0">
                <a:solidFill>
                  <a:schemeClr val="tx2"/>
                </a:solidFill>
              </a:rPr>
              <a:t>public synchronized </a:t>
            </a:r>
            <a:r>
              <a:rPr lang="en-US" altLang="zh-CN" sz="1875" dirty="0" err="1">
                <a:solidFill>
                  <a:schemeClr val="tx2"/>
                </a:solidFill>
              </a:rPr>
              <a:t>int</a:t>
            </a:r>
            <a:r>
              <a:rPr lang="en-US" altLang="zh-CN" sz="1875" dirty="0">
                <a:solidFill>
                  <a:schemeClr val="tx2"/>
                </a:solidFill>
              </a:rPr>
              <a:t> value() { </a:t>
            </a:r>
          </a:p>
          <a:p>
            <a:pPr marL="240506" indent="0">
              <a:buNone/>
            </a:pPr>
            <a:r>
              <a:rPr lang="zh-Hans" altLang="en-US" sz="1875" dirty="0">
                <a:solidFill>
                  <a:schemeClr val="tx2"/>
                </a:solidFill>
              </a:rPr>
              <a:t>     </a:t>
            </a:r>
            <a:r>
              <a:rPr lang="en-US" altLang="zh-CN" sz="1875" dirty="0">
                <a:solidFill>
                  <a:schemeClr val="tx2"/>
                </a:solidFill>
              </a:rPr>
              <a:t>return c; </a:t>
            </a:r>
          </a:p>
          <a:p>
            <a:pPr marL="240506" indent="0">
              <a:buNone/>
            </a:pPr>
            <a:r>
              <a:rPr lang="zh-Hans" altLang="en-US" sz="1875" dirty="0">
                <a:solidFill>
                  <a:schemeClr val="tx2"/>
                </a:solidFill>
              </a:rPr>
              <a:t>   </a:t>
            </a:r>
            <a:r>
              <a:rPr lang="en-US" altLang="zh-CN" sz="1875" dirty="0">
                <a:solidFill>
                  <a:schemeClr val="tx2"/>
                </a:solidFill>
              </a:rPr>
              <a:t>} </a:t>
            </a:r>
          </a:p>
          <a:p>
            <a:pPr marL="240506" indent="0">
              <a:buNone/>
            </a:pPr>
            <a:r>
              <a:rPr lang="en-US" altLang="zh-CN" sz="1875" dirty="0">
                <a:solidFill>
                  <a:schemeClr val="tx2"/>
                </a:solidFill>
              </a:rPr>
              <a:t>}</a:t>
            </a:r>
          </a:p>
          <a:p>
            <a:pPr marL="240506" indent="0">
              <a:buNone/>
            </a:pPr>
            <a:endParaRPr lang="en-US" altLang="zh-CN" dirty="0">
              <a:solidFill>
                <a:schemeClr val="tx2"/>
              </a:solidFill>
            </a:endParaRPr>
          </a:p>
        </p:txBody>
      </p:sp>
      <p:sp>
        <p:nvSpPr>
          <p:cNvPr id="4" name="幻灯片编号占位符 3">
            <a:extLst>
              <a:ext uri="{FF2B5EF4-FFF2-40B4-BE49-F238E27FC236}">
                <a16:creationId xmlns:a16="http://schemas.microsoft.com/office/drawing/2014/main" id="{C050B7B0-CCC5-984B-963A-09AD0FD19FB0}"/>
              </a:ext>
            </a:extLst>
          </p:cNvPr>
          <p:cNvSpPr>
            <a:spLocks noGrp="1"/>
          </p:cNvSpPr>
          <p:nvPr>
            <p:ph type="sldNum" sz="quarter" idx="12"/>
          </p:nvPr>
        </p:nvSpPr>
        <p:spPr/>
        <p:txBody>
          <a:bodyPr/>
          <a:lstStyle/>
          <a:p>
            <a:fld id="{CB818ED7-1FAF-4BEC-A906-EB6564C334EB}" type="slidenum">
              <a:rPr lang="zh-CN" altLang="en-US" smtClean="0"/>
              <a:pPr/>
              <a:t>73</a:t>
            </a:fld>
            <a:endParaRPr lang="zh-CN" altLang="en-US" dirty="0"/>
          </a:p>
        </p:txBody>
      </p:sp>
    </p:spTree>
    <p:extLst>
      <p:ext uri="{BB962C8B-B14F-4D97-AF65-F5344CB8AC3E}">
        <p14:creationId xmlns:p14="http://schemas.microsoft.com/office/powerpoint/2010/main" val="804276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250EB-DAFA-144D-8190-CA621C47104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Atomic Variables</a:t>
            </a:r>
            <a:endParaRPr kumimoji="1" lang="zh-CN" altLang="en-US" dirty="0"/>
          </a:p>
        </p:txBody>
      </p:sp>
      <p:sp>
        <p:nvSpPr>
          <p:cNvPr id="3" name="内容占位符 2">
            <a:extLst>
              <a:ext uri="{FF2B5EF4-FFF2-40B4-BE49-F238E27FC236}">
                <a16:creationId xmlns:a16="http://schemas.microsoft.com/office/drawing/2014/main" id="{407081E5-717D-B240-AA7C-3760AF60A2F9}"/>
              </a:ext>
            </a:extLst>
          </p:cNvPr>
          <p:cNvSpPr>
            <a:spLocks noGrp="1"/>
          </p:cNvSpPr>
          <p:nvPr>
            <p:ph idx="1"/>
          </p:nvPr>
        </p:nvSpPr>
        <p:spPr/>
        <p:txBody>
          <a:bodyPr>
            <a:normAutofit fontScale="85000" lnSpcReduction="20000"/>
          </a:bodyPr>
          <a:lstStyle/>
          <a:p>
            <a:r>
              <a:rPr lang="en-US" altLang="zh-CN" dirty="0"/>
              <a:t>Replacing the </a:t>
            </a:r>
            <a:r>
              <a:rPr lang="en-US" altLang="zh-CN" dirty="0" err="1">
                <a:solidFill>
                  <a:schemeClr val="tx2"/>
                </a:solidFill>
              </a:rPr>
              <a:t>int</a:t>
            </a:r>
            <a:r>
              <a:rPr lang="en-US" altLang="zh-CN" dirty="0"/>
              <a:t> field with an </a:t>
            </a:r>
            <a:r>
              <a:rPr lang="en-US" altLang="zh-CN" dirty="0" err="1">
                <a:solidFill>
                  <a:schemeClr val="tx2"/>
                </a:solidFill>
              </a:rPr>
              <a:t>AtomicInteger</a:t>
            </a:r>
            <a:r>
              <a:rPr lang="en-US" altLang="zh-CN" dirty="0"/>
              <a:t> allows us to prevent thread interference without resorting to synchronization, as in AtomicCounter:</a:t>
            </a:r>
          </a:p>
          <a:p>
            <a:pPr marL="240506" indent="0">
              <a:buNone/>
            </a:pPr>
            <a:r>
              <a:rPr lang="en-US" altLang="zh-CN" sz="1950" dirty="0">
                <a:solidFill>
                  <a:schemeClr val="tx2"/>
                </a:solidFill>
              </a:rPr>
              <a:t>import </a:t>
            </a:r>
            <a:r>
              <a:rPr lang="en-US" altLang="zh-CN" sz="1950" dirty="0" err="1">
                <a:solidFill>
                  <a:schemeClr val="tx2"/>
                </a:solidFill>
              </a:rPr>
              <a:t>java.util.concurrent.atomic.AtomicInteger</a:t>
            </a:r>
            <a:r>
              <a:rPr lang="en-US" altLang="zh-CN" sz="1950" dirty="0">
                <a:solidFill>
                  <a:schemeClr val="tx2"/>
                </a:solidFill>
              </a:rPr>
              <a:t>; </a:t>
            </a:r>
          </a:p>
          <a:p>
            <a:pPr marL="240506" indent="0">
              <a:buNone/>
            </a:pPr>
            <a:r>
              <a:rPr lang="en-US" altLang="zh-CN" sz="1950" dirty="0">
                <a:solidFill>
                  <a:schemeClr val="tx2"/>
                </a:solidFill>
              </a:rPr>
              <a:t>class </a:t>
            </a:r>
            <a:r>
              <a:rPr lang="en-US" altLang="zh-CN" sz="1950" dirty="0" err="1">
                <a:solidFill>
                  <a:schemeClr val="tx2"/>
                </a:solidFill>
              </a:rPr>
              <a:t>AtomicCounter</a:t>
            </a:r>
            <a:r>
              <a:rPr lang="en-US" altLang="zh-CN" sz="1950" dirty="0">
                <a:solidFill>
                  <a:schemeClr val="tx2"/>
                </a:solidFill>
              </a:rPr>
              <a:t> {</a:t>
            </a:r>
          </a:p>
          <a:p>
            <a:pPr marL="240506" indent="0">
              <a:buNone/>
            </a:pPr>
            <a:r>
              <a:rPr lang="zh-Hans" altLang="en-US" sz="1950" dirty="0">
                <a:solidFill>
                  <a:schemeClr val="tx2"/>
                </a:solidFill>
              </a:rPr>
              <a:t> </a:t>
            </a:r>
            <a:r>
              <a:rPr lang="en-US" altLang="zh-CN" sz="1950" dirty="0">
                <a:solidFill>
                  <a:schemeClr val="tx2"/>
                </a:solidFill>
              </a:rPr>
              <a:t> private </a:t>
            </a:r>
            <a:r>
              <a:rPr lang="en-US" altLang="zh-CN" sz="1950" dirty="0" err="1">
                <a:solidFill>
                  <a:schemeClr val="tx2"/>
                </a:solidFill>
              </a:rPr>
              <a:t>AtomicInteger</a:t>
            </a:r>
            <a:r>
              <a:rPr lang="en-US" altLang="zh-CN" sz="1950" dirty="0">
                <a:solidFill>
                  <a:schemeClr val="tx2"/>
                </a:solidFill>
              </a:rPr>
              <a:t> c = new </a:t>
            </a:r>
            <a:r>
              <a:rPr lang="en-US" altLang="zh-CN" sz="1950" dirty="0" err="1">
                <a:solidFill>
                  <a:schemeClr val="tx2"/>
                </a:solidFill>
              </a:rPr>
              <a:t>AtomicInteger</a:t>
            </a:r>
            <a:r>
              <a:rPr lang="en-US" altLang="zh-CN" sz="1950" dirty="0">
                <a:solidFill>
                  <a:schemeClr val="tx2"/>
                </a:solidFill>
              </a:rPr>
              <a:t>(0); </a:t>
            </a:r>
          </a:p>
          <a:p>
            <a:pPr marL="240506" indent="0">
              <a:buNone/>
            </a:pPr>
            <a:r>
              <a:rPr lang="zh-Hans" altLang="en-US" sz="1950" dirty="0">
                <a:solidFill>
                  <a:schemeClr val="tx2"/>
                </a:solidFill>
              </a:rPr>
              <a:t>  </a:t>
            </a:r>
            <a:r>
              <a:rPr lang="en-US" altLang="zh-CN" sz="1950" dirty="0">
                <a:solidFill>
                  <a:schemeClr val="tx2"/>
                </a:solidFill>
              </a:rPr>
              <a:t>public void increment() {</a:t>
            </a:r>
          </a:p>
          <a:p>
            <a:pPr marL="240506" indent="0">
              <a:buNone/>
            </a:pPr>
            <a:r>
              <a:rPr lang="zh-Hans" altLang="en-US" sz="1950" dirty="0">
                <a:solidFill>
                  <a:schemeClr val="tx2"/>
                </a:solidFill>
              </a:rPr>
              <a:t>   </a:t>
            </a:r>
            <a:r>
              <a:rPr lang="en-US" altLang="zh-CN" sz="1950" dirty="0">
                <a:solidFill>
                  <a:schemeClr val="tx2"/>
                </a:solidFill>
              </a:rPr>
              <a:t> </a:t>
            </a:r>
            <a:r>
              <a:rPr lang="en-US" altLang="zh-CN" sz="1950" dirty="0" err="1">
                <a:solidFill>
                  <a:schemeClr val="tx2"/>
                </a:solidFill>
              </a:rPr>
              <a:t>c.incrementAndGet</a:t>
            </a:r>
            <a:r>
              <a:rPr lang="en-US" altLang="zh-CN" sz="1950" dirty="0">
                <a:solidFill>
                  <a:schemeClr val="tx2"/>
                </a:solidFill>
              </a:rPr>
              <a:t>(); </a:t>
            </a:r>
          </a:p>
          <a:p>
            <a:pPr marL="240506" indent="0">
              <a:buNone/>
            </a:pPr>
            <a:r>
              <a:rPr lang="zh-Hans" altLang="en-US" sz="1950" dirty="0">
                <a:solidFill>
                  <a:schemeClr val="tx2"/>
                </a:solidFill>
              </a:rPr>
              <a:t>  </a:t>
            </a:r>
            <a:r>
              <a:rPr lang="en-US" altLang="zh-CN" sz="1950" dirty="0">
                <a:solidFill>
                  <a:schemeClr val="tx2"/>
                </a:solidFill>
              </a:rPr>
              <a:t>} </a:t>
            </a:r>
          </a:p>
          <a:p>
            <a:pPr marL="240506" indent="0">
              <a:buNone/>
            </a:pPr>
            <a:r>
              <a:rPr lang="zh-Hans" altLang="en-US" sz="1950" dirty="0">
                <a:solidFill>
                  <a:schemeClr val="tx2"/>
                </a:solidFill>
              </a:rPr>
              <a:t>  </a:t>
            </a:r>
            <a:r>
              <a:rPr lang="en-US" altLang="zh-CN" sz="1950" dirty="0">
                <a:solidFill>
                  <a:schemeClr val="tx2"/>
                </a:solidFill>
              </a:rPr>
              <a:t>public void decrement() { </a:t>
            </a:r>
          </a:p>
          <a:p>
            <a:pPr marL="240506" indent="0">
              <a:buNone/>
            </a:pPr>
            <a:r>
              <a:rPr lang="zh-Hans" altLang="en-US" sz="1950" dirty="0">
                <a:solidFill>
                  <a:schemeClr val="tx2"/>
                </a:solidFill>
              </a:rPr>
              <a:t>   </a:t>
            </a:r>
            <a:r>
              <a:rPr lang="en-US" altLang="zh-CN" sz="1950" dirty="0" err="1">
                <a:solidFill>
                  <a:schemeClr val="tx2"/>
                </a:solidFill>
              </a:rPr>
              <a:t>c.decrementAndGet</a:t>
            </a:r>
            <a:r>
              <a:rPr lang="en-US" altLang="zh-CN" sz="1950" dirty="0">
                <a:solidFill>
                  <a:schemeClr val="tx2"/>
                </a:solidFill>
              </a:rPr>
              <a:t>(); </a:t>
            </a:r>
          </a:p>
          <a:p>
            <a:pPr marL="240506" indent="0">
              <a:buNone/>
            </a:pPr>
            <a:r>
              <a:rPr lang="zh-Hans" altLang="en-US" sz="1950" dirty="0">
                <a:solidFill>
                  <a:schemeClr val="tx2"/>
                </a:solidFill>
              </a:rPr>
              <a:t>  </a:t>
            </a:r>
            <a:r>
              <a:rPr lang="en-US" altLang="zh-CN" sz="1950" dirty="0">
                <a:solidFill>
                  <a:schemeClr val="tx2"/>
                </a:solidFill>
              </a:rPr>
              <a:t>} </a:t>
            </a:r>
          </a:p>
          <a:p>
            <a:pPr marL="240506" indent="0">
              <a:buNone/>
            </a:pPr>
            <a:r>
              <a:rPr lang="zh-Hans" altLang="en-US" sz="1950" dirty="0">
                <a:solidFill>
                  <a:schemeClr val="tx2"/>
                </a:solidFill>
              </a:rPr>
              <a:t>  </a:t>
            </a:r>
            <a:r>
              <a:rPr lang="en-US" altLang="zh-CN" sz="1950" dirty="0">
                <a:solidFill>
                  <a:schemeClr val="tx2"/>
                </a:solidFill>
              </a:rPr>
              <a:t>public </a:t>
            </a:r>
            <a:r>
              <a:rPr lang="en-US" altLang="zh-CN" sz="1950" dirty="0" err="1">
                <a:solidFill>
                  <a:schemeClr val="tx2"/>
                </a:solidFill>
              </a:rPr>
              <a:t>int</a:t>
            </a:r>
            <a:r>
              <a:rPr lang="en-US" altLang="zh-CN" sz="1950" dirty="0">
                <a:solidFill>
                  <a:schemeClr val="tx2"/>
                </a:solidFill>
              </a:rPr>
              <a:t> value() {</a:t>
            </a:r>
          </a:p>
          <a:p>
            <a:pPr marL="240506" indent="0">
              <a:buNone/>
            </a:pPr>
            <a:r>
              <a:rPr lang="zh-Hans" altLang="en-US" sz="1950" dirty="0">
                <a:solidFill>
                  <a:schemeClr val="tx2"/>
                </a:solidFill>
              </a:rPr>
              <a:t>   </a:t>
            </a:r>
            <a:r>
              <a:rPr lang="en-US" altLang="zh-CN" sz="1950" dirty="0">
                <a:solidFill>
                  <a:schemeClr val="tx2"/>
                </a:solidFill>
              </a:rPr>
              <a:t> return </a:t>
            </a:r>
            <a:r>
              <a:rPr lang="en-US" altLang="zh-CN" sz="1950" dirty="0" err="1">
                <a:solidFill>
                  <a:schemeClr val="tx2"/>
                </a:solidFill>
              </a:rPr>
              <a:t>c.get</a:t>
            </a:r>
            <a:r>
              <a:rPr lang="en-US" altLang="zh-CN" sz="1950" dirty="0">
                <a:solidFill>
                  <a:schemeClr val="tx2"/>
                </a:solidFill>
              </a:rPr>
              <a:t>(); </a:t>
            </a:r>
          </a:p>
          <a:p>
            <a:pPr marL="240506" indent="0">
              <a:buNone/>
            </a:pPr>
            <a:r>
              <a:rPr lang="zh-Hans" altLang="en-US" sz="1950" dirty="0">
                <a:solidFill>
                  <a:schemeClr val="tx2"/>
                </a:solidFill>
              </a:rPr>
              <a:t>  </a:t>
            </a:r>
            <a:r>
              <a:rPr lang="en-US" altLang="zh-CN" sz="1950" dirty="0">
                <a:solidFill>
                  <a:schemeClr val="tx2"/>
                </a:solidFill>
              </a:rPr>
              <a:t>} </a:t>
            </a:r>
          </a:p>
          <a:p>
            <a:pPr marL="240506" indent="0">
              <a:buNone/>
            </a:pPr>
            <a:r>
              <a:rPr lang="en-US" altLang="zh-CN" sz="1950" dirty="0">
                <a:solidFill>
                  <a:schemeClr val="tx2"/>
                </a:solidFill>
              </a:rPr>
              <a:t>}</a:t>
            </a:r>
          </a:p>
          <a:p>
            <a:pPr marL="240506" indent="0">
              <a:buNone/>
            </a:pPr>
            <a:endParaRPr lang="en-US" altLang="zh-CN" sz="1950" dirty="0">
              <a:solidFill>
                <a:schemeClr val="tx2"/>
              </a:solidFill>
            </a:endParaRPr>
          </a:p>
          <a:p>
            <a:pPr marL="240506" indent="0">
              <a:buNone/>
            </a:pPr>
            <a:endParaRPr lang="en-US" altLang="zh-CN" dirty="0">
              <a:solidFill>
                <a:schemeClr val="tx2"/>
              </a:solidFill>
            </a:endParaRPr>
          </a:p>
        </p:txBody>
      </p:sp>
      <p:sp>
        <p:nvSpPr>
          <p:cNvPr id="4" name="幻灯片编号占位符 3">
            <a:extLst>
              <a:ext uri="{FF2B5EF4-FFF2-40B4-BE49-F238E27FC236}">
                <a16:creationId xmlns:a16="http://schemas.microsoft.com/office/drawing/2014/main" id="{C050B7B0-CCC5-984B-963A-09AD0FD19FB0}"/>
              </a:ext>
            </a:extLst>
          </p:cNvPr>
          <p:cNvSpPr>
            <a:spLocks noGrp="1"/>
          </p:cNvSpPr>
          <p:nvPr>
            <p:ph type="sldNum" sz="quarter" idx="12"/>
          </p:nvPr>
        </p:nvSpPr>
        <p:spPr/>
        <p:txBody>
          <a:bodyPr/>
          <a:lstStyle/>
          <a:p>
            <a:fld id="{CB818ED7-1FAF-4BEC-A906-EB6564C334EB}" type="slidenum">
              <a:rPr lang="zh-CN" altLang="en-US" smtClean="0"/>
              <a:pPr/>
              <a:t>74</a:t>
            </a:fld>
            <a:endParaRPr lang="zh-CN" altLang="en-US" dirty="0"/>
          </a:p>
        </p:txBody>
      </p:sp>
    </p:spTree>
    <p:extLst>
      <p:ext uri="{BB962C8B-B14F-4D97-AF65-F5344CB8AC3E}">
        <p14:creationId xmlns:p14="http://schemas.microsoft.com/office/powerpoint/2010/main" val="3384112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56B49-E9E8-C935-274C-25BF924C253C}"/>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26AE9C6F-5107-3BBF-AA4C-B4C42C2B0574}"/>
              </a:ext>
            </a:extLst>
          </p:cNvPr>
          <p:cNvSpPr>
            <a:spLocks noGrp="1"/>
          </p:cNvSpPr>
          <p:nvPr>
            <p:ph idx="1"/>
          </p:nvPr>
        </p:nvSpPr>
        <p:spPr/>
        <p:txBody>
          <a:bodyPr/>
          <a:lstStyle/>
          <a:p>
            <a:r>
              <a:rPr kumimoji="1" lang="en" altLang="zh-CN" dirty="0"/>
              <a:t>Virtual threads are lightweight threads that reduce the effort of writing, maintaining, and debugging high-throughput concurrent applications.</a:t>
            </a:r>
          </a:p>
          <a:p>
            <a:endParaRPr kumimoji="1" lang="en" altLang="zh-CN" dirty="0"/>
          </a:p>
          <a:p>
            <a:r>
              <a:rPr kumimoji="1" lang="en" altLang="zh-CN" dirty="0"/>
              <a:t>Note:</a:t>
            </a:r>
          </a:p>
          <a:p>
            <a:pPr lvl="1"/>
            <a:r>
              <a:rPr kumimoji="1" lang="en" altLang="zh-CN" dirty="0"/>
              <a:t>This is a preview feature. </a:t>
            </a:r>
          </a:p>
          <a:p>
            <a:pPr lvl="1"/>
            <a:r>
              <a:rPr kumimoji="1" lang="en" altLang="zh-CN" dirty="0"/>
              <a:t>A preview feature is a feature whose design, specification, and implementation are complete, but is not permanent. </a:t>
            </a:r>
          </a:p>
          <a:p>
            <a:pPr lvl="1"/>
            <a:r>
              <a:rPr kumimoji="1" lang="en" altLang="zh-CN" dirty="0"/>
              <a:t>A preview feature may exist in a different form or not at all in future Java SE releases. </a:t>
            </a:r>
          </a:p>
        </p:txBody>
      </p:sp>
      <p:sp>
        <p:nvSpPr>
          <p:cNvPr id="4" name="灯片编号占位符 3">
            <a:extLst>
              <a:ext uri="{FF2B5EF4-FFF2-40B4-BE49-F238E27FC236}">
                <a16:creationId xmlns:a16="http://schemas.microsoft.com/office/drawing/2014/main" id="{67CA8F00-FE2E-00FA-D3FC-B2A5CDEE8A45}"/>
              </a:ext>
            </a:extLst>
          </p:cNvPr>
          <p:cNvSpPr>
            <a:spLocks noGrp="1"/>
          </p:cNvSpPr>
          <p:nvPr>
            <p:ph type="sldNum" sz="quarter" idx="12"/>
          </p:nvPr>
        </p:nvSpPr>
        <p:spPr/>
        <p:txBody>
          <a:bodyPr/>
          <a:lstStyle/>
          <a:p>
            <a:fld id="{CB818ED7-1FAF-4BEC-A906-EB6564C334EB}" type="slidenum">
              <a:rPr lang="zh-CN" altLang="en-US" smtClean="0"/>
              <a:pPr/>
              <a:t>75</a:t>
            </a:fld>
            <a:endParaRPr lang="zh-CN" altLang="en-US" dirty="0"/>
          </a:p>
        </p:txBody>
      </p:sp>
    </p:spTree>
    <p:extLst>
      <p:ext uri="{BB962C8B-B14F-4D97-AF65-F5344CB8AC3E}">
        <p14:creationId xmlns:p14="http://schemas.microsoft.com/office/powerpoint/2010/main" val="2665540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56B49-E9E8-C935-274C-25BF924C253C}"/>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26AE9C6F-5107-3BBF-AA4C-B4C42C2B0574}"/>
              </a:ext>
            </a:extLst>
          </p:cNvPr>
          <p:cNvSpPr>
            <a:spLocks noGrp="1"/>
          </p:cNvSpPr>
          <p:nvPr>
            <p:ph idx="1"/>
          </p:nvPr>
        </p:nvSpPr>
        <p:spPr/>
        <p:txBody>
          <a:bodyPr/>
          <a:lstStyle/>
          <a:p>
            <a:r>
              <a:rPr kumimoji="1" lang="en" altLang="zh-CN" dirty="0"/>
              <a:t>What is a Platform Thread?</a:t>
            </a:r>
          </a:p>
          <a:p>
            <a:pPr lvl="1"/>
            <a:r>
              <a:rPr kumimoji="1" lang="en" altLang="zh-CN" dirty="0"/>
              <a:t>A platform thread is implemented as a thin wrapper around an operating system (OS) thread. </a:t>
            </a:r>
          </a:p>
          <a:p>
            <a:pPr lvl="2"/>
            <a:r>
              <a:rPr kumimoji="1" lang="en" altLang="zh-CN" dirty="0"/>
              <a:t>A platform thread runs Java code on its underlying OS thread, and the platform thread captures its OS thread for the platform thread's entire lifetime. </a:t>
            </a:r>
          </a:p>
          <a:p>
            <a:pPr lvl="2"/>
            <a:r>
              <a:rPr kumimoji="1" lang="en" altLang="zh-CN" dirty="0"/>
              <a:t>Consequently, the number of available platform threads is limited to the number of OS threads.</a:t>
            </a:r>
          </a:p>
          <a:p>
            <a:pPr lvl="2"/>
            <a:endParaRPr kumimoji="1" lang="en" altLang="zh-CN" dirty="0"/>
          </a:p>
          <a:p>
            <a:pPr lvl="1"/>
            <a:r>
              <a:rPr kumimoji="1" lang="en" altLang="zh-CN" dirty="0"/>
              <a:t>Platform threads typically have a large thread stack and other resources that are maintained by the operating system. Platform threads support thread-local variables.</a:t>
            </a:r>
          </a:p>
          <a:p>
            <a:pPr lvl="1"/>
            <a:endParaRPr kumimoji="1" lang="en" altLang="zh-CN" dirty="0"/>
          </a:p>
          <a:p>
            <a:pPr lvl="1"/>
            <a:r>
              <a:rPr kumimoji="1" lang="en" altLang="zh-CN" dirty="0"/>
              <a:t>Platforms threads are suitable for running all types of tasks but may be a limited resource.</a:t>
            </a:r>
          </a:p>
        </p:txBody>
      </p:sp>
      <p:sp>
        <p:nvSpPr>
          <p:cNvPr id="4" name="灯片编号占位符 3">
            <a:extLst>
              <a:ext uri="{FF2B5EF4-FFF2-40B4-BE49-F238E27FC236}">
                <a16:creationId xmlns:a16="http://schemas.microsoft.com/office/drawing/2014/main" id="{67CA8F00-FE2E-00FA-D3FC-B2A5CDEE8A45}"/>
              </a:ext>
            </a:extLst>
          </p:cNvPr>
          <p:cNvSpPr>
            <a:spLocks noGrp="1"/>
          </p:cNvSpPr>
          <p:nvPr>
            <p:ph type="sldNum" sz="quarter" idx="12"/>
          </p:nvPr>
        </p:nvSpPr>
        <p:spPr/>
        <p:txBody>
          <a:bodyPr/>
          <a:lstStyle/>
          <a:p>
            <a:fld id="{CB818ED7-1FAF-4BEC-A906-EB6564C334EB}" type="slidenum">
              <a:rPr lang="zh-CN" altLang="en-US" smtClean="0"/>
              <a:pPr/>
              <a:t>76</a:t>
            </a:fld>
            <a:endParaRPr lang="zh-CN" altLang="en-US" dirty="0"/>
          </a:p>
        </p:txBody>
      </p:sp>
    </p:spTree>
    <p:extLst>
      <p:ext uri="{BB962C8B-B14F-4D97-AF65-F5344CB8AC3E}">
        <p14:creationId xmlns:p14="http://schemas.microsoft.com/office/powerpoint/2010/main" val="2537254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56B49-E9E8-C935-274C-25BF924C253C}"/>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26AE9C6F-5107-3BBF-AA4C-B4C42C2B0574}"/>
              </a:ext>
            </a:extLst>
          </p:cNvPr>
          <p:cNvSpPr>
            <a:spLocks noGrp="1"/>
          </p:cNvSpPr>
          <p:nvPr>
            <p:ph idx="1"/>
          </p:nvPr>
        </p:nvSpPr>
        <p:spPr/>
        <p:txBody>
          <a:bodyPr>
            <a:normAutofit/>
          </a:bodyPr>
          <a:lstStyle/>
          <a:p>
            <a:r>
              <a:rPr kumimoji="1" lang="en" altLang="zh-CN" dirty="0"/>
              <a:t>What is a Virtual Thread?</a:t>
            </a:r>
          </a:p>
          <a:p>
            <a:pPr lvl="1"/>
            <a:r>
              <a:rPr kumimoji="1" lang="en" altLang="zh-CN" dirty="0"/>
              <a:t>Like a platform thread, a virtual thread is also an instance of </a:t>
            </a:r>
            <a:r>
              <a:rPr kumimoji="1" lang="en" altLang="zh-CN" dirty="0" err="1">
                <a:solidFill>
                  <a:srgbClr val="FF0000"/>
                </a:solidFill>
              </a:rPr>
              <a:t>java.lang.Thread</a:t>
            </a:r>
            <a:r>
              <a:rPr kumimoji="1" lang="en" altLang="zh-CN" dirty="0"/>
              <a:t>. </a:t>
            </a:r>
          </a:p>
          <a:p>
            <a:pPr lvl="1"/>
            <a:r>
              <a:rPr kumimoji="1" lang="en" altLang="zh-CN" dirty="0"/>
              <a:t>However, a virtual thread </a:t>
            </a:r>
            <a:r>
              <a:rPr kumimoji="1" lang="en" altLang="zh-CN" dirty="0">
                <a:solidFill>
                  <a:srgbClr val="FF0000"/>
                </a:solidFill>
              </a:rPr>
              <a:t>isn't</a:t>
            </a:r>
            <a:r>
              <a:rPr kumimoji="1" lang="en" altLang="zh-CN" dirty="0"/>
              <a:t> tied to a specific OS thread. </a:t>
            </a:r>
          </a:p>
          <a:p>
            <a:pPr lvl="1"/>
            <a:r>
              <a:rPr kumimoji="1" lang="en" altLang="zh-CN" dirty="0"/>
              <a:t>A virtual thread still runs code on an OS thread. </a:t>
            </a:r>
          </a:p>
          <a:p>
            <a:pPr lvl="1"/>
            <a:r>
              <a:rPr kumimoji="1" lang="en" altLang="zh-CN" dirty="0"/>
              <a:t>However, when code running in a virtual thread calls a blocking I/O operation, the Java runtime suspends the virtual thread until it can be resumed. The OS thread associated with the suspended virtual thread is now free to perform operations for other virtual threads.</a:t>
            </a:r>
          </a:p>
          <a:p>
            <a:pPr lvl="1"/>
            <a:endParaRPr kumimoji="1" lang="en" altLang="zh-CN" dirty="0"/>
          </a:p>
          <a:p>
            <a:r>
              <a:rPr kumimoji="1" lang="en" altLang="zh-CN" dirty="0"/>
              <a:t>Unlike platform threads, </a:t>
            </a:r>
          </a:p>
          <a:p>
            <a:pPr lvl="1"/>
            <a:r>
              <a:rPr kumimoji="1" lang="en" altLang="zh-CN" dirty="0"/>
              <a:t>virtual threads typically have a shallow call stack, performing as few as a single HTTP client call or a single JDBC query. </a:t>
            </a:r>
          </a:p>
          <a:p>
            <a:pPr lvl="1"/>
            <a:r>
              <a:rPr kumimoji="1" lang="en" altLang="zh-CN" dirty="0"/>
              <a:t>Virtual threads are suitable for running tasks that spend most of the time blocked, often waiting for I/O operations to complete. However, they aren't intended for long-running CPU-intensive operations.</a:t>
            </a:r>
          </a:p>
          <a:p>
            <a:pPr lvl="1"/>
            <a:endParaRPr kumimoji="1" lang="en" altLang="zh-CN" dirty="0"/>
          </a:p>
        </p:txBody>
      </p:sp>
      <p:sp>
        <p:nvSpPr>
          <p:cNvPr id="4" name="灯片编号占位符 3">
            <a:extLst>
              <a:ext uri="{FF2B5EF4-FFF2-40B4-BE49-F238E27FC236}">
                <a16:creationId xmlns:a16="http://schemas.microsoft.com/office/drawing/2014/main" id="{67CA8F00-FE2E-00FA-D3FC-B2A5CDEE8A45}"/>
              </a:ext>
            </a:extLst>
          </p:cNvPr>
          <p:cNvSpPr>
            <a:spLocks noGrp="1"/>
          </p:cNvSpPr>
          <p:nvPr>
            <p:ph type="sldNum" sz="quarter" idx="12"/>
          </p:nvPr>
        </p:nvSpPr>
        <p:spPr/>
        <p:txBody>
          <a:bodyPr/>
          <a:lstStyle/>
          <a:p>
            <a:fld id="{CB818ED7-1FAF-4BEC-A906-EB6564C334EB}" type="slidenum">
              <a:rPr lang="zh-CN" altLang="en-US" smtClean="0"/>
              <a:pPr/>
              <a:t>77</a:t>
            </a:fld>
            <a:endParaRPr lang="zh-CN" altLang="en-US" dirty="0"/>
          </a:p>
        </p:txBody>
      </p:sp>
    </p:spTree>
    <p:extLst>
      <p:ext uri="{BB962C8B-B14F-4D97-AF65-F5344CB8AC3E}">
        <p14:creationId xmlns:p14="http://schemas.microsoft.com/office/powerpoint/2010/main" val="148491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56B49-E9E8-C935-274C-25BF924C253C}"/>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26AE9C6F-5107-3BBF-AA4C-B4C42C2B0574}"/>
              </a:ext>
            </a:extLst>
          </p:cNvPr>
          <p:cNvSpPr>
            <a:spLocks noGrp="1"/>
          </p:cNvSpPr>
          <p:nvPr>
            <p:ph idx="1"/>
          </p:nvPr>
        </p:nvSpPr>
        <p:spPr/>
        <p:txBody>
          <a:bodyPr>
            <a:normAutofit fontScale="92500" lnSpcReduction="10000"/>
          </a:bodyPr>
          <a:lstStyle/>
          <a:p>
            <a:pPr marL="0" indent="0">
              <a:buNone/>
            </a:pPr>
            <a:r>
              <a:rPr lang="zh-CN" altLang="en-US" sz="1600" dirty="0">
                <a:solidFill>
                  <a:schemeClr val="tx2"/>
                </a:solidFill>
                <a:latin typeface="Consolas" panose="020B0609020204030204" pitchFamily="49" charset="0"/>
                <a:cs typeface="Consolas" panose="020B0609020204030204" pitchFamily="49" charset="0"/>
              </a:rPr>
              <a:t>Thread thread = Thread.ofVirtual().start(() -&gt; System.out.println("Hello"));</a:t>
            </a:r>
          </a:p>
          <a:p>
            <a:pPr marL="0" indent="0">
              <a:buNone/>
            </a:pPr>
            <a:r>
              <a:rPr lang="zh-CN" altLang="en-US" sz="1600" dirty="0">
                <a:solidFill>
                  <a:schemeClr val="tx2"/>
                </a:solidFill>
                <a:latin typeface="Consolas" panose="020B0609020204030204" pitchFamily="49" charset="0"/>
                <a:cs typeface="Consolas" panose="020B0609020204030204" pitchFamily="49" charset="0"/>
              </a:rPr>
              <a:t>thread.join();</a:t>
            </a:r>
            <a:endParaRPr lang="en-US" altLang="zh-CN" sz="1600" dirty="0">
              <a:solidFill>
                <a:schemeClr val="tx2"/>
              </a:solidFill>
              <a:latin typeface="Consolas" panose="020B0609020204030204" pitchFamily="49" charset="0"/>
              <a:cs typeface="Consolas" panose="020B0609020204030204" pitchFamily="49" charset="0"/>
            </a:endParaRPr>
          </a:p>
          <a:p>
            <a:pPr marL="0" indent="0">
              <a:buNone/>
            </a:pPr>
            <a:endParaRPr lang="en-US" altLang="zh-CN" sz="1600" dirty="0">
              <a:latin typeface="Consolas" panose="020B0609020204030204" pitchFamily="49" charset="0"/>
              <a:cs typeface="Consolas" panose="020B0609020204030204" pitchFamily="49" charset="0"/>
            </a:endParaRPr>
          </a:p>
          <a:p>
            <a:pPr marL="0" indent="0">
              <a:buNone/>
            </a:pPr>
            <a:endParaRPr lang="zh-CN" altLang="en-US" sz="1600" dirty="0">
              <a:latin typeface="Consolas" panose="020B0609020204030204" pitchFamily="49" charset="0"/>
              <a:cs typeface="Consolas" panose="020B0609020204030204" pitchFamily="49" charset="0"/>
            </a:endParaRPr>
          </a:p>
          <a:p>
            <a:pPr marL="0" indent="0">
              <a:buNone/>
            </a:pPr>
            <a:r>
              <a:rPr lang="en" altLang="zh-CN" sz="1600" dirty="0">
                <a:solidFill>
                  <a:schemeClr val="tx2"/>
                </a:solidFill>
                <a:latin typeface="Consolas" panose="020B0609020204030204" pitchFamily="49" charset="0"/>
                <a:cs typeface="Consolas" panose="020B0609020204030204" pitchFamily="49" charset="0"/>
              </a:rPr>
              <a:t>try {</a:t>
            </a:r>
          </a:p>
          <a:p>
            <a:pPr marL="0" indent="0">
              <a:buNone/>
            </a:pPr>
            <a:r>
              <a:rPr lang="en" altLang="zh-CN" sz="1600" dirty="0">
                <a:solidFill>
                  <a:schemeClr val="tx2"/>
                </a:solidFill>
                <a:latin typeface="Consolas" panose="020B0609020204030204" pitchFamily="49" charset="0"/>
                <a:cs typeface="Consolas" panose="020B0609020204030204" pitchFamily="49" charset="0"/>
              </a:rPr>
              <a:t>	</a:t>
            </a:r>
            <a:r>
              <a:rPr lang="en" altLang="zh-CN" sz="1600" dirty="0" err="1">
                <a:solidFill>
                  <a:schemeClr val="tx2"/>
                </a:solidFill>
                <a:latin typeface="Consolas" panose="020B0609020204030204" pitchFamily="49" charset="0"/>
                <a:cs typeface="Consolas" panose="020B0609020204030204" pitchFamily="49" charset="0"/>
              </a:rPr>
              <a:t>Thread.Builder</a:t>
            </a:r>
            <a:r>
              <a:rPr lang="en" altLang="zh-CN" sz="1600" dirty="0">
                <a:solidFill>
                  <a:schemeClr val="tx2"/>
                </a:solidFill>
                <a:latin typeface="Consolas" panose="020B0609020204030204" pitchFamily="49" charset="0"/>
                <a:cs typeface="Consolas" panose="020B0609020204030204" pitchFamily="49" charset="0"/>
              </a:rPr>
              <a:t> builder = </a:t>
            </a:r>
            <a:r>
              <a:rPr lang="en" altLang="zh-CN" sz="1600" dirty="0" err="1">
                <a:solidFill>
                  <a:schemeClr val="tx2"/>
                </a:solidFill>
                <a:latin typeface="Consolas" panose="020B0609020204030204" pitchFamily="49" charset="0"/>
                <a:cs typeface="Consolas" panose="020B0609020204030204" pitchFamily="49" charset="0"/>
              </a:rPr>
              <a:t>Thread.ofVirtual</a:t>
            </a:r>
            <a:r>
              <a:rPr lang="en" altLang="zh-CN" sz="1600" dirty="0">
                <a:solidFill>
                  <a:schemeClr val="tx2"/>
                </a:solidFill>
                <a:latin typeface="Consolas" panose="020B0609020204030204" pitchFamily="49" charset="0"/>
                <a:cs typeface="Consolas" panose="020B0609020204030204" pitchFamily="49" charset="0"/>
              </a:rPr>
              <a:t>().name("</a:t>
            </a:r>
            <a:r>
              <a:rPr lang="en" altLang="zh-CN" sz="1600" dirty="0" err="1">
                <a:solidFill>
                  <a:schemeClr val="tx2"/>
                </a:solidFill>
                <a:latin typeface="Consolas" panose="020B0609020204030204" pitchFamily="49" charset="0"/>
                <a:cs typeface="Consolas" panose="020B0609020204030204" pitchFamily="49" charset="0"/>
              </a:rPr>
              <a:t>MyThread</a:t>
            </a:r>
            <a:r>
              <a:rPr lang="en" altLang="zh-CN" sz="1600" dirty="0">
                <a:solidFill>
                  <a:schemeClr val="tx2"/>
                </a:solidFill>
                <a:latin typeface="Consolas" panose="020B0609020204030204" pitchFamily="49" charset="0"/>
                <a:cs typeface="Consolas" panose="020B0609020204030204" pitchFamily="49" charset="0"/>
              </a:rPr>
              <a:t>");</a:t>
            </a:r>
          </a:p>
          <a:p>
            <a:pPr marL="0" indent="0">
              <a:buNone/>
            </a:pPr>
            <a:r>
              <a:rPr lang="en" altLang="zh-CN" sz="1600" dirty="0">
                <a:solidFill>
                  <a:schemeClr val="tx2"/>
                </a:solidFill>
                <a:latin typeface="Consolas" panose="020B0609020204030204" pitchFamily="49" charset="0"/>
                <a:cs typeface="Consolas" panose="020B0609020204030204" pitchFamily="49" charset="0"/>
              </a:rPr>
              <a:t>	Runnable task = () -&gt; {</a:t>
            </a:r>
          </a:p>
          <a:p>
            <a:pPr marL="0" indent="0">
              <a:buNone/>
            </a:pPr>
            <a:r>
              <a:rPr lang="en" altLang="zh-CN" sz="1600" dirty="0">
                <a:solidFill>
                  <a:schemeClr val="tx2"/>
                </a:solidFill>
                <a:latin typeface="Consolas" panose="020B0609020204030204" pitchFamily="49" charset="0"/>
                <a:cs typeface="Consolas" panose="020B0609020204030204" pitchFamily="49" charset="0"/>
              </a:rPr>
              <a:t>		</a:t>
            </a:r>
            <a:r>
              <a:rPr lang="en" altLang="zh-CN" sz="1600" dirty="0" err="1">
                <a:solidFill>
                  <a:schemeClr val="tx2"/>
                </a:solidFill>
                <a:latin typeface="Consolas" panose="020B0609020204030204" pitchFamily="49" charset="0"/>
                <a:cs typeface="Consolas" panose="020B0609020204030204" pitchFamily="49" charset="0"/>
              </a:rPr>
              <a:t>System.out.println</a:t>
            </a:r>
            <a:r>
              <a:rPr lang="en" altLang="zh-CN" sz="1600" dirty="0">
                <a:solidFill>
                  <a:schemeClr val="tx2"/>
                </a:solidFill>
                <a:latin typeface="Consolas" panose="020B0609020204030204" pitchFamily="49" charset="0"/>
                <a:cs typeface="Consolas" panose="020B0609020204030204" pitchFamily="49" charset="0"/>
              </a:rPr>
              <a:t>("Running thread");</a:t>
            </a:r>
          </a:p>
          <a:p>
            <a:pPr marL="0" indent="0">
              <a:buNone/>
            </a:pPr>
            <a:r>
              <a:rPr lang="en" altLang="zh-CN" sz="1600" dirty="0">
                <a:solidFill>
                  <a:schemeClr val="tx2"/>
                </a:solidFill>
                <a:latin typeface="Consolas" panose="020B0609020204030204" pitchFamily="49" charset="0"/>
                <a:cs typeface="Consolas" panose="020B0609020204030204" pitchFamily="49" charset="0"/>
              </a:rPr>
              <a:t>	};</a:t>
            </a:r>
          </a:p>
          <a:p>
            <a:pPr marL="0" indent="0">
              <a:buNone/>
            </a:pPr>
            <a:r>
              <a:rPr lang="en" altLang="zh-CN" sz="1600" dirty="0">
                <a:solidFill>
                  <a:schemeClr val="tx2"/>
                </a:solidFill>
                <a:latin typeface="Consolas" panose="020B0609020204030204" pitchFamily="49" charset="0"/>
                <a:cs typeface="Consolas" panose="020B0609020204030204" pitchFamily="49" charset="0"/>
              </a:rPr>
              <a:t>	Thread t = </a:t>
            </a:r>
            <a:r>
              <a:rPr lang="en" altLang="zh-CN" sz="1600" dirty="0" err="1">
                <a:solidFill>
                  <a:schemeClr val="tx2"/>
                </a:solidFill>
                <a:latin typeface="Consolas" panose="020B0609020204030204" pitchFamily="49" charset="0"/>
                <a:cs typeface="Consolas" panose="020B0609020204030204" pitchFamily="49" charset="0"/>
              </a:rPr>
              <a:t>builder.start</a:t>
            </a:r>
            <a:r>
              <a:rPr lang="en" altLang="zh-CN" sz="1600" dirty="0">
                <a:solidFill>
                  <a:schemeClr val="tx2"/>
                </a:solidFill>
                <a:latin typeface="Consolas" panose="020B0609020204030204" pitchFamily="49" charset="0"/>
                <a:cs typeface="Consolas" panose="020B0609020204030204" pitchFamily="49" charset="0"/>
              </a:rPr>
              <a:t>(task);</a:t>
            </a:r>
          </a:p>
          <a:p>
            <a:pPr marL="0" indent="0">
              <a:buNone/>
            </a:pPr>
            <a:r>
              <a:rPr lang="en" altLang="zh-CN" sz="1600" dirty="0">
                <a:solidFill>
                  <a:schemeClr val="tx2"/>
                </a:solidFill>
                <a:latin typeface="Consolas" panose="020B0609020204030204" pitchFamily="49" charset="0"/>
                <a:cs typeface="Consolas" panose="020B0609020204030204" pitchFamily="49" charset="0"/>
              </a:rPr>
              <a:t>	</a:t>
            </a:r>
            <a:r>
              <a:rPr lang="en" altLang="zh-CN" sz="1600" dirty="0" err="1">
                <a:solidFill>
                  <a:schemeClr val="tx2"/>
                </a:solidFill>
                <a:latin typeface="Consolas" panose="020B0609020204030204" pitchFamily="49" charset="0"/>
                <a:cs typeface="Consolas" panose="020B0609020204030204" pitchFamily="49" charset="0"/>
              </a:rPr>
              <a:t>System.out.println</a:t>
            </a:r>
            <a:r>
              <a:rPr lang="en" altLang="zh-CN" sz="1600" dirty="0">
                <a:solidFill>
                  <a:schemeClr val="tx2"/>
                </a:solidFill>
                <a:latin typeface="Consolas" panose="020B0609020204030204" pitchFamily="49" charset="0"/>
                <a:cs typeface="Consolas" panose="020B0609020204030204" pitchFamily="49" charset="0"/>
              </a:rPr>
              <a:t>("Thread t name: " + </a:t>
            </a:r>
            <a:r>
              <a:rPr lang="en" altLang="zh-CN" sz="1600" dirty="0" err="1">
                <a:solidFill>
                  <a:schemeClr val="tx2"/>
                </a:solidFill>
                <a:latin typeface="Consolas" panose="020B0609020204030204" pitchFamily="49" charset="0"/>
                <a:cs typeface="Consolas" panose="020B0609020204030204" pitchFamily="49" charset="0"/>
              </a:rPr>
              <a:t>t.getName</a:t>
            </a:r>
            <a:r>
              <a:rPr lang="en" altLang="zh-CN" sz="1600" dirty="0">
                <a:solidFill>
                  <a:schemeClr val="tx2"/>
                </a:solidFill>
                <a:latin typeface="Consolas" panose="020B0609020204030204" pitchFamily="49" charset="0"/>
                <a:cs typeface="Consolas" panose="020B0609020204030204" pitchFamily="49" charset="0"/>
              </a:rPr>
              <a:t>());</a:t>
            </a:r>
          </a:p>
          <a:p>
            <a:pPr marL="0" indent="0">
              <a:buNone/>
            </a:pPr>
            <a:r>
              <a:rPr lang="en" altLang="zh-CN" sz="1600" dirty="0">
                <a:solidFill>
                  <a:schemeClr val="tx2"/>
                </a:solidFill>
                <a:latin typeface="Consolas" panose="020B0609020204030204" pitchFamily="49" charset="0"/>
                <a:cs typeface="Consolas" panose="020B0609020204030204" pitchFamily="49" charset="0"/>
              </a:rPr>
              <a:t>	</a:t>
            </a:r>
            <a:r>
              <a:rPr lang="en" altLang="zh-CN" sz="1600" dirty="0" err="1">
                <a:solidFill>
                  <a:schemeClr val="tx2"/>
                </a:solidFill>
                <a:latin typeface="Consolas" panose="020B0609020204030204" pitchFamily="49" charset="0"/>
                <a:cs typeface="Consolas" panose="020B0609020204030204" pitchFamily="49" charset="0"/>
              </a:rPr>
              <a:t>t.join</a:t>
            </a:r>
            <a:r>
              <a:rPr lang="en" altLang="zh-CN" sz="1600" dirty="0">
                <a:solidFill>
                  <a:schemeClr val="tx2"/>
                </a:solidFill>
                <a:latin typeface="Consolas" panose="020B0609020204030204" pitchFamily="49" charset="0"/>
                <a:cs typeface="Consolas" panose="020B0609020204030204" pitchFamily="49" charset="0"/>
              </a:rPr>
              <a:t>();</a:t>
            </a:r>
          </a:p>
          <a:p>
            <a:pPr marL="0" indent="0">
              <a:buNone/>
            </a:pPr>
            <a:r>
              <a:rPr lang="en" altLang="zh-CN" sz="1600" dirty="0">
                <a:solidFill>
                  <a:schemeClr val="tx2"/>
                </a:solidFill>
                <a:latin typeface="Consolas" panose="020B0609020204030204" pitchFamily="49" charset="0"/>
                <a:cs typeface="Consolas" panose="020B0609020204030204" pitchFamily="49" charset="0"/>
              </a:rPr>
              <a:t>} catch (</a:t>
            </a:r>
            <a:r>
              <a:rPr lang="en" altLang="zh-CN" sz="1600" dirty="0" err="1">
                <a:solidFill>
                  <a:schemeClr val="tx2"/>
                </a:solidFill>
                <a:latin typeface="Consolas" panose="020B0609020204030204" pitchFamily="49" charset="0"/>
                <a:cs typeface="Consolas" panose="020B0609020204030204" pitchFamily="49" charset="0"/>
              </a:rPr>
              <a:t>InterruptedException</a:t>
            </a:r>
            <a:r>
              <a:rPr lang="en" altLang="zh-CN" sz="1600" dirty="0">
                <a:solidFill>
                  <a:schemeClr val="tx2"/>
                </a:solidFill>
                <a:latin typeface="Consolas" panose="020B0609020204030204" pitchFamily="49" charset="0"/>
                <a:cs typeface="Consolas" panose="020B0609020204030204" pitchFamily="49" charset="0"/>
              </a:rPr>
              <a:t> e) {</a:t>
            </a:r>
          </a:p>
          <a:p>
            <a:pPr marL="0" indent="0">
              <a:buNone/>
            </a:pPr>
            <a:r>
              <a:rPr lang="en" altLang="zh-CN" sz="1600" dirty="0">
                <a:solidFill>
                  <a:schemeClr val="tx2"/>
                </a:solidFill>
                <a:latin typeface="Consolas" panose="020B0609020204030204" pitchFamily="49" charset="0"/>
                <a:cs typeface="Consolas" panose="020B0609020204030204" pitchFamily="49" charset="0"/>
              </a:rPr>
              <a:t>	</a:t>
            </a:r>
            <a:r>
              <a:rPr lang="en" altLang="zh-CN" sz="1600" dirty="0" err="1">
                <a:solidFill>
                  <a:schemeClr val="tx2"/>
                </a:solidFill>
                <a:latin typeface="Consolas" panose="020B0609020204030204" pitchFamily="49" charset="0"/>
                <a:cs typeface="Consolas" panose="020B0609020204030204" pitchFamily="49" charset="0"/>
              </a:rPr>
              <a:t>e.printStackTrace</a:t>
            </a:r>
            <a:r>
              <a:rPr lang="en" altLang="zh-CN" sz="1600" dirty="0">
                <a:solidFill>
                  <a:schemeClr val="tx2"/>
                </a:solidFill>
                <a:latin typeface="Consolas" panose="020B0609020204030204" pitchFamily="49" charset="0"/>
                <a:cs typeface="Consolas" panose="020B0609020204030204" pitchFamily="49" charset="0"/>
              </a:rPr>
              <a:t>();</a:t>
            </a:r>
          </a:p>
          <a:p>
            <a:pPr marL="0" indent="0">
              <a:buNone/>
            </a:pPr>
            <a:r>
              <a:rPr lang="en" altLang="zh-CN" sz="1600"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67CA8F00-FE2E-00FA-D3FC-B2A5CDEE8A45}"/>
              </a:ext>
            </a:extLst>
          </p:cNvPr>
          <p:cNvSpPr>
            <a:spLocks noGrp="1"/>
          </p:cNvSpPr>
          <p:nvPr>
            <p:ph type="sldNum" sz="quarter" idx="12"/>
          </p:nvPr>
        </p:nvSpPr>
        <p:spPr/>
        <p:txBody>
          <a:bodyPr/>
          <a:lstStyle/>
          <a:p>
            <a:fld id="{CB818ED7-1FAF-4BEC-A906-EB6564C334EB}" type="slidenum">
              <a:rPr lang="zh-CN" altLang="en-US" smtClean="0"/>
              <a:pPr/>
              <a:t>78</a:t>
            </a:fld>
            <a:endParaRPr lang="zh-CN" altLang="en-US" dirty="0"/>
          </a:p>
        </p:txBody>
      </p:sp>
    </p:spTree>
    <p:extLst>
      <p:ext uri="{BB962C8B-B14F-4D97-AF65-F5344CB8AC3E}">
        <p14:creationId xmlns:p14="http://schemas.microsoft.com/office/powerpoint/2010/main" val="1188116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3F0F4-B5D5-4265-B9D3-53A230741707}"/>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F1233375-BB46-2C80-1047-D07ABACF9F2B}"/>
              </a:ext>
            </a:extLst>
          </p:cNvPr>
          <p:cNvSpPr>
            <a:spLocks noGrp="1"/>
          </p:cNvSpPr>
          <p:nvPr>
            <p:ph idx="1"/>
          </p:nvPr>
        </p:nvSpPr>
        <p:spPr/>
        <p:txBody>
          <a:bodyPr>
            <a:normAutofit/>
          </a:bodyPr>
          <a:lstStyle/>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public class </a:t>
            </a:r>
            <a:r>
              <a:rPr lang="en" altLang="zh-CN" sz="1100" dirty="0" err="1">
                <a:solidFill>
                  <a:schemeClr val="tx2"/>
                </a:solidFill>
                <a:latin typeface="Consolas" panose="020B0609020204030204" pitchFamily="49" charset="0"/>
                <a:cs typeface="Consolas" panose="020B0609020204030204" pitchFamily="49" charset="0"/>
              </a:rPr>
              <a:t>CreateNamedThreadsWithBuilders</a:t>
            </a:r>
            <a:r>
              <a:rPr lang="en" altLang="zh-CN" sz="1100" dirty="0">
                <a:solidFill>
                  <a:schemeClr val="tx2"/>
                </a:solidFill>
                <a:latin typeface="Consolas" panose="020B0609020204030204" pitchFamily="49" charset="0"/>
                <a:cs typeface="Consolas" panose="020B0609020204030204" pitchFamily="49" charset="0"/>
              </a:rPr>
              <a:t>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public static void main(String[] </a:t>
            </a:r>
            <a:r>
              <a:rPr lang="en" altLang="zh-CN" sz="1100" dirty="0" err="1">
                <a:solidFill>
                  <a:schemeClr val="tx2"/>
                </a:solidFill>
                <a:latin typeface="Consolas" panose="020B0609020204030204" pitchFamily="49" charset="0"/>
                <a:cs typeface="Consolas" panose="020B0609020204030204" pitchFamily="49" charset="0"/>
              </a:rPr>
              <a:t>args</a:t>
            </a:r>
            <a:r>
              <a:rPr lang="en" altLang="zh-CN" sz="1100" dirty="0">
                <a:solidFill>
                  <a:schemeClr val="tx2"/>
                </a:solidFill>
                <a:latin typeface="Consolas" panose="020B0609020204030204" pitchFamily="49" charset="0"/>
                <a:cs typeface="Consolas" panose="020B0609020204030204" pitchFamily="49" charset="0"/>
              </a:rPr>
              <a:t>)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try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a:t>
            </a:r>
            <a:r>
              <a:rPr lang="en" altLang="zh-CN" sz="1100" dirty="0" err="1">
                <a:solidFill>
                  <a:schemeClr val="tx2"/>
                </a:solidFill>
                <a:latin typeface="Consolas" panose="020B0609020204030204" pitchFamily="49" charset="0"/>
                <a:cs typeface="Consolas" panose="020B0609020204030204" pitchFamily="49" charset="0"/>
              </a:rPr>
              <a:t>Thread.Builder</a:t>
            </a:r>
            <a:r>
              <a:rPr lang="en" altLang="zh-CN" sz="1100" dirty="0">
                <a:solidFill>
                  <a:schemeClr val="tx2"/>
                </a:solidFill>
                <a:latin typeface="Consolas" panose="020B0609020204030204" pitchFamily="49" charset="0"/>
                <a:cs typeface="Consolas" panose="020B0609020204030204" pitchFamily="49" charset="0"/>
              </a:rPr>
              <a:t> builder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a:t>
            </a:r>
            <a:r>
              <a:rPr lang="en" altLang="zh-CN" sz="1100" dirty="0" err="1">
                <a:solidFill>
                  <a:schemeClr val="tx2"/>
                </a:solidFill>
                <a:latin typeface="Consolas" panose="020B0609020204030204" pitchFamily="49" charset="0"/>
                <a:cs typeface="Consolas" panose="020B0609020204030204" pitchFamily="49" charset="0"/>
              </a:rPr>
              <a:t>Thread.ofVirtual</a:t>
            </a:r>
            <a:r>
              <a:rPr lang="en" altLang="zh-CN" sz="1100" dirty="0">
                <a:solidFill>
                  <a:schemeClr val="tx2"/>
                </a:solidFill>
                <a:latin typeface="Consolas" panose="020B0609020204030204" pitchFamily="49" charset="0"/>
                <a:cs typeface="Consolas" panose="020B0609020204030204" pitchFamily="49" charset="0"/>
              </a:rPr>
              <a:t>().name("worker-", 0);</a:t>
            </a:r>
          </a:p>
          <a:p>
            <a:pPr marL="0" indent="0">
              <a:lnSpc>
                <a:spcPct val="110000"/>
              </a:lnSpc>
              <a:buNone/>
            </a:pPr>
            <a:endParaRPr lang="en" altLang="zh-CN" sz="1100" dirty="0">
              <a:solidFill>
                <a:schemeClr val="tx2"/>
              </a:solidFill>
              <a:latin typeface="Consolas" panose="020B0609020204030204" pitchFamily="49" charset="0"/>
              <a:cs typeface="Consolas" panose="020B0609020204030204" pitchFamily="49" charset="0"/>
            </a:endParaRP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Runnable task = () -&gt;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a:t>
            </a:r>
            <a:r>
              <a:rPr lang="en" altLang="zh-CN" sz="1100" dirty="0" err="1">
                <a:solidFill>
                  <a:schemeClr val="tx2"/>
                </a:solidFill>
                <a:latin typeface="Consolas" panose="020B0609020204030204" pitchFamily="49" charset="0"/>
                <a:cs typeface="Consolas" panose="020B0609020204030204" pitchFamily="49" charset="0"/>
              </a:rPr>
              <a:t>System.out.println</a:t>
            </a:r>
            <a:r>
              <a:rPr lang="en" altLang="zh-CN" sz="1100" dirty="0">
                <a:solidFill>
                  <a:schemeClr val="tx2"/>
                </a:solidFill>
                <a:latin typeface="Consolas" panose="020B0609020204030204" pitchFamily="49" charset="0"/>
                <a:cs typeface="Consolas" panose="020B0609020204030204" pitchFamily="49" charset="0"/>
              </a:rPr>
              <a:t>("Thread ID: " +</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a:t>
            </a:r>
            <a:r>
              <a:rPr lang="en" altLang="zh-CN" sz="1100" dirty="0" err="1">
                <a:solidFill>
                  <a:schemeClr val="tx2"/>
                </a:solidFill>
                <a:latin typeface="Consolas" panose="020B0609020204030204" pitchFamily="49" charset="0"/>
                <a:cs typeface="Consolas" panose="020B0609020204030204" pitchFamily="49" charset="0"/>
              </a:rPr>
              <a:t>Thread.currentThread</a:t>
            </a:r>
            <a:r>
              <a:rPr lang="en" altLang="zh-CN" sz="1100" dirty="0">
                <a:solidFill>
                  <a:schemeClr val="tx2"/>
                </a:solidFill>
                <a:latin typeface="Consolas" panose="020B0609020204030204" pitchFamily="49" charset="0"/>
                <a:cs typeface="Consolas" panose="020B0609020204030204" pitchFamily="49" charset="0"/>
              </a:rPr>
              <a:t>().</a:t>
            </a:r>
            <a:r>
              <a:rPr lang="en" altLang="zh-CN" sz="1100" dirty="0" err="1">
                <a:solidFill>
                  <a:schemeClr val="tx2"/>
                </a:solidFill>
                <a:latin typeface="Consolas" panose="020B0609020204030204" pitchFamily="49" charset="0"/>
                <a:cs typeface="Consolas" panose="020B0609020204030204" pitchFamily="49" charset="0"/>
              </a:rPr>
              <a:t>threadId</a:t>
            </a:r>
            <a:r>
              <a:rPr lang="en" altLang="zh-CN" sz="1100" dirty="0">
                <a:solidFill>
                  <a:schemeClr val="tx2"/>
                </a:solidFill>
                <a:latin typeface="Consolas" panose="020B0609020204030204" pitchFamily="49" charset="0"/>
                <a:cs typeface="Consolas" panose="020B0609020204030204" pitchFamily="49" charset="0"/>
              </a:rPr>
              <a:t>());</a:t>
            </a:r>
          </a:p>
          <a:p>
            <a:pPr marL="0" indent="0">
              <a:lnSpc>
                <a:spcPct val="110000"/>
              </a:lnSpc>
              <a:buNone/>
            </a:pPr>
            <a:r>
              <a:rPr lang="en" altLang="zh-CN" sz="1100" dirty="0">
                <a:solidFill>
                  <a:schemeClr val="tx2"/>
                </a:solidFill>
                <a:latin typeface="Consolas" panose="020B0609020204030204" pitchFamily="49" charset="0"/>
                <a:cs typeface="Consolas" panose="020B0609020204030204" pitchFamily="49" charset="0"/>
              </a:rPr>
              <a:t>            };            </a:t>
            </a:r>
          </a:p>
          <a:p>
            <a:pPr marL="0" indent="0">
              <a:lnSpc>
                <a:spcPct val="110000"/>
              </a:lnSpc>
              <a:buNone/>
            </a:pPr>
            <a:endParaRPr lang="en" altLang="zh-CN" sz="11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A620EF4B-CCD8-3B65-F18B-137704D1D1C7}"/>
              </a:ext>
            </a:extLst>
          </p:cNvPr>
          <p:cNvSpPr>
            <a:spLocks noGrp="1"/>
          </p:cNvSpPr>
          <p:nvPr>
            <p:ph type="sldNum" sz="quarter" idx="12"/>
          </p:nvPr>
        </p:nvSpPr>
        <p:spPr/>
        <p:txBody>
          <a:bodyPr/>
          <a:lstStyle/>
          <a:p>
            <a:fld id="{CB818ED7-1FAF-4BEC-A906-EB6564C334EB}" type="slidenum">
              <a:rPr lang="zh-CN" altLang="en-US" smtClean="0"/>
              <a:pPr/>
              <a:t>79</a:t>
            </a:fld>
            <a:endParaRPr lang="zh-CN" altLang="en-US" dirty="0"/>
          </a:p>
        </p:txBody>
      </p:sp>
      <p:sp>
        <p:nvSpPr>
          <p:cNvPr id="5" name="内容占位符 2">
            <a:extLst>
              <a:ext uri="{FF2B5EF4-FFF2-40B4-BE49-F238E27FC236}">
                <a16:creationId xmlns:a16="http://schemas.microsoft.com/office/drawing/2014/main" id="{67B7FBCE-3BDF-E4CE-6E5C-8501B45DA059}"/>
              </a:ext>
            </a:extLst>
          </p:cNvPr>
          <p:cNvSpPr txBox="1">
            <a:spLocks/>
          </p:cNvSpPr>
          <p:nvPr/>
        </p:nvSpPr>
        <p:spPr>
          <a:xfrm>
            <a:off x="4091081" y="1491630"/>
            <a:ext cx="5076056"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 name "worker-0"</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Thread t1 = </a:t>
            </a:r>
            <a:r>
              <a:rPr lang="en" altLang="zh-CN" sz="1100" dirty="0" err="1">
                <a:solidFill>
                  <a:schemeClr val="tx2"/>
                </a:solidFill>
                <a:latin typeface="Consolas" panose="020B0609020204030204" pitchFamily="49" charset="0"/>
                <a:cs typeface="Consolas" panose="020B0609020204030204" pitchFamily="49" charset="0"/>
              </a:rPr>
              <a:t>builder.start</a:t>
            </a:r>
            <a:r>
              <a:rPr lang="en" altLang="zh-CN" sz="1100" dirty="0">
                <a:solidFill>
                  <a:schemeClr val="tx2"/>
                </a:solidFill>
                <a:latin typeface="Consolas" panose="020B0609020204030204" pitchFamily="49" charset="0"/>
                <a:cs typeface="Consolas" panose="020B0609020204030204" pitchFamily="49" charset="0"/>
              </a:rPr>
              <a:t>(task);   </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t1.join();</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a:t>
            </a:r>
            <a:r>
              <a:rPr lang="en" altLang="zh-CN" sz="1100" dirty="0" err="1">
                <a:solidFill>
                  <a:schemeClr val="tx2"/>
                </a:solidFill>
                <a:latin typeface="Consolas" panose="020B0609020204030204" pitchFamily="49" charset="0"/>
                <a:cs typeface="Consolas" panose="020B0609020204030204" pitchFamily="49" charset="0"/>
              </a:rPr>
              <a:t>System.out.println</a:t>
            </a:r>
            <a:r>
              <a:rPr lang="en" altLang="zh-CN" sz="1100" dirty="0">
                <a:solidFill>
                  <a:schemeClr val="tx2"/>
                </a:solidFill>
                <a:latin typeface="Consolas" panose="020B0609020204030204" pitchFamily="49" charset="0"/>
                <a:cs typeface="Consolas" panose="020B0609020204030204" pitchFamily="49" charset="0"/>
              </a:rPr>
              <a:t>(t1.getName() + " terminated");</a:t>
            </a:r>
          </a:p>
          <a:p>
            <a:pPr marL="0" indent="0">
              <a:lnSpc>
                <a:spcPct val="110000"/>
              </a:lnSpc>
              <a:buFont typeface="Arial" pitchFamily="34" charset="0"/>
              <a:buNone/>
            </a:pPr>
            <a:endParaRPr lang="en" altLang="zh-CN" sz="1100" dirty="0">
              <a:solidFill>
                <a:schemeClr val="tx2"/>
              </a:solidFill>
              <a:latin typeface="Consolas" panose="020B0609020204030204" pitchFamily="49" charset="0"/>
              <a:cs typeface="Consolas" panose="020B0609020204030204" pitchFamily="49" charset="0"/>
            </a:endParaRP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 name "worker-1"</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Thread t2 = </a:t>
            </a:r>
            <a:r>
              <a:rPr lang="en" altLang="zh-CN" sz="1100" dirty="0" err="1">
                <a:solidFill>
                  <a:schemeClr val="tx2"/>
                </a:solidFill>
                <a:latin typeface="Consolas" panose="020B0609020204030204" pitchFamily="49" charset="0"/>
                <a:cs typeface="Consolas" panose="020B0609020204030204" pitchFamily="49" charset="0"/>
              </a:rPr>
              <a:t>builder.start</a:t>
            </a:r>
            <a:r>
              <a:rPr lang="en" altLang="zh-CN" sz="1100" dirty="0">
                <a:solidFill>
                  <a:schemeClr val="tx2"/>
                </a:solidFill>
                <a:latin typeface="Consolas" panose="020B0609020204030204" pitchFamily="49" charset="0"/>
                <a:cs typeface="Consolas" panose="020B0609020204030204" pitchFamily="49" charset="0"/>
              </a:rPr>
              <a:t>(task);   </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t2.join();  </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a:t>
            </a:r>
            <a:r>
              <a:rPr lang="en" altLang="zh-CN" sz="1100" dirty="0" err="1">
                <a:solidFill>
                  <a:schemeClr val="tx2"/>
                </a:solidFill>
                <a:latin typeface="Consolas" panose="020B0609020204030204" pitchFamily="49" charset="0"/>
                <a:cs typeface="Consolas" panose="020B0609020204030204" pitchFamily="49" charset="0"/>
              </a:rPr>
              <a:t>System.out.println</a:t>
            </a:r>
            <a:r>
              <a:rPr lang="en" altLang="zh-CN" sz="1100" dirty="0">
                <a:solidFill>
                  <a:schemeClr val="tx2"/>
                </a:solidFill>
                <a:latin typeface="Consolas" panose="020B0609020204030204" pitchFamily="49" charset="0"/>
                <a:cs typeface="Consolas" panose="020B0609020204030204" pitchFamily="49" charset="0"/>
              </a:rPr>
              <a:t>(t2.getName() + " terminated");</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 catch (</a:t>
            </a:r>
            <a:r>
              <a:rPr lang="en" altLang="zh-CN" sz="1100" dirty="0" err="1">
                <a:solidFill>
                  <a:schemeClr val="tx2"/>
                </a:solidFill>
                <a:latin typeface="Consolas" panose="020B0609020204030204" pitchFamily="49" charset="0"/>
                <a:cs typeface="Consolas" panose="020B0609020204030204" pitchFamily="49" charset="0"/>
              </a:rPr>
              <a:t>InterruptedException</a:t>
            </a:r>
            <a:r>
              <a:rPr lang="en" altLang="zh-CN" sz="1100" dirty="0">
                <a:solidFill>
                  <a:schemeClr val="tx2"/>
                </a:solidFill>
                <a:latin typeface="Consolas" panose="020B0609020204030204" pitchFamily="49" charset="0"/>
                <a:cs typeface="Consolas" panose="020B0609020204030204" pitchFamily="49" charset="0"/>
              </a:rPr>
              <a:t> e) {</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a:t>
            </a:r>
            <a:r>
              <a:rPr lang="en" altLang="zh-CN" sz="1100" dirty="0" err="1">
                <a:solidFill>
                  <a:schemeClr val="tx2"/>
                </a:solidFill>
                <a:latin typeface="Consolas" panose="020B0609020204030204" pitchFamily="49" charset="0"/>
                <a:cs typeface="Consolas" panose="020B0609020204030204" pitchFamily="49" charset="0"/>
              </a:rPr>
              <a:t>e.printStackTrace</a:t>
            </a:r>
            <a:r>
              <a:rPr lang="en" altLang="zh-CN" sz="1100" dirty="0">
                <a:solidFill>
                  <a:schemeClr val="tx2"/>
                </a:solidFill>
                <a:latin typeface="Consolas" panose="020B0609020204030204" pitchFamily="49" charset="0"/>
                <a:cs typeface="Consolas" panose="020B0609020204030204" pitchFamily="49" charset="0"/>
              </a:rPr>
              <a:t>();</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    }</a:t>
            </a:r>
          </a:p>
          <a:p>
            <a:pPr marL="0" indent="0">
              <a:lnSpc>
                <a:spcPct val="110000"/>
              </a:lnSpc>
              <a:buFont typeface="Arial" pitchFamily="34" charset="0"/>
              <a:buNone/>
            </a:pPr>
            <a:r>
              <a:rPr lang="en" altLang="zh-CN" sz="1100" dirty="0">
                <a:solidFill>
                  <a:schemeClr val="tx2"/>
                </a:solidFill>
                <a:latin typeface="Consolas" panose="020B0609020204030204" pitchFamily="49" charset="0"/>
                <a:cs typeface="Consolas" panose="020B0609020204030204" pitchFamily="49" charset="0"/>
              </a:rPr>
              <a:t>}</a:t>
            </a:r>
            <a:endParaRPr lang="zh-CN" altLang="en-US" sz="11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06257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53D93-EFB3-8C4F-91C0-206A026A4F8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Interrupts</a:t>
            </a:r>
            <a:endParaRPr kumimoji="1" lang="zh-CN" altLang="en-US" dirty="0"/>
          </a:p>
        </p:txBody>
      </p:sp>
      <p:sp>
        <p:nvSpPr>
          <p:cNvPr id="3" name="内容占位符 2">
            <a:extLst>
              <a:ext uri="{FF2B5EF4-FFF2-40B4-BE49-F238E27FC236}">
                <a16:creationId xmlns:a16="http://schemas.microsoft.com/office/drawing/2014/main" id="{143D11DA-79B8-4E41-A740-EE381DD81C46}"/>
              </a:ext>
            </a:extLst>
          </p:cNvPr>
          <p:cNvSpPr>
            <a:spLocks noGrp="1"/>
          </p:cNvSpPr>
          <p:nvPr>
            <p:ph idx="1"/>
          </p:nvPr>
        </p:nvSpPr>
        <p:spPr/>
        <p:txBody>
          <a:bodyPr>
            <a:normAutofit/>
          </a:bodyPr>
          <a:lstStyle/>
          <a:p>
            <a:r>
              <a:rPr lang="en-US" altLang="zh-CN" dirty="0"/>
              <a:t>An </a:t>
            </a:r>
            <a:r>
              <a:rPr lang="en-US" altLang="zh-CN" i="1" dirty="0">
                <a:solidFill>
                  <a:srgbClr val="FF0000"/>
                </a:solidFill>
              </a:rPr>
              <a:t>interrupt</a:t>
            </a:r>
            <a:r>
              <a:rPr lang="en-US" altLang="zh-CN" dirty="0"/>
              <a:t> is an indication to a thread that it should stop what it is doing and do something else. </a:t>
            </a:r>
          </a:p>
          <a:p>
            <a:pPr lvl="1"/>
            <a:r>
              <a:rPr lang="en-US" altLang="zh-CN" dirty="0"/>
              <a:t>It's up to the programmer to decide exactly how a thread responds to an interrupt, but it is very common for the thread to terminate.</a:t>
            </a:r>
          </a:p>
          <a:p>
            <a:pPr lvl="1"/>
            <a:r>
              <a:rPr lang="en-US" altLang="zh-CN" dirty="0"/>
              <a:t>A thread sends an interrupt by invoking </a:t>
            </a:r>
            <a:r>
              <a:rPr lang="en-US" altLang="zh-CN" dirty="0">
                <a:solidFill>
                  <a:schemeClr val="tx2"/>
                </a:solidFill>
              </a:rPr>
              <a:t>interrupt</a:t>
            </a:r>
            <a:r>
              <a:rPr lang="en-US" altLang="zh-CN" dirty="0"/>
              <a:t> on the </a:t>
            </a:r>
            <a:r>
              <a:rPr lang="en-US" altLang="zh-CN" dirty="0">
                <a:solidFill>
                  <a:schemeClr val="tx2"/>
                </a:solidFill>
              </a:rPr>
              <a:t>Thread</a:t>
            </a:r>
            <a:r>
              <a:rPr lang="en-US" altLang="zh-CN" dirty="0"/>
              <a:t> object for the thread to be interrupted</a:t>
            </a:r>
            <a:r>
              <a:rPr lang="en-US" altLang="zh-Hans" dirty="0"/>
              <a:t>.</a:t>
            </a:r>
            <a:endParaRPr lang="en-US" altLang="zh-CN" dirty="0"/>
          </a:p>
          <a:p>
            <a:pPr marL="54173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for (</a:t>
            </a:r>
            <a:r>
              <a:rPr lang="en-US" altLang="zh-CN" sz="1275" dirty="0" err="1">
                <a:solidFill>
                  <a:schemeClr val="tx2"/>
                </a:solidFill>
                <a:latin typeface="Consolas" panose="020B0609020204030204" pitchFamily="49" charset="0"/>
                <a:cs typeface="Consolas" panose="020B0609020204030204" pitchFamily="49" charset="0"/>
              </a:rPr>
              <a:t>int</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 0; </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&lt; </a:t>
            </a:r>
            <a:r>
              <a:rPr lang="en-US" altLang="zh-CN" sz="1275" dirty="0" err="1">
                <a:solidFill>
                  <a:schemeClr val="tx2"/>
                </a:solidFill>
                <a:latin typeface="Consolas" panose="020B0609020204030204" pitchFamily="49" charset="0"/>
                <a:cs typeface="Consolas" panose="020B0609020204030204" pitchFamily="49" charset="0"/>
              </a:rPr>
              <a:t>importantInfo.length</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 // Pause for 4 seconds</a:t>
            </a:r>
          </a:p>
          <a:p>
            <a:pPr marL="54173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 try {</a:t>
            </a:r>
          </a:p>
          <a:p>
            <a:pPr marL="541735" lvl="1" indent="0">
              <a:lnSpc>
                <a:spcPct val="80000"/>
              </a:lnSpc>
              <a:buNone/>
            </a:pPr>
            <a:r>
              <a:rPr lang="zh-Han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Thread.sleep</a:t>
            </a:r>
            <a:r>
              <a:rPr lang="en-US" altLang="zh-CN" sz="1275" dirty="0">
                <a:solidFill>
                  <a:schemeClr val="tx2"/>
                </a:solidFill>
                <a:latin typeface="Consolas" panose="020B0609020204030204" pitchFamily="49" charset="0"/>
                <a:cs typeface="Consolas" panose="020B0609020204030204" pitchFamily="49" charset="0"/>
              </a:rPr>
              <a:t>(4000); </a:t>
            </a:r>
          </a:p>
          <a:p>
            <a:pPr marL="541735" lvl="1" indent="0">
              <a:lnSpc>
                <a:spcPct val="80000"/>
              </a:lnSpc>
              <a:buNone/>
            </a:pPr>
            <a:r>
              <a:rPr lang="zh-Han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catch (</a:t>
            </a:r>
            <a:r>
              <a:rPr lang="en-US" altLang="zh-CN" sz="1275" dirty="0" err="1">
                <a:solidFill>
                  <a:schemeClr val="tx2"/>
                </a:solidFill>
                <a:latin typeface="Consolas" panose="020B0609020204030204" pitchFamily="49" charset="0"/>
                <a:cs typeface="Consolas" panose="020B0609020204030204" pitchFamily="49" charset="0"/>
              </a:rPr>
              <a:t>InterruptedException</a:t>
            </a:r>
            <a:r>
              <a:rPr lang="en-US" altLang="zh-CN" sz="1275" dirty="0">
                <a:solidFill>
                  <a:schemeClr val="tx2"/>
                </a:solidFill>
                <a:latin typeface="Consolas" panose="020B0609020204030204" pitchFamily="49" charset="0"/>
                <a:cs typeface="Consolas" panose="020B0609020204030204" pitchFamily="49" charset="0"/>
              </a:rPr>
              <a:t> e) {</a:t>
            </a:r>
          </a:p>
          <a:p>
            <a:pPr marL="541735" lvl="1" indent="0">
              <a:lnSpc>
                <a:spcPct val="80000"/>
              </a:lnSpc>
              <a:buNone/>
            </a:pPr>
            <a:r>
              <a:rPr lang="zh-Han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 We've been interrupted: no more messages. </a:t>
            </a:r>
          </a:p>
          <a:p>
            <a:pPr marL="541735" lvl="1" indent="0">
              <a:lnSpc>
                <a:spcPct val="80000"/>
              </a:lnSpc>
              <a:buNone/>
            </a:pPr>
            <a:r>
              <a:rPr lang="zh-Han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return; </a:t>
            </a:r>
          </a:p>
          <a:p>
            <a:pPr marL="541735" lvl="1" indent="0">
              <a:lnSpc>
                <a:spcPct val="80000"/>
              </a:lnSpc>
              <a:buNone/>
            </a:pPr>
            <a:r>
              <a:rPr lang="zh-Han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zh-Hans" altLang="en-US" sz="1275" dirty="0">
                <a:solidFill>
                  <a:schemeClr val="tx2"/>
                </a:solidFill>
                <a:latin typeface="Consolas" panose="020B0609020204030204" pitchFamily="49" charset="0"/>
                <a:cs typeface="Consolas" panose="020B0609020204030204" pitchFamily="49" charset="0"/>
              </a:rPr>
              <a:t> </a:t>
            </a:r>
            <a:r>
              <a:rPr lang="en-US" altLang="zh-CN" sz="1275" dirty="0">
                <a:solidFill>
                  <a:schemeClr val="tx2"/>
                </a:solidFill>
                <a:latin typeface="Consolas" panose="020B0609020204030204" pitchFamily="49" charset="0"/>
                <a:cs typeface="Consolas" panose="020B0609020204030204" pitchFamily="49" charset="0"/>
              </a:rPr>
              <a:t>// Print a message </a:t>
            </a:r>
          </a:p>
          <a:p>
            <a:pPr marL="541735" lvl="1" indent="0">
              <a:lnSpc>
                <a:spcPct val="80000"/>
              </a:lnSpc>
              <a:buNone/>
            </a:pPr>
            <a:r>
              <a:rPr lang="zh-Hans" altLang="en-US"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System.out.println</a:t>
            </a:r>
            <a:r>
              <a:rPr lang="en-US" altLang="zh-CN" sz="1275" dirty="0">
                <a:solidFill>
                  <a:schemeClr val="tx2"/>
                </a:solidFill>
                <a:latin typeface="Consolas" panose="020B0609020204030204" pitchFamily="49" charset="0"/>
                <a:cs typeface="Consolas" panose="020B0609020204030204" pitchFamily="49" charset="0"/>
              </a:rPr>
              <a:t>(</a:t>
            </a:r>
            <a:r>
              <a:rPr lang="en-US" altLang="zh-CN" sz="1275" dirty="0" err="1">
                <a:solidFill>
                  <a:schemeClr val="tx2"/>
                </a:solidFill>
                <a:latin typeface="Consolas" panose="020B0609020204030204" pitchFamily="49" charset="0"/>
                <a:cs typeface="Consolas" panose="020B0609020204030204" pitchFamily="49" charset="0"/>
              </a:rPr>
              <a:t>importantInfo</a:t>
            </a:r>
            <a:r>
              <a:rPr lang="en-US" altLang="zh-CN" sz="1275" dirty="0">
                <a:solidFill>
                  <a:schemeClr val="tx2"/>
                </a:solidFill>
                <a:latin typeface="Consolas" panose="020B0609020204030204" pitchFamily="49" charset="0"/>
                <a:cs typeface="Consolas" panose="020B0609020204030204" pitchFamily="49" charset="0"/>
              </a:rPr>
              <a:t>[</a:t>
            </a:r>
            <a:r>
              <a:rPr lang="en-US" altLang="zh-CN" sz="1275" dirty="0" err="1">
                <a:solidFill>
                  <a:schemeClr val="tx2"/>
                </a:solidFill>
                <a:latin typeface="Consolas" panose="020B0609020204030204" pitchFamily="49" charset="0"/>
                <a:cs typeface="Consolas" panose="020B0609020204030204" pitchFamily="49" charset="0"/>
              </a:rPr>
              <a:t>i</a:t>
            </a:r>
            <a:r>
              <a:rPr lang="en-US" altLang="zh-CN" sz="1275"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en-US" altLang="zh-CN" sz="1275" dirty="0">
                <a:solidFill>
                  <a:schemeClr val="tx2"/>
                </a:solidFill>
                <a:latin typeface="Consolas" panose="020B0609020204030204" pitchFamily="49" charset="0"/>
                <a:cs typeface="Consolas" panose="020B0609020204030204" pitchFamily="49" charset="0"/>
              </a:rPr>
              <a:t>}</a:t>
            </a:r>
            <a:endParaRPr lang="zh-CN" altLang="en-US" sz="1275" dirty="0">
              <a:solidFill>
                <a:schemeClr val="tx2"/>
              </a:solidFill>
              <a:latin typeface="Consolas" panose="020B0609020204030204" pitchFamily="49" charset="0"/>
              <a:cs typeface="Consolas" panose="020B0609020204030204" pitchFamily="49" charset="0"/>
            </a:endParaRPr>
          </a:p>
        </p:txBody>
      </p:sp>
      <p:sp>
        <p:nvSpPr>
          <p:cNvPr id="4" name="幻灯片编号占位符 3">
            <a:extLst>
              <a:ext uri="{FF2B5EF4-FFF2-40B4-BE49-F238E27FC236}">
                <a16:creationId xmlns:a16="http://schemas.microsoft.com/office/drawing/2014/main" id="{B1A8B393-265B-784F-9A9A-FD318954437D}"/>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Tree>
    <p:extLst>
      <p:ext uri="{BB962C8B-B14F-4D97-AF65-F5344CB8AC3E}">
        <p14:creationId xmlns:p14="http://schemas.microsoft.com/office/powerpoint/2010/main" val="28726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BA435-EA08-EBFA-6DB9-E3AAE5C63D42}"/>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11CD96AD-C88E-C63D-02D7-C19178B2CD0B}"/>
              </a:ext>
            </a:extLst>
          </p:cNvPr>
          <p:cNvSpPr>
            <a:spLocks noGrp="1"/>
          </p:cNvSpPr>
          <p:nvPr>
            <p:ph idx="1"/>
          </p:nvPr>
        </p:nvSpPr>
        <p:spPr/>
        <p:txBody>
          <a:bodyPr>
            <a:normAutofit/>
          </a:bodyPr>
          <a:lstStyle/>
          <a:p>
            <a:r>
              <a:rPr kumimoji="1" lang="en" altLang="zh-CN" dirty="0"/>
              <a:t>Multithreaded Client Server Example</a:t>
            </a:r>
          </a:p>
          <a:p>
            <a:pPr marL="0" indent="0">
              <a:buNone/>
            </a:pPr>
            <a:r>
              <a:rPr kumimoji="1" lang="en" altLang="zh-CN" sz="1100" dirty="0">
                <a:solidFill>
                  <a:schemeClr val="tx2"/>
                </a:solidFill>
              </a:rPr>
              <a:t>public class </a:t>
            </a:r>
            <a:r>
              <a:rPr kumimoji="1" lang="en" altLang="zh-CN" sz="1100" dirty="0" err="1">
                <a:solidFill>
                  <a:schemeClr val="tx2"/>
                </a:solidFill>
              </a:rPr>
              <a:t>EchoServer</a:t>
            </a:r>
            <a:r>
              <a:rPr kumimoji="1" lang="en" altLang="zh-CN" sz="1100" dirty="0">
                <a:solidFill>
                  <a:schemeClr val="tx2"/>
                </a:solidFill>
              </a:rPr>
              <a:t> {</a:t>
            </a:r>
          </a:p>
          <a:p>
            <a:pPr marL="0" indent="0">
              <a:buNone/>
            </a:pPr>
            <a:r>
              <a:rPr kumimoji="1" lang="en" altLang="zh-CN" sz="1100" dirty="0">
                <a:solidFill>
                  <a:schemeClr val="tx2"/>
                </a:solidFill>
              </a:rPr>
              <a:t>    </a:t>
            </a:r>
          </a:p>
          <a:p>
            <a:pPr marL="0" indent="0">
              <a:buNone/>
            </a:pPr>
            <a:r>
              <a:rPr kumimoji="1" lang="en" altLang="zh-CN" sz="1100" dirty="0">
                <a:solidFill>
                  <a:schemeClr val="tx2"/>
                </a:solidFill>
              </a:rPr>
              <a:t>    public static void main(String[] </a:t>
            </a:r>
            <a:r>
              <a:rPr kumimoji="1" lang="en" altLang="zh-CN" sz="1100" dirty="0" err="1">
                <a:solidFill>
                  <a:schemeClr val="tx2"/>
                </a:solidFill>
              </a:rPr>
              <a:t>args</a:t>
            </a:r>
            <a:r>
              <a:rPr kumimoji="1" lang="en" altLang="zh-CN" sz="1100" dirty="0">
                <a:solidFill>
                  <a:schemeClr val="tx2"/>
                </a:solidFill>
              </a:rPr>
              <a:t>) throws </a:t>
            </a:r>
            <a:r>
              <a:rPr kumimoji="1" lang="en" altLang="zh-CN" sz="1100" dirty="0" err="1">
                <a:solidFill>
                  <a:schemeClr val="tx2"/>
                </a:solidFill>
              </a:rPr>
              <a:t>IOException</a:t>
            </a:r>
            <a:r>
              <a:rPr kumimoji="1" lang="en" altLang="zh-CN" sz="1100" dirty="0">
                <a:solidFill>
                  <a:schemeClr val="tx2"/>
                </a:solidFill>
              </a:rPr>
              <a:t> {</a:t>
            </a:r>
          </a:p>
          <a:p>
            <a:pPr marL="0" indent="0">
              <a:buNone/>
            </a:pPr>
            <a:r>
              <a:rPr kumimoji="1" lang="en" altLang="zh-CN" sz="1100" dirty="0">
                <a:solidFill>
                  <a:schemeClr val="tx2"/>
                </a:solidFill>
              </a:rPr>
              <a:t>         </a:t>
            </a:r>
          </a:p>
          <a:p>
            <a:pPr marL="0" indent="0">
              <a:buNone/>
            </a:pPr>
            <a:r>
              <a:rPr kumimoji="1" lang="en" altLang="zh-CN" sz="1100" dirty="0">
                <a:solidFill>
                  <a:schemeClr val="tx2"/>
                </a:solidFill>
              </a:rPr>
              <a:t>        if (</a:t>
            </a:r>
            <a:r>
              <a:rPr kumimoji="1" lang="en" altLang="zh-CN" sz="1100" dirty="0" err="1">
                <a:solidFill>
                  <a:schemeClr val="tx2"/>
                </a:solidFill>
              </a:rPr>
              <a:t>args.length</a:t>
            </a:r>
            <a:r>
              <a:rPr kumimoji="1" lang="en" altLang="zh-CN" sz="1100" dirty="0">
                <a:solidFill>
                  <a:schemeClr val="tx2"/>
                </a:solidFill>
              </a:rPr>
              <a:t> != 1) {</a:t>
            </a:r>
          </a:p>
          <a:p>
            <a:pPr marL="0" indent="0">
              <a:buNone/>
            </a:pPr>
            <a:r>
              <a:rPr kumimoji="1" lang="en" altLang="zh-CN" sz="1100" dirty="0">
                <a:solidFill>
                  <a:schemeClr val="tx2"/>
                </a:solidFill>
              </a:rPr>
              <a:t>            </a:t>
            </a:r>
            <a:r>
              <a:rPr kumimoji="1" lang="en" altLang="zh-CN" sz="1100" dirty="0" err="1">
                <a:solidFill>
                  <a:schemeClr val="tx2"/>
                </a:solidFill>
              </a:rPr>
              <a:t>System.err.println</a:t>
            </a:r>
            <a:r>
              <a:rPr kumimoji="1" lang="en" altLang="zh-CN" sz="1100" dirty="0">
                <a:solidFill>
                  <a:schemeClr val="tx2"/>
                </a:solidFill>
              </a:rPr>
              <a:t>("Usage: java </a:t>
            </a:r>
            <a:r>
              <a:rPr kumimoji="1" lang="en" altLang="zh-CN" sz="1100" dirty="0" err="1">
                <a:solidFill>
                  <a:schemeClr val="tx2"/>
                </a:solidFill>
              </a:rPr>
              <a:t>EchoServer</a:t>
            </a:r>
            <a:r>
              <a:rPr kumimoji="1" lang="en" altLang="zh-CN" sz="1100" dirty="0">
                <a:solidFill>
                  <a:schemeClr val="tx2"/>
                </a:solidFill>
              </a:rPr>
              <a:t> &lt;port&gt;");</a:t>
            </a:r>
          </a:p>
          <a:p>
            <a:pPr marL="0" indent="0">
              <a:buNone/>
            </a:pPr>
            <a:r>
              <a:rPr kumimoji="1" lang="en" altLang="zh-CN" sz="1100" dirty="0">
                <a:solidFill>
                  <a:schemeClr val="tx2"/>
                </a:solidFill>
              </a:rPr>
              <a:t>            </a:t>
            </a:r>
            <a:r>
              <a:rPr kumimoji="1" lang="en" altLang="zh-CN" sz="1100" dirty="0" err="1">
                <a:solidFill>
                  <a:schemeClr val="tx2"/>
                </a:solidFill>
              </a:rPr>
              <a:t>System.exit</a:t>
            </a:r>
            <a:r>
              <a:rPr kumimoji="1" lang="en" altLang="zh-CN" sz="1100" dirty="0">
                <a:solidFill>
                  <a:schemeClr val="tx2"/>
                </a:solidFill>
              </a:rPr>
              <a:t>(1);</a:t>
            </a:r>
          </a:p>
          <a:p>
            <a:pPr marL="0" indent="0">
              <a:buNone/>
            </a:pPr>
            <a:r>
              <a:rPr kumimoji="1" lang="en" altLang="zh-CN" sz="1100" dirty="0">
                <a:solidFill>
                  <a:schemeClr val="tx2"/>
                </a:solidFill>
              </a:rPr>
              <a:t>        }</a:t>
            </a:r>
          </a:p>
          <a:p>
            <a:pPr marL="0" indent="0">
              <a:buNone/>
            </a:pPr>
            <a:r>
              <a:rPr kumimoji="1" lang="en" altLang="zh-CN" sz="1100" dirty="0">
                <a:solidFill>
                  <a:schemeClr val="tx2"/>
                </a:solidFill>
              </a:rPr>
              <a:t>         </a:t>
            </a:r>
          </a:p>
          <a:p>
            <a:pPr marL="0" indent="0">
              <a:buNone/>
            </a:pPr>
            <a:r>
              <a:rPr kumimoji="1" lang="en" altLang="zh-CN" sz="1100" dirty="0">
                <a:solidFill>
                  <a:schemeClr val="tx2"/>
                </a:solidFill>
              </a:rPr>
              <a:t>        int </a:t>
            </a:r>
            <a:r>
              <a:rPr kumimoji="1" lang="en" altLang="zh-CN" sz="1100" dirty="0" err="1">
                <a:solidFill>
                  <a:schemeClr val="tx2"/>
                </a:solidFill>
              </a:rPr>
              <a:t>portNumber</a:t>
            </a:r>
            <a:r>
              <a:rPr kumimoji="1" lang="en" altLang="zh-CN" sz="1100" dirty="0">
                <a:solidFill>
                  <a:schemeClr val="tx2"/>
                </a:solidFill>
              </a:rPr>
              <a:t> = </a:t>
            </a:r>
            <a:r>
              <a:rPr kumimoji="1" lang="en" altLang="zh-CN" sz="1100" dirty="0" err="1">
                <a:solidFill>
                  <a:schemeClr val="tx2"/>
                </a:solidFill>
              </a:rPr>
              <a:t>Integer.parseInt</a:t>
            </a:r>
            <a:r>
              <a:rPr kumimoji="1" lang="en" altLang="zh-CN" sz="1100" dirty="0">
                <a:solidFill>
                  <a:schemeClr val="tx2"/>
                </a:solidFill>
              </a:rPr>
              <a:t>(</a:t>
            </a:r>
            <a:r>
              <a:rPr kumimoji="1" lang="en" altLang="zh-CN" sz="1100" dirty="0" err="1">
                <a:solidFill>
                  <a:schemeClr val="tx2"/>
                </a:solidFill>
              </a:rPr>
              <a:t>args</a:t>
            </a:r>
            <a:r>
              <a:rPr kumimoji="1" lang="en" altLang="zh-CN" sz="1100" dirty="0">
                <a:solidFill>
                  <a:schemeClr val="tx2"/>
                </a:solidFill>
              </a:rPr>
              <a:t>[0]);</a:t>
            </a:r>
          </a:p>
          <a:p>
            <a:pPr marL="0" indent="0">
              <a:buNone/>
            </a:pPr>
            <a:r>
              <a:rPr kumimoji="1" lang="en" altLang="zh-CN" sz="1100" dirty="0">
                <a:solidFill>
                  <a:schemeClr val="tx2"/>
                </a:solidFill>
              </a:rPr>
              <a:t>        try (</a:t>
            </a:r>
          </a:p>
          <a:p>
            <a:pPr marL="0" indent="0">
              <a:buNone/>
            </a:pPr>
            <a:r>
              <a:rPr kumimoji="1" lang="en" altLang="zh-CN" sz="1100" dirty="0">
                <a:solidFill>
                  <a:schemeClr val="tx2"/>
                </a:solidFill>
              </a:rPr>
              <a:t>            </a:t>
            </a:r>
            <a:r>
              <a:rPr kumimoji="1" lang="en" altLang="zh-CN" sz="1100" dirty="0" err="1">
                <a:solidFill>
                  <a:schemeClr val="tx2"/>
                </a:solidFill>
              </a:rPr>
              <a:t>ServerSocket</a:t>
            </a:r>
            <a:r>
              <a:rPr kumimoji="1" lang="en" altLang="zh-CN" sz="1100" dirty="0">
                <a:solidFill>
                  <a:schemeClr val="tx2"/>
                </a:solidFill>
              </a:rPr>
              <a:t> </a:t>
            </a:r>
            <a:r>
              <a:rPr kumimoji="1" lang="en" altLang="zh-CN" sz="1100" dirty="0" err="1">
                <a:solidFill>
                  <a:schemeClr val="tx2"/>
                </a:solidFill>
              </a:rPr>
              <a:t>serverSocket</a:t>
            </a:r>
            <a:r>
              <a:rPr kumimoji="1" lang="en" altLang="zh-CN" sz="1100" dirty="0">
                <a:solidFill>
                  <a:schemeClr val="tx2"/>
                </a:solidFill>
              </a:rPr>
              <a:t> =</a:t>
            </a:r>
          </a:p>
          <a:p>
            <a:pPr marL="0" indent="0">
              <a:buNone/>
            </a:pPr>
            <a:r>
              <a:rPr kumimoji="1" lang="en" altLang="zh-CN" sz="1100" dirty="0">
                <a:solidFill>
                  <a:schemeClr val="tx2"/>
                </a:solidFill>
              </a:rPr>
              <a:t>                new </a:t>
            </a:r>
            <a:r>
              <a:rPr kumimoji="1" lang="en" altLang="zh-CN" sz="1100" dirty="0" err="1">
                <a:solidFill>
                  <a:schemeClr val="tx2"/>
                </a:solidFill>
              </a:rPr>
              <a:t>ServerSocket</a:t>
            </a:r>
            <a:r>
              <a:rPr kumimoji="1" lang="en" altLang="zh-CN" sz="1100" dirty="0">
                <a:solidFill>
                  <a:schemeClr val="tx2"/>
                </a:solidFill>
              </a:rPr>
              <a:t>(</a:t>
            </a:r>
            <a:r>
              <a:rPr kumimoji="1" lang="en" altLang="zh-CN" sz="1100" dirty="0" err="1">
                <a:solidFill>
                  <a:schemeClr val="tx2"/>
                </a:solidFill>
              </a:rPr>
              <a:t>Integer.parseInt</a:t>
            </a:r>
            <a:r>
              <a:rPr kumimoji="1" lang="en" altLang="zh-CN" sz="1100" dirty="0">
                <a:solidFill>
                  <a:schemeClr val="tx2"/>
                </a:solidFill>
              </a:rPr>
              <a:t>(</a:t>
            </a:r>
            <a:r>
              <a:rPr kumimoji="1" lang="en" altLang="zh-CN" sz="1100" dirty="0" err="1">
                <a:solidFill>
                  <a:schemeClr val="tx2"/>
                </a:solidFill>
              </a:rPr>
              <a:t>args</a:t>
            </a:r>
            <a:r>
              <a:rPr kumimoji="1" lang="en" altLang="zh-CN" sz="1100" dirty="0">
                <a:solidFill>
                  <a:schemeClr val="tx2"/>
                </a:solidFill>
              </a:rPr>
              <a:t>[0]));</a:t>
            </a:r>
          </a:p>
          <a:p>
            <a:pPr marL="0" indent="0">
              <a:buNone/>
            </a:pPr>
            <a:r>
              <a:rPr kumimoji="1" lang="en" altLang="zh-CN" sz="1100" dirty="0">
                <a:solidFill>
                  <a:schemeClr val="tx2"/>
                </a:solidFill>
              </a:rPr>
              <a:t>        ) {                </a:t>
            </a:r>
          </a:p>
          <a:p>
            <a:pPr marL="0" indent="0">
              <a:buNone/>
            </a:pPr>
            <a:r>
              <a:rPr kumimoji="1" lang="en" altLang="zh-CN" dirty="0"/>
              <a:t>            </a:t>
            </a:r>
            <a:endParaRPr kumimoji="1" lang="zh-CN" altLang="en-US" dirty="0"/>
          </a:p>
        </p:txBody>
      </p:sp>
      <p:sp>
        <p:nvSpPr>
          <p:cNvPr id="4" name="灯片编号占位符 3">
            <a:extLst>
              <a:ext uri="{FF2B5EF4-FFF2-40B4-BE49-F238E27FC236}">
                <a16:creationId xmlns:a16="http://schemas.microsoft.com/office/drawing/2014/main" id="{BC1176E0-510B-45C1-D980-F28DDDE774F8}"/>
              </a:ext>
            </a:extLst>
          </p:cNvPr>
          <p:cNvSpPr>
            <a:spLocks noGrp="1"/>
          </p:cNvSpPr>
          <p:nvPr>
            <p:ph type="sldNum" sz="quarter" idx="12"/>
          </p:nvPr>
        </p:nvSpPr>
        <p:spPr/>
        <p:txBody>
          <a:bodyPr/>
          <a:lstStyle/>
          <a:p>
            <a:fld id="{CB818ED7-1FAF-4BEC-A906-EB6564C334EB}" type="slidenum">
              <a:rPr lang="zh-CN" altLang="en-US" smtClean="0"/>
              <a:pPr/>
              <a:t>80</a:t>
            </a:fld>
            <a:endParaRPr lang="zh-CN" altLang="en-US" dirty="0"/>
          </a:p>
        </p:txBody>
      </p:sp>
      <p:sp>
        <p:nvSpPr>
          <p:cNvPr id="5" name="内容占位符 2">
            <a:extLst>
              <a:ext uri="{FF2B5EF4-FFF2-40B4-BE49-F238E27FC236}">
                <a16:creationId xmlns:a16="http://schemas.microsoft.com/office/drawing/2014/main" id="{9CB3F484-3401-E59F-6D74-D974A4DF0FDB}"/>
              </a:ext>
            </a:extLst>
          </p:cNvPr>
          <p:cNvSpPr txBox="1">
            <a:spLocks/>
          </p:cNvSpPr>
          <p:nvPr/>
        </p:nvSpPr>
        <p:spPr>
          <a:xfrm>
            <a:off x="4351826" y="731114"/>
            <a:ext cx="4680520" cy="3940924"/>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kumimoji="1" lang="en" altLang="zh-CN" sz="1100" dirty="0">
                <a:solidFill>
                  <a:schemeClr val="tx2"/>
                </a:solidFill>
              </a:rPr>
              <a:t>          while (true) {</a:t>
            </a:r>
          </a:p>
          <a:p>
            <a:pPr marL="0" indent="0">
              <a:buFont typeface="Arial" pitchFamily="34" charset="0"/>
              <a:buNone/>
            </a:pPr>
            <a:r>
              <a:rPr kumimoji="1" lang="en" altLang="zh-CN" sz="1100" dirty="0">
                <a:solidFill>
                  <a:schemeClr val="tx2"/>
                </a:solidFill>
              </a:rPr>
              <a:t>                Socket </a:t>
            </a:r>
            <a:r>
              <a:rPr kumimoji="1" lang="en" altLang="zh-CN" sz="1100" dirty="0" err="1">
                <a:solidFill>
                  <a:schemeClr val="tx2"/>
                </a:solidFill>
              </a:rPr>
              <a:t>clientSocket</a:t>
            </a:r>
            <a:r>
              <a:rPr kumimoji="1" lang="en" altLang="zh-CN" sz="1100" dirty="0">
                <a:solidFill>
                  <a:schemeClr val="tx2"/>
                </a:solidFill>
              </a:rPr>
              <a:t> = </a:t>
            </a:r>
            <a:r>
              <a:rPr kumimoji="1" lang="en" altLang="zh-CN" sz="1100" dirty="0" err="1">
                <a:solidFill>
                  <a:schemeClr val="tx2"/>
                </a:solidFill>
              </a:rPr>
              <a:t>serverSocket.accept</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 Accept incoming connections</a:t>
            </a:r>
          </a:p>
          <a:p>
            <a:pPr marL="0" indent="0">
              <a:buFont typeface="Arial" pitchFamily="34" charset="0"/>
              <a:buNone/>
            </a:pPr>
            <a:r>
              <a:rPr kumimoji="1" lang="en" altLang="zh-CN" sz="1100" dirty="0">
                <a:solidFill>
                  <a:schemeClr val="tx2"/>
                </a:solidFill>
              </a:rPr>
              <a:t>                // Start a service thread</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Thread.ofVirtual</a:t>
            </a:r>
            <a:r>
              <a:rPr kumimoji="1" lang="en" altLang="zh-CN" sz="1100" dirty="0">
                <a:solidFill>
                  <a:schemeClr val="tx2"/>
                </a:solidFill>
              </a:rPr>
              <a:t>().start(() -&gt; {</a:t>
            </a:r>
          </a:p>
          <a:p>
            <a:pPr marL="0" indent="0">
              <a:buFont typeface="Arial" pitchFamily="34" charset="0"/>
              <a:buNone/>
            </a:pPr>
            <a:r>
              <a:rPr kumimoji="1" lang="en" altLang="zh-CN" sz="1100" dirty="0">
                <a:solidFill>
                  <a:schemeClr val="tx2"/>
                </a:solidFill>
              </a:rPr>
              <a:t>                    try (</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PrintWriter</a:t>
            </a:r>
            <a:r>
              <a:rPr kumimoji="1" lang="en" altLang="zh-CN" sz="1100" dirty="0">
                <a:solidFill>
                  <a:schemeClr val="tx2"/>
                </a:solidFill>
              </a:rPr>
              <a:t> out =</a:t>
            </a:r>
          </a:p>
          <a:p>
            <a:pPr marL="0" indent="0">
              <a:buFont typeface="Arial" pitchFamily="34" charset="0"/>
              <a:buNone/>
            </a:pPr>
            <a:r>
              <a:rPr kumimoji="1" lang="en" altLang="zh-CN" sz="1100" dirty="0">
                <a:solidFill>
                  <a:schemeClr val="tx2"/>
                </a:solidFill>
              </a:rPr>
              <a:t>                            new </a:t>
            </a:r>
            <a:r>
              <a:rPr kumimoji="1" lang="en" altLang="zh-CN" sz="1100" dirty="0" err="1">
                <a:solidFill>
                  <a:schemeClr val="tx2"/>
                </a:solidFill>
              </a:rPr>
              <a:t>PrintWriter</a:t>
            </a:r>
            <a:r>
              <a:rPr kumimoji="1" lang="en" altLang="zh-CN" sz="1100" dirty="0">
                <a:solidFill>
                  <a:schemeClr val="tx2"/>
                </a:solidFill>
              </a:rPr>
              <a:t>(</a:t>
            </a:r>
            <a:r>
              <a:rPr kumimoji="1" lang="en" altLang="zh-CN" sz="1100" dirty="0" err="1">
                <a:solidFill>
                  <a:schemeClr val="tx2"/>
                </a:solidFill>
              </a:rPr>
              <a:t>clientSocket.getOutputStream</a:t>
            </a:r>
            <a:r>
              <a:rPr kumimoji="1" lang="en" altLang="zh-CN" sz="1100" dirty="0">
                <a:solidFill>
                  <a:schemeClr val="tx2"/>
                </a:solidFill>
              </a:rPr>
              <a:t>(), true);</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BufferedReader</a:t>
            </a:r>
            <a:r>
              <a:rPr kumimoji="1" lang="en" altLang="zh-CN" sz="1100" dirty="0">
                <a:solidFill>
                  <a:schemeClr val="tx2"/>
                </a:solidFill>
              </a:rPr>
              <a:t> in = new </a:t>
            </a:r>
            <a:r>
              <a:rPr kumimoji="1" lang="en" altLang="zh-CN" sz="1100" dirty="0" err="1">
                <a:solidFill>
                  <a:schemeClr val="tx2"/>
                </a:solidFill>
              </a:rPr>
              <a:t>BufferedReader</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new </a:t>
            </a:r>
            <a:r>
              <a:rPr kumimoji="1" lang="en" altLang="zh-CN" sz="1100" dirty="0" err="1">
                <a:solidFill>
                  <a:schemeClr val="tx2"/>
                </a:solidFill>
              </a:rPr>
              <a:t>InputStreamReader</a:t>
            </a:r>
            <a:r>
              <a:rPr kumimoji="1" lang="en" altLang="zh-CN" sz="1100" dirty="0">
                <a:solidFill>
                  <a:schemeClr val="tx2"/>
                </a:solidFill>
              </a:rPr>
              <a:t>(</a:t>
            </a:r>
            <a:r>
              <a:rPr kumimoji="1" lang="en" altLang="zh-CN" sz="1100" dirty="0" err="1">
                <a:solidFill>
                  <a:schemeClr val="tx2"/>
                </a:solidFill>
              </a:rPr>
              <a:t>clientSocket.getInputStream</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 {</a:t>
            </a:r>
          </a:p>
          <a:p>
            <a:pPr marL="0" indent="0">
              <a:buFont typeface="Arial" pitchFamily="34" charset="0"/>
              <a:buNone/>
            </a:pPr>
            <a:r>
              <a:rPr kumimoji="1" lang="en" altLang="zh-CN" sz="1100" dirty="0">
                <a:solidFill>
                  <a:schemeClr val="tx2"/>
                </a:solidFill>
              </a:rPr>
              <a:t>                        String </a:t>
            </a:r>
            <a:r>
              <a:rPr kumimoji="1" lang="en" altLang="zh-CN" sz="1100" dirty="0" err="1">
                <a:solidFill>
                  <a:schemeClr val="tx2"/>
                </a:solidFill>
              </a:rPr>
              <a:t>inputLine</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while ((</a:t>
            </a:r>
            <a:r>
              <a:rPr kumimoji="1" lang="en" altLang="zh-CN" sz="1100" dirty="0" err="1">
                <a:solidFill>
                  <a:schemeClr val="tx2"/>
                </a:solidFill>
              </a:rPr>
              <a:t>inputLine</a:t>
            </a:r>
            <a:r>
              <a:rPr kumimoji="1" lang="en" altLang="zh-CN" sz="1100" dirty="0">
                <a:solidFill>
                  <a:schemeClr val="tx2"/>
                </a:solidFill>
              </a:rPr>
              <a:t> = </a:t>
            </a:r>
            <a:r>
              <a:rPr kumimoji="1" lang="en" altLang="zh-CN" sz="1100" dirty="0" err="1">
                <a:solidFill>
                  <a:schemeClr val="tx2"/>
                </a:solidFill>
              </a:rPr>
              <a:t>in.readLine</a:t>
            </a:r>
            <a:r>
              <a:rPr kumimoji="1" lang="en" altLang="zh-CN" sz="1100" dirty="0">
                <a:solidFill>
                  <a:schemeClr val="tx2"/>
                </a:solidFill>
              </a:rPr>
              <a:t>()) != null) {</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System.out.println</a:t>
            </a:r>
            <a:r>
              <a:rPr kumimoji="1" lang="en" altLang="zh-CN" sz="1100" dirty="0">
                <a:solidFill>
                  <a:schemeClr val="tx2"/>
                </a:solidFill>
              </a:rPr>
              <a:t>(</a:t>
            </a:r>
            <a:r>
              <a:rPr kumimoji="1" lang="en" altLang="zh-CN" sz="1100" dirty="0" err="1">
                <a:solidFill>
                  <a:schemeClr val="tx2"/>
                </a:solidFill>
              </a:rPr>
              <a:t>inputLine</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out.println</a:t>
            </a:r>
            <a:r>
              <a:rPr kumimoji="1" lang="en" altLang="zh-CN" sz="1100" dirty="0">
                <a:solidFill>
                  <a:schemeClr val="tx2"/>
                </a:solidFill>
              </a:rPr>
              <a:t>(</a:t>
            </a:r>
            <a:r>
              <a:rPr kumimoji="1" lang="en" altLang="zh-CN" sz="1100" dirty="0" err="1">
                <a:solidFill>
                  <a:schemeClr val="tx2"/>
                </a:solidFill>
              </a:rPr>
              <a:t>inputLine</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a:t>
            </a:r>
          </a:p>
          <a:p>
            <a:pPr marL="0" indent="0">
              <a:buFont typeface="Arial" pitchFamily="34" charset="0"/>
              <a:buNone/>
            </a:pPr>
            <a:r>
              <a:rPr kumimoji="1" lang="en" altLang="zh-CN" sz="1100" dirty="0">
                <a:solidFill>
                  <a:schemeClr val="tx2"/>
                </a:solidFill>
              </a:rPr>
              <a:t>                    </a:t>
            </a:r>
          </a:p>
          <a:p>
            <a:pPr marL="0" indent="0">
              <a:buFont typeface="Arial" pitchFamily="34" charset="0"/>
              <a:buNone/>
            </a:pPr>
            <a:r>
              <a:rPr kumimoji="1" lang="en" altLang="zh-CN" sz="1100" dirty="0">
                <a:solidFill>
                  <a:schemeClr val="tx2"/>
                </a:solidFill>
              </a:rPr>
              <a:t>                    } catch (</a:t>
            </a:r>
            <a:r>
              <a:rPr kumimoji="1" lang="en" altLang="zh-CN" sz="1100" dirty="0" err="1">
                <a:solidFill>
                  <a:schemeClr val="tx2"/>
                </a:solidFill>
              </a:rPr>
              <a:t>IOException</a:t>
            </a:r>
            <a:r>
              <a:rPr kumimoji="1" lang="en" altLang="zh-CN" sz="1100" dirty="0">
                <a:solidFill>
                  <a:schemeClr val="tx2"/>
                </a:solidFill>
              </a:rPr>
              <a:t> e) { </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e.printStackTrace</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a:t>
            </a:r>
          </a:p>
          <a:p>
            <a:endParaRPr kumimoji="1" lang="zh-CN" altLang="en-US" sz="1100" dirty="0">
              <a:solidFill>
                <a:schemeClr val="tx2"/>
              </a:solidFill>
            </a:endParaRPr>
          </a:p>
        </p:txBody>
      </p:sp>
    </p:spTree>
    <p:extLst>
      <p:ext uri="{BB962C8B-B14F-4D97-AF65-F5344CB8AC3E}">
        <p14:creationId xmlns:p14="http://schemas.microsoft.com/office/powerpoint/2010/main" val="3771280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BA435-EA08-EBFA-6DB9-E3AAE5C63D42}"/>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11CD96AD-C88E-C63D-02D7-C19178B2CD0B}"/>
              </a:ext>
            </a:extLst>
          </p:cNvPr>
          <p:cNvSpPr>
            <a:spLocks noGrp="1"/>
          </p:cNvSpPr>
          <p:nvPr>
            <p:ph idx="1"/>
          </p:nvPr>
        </p:nvSpPr>
        <p:spPr/>
        <p:txBody>
          <a:bodyPr>
            <a:normAutofit lnSpcReduction="10000"/>
          </a:bodyPr>
          <a:lstStyle/>
          <a:p>
            <a:r>
              <a:rPr kumimoji="1" lang="en" altLang="zh-CN" dirty="0"/>
              <a:t>Multithreaded Client Server Example</a:t>
            </a:r>
          </a:p>
          <a:p>
            <a:pPr marL="0" indent="0">
              <a:buNone/>
            </a:pPr>
            <a:r>
              <a:rPr kumimoji="1" lang="en" altLang="zh-CN" sz="1100" dirty="0">
                <a:solidFill>
                  <a:schemeClr val="tx2"/>
                </a:solidFill>
              </a:rPr>
              <a:t>public class </a:t>
            </a:r>
            <a:r>
              <a:rPr kumimoji="1" lang="en" altLang="zh-CN" sz="1100" dirty="0" err="1">
                <a:solidFill>
                  <a:schemeClr val="tx2"/>
                </a:solidFill>
              </a:rPr>
              <a:t>EchoClient</a:t>
            </a:r>
            <a:r>
              <a:rPr kumimoji="1" lang="en" altLang="zh-CN" sz="1100" dirty="0">
                <a:solidFill>
                  <a:schemeClr val="tx2"/>
                </a:solidFill>
              </a:rPr>
              <a:t> {</a:t>
            </a:r>
          </a:p>
          <a:p>
            <a:pPr marL="0" indent="0">
              <a:buNone/>
            </a:pPr>
            <a:r>
              <a:rPr kumimoji="1" lang="en" altLang="zh-CN" sz="1100" dirty="0">
                <a:solidFill>
                  <a:schemeClr val="tx2"/>
                </a:solidFill>
              </a:rPr>
              <a:t>    public static void main(String[] </a:t>
            </a:r>
            <a:r>
              <a:rPr kumimoji="1" lang="en" altLang="zh-CN" sz="1100" dirty="0" err="1">
                <a:solidFill>
                  <a:schemeClr val="tx2"/>
                </a:solidFill>
              </a:rPr>
              <a:t>args</a:t>
            </a:r>
            <a:r>
              <a:rPr kumimoji="1" lang="en" altLang="zh-CN" sz="1100" dirty="0">
                <a:solidFill>
                  <a:schemeClr val="tx2"/>
                </a:solidFill>
              </a:rPr>
              <a:t>) throws </a:t>
            </a:r>
            <a:r>
              <a:rPr kumimoji="1" lang="en" altLang="zh-CN" sz="1100" dirty="0" err="1">
                <a:solidFill>
                  <a:schemeClr val="tx2"/>
                </a:solidFill>
              </a:rPr>
              <a:t>IOException</a:t>
            </a:r>
            <a:r>
              <a:rPr kumimoji="1" lang="en" altLang="zh-CN" sz="1100" dirty="0">
                <a:solidFill>
                  <a:schemeClr val="tx2"/>
                </a:solidFill>
              </a:rPr>
              <a:t> {</a:t>
            </a:r>
          </a:p>
          <a:p>
            <a:pPr marL="0" indent="0">
              <a:buNone/>
            </a:pPr>
            <a:r>
              <a:rPr kumimoji="1" lang="en" altLang="zh-CN" sz="1100" dirty="0">
                <a:solidFill>
                  <a:schemeClr val="tx2"/>
                </a:solidFill>
              </a:rPr>
              <a:t>        if (</a:t>
            </a:r>
            <a:r>
              <a:rPr kumimoji="1" lang="en" altLang="zh-CN" sz="1100" dirty="0" err="1">
                <a:solidFill>
                  <a:schemeClr val="tx2"/>
                </a:solidFill>
              </a:rPr>
              <a:t>args.length</a:t>
            </a:r>
            <a:r>
              <a:rPr kumimoji="1" lang="en" altLang="zh-CN" sz="1100" dirty="0">
                <a:solidFill>
                  <a:schemeClr val="tx2"/>
                </a:solidFill>
              </a:rPr>
              <a:t> != 2) {</a:t>
            </a:r>
          </a:p>
          <a:p>
            <a:pPr marL="0" indent="0">
              <a:buNone/>
            </a:pPr>
            <a:r>
              <a:rPr kumimoji="1" lang="en" altLang="zh-CN" sz="1100" dirty="0">
                <a:solidFill>
                  <a:schemeClr val="tx2"/>
                </a:solidFill>
              </a:rPr>
              <a:t>            </a:t>
            </a:r>
            <a:r>
              <a:rPr kumimoji="1" lang="en" altLang="zh-CN" sz="1100" dirty="0" err="1">
                <a:solidFill>
                  <a:schemeClr val="tx2"/>
                </a:solidFill>
              </a:rPr>
              <a:t>System.err.println</a:t>
            </a:r>
            <a:r>
              <a:rPr kumimoji="1" lang="en" altLang="zh-CN" sz="1100" dirty="0">
                <a:solidFill>
                  <a:schemeClr val="tx2"/>
                </a:solidFill>
              </a:rPr>
              <a:t>(</a:t>
            </a:r>
          </a:p>
          <a:p>
            <a:pPr marL="0" indent="0">
              <a:buNone/>
            </a:pPr>
            <a:r>
              <a:rPr kumimoji="1" lang="en" altLang="zh-CN" sz="1100" dirty="0">
                <a:solidFill>
                  <a:schemeClr val="tx2"/>
                </a:solidFill>
              </a:rPr>
              <a:t>                "Usage: java </a:t>
            </a:r>
            <a:r>
              <a:rPr kumimoji="1" lang="en" altLang="zh-CN" sz="1100" dirty="0" err="1">
                <a:solidFill>
                  <a:schemeClr val="tx2"/>
                </a:solidFill>
              </a:rPr>
              <a:t>EchoClient</a:t>
            </a:r>
            <a:r>
              <a:rPr kumimoji="1" lang="en" altLang="zh-CN" sz="1100" dirty="0">
                <a:solidFill>
                  <a:schemeClr val="tx2"/>
                </a:solidFill>
              </a:rPr>
              <a:t> &lt;hostname&gt; &lt;port&gt;");</a:t>
            </a:r>
          </a:p>
          <a:p>
            <a:pPr marL="0" indent="0">
              <a:buNone/>
            </a:pPr>
            <a:r>
              <a:rPr kumimoji="1" lang="en" altLang="zh-CN" sz="1100" dirty="0">
                <a:solidFill>
                  <a:schemeClr val="tx2"/>
                </a:solidFill>
              </a:rPr>
              <a:t>            </a:t>
            </a:r>
            <a:r>
              <a:rPr kumimoji="1" lang="en" altLang="zh-CN" sz="1100" dirty="0" err="1">
                <a:solidFill>
                  <a:schemeClr val="tx2"/>
                </a:solidFill>
              </a:rPr>
              <a:t>System.exit</a:t>
            </a:r>
            <a:r>
              <a:rPr kumimoji="1" lang="en" altLang="zh-CN" sz="1100" dirty="0">
                <a:solidFill>
                  <a:schemeClr val="tx2"/>
                </a:solidFill>
              </a:rPr>
              <a:t>(1);</a:t>
            </a:r>
          </a:p>
          <a:p>
            <a:pPr marL="0" indent="0">
              <a:buNone/>
            </a:pPr>
            <a:r>
              <a:rPr kumimoji="1" lang="en" altLang="zh-CN" sz="1100" dirty="0">
                <a:solidFill>
                  <a:schemeClr val="tx2"/>
                </a:solidFill>
              </a:rPr>
              <a:t>        }</a:t>
            </a:r>
          </a:p>
          <a:p>
            <a:pPr marL="0" indent="0">
              <a:buNone/>
            </a:pPr>
            <a:r>
              <a:rPr kumimoji="1" lang="en" altLang="zh-CN" sz="1100" dirty="0">
                <a:solidFill>
                  <a:schemeClr val="tx2"/>
                </a:solidFill>
              </a:rPr>
              <a:t>        String </a:t>
            </a:r>
            <a:r>
              <a:rPr kumimoji="1" lang="en" altLang="zh-CN" sz="1100" dirty="0" err="1">
                <a:solidFill>
                  <a:schemeClr val="tx2"/>
                </a:solidFill>
              </a:rPr>
              <a:t>hostName</a:t>
            </a:r>
            <a:r>
              <a:rPr kumimoji="1" lang="en" altLang="zh-CN" sz="1100" dirty="0">
                <a:solidFill>
                  <a:schemeClr val="tx2"/>
                </a:solidFill>
              </a:rPr>
              <a:t> = </a:t>
            </a:r>
            <a:r>
              <a:rPr kumimoji="1" lang="en" altLang="zh-CN" sz="1100" dirty="0" err="1">
                <a:solidFill>
                  <a:schemeClr val="tx2"/>
                </a:solidFill>
              </a:rPr>
              <a:t>args</a:t>
            </a:r>
            <a:r>
              <a:rPr kumimoji="1" lang="en" altLang="zh-CN" sz="1100" dirty="0">
                <a:solidFill>
                  <a:schemeClr val="tx2"/>
                </a:solidFill>
              </a:rPr>
              <a:t>[0];</a:t>
            </a:r>
          </a:p>
          <a:p>
            <a:pPr marL="0" indent="0">
              <a:buNone/>
            </a:pPr>
            <a:r>
              <a:rPr kumimoji="1" lang="en" altLang="zh-CN" sz="1100" dirty="0">
                <a:solidFill>
                  <a:schemeClr val="tx2"/>
                </a:solidFill>
              </a:rPr>
              <a:t>        int </a:t>
            </a:r>
            <a:r>
              <a:rPr kumimoji="1" lang="en" altLang="zh-CN" sz="1100" dirty="0" err="1">
                <a:solidFill>
                  <a:schemeClr val="tx2"/>
                </a:solidFill>
              </a:rPr>
              <a:t>portNumber</a:t>
            </a:r>
            <a:r>
              <a:rPr kumimoji="1" lang="en" altLang="zh-CN" sz="1100" dirty="0">
                <a:solidFill>
                  <a:schemeClr val="tx2"/>
                </a:solidFill>
              </a:rPr>
              <a:t> = </a:t>
            </a:r>
            <a:r>
              <a:rPr kumimoji="1" lang="en" altLang="zh-CN" sz="1100" dirty="0" err="1">
                <a:solidFill>
                  <a:schemeClr val="tx2"/>
                </a:solidFill>
              </a:rPr>
              <a:t>Integer.parseInt</a:t>
            </a:r>
            <a:r>
              <a:rPr kumimoji="1" lang="en" altLang="zh-CN" sz="1100" dirty="0">
                <a:solidFill>
                  <a:schemeClr val="tx2"/>
                </a:solidFill>
              </a:rPr>
              <a:t>(</a:t>
            </a:r>
            <a:r>
              <a:rPr kumimoji="1" lang="en" altLang="zh-CN" sz="1100" dirty="0" err="1">
                <a:solidFill>
                  <a:schemeClr val="tx2"/>
                </a:solidFill>
              </a:rPr>
              <a:t>args</a:t>
            </a:r>
            <a:r>
              <a:rPr kumimoji="1" lang="en" altLang="zh-CN" sz="1100" dirty="0">
                <a:solidFill>
                  <a:schemeClr val="tx2"/>
                </a:solidFill>
              </a:rPr>
              <a:t>[1]);</a:t>
            </a:r>
          </a:p>
          <a:p>
            <a:pPr marL="0" indent="0">
              <a:buNone/>
            </a:pPr>
            <a:r>
              <a:rPr kumimoji="1" lang="en" altLang="zh-CN" sz="1100" dirty="0">
                <a:solidFill>
                  <a:schemeClr val="tx2"/>
                </a:solidFill>
              </a:rPr>
              <a:t>        try (</a:t>
            </a:r>
          </a:p>
          <a:p>
            <a:pPr marL="0" indent="0">
              <a:buNone/>
            </a:pPr>
            <a:r>
              <a:rPr kumimoji="1" lang="en" altLang="zh-CN" sz="1100" dirty="0">
                <a:solidFill>
                  <a:schemeClr val="tx2"/>
                </a:solidFill>
              </a:rPr>
              <a:t>            Socket </a:t>
            </a:r>
            <a:r>
              <a:rPr kumimoji="1" lang="en" altLang="zh-CN" sz="1100" dirty="0" err="1">
                <a:solidFill>
                  <a:schemeClr val="tx2"/>
                </a:solidFill>
              </a:rPr>
              <a:t>echoSocket</a:t>
            </a:r>
            <a:r>
              <a:rPr kumimoji="1" lang="en" altLang="zh-CN" sz="1100" dirty="0">
                <a:solidFill>
                  <a:schemeClr val="tx2"/>
                </a:solidFill>
              </a:rPr>
              <a:t> = new Socket(</a:t>
            </a:r>
            <a:r>
              <a:rPr kumimoji="1" lang="en" altLang="zh-CN" sz="1100" dirty="0" err="1">
                <a:solidFill>
                  <a:schemeClr val="tx2"/>
                </a:solidFill>
              </a:rPr>
              <a:t>hostName</a:t>
            </a:r>
            <a:r>
              <a:rPr kumimoji="1" lang="en" altLang="zh-CN" sz="1100" dirty="0">
                <a:solidFill>
                  <a:schemeClr val="tx2"/>
                </a:solidFill>
              </a:rPr>
              <a:t>, </a:t>
            </a:r>
            <a:r>
              <a:rPr kumimoji="1" lang="en" altLang="zh-CN" sz="1100" dirty="0" err="1">
                <a:solidFill>
                  <a:schemeClr val="tx2"/>
                </a:solidFill>
              </a:rPr>
              <a:t>portNumber</a:t>
            </a:r>
            <a:r>
              <a:rPr kumimoji="1" lang="en" altLang="zh-CN" sz="1100" dirty="0">
                <a:solidFill>
                  <a:schemeClr val="tx2"/>
                </a:solidFill>
              </a:rPr>
              <a:t>);</a:t>
            </a:r>
          </a:p>
          <a:p>
            <a:pPr marL="0" indent="0">
              <a:buNone/>
            </a:pPr>
            <a:r>
              <a:rPr kumimoji="1" lang="en" altLang="zh-CN" sz="1100" dirty="0">
                <a:solidFill>
                  <a:schemeClr val="tx2"/>
                </a:solidFill>
              </a:rPr>
              <a:t>            </a:t>
            </a:r>
            <a:r>
              <a:rPr kumimoji="1" lang="en" altLang="zh-CN" sz="1100" dirty="0" err="1">
                <a:solidFill>
                  <a:schemeClr val="tx2"/>
                </a:solidFill>
              </a:rPr>
              <a:t>PrintWriter</a:t>
            </a:r>
            <a:r>
              <a:rPr kumimoji="1" lang="en" altLang="zh-CN" sz="1100" dirty="0">
                <a:solidFill>
                  <a:schemeClr val="tx2"/>
                </a:solidFill>
              </a:rPr>
              <a:t> out =</a:t>
            </a:r>
          </a:p>
          <a:p>
            <a:pPr marL="0" indent="0">
              <a:buNone/>
            </a:pPr>
            <a:r>
              <a:rPr kumimoji="1" lang="en" altLang="zh-CN" sz="1100" dirty="0">
                <a:solidFill>
                  <a:schemeClr val="tx2"/>
                </a:solidFill>
              </a:rPr>
              <a:t>                new </a:t>
            </a:r>
            <a:r>
              <a:rPr kumimoji="1" lang="en" altLang="zh-CN" sz="1100" dirty="0" err="1">
                <a:solidFill>
                  <a:schemeClr val="tx2"/>
                </a:solidFill>
              </a:rPr>
              <a:t>PrintWriter</a:t>
            </a:r>
            <a:r>
              <a:rPr kumimoji="1" lang="en" altLang="zh-CN" sz="1100" dirty="0">
                <a:solidFill>
                  <a:schemeClr val="tx2"/>
                </a:solidFill>
              </a:rPr>
              <a:t>(</a:t>
            </a:r>
            <a:r>
              <a:rPr kumimoji="1" lang="en" altLang="zh-CN" sz="1100" dirty="0" err="1">
                <a:solidFill>
                  <a:schemeClr val="tx2"/>
                </a:solidFill>
              </a:rPr>
              <a:t>echoSocket.getOutputStream</a:t>
            </a:r>
            <a:r>
              <a:rPr kumimoji="1" lang="en" altLang="zh-CN" sz="1100" dirty="0">
                <a:solidFill>
                  <a:schemeClr val="tx2"/>
                </a:solidFill>
              </a:rPr>
              <a:t>(), true);</a:t>
            </a:r>
          </a:p>
          <a:p>
            <a:pPr marL="0" indent="0">
              <a:buNone/>
            </a:pPr>
            <a:r>
              <a:rPr kumimoji="1" lang="en" altLang="zh-CN" sz="1100" dirty="0">
                <a:solidFill>
                  <a:schemeClr val="tx2"/>
                </a:solidFill>
              </a:rPr>
              <a:t>            </a:t>
            </a:r>
            <a:r>
              <a:rPr kumimoji="1" lang="en" altLang="zh-CN" sz="1100" dirty="0" err="1">
                <a:solidFill>
                  <a:schemeClr val="tx2"/>
                </a:solidFill>
              </a:rPr>
              <a:t>BufferedReader</a:t>
            </a:r>
            <a:r>
              <a:rPr kumimoji="1" lang="en" altLang="zh-CN" sz="1100" dirty="0">
                <a:solidFill>
                  <a:schemeClr val="tx2"/>
                </a:solidFill>
              </a:rPr>
              <a:t> in =</a:t>
            </a:r>
          </a:p>
          <a:p>
            <a:pPr marL="0" indent="0">
              <a:buNone/>
            </a:pPr>
            <a:r>
              <a:rPr kumimoji="1" lang="en" altLang="zh-CN" sz="1100" dirty="0">
                <a:solidFill>
                  <a:schemeClr val="tx2"/>
                </a:solidFill>
              </a:rPr>
              <a:t>                new </a:t>
            </a:r>
            <a:r>
              <a:rPr kumimoji="1" lang="en" altLang="zh-CN" sz="1100" dirty="0" err="1">
                <a:solidFill>
                  <a:schemeClr val="tx2"/>
                </a:solidFill>
              </a:rPr>
              <a:t>BufferedReader</a:t>
            </a:r>
            <a:r>
              <a:rPr kumimoji="1" lang="en" altLang="zh-CN" sz="1100" dirty="0">
                <a:solidFill>
                  <a:schemeClr val="tx2"/>
                </a:solidFill>
              </a:rPr>
              <a:t>(</a:t>
            </a:r>
          </a:p>
          <a:p>
            <a:pPr marL="0" indent="0">
              <a:buNone/>
            </a:pPr>
            <a:r>
              <a:rPr kumimoji="1" lang="en" altLang="zh-CN" sz="1100" dirty="0">
                <a:solidFill>
                  <a:schemeClr val="tx2"/>
                </a:solidFill>
              </a:rPr>
              <a:t>                    new </a:t>
            </a:r>
            <a:r>
              <a:rPr kumimoji="1" lang="en" altLang="zh-CN" sz="1100" dirty="0" err="1">
                <a:solidFill>
                  <a:schemeClr val="tx2"/>
                </a:solidFill>
              </a:rPr>
              <a:t>InputStreamReader</a:t>
            </a:r>
            <a:r>
              <a:rPr kumimoji="1" lang="en" altLang="zh-CN" sz="1100" dirty="0">
                <a:solidFill>
                  <a:schemeClr val="tx2"/>
                </a:solidFill>
              </a:rPr>
              <a:t>(</a:t>
            </a:r>
            <a:r>
              <a:rPr kumimoji="1" lang="en" altLang="zh-CN" sz="1100" dirty="0" err="1">
                <a:solidFill>
                  <a:schemeClr val="tx2"/>
                </a:solidFill>
              </a:rPr>
              <a:t>echoSocket.getInputStream</a:t>
            </a:r>
            <a:r>
              <a:rPr kumimoji="1" lang="en" altLang="zh-CN" sz="1100" dirty="0">
                <a:solidFill>
                  <a:schemeClr val="tx2"/>
                </a:solidFill>
              </a:rPr>
              <a:t>()));</a:t>
            </a:r>
          </a:p>
          <a:p>
            <a:pPr marL="0" indent="0">
              <a:buNone/>
            </a:pPr>
            <a:r>
              <a:rPr kumimoji="1" lang="en" altLang="zh-CN" sz="1100" dirty="0">
                <a:solidFill>
                  <a:schemeClr val="tx2"/>
                </a:solidFill>
              </a:rPr>
              <a:t>        ) {</a:t>
            </a:r>
          </a:p>
          <a:p>
            <a:pPr marL="0" indent="0">
              <a:buNone/>
            </a:pPr>
            <a:r>
              <a:rPr kumimoji="1" lang="en" altLang="zh-CN" sz="1100" dirty="0">
                <a:solidFill>
                  <a:schemeClr val="tx2"/>
                </a:solidFill>
              </a:rPr>
              <a:t>            </a:t>
            </a:r>
            <a:endParaRPr kumimoji="1" lang="zh-CN" altLang="en-US" dirty="0"/>
          </a:p>
        </p:txBody>
      </p:sp>
      <p:sp>
        <p:nvSpPr>
          <p:cNvPr id="4" name="灯片编号占位符 3">
            <a:extLst>
              <a:ext uri="{FF2B5EF4-FFF2-40B4-BE49-F238E27FC236}">
                <a16:creationId xmlns:a16="http://schemas.microsoft.com/office/drawing/2014/main" id="{BC1176E0-510B-45C1-D980-F28DDDE774F8}"/>
              </a:ext>
            </a:extLst>
          </p:cNvPr>
          <p:cNvSpPr>
            <a:spLocks noGrp="1"/>
          </p:cNvSpPr>
          <p:nvPr>
            <p:ph type="sldNum" sz="quarter" idx="12"/>
          </p:nvPr>
        </p:nvSpPr>
        <p:spPr/>
        <p:txBody>
          <a:bodyPr/>
          <a:lstStyle/>
          <a:p>
            <a:fld id="{CB818ED7-1FAF-4BEC-A906-EB6564C334EB}" type="slidenum">
              <a:rPr lang="zh-CN" altLang="en-US" smtClean="0"/>
              <a:pPr/>
              <a:t>81</a:t>
            </a:fld>
            <a:endParaRPr lang="zh-CN" altLang="en-US" dirty="0"/>
          </a:p>
        </p:txBody>
      </p:sp>
      <p:sp>
        <p:nvSpPr>
          <p:cNvPr id="6" name="内容占位符 2">
            <a:extLst>
              <a:ext uri="{FF2B5EF4-FFF2-40B4-BE49-F238E27FC236}">
                <a16:creationId xmlns:a16="http://schemas.microsoft.com/office/drawing/2014/main" id="{484C32D1-D6D8-4932-9F21-7BD1F514745D}"/>
              </a:ext>
            </a:extLst>
          </p:cNvPr>
          <p:cNvSpPr txBox="1">
            <a:spLocks/>
          </p:cNvSpPr>
          <p:nvPr/>
        </p:nvSpPr>
        <p:spPr>
          <a:xfrm>
            <a:off x="4932040" y="953085"/>
            <a:ext cx="5328592" cy="3940924"/>
          </a:xfrm>
          <a:prstGeom prst="rect">
            <a:avLst/>
          </a:prstGeom>
        </p:spPr>
        <p:txBody>
          <a:bodyPr vert="horz" lIns="91440" tIns="45720" rIns="91440" bIns="45720" rtlCol="0">
            <a:normAutofit lnSpcReduction="10000"/>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kumimoji="1" lang="en" altLang="zh-CN" sz="1100" dirty="0">
                <a:solidFill>
                  <a:schemeClr val="tx2"/>
                </a:solidFill>
              </a:rPr>
              <a:t>           </a:t>
            </a:r>
            <a:r>
              <a:rPr kumimoji="1" lang="en" altLang="zh-CN" sz="1100" dirty="0" err="1">
                <a:solidFill>
                  <a:schemeClr val="tx2"/>
                </a:solidFill>
              </a:rPr>
              <a:t>BufferedReader</a:t>
            </a:r>
            <a:r>
              <a:rPr kumimoji="1" lang="en" altLang="zh-CN" sz="1100" dirty="0">
                <a:solidFill>
                  <a:schemeClr val="tx2"/>
                </a:solidFill>
              </a:rPr>
              <a:t> </a:t>
            </a:r>
            <a:r>
              <a:rPr kumimoji="1" lang="en" altLang="zh-CN" sz="1100" dirty="0" err="1">
                <a:solidFill>
                  <a:schemeClr val="tx2"/>
                </a:solidFill>
              </a:rPr>
              <a:t>stdIn</a:t>
            </a:r>
            <a:r>
              <a:rPr kumimoji="1" lang="en" altLang="zh-CN" sz="1100" dirty="0">
                <a:solidFill>
                  <a:schemeClr val="tx2"/>
                </a:solidFill>
              </a:rPr>
              <a:t> =</a:t>
            </a:r>
          </a:p>
          <a:p>
            <a:pPr marL="0" indent="0">
              <a:buFont typeface="Arial" pitchFamily="34" charset="0"/>
              <a:buNone/>
            </a:pPr>
            <a:r>
              <a:rPr kumimoji="1" lang="en" altLang="zh-CN" sz="1100" dirty="0">
                <a:solidFill>
                  <a:schemeClr val="tx2"/>
                </a:solidFill>
              </a:rPr>
              <a:t>                new </a:t>
            </a:r>
            <a:r>
              <a:rPr kumimoji="1" lang="en" altLang="zh-CN" sz="1100" dirty="0" err="1">
                <a:solidFill>
                  <a:schemeClr val="tx2"/>
                </a:solidFill>
              </a:rPr>
              <a:t>BufferedReader</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new </a:t>
            </a:r>
            <a:r>
              <a:rPr kumimoji="1" lang="en" altLang="zh-CN" sz="1100" dirty="0" err="1">
                <a:solidFill>
                  <a:schemeClr val="tx2"/>
                </a:solidFill>
              </a:rPr>
              <a:t>InputStreamReader</a:t>
            </a:r>
            <a:r>
              <a:rPr kumimoji="1" lang="en" altLang="zh-CN" sz="1100" dirty="0">
                <a:solidFill>
                  <a:schemeClr val="tx2"/>
                </a:solidFill>
              </a:rPr>
              <a:t>(</a:t>
            </a:r>
            <a:r>
              <a:rPr kumimoji="1" lang="en" altLang="zh-CN" sz="1100" dirty="0" err="1">
                <a:solidFill>
                  <a:schemeClr val="tx2"/>
                </a:solidFill>
              </a:rPr>
              <a:t>System.in</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String </a:t>
            </a:r>
            <a:r>
              <a:rPr kumimoji="1" lang="en" altLang="zh-CN" sz="1100" dirty="0" err="1">
                <a:solidFill>
                  <a:schemeClr val="tx2"/>
                </a:solidFill>
              </a:rPr>
              <a:t>userInput</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while ((</a:t>
            </a:r>
            <a:r>
              <a:rPr kumimoji="1" lang="en" altLang="zh-CN" sz="1100" dirty="0" err="1">
                <a:solidFill>
                  <a:schemeClr val="tx2"/>
                </a:solidFill>
              </a:rPr>
              <a:t>userInput</a:t>
            </a:r>
            <a:r>
              <a:rPr kumimoji="1" lang="en" altLang="zh-CN" sz="1100" dirty="0">
                <a:solidFill>
                  <a:schemeClr val="tx2"/>
                </a:solidFill>
              </a:rPr>
              <a:t> = </a:t>
            </a:r>
            <a:r>
              <a:rPr kumimoji="1" lang="en" altLang="zh-CN" sz="1100" dirty="0" err="1">
                <a:solidFill>
                  <a:schemeClr val="tx2"/>
                </a:solidFill>
              </a:rPr>
              <a:t>stdIn.readLine</a:t>
            </a:r>
            <a:r>
              <a:rPr kumimoji="1" lang="en" altLang="zh-CN" sz="1100" dirty="0">
                <a:solidFill>
                  <a:schemeClr val="tx2"/>
                </a:solidFill>
              </a:rPr>
              <a:t>()) != null) {</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out.println</a:t>
            </a:r>
            <a:r>
              <a:rPr kumimoji="1" lang="en" altLang="zh-CN" sz="1100" dirty="0">
                <a:solidFill>
                  <a:schemeClr val="tx2"/>
                </a:solidFill>
              </a:rPr>
              <a:t>(</a:t>
            </a:r>
            <a:r>
              <a:rPr kumimoji="1" lang="en" altLang="zh-CN" sz="1100" dirty="0" err="1">
                <a:solidFill>
                  <a:schemeClr val="tx2"/>
                </a:solidFill>
              </a:rPr>
              <a:t>userInput</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System.out.println</a:t>
            </a:r>
            <a:r>
              <a:rPr kumimoji="1" lang="en" altLang="zh-CN" sz="1100" dirty="0">
                <a:solidFill>
                  <a:schemeClr val="tx2"/>
                </a:solidFill>
              </a:rPr>
              <a:t>("echo: " + </a:t>
            </a:r>
            <a:r>
              <a:rPr kumimoji="1" lang="en" altLang="zh-CN" sz="1100" dirty="0" err="1">
                <a:solidFill>
                  <a:schemeClr val="tx2"/>
                </a:solidFill>
              </a:rPr>
              <a:t>in.readLine</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if (</a:t>
            </a:r>
            <a:r>
              <a:rPr kumimoji="1" lang="en" altLang="zh-CN" sz="1100" dirty="0" err="1">
                <a:solidFill>
                  <a:schemeClr val="tx2"/>
                </a:solidFill>
              </a:rPr>
              <a:t>userInput.equals</a:t>
            </a:r>
            <a:r>
              <a:rPr kumimoji="1" lang="en" altLang="zh-CN" sz="1100" dirty="0">
                <a:solidFill>
                  <a:schemeClr val="tx2"/>
                </a:solidFill>
              </a:rPr>
              <a:t>("bye")) break;</a:t>
            </a:r>
          </a:p>
          <a:p>
            <a:pPr marL="0" indent="0">
              <a:buFont typeface="Arial" pitchFamily="34" charset="0"/>
              <a:buNone/>
            </a:pPr>
            <a:r>
              <a:rPr kumimoji="1" lang="en" altLang="zh-CN" sz="1100" dirty="0">
                <a:solidFill>
                  <a:schemeClr val="tx2"/>
                </a:solidFill>
              </a:rPr>
              <a:t>            }</a:t>
            </a:r>
          </a:p>
          <a:p>
            <a:pPr marL="0" indent="0">
              <a:buFont typeface="Arial" pitchFamily="34" charset="0"/>
              <a:buNone/>
            </a:pPr>
            <a:r>
              <a:rPr kumimoji="1" lang="en" altLang="zh-CN" sz="1100" dirty="0">
                <a:solidFill>
                  <a:schemeClr val="tx2"/>
                </a:solidFill>
              </a:rPr>
              <a:t>        } catch (</a:t>
            </a:r>
            <a:r>
              <a:rPr kumimoji="1" lang="en" altLang="zh-CN" sz="1100" dirty="0" err="1">
                <a:solidFill>
                  <a:schemeClr val="tx2"/>
                </a:solidFill>
              </a:rPr>
              <a:t>UnknownHostException</a:t>
            </a:r>
            <a:r>
              <a:rPr kumimoji="1" lang="en" altLang="zh-CN" sz="1100" dirty="0">
                <a:solidFill>
                  <a:schemeClr val="tx2"/>
                </a:solidFill>
              </a:rPr>
              <a:t> e) {</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System.err.println</a:t>
            </a:r>
            <a:r>
              <a:rPr kumimoji="1" lang="en" altLang="zh-CN" sz="1100" dirty="0">
                <a:solidFill>
                  <a:schemeClr val="tx2"/>
                </a:solidFill>
              </a:rPr>
              <a:t>("Don't know about host " + </a:t>
            </a:r>
            <a:r>
              <a:rPr kumimoji="1" lang="en" altLang="zh-CN" sz="1100" dirty="0" err="1">
                <a:solidFill>
                  <a:schemeClr val="tx2"/>
                </a:solidFill>
              </a:rPr>
              <a:t>hostName</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System.exit</a:t>
            </a:r>
            <a:r>
              <a:rPr kumimoji="1" lang="en" altLang="zh-CN" sz="1100" dirty="0">
                <a:solidFill>
                  <a:schemeClr val="tx2"/>
                </a:solidFill>
              </a:rPr>
              <a:t>(1);</a:t>
            </a:r>
          </a:p>
          <a:p>
            <a:pPr marL="0" indent="0">
              <a:buFont typeface="Arial" pitchFamily="34" charset="0"/>
              <a:buNone/>
            </a:pPr>
            <a:r>
              <a:rPr kumimoji="1" lang="en" altLang="zh-CN" sz="1100" dirty="0">
                <a:solidFill>
                  <a:schemeClr val="tx2"/>
                </a:solidFill>
              </a:rPr>
              <a:t>        } catch (</a:t>
            </a:r>
            <a:r>
              <a:rPr kumimoji="1" lang="en" altLang="zh-CN" sz="1100" dirty="0" err="1">
                <a:solidFill>
                  <a:schemeClr val="tx2"/>
                </a:solidFill>
              </a:rPr>
              <a:t>IOException</a:t>
            </a:r>
            <a:r>
              <a:rPr kumimoji="1" lang="en" altLang="zh-CN" sz="1100" dirty="0">
                <a:solidFill>
                  <a:schemeClr val="tx2"/>
                </a:solidFill>
              </a:rPr>
              <a:t> e) {</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System.err.println</a:t>
            </a:r>
            <a:r>
              <a:rPr kumimoji="1" lang="en" altLang="zh-CN" sz="1100" dirty="0">
                <a:solidFill>
                  <a:schemeClr val="tx2"/>
                </a:solidFill>
              </a:rPr>
              <a:t>("Couldn't get I/O for the connection to " +</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hostName</a:t>
            </a:r>
            <a:r>
              <a:rPr kumimoji="1" lang="en" altLang="zh-CN" sz="1100" dirty="0">
                <a:solidFill>
                  <a:schemeClr val="tx2"/>
                </a:solidFill>
              </a:rPr>
              <a:t>);</a:t>
            </a:r>
          </a:p>
          <a:p>
            <a:pPr marL="0" indent="0">
              <a:buFont typeface="Arial" pitchFamily="34" charset="0"/>
              <a:buNone/>
            </a:pPr>
            <a:r>
              <a:rPr kumimoji="1" lang="en" altLang="zh-CN" sz="1100" dirty="0">
                <a:solidFill>
                  <a:schemeClr val="tx2"/>
                </a:solidFill>
              </a:rPr>
              <a:t>            </a:t>
            </a:r>
            <a:r>
              <a:rPr kumimoji="1" lang="en" altLang="zh-CN" sz="1100" dirty="0" err="1">
                <a:solidFill>
                  <a:schemeClr val="tx2"/>
                </a:solidFill>
              </a:rPr>
              <a:t>System.exit</a:t>
            </a:r>
            <a:r>
              <a:rPr kumimoji="1" lang="en" altLang="zh-CN" sz="1100" dirty="0">
                <a:solidFill>
                  <a:schemeClr val="tx2"/>
                </a:solidFill>
              </a:rPr>
              <a:t>(1);</a:t>
            </a:r>
          </a:p>
          <a:p>
            <a:pPr marL="0" indent="0">
              <a:buFont typeface="Arial" pitchFamily="34" charset="0"/>
              <a:buNone/>
            </a:pPr>
            <a:r>
              <a:rPr kumimoji="1" lang="en" altLang="zh-CN" sz="1100" dirty="0">
                <a:solidFill>
                  <a:schemeClr val="tx2"/>
                </a:solidFill>
              </a:rPr>
              <a:t>        } </a:t>
            </a:r>
          </a:p>
          <a:p>
            <a:pPr marL="0" indent="0">
              <a:buFont typeface="Arial" pitchFamily="34" charset="0"/>
              <a:buNone/>
            </a:pPr>
            <a:r>
              <a:rPr kumimoji="1" lang="en" altLang="zh-CN" sz="1100" dirty="0">
                <a:solidFill>
                  <a:schemeClr val="tx2"/>
                </a:solidFill>
              </a:rPr>
              <a:t>    }</a:t>
            </a:r>
          </a:p>
          <a:p>
            <a:pPr marL="0" indent="0">
              <a:buFont typeface="Arial" pitchFamily="34" charset="0"/>
              <a:buNone/>
            </a:pPr>
            <a:r>
              <a:rPr kumimoji="1" lang="en" altLang="zh-CN" sz="1100" dirty="0">
                <a:solidFill>
                  <a:schemeClr val="tx2"/>
                </a:solidFill>
              </a:rPr>
              <a:t>}</a:t>
            </a:r>
            <a:r>
              <a:rPr kumimoji="1" lang="en" altLang="zh-CN" dirty="0"/>
              <a:t>            </a:t>
            </a:r>
            <a:endParaRPr kumimoji="1" lang="zh-CN" altLang="en-US" dirty="0"/>
          </a:p>
        </p:txBody>
      </p:sp>
    </p:spTree>
    <p:extLst>
      <p:ext uri="{BB962C8B-B14F-4D97-AF65-F5344CB8AC3E}">
        <p14:creationId xmlns:p14="http://schemas.microsoft.com/office/powerpoint/2010/main" val="881904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BA435-EA08-EBFA-6DB9-E3AAE5C63D42}"/>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Threads</a:t>
            </a:r>
            <a:endParaRPr kumimoji="1" lang="zh-CN" altLang="en-US" dirty="0"/>
          </a:p>
        </p:txBody>
      </p:sp>
      <p:sp>
        <p:nvSpPr>
          <p:cNvPr id="3" name="内容占位符 2">
            <a:extLst>
              <a:ext uri="{FF2B5EF4-FFF2-40B4-BE49-F238E27FC236}">
                <a16:creationId xmlns:a16="http://schemas.microsoft.com/office/drawing/2014/main" id="{11CD96AD-C88E-C63D-02D7-C19178B2CD0B}"/>
              </a:ext>
            </a:extLst>
          </p:cNvPr>
          <p:cNvSpPr>
            <a:spLocks noGrp="1"/>
          </p:cNvSpPr>
          <p:nvPr>
            <p:ph idx="1"/>
          </p:nvPr>
        </p:nvSpPr>
        <p:spPr/>
        <p:txBody>
          <a:bodyPr>
            <a:normAutofit/>
          </a:bodyPr>
          <a:lstStyle/>
          <a:p>
            <a:r>
              <a:rPr kumimoji="1" lang="en" altLang="zh-CN" dirty="0"/>
              <a:t>Multithreaded Client Server Example</a:t>
            </a:r>
          </a:p>
          <a:p>
            <a:pPr marL="0" indent="0">
              <a:buNone/>
            </a:pPr>
            <a:endParaRPr kumimoji="1" lang="zh-CN" altLang="en-US" dirty="0"/>
          </a:p>
        </p:txBody>
      </p:sp>
      <p:sp>
        <p:nvSpPr>
          <p:cNvPr id="4" name="灯片编号占位符 3">
            <a:extLst>
              <a:ext uri="{FF2B5EF4-FFF2-40B4-BE49-F238E27FC236}">
                <a16:creationId xmlns:a16="http://schemas.microsoft.com/office/drawing/2014/main" id="{BC1176E0-510B-45C1-D980-F28DDDE774F8}"/>
              </a:ext>
            </a:extLst>
          </p:cNvPr>
          <p:cNvSpPr>
            <a:spLocks noGrp="1"/>
          </p:cNvSpPr>
          <p:nvPr>
            <p:ph type="sldNum" sz="quarter" idx="12"/>
          </p:nvPr>
        </p:nvSpPr>
        <p:spPr/>
        <p:txBody>
          <a:bodyPr/>
          <a:lstStyle/>
          <a:p>
            <a:fld id="{CB818ED7-1FAF-4BEC-A906-EB6564C334EB}" type="slidenum">
              <a:rPr lang="zh-CN" altLang="en-US" smtClean="0"/>
              <a:pPr/>
              <a:t>82</a:t>
            </a:fld>
            <a:endParaRPr lang="zh-CN" altLang="en-US" dirty="0"/>
          </a:p>
        </p:txBody>
      </p:sp>
      <p:pic>
        <p:nvPicPr>
          <p:cNvPr id="6" name="图片 5">
            <a:extLst>
              <a:ext uri="{FF2B5EF4-FFF2-40B4-BE49-F238E27FC236}">
                <a16:creationId xmlns:a16="http://schemas.microsoft.com/office/drawing/2014/main" id="{5471270B-1317-E61D-D8E2-73103C6CB350}"/>
              </a:ext>
            </a:extLst>
          </p:cNvPr>
          <p:cNvPicPr>
            <a:picLocks noChangeAspect="1"/>
          </p:cNvPicPr>
          <p:nvPr/>
        </p:nvPicPr>
        <p:blipFill>
          <a:blip r:embed="rId2"/>
          <a:stretch>
            <a:fillRect/>
          </a:stretch>
        </p:blipFill>
        <p:spPr>
          <a:xfrm>
            <a:off x="467544" y="2104335"/>
            <a:ext cx="3454400" cy="1422400"/>
          </a:xfrm>
          <a:prstGeom prst="rect">
            <a:avLst/>
          </a:prstGeom>
        </p:spPr>
      </p:pic>
      <p:pic>
        <p:nvPicPr>
          <p:cNvPr id="8" name="图片 7">
            <a:extLst>
              <a:ext uri="{FF2B5EF4-FFF2-40B4-BE49-F238E27FC236}">
                <a16:creationId xmlns:a16="http://schemas.microsoft.com/office/drawing/2014/main" id="{AC4B9DEB-B75D-00BC-4476-2FA34398C86D}"/>
              </a:ext>
            </a:extLst>
          </p:cNvPr>
          <p:cNvPicPr>
            <a:picLocks noChangeAspect="1"/>
          </p:cNvPicPr>
          <p:nvPr/>
        </p:nvPicPr>
        <p:blipFill>
          <a:blip r:embed="rId3"/>
          <a:stretch>
            <a:fillRect/>
          </a:stretch>
        </p:blipFill>
        <p:spPr>
          <a:xfrm>
            <a:off x="4788024" y="2086889"/>
            <a:ext cx="3657600" cy="1231900"/>
          </a:xfrm>
          <a:prstGeom prst="rect">
            <a:avLst/>
          </a:prstGeom>
        </p:spPr>
      </p:pic>
    </p:spTree>
    <p:extLst>
      <p:ext uri="{BB962C8B-B14F-4D97-AF65-F5344CB8AC3E}">
        <p14:creationId xmlns:p14="http://schemas.microsoft.com/office/powerpoint/2010/main" val="809562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From</a:t>
            </a:r>
            <a:endParaRPr lang="zh-CN" altLang="en-US" dirty="0"/>
          </a:p>
        </p:txBody>
      </p:sp>
      <p:sp>
        <p:nvSpPr>
          <p:cNvPr id="3" name="内容占位符 2"/>
          <p:cNvSpPr>
            <a:spLocks noGrp="1"/>
          </p:cNvSpPr>
          <p:nvPr>
            <p:ph idx="1"/>
          </p:nvPr>
        </p:nvSpPr>
        <p:spPr>
          <a:xfrm>
            <a:off x="179512" y="845073"/>
            <a:ext cx="7821488" cy="3940924"/>
          </a:xfrm>
        </p:spPr>
        <p:txBody>
          <a:bodyPr>
            <a:normAutofit/>
          </a:bodyPr>
          <a:lstStyle/>
          <a:p>
            <a:r>
              <a:rPr lang="en-US" altLang="zh-CN" dirty="0"/>
              <a:t>Lesson: Concurrency</a:t>
            </a:r>
          </a:p>
          <a:p>
            <a:pPr lvl="1"/>
            <a:r>
              <a:rPr lang="en-US" altLang="zh-CN" dirty="0">
                <a:hlinkClick r:id="rId2"/>
              </a:rPr>
              <a:t>https://docs.oracle.com/javase/tutorial/essential/concurrency/</a:t>
            </a:r>
            <a:endParaRPr lang="en-US" altLang="zh-CN" dirty="0"/>
          </a:p>
          <a:p>
            <a:r>
              <a:rPr lang="zh-CN" altLang="en-US" dirty="0"/>
              <a:t>进程与线程的一个简单解释</a:t>
            </a:r>
          </a:p>
          <a:p>
            <a:pPr lvl="1"/>
            <a:r>
              <a:rPr lang="en-US" altLang="zh-CN" dirty="0">
                <a:hlinkClick r:id="rId3"/>
              </a:rPr>
              <a:t>http://www.ruanyifeng.com/blog/2013/04/processes_and_threads.html</a:t>
            </a:r>
            <a:r>
              <a:rPr lang="zh-CN" altLang="en-US" dirty="0"/>
              <a:t> </a:t>
            </a:r>
            <a:endParaRPr lang="en-US" altLang="zh-CN" dirty="0"/>
          </a:p>
          <a:p>
            <a:r>
              <a:rPr lang="en-US" altLang="zh-CN" dirty="0"/>
              <a:t>Virtual Threads</a:t>
            </a:r>
          </a:p>
          <a:p>
            <a:pPr lvl="1"/>
            <a:r>
              <a:rPr lang="en-US" altLang="zh-CN" dirty="0">
                <a:hlinkClick r:id="rId4"/>
              </a:rPr>
              <a:t>https://docs.oracle.com/en/java/javase/20/core/virtual-threads.html#GUID-DC4306FC-D6C1-4BCC-AECE-48C32C1A8DAA</a:t>
            </a:r>
            <a:r>
              <a:rPr lang="zh-CN" altLang="en-US" dirty="0"/>
              <a:t> </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83</a:t>
            </a:fld>
            <a:endParaRPr lang="zh-CN" altLang="en-US" dirty="0"/>
          </a:p>
        </p:txBody>
      </p:sp>
    </p:spTree>
    <p:extLst>
      <p:ext uri="{BB962C8B-B14F-4D97-AF65-F5344CB8AC3E}">
        <p14:creationId xmlns:p14="http://schemas.microsoft.com/office/powerpoint/2010/main" val="603083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84</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53D93-EFB3-8C4F-91C0-206A026A4F8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Interrupts</a:t>
            </a:r>
            <a:endParaRPr kumimoji="1" lang="zh-CN" altLang="en-US" dirty="0"/>
          </a:p>
        </p:txBody>
      </p:sp>
      <p:sp>
        <p:nvSpPr>
          <p:cNvPr id="3" name="内容占位符 2">
            <a:extLst>
              <a:ext uri="{FF2B5EF4-FFF2-40B4-BE49-F238E27FC236}">
                <a16:creationId xmlns:a16="http://schemas.microsoft.com/office/drawing/2014/main" id="{143D11DA-79B8-4E41-A740-EE381DD81C46}"/>
              </a:ext>
            </a:extLst>
          </p:cNvPr>
          <p:cNvSpPr>
            <a:spLocks noGrp="1"/>
          </p:cNvSpPr>
          <p:nvPr>
            <p:ph idx="1"/>
          </p:nvPr>
        </p:nvSpPr>
        <p:spPr/>
        <p:txBody>
          <a:bodyPr>
            <a:normAutofit/>
          </a:bodyPr>
          <a:lstStyle/>
          <a:p>
            <a:r>
              <a:rPr lang="en-US" altLang="zh-CN" dirty="0"/>
              <a:t>What if a thread goes a long time without invoking a method that throws </a:t>
            </a:r>
            <a:r>
              <a:rPr lang="en-US" altLang="zh-CN" dirty="0" err="1">
                <a:solidFill>
                  <a:srgbClr val="FF0000"/>
                </a:solidFill>
              </a:rPr>
              <a:t>InterruptedException</a:t>
            </a:r>
            <a:r>
              <a:rPr lang="en-US" altLang="zh-CN" dirty="0"/>
              <a:t>? </a:t>
            </a:r>
          </a:p>
          <a:p>
            <a:pPr lvl="1"/>
            <a:r>
              <a:rPr lang="en-US" altLang="zh-CN" dirty="0"/>
              <a:t>Then it must periodically invoke </a:t>
            </a:r>
            <a:r>
              <a:rPr lang="en-US" altLang="zh-CN" dirty="0" err="1">
                <a:solidFill>
                  <a:schemeClr val="tx2"/>
                </a:solidFill>
              </a:rPr>
              <a:t>Thread.interrupted</a:t>
            </a:r>
            <a:r>
              <a:rPr lang="en-US" altLang="zh-CN" dirty="0"/>
              <a:t>, which returns true if an interrupt has been received. For example:</a:t>
            </a:r>
          </a:p>
          <a:p>
            <a:pPr marL="54173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for (</a:t>
            </a:r>
            <a:r>
              <a:rPr lang="en-US" altLang="zh-CN" sz="1350" dirty="0" err="1">
                <a:solidFill>
                  <a:schemeClr val="tx2"/>
                </a:solidFill>
                <a:latin typeface="Consolas" panose="020B0609020204030204" pitchFamily="49" charset="0"/>
                <a:cs typeface="Consolas" panose="020B0609020204030204" pitchFamily="49" charset="0"/>
              </a:rPr>
              <a:t>int</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 = 0; </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 &lt; </a:t>
            </a:r>
            <a:r>
              <a:rPr lang="en-US" altLang="zh-CN" sz="1350" dirty="0" err="1">
                <a:solidFill>
                  <a:schemeClr val="tx2"/>
                </a:solidFill>
                <a:latin typeface="Consolas" panose="020B0609020204030204" pitchFamily="49" charset="0"/>
                <a:cs typeface="Consolas" panose="020B0609020204030204" pitchFamily="49" charset="0"/>
              </a:rPr>
              <a:t>inputs.length</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heavyCrunch</a:t>
            </a:r>
            <a:r>
              <a:rPr lang="en-US" altLang="zh-CN" sz="1350" dirty="0">
                <a:solidFill>
                  <a:schemeClr val="tx2"/>
                </a:solidFill>
                <a:latin typeface="Consolas" panose="020B0609020204030204" pitchFamily="49" charset="0"/>
                <a:cs typeface="Consolas" panose="020B0609020204030204" pitchFamily="49" charset="0"/>
              </a:rPr>
              <a:t>(inputs[</a:t>
            </a:r>
            <a:r>
              <a:rPr lang="en-US" altLang="zh-CN" sz="1350" dirty="0" err="1">
                <a:solidFill>
                  <a:schemeClr val="tx2"/>
                </a:solidFill>
                <a:latin typeface="Consolas" panose="020B0609020204030204" pitchFamily="49" charset="0"/>
                <a:cs typeface="Consolas" panose="020B0609020204030204" pitchFamily="49" charset="0"/>
              </a:rPr>
              <a:t>i</a:t>
            </a:r>
            <a:r>
              <a:rPr lang="en-US" altLang="zh-CN" sz="1350" dirty="0">
                <a:solidFill>
                  <a:schemeClr val="tx2"/>
                </a:solidFill>
                <a:latin typeface="Consolas" panose="020B0609020204030204" pitchFamily="49" charset="0"/>
                <a:cs typeface="Consolas" panose="020B0609020204030204" pitchFamily="49" charset="0"/>
              </a:rPr>
              <a:t>]);</a:t>
            </a:r>
          </a:p>
          <a:p>
            <a:pPr marL="54173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 if (</a:t>
            </a:r>
            <a:r>
              <a:rPr lang="en-US" altLang="zh-CN" sz="1350" dirty="0" err="1">
                <a:solidFill>
                  <a:schemeClr val="tx2"/>
                </a:solidFill>
                <a:latin typeface="Consolas" panose="020B0609020204030204" pitchFamily="49" charset="0"/>
                <a:cs typeface="Consolas" panose="020B0609020204030204" pitchFamily="49" charset="0"/>
              </a:rPr>
              <a:t>Thread.interrupted</a:t>
            </a:r>
            <a:r>
              <a:rPr lang="en-US" altLang="zh-CN" sz="1350"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zh-Hans"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 We've been interrupted: no more crunching. </a:t>
            </a:r>
          </a:p>
          <a:p>
            <a:pPr marL="541735" lvl="1" indent="0">
              <a:lnSpc>
                <a:spcPct val="80000"/>
              </a:lnSpc>
              <a:buNone/>
            </a:pPr>
            <a:r>
              <a:rPr lang="zh-Hans"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 </a:t>
            </a:r>
          </a:p>
          <a:p>
            <a:pPr marL="541735" lvl="1" indent="0">
              <a:lnSpc>
                <a:spcPct val="80000"/>
              </a:lnSpc>
              <a:buNone/>
            </a:pPr>
            <a:r>
              <a:rPr lang="zh-Hans"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a:t>
            </a:r>
          </a:p>
          <a:p>
            <a:pPr lvl="1"/>
            <a:r>
              <a:rPr lang="en-US" altLang="zh-CN" dirty="0"/>
              <a:t>In more complex applications, it might make more sense to throw an </a:t>
            </a:r>
            <a:r>
              <a:rPr lang="en-US" altLang="zh-CN" dirty="0" err="1">
                <a:solidFill>
                  <a:schemeClr val="tx2"/>
                </a:solidFill>
              </a:rPr>
              <a:t>InterruptedException</a:t>
            </a:r>
            <a:r>
              <a:rPr lang="en-US" altLang="zh-CN" dirty="0"/>
              <a:t>:</a:t>
            </a:r>
          </a:p>
          <a:p>
            <a:pPr marL="54173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if (</a:t>
            </a:r>
            <a:r>
              <a:rPr lang="en-US" altLang="zh-CN" sz="1350" dirty="0" err="1">
                <a:solidFill>
                  <a:schemeClr val="tx2"/>
                </a:solidFill>
                <a:latin typeface="Consolas" panose="020B0609020204030204" pitchFamily="49" charset="0"/>
                <a:cs typeface="Consolas" panose="020B0609020204030204" pitchFamily="49" charset="0"/>
              </a:rPr>
              <a:t>Thread.interrupted</a:t>
            </a:r>
            <a:r>
              <a:rPr lang="en-US" altLang="zh-CN" sz="1350"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 throw new </a:t>
            </a:r>
            <a:r>
              <a:rPr lang="en-US" altLang="zh-CN" sz="1350" dirty="0" err="1">
                <a:solidFill>
                  <a:schemeClr val="tx2"/>
                </a:solidFill>
                <a:latin typeface="Consolas" panose="020B0609020204030204" pitchFamily="49" charset="0"/>
                <a:cs typeface="Consolas" panose="020B0609020204030204" pitchFamily="49" charset="0"/>
              </a:rPr>
              <a:t>InterruptedException</a:t>
            </a:r>
            <a:r>
              <a:rPr lang="en-US" altLang="zh-CN" sz="1350" dirty="0">
                <a:solidFill>
                  <a:schemeClr val="tx2"/>
                </a:solidFill>
                <a:latin typeface="Consolas" panose="020B0609020204030204" pitchFamily="49" charset="0"/>
                <a:cs typeface="Consolas" panose="020B0609020204030204" pitchFamily="49" charset="0"/>
              </a:rPr>
              <a:t>(); </a:t>
            </a:r>
          </a:p>
          <a:p>
            <a:pPr marL="541735"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a:t>
            </a:r>
          </a:p>
          <a:p>
            <a:pPr marL="541735" lvl="1" indent="0">
              <a:lnSpc>
                <a:spcPct val="80000"/>
              </a:lnSpc>
              <a:buNone/>
            </a:pPr>
            <a:endParaRPr lang="en-US" altLang="zh-CN" sz="1350" dirty="0">
              <a:solidFill>
                <a:schemeClr val="tx2"/>
              </a:solidFill>
              <a:latin typeface="Consolas" panose="020B0609020204030204" pitchFamily="49" charset="0"/>
              <a:cs typeface="Consolas" panose="020B0609020204030204" pitchFamily="49" charset="0"/>
            </a:endParaRPr>
          </a:p>
          <a:p>
            <a:pPr marL="541735" lvl="1" indent="0">
              <a:lnSpc>
                <a:spcPct val="80000"/>
              </a:lnSpc>
              <a:buNone/>
            </a:pPr>
            <a:endParaRPr lang="zh-CN" altLang="en-US" sz="1275" dirty="0">
              <a:solidFill>
                <a:schemeClr val="tx2"/>
              </a:solidFill>
              <a:latin typeface="Consolas" panose="020B0609020204030204" pitchFamily="49" charset="0"/>
              <a:cs typeface="Consolas" panose="020B0609020204030204" pitchFamily="49" charset="0"/>
            </a:endParaRPr>
          </a:p>
        </p:txBody>
      </p:sp>
      <p:sp>
        <p:nvSpPr>
          <p:cNvPr id="4" name="幻灯片编号占位符 3">
            <a:extLst>
              <a:ext uri="{FF2B5EF4-FFF2-40B4-BE49-F238E27FC236}">
                <a16:creationId xmlns:a16="http://schemas.microsoft.com/office/drawing/2014/main" id="{B1A8B393-265B-784F-9A9A-FD318954437D}"/>
              </a:ext>
            </a:extLst>
          </p:cNvPr>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2663868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28407</TotalTime>
  <Words>9383</Words>
  <Application>Microsoft Macintosh PowerPoint</Application>
  <PresentationFormat>全屏显示(16:9)</PresentationFormat>
  <Paragraphs>1070</Paragraphs>
  <Slides>84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84</vt:i4>
      </vt:variant>
    </vt:vector>
  </HeadingPairs>
  <TitlesOfParts>
    <vt:vector size="93" baseType="lpstr">
      <vt:lpstr>DengXian</vt:lpstr>
      <vt:lpstr>微软雅黑</vt:lpstr>
      <vt:lpstr>Arial</vt:lpstr>
      <vt:lpstr>Calibri</vt:lpstr>
      <vt:lpstr>Cambria</vt:lpstr>
      <vt:lpstr>Consolas</vt:lpstr>
      <vt:lpstr>Tahoma</vt:lpstr>
      <vt:lpstr>Times New Roman</vt:lpstr>
      <vt:lpstr>Office 主题​​</vt:lpstr>
      <vt:lpstr>Architecture of Enterprise Applications 6  Multithreading</vt:lpstr>
      <vt:lpstr>Contents and Objectives</vt:lpstr>
      <vt:lpstr>Processes and Threads</vt:lpstr>
      <vt:lpstr>Thread Objects</vt:lpstr>
      <vt:lpstr>Defining and Starting a Thread</vt:lpstr>
      <vt:lpstr>Defining and Starting a Thread</vt:lpstr>
      <vt:lpstr>Pausing Execution with Sleep</vt:lpstr>
      <vt:lpstr>Interrupts</vt:lpstr>
      <vt:lpstr>Interrupts</vt:lpstr>
      <vt:lpstr>Joins</vt:lpstr>
      <vt:lpstr>The SimpleThreads Example</vt:lpstr>
      <vt:lpstr>The SimpleThreads Example</vt:lpstr>
      <vt:lpstr>The SimpleThreads Example</vt:lpstr>
      <vt:lpstr>The SimpleThreads Example</vt:lpstr>
      <vt:lpstr>Synchronization</vt:lpstr>
      <vt:lpstr>Thread Interference</vt:lpstr>
      <vt:lpstr>Thread Interference</vt:lpstr>
      <vt:lpstr>Memory Consistency Errors</vt:lpstr>
      <vt:lpstr>Memory Consistency Errors</vt:lpstr>
      <vt:lpstr>Unsafe Mutilple Threads</vt:lpstr>
      <vt:lpstr>Unsafe Mutilple Threads</vt:lpstr>
      <vt:lpstr>Synchronized Methods</vt:lpstr>
      <vt:lpstr>Intrinsic Locks and Synchronization</vt:lpstr>
      <vt:lpstr>Intrinsic Locks and Synchronization</vt:lpstr>
      <vt:lpstr>Intrinsic Locks and Synchronization</vt:lpstr>
      <vt:lpstr>Intrinsic Locks and Synchronization</vt:lpstr>
      <vt:lpstr>Intrinsic Locks and Synchronization</vt:lpstr>
      <vt:lpstr>Intrinsic Locks and Synchronization</vt:lpstr>
      <vt:lpstr>Atomic Access</vt:lpstr>
      <vt:lpstr>Atomic Access</vt:lpstr>
      <vt:lpstr>Liveness</vt:lpstr>
      <vt:lpstr>Liveness</vt:lpstr>
      <vt:lpstr>Liveness</vt:lpstr>
      <vt:lpstr>Starvation and Livelock</vt:lpstr>
      <vt:lpstr>Guarded Blocks</vt:lpstr>
      <vt:lpstr>Guarded Blocks</vt:lpstr>
      <vt:lpstr>Guarded Blocks</vt:lpstr>
      <vt:lpstr>Guarded Blocks</vt:lpstr>
      <vt:lpstr>Guarded Blocks</vt:lpstr>
      <vt:lpstr>Guarded Blocks</vt:lpstr>
      <vt:lpstr>Guarded Blocks</vt:lpstr>
      <vt:lpstr>Guarded Blocks</vt:lpstr>
      <vt:lpstr>Guarded Blocks</vt:lpstr>
      <vt:lpstr>Immutable Objects</vt:lpstr>
      <vt:lpstr>Immutable Objects</vt:lpstr>
      <vt:lpstr>A Synchronized Class Example</vt:lpstr>
      <vt:lpstr>A Synchronized Class Example</vt:lpstr>
      <vt:lpstr>A Synchronized Class Example</vt:lpstr>
      <vt:lpstr>A Synchronized Class Example</vt:lpstr>
      <vt:lpstr>A Synchronized Class Example</vt:lpstr>
      <vt:lpstr>A Strategy for Defining Immutable Objects</vt:lpstr>
      <vt:lpstr>A Strategy for Defining Immutable Objects</vt:lpstr>
      <vt:lpstr>A Strategy for Defining Immutable Objects</vt:lpstr>
      <vt:lpstr>High Level Concurrency Objects</vt:lpstr>
      <vt:lpstr>Lock Objects</vt:lpstr>
      <vt:lpstr>Lock Objects</vt:lpstr>
      <vt:lpstr>Lock Objects</vt:lpstr>
      <vt:lpstr>Lock Objects</vt:lpstr>
      <vt:lpstr>Executors</vt:lpstr>
      <vt:lpstr>Executor Interfaces</vt:lpstr>
      <vt:lpstr>Executor Interfaces</vt:lpstr>
      <vt:lpstr>Executor Interfaces</vt:lpstr>
      <vt:lpstr>Thread Pools</vt:lpstr>
      <vt:lpstr>Thread Pools</vt:lpstr>
      <vt:lpstr>Fork/Join</vt:lpstr>
      <vt:lpstr>Fork/Join</vt:lpstr>
      <vt:lpstr>Fork/Join</vt:lpstr>
      <vt:lpstr>Fork/Join</vt:lpstr>
      <vt:lpstr>Fork/Join</vt:lpstr>
      <vt:lpstr>Fork/Join</vt:lpstr>
      <vt:lpstr>Atomic Variables</vt:lpstr>
      <vt:lpstr>Atomic Variables</vt:lpstr>
      <vt:lpstr>Atomic Variables</vt:lpstr>
      <vt:lpstr>Atomic Variables</vt:lpstr>
      <vt:lpstr>Virtual Threads</vt:lpstr>
      <vt:lpstr>Virtual Threads</vt:lpstr>
      <vt:lpstr>Virtual Threads</vt:lpstr>
      <vt:lpstr>Virtual Threads</vt:lpstr>
      <vt:lpstr>Virtual Threads</vt:lpstr>
      <vt:lpstr>Virtual Threads</vt:lpstr>
      <vt:lpstr>Virtual Threads</vt:lpstr>
      <vt:lpstr>Virtual Threads</vt:lpstr>
      <vt:lpstr>From</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1443</cp:revision>
  <cp:lastPrinted>2018-03-25T12:18:37Z</cp:lastPrinted>
  <dcterms:created xsi:type="dcterms:W3CDTF">2011-12-13T14:18:46Z</dcterms:created>
  <dcterms:modified xsi:type="dcterms:W3CDTF">2023-09-11T03:51:35Z</dcterms:modified>
</cp:coreProperties>
</file>