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3"/>
  </p:notesMasterIdLst>
  <p:sldIdLst>
    <p:sldId id="256" r:id="rId2"/>
    <p:sldId id="390" r:id="rId3"/>
    <p:sldId id="391" r:id="rId4"/>
    <p:sldId id="518" r:id="rId5"/>
    <p:sldId id="402" r:id="rId6"/>
    <p:sldId id="537" r:id="rId7"/>
    <p:sldId id="538" r:id="rId8"/>
    <p:sldId id="539" r:id="rId9"/>
    <p:sldId id="540" r:id="rId10"/>
    <p:sldId id="541" r:id="rId11"/>
    <p:sldId id="542" r:id="rId12"/>
    <p:sldId id="543" r:id="rId13"/>
    <p:sldId id="544" r:id="rId14"/>
    <p:sldId id="545" r:id="rId15"/>
    <p:sldId id="409" r:id="rId16"/>
    <p:sldId id="410" r:id="rId17"/>
    <p:sldId id="396" r:id="rId18"/>
    <p:sldId id="403" r:id="rId19"/>
    <p:sldId id="404" r:id="rId20"/>
    <p:sldId id="405" r:id="rId21"/>
    <p:sldId id="401" r:id="rId22"/>
    <p:sldId id="406" r:id="rId23"/>
    <p:sldId id="416" r:id="rId24"/>
    <p:sldId id="415" r:id="rId25"/>
    <p:sldId id="420" r:id="rId26"/>
    <p:sldId id="421" r:id="rId27"/>
    <p:sldId id="422" r:id="rId28"/>
    <p:sldId id="423" r:id="rId29"/>
    <p:sldId id="424" r:id="rId30"/>
    <p:sldId id="425" r:id="rId31"/>
    <p:sldId id="531" r:id="rId32"/>
    <p:sldId id="529" r:id="rId33"/>
    <p:sldId id="530" r:id="rId34"/>
    <p:sldId id="532" r:id="rId35"/>
    <p:sldId id="533" r:id="rId36"/>
    <p:sldId id="534" r:id="rId37"/>
    <p:sldId id="535" r:id="rId38"/>
    <p:sldId id="536" r:id="rId39"/>
    <p:sldId id="516" r:id="rId40"/>
    <p:sldId id="525" r:id="rId41"/>
    <p:sldId id="259" r:id="rId4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3333" autoAdjust="0"/>
  </p:normalViewPr>
  <p:slideViewPr>
    <p:cSldViewPr>
      <p:cViewPr varScale="1">
        <p:scale>
          <a:sx n="159" d="100"/>
          <a:sy n="159" d="100"/>
        </p:scale>
        <p:origin x="808"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16</a:t>
            </a:fld>
            <a:endParaRPr lang="zh-CN" altLang="en-US"/>
          </a:p>
        </p:txBody>
      </p:sp>
    </p:spTree>
    <p:extLst>
      <p:ext uri="{BB962C8B-B14F-4D97-AF65-F5344CB8AC3E}">
        <p14:creationId xmlns:p14="http://schemas.microsoft.com/office/powerpoint/2010/main" val="364040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11221B5-E10A-485A-AB8F-213CB661A8F5}" type="slidenum">
              <a:rPr lang="zh-CN" altLang="en-US" smtClean="0"/>
              <a:t>18</a:t>
            </a:fld>
            <a:endParaRPr lang="zh-CN" altLang="en-US"/>
          </a:p>
        </p:txBody>
      </p:sp>
    </p:spTree>
    <p:extLst>
      <p:ext uri="{BB962C8B-B14F-4D97-AF65-F5344CB8AC3E}">
        <p14:creationId xmlns:p14="http://schemas.microsoft.com/office/powerpoint/2010/main" val="82199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19</a:t>
            </a:fld>
            <a:endParaRPr lang="zh-CN" altLang="en-US"/>
          </a:p>
        </p:txBody>
      </p:sp>
    </p:spTree>
    <p:extLst>
      <p:ext uri="{BB962C8B-B14F-4D97-AF65-F5344CB8AC3E}">
        <p14:creationId xmlns:p14="http://schemas.microsoft.com/office/powerpoint/2010/main" val="195040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20</a:t>
            </a:fld>
            <a:endParaRPr lang="zh-CN" altLang="en-US"/>
          </a:p>
        </p:txBody>
      </p:sp>
    </p:spTree>
    <p:extLst>
      <p:ext uri="{BB962C8B-B14F-4D97-AF65-F5344CB8AC3E}">
        <p14:creationId xmlns:p14="http://schemas.microsoft.com/office/powerpoint/2010/main" val="94766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21</a:t>
            </a:fld>
            <a:endParaRPr lang="zh-CN" altLang="en-US"/>
          </a:p>
        </p:txBody>
      </p:sp>
    </p:spTree>
    <p:extLst>
      <p:ext uri="{BB962C8B-B14F-4D97-AF65-F5344CB8AC3E}">
        <p14:creationId xmlns:p14="http://schemas.microsoft.com/office/powerpoint/2010/main" val="25607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23</a:t>
            </a:fld>
            <a:endParaRPr lang="zh-CN" altLang="en-US"/>
          </a:p>
        </p:txBody>
      </p:sp>
    </p:spTree>
    <p:extLst>
      <p:ext uri="{BB962C8B-B14F-4D97-AF65-F5344CB8AC3E}">
        <p14:creationId xmlns:p14="http://schemas.microsoft.com/office/powerpoint/2010/main" val="122100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24</a:t>
            </a:fld>
            <a:endParaRPr lang="zh-CN" altLang="en-US"/>
          </a:p>
        </p:txBody>
      </p:sp>
    </p:spTree>
    <p:extLst>
      <p:ext uri="{BB962C8B-B14F-4D97-AF65-F5344CB8AC3E}">
        <p14:creationId xmlns:p14="http://schemas.microsoft.com/office/powerpoint/2010/main" val="230522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11221B5-E10A-485A-AB8F-213CB661A8F5}" type="slidenum">
              <a:rPr lang="zh-CN" altLang="en-US" smtClean="0"/>
              <a:t>39</a:t>
            </a:fld>
            <a:endParaRPr lang="zh-CN" altLang="en-US"/>
          </a:p>
        </p:txBody>
      </p:sp>
    </p:spTree>
    <p:extLst>
      <p:ext uri="{BB962C8B-B14F-4D97-AF65-F5344CB8AC3E}">
        <p14:creationId xmlns:p14="http://schemas.microsoft.com/office/powerpoint/2010/main" val="17240773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redis.io/docs/getting-started/installatio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www.jianshu.com/p/56d9d79d75b3" TargetMode="External"/><Relationship Id="rId3" Type="http://schemas.openxmlformats.org/officeDocument/2006/relationships/hyperlink" Target="https://memcached.org/" TargetMode="External"/><Relationship Id="rId7" Type="http://schemas.openxmlformats.org/officeDocument/2006/relationships/hyperlink" Target="https://gist.github.com/tomysmile/ba6c0ba4488ea51e6423d492985a795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brew.sh/" TargetMode="External"/><Relationship Id="rId5" Type="http://schemas.openxmlformats.org/officeDocument/2006/relationships/hyperlink" Target="https://code.google.com/archive/p/xmemcached/" TargetMode="External"/><Relationship Id="rId10" Type="http://schemas.openxmlformats.org/officeDocument/2006/relationships/hyperlink" Target="https://spring.io/guides/gs/caching/" TargetMode="External"/><Relationship Id="rId4" Type="http://schemas.openxmlformats.org/officeDocument/2006/relationships/hyperlink" Target="https://github.com/memcached/memcached/wiki" TargetMode="External"/><Relationship Id="rId9" Type="http://schemas.openxmlformats.org/officeDocument/2006/relationships/hyperlink" Target="http://www.alphadevx.com/a/90-Accessing-Memcached-from-the-command-li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www.cnblogs.com/david1216/p/11473764.html" TargetMode="External"/><Relationship Id="rId3" Type="http://schemas.openxmlformats.org/officeDocument/2006/relationships/hyperlink" Target="https://docs.spring.io/spring-data/redis/docs/2.2.5.RELEASE/reference/html/#get-started" TargetMode="External"/><Relationship Id="rId7" Type="http://schemas.openxmlformats.org/officeDocument/2006/relationships/hyperlink" Target="https://github.com/xetorthio/jedis" TargetMode="External"/><Relationship Id="rId2" Type="http://schemas.openxmlformats.org/officeDocument/2006/relationships/hyperlink" Target="https://redis.io/" TargetMode="External"/><Relationship Id="rId1" Type="http://schemas.openxmlformats.org/officeDocument/2006/relationships/slideLayout" Target="../slideLayouts/slideLayout3.xml"/><Relationship Id="rId6" Type="http://schemas.openxmlformats.org/officeDocument/2006/relationships/hyperlink" Target="https://docs.spring.io/spring-data/data-keyvalue/examples/retwisj/current/" TargetMode="External"/><Relationship Id="rId5" Type="http://schemas.openxmlformats.org/officeDocument/2006/relationships/hyperlink" Target="https://github.com/spring-projects/spring-data-keyvalue-examples" TargetMode="External"/><Relationship Id="rId4" Type="http://schemas.openxmlformats.org/officeDocument/2006/relationships/hyperlink" Target="https://github.com/ZhangZiSheng001/spring-data-projects/tree/master/spring-data-redis-demo" TargetMode="External"/><Relationship Id="rId9" Type="http://schemas.openxmlformats.org/officeDocument/2006/relationships/hyperlink" Target="https://spring.io/guides/gs/messaging-redis/"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zh-Hans" altLang="en-US" sz="2400" dirty="0"/>
              <a:t> </a:t>
            </a:r>
            <a:r>
              <a:rPr lang="en-US" altLang="zh-CN" sz="2400" dirty="0"/>
              <a:t>7 </a:t>
            </a:r>
            <a:br>
              <a:rPr lang="en-US" altLang="zh-CN" sz="2400" dirty="0"/>
            </a:br>
            <a:r>
              <a:rPr lang="en-US" altLang="zh-CN" sz="2400" dirty="0"/>
              <a:t>Memory Caching</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25DF-9353-DC0E-C8D5-A78A12A85930}"/>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4" name="灯片编号占位符 3">
            <a:extLst>
              <a:ext uri="{FF2B5EF4-FFF2-40B4-BE49-F238E27FC236}">
                <a16:creationId xmlns:a16="http://schemas.microsoft.com/office/drawing/2014/main" id="{E244A856-85E9-7578-8AE6-66D4AD2A82FD}"/>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
        <p:nvSpPr>
          <p:cNvPr id="7" name="内容占位符 6">
            <a:extLst>
              <a:ext uri="{FF2B5EF4-FFF2-40B4-BE49-F238E27FC236}">
                <a16:creationId xmlns:a16="http://schemas.microsoft.com/office/drawing/2014/main" id="{6C7D7000-E382-2504-F5D4-66D625C23C49}"/>
              </a:ext>
            </a:extLst>
          </p:cNvPr>
          <p:cNvSpPr>
            <a:spLocks noGrp="1"/>
          </p:cNvSpPr>
          <p:nvPr>
            <p:ph idx="1"/>
          </p:nvPr>
        </p:nvSpPr>
        <p:spPr>
          <a:xfrm>
            <a:off x="107504" y="845073"/>
            <a:ext cx="7920880" cy="3940924"/>
          </a:xfrm>
        </p:spPr>
        <p:txBody>
          <a:bodyPr/>
          <a:lstStyle/>
          <a:p>
            <a:r>
              <a:rPr lang="en-US" altLang="zh-CN" dirty="0"/>
              <a:t>With Caching</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Without Caching</a:t>
            </a:r>
            <a:endParaRPr lang="zh-CN" altLang="en-US" dirty="0"/>
          </a:p>
        </p:txBody>
      </p:sp>
      <p:pic>
        <p:nvPicPr>
          <p:cNvPr id="8" name="图片 7">
            <a:extLst>
              <a:ext uri="{FF2B5EF4-FFF2-40B4-BE49-F238E27FC236}">
                <a16:creationId xmlns:a16="http://schemas.microsoft.com/office/drawing/2014/main" id="{AF43D571-7CF6-99FF-E244-4E68CAF15B4E}"/>
              </a:ext>
            </a:extLst>
          </p:cNvPr>
          <p:cNvPicPr>
            <a:picLocks noChangeAspect="1"/>
          </p:cNvPicPr>
          <p:nvPr/>
        </p:nvPicPr>
        <p:blipFill>
          <a:blip r:embed="rId2"/>
          <a:stretch>
            <a:fillRect/>
          </a:stretch>
        </p:blipFill>
        <p:spPr>
          <a:xfrm>
            <a:off x="467544" y="1275606"/>
            <a:ext cx="7772400" cy="1018805"/>
          </a:xfrm>
          <a:prstGeom prst="rect">
            <a:avLst/>
          </a:prstGeom>
        </p:spPr>
      </p:pic>
      <p:pic>
        <p:nvPicPr>
          <p:cNvPr id="9" name="图片 8">
            <a:extLst>
              <a:ext uri="{FF2B5EF4-FFF2-40B4-BE49-F238E27FC236}">
                <a16:creationId xmlns:a16="http://schemas.microsoft.com/office/drawing/2014/main" id="{C1F2AAE2-D7E6-AC50-C4F3-6A2AB072D06F}"/>
              </a:ext>
            </a:extLst>
          </p:cNvPr>
          <p:cNvPicPr>
            <a:picLocks noChangeAspect="1"/>
          </p:cNvPicPr>
          <p:nvPr/>
        </p:nvPicPr>
        <p:blipFill>
          <a:blip r:embed="rId3"/>
          <a:stretch>
            <a:fillRect/>
          </a:stretch>
        </p:blipFill>
        <p:spPr>
          <a:xfrm>
            <a:off x="467544" y="3339746"/>
            <a:ext cx="7772400" cy="958681"/>
          </a:xfrm>
          <a:prstGeom prst="rect">
            <a:avLst/>
          </a:prstGeom>
        </p:spPr>
      </p:pic>
    </p:spTree>
    <p:extLst>
      <p:ext uri="{BB962C8B-B14F-4D97-AF65-F5344CB8AC3E}">
        <p14:creationId xmlns:p14="http://schemas.microsoft.com/office/powerpoint/2010/main" val="3125518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8DE3C-417B-AF51-BAE1-760FE4F198CB}"/>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2E359DEE-C6AA-5BD0-3C1D-1C0730BB8F98}"/>
              </a:ext>
            </a:extLst>
          </p:cNvPr>
          <p:cNvSpPr>
            <a:spLocks noGrp="1"/>
          </p:cNvSpPr>
          <p:nvPr>
            <p:ph idx="1"/>
          </p:nvPr>
        </p:nvSpPr>
        <p:spPr/>
        <p:txBody>
          <a:bodyPr>
            <a:normAutofit fontScale="92500" lnSpcReduction="10000"/>
          </a:bodyPr>
          <a:lstStyle/>
          <a:p>
            <a:r>
              <a:rPr kumimoji="1" lang="en-US" altLang="zh-CN" sz="1700" dirty="0" err="1"/>
              <a:t>PersonController.java</a:t>
            </a:r>
            <a:endParaRPr kumimoji="1" lang="en-US" altLang="zh-CN" sz="1700" dirty="0"/>
          </a:p>
          <a:p>
            <a:pPr marL="0" indent="0">
              <a:buNone/>
            </a:pPr>
            <a:r>
              <a:rPr lang="en" altLang="zh-CN" sz="1500" dirty="0">
                <a:solidFill>
                  <a:srgbClr val="9E880D"/>
                </a:solidFill>
                <a:effectLst/>
                <a:latin typeface="JetBrains Mono"/>
              </a:rPr>
              <a:t>@</a:t>
            </a:r>
            <a:r>
              <a:rPr lang="en" altLang="zh-CN" sz="1500" dirty="0" err="1">
                <a:solidFill>
                  <a:srgbClr val="9E880D"/>
                </a:solidFill>
                <a:effectLst/>
                <a:latin typeface="JetBrains Mono"/>
              </a:rPr>
              <a:t>RestController</a:t>
            </a:r>
            <a:br>
              <a:rPr lang="en" altLang="zh-CN" sz="1500" dirty="0">
                <a:solidFill>
                  <a:srgbClr val="9E880D"/>
                </a:solidFill>
                <a:effectLst/>
                <a:latin typeface="JetBrains Mono"/>
              </a:rPr>
            </a:br>
            <a:r>
              <a:rPr lang="en" altLang="zh-CN" sz="1500" dirty="0">
                <a:solidFill>
                  <a:srgbClr val="0033B3"/>
                </a:solidFill>
                <a:effectLst/>
                <a:latin typeface="JetBrains Mono"/>
              </a:rPr>
              <a:t>public class </a:t>
            </a:r>
            <a:r>
              <a:rPr lang="en" altLang="zh-CN" sz="1500" dirty="0" err="1">
                <a:solidFill>
                  <a:srgbClr val="000000"/>
                </a:solidFill>
                <a:effectLst/>
                <a:latin typeface="JetBrains Mono"/>
              </a:rPr>
              <a:t>PersonController</a:t>
            </a:r>
            <a:r>
              <a:rPr lang="en" altLang="zh-CN" sz="1500" dirty="0">
                <a:solidFill>
                  <a:srgbClr val="000000"/>
                </a:solidFill>
                <a:effectLst/>
                <a:latin typeface="JetBrains Mono"/>
              </a:rPr>
              <a:t> </a:t>
            </a:r>
            <a:r>
              <a:rPr lang="en" altLang="zh-CN" sz="1500" dirty="0">
                <a:solidFill>
                  <a:srgbClr val="080808"/>
                </a:solidFill>
                <a:effectLst/>
                <a:latin typeface="JetBrains Mono"/>
              </a:rPr>
              <a:t>{</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33B3"/>
                </a:solidFill>
                <a:effectLst/>
                <a:latin typeface="JetBrains Mono"/>
              </a:rPr>
              <a:t>private static final </a:t>
            </a:r>
            <a:r>
              <a:rPr lang="en" altLang="zh-CN" sz="1500" dirty="0">
                <a:solidFill>
                  <a:srgbClr val="000000"/>
                </a:solidFill>
                <a:effectLst/>
                <a:latin typeface="JetBrains Mono"/>
              </a:rPr>
              <a:t>Logger </a:t>
            </a:r>
            <a:r>
              <a:rPr lang="en" altLang="zh-CN" sz="1500" i="1" dirty="0">
                <a:solidFill>
                  <a:srgbClr val="871094"/>
                </a:solidFill>
                <a:effectLst/>
                <a:latin typeface="JetBrains Mono"/>
              </a:rPr>
              <a:t>logger </a:t>
            </a:r>
            <a:r>
              <a:rPr lang="en" altLang="zh-CN" sz="1500" dirty="0">
                <a:solidFill>
                  <a:srgbClr val="080808"/>
                </a:solidFill>
                <a:effectLst/>
                <a:latin typeface="JetBrains Mono"/>
              </a:rPr>
              <a:t>= </a:t>
            </a:r>
            <a:r>
              <a:rPr lang="en" altLang="zh-CN" sz="1500" dirty="0" err="1">
                <a:solidFill>
                  <a:srgbClr val="000000"/>
                </a:solidFill>
                <a:effectLst/>
                <a:latin typeface="JetBrains Mono"/>
              </a:rPr>
              <a:t>LoggerFactory</a:t>
            </a:r>
            <a:r>
              <a:rPr lang="en" altLang="zh-CN" sz="1500" dirty="0" err="1">
                <a:solidFill>
                  <a:srgbClr val="080808"/>
                </a:solidFill>
                <a:effectLst/>
                <a:latin typeface="JetBrains Mono"/>
              </a:rPr>
              <a:t>.</a:t>
            </a:r>
            <a:r>
              <a:rPr lang="en" altLang="zh-CN" sz="1500" i="1" dirty="0" err="1">
                <a:solidFill>
                  <a:srgbClr val="080808"/>
                </a:solidFill>
                <a:effectLst/>
                <a:latin typeface="JetBrains Mono"/>
              </a:rPr>
              <a:t>getLogger</a:t>
            </a:r>
            <a:r>
              <a:rPr lang="en" altLang="zh-CN" sz="1500" dirty="0">
                <a:solidFill>
                  <a:srgbClr val="080808"/>
                </a:solidFill>
                <a:effectLst/>
                <a:latin typeface="JetBrains Mono"/>
              </a:rPr>
              <a:t>(</a:t>
            </a:r>
            <a:r>
              <a:rPr lang="en" altLang="zh-CN" sz="1500" dirty="0" err="1">
                <a:solidFill>
                  <a:srgbClr val="000000"/>
                </a:solidFill>
                <a:effectLst/>
                <a:latin typeface="JetBrains Mono"/>
              </a:rPr>
              <a:t>PersonController</a:t>
            </a:r>
            <a:r>
              <a:rPr lang="en" altLang="zh-CN" sz="1500" dirty="0" err="1">
                <a:solidFill>
                  <a:srgbClr val="080808"/>
                </a:solidFill>
                <a:effectLst/>
                <a:latin typeface="JetBrains Mono"/>
              </a:rPr>
              <a:t>.</a:t>
            </a:r>
            <a:r>
              <a:rPr lang="en" altLang="zh-CN" sz="1500" dirty="0" err="1">
                <a:solidFill>
                  <a:srgbClr val="0033B3"/>
                </a:solidFill>
                <a:effectLst/>
                <a:latin typeface="JetBrains Mono"/>
              </a:rPr>
              <a:t>class</a:t>
            </a:r>
            <a:r>
              <a:rPr lang="en" altLang="zh-CN" sz="1500" dirty="0">
                <a:solidFill>
                  <a:srgbClr val="080808"/>
                </a:solidFill>
                <a:effectLst/>
                <a:latin typeface="JetBrains Mono"/>
              </a:rPr>
              <a:t>);</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9E880D"/>
                </a:solidFill>
                <a:effectLst/>
                <a:latin typeface="JetBrains Mono"/>
              </a:rPr>
              <a:t>@</a:t>
            </a:r>
            <a:r>
              <a:rPr lang="en" altLang="zh-CN" sz="1500" dirty="0" err="1">
                <a:solidFill>
                  <a:srgbClr val="9E880D"/>
                </a:solidFill>
                <a:effectLst/>
                <a:latin typeface="JetBrains Mono"/>
              </a:rPr>
              <a:t>Autowired</a:t>
            </a:r>
            <a:br>
              <a:rPr lang="en" altLang="zh-CN" sz="1500" dirty="0">
                <a:solidFill>
                  <a:srgbClr val="9E880D"/>
                </a:solidFill>
                <a:effectLst/>
                <a:latin typeface="JetBrains Mono"/>
              </a:rPr>
            </a:br>
            <a:r>
              <a:rPr lang="en" altLang="zh-CN" sz="1500" dirty="0">
                <a:solidFill>
                  <a:srgbClr val="9E880D"/>
                </a:solidFill>
                <a:effectLst/>
                <a:latin typeface="JetBrains Mono"/>
              </a:rPr>
              <a:t>    </a:t>
            </a:r>
            <a:r>
              <a:rPr lang="en" altLang="zh-CN" sz="1500" dirty="0">
                <a:solidFill>
                  <a:srgbClr val="0033B3"/>
                </a:solidFill>
                <a:effectLst/>
                <a:latin typeface="JetBrains Mono"/>
              </a:rPr>
              <a:t>private </a:t>
            </a:r>
            <a:r>
              <a:rPr lang="en" altLang="zh-CN" sz="1500" dirty="0" err="1">
                <a:solidFill>
                  <a:srgbClr val="000000"/>
                </a:solidFill>
                <a:effectLst/>
                <a:latin typeface="JetBrains Mono"/>
              </a:rPr>
              <a:t>PersonService</a:t>
            </a:r>
            <a:r>
              <a:rPr lang="en" altLang="zh-CN" sz="1500" dirty="0">
                <a:solidFill>
                  <a:srgbClr val="000000"/>
                </a:solidFill>
                <a:effectLst/>
                <a:latin typeface="JetBrains Mono"/>
              </a:rPr>
              <a:t> </a:t>
            </a:r>
            <a:r>
              <a:rPr lang="en" altLang="zh-CN" sz="1500" dirty="0" err="1">
                <a:solidFill>
                  <a:srgbClr val="871094"/>
                </a:solidFill>
                <a:effectLst/>
                <a:latin typeface="JetBrains Mono"/>
              </a:rPr>
              <a:t>personService</a:t>
            </a:r>
            <a:r>
              <a:rPr lang="en" altLang="zh-CN" sz="1500" dirty="0">
                <a:solidFill>
                  <a:srgbClr val="080808"/>
                </a:solidFill>
                <a:effectLst/>
                <a:latin typeface="JetBrains Mono"/>
              </a:rPr>
              <a:t>;</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9E880D"/>
                </a:solidFill>
                <a:effectLst/>
                <a:latin typeface="JetBrains Mono"/>
              </a:rPr>
              <a:t>@</a:t>
            </a:r>
            <a:r>
              <a:rPr lang="en" altLang="zh-CN" sz="1500" dirty="0" err="1">
                <a:solidFill>
                  <a:srgbClr val="9E880D"/>
                </a:solidFill>
                <a:effectLst/>
                <a:latin typeface="JetBrains Mono"/>
              </a:rPr>
              <a:t>GetMapping</a:t>
            </a:r>
            <a:r>
              <a:rPr lang="en" altLang="zh-CN" sz="1500" dirty="0">
                <a:solidFill>
                  <a:srgbClr val="080808"/>
                </a:solidFill>
                <a:effectLst/>
                <a:latin typeface="JetBrains Mono"/>
              </a:rPr>
              <a:t>(value = </a:t>
            </a:r>
            <a:r>
              <a:rPr lang="en" altLang="zh-CN" sz="1500" dirty="0">
                <a:solidFill>
                  <a:srgbClr val="067D17"/>
                </a:solidFill>
                <a:effectLst/>
                <a:latin typeface="JetBrains Mono"/>
              </a:rPr>
              <a:t>"/</a:t>
            </a:r>
            <a:r>
              <a:rPr lang="en" altLang="zh-CN" sz="1500" dirty="0" err="1">
                <a:solidFill>
                  <a:srgbClr val="067D17"/>
                </a:solidFill>
                <a:effectLst/>
                <a:latin typeface="JetBrains Mono"/>
              </a:rPr>
              <a:t>findPerson</a:t>
            </a:r>
            <a:r>
              <a:rPr lang="en" altLang="zh-CN" sz="1500" dirty="0">
                <a:solidFill>
                  <a:srgbClr val="067D17"/>
                </a:solidFill>
                <a:effectLst/>
                <a:latin typeface="JetBrains Mono"/>
              </a:rPr>
              <a:t>/{id}"</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33B3"/>
                </a:solidFill>
                <a:effectLst/>
                <a:latin typeface="JetBrains Mono"/>
              </a:rPr>
              <a:t>public </a:t>
            </a:r>
            <a:r>
              <a:rPr lang="en" altLang="zh-CN" sz="1500" dirty="0">
                <a:solidFill>
                  <a:srgbClr val="000000"/>
                </a:solidFill>
                <a:effectLst/>
                <a:latin typeface="JetBrains Mono"/>
              </a:rPr>
              <a:t>Person </a:t>
            </a:r>
            <a:r>
              <a:rPr lang="en" altLang="zh-CN" sz="1500" dirty="0" err="1">
                <a:solidFill>
                  <a:srgbClr val="00627A"/>
                </a:solidFill>
                <a:effectLst/>
                <a:latin typeface="JetBrains Mono"/>
              </a:rPr>
              <a:t>findPerson</a:t>
            </a:r>
            <a:r>
              <a:rPr lang="en" altLang="zh-CN" sz="1500" dirty="0">
                <a:solidFill>
                  <a:srgbClr val="080808"/>
                </a:solidFill>
                <a:effectLst/>
                <a:latin typeface="JetBrains Mono"/>
              </a:rPr>
              <a:t>(</a:t>
            </a:r>
            <a:r>
              <a:rPr lang="en" altLang="zh-CN" sz="1500" dirty="0">
                <a:solidFill>
                  <a:srgbClr val="9E880D"/>
                </a:solidFill>
                <a:effectLst/>
                <a:latin typeface="JetBrains Mono"/>
              </a:rPr>
              <a:t>@</a:t>
            </a:r>
            <a:r>
              <a:rPr lang="en" altLang="zh-CN" sz="1500" dirty="0" err="1">
                <a:solidFill>
                  <a:srgbClr val="9E880D"/>
                </a:solidFill>
                <a:effectLst/>
                <a:latin typeface="JetBrains Mono"/>
              </a:rPr>
              <a:t>PathVariable</a:t>
            </a:r>
            <a:r>
              <a:rPr lang="en" altLang="zh-CN" sz="1500" dirty="0">
                <a:solidFill>
                  <a:srgbClr val="080808"/>
                </a:solidFill>
                <a:effectLst/>
                <a:latin typeface="JetBrains Mono"/>
              </a:rPr>
              <a:t>(</a:t>
            </a:r>
            <a:r>
              <a:rPr lang="en" altLang="zh-CN" sz="1500" dirty="0">
                <a:solidFill>
                  <a:srgbClr val="067D17"/>
                </a:solidFill>
                <a:effectLst/>
                <a:latin typeface="JetBrains Mono"/>
              </a:rPr>
              <a:t>"id"</a:t>
            </a:r>
            <a:r>
              <a:rPr lang="en" altLang="zh-CN" sz="1500" dirty="0">
                <a:solidFill>
                  <a:srgbClr val="080808"/>
                </a:solidFill>
                <a:effectLst/>
                <a:latin typeface="JetBrains Mono"/>
              </a:rPr>
              <a:t>) </a:t>
            </a:r>
            <a:r>
              <a:rPr lang="en" altLang="zh-CN" sz="1500" dirty="0">
                <a:solidFill>
                  <a:srgbClr val="000000"/>
                </a:solidFill>
                <a:effectLst/>
                <a:latin typeface="JetBrains Mono"/>
              </a:rPr>
              <a:t>String </a:t>
            </a:r>
            <a:r>
              <a:rPr lang="en" altLang="zh-CN" sz="1500" dirty="0">
                <a:solidFill>
                  <a:srgbClr val="080808"/>
                </a:solidFill>
                <a:effectLst/>
                <a:latin typeface="JetBrains Mono"/>
              </a:rPr>
              <a:t>id) {</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 Fetching books"</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err="1">
                <a:solidFill>
                  <a:srgbClr val="000000"/>
                </a:solidFill>
                <a:effectLst/>
                <a:latin typeface="JetBrains Mono"/>
              </a:rPr>
              <a:t>System</a:t>
            </a:r>
            <a:r>
              <a:rPr lang="en" altLang="zh-CN" sz="1500" dirty="0" err="1">
                <a:solidFill>
                  <a:srgbClr val="080808"/>
                </a:solidFill>
                <a:effectLst/>
                <a:latin typeface="JetBrains Mono"/>
              </a:rPr>
              <a:t>.</a:t>
            </a:r>
            <a:r>
              <a:rPr lang="en" altLang="zh-CN" sz="1500" i="1" dirty="0" err="1">
                <a:solidFill>
                  <a:srgbClr val="871094"/>
                </a:solidFill>
                <a:effectLst/>
                <a:latin typeface="JetBrains Mono"/>
              </a:rPr>
              <a:t>out</a:t>
            </a:r>
            <a:r>
              <a:rPr lang="en" altLang="zh-CN" sz="1500" dirty="0" err="1">
                <a:solidFill>
                  <a:srgbClr val="080808"/>
                </a:solidFill>
                <a:effectLst/>
                <a:latin typeface="JetBrains Mono"/>
              </a:rPr>
              <a:t>.println</a:t>
            </a:r>
            <a:r>
              <a:rPr lang="en" altLang="zh-CN" sz="1500" dirty="0">
                <a:solidFill>
                  <a:srgbClr val="080808"/>
                </a:solidFill>
                <a:effectLst/>
                <a:latin typeface="JetBrains Mono"/>
              </a:rPr>
              <a:t>(</a:t>
            </a:r>
            <a:r>
              <a:rPr lang="en" altLang="zh-CN" sz="1500" dirty="0">
                <a:solidFill>
                  <a:srgbClr val="067D17"/>
                </a:solidFill>
                <a:effectLst/>
                <a:latin typeface="JetBrains Mono"/>
              </a:rPr>
              <a:t>"Searching Person: " </a:t>
            </a:r>
            <a:r>
              <a:rPr lang="en" altLang="zh-CN" sz="1500" dirty="0">
                <a:solidFill>
                  <a:srgbClr val="080808"/>
                </a:solidFill>
                <a:effectLst/>
                <a:latin typeface="JetBrains Mono"/>
              </a:rPr>
              <a:t>+ id);</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0000"/>
                </a:solidFill>
                <a:effectLst/>
                <a:latin typeface="JetBrains Mono"/>
              </a:rPr>
              <a:t>Person person </a:t>
            </a:r>
            <a:r>
              <a:rPr lang="en" altLang="zh-CN" sz="1500" dirty="0">
                <a:solidFill>
                  <a:srgbClr val="080808"/>
                </a:solidFill>
                <a:effectLst/>
                <a:latin typeface="JetBrains Mono"/>
              </a:rPr>
              <a:t>= </a:t>
            </a:r>
            <a:r>
              <a:rPr lang="en" altLang="zh-CN" sz="1500" dirty="0" err="1">
                <a:solidFill>
                  <a:srgbClr val="871094"/>
                </a:solidFill>
                <a:effectLst/>
                <a:latin typeface="JetBrains Mono"/>
              </a:rPr>
              <a:t>personService</a:t>
            </a:r>
            <a:r>
              <a:rPr lang="en" altLang="zh-CN" sz="1500" dirty="0" err="1">
                <a:solidFill>
                  <a:srgbClr val="080808"/>
                </a:solidFill>
                <a:effectLst/>
                <a:latin typeface="JetBrains Mono"/>
              </a:rPr>
              <a:t>.findPersonById</a:t>
            </a:r>
            <a:r>
              <a:rPr lang="en" altLang="zh-CN" sz="1500" dirty="0">
                <a:solidFill>
                  <a:srgbClr val="080808"/>
                </a:solidFill>
                <a:effectLst/>
                <a:latin typeface="JetBrains Mono"/>
              </a:rPr>
              <a:t>(</a:t>
            </a:r>
            <a:r>
              <a:rPr lang="en" altLang="zh-CN" sz="1500" dirty="0" err="1">
                <a:solidFill>
                  <a:srgbClr val="000000"/>
                </a:solidFill>
                <a:effectLst/>
                <a:latin typeface="JetBrains Mono"/>
              </a:rPr>
              <a:t>Integer</a:t>
            </a:r>
            <a:r>
              <a:rPr lang="en" altLang="zh-CN" sz="1500" dirty="0" err="1">
                <a:solidFill>
                  <a:srgbClr val="080808"/>
                </a:solidFill>
                <a:effectLst/>
                <a:latin typeface="JetBrains Mono"/>
              </a:rPr>
              <a:t>.</a:t>
            </a:r>
            <a:r>
              <a:rPr lang="en" altLang="zh-CN" sz="1500" i="1" dirty="0" err="1">
                <a:solidFill>
                  <a:srgbClr val="080808"/>
                </a:solidFill>
                <a:effectLst/>
                <a:latin typeface="JetBrains Mono"/>
              </a:rPr>
              <a:t>valueOf</a:t>
            </a:r>
            <a:r>
              <a:rPr lang="en" altLang="zh-CN" sz="1500" dirty="0">
                <a:solidFill>
                  <a:srgbClr val="080808"/>
                </a:solidFill>
                <a:effectLst/>
                <a:latin typeface="JetBrains Mono"/>
              </a:rPr>
              <a:t>(id));</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 Got books"</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33B3"/>
                </a:solidFill>
                <a:effectLst/>
                <a:latin typeface="JetBrains Mono"/>
              </a:rPr>
              <a:t>return </a:t>
            </a:r>
            <a:r>
              <a:rPr lang="en" altLang="zh-CN" sz="1500" dirty="0">
                <a:solidFill>
                  <a:srgbClr val="000000"/>
                </a:solidFill>
                <a:effectLst/>
                <a:latin typeface="JetBrains Mono"/>
              </a:rPr>
              <a:t>person</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br>
              <a:rPr lang="en" altLang="zh-CN" sz="1500" dirty="0">
                <a:solidFill>
                  <a:srgbClr val="080808"/>
                </a:solidFill>
                <a:effectLst/>
                <a:latin typeface="JetBrains Mono"/>
              </a:rPr>
            </a:br>
            <a:r>
              <a:rPr lang="en" altLang="zh-CN" sz="1500" dirty="0">
                <a:solidFill>
                  <a:srgbClr val="080808"/>
                </a:solidFill>
                <a:effectLst/>
                <a:latin typeface="JetBrains Mono"/>
              </a:rPr>
              <a:t>}</a:t>
            </a:r>
          </a:p>
          <a:p>
            <a:pPr marL="0" indent="0">
              <a:buNone/>
            </a:pPr>
            <a:endParaRPr kumimoji="1" lang="zh-CN" altLang="en-US" dirty="0"/>
          </a:p>
        </p:txBody>
      </p:sp>
      <p:sp>
        <p:nvSpPr>
          <p:cNvPr id="4" name="灯片编号占位符 3">
            <a:extLst>
              <a:ext uri="{FF2B5EF4-FFF2-40B4-BE49-F238E27FC236}">
                <a16:creationId xmlns:a16="http://schemas.microsoft.com/office/drawing/2014/main" id="{0BCB60AC-B18F-81ED-18AB-ED0626CC1911}"/>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pic>
        <p:nvPicPr>
          <p:cNvPr id="5" name="图片 4">
            <a:extLst>
              <a:ext uri="{FF2B5EF4-FFF2-40B4-BE49-F238E27FC236}">
                <a16:creationId xmlns:a16="http://schemas.microsoft.com/office/drawing/2014/main" id="{073774EF-3446-5333-4729-A956456A3FA8}"/>
              </a:ext>
            </a:extLst>
          </p:cNvPr>
          <p:cNvPicPr>
            <a:picLocks noChangeAspect="1"/>
          </p:cNvPicPr>
          <p:nvPr/>
        </p:nvPicPr>
        <p:blipFill>
          <a:blip r:embed="rId2"/>
          <a:stretch>
            <a:fillRect/>
          </a:stretch>
        </p:blipFill>
        <p:spPr>
          <a:xfrm>
            <a:off x="6660232" y="826567"/>
            <a:ext cx="2232248" cy="3935806"/>
          </a:xfrm>
          <a:prstGeom prst="rect">
            <a:avLst/>
          </a:prstGeom>
        </p:spPr>
      </p:pic>
    </p:spTree>
    <p:extLst>
      <p:ext uri="{BB962C8B-B14F-4D97-AF65-F5344CB8AC3E}">
        <p14:creationId xmlns:p14="http://schemas.microsoft.com/office/powerpoint/2010/main" val="4281118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8DE3C-417B-AF51-BAE1-760FE4F198CB}"/>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2E359DEE-C6AA-5BD0-3C1D-1C0730BB8F98}"/>
              </a:ext>
            </a:extLst>
          </p:cNvPr>
          <p:cNvSpPr>
            <a:spLocks noGrp="1"/>
          </p:cNvSpPr>
          <p:nvPr>
            <p:ph idx="1"/>
          </p:nvPr>
        </p:nvSpPr>
        <p:spPr/>
        <p:txBody>
          <a:bodyPr>
            <a:normAutofit fontScale="77500" lnSpcReduction="20000"/>
          </a:bodyPr>
          <a:lstStyle/>
          <a:p>
            <a:r>
              <a:rPr kumimoji="1" lang="en-US" altLang="zh-CN" sz="1700" dirty="0" err="1"/>
              <a:t>PersonDaoImpl.java</a:t>
            </a:r>
            <a:endParaRPr kumimoji="1" lang="en-US" altLang="zh-CN" sz="1700" dirty="0"/>
          </a:p>
          <a:p>
            <a:pPr marL="0" indent="0">
              <a:buNone/>
            </a:pPr>
            <a:r>
              <a:rPr lang="en" altLang="zh-CN" sz="1800" dirty="0">
                <a:solidFill>
                  <a:srgbClr val="9E880D"/>
                </a:solidFill>
                <a:effectLst/>
                <a:latin typeface="JetBrains Mono"/>
              </a:rPr>
              <a:t>@Repository</a:t>
            </a:r>
            <a:br>
              <a:rPr lang="en" altLang="zh-CN" sz="1800" dirty="0">
                <a:solidFill>
                  <a:srgbClr val="9E880D"/>
                </a:solidFill>
                <a:effectLst/>
                <a:latin typeface="JetBrains Mono"/>
              </a:rPr>
            </a:br>
            <a:r>
              <a:rPr lang="en" altLang="zh-CN" sz="1800" dirty="0">
                <a:solidFill>
                  <a:srgbClr val="0033B3"/>
                </a:solidFill>
                <a:effectLst/>
                <a:latin typeface="JetBrains Mono"/>
              </a:rPr>
              <a:t>public class </a:t>
            </a:r>
            <a:r>
              <a:rPr lang="en" altLang="zh-CN" sz="1800" dirty="0" err="1">
                <a:solidFill>
                  <a:srgbClr val="000000"/>
                </a:solidFill>
                <a:effectLst/>
                <a:latin typeface="JetBrains Mono"/>
              </a:rPr>
              <a:t>PersonDaoImpl</a:t>
            </a:r>
            <a:r>
              <a:rPr lang="en" altLang="zh-CN" sz="1800" dirty="0">
                <a:solidFill>
                  <a:srgbClr val="000000"/>
                </a:solidFill>
                <a:effectLst/>
                <a:latin typeface="JetBrains Mono"/>
              </a:rPr>
              <a:t> </a:t>
            </a:r>
            <a:r>
              <a:rPr lang="en" altLang="zh-CN" sz="1800" dirty="0">
                <a:solidFill>
                  <a:srgbClr val="0033B3"/>
                </a:solidFill>
                <a:effectLst/>
                <a:latin typeface="JetBrains Mono"/>
              </a:rPr>
              <a:t>implements </a:t>
            </a:r>
            <a:r>
              <a:rPr lang="en" altLang="zh-CN" sz="1800" dirty="0" err="1">
                <a:solidFill>
                  <a:srgbClr val="000000"/>
                </a:solidFill>
                <a:effectLst/>
                <a:latin typeface="JetBrains Mono"/>
              </a:rPr>
              <a:t>PersonDao</a:t>
            </a:r>
            <a:r>
              <a:rPr lang="en" altLang="zh-CN" sz="1800" dirty="0">
                <a:solidFill>
                  <a:srgbClr val="000000"/>
                </a:solidFill>
                <a:effectLst/>
                <a:latin typeface="JetBrains Mono"/>
              </a:rPr>
              <a:t>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9E880D"/>
                </a:solidFill>
                <a:effectLst/>
                <a:latin typeface="JetBrains Mono"/>
              </a:rPr>
              <a:t>@</a:t>
            </a:r>
            <a:r>
              <a:rPr lang="en" altLang="zh-CN" sz="1800" dirty="0" err="1">
                <a:solidFill>
                  <a:srgbClr val="9E880D"/>
                </a:solidFill>
                <a:effectLst/>
                <a:latin typeface="JetBrains Mono"/>
              </a:rPr>
              <a:t>Autowired</a:t>
            </a:r>
            <a:br>
              <a:rPr lang="en" altLang="zh-CN" sz="1800" dirty="0">
                <a:solidFill>
                  <a:srgbClr val="9E880D"/>
                </a:solidFill>
                <a:effectLst/>
                <a:latin typeface="JetBrains Mono"/>
              </a:rPr>
            </a:br>
            <a:r>
              <a:rPr lang="en" altLang="zh-CN" sz="1800" dirty="0">
                <a:solidFill>
                  <a:srgbClr val="9E880D"/>
                </a:solidFill>
                <a:effectLst/>
                <a:latin typeface="JetBrains Mono"/>
              </a:rPr>
              <a:t>    </a:t>
            </a:r>
            <a:r>
              <a:rPr lang="en" altLang="zh-CN" sz="1800" dirty="0">
                <a:solidFill>
                  <a:srgbClr val="0033B3"/>
                </a:solidFill>
                <a:effectLst/>
                <a:latin typeface="JetBrains Mono"/>
              </a:rPr>
              <a:t>private </a:t>
            </a:r>
            <a:r>
              <a:rPr lang="en" altLang="zh-CN" sz="1800" dirty="0" err="1">
                <a:solidFill>
                  <a:srgbClr val="000000"/>
                </a:solidFill>
                <a:effectLst/>
                <a:latin typeface="JetBrains Mono"/>
              </a:rPr>
              <a:t>PersonRepository</a:t>
            </a:r>
            <a:r>
              <a:rPr lang="en" altLang="zh-CN" sz="1800" dirty="0">
                <a:solidFill>
                  <a:srgbClr val="000000"/>
                </a:solidFill>
                <a:effectLst/>
                <a:latin typeface="JetBrains Mono"/>
              </a:rPr>
              <a:t> </a:t>
            </a:r>
            <a:r>
              <a:rPr lang="en" altLang="zh-CN" sz="1800" dirty="0" err="1">
                <a:solidFill>
                  <a:srgbClr val="871094"/>
                </a:solidFill>
                <a:effectLst/>
                <a:latin typeface="JetBrains Mono"/>
              </a:rPr>
              <a:t>personRepository</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9E880D"/>
                </a:solidFill>
                <a:effectLst/>
                <a:latin typeface="JetBrains Mono"/>
              </a:rPr>
              <a:t>@Override</a:t>
            </a:r>
            <a:br>
              <a:rPr lang="en" altLang="zh-CN" sz="1800" dirty="0">
                <a:solidFill>
                  <a:srgbClr val="9E880D"/>
                </a:solidFill>
                <a:effectLst/>
                <a:latin typeface="JetBrains Mono"/>
              </a:rPr>
            </a:br>
            <a:r>
              <a:rPr lang="en" altLang="zh-CN" sz="1800" dirty="0">
                <a:solidFill>
                  <a:srgbClr val="9E880D"/>
                </a:solidFill>
                <a:effectLst/>
                <a:latin typeface="JetBrains Mono"/>
              </a:rPr>
              <a:t>    @</a:t>
            </a:r>
            <a:r>
              <a:rPr lang="en" altLang="zh-CN" sz="1800" dirty="0">
                <a:solidFill>
                  <a:srgbClr val="FF0000"/>
                </a:solidFill>
                <a:effectLst/>
                <a:latin typeface="JetBrains Mono"/>
              </a:rPr>
              <a:t>Cacheable</a:t>
            </a:r>
            <a:r>
              <a:rPr lang="en" altLang="zh-CN" sz="1800" dirty="0">
                <a:solidFill>
                  <a:srgbClr val="080808"/>
                </a:solidFill>
                <a:effectLst/>
                <a:latin typeface="JetBrains Mono"/>
              </a:rPr>
              <a:t>(</a:t>
            </a:r>
            <a:r>
              <a:rPr lang="en" altLang="zh-CN" sz="1800" dirty="0">
                <a:solidFill>
                  <a:srgbClr val="067D17"/>
                </a:solidFill>
                <a:effectLst/>
                <a:latin typeface="JetBrains Mono"/>
              </a:rPr>
              <a:t>"books"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public </a:t>
            </a:r>
            <a:r>
              <a:rPr lang="en" altLang="zh-CN" sz="1800" dirty="0">
                <a:solidFill>
                  <a:srgbClr val="000000"/>
                </a:solidFill>
                <a:effectLst/>
                <a:latin typeface="JetBrains Mono"/>
              </a:rPr>
              <a:t>Person </a:t>
            </a:r>
            <a:r>
              <a:rPr lang="en" altLang="zh-CN" sz="1800" dirty="0" err="1">
                <a:solidFill>
                  <a:srgbClr val="00627A"/>
                </a:solidFill>
                <a:effectLst/>
                <a:latin typeface="JetBrains Mono"/>
              </a:rPr>
              <a:t>findOne</a:t>
            </a:r>
            <a:r>
              <a:rPr lang="en" altLang="zh-CN" sz="1800" dirty="0">
                <a:solidFill>
                  <a:srgbClr val="080808"/>
                </a:solidFill>
                <a:effectLst/>
                <a:latin typeface="JetBrains Mono"/>
              </a:rPr>
              <a:t>(</a:t>
            </a:r>
            <a:r>
              <a:rPr lang="en" altLang="zh-CN" sz="1800" dirty="0">
                <a:solidFill>
                  <a:srgbClr val="000000"/>
                </a:solidFill>
                <a:effectLst/>
                <a:latin typeface="JetBrains Mono"/>
              </a:rPr>
              <a:t>Integer </a:t>
            </a:r>
            <a:r>
              <a:rPr lang="en" altLang="zh-CN" sz="1800" dirty="0">
                <a:solidFill>
                  <a:srgbClr val="080808"/>
                </a:solidFill>
                <a:effectLst/>
                <a:latin typeface="JetBrains Mono"/>
              </a:rPr>
              <a:t>id)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80808"/>
                </a:solidFill>
                <a:effectLst/>
                <a:latin typeface="JetBrains Mono"/>
              </a:rPr>
              <a:t>simulateSlowService</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return </a:t>
            </a:r>
            <a:r>
              <a:rPr lang="en" altLang="zh-CN" sz="1800" dirty="0" err="1">
                <a:solidFill>
                  <a:srgbClr val="871094"/>
                </a:solidFill>
                <a:effectLst/>
                <a:latin typeface="JetBrains Mono"/>
              </a:rPr>
              <a:t>personRepository</a:t>
            </a:r>
            <a:r>
              <a:rPr lang="en" altLang="zh-CN" sz="1800" dirty="0" err="1">
                <a:solidFill>
                  <a:srgbClr val="080808"/>
                </a:solidFill>
                <a:effectLst/>
                <a:latin typeface="JetBrains Mono"/>
              </a:rPr>
              <a:t>.getOne</a:t>
            </a:r>
            <a:r>
              <a:rPr lang="en" altLang="zh-CN" sz="1800" dirty="0">
                <a:solidFill>
                  <a:srgbClr val="080808"/>
                </a:solidFill>
                <a:effectLst/>
                <a:latin typeface="JetBrains Mono"/>
              </a:rPr>
              <a:t>(id);</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private void </a:t>
            </a:r>
            <a:r>
              <a:rPr lang="en" altLang="zh-CN" sz="1800" dirty="0" err="1">
                <a:solidFill>
                  <a:srgbClr val="00627A"/>
                </a:solidFill>
                <a:effectLst/>
                <a:latin typeface="JetBrains Mono"/>
              </a:rPr>
              <a:t>simulateSlowService</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try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long </a:t>
            </a:r>
            <a:r>
              <a:rPr lang="en" altLang="zh-CN" sz="1800" dirty="0">
                <a:solidFill>
                  <a:srgbClr val="000000"/>
                </a:solidFill>
                <a:effectLst/>
                <a:latin typeface="JetBrains Mono"/>
              </a:rPr>
              <a:t>time </a:t>
            </a:r>
            <a:r>
              <a:rPr lang="en" altLang="zh-CN" sz="1800" dirty="0">
                <a:solidFill>
                  <a:srgbClr val="080808"/>
                </a:solidFill>
                <a:effectLst/>
                <a:latin typeface="JetBrains Mono"/>
              </a:rPr>
              <a:t>= </a:t>
            </a:r>
            <a:r>
              <a:rPr lang="en" altLang="zh-CN" sz="1800" dirty="0">
                <a:solidFill>
                  <a:srgbClr val="1750EB"/>
                </a:solidFill>
                <a:effectLst/>
                <a:latin typeface="JetBrains Mono"/>
              </a:rPr>
              <a:t>3000L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Thread</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sleep</a:t>
            </a:r>
            <a:r>
              <a:rPr lang="en" altLang="zh-CN" sz="1800" dirty="0">
                <a:solidFill>
                  <a:srgbClr val="080808"/>
                </a:solidFill>
                <a:effectLst/>
                <a:latin typeface="JetBrains Mono"/>
              </a:rPr>
              <a:t>(</a:t>
            </a:r>
            <a:r>
              <a:rPr lang="en" altLang="zh-CN" sz="1800" dirty="0">
                <a:solidFill>
                  <a:srgbClr val="000000"/>
                </a:solidFill>
                <a:effectLst/>
                <a:latin typeface="JetBrains Mono"/>
              </a:rPr>
              <a:t>time</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 </a:t>
            </a:r>
            <a:r>
              <a:rPr lang="en" altLang="zh-CN" sz="1800" dirty="0">
                <a:solidFill>
                  <a:srgbClr val="0033B3"/>
                </a:solidFill>
                <a:effectLst/>
                <a:latin typeface="JetBrains Mono"/>
              </a:rPr>
              <a:t>catch </a:t>
            </a:r>
            <a:r>
              <a:rPr lang="en" altLang="zh-CN" sz="1800" dirty="0">
                <a:solidFill>
                  <a:srgbClr val="080808"/>
                </a:solidFill>
                <a:effectLst/>
                <a:latin typeface="JetBrains Mono"/>
              </a:rPr>
              <a:t>(</a:t>
            </a:r>
            <a:r>
              <a:rPr lang="en" altLang="zh-CN" sz="1800" dirty="0" err="1">
                <a:solidFill>
                  <a:srgbClr val="000000"/>
                </a:solidFill>
                <a:effectLst/>
                <a:latin typeface="JetBrains Mono"/>
              </a:rPr>
              <a:t>InterruptedException</a:t>
            </a:r>
            <a:r>
              <a:rPr lang="en" altLang="zh-CN" sz="1800" dirty="0">
                <a:solidFill>
                  <a:srgbClr val="000000"/>
                </a:solidFill>
                <a:effectLst/>
                <a:latin typeface="JetBrains Mono"/>
              </a:rPr>
              <a:t> </a:t>
            </a:r>
            <a:r>
              <a:rPr lang="en" altLang="zh-CN" sz="1800" dirty="0">
                <a:solidFill>
                  <a:srgbClr val="080808"/>
                </a:solidFill>
                <a:effectLst/>
                <a:latin typeface="JetBrains Mono"/>
              </a:rPr>
              <a:t>e)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throw new </a:t>
            </a:r>
            <a:r>
              <a:rPr lang="en" altLang="zh-CN" sz="1800" dirty="0" err="1">
                <a:solidFill>
                  <a:srgbClr val="080808"/>
                </a:solidFill>
                <a:effectLst/>
                <a:latin typeface="JetBrains Mono"/>
              </a:rPr>
              <a:t>IllegalStateException</a:t>
            </a:r>
            <a:r>
              <a:rPr lang="en" altLang="zh-CN" sz="1800" dirty="0">
                <a:solidFill>
                  <a:srgbClr val="080808"/>
                </a:solidFill>
                <a:effectLst/>
                <a:latin typeface="JetBrains Mono"/>
              </a:rPr>
              <a:t>(e);</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a:t>
            </a:r>
          </a:p>
          <a:p>
            <a:pPr marL="0" indent="0">
              <a:buNone/>
            </a:pPr>
            <a:endParaRPr lang="en" altLang="zh-CN" sz="1500" dirty="0">
              <a:solidFill>
                <a:srgbClr val="080808"/>
              </a:solidFill>
              <a:effectLst/>
              <a:latin typeface="JetBrains Mono"/>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0BCB60AC-B18F-81ED-18AB-ED0626CC1911}"/>
              </a:ext>
            </a:extLst>
          </p:cNvPr>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pic>
        <p:nvPicPr>
          <p:cNvPr id="5" name="图片 4">
            <a:extLst>
              <a:ext uri="{FF2B5EF4-FFF2-40B4-BE49-F238E27FC236}">
                <a16:creationId xmlns:a16="http://schemas.microsoft.com/office/drawing/2014/main" id="{073774EF-3446-5333-4729-A956456A3FA8}"/>
              </a:ext>
            </a:extLst>
          </p:cNvPr>
          <p:cNvPicPr>
            <a:picLocks noChangeAspect="1"/>
          </p:cNvPicPr>
          <p:nvPr/>
        </p:nvPicPr>
        <p:blipFill>
          <a:blip r:embed="rId2"/>
          <a:stretch>
            <a:fillRect/>
          </a:stretch>
        </p:blipFill>
        <p:spPr>
          <a:xfrm>
            <a:off x="6660232" y="826567"/>
            <a:ext cx="2232248" cy="3935806"/>
          </a:xfrm>
          <a:prstGeom prst="rect">
            <a:avLst/>
          </a:prstGeom>
        </p:spPr>
      </p:pic>
    </p:spTree>
    <p:extLst>
      <p:ext uri="{BB962C8B-B14F-4D97-AF65-F5344CB8AC3E}">
        <p14:creationId xmlns:p14="http://schemas.microsoft.com/office/powerpoint/2010/main" val="2566787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8DE3C-417B-AF51-BAE1-760FE4F198CB}"/>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2E359DEE-C6AA-5BD0-3C1D-1C0730BB8F98}"/>
              </a:ext>
            </a:extLst>
          </p:cNvPr>
          <p:cNvSpPr>
            <a:spLocks noGrp="1"/>
          </p:cNvSpPr>
          <p:nvPr>
            <p:ph idx="1"/>
          </p:nvPr>
        </p:nvSpPr>
        <p:spPr/>
        <p:txBody>
          <a:bodyPr>
            <a:normAutofit/>
          </a:bodyPr>
          <a:lstStyle/>
          <a:p>
            <a:r>
              <a:rPr kumimoji="1" lang="en-US" altLang="zh-CN" sz="1700" dirty="0"/>
              <a:t>Se33537CachingApplication.java</a:t>
            </a:r>
          </a:p>
          <a:p>
            <a:pPr marL="0" indent="0">
              <a:buNone/>
            </a:pPr>
            <a:r>
              <a:rPr lang="en" altLang="zh-CN" sz="1800" dirty="0">
                <a:solidFill>
                  <a:srgbClr val="9E880D"/>
                </a:solidFill>
                <a:effectLst/>
                <a:latin typeface="JetBrains Mono"/>
              </a:rPr>
              <a:t>@</a:t>
            </a:r>
            <a:r>
              <a:rPr lang="en" altLang="zh-CN" sz="1800" dirty="0" err="1">
                <a:solidFill>
                  <a:srgbClr val="9E880D"/>
                </a:solidFill>
                <a:effectLst/>
                <a:latin typeface="JetBrains Mono"/>
              </a:rPr>
              <a:t>SpringBootApplication</a:t>
            </a:r>
            <a:br>
              <a:rPr lang="en" altLang="zh-CN" sz="1800" dirty="0">
                <a:solidFill>
                  <a:srgbClr val="9E880D"/>
                </a:solidFill>
                <a:effectLst/>
                <a:latin typeface="JetBrains Mono"/>
              </a:rPr>
            </a:br>
            <a:r>
              <a:rPr lang="en" altLang="zh-CN" sz="1800" dirty="0">
                <a:solidFill>
                  <a:srgbClr val="9E880D"/>
                </a:solidFill>
                <a:effectLst/>
                <a:latin typeface="JetBrains Mono"/>
              </a:rPr>
              <a:t>@</a:t>
            </a:r>
            <a:r>
              <a:rPr lang="en" altLang="zh-CN" sz="1800" dirty="0" err="1">
                <a:solidFill>
                  <a:srgbClr val="FF0000"/>
                </a:solidFill>
                <a:effectLst/>
                <a:latin typeface="JetBrains Mono"/>
              </a:rPr>
              <a:t>EnableCaching</a:t>
            </a:r>
            <a:br>
              <a:rPr lang="en" altLang="zh-CN" sz="1800" dirty="0">
                <a:solidFill>
                  <a:srgbClr val="9E880D"/>
                </a:solidFill>
                <a:effectLst/>
                <a:latin typeface="JetBrains Mono"/>
              </a:rPr>
            </a:br>
            <a:r>
              <a:rPr lang="en" altLang="zh-CN" sz="1800" dirty="0">
                <a:solidFill>
                  <a:srgbClr val="0033B3"/>
                </a:solidFill>
                <a:effectLst/>
                <a:latin typeface="JetBrains Mono"/>
              </a:rPr>
              <a:t>public class </a:t>
            </a:r>
            <a:r>
              <a:rPr lang="en" altLang="zh-CN" sz="1800" dirty="0">
                <a:solidFill>
                  <a:srgbClr val="000000"/>
                </a:solidFill>
                <a:effectLst/>
                <a:latin typeface="JetBrains Mono"/>
              </a:rPr>
              <a:t>Se33537CachingApplication </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public static void </a:t>
            </a:r>
            <a:r>
              <a:rPr lang="en" altLang="zh-CN" sz="1800" dirty="0">
                <a:solidFill>
                  <a:srgbClr val="00627A"/>
                </a:solidFill>
                <a:effectLst/>
                <a:latin typeface="JetBrains Mono"/>
              </a:rPr>
              <a:t>main</a:t>
            </a:r>
            <a:r>
              <a:rPr lang="en" altLang="zh-CN" sz="1800" dirty="0">
                <a:solidFill>
                  <a:srgbClr val="080808"/>
                </a:solidFill>
                <a:effectLst/>
                <a:latin typeface="JetBrains Mono"/>
              </a:rPr>
              <a:t>(</a:t>
            </a:r>
            <a:r>
              <a:rPr lang="en" altLang="zh-CN" sz="1800" dirty="0">
                <a:solidFill>
                  <a:srgbClr val="000000"/>
                </a:solidFill>
                <a:effectLst/>
                <a:latin typeface="JetBrains Mono"/>
              </a:rPr>
              <a:t>String</a:t>
            </a:r>
            <a:r>
              <a:rPr lang="en" altLang="zh-CN" sz="1800" dirty="0">
                <a:solidFill>
                  <a:srgbClr val="080808"/>
                </a:solidFill>
                <a:effectLst/>
                <a:latin typeface="JetBrains Mono"/>
              </a:rPr>
              <a:t>[] </a:t>
            </a:r>
            <a:r>
              <a:rPr lang="en" altLang="zh-CN" sz="1800" dirty="0" err="1">
                <a:solidFill>
                  <a:srgbClr val="080808"/>
                </a:solidFill>
                <a:effectLst/>
                <a:latin typeface="JetBrains Mono"/>
              </a:rPr>
              <a:t>args</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SpringApplication</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run</a:t>
            </a:r>
            <a:r>
              <a:rPr lang="en" altLang="zh-CN" sz="1800" dirty="0">
                <a:solidFill>
                  <a:srgbClr val="080808"/>
                </a:solidFill>
                <a:effectLst/>
                <a:latin typeface="JetBrains Mono"/>
              </a:rPr>
              <a:t>(</a:t>
            </a:r>
            <a:r>
              <a:rPr lang="en" altLang="zh-CN" sz="1800" dirty="0">
                <a:solidFill>
                  <a:srgbClr val="000000"/>
                </a:solidFill>
                <a:effectLst/>
                <a:latin typeface="JetBrains Mono"/>
              </a:rPr>
              <a:t>Se33537CachingApplication</a:t>
            </a:r>
            <a:r>
              <a:rPr lang="en" altLang="zh-CN" sz="1800" dirty="0">
                <a:solidFill>
                  <a:srgbClr val="080808"/>
                </a:solidFill>
                <a:effectLst/>
                <a:latin typeface="JetBrains Mono"/>
              </a:rPr>
              <a:t>.</a:t>
            </a:r>
            <a:r>
              <a:rPr lang="en" altLang="zh-CN" sz="1800" dirty="0">
                <a:solidFill>
                  <a:srgbClr val="0033B3"/>
                </a:solidFill>
                <a:effectLst/>
                <a:latin typeface="JetBrains Mono"/>
              </a:rPr>
              <a:t>class</a:t>
            </a:r>
            <a:r>
              <a:rPr lang="en" altLang="zh-CN" sz="1800" dirty="0">
                <a:solidFill>
                  <a:srgbClr val="080808"/>
                </a:solidFill>
                <a:effectLst/>
                <a:latin typeface="JetBrains Mono"/>
              </a:rPr>
              <a:t>, </a:t>
            </a:r>
            <a:r>
              <a:rPr lang="en" altLang="zh-CN" sz="1800" dirty="0" err="1">
                <a:solidFill>
                  <a:srgbClr val="080808"/>
                </a:solidFill>
                <a:effectLst/>
                <a:latin typeface="JetBrains Mono"/>
              </a:rPr>
              <a:t>args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a:t>
            </a:r>
          </a:p>
          <a:p>
            <a:pPr marL="0" indent="0">
              <a:buNone/>
            </a:pPr>
            <a:endParaRPr lang="en" altLang="zh-CN" sz="1500" dirty="0">
              <a:solidFill>
                <a:srgbClr val="080808"/>
              </a:solidFill>
              <a:effectLst/>
              <a:latin typeface="JetBrains Mono"/>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0BCB60AC-B18F-81ED-18AB-ED0626CC1911}"/>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pic>
        <p:nvPicPr>
          <p:cNvPr id="5" name="图片 4">
            <a:extLst>
              <a:ext uri="{FF2B5EF4-FFF2-40B4-BE49-F238E27FC236}">
                <a16:creationId xmlns:a16="http://schemas.microsoft.com/office/drawing/2014/main" id="{073774EF-3446-5333-4729-A956456A3FA8}"/>
              </a:ext>
            </a:extLst>
          </p:cNvPr>
          <p:cNvPicPr>
            <a:picLocks noChangeAspect="1"/>
          </p:cNvPicPr>
          <p:nvPr/>
        </p:nvPicPr>
        <p:blipFill>
          <a:blip r:embed="rId2"/>
          <a:stretch>
            <a:fillRect/>
          </a:stretch>
        </p:blipFill>
        <p:spPr>
          <a:xfrm>
            <a:off x="6660232" y="826567"/>
            <a:ext cx="2232248" cy="3935806"/>
          </a:xfrm>
          <a:prstGeom prst="rect">
            <a:avLst/>
          </a:prstGeom>
        </p:spPr>
      </p:pic>
    </p:spTree>
    <p:extLst>
      <p:ext uri="{BB962C8B-B14F-4D97-AF65-F5344CB8AC3E}">
        <p14:creationId xmlns:p14="http://schemas.microsoft.com/office/powerpoint/2010/main" val="1796556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8DE3C-417B-AF51-BAE1-760FE4F198CB}"/>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2E359DEE-C6AA-5BD0-3C1D-1C0730BB8F98}"/>
              </a:ext>
            </a:extLst>
          </p:cNvPr>
          <p:cNvSpPr>
            <a:spLocks noGrp="1"/>
          </p:cNvSpPr>
          <p:nvPr>
            <p:ph idx="1"/>
          </p:nvPr>
        </p:nvSpPr>
        <p:spPr/>
        <p:txBody>
          <a:bodyPr>
            <a:normAutofit/>
          </a:bodyPr>
          <a:lstStyle/>
          <a:p>
            <a:r>
              <a:rPr lang="en-US" altLang="zh-CN" sz="1600" dirty="0"/>
              <a:t>With Caching</a:t>
            </a:r>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Without Caching</a:t>
            </a:r>
            <a:endParaRPr lang="zh-CN" altLang="en-US" sz="1600" dirty="0"/>
          </a:p>
          <a:p>
            <a:pPr marL="0" indent="0">
              <a:buNone/>
            </a:pPr>
            <a:endParaRPr lang="en" altLang="zh-CN" sz="1500" dirty="0">
              <a:solidFill>
                <a:srgbClr val="080808"/>
              </a:solidFill>
              <a:effectLst/>
              <a:latin typeface="JetBrains Mono"/>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0BCB60AC-B18F-81ED-18AB-ED0626CC1911}"/>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pic>
        <p:nvPicPr>
          <p:cNvPr id="6" name="图片 5">
            <a:extLst>
              <a:ext uri="{FF2B5EF4-FFF2-40B4-BE49-F238E27FC236}">
                <a16:creationId xmlns:a16="http://schemas.microsoft.com/office/drawing/2014/main" id="{D8822525-8B7D-69A8-7DC6-A8F1D5A26AAD}"/>
              </a:ext>
            </a:extLst>
          </p:cNvPr>
          <p:cNvPicPr>
            <a:picLocks noChangeAspect="1"/>
          </p:cNvPicPr>
          <p:nvPr/>
        </p:nvPicPr>
        <p:blipFill>
          <a:blip r:embed="rId2"/>
          <a:stretch>
            <a:fillRect/>
          </a:stretch>
        </p:blipFill>
        <p:spPr>
          <a:xfrm>
            <a:off x="613792" y="1159351"/>
            <a:ext cx="7655794" cy="1656184"/>
          </a:xfrm>
          <a:prstGeom prst="rect">
            <a:avLst/>
          </a:prstGeom>
        </p:spPr>
      </p:pic>
      <p:pic>
        <p:nvPicPr>
          <p:cNvPr id="7" name="图片 6">
            <a:extLst>
              <a:ext uri="{FF2B5EF4-FFF2-40B4-BE49-F238E27FC236}">
                <a16:creationId xmlns:a16="http://schemas.microsoft.com/office/drawing/2014/main" id="{20961FAB-F6C9-E27A-57FB-6D58F8E8BCBE}"/>
              </a:ext>
            </a:extLst>
          </p:cNvPr>
          <p:cNvPicPr>
            <a:picLocks noChangeAspect="1"/>
          </p:cNvPicPr>
          <p:nvPr/>
        </p:nvPicPr>
        <p:blipFill>
          <a:blip r:embed="rId3"/>
          <a:stretch>
            <a:fillRect/>
          </a:stretch>
        </p:blipFill>
        <p:spPr>
          <a:xfrm>
            <a:off x="613792" y="3521146"/>
            <a:ext cx="7772400" cy="1622354"/>
          </a:xfrm>
          <a:prstGeom prst="rect">
            <a:avLst/>
          </a:prstGeom>
        </p:spPr>
      </p:pic>
    </p:spTree>
    <p:extLst>
      <p:ext uri="{BB962C8B-B14F-4D97-AF65-F5344CB8AC3E}">
        <p14:creationId xmlns:p14="http://schemas.microsoft.com/office/powerpoint/2010/main" val="55251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Storage Commands</a:t>
            </a:r>
          </a:p>
        </p:txBody>
      </p:sp>
      <p:sp>
        <p:nvSpPr>
          <p:cNvPr id="3" name="内容占位符 2"/>
          <p:cNvSpPr>
            <a:spLocks noGrp="1"/>
          </p:cNvSpPr>
          <p:nvPr>
            <p:ph idx="1"/>
          </p:nvPr>
        </p:nvSpPr>
        <p:spPr/>
        <p:txBody>
          <a:bodyPr>
            <a:noAutofit/>
          </a:bodyPr>
          <a:lstStyle/>
          <a:p>
            <a:r>
              <a:rPr lang="en-US" altLang="zh-CN" sz="1350" b="1" dirty="0"/>
              <a:t>set</a:t>
            </a:r>
          </a:p>
          <a:p>
            <a:pPr lvl="1"/>
            <a:r>
              <a:rPr lang="en-US" altLang="zh-CN" sz="1200" dirty="0"/>
              <a:t>Most common command. Store this data, possibly overwriting any existing data. New items are at the top of the LRU.</a:t>
            </a:r>
          </a:p>
          <a:p>
            <a:r>
              <a:rPr lang="en-US" altLang="zh-CN" sz="1350" b="1" dirty="0"/>
              <a:t>add</a:t>
            </a:r>
          </a:p>
          <a:p>
            <a:pPr lvl="1"/>
            <a:r>
              <a:rPr lang="en-US" altLang="zh-CN" sz="1200" dirty="0"/>
              <a:t>Store this data, only if it does not already exist. New items are at the top of the LRU. If an item already exists and an add fails, it promotes the item to the front of the LRU anyway.</a:t>
            </a:r>
          </a:p>
          <a:p>
            <a:r>
              <a:rPr lang="en-US" altLang="zh-CN" sz="1350" b="1" dirty="0"/>
              <a:t>replace</a:t>
            </a:r>
          </a:p>
          <a:p>
            <a:pPr lvl="1"/>
            <a:r>
              <a:rPr lang="en-US" altLang="zh-CN" sz="1200" dirty="0"/>
              <a:t>Store this data, but only if the data already exists. Almost never used, and exists for protocol completeness (set, add, replace, </a:t>
            </a:r>
            <a:r>
              <a:rPr lang="en-US" altLang="zh-CN" sz="1200" dirty="0" err="1"/>
              <a:t>etc</a:t>
            </a:r>
            <a:r>
              <a:rPr lang="en-US" altLang="zh-CN" sz="1200" dirty="0"/>
              <a:t>)</a:t>
            </a:r>
          </a:p>
          <a:p>
            <a:r>
              <a:rPr lang="en-US" altLang="zh-CN" sz="1350" b="1" dirty="0"/>
              <a:t>append</a:t>
            </a:r>
          </a:p>
          <a:p>
            <a:pPr lvl="1"/>
            <a:r>
              <a:rPr lang="en-US" altLang="zh-CN" sz="1200" dirty="0"/>
              <a:t>Add this data after the last byte in an existing item. This does not allow you to extend past the item limit. Useful for managing lists.</a:t>
            </a:r>
          </a:p>
          <a:p>
            <a:r>
              <a:rPr lang="en-US" altLang="zh-CN" sz="1350" b="1" dirty="0"/>
              <a:t>prepend</a:t>
            </a:r>
          </a:p>
          <a:p>
            <a:pPr lvl="1"/>
            <a:r>
              <a:rPr lang="en-US" altLang="zh-CN" sz="1200" dirty="0"/>
              <a:t>Same as append, but adding new data before existing data.</a:t>
            </a:r>
          </a:p>
          <a:p>
            <a:r>
              <a:rPr lang="en-US" altLang="zh-CN" sz="1350" b="1" dirty="0" err="1"/>
              <a:t>cas</a:t>
            </a:r>
            <a:endParaRPr lang="en-US" altLang="zh-CN" sz="1350" b="1" dirty="0"/>
          </a:p>
          <a:p>
            <a:pPr lvl="1"/>
            <a:r>
              <a:rPr lang="en-US" altLang="zh-CN" sz="1200" dirty="0"/>
              <a:t>Check And Set (or Compare And Swap). An operation that stores data, but only if no one else has updated the data since you read it last. Useful for resolving race conditions on updating cache data.</a:t>
            </a:r>
            <a:endParaRPr lang="en-US" altLang="zh-CN" sz="900"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Tree>
    <p:extLst>
      <p:ext uri="{BB962C8B-B14F-4D97-AF65-F5344CB8AC3E}">
        <p14:creationId xmlns:p14="http://schemas.microsoft.com/office/powerpoint/2010/main" val="2423623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Retrieval</a:t>
            </a:r>
            <a:r>
              <a:rPr lang="en-US" altLang="zh-CN" b="1" dirty="0">
                <a:effectLst/>
              </a:rPr>
              <a:t> </a:t>
            </a:r>
            <a:r>
              <a:rPr lang="en-US" altLang="zh-CN" dirty="0"/>
              <a:t>Commands</a:t>
            </a:r>
          </a:p>
        </p:txBody>
      </p:sp>
      <p:sp>
        <p:nvSpPr>
          <p:cNvPr id="3" name="内容占位符 2"/>
          <p:cNvSpPr>
            <a:spLocks noGrp="1"/>
          </p:cNvSpPr>
          <p:nvPr>
            <p:ph idx="1"/>
          </p:nvPr>
        </p:nvSpPr>
        <p:spPr/>
        <p:txBody>
          <a:bodyPr>
            <a:noAutofit/>
          </a:bodyPr>
          <a:lstStyle/>
          <a:p>
            <a:r>
              <a:rPr lang="en-US" altLang="zh-CN" b="1" dirty="0"/>
              <a:t>get</a:t>
            </a:r>
          </a:p>
          <a:p>
            <a:pPr lvl="1"/>
            <a:r>
              <a:rPr lang="en-US" altLang="zh-CN" sz="1350" dirty="0"/>
              <a:t>Command for retrieving data. Takes one or more keys and returns all found items.</a:t>
            </a:r>
          </a:p>
          <a:p>
            <a:r>
              <a:rPr lang="en-US" altLang="zh-CN" b="1" dirty="0"/>
              <a:t>gets</a:t>
            </a:r>
          </a:p>
          <a:p>
            <a:pPr lvl="1"/>
            <a:r>
              <a:rPr lang="en-US" altLang="zh-CN" sz="1350" dirty="0"/>
              <a:t>An alternative get command for using with CAS. Returns a CAS identifier (a unique 64bit number) with the item. Return this value with the </a:t>
            </a:r>
            <a:r>
              <a:rPr lang="en-US" altLang="zh-CN" sz="1350" dirty="0" err="1"/>
              <a:t>cas</a:t>
            </a:r>
            <a:r>
              <a:rPr lang="zh-CN" altLang="en-US" sz="1350" dirty="0"/>
              <a:t> </a:t>
            </a:r>
            <a:r>
              <a:rPr lang="en-US" altLang="zh-CN" sz="1350" dirty="0"/>
              <a:t>command. If the item's CAS value has changed since you </a:t>
            </a:r>
            <a:r>
              <a:rPr lang="en-US" altLang="zh-CN" sz="1350" dirty="0" err="1"/>
              <a:t>gets'ed</a:t>
            </a:r>
            <a:r>
              <a:rPr lang="en-US" altLang="zh-CN" sz="1350" dirty="0"/>
              <a:t> it, it will not be stored.</a:t>
            </a:r>
          </a:p>
          <a:p>
            <a:r>
              <a:rPr lang="en-US" altLang="zh-CN" b="1" dirty="0"/>
              <a:t>delete</a:t>
            </a:r>
          </a:p>
          <a:p>
            <a:pPr lvl="1"/>
            <a:r>
              <a:rPr lang="en-US" altLang="zh-CN" sz="1350" dirty="0"/>
              <a:t>Removes an item from the cache, if it exists.</a:t>
            </a:r>
          </a:p>
          <a:p>
            <a:r>
              <a:rPr lang="en-US" altLang="zh-CN" b="1" dirty="0" err="1"/>
              <a:t>incr</a:t>
            </a:r>
            <a:r>
              <a:rPr lang="en-US" altLang="zh-CN" b="1" dirty="0"/>
              <a:t>/</a:t>
            </a:r>
            <a:r>
              <a:rPr lang="en-US" altLang="zh-CN" b="1" dirty="0" err="1"/>
              <a:t>decr</a:t>
            </a:r>
            <a:endParaRPr lang="en-US" altLang="zh-CN" b="1" dirty="0"/>
          </a:p>
          <a:p>
            <a:pPr lvl="1"/>
            <a:r>
              <a:rPr lang="en-US" altLang="zh-CN" sz="1350" dirty="0"/>
              <a:t>Increment and Decrement. If an item stored is the string representation of a 64bit integer, you may run </a:t>
            </a:r>
            <a:r>
              <a:rPr lang="en-US" altLang="zh-CN" sz="1350" dirty="0" err="1"/>
              <a:t>incr</a:t>
            </a:r>
            <a:r>
              <a:rPr lang="en-US" altLang="zh-CN" sz="1350" dirty="0"/>
              <a:t> or </a:t>
            </a:r>
            <a:r>
              <a:rPr lang="en-US" altLang="zh-CN" sz="1350" dirty="0" err="1"/>
              <a:t>decr</a:t>
            </a:r>
            <a:r>
              <a:rPr lang="en-US" altLang="zh-CN" sz="1350" dirty="0"/>
              <a:t> commands to modify that number. You may only </a:t>
            </a:r>
            <a:r>
              <a:rPr lang="en-US" altLang="zh-CN" sz="1350" dirty="0" err="1"/>
              <a:t>incr</a:t>
            </a:r>
            <a:r>
              <a:rPr lang="en-US" altLang="zh-CN" sz="1350" dirty="0"/>
              <a:t> by positive values, or </a:t>
            </a:r>
            <a:r>
              <a:rPr lang="en-US" altLang="zh-CN" sz="1350" dirty="0" err="1"/>
              <a:t>decr</a:t>
            </a:r>
            <a:r>
              <a:rPr lang="en-US" altLang="zh-CN" sz="1350" dirty="0"/>
              <a:t> by positive values. They does not accept negative values.</a:t>
            </a:r>
          </a:p>
          <a:p>
            <a:pPr lvl="1"/>
            <a:r>
              <a:rPr lang="en-US" altLang="zh-CN" sz="1350" dirty="0"/>
              <a:t>If a value does not already exist, </a:t>
            </a:r>
            <a:r>
              <a:rPr lang="en-US" altLang="zh-CN" sz="1350" dirty="0" err="1"/>
              <a:t>incr</a:t>
            </a:r>
            <a:r>
              <a:rPr lang="en-US" altLang="zh-CN" sz="1350" dirty="0"/>
              <a:t>/</a:t>
            </a:r>
            <a:r>
              <a:rPr lang="en-US" altLang="zh-CN" sz="1350" dirty="0" err="1"/>
              <a:t>decr</a:t>
            </a:r>
            <a:r>
              <a:rPr lang="en-US" altLang="zh-CN" sz="1350" dirty="0"/>
              <a:t> will fail.</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Tree>
    <p:extLst>
      <p:ext uri="{BB962C8B-B14F-4D97-AF65-F5344CB8AC3E}">
        <p14:creationId xmlns:p14="http://schemas.microsoft.com/office/powerpoint/2010/main" val="2709441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pic>
        <p:nvPicPr>
          <p:cNvPr id="3" name="图片 2">
            <a:extLst>
              <a:ext uri="{FF2B5EF4-FFF2-40B4-BE49-F238E27FC236}">
                <a16:creationId xmlns:a16="http://schemas.microsoft.com/office/drawing/2014/main" id="{9665AF3C-5E7E-1E4A-8B56-2163A02E6705}"/>
              </a:ext>
            </a:extLst>
          </p:cNvPr>
          <p:cNvPicPr>
            <a:picLocks noChangeAspect="1"/>
          </p:cNvPicPr>
          <p:nvPr/>
        </p:nvPicPr>
        <p:blipFill>
          <a:blip r:embed="rId2"/>
          <a:stretch>
            <a:fillRect/>
          </a:stretch>
        </p:blipFill>
        <p:spPr>
          <a:xfrm>
            <a:off x="5328084" y="747683"/>
            <a:ext cx="2335677" cy="4372388"/>
          </a:xfrm>
          <a:prstGeom prst="rect">
            <a:avLst/>
          </a:prstGeom>
        </p:spPr>
      </p:pic>
      <p:sp>
        <p:nvSpPr>
          <p:cNvPr id="8" name="内容占位符 2">
            <a:extLst>
              <a:ext uri="{FF2B5EF4-FFF2-40B4-BE49-F238E27FC236}">
                <a16:creationId xmlns:a16="http://schemas.microsoft.com/office/drawing/2014/main" id="{6835FF2D-5D05-8047-8FED-41225D08B3F1}"/>
              </a:ext>
            </a:extLst>
          </p:cNvPr>
          <p:cNvSpPr>
            <a:spLocks noGrp="1"/>
          </p:cNvSpPr>
          <p:nvPr>
            <p:ph idx="1"/>
          </p:nvPr>
        </p:nvSpPr>
        <p:spPr>
          <a:xfrm>
            <a:off x="179512" y="1094868"/>
            <a:ext cx="4536504" cy="3186354"/>
          </a:xfrm>
        </p:spPr>
        <p:txBody>
          <a:bodyPr>
            <a:noAutofit/>
          </a:bodyPr>
          <a:lstStyle/>
          <a:p>
            <a:pPr fontAlgn="base"/>
            <a:r>
              <a:rPr lang="en" altLang="zh-CN" dirty="0" err="1"/>
              <a:t>memcached</a:t>
            </a:r>
            <a:r>
              <a:rPr lang="en" altLang="zh-CN" dirty="0"/>
              <a:t> also allows you to make better use of your memory. </a:t>
            </a:r>
            <a:endParaRPr lang="en-US" altLang="zh-CN" dirty="0"/>
          </a:p>
          <a:p>
            <a:pPr lvl="1" fontAlgn="base"/>
            <a:r>
              <a:rPr lang="en" altLang="zh-CN" dirty="0"/>
              <a:t>Each node is completely independent (top).</a:t>
            </a:r>
          </a:p>
          <a:p>
            <a:pPr lvl="1" fontAlgn="base"/>
            <a:r>
              <a:rPr lang="en" altLang="zh-CN" dirty="0"/>
              <a:t>Each node can make use of memory from other nodes (bottom)</a:t>
            </a:r>
          </a:p>
          <a:p>
            <a:endParaRPr lang="zh-CN" altLang="en-US" dirty="0"/>
          </a:p>
        </p:txBody>
      </p:sp>
    </p:spTree>
    <p:extLst>
      <p:ext uri="{BB962C8B-B14F-4D97-AF65-F5344CB8AC3E}">
        <p14:creationId xmlns:p14="http://schemas.microsoft.com/office/powerpoint/2010/main" val="2269508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Memory Management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3628" y="1410426"/>
            <a:ext cx="3600399" cy="2592679"/>
          </a:xfr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042" y="1699477"/>
            <a:ext cx="3050958" cy="2222423"/>
          </a:xfrm>
          <a:prstGeom prst="rect">
            <a:avLst/>
          </a:prstGeom>
        </p:spPr>
      </p:pic>
    </p:spTree>
    <p:extLst>
      <p:ext uri="{BB962C8B-B14F-4D97-AF65-F5344CB8AC3E}">
        <p14:creationId xmlns:p14="http://schemas.microsoft.com/office/powerpoint/2010/main" val="2544424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Distribution</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290" y="1123578"/>
            <a:ext cx="3048369" cy="312235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440" y="1066287"/>
            <a:ext cx="3178571" cy="3242857"/>
          </a:xfrm>
          <a:prstGeom prst="rect">
            <a:avLst/>
          </a:prstGeom>
        </p:spPr>
      </p:pic>
    </p:spTree>
    <p:extLst>
      <p:ext uri="{BB962C8B-B14F-4D97-AF65-F5344CB8AC3E}">
        <p14:creationId xmlns:p14="http://schemas.microsoft.com/office/powerpoint/2010/main" val="1753793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t>Contents</a:t>
            </a:r>
          </a:p>
          <a:p>
            <a:pPr lvl="1">
              <a:defRPr/>
            </a:pPr>
            <a:r>
              <a:rPr lang="en-US" altLang="zh-CN" sz="1800" dirty="0" err="1"/>
              <a:t>MemCached</a:t>
            </a:r>
            <a:endParaRPr lang="en-US" altLang="zh-CN" sz="1800" dirty="0"/>
          </a:p>
          <a:p>
            <a:pPr lvl="1">
              <a:defRPr/>
            </a:pPr>
            <a:r>
              <a:rPr lang="en-US" altLang="zh-CN" sz="1800" dirty="0"/>
              <a:t>Redis</a:t>
            </a:r>
          </a:p>
          <a:p>
            <a:pPr lvl="1">
              <a:defRPr/>
            </a:pPr>
            <a:r>
              <a:rPr lang="en-US" altLang="zh-CN" sz="1800" dirty="0"/>
              <a:t>Caching</a:t>
            </a:r>
            <a:r>
              <a:rPr lang="zh-CN" altLang="en-US" sz="1800" dirty="0"/>
              <a:t> </a:t>
            </a:r>
            <a:r>
              <a:rPr lang="en-US" altLang="zh-CN" sz="1800" dirty="0"/>
              <a:t>Samples</a:t>
            </a:r>
            <a:r>
              <a:rPr lang="zh-CN" altLang="en-US" sz="1800" dirty="0"/>
              <a:t> </a:t>
            </a:r>
            <a:r>
              <a:rPr lang="en-US" altLang="zh-CN" sz="1800" dirty="0"/>
              <a:t>in</a:t>
            </a:r>
            <a:r>
              <a:rPr lang="zh-CN" altLang="en-US" sz="1800" dirty="0"/>
              <a:t> </a:t>
            </a:r>
            <a:r>
              <a:rPr lang="en-US" altLang="zh-CN" sz="1800" dirty="0"/>
              <a:t>Spring</a:t>
            </a:r>
            <a:r>
              <a:rPr lang="zh-CN" altLang="en-US" sz="1800" dirty="0"/>
              <a:t> </a:t>
            </a:r>
            <a:r>
              <a:rPr lang="en-US" altLang="zh-CN" sz="1800" dirty="0"/>
              <a:t>Web</a:t>
            </a:r>
            <a:r>
              <a:rPr lang="zh-CN" altLang="en-US" sz="1800" dirty="0"/>
              <a:t> </a:t>
            </a:r>
            <a:r>
              <a:rPr lang="en-US" altLang="zh-CN" sz="1800" dirty="0"/>
              <a:t>Applications</a:t>
            </a:r>
          </a:p>
          <a:p>
            <a:endParaRPr lang="en-US" altLang="zh-CN" dirty="0"/>
          </a:p>
          <a:p>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能够根据业务需求，设计并实现基于分布式缓存的数据访问方案，实现数据访问性能的优化</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Tree>
    <p:extLst>
      <p:ext uri="{BB962C8B-B14F-4D97-AF65-F5344CB8AC3E}">
        <p14:creationId xmlns:p14="http://schemas.microsoft.com/office/powerpoint/2010/main" val="382313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Distribution</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499" y="958898"/>
            <a:ext cx="4453003" cy="3495735"/>
          </a:xfrm>
          <a:prstGeom prst="rect">
            <a:avLst/>
          </a:prstGeom>
        </p:spPr>
      </p:pic>
    </p:spTree>
    <p:extLst>
      <p:ext uri="{BB962C8B-B14F-4D97-AF65-F5344CB8AC3E}">
        <p14:creationId xmlns:p14="http://schemas.microsoft.com/office/powerpoint/2010/main" val="3474988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Distribution</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508" y="842717"/>
            <a:ext cx="4398985" cy="3728097"/>
          </a:xfrm>
          <a:prstGeom prst="rect">
            <a:avLst/>
          </a:prstGeom>
        </p:spPr>
      </p:pic>
    </p:spTree>
    <p:extLst>
      <p:ext uri="{BB962C8B-B14F-4D97-AF65-F5344CB8AC3E}">
        <p14:creationId xmlns:p14="http://schemas.microsoft.com/office/powerpoint/2010/main" val="3203542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Redis</a:t>
            </a:r>
            <a:r>
              <a:rPr lang="en-US" altLang="zh-CN" dirty="0"/>
              <a:t> is what is called a </a:t>
            </a:r>
            <a:r>
              <a:rPr lang="en-US" altLang="zh-CN" dirty="0">
                <a:solidFill>
                  <a:srgbClr val="FF0000"/>
                </a:solidFill>
              </a:rPr>
              <a:t>key-value store</a:t>
            </a:r>
            <a:r>
              <a:rPr lang="en-US" altLang="zh-CN" dirty="0"/>
              <a:t>, </a:t>
            </a:r>
          </a:p>
          <a:p>
            <a:pPr lvl="1"/>
            <a:r>
              <a:rPr lang="en-US" altLang="zh-CN" dirty="0"/>
              <a:t>often referred to as a </a:t>
            </a:r>
            <a:r>
              <a:rPr lang="en-US" altLang="zh-CN" dirty="0" err="1">
                <a:solidFill>
                  <a:srgbClr val="FF0000"/>
                </a:solidFill>
              </a:rPr>
              <a:t>NoSQL</a:t>
            </a:r>
            <a:r>
              <a:rPr lang="en-US" altLang="zh-CN" dirty="0">
                <a:solidFill>
                  <a:srgbClr val="FF0000"/>
                </a:solidFill>
              </a:rPr>
              <a:t> </a:t>
            </a:r>
            <a:r>
              <a:rPr lang="en-US" altLang="zh-CN" dirty="0"/>
              <a:t>database. </a:t>
            </a:r>
          </a:p>
          <a:p>
            <a:pPr lvl="1"/>
            <a:r>
              <a:rPr lang="en-US" altLang="zh-CN" dirty="0"/>
              <a:t>The essence of a key-value store is the ability to store some data, called a value, inside a key.</a:t>
            </a:r>
          </a:p>
          <a:p>
            <a:pPr lvl="1"/>
            <a:endParaRPr lang="en-US" altLang="zh-CN" dirty="0"/>
          </a:p>
          <a:p>
            <a:pPr fontAlgn="base"/>
            <a:r>
              <a:rPr lang="en-US" altLang="zh-CN" dirty="0" err="1"/>
              <a:t>Redis</a:t>
            </a:r>
            <a:r>
              <a:rPr lang="en-US" altLang="zh-CN" dirty="0"/>
              <a:t> is an open source, BSD licensed, advanced key-value store. </a:t>
            </a:r>
          </a:p>
          <a:p>
            <a:pPr lvl="1" fontAlgn="base"/>
            <a:r>
              <a:rPr lang="en-US" altLang="zh-CN" dirty="0"/>
              <a:t>It is often referred to as a data structure server since keys can contain</a:t>
            </a:r>
            <a:r>
              <a:rPr lang="en-US" altLang="zh-CN" dirty="0">
                <a:solidFill>
                  <a:srgbClr val="FF0000"/>
                </a:solidFill>
              </a:rPr>
              <a:t> strings, hashes, lists, sets </a:t>
            </a:r>
            <a:r>
              <a:rPr lang="en-US" altLang="zh-CN" dirty="0"/>
              <a:t>and</a:t>
            </a:r>
            <a:r>
              <a:rPr lang="en-US" altLang="zh-CN" dirty="0">
                <a:solidFill>
                  <a:srgbClr val="FF0000"/>
                </a:solidFill>
              </a:rPr>
              <a:t> sorted sets</a:t>
            </a:r>
            <a:r>
              <a:rPr lang="en-US" altLang="zh-CN" dirty="0"/>
              <a:t>.</a:t>
            </a:r>
          </a:p>
          <a:p>
            <a:pPr lvl="1" fontAlgn="base"/>
            <a:endParaRPr lang="en-US" altLang="zh-CN" dirty="0"/>
          </a:p>
          <a:p>
            <a:pPr fontAlgn="base"/>
            <a:r>
              <a:rPr lang="en-US" altLang="zh-CN" dirty="0"/>
              <a:t>In order to achieve its outstanding performance, </a:t>
            </a:r>
            <a:r>
              <a:rPr lang="en-US" altLang="zh-CN" dirty="0" err="1"/>
              <a:t>Redis</a:t>
            </a:r>
            <a:r>
              <a:rPr lang="en-US" altLang="zh-CN" dirty="0"/>
              <a:t> works with an </a:t>
            </a:r>
            <a:r>
              <a:rPr lang="en-US" altLang="zh-CN" dirty="0">
                <a:solidFill>
                  <a:srgbClr val="FF0000"/>
                </a:solidFill>
              </a:rPr>
              <a:t>in-memory dataset</a:t>
            </a:r>
            <a:r>
              <a:rPr lang="en-US" altLang="zh-CN" dirty="0"/>
              <a:t>. </a:t>
            </a:r>
          </a:p>
          <a:p>
            <a:pPr lvl="1" fontAlgn="base"/>
            <a:r>
              <a:rPr lang="en-US" altLang="zh-CN" dirty="0"/>
              <a:t>Depending on your use case, you can persist it either by dumping the dataset to disk every once in a while, or by appending each command to a log.</a:t>
            </a:r>
          </a:p>
          <a:p>
            <a:pPr lvl="1" fontAlgn="base"/>
            <a:endParaRPr lang="en-US" altLang="zh-CN" dirty="0"/>
          </a:p>
          <a:p>
            <a:pPr fontAlgn="base"/>
            <a:r>
              <a:rPr lang="en-US" altLang="zh-CN" dirty="0" err="1"/>
              <a:t>Redis</a:t>
            </a:r>
            <a:r>
              <a:rPr lang="en-US" altLang="zh-CN" dirty="0"/>
              <a:t> also supports trivial-to-setup </a:t>
            </a:r>
            <a:r>
              <a:rPr lang="en-US" altLang="zh-CN" dirty="0">
                <a:solidFill>
                  <a:srgbClr val="FF0000"/>
                </a:solidFill>
              </a:rPr>
              <a:t>master-slave replication</a:t>
            </a:r>
            <a:r>
              <a:rPr lang="en-US" altLang="zh-CN" dirty="0"/>
              <a:t>, </a:t>
            </a:r>
          </a:p>
          <a:p>
            <a:pPr lvl="1" fontAlgn="base"/>
            <a:r>
              <a:rPr lang="en-US" altLang="zh-CN" dirty="0"/>
              <a:t>with very fast </a:t>
            </a:r>
            <a:r>
              <a:rPr lang="en-US" altLang="zh-CN" dirty="0">
                <a:solidFill>
                  <a:srgbClr val="FF0000"/>
                </a:solidFill>
              </a:rPr>
              <a:t>non-blocking</a:t>
            </a:r>
            <a:r>
              <a:rPr lang="en-US" altLang="zh-CN" dirty="0"/>
              <a:t> first synchronization, auto-reconnection on net split and so forth.</a:t>
            </a:r>
          </a:p>
          <a:p>
            <a:pPr lvl="1"/>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Tree>
    <p:extLst>
      <p:ext uri="{BB962C8B-B14F-4D97-AF65-F5344CB8AC3E}">
        <p14:creationId xmlns:p14="http://schemas.microsoft.com/office/powerpoint/2010/main" val="3608468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hlinkClick r:id="rId3"/>
              </a:rPr>
              <a:t>https://redis.io/docs/getting-started/installation/</a:t>
            </a:r>
            <a:r>
              <a:rPr lang="en-US" altLang="zh-CN" dirty="0"/>
              <a:t>	 </a:t>
            </a:r>
          </a:p>
          <a:p>
            <a:endParaRPr lang="en-US" altLang="zh-CN" dirty="0"/>
          </a:p>
          <a:p>
            <a:r>
              <a:rPr lang="en" altLang="zh-CN" dirty="0"/>
              <a:t>Download, extract and compile Redis with:</a:t>
            </a:r>
          </a:p>
          <a:p>
            <a:pPr lvl="1"/>
            <a:r>
              <a:rPr lang="en" altLang="zh-CN"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brew install </a:t>
            </a:r>
            <a:r>
              <a:rPr lang="en-US" altLang="zh-CN" sz="1350" dirty="0" err="1">
                <a:solidFill>
                  <a:schemeClr val="tx2"/>
                </a:solidFill>
                <a:latin typeface="Consolas" panose="020B0609020204030204" pitchFamily="49" charset="0"/>
                <a:cs typeface="Consolas" panose="020B0609020204030204" pitchFamily="49" charset="0"/>
              </a:rPr>
              <a:t>redis</a:t>
            </a:r>
            <a:r>
              <a:rPr lang="en-US" altLang="zh-CN" sz="1350" dirty="0">
                <a:solidFill>
                  <a:schemeClr val="tx2"/>
                </a:solidFill>
                <a:latin typeface="Consolas" panose="020B0609020204030204" pitchFamily="49" charset="0"/>
                <a:cs typeface="Consolas" panose="020B0609020204030204" pitchFamily="49" charset="0"/>
              </a:rPr>
              <a:t> </a:t>
            </a:r>
          </a:p>
          <a:p>
            <a:endParaRPr lang="en-US" altLang="zh-CN" sz="1500" dirty="0"/>
          </a:p>
          <a:p>
            <a:r>
              <a:rPr lang="en-US" altLang="zh-CN" sz="1500" dirty="0"/>
              <a:t>Start</a:t>
            </a:r>
            <a:r>
              <a:rPr lang="zh-CN" altLang="en-US" sz="1500" dirty="0"/>
              <a:t> </a:t>
            </a:r>
            <a:r>
              <a:rPr lang="en-US" altLang="zh-CN" sz="1500" dirty="0"/>
              <a:t>and</a:t>
            </a:r>
            <a:r>
              <a:rPr lang="zh-CN" altLang="en-US" sz="1500" dirty="0"/>
              <a:t> </a:t>
            </a:r>
            <a:r>
              <a:rPr lang="en-US" altLang="zh-CN" sz="1500" dirty="0"/>
              <a:t>Stop </a:t>
            </a:r>
            <a:r>
              <a:rPr lang="en-US" altLang="zh-CN" sz="1500" dirty="0" err="1">
                <a:solidFill>
                  <a:schemeClr val="tx2"/>
                </a:solidFill>
                <a:latin typeface="Consolas" panose="020B0609020204030204" pitchFamily="49" charset="0"/>
                <a:cs typeface="Consolas" panose="020B0609020204030204" pitchFamily="49" charset="0"/>
              </a:rPr>
              <a:t>redis</a:t>
            </a:r>
            <a:r>
              <a:rPr lang="zh-CN" altLang="en-US" sz="1500" dirty="0">
                <a:solidFill>
                  <a:schemeClr val="tx2"/>
                </a:solidFill>
                <a:latin typeface="Consolas" panose="020B0609020204030204" pitchFamily="49" charset="0"/>
                <a:cs typeface="Consolas" panose="020B0609020204030204" pitchFamily="49" charset="0"/>
              </a:rPr>
              <a:t> </a:t>
            </a:r>
            <a:r>
              <a:rPr lang="en-US" altLang="zh-CN" sz="1500" dirty="0">
                <a:solidFill>
                  <a:schemeClr val="tx2"/>
                </a:solidFill>
                <a:latin typeface="Consolas" panose="020B0609020204030204" pitchFamily="49" charset="0"/>
                <a:cs typeface="Consolas" panose="020B0609020204030204" pitchFamily="49" charset="0"/>
              </a:rPr>
              <a:t>server</a:t>
            </a:r>
          </a:p>
          <a:p>
            <a:pPr lvl="1"/>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redis</a:t>
            </a:r>
            <a:r>
              <a:rPr lang="en" altLang="zh-CN" sz="1350" dirty="0">
                <a:solidFill>
                  <a:schemeClr val="tx2"/>
                </a:solidFill>
                <a:latin typeface="Consolas" panose="020B0609020204030204" pitchFamily="49" charset="0"/>
                <a:cs typeface="Consolas" panose="020B0609020204030204" pitchFamily="49" charset="0"/>
              </a:rPr>
              <a:t>-server</a:t>
            </a:r>
            <a:endParaRPr lang="en-US" altLang="zh-CN" sz="1350" dirty="0">
              <a:solidFill>
                <a:schemeClr val="tx2"/>
              </a:solidFill>
              <a:latin typeface="Consolas" panose="020B0609020204030204" pitchFamily="49" charset="0"/>
              <a:cs typeface="Consolas" panose="020B0609020204030204" pitchFamily="49" charset="0"/>
            </a:endParaRPr>
          </a:p>
          <a:p>
            <a:pPr lvl="1"/>
            <a:r>
              <a:rPr lang="en-US" altLang="zh-CN" sz="1350" dirty="0">
                <a:solidFill>
                  <a:schemeClr val="tx2"/>
                </a:solidFill>
                <a:latin typeface="Consolas" panose="020B0609020204030204" pitchFamily="49" charset="0"/>
                <a:cs typeface="Consolas" panose="020B0609020204030204" pitchFamily="49" charset="0"/>
              </a:rPr>
              <a:t>Ctrl-C</a:t>
            </a:r>
          </a:p>
          <a:p>
            <a:pPr lvl="1"/>
            <a:endParaRPr lang="en-US" altLang="zh-CN" sz="1350" dirty="0">
              <a:solidFill>
                <a:schemeClr val="tx2"/>
              </a:solidFill>
              <a:latin typeface="Consolas" panose="020B0609020204030204" pitchFamily="49" charset="0"/>
              <a:cs typeface="Consolas" panose="020B0609020204030204" pitchFamily="49" charset="0"/>
            </a:endParaRPr>
          </a:p>
          <a:p>
            <a:r>
              <a:rPr lang="en-US" altLang="zh-CN" sz="1500" dirty="0"/>
              <a:t>Run </a:t>
            </a:r>
            <a:r>
              <a:rPr lang="en-US" altLang="zh-CN" sz="1500" dirty="0" err="1">
                <a:solidFill>
                  <a:schemeClr val="tx2"/>
                </a:solidFill>
                <a:latin typeface="Consolas" panose="020B0609020204030204" pitchFamily="49" charset="0"/>
                <a:cs typeface="Consolas" panose="020B0609020204030204" pitchFamily="49" charset="0"/>
              </a:rPr>
              <a:t>redis</a:t>
            </a:r>
            <a:r>
              <a:rPr lang="zh-CN" altLang="en-US" sz="1500" dirty="0">
                <a:solidFill>
                  <a:schemeClr val="tx2"/>
                </a:solidFill>
                <a:latin typeface="Consolas" panose="020B0609020204030204" pitchFamily="49" charset="0"/>
                <a:cs typeface="Consolas" panose="020B0609020204030204" pitchFamily="49" charset="0"/>
              </a:rPr>
              <a:t> </a:t>
            </a:r>
            <a:r>
              <a:rPr lang="en-US" altLang="zh-CN" sz="1500" dirty="0">
                <a:solidFill>
                  <a:schemeClr val="tx2"/>
                </a:solidFill>
                <a:latin typeface="Consolas" panose="020B0609020204030204" pitchFamily="49" charset="0"/>
                <a:cs typeface="Consolas" panose="020B0609020204030204" pitchFamily="49" charset="0"/>
              </a:rPr>
              <a:t>Client</a:t>
            </a:r>
          </a:p>
          <a:p>
            <a:pPr lvl="1"/>
            <a:r>
              <a:rPr lang="en" altLang="zh-CN" sz="1350" dirty="0">
                <a:solidFill>
                  <a:schemeClr val="tx2"/>
                </a:solidFill>
                <a:latin typeface="Consolas" panose="020B0609020204030204" pitchFamily="49" charset="0"/>
                <a:cs typeface="Consolas" panose="020B0609020204030204" pitchFamily="49" charset="0"/>
              </a:rPr>
              <a:t>$ </a:t>
            </a:r>
            <a:r>
              <a:rPr lang="en" altLang="zh-CN" sz="1350" dirty="0" err="1">
                <a:solidFill>
                  <a:schemeClr val="tx2"/>
                </a:solidFill>
                <a:latin typeface="Consolas" panose="020B0609020204030204" pitchFamily="49" charset="0"/>
                <a:cs typeface="Consolas" panose="020B0609020204030204" pitchFamily="49" charset="0"/>
              </a:rPr>
              <a:t>redis</a:t>
            </a:r>
            <a:r>
              <a:rPr lang="en" altLang="zh-CN" sz="1350" dirty="0">
                <a:solidFill>
                  <a:schemeClr val="tx2"/>
                </a:solidFill>
                <a:latin typeface="Consolas" panose="020B0609020204030204" pitchFamily="49" charset="0"/>
                <a:cs typeface="Consolas" panose="020B0609020204030204" pitchFamily="49" charset="0"/>
              </a:rPr>
              <a:t>-cli </a:t>
            </a:r>
          </a:p>
          <a:p>
            <a:pPr lvl="1"/>
            <a:r>
              <a:rPr lang="en" altLang="zh-CN" sz="1350" dirty="0" err="1">
                <a:solidFill>
                  <a:schemeClr val="tx2"/>
                </a:solidFill>
                <a:latin typeface="Consolas" panose="020B0609020204030204" pitchFamily="49" charset="0"/>
                <a:cs typeface="Consolas" panose="020B0609020204030204" pitchFamily="49" charset="0"/>
              </a:rPr>
              <a:t>redis</a:t>
            </a:r>
            <a:r>
              <a:rPr lang="en" altLang="zh-CN" sz="1350" dirty="0">
                <a:solidFill>
                  <a:schemeClr val="tx2"/>
                </a:solidFill>
                <a:latin typeface="Consolas" panose="020B0609020204030204" pitchFamily="49" charset="0"/>
                <a:cs typeface="Consolas" panose="020B0609020204030204" pitchFamily="49" charset="0"/>
              </a:rPr>
              <a:t>&gt; set foo bar </a:t>
            </a:r>
          </a:p>
          <a:p>
            <a:pPr lvl="1"/>
            <a:r>
              <a:rPr lang="en" altLang="zh-CN" sz="1350" dirty="0">
                <a:solidFill>
                  <a:schemeClr val="tx2"/>
                </a:solidFill>
                <a:latin typeface="Consolas" panose="020B0609020204030204" pitchFamily="49" charset="0"/>
                <a:cs typeface="Consolas" panose="020B0609020204030204" pitchFamily="49" charset="0"/>
              </a:rPr>
              <a:t>OK </a:t>
            </a:r>
          </a:p>
          <a:p>
            <a:pPr lvl="1"/>
            <a:r>
              <a:rPr lang="en" altLang="zh-CN" sz="1350" dirty="0" err="1">
                <a:solidFill>
                  <a:schemeClr val="tx2"/>
                </a:solidFill>
                <a:latin typeface="Consolas" panose="020B0609020204030204" pitchFamily="49" charset="0"/>
                <a:cs typeface="Consolas" panose="020B0609020204030204" pitchFamily="49" charset="0"/>
              </a:rPr>
              <a:t>redis</a:t>
            </a:r>
            <a:r>
              <a:rPr lang="en" altLang="zh-CN" sz="1350" dirty="0">
                <a:solidFill>
                  <a:schemeClr val="tx2"/>
                </a:solidFill>
                <a:latin typeface="Consolas" panose="020B0609020204030204" pitchFamily="49" charset="0"/>
                <a:cs typeface="Consolas" panose="020B0609020204030204" pitchFamily="49" charset="0"/>
              </a:rPr>
              <a:t>&gt; get foo </a:t>
            </a:r>
          </a:p>
          <a:p>
            <a:pPr lvl="1"/>
            <a:r>
              <a:rPr lang="en" altLang="zh-CN" sz="1350" dirty="0">
                <a:solidFill>
                  <a:schemeClr val="tx2"/>
                </a:solidFill>
                <a:latin typeface="Consolas" panose="020B0609020204030204" pitchFamily="49" charset="0"/>
                <a:cs typeface="Consolas" panose="020B0609020204030204" pitchFamily="49" charset="0"/>
              </a:rPr>
              <a:t>"bar"</a:t>
            </a:r>
            <a:endParaRPr lang="en-US" altLang="zh-CN" sz="1350" dirty="0">
              <a:solidFill>
                <a:schemeClr val="tx2"/>
              </a:solidFill>
              <a:latin typeface="Consolas" panose="020B0609020204030204" pitchFamily="49" charset="0"/>
              <a:cs typeface="Consolas" panose="020B0609020204030204" pitchFamily="49" charset="0"/>
            </a:endParaRPr>
          </a:p>
          <a:p>
            <a:endParaRPr lang="zh-CN" altLang="en-US" sz="1500" dirty="0"/>
          </a:p>
          <a:p>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pic>
        <p:nvPicPr>
          <p:cNvPr id="6" name="图片 5">
            <a:extLst>
              <a:ext uri="{FF2B5EF4-FFF2-40B4-BE49-F238E27FC236}">
                <a16:creationId xmlns:a16="http://schemas.microsoft.com/office/drawing/2014/main" id="{36686523-1081-4752-E23D-684024915471}"/>
              </a:ext>
            </a:extLst>
          </p:cNvPr>
          <p:cNvPicPr>
            <a:picLocks noChangeAspect="1"/>
          </p:cNvPicPr>
          <p:nvPr/>
        </p:nvPicPr>
        <p:blipFill>
          <a:blip r:embed="rId4"/>
          <a:stretch>
            <a:fillRect/>
          </a:stretch>
        </p:blipFill>
        <p:spPr>
          <a:xfrm>
            <a:off x="5255375" y="1419622"/>
            <a:ext cx="3338514" cy="1985381"/>
          </a:xfrm>
          <a:prstGeom prst="rect">
            <a:avLst/>
          </a:prstGeom>
        </p:spPr>
      </p:pic>
      <p:pic>
        <p:nvPicPr>
          <p:cNvPr id="9" name="图片 8">
            <a:extLst>
              <a:ext uri="{FF2B5EF4-FFF2-40B4-BE49-F238E27FC236}">
                <a16:creationId xmlns:a16="http://schemas.microsoft.com/office/drawing/2014/main" id="{D1F5D6E0-EEA6-334B-7015-7F5790A88473}"/>
              </a:ext>
            </a:extLst>
          </p:cNvPr>
          <p:cNvPicPr>
            <a:picLocks noChangeAspect="1"/>
          </p:cNvPicPr>
          <p:nvPr/>
        </p:nvPicPr>
        <p:blipFill>
          <a:blip r:embed="rId5"/>
          <a:stretch>
            <a:fillRect/>
          </a:stretch>
        </p:blipFill>
        <p:spPr>
          <a:xfrm>
            <a:off x="4463599" y="3679874"/>
            <a:ext cx="4183484" cy="956525"/>
          </a:xfrm>
          <a:prstGeom prst="rect">
            <a:avLst/>
          </a:prstGeom>
        </p:spPr>
      </p:pic>
    </p:spTree>
    <p:extLst>
      <p:ext uri="{BB962C8B-B14F-4D97-AF65-F5344CB8AC3E}">
        <p14:creationId xmlns:p14="http://schemas.microsoft.com/office/powerpoint/2010/main" val="2262761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 structure in </a:t>
            </a:r>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pic>
        <p:nvPicPr>
          <p:cNvPr id="6" name="图片 5"/>
          <p:cNvPicPr>
            <a:picLocks noChangeAspect="1"/>
          </p:cNvPicPr>
          <p:nvPr/>
        </p:nvPicPr>
        <p:blipFill>
          <a:blip r:embed="rId3"/>
          <a:stretch>
            <a:fillRect/>
          </a:stretch>
        </p:blipFill>
        <p:spPr>
          <a:xfrm>
            <a:off x="1244604" y="1032579"/>
            <a:ext cx="6654793" cy="3348372"/>
          </a:xfrm>
          <a:prstGeom prst="rect">
            <a:avLst/>
          </a:prstGeom>
        </p:spPr>
      </p:pic>
    </p:spTree>
    <p:extLst>
      <p:ext uri="{BB962C8B-B14F-4D97-AF65-F5344CB8AC3E}">
        <p14:creationId xmlns:p14="http://schemas.microsoft.com/office/powerpoint/2010/main" val="1983451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 String</a:t>
            </a:r>
            <a:endParaRPr lang="zh-CN" altLang="en-US" dirty="0"/>
          </a:p>
        </p:txBody>
      </p:sp>
      <p:sp>
        <p:nvSpPr>
          <p:cNvPr id="3" name="内容占位符 2"/>
          <p:cNvSpPr>
            <a:spLocks noGrp="1"/>
          </p:cNvSpPr>
          <p:nvPr>
            <p:ph idx="1"/>
          </p:nvPr>
        </p:nvSpPr>
        <p:spPr/>
        <p:txBody>
          <a:bodyPr/>
          <a:lstStyle/>
          <a:p>
            <a:r>
              <a:rPr lang="en-US" altLang="zh-CN" dirty="0"/>
              <a:t>String in </a:t>
            </a:r>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pic>
        <p:nvPicPr>
          <p:cNvPr id="5" name="图片 4"/>
          <p:cNvPicPr>
            <a:picLocks noChangeAspect="1"/>
          </p:cNvPicPr>
          <p:nvPr/>
        </p:nvPicPr>
        <p:blipFill>
          <a:blip r:embed="rId2"/>
          <a:stretch>
            <a:fillRect/>
          </a:stretch>
        </p:blipFill>
        <p:spPr>
          <a:xfrm>
            <a:off x="4734018" y="910601"/>
            <a:ext cx="2808312" cy="1811301"/>
          </a:xfrm>
          <a:prstGeom prst="rect">
            <a:avLst/>
          </a:prstGeom>
        </p:spPr>
      </p:pic>
      <p:pic>
        <p:nvPicPr>
          <p:cNvPr id="6" name="图片 5"/>
          <p:cNvPicPr>
            <a:picLocks noChangeAspect="1"/>
          </p:cNvPicPr>
          <p:nvPr/>
        </p:nvPicPr>
        <p:blipFill>
          <a:blip r:embed="rId3"/>
          <a:stretch>
            <a:fillRect/>
          </a:stretch>
        </p:blipFill>
        <p:spPr>
          <a:xfrm>
            <a:off x="1410473" y="2829915"/>
            <a:ext cx="6323055" cy="1597309"/>
          </a:xfrm>
          <a:prstGeom prst="rect">
            <a:avLst/>
          </a:prstGeom>
        </p:spPr>
      </p:pic>
    </p:spTree>
    <p:extLst>
      <p:ext uri="{BB962C8B-B14F-4D97-AF65-F5344CB8AC3E}">
        <p14:creationId xmlns:p14="http://schemas.microsoft.com/office/powerpoint/2010/main" val="1503722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 List</a:t>
            </a:r>
            <a:endParaRPr lang="zh-CN" altLang="en-US" dirty="0"/>
          </a:p>
        </p:txBody>
      </p:sp>
      <p:sp>
        <p:nvSpPr>
          <p:cNvPr id="3" name="内容占位符 2"/>
          <p:cNvSpPr>
            <a:spLocks noGrp="1"/>
          </p:cNvSpPr>
          <p:nvPr>
            <p:ph idx="1"/>
          </p:nvPr>
        </p:nvSpPr>
        <p:spPr/>
        <p:txBody>
          <a:bodyPr/>
          <a:lstStyle/>
          <a:p>
            <a:r>
              <a:rPr lang="en-US" altLang="zh-CN" dirty="0"/>
              <a:t>List in </a:t>
            </a:r>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pic>
        <p:nvPicPr>
          <p:cNvPr id="5" name="图片 4"/>
          <p:cNvPicPr>
            <a:picLocks noChangeAspect="1"/>
          </p:cNvPicPr>
          <p:nvPr/>
        </p:nvPicPr>
        <p:blipFill>
          <a:blip r:embed="rId2"/>
          <a:stretch>
            <a:fillRect/>
          </a:stretch>
        </p:blipFill>
        <p:spPr>
          <a:xfrm>
            <a:off x="4734018" y="1059581"/>
            <a:ext cx="2619384" cy="1836251"/>
          </a:xfrm>
          <a:prstGeom prst="rect">
            <a:avLst/>
          </a:prstGeom>
        </p:spPr>
      </p:pic>
      <p:pic>
        <p:nvPicPr>
          <p:cNvPr id="6" name="图片 5"/>
          <p:cNvPicPr>
            <a:picLocks noChangeAspect="1"/>
          </p:cNvPicPr>
          <p:nvPr/>
        </p:nvPicPr>
        <p:blipFill>
          <a:blip r:embed="rId3"/>
          <a:stretch>
            <a:fillRect/>
          </a:stretch>
        </p:blipFill>
        <p:spPr>
          <a:xfrm>
            <a:off x="1790691" y="2918347"/>
            <a:ext cx="5562618" cy="1867649"/>
          </a:xfrm>
          <a:prstGeom prst="rect">
            <a:avLst/>
          </a:prstGeom>
        </p:spPr>
      </p:pic>
    </p:spTree>
    <p:extLst>
      <p:ext uri="{BB962C8B-B14F-4D97-AF65-F5344CB8AC3E}">
        <p14:creationId xmlns:p14="http://schemas.microsoft.com/office/powerpoint/2010/main" val="3901548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 Set</a:t>
            </a:r>
            <a:endParaRPr lang="zh-CN" altLang="en-US" dirty="0"/>
          </a:p>
        </p:txBody>
      </p:sp>
      <p:sp>
        <p:nvSpPr>
          <p:cNvPr id="3" name="内容占位符 2"/>
          <p:cNvSpPr>
            <a:spLocks noGrp="1"/>
          </p:cNvSpPr>
          <p:nvPr>
            <p:ph idx="1"/>
          </p:nvPr>
        </p:nvSpPr>
        <p:spPr/>
        <p:txBody>
          <a:bodyPr/>
          <a:lstStyle/>
          <a:p>
            <a:r>
              <a:rPr lang="en-US" altLang="zh-CN" dirty="0"/>
              <a:t>Set in </a:t>
            </a:r>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pic>
        <p:nvPicPr>
          <p:cNvPr id="5" name="图片 4"/>
          <p:cNvPicPr>
            <a:picLocks noChangeAspect="1"/>
          </p:cNvPicPr>
          <p:nvPr/>
        </p:nvPicPr>
        <p:blipFill>
          <a:blip r:embed="rId2"/>
          <a:stretch>
            <a:fillRect/>
          </a:stretch>
        </p:blipFill>
        <p:spPr>
          <a:xfrm>
            <a:off x="4193958" y="895528"/>
            <a:ext cx="2833298" cy="1823747"/>
          </a:xfrm>
          <a:prstGeom prst="rect">
            <a:avLst/>
          </a:prstGeom>
        </p:spPr>
      </p:pic>
      <p:pic>
        <p:nvPicPr>
          <p:cNvPr id="6" name="图片 5"/>
          <p:cNvPicPr>
            <a:picLocks noChangeAspect="1"/>
          </p:cNvPicPr>
          <p:nvPr/>
        </p:nvPicPr>
        <p:blipFill>
          <a:blip r:embed="rId3"/>
          <a:stretch>
            <a:fillRect/>
          </a:stretch>
        </p:blipFill>
        <p:spPr>
          <a:xfrm>
            <a:off x="2129715" y="2834796"/>
            <a:ext cx="4884571" cy="1951201"/>
          </a:xfrm>
          <a:prstGeom prst="rect">
            <a:avLst/>
          </a:prstGeom>
        </p:spPr>
      </p:pic>
    </p:spTree>
    <p:extLst>
      <p:ext uri="{BB962C8B-B14F-4D97-AF65-F5344CB8AC3E}">
        <p14:creationId xmlns:p14="http://schemas.microsoft.com/office/powerpoint/2010/main" val="357389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 Hash</a:t>
            </a:r>
            <a:endParaRPr lang="zh-CN" altLang="en-US" dirty="0"/>
          </a:p>
        </p:txBody>
      </p:sp>
      <p:sp>
        <p:nvSpPr>
          <p:cNvPr id="3" name="内容占位符 2"/>
          <p:cNvSpPr>
            <a:spLocks noGrp="1"/>
          </p:cNvSpPr>
          <p:nvPr>
            <p:ph idx="1"/>
          </p:nvPr>
        </p:nvSpPr>
        <p:spPr/>
        <p:txBody>
          <a:bodyPr/>
          <a:lstStyle/>
          <a:p>
            <a:r>
              <a:rPr lang="en-US" altLang="zh-CN" dirty="0"/>
              <a:t>Hash in </a:t>
            </a:r>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pic>
        <p:nvPicPr>
          <p:cNvPr id="5" name="图片 4"/>
          <p:cNvPicPr>
            <a:picLocks noChangeAspect="1"/>
          </p:cNvPicPr>
          <p:nvPr/>
        </p:nvPicPr>
        <p:blipFill>
          <a:blip r:embed="rId2"/>
          <a:stretch>
            <a:fillRect/>
          </a:stretch>
        </p:blipFill>
        <p:spPr>
          <a:xfrm>
            <a:off x="4395234" y="864030"/>
            <a:ext cx="2387081" cy="1858426"/>
          </a:xfrm>
          <a:prstGeom prst="rect">
            <a:avLst/>
          </a:prstGeom>
        </p:spPr>
      </p:pic>
      <p:pic>
        <p:nvPicPr>
          <p:cNvPr id="6" name="图片 5"/>
          <p:cNvPicPr>
            <a:picLocks noChangeAspect="1"/>
          </p:cNvPicPr>
          <p:nvPr/>
        </p:nvPicPr>
        <p:blipFill>
          <a:blip r:embed="rId3"/>
          <a:stretch>
            <a:fillRect/>
          </a:stretch>
        </p:blipFill>
        <p:spPr>
          <a:xfrm>
            <a:off x="2253674" y="2972014"/>
            <a:ext cx="4528641" cy="1806617"/>
          </a:xfrm>
          <a:prstGeom prst="rect">
            <a:avLst/>
          </a:prstGeom>
        </p:spPr>
      </p:pic>
    </p:spTree>
    <p:extLst>
      <p:ext uri="{BB962C8B-B14F-4D97-AF65-F5344CB8AC3E}">
        <p14:creationId xmlns:p14="http://schemas.microsoft.com/office/powerpoint/2010/main" val="2367199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r>
              <a:rPr lang="en-US" altLang="zh-CN" dirty="0"/>
              <a:t> - Sorted Set </a:t>
            </a:r>
            <a:endParaRPr lang="zh-CN" altLang="en-US" dirty="0"/>
          </a:p>
        </p:txBody>
      </p:sp>
      <p:sp>
        <p:nvSpPr>
          <p:cNvPr id="3" name="内容占位符 2"/>
          <p:cNvSpPr>
            <a:spLocks noGrp="1"/>
          </p:cNvSpPr>
          <p:nvPr>
            <p:ph idx="1"/>
          </p:nvPr>
        </p:nvSpPr>
        <p:spPr/>
        <p:txBody>
          <a:bodyPr/>
          <a:lstStyle/>
          <a:p>
            <a:r>
              <a:rPr lang="en-US" altLang="zh-CN" dirty="0"/>
              <a:t>Sorted set in </a:t>
            </a:r>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pic>
        <p:nvPicPr>
          <p:cNvPr id="5" name="图片 4"/>
          <p:cNvPicPr>
            <a:picLocks noChangeAspect="1"/>
          </p:cNvPicPr>
          <p:nvPr/>
        </p:nvPicPr>
        <p:blipFill>
          <a:blip r:embed="rId2"/>
          <a:stretch>
            <a:fillRect/>
          </a:stretch>
        </p:blipFill>
        <p:spPr>
          <a:xfrm>
            <a:off x="4957260" y="1028191"/>
            <a:ext cx="2457516" cy="1871771"/>
          </a:xfrm>
          <a:prstGeom prst="rect">
            <a:avLst/>
          </a:prstGeom>
        </p:spPr>
      </p:pic>
      <p:pic>
        <p:nvPicPr>
          <p:cNvPr id="6" name="图片 5"/>
          <p:cNvPicPr>
            <a:picLocks noChangeAspect="1"/>
          </p:cNvPicPr>
          <p:nvPr/>
        </p:nvPicPr>
        <p:blipFill>
          <a:blip r:embed="rId3"/>
          <a:stretch>
            <a:fillRect/>
          </a:stretch>
        </p:blipFill>
        <p:spPr>
          <a:xfrm>
            <a:off x="1516834" y="3083080"/>
            <a:ext cx="6110332" cy="1702916"/>
          </a:xfrm>
          <a:prstGeom prst="rect">
            <a:avLst/>
          </a:prstGeom>
        </p:spPr>
      </p:pic>
    </p:spTree>
    <p:extLst>
      <p:ext uri="{BB962C8B-B14F-4D97-AF65-F5344CB8AC3E}">
        <p14:creationId xmlns:p14="http://schemas.microsoft.com/office/powerpoint/2010/main" val="3716250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endParaRPr lang="zh-CN" altLang="en-US" dirty="0"/>
          </a:p>
        </p:txBody>
      </p:sp>
      <p:sp>
        <p:nvSpPr>
          <p:cNvPr id="3" name="内容占位符 2"/>
          <p:cNvSpPr>
            <a:spLocks noGrp="1"/>
          </p:cNvSpPr>
          <p:nvPr>
            <p:ph idx="1"/>
          </p:nvPr>
        </p:nvSpPr>
        <p:spPr/>
        <p:txBody>
          <a:bodyPr>
            <a:normAutofit/>
          </a:bodyPr>
          <a:lstStyle/>
          <a:p>
            <a:r>
              <a:rPr lang="en-US" altLang="zh-CN" dirty="0" err="1"/>
              <a:t>Memcached</a:t>
            </a:r>
            <a:endParaRPr lang="en-US" altLang="zh-CN" dirty="0"/>
          </a:p>
          <a:p>
            <a:pPr lvl="1"/>
            <a:r>
              <a:rPr lang="en-US" altLang="zh-CN" dirty="0"/>
              <a:t>Free &amp; open source, high-performance, distributed memory object caching system, generic in nature, but intended for use in speeding up dynamic web applications by alleviating database load.</a:t>
            </a:r>
          </a:p>
          <a:p>
            <a:endParaRPr lang="en-US" altLang="zh-CN" dirty="0"/>
          </a:p>
          <a:p>
            <a:r>
              <a:rPr lang="en-US" altLang="zh-CN" dirty="0" err="1"/>
              <a:t>Memcached</a:t>
            </a:r>
            <a:r>
              <a:rPr lang="en-US" altLang="zh-CN" dirty="0"/>
              <a:t> is an </a:t>
            </a:r>
            <a:r>
              <a:rPr lang="en-US" altLang="zh-CN" dirty="0">
                <a:solidFill>
                  <a:srgbClr val="FF0000"/>
                </a:solidFill>
              </a:rPr>
              <a:t>in-memory key-value store </a:t>
            </a:r>
            <a:r>
              <a:rPr lang="en-US" altLang="zh-CN" dirty="0"/>
              <a:t>for small chunks of arbitrary data (strings, objects) from results of database calls, API calls, or page rendering.</a:t>
            </a:r>
          </a:p>
          <a:p>
            <a:endParaRPr lang="en-US" altLang="zh-CN" dirty="0"/>
          </a:p>
          <a:p>
            <a:r>
              <a:rPr lang="en-US" altLang="zh-CN" dirty="0" err="1"/>
              <a:t>Memcached</a:t>
            </a:r>
            <a:r>
              <a:rPr lang="en-US" altLang="zh-CN" dirty="0"/>
              <a:t> is simple yet powerful. </a:t>
            </a:r>
          </a:p>
          <a:p>
            <a:pPr lvl="1"/>
            <a:r>
              <a:rPr lang="en-US" altLang="zh-CN" dirty="0"/>
              <a:t>Its simple design promotes quick deployment, ease of development, and solves many problems facing large data caches. </a:t>
            </a:r>
          </a:p>
          <a:p>
            <a:pPr lvl="1"/>
            <a:r>
              <a:rPr lang="en-US" altLang="zh-CN" dirty="0"/>
              <a:t>Its API is available for most popular languages.</a:t>
            </a:r>
          </a:p>
          <a:p>
            <a:endParaRPr lang="en-US" altLang="zh-CN" dirty="0"/>
          </a:p>
          <a:p>
            <a:r>
              <a:rPr lang="en-US" altLang="zh-CN" dirty="0"/>
              <a:t>At heart it is </a:t>
            </a:r>
            <a:r>
              <a:rPr lang="en-US" altLang="zh-CN" dirty="0">
                <a:solidFill>
                  <a:srgbClr val="FF0000"/>
                </a:solidFill>
              </a:rPr>
              <a:t>a simple Key/Value store</a:t>
            </a:r>
            <a:r>
              <a:rPr lang="en-US" altLang="zh-CN" dirty="0"/>
              <a:t>.</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2112416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Redis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pic>
        <p:nvPicPr>
          <p:cNvPr id="5" name="图片 4"/>
          <p:cNvPicPr>
            <a:picLocks noChangeAspect="1"/>
          </p:cNvPicPr>
          <p:nvPr/>
        </p:nvPicPr>
        <p:blipFill>
          <a:blip r:embed="rId2"/>
          <a:stretch>
            <a:fillRect/>
          </a:stretch>
        </p:blipFill>
        <p:spPr>
          <a:xfrm>
            <a:off x="1763688" y="731031"/>
            <a:ext cx="5616624" cy="4108972"/>
          </a:xfrm>
          <a:prstGeom prst="rect">
            <a:avLst/>
          </a:prstGeom>
        </p:spPr>
      </p:pic>
    </p:spTree>
    <p:extLst>
      <p:ext uri="{BB962C8B-B14F-4D97-AF65-F5344CB8AC3E}">
        <p14:creationId xmlns:p14="http://schemas.microsoft.com/office/powerpoint/2010/main" val="1418758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67B74-8F07-924E-BE31-442FED1D8FDF}"/>
              </a:ext>
            </a:extLst>
          </p:cNvPr>
          <p:cNvSpPr>
            <a:spLocks noGrp="1"/>
          </p:cNvSpPr>
          <p:nvPr>
            <p:ph type="title"/>
          </p:nvPr>
        </p:nvSpPr>
        <p:spPr/>
        <p:txBody>
          <a:bodyPr/>
          <a:lstStyle/>
          <a:p>
            <a:r>
              <a:rPr kumimoji="1" lang="en-US" altLang="zh-CN" dirty="0"/>
              <a:t>Redis</a:t>
            </a:r>
            <a:r>
              <a:rPr kumimoji="1" lang="zh-CN" altLang="en-US" dirty="0"/>
              <a:t> </a:t>
            </a:r>
            <a:r>
              <a:rPr kumimoji="1" lang="en-US" altLang="zh-CN" dirty="0"/>
              <a:t>-</a:t>
            </a:r>
            <a:r>
              <a:rPr kumimoji="1" lang="zh-CN" altLang="en-US" dirty="0"/>
              <a:t> </a:t>
            </a:r>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8DFC1B78-D86D-9E4D-A705-37CA753F1280}"/>
              </a:ext>
            </a:extLst>
          </p:cNvPr>
          <p:cNvSpPr>
            <a:spLocks noGrp="1"/>
          </p:cNvSpPr>
          <p:nvPr>
            <p:ph idx="1"/>
          </p:nvPr>
        </p:nvSpPr>
        <p:spPr/>
        <p:txBody>
          <a:bodyPr>
            <a:normAutofit/>
          </a:bodyPr>
          <a:lstStyle/>
          <a:p>
            <a:r>
              <a:rPr kumimoji="1" lang="en-US" altLang="zh-CN" dirty="0" err="1"/>
              <a:t>application.properties</a:t>
            </a:r>
            <a:endParaRPr kumimoji="1" lang="en-US" altLang="zh-CN" dirty="0"/>
          </a:p>
          <a:p>
            <a:pPr marL="300038" lvl="1" indent="0">
              <a:buNone/>
            </a:pPr>
            <a:r>
              <a:rPr lang="en-US" altLang="zh-CN" dirty="0">
                <a:solidFill>
                  <a:srgbClr val="808080"/>
                </a:solidFill>
              </a:rPr>
              <a:t># Redis</a:t>
            </a:r>
            <a:r>
              <a:rPr lang="zh-CN" altLang="en-US" dirty="0">
                <a:solidFill>
                  <a:srgbClr val="808080"/>
                </a:solidFill>
              </a:rPr>
              <a:t>数据库索引（默认为</a:t>
            </a:r>
            <a:r>
              <a:rPr lang="en-US" altLang="zh-CN" dirty="0">
                <a:solidFill>
                  <a:srgbClr val="808080"/>
                </a:solidFill>
              </a:rPr>
              <a:t>0</a:t>
            </a:r>
            <a:r>
              <a:rPr lang="zh-CN" altLang="en-US" dirty="0">
                <a:solidFill>
                  <a:srgbClr val="808080"/>
                </a:solidFill>
              </a:rPr>
              <a:t>）</a:t>
            </a:r>
            <a:br>
              <a:rPr lang="zh-CN" altLang="en-US" dirty="0">
                <a:solidFill>
                  <a:srgbClr val="808080"/>
                </a:solidFill>
              </a:rPr>
            </a:br>
            <a:r>
              <a:rPr lang="en-US" altLang="zh-CN" dirty="0" err="1">
                <a:solidFill>
                  <a:srgbClr val="CC7832"/>
                </a:solidFill>
              </a:rPr>
              <a:t>spring.data.redis.database</a:t>
            </a:r>
            <a:r>
              <a:rPr lang="en-US" altLang="zh-CN" dirty="0">
                <a:solidFill>
                  <a:srgbClr val="808080"/>
                </a:solidFill>
              </a:rPr>
              <a:t>=</a:t>
            </a:r>
            <a:r>
              <a:rPr lang="en-US" altLang="zh-CN" dirty="0">
                <a:solidFill>
                  <a:srgbClr val="6897BB"/>
                </a:solidFill>
              </a:rPr>
              <a:t>0</a:t>
            </a:r>
            <a:br>
              <a:rPr lang="en-US" altLang="zh-CN" dirty="0">
                <a:solidFill>
                  <a:srgbClr val="6897BB"/>
                </a:solidFill>
              </a:rPr>
            </a:br>
            <a:r>
              <a:rPr lang="en-US" altLang="zh-CN" dirty="0">
                <a:solidFill>
                  <a:srgbClr val="808080"/>
                </a:solidFill>
              </a:rPr>
              <a:t># Redis</a:t>
            </a:r>
            <a:r>
              <a:rPr lang="zh-CN" altLang="en-US" dirty="0">
                <a:solidFill>
                  <a:srgbClr val="808080"/>
                </a:solidFill>
              </a:rPr>
              <a:t>服务器地址</a:t>
            </a:r>
            <a:br>
              <a:rPr lang="zh-CN" altLang="en-US" dirty="0">
                <a:solidFill>
                  <a:srgbClr val="808080"/>
                </a:solidFill>
              </a:rPr>
            </a:br>
            <a:r>
              <a:rPr lang="en-US" altLang="zh-CN" dirty="0" err="1">
                <a:solidFill>
                  <a:srgbClr val="CC7832"/>
                </a:solidFill>
              </a:rPr>
              <a:t>spring.data.redis.host</a:t>
            </a:r>
            <a:r>
              <a:rPr lang="en-US" altLang="zh-CN" dirty="0">
                <a:solidFill>
                  <a:srgbClr val="808080"/>
                </a:solidFill>
              </a:rPr>
              <a:t>=</a:t>
            </a:r>
            <a:r>
              <a:rPr lang="en-US" altLang="zh-CN" dirty="0">
                <a:solidFill>
                  <a:srgbClr val="6A8759"/>
                </a:solidFill>
              </a:rPr>
              <a:t>localhost</a:t>
            </a:r>
            <a:br>
              <a:rPr lang="en-US" altLang="zh-CN" dirty="0">
                <a:solidFill>
                  <a:srgbClr val="6A8759"/>
                </a:solidFill>
              </a:rPr>
            </a:br>
            <a:r>
              <a:rPr lang="en-US" altLang="zh-CN" dirty="0">
                <a:solidFill>
                  <a:srgbClr val="808080"/>
                </a:solidFill>
              </a:rPr>
              <a:t># Redis</a:t>
            </a:r>
            <a:r>
              <a:rPr lang="zh-CN" altLang="en-US" dirty="0">
                <a:solidFill>
                  <a:srgbClr val="808080"/>
                </a:solidFill>
              </a:rPr>
              <a:t>服务器连接端口</a:t>
            </a:r>
            <a:br>
              <a:rPr lang="zh-CN" altLang="en-US" dirty="0">
                <a:solidFill>
                  <a:srgbClr val="808080"/>
                </a:solidFill>
              </a:rPr>
            </a:br>
            <a:r>
              <a:rPr lang="en-US" altLang="zh-CN" dirty="0" err="1">
                <a:solidFill>
                  <a:srgbClr val="CC7832"/>
                </a:solidFill>
              </a:rPr>
              <a:t>spring.data.redis.port</a:t>
            </a:r>
            <a:r>
              <a:rPr lang="en-US" altLang="zh-CN" dirty="0">
                <a:solidFill>
                  <a:srgbClr val="808080"/>
                </a:solidFill>
              </a:rPr>
              <a:t>=</a:t>
            </a:r>
            <a:r>
              <a:rPr lang="en-US" altLang="zh-CN" dirty="0">
                <a:solidFill>
                  <a:srgbClr val="6897BB"/>
                </a:solidFill>
              </a:rPr>
              <a:t>6379</a:t>
            </a:r>
            <a:br>
              <a:rPr lang="en-US" altLang="zh-CN" dirty="0">
                <a:solidFill>
                  <a:srgbClr val="6897BB"/>
                </a:solidFill>
              </a:rPr>
            </a:br>
            <a:r>
              <a:rPr lang="en-US" altLang="zh-CN" dirty="0">
                <a:solidFill>
                  <a:srgbClr val="808080"/>
                </a:solidFill>
              </a:rPr>
              <a:t># Redis</a:t>
            </a:r>
            <a:r>
              <a:rPr lang="zh-CN" altLang="en-US" dirty="0">
                <a:solidFill>
                  <a:srgbClr val="808080"/>
                </a:solidFill>
              </a:rPr>
              <a:t>服务器连接密码（默认为空）</a:t>
            </a:r>
            <a:br>
              <a:rPr lang="zh-CN" altLang="en-US" dirty="0">
                <a:solidFill>
                  <a:srgbClr val="808080"/>
                </a:solidFill>
              </a:rPr>
            </a:br>
            <a:r>
              <a:rPr lang="en-US" altLang="zh-CN" dirty="0" err="1">
                <a:solidFill>
                  <a:srgbClr val="CC7832"/>
                </a:solidFill>
              </a:rPr>
              <a:t>spring.data.redis.password</a:t>
            </a:r>
            <a:r>
              <a:rPr lang="en-US" altLang="zh-CN" dirty="0">
                <a:solidFill>
                  <a:srgbClr val="808080"/>
                </a:solidFill>
              </a:rPr>
              <a:t>=</a:t>
            </a:r>
            <a:br>
              <a:rPr lang="en-US" altLang="zh-CN" dirty="0">
                <a:solidFill>
                  <a:srgbClr val="808080"/>
                </a:solidFill>
              </a:rPr>
            </a:br>
            <a:r>
              <a:rPr lang="en-US" altLang="zh-CN" dirty="0">
                <a:solidFill>
                  <a:srgbClr val="808080"/>
                </a:solidFill>
              </a:rPr>
              <a:t># </a:t>
            </a:r>
            <a:r>
              <a:rPr lang="zh-CN" altLang="en-US" dirty="0">
                <a:solidFill>
                  <a:srgbClr val="808080"/>
                </a:solidFill>
              </a:rPr>
              <a:t>连接超时时间（毫秒）</a:t>
            </a:r>
            <a:br>
              <a:rPr lang="zh-CN" altLang="en-US" dirty="0">
                <a:solidFill>
                  <a:srgbClr val="808080"/>
                </a:solidFill>
              </a:rPr>
            </a:br>
            <a:r>
              <a:rPr lang="en-US" altLang="zh-CN" dirty="0" err="1">
                <a:solidFill>
                  <a:srgbClr val="CC7832"/>
                </a:solidFill>
              </a:rPr>
              <a:t>spring.data.redis.timeout</a:t>
            </a:r>
            <a:r>
              <a:rPr lang="en-US" altLang="zh-CN" dirty="0">
                <a:solidFill>
                  <a:srgbClr val="808080"/>
                </a:solidFill>
              </a:rPr>
              <a:t>=</a:t>
            </a:r>
            <a:r>
              <a:rPr lang="en-US" altLang="zh-CN" dirty="0">
                <a:solidFill>
                  <a:srgbClr val="6A8759"/>
                </a:solidFill>
              </a:rPr>
              <a:t>300</a:t>
            </a:r>
            <a:endParaRPr lang="zh-CN" altLang="en-US"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153FAE66-CC11-CC48-9316-C341A847E6BA}"/>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389575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31977-2229-A141-9D84-1D0164E61BF4}"/>
              </a:ext>
            </a:extLst>
          </p:cNvPr>
          <p:cNvSpPr>
            <a:spLocks noGrp="1"/>
          </p:cNvSpPr>
          <p:nvPr>
            <p:ph type="title"/>
          </p:nvPr>
        </p:nvSpPr>
        <p:spPr/>
        <p:txBody>
          <a:bodyPr/>
          <a:lstStyle/>
          <a:p>
            <a:r>
              <a:rPr kumimoji="1" lang="en-US" altLang="zh-CN" dirty="0"/>
              <a:t>Redis</a:t>
            </a:r>
            <a:r>
              <a:rPr kumimoji="1" lang="zh-CN" altLang="en-US" dirty="0"/>
              <a:t> </a:t>
            </a:r>
            <a:r>
              <a:rPr kumimoji="1" lang="en-US" altLang="zh-CN" dirty="0"/>
              <a:t>-</a:t>
            </a:r>
            <a:r>
              <a:rPr kumimoji="1" lang="zh-CN" altLang="en-US" dirty="0"/>
              <a:t> </a:t>
            </a:r>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8F209C7D-4E1D-674B-8733-64685AE802A2}"/>
              </a:ext>
            </a:extLst>
          </p:cNvPr>
          <p:cNvSpPr>
            <a:spLocks noGrp="1"/>
          </p:cNvSpPr>
          <p:nvPr>
            <p:ph idx="1"/>
          </p:nvPr>
        </p:nvSpPr>
        <p:spPr/>
        <p:txBody>
          <a:bodyPr>
            <a:normAutofit/>
          </a:bodyPr>
          <a:lstStyle/>
          <a:p>
            <a:r>
              <a:rPr kumimoji="1" lang="en-US" altLang="zh-CN" sz="1500" dirty="0" err="1"/>
              <a:t>PersonDaoImpl.java</a:t>
            </a:r>
            <a:endParaRPr kumimoji="1" lang="zh-CN" altLang="en-US" sz="1500" dirty="0"/>
          </a:p>
        </p:txBody>
      </p:sp>
      <p:sp>
        <p:nvSpPr>
          <p:cNvPr id="4" name="灯片编号占位符 3">
            <a:extLst>
              <a:ext uri="{FF2B5EF4-FFF2-40B4-BE49-F238E27FC236}">
                <a16:creationId xmlns:a16="http://schemas.microsoft.com/office/drawing/2014/main" id="{7DBE422C-DC66-3B43-8852-A00743D52C42}"/>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
        <p:nvSpPr>
          <p:cNvPr id="6" name="矩形 5">
            <a:extLst>
              <a:ext uri="{FF2B5EF4-FFF2-40B4-BE49-F238E27FC236}">
                <a16:creationId xmlns:a16="http://schemas.microsoft.com/office/drawing/2014/main" id="{96771400-2E92-6D48-8F38-FAD8552A8EA0}"/>
              </a:ext>
            </a:extLst>
          </p:cNvPr>
          <p:cNvSpPr/>
          <p:nvPr/>
        </p:nvSpPr>
        <p:spPr>
          <a:xfrm>
            <a:off x="395536" y="1167594"/>
            <a:ext cx="7407222" cy="3970318"/>
          </a:xfrm>
          <a:prstGeom prst="rect">
            <a:avLst/>
          </a:prstGeom>
        </p:spPr>
        <p:txBody>
          <a:bodyPr wrap="square">
            <a:spAutoFit/>
          </a:bodyPr>
          <a:lstStyle/>
          <a:p>
            <a:r>
              <a:rPr lang="en" altLang="zh-CN" sz="1200" dirty="0">
                <a:solidFill>
                  <a:srgbClr val="BBB529"/>
                </a:solidFill>
              </a:rPr>
              <a:t>@Repository</a:t>
            </a:r>
            <a:br>
              <a:rPr lang="en" altLang="zh-CN" sz="1200" dirty="0">
                <a:solidFill>
                  <a:srgbClr val="BBB529"/>
                </a:solidFill>
              </a:rPr>
            </a:br>
            <a:r>
              <a:rPr lang="en" altLang="zh-CN" sz="1200" dirty="0">
                <a:solidFill>
                  <a:srgbClr val="CC7832"/>
                </a:solidFill>
              </a:rPr>
              <a:t>public class </a:t>
            </a:r>
            <a:r>
              <a:rPr lang="en" altLang="zh-CN" sz="1200" dirty="0" err="1"/>
              <a:t>PersonDaoImpl</a:t>
            </a:r>
            <a:r>
              <a:rPr lang="en" altLang="zh-CN" sz="1200" dirty="0"/>
              <a:t> </a:t>
            </a:r>
            <a:r>
              <a:rPr lang="en" altLang="zh-CN" sz="1200" dirty="0">
                <a:solidFill>
                  <a:srgbClr val="CC7832"/>
                </a:solidFill>
              </a:rPr>
              <a:t>implements </a:t>
            </a:r>
            <a:r>
              <a:rPr lang="en" altLang="zh-CN" sz="1200" dirty="0" err="1"/>
              <a:t>PersonDao</a:t>
            </a:r>
            <a:r>
              <a:rPr lang="en" altLang="zh-CN" sz="1200" dirty="0"/>
              <a:t> {</a:t>
            </a:r>
            <a:br>
              <a:rPr lang="en" altLang="zh-CN" sz="1200" dirty="0"/>
            </a:br>
            <a:r>
              <a:rPr lang="en" altLang="zh-CN" sz="1200" dirty="0"/>
              <a:t>    </a:t>
            </a:r>
            <a:r>
              <a:rPr lang="en" altLang="zh-CN" sz="1200" dirty="0">
                <a:solidFill>
                  <a:srgbClr val="BBB529"/>
                </a:solidFill>
              </a:rPr>
              <a:t>@</a:t>
            </a:r>
            <a:r>
              <a:rPr lang="en" altLang="zh-CN" sz="1200" dirty="0" err="1">
                <a:solidFill>
                  <a:srgbClr val="BBB529"/>
                </a:solidFill>
              </a:rPr>
              <a:t>Autowired</a:t>
            </a:r>
            <a:br>
              <a:rPr lang="en" altLang="zh-CN" sz="1200" dirty="0">
                <a:solidFill>
                  <a:srgbClr val="BBB529"/>
                </a:solidFill>
              </a:rPr>
            </a:br>
            <a:r>
              <a:rPr lang="en" altLang="zh-CN" sz="1200" dirty="0">
                <a:solidFill>
                  <a:srgbClr val="BBB529"/>
                </a:solidFill>
              </a:rPr>
              <a:t>    </a:t>
            </a:r>
            <a:r>
              <a:rPr lang="en" altLang="zh-CN" sz="1200" dirty="0">
                <a:solidFill>
                  <a:srgbClr val="CC7832"/>
                </a:solidFill>
              </a:rPr>
              <a:t>private </a:t>
            </a:r>
            <a:r>
              <a:rPr lang="en" altLang="zh-CN" sz="1200" dirty="0" err="1"/>
              <a:t>PersonRepository</a:t>
            </a:r>
            <a:r>
              <a:rPr lang="en" altLang="zh-CN" sz="1200" dirty="0"/>
              <a:t> </a:t>
            </a:r>
            <a:r>
              <a:rPr lang="en" altLang="zh-CN" sz="1200" dirty="0" err="1">
                <a:solidFill>
                  <a:srgbClr val="9876AA"/>
                </a:solidFill>
              </a:rPr>
              <a:t>personRepository</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solidFill>
                  <a:srgbClr val="BBB529"/>
                </a:solidFill>
              </a:rPr>
              <a:t>@</a:t>
            </a:r>
            <a:r>
              <a:rPr lang="en" altLang="zh-CN" sz="1200" dirty="0" err="1">
                <a:solidFill>
                  <a:srgbClr val="BBB529"/>
                </a:solidFill>
              </a:rPr>
              <a:t>Autowired</a:t>
            </a:r>
            <a:br>
              <a:rPr lang="en" altLang="zh-CN" sz="1200" dirty="0">
                <a:solidFill>
                  <a:srgbClr val="BBB529"/>
                </a:solidFill>
              </a:rPr>
            </a:br>
            <a:r>
              <a:rPr lang="en" altLang="zh-CN" sz="1200" dirty="0">
                <a:solidFill>
                  <a:srgbClr val="BBB529"/>
                </a:solidFill>
              </a:rPr>
              <a:t>    </a:t>
            </a:r>
            <a:r>
              <a:rPr lang="en" altLang="zh-CN" sz="1200" dirty="0">
                <a:solidFill>
                  <a:srgbClr val="CC7832"/>
                </a:solidFill>
              </a:rPr>
              <a:t>private </a:t>
            </a:r>
            <a:r>
              <a:rPr lang="en" altLang="zh-CN" sz="1200" dirty="0" err="1"/>
              <a:t>RedisTemplate</a:t>
            </a:r>
            <a:r>
              <a:rPr lang="en" altLang="zh-CN" sz="1200" dirty="0"/>
              <a:t> </a:t>
            </a:r>
            <a:r>
              <a:rPr lang="en" altLang="zh-CN" sz="1200" dirty="0" err="1">
                <a:solidFill>
                  <a:srgbClr val="9876AA"/>
                </a:solidFill>
              </a:rPr>
              <a:t>redisTemplate</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a:t>
            </a:r>
            <a:r>
              <a:rPr lang="en" altLang="zh-CN" sz="1200" dirty="0">
                <a:solidFill>
                  <a:srgbClr val="BBB529"/>
                </a:solidFill>
              </a:rPr>
              <a:t>@Override</a:t>
            </a:r>
            <a:br>
              <a:rPr lang="en" altLang="zh-CN" sz="1200" dirty="0">
                <a:solidFill>
                  <a:srgbClr val="BBB529"/>
                </a:solidFill>
              </a:rPr>
            </a:br>
            <a:r>
              <a:rPr lang="en" altLang="zh-CN" sz="1200" dirty="0">
                <a:solidFill>
                  <a:srgbClr val="BBB529"/>
                </a:solidFill>
              </a:rPr>
              <a:t>    </a:t>
            </a:r>
            <a:r>
              <a:rPr lang="en" altLang="zh-CN" sz="1200" dirty="0">
                <a:solidFill>
                  <a:srgbClr val="CC7832"/>
                </a:solidFill>
                <a:effectLst/>
              </a:rPr>
              <a:t>public </a:t>
            </a:r>
            <a:r>
              <a:rPr lang="en" altLang="zh-CN" sz="1200" dirty="0">
                <a:effectLst/>
              </a:rPr>
              <a:t>Person</a:t>
            </a:r>
            <a:r>
              <a:rPr lang="en" altLang="zh-CN" sz="1200" dirty="0">
                <a:solidFill>
                  <a:srgbClr val="A9B7C6"/>
                </a:solidFill>
                <a:effectLst/>
              </a:rPr>
              <a:t> </a:t>
            </a:r>
            <a:r>
              <a:rPr lang="en" altLang="zh-CN" sz="1200" dirty="0" err="1">
                <a:solidFill>
                  <a:srgbClr val="FFC66D"/>
                </a:solidFill>
                <a:effectLst/>
              </a:rPr>
              <a:t>findOne</a:t>
            </a:r>
            <a:r>
              <a:rPr lang="en" altLang="zh-CN" sz="1200" dirty="0">
                <a:effectLst/>
              </a:rPr>
              <a:t>(Integer id) {</a:t>
            </a:r>
            <a:br>
              <a:rPr lang="en" altLang="zh-CN" sz="1200" dirty="0">
                <a:effectLst/>
              </a:rPr>
            </a:br>
            <a:r>
              <a:rPr lang="en" altLang="zh-CN" sz="1200" dirty="0">
                <a:effectLst/>
              </a:rPr>
              <a:t>       Person person =</a:t>
            </a:r>
            <a:r>
              <a:rPr lang="en" altLang="zh-CN" sz="1200" dirty="0">
                <a:solidFill>
                  <a:srgbClr val="A9B7C6"/>
                </a:solidFill>
                <a:effectLst/>
              </a:rPr>
              <a:t> </a:t>
            </a:r>
            <a:r>
              <a:rPr lang="en" altLang="zh-CN" sz="1200" dirty="0">
                <a:solidFill>
                  <a:srgbClr val="CC7832"/>
                </a:solidFill>
                <a:effectLst/>
              </a:rPr>
              <a:t>null;</a:t>
            </a:r>
            <a:br>
              <a:rPr lang="en" altLang="zh-CN" sz="1200" dirty="0">
                <a:solidFill>
                  <a:srgbClr val="CC7832"/>
                </a:solidFill>
                <a:effectLst/>
              </a:rPr>
            </a:br>
            <a:r>
              <a:rPr lang="en" altLang="zh-CN" sz="1200" dirty="0">
                <a:solidFill>
                  <a:srgbClr val="CC7832"/>
                </a:solidFill>
                <a:effectLst/>
              </a:rPr>
              <a:t>       </a:t>
            </a:r>
            <a:r>
              <a:rPr lang="en" altLang="zh-CN" sz="1200" dirty="0">
                <a:effectLst/>
              </a:rPr>
              <a:t>String p = (String)</a:t>
            </a:r>
            <a:r>
              <a:rPr lang="en" altLang="zh-CN" sz="1200" dirty="0" err="1">
                <a:solidFill>
                  <a:srgbClr val="9876AA"/>
                </a:solidFill>
                <a:effectLst/>
              </a:rPr>
              <a:t>redisTemplate</a:t>
            </a:r>
            <a:r>
              <a:rPr lang="en" altLang="zh-CN" sz="1200" dirty="0" err="1">
                <a:effectLst/>
              </a:rPr>
              <a:t>.opsForValue</a:t>
            </a:r>
            <a:r>
              <a:rPr lang="en" altLang="zh-CN" sz="1200" dirty="0">
                <a:effectLst/>
              </a:rPr>
              <a:t>().get(</a:t>
            </a:r>
            <a:r>
              <a:rPr lang="en" altLang="zh-CN" sz="1200" dirty="0">
                <a:solidFill>
                  <a:srgbClr val="6A8759"/>
                </a:solidFill>
                <a:effectLst/>
              </a:rPr>
              <a:t>"user" </a:t>
            </a:r>
            <a:r>
              <a:rPr lang="en" altLang="zh-CN" sz="1200" dirty="0">
                <a:effectLst/>
              </a:rPr>
              <a:t>+ id)</a:t>
            </a:r>
            <a:r>
              <a:rPr lang="en" altLang="zh-CN" sz="1200" dirty="0">
                <a:solidFill>
                  <a:srgbClr val="CC7832"/>
                </a:solidFill>
                <a:effectLst/>
              </a:rPr>
              <a:t>;</a:t>
            </a:r>
            <a:br>
              <a:rPr lang="en" altLang="zh-CN" sz="1200" dirty="0">
                <a:solidFill>
                  <a:srgbClr val="CC7832"/>
                </a:solidFill>
                <a:effectLst/>
              </a:rPr>
            </a:br>
            <a:r>
              <a:rPr lang="en" altLang="zh-CN" sz="1200" dirty="0">
                <a:solidFill>
                  <a:srgbClr val="CC7832"/>
                </a:solidFill>
                <a:effectLst/>
              </a:rPr>
              <a:t>       if </a:t>
            </a:r>
            <a:r>
              <a:rPr lang="en" altLang="zh-CN" sz="1200" dirty="0">
                <a:effectLst/>
              </a:rPr>
              <a:t>(p == </a:t>
            </a:r>
            <a:r>
              <a:rPr lang="en" altLang="zh-CN" sz="1200" dirty="0">
                <a:solidFill>
                  <a:srgbClr val="CC7832"/>
                </a:solidFill>
                <a:effectLst/>
              </a:rPr>
              <a:t>null</a:t>
            </a:r>
            <a:r>
              <a:rPr lang="en" altLang="zh-CN" sz="1200" dirty="0">
                <a:effectLst/>
              </a:rPr>
              <a:t>) {</a:t>
            </a:r>
            <a:br>
              <a:rPr lang="en" altLang="zh-CN" sz="1200" dirty="0">
                <a:solidFill>
                  <a:srgbClr val="A9B7C6"/>
                </a:solidFill>
                <a:effectLst/>
              </a:rPr>
            </a:br>
            <a:r>
              <a:rPr lang="en" altLang="zh-CN" sz="1200" dirty="0">
                <a:solidFill>
                  <a:srgbClr val="A9B7C6"/>
                </a:solidFill>
                <a:effectLst/>
              </a:rPr>
              <a:t>        </a:t>
            </a:r>
            <a:r>
              <a:rPr lang="en" altLang="zh-CN" sz="1200" dirty="0">
                <a:solidFill>
                  <a:srgbClr val="CC7832"/>
                </a:solidFill>
                <a:effectLst/>
              </a:rPr>
              <a:t>        </a:t>
            </a:r>
            <a:r>
              <a:rPr lang="en" altLang="zh-CN" sz="1200" dirty="0">
                <a:effectLst/>
              </a:rPr>
              <a:t>person =</a:t>
            </a:r>
            <a:r>
              <a:rPr lang="en" altLang="zh-CN" sz="1200" dirty="0">
                <a:solidFill>
                  <a:srgbClr val="A9B7C6"/>
                </a:solidFill>
                <a:effectLst/>
              </a:rPr>
              <a:t> </a:t>
            </a:r>
            <a:r>
              <a:rPr lang="en" altLang="zh-CN" sz="1200" dirty="0" err="1">
                <a:solidFill>
                  <a:srgbClr val="9876AA"/>
                </a:solidFill>
                <a:effectLst/>
              </a:rPr>
              <a:t>personRepository</a:t>
            </a:r>
            <a:r>
              <a:rPr lang="en" altLang="zh-CN" sz="1200" dirty="0" err="1">
                <a:solidFill>
                  <a:srgbClr val="A9B7C6"/>
                </a:solidFill>
                <a:effectLst/>
              </a:rPr>
              <a:t>.</a:t>
            </a:r>
            <a:r>
              <a:rPr lang="en" altLang="zh-CN" sz="1200" dirty="0" err="1">
                <a:effectLst/>
              </a:rPr>
              <a:t>getOne</a:t>
            </a:r>
            <a:r>
              <a:rPr lang="en" altLang="zh-CN" sz="1200" dirty="0">
                <a:effectLst/>
              </a:rPr>
              <a:t>(id)</a:t>
            </a:r>
            <a:r>
              <a:rPr lang="en" altLang="zh-CN" sz="1200" dirty="0">
                <a:solidFill>
                  <a:srgbClr val="CC7832"/>
                </a:solidFill>
                <a:effectLst/>
              </a:rPr>
              <a:t>;</a:t>
            </a:r>
            <a:br>
              <a:rPr lang="en" altLang="zh-CN" sz="1200" dirty="0">
                <a:solidFill>
                  <a:srgbClr val="CC7832"/>
                </a:solidFill>
                <a:effectLst/>
              </a:rPr>
            </a:br>
            <a:r>
              <a:rPr lang="en" altLang="zh-CN" sz="1200" dirty="0">
                <a:solidFill>
                  <a:srgbClr val="CC7832"/>
                </a:solidFill>
                <a:effectLst/>
              </a:rPr>
              <a:t>                </a:t>
            </a:r>
            <a:r>
              <a:rPr lang="en" altLang="zh-CN" sz="1200" dirty="0" err="1">
                <a:solidFill>
                  <a:srgbClr val="9876AA"/>
                </a:solidFill>
                <a:effectLst/>
              </a:rPr>
              <a:t>redisTemplate</a:t>
            </a:r>
            <a:r>
              <a:rPr lang="en" altLang="zh-CN" sz="1200" dirty="0" err="1">
                <a:effectLst/>
              </a:rPr>
              <a:t>.opsForValue</a:t>
            </a:r>
            <a:r>
              <a:rPr lang="en" altLang="zh-CN" sz="1200" dirty="0">
                <a:effectLst/>
              </a:rPr>
              <a:t>().set</a:t>
            </a:r>
            <a:r>
              <a:rPr lang="en" altLang="zh-CN" sz="1200" dirty="0">
                <a:solidFill>
                  <a:srgbClr val="A9B7C6"/>
                </a:solidFill>
                <a:effectLst/>
              </a:rPr>
              <a:t>(</a:t>
            </a:r>
            <a:r>
              <a:rPr lang="en" altLang="zh-CN" sz="1200" dirty="0">
                <a:solidFill>
                  <a:srgbClr val="6A8759"/>
                </a:solidFill>
                <a:effectLst/>
              </a:rPr>
              <a:t>"user" </a:t>
            </a:r>
            <a:r>
              <a:rPr lang="en" altLang="zh-CN" sz="1200" dirty="0">
                <a:effectLst/>
              </a:rPr>
              <a:t>+ id</a:t>
            </a:r>
            <a:r>
              <a:rPr lang="en" altLang="zh-CN" sz="1200" dirty="0">
                <a:solidFill>
                  <a:srgbClr val="CC7832"/>
                </a:solidFill>
                <a:effectLst/>
              </a:rPr>
              <a:t>, </a:t>
            </a:r>
            <a:r>
              <a:rPr lang="en" altLang="zh-CN" sz="1200" dirty="0" err="1">
                <a:effectLst/>
              </a:rPr>
              <a:t>JSON.</a:t>
            </a:r>
            <a:r>
              <a:rPr lang="en" altLang="zh-CN" sz="1200" i="1" dirty="0" err="1">
                <a:effectLst/>
              </a:rPr>
              <a:t>toJSONString</a:t>
            </a:r>
            <a:r>
              <a:rPr lang="en" altLang="zh-CN" sz="1200" dirty="0">
                <a:effectLst/>
              </a:rPr>
              <a:t>(person))</a:t>
            </a:r>
            <a:r>
              <a:rPr lang="en" altLang="zh-CN" sz="1200" dirty="0">
                <a:solidFill>
                  <a:srgbClr val="CC7832"/>
                </a:solidFill>
                <a:effectLst/>
              </a:rPr>
              <a:t>;</a:t>
            </a:r>
            <a:br>
              <a:rPr lang="en" altLang="zh-CN" sz="1200" dirty="0">
                <a:solidFill>
                  <a:srgbClr val="CC7832"/>
                </a:solidFill>
                <a:effectLst/>
              </a:rPr>
            </a:br>
            <a:r>
              <a:rPr lang="en" altLang="zh-CN" sz="1200" dirty="0">
                <a:effectLst/>
              </a:rPr>
              <a:t>       }</a:t>
            </a:r>
            <a:r>
              <a:rPr lang="en" altLang="zh-CN" sz="1200" dirty="0">
                <a:solidFill>
                  <a:srgbClr val="A9B7C6"/>
                </a:solidFill>
                <a:effectLst/>
              </a:rPr>
              <a:t> </a:t>
            </a:r>
            <a:r>
              <a:rPr lang="en" altLang="zh-CN" sz="1200" dirty="0">
                <a:solidFill>
                  <a:srgbClr val="CC7832"/>
                </a:solidFill>
                <a:effectLst/>
              </a:rPr>
              <a:t>else </a:t>
            </a:r>
            <a:r>
              <a:rPr lang="en" altLang="zh-CN" sz="1200" dirty="0">
                <a:effectLst/>
              </a:rPr>
              <a:t>{</a:t>
            </a:r>
            <a:br>
              <a:rPr lang="en" altLang="zh-CN" sz="1200" dirty="0">
                <a:solidFill>
                  <a:srgbClr val="A9B7C6"/>
                </a:solidFill>
                <a:effectLst/>
              </a:rPr>
            </a:br>
            <a:r>
              <a:rPr lang="en" altLang="zh-CN" sz="1200" dirty="0">
                <a:solidFill>
                  <a:srgbClr val="A9B7C6"/>
                </a:solidFill>
                <a:effectLst/>
              </a:rPr>
              <a:t>                </a:t>
            </a:r>
            <a:r>
              <a:rPr lang="en" altLang="zh-CN" sz="1200" dirty="0">
                <a:effectLst/>
              </a:rPr>
              <a:t>person = </a:t>
            </a:r>
            <a:r>
              <a:rPr lang="en" altLang="zh-CN" sz="1200" dirty="0" err="1">
                <a:effectLst/>
              </a:rPr>
              <a:t>JSON.</a:t>
            </a:r>
            <a:r>
              <a:rPr lang="en" altLang="zh-CN" sz="1200" i="1" dirty="0" err="1">
                <a:effectLst/>
              </a:rPr>
              <a:t>parseObject</a:t>
            </a:r>
            <a:r>
              <a:rPr lang="en" altLang="zh-CN" sz="1200" dirty="0">
                <a:effectLst/>
              </a:rPr>
              <a:t>(p</a:t>
            </a:r>
            <a:r>
              <a:rPr lang="en" altLang="zh-CN" sz="1200" dirty="0">
                <a:solidFill>
                  <a:srgbClr val="CC7832"/>
                </a:solidFill>
                <a:effectLst/>
              </a:rPr>
              <a:t>, </a:t>
            </a:r>
            <a:r>
              <a:rPr lang="en" altLang="zh-CN" sz="1200" dirty="0" err="1">
                <a:effectLst/>
              </a:rPr>
              <a:t>Person</a:t>
            </a:r>
            <a:r>
              <a:rPr lang="en" altLang="zh-CN" sz="1200" dirty="0" err="1">
                <a:solidFill>
                  <a:srgbClr val="A9B7C6"/>
                </a:solidFill>
                <a:effectLst/>
              </a:rPr>
              <a:t>.</a:t>
            </a:r>
            <a:r>
              <a:rPr lang="en" altLang="zh-CN" sz="1200" dirty="0" err="1">
                <a:solidFill>
                  <a:srgbClr val="CC7832"/>
                </a:solidFill>
                <a:effectLst/>
              </a:rPr>
              <a:t>class</a:t>
            </a:r>
            <a:r>
              <a:rPr lang="en" altLang="zh-CN" sz="1200" dirty="0">
                <a:solidFill>
                  <a:srgbClr val="A9B7C6"/>
                </a:solidFill>
                <a:effectLst/>
              </a:rPr>
              <a:t>)</a:t>
            </a:r>
            <a:r>
              <a:rPr lang="en" altLang="zh-CN" sz="1200" dirty="0">
                <a:solidFill>
                  <a:srgbClr val="CC7832"/>
                </a:solidFill>
                <a:effectLst/>
              </a:rPr>
              <a:t>;</a:t>
            </a:r>
            <a:br>
              <a:rPr lang="en" altLang="zh-CN" sz="1200" dirty="0">
                <a:solidFill>
                  <a:srgbClr val="CC7832"/>
                </a:solidFill>
                <a:effectLst/>
              </a:rPr>
            </a:br>
            <a:r>
              <a:rPr lang="en" altLang="zh-CN" sz="1200" dirty="0">
                <a:solidFill>
                  <a:srgbClr val="CC7832"/>
                </a:solidFill>
                <a:effectLst/>
              </a:rPr>
              <a:t>                </a:t>
            </a:r>
            <a:r>
              <a:rPr lang="en" altLang="zh-CN" sz="1200" dirty="0" err="1">
                <a:effectLst/>
              </a:rPr>
              <a:t>System</a:t>
            </a:r>
            <a:r>
              <a:rPr lang="en" altLang="zh-CN" sz="1200" dirty="0" err="1">
                <a:solidFill>
                  <a:srgbClr val="A9B7C6"/>
                </a:solidFill>
                <a:effectLst/>
              </a:rPr>
              <a:t>.</a:t>
            </a:r>
            <a:r>
              <a:rPr lang="en" altLang="zh-CN" sz="1200" i="1" dirty="0" err="1">
                <a:solidFill>
                  <a:srgbClr val="9876AA"/>
                </a:solidFill>
                <a:effectLst/>
              </a:rPr>
              <a:t>out</a:t>
            </a:r>
            <a:r>
              <a:rPr lang="en" altLang="zh-CN" sz="1200" dirty="0" err="1">
                <a:solidFill>
                  <a:srgbClr val="A9B7C6"/>
                </a:solidFill>
                <a:effectLst/>
              </a:rPr>
              <a:t>.</a:t>
            </a:r>
            <a:r>
              <a:rPr lang="en" altLang="zh-CN" sz="1200" dirty="0" err="1">
                <a:effectLst/>
              </a:rPr>
              <a:t>println</a:t>
            </a:r>
            <a:r>
              <a:rPr lang="en" altLang="zh-CN" sz="1200" dirty="0">
                <a:effectLst/>
              </a:rPr>
              <a:t>(</a:t>
            </a:r>
            <a:r>
              <a:rPr lang="en" altLang="zh-CN" sz="1200" dirty="0">
                <a:solidFill>
                  <a:srgbClr val="6A8759"/>
                </a:solidFill>
                <a:effectLst/>
              </a:rPr>
              <a:t>"Person: " </a:t>
            </a:r>
            <a:r>
              <a:rPr lang="en" altLang="zh-CN" sz="1200" dirty="0">
                <a:effectLst/>
              </a:rPr>
              <a:t>+ id + </a:t>
            </a:r>
            <a:r>
              <a:rPr lang="en" altLang="zh-CN" sz="1200" dirty="0">
                <a:solidFill>
                  <a:srgbClr val="6A8759"/>
                </a:solidFill>
                <a:effectLst/>
              </a:rPr>
              <a:t>" is in Redis"</a:t>
            </a:r>
            <a:r>
              <a:rPr lang="en" altLang="zh-CN" sz="1200" dirty="0">
                <a:effectLst/>
              </a:rPr>
              <a:t>)</a:t>
            </a:r>
            <a:r>
              <a:rPr lang="en" altLang="zh-CN" sz="1200" dirty="0">
                <a:solidFill>
                  <a:srgbClr val="CC7832"/>
                </a:solidFill>
                <a:effectLst/>
              </a:rPr>
              <a:t>;</a:t>
            </a:r>
            <a:br>
              <a:rPr lang="en" altLang="zh-CN" sz="1200" dirty="0">
                <a:solidFill>
                  <a:srgbClr val="CC7832"/>
                </a:solidFill>
                <a:effectLst/>
              </a:rPr>
            </a:br>
            <a:r>
              <a:rPr lang="en" altLang="zh-CN" sz="1200" dirty="0">
                <a:solidFill>
                  <a:srgbClr val="CC7832"/>
                </a:solidFill>
                <a:effectLst/>
              </a:rPr>
              <a:t>      </a:t>
            </a:r>
            <a:r>
              <a:rPr lang="en" altLang="zh-CN" sz="1200" dirty="0">
                <a:effectLst/>
              </a:rPr>
              <a:t> }</a:t>
            </a:r>
            <a:br>
              <a:rPr lang="en" altLang="zh-CN" sz="1200" dirty="0">
                <a:solidFill>
                  <a:srgbClr val="A9B7C6"/>
                </a:solidFill>
                <a:effectLst/>
              </a:rPr>
            </a:br>
            <a:r>
              <a:rPr lang="en" altLang="zh-CN" sz="1200" dirty="0">
                <a:solidFill>
                  <a:srgbClr val="A9B7C6"/>
                </a:solidFill>
                <a:effectLst/>
              </a:rPr>
              <a:t>       </a:t>
            </a:r>
            <a:r>
              <a:rPr lang="en" altLang="zh-CN" sz="1200" dirty="0">
                <a:solidFill>
                  <a:srgbClr val="CC7832"/>
                </a:solidFill>
                <a:effectLst/>
              </a:rPr>
              <a:t>return </a:t>
            </a:r>
            <a:r>
              <a:rPr lang="en" altLang="zh-CN" sz="1200" dirty="0">
                <a:effectLst/>
              </a:rPr>
              <a:t>person</a:t>
            </a:r>
            <a:r>
              <a:rPr lang="en" altLang="zh-CN" sz="1200" dirty="0">
                <a:solidFill>
                  <a:srgbClr val="CC7832"/>
                </a:solidFill>
                <a:effectLst/>
              </a:rPr>
              <a:t>;</a:t>
            </a:r>
            <a:br>
              <a:rPr lang="en" altLang="zh-CN" sz="1200" dirty="0">
                <a:solidFill>
                  <a:srgbClr val="CC7832"/>
                </a:solidFill>
                <a:effectLst/>
              </a:rPr>
            </a:br>
            <a:r>
              <a:rPr lang="en" altLang="zh-CN" sz="1200" dirty="0">
                <a:solidFill>
                  <a:srgbClr val="CC7832"/>
                </a:solidFill>
                <a:effectLst/>
              </a:rPr>
              <a:t>   </a:t>
            </a:r>
            <a:r>
              <a:rPr lang="en" altLang="zh-CN" sz="1200" dirty="0">
                <a:effectLst/>
              </a:rPr>
              <a:t> }</a:t>
            </a:r>
          </a:p>
          <a:p>
            <a:r>
              <a:rPr lang="en" altLang="zh-CN" sz="1200" dirty="0"/>
              <a:t>}</a:t>
            </a:r>
            <a:endParaRPr lang="zh-CN" altLang="en-US" sz="1200" dirty="0"/>
          </a:p>
        </p:txBody>
      </p:sp>
    </p:spTree>
    <p:extLst>
      <p:ext uri="{BB962C8B-B14F-4D97-AF65-F5344CB8AC3E}">
        <p14:creationId xmlns:p14="http://schemas.microsoft.com/office/powerpoint/2010/main" val="4036337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EC447-83A9-4C47-A346-C21F09A14704}"/>
              </a:ext>
            </a:extLst>
          </p:cNvPr>
          <p:cNvSpPr>
            <a:spLocks noGrp="1"/>
          </p:cNvSpPr>
          <p:nvPr>
            <p:ph type="title"/>
          </p:nvPr>
        </p:nvSpPr>
        <p:spPr/>
        <p:txBody>
          <a:bodyPr/>
          <a:lstStyle/>
          <a:p>
            <a:r>
              <a:rPr kumimoji="1" lang="en-US" altLang="zh-CN" dirty="0"/>
              <a:t>Redis</a:t>
            </a:r>
            <a:r>
              <a:rPr kumimoji="1" lang="zh-CN" altLang="en-US" dirty="0"/>
              <a:t> </a:t>
            </a:r>
            <a:r>
              <a:rPr kumimoji="1" lang="en-US" altLang="zh-CN" dirty="0"/>
              <a:t>-</a:t>
            </a:r>
            <a:r>
              <a:rPr kumimoji="1" lang="zh-CN" altLang="en-US" dirty="0"/>
              <a:t> </a:t>
            </a:r>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60F974D4-8B7D-3E4B-AB3E-367F81B46212}"/>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A75CD2A4-656C-BF47-BC49-8CF2436BF1F5}"/>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pic>
        <p:nvPicPr>
          <p:cNvPr id="5" name="图片 4">
            <a:extLst>
              <a:ext uri="{FF2B5EF4-FFF2-40B4-BE49-F238E27FC236}">
                <a16:creationId xmlns:a16="http://schemas.microsoft.com/office/drawing/2014/main" id="{83F353DB-0E2B-AF46-A5C1-0985952A2777}"/>
              </a:ext>
            </a:extLst>
          </p:cNvPr>
          <p:cNvPicPr>
            <a:picLocks noChangeAspect="1"/>
          </p:cNvPicPr>
          <p:nvPr/>
        </p:nvPicPr>
        <p:blipFill>
          <a:blip r:embed="rId2"/>
          <a:stretch>
            <a:fillRect/>
          </a:stretch>
        </p:blipFill>
        <p:spPr>
          <a:xfrm>
            <a:off x="1143000" y="3057804"/>
            <a:ext cx="6858000" cy="886869"/>
          </a:xfrm>
          <a:prstGeom prst="rect">
            <a:avLst/>
          </a:prstGeom>
        </p:spPr>
      </p:pic>
      <p:pic>
        <p:nvPicPr>
          <p:cNvPr id="6" name="图片 5">
            <a:extLst>
              <a:ext uri="{FF2B5EF4-FFF2-40B4-BE49-F238E27FC236}">
                <a16:creationId xmlns:a16="http://schemas.microsoft.com/office/drawing/2014/main" id="{6941B9F9-B463-F845-B6D0-4CD22781A194}"/>
              </a:ext>
            </a:extLst>
          </p:cNvPr>
          <p:cNvPicPr>
            <a:picLocks noChangeAspect="1"/>
          </p:cNvPicPr>
          <p:nvPr/>
        </p:nvPicPr>
        <p:blipFill>
          <a:blip r:embed="rId3"/>
          <a:stretch>
            <a:fillRect/>
          </a:stretch>
        </p:blipFill>
        <p:spPr>
          <a:xfrm>
            <a:off x="1493658" y="1598779"/>
            <a:ext cx="5076825" cy="1133475"/>
          </a:xfrm>
          <a:prstGeom prst="rect">
            <a:avLst/>
          </a:prstGeom>
        </p:spPr>
      </p:pic>
    </p:spTree>
    <p:extLst>
      <p:ext uri="{BB962C8B-B14F-4D97-AF65-F5344CB8AC3E}">
        <p14:creationId xmlns:p14="http://schemas.microsoft.com/office/powerpoint/2010/main" val="3778661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88E7-E7B6-7845-AA3A-AC52AF8D7234}"/>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Redis</a:t>
            </a:r>
            <a:endParaRPr kumimoji="1" lang="zh-CN" altLang="en-US" dirty="0"/>
          </a:p>
        </p:txBody>
      </p:sp>
      <p:sp>
        <p:nvSpPr>
          <p:cNvPr id="3" name="内容占位符 2">
            <a:extLst>
              <a:ext uri="{FF2B5EF4-FFF2-40B4-BE49-F238E27FC236}">
                <a16:creationId xmlns:a16="http://schemas.microsoft.com/office/drawing/2014/main" id="{1A8831B8-C388-AF43-8F63-44BF1DA789FB}"/>
              </a:ext>
            </a:extLst>
          </p:cNvPr>
          <p:cNvSpPr>
            <a:spLocks noGrp="1"/>
          </p:cNvSpPr>
          <p:nvPr>
            <p:ph idx="1"/>
          </p:nvPr>
        </p:nvSpPr>
        <p:spPr/>
        <p:txBody>
          <a:bodyPr>
            <a:normAutofit/>
          </a:bodyPr>
          <a:lstStyle/>
          <a:p>
            <a:r>
              <a:rPr kumimoji="1" lang="en-US" altLang="zh-CN" dirty="0" err="1"/>
              <a:t>MessagingRedisApplication.java</a:t>
            </a:r>
            <a:endParaRPr kumimoji="1" lang="en-US" altLang="zh-CN" dirty="0"/>
          </a:p>
          <a:p>
            <a:pPr marL="0" indent="0">
              <a:buNone/>
            </a:pPr>
            <a:r>
              <a:rPr lang="en-US" altLang="zh-CN" sz="1400" dirty="0">
                <a:solidFill>
                  <a:srgbClr val="BBB529"/>
                </a:solidFill>
              </a:rPr>
              <a:t>@</a:t>
            </a:r>
            <a:r>
              <a:rPr lang="en-US" altLang="zh-CN" sz="1400" dirty="0" err="1">
                <a:solidFill>
                  <a:srgbClr val="BBB529"/>
                </a:solidFill>
              </a:rPr>
              <a:t>SpringBootApplication</a:t>
            </a:r>
            <a:br>
              <a:rPr lang="en-US" altLang="zh-CN" sz="1400" dirty="0">
                <a:solidFill>
                  <a:srgbClr val="BBB529"/>
                </a:solidFill>
              </a:rPr>
            </a:br>
            <a:r>
              <a:rPr lang="en-US" altLang="zh-CN" sz="1400" dirty="0">
                <a:solidFill>
                  <a:srgbClr val="CC7832"/>
                </a:solidFill>
              </a:rPr>
              <a:t>public class </a:t>
            </a:r>
            <a:r>
              <a:rPr lang="en-US" altLang="zh-CN" sz="1400" dirty="0" err="1"/>
              <a:t>MessagingRedisApplication</a:t>
            </a:r>
            <a:r>
              <a:rPr lang="en-US" altLang="zh-CN" sz="1400" dirty="0"/>
              <a:t> {</a:t>
            </a:r>
            <a:br>
              <a:rPr lang="en-US" altLang="zh-CN" sz="1400" dirty="0"/>
            </a:br>
            <a:br>
              <a:rPr lang="en-US" altLang="zh-CN" sz="1400" dirty="0"/>
            </a:br>
            <a:r>
              <a:rPr lang="en-US" altLang="zh-CN" sz="1400" dirty="0"/>
              <a:t>   </a:t>
            </a:r>
            <a:r>
              <a:rPr lang="en-US" altLang="zh-CN" sz="1400" dirty="0">
                <a:solidFill>
                  <a:srgbClr val="CC7832"/>
                </a:solidFill>
              </a:rPr>
              <a:t>private static final </a:t>
            </a:r>
            <a:r>
              <a:rPr lang="en-US" altLang="zh-CN" sz="1400" dirty="0"/>
              <a:t>Logger </a:t>
            </a:r>
            <a:r>
              <a:rPr lang="en-US" altLang="zh-CN" sz="1400" i="1" dirty="0">
                <a:solidFill>
                  <a:srgbClr val="9876AA"/>
                </a:solidFill>
              </a:rPr>
              <a:t>LOGGER </a:t>
            </a:r>
            <a:r>
              <a:rPr lang="en-US" altLang="zh-CN" sz="1400" dirty="0"/>
              <a:t>= </a:t>
            </a:r>
            <a:r>
              <a:rPr lang="en-US" altLang="zh-CN" sz="1400" dirty="0" err="1"/>
              <a:t>LoggerFactory.</a:t>
            </a:r>
            <a:r>
              <a:rPr lang="en-US" altLang="zh-CN" sz="1400" i="1" dirty="0" err="1"/>
              <a:t>getLogger</a:t>
            </a:r>
            <a:r>
              <a:rPr lang="en-US" altLang="zh-CN" sz="1400" dirty="0"/>
              <a:t>(</a:t>
            </a:r>
            <a:r>
              <a:rPr lang="en-US" altLang="zh-CN" sz="1400" dirty="0" err="1"/>
              <a:t>MessagingRedisApplication.</a:t>
            </a:r>
            <a:r>
              <a:rPr lang="en-US" altLang="zh-CN" sz="1400" dirty="0" err="1">
                <a:solidFill>
                  <a:srgbClr val="CC7832"/>
                </a:solidFill>
              </a:rPr>
              <a:t>class</a:t>
            </a:r>
            <a:r>
              <a:rPr lang="en-US" altLang="zh-CN" sz="1400" dirty="0"/>
              <a:t>)</a:t>
            </a:r>
            <a:r>
              <a:rPr lang="en-US" altLang="zh-CN" sz="1400" dirty="0">
                <a:solidFill>
                  <a:srgbClr val="CC7832"/>
                </a:solidFill>
              </a:rPr>
              <a:t>;</a:t>
            </a:r>
            <a:br>
              <a:rPr lang="en-US" altLang="zh-CN" sz="1400" dirty="0">
                <a:solidFill>
                  <a:srgbClr val="CC7832"/>
                </a:solidFill>
              </a:rPr>
            </a:br>
            <a:br>
              <a:rPr lang="en-US" altLang="zh-CN" sz="1400" dirty="0">
                <a:solidFill>
                  <a:srgbClr val="CC7832"/>
                </a:solidFill>
              </a:rPr>
            </a:br>
            <a:r>
              <a:rPr lang="en-US" altLang="zh-CN" sz="1400" dirty="0">
                <a:solidFill>
                  <a:srgbClr val="CC7832"/>
                </a:solidFill>
              </a:rPr>
              <a:t>   </a:t>
            </a:r>
            <a:r>
              <a:rPr lang="en-US" altLang="zh-CN" sz="1400" dirty="0">
                <a:solidFill>
                  <a:srgbClr val="BBB529"/>
                </a:solidFill>
              </a:rPr>
              <a:t>@Bean</a:t>
            </a:r>
            <a:br>
              <a:rPr lang="en-US" altLang="zh-CN" sz="1400" dirty="0">
                <a:solidFill>
                  <a:srgbClr val="BBB529"/>
                </a:solidFill>
              </a:rPr>
            </a:br>
            <a:r>
              <a:rPr lang="en-US" altLang="zh-CN" sz="1400" dirty="0">
                <a:solidFill>
                  <a:srgbClr val="BBB529"/>
                </a:solidFill>
              </a:rPr>
              <a:t>   </a:t>
            </a:r>
            <a:r>
              <a:rPr lang="en-US" altLang="zh-CN" sz="1400" dirty="0" err="1"/>
              <a:t>RedisMessageListenerContainer</a:t>
            </a:r>
            <a:r>
              <a:rPr lang="en-US" altLang="zh-CN" sz="1400" dirty="0"/>
              <a:t> </a:t>
            </a:r>
            <a:r>
              <a:rPr lang="en-US" altLang="zh-CN" sz="1400" dirty="0">
                <a:solidFill>
                  <a:srgbClr val="FFC66D"/>
                </a:solidFill>
              </a:rPr>
              <a:t>container</a:t>
            </a:r>
            <a:r>
              <a:rPr lang="en-US" altLang="zh-CN" sz="1400" dirty="0"/>
              <a:t>(</a:t>
            </a:r>
            <a:r>
              <a:rPr lang="en-US" altLang="zh-CN" sz="1400" dirty="0" err="1"/>
              <a:t>RedisConnectionFactory</a:t>
            </a:r>
            <a:r>
              <a:rPr lang="en-US" altLang="zh-CN" sz="1400" dirty="0"/>
              <a:t> </a:t>
            </a:r>
            <a:r>
              <a:rPr lang="en-US" altLang="zh-CN" sz="1400" dirty="0" err="1"/>
              <a:t>connectionFactory</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err="1"/>
              <a:t>MessageListenerAdapter</a:t>
            </a:r>
            <a:r>
              <a:rPr lang="en-US" altLang="zh-CN" sz="1400" dirty="0"/>
              <a:t> </a:t>
            </a:r>
            <a:r>
              <a:rPr lang="en-US" altLang="zh-CN" sz="1400" dirty="0" err="1"/>
              <a:t>listenerAdapter</a:t>
            </a:r>
            <a:r>
              <a:rPr lang="en-US" altLang="zh-CN" sz="1400" dirty="0"/>
              <a:t>) {</a:t>
            </a:r>
            <a:br>
              <a:rPr lang="en-US" altLang="zh-CN" sz="1400" dirty="0"/>
            </a:br>
            <a:br>
              <a:rPr lang="en-US" altLang="zh-CN" sz="1400" dirty="0"/>
            </a:br>
            <a:r>
              <a:rPr lang="en-US" altLang="zh-CN" sz="1400" dirty="0"/>
              <a:t>      </a:t>
            </a:r>
            <a:r>
              <a:rPr lang="en-US" altLang="zh-CN" sz="1400" dirty="0" err="1"/>
              <a:t>RedisMessageListenerContainer</a:t>
            </a:r>
            <a:r>
              <a:rPr lang="en-US" altLang="zh-CN" sz="1400" dirty="0"/>
              <a:t> container = </a:t>
            </a:r>
            <a:r>
              <a:rPr lang="en-US" altLang="zh-CN" sz="1400" dirty="0">
                <a:solidFill>
                  <a:srgbClr val="CC7832"/>
                </a:solidFill>
              </a:rPr>
              <a:t>new </a:t>
            </a:r>
            <a:r>
              <a:rPr lang="en-US" altLang="zh-CN" sz="1400" dirty="0" err="1"/>
              <a:t>RedisMessageListenerContainer</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err="1"/>
              <a:t>container.setConnectionFactory</a:t>
            </a:r>
            <a:r>
              <a:rPr lang="en-US" altLang="zh-CN" sz="1400" dirty="0"/>
              <a:t>(</a:t>
            </a:r>
            <a:r>
              <a:rPr lang="en-US" altLang="zh-CN" sz="1400" dirty="0" err="1"/>
              <a:t>connectionFactory</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err="1"/>
              <a:t>container.addMessageListener</a:t>
            </a:r>
            <a:r>
              <a:rPr lang="en-US" altLang="zh-CN" sz="1400" dirty="0"/>
              <a:t>(</a:t>
            </a:r>
            <a:r>
              <a:rPr lang="en-US" altLang="zh-CN" sz="1400" dirty="0" err="1"/>
              <a:t>listenerAdapter</a:t>
            </a:r>
            <a:r>
              <a:rPr lang="en-US" altLang="zh-CN" sz="1400" dirty="0">
                <a:solidFill>
                  <a:srgbClr val="CC7832"/>
                </a:solidFill>
              </a:rPr>
              <a:t>, new </a:t>
            </a:r>
            <a:r>
              <a:rPr lang="en-US" altLang="zh-CN" sz="1400" dirty="0" err="1"/>
              <a:t>PatternTopic</a:t>
            </a:r>
            <a:r>
              <a:rPr lang="en-US" altLang="zh-CN" sz="1400" dirty="0"/>
              <a:t>(</a:t>
            </a:r>
            <a:r>
              <a:rPr lang="en-US" altLang="zh-CN" sz="1400" dirty="0">
                <a:solidFill>
                  <a:srgbClr val="6A8759"/>
                </a:solidFill>
              </a:rPr>
              <a:t>"chat"</a:t>
            </a:r>
            <a:r>
              <a:rPr lang="en-US" altLang="zh-CN" sz="1400" dirty="0"/>
              <a:t>))</a:t>
            </a:r>
            <a:r>
              <a:rPr lang="en-US" altLang="zh-CN" sz="1400" dirty="0">
                <a:solidFill>
                  <a:srgbClr val="CC7832"/>
                </a:solidFill>
              </a:rPr>
              <a:t>;</a:t>
            </a:r>
            <a:br>
              <a:rPr lang="en-US" altLang="zh-CN" sz="1400" dirty="0">
                <a:solidFill>
                  <a:srgbClr val="CC7832"/>
                </a:solidFill>
              </a:rPr>
            </a:br>
            <a:br>
              <a:rPr lang="en-US" altLang="zh-CN" sz="1400" dirty="0">
                <a:solidFill>
                  <a:srgbClr val="CC7832"/>
                </a:solidFill>
              </a:rPr>
            </a:br>
            <a:r>
              <a:rPr lang="en-US" altLang="zh-CN" sz="1400" dirty="0">
                <a:solidFill>
                  <a:srgbClr val="CC7832"/>
                </a:solidFill>
              </a:rPr>
              <a:t>      return </a:t>
            </a:r>
            <a:r>
              <a:rPr lang="en-US" altLang="zh-CN" sz="1400" dirty="0"/>
              <a:t>container</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endParaRPr kumimoji="1" lang="zh-CN" altLang="en-US" sz="2000" dirty="0"/>
          </a:p>
        </p:txBody>
      </p:sp>
      <p:sp>
        <p:nvSpPr>
          <p:cNvPr id="4" name="灯片编号占位符 3">
            <a:extLst>
              <a:ext uri="{FF2B5EF4-FFF2-40B4-BE49-F238E27FC236}">
                <a16:creationId xmlns:a16="http://schemas.microsoft.com/office/drawing/2014/main" id="{DD4C3A65-FE4D-D945-9C1F-3BD0FAAB78CE}"/>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2897704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88E7-E7B6-7845-AA3A-AC52AF8D7234}"/>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Redis</a:t>
            </a:r>
            <a:endParaRPr kumimoji="1" lang="zh-CN" altLang="en-US" dirty="0"/>
          </a:p>
        </p:txBody>
      </p:sp>
      <p:sp>
        <p:nvSpPr>
          <p:cNvPr id="3" name="内容占位符 2">
            <a:extLst>
              <a:ext uri="{FF2B5EF4-FFF2-40B4-BE49-F238E27FC236}">
                <a16:creationId xmlns:a16="http://schemas.microsoft.com/office/drawing/2014/main" id="{1A8831B8-C388-AF43-8F63-44BF1DA789FB}"/>
              </a:ext>
            </a:extLst>
          </p:cNvPr>
          <p:cNvSpPr>
            <a:spLocks noGrp="1"/>
          </p:cNvSpPr>
          <p:nvPr>
            <p:ph idx="1"/>
          </p:nvPr>
        </p:nvSpPr>
        <p:spPr/>
        <p:txBody>
          <a:bodyPr>
            <a:normAutofit/>
          </a:bodyPr>
          <a:lstStyle/>
          <a:p>
            <a:r>
              <a:rPr kumimoji="1" lang="en-US" altLang="zh-CN" dirty="0" err="1"/>
              <a:t>MessagingRedisApplication.java</a:t>
            </a:r>
            <a:endParaRPr kumimoji="1" lang="en-US" altLang="zh-CN" dirty="0"/>
          </a:p>
          <a:p>
            <a:pPr marL="0" indent="0">
              <a:buNone/>
            </a:pPr>
            <a:r>
              <a:rPr lang="en-US" altLang="zh-CN" sz="1200" dirty="0"/>
              <a:t> </a:t>
            </a:r>
            <a:r>
              <a:rPr lang="en-US" altLang="zh-CN" sz="1200" dirty="0">
                <a:solidFill>
                  <a:srgbClr val="BBB529"/>
                </a:solidFill>
              </a:rPr>
              <a:t>@Bean</a:t>
            </a:r>
            <a:br>
              <a:rPr lang="en-US" altLang="zh-CN" sz="1200" dirty="0">
                <a:solidFill>
                  <a:srgbClr val="BBB529"/>
                </a:solidFill>
              </a:rPr>
            </a:br>
            <a:r>
              <a:rPr lang="en-US" altLang="zh-CN" sz="1200" dirty="0">
                <a:solidFill>
                  <a:srgbClr val="BBB529"/>
                </a:solidFill>
              </a:rPr>
              <a:t>   </a:t>
            </a:r>
            <a:r>
              <a:rPr lang="en-US" altLang="zh-CN" sz="1200" dirty="0" err="1"/>
              <a:t>MessageListenerAdapter</a:t>
            </a:r>
            <a:r>
              <a:rPr lang="en-US" altLang="zh-CN" sz="1200" dirty="0"/>
              <a:t> </a:t>
            </a:r>
            <a:r>
              <a:rPr lang="en-US" altLang="zh-CN" sz="1200" dirty="0" err="1">
                <a:solidFill>
                  <a:srgbClr val="FFC66D"/>
                </a:solidFill>
              </a:rPr>
              <a:t>listenerAdapter</a:t>
            </a:r>
            <a:r>
              <a:rPr lang="en-US" altLang="zh-CN" sz="1200" dirty="0"/>
              <a:t>(Receiver receiver) {</a:t>
            </a:r>
            <a:br>
              <a:rPr lang="en-US" altLang="zh-CN" sz="1200" dirty="0"/>
            </a:br>
            <a:r>
              <a:rPr lang="en-US" altLang="zh-CN" sz="1200" dirty="0"/>
              <a:t>      </a:t>
            </a:r>
            <a:r>
              <a:rPr lang="en-US" altLang="zh-CN" sz="1200" dirty="0">
                <a:solidFill>
                  <a:srgbClr val="CC7832"/>
                </a:solidFill>
              </a:rPr>
              <a:t>return new </a:t>
            </a:r>
            <a:r>
              <a:rPr lang="en-US" altLang="zh-CN" sz="1200" dirty="0" err="1"/>
              <a:t>MessageListenerAdapter</a:t>
            </a:r>
            <a:r>
              <a:rPr lang="en-US" altLang="zh-CN" sz="1200" dirty="0"/>
              <a:t>(receiver</a:t>
            </a:r>
            <a:r>
              <a:rPr lang="en-US" altLang="zh-CN" sz="1200" dirty="0">
                <a:solidFill>
                  <a:srgbClr val="CC7832"/>
                </a:solidFill>
              </a:rPr>
              <a:t>, </a:t>
            </a:r>
            <a:r>
              <a:rPr lang="en-US" altLang="zh-CN" sz="1200" dirty="0">
                <a:solidFill>
                  <a:srgbClr val="6A8759"/>
                </a:solidFill>
              </a:rPr>
              <a:t>"</a:t>
            </a:r>
            <a:r>
              <a:rPr lang="en-US" altLang="zh-CN" sz="1200" dirty="0" err="1">
                <a:solidFill>
                  <a:srgbClr val="6A8759"/>
                </a:solidFill>
              </a:rPr>
              <a:t>receiveMessage</a:t>
            </a:r>
            <a:r>
              <a:rPr lang="en-US" altLang="zh-CN" sz="1200" dirty="0">
                <a:solidFill>
                  <a:srgbClr val="6A8759"/>
                </a:solidFill>
              </a:rPr>
              <a:t>"</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br>
              <a:rPr lang="en-US" altLang="zh-CN" sz="1200" dirty="0"/>
            </a:br>
            <a:r>
              <a:rPr lang="en-US" altLang="zh-CN" sz="1200" dirty="0"/>
              <a:t>   </a:t>
            </a:r>
            <a:r>
              <a:rPr lang="en-US" altLang="zh-CN" sz="1200" dirty="0">
                <a:solidFill>
                  <a:srgbClr val="BBB529"/>
                </a:solidFill>
              </a:rPr>
              <a:t>@Bean</a:t>
            </a:r>
            <a:br>
              <a:rPr lang="en-US" altLang="zh-CN" sz="1200" dirty="0">
                <a:solidFill>
                  <a:srgbClr val="BBB529"/>
                </a:solidFill>
              </a:rPr>
            </a:br>
            <a:r>
              <a:rPr lang="en-US" altLang="zh-CN" sz="1200" dirty="0">
                <a:solidFill>
                  <a:srgbClr val="BBB529"/>
                </a:solidFill>
              </a:rPr>
              <a:t>   </a:t>
            </a:r>
            <a:r>
              <a:rPr lang="en-US" altLang="zh-CN" sz="1200" dirty="0"/>
              <a:t>Receiver </a:t>
            </a:r>
            <a:r>
              <a:rPr lang="en-US" altLang="zh-CN" sz="1200" dirty="0">
                <a:solidFill>
                  <a:srgbClr val="FFC66D"/>
                </a:solidFill>
              </a:rPr>
              <a:t>receiver</a:t>
            </a:r>
            <a:r>
              <a:rPr lang="en-US" altLang="zh-CN" sz="1200" dirty="0"/>
              <a:t>() {</a:t>
            </a:r>
            <a:br>
              <a:rPr lang="en-US" altLang="zh-CN" sz="1200" dirty="0"/>
            </a:br>
            <a:r>
              <a:rPr lang="en-US" altLang="zh-CN" sz="1200" dirty="0"/>
              <a:t>      </a:t>
            </a:r>
            <a:r>
              <a:rPr lang="en-US" altLang="zh-CN" sz="1200" dirty="0">
                <a:solidFill>
                  <a:srgbClr val="CC7832"/>
                </a:solidFill>
              </a:rPr>
              <a:t>return new </a:t>
            </a:r>
            <a:r>
              <a:rPr lang="en-US" altLang="zh-CN" sz="1200" dirty="0"/>
              <a:t>Receiver()</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br>
              <a:rPr lang="en-US" altLang="zh-CN" sz="1200" dirty="0"/>
            </a:br>
            <a:r>
              <a:rPr lang="en-US" altLang="zh-CN" sz="1200" dirty="0"/>
              <a:t>   </a:t>
            </a:r>
            <a:r>
              <a:rPr lang="en-US" altLang="zh-CN" sz="1200" dirty="0">
                <a:solidFill>
                  <a:srgbClr val="BBB529"/>
                </a:solidFill>
              </a:rPr>
              <a:t>@Bean</a:t>
            </a:r>
            <a:br>
              <a:rPr lang="en-US" altLang="zh-CN" sz="1200" dirty="0">
                <a:solidFill>
                  <a:srgbClr val="BBB529"/>
                </a:solidFill>
              </a:rPr>
            </a:br>
            <a:r>
              <a:rPr lang="en-US" altLang="zh-CN" sz="1200" dirty="0">
                <a:solidFill>
                  <a:srgbClr val="BBB529"/>
                </a:solidFill>
              </a:rPr>
              <a:t>   </a:t>
            </a:r>
            <a:r>
              <a:rPr lang="en-US" altLang="zh-CN" sz="1200" dirty="0" err="1"/>
              <a:t>StringRedisTemplate</a:t>
            </a:r>
            <a:r>
              <a:rPr lang="en-US" altLang="zh-CN" sz="1200" dirty="0"/>
              <a:t> </a:t>
            </a:r>
            <a:r>
              <a:rPr lang="en-US" altLang="zh-CN" sz="1200" dirty="0">
                <a:solidFill>
                  <a:srgbClr val="FFC66D"/>
                </a:solidFill>
              </a:rPr>
              <a:t>template</a:t>
            </a:r>
            <a:r>
              <a:rPr lang="en-US" altLang="zh-CN" sz="1200" dirty="0"/>
              <a:t>(</a:t>
            </a:r>
            <a:r>
              <a:rPr lang="en-US" altLang="zh-CN" sz="1200" dirty="0" err="1"/>
              <a:t>RedisConnectionFactory</a:t>
            </a:r>
            <a:r>
              <a:rPr lang="en-US" altLang="zh-CN" sz="1200" dirty="0"/>
              <a:t> </a:t>
            </a:r>
            <a:r>
              <a:rPr lang="en-US" altLang="zh-CN" sz="1200" dirty="0" err="1"/>
              <a:t>connectionFactory</a:t>
            </a:r>
            <a:r>
              <a:rPr lang="en-US" altLang="zh-CN" sz="1200" dirty="0"/>
              <a:t>) {</a:t>
            </a:r>
            <a:br>
              <a:rPr lang="en-US" altLang="zh-CN" sz="1200" dirty="0"/>
            </a:br>
            <a:r>
              <a:rPr lang="en-US" altLang="zh-CN" sz="1200" dirty="0"/>
              <a:t>      </a:t>
            </a:r>
            <a:r>
              <a:rPr lang="en-US" altLang="zh-CN" sz="1200" dirty="0">
                <a:solidFill>
                  <a:srgbClr val="CC7832"/>
                </a:solidFill>
              </a:rPr>
              <a:t>return new </a:t>
            </a:r>
            <a:r>
              <a:rPr lang="en-US" altLang="zh-CN" sz="1200" dirty="0" err="1"/>
              <a:t>StringRedisTemplate</a:t>
            </a:r>
            <a:r>
              <a:rPr lang="en-US" altLang="zh-CN" sz="1200" dirty="0"/>
              <a:t>(</a:t>
            </a:r>
            <a:r>
              <a:rPr lang="en-US" altLang="zh-CN" sz="1200" dirty="0" err="1"/>
              <a:t>connectionFactory</a:t>
            </a:r>
            <a:r>
              <a:rPr lang="en-US" altLang="zh-CN" sz="1200" dirty="0"/>
              <a:t>)</a:t>
            </a:r>
            <a:r>
              <a:rPr lang="en-US" altLang="zh-CN" sz="1200" dirty="0">
                <a:solidFill>
                  <a:srgbClr val="CC7832"/>
                </a:solidFill>
              </a:rPr>
              <a:t>;</a:t>
            </a:r>
            <a:br>
              <a:rPr lang="en-US" altLang="zh-CN" sz="1200" dirty="0">
                <a:solidFill>
                  <a:srgbClr val="CC7832"/>
                </a:solidFill>
              </a:rPr>
            </a:br>
            <a:r>
              <a:rPr lang="en-US" altLang="zh-CN" sz="1200" dirty="0">
                <a:solidFill>
                  <a:srgbClr val="CC7832"/>
                </a:solidFill>
              </a:rPr>
              <a:t>   </a:t>
            </a:r>
            <a:r>
              <a:rPr lang="en-US" altLang="zh-CN" sz="1200" dirty="0"/>
              <a:t>}</a:t>
            </a:r>
            <a:br>
              <a:rPr lang="en-US" altLang="zh-CN" sz="1200" dirty="0"/>
            </a:br>
            <a:br>
              <a:rPr lang="en-US" altLang="zh-CN" sz="1200" dirty="0"/>
            </a:br>
            <a:r>
              <a:rPr lang="en-US" altLang="zh-CN" sz="1200" dirty="0"/>
              <a:t>   </a:t>
            </a:r>
            <a:r>
              <a:rPr lang="en-US" altLang="zh-CN" sz="1200" dirty="0">
                <a:solidFill>
                  <a:srgbClr val="CC7832"/>
                </a:solidFill>
              </a:rPr>
              <a:t>public static void </a:t>
            </a:r>
            <a:r>
              <a:rPr lang="en-US" altLang="zh-CN" sz="1200" dirty="0">
                <a:solidFill>
                  <a:srgbClr val="FFC66D"/>
                </a:solidFill>
              </a:rPr>
              <a:t>main</a:t>
            </a:r>
            <a:r>
              <a:rPr lang="en-US" altLang="zh-CN" sz="1200" dirty="0"/>
              <a:t>(String[] </a:t>
            </a:r>
            <a:r>
              <a:rPr lang="en-US" altLang="zh-CN" sz="1200" dirty="0" err="1"/>
              <a:t>args</a:t>
            </a:r>
            <a:r>
              <a:rPr lang="en-US" altLang="zh-CN" sz="1200" dirty="0"/>
              <a:t>) </a:t>
            </a:r>
            <a:r>
              <a:rPr lang="en-US" altLang="zh-CN" sz="1200" dirty="0">
                <a:solidFill>
                  <a:srgbClr val="CC7832"/>
                </a:solidFill>
              </a:rPr>
              <a:t>throws </a:t>
            </a:r>
            <a:r>
              <a:rPr lang="en-US" altLang="zh-CN" sz="1200" dirty="0" err="1"/>
              <a:t>InterruptedException</a:t>
            </a:r>
            <a:r>
              <a:rPr lang="en-US" altLang="zh-CN" sz="1200" dirty="0"/>
              <a:t> {</a:t>
            </a:r>
            <a:br>
              <a:rPr lang="en-US" altLang="zh-CN" sz="1200" dirty="0"/>
            </a:br>
            <a:r>
              <a:rPr lang="en-US" altLang="zh-CN" sz="1200" dirty="0"/>
              <a:t>      </a:t>
            </a:r>
            <a:r>
              <a:rPr lang="en-US" altLang="zh-CN" sz="1200" dirty="0" err="1"/>
              <a:t>ApplicationContext</a:t>
            </a:r>
            <a:r>
              <a:rPr lang="en-US" altLang="zh-CN" sz="1200" dirty="0"/>
              <a:t> </a:t>
            </a:r>
            <a:r>
              <a:rPr lang="en-US" altLang="zh-CN" sz="1200" dirty="0" err="1"/>
              <a:t>ctx</a:t>
            </a:r>
            <a:r>
              <a:rPr lang="en-US" altLang="zh-CN" sz="1200" dirty="0"/>
              <a:t> = </a:t>
            </a:r>
            <a:r>
              <a:rPr lang="en-US" altLang="zh-CN" sz="1200" dirty="0" err="1"/>
              <a:t>SpringApplication.</a:t>
            </a:r>
            <a:r>
              <a:rPr lang="en-US" altLang="zh-CN" sz="1200" i="1" dirty="0" err="1"/>
              <a:t>run</a:t>
            </a:r>
            <a:r>
              <a:rPr lang="en-US" altLang="zh-CN" sz="1200" dirty="0"/>
              <a:t>(</a:t>
            </a:r>
            <a:r>
              <a:rPr lang="en-US" altLang="zh-CN" sz="1200" dirty="0" err="1"/>
              <a:t>MessagingRedisApplication.</a:t>
            </a:r>
            <a:r>
              <a:rPr lang="en-US" altLang="zh-CN" sz="1200" dirty="0" err="1">
                <a:solidFill>
                  <a:srgbClr val="CC7832"/>
                </a:solidFill>
              </a:rPr>
              <a:t>class</a:t>
            </a:r>
            <a:r>
              <a:rPr lang="en-US" altLang="zh-CN" sz="1200" dirty="0">
                <a:solidFill>
                  <a:srgbClr val="CC7832"/>
                </a:solidFill>
              </a:rPr>
              <a:t>, </a:t>
            </a:r>
            <a:r>
              <a:rPr lang="en-US" altLang="zh-CN" sz="1200" dirty="0" err="1"/>
              <a:t>args</a:t>
            </a:r>
            <a:r>
              <a:rPr lang="en-US" altLang="zh-CN" sz="1200" dirty="0"/>
              <a:t>)</a:t>
            </a:r>
            <a:r>
              <a:rPr lang="en-US" altLang="zh-CN" sz="1200" dirty="0">
                <a:solidFill>
                  <a:srgbClr val="CC7832"/>
                </a:solidFill>
              </a:rPr>
              <a:t>;</a:t>
            </a:r>
            <a:br>
              <a:rPr lang="en-US" altLang="zh-CN" sz="1200" dirty="0">
                <a:solidFill>
                  <a:srgbClr val="808080"/>
                </a:solidFill>
              </a:rPr>
            </a:br>
            <a:r>
              <a:rPr lang="en-US" altLang="zh-CN" sz="1200" dirty="0">
                <a:solidFill>
                  <a:srgbClr val="808080"/>
                </a:solidFill>
              </a:rPr>
              <a:t>   </a:t>
            </a:r>
            <a:r>
              <a:rPr lang="en-US" altLang="zh-CN" sz="1200" dirty="0"/>
              <a:t>}</a:t>
            </a:r>
            <a:br>
              <a:rPr lang="en-US" altLang="zh-CN" sz="1200" dirty="0"/>
            </a:br>
            <a:r>
              <a:rPr lang="en-US" altLang="zh-CN" sz="1200" dirty="0"/>
              <a:t>}</a:t>
            </a:r>
            <a:endParaRPr kumimoji="1" lang="zh-CN" altLang="en-US" dirty="0"/>
          </a:p>
        </p:txBody>
      </p:sp>
      <p:sp>
        <p:nvSpPr>
          <p:cNvPr id="4" name="灯片编号占位符 3">
            <a:extLst>
              <a:ext uri="{FF2B5EF4-FFF2-40B4-BE49-F238E27FC236}">
                <a16:creationId xmlns:a16="http://schemas.microsoft.com/office/drawing/2014/main" id="{DD4C3A65-FE4D-D945-9C1F-3BD0FAAB78CE}"/>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
        <p:nvSpPr>
          <p:cNvPr id="6" name="内容占位符 2">
            <a:extLst>
              <a:ext uri="{FF2B5EF4-FFF2-40B4-BE49-F238E27FC236}">
                <a16:creationId xmlns:a16="http://schemas.microsoft.com/office/drawing/2014/main" id="{F8220B8A-1315-3446-B100-BBD00CCE6C40}"/>
              </a:ext>
            </a:extLst>
          </p:cNvPr>
          <p:cNvSpPr txBox="1">
            <a:spLocks/>
          </p:cNvSpPr>
          <p:nvPr/>
        </p:nvSpPr>
        <p:spPr>
          <a:xfrm>
            <a:off x="4751512" y="639976"/>
            <a:ext cx="8784976"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endParaRPr kumimoji="1" lang="zh-CN" altLang="en-US" sz="1200" dirty="0"/>
          </a:p>
        </p:txBody>
      </p:sp>
    </p:spTree>
    <p:extLst>
      <p:ext uri="{BB962C8B-B14F-4D97-AF65-F5344CB8AC3E}">
        <p14:creationId xmlns:p14="http://schemas.microsoft.com/office/powerpoint/2010/main" val="595276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88E7-E7B6-7845-AA3A-AC52AF8D7234}"/>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Redis</a:t>
            </a:r>
            <a:endParaRPr kumimoji="1" lang="zh-CN" altLang="en-US" dirty="0"/>
          </a:p>
        </p:txBody>
      </p:sp>
      <p:sp>
        <p:nvSpPr>
          <p:cNvPr id="3" name="内容占位符 2">
            <a:extLst>
              <a:ext uri="{FF2B5EF4-FFF2-40B4-BE49-F238E27FC236}">
                <a16:creationId xmlns:a16="http://schemas.microsoft.com/office/drawing/2014/main" id="{1A8831B8-C388-AF43-8F63-44BF1DA789FB}"/>
              </a:ext>
            </a:extLst>
          </p:cNvPr>
          <p:cNvSpPr>
            <a:spLocks noGrp="1"/>
          </p:cNvSpPr>
          <p:nvPr>
            <p:ph idx="1"/>
          </p:nvPr>
        </p:nvSpPr>
        <p:spPr/>
        <p:txBody>
          <a:bodyPr>
            <a:normAutofit fontScale="62500" lnSpcReduction="20000"/>
          </a:bodyPr>
          <a:lstStyle/>
          <a:p>
            <a:r>
              <a:rPr kumimoji="1" lang="en-US" altLang="zh-CN" sz="2600" dirty="0" err="1"/>
              <a:t>Receiver.java</a:t>
            </a:r>
            <a:endParaRPr kumimoji="1" lang="en-US" altLang="zh-CN" sz="2600" dirty="0"/>
          </a:p>
          <a:p>
            <a:pPr marL="300038" lvl="1" indent="0">
              <a:buNone/>
            </a:pPr>
            <a:r>
              <a:rPr lang="en-US" altLang="zh-CN" sz="2000" dirty="0">
                <a:solidFill>
                  <a:srgbClr val="CC7832"/>
                </a:solidFill>
              </a:rPr>
              <a:t>package </a:t>
            </a:r>
            <a:r>
              <a:rPr lang="en-US" altLang="zh-CN" sz="2000" dirty="0" err="1"/>
              <a:t>com.example.messagingredis</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import </a:t>
            </a:r>
            <a:r>
              <a:rPr lang="en-US" altLang="zh-CN" sz="2000" dirty="0" err="1"/>
              <a:t>java.util.concurrent.atomic.AtomicInteger</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import </a:t>
            </a:r>
            <a:r>
              <a:rPr lang="en-US" altLang="zh-CN" sz="2000" dirty="0"/>
              <a:t>org.slf4j.Logger</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import </a:t>
            </a:r>
            <a:r>
              <a:rPr lang="en-US" altLang="zh-CN" sz="2000" dirty="0"/>
              <a:t>org.slf4j.LoggerFactory</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public class </a:t>
            </a:r>
            <a:r>
              <a:rPr lang="en-US" altLang="zh-CN" sz="2000" dirty="0"/>
              <a:t>Receiver {</a:t>
            </a:r>
            <a:br>
              <a:rPr lang="en-US" altLang="zh-CN" sz="2000" dirty="0"/>
            </a:br>
            <a:r>
              <a:rPr lang="en-US" altLang="zh-CN" sz="2000" dirty="0"/>
              <a:t>    </a:t>
            </a:r>
            <a:r>
              <a:rPr lang="en-US" altLang="zh-CN" sz="2000" dirty="0">
                <a:solidFill>
                  <a:srgbClr val="CC7832"/>
                </a:solidFill>
              </a:rPr>
              <a:t>private static final </a:t>
            </a:r>
            <a:r>
              <a:rPr lang="en-US" altLang="zh-CN" sz="2000" dirty="0"/>
              <a:t>Logger </a:t>
            </a:r>
            <a:r>
              <a:rPr lang="en-US" altLang="zh-CN" sz="2000" i="1" dirty="0">
                <a:solidFill>
                  <a:srgbClr val="9876AA"/>
                </a:solidFill>
              </a:rPr>
              <a:t>LOGGER </a:t>
            </a:r>
            <a:r>
              <a:rPr lang="en-US" altLang="zh-CN" sz="2000" dirty="0"/>
              <a:t>= </a:t>
            </a:r>
            <a:r>
              <a:rPr lang="en-US" altLang="zh-CN" sz="2000" dirty="0" err="1"/>
              <a:t>LoggerFactory.</a:t>
            </a:r>
            <a:r>
              <a:rPr lang="en-US" altLang="zh-CN" sz="2000" i="1" dirty="0" err="1"/>
              <a:t>getLogger</a:t>
            </a:r>
            <a:r>
              <a:rPr lang="en-US" altLang="zh-CN" sz="2000" dirty="0"/>
              <a:t>(</a:t>
            </a:r>
            <a:r>
              <a:rPr lang="en-US" altLang="zh-CN" sz="2000" dirty="0" err="1"/>
              <a:t>Receiver.</a:t>
            </a:r>
            <a:r>
              <a:rPr lang="en-US" altLang="zh-CN" sz="2000" dirty="0" err="1">
                <a:solidFill>
                  <a:srgbClr val="CC7832"/>
                </a:solidFill>
              </a:rPr>
              <a:t>class</a:t>
            </a:r>
            <a:r>
              <a:rPr lang="en-US" altLang="zh-CN" sz="2000" dirty="0"/>
              <a:t>)</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    private </a:t>
            </a:r>
            <a:r>
              <a:rPr lang="en-US" altLang="zh-CN" sz="2000" dirty="0" err="1"/>
              <a:t>AtomicInteger</a:t>
            </a:r>
            <a:r>
              <a:rPr lang="en-US" altLang="zh-CN" sz="2000" dirty="0"/>
              <a:t> </a:t>
            </a:r>
            <a:r>
              <a:rPr lang="en-US" altLang="zh-CN" sz="2000" dirty="0">
                <a:solidFill>
                  <a:srgbClr val="9876AA"/>
                </a:solidFill>
              </a:rPr>
              <a:t>counter </a:t>
            </a:r>
            <a:r>
              <a:rPr lang="en-US" altLang="zh-CN" sz="2000" dirty="0"/>
              <a:t>= </a:t>
            </a:r>
            <a:r>
              <a:rPr lang="en-US" altLang="zh-CN" sz="2000" dirty="0">
                <a:solidFill>
                  <a:srgbClr val="CC7832"/>
                </a:solidFill>
              </a:rPr>
              <a:t>new </a:t>
            </a:r>
            <a:r>
              <a:rPr lang="en-US" altLang="zh-CN" sz="2000" dirty="0" err="1"/>
              <a:t>AtomicInteger</a:t>
            </a:r>
            <a:r>
              <a:rPr lang="en-US" altLang="zh-CN" sz="2000" dirty="0"/>
              <a:t>()</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    public void </a:t>
            </a:r>
            <a:r>
              <a:rPr lang="en-US" altLang="zh-CN" sz="2000" dirty="0" err="1">
                <a:solidFill>
                  <a:srgbClr val="FFC66D"/>
                </a:solidFill>
              </a:rPr>
              <a:t>receiveMessage</a:t>
            </a:r>
            <a:r>
              <a:rPr lang="en-US" altLang="zh-CN" sz="2000" dirty="0"/>
              <a:t>(String message) {</a:t>
            </a:r>
            <a:br>
              <a:rPr lang="en-US" altLang="zh-CN" sz="2000" dirty="0"/>
            </a:br>
            <a:r>
              <a:rPr lang="en-US" altLang="zh-CN" sz="2000" dirty="0"/>
              <a:t>        </a:t>
            </a:r>
            <a:r>
              <a:rPr lang="en-US" altLang="zh-CN" sz="2000" i="1" dirty="0" err="1">
                <a:solidFill>
                  <a:srgbClr val="9876AA"/>
                </a:solidFill>
              </a:rPr>
              <a:t>LOGGER</a:t>
            </a:r>
            <a:r>
              <a:rPr lang="en-US" altLang="zh-CN" sz="2000" dirty="0" err="1"/>
              <a:t>.info</a:t>
            </a:r>
            <a:r>
              <a:rPr lang="en-US" altLang="zh-CN" sz="2000" dirty="0"/>
              <a:t>(</a:t>
            </a:r>
            <a:r>
              <a:rPr lang="en-US" altLang="zh-CN" sz="2000" dirty="0">
                <a:solidFill>
                  <a:srgbClr val="6A8759"/>
                </a:solidFill>
              </a:rPr>
              <a:t>"Received &lt;" </a:t>
            </a:r>
            <a:r>
              <a:rPr lang="en-US" altLang="zh-CN" sz="2000" dirty="0"/>
              <a:t>+ message + </a:t>
            </a:r>
            <a:r>
              <a:rPr lang="en-US" altLang="zh-CN" sz="2000" dirty="0">
                <a:solidFill>
                  <a:srgbClr val="6A8759"/>
                </a:solidFill>
              </a:rPr>
              <a:t>"&gt;"</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        </a:t>
            </a:r>
            <a:r>
              <a:rPr lang="en-US" altLang="zh-CN" sz="2000" dirty="0" err="1">
                <a:solidFill>
                  <a:srgbClr val="9876AA"/>
                </a:solidFill>
              </a:rPr>
              <a:t>counter</a:t>
            </a:r>
            <a:r>
              <a:rPr lang="en-US" altLang="zh-CN" sz="2000" dirty="0" err="1"/>
              <a:t>.incrementAndGet</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        </a:t>
            </a:r>
            <a:r>
              <a:rPr lang="en-US" altLang="zh-CN" sz="2000" i="1" dirty="0" err="1">
                <a:solidFill>
                  <a:srgbClr val="9876AA"/>
                </a:solidFill>
              </a:rPr>
              <a:t>LOGGER</a:t>
            </a:r>
            <a:r>
              <a:rPr lang="en-US" altLang="zh-CN" sz="2000" dirty="0" err="1"/>
              <a:t>.info</a:t>
            </a:r>
            <a:r>
              <a:rPr lang="en-US" altLang="zh-CN" sz="2000" dirty="0"/>
              <a:t>(</a:t>
            </a:r>
            <a:r>
              <a:rPr lang="en-US" altLang="zh-CN" sz="2000" dirty="0">
                <a:solidFill>
                  <a:srgbClr val="6A8759"/>
                </a:solidFill>
              </a:rPr>
              <a:t>"counter &lt;" </a:t>
            </a:r>
            <a:r>
              <a:rPr lang="en-US" altLang="zh-CN" sz="2000" dirty="0"/>
              <a:t>+ </a:t>
            </a:r>
            <a:r>
              <a:rPr lang="en-US" altLang="zh-CN" sz="2000" dirty="0" err="1">
                <a:solidFill>
                  <a:srgbClr val="9876AA"/>
                </a:solidFill>
              </a:rPr>
              <a:t>counter</a:t>
            </a:r>
            <a:r>
              <a:rPr lang="en-US" altLang="zh-CN" sz="2000" dirty="0" err="1"/>
              <a:t>.get</a:t>
            </a:r>
            <a:r>
              <a:rPr lang="en-US" altLang="zh-CN" sz="2000" dirty="0"/>
              <a:t>() + </a:t>
            </a:r>
            <a:r>
              <a:rPr lang="en-US" altLang="zh-CN" sz="2000" dirty="0">
                <a:solidFill>
                  <a:srgbClr val="6A8759"/>
                </a:solidFill>
              </a:rPr>
              <a:t>"&gt;"</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    </a:t>
            </a:r>
            <a:r>
              <a:rPr lang="en-US" altLang="zh-CN" sz="2000" dirty="0"/>
              <a:t>}</a:t>
            </a:r>
            <a:br>
              <a:rPr lang="en-US" altLang="zh-CN" sz="2000" dirty="0"/>
            </a:br>
            <a:br>
              <a:rPr lang="en-US" altLang="zh-CN" sz="2000" dirty="0"/>
            </a:br>
            <a:r>
              <a:rPr lang="en-US" altLang="zh-CN" sz="2000" dirty="0"/>
              <a:t>    </a:t>
            </a:r>
            <a:r>
              <a:rPr lang="en-US" altLang="zh-CN" sz="2000" dirty="0">
                <a:solidFill>
                  <a:srgbClr val="CC7832"/>
                </a:solidFill>
              </a:rPr>
              <a:t>public int </a:t>
            </a:r>
            <a:r>
              <a:rPr lang="en-US" altLang="zh-CN" sz="2000" dirty="0" err="1">
                <a:solidFill>
                  <a:srgbClr val="FFC66D"/>
                </a:solidFill>
              </a:rPr>
              <a:t>getCount</a:t>
            </a:r>
            <a:r>
              <a:rPr lang="en-US" altLang="zh-CN" sz="2000" dirty="0"/>
              <a:t>() {</a:t>
            </a:r>
            <a:br>
              <a:rPr lang="en-US" altLang="zh-CN" sz="2000" dirty="0"/>
            </a:br>
            <a:r>
              <a:rPr lang="en-US" altLang="zh-CN" sz="2000" dirty="0"/>
              <a:t>        </a:t>
            </a:r>
            <a:r>
              <a:rPr lang="en-US" altLang="zh-CN" sz="2000" dirty="0">
                <a:solidFill>
                  <a:srgbClr val="CC7832"/>
                </a:solidFill>
              </a:rPr>
              <a:t>return </a:t>
            </a:r>
            <a:r>
              <a:rPr lang="en-US" altLang="zh-CN" sz="2000" dirty="0" err="1">
                <a:solidFill>
                  <a:srgbClr val="9876AA"/>
                </a:solidFill>
              </a:rPr>
              <a:t>counter</a:t>
            </a:r>
            <a:r>
              <a:rPr lang="en-US" altLang="zh-CN" sz="2000" dirty="0" err="1"/>
              <a:t>.get</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    </a:t>
            </a:r>
            <a:r>
              <a:rPr lang="en-US" altLang="zh-CN" sz="2000" dirty="0"/>
              <a:t>}</a:t>
            </a:r>
            <a:br>
              <a:rPr lang="en-US" altLang="zh-CN" sz="2000" dirty="0"/>
            </a:b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DD4C3A65-FE4D-D945-9C1F-3BD0FAAB78CE}"/>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Tree>
    <p:extLst>
      <p:ext uri="{BB962C8B-B14F-4D97-AF65-F5344CB8AC3E}">
        <p14:creationId xmlns:p14="http://schemas.microsoft.com/office/powerpoint/2010/main" val="2431280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88E7-E7B6-7845-AA3A-AC52AF8D7234}"/>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Redis</a:t>
            </a:r>
            <a:endParaRPr kumimoji="1" lang="zh-CN" altLang="en-US" dirty="0"/>
          </a:p>
        </p:txBody>
      </p:sp>
      <p:sp>
        <p:nvSpPr>
          <p:cNvPr id="3" name="内容占位符 2">
            <a:extLst>
              <a:ext uri="{FF2B5EF4-FFF2-40B4-BE49-F238E27FC236}">
                <a16:creationId xmlns:a16="http://schemas.microsoft.com/office/drawing/2014/main" id="{1A8831B8-C388-AF43-8F63-44BF1DA789FB}"/>
              </a:ext>
            </a:extLst>
          </p:cNvPr>
          <p:cNvSpPr>
            <a:spLocks noGrp="1"/>
          </p:cNvSpPr>
          <p:nvPr>
            <p:ph idx="1"/>
          </p:nvPr>
        </p:nvSpPr>
        <p:spPr/>
        <p:txBody>
          <a:bodyPr>
            <a:normAutofit fontScale="70000" lnSpcReduction="20000"/>
          </a:bodyPr>
          <a:lstStyle/>
          <a:p>
            <a:r>
              <a:rPr kumimoji="1" lang="en-US" altLang="zh-CN" sz="2300" dirty="0" err="1"/>
              <a:t>MsgController.java</a:t>
            </a:r>
            <a:endParaRPr kumimoji="1" lang="en-US" altLang="zh-CN" sz="2300" dirty="0"/>
          </a:p>
          <a:p>
            <a:pPr marL="300038" lvl="1" indent="0">
              <a:buNone/>
            </a:pPr>
            <a:r>
              <a:rPr lang="en-US" altLang="zh-CN" sz="2000" dirty="0">
                <a:solidFill>
                  <a:srgbClr val="CC7832"/>
                </a:solidFill>
              </a:rPr>
              <a:t>package </a:t>
            </a:r>
            <a:r>
              <a:rPr lang="en-US" altLang="zh-CN" sz="2000" dirty="0" err="1"/>
              <a:t>com.example.messagingredis</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import </a:t>
            </a:r>
            <a:r>
              <a:rPr lang="en-US" altLang="zh-CN" sz="2000" dirty="0" err="1"/>
              <a:t>org.springframework.beans.factory.annotation.</a:t>
            </a:r>
            <a:r>
              <a:rPr lang="en-US" altLang="zh-CN" sz="2000" dirty="0" err="1">
                <a:solidFill>
                  <a:srgbClr val="BBB529"/>
                </a:solidFill>
              </a:rPr>
              <a:t>Autowired</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import </a:t>
            </a:r>
            <a:r>
              <a:rPr lang="en-US" altLang="zh-CN" sz="2000" dirty="0" err="1"/>
              <a:t>org.springframework.data.redis.core.StringRedisTemplate</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import </a:t>
            </a:r>
            <a:r>
              <a:rPr lang="en-US" altLang="zh-CN" sz="2000" dirty="0" err="1"/>
              <a:t>org.springframework.web.bind.annotation</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import </a:t>
            </a:r>
            <a:r>
              <a:rPr lang="en-US" altLang="zh-CN" sz="2000" dirty="0" err="1"/>
              <a:t>org.springframework.web.context.WebApplicationContext</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BBB529"/>
                </a:solidFill>
              </a:rPr>
              <a:t>@</a:t>
            </a:r>
            <a:r>
              <a:rPr lang="en-US" altLang="zh-CN" sz="2000" dirty="0" err="1">
                <a:solidFill>
                  <a:srgbClr val="BBB529"/>
                </a:solidFill>
              </a:rPr>
              <a:t>RestController</a:t>
            </a:r>
            <a:br>
              <a:rPr lang="en-US" altLang="zh-CN" sz="2000" dirty="0">
                <a:solidFill>
                  <a:srgbClr val="BBB529"/>
                </a:solidFill>
              </a:rPr>
            </a:br>
            <a:r>
              <a:rPr lang="en-US" altLang="zh-CN" sz="2000" dirty="0">
                <a:solidFill>
                  <a:srgbClr val="CC7832"/>
                </a:solidFill>
              </a:rPr>
              <a:t>public class </a:t>
            </a:r>
            <a:r>
              <a:rPr lang="en-US" altLang="zh-CN" sz="2000" dirty="0" err="1"/>
              <a:t>MsgController</a:t>
            </a:r>
            <a:r>
              <a:rPr lang="en-US" altLang="zh-CN" sz="2000" dirty="0"/>
              <a:t> {</a:t>
            </a:r>
            <a:br>
              <a:rPr lang="en-US" altLang="zh-CN" sz="2000" dirty="0"/>
            </a:br>
            <a:r>
              <a:rPr lang="en-US" altLang="zh-CN" sz="2000" dirty="0"/>
              <a:t>    </a:t>
            </a:r>
            <a:r>
              <a:rPr lang="en-US" altLang="zh-CN" sz="2000" dirty="0">
                <a:solidFill>
                  <a:srgbClr val="BBB529"/>
                </a:solidFill>
              </a:rPr>
              <a:t>@</a:t>
            </a:r>
            <a:r>
              <a:rPr lang="en-US" altLang="zh-CN" sz="2000" dirty="0" err="1">
                <a:solidFill>
                  <a:srgbClr val="BBB529"/>
                </a:solidFill>
              </a:rPr>
              <a:t>Autowired</a:t>
            </a:r>
            <a:br>
              <a:rPr lang="en-US" altLang="zh-CN" sz="2000" dirty="0">
                <a:solidFill>
                  <a:srgbClr val="BBB529"/>
                </a:solidFill>
              </a:rPr>
            </a:br>
            <a:r>
              <a:rPr lang="en-US" altLang="zh-CN" sz="2000" dirty="0">
                <a:solidFill>
                  <a:srgbClr val="BBB529"/>
                </a:solidFill>
              </a:rPr>
              <a:t>    </a:t>
            </a:r>
            <a:r>
              <a:rPr lang="en-US" altLang="zh-CN" sz="2000" dirty="0" err="1"/>
              <a:t>WebApplicationContext</a:t>
            </a:r>
            <a:r>
              <a:rPr lang="en-US" altLang="zh-CN" sz="2000" dirty="0"/>
              <a:t> </a:t>
            </a:r>
            <a:r>
              <a:rPr lang="en-US" altLang="zh-CN" sz="2000" dirty="0" err="1">
                <a:solidFill>
                  <a:srgbClr val="9876AA"/>
                </a:solidFill>
              </a:rPr>
              <a:t>applicationContext</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    </a:t>
            </a:r>
            <a:r>
              <a:rPr lang="en-US" altLang="zh-CN" sz="2000" dirty="0">
                <a:solidFill>
                  <a:srgbClr val="BBB529"/>
                </a:solidFill>
              </a:rPr>
              <a:t>@</a:t>
            </a:r>
            <a:r>
              <a:rPr lang="en-US" altLang="zh-CN" sz="2000" dirty="0" err="1">
                <a:solidFill>
                  <a:srgbClr val="BBB529"/>
                </a:solidFill>
              </a:rPr>
              <a:t>GetMapping</a:t>
            </a:r>
            <a:r>
              <a:rPr lang="en-US" altLang="zh-CN" sz="2000" dirty="0"/>
              <a:t>(value = </a:t>
            </a:r>
            <a:r>
              <a:rPr lang="en-US" altLang="zh-CN" sz="2000" dirty="0">
                <a:solidFill>
                  <a:srgbClr val="6A8759"/>
                </a:solidFill>
              </a:rPr>
              <a:t>"/msg"</a:t>
            </a:r>
            <a:r>
              <a:rPr lang="en-US" altLang="zh-CN" sz="2000" dirty="0"/>
              <a:t>)</a:t>
            </a:r>
            <a:br>
              <a:rPr lang="en-US" altLang="zh-CN" sz="2000" dirty="0"/>
            </a:br>
            <a:r>
              <a:rPr lang="en-US" altLang="zh-CN" sz="2000" dirty="0"/>
              <a:t>    </a:t>
            </a:r>
            <a:r>
              <a:rPr lang="en-US" altLang="zh-CN" sz="2000" dirty="0">
                <a:solidFill>
                  <a:srgbClr val="CC7832"/>
                </a:solidFill>
              </a:rPr>
              <a:t>public void </a:t>
            </a:r>
            <a:r>
              <a:rPr lang="en-US" altLang="zh-CN" sz="2000" dirty="0" err="1">
                <a:solidFill>
                  <a:srgbClr val="FFC66D"/>
                </a:solidFill>
              </a:rPr>
              <a:t>findOne</a:t>
            </a:r>
            <a:r>
              <a:rPr lang="en-US" altLang="zh-CN" sz="2000" dirty="0"/>
              <a:t>( ) {</a:t>
            </a:r>
            <a:br>
              <a:rPr lang="en-US" altLang="zh-CN" sz="2000" dirty="0"/>
            </a:br>
            <a:r>
              <a:rPr lang="en-US" altLang="zh-CN" sz="2000" dirty="0"/>
              <a:t>        </a:t>
            </a:r>
            <a:r>
              <a:rPr lang="en-US" altLang="zh-CN" sz="2000" dirty="0" err="1"/>
              <a:t>StringRedisTemplate</a:t>
            </a:r>
            <a:r>
              <a:rPr lang="en-US" altLang="zh-CN" sz="2000" dirty="0"/>
              <a:t> template = </a:t>
            </a:r>
            <a:r>
              <a:rPr lang="en-US" altLang="zh-CN" sz="2000" dirty="0" err="1">
                <a:solidFill>
                  <a:srgbClr val="9876AA"/>
                </a:solidFill>
              </a:rPr>
              <a:t>applicationContext</a:t>
            </a:r>
            <a:r>
              <a:rPr lang="en-US" altLang="zh-CN" sz="2000" dirty="0" err="1"/>
              <a:t>.getBean</a:t>
            </a:r>
            <a:r>
              <a:rPr lang="en-US" altLang="zh-CN" sz="2000" dirty="0"/>
              <a:t>(</a:t>
            </a:r>
            <a:r>
              <a:rPr lang="en-US" altLang="zh-CN" sz="2000" dirty="0" err="1"/>
              <a:t>StringRedisTemplate.</a:t>
            </a:r>
            <a:r>
              <a:rPr lang="en-US" altLang="zh-CN" sz="2000" dirty="0" err="1">
                <a:solidFill>
                  <a:srgbClr val="CC7832"/>
                </a:solidFill>
              </a:rPr>
              <a:t>class</a:t>
            </a:r>
            <a:r>
              <a:rPr lang="en-US" altLang="zh-CN" sz="2000" dirty="0"/>
              <a:t>)</a:t>
            </a:r>
            <a:r>
              <a:rPr lang="en-US" altLang="zh-CN" sz="2000" dirty="0">
                <a:solidFill>
                  <a:srgbClr val="CC7832"/>
                </a:solidFill>
              </a:rPr>
              <a:t>;</a:t>
            </a:r>
            <a:br>
              <a:rPr lang="en-US" altLang="zh-CN" sz="2000" dirty="0">
                <a:solidFill>
                  <a:srgbClr val="CC7832"/>
                </a:solidFill>
              </a:rPr>
            </a:br>
            <a:br>
              <a:rPr lang="en-US" altLang="zh-CN" sz="2000" dirty="0">
                <a:solidFill>
                  <a:srgbClr val="CC7832"/>
                </a:solidFill>
              </a:rPr>
            </a:br>
            <a:r>
              <a:rPr lang="en-US" altLang="zh-CN" sz="2000" dirty="0">
                <a:solidFill>
                  <a:srgbClr val="CC7832"/>
                </a:solidFill>
              </a:rPr>
              <a:t>        </a:t>
            </a:r>
            <a:r>
              <a:rPr lang="en-US" altLang="zh-CN" sz="2000" dirty="0">
                <a:solidFill>
                  <a:srgbClr val="808080"/>
                </a:solidFill>
              </a:rPr>
              <a:t>// Send a message with a POJO - the template reuse the message converter</a:t>
            </a:r>
            <a:br>
              <a:rPr lang="en-US" altLang="zh-CN" sz="2000" dirty="0">
                <a:solidFill>
                  <a:srgbClr val="808080"/>
                </a:solidFill>
              </a:rPr>
            </a:br>
            <a:r>
              <a:rPr lang="en-US" altLang="zh-CN" sz="2000" dirty="0">
                <a:solidFill>
                  <a:srgbClr val="808080"/>
                </a:solidFill>
              </a:rPr>
              <a:t>        </a:t>
            </a:r>
            <a:r>
              <a:rPr lang="en-US" altLang="zh-CN" sz="2000" dirty="0" err="1"/>
              <a:t>System.</a:t>
            </a:r>
            <a:r>
              <a:rPr lang="en-US" altLang="zh-CN" sz="2000" i="1" dirty="0" err="1">
                <a:solidFill>
                  <a:srgbClr val="9876AA"/>
                </a:solidFill>
              </a:rPr>
              <a:t>out</a:t>
            </a:r>
            <a:r>
              <a:rPr lang="en-US" altLang="zh-CN" sz="2000" dirty="0" err="1"/>
              <a:t>.println</a:t>
            </a:r>
            <a:r>
              <a:rPr lang="en-US" altLang="zh-CN" sz="2000" dirty="0"/>
              <a:t>(</a:t>
            </a:r>
            <a:r>
              <a:rPr lang="en-US" altLang="zh-CN" sz="2000" dirty="0">
                <a:solidFill>
                  <a:srgbClr val="6A8759"/>
                </a:solidFill>
              </a:rPr>
              <a:t>"Sending an email message."</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        </a:t>
            </a:r>
            <a:r>
              <a:rPr lang="en-US" altLang="zh-CN" sz="2000" dirty="0" err="1"/>
              <a:t>template.convertAndSend</a:t>
            </a:r>
            <a:r>
              <a:rPr lang="en-US" altLang="zh-CN" sz="2000" dirty="0"/>
              <a:t>(</a:t>
            </a:r>
            <a:r>
              <a:rPr lang="en-US" altLang="zh-CN" sz="2000" dirty="0">
                <a:solidFill>
                  <a:srgbClr val="6A8759"/>
                </a:solidFill>
              </a:rPr>
              <a:t>"chat"</a:t>
            </a:r>
            <a:r>
              <a:rPr lang="en-US" altLang="zh-CN" sz="2000" dirty="0">
                <a:solidFill>
                  <a:srgbClr val="CC7832"/>
                </a:solidFill>
              </a:rPr>
              <a:t>, </a:t>
            </a:r>
            <a:r>
              <a:rPr lang="en-US" altLang="zh-CN" sz="2000" dirty="0">
                <a:solidFill>
                  <a:srgbClr val="6A8759"/>
                </a:solidFill>
              </a:rPr>
              <a:t>"Hello from Redis in HTTP!"</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solidFill>
                  <a:srgbClr val="CC7832"/>
                </a:solidFill>
              </a:rPr>
              <a:t>    </a:t>
            </a:r>
            <a:r>
              <a:rPr lang="en-US" altLang="zh-CN" sz="2000" dirty="0"/>
              <a:t>}</a:t>
            </a:r>
            <a:r>
              <a:rPr lang="en-US" altLang="zh-CN" sz="2000" dirty="0">
                <a:solidFill>
                  <a:srgbClr val="CC7832"/>
                </a:solidFill>
              </a:rPr>
              <a:t>;</a:t>
            </a:r>
            <a:br>
              <a:rPr lang="en-US" altLang="zh-CN" sz="2000" dirty="0">
                <a:solidFill>
                  <a:srgbClr val="CC7832"/>
                </a:solidFill>
              </a:rPr>
            </a:br>
            <a:r>
              <a:rPr lang="en-US" altLang="zh-CN" sz="2000" dirty="0"/>
              <a:t>}</a:t>
            </a:r>
            <a:endParaRPr lang="zh-CN" altLang="en-US" sz="2000" dirty="0"/>
          </a:p>
          <a:p>
            <a:pPr marL="300038" lvl="1" indent="0">
              <a:buNone/>
            </a:pPr>
            <a:endParaRPr lang="en-US" altLang="zh-CN" sz="2000" dirty="0">
              <a:solidFill>
                <a:srgbClr val="CC7832"/>
              </a:solidFill>
            </a:endParaRPr>
          </a:p>
        </p:txBody>
      </p:sp>
      <p:sp>
        <p:nvSpPr>
          <p:cNvPr id="4" name="灯片编号占位符 3">
            <a:extLst>
              <a:ext uri="{FF2B5EF4-FFF2-40B4-BE49-F238E27FC236}">
                <a16:creationId xmlns:a16="http://schemas.microsoft.com/office/drawing/2014/main" id="{DD4C3A65-FE4D-D945-9C1F-3BD0FAAB78CE}"/>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79415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688E7-E7B6-7845-AA3A-AC52AF8D7234}"/>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Redis</a:t>
            </a:r>
            <a:endParaRPr kumimoji="1" lang="zh-CN" altLang="en-US" dirty="0"/>
          </a:p>
        </p:txBody>
      </p:sp>
      <p:sp>
        <p:nvSpPr>
          <p:cNvPr id="3" name="内容占位符 2">
            <a:extLst>
              <a:ext uri="{FF2B5EF4-FFF2-40B4-BE49-F238E27FC236}">
                <a16:creationId xmlns:a16="http://schemas.microsoft.com/office/drawing/2014/main" id="{1A8831B8-C388-AF43-8F63-44BF1DA789FB}"/>
              </a:ext>
            </a:extLst>
          </p:cNvPr>
          <p:cNvSpPr>
            <a:spLocks noGrp="1"/>
          </p:cNvSpPr>
          <p:nvPr>
            <p:ph idx="1"/>
          </p:nvPr>
        </p:nvSpPr>
        <p:spPr/>
        <p:txBody>
          <a:bodyPr>
            <a:normAutofit/>
          </a:bodyPr>
          <a:lstStyle/>
          <a:p>
            <a:r>
              <a:rPr kumimoji="1" lang="en-US" altLang="zh-CN" dirty="0" err="1"/>
              <a:t>pom.xml</a:t>
            </a:r>
            <a:endParaRPr kumimoji="1" lang="en-US" altLang="zh-CN" dirty="0"/>
          </a:p>
          <a:p>
            <a:pPr marL="300038" lvl="1" indent="0">
              <a:buNone/>
            </a:pPr>
            <a:r>
              <a:rPr lang="en-US" altLang="zh-CN" dirty="0">
                <a:solidFill>
                  <a:srgbClr val="E8BF6A"/>
                </a:solidFill>
              </a:rPr>
              <a:t>&lt;dependency&gt;</a:t>
            </a:r>
            <a:br>
              <a:rPr lang="en-US" altLang="zh-CN" dirty="0">
                <a:solidFill>
                  <a:srgbClr val="E8BF6A"/>
                </a:solidFill>
              </a:rPr>
            </a:br>
            <a:r>
              <a:rPr lang="en-US" altLang="zh-CN" dirty="0">
                <a:solidFill>
                  <a:srgbClr val="E8BF6A"/>
                </a:solidFill>
              </a:rPr>
              <a:t>   &lt;</a:t>
            </a:r>
            <a:r>
              <a:rPr lang="en-US" altLang="zh-CN" dirty="0" err="1">
                <a:solidFill>
                  <a:srgbClr val="E8BF6A"/>
                </a:solidFill>
              </a:rPr>
              <a:t>groupId</a:t>
            </a:r>
            <a:r>
              <a:rPr lang="en-US" altLang="zh-CN" dirty="0">
                <a:solidFill>
                  <a:srgbClr val="E8BF6A"/>
                </a:solidFill>
              </a:rPr>
              <a:t>&gt;</a:t>
            </a:r>
            <a:r>
              <a:rPr lang="en-US" altLang="zh-CN" dirty="0" err="1"/>
              <a:t>org.springframework.boot</a:t>
            </a:r>
            <a:r>
              <a:rPr lang="en-US" altLang="zh-CN" dirty="0">
                <a:solidFill>
                  <a:srgbClr val="E8BF6A"/>
                </a:solidFill>
              </a:rPr>
              <a:t>&lt;/</a:t>
            </a:r>
            <a:r>
              <a:rPr lang="en-US" altLang="zh-CN" dirty="0" err="1">
                <a:solidFill>
                  <a:srgbClr val="E8BF6A"/>
                </a:solidFill>
              </a:rPr>
              <a:t>groupId</a:t>
            </a:r>
            <a:r>
              <a:rPr lang="en-US" altLang="zh-CN" dirty="0">
                <a:solidFill>
                  <a:srgbClr val="E8BF6A"/>
                </a:solidFill>
              </a:rPr>
              <a:t>&gt;</a:t>
            </a:r>
            <a:br>
              <a:rPr lang="en-US" altLang="zh-CN" dirty="0">
                <a:solidFill>
                  <a:srgbClr val="E8BF6A"/>
                </a:solidFill>
              </a:rPr>
            </a:br>
            <a:r>
              <a:rPr lang="en-US" altLang="zh-CN" dirty="0">
                <a:solidFill>
                  <a:srgbClr val="E8BF6A"/>
                </a:solidFill>
              </a:rPr>
              <a:t>   &lt;</a:t>
            </a:r>
            <a:r>
              <a:rPr lang="en-US" altLang="zh-CN" dirty="0" err="1">
                <a:solidFill>
                  <a:srgbClr val="E8BF6A"/>
                </a:solidFill>
              </a:rPr>
              <a:t>artifactId</a:t>
            </a:r>
            <a:r>
              <a:rPr lang="en-US" altLang="zh-CN" dirty="0">
                <a:solidFill>
                  <a:srgbClr val="E8BF6A"/>
                </a:solidFill>
              </a:rPr>
              <a:t>&gt;</a:t>
            </a:r>
            <a:r>
              <a:rPr lang="en-US" altLang="zh-CN" dirty="0"/>
              <a:t>spring-boot-starter-data-</a:t>
            </a:r>
            <a:r>
              <a:rPr lang="en-US" altLang="zh-CN" dirty="0" err="1"/>
              <a:t>redis</a:t>
            </a:r>
            <a:r>
              <a:rPr lang="en-US" altLang="zh-CN" dirty="0">
                <a:solidFill>
                  <a:srgbClr val="E8BF6A"/>
                </a:solidFill>
              </a:rPr>
              <a:t>&lt;/</a:t>
            </a:r>
            <a:r>
              <a:rPr lang="en-US" altLang="zh-CN" dirty="0" err="1">
                <a:solidFill>
                  <a:srgbClr val="E8BF6A"/>
                </a:solidFill>
              </a:rPr>
              <a:t>artifactId</a:t>
            </a:r>
            <a:r>
              <a:rPr lang="en-US" altLang="zh-CN" dirty="0">
                <a:solidFill>
                  <a:srgbClr val="E8BF6A"/>
                </a:solidFill>
              </a:rPr>
              <a:t>&gt;</a:t>
            </a:r>
            <a:br>
              <a:rPr lang="en-US" altLang="zh-CN" dirty="0">
                <a:solidFill>
                  <a:srgbClr val="E8BF6A"/>
                </a:solidFill>
              </a:rPr>
            </a:br>
            <a:r>
              <a:rPr lang="en-US" altLang="zh-CN" dirty="0">
                <a:solidFill>
                  <a:srgbClr val="E8BF6A"/>
                </a:solidFill>
              </a:rPr>
              <a:t>&lt;/dependency&gt;</a:t>
            </a:r>
            <a:endParaRPr lang="zh-CN" altLang="en-US" dirty="0"/>
          </a:p>
          <a:p>
            <a:pPr marL="300038" lvl="1" indent="0">
              <a:buNone/>
            </a:pPr>
            <a:endParaRPr lang="en-US" altLang="zh-CN" sz="2000" dirty="0">
              <a:solidFill>
                <a:srgbClr val="CC7832"/>
              </a:solidFill>
            </a:endParaRPr>
          </a:p>
        </p:txBody>
      </p:sp>
      <p:sp>
        <p:nvSpPr>
          <p:cNvPr id="4" name="灯片编号占位符 3">
            <a:extLst>
              <a:ext uri="{FF2B5EF4-FFF2-40B4-BE49-F238E27FC236}">
                <a16:creationId xmlns:a16="http://schemas.microsoft.com/office/drawing/2014/main" id="{DD4C3A65-FE4D-D945-9C1F-3BD0FAAB78CE}"/>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
        <p:nvSpPr>
          <p:cNvPr id="5" name="矩形 4">
            <a:extLst>
              <a:ext uri="{FF2B5EF4-FFF2-40B4-BE49-F238E27FC236}">
                <a16:creationId xmlns:a16="http://schemas.microsoft.com/office/drawing/2014/main" id="{F3F97086-6059-C749-A941-AB5E0C50BFA4}"/>
              </a:ext>
            </a:extLst>
          </p:cNvPr>
          <p:cNvSpPr/>
          <p:nvPr/>
        </p:nvSpPr>
        <p:spPr>
          <a:xfrm>
            <a:off x="2286000" y="-2044898"/>
            <a:ext cx="4572000" cy="369332"/>
          </a:xfrm>
          <a:prstGeom prst="rect">
            <a:avLst/>
          </a:prstGeom>
        </p:spPr>
        <p:txBody>
          <a:bodyPr>
            <a:spAutoFit/>
          </a:bodyPr>
          <a:lstStyle/>
          <a:p>
            <a:endParaRPr lang="zh-CN" altLang="en-US" dirty="0"/>
          </a:p>
        </p:txBody>
      </p:sp>
      <p:pic>
        <p:nvPicPr>
          <p:cNvPr id="7" name="图片 6">
            <a:extLst>
              <a:ext uri="{FF2B5EF4-FFF2-40B4-BE49-F238E27FC236}">
                <a16:creationId xmlns:a16="http://schemas.microsoft.com/office/drawing/2014/main" id="{F459B288-0260-9041-A18D-ED26D5EA82E5}"/>
              </a:ext>
            </a:extLst>
          </p:cNvPr>
          <p:cNvPicPr>
            <a:picLocks noChangeAspect="1"/>
          </p:cNvPicPr>
          <p:nvPr/>
        </p:nvPicPr>
        <p:blipFill>
          <a:blip r:embed="rId2"/>
          <a:stretch>
            <a:fillRect/>
          </a:stretch>
        </p:blipFill>
        <p:spPr>
          <a:xfrm>
            <a:off x="1800200" y="2640874"/>
            <a:ext cx="7236296" cy="1968807"/>
          </a:xfrm>
          <a:prstGeom prst="rect">
            <a:avLst/>
          </a:prstGeom>
        </p:spPr>
      </p:pic>
    </p:spTree>
    <p:extLst>
      <p:ext uri="{BB962C8B-B14F-4D97-AF65-F5344CB8AC3E}">
        <p14:creationId xmlns:p14="http://schemas.microsoft.com/office/powerpoint/2010/main" val="2682831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MemCached</a:t>
            </a:r>
            <a:endParaRPr lang="en-US" altLang="zh-CN" dirty="0"/>
          </a:p>
          <a:p>
            <a:pPr lvl="1"/>
            <a:r>
              <a:rPr lang="en" altLang="zh-CN" dirty="0">
                <a:hlinkClick r:id="rId3"/>
              </a:rPr>
              <a:t>https://memcached.org/</a:t>
            </a:r>
            <a:endParaRPr lang="en" altLang="zh-CN" dirty="0"/>
          </a:p>
          <a:p>
            <a:r>
              <a:rPr lang="en-US" altLang="zh-CN" dirty="0" err="1"/>
              <a:t>MemCached</a:t>
            </a:r>
            <a:r>
              <a:rPr lang="en-US" altLang="zh-CN" dirty="0"/>
              <a:t> </a:t>
            </a:r>
          </a:p>
          <a:p>
            <a:pPr lvl="1"/>
            <a:r>
              <a:rPr lang="en" altLang="zh-CN" dirty="0">
                <a:hlinkClick r:id="rId4"/>
              </a:rPr>
              <a:t>https://github.com/memcached/memcached/wiki</a:t>
            </a:r>
            <a:endParaRPr lang="en" altLang="zh-CN" dirty="0"/>
          </a:p>
          <a:p>
            <a:pPr marL="257175" lvl="1" indent="-257175">
              <a:buFont typeface="Arial" pitchFamily="34" charset="0"/>
              <a:buChar char="•"/>
            </a:pPr>
            <a:r>
              <a:rPr lang="en-US" altLang="zh-CN" sz="1800" dirty="0" err="1"/>
              <a:t>xmemcached</a:t>
            </a:r>
            <a:endParaRPr lang="en-US" altLang="zh-CN" sz="1800" dirty="0"/>
          </a:p>
          <a:p>
            <a:pPr lvl="1"/>
            <a:r>
              <a:rPr lang="en-US" altLang="zh-CN" dirty="0">
                <a:hlinkClick r:id="rId5"/>
              </a:rPr>
              <a:t>https://code.google.com/archive/p/xmemcached/</a:t>
            </a:r>
            <a:r>
              <a:rPr lang="zh-CN" altLang="en-US" dirty="0"/>
              <a:t> </a:t>
            </a:r>
            <a:endParaRPr lang="en" altLang="zh-CN" dirty="0"/>
          </a:p>
          <a:p>
            <a:r>
              <a:rPr lang="en-US" altLang="zh-CN" dirty="0" err="1"/>
              <a:t>HomeBrew</a:t>
            </a:r>
            <a:endParaRPr lang="en-US" altLang="zh-CN" dirty="0"/>
          </a:p>
          <a:p>
            <a:pPr lvl="1"/>
            <a:r>
              <a:rPr lang="en-US" altLang="zh-CN" dirty="0">
                <a:hlinkClick r:id="rId6"/>
              </a:rPr>
              <a:t>https://brew.sh</a:t>
            </a:r>
            <a:r>
              <a:rPr lang="zh-CN" altLang="en-US" dirty="0"/>
              <a:t> </a:t>
            </a:r>
            <a:endParaRPr lang="en-US" altLang="zh-CN" dirty="0"/>
          </a:p>
          <a:p>
            <a:r>
              <a:rPr lang="en" altLang="zh-CN" dirty="0"/>
              <a:t>Installing </a:t>
            </a:r>
            <a:r>
              <a:rPr lang="en" altLang="zh-CN" dirty="0" err="1"/>
              <a:t>memcached</a:t>
            </a:r>
            <a:r>
              <a:rPr lang="en" altLang="zh-CN" dirty="0"/>
              <a:t> on Mac with Homebrew and </a:t>
            </a:r>
            <a:r>
              <a:rPr lang="en" altLang="zh-CN" dirty="0" err="1"/>
              <a:t>Lunchy</a:t>
            </a:r>
            <a:endParaRPr lang="en" altLang="zh-CN" dirty="0">
              <a:hlinkClick r:id="rId7"/>
            </a:endParaRPr>
          </a:p>
          <a:p>
            <a:pPr lvl="1"/>
            <a:r>
              <a:rPr lang="en" altLang="zh-CN" dirty="0">
                <a:hlinkClick r:id="rId7"/>
              </a:rPr>
              <a:t>https://gist.github.com/tomysmile/ba6c0ba4488ea51e6423d492985a7953</a:t>
            </a:r>
            <a:endParaRPr lang="en" altLang="zh-CN" dirty="0"/>
          </a:p>
          <a:p>
            <a:r>
              <a:rPr lang="en" altLang="zh-CN" dirty="0"/>
              <a:t>Memcached</a:t>
            </a:r>
            <a:r>
              <a:rPr lang="zh-CN" altLang="en-US" dirty="0"/>
              <a:t>结合</a:t>
            </a:r>
            <a:r>
              <a:rPr lang="en" altLang="zh-CN" dirty="0"/>
              <a:t>Spring</a:t>
            </a:r>
          </a:p>
          <a:p>
            <a:pPr lvl="1"/>
            <a:r>
              <a:rPr lang="en" altLang="zh-CN" dirty="0">
                <a:hlinkClick r:id="rId8"/>
              </a:rPr>
              <a:t>https://www.jianshu.com/p/56d9d79d75b3</a:t>
            </a:r>
            <a:endParaRPr lang="en" altLang="zh-CN" dirty="0"/>
          </a:p>
          <a:p>
            <a:r>
              <a:rPr lang="en" altLang="zh-CN" dirty="0"/>
              <a:t>Accessing Memcached from the command line</a:t>
            </a:r>
          </a:p>
          <a:p>
            <a:pPr lvl="1"/>
            <a:r>
              <a:rPr lang="en" altLang="zh-CN" dirty="0">
                <a:hlinkClick r:id="rId9"/>
              </a:rPr>
              <a:t>http://www.alphadevx.com/a/90-Accessing-Memcached-from-the-command-line</a:t>
            </a:r>
            <a:endParaRPr lang="en" altLang="zh-CN" dirty="0"/>
          </a:p>
          <a:p>
            <a:r>
              <a:rPr lang="en" altLang="zh-CN" dirty="0"/>
              <a:t>Caching Data with Spring</a:t>
            </a:r>
            <a:endParaRPr lang="en-US" altLang="zh-CN" dirty="0">
              <a:hlinkClick r:id="rId10">
                <a:extLst>
                  <a:ext uri="{A12FA001-AC4F-418D-AE19-62706E023703}">
                    <ahyp:hlinkClr xmlns:ahyp="http://schemas.microsoft.com/office/drawing/2018/hyperlinkcolor" val="tx"/>
                  </a:ext>
                </a:extLst>
              </a:hlinkClick>
            </a:endParaRPr>
          </a:p>
          <a:p>
            <a:pPr lvl="1"/>
            <a:r>
              <a:rPr lang="en-US" altLang="zh-CN" dirty="0">
                <a:hlinkClick r:id="rId10"/>
              </a:rPr>
              <a:t>https://spring.io/guides/gs/caching/</a:t>
            </a:r>
            <a:r>
              <a:rPr lang="zh-CN" altLang="en-US" dirty="0"/>
              <a:t> </a:t>
            </a:r>
            <a:endParaRPr lang="en-US" altLang="zh-CN" dirty="0"/>
          </a:p>
          <a:p>
            <a:pPr marL="342900" lvl="1" indent="0">
              <a:buNone/>
            </a:pP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spTree>
    <p:extLst>
      <p:ext uri="{BB962C8B-B14F-4D97-AF65-F5344CB8AC3E}">
        <p14:creationId xmlns:p14="http://schemas.microsoft.com/office/powerpoint/2010/main" val="603083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endParaRPr lang="zh-CN" altLang="en-US" dirty="0"/>
          </a:p>
        </p:txBody>
      </p:sp>
      <p:sp>
        <p:nvSpPr>
          <p:cNvPr id="3" name="内容占位符 2"/>
          <p:cNvSpPr>
            <a:spLocks noGrp="1"/>
          </p:cNvSpPr>
          <p:nvPr>
            <p:ph idx="1"/>
          </p:nvPr>
        </p:nvSpPr>
        <p:spPr/>
        <p:txBody>
          <a:bodyPr>
            <a:normAutofit lnSpcReduction="10000"/>
          </a:bodyPr>
          <a:lstStyle/>
          <a:p>
            <a:r>
              <a:rPr lang="en" altLang="zh-CN" dirty="0"/>
              <a:t>Installing </a:t>
            </a:r>
            <a:r>
              <a:rPr lang="en" altLang="zh-CN" dirty="0" err="1"/>
              <a:t>memcached</a:t>
            </a:r>
            <a:r>
              <a:rPr lang="en" altLang="zh-CN" dirty="0"/>
              <a:t> with Homebrew and </a:t>
            </a:r>
            <a:r>
              <a:rPr lang="en" altLang="zh-CN" dirty="0" err="1"/>
              <a:t>Lunchy</a:t>
            </a:r>
            <a:endParaRPr lang="en" altLang="zh-CN" dirty="0"/>
          </a:p>
          <a:p>
            <a:endParaRPr lang="en" altLang="zh-CN" dirty="0"/>
          </a:p>
          <a:p>
            <a:r>
              <a:rPr lang="en" altLang="zh-CN" dirty="0"/>
              <a:t>Step 1 — Install Homebrew</a:t>
            </a:r>
          </a:p>
          <a:p>
            <a:pPr lvl="1"/>
            <a:r>
              <a:rPr lang="en" altLang="zh-CN" dirty="0">
                <a:solidFill>
                  <a:schemeClr val="tx2"/>
                </a:solidFill>
                <a:latin typeface="Consolas" panose="020B0609020204030204" pitchFamily="49" charset="0"/>
                <a:cs typeface="Consolas" panose="020B0609020204030204" pitchFamily="49" charset="0"/>
              </a:rPr>
              <a:t>$/bin/bash -c "$(curl -</a:t>
            </a:r>
            <a:r>
              <a:rPr lang="en" altLang="zh-CN" dirty="0" err="1">
                <a:solidFill>
                  <a:schemeClr val="tx2"/>
                </a:solidFill>
                <a:latin typeface="Consolas" panose="020B0609020204030204" pitchFamily="49" charset="0"/>
                <a:cs typeface="Consolas" panose="020B0609020204030204" pitchFamily="49" charset="0"/>
              </a:rPr>
              <a:t>fsSL</a:t>
            </a:r>
            <a:r>
              <a:rPr lang="en" altLang="zh-CN" dirty="0">
                <a:solidFill>
                  <a:schemeClr val="tx2"/>
                </a:solidFill>
                <a:latin typeface="Consolas" panose="020B0609020204030204" pitchFamily="49" charset="0"/>
                <a:cs typeface="Consolas" panose="020B0609020204030204" pitchFamily="49" charset="0"/>
              </a:rPr>
              <a:t> https://</a:t>
            </a:r>
            <a:r>
              <a:rPr lang="en" altLang="zh-CN" dirty="0" err="1">
                <a:solidFill>
                  <a:schemeClr val="tx2"/>
                </a:solidFill>
                <a:latin typeface="Consolas" panose="020B0609020204030204" pitchFamily="49" charset="0"/>
                <a:cs typeface="Consolas" panose="020B0609020204030204" pitchFamily="49" charset="0"/>
              </a:rPr>
              <a:t>raw.githubusercontent.com</a:t>
            </a:r>
            <a:r>
              <a:rPr lang="en" altLang="zh-CN" dirty="0">
                <a:solidFill>
                  <a:schemeClr val="tx2"/>
                </a:solidFill>
                <a:latin typeface="Consolas" panose="020B0609020204030204" pitchFamily="49" charset="0"/>
                <a:cs typeface="Consolas" panose="020B0609020204030204" pitchFamily="49" charset="0"/>
              </a:rPr>
              <a:t>/Homebrew/install/HEAD/</a:t>
            </a:r>
            <a:r>
              <a:rPr lang="en" altLang="zh-CN" dirty="0" err="1">
                <a:solidFill>
                  <a:schemeClr val="tx2"/>
                </a:solidFill>
                <a:latin typeface="Consolas" panose="020B0609020204030204" pitchFamily="49" charset="0"/>
                <a:cs typeface="Consolas" panose="020B0609020204030204" pitchFamily="49" charset="0"/>
              </a:rPr>
              <a:t>install.sh</a:t>
            </a:r>
            <a:r>
              <a:rPr lang="en" altLang="zh-CN" dirty="0">
                <a:solidFill>
                  <a:schemeClr val="tx2"/>
                </a:solidFill>
                <a:latin typeface="Consolas" panose="020B0609020204030204" pitchFamily="49" charset="0"/>
                <a:cs typeface="Consolas" panose="020B0609020204030204" pitchFamily="49" charset="0"/>
              </a:rPr>
              <a:t>)"</a:t>
            </a:r>
          </a:p>
          <a:p>
            <a:pPr lvl="1"/>
            <a:endParaRPr lang="en" altLang="zh-CN" dirty="0"/>
          </a:p>
          <a:p>
            <a:r>
              <a:rPr lang="en" altLang="zh-CN" dirty="0"/>
              <a:t>Step 2 — Install </a:t>
            </a:r>
            <a:r>
              <a:rPr lang="en" altLang="zh-CN" dirty="0" err="1"/>
              <a:t>memcached</a:t>
            </a:r>
            <a:endParaRPr lang="en" altLang="zh-CN" dirty="0"/>
          </a:p>
          <a:p>
            <a:pPr lvl="1"/>
            <a:r>
              <a:rPr lang="en" altLang="zh-CN" dirty="0">
                <a:solidFill>
                  <a:schemeClr val="tx2"/>
                </a:solidFill>
                <a:latin typeface="Consolas" panose="020B0609020204030204" pitchFamily="49" charset="0"/>
                <a:cs typeface="Consolas" panose="020B0609020204030204" pitchFamily="49" charset="0"/>
              </a:rPr>
              <a:t>$ brew install Memcached</a:t>
            </a:r>
          </a:p>
          <a:p>
            <a:pPr lvl="1"/>
            <a:endParaRPr lang="en" altLang="zh-CN" dirty="0"/>
          </a:p>
          <a:p>
            <a:r>
              <a:rPr lang="en" altLang="zh-CN" dirty="0"/>
              <a:t>Step 3 —</a:t>
            </a:r>
            <a:r>
              <a:rPr lang="zh-CN" altLang="en-US" dirty="0"/>
              <a:t> </a:t>
            </a:r>
            <a:r>
              <a:rPr lang="en" altLang="zh-CN" dirty="0"/>
              <a:t>Start/Stop </a:t>
            </a:r>
            <a:r>
              <a:rPr lang="en" altLang="zh-CN" dirty="0" err="1"/>
              <a:t>memcached</a:t>
            </a:r>
            <a:endParaRPr lang="en" altLang="zh-CN" dirty="0"/>
          </a:p>
          <a:p>
            <a:pPr lvl="1"/>
            <a:r>
              <a:rPr lang="en" altLang="zh-CN" dirty="0">
                <a:solidFill>
                  <a:schemeClr val="tx2"/>
                </a:solidFill>
                <a:latin typeface="Consolas" panose="020B0609020204030204" pitchFamily="49" charset="0"/>
                <a:cs typeface="Consolas" panose="020B0609020204030204" pitchFamily="49" charset="0"/>
              </a:rPr>
              <a:t>$ brew services start </a:t>
            </a:r>
            <a:r>
              <a:rPr lang="en" altLang="zh-CN" dirty="0" err="1">
                <a:solidFill>
                  <a:schemeClr val="tx2"/>
                </a:solidFill>
                <a:latin typeface="Consolas" panose="020B0609020204030204" pitchFamily="49" charset="0"/>
                <a:cs typeface="Consolas" panose="020B0609020204030204" pitchFamily="49" charset="0"/>
              </a:rPr>
              <a:t>memcached</a:t>
            </a:r>
            <a:endParaRPr lang="en" altLang="zh-CN" dirty="0">
              <a:solidFill>
                <a:schemeClr val="tx2"/>
              </a:solidFill>
              <a:latin typeface="Consolas" panose="020B0609020204030204" pitchFamily="49" charset="0"/>
              <a:cs typeface="Consolas" panose="020B0609020204030204" pitchFamily="49" charset="0"/>
            </a:endParaRPr>
          </a:p>
          <a:p>
            <a:pPr lvl="1"/>
            <a:r>
              <a:rPr lang="en" altLang="zh-CN" dirty="0">
                <a:solidFill>
                  <a:schemeClr val="tx2"/>
                </a:solidFill>
                <a:latin typeface="Consolas" panose="020B0609020204030204" pitchFamily="49" charset="0"/>
                <a:cs typeface="Consolas" panose="020B0609020204030204" pitchFamily="49" charset="0"/>
              </a:rPr>
              <a:t>$ brew services stop </a:t>
            </a:r>
            <a:r>
              <a:rPr lang="en" altLang="zh-CN" dirty="0" err="1">
                <a:solidFill>
                  <a:schemeClr val="tx2"/>
                </a:solidFill>
                <a:latin typeface="Consolas" panose="020B0609020204030204" pitchFamily="49" charset="0"/>
                <a:cs typeface="Consolas" panose="020B0609020204030204" pitchFamily="49" charset="0"/>
              </a:rPr>
              <a:t>memcached</a:t>
            </a:r>
            <a:br>
              <a:rPr lang="en" altLang="zh-CN" dirty="0"/>
            </a:br>
            <a:br>
              <a:rPr lang="en" altLang="zh-CN" dirty="0"/>
            </a:b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569200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Redis</a:t>
            </a:r>
          </a:p>
          <a:p>
            <a:pPr lvl="1"/>
            <a:r>
              <a:rPr lang="en-US" altLang="zh-CN" dirty="0">
                <a:hlinkClick r:id="rId2"/>
              </a:rPr>
              <a:t>https://redis.io</a:t>
            </a:r>
            <a:r>
              <a:rPr lang="zh-CN" altLang="en-US" dirty="0"/>
              <a:t> </a:t>
            </a:r>
            <a:r>
              <a:rPr lang="en-US" altLang="zh-CN" dirty="0"/>
              <a:t> </a:t>
            </a:r>
            <a:r>
              <a:rPr lang="zh-CN" altLang="en-US" dirty="0"/>
              <a:t> </a:t>
            </a:r>
            <a:endParaRPr lang="en-US" altLang="zh-CN" dirty="0"/>
          </a:p>
          <a:p>
            <a:r>
              <a:rPr lang="en" altLang="zh-CN" dirty="0"/>
              <a:t>Spring Data Redis</a:t>
            </a:r>
          </a:p>
          <a:p>
            <a:pPr lvl="1"/>
            <a:r>
              <a:rPr lang="en-US" altLang="zh-CN" dirty="0">
                <a:ea typeface="宋体" pitchFamily="2" charset="-122"/>
                <a:hlinkClick r:id="rId3"/>
              </a:rPr>
              <a:t>https://docs.spring.io/spring-data/redis/docs/2.2.5.RELEASE/reference/html/#get-started</a:t>
            </a:r>
            <a:endParaRPr lang="en-US" altLang="zh-CN" dirty="0">
              <a:ea typeface="宋体" pitchFamily="2" charset="-122"/>
            </a:endParaRPr>
          </a:p>
          <a:p>
            <a:pPr lvl="1"/>
            <a:r>
              <a:rPr lang="en" altLang="zh-CN" dirty="0">
                <a:ea typeface="宋体" pitchFamily="2" charset="-122"/>
                <a:hlinkClick r:id="rId4"/>
              </a:rPr>
              <a:t>https://github.com/ZhangZiSheng001/spring-data-projects/tree/master/spring-data-redis-demo</a:t>
            </a:r>
            <a:r>
              <a:rPr lang="zh-CN" altLang="en-US" dirty="0">
                <a:ea typeface="宋体" pitchFamily="2" charset="-122"/>
              </a:rPr>
              <a:t> </a:t>
            </a:r>
            <a:endParaRPr lang="en-US" altLang="zh-CN" dirty="0">
              <a:ea typeface="宋体" pitchFamily="2" charset="-122"/>
            </a:endParaRPr>
          </a:p>
          <a:p>
            <a:r>
              <a:rPr lang="en" altLang="zh-CN" dirty="0" err="1"/>
              <a:t>Retwis</a:t>
            </a:r>
            <a:endParaRPr lang="en-US" altLang="zh-CN" dirty="0">
              <a:ea typeface="宋体" pitchFamily="2" charset="-122"/>
            </a:endParaRPr>
          </a:p>
          <a:p>
            <a:pPr lvl="1"/>
            <a:r>
              <a:rPr lang="en" altLang="zh-CN" dirty="0">
                <a:ea typeface="宋体" pitchFamily="2" charset="-122"/>
                <a:hlinkClick r:id="rId5"/>
              </a:rPr>
              <a:t>https://github.com/spring-projects/spring-data-keyvalue-examples</a:t>
            </a:r>
            <a:r>
              <a:rPr lang="zh-CN" altLang="en-US" dirty="0">
                <a:ea typeface="宋体" pitchFamily="2" charset="-122"/>
              </a:rPr>
              <a:t> </a:t>
            </a:r>
            <a:endParaRPr lang="en-US" altLang="zh-CN" dirty="0">
              <a:ea typeface="宋体" pitchFamily="2" charset="-122"/>
            </a:endParaRPr>
          </a:p>
          <a:p>
            <a:pPr lvl="1"/>
            <a:r>
              <a:rPr lang="en" altLang="zh-CN" dirty="0">
                <a:ea typeface="宋体" pitchFamily="2" charset="-122"/>
                <a:hlinkClick r:id="rId6"/>
              </a:rPr>
              <a:t>https://docs.spring.io/spring-data/data-keyvalue/examples/retwisj/current/</a:t>
            </a:r>
            <a:r>
              <a:rPr lang="zh-CN" altLang="en-US" dirty="0">
                <a:ea typeface="宋体" pitchFamily="2" charset="-122"/>
              </a:rPr>
              <a:t>   </a:t>
            </a:r>
            <a:endParaRPr lang="en-US" altLang="zh-CN" dirty="0">
              <a:ea typeface="宋体" pitchFamily="2" charset="-122"/>
            </a:endParaRPr>
          </a:p>
          <a:p>
            <a:r>
              <a:rPr lang="en-US" altLang="zh-CN" dirty="0" err="1">
                <a:ea typeface="宋体" pitchFamily="2" charset="-122"/>
              </a:rPr>
              <a:t>Jedis</a:t>
            </a:r>
            <a:endParaRPr lang="en-US" altLang="zh-CN" dirty="0">
              <a:ea typeface="宋体" pitchFamily="2" charset="-122"/>
            </a:endParaRPr>
          </a:p>
          <a:p>
            <a:pPr lvl="1"/>
            <a:r>
              <a:rPr lang="en-US" altLang="zh-CN" dirty="0">
                <a:hlinkClick r:id="rId7"/>
              </a:rPr>
              <a:t>https://github.com/xetorthio/jedis</a:t>
            </a:r>
            <a:r>
              <a:rPr lang="zh-CN" altLang="en-US" dirty="0"/>
              <a:t> </a:t>
            </a:r>
            <a:endParaRPr lang="en-US" altLang="zh-CN" dirty="0"/>
          </a:p>
          <a:p>
            <a:r>
              <a:rPr lang="en" altLang="zh-CN" dirty="0" err="1">
                <a:ea typeface="宋体" pitchFamily="2" charset="-122"/>
              </a:rPr>
              <a:t>SpringBoot</a:t>
            </a:r>
            <a:r>
              <a:rPr lang="zh-CN" altLang="en-US" dirty="0">
                <a:ea typeface="宋体" pitchFamily="2" charset="-122"/>
              </a:rPr>
              <a:t>整合</a:t>
            </a:r>
            <a:r>
              <a:rPr lang="en" altLang="zh-CN" dirty="0">
                <a:ea typeface="宋体" pitchFamily="2" charset="-122"/>
              </a:rPr>
              <a:t>Redis</a:t>
            </a:r>
            <a:r>
              <a:rPr lang="zh-CN" altLang="en-US" dirty="0">
                <a:ea typeface="宋体" pitchFamily="2" charset="-122"/>
              </a:rPr>
              <a:t>实战项目</a:t>
            </a:r>
            <a:endParaRPr lang="en-US" altLang="zh-CN" dirty="0">
              <a:ea typeface="宋体" pitchFamily="2" charset="-122"/>
            </a:endParaRPr>
          </a:p>
          <a:p>
            <a:pPr lvl="1"/>
            <a:r>
              <a:rPr lang="en-US" altLang="zh-CN" dirty="0">
                <a:hlinkClick r:id="rId8"/>
              </a:rPr>
              <a:t>https://www.cnblogs.com/david1216/p/11473764.html</a:t>
            </a:r>
            <a:r>
              <a:rPr lang="zh-CN" altLang="en-US" dirty="0"/>
              <a:t> </a:t>
            </a:r>
            <a:endParaRPr lang="en-US" altLang="zh-CN" dirty="0"/>
          </a:p>
          <a:p>
            <a:r>
              <a:rPr lang="en-US" altLang="zh-CN" dirty="0"/>
              <a:t>Redis in Action </a:t>
            </a:r>
          </a:p>
          <a:p>
            <a:pPr lvl="1"/>
            <a:r>
              <a:rPr lang="en-US" altLang="zh-CN" dirty="0"/>
              <a:t>JOSIAH L. CARLSON, Manning Publications Co, 2013</a:t>
            </a:r>
          </a:p>
          <a:p>
            <a:r>
              <a:rPr lang="en-US" altLang="zh-CN" dirty="0"/>
              <a:t>Messaging with Redis</a:t>
            </a:r>
          </a:p>
          <a:p>
            <a:pPr lvl="1"/>
            <a:r>
              <a:rPr lang="en-US" altLang="zh-CN" dirty="0">
                <a:hlinkClick r:id="rId9"/>
              </a:rPr>
              <a:t>https://spring.io/guides/gs/messaging-redis/</a:t>
            </a:r>
            <a:r>
              <a:rPr lang="zh-CN" altLang="en-US" dirty="0"/>
              <a:t> </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Tree>
    <p:extLst>
      <p:ext uri="{BB962C8B-B14F-4D97-AF65-F5344CB8AC3E}">
        <p14:creationId xmlns:p14="http://schemas.microsoft.com/office/powerpoint/2010/main" val="322338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MemCached</a:t>
            </a:r>
            <a:r>
              <a:rPr lang="en-US" altLang="zh-CN" dirty="0"/>
              <a:t> - Principle</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5875" y="1157998"/>
            <a:ext cx="3900599" cy="3097535"/>
          </a:xfrm>
        </p:spPr>
      </p:pic>
      <p:sp>
        <p:nvSpPr>
          <p:cNvPr id="4" name="灯片编号占位符 3"/>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Tree>
    <p:extLst>
      <p:ext uri="{BB962C8B-B14F-4D97-AF65-F5344CB8AC3E}">
        <p14:creationId xmlns:p14="http://schemas.microsoft.com/office/powerpoint/2010/main" val="212289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25DF-9353-DC0E-C8D5-A78A12A85930}"/>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673A4B19-05B0-45BC-1D3A-20951A3905D1}"/>
              </a:ext>
            </a:extLst>
          </p:cNvPr>
          <p:cNvSpPr>
            <a:spLocks noGrp="1"/>
          </p:cNvSpPr>
          <p:nvPr>
            <p:ph idx="1"/>
          </p:nvPr>
        </p:nvSpPr>
        <p:spPr>
          <a:xfrm>
            <a:off x="107504" y="845072"/>
            <a:ext cx="8784976" cy="4298427"/>
          </a:xfrm>
        </p:spPr>
        <p:txBody>
          <a:bodyPr>
            <a:normAutofit lnSpcReduction="10000"/>
          </a:bodyPr>
          <a:lstStyle/>
          <a:p>
            <a:r>
              <a:rPr kumimoji="1" lang="en-US" altLang="zh-CN" sz="1400" dirty="0" err="1"/>
              <a:t>Book.java</a:t>
            </a:r>
            <a:endParaRPr kumimoji="1" lang="en-US" altLang="zh-CN" sz="1400" dirty="0"/>
          </a:p>
          <a:p>
            <a:pPr marL="0" indent="0">
              <a:buNone/>
            </a:pPr>
            <a:r>
              <a:rPr lang="en" altLang="zh-CN" sz="1400" dirty="0">
                <a:solidFill>
                  <a:srgbClr val="0033B3"/>
                </a:solidFill>
                <a:effectLst/>
                <a:latin typeface="JetBrains Mono"/>
              </a:rPr>
              <a:t>public class </a:t>
            </a:r>
            <a:r>
              <a:rPr lang="en" altLang="zh-CN" sz="1400" dirty="0">
                <a:solidFill>
                  <a:srgbClr val="000000"/>
                </a:solidFill>
                <a:effectLst/>
                <a:latin typeface="JetBrains Mono"/>
              </a:rPr>
              <a:t>Book </a:t>
            </a:r>
            <a:r>
              <a:rPr lang="en" altLang="zh-CN" sz="1400" dirty="0">
                <a:solidFill>
                  <a:srgbClr val="080808"/>
                </a:solidFill>
                <a:effectLst/>
                <a:latin typeface="JetBrains Mono"/>
              </a:rPr>
              <a:t>{</a:t>
            </a:r>
            <a:br>
              <a:rPr lang="en" altLang="zh-CN" sz="1400" dirty="0">
                <a:solidFill>
                  <a:srgbClr val="080808"/>
                </a:solidFill>
                <a:effectLst/>
                <a:latin typeface="JetBrains Mono"/>
              </a:rPr>
            </a:b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private </a:t>
            </a:r>
            <a:r>
              <a:rPr lang="en" altLang="zh-CN" sz="1400" dirty="0">
                <a:solidFill>
                  <a:srgbClr val="000000"/>
                </a:solidFill>
                <a:effectLst/>
                <a:latin typeface="JetBrains Mono"/>
              </a:rPr>
              <a:t>String </a:t>
            </a:r>
            <a:r>
              <a:rPr lang="en" altLang="zh-CN" sz="1400" dirty="0" err="1">
                <a:solidFill>
                  <a:srgbClr val="871094"/>
                </a:solidFill>
                <a:effectLst/>
                <a:latin typeface="JetBrains Mono"/>
              </a:rPr>
              <a:t>isbn</a:t>
            </a:r>
            <a:r>
              <a:rPr lang="en" altLang="zh-CN" sz="1400" dirty="0">
                <a:solidFill>
                  <a:srgbClr val="080808"/>
                </a:solidFill>
                <a:effectLst/>
                <a:latin typeface="JetBrains Mono"/>
              </a:rPr>
              <a:t>;</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private </a:t>
            </a:r>
            <a:r>
              <a:rPr lang="en" altLang="zh-CN" sz="1400" dirty="0">
                <a:solidFill>
                  <a:srgbClr val="000000"/>
                </a:solidFill>
                <a:effectLst/>
                <a:latin typeface="JetBrains Mono"/>
              </a:rPr>
              <a:t>String </a:t>
            </a:r>
            <a:r>
              <a:rPr lang="en" altLang="zh-CN" sz="1400" dirty="0">
                <a:solidFill>
                  <a:srgbClr val="871094"/>
                </a:solidFill>
                <a:effectLst/>
                <a:latin typeface="JetBrains Mono"/>
              </a:rPr>
              <a:t>title</a:t>
            </a:r>
            <a:r>
              <a:rPr lang="en" altLang="zh-CN" sz="1400" dirty="0">
                <a:solidFill>
                  <a:srgbClr val="080808"/>
                </a:solidFill>
                <a:effectLst/>
                <a:latin typeface="JetBrains Mono"/>
              </a:rPr>
              <a:t>;</a:t>
            </a:r>
            <a:br>
              <a:rPr lang="en" altLang="zh-CN" sz="1400" dirty="0">
                <a:solidFill>
                  <a:srgbClr val="080808"/>
                </a:solidFill>
                <a:effectLst/>
                <a:latin typeface="JetBrains Mono"/>
              </a:rPr>
            </a:b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public </a:t>
            </a:r>
            <a:r>
              <a:rPr lang="en" altLang="zh-CN" sz="1400" dirty="0">
                <a:solidFill>
                  <a:srgbClr val="00627A"/>
                </a:solidFill>
                <a:effectLst/>
                <a:latin typeface="JetBrains Mono"/>
              </a:rPr>
              <a:t>Book</a:t>
            </a:r>
            <a:r>
              <a:rPr lang="en" altLang="zh-CN" sz="1400" dirty="0">
                <a:solidFill>
                  <a:srgbClr val="080808"/>
                </a:solidFill>
                <a:effectLst/>
                <a:latin typeface="JetBrains Mono"/>
              </a:rPr>
              <a:t>(</a:t>
            </a:r>
            <a:r>
              <a:rPr lang="en" altLang="zh-CN" sz="1400" dirty="0">
                <a:solidFill>
                  <a:srgbClr val="000000"/>
                </a:solidFill>
                <a:effectLst/>
                <a:latin typeface="JetBrains Mono"/>
              </a:rPr>
              <a:t>String </a:t>
            </a:r>
            <a:r>
              <a:rPr lang="en" altLang="zh-CN" sz="1400" dirty="0" err="1">
                <a:solidFill>
                  <a:srgbClr val="080808"/>
                </a:solidFill>
                <a:effectLst/>
                <a:latin typeface="JetBrains Mono"/>
              </a:rPr>
              <a:t>isbn</a:t>
            </a:r>
            <a:r>
              <a:rPr lang="en" altLang="zh-CN" sz="1400" dirty="0">
                <a:solidFill>
                  <a:srgbClr val="080808"/>
                </a:solidFill>
                <a:effectLst/>
                <a:latin typeface="JetBrains Mono"/>
              </a:rPr>
              <a:t>, </a:t>
            </a:r>
            <a:r>
              <a:rPr lang="en" altLang="zh-CN" sz="1400" dirty="0">
                <a:solidFill>
                  <a:srgbClr val="000000"/>
                </a:solidFill>
                <a:effectLst/>
                <a:latin typeface="JetBrains Mono"/>
              </a:rPr>
              <a:t>String </a:t>
            </a:r>
            <a:r>
              <a:rPr lang="en" altLang="zh-CN" sz="1400" dirty="0">
                <a:solidFill>
                  <a:srgbClr val="080808"/>
                </a:solidFill>
                <a:effectLst/>
                <a:latin typeface="JetBrains Mono"/>
              </a:rPr>
              <a:t>title) {</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err="1">
                <a:solidFill>
                  <a:srgbClr val="0033B3"/>
                </a:solidFill>
                <a:effectLst/>
                <a:latin typeface="JetBrains Mono"/>
              </a:rPr>
              <a:t>this</a:t>
            </a:r>
            <a:r>
              <a:rPr lang="en" altLang="zh-CN" sz="1400" dirty="0" err="1">
                <a:solidFill>
                  <a:srgbClr val="080808"/>
                </a:solidFill>
                <a:effectLst/>
                <a:latin typeface="JetBrains Mono"/>
              </a:rPr>
              <a:t>.</a:t>
            </a:r>
            <a:r>
              <a:rPr lang="en" altLang="zh-CN" sz="1400" dirty="0" err="1">
                <a:solidFill>
                  <a:srgbClr val="871094"/>
                </a:solidFill>
                <a:effectLst/>
                <a:latin typeface="JetBrains Mono"/>
              </a:rPr>
              <a:t>isbn</a:t>
            </a:r>
            <a:r>
              <a:rPr lang="en" altLang="zh-CN" sz="1400" dirty="0">
                <a:solidFill>
                  <a:srgbClr val="871094"/>
                </a:solidFill>
                <a:effectLst/>
                <a:latin typeface="JetBrains Mono"/>
              </a:rPr>
              <a:t> </a:t>
            </a:r>
            <a:r>
              <a:rPr lang="en" altLang="zh-CN" sz="1400" dirty="0">
                <a:solidFill>
                  <a:srgbClr val="080808"/>
                </a:solidFill>
                <a:effectLst/>
                <a:latin typeface="JetBrains Mono"/>
              </a:rPr>
              <a:t>= </a:t>
            </a:r>
            <a:r>
              <a:rPr lang="en" altLang="zh-CN" sz="1400" dirty="0" err="1">
                <a:solidFill>
                  <a:srgbClr val="080808"/>
                </a:solidFill>
                <a:effectLst/>
                <a:latin typeface="JetBrains Mono"/>
              </a:rPr>
              <a:t>isbn</a:t>
            </a:r>
            <a:r>
              <a:rPr lang="en" altLang="zh-CN" sz="1400" dirty="0">
                <a:solidFill>
                  <a:srgbClr val="080808"/>
                </a:solidFill>
                <a:effectLst/>
                <a:latin typeface="JetBrains Mono"/>
              </a:rPr>
              <a:t>;</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err="1">
                <a:solidFill>
                  <a:srgbClr val="0033B3"/>
                </a:solidFill>
                <a:effectLst/>
                <a:latin typeface="JetBrains Mono"/>
              </a:rPr>
              <a:t>this</a:t>
            </a:r>
            <a:r>
              <a:rPr lang="en" altLang="zh-CN" sz="1400" dirty="0" err="1">
                <a:solidFill>
                  <a:srgbClr val="080808"/>
                </a:solidFill>
                <a:effectLst/>
                <a:latin typeface="JetBrains Mono"/>
              </a:rPr>
              <a:t>.</a:t>
            </a:r>
            <a:r>
              <a:rPr lang="en" altLang="zh-CN" sz="1400" dirty="0" err="1">
                <a:solidFill>
                  <a:srgbClr val="871094"/>
                </a:solidFill>
                <a:effectLst/>
                <a:latin typeface="JetBrains Mono"/>
              </a:rPr>
              <a:t>title</a:t>
            </a:r>
            <a:r>
              <a:rPr lang="en" altLang="zh-CN" sz="1400" dirty="0">
                <a:solidFill>
                  <a:srgbClr val="871094"/>
                </a:solidFill>
                <a:effectLst/>
                <a:latin typeface="JetBrains Mono"/>
              </a:rPr>
              <a:t> </a:t>
            </a:r>
            <a:r>
              <a:rPr lang="en" altLang="zh-CN" sz="1400" dirty="0">
                <a:solidFill>
                  <a:srgbClr val="080808"/>
                </a:solidFill>
                <a:effectLst/>
                <a:latin typeface="JetBrains Mono"/>
              </a:rPr>
              <a:t>= title;</a:t>
            </a:r>
            <a:br>
              <a:rPr lang="en" altLang="zh-CN" sz="1400" dirty="0">
                <a:solidFill>
                  <a:srgbClr val="080808"/>
                </a:solidFill>
                <a:effectLst/>
                <a:latin typeface="JetBrains Mono"/>
              </a:rPr>
            </a:br>
            <a:r>
              <a:rPr lang="en" altLang="zh-CN" sz="1400" dirty="0">
                <a:solidFill>
                  <a:srgbClr val="080808"/>
                </a:solidFill>
                <a:effectLst/>
                <a:latin typeface="JetBrains Mono"/>
              </a:rPr>
              <a:t>    }</a:t>
            </a:r>
            <a:br>
              <a:rPr lang="en" altLang="zh-CN" sz="1400" dirty="0">
                <a:solidFill>
                  <a:srgbClr val="080808"/>
                </a:solidFill>
                <a:effectLst/>
                <a:latin typeface="JetBrains Mono"/>
              </a:rPr>
            </a:b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public </a:t>
            </a:r>
            <a:r>
              <a:rPr lang="en" altLang="zh-CN" sz="1400" dirty="0">
                <a:solidFill>
                  <a:srgbClr val="000000"/>
                </a:solidFill>
                <a:effectLst/>
                <a:latin typeface="JetBrains Mono"/>
              </a:rPr>
              <a:t>String </a:t>
            </a:r>
            <a:r>
              <a:rPr lang="en" altLang="zh-CN" sz="1400" dirty="0" err="1">
                <a:solidFill>
                  <a:srgbClr val="00627A"/>
                </a:solidFill>
                <a:effectLst/>
                <a:latin typeface="JetBrains Mono"/>
              </a:rPr>
              <a:t>getIsbn</a:t>
            </a:r>
            <a:r>
              <a:rPr lang="en" altLang="zh-CN" sz="1400" dirty="0">
                <a:solidFill>
                  <a:srgbClr val="080808"/>
                </a:solidFill>
                <a:effectLst/>
                <a:latin typeface="JetBrains Mono"/>
              </a:rPr>
              <a:t>() {      </a:t>
            </a:r>
            <a:r>
              <a:rPr lang="en" altLang="zh-CN" sz="1400" dirty="0">
                <a:solidFill>
                  <a:srgbClr val="0033B3"/>
                </a:solidFill>
                <a:effectLst/>
                <a:latin typeface="JetBrains Mono"/>
              </a:rPr>
              <a:t>return </a:t>
            </a:r>
            <a:r>
              <a:rPr lang="en" altLang="zh-CN" sz="1400" dirty="0" err="1">
                <a:solidFill>
                  <a:srgbClr val="871094"/>
                </a:solidFill>
                <a:effectLst/>
                <a:latin typeface="JetBrains Mono"/>
              </a:rPr>
              <a:t>isbn</a:t>
            </a:r>
            <a:r>
              <a:rPr lang="en" altLang="zh-CN" sz="1400" dirty="0">
                <a:solidFill>
                  <a:srgbClr val="080808"/>
                </a:solidFill>
                <a:effectLst/>
                <a:latin typeface="JetBrains Mono"/>
              </a:rPr>
              <a:t>;    }</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public void </a:t>
            </a:r>
            <a:r>
              <a:rPr lang="en" altLang="zh-CN" sz="1400" dirty="0" err="1">
                <a:solidFill>
                  <a:srgbClr val="00627A"/>
                </a:solidFill>
                <a:effectLst/>
                <a:latin typeface="JetBrains Mono"/>
              </a:rPr>
              <a:t>setIsbn</a:t>
            </a:r>
            <a:r>
              <a:rPr lang="en" altLang="zh-CN" sz="1400" dirty="0">
                <a:solidFill>
                  <a:srgbClr val="080808"/>
                </a:solidFill>
                <a:effectLst/>
                <a:latin typeface="JetBrains Mono"/>
              </a:rPr>
              <a:t>(</a:t>
            </a:r>
            <a:r>
              <a:rPr lang="en" altLang="zh-CN" sz="1400" dirty="0">
                <a:solidFill>
                  <a:srgbClr val="000000"/>
                </a:solidFill>
                <a:effectLst/>
                <a:latin typeface="JetBrains Mono"/>
              </a:rPr>
              <a:t>String </a:t>
            </a:r>
            <a:r>
              <a:rPr lang="en" altLang="zh-CN" sz="1400" dirty="0" err="1">
                <a:solidFill>
                  <a:srgbClr val="080808"/>
                </a:solidFill>
                <a:effectLst/>
                <a:latin typeface="JetBrains Mono"/>
              </a:rPr>
              <a:t>isbn</a:t>
            </a:r>
            <a:r>
              <a:rPr lang="en" altLang="zh-CN" sz="1400" dirty="0">
                <a:solidFill>
                  <a:srgbClr val="080808"/>
                </a:solidFill>
                <a:effectLst/>
                <a:latin typeface="JetBrains Mono"/>
              </a:rPr>
              <a:t>) {       </a:t>
            </a:r>
            <a:r>
              <a:rPr lang="en" altLang="zh-CN" sz="1400" dirty="0" err="1">
                <a:solidFill>
                  <a:srgbClr val="0033B3"/>
                </a:solidFill>
                <a:effectLst/>
                <a:latin typeface="JetBrains Mono"/>
              </a:rPr>
              <a:t>this</a:t>
            </a:r>
            <a:r>
              <a:rPr lang="en" altLang="zh-CN" sz="1400" dirty="0" err="1">
                <a:solidFill>
                  <a:srgbClr val="080808"/>
                </a:solidFill>
                <a:effectLst/>
                <a:latin typeface="JetBrains Mono"/>
              </a:rPr>
              <a:t>.</a:t>
            </a:r>
            <a:r>
              <a:rPr lang="en" altLang="zh-CN" sz="1400" dirty="0" err="1">
                <a:solidFill>
                  <a:srgbClr val="871094"/>
                </a:solidFill>
                <a:effectLst/>
                <a:latin typeface="JetBrains Mono"/>
              </a:rPr>
              <a:t>isbn</a:t>
            </a:r>
            <a:r>
              <a:rPr lang="en" altLang="zh-CN" sz="1400" dirty="0">
                <a:solidFill>
                  <a:srgbClr val="871094"/>
                </a:solidFill>
                <a:effectLst/>
                <a:latin typeface="JetBrains Mono"/>
              </a:rPr>
              <a:t> </a:t>
            </a:r>
            <a:r>
              <a:rPr lang="en" altLang="zh-CN" sz="1400" dirty="0">
                <a:solidFill>
                  <a:srgbClr val="080808"/>
                </a:solidFill>
                <a:effectLst/>
                <a:latin typeface="JetBrains Mono"/>
              </a:rPr>
              <a:t>= </a:t>
            </a:r>
            <a:r>
              <a:rPr lang="en" altLang="zh-CN" sz="1400" dirty="0" err="1">
                <a:solidFill>
                  <a:srgbClr val="080808"/>
                </a:solidFill>
                <a:effectLst/>
                <a:latin typeface="JetBrains Mono"/>
              </a:rPr>
              <a:t>isbn</a:t>
            </a:r>
            <a:r>
              <a:rPr lang="en" altLang="zh-CN" sz="1400" dirty="0">
                <a:solidFill>
                  <a:srgbClr val="080808"/>
                </a:solidFill>
                <a:effectLst/>
                <a:latin typeface="JetBrains Mono"/>
              </a:rPr>
              <a:t>;    }</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public </a:t>
            </a:r>
            <a:r>
              <a:rPr lang="en" altLang="zh-CN" sz="1400" dirty="0">
                <a:solidFill>
                  <a:srgbClr val="000000"/>
                </a:solidFill>
                <a:effectLst/>
                <a:latin typeface="JetBrains Mono"/>
              </a:rPr>
              <a:t>String </a:t>
            </a:r>
            <a:r>
              <a:rPr lang="en" altLang="zh-CN" sz="1400" dirty="0" err="1">
                <a:solidFill>
                  <a:srgbClr val="00627A"/>
                </a:solidFill>
                <a:effectLst/>
                <a:latin typeface="JetBrains Mono"/>
              </a:rPr>
              <a:t>getTitle</a:t>
            </a:r>
            <a:r>
              <a:rPr lang="en" altLang="zh-CN" sz="1400" dirty="0">
                <a:solidFill>
                  <a:srgbClr val="080808"/>
                </a:solidFill>
                <a:effectLst/>
                <a:latin typeface="JetBrains Mono"/>
              </a:rPr>
              <a:t>() {       </a:t>
            </a:r>
            <a:r>
              <a:rPr lang="en" altLang="zh-CN" sz="1400" dirty="0">
                <a:solidFill>
                  <a:srgbClr val="0033B3"/>
                </a:solidFill>
                <a:effectLst/>
                <a:latin typeface="JetBrains Mono"/>
              </a:rPr>
              <a:t>return </a:t>
            </a:r>
            <a:r>
              <a:rPr lang="en" altLang="zh-CN" sz="1400" dirty="0">
                <a:solidFill>
                  <a:srgbClr val="871094"/>
                </a:solidFill>
                <a:effectLst/>
                <a:latin typeface="JetBrains Mono"/>
              </a:rPr>
              <a:t>title</a:t>
            </a:r>
            <a:r>
              <a:rPr lang="en" altLang="zh-CN" sz="1400" dirty="0">
                <a:solidFill>
                  <a:srgbClr val="080808"/>
                </a:solidFill>
                <a:effectLst/>
                <a:latin typeface="JetBrains Mono"/>
              </a:rPr>
              <a:t>;    }</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public void </a:t>
            </a:r>
            <a:r>
              <a:rPr lang="en" altLang="zh-CN" sz="1400" dirty="0" err="1">
                <a:solidFill>
                  <a:srgbClr val="00627A"/>
                </a:solidFill>
                <a:effectLst/>
                <a:latin typeface="JetBrains Mono"/>
              </a:rPr>
              <a:t>setTitle</a:t>
            </a:r>
            <a:r>
              <a:rPr lang="en" altLang="zh-CN" sz="1400" dirty="0">
                <a:solidFill>
                  <a:srgbClr val="080808"/>
                </a:solidFill>
                <a:effectLst/>
                <a:latin typeface="JetBrains Mono"/>
              </a:rPr>
              <a:t>(</a:t>
            </a:r>
            <a:r>
              <a:rPr lang="en" altLang="zh-CN" sz="1400" dirty="0">
                <a:solidFill>
                  <a:srgbClr val="000000"/>
                </a:solidFill>
                <a:effectLst/>
                <a:latin typeface="JetBrains Mono"/>
              </a:rPr>
              <a:t>String </a:t>
            </a:r>
            <a:r>
              <a:rPr lang="en" altLang="zh-CN" sz="1400" dirty="0">
                <a:solidFill>
                  <a:srgbClr val="080808"/>
                </a:solidFill>
                <a:effectLst/>
                <a:latin typeface="JetBrains Mono"/>
              </a:rPr>
              <a:t>title) {       </a:t>
            </a:r>
            <a:r>
              <a:rPr lang="en" altLang="zh-CN" sz="1400" dirty="0" err="1">
                <a:solidFill>
                  <a:srgbClr val="0033B3"/>
                </a:solidFill>
                <a:effectLst/>
                <a:latin typeface="JetBrains Mono"/>
              </a:rPr>
              <a:t>this</a:t>
            </a:r>
            <a:r>
              <a:rPr lang="en" altLang="zh-CN" sz="1400" dirty="0" err="1">
                <a:solidFill>
                  <a:srgbClr val="080808"/>
                </a:solidFill>
                <a:effectLst/>
                <a:latin typeface="JetBrains Mono"/>
              </a:rPr>
              <a:t>.</a:t>
            </a:r>
            <a:r>
              <a:rPr lang="en" altLang="zh-CN" sz="1400" dirty="0" err="1">
                <a:solidFill>
                  <a:srgbClr val="871094"/>
                </a:solidFill>
                <a:effectLst/>
                <a:latin typeface="JetBrains Mono"/>
              </a:rPr>
              <a:t>title</a:t>
            </a:r>
            <a:r>
              <a:rPr lang="en" altLang="zh-CN" sz="1400" dirty="0">
                <a:solidFill>
                  <a:srgbClr val="871094"/>
                </a:solidFill>
                <a:effectLst/>
                <a:latin typeface="JetBrains Mono"/>
              </a:rPr>
              <a:t> </a:t>
            </a:r>
            <a:r>
              <a:rPr lang="en" altLang="zh-CN" sz="1400" dirty="0">
                <a:solidFill>
                  <a:srgbClr val="080808"/>
                </a:solidFill>
                <a:effectLst/>
                <a:latin typeface="JetBrains Mono"/>
              </a:rPr>
              <a:t>= title;    }</a:t>
            </a:r>
            <a:br>
              <a:rPr lang="en" altLang="zh-CN" sz="1400" dirty="0">
                <a:solidFill>
                  <a:srgbClr val="080808"/>
                </a:solidFill>
                <a:effectLst/>
                <a:latin typeface="JetBrains Mono"/>
              </a:rPr>
            </a:b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9E880D"/>
                </a:solidFill>
                <a:effectLst/>
                <a:latin typeface="JetBrains Mono"/>
              </a:rPr>
              <a:t>@Override</a:t>
            </a:r>
            <a:br>
              <a:rPr lang="en" altLang="zh-CN" sz="1400" dirty="0">
                <a:solidFill>
                  <a:srgbClr val="9E880D"/>
                </a:solidFill>
                <a:effectLst/>
                <a:latin typeface="JetBrains Mono"/>
              </a:rPr>
            </a:br>
            <a:r>
              <a:rPr lang="en" altLang="zh-CN" sz="1400" dirty="0">
                <a:solidFill>
                  <a:srgbClr val="9E880D"/>
                </a:solidFill>
                <a:effectLst/>
                <a:latin typeface="JetBrains Mono"/>
              </a:rPr>
              <a:t>    </a:t>
            </a:r>
            <a:r>
              <a:rPr lang="en" altLang="zh-CN" sz="1400" dirty="0">
                <a:solidFill>
                  <a:srgbClr val="0033B3"/>
                </a:solidFill>
                <a:effectLst/>
                <a:latin typeface="JetBrains Mono"/>
              </a:rPr>
              <a:t>public </a:t>
            </a:r>
            <a:r>
              <a:rPr lang="en" altLang="zh-CN" sz="1400" dirty="0">
                <a:solidFill>
                  <a:srgbClr val="000000"/>
                </a:solidFill>
                <a:effectLst/>
                <a:latin typeface="JetBrains Mono"/>
              </a:rPr>
              <a:t>String </a:t>
            </a:r>
            <a:r>
              <a:rPr lang="en" altLang="zh-CN" sz="1400" dirty="0" err="1">
                <a:solidFill>
                  <a:srgbClr val="00627A"/>
                </a:solidFill>
                <a:effectLst/>
                <a:latin typeface="JetBrains Mono"/>
              </a:rPr>
              <a:t>toString</a:t>
            </a:r>
            <a:r>
              <a:rPr lang="en" altLang="zh-CN" sz="1400" dirty="0">
                <a:solidFill>
                  <a:srgbClr val="080808"/>
                </a:solidFill>
                <a:effectLst/>
                <a:latin typeface="JetBrains Mono"/>
              </a:rPr>
              <a:t>() {</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33B3"/>
                </a:solidFill>
                <a:effectLst/>
                <a:latin typeface="JetBrains Mono"/>
              </a:rPr>
              <a:t>return </a:t>
            </a:r>
            <a:r>
              <a:rPr lang="en" altLang="zh-CN" sz="1400" dirty="0">
                <a:solidFill>
                  <a:srgbClr val="067D17"/>
                </a:solidFill>
                <a:effectLst/>
                <a:latin typeface="JetBrains Mono"/>
              </a:rPr>
              <a:t>"Book{" </a:t>
            </a:r>
            <a:r>
              <a:rPr lang="en" altLang="zh-CN" sz="1400" dirty="0">
                <a:solidFill>
                  <a:srgbClr val="080808"/>
                </a:solidFill>
                <a:effectLst/>
                <a:latin typeface="JetBrains Mono"/>
              </a:rPr>
              <a:t>+ </a:t>
            </a:r>
            <a:r>
              <a:rPr lang="en" altLang="zh-CN" sz="1400" dirty="0">
                <a:solidFill>
                  <a:srgbClr val="067D17"/>
                </a:solidFill>
                <a:effectLst/>
                <a:latin typeface="JetBrains Mono"/>
              </a:rPr>
              <a:t>"</a:t>
            </a:r>
            <a:r>
              <a:rPr lang="en" altLang="zh-CN" sz="1400" dirty="0" err="1">
                <a:solidFill>
                  <a:srgbClr val="067D17"/>
                </a:solidFill>
                <a:effectLst/>
                <a:latin typeface="JetBrains Mono"/>
              </a:rPr>
              <a:t>isbn</a:t>
            </a:r>
            <a:r>
              <a:rPr lang="en" altLang="zh-CN" sz="1400" dirty="0">
                <a:solidFill>
                  <a:srgbClr val="067D17"/>
                </a:solidFill>
                <a:effectLst/>
                <a:latin typeface="JetBrains Mono"/>
              </a:rPr>
              <a:t>='" </a:t>
            </a:r>
            <a:r>
              <a:rPr lang="en" altLang="zh-CN" sz="1400" dirty="0">
                <a:solidFill>
                  <a:srgbClr val="080808"/>
                </a:solidFill>
                <a:effectLst/>
                <a:latin typeface="JetBrains Mono"/>
              </a:rPr>
              <a:t>+ </a:t>
            </a:r>
            <a:r>
              <a:rPr lang="en" altLang="zh-CN" sz="1400" dirty="0" err="1">
                <a:solidFill>
                  <a:srgbClr val="871094"/>
                </a:solidFill>
                <a:effectLst/>
                <a:latin typeface="JetBrains Mono"/>
              </a:rPr>
              <a:t>isbn</a:t>
            </a:r>
            <a:r>
              <a:rPr lang="en" altLang="zh-CN" sz="1400" dirty="0">
                <a:solidFill>
                  <a:srgbClr val="871094"/>
                </a:solidFill>
                <a:effectLst/>
                <a:latin typeface="JetBrains Mono"/>
              </a:rPr>
              <a:t> </a:t>
            </a:r>
            <a:r>
              <a:rPr lang="en" altLang="zh-CN" sz="1400" dirty="0">
                <a:solidFill>
                  <a:srgbClr val="080808"/>
                </a:solidFill>
                <a:effectLst/>
                <a:latin typeface="JetBrains Mono"/>
              </a:rPr>
              <a:t>+ </a:t>
            </a:r>
            <a:r>
              <a:rPr lang="en" altLang="zh-CN" sz="1400" dirty="0">
                <a:solidFill>
                  <a:srgbClr val="067D17"/>
                </a:solidFill>
                <a:effectLst/>
                <a:latin typeface="JetBrains Mono"/>
              </a:rPr>
              <a:t>'</a:t>
            </a:r>
            <a:r>
              <a:rPr lang="en" altLang="zh-CN" sz="1400" dirty="0">
                <a:solidFill>
                  <a:srgbClr val="0037A6"/>
                </a:solidFill>
                <a:effectLst/>
                <a:latin typeface="JetBrains Mono"/>
              </a:rPr>
              <a:t>\'</a:t>
            </a:r>
            <a:r>
              <a:rPr lang="en" altLang="zh-CN" sz="1400" dirty="0">
                <a:solidFill>
                  <a:srgbClr val="067D17"/>
                </a:solidFill>
                <a:effectLst/>
                <a:latin typeface="JetBrains Mono"/>
              </a:rPr>
              <a:t>' </a:t>
            </a:r>
            <a:r>
              <a:rPr lang="en" altLang="zh-CN" sz="1400" dirty="0">
                <a:solidFill>
                  <a:srgbClr val="080808"/>
                </a:solidFill>
                <a:effectLst/>
                <a:latin typeface="JetBrains Mono"/>
              </a:rPr>
              <a:t>+ </a:t>
            </a:r>
            <a:r>
              <a:rPr lang="en" altLang="zh-CN" sz="1400" dirty="0">
                <a:solidFill>
                  <a:srgbClr val="067D17"/>
                </a:solidFill>
                <a:effectLst/>
                <a:latin typeface="JetBrains Mono"/>
              </a:rPr>
              <a:t>", title='" </a:t>
            </a:r>
            <a:r>
              <a:rPr lang="en" altLang="zh-CN" sz="1400" dirty="0">
                <a:solidFill>
                  <a:srgbClr val="080808"/>
                </a:solidFill>
                <a:effectLst/>
                <a:latin typeface="JetBrains Mono"/>
              </a:rPr>
              <a:t>+ </a:t>
            </a:r>
            <a:r>
              <a:rPr lang="en" altLang="zh-CN" sz="1400" dirty="0">
                <a:solidFill>
                  <a:srgbClr val="871094"/>
                </a:solidFill>
                <a:effectLst/>
                <a:latin typeface="JetBrains Mono"/>
              </a:rPr>
              <a:t>title </a:t>
            </a:r>
            <a:r>
              <a:rPr lang="en" altLang="zh-CN" sz="1400" dirty="0">
                <a:solidFill>
                  <a:srgbClr val="080808"/>
                </a:solidFill>
                <a:effectLst/>
                <a:latin typeface="JetBrains Mono"/>
              </a:rPr>
              <a:t>+ </a:t>
            </a:r>
            <a:r>
              <a:rPr lang="en" altLang="zh-CN" sz="1400" dirty="0">
                <a:solidFill>
                  <a:srgbClr val="067D17"/>
                </a:solidFill>
                <a:effectLst/>
                <a:latin typeface="JetBrains Mono"/>
              </a:rPr>
              <a:t>'</a:t>
            </a:r>
            <a:r>
              <a:rPr lang="en" altLang="zh-CN" sz="1400" dirty="0">
                <a:solidFill>
                  <a:srgbClr val="0037A6"/>
                </a:solidFill>
                <a:effectLst/>
                <a:latin typeface="JetBrains Mono"/>
              </a:rPr>
              <a:t>\'</a:t>
            </a:r>
            <a:r>
              <a:rPr lang="en" altLang="zh-CN" sz="1400" dirty="0">
                <a:solidFill>
                  <a:srgbClr val="067D17"/>
                </a:solidFill>
                <a:effectLst/>
                <a:latin typeface="JetBrains Mono"/>
              </a:rPr>
              <a:t>' </a:t>
            </a:r>
            <a:r>
              <a:rPr lang="en" altLang="zh-CN" sz="1400" dirty="0">
                <a:solidFill>
                  <a:srgbClr val="080808"/>
                </a:solidFill>
                <a:effectLst/>
                <a:latin typeface="JetBrains Mono"/>
              </a:rPr>
              <a:t>+ </a:t>
            </a:r>
            <a:r>
              <a:rPr lang="en" altLang="zh-CN" sz="1400" dirty="0">
                <a:solidFill>
                  <a:srgbClr val="067D17"/>
                </a:solidFill>
                <a:effectLst/>
                <a:latin typeface="JetBrains Mono"/>
              </a:rPr>
              <a:t>'}'</a:t>
            </a:r>
            <a:r>
              <a:rPr lang="en" altLang="zh-CN" sz="1400" dirty="0">
                <a:solidFill>
                  <a:srgbClr val="080808"/>
                </a:solidFill>
                <a:effectLst/>
                <a:latin typeface="JetBrains Mono"/>
              </a:rPr>
              <a:t>;</a:t>
            </a:r>
            <a:br>
              <a:rPr lang="en" altLang="zh-CN" sz="1400" dirty="0">
                <a:solidFill>
                  <a:srgbClr val="080808"/>
                </a:solidFill>
                <a:effectLst/>
                <a:latin typeface="JetBrains Mono"/>
              </a:rPr>
            </a:br>
            <a:r>
              <a:rPr lang="en" altLang="zh-CN" sz="1400" dirty="0">
                <a:solidFill>
                  <a:srgbClr val="080808"/>
                </a:solidFill>
                <a:effectLst/>
                <a:latin typeface="JetBrains Mono"/>
              </a:rPr>
              <a:t>    }</a:t>
            </a:r>
            <a:br>
              <a:rPr lang="en" altLang="zh-CN" sz="1400" dirty="0">
                <a:solidFill>
                  <a:srgbClr val="080808"/>
                </a:solidFill>
                <a:effectLst/>
                <a:latin typeface="JetBrains Mono"/>
              </a:rPr>
            </a:br>
            <a:r>
              <a:rPr lang="en" altLang="zh-CN" sz="1400" dirty="0">
                <a:solidFill>
                  <a:srgbClr val="080808"/>
                </a:solidFill>
                <a:effectLst/>
                <a:latin typeface="JetBrains Mono"/>
              </a:rPr>
              <a:t>}</a:t>
            </a:r>
          </a:p>
        </p:txBody>
      </p:sp>
      <p:sp>
        <p:nvSpPr>
          <p:cNvPr id="4" name="灯片编号占位符 3">
            <a:extLst>
              <a:ext uri="{FF2B5EF4-FFF2-40B4-BE49-F238E27FC236}">
                <a16:creationId xmlns:a16="http://schemas.microsoft.com/office/drawing/2014/main" id="{E244A856-85E9-7578-8AE6-66D4AD2A82FD}"/>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1144815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25DF-9353-DC0E-C8D5-A78A12A85930}"/>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673A4B19-05B0-45BC-1D3A-20951A3905D1}"/>
              </a:ext>
            </a:extLst>
          </p:cNvPr>
          <p:cNvSpPr>
            <a:spLocks noGrp="1"/>
          </p:cNvSpPr>
          <p:nvPr>
            <p:ph idx="1"/>
          </p:nvPr>
        </p:nvSpPr>
        <p:spPr>
          <a:xfrm>
            <a:off x="107504" y="845072"/>
            <a:ext cx="8784976" cy="4298427"/>
          </a:xfrm>
        </p:spPr>
        <p:txBody>
          <a:bodyPr>
            <a:normAutofit/>
          </a:bodyPr>
          <a:lstStyle/>
          <a:p>
            <a:r>
              <a:rPr kumimoji="1" lang="en-US" altLang="zh-CN" sz="1400" dirty="0" err="1"/>
              <a:t>BookRepository.java</a:t>
            </a:r>
            <a:endParaRPr kumimoji="1" lang="en-US" altLang="zh-CN" sz="1400" dirty="0"/>
          </a:p>
          <a:p>
            <a:pPr marL="0" indent="0">
              <a:buNone/>
            </a:pPr>
            <a:r>
              <a:rPr lang="en" altLang="zh-CN" sz="1400" dirty="0">
                <a:solidFill>
                  <a:srgbClr val="0033B3"/>
                </a:solidFill>
                <a:effectLst/>
                <a:latin typeface="JetBrains Mono"/>
              </a:rPr>
              <a:t>public interface </a:t>
            </a:r>
            <a:r>
              <a:rPr lang="en" altLang="zh-CN" sz="1400" dirty="0" err="1">
                <a:solidFill>
                  <a:srgbClr val="000000"/>
                </a:solidFill>
                <a:effectLst/>
                <a:latin typeface="JetBrains Mono"/>
              </a:rPr>
              <a:t>BookRepository</a:t>
            </a:r>
            <a:r>
              <a:rPr lang="en" altLang="zh-CN" sz="1400" dirty="0">
                <a:solidFill>
                  <a:srgbClr val="000000"/>
                </a:solidFill>
                <a:effectLst/>
                <a:latin typeface="JetBrains Mono"/>
              </a:rPr>
              <a:t> </a:t>
            </a:r>
            <a:r>
              <a:rPr lang="en" altLang="zh-CN" sz="1400" dirty="0">
                <a:solidFill>
                  <a:srgbClr val="080808"/>
                </a:solidFill>
                <a:effectLst/>
                <a:latin typeface="JetBrains Mono"/>
              </a:rPr>
              <a:t>{</a:t>
            </a:r>
            <a:br>
              <a:rPr lang="en" altLang="zh-CN" sz="1400" dirty="0">
                <a:solidFill>
                  <a:srgbClr val="080808"/>
                </a:solidFill>
                <a:effectLst/>
                <a:latin typeface="JetBrains Mono"/>
              </a:rPr>
            </a:br>
            <a:r>
              <a:rPr lang="en" altLang="zh-CN" sz="1400" dirty="0">
                <a:solidFill>
                  <a:srgbClr val="080808"/>
                </a:solidFill>
                <a:effectLst/>
                <a:latin typeface="JetBrains Mono"/>
              </a:rPr>
              <a:t>    </a:t>
            </a:r>
            <a:r>
              <a:rPr lang="en" altLang="zh-CN" sz="1400" dirty="0">
                <a:solidFill>
                  <a:srgbClr val="000000"/>
                </a:solidFill>
                <a:effectLst/>
                <a:latin typeface="JetBrains Mono"/>
              </a:rPr>
              <a:t>Book </a:t>
            </a:r>
            <a:r>
              <a:rPr lang="en" altLang="zh-CN" sz="1400" dirty="0" err="1">
                <a:solidFill>
                  <a:srgbClr val="00627A"/>
                </a:solidFill>
                <a:effectLst/>
                <a:latin typeface="JetBrains Mono"/>
              </a:rPr>
              <a:t>getByIsbn</a:t>
            </a:r>
            <a:r>
              <a:rPr lang="en" altLang="zh-CN" sz="1400" dirty="0">
                <a:solidFill>
                  <a:srgbClr val="080808"/>
                </a:solidFill>
                <a:effectLst/>
                <a:latin typeface="JetBrains Mono"/>
              </a:rPr>
              <a:t>(</a:t>
            </a:r>
            <a:r>
              <a:rPr lang="en" altLang="zh-CN" sz="1400" dirty="0">
                <a:solidFill>
                  <a:srgbClr val="000000"/>
                </a:solidFill>
                <a:effectLst/>
                <a:latin typeface="JetBrains Mono"/>
              </a:rPr>
              <a:t>String </a:t>
            </a:r>
            <a:r>
              <a:rPr lang="en" altLang="zh-CN" sz="1400" dirty="0" err="1">
                <a:solidFill>
                  <a:srgbClr val="080808"/>
                </a:solidFill>
                <a:effectLst/>
                <a:latin typeface="JetBrains Mono"/>
              </a:rPr>
              <a:t>isbn</a:t>
            </a:r>
            <a:r>
              <a:rPr lang="en" altLang="zh-CN" sz="1400" dirty="0">
                <a:solidFill>
                  <a:srgbClr val="080808"/>
                </a:solidFill>
                <a:effectLst/>
                <a:latin typeface="JetBrains Mono"/>
              </a:rPr>
              <a:t>);</a:t>
            </a:r>
            <a:br>
              <a:rPr lang="en" altLang="zh-CN" sz="1400" dirty="0">
                <a:solidFill>
                  <a:srgbClr val="080808"/>
                </a:solidFill>
                <a:effectLst/>
                <a:latin typeface="JetBrains Mono"/>
              </a:rPr>
            </a:br>
            <a:r>
              <a:rPr lang="en" altLang="zh-CN" sz="1400" dirty="0">
                <a:solidFill>
                  <a:srgbClr val="080808"/>
                </a:solidFill>
                <a:effectLst/>
                <a:latin typeface="JetBrains Mono"/>
              </a:rPr>
              <a:t>}</a:t>
            </a:r>
          </a:p>
          <a:p>
            <a:pPr marL="0" indent="0">
              <a:buNone/>
            </a:pPr>
            <a:endParaRPr lang="en" altLang="zh-CN" sz="1400" dirty="0">
              <a:solidFill>
                <a:srgbClr val="080808"/>
              </a:solidFill>
              <a:effectLst/>
              <a:latin typeface="JetBrains Mono"/>
            </a:endParaRPr>
          </a:p>
          <a:p>
            <a:endParaRPr kumimoji="1" lang="en" altLang="zh-CN" sz="1400" dirty="0"/>
          </a:p>
          <a:p>
            <a:pPr marL="0" indent="0">
              <a:buNone/>
            </a:pPr>
            <a:endParaRPr lang="en" altLang="zh-CN" sz="1400" dirty="0">
              <a:solidFill>
                <a:srgbClr val="080808"/>
              </a:solidFill>
              <a:effectLst/>
              <a:latin typeface="JetBrains Mono"/>
            </a:endParaRPr>
          </a:p>
        </p:txBody>
      </p:sp>
      <p:sp>
        <p:nvSpPr>
          <p:cNvPr id="4" name="灯片编号占位符 3">
            <a:extLst>
              <a:ext uri="{FF2B5EF4-FFF2-40B4-BE49-F238E27FC236}">
                <a16:creationId xmlns:a16="http://schemas.microsoft.com/office/drawing/2014/main" id="{E244A856-85E9-7578-8AE6-66D4AD2A82FD}"/>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
        <p:nvSpPr>
          <p:cNvPr id="5" name="内容占位符 2">
            <a:extLst>
              <a:ext uri="{FF2B5EF4-FFF2-40B4-BE49-F238E27FC236}">
                <a16:creationId xmlns:a16="http://schemas.microsoft.com/office/drawing/2014/main" id="{8C50162F-3DE6-F72C-733D-B59254EF9A3F}"/>
              </a:ext>
            </a:extLst>
          </p:cNvPr>
          <p:cNvSpPr txBox="1">
            <a:spLocks/>
          </p:cNvSpPr>
          <p:nvPr/>
        </p:nvSpPr>
        <p:spPr>
          <a:xfrm>
            <a:off x="4920027" y="829755"/>
            <a:ext cx="4112840" cy="4298427"/>
          </a:xfrm>
          <a:prstGeom prst="rect">
            <a:avLst/>
          </a:prstGeom>
        </p:spPr>
        <p:txBody>
          <a:bodyPr vert="horz" lIns="91440" tIns="45720" rIns="91440" bIns="45720" rtlCol="0">
            <a:normAutofit lnSpcReduction="10000"/>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kumimoji="1" lang="en-US" altLang="zh-CN" sz="1400" dirty="0" err="1"/>
              <a:t>SimpleBookRepository.java</a:t>
            </a:r>
            <a:endParaRPr kumimoji="1" lang="en-US" altLang="zh-CN" sz="1400" dirty="0"/>
          </a:p>
          <a:p>
            <a:pPr marL="0" indent="0">
              <a:buFont typeface="Arial" pitchFamily="34" charset="0"/>
              <a:buNone/>
            </a:pPr>
            <a:r>
              <a:rPr lang="en" altLang="zh-CN" sz="1300" dirty="0">
                <a:solidFill>
                  <a:srgbClr val="0033B3"/>
                </a:solidFill>
                <a:latin typeface="JetBrains Mono"/>
              </a:rPr>
              <a:t>public class </a:t>
            </a:r>
            <a:r>
              <a:rPr lang="en" altLang="zh-CN" sz="1300" dirty="0" err="1">
                <a:solidFill>
                  <a:srgbClr val="000000"/>
                </a:solidFill>
                <a:latin typeface="JetBrains Mono"/>
              </a:rPr>
              <a:t>SimpleBookRepository</a:t>
            </a:r>
            <a:r>
              <a:rPr lang="en" altLang="zh-CN" sz="1300" dirty="0">
                <a:solidFill>
                  <a:srgbClr val="000000"/>
                </a:solidFill>
                <a:latin typeface="JetBrains Mono"/>
              </a:rPr>
              <a:t> </a:t>
            </a:r>
            <a:r>
              <a:rPr lang="en" altLang="zh-CN" sz="1300" dirty="0">
                <a:solidFill>
                  <a:srgbClr val="0033B3"/>
                </a:solidFill>
                <a:latin typeface="JetBrains Mono"/>
              </a:rPr>
              <a:t>implements </a:t>
            </a:r>
            <a:r>
              <a:rPr lang="en" altLang="zh-CN" sz="1300" dirty="0" err="1">
                <a:solidFill>
                  <a:srgbClr val="000000"/>
                </a:solidFill>
                <a:latin typeface="JetBrains Mono"/>
              </a:rPr>
              <a:t>BookRepository</a:t>
            </a:r>
            <a:r>
              <a:rPr lang="en" altLang="zh-CN" sz="1300" dirty="0">
                <a:solidFill>
                  <a:srgbClr val="000000"/>
                </a:solidFill>
                <a:latin typeface="JetBrains Mono"/>
              </a:rPr>
              <a:t> </a:t>
            </a:r>
            <a:r>
              <a:rPr lang="en" altLang="zh-CN" sz="1300" dirty="0">
                <a:solidFill>
                  <a:srgbClr val="080808"/>
                </a:solidFill>
                <a:latin typeface="JetBrains Mono"/>
              </a:rPr>
              <a:t>{</a:t>
            </a:r>
            <a:br>
              <a:rPr lang="en" altLang="zh-CN" sz="1300" dirty="0">
                <a:solidFill>
                  <a:srgbClr val="080808"/>
                </a:solidFill>
                <a:latin typeface="JetBrains Mono"/>
              </a:rPr>
            </a:b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a:solidFill>
                  <a:srgbClr val="9E880D"/>
                </a:solidFill>
                <a:latin typeface="JetBrains Mono"/>
              </a:rPr>
              <a:t>@Override</a:t>
            </a:r>
            <a:br>
              <a:rPr lang="en" altLang="zh-CN" sz="1300" dirty="0">
                <a:solidFill>
                  <a:srgbClr val="9E880D"/>
                </a:solidFill>
                <a:latin typeface="JetBrains Mono"/>
              </a:rPr>
            </a:br>
            <a:r>
              <a:rPr lang="en" altLang="zh-CN" sz="1300" dirty="0">
                <a:solidFill>
                  <a:srgbClr val="9E880D"/>
                </a:solidFill>
                <a:latin typeface="JetBrains Mono"/>
              </a:rPr>
              <a:t>    @</a:t>
            </a:r>
            <a:r>
              <a:rPr lang="en" altLang="zh-CN" sz="1300" dirty="0">
                <a:solidFill>
                  <a:srgbClr val="FF0000"/>
                </a:solidFill>
                <a:latin typeface="JetBrains Mono"/>
              </a:rPr>
              <a:t>Cacheable</a:t>
            </a:r>
            <a:r>
              <a:rPr lang="en" altLang="zh-CN" sz="1300" dirty="0">
                <a:solidFill>
                  <a:srgbClr val="080808"/>
                </a:solidFill>
                <a:latin typeface="JetBrains Mono"/>
              </a:rPr>
              <a:t>(</a:t>
            </a:r>
            <a:r>
              <a:rPr lang="en" altLang="zh-CN" sz="1300" dirty="0">
                <a:solidFill>
                  <a:srgbClr val="067D17"/>
                </a:solidFill>
                <a:latin typeface="JetBrains Mono"/>
              </a:rPr>
              <a:t>"books"</a:t>
            </a:r>
            <a:r>
              <a:rPr lang="en" altLang="zh-CN" sz="1300" dirty="0">
                <a:solidFill>
                  <a:srgbClr val="080808"/>
                </a:solidFill>
                <a:latin typeface="JetBrains Mono"/>
              </a:rPr>
              <a:t>)</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a:solidFill>
                  <a:srgbClr val="0033B3"/>
                </a:solidFill>
                <a:latin typeface="JetBrains Mono"/>
              </a:rPr>
              <a:t>public </a:t>
            </a:r>
            <a:r>
              <a:rPr lang="en" altLang="zh-CN" sz="1300" dirty="0">
                <a:solidFill>
                  <a:srgbClr val="000000"/>
                </a:solidFill>
                <a:latin typeface="JetBrains Mono"/>
              </a:rPr>
              <a:t>Book </a:t>
            </a:r>
            <a:r>
              <a:rPr lang="en" altLang="zh-CN" sz="1300" dirty="0" err="1">
                <a:solidFill>
                  <a:srgbClr val="00627A"/>
                </a:solidFill>
                <a:latin typeface="JetBrains Mono"/>
              </a:rPr>
              <a:t>getByIsbn</a:t>
            </a:r>
            <a:r>
              <a:rPr lang="en" altLang="zh-CN" sz="1300" dirty="0">
                <a:solidFill>
                  <a:srgbClr val="080808"/>
                </a:solidFill>
                <a:latin typeface="JetBrains Mono"/>
              </a:rPr>
              <a:t>(</a:t>
            </a:r>
            <a:r>
              <a:rPr lang="en" altLang="zh-CN" sz="1300" dirty="0">
                <a:solidFill>
                  <a:srgbClr val="000000"/>
                </a:solidFill>
                <a:latin typeface="JetBrains Mono"/>
              </a:rPr>
              <a:t>String </a:t>
            </a:r>
            <a:r>
              <a:rPr lang="en" altLang="zh-CN" sz="1300" dirty="0" err="1">
                <a:solidFill>
                  <a:srgbClr val="080808"/>
                </a:solidFill>
                <a:latin typeface="JetBrains Mono"/>
              </a:rPr>
              <a:t>isbn</a:t>
            </a:r>
            <a:r>
              <a:rPr lang="en" altLang="zh-CN" sz="1300" dirty="0">
                <a:solidFill>
                  <a:srgbClr val="080808"/>
                </a:solidFill>
                <a:latin typeface="JetBrains Mono"/>
              </a:rPr>
              <a:t>) {</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err="1">
                <a:solidFill>
                  <a:srgbClr val="080808"/>
                </a:solidFill>
                <a:latin typeface="JetBrains Mono"/>
              </a:rPr>
              <a:t>simulateSlowService</a:t>
            </a:r>
            <a:r>
              <a:rPr lang="en" altLang="zh-CN" sz="1300" dirty="0">
                <a:solidFill>
                  <a:srgbClr val="080808"/>
                </a:solidFill>
                <a:latin typeface="JetBrains Mono"/>
              </a:rPr>
              <a:t>();</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a:solidFill>
                  <a:srgbClr val="0033B3"/>
                </a:solidFill>
                <a:latin typeface="JetBrains Mono"/>
              </a:rPr>
              <a:t>return new </a:t>
            </a:r>
            <a:r>
              <a:rPr lang="en" altLang="zh-CN" sz="1300" dirty="0">
                <a:solidFill>
                  <a:srgbClr val="080808"/>
                </a:solidFill>
                <a:latin typeface="JetBrains Mono"/>
              </a:rPr>
              <a:t>Book(</a:t>
            </a:r>
            <a:r>
              <a:rPr lang="en" altLang="zh-CN" sz="1300" dirty="0" err="1">
                <a:solidFill>
                  <a:srgbClr val="080808"/>
                </a:solidFill>
                <a:latin typeface="JetBrains Mono"/>
              </a:rPr>
              <a:t>isbn</a:t>
            </a:r>
            <a:r>
              <a:rPr lang="en" altLang="zh-CN" sz="1300" dirty="0">
                <a:solidFill>
                  <a:srgbClr val="080808"/>
                </a:solidFill>
                <a:latin typeface="JetBrains Mono"/>
              </a:rPr>
              <a:t>, </a:t>
            </a:r>
            <a:r>
              <a:rPr lang="en" altLang="zh-CN" sz="1300" dirty="0">
                <a:solidFill>
                  <a:srgbClr val="067D17"/>
                </a:solidFill>
                <a:latin typeface="JetBrains Mono"/>
              </a:rPr>
              <a:t>"Some book"</a:t>
            </a:r>
            <a:r>
              <a:rPr lang="en" altLang="zh-CN" sz="1300" dirty="0">
                <a:solidFill>
                  <a:srgbClr val="080808"/>
                </a:solidFill>
                <a:latin typeface="JetBrains Mono"/>
              </a:rPr>
              <a:t>);</a:t>
            </a:r>
            <a:br>
              <a:rPr lang="en" altLang="zh-CN" sz="1300" dirty="0">
                <a:solidFill>
                  <a:srgbClr val="080808"/>
                </a:solidFill>
                <a:latin typeface="JetBrains Mono"/>
              </a:rPr>
            </a:br>
            <a:r>
              <a:rPr lang="en" altLang="zh-CN" sz="1300" dirty="0">
                <a:solidFill>
                  <a:srgbClr val="080808"/>
                </a:solidFill>
                <a:latin typeface="JetBrains Mono"/>
              </a:rPr>
              <a:t>    }</a:t>
            </a:r>
            <a:br>
              <a:rPr lang="en" altLang="zh-CN" sz="1300" dirty="0">
                <a:solidFill>
                  <a:srgbClr val="080808"/>
                </a:solidFill>
                <a:latin typeface="JetBrains Mono"/>
              </a:rPr>
            </a:b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i="1" dirty="0">
                <a:solidFill>
                  <a:srgbClr val="8C8C8C"/>
                </a:solidFill>
                <a:latin typeface="JetBrains Mono"/>
              </a:rPr>
              <a:t>// Don't do this at home</a:t>
            </a:r>
            <a:br>
              <a:rPr lang="en" altLang="zh-CN" sz="1300" i="1" dirty="0">
                <a:solidFill>
                  <a:srgbClr val="8C8C8C"/>
                </a:solidFill>
                <a:latin typeface="JetBrains Mono"/>
              </a:rPr>
            </a:br>
            <a:r>
              <a:rPr lang="en" altLang="zh-CN" sz="1300" i="1" dirty="0">
                <a:solidFill>
                  <a:srgbClr val="8C8C8C"/>
                </a:solidFill>
                <a:latin typeface="JetBrains Mono"/>
              </a:rPr>
              <a:t>    </a:t>
            </a:r>
            <a:r>
              <a:rPr lang="en" altLang="zh-CN" sz="1300" dirty="0">
                <a:solidFill>
                  <a:srgbClr val="0033B3"/>
                </a:solidFill>
                <a:latin typeface="JetBrains Mono"/>
              </a:rPr>
              <a:t>private void </a:t>
            </a:r>
            <a:r>
              <a:rPr lang="en" altLang="zh-CN" sz="1300" dirty="0" err="1">
                <a:solidFill>
                  <a:srgbClr val="00627A"/>
                </a:solidFill>
                <a:latin typeface="JetBrains Mono"/>
              </a:rPr>
              <a:t>simulateSlowService</a:t>
            </a:r>
            <a:r>
              <a:rPr lang="en" altLang="zh-CN" sz="1300" dirty="0">
                <a:solidFill>
                  <a:srgbClr val="080808"/>
                </a:solidFill>
                <a:latin typeface="JetBrains Mono"/>
              </a:rPr>
              <a:t>() {</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a:solidFill>
                  <a:srgbClr val="0033B3"/>
                </a:solidFill>
                <a:latin typeface="JetBrains Mono"/>
              </a:rPr>
              <a:t>try </a:t>
            </a:r>
            <a:r>
              <a:rPr lang="en" altLang="zh-CN" sz="1300" dirty="0">
                <a:solidFill>
                  <a:srgbClr val="080808"/>
                </a:solidFill>
                <a:latin typeface="JetBrains Mono"/>
              </a:rPr>
              <a:t>{</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a:solidFill>
                  <a:srgbClr val="0033B3"/>
                </a:solidFill>
                <a:latin typeface="JetBrains Mono"/>
              </a:rPr>
              <a:t>long </a:t>
            </a:r>
            <a:r>
              <a:rPr lang="en" altLang="zh-CN" sz="1300" dirty="0">
                <a:solidFill>
                  <a:srgbClr val="000000"/>
                </a:solidFill>
                <a:latin typeface="JetBrains Mono"/>
              </a:rPr>
              <a:t>time </a:t>
            </a:r>
            <a:r>
              <a:rPr lang="en" altLang="zh-CN" sz="1300" dirty="0">
                <a:solidFill>
                  <a:srgbClr val="080808"/>
                </a:solidFill>
                <a:latin typeface="JetBrains Mono"/>
              </a:rPr>
              <a:t>= </a:t>
            </a:r>
            <a:r>
              <a:rPr lang="en" altLang="zh-CN" sz="1300" dirty="0">
                <a:solidFill>
                  <a:srgbClr val="1750EB"/>
                </a:solidFill>
                <a:latin typeface="JetBrains Mono"/>
              </a:rPr>
              <a:t>3000L</a:t>
            </a:r>
            <a:r>
              <a:rPr lang="en" altLang="zh-CN" sz="1300" dirty="0">
                <a:solidFill>
                  <a:srgbClr val="080808"/>
                </a:solidFill>
                <a:latin typeface="JetBrains Mono"/>
              </a:rPr>
              <a:t>;</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err="1">
                <a:solidFill>
                  <a:srgbClr val="000000"/>
                </a:solidFill>
                <a:latin typeface="JetBrains Mono"/>
              </a:rPr>
              <a:t>Thread</a:t>
            </a:r>
            <a:r>
              <a:rPr lang="en" altLang="zh-CN" sz="1300" dirty="0" err="1">
                <a:solidFill>
                  <a:srgbClr val="080808"/>
                </a:solidFill>
                <a:latin typeface="JetBrains Mono"/>
              </a:rPr>
              <a:t>.</a:t>
            </a:r>
            <a:r>
              <a:rPr lang="en" altLang="zh-CN" sz="1300" i="1" dirty="0" err="1">
                <a:solidFill>
                  <a:srgbClr val="080808"/>
                </a:solidFill>
                <a:latin typeface="JetBrains Mono"/>
              </a:rPr>
              <a:t>sleep</a:t>
            </a:r>
            <a:r>
              <a:rPr lang="en" altLang="zh-CN" sz="1300" dirty="0">
                <a:solidFill>
                  <a:srgbClr val="080808"/>
                </a:solidFill>
                <a:latin typeface="JetBrains Mono"/>
              </a:rPr>
              <a:t>(</a:t>
            </a:r>
            <a:r>
              <a:rPr lang="en" altLang="zh-CN" sz="1300" dirty="0">
                <a:solidFill>
                  <a:srgbClr val="000000"/>
                </a:solidFill>
                <a:latin typeface="JetBrains Mono"/>
              </a:rPr>
              <a:t>time</a:t>
            </a:r>
            <a:r>
              <a:rPr lang="en" altLang="zh-CN" sz="1300" dirty="0">
                <a:solidFill>
                  <a:srgbClr val="080808"/>
                </a:solidFill>
                <a:latin typeface="JetBrains Mono"/>
              </a:rPr>
              <a:t>);</a:t>
            </a:r>
            <a:br>
              <a:rPr lang="en" altLang="zh-CN" sz="1300" dirty="0">
                <a:solidFill>
                  <a:srgbClr val="080808"/>
                </a:solidFill>
                <a:latin typeface="JetBrains Mono"/>
              </a:rPr>
            </a:br>
            <a:r>
              <a:rPr lang="en" altLang="zh-CN" sz="1300" dirty="0">
                <a:solidFill>
                  <a:srgbClr val="080808"/>
                </a:solidFill>
                <a:latin typeface="JetBrains Mono"/>
              </a:rPr>
              <a:t>       } </a:t>
            </a:r>
            <a:r>
              <a:rPr lang="en" altLang="zh-CN" sz="1300" dirty="0">
                <a:solidFill>
                  <a:srgbClr val="0033B3"/>
                </a:solidFill>
                <a:latin typeface="JetBrains Mono"/>
              </a:rPr>
              <a:t>catch </a:t>
            </a:r>
            <a:r>
              <a:rPr lang="en" altLang="zh-CN" sz="1300" dirty="0">
                <a:solidFill>
                  <a:srgbClr val="080808"/>
                </a:solidFill>
                <a:latin typeface="JetBrains Mono"/>
              </a:rPr>
              <a:t>(</a:t>
            </a:r>
            <a:r>
              <a:rPr lang="en" altLang="zh-CN" sz="1300" dirty="0" err="1">
                <a:solidFill>
                  <a:srgbClr val="000000"/>
                </a:solidFill>
                <a:latin typeface="JetBrains Mono"/>
              </a:rPr>
              <a:t>InterruptedException</a:t>
            </a:r>
            <a:r>
              <a:rPr lang="en" altLang="zh-CN" sz="1300" dirty="0">
                <a:solidFill>
                  <a:srgbClr val="000000"/>
                </a:solidFill>
                <a:latin typeface="JetBrains Mono"/>
              </a:rPr>
              <a:t> </a:t>
            </a:r>
            <a:r>
              <a:rPr lang="en" altLang="zh-CN" sz="1300" dirty="0">
                <a:solidFill>
                  <a:srgbClr val="080808"/>
                </a:solidFill>
                <a:latin typeface="JetBrains Mono"/>
              </a:rPr>
              <a:t>e) {</a:t>
            </a:r>
            <a:br>
              <a:rPr lang="en" altLang="zh-CN" sz="1300" dirty="0">
                <a:solidFill>
                  <a:srgbClr val="080808"/>
                </a:solidFill>
                <a:latin typeface="JetBrains Mono"/>
              </a:rPr>
            </a:br>
            <a:r>
              <a:rPr lang="en" altLang="zh-CN" sz="1300" dirty="0">
                <a:solidFill>
                  <a:srgbClr val="080808"/>
                </a:solidFill>
                <a:latin typeface="JetBrains Mono"/>
              </a:rPr>
              <a:t>          </a:t>
            </a:r>
            <a:r>
              <a:rPr lang="en" altLang="zh-CN" sz="1300" dirty="0">
                <a:solidFill>
                  <a:srgbClr val="0033B3"/>
                </a:solidFill>
                <a:latin typeface="JetBrains Mono"/>
              </a:rPr>
              <a:t>throw new </a:t>
            </a:r>
            <a:r>
              <a:rPr lang="en" altLang="zh-CN" sz="1300" dirty="0" err="1">
                <a:solidFill>
                  <a:srgbClr val="080808"/>
                </a:solidFill>
                <a:latin typeface="JetBrains Mono"/>
              </a:rPr>
              <a:t>IllegalStateException</a:t>
            </a:r>
            <a:r>
              <a:rPr lang="en" altLang="zh-CN" sz="1300" dirty="0">
                <a:solidFill>
                  <a:srgbClr val="080808"/>
                </a:solidFill>
                <a:latin typeface="JetBrains Mono"/>
              </a:rPr>
              <a:t>(e);</a:t>
            </a:r>
            <a:br>
              <a:rPr lang="en" altLang="zh-CN" sz="1300" dirty="0">
                <a:solidFill>
                  <a:srgbClr val="080808"/>
                </a:solidFill>
                <a:latin typeface="JetBrains Mono"/>
              </a:rPr>
            </a:br>
            <a:r>
              <a:rPr lang="en" altLang="zh-CN" sz="1300" dirty="0">
                <a:solidFill>
                  <a:srgbClr val="080808"/>
                </a:solidFill>
                <a:latin typeface="JetBrains Mono"/>
              </a:rPr>
              <a:t>       }</a:t>
            </a:r>
            <a:br>
              <a:rPr lang="en" altLang="zh-CN" sz="1300" dirty="0">
                <a:solidFill>
                  <a:srgbClr val="080808"/>
                </a:solidFill>
                <a:latin typeface="JetBrains Mono"/>
              </a:rPr>
            </a:br>
            <a:r>
              <a:rPr lang="en" altLang="zh-CN" sz="1300" dirty="0">
                <a:solidFill>
                  <a:srgbClr val="080808"/>
                </a:solidFill>
                <a:latin typeface="JetBrains Mono"/>
              </a:rPr>
              <a:t>    }</a:t>
            </a:r>
            <a:br>
              <a:rPr lang="en" altLang="zh-CN" sz="1300" dirty="0">
                <a:solidFill>
                  <a:srgbClr val="080808"/>
                </a:solidFill>
                <a:latin typeface="JetBrains Mono"/>
              </a:rPr>
            </a:br>
            <a:r>
              <a:rPr lang="en" altLang="zh-CN" sz="1300" dirty="0">
                <a:solidFill>
                  <a:srgbClr val="080808"/>
                </a:solidFill>
                <a:latin typeface="JetBrains Mono"/>
              </a:rPr>
              <a:t>}</a:t>
            </a:r>
          </a:p>
          <a:p>
            <a:pPr marL="0" indent="0">
              <a:buFont typeface="Arial" pitchFamily="34" charset="0"/>
              <a:buNone/>
            </a:pPr>
            <a:endParaRPr lang="en" altLang="zh-CN" sz="1400" dirty="0">
              <a:solidFill>
                <a:srgbClr val="080808"/>
              </a:solidFill>
              <a:latin typeface="JetBrains Mono"/>
            </a:endParaRPr>
          </a:p>
          <a:p>
            <a:endParaRPr kumimoji="1" lang="en" altLang="zh-CN" sz="1400" dirty="0"/>
          </a:p>
          <a:p>
            <a:pPr marL="0" indent="0">
              <a:buFont typeface="Arial" pitchFamily="34" charset="0"/>
              <a:buNone/>
            </a:pPr>
            <a:endParaRPr lang="en" altLang="zh-CN" sz="1400" dirty="0">
              <a:solidFill>
                <a:srgbClr val="080808"/>
              </a:solidFill>
              <a:latin typeface="JetBrains Mono"/>
            </a:endParaRPr>
          </a:p>
        </p:txBody>
      </p:sp>
    </p:spTree>
    <p:extLst>
      <p:ext uri="{BB962C8B-B14F-4D97-AF65-F5344CB8AC3E}">
        <p14:creationId xmlns:p14="http://schemas.microsoft.com/office/powerpoint/2010/main" val="2496567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25DF-9353-DC0E-C8D5-A78A12A85930}"/>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673A4B19-05B0-45BC-1D3A-20951A3905D1}"/>
              </a:ext>
            </a:extLst>
          </p:cNvPr>
          <p:cNvSpPr>
            <a:spLocks noGrp="1"/>
          </p:cNvSpPr>
          <p:nvPr>
            <p:ph idx="1"/>
          </p:nvPr>
        </p:nvSpPr>
        <p:spPr>
          <a:xfrm>
            <a:off x="107504" y="845072"/>
            <a:ext cx="8784976" cy="4298427"/>
          </a:xfrm>
        </p:spPr>
        <p:txBody>
          <a:bodyPr>
            <a:normAutofit fontScale="92500" lnSpcReduction="20000"/>
          </a:bodyPr>
          <a:lstStyle/>
          <a:p>
            <a:r>
              <a:rPr kumimoji="1" lang="en-US" altLang="zh-CN" sz="1900" dirty="0" err="1"/>
              <a:t>AppRunner.java</a:t>
            </a:r>
            <a:endParaRPr kumimoji="1" lang="en-US" altLang="zh-CN" sz="1900" dirty="0"/>
          </a:p>
          <a:p>
            <a:pPr marL="0" indent="0">
              <a:buNone/>
            </a:pPr>
            <a:r>
              <a:rPr lang="en" altLang="zh-CN" sz="1500" dirty="0">
                <a:solidFill>
                  <a:srgbClr val="9E880D"/>
                </a:solidFill>
                <a:effectLst/>
                <a:latin typeface="JetBrains Mono"/>
              </a:rPr>
              <a:t>@Component</a:t>
            </a:r>
            <a:br>
              <a:rPr lang="en" altLang="zh-CN" sz="1500" dirty="0">
                <a:solidFill>
                  <a:srgbClr val="9E880D"/>
                </a:solidFill>
                <a:effectLst/>
                <a:latin typeface="JetBrains Mono"/>
              </a:rPr>
            </a:br>
            <a:r>
              <a:rPr lang="en" altLang="zh-CN" sz="1500" dirty="0">
                <a:solidFill>
                  <a:srgbClr val="0033B3"/>
                </a:solidFill>
                <a:effectLst/>
                <a:latin typeface="JetBrains Mono"/>
              </a:rPr>
              <a:t>public class </a:t>
            </a:r>
            <a:r>
              <a:rPr lang="en" altLang="zh-CN" sz="1500" dirty="0" err="1">
                <a:solidFill>
                  <a:srgbClr val="000000"/>
                </a:solidFill>
                <a:effectLst/>
                <a:latin typeface="JetBrains Mono"/>
              </a:rPr>
              <a:t>AppRunner</a:t>
            </a:r>
            <a:r>
              <a:rPr lang="en" altLang="zh-CN" sz="1500" dirty="0">
                <a:solidFill>
                  <a:srgbClr val="000000"/>
                </a:solidFill>
                <a:effectLst/>
                <a:latin typeface="JetBrains Mono"/>
              </a:rPr>
              <a:t> </a:t>
            </a:r>
            <a:r>
              <a:rPr lang="en" altLang="zh-CN" sz="1500" dirty="0">
                <a:solidFill>
                  <a:srgbClr val="0033B3"/>
                </a:solidFill>
                <a:effectLst/>
                <a:latin typeface="JetBrains Mono"/>
              </a:rPr>
              <a:t>implements </a:t>
            </a:r>
            <a:r>
              <a:rPr lang="en" altLang="zh-CN" sz="1500" dirty="0" err="1">
                <a:solidFill>
                  <a:srgbClr val="000000"/>
                </a:solidFill>
                <a:effectLst/>
                <a:latin typeface="JetBrains Mono"/>
              </a:rPr>
              <a:t>CommandLineRunner</a:t>
            </a:r>
            <a:r>
              <a:rPr lang="en" altLang="zh-CN" sz="1500" dirty="0">
                <a:solidFill>
                  <a:srgbClr val="000000"/>
                </a:solidFill>
                <a:effectLst/>
                <a:latin typeface="JetBrains Mono"/>
              </a:rPr>
              <a:t> </a:t>
            </a:r>
            <a:r>
              <a:rPr lang="en" altLang="zh-CN" sz="1500" dirty="0">
                <a:solidFill>
                  <a:srgbClr val="080808"/>
                </a:solidFill>
                <a:effectLst/>
                <a:latin typeface="JetBrains Mono"/>
              </a:rPr>
              <a:t>{</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33B3"/>
                </a:solidFill>
                <a:effectLst/>
                <a:latin typeface="JetBrains Mono"/>
              </a:rPr>
              <a:t>private static final </a:t>
            </a:r>
            <a:r>
              <a:rPr lang="en" altLang="zh-CN" sz="1500" dirty="0">
                <a:solidFill>
                  <a:srgbClr val="000000"/>
                </a:solidFill>
                <a:effectLst/>
                <a:latin typeface="JetBrains Mono"/>
              </a:rPr>
              <a:t>Logger </a:t>
            </a:r>
            <a:r>
              <a:rPr lang="en" altLang="zh-CN" sz="1500" i="1" dirty="0">
                <a:solidFill>
                  <a:srgbClr val="871094"/>
                </a:solidFill>
                <a:effectLst/>
                <a:latin typeface="JetBrains Mono"/>
              </a:rPr>
              <a:t>logger </a:t>
            </a:r>
            <a:r>
              <a:rPr lang="en" altLang="zh-CN" sz="1500" dirty="0">
                <a:solidFill>
                  <a:srgbClr val="080808"/>
                </a:solidFill>
                <a:effectLst/>
                <a:latin typeface="JetBrains Mono"/>
              </a:rPr>
              <a:t>= </a:t>
            </a:r>
            <a:r>
              <a:rPr lang="en" altLang="zh-CN" sz="1500" dirty="0" err="1">
                <a:solidFill>
                  <a:srgbClr val="000000"/>
                </a:solidFill>
                <a:effectLst/>
                <a:latin typeface="JetBrains Mono"/>
              </a:rPr>
              <a:t>LoggerFactory</a:t>
            </a:r>
            <a:r>
              <a:rPr lang="en" altLang="zh-CN" sz="1500" dirty="0" err="1">
                <a:solidFill>
                  <a:srgbClr val="080808"/>
                </a:solidFill>
                <a:effectLst/>
                <a:latin typeface="JetBrains Mono"/>
              </a:rPr>
              <a:t>.</a:t>
            </a:r>
            <a:r>
              <a:rPr lang="en" altLang="zh-CN" sz="1500" i="1" dirty="0" err="1">
                <a:solidFill>
                  <a:srgbClr val="080808"/>
                </a:solidFill>
                <a:effectLst/>
                <a:latin typeface="JetBrains Mono"/>
              </a:rPr>
              <a:t>getLogger</a:t>
            </a:r>
            <a:r>
              <a:rPr lang="en" altLang="zh-CN" sz="1500" dirty="0">
                <a:solidFill>
                  <a:srgbClr val="080808"/>
                </a:solidFill>
                <a:effectLst/>
                <a:latin typeface="JetBrains Mono"/>
              </a:rPr>
              <a:t>(</a:t>
            </a:r>
            <a:r>
              <a:rPr lang="en" altLang="zh-CN" sz="1500" dirty="0" err="1">
                <a:solidFill>
                  <a:srgbClr val="000000"/>
                </a:solidFill>
                <a:effectLst/>
                <a:latin typeface="JetBrains Mono"/>
              </a:rPr>
              <a:t>AppRunner</a:t>
            </a:r>
            <a:r>
              <a:rPr lang="en" altLang="zh-CN" sz="1500" dirty="0" err="1">
                <a:solidFill>
                  <a:srgbClr val="080808"/>
                </a:solidFill>
                <a:effectLst/>
                <a:latin typeface="JetBrains Mono"/>
              </a:rPr>
              <a:t>.</a:t>
            </a:r>
            <a:r>
              <a:rPr lang="en" altLang="zh-CN" sz="1500" dirty="0" err="1">
                <a:solidFill>
                  <a:srgbClr val="0033B3"/>
                </a:solidFill>
                <a:effectLst/>
                <a:latin typeface="JetBrains Mono"/>
              </a:rPr>
              <a:t>class</a:t>
            </a:r>
            <a:r>
              <a:rPr lang="en" altLang="zh-CN" sz="1500" dirty="0">
                <a:solidFill>
                  <a:srgbClr val="080808"/>
                </a:solidFill>
                <a:effectLst/>
                <a:latin typeface="JetBrains Mono"/>
              </a:rPr>
              <a:t>);</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33B3"/>
                </a:solidFill>
                <a:effectLst/>
                <a:latin typeface="JetBrains Mono"/>
              </a:rPr>
              <a:t>private final </a:t>
            </a:r>
            <a:r>
              <a:rPr lang="en" altLang="zh-CN" sz="1500" dirty="0" err="1">
                <a:solidFill>
                  <a:srgbClr val="000000"/>
                </a:solidFill>
                <a:effectLst/>
                <a:latin typeface="JetBrains Mono"/>
              </a:rPr>
              <a:t>BookRepository</a:t>
            </a:r>
            <a:r>
              <a:rPr lang="en" altLang="zh-CN" sz="1500" dirty="0">
                <a:solidFill>
                  <a:srgbClr val="000000"/>
                </a:solidFill>
                <a:effectLst/>
                <a:latin typeface="JetBrains Mono"/>
              </a:rPr>
              <a:t> </a:t>
            </a:r>
            <a:r>
              <a:rPr lang="en" altLang="zh-CN" sz="1500" dirty="0" err="1">
                <a:solidFill>
                  <a:srgbClr val="871094"/>
                </a:solidFill>
                <a:effectLst/>
                <a:latin typeface="JetBrains Mono"/>
              </a:rPr>
              <a:t>bookRepository</a:t>
            </a:r>
            <a:r>
              <a:rPr lang="en" altLang="zh-CN" sz="1500" dirty="0">
                <a:solidFill>
                  <a:srgbClr val="080808"/>
                </a:solidFill>
                <a:effectLst/>
                <a:latin typeface="JetBrains Mono"/>
              </a:rPr>
              <a:t>;</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0033B3"/>
                </a:solidFill>
                <a:effectLst/>
                <a:latin typeface="JetBrains Mono"/>
              </a:rPr>
              <a:t>public </a:t>
            </a:r>
            <a:r>
              <a:rPr lang="en" altLang="zh-CN" sz="1500" dirty="0" err="1">
                <a:solidFill>
                  <a:srgbClr val="00627A"/>
                </a:solidFill>
                <a:effectLst/>
                <a:latin typeface="JetBrains Mono"/>
              </a:rPr>
              <a:t>AppRunner</a:t>
            </a:r>
            <a:r>
              <a:rPr lang="en" altLang="zh-CN" sz="1500" dirty="0">
                <a:solidFill>
                  <a:srgbClr val="080808"/>
                </a:solidFill>
                <a:effectLst/>
                <a:latin typeface="JetBrains Mono"/>
              </a:rPr>
              <a:t>(</a:t>
            </a:r>
            <a:r>
              <a:rPr lang="en" altLang="zh-CN" sz="1500" dirty="0" err="1">
                <a:solidFill>
                  <a:srgbClr val="000000"/>
                </a:solidFill>
                <a:effectLst/>
                <a:latin typeface="JetBrains Mono"/>
              </a:rPr>
              <a:t>BookRepository</a:t>
            </a:r>
            <a:r>
              <a:rPr lang="en" altLang="zh-CN" sz="1500" dirty="0">
                <a:solidFill>
                  <a:srgbClr val="000000"/>
                </a:solidFill>
                <a:effectLst/>
                <a:latin typeface="JetBrains Mono"/>
              </a:rPr>
              <a:t> </a:t>
            </a:r>
            <a:r>
              <a:rPr lang="en" altLang="zh-CN" sz="1500" dirty="0" err="1">
                <a:solidFill>
                  <a:srgbClr val="080808"/>
                </a:solidFill>
                <a:effectLst/>
                <a:latin typeface="JetBrains Mono"/>
              </a:rPr>
              <a:t>bookRepository</a:t>
            </a:r>
            <a:r>
              <a:rPr lang="en" altLang="zh-CN" sz="1500" dirty="0">
                <a:solidFill>
                  <a:srgbClr val="080808"/>
                </a:solidFill>
                <a:effectLst/>
                <a:latin typeface="JetBrains Mono"/>
              </a:rPr>
              <a:t>) {</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err="1">
                <a:solidFill>
                  <a:srgbClr val="0033B3"/>
                </a:solidFill>
                <a:effectLst/>
                <a:latin typeface="JetBrains Mono"/>
              </a:rPr>
              <a:t>this</a:t>
            </a:r>
            <a:r>
              <a:rPr lang="en" altLang="zh-CN" sz="1500" dirty="0" err="1">
                <a:solidFill>
                  <a:srgbClr val="080808"/>
                </a:solidFill>
                <a:effectLst/>
                <a:latin typeface="JetBrains Mono"/>
              </a:rPr>
              <a:t>.</a:t>
            </a:r>
            <a:r>
              <a:rPr lang="en" altLang="zh-CN" sz="1500" dirty="0" err="1">
                <a:solidFill>
                  <a:srgbClr val="871094"/>
                </a:solidFill>
                <a:effectLst/>
                <a:latin typeface="JetBrains Mono"/>
              </a:rPr>
              <a:t>bookRepository</a:t>
            </a:r>
            <a:r>
              <a:rPr lang="en" altLang="zh-CN" sz="1500" dirty="0">
                <a:solidFill>
                  <a:srgbClr val="871094"/>
                </a:solidFill>
                <a:effectLst/>
                <a:latin typeface="JetBrains Mono"/>
              </a:rPr>
              <a:t> </a:t>
            </a:r>
            <a:r>
              <a:rPr lang="en" altLang="zh-CN" sz="1500" dirty="0">
                <a:solidFill>
                  <a:srgbClr val="080808"/>
                </a:solidFill>
                <a:effectLst/>
                <a:latin typeface="JetBrains Mono"/>
              </a:rPr>
              <a:t>= </a:t>
            </a:r>
            <a:r>
              <a:rPr lang="en" altLang="zh-CN" sz="1500" dirty="0" err="1">
                <a:solidFill>
                  <a:srgbClr val="080808"/>
                </a:solidFill>
                <a:effectLst/>
                <a:latin typeface="JetBrains Mono"/>
              </a:rPr>
              <a:t>bookRepository</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br>
              <a:rPr lang="en" altLang="zh-CN" sz="1500" dirty="0">
                <a:solidFill>
                  <a:srgbClr val="080808"/>
                </a:solidFill>
                <a:effectLst/>
                <a:latin typeface="JetBrains Mono"/>
              </a:rPr>
            </a:b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dirty="0">
                <a:solidFill>
                  <a:srgbClr val="9E880D"/>
                </a:solidFill>
                <a:effectLst/>
                <a:latin typeface="JetBrains Mono"/>
              </a:rPr>
              <a:t>@Override</a:t>
            </a:r>
            <a:br>
              <a:rPr lang="en" altLang="zh-CN" sz="1500" dirty="0">
                <a:solidFill>
                  <a:srgbClr val="9E880D"/>
                </a:solidFill>
                <a:effectLst/>
                <a:latin typeface="JetBrains Mono"/>
              </a:rPr>
            </a:br>
            <a:r>
              <a:rPr lang="en" altLang="zh-CN" sz="1500" dirty="0">
                <a:solidFill>
                  <a:srgbClr val="9E880D"/>
                </a:solidFill>
                <a:effectLst/>
                <a:latin typeface="JetBrains Mono"/>
              </a:rPr>
              <a:t>    </a:t>
            </a:r>
            <a:r>
              <a:rPr lang="en" altLang="zh-CN" sz="1500" dirty="0">
                <a:solidFill>
                  <a:srgbClr val="0033B3"/>
                </a:solidFill>
                <a:effectLst/>
                <a:latin typeface="JetBrains Mono"/>
              </a:rPr>
              <a:t>public void </a:t>
            </a:r>
            <a:r>
              <a:rPr lang="en" altLang="zh-CN" sz="1500" dirty="0">
                <a:solidFill>
                  <a:srgbClr val="00627A"/>
                </a:solidFill>
                <a:effectLst/>
                <a:latin typeface="JetBrains Mono"/>
              </a:rPr>
              <a:t>run</a:t>
            </a:r>
            <a:r>
              <a:rPr lang="en" altLang="zh-CN" sz="1500" dirty="0">
                <a:solidFill>
                  <a:srgbClr val="080808"/>
                </a:solidFill>
                <a:effectLst/>
                <a:latin typeface="JetBrains Mono"/>
              </a:rPr>
              <a:t>(</a:t>
            </a:r>
            <a:r>
              <a:rPr lang="en" altLang="zh-CN" sz="1500" dirty="0">
                <a:solidFill>
                  <a:srgbClr val="000000"/>
                </a:solidFill>
                <a:effectLst/>
                <a:latin typeface="JetBrains Mono"/>
              </a:rPr>
              <a:t>String</a:t>
            </a:r>
            <a:r>
              <a:rPr lang="en" altLang="zh-CN" sz="1500" dirty="0">
                <a:solidFill>
                  <a:srgbClr val="080808"/>
                </a:solidFill>
                <a:effectLst/>
                <a:latin typeface="JetBrains Mono"/>
              </a:rPr>
              <a:t>... </a:t>
            </a:r>
            <a:r>
              <a:rPr lang="en" altLang="zh-CN" sz="1500" dirty="0" err="1">
                <a:solidFill>
                  <a:srgbClr val="080808"/>
                </a:solidFill>
                <a:effectLst/>
                <a:latin typeface="JetBrains Mono"/>
              </a:rPr>
              <a:t>args</a:t>
            </a:r>
            <a:r>
              <a:rPr lang="en" altLang="zh-CN" sz="1500" dirty="0">
                <a:solidFill>
                  <a:srgbClr val="080808"/>
                </a:solidFill>
                <a:effectLst/>
                <a:latin typeface="JetBrains Mono"/>
              </a:rPr>
              <a:t>) </a:t>
            </a:r>
            <a:r>
              <a:rPr lang="en" altLang="zh-CN" sz="1500" dirty="0">
                <a:solidFill>
                  <a:srgbClr val="0033B3"/>
                </a:solidFill>
                <a:effectLst/>
                <a:latin typeface="JetBrains Mono"/>
              </a:rPr>
              <a:t>throws </a:t>
            </a:r>
            <a:r>
              <a:rPr lang="en" altLang="zh-CN" sz="1500" dirty="0">
                <a:solidFill>
                  <a:srgbClr val="000000"/>
                </a:solidFill>
                <a:effectLst/>
                <a:latin typeface="JetBrains Mono"/>
              </a:rPr>
              <a:t>Exception </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 Fetching books"</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"isbn-1234 --&gt;" </a:t>
            </a:r>
            <a:r>
              <a:rPr lang="en" altLang="zh-CN" sz="1500" dirty="0">
                <a:solidFill>
                  <a:srgbClr val="080808"/>
                </a:solidFill>
                <a:effectLst/>
                <a:latin typeface="JetBrains Mono"/>
              </a:rPr>
              <a:t>+ </a:t>
            </a:r>
            <a:r>
              <a:rPr lang="en" altLang="zh-CN" sz="1500" dirty="0" err="1">
                <a:solidFill>
                  <a:srgbClr val="871094"/>
                </a:solidFill>
                <a:effectLst/>
                <a:latin typeface="JetBrains Mono"/>
              </a:rPr>
              <a:t>bookRepository</a:t>
            </a:r>
            <a:r>
              <a:rPr lang="en" altLang="zh-CN" sz="1500" dirty="0" err="1">
                <a:solidFill>
                  <a:srgbClr val="080808"/>
                </a:solidFill>
                <a:effectLst/>
                <a:latin typeface="JetBrains Mono"/>
              </a:rPr>
              <a:t>.getByIsbn</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"isbn-4567 --&gt;" </a:t>
            </a:r>
            <a:r>
              <a:rPr lang="en" altLang="zh-CN" sz="1500" dirty="0">
                <a:solidFill>
                  <a:srgbClr val="080808"/>
                </a:solidFill>
                <a:effectLst/>
                <a:latin typeface="JetBrains Mono"/>
              </a:rPr>
              <a:t>+ </a:t>
            </a:r>
            <a:r>
              <a:rPr lang="en" altLang="zh-CN" sz="1500" dirty="0" err="1">
                <a:solidFill>
                  <a:srgbClr val="871094"/>
                </a:solidFill>
                <a:effectLst/>
                <a:latin typeface="JetBrains Mono"/>
              </a:rPr>
              <a:t>bookRepository</a:t>
            </a:r>
            <a:r>
              <a:rPr lang="en" altLang="zh-CN" sz="1500" dirty="0" err="1">
                <a:solidFill>
                  <a:srgbClr val="080808"/>
                </a:solidFill>
                <a:effectLst/>
                <a:latin typeface="JetBrains Mono"/>
              </a:rPr>
              <a:t>.getByIsbn</a:t>
            </a:r>
            <a:r>
              <a:rPr lang="en" altLang="zh-CN" sz="1500" dirty="0">
                <a:solidFill>
                  <a:srgbClr val="080808"/>
                </a:solidFill>
                <a:effectLst/>
                <a:latin typeface="JetBrains Mono"/>
              </a:rPr>
              <a:t>(</a:t>
            </a:r>
            <a:r>
              <a:rPr lang="en" altLang="zh-CN" sz="1500" dirty="0">
                <a:solidFill>
                  <a:srgbClr val="067D17"/>
                </a:solidFill>
                <a:effectLst/>
                <a:latin typeface="JetBrains Mono"/>
              </a:rPr>
              <a:t>"isbn-4567"</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"isbn-1234 --&gt;" </a:t>
            </a:r>
            <a:r>
              <a:rPr lang="en" altLang="zh-CN" sz="1500" dirty="0">
                <a:solidFill>
                  <a:srgbClr val="080808"/>
                </a:solidFill>
                <a:effectLst/>
                <a:latin typeface="JetBrains Mono"/>
              </a:rPr>
              <a:t>+ </a:t>
            </a:r>
            <a:r>
              <a:rPr lang="en" altLang="zh-CN" sz="1500" dirty="0" err="1">
                <a:solidFill>
                  <a:srgbClr val="871094"/>
                </a:solidFill>
                <a:effectLst/>
                <a:latin typeface="JetBrains Mono"/>
              </a:rPr>
              <a:t>bookRepository</a:t>
            </a:r>
            <a:r>
              <a:rPr lang="en" altLang="zh-CN" sz="1500" dirty="0" err="1">
                <a:solidFill>
                  <a:srgbClr val="080808"/>
                </a:solidFill>
                <a:effectLst/>
                <a:latin typeface="JetBrains Mono"/>
              </a:rPr>
              <a:t>.getByIsbn</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"isbn-4567 --&gt;" </a:t>
            </a:r>
            <a:r>
              <a:rPr lang="en" altLang="zh-CN" sz="1500" dirty="0">
                <a:solidFill>
                  <a:srgbClr val="080808"/>
                </a:solidFill>
                <a:effectLst/>
                <a:latin typeface="JetBrains Mono"/>
              </a:rPr>
              <a:t>+ </a:t>
            </a:r>
            <a:r>
              <a:rPr lang="en" altLang="zh-CN" sz="1500" dirty="0" err="1">
                <a:solidFill>
                  <a:srgbClr val="871094"/>
                </a:solidFill>
                <a:effectLst/>
                <a:latin typeface="JetBrains Mono"/>
              </a:rPr>
              <a:t>bookRepository</a:t>
            </a:r>
            <a:r>
              <a:rPr lang="en" altLang="zh-CN" sz="1500" dirty="0" err="1">
                <a:solidFill>
                  <a:srgbClr val="080808"/>
                </a:solidFill>
                <a:effectLst/>
                <a:latin typeface="JetBrains Mono"/>
              </a:rPr>
              <a:t>.getByIsbn</a:t>
            </a:r>
            <a:r>
              <a:rPr lang="en" altLang="zh-CN" sz="1500" dirty="0">
                <a:solidFill>
                  <a:srgbClr val="080808"/>
                </a:solidFill>
                <a:effectLst/>
                <a:latin typeface="JetBrains Mono"/>
              </a:rPr>
              <a:t>(</a:t>
            </a:r>
            <a:r>
              <a:rPr lang="en" altLang="zh-CN" sz="1500" dirty="0">
                <a:solidFill>
                  <a:srgbClr val="067D17"/>
                </a:solidFill>
                <a:effectLst/>
                <a:latin typeface="JetBrains Mono"/>
              </a:rPr>
              <a:t>"isbn-4567"</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"isbn-1234 --&gt;" </a:t>
            </a:r>
            <a:r>
              <a:rPr lang="en" altLang="zh-CN" sz="1500" dirty="0">
                <a:solidFill>
                  <a:srgbClr val="080808"/>
                </a:solidFill>
                <a:effectLst/>
                <a:latin typeface="JetBrains Mono"/>
              </a:rPr>
              <a:t>+ </a:t>
            </a:r>
            <a:r>
              <a:rPr lang="en" altLang="zh-CN" sz="1500" dirty="0" err="1">
                <a:solidFill>
                  <a:srgbClr val="871094"/>
                </a:solidFill>
                <a:effectLst/>
                <a:latin typeface="JetBrains Mono"/>
              </a:rPr>
              <a:t>bookRepository</a:t>
            </a:r>
            <a:r>
              <a:rPr lang="en" altLang="zh-CN" sz="1500" dirty="0" err="1">
                <a:solidFill>
                  <a:srgbClr val="080808"/>
                </a:solidFill>
                <a:effectLst/>
                <a:latin typeface="JetBrains Mono"/>
              </a:rPr>
              <a:t>.getByIsbn</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r>
              <a:rPr lang="en" altLang="zh-CN" sz="1500" i="1" dirty="0" err="1">
                <a:solidFill>
                  <a:srgbClr val="871094"/>
                </a:solidFill>
                <a:effectLst/>
                <a:latin typeface="JetBrains Mono"/>
              </a:rPr>
              <a:t>logger</a:t>
            </a:r>
            <a:r>
              <a:rPr lang="en" altLang="zh-CN" sz="1500" dirty="0" err="1">
                <a:solidFill>
                  <a:srgbClr val="080808"/>
                </a:solidFill>
                <a:effectLst/>
                <a:latin typeface="JetBrains Mono"/>
              </a:rPr>
              <a:t>.info</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"isbn-1234 --&gt;" </a:t>
            </a:r>
            <a:r>
              <a:rPr lang="en" altLang="zh-CN" sz="1500" dirty="0">
                <a:solidFill>
                  <a:srgbClr val="080808"/>
                </a:solidFill>
                <a:effectLst/>
                <a:latin typeface="JetBrains Mono"/>
              </a:rPr>
              <a:t>+ </a:t>
            </a:r>
            <a:r>
              <a:rPr lang="en" altLang="zh-CN" sz="1500" dirty="0" err="1">
                <a:solidFill>
                  <a:srgbClr val="871094"/>
                </a:solidFill>
                <a:effectLst/>
                <a:latin typeface="JetBrains Mono"/>
              </a:rPr>
              <a:t>bookRepository</a:t>
            </a:r>
            <a:r>
              <a:rPr lang="en" altLang="zh-CN" sz="1500" dirty="0" err="1">
                <a:solidFill>
                  <a:srgbClr val="080808"/>
                </a:solidFill>
                <a:effectLst/>
                <a:latin typeface="JetBrains Mono"/>
              </a:rPr>
              <a:t>.getByIsbn</a:t>
            </a:r>
            <a:r>
              <a:rPr lang="en" altLang="zh-CN" sz="1500" dirty="0">
                <a:solidFill>
                  <a:srgbClr val="080808"/>
                </a:solidFill>
                <a:effectLst/>
                <a:latin typeface="JetBrains Mono"/>
              </a:rPr>
              <a:t>(</a:t>
            </a:r>
            <a:r>
              <a:rPr lang="en" altLang="zh-CN" sz="1500" dirty="0">
                <a:solidFill>
                  <a:srgbClr val="067D17"/>
                </a:solidFill>
                <a:effectLst/>
                <a:latin typeface="JetBrains Mono"/>
              </a:rPr>
              <a:t>"isbn-1234"</a:t>
            </a:r>
            <a:r>
              <a:rPr lang="en" altLang="zh-CN" sz="1500" dirty="0">
                <a:solidFill>
                  <a:srgbClr val="080808"/>
                </a:solidFill>
                <a:effectLst/>
                <a:latin typeface="JetBrains Mono"/>
              </a:rPr>
              <a:t>));</a:t>
            </a:r>
            <a:br>
              <a:rPr lang="en" altLang="zh-CN" sz="1500" dirty="0">
                <a:solidFill>
                  <a:srgbClr val="080808"/>
                </a:solidFill>
                <a:effectLst/>
                <a:latin typeface="JetBrains Mono"/>
              </a:rPr>
            </a:br>
            <a:r>
              <a:rPr lang="en" altLang="zh-CN" sz="1500" dirty="0">
                <a:solidFill>
                  <a:srgbClr val="080808"/>
                </a:solidFill>
                <a:effectLst/>
                <a:latin typeface="JetBrains Mono"/>
              </a:rPr>
              <a:t>    }</a:t>
            </a:r>
            <a:br>
              <a:rPr lang="en" altLang="zh-CN" sz="1500" dirty="0">
                <a:solidFill>
                  <a:srgbClr val="080808"/>
                </a:solidFill>
                <a:effectLst/>
                <a:latin typeface="JetBrains Mono"/>
              </a:rPr>
            </a:br>
            <a:r>
              <a:rPr lang="en" altLang="zh-CN" sz="1500" dirty="0">
                <a:solidFill>
                  <a:srgbClr val="080808"/>
                </a:solidFill>
                <a:effectLst/>
                <a:latin typeface="JetBrains Mono"/>
              </a:rPr>
              <a:t>}</a:t>
            </a:r>
          </a:p>
          <a:p>
            <a:pPr marL="0" indent="0">
              <a:buNone/>
            </a:pPr>
            <a:endParaRPr lang="en" altLang="zh-CN" sz="1400" dirty="0">
              <a:solidFill>
                <a:srgbClr val="080808"/>
              </a:solidFill>
              <a:effectLst/>
              <a:latin typeface="JetBrains Mono"/>
            </a:endParaRPr>
          </a:p>
          <a:p>
            <a:endParaRPr kumimoji="1" lang="en" altLang="zh-CN" sz="1400" dirty="0"/>
          </a:p>
          <a:p>
            <a:pPr marL="0" indent="0">
              <a:buNone/>
            </a:pPr>
            <a:endParaRPr lang="en" altLang="zh-CN" sz="1400" dirty="0">
              <a:solidFill>
                <a:srgbClr val="080808"/>
              </a:solidFill>
              <a:effectLst/>
              <a:latin typeface="JetBrains Mono"/>
            </a:endParaRPr>
          </a:p>
        </p:txBody>
      </p:sp>
      <p:sp>
        <p:nvSpPr>
          <p:cNvPr id="4" name="灯片编号占位符 3">
            <a:extLst>
              <a:ext uri="{FF2B5EF4-FFF2-40B4-BE49-F238E27FC236}">
                <a16:creationId xmlns:a16="http://schemas.microsoft.com/office/drawing/2014/main" id="{E244A856-85E9-7578-8AE6-66D4AD2A82FD}"/>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3826439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25DF-9353-DC0E-C8D5-A78A12A85930}"/>
              </a:ext>
            </a:extLst>
          </p:cNvPr>
          <p:cNvSpPr>
            <a:spLocks noGrp="1"/>
          </p:cNvSpPr>
          <p:nvPr>
            <p:ph type="title"/>
          </p:nvPr>
        </p:nvSpPr>
        <p:spPr/>
        <p:txBody>
          <a:bodyPr/>
          <a:lstStyle/>
          <a:p>
            <a:r>
              <a:rPr kumimoji="1" lang="en-US" altLang="zh-CN" dirty="0"/>
              <a:t>Caching Data with Spring</a:t>
            </a:r>
            <a:endParaRPr kumimoji="1" lang="zh-CN" altLang="en-US" dirty="0"/>
          </a:p>
        </p:txBody>
      </p:sp>
      <p:sp>
        <p:nvSpPr>
          <p:cNvPr id="3" name="内容占位符 2">
            <a:extLst>
              <a:ext uri="{FF2B5EF4-FFF2-40B4-BE49-F238E27FC236}">
                <a16:creationId xmlns:a16="http://schemas.microsoft.com/office/drawing/2014/main" id="{673A4B19-05B0-45BC-1D3A-20951A3905D1}"/>
              </a:ext>
            </a:extLst>
          </p:cNvPr>
          <p:cNvSpPr>
            <a:spLocks noGrp="1"/>
          </p:cNvSpPr>
          <p:nvPr>
            <p:ph idx="1"/>
          </p:nvPr>
        </p:nvSpPr>
        <p:spPr>
          <a:xfrm>
            <a:off x="107504" y="845072"/>
            <a:ext cx="8784976" cy="4298427"/>
          </a:xfrm>
        </p:spPr>
        <p:txBody>
          <a:bodyPr>
            <a:normAutofit/>
          </a:bodyPr>
          <a:lstStyle/>
          <a:p>
            <a:r>
              <a:rPr kumimoji="1" lang="en-US" altLang="zh-CN" sz="1600" dirty="0"/>
              <a:t>Se33537SpringcacheApplication.java</a:t>
            </a:r>
          </a:p>
          <a:p>
            <a:pPr marL="0" indent="0">
              <a:buNone/>
            </a:pPr>
            <a:r>
              <a:rPr lang="en" altLang="zh-CN" sz="1600" dirty="0">
                <a:solidFill>
                  <a:srgbClr val="9E880D"/>
                </a:solidFill>
                <a:effectLst/>
                <a:latin typeface="JetBrains Mono"/>
              </a:rPr>
              <a:t>@</a:t>
            </a:r>
            <a:r>
              <a:rPr lang="en" altLang="zh-CN" sz="1600" dirty="0" err="1">
                <a:solidFill>
                  <a:srgbClr val="9E880D"/>
                </a:solidFill>
                <a:effectLst/>
                <a:latin typeface="JetBrains Mono"/>
              </a:rPr>
              <a:t>SpringBootApplication</a:t>
            </a:r>
            <a:br>
              <a:rPr lang="en" altLang="zh-CN" sz="1600" dirty="0">
                <a:solidFill>
                  <a:srgbClr val="9E880D"/>
                </a:solidFill>
                <a:effectLst/>
                <a:latin typeface="JetBrains Mono"/>
              </a:rPr>
            </a:br>
            <a:r>
              <a:rPr lang="en" altLang="zh-CN" sz="1600" dirty="0">
                <a:solidFill>
                  <a:srgbClr val="FF0000"/>
                </a:solidFill>
                <a:effectLst/>
                <a:latin typeface="JetBrains Mono"/>
              </a:rPr>
              <a:t>@</a:t>
            </a:r>
            <a:r>
              <a:rPr lang="en" altLang="zh-CN" sz="1600" dirty="0" err="1">
                <a:solidFill>
                  <a:srgbClr val="FF0000"/>
                </a:solidFill>
                <a:effectLst/>
                <a:latin typeface="JetBrains Mono"/>
              </a:rPr>
              <a:t>EnableCaching</a:t>
            </a:r>
            <a:br>
              <a:rPr lang="en" altLang="zh-CN" sz="1600" dirty="0">
                <a:solidFill>
                  <a:srgbClr val="9E880D"/>
                </a:solidFill>
                <a:effectLst/>
                <a:latin typeface="JetBrains Mono"/>
              </a:rPr>
            </a:br>
            <a:r>
              <a:rPr lang="en" altLang="zh-CN" sz="1600" dirty="0">
                <a:solidFill>
                  <a:srgbClr val="0033B3"/>
                </a:solidFill>
                <a:effectLst/>
                <a:latin typeface="JetBrains Mono"/>
              </a:rPr>
              <a:t>public class </a:t>
            </a:r>
            <a:r>
              <a:rPr lang="en" altLang="zh-CN" sz="1600" dirty="0">
                <a:solidFill>
                  <a:srgbClr val="000000"/>
                </a:solidFill>
                <a:effectLst/>
                <a:latin typeface="JetBrains Mono"/>
              </a:rPr>
              <a:t>Se33537SpringcacheApplication </a:t>
            </a:r>
            <a:r>
              <a:rPr lang="en" altLang="zh-CN" sz="1600" dirty="0">
                <a:solidFill>
                  <a:srgbClr val="080808"/>
                </a:solidFill>
                <a:effectLst/>
                <a:latin typeface="JetBrains Mono"/>
              </a:rPr>
              <a:t>{</a:t>
            </a:r>
            <a:br>
              <a:rPr lang="en" altLang="zh-CN" sz="1600" dirty="0">
                <a:solidFill>
                  <a:srgbClr val="080808"/>
                </a:solidFill>
                <a:effectLst/>
                <a:latin typeface="JetBrains Mono"/>
              </a:rPr>
            </a:br>
            <a:r>
              <a:rPr lang="en" altLang="zh-CN" sz="1600" dirty="0">
                <a:solidFill>
                  <a:srgbClr val="080808"/>
                </a:solidFill>
                <a:effectLst/>
                <a:latin typeface="JetBrains Mono"/>
              </a:rPr>
              <a:t>    </a:t>
            </a:r>
            <a:r>
              <a:rPr lang="en" altLang="zh-CN" sz="1600" dirty="0">
                <a:solidFill>
                  <a:srgbClr val="0033B3"/>
                </a:solidFill>
                <a:effectLst/>
                <a:latin typeface="JetBrains Mono"/>
              </a:rPr>
              <a:t>public static void </a:t>
            </a:r>
            <a:r>
              <a:rPr lang="en" altLang="zh-CN" sz="1600" dirty="0">
                <a:solidFill>
                  <a:srgbClr val="00627A"/>
                </a:solidFill>
                <a:effectLst/>
                <a:latin typeface="JetBrains Mono"/>
              </a:rPr>
              <a:t>main</a:t>
            </a:r>
            <a:r>
              <a:rPr lang="en" altLang="zh-CN" sz="1600" dirty="0">
                <a:solidFill>
                  <a:srgbClr val="080808"/>
                </a:solidFill>
                <a:effectLst/>
                <a:latin typeface="JetBrains Mono"/>
              </a:rPr>
              <a:t>(</a:t>
            </a:r>
            <a:r>
              <a:rPr lang="en" altLang="zh-CN" sz="1600" dirty="0">
                <a:solidFill>
                  <a:srgbClr val="000000"/>
                </a:solidFill>
                <a:effectLst/>
                <a:latin typeface="JetBrains Mono"/>
              </a:rPr>
              <a:t>String</a:t>
            </a:r>
            <a:r>
              <a:rPr lang="en" altLang="zh-CN" sz="1600" dirty="0">
                <a:solidFill>
                  <a:srgbClr val="080808"/>
                </a:solidFill>
                <a:effectLst/>
                <a:latin typeface="JetBrains Mono"/>
              </a:rPr>
              <a:t>[] </a:t>
            </a:r>
            <a:r>
              <a:rPr lang="en" altLang="zh-CN" sz="1600" dirty="0" err="1">
                <a:solidFill>
                  <a:srgbClr val="080808"/>
                </a:solidFill>
                <a:effectLst/>
                <a:latin typeface="JetBrains Mono"/>
              </a:rPr>
              <a:t>args</a:t>
            </a:r>
            <a:r>
              <a:rPr lang="en" altLang="zh-CN" sz="1600" dirty="0">
                <a:solidFill>
                  <a:srgbClr val="080808"/>
                </a:solidFill>
                <a:effectLst/>
                <a:latin typeface="JetBrains Mono"/>
              </a:rPr>
              <a:t>) {</a:t>
            </a:r>
            <a:br>
              <a:rPr lang="en" altLang="zh-CN" sz="1600" dirty="0">
                <a:solidFill>
                  <a:srgbClr val="080808"/>
                </a:solidFill>
                <a:effectLst/>
                <a:latin typeface="JetBrains Mono"/>
              </a:rPr>
            </a:br>
            <a:r>
              <a:rPr lang="en" altLang="zh-CN" sz="1600" dirty="0">
                <a:solidFill>
                  <a:srgbClr val="080808"/>
                </a:solidFill>
                <a:effectLst/>
                <a:latin typeface="JetBrains Mono"/>
              </a:rPr>
              <a:t>       </a:t>
            </a:r>
            <a:r>
              <a:rPr lang="en" altLang="zh-CN" sz="1600" dirty="0" err="1">
                <a:solidFill>
                  <a:srgbClr val="000000"/>
                </a:solidFill>
                <a:effectLst/>
                <a:latin typeface="JetBrains Mono"/>
              </a:rPr>
              <a:t>SpringApplication</a:t>
            </a:r>
            <a:r>
              <a:rPr lang="en" altLang="zh-CN" sz="1600" dirty="0" err="1">
                <a:solidFill>
                  <a:srgbClr val="080808"/>
                </a:solidFill>
                <a:effectLst/>
                <a:latin typeface="JetBrains Mono"/>
              </a:rPr>
              <a:t>.</a:t>
            </a:r>
            <a:r>
              <a:rPr lang="en" altLang="zh-CN" sz="1600" i="1" dirty="0" err="1">
                <a:solidFill>
                  <a:srgbClr val="080808"/>
                </a:solidFill>
                <a:effectLst/>
                <a:latin typeface="JetBrains Mono"/>
              </a:rPr>
              <a:t>run</a:t>
            </a:r>
            <a:r>
              <a:rPr lang="en" altLang="zh-CN" sz="1600" dirty="0">
                <a:solidFill>
                  <a:srgbClr val="080808"/>
                </a:solidFill>
                <a:effectLst/>
                <a:latin typeface="JetBrains Mono"/>
              </a:rPr>
              <a:t>(</a:t>
            </a:r>
            <a:r>
              <a:rPr lang="en" altLang="zh-CN" sz="1600" dirty="0">
                <a:solidFill>
                  <a:srgbClr val="000000"/>
                </a:solidFill>
                <a:effectLst/>
                <a:latin typeface="JetBrains Mono"/>
              </a:rPr>
              <a:t>Se33537SpringcacheApplication</a:t>
            </a:r>
            <a:r>
              <a:rPr lang="en" altLang="zh-CN" sz="1600" dirty="0">
                <a:solidFill>
                  <a:srgbClr val="080808"/>
                </a:solidFill>
                <a:effectLst/>
                <a:latin typeface="JetBrains Mono"/>
              </a:rPr>
              <a:t>.</a:t>
            </a:r>
            <a:r>
              <a:rPr lang="en" altLang="zh-CN" sz="1600" dirty="0">
                <a:solidFill>
                  <a:srgbClr val="0033B3"/>
                </a:solidFill>
                <a:effectLst/>
                <a:latin typeface="JetBrains Mono"/>
              </a:rPr>
              <a:t>class</a:t>
            </a:r>
            <a:r>
              <a:rPr lang="en" altLang="zh-CN" sz="1600" dirty="0">
                <a:solidFill>
                  <a:srgbClr val="080808"/>
                </a:solidFill>
                <a:effectLst/>
                <a:latin typeface="JetBrains Mono"/>
              </a:rPr>
              <a:t>, </a:t>
            </a:r>
            <a:r>
              <a:rPr lang="en" altLang="zh-CN" sz="1600" dirty="0" err="1">
                <a:solidFill>
                  <a:srgbClr val="080808"/>
                </a:solidFill>
                <a:effectLst/>
                <a:latin typeface="JetBrains Mono"/>
              </a:rPr>
              <a:t>args</a:t>
            </a:r>
            <a:r>
              <a:rPr lang="en" altLang="zh-CN" sz="1600" dirty="0">
                <a:solidFill>
                  <a:srgbClr val="080808"/>
                </a:solidFill>
                <a:effectLst/>
                <a:latin typeface="JetBrains Mono"/>
              </a:rPr>
              <a:t>);</a:t>
            </a:r>
            <a:br>
              <a:rPr lang="en" altLang="zh-CN" sz="1600" dirty="0">
                <a:solidFill>
                  <a:srgbClr val="080808"/>
                </a:solidFill>
                <a:effectLst/>
                <a:latin typeface="JetBrains Mono"/>
              </a:rPr>
            </a:br>
            <a:r>
              <a:rPr lang="en" altLang="zh-CN" sz="1600" dirty="0">
                <a:solidFill>
                  <a:srgbClr val="080808"/>
                </a:solidFill>
                <a:effectLst/>
                <a:latin typeface="JetBrains Mono"/>
              </a:rPr>
              <a:t>    }</a:t>
            </a:r>
            <a:br>
              <a:rPr lang="en" altLang="zh-CN" sz="1600" dirty="0">
                <a:solidFill>
                  <a:srgbClr val="080808"/>
                </a:solidFill>
                <a:effectLst/>
                <a:latin typeface="JetBrains Mono"/>
              </a:rPr>
            </a:br>
            <a:r>
              <a:rPr lang="en" altLang="zh-CN" sz="1600" dirty="0">
                <a:solidFill>
                  <a:srgbClr val="080808"/>
                </a:solidFill>
                <a:effectLst/>
                <a:latin typeface="JetBrains Mono"/>
              </a:rPr>
              <a:t>}</a:t>
            </a:r>
          </a:p>
          <a:p>
            <a:pPr marL="0" indent="0">
              <a:buNone/>
            </a:pPr>
            <a:endParaRPr lang="en" altLang="zh-CN" sz="1600" dirty="0">
              <a:solidFill>
                <a:srgbClr val="080808"/>
              </a:solidFill>
              <a:effectLst/>
              <a:latin typeface="JetBrains Mono"/>
            </a:endParaRPr>
          </a:p>
          <a:p>
            <a:r>
              <a:rPr kumimoji="1" lang="en-US" altLang="zh-CN" sz="1600" dirty="0" err="1"/>
              <a:t>pom.xml</a:t>
            </a:r>
            <a:endParaRPr kumimoji="1" lang="en-US" altLang="zh-CN" sz="1600" dirty="0"/>
          </a:p>
          <a:p>
            <a:pPr marL="0" indent="0">
              <a:buNone/>
            </a:pPr>
            <a:r>
              <a:rPr lang="en" altLang="zh-CN" sz="1600" dirty="0">
                <a:solidFill>
                  <a:srgbClr val="080808"/>
                </a:solidFill>
                <a:effectLst/>
                <a:latin typeface="JetBrains Mono"/>
              </a:rPr>
              <a:t>&lt;</a:t>
            </a:r>
            <a:r>
              <a:rPr lang="en" altLang="zh-CN" sz="1600" dirty="0">
                <a:solidFill>
                  <a:srgbClr val="0033B3"/>
                </a:solidFill>
                <a:effectLst/>
                <a:latin typeface="JetBrains Mono"/>
              </a:rPr>
              <a:t>dependency</a:t>
            </a:r>
            <a:r>
              <a:rPr lang="en" altLang="zh-CN" sz="1600" dirty="0">
                <a:solidFill>
                  <a:srgbClr val="080808"/>
                </a:solidFill>
                <a:effectLst/>
                <a:latin typeface="JetBrains Mono"/>
              </a:rPr>
              <a:t>&gt;</a:t>
            </a:r>
            <a:br>
              <a:rPr lang="en" altLang="zh-CN" sz="1600" dirty="0">
                <a:solidFill>
                  <a:srgbClr val="080808"/>
                </a:solidFill>
                <a:effectLst/>
                <a:latin typeface="JetBrains Mono"/>
              </a:rPr>
            </a:br>
            <a:r>
              <a:rPr lang="en" altLang="zh-CN" sz="1600" dirty="0">
                <a:solidFill>
                  <a:srgbClr val="080808"/>
                </a:solidFill>
                <a:effectLst/>
                <a:latin typeface="JetBrains Mono"/>
              </a:rPr>
              <a:t>    &lt;</a:t>
            </a:r>
            <a:r>
              <a:rPr lang="en" altLang="zh-CN" sz="1600" dirty="0" err="1">
                <a:solidFill>
                  <a:srgbClr val="0033B3"/>
                </a:solidFill>
                <a:effectLst/>
                <a:latin typeface="JetBrains Mono"/>
              </a:rPr>
              <a:t>groupId</a:t>
            </a:r>
            <a:r>
              <a:rPr lang="en" altLang="zh-CN" sz="1600" dirty="0">
                <a:solidFill>
                  <a:srgbClr val="080808"/>
                </a:solidFill>
                <a:effectLst/>
                <a:latin typeface="JetBrains Mono"/>
              </a:rPr>
              <a:t>&gt;</a:t>
            </a:r>
            <a:r>
              <a:rPr lang="en" altLang="zh-CN" sz="1600" dirty="0" err="1">
                <a:solidFill>
                  <a:srgbClr val="080808"/>
                </a:solidFill>
                <a:effectLst/>
                <a:latin typeface="JetBrains Mono"/>
              </a:rPr>
              <a:t>org.springframework.boot</a:t>
            </a:r>
            <a:r>
              <a:rPr lang="en" altLang="zh-CN" sz="1600" dirty="0">
                <a:solidFill>
                  <a:srgbClr val="080808"/>
                </a:solidFill>
                <a:effectLst/>
                <a:latin typeface="JetBrains Mono"/>
              </a:rPr>
              <a:t>&lt;/</a:t>
            </a:r>
            <a:r>
              <a:rPr lang="en" altLang="zh-CN" sz="1600" dirty="0" err="1">
                <a:solidFill>
                  <a:srgbClr val="0033B3"/>
                </a:solidFill>
                <a:effectLst/>
                <a:latin typeface="JetBrains Mono"/>
              </a:rPr>
              <a:t>groupId</a:t>
            </a:r>
            <a:r>
              <a:rPr lang="en" altLang="zh-CN" sz="1600" dirty="0">
                <a:solidFill>
                  <a:srgbClr val="080808"/>
                </a:solidFill>
                <a:effectLst/>
                <a:latin typeface="JetBrains Mono"/>
              </a:rPr>
              <a:t>&gt;</a:t>
            </a:r>
            <a:br>
              <a:rPr lang="en" altLang="zh-CN" sz="1600" dirty="0">
                <a:solidFill>
                  <a:srgbClr val="080808"/>
                </a:solidFill>
                <a:effectLst/>
                <a:latin typeface="JetBrains Mono"/>
              </a:rPr>
            </a:br>
            <a:r>
              <a:rPr lang="en" altLang="zh-CN" sz="1600" dirty="0">
                <a:solidFill>
                  <a:srgbClr val="080808"/>
                </a:solidFill>
                <a:effectLst/>
                <a:latin typeface="JetBrains Mono"/>
              </a:rPr>
              <a:t>    &lt;</a:t>
            </a:r>
            <a:r>
              <a:rPr lang="en" altLang="zh-CN" sz="1600" dirty="0" err="1">
                <a:solidFill>
                  <a:srgbClr val="0033B3"/>
                </a:solidFill>
                <a:effectLst/>
                <a:latin typeface="JetBrains Mono"/>
              </a:rPr>
              <a:t>artifactId</a:t>
            </a:r>
            <a:r>
              <a:rPr lang="en" altLang="zh-CN" sz="1600" dirty="0">
                <a:solidFill>
                  <a:srgbClr val="080808"/>
                </a:solidFill>
                <a:effectLst/>
                <a:latin typeface="JetBrains Mono"/>
              </a:rPr>
              <a:t>&gt;spring-boot-starter-cache&lt;/</a:t>
            </a:r>
            <a:r>
              <a:rPr lang="en" altLang="zh-CN" sz="1600" dirty="0" err="1">
                <a:solidFill>
                  <a:srgbClr val="0033B3"/>
                </a:solidFill>
                <a:effectLst/>
                <a:latin typeface="JetBrains Mono"/>
              </a:rPr>
              <a:t>artifactId</a:t>
            </a:r>
            <a:r>
              <a:rPr lang="en" altLang="zh-CN" sz="1600" dirty="0">
                <a:solidFill>
                  <a:srgbClr val="080808"/>
                </a:solidFill>
                <a:effectLst/>
                <a:latin typeface="JetBrains Mono"/>
              </a:rPr>
              <a:t>&gt;</a:t>
            </a:r>
            <a:br>
              <a:rPr lang="en" altLang="zh-CN" sz="1600" dirty="0">
                <a:solidFill>
                  <a:srgbClr val="080808"/>
                </a:solidFill>
                <a:effectLst/>
                <a:latin typeface="JetBrains Mono"/>
              </a:rPr>
            </a:br>
            <a:r>
              <a:rPr lang="en" altLang="zh-CN" sz="1600" dirty="0">
                <a:solidFill>
                  <a:srgbClr val="080808"/>
                </a:solidFill>
                <a:effectLst/>
                <a:latin typeface="JetBrains Mono"/>
              </a:rPr>
              <a:t>&lt;/</a:t>
            </a:r>
            <a:r>
              <a:rPr lang="en" altLang="zh-CN" sz="1600" dirty="0">
                <a:solidFill>
                  <a:srgbClr val="0033B3"/>
                </a:solidFill>
                <a:effectLst/>
                <a:latin typeface="JetBrains Mono"/>
              </a:rPr>
              <a:t>dependency</a:t>
            </a:r>
            <a:r>
              <a:rPr lang="en" altLang="zh-CN" sz="1600" dirty="0">
                <a:solidFill>
                  <a:srgbClr val="080808"/>
                </a:solidFill>
                <a:effectLst/>
                <a:latin typeface="JetBrains Mono"/>
              </a:rPr>
              <a:t>&gt;</a:t>
            </a:r>
          </a:p>
          <a:p>
            <a:pPr marL="0" indent="0">
              <a:buNone/>
            </a:pPr>
            <a:endParaRPr lang="en" altLang="zh-CN" sz="1200" dirty="0">
              <a:solidFill>
                <a:srgbClr val="080808"/>
              </a:solidFill>
              <a:effectLst/>
              <a:latin typeface="JetBrains Mono"/>
            </a:endParaRPr>
          </a:p>
          <a:p>
            <a:endParaRPr kumimoji="1" lang="en" altLang="zh-CN" sz="1200" dirty="0"/>
          </a:p>
          <a:p>
            <a:pPr marL="0" indent="0">
              <a:buNone/>
            </a:pPr>
            <a:endParaRPr lang="en" altLang="zh-CN" sz="1200" dirty="0">
              <a:solidFill>
                <a:srgbClr val="080808"/>
              </a:solidFill>
              <a:effectLst/>
              <a:latin typeface="JetBrains Mono"/>
            </a:endParaRPr>
          </a:p>
        </p:txBody>
      </p:sp>
      <p:sp>
        <p:nvSpPr>
          <p:cNvPr id="4" name="灯片编号占位符 3">
            <a:extLst>
              <a:ext uri="{FF2B5EF4-FFF2-40B4-BE49-F238E27FC236}">
                <a16:creationId xmlns:a16="http://schemas.microsoft.com/office/drawing/2014/main" id="{E244A856-85E9-7578-8AE6-66D4AD2A82FD}"/>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332092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32351</TotalTime>
  <Words>2845</Words>
  <Application>Microsoft Macintosh PowerPoint</Application>
  <PresentationFormat>全屏显示(16:9)</PresentationFormat>
  <Paragraphs>266</Paragraphs>
  <Slides>41</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DengXian</vt:lpstr>
      <vt:lpstr>微软雅黑</vt:lpstr>
      <vt:lpstr>JetBrains Mono</vt:lpstr>
      <vt:lpstr>Arial</vt:lpstr>
      <vt:lpstr>Calibri</vt:lpstr>
      <vt:lpstr>Cambria</vt:lpstr>
      <vt:lpstr>Consolas</vt:lpstr>
      <vt:lpstr>Tahoma</vt:lpstr>
      <vt:lpstr>Times New Roman</vt:lpstr>
      <vt:lpstr>Office 主题​​</vt:lpstr>
      <vt:lpstr>Architecture of Enterprise Applications 7  Memory Caching </vt:lpstr>
      <vt:lpstr>Contents and Objectives</vt:lpstr>
      <vt:lpstr>MemCached</vt:lpstr>
      <vt:lpstr>MemCached</vt:lpstr>
      <vt:lpstr>MemCached - Principle</vt:lpstr>
      <vt:lpstr>Caching Data with Spring</vt:lpstr>
      <vt:lpstr>Caching Data with Spring</vt:lpstr>
      <vt:lpstr>Caching Data with Spring</vt:lpstr>
      <vt:lpstr>Caching Data with Spring</vt:lpstr>
      <vt:lpstr>Caching Data with Spring</vt:lpstr>
      <vt:lpstr>Caching Data with Spring</vt:lpstr>
      <vt:lpstr>Caching Data with Spring</vt:lpstr>
      <vt:lpstr>Caching Data with Spring</vt:lpstr>
      <vt:lpstr>Caching Data with Spring</vt:lpstr>
      <vt:lpstr>MemCached - Storage Commands</vt:lpstr>
      <vt:lpstr>MemCached - Retrieval Commands</vt:lpstr>
      <vt:lpstr>MemCached</vt:lpstr>
      <vt:lpstr>MemCached - Memory Management</vt:lpstr>
      <vt:lpstr>MemCached - Distribution</vt:lpstr>
      <vt:lpstr>MemCached - Distribution</vt:lpstr>
      <vt:lpstr>MemCached - Distribution</vt:lpstr>
      <vt:lpstr>Redis</vt:lpstr>
      <vt:lpstr>Redis</vt:lpstr>
      <vt:lpstr>Redis - structure in Redis</vt:lpstr>
      <vt:lpstr>Redis - String</vt:lpstr>
      <vt:lpstr>Redis - List</vt:lpstr>
      <vt:lpstr>Redis - Set</vt:lpstr>
      <vt:lpstr>Redis - Hash</vt:lpstr>
      <vt:lpstr>Redis - Sorted Set </vt:lpstr>
      <vt:lpstr>Redis</vt:lpstr>
      <vt:lpstr>Redis - Example</vt:lpstr>
      <vt:lpstr>Redis - Example</vt:lpstr>
      <vt:lpstr>Redis - Example</vt:lpstr>
      <vt:lpstr>Messaging with Redis</vt:lpstr>
      <vt:lpstr>Messaging with Redis</vt:lpstr>
      <vt:lpstr>Messaging with Redis</vt:lpstr>
      <vt:lpstr>Messaging with Redis</vt:lpstr>
      <vt:lpstr>Messaging with Redis</vt:lpstr>
      <vt:lpstr>References</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1490</cp:revision>
  <cp:lastPrinted>2018-03-25T12:18:37Z</cp:lastPrinted>
  <dcterms:created xsi:type="dcterms:W3CDTF">2011-12-13T14:18:46Z</dcterms:created>
  <dcterms:modified xsi:type="dcterms:W3CDTF">2023-09-12T09:31:03Z</dcterms:modified>
</cp:coreProperties>
</file>