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48" r:id="rId1"/>
  </p:sldMasterIdLst>
  <p:notesMasterIdLst>
    <p:notesMasterId r:id="rId53"/>
  </p:notesMasterIdLst>
  <p:sldIdLst>
    <p:sldId id="514" r:id="rId2"/>
    <p:sldId id="390" r:id="rId3"/>
    <p:sldId id="469" r:id="rId4"/>
    <p:sldId id="460" r:id="rId5"/>
    <p:sldId id="461" r:id="rId6"/>
    <p:sldId id="470" r:id="rId7"/>
    <p:sldId id="471" r:id="rId8"/>
    <p:sldId id="472" r:id="rId9"/>
    <p:sldId id="473" r:id="rId10"/>
    <p:sldId id="483" r:id="rId11"/>
    <p:sldId id="551" r:id="rId12"/>
    <p:sldId id="474" r:id="rId13"/>
    <p:sldId id="475" r:id="rId14"/>
    <p:sldId id="533" r:id="rId15"/>
    <p:sldId id="476" r:id="rId16"/>
    <p:sldId id="479" r:id="rId17"/>
    <p:sldId id="480" r:id="rId18"/>
    <p:sldId id="534" r:id="rId19"/>
    <p:sldId id="535" r:id="rId20"/>
    <p:sldId id="482" r:id="rId21"/>
    <p:sldId id="537" r:id="rId22"/>
    <p:sldId id="538" r:id="rId23"/>
    <p:sldId id="539" r:id="rId24"/>
    <p:sldId id="536" r:id="rId25"/>
    <p:sldId id="501" r:id="rId26"/>
    <p:sldId id="541" r:id="rId27"/>
    <p:sldId id="540" r:id="rId28"/>
    <p:sldId id="542" r:id="rId29"/>
    <p:sldId id="543" r:id="rId30"/>
    <p:sldId id="544" r:id="rId31"/>
    <p:sldId id="545" r:id="rId32"/>
    <p:sldId id="546" r:id="rId33"/>
    <p:sldId id="547" r:id="rId34"/>
    <p:sldId id="548" r:id="rId35"/>
    <p:sldId id="502" r:id="rId36"/>
    <p:sldId id="549" r:id="rId37"/>
    <p:sldId id="550" r:id="rId38"/>
    <p:sldId id="515" r:id="rId39"/>
    <p:sldId id="516" r:id="rId40"/>
    <p:sldId id="517" r:id="rId41"/>
    <p:sldId id="520" r:id="rId42"/>
    <p:sldId id="521" r:id="rId43"/>
    <p:sldId id="518" r:id="rId44"/>
    <p:sldId id="522" r:id="rId45"/>
    <p:sldId id="523" r:id="rId46"/>
    <p:sldId id="524" r:id="rId47"/>
    <p:sldId id="525" r:id="rId48"/>
    <p:sldId id="503" r:id="rId49"/>
    <p:sldId id="504" r:id="rId50"/>
    <p:sldId id="408" r:id="rId51"/>
    <p:sldId id="259" r:id="rId5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DBD8CF"/>
    <a:srgbClr val="C9C8B7"/>
    <a:srgbClr val="B9B799"/>
    <a:srgbClr val="A2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92" autoAdjust="0"/>
    <p:restoredTop sz="87037" autoAdjust="0"/>
  </p:normalViewPr>
  <p:slideViewPr>
    <p:cSldViewPr>
      <p:cViewPr varScale="1">
        <p:scale>
          <a:sx n="100" d="100"/>
          <a:sy n="100" d="100"/>
        </p:scale>
        <p:origin x="168" y="120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1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0D2F6-41A1-4FB9-8DEA-0C65FD35AB0D}" type="datetimeFigureOut">
              <a:rPr lang="zh-CN" altLang="en-US" smtClean="0"/>
              <a:t>2023/9/13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221B5-E10A-485A-AB8F-213CB661A8F5}" type="slidenum">
              <a:rPr lang="zh-CN" altLang="en-US" smtClean="0"/>
              <a:t>‹#›</a:t>
            </a:fld>
            <a:endParaRPr lang="zh-CN" altLang="en-US"/>
          </a:p>
        </p:txBody>
      </p:sp>
    </p:spTree>
    <p:extLst>
      <p:ext uri="{BB962C8B-B14F-4D97-AF65-F5344CB8AC3E}">
        <p14:creationId xmlns:p14="http://schemas.microsoft.com/office/powerpoint/2010/main" val="165787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t>49</a:t>
            </a:fld>
            <a:endParaRPr lang="zh-CN" altLang="en-US"/>
          </a:p>
        </p:txBody>
      </p:sp>
    </p:spTree>
    <p:extLst>
      <p:ext uri="{BB962C8B-B14F-4D97-AF65-F5344CB8AC3E}">
        <p14:creationId xmlns:p14="http://schemas.microsoft.com/office/powerpoint/2010/main" val="709807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50</a:t>
            </a:fld>
            <a:endParaRPr lang="zh-CN" altLang="en-US"/>
          </a:p>
        </p:txBody>
      </p:sp>
    </p:spTree>
    <p:extLst>
      <p:ext uri="{BB962C8B-B14F-4D97-AF65-F5344CB8AC3E}">
        <p14:creationId xmlns:p14="http://schemas.microsoft.com/office/powerpoint/2010/main" val="273667816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单圆角矩形 6"/>
          <p:cNvSpPr/>
          <p:nvPr userDrawn="1"/>
        </p:nvSpPr>
        <p:spPr>
          <a:xfrm>
            <a:off x="-34456" y="1059582"/>
            <a:ext cx="6084168" cy="1982405"/>
          </a:xfrm>
          <a:prstGeom prst="round1Rect">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17460" y="1271653"/>
            <a:ext cx="5490645" cy="1558265"/>
          </a:xfrm>
        </p:spPr>
        <p:txBody>
          <a:bodyPr anchor="ctr"/>
          <a:lstStyle>
            <a:lvl1pPr algn="l">
              <a:defRPr sz="4050" b="0" baseline="0">
                <a:effectLst>
                  <a:outerShdw blurRad="38100" dist="38100" dir="2700000" algn="tl">
                    <a:srgbClr val="000000">
                      <a:alpha val="43137"/>
                    </a:srgbClr>
                  </a:outerShdw>
                </a:effectLst>
              </a:defRPr>
            </a:lvl1pPr>
          </a:lstStyle>
          <a:p>
            <a:r>
              <a:rPr lang="zh-CN" altLang="en-US" dirty="0"/>
              <a:t>单击此处编辑母版标题样式</a:t>
            </a:r>
          </a:p>
        </p:txBody>
      </p:sp>
    </p:spTree>
    <p:extLst>
      <p:ext uri="{BB962C8B-B14F-4D97-AF65-F5344CB8AC3E}">
        <p14:creationId xmlns:p14="http://schemas.microsoft.com/office/powerpoint/2010/main" val="2891319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圆角矩形 6"/>
          <p:cNvSpPr/>
          <p:nvPr userDrawn="1"/>
        </p:nvSpPr>
        <p:spPr>
          <a:xfrm>
            <a:off x="571472" y="589345"/>
            <a:ext cx="8143932" cy="1982405"/>
          </a:xfrm>
          <a:prstGeom prst="roundRect">
            <a:avLst>
              <a:gd name="adj" fmla="val 6209"/>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757238" y="735546"/>
            <a:ext cx="7772400" cy="1674186"/>
          </a:xfrm>
        </p:spPr>
        <p:txBody>
          <a:bodyPr anchor="t"/>
          <a:lstStyle>
            <a:lvl1pPr algn="ctr">
              <a:defRPr sz="2100" b="0" baseline="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副标题 2"/>
          <p:cNvSpPr>
            <a:spLocks noGrp="1"/>
          </p:cNvSpPr>
          <p:nvPr>
            <p:ph type="subTitle" idx="1"/>
          </p:nvPr>
        </p:nvSpPr>
        <p:spPr>
          <a:xfrm>
            <a:off x="1443038" y="2895786"/>
            <a:ext cx="6400800" cy="1404156"/>
          </a:xfrm>
        </p:spPr>
        <p:txBody>
          <a:bodyPr anchor="t">
            <a:normAutofit/>
          </a:bodyPr>
          <a:lstStyle>
            <a:lvl1pPr marL="0" indent="0" algn="ctr">
              <a:buNone/>
              <a:defRPr sz="1200" baseline="0">
                <a:solidFill>
                  <a:schemeClr val="tx1"/>
                </a:solidFill>
                <a:latin typeface="Cambria"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a:t>单击此处编辑母版副标题样式</a:t>
            </a:r>
          </a:p>
        </p:txBody>
      </p:sp>
      <p:sp>
        <p:nvSpPr>
          <p:cNvPr id="14" name="矩形 13"/>
          <p:cNvSpPr/>
          <p:nvPr userDrawn="1"/>
        </p:nvSpPr>
        <p:spPr>
          <a:xfrm>
            <a:off x="-36512" y="4948014"/>
            <a:ext cx="9216000" cy="216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684418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2526728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10"/>
          </p:nvPr>
        </p:nvSpPr>
        <p:spPr/>
        <p:txBody>
          <a:bodyPr/>
          <a:lstStyle/>
          <a:p>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3164611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日期占位符 8"/>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1533399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3137855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流程图: 延期 21"/>
          <p:cNvSpPr/>
          <p:nvPr userDrawn="1"/>
        </p:nvSpPr>
        <p:spPr>
          <a:xfrm rot="16200000">
            <a:off x="4420251" y="419751"/>
            <a:ext cx="303498" cy="9144000"/>
          </a:xfrm>
          <a:prstGeom prst="flowChartDelay">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0" name="矩形 19"/>
          <p:cNvSpPr/>
          <p:nvPr userDrawn="1"/>
        </p:nvSpPr>
        <p:spPr>
          <a:xfrm>
            <a:off x="0" y="0"/>
            <a:ext cx="9144000" cy="594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107504" y="105708"/>
            <a:ext cx="6817128" cy="413814"/>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107504" y="845073"/>
            <a:ext cx="8784976" cy="394092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07504" y="4948014"/>
            <a:ext cx="2026096" cy="189000"/>
          </a:xfrm>
          <a:prstGeom prst="rect">
            <a:avLst/>
          </a:prstGeom>
        </p:spPr>
        <p:txBody>
          <a:bodyPr vert="horz" lIns="91440" tIns="45720" rIns="91440" bIns="45720" rtlCol="0" anchor="ctr"/>
          <a:lstStyle>
            <a:lvl1pPr algn="l">
              <a:defRPr sz="900" baseline="0">
                <a:solidFill>
                  <a:schemeClr val="tx1">
                    <a:tint val="75000"/>
                  </a:schemeClr>
                </a:solidFill>
                <a:latin typeface="Tahoma" pitchFamily="34" charset="0"/>
                <a:ea typeface="新宋体" pitchFamily="49" charset="-122"/>
              </a:defRPr>
            </a:lvl1pPr>
          </a:lstStyle>
          <a:p>
            <a:endParaRPr lang="zh-CN" altLang="en-US" dirty="0"/>
          </a:p>
        </p:txBody>
      </p:sp>
      <p:sp>
        <p:nvSpPr>
          <p:cNvPr id="5" name="页脚占位符 4"/>
          <p:cNvSpPr>
            <a:spLocks noGrp="1"/>
          </p:cNvSpPr>
          <p:nvPr>
            <p:ph type="ftr" sz="quarter" idx="3"/>
          </p:nvPr>
        </p:nvSpPr>
        <p:spPr>
          <a:xfrm>
            <a:off x="6012160" y="4925087"/>
            <a:ext cx="2895600" cy="195486"/>
          </a:xfrm>
          <a:prstGeom prst="rect">
            <a:avLst/>
          </a:prstGeom>
        </p:spPr>
        <p:txBody>
          <a:bodyPr vert="horz" lIns="91440" tIns="45720" rIns="91440" bIns="45720" rtlCol="0" anchor="ctr"/>
          <a:lstStyle>
            <a:lvl1pPr algn="ctr">
              <a:defRPr sz="900" baseline="0">
                <a:solidFill>
                  <a:schemeClr val="tx1">
                    <a:tint val="75000"/>
                  </a:schemeClr>
                </a:solidFill>
                <a:latin typeface="Tahoma" pitchFamily="34" charset="0"/>
                <a:ea typeface="微软雅黑" pitchFamily="34" charset="-122"/>
              </a:defRPr>
            </a:lvl1pPr>
          </a:lstStyle>
          <a:p>
            <a:endParaRPr lang="zh-CN" altLang="en-US" dirty="0"/>
          </a:p>
        </p:txBody>
      </p:sp>
      <p:pic>
        <p:nvPicPr>
          <p:cNvPr id="1026" name="Picture 2" descr="C:\Users\Administrator\Desktop\REINS.png"/>
          <p:cNvPicPr>
            <a:picLocks noChangeAspect="1" noChangeArrowheads="1"/>
          </p:cNvPicPr>
          <p:nvPr userDrawn="1"/>
        </p:nvPicPr>
        <p:blipFill>
          <a:blip r:embed="rId8">
            <a:biLevel thresh="25000"/>
            <a:extLst>
              <a:ext uri="{28A0092B-C50C-407E-A947-70E740481C1C}">
                <a14:useLocalDpi xmlns:a14="http://schemas.microsoft.com/office/drawing/2010/main" val="0"/>
              </a:ext>
            </a:extLst>
          </a:blip>
          <a:srcRect/>
          <a:stretch>
            <a:fillRect/>
          </a:stretch>
        </p:blipFill>
        <p:spPr bwMode="auto">
          <a:xfrm>
            <a:off x="7344816" y="56257"/>
            <a:ext cx="1691680" cy="355253"/>
          </a:xfrm>
          <a:prstGeom prst="rect">
            <a:avLst/>
          </a:prstGeom>
          <a:noFill/>
          <a:ln w="9525">
            <a:noFill/>
            <a:prstDash val="soli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8" name="TextBox 27"/>
          <p:cNvSpPr txBox="1"/>
          <p:nvPr userDrawn="1"/>
        </p:nvSpPr>
        <p:spPr>
          <a:xfrm>
            <a:off x="6876256" y="400404"/>
            <a:ext cx="2232248" cy="19620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675" dirty="0" err="1">
                <a:solidFill>
                  <a:schemeClr val="bg1"/>
                </a:solidFill>
                <a:effectLst/>
                <a:latin typeface="Cambria" pitchFamily="18" charset="0"/>
              </a:rPr>
              <a:t>REliable</a:t>
            </a:r>
            <a:r>
              <a:rPr lang="en-US" altLang="zh-CN" sz="675" dirty="0">
                <a:solidFill>
                  <a:schemeClr val="bg1"/>
                </a:solidFill>
                <a:effectLst/>
                <a:latin typeface="Cambria" pitchFamily="18" charset="0"/>
              </a:rPr>
              <a:t>, </a:t>
            </a:r>
            <a:r>
              <a:rPr lang="en-US" altLang="zh-CN" sz="675" dirty="0" err="1">
                <a:solidFill>
                  <a:schemeClr val="bg1"/>
                </a:solidFill>
                <a:effectLst/>
                <a:latin typeface="Cambria" pitchFamily="18" charset="0"/>
              </a:rPr>
              <a:t>INtelligent</a:t>
            </a:r>
            <a:r>
              <a:rPr lang="en-US" altLang="zh-CN" sz="675" baseline="0" dirty="0">
                <a:solidFill>
                  <a:schemeClr val="bg1"/>
                </a:solidFill>
                <a:effectLst/>
                <a:latin typeface="Cambria" pitchFamily="18" charset="0"/>
              </a:rPr>
              <a:t> &amp; Scalable Systems</a:t>
            </a:r>
            <a:endParaRPr lang="zh-CN" altLang="en-US" sz="675" dirty="0">
              <a:solidFill>
                <a:schemeClr val="bg1"/>
              </a:solidFill>
              <a:effectLst/>
              <a:latin typeface="Cambria" pitchFamily="18" charset="0"/>
            </a:endParaRPr>
          </a:p>
        </p:txBody>
      </p:sp>
      <p:sp>
        <p:nvSpPr>
          <p:cNvPr id="31" name="矩形 30"/>
          <p:cNvSpPr/>
          <p:nvPr userDrawn="1"/>
        </p:nvSpPr>
        <p:spPr>
          <a:xfrm>
            <a:off x="6191250" y="575073"/>
            <a:ext cx="29527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600" dirty="0">
                <a:latin typeface="微软雅黑" pitchFamily="34" charset="-122"/>
                <a:ea typeface="微软雅黑" pitchFamily="34" charset="-122"/>
              </a:rPr>
              <a:t>                               </a:t>
            </a:r>
            <a:endParaRPr lang="zh-CN" altLang="en-US" sz="600" dirty="0">
              <a:solidFill>
                <a:schemeClr val="bg1"/>
              </a:solidFill>
              <a:effectLst/>
              <a:latin typeface="Cambria" pitchFamily="18" charset="0"/>
            </a:endParaRPr>
          </a:p>
        </p:txBody>
      </p:sp>
      <p:sp>
        <p:nvSpPr>
          <p:cNvPr id="32" name="矩形 31"/>
          <p:cNvSpPr/>
          <p:nvPr userDrawn="1"/>
        </p:nvSpPr>
        <p:spPr>
          <a:xfrm>
            <a:off x="4643438" y="575073"/>
            <a:ext cx="16192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3" name="矩形 32"/>
          <p:cNvSpPr/>
          <p:nvPr userDrawn="1"/>
        </p:nvSpPr>
        <p:spPr>
          <a:xfrm>
            <a:off x="3286125" y="575073"/>
            <a:ext cx="14033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4" name="矩形 33"/>
          <p:cNvSpPr/>
          <p:nvPr userDrawn="1"/>
        </p:nvSpPr>
        <p:spPr>
          <a:xfrm>
            <a:off x="2143125" y="575073"/>
            <a:ext cx="11874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5" name="矩形 34"/>
          <p:cNvSpPr/>
          <p:nvPr userDrawn="1"/>
        </p:nvSpPr>
        <p:spPr>
          <a:xfrm>
            <a:off x="1214438" y="575073"/>
            <a:ext cx="9715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6" name="矩形 35"/>
          <p:cNvSpPr/>
          <p:nvPr userDrawn="1"/>
        </p:nvSpPr>
        <p:spPr>
          <a:xfrm>
            <a:off x="500063" y="575073"/>
            <a:ext cx="7556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7" name="矩形 36"/>
          <p:cNvSpPr/>
          <p:nvPr userDrawn="1"/>
        </p:nvSpPr>
        <p:spPr>
          <a:xfrm>
            <a:off x="0" y="573882"/>
            <a:ext cx="539750" cy="1083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6" name="灯片编号占位符 5"/>
          <p:cNvSpPr>
            <a:spLocks noGrp="1"/>
          </p:cNvSpPr>
          <p:nvPr>
            <p:ph type="sldNum" sz="quarter" idx="4"/>
          </p:nvPr>
        </p:nvSpPr>
        <p:spPr>
          <a:xfrm>
            <a:off x="4067944" y="4894009"/>
            <a:ext cx="1008112" cy="234173"/>
          </a:xfrm>
          <a:prstGeom prst="rect">
            <a:avLst/>
          </a:prstGeom>
        </p:spPr>
        <p:txBody>
          <a:bodyPr vert="horz" lIns="91440" tIns="45720" rIns="91440" bIns="45720" rtlCol="0" anchor="ctr"/>
          <a:lstStyle>
            <a:lvl1pPr algn="ctr">
              <a:defRPr sz="1050" b="1" baseline="0">
                <a:solidFill>
                  <a:schemeClr val="bg1"/>
                </a:solidFill>
                <a:latin typeface="Tahoma" pitchFamily="34" charset="0"/>
                <a:ea typeface="微软雅黑" pitchFamily="34" charset="-122"/>
              </a:defRPr>
            </a:lvl1p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929226096"/>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50"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85800" rtl="0" eaLnBrk="1" latinLnBrk="0" hangingPunct="1">
        <a:spcBef>
          <a:spcPct val="0"/>
        </a:spcBef>
        <a:buNone/>
        <a:defRPr sz="2400" b="0" kern="1200" baseline="0">
          <a:solidFill>
            <a:schemeClr val="bg1"/>
          </a:solidFill>
          <a:effectLst>
            <a:outerShdw blurRad="38100" dist="38100" dir="2700000" algn="tl">
              <a:srgbClr val="000000">
                <a:alpha val="43137"/>
              </a:srgbClr>
            </a:outerShdw>
          </a:effectLst>
          <a:latin typeface="Tahoma" pitchFamily="34" charset="0"/>
          <a:ea typeface="微软雅黑" pitchFamily="34" charset="-122"/>
          <a:cs typeface="Tahoma" pitchFamily="34" charset="0"/>
        </a:defRPr>
      </a:lvl1pPr>
    </p:titleStyle>
    <p:body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reins.se.sjtu.edu.cn/~chenhp"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lucene.apache.org/core/9_7_0/core/org/apache/lucene/analysis/Tokenizer.html" TargetMode="External"/><Relationship Id="rId13" Type="http://schemas.openxmlformats.org/officeDocument/2006/relationships/hyperlink" Target="https://lucene.apache.org/core/9_7_0/core/org/apache/lucene/document/package-summary.html" TargetMode="External"/><Relationship Id="rId3" Type="http://schemas.openxmlformats.org/officeDocument/2006/relationships/hyperlink" Target="https://lucene.apache.org/core/9_7_0/core/org/apache/lucene/analysis/Analyzer.html" TargetMode="External"/><Relationship Id="rId7" Type="http://schemas.openxmlformats.org/officeDocument/2006/relationships/hyperlink" Target="https://lucene.apache.org/core/9_7_0/core/org/apache/lucene/analysis/TokenFilter.html" TargetMode="External"/><Relationship Id="rId12" Type="http://schemas.openxmlformats.org/officeDocument/2006/relationships/hyperlink" Target="https://lucene.apache.org/core/9_7_0/core/org/apache/lucene/codecs/package-summary.html" TargetMode="External"/><Relationship Id="rId2" Type="http://schemas.openxmlformats.org/officeDocument/2006/relationships/hyperlink" Target="https://lucene.apache.org/core/9_7_0/core/org/apache/lucene/analysis/package-summary.html" TargetMode="External"/><Relationship Id="rId1" Type="http://schemas.openxmlformats.org/officeDocument/2006/relationships/slideLayout" Target="../slideLayouts/slideLayout3.xml"/><Relationship Id="rId6" Type="http://schemas.openxmlformats.org/officeDocument/2006/relationships/hyperlink" Target="https://lucene.apache.org/core/9_7_0/core/org/apache/lucene/util/Attribute.html" TargetMode="External"/><Relationship Id="rId11" Type="http://schemas.openxmlformats.org/officeDocument/2006/relationships/hyperlink" Target="https://lucene.apache.org/core/9_7_0/core/org/apache/lucene/analysis/standard/StandardAnalyzer.html" TargetMode="External"/><Relationship Id="rId5" Type="http://schemas.openxmlformats.org/officeDocument/2006/relationships/hyperlink" Target="https://lucene.apache.org/core/9_7_0/core/org/apache/lucene/analysis/TokenStream.html" TargetMode="External"/><Relationship Id="rId15" Type="http://schemas.openxmlformats.org/officeDocument/2006/relationships/hyperlink" Target="https://lucene.apache.org/core/9_7_0/core/org/apache/lucene/document/Field.html" TargetMode="External"/><Relationship Id="rId10" Type="http://schemas.openxmlformats.org/officeDocument/2006/relationships/hyperlink" Target="https://lucene.apache.org/core/9_7_0/analysis/common/org/apache/lucene/analysis/core/StopAnalyzer.html" TargetMode="External"/><Relationship Id="rId4" Type="http://schemas.openxmlformats.org/officeDocument/2006/relationships/hyperlink" Target="https://docs.oracle.com/en/java/javase/11/docs/api/java.base/java/io/Reader.html?is-external=true" TargetMode="External"/><Relationship Id="rId9" Type="http://schemas.openxmlformats.org/officeDocument/2006/relationships/hyperlink" Target="https://lucene.apache.org/core/9_7_0/analysis/common/overview-summary.html" TargetMode="External"/><Relationship Id="rId14" Type="http://schemas.openxmlformats.org/officeDocument/2006/relationships/hyperlink" Target="https://lucene.apache.org/core/9_7_0/core/org/apache/lucene/document/Document.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lucene.apache.org/core/9_7_0/core/org/apache/lucene/search/BooleanQuery.html" TargetMode="External"/><Relationship Id="rId13" Type="http://schemas.openxmlformats.org/officeDocument/2006/relationships/hyperlink" Target="https://lucene.apache.org/core/9_7_0/core/org/apache/lucene/store/Directory.html" TargetMode="External"/><Relationship Id="rId18" Type="http://schemas.openxmlformats.org/officeDocument/2006/relationships/hyperlink" Target="https://lucene.apache.org/core/9_7_0/core/org/apache/lucene/util/FixedBitSet.html" TargetMode="External"/><Relationship Id="rId3" Type="http://schemas.openxmlformats.org/officeDocument/2006/relationships/hyperlink" Target="https://lucene.apache.org/core/9_7_0/core/org/apache/lucene/index/IndexWriter.html" TargetMode="External"/><Relationship Id="rId7" Type="http://schemas.openxmlformats.org/officeDocument/2006/relationships/hyperlink" Target="https://lucene.apache.org/core/9_7_0/core/org/apache/lucene/search/PhraseQuery.html" TargetMode="External"/><Relationship Id="rId12" Type="http://schemas.openxmlformats.org/officeDocument/2006/relationships/hyperlink" Target="https://lucene.apache.org/core/9_7_0/core/org/apache/lucene/store/package-summary.html" TargetMode="External"/><Relationship Id="rId17" Type="http://schemas.openxmlformats.org/officeDocument/2006/relationships/hyperlink" Target="https://lucene.apache.org/core/9_7_0/core/org/apache/lucene/util/package-summary.html" TargetMode="External"/><Relationship Id="rId2" Type="http://schemas.openxmlformats.org/officeDocument/2006/relationships/hyperlink" Target="https://lucene.apache.org/core/9_7_0/core/org/apache/lucene/index/package-summary.html" TargetMode="External"/><Relationship Id="rId16" Type="http://schemas.openxmlformats.org/officeDocument/2006/relationships/hyperlink" Target="https://lucene.apache.org/core/9_7_0/core/org/apache/lucene/store/FSDirectory.html" TargetMode="External"/><Relationship Id="rId1" Type="http://schemas.openxmlformats.org/officeDocument/2006/relationships/slideLayout" Target="../slideLayouts/slideLayout3.xml"/><Relationship Id="rId6" Type="http://schemas.openxmlformats.org/officeDocument/2006/relationships/hyperlink" Target="https://lucene.apache.org/core/9_7_0/core/org/apache/lucene/search/TermQuery.html" TargetMode="External"/><Relationship Id="rId11" Type="http://schemas.openxmlformats.org/officeDocument/2006/relationships/hyperlink" Target="https://lucene.apache.org/core/9_7_0/queryparser/overview-summary.html" TargetMode="External"/><Relationship Id="rId5" Type="http://schemas.openxmlformats.org/officeDocument/2006/relationships/hyperlink" Target="https://lucene.apache.org/core/9_7_0/core/org/apache/lucene/search/package-summary.html" TargetMode="External"/><Relationship Id="rId15" Type="http://schemas.openxmlformats.org/officeDocument/2006/relationships/hyperlink" Target="https://lucene.apache.org/core/9_7_0/core/org/apache/lucene/store/IndexInput.html" TargetMode="External"/><Relationship Id="rId10" Type="http://schemas.openxmlformats.org/officeDocument/2006/relationships/hyperlink" Target="https://lucene.apache.org/core/9_7_0/core/org/apache/lucene/search/TopDocs.html" TargetMode="External"/><Relationship Id="rId19" Type="http://schemas.openxmlformats.org/officeDocument/2006/relationships/hyperlink" Target="https://lucene.apache.org/core/9_7_0/core/org/apache/lucene/util/PriorityQueue.html" TargetMode="External"/><Relationship Id="rId4" Type="http://schemas.openxmlformats.org/officeDocument/2006/relationships/hyperlink" Target="https://lucene.apache.org/core/9_7_0/core/org/apache/lucene/index/IndexReader.html" TargetMode="External"/><Relationship Id="rId9" Type="http://schemas.openxmlformats.org/officeDocument/2006/relationships/hyperlink" Target="https://lucene.apache.org/core/9_7_0/core/org/apache/lucene/search/IndexSearcher.html" TargetMode="External"/><Relationship Id="rId14" Type="http://schemas.openxmlformats.org/officeDocument/2006/relationships/hyperlink" Target="https://lucene.apache.org/core/9_7_0/core/org/apache/lucene/store/IndexOutput.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lucene.apache.org/core/9_7_0/core/org/apache/lucene/search/IndexSearcher.html#search(org.apache.lucene.search.Query,int)" TargetMode="External"/><Relationship Id="rId3" Type="http://schemas.openxmlformats.org/officeDocument/2006/relationships/hyperlink" Target="https://lucene.apache.org/core/9_7_0/core/org/apache/lucene/document/Field.html" TargetMode="External"/><Relationship Id="rId7" Type="http://schemas.openxmlformats.org/officeDocument/2006/relationships/hyperlink" Target="https://lucene.apache.org/core/9_7_0/core/org/apache/lucene/search/IndexSearcher.html" TargetMode="External"/><Relationship Id="rId2" Type="http://schemas.openxmlformats.org/officeDocument/2006/relationships/hyperlink" Target="https://lucene.apache.org/core/9_7_0/core/org/apache/lucene/document/Document.html" TargetMode="External"/><Relationship Id="rId1" Type="http://schemas.openxmlformats.org/officeDocument/2006/relationships/slideLayout" Target="../slideLayouts/slideLayout3.xml"/><Relationship Id="rId6" Type="http://schemas.openxmlformats.org/officeDocument/2006/relationships/hyperlink" Target="https://lucene.apache.org/core/9_7_0/queryparser/org/apache/lucene/queryparser/classic/QueryParserBase.html#parse(java.lang.String)" TargetMode="External"/><Relationship Id="rId5" Type="http://schemas.openxmlformats.org/officeDocument/2006/relationships/hyperlink" Target="https://lucene.apache.org/core/9_7_0/core/org/apache/lucene/index/IndexWriter.html#addDocument(java.lang.Iterable)" TargetMode="External"/><Relationship Id="rId4" Type="http://schemas.openxmlformats.org/officeDocument/2006/relationships/hyperlink" Target="https://lucene.apache.org/core/9_7_0/core/org/apache/lucene/index/IndexWriter.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elastic.co/"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lucene.apache.or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solr.apache.org/guide/solr/latest/deployment-guide/solrj.html" TargetMode="External"/><Relationship Id="rId5" Type="http://schemas.openxmlformats.org/officeDocument/2006/relationships/hyperlink" Target="https://lucene.apache.org/solr/" TargetMode="External"/><Relationship Id="rId4" Type="http://schemas.openxmlformats.org/officeDocument/2006/relationships/hyperlink" Target="https://lucene.apache.org/core/9_7_0/demo/index.html"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chor="ctr"/>
          <a:lstStyle/>
          <a:p>
            <a:r>
              <a:rPr lang="en-US" altLang="zh-CN" sz="2400" dirty="0"/>
              <a:t>Architecture of Enterprise Applications 8</a:t>
            </a:r>
            <a:br>
              <a:rPr lang="en-US" altLang="zh-CN" sz="2400" dirty="0"/>
            </a:br>
            <a:r>
              <a:rPr lang="en-US" altLang="zh-CN" sz="2400" dirty="0"/>
              <a:t>Full-text</a:t>
            </a:r>
            <a:r>
              <a:rPr lang="zh-CN" altLang="en-US" sz="2400" dirty="0"/>
              <a:t> </a:t>
            </a:r>
            <a:r>
              <a:rPr lang="en-US" altLang="zh-CN" sz="2400" dirty="0"/>
              <a:t>Searching</a:t>
            </a:r>
            <a:br>
              <a:rPr lang="en-US" altLang="zh-CN" sz="2400" dirty="0"/>
            </a:br>
            <a:endParaRPr lang="zh-CN" altLang="en-US" sz="1350" i="1" dirty="0">
              <a:solidFill>
                <a:schemeClr val="tx1"/>
              </a:solidFill>
              <a:effectLst/>
              <a:latin typeface="Times New Roman" pitchFamily="18" charset="0"/>
              <a:ea typeface="幼圆" pitchFamily="49" charset="-122"/>
              <a:cs typeface="Times New Roman" pitchFamily="18" charset="0"/>
            </a:endParaRPr>
          </a:p>
        </p:txBody>
      </p:sp>
      <p:sp>
        <p:nvSpPr>
          <p:cNvPr id="4" name="副标题 3"/>
          <p:cNvSpPr>
            <a:spLocks noGrp="1"/>
          </p:cNvSpPr>
          <p:nvPr>
            <p:ph type="subTitle" idx="1"/>
          </p:nvPr>
        </p:nvSpPr>
        <p:spPr>
          <a:xfrm>
            <a:off x="2225279" y="2895786"/>
            <a:ext cx="4800600" cy="1836204"/>
          </a:xfrm>
        </p:spPr>
        <p:txBody>
          <a:bodyPr>
            <a:normAutofit/>
          </a:bodyPr>
          <a:lstStyle/>
          <a:p>
            <a:r>
              <a:rPr lang="en-US" altLang="zh-CN" b="1" dirty="0"/>
              <a:t>Haopeng Chen</a:t>
            </a:r>
          </a:p>
          <a:p>
            <a:endParaRPr lang="en-US" altLang="zh-CN" dirty="0"/>
          </a:p>
          <a:p>
            <a:r>
              <a:rPr lang="en-US" altLang="zh-CN" sz="1350" b="1" i="1" dirty="0" err="1"/>
              <a:t>RE</a:t>
            </a:r>
            <a:r>
              <a:rPr lang="en-US" altLang="zh-CN" i="1" dirty="0" err="1"/>
              <a:t>liable</a:t>
            </a:r>
            <a:r>
              <a:rPr lang="en-US" altLang="zh-CN" i="1" dirty="0"/>
              <a:t>, </a:t>
            </a:r>
            <a:r>
              <a:rPr lang="en-US" altLang="zh-CN" sz="1350" b="1" i="1" dirty="0" err="1"/>
              <a:t>IN</a:t>
            </a:r>
            <a:r>
              <a:rPr lang="en-US" altLang="zh-CN" i="1" dirty="0" err="1"/>
              <a:t>telligent</a:t>
            </a:r>
            <a:r>
              <a:rPr lang="en-US" altLang="zh-CN" i="1" dirty="0"/>
              <a:t> and </a:t>
            </a:r>
            <a:r>
              <a:rPr lang="en-US" altLang="zh-CN" sz="1350" b="1" i="1" dirty="0"/>
              <a:t>S</a:t>
            </a:r>
            <a:r>
              <a:rPr lang="en-US" altLang="zh-CN" i="1" dirty="0"/>
              <a:t>calable Systems Group (</a:t>
            </a:r>
            <a:r>
              <a:rPr lang="en-US" altLang="zh-CN" b="1" i="1" dirty="0"/>
              <a:t>REINS</a:t>
            </a:r>
            <a:r>
              <a:rPr lang="en-US" altLang="zh-CN" i="1" dirty="0"/>
              <a:t>)</a:t>
            </a:r>
          </a:p>
          <a:p>
            <a:r>
              <a:rPr lang="en-US" altLang="zh-CN" dirty="0"/>
              <a:t>Shanghai Jiao Tong University</a:t>
            </a:r>
          </a:p>
          <a:p>
            <a:r>
              <a:rPr lang="en-US" altLang="zh-CN" dirty="0"/>
              <a:t>Shanghai, China</a:t>
            </a:r>
          </a:p>
          <a:p>
            <a:r>
              <a:rPr lang="en-US" altLang="zh-CN" u="sng" dirty="0">
                <a:hlinkClick r:id="rId2"/>
              </a:rPr>
              <a:t>http://reins.se.sjtu.edu.cn/~chenhp</a:t>
            </a:r>
            <a:r>
              <a:rPr lang="en-US" altLang="zh-CN" dirty="0"/>
              <a:t> </a:t>
            </a:r>
          </a:p>
          <a:p>
            <a:r>
              <a:rPr lang="en-US" altLang="zh-CN" dirty="0"/>
              <a:t>e-mail: chen-hp@sjtu.edu.cn</a:t>
            </a:r>
            <a:endParaRPr lang="zh-CN" altLang="en-US" dirty="0"/>
          </a:p>
        </p:txBody>
      </p:sp>
    </p:spTree>
    <p:extLst>
      <p:ext uri="{BB962C8B-B14F-4D97-AF65-F5344CB8AC3E}">
        <p14:creationId xmlns:p14="http://schemas.microsoft.com/office/powerpoint/2010/main" val="15255974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Core indexing classes</a:t>
            </a:r>
            <a:endParaRPr lang="zh-CN" altLang="en-US" dirty="0"/>
          </a:p>
        </p:txBody>
      </p:sp>
      <p:sp>
        <p:nvSpPr>
          <p:cNvPr id="3" name="内容占位符 2"/>
          <p:cNvSpPr>
            <a:spLocks noGrp="1"/>
          </p:cNvSpPr>
          <p:nvPr>
            <p:ph idx="1"/>
          </p:nvPr>
        </p:nvSpPr>
        <p:spPr>
          <a:xfrm>
            <a:off x="107504" y="845073"/>
            <a:ext cx="9036496" cy="3940924"/>
          </a:xfrm>
        </p:spPr>
        <p:txBody>
          <a:bodyPr>
            <a:normAutofit/>
          </a:bodyPr>
          <a:lstStyle/>
          <a:p>
            <a:pPr algn="l"/>
            <a:r>
              <a:rPr lang="en" altLang="zh-CN" i="0" dirty="0">
                <a:solidFill>
                  <a:srgbClr val="474747"/>
                </a:solidFill>
                <a:effectLst/>
              </a:rPr>
              <a:t>The Lucene API is divided into several packages:</a:t>
            </a:r>
          </a:p>
          <a:p>
            <a:pPr lvl="1">
              <a:buFont typeface="Arial" panose="020B0604020202020204" pitchFamily="34" charset="0"/>
              <a:buChar char="•"/>
            </a:pPr>
            <a:r>
              <a:rPr lang="en" altLang="zh-CN" i="0" u="none" strike="noStrike" dirty="0">
                <a:solidFill>
                  <a:srgbClr val="4A6782"/>
                </a:solidFill>
                <a:effectLst/>
                <a:hlinkClick r:id="rId2"/>
              </a:rPr>
              <a:t>org.apache.lucene.analysis</a:t>
            </a:r>
            <a:r>
              <a:rPr lang="en" altLang="zh-CN" i="0" dirty="0">
                <a:solidFill>
                  <a:srgbClr val="474747"/>
                </a:solidFill>
                <a:effectLst/>
              </a:rPr>
              <a:t> defines an abstract </a:t>
            </a:r>
            <a:r>
              <a:rPr lang="en" altLang="zh-CN" i="0" u="none" strike="noStrike" dirty="0">
                <a:solidFill>
                  <a:srgbClr val="4A6782"/>
                </a:solidFill>
                <a:effectLst/>
                <a:hlinkClick r:id="rId3" tooltip="class in org.apache.lucene.analysis"/>
              </a:rPr>
              <a:t>Analyzer</a:t>
            </a:r>
            <a:r>
              <a:rPr lang="en" altLang="zh-CN" i="0" dirty="0">
                <a:solidFill>
                  <a:srgbClr val="474747"/>
                </a:solidFill>
                <a:effectLst/>
              </a:rPr>
              <a:t> API for converting text from a </a:t>
            </a:r>
            <a:r>
              <a:rPr lang="en" altLang="zh-CN" i="0" u="none" strike="noStrike" dirty="0">
                <a:solidFill>
                  <a:srgbClr val="4A6782"/>
                </a:solidFill>
                <a:effectLst/>
                <a:hlinkClick r:id="rId4" tooltip="class or interface in java.io"/>
              </a:rPr>
              <a:t>Reader</a:t>
            </a:r>
            <a:r>
              <a:rPr lang="en" altLang="zh-CN" i="0" dirty="0">
                <a:solidFill>
                  <a:srgbClr val="474747"/>
                </a:solidFill>
                <a:effectLst/>
              </a:rPr>
              <a:t> into a </a:t>
            </a:r>
            <a:r>
              <a:rPr lang="en" altLang="zh-CN" i="0" u="none" strike="noStrike" dirty="0">
                <a:solidFill>
                  <a:srgbClr val="4A6782"/>
                </a:solidFill>
                <a:effectLst/>
                <a:hlinkClick r:id="rId5" tooltip="class in org.apache.lucene.analysis"/>
              </a:rPr>
              <a:t>TokenStream</a:t>
            </a:r>
            <a:r>
              <a:rPr lang="en" altLang="zh-CN" i="0" dirty="0">
                <a:solidFill>
                  <a:srgbClr val="474747"/>
                </a:solidFill>
                <a:effectLst/>
              </a:rPr>
              <a:t>, an enumeration of token </a:t>
            </a:r>
            <a:r>
              <a:rPr lang="en" altLang="zh-CN" i="0" u="none" strike="noStrike" dirty="0">
                <a:solidFill>
                  <a:srgbClr val="4A6782"/>
                </a:solidFill>
                <a:effectLst/>
                <a:hlinkClick r:id="rId6" tooltip="interface in org.apache.lucene.util"/>
              </a:rPr>
              <a:t>Attribute</a:t>
            </a:r>
            <a:r>
              <a:rPr lang="en" altLang="zh-CN" i="0" dirty="0">
                <a:solidFill>
                  <a:srgbClr val="474747"/>
                </a:solidFill>
                <a:effectLst/>
              </a:rPr>
              <a:t>s.  </a:t>
            </a:r>
          </a:p>
          <a:p>
            <a:pPr lvl="2"/>
            <a:r>
              <a:rPr lang="en" altLang="zh-CN" i="0" dirty="0">
                <a:solidFill>
                  <a:srgbClr val="474747"/>
                </a:solidFill>
                <a:effectLst/>
              </a:rPr>
              <a:t>A </a:t>
            </a:r>
            <a:r>
              <a:rPr lang="en" altLang="zh-CN" i="0" dirty="0" err="1">
                <a:solidFill>
                  <a:srgbClr val="474747"/>
                </a:solidFill>
                <a:effectLst/>
              </a:rPr>
              <a:t>TokenStream</a:t>
            </a:r>
            <a:r>
              <a:rPr lang="en" altLang="zh-CN" i="0" dirty="0">
                <a:solidFill>
                  <a:srgbClr val="474747"/>
                </a:solidFill>
                <a:effectLst/>
              </a:rPr>
              <a:t> can be composed by applying </a:t>
            </a:r>
            <a:r>
              <a:rPr lang="en" altLang="zh-CN" i="0" u="none" strike="noStrike" dirty="0" err="1">
                <a:solidFill>
                  <a:srgbClr val="4A6782"/>
                </a:solidFill>
                <a:effectLst/>
                <a:hlinkClick r:id="rId7" tooltip="class in org.apache.lucene.analysis"/>
              </a:rPr>
              <a:t>TokenFilter</a:t>
            </a:r>
            <a:r>
              <a:rPr lang="en" altLang="zh-CN" i="0" dirty="0" err="1">
                <a:solidFill>
                  <a:srgbClr val="474747"/>
                </a:solidFill>
                <a:effectLst/>
              </a:rPr>
              <a:t>s</a:t>
            </a:r>
            <a:r>
              <a:rPr lang="en" altLang="zh-CN" i="0" dirty="0">
                <a:solidFill>
                  <a:srgbClr val="474747"/>
                </a:solidFill>
                <a:effectLst/>
              </a:rPr>
              <a:t> to the output of a </a:t>
            </a:r>
            <a:r>
              <a:rPr lang="en" altLang="zh-CN" i="0" u="none" strike="noStrike" dirty="0">
                <a:solidFill>
                  <a:srgbClr val="4A6782"/>
                </a:solidFill>
                <a:effectLst/>
                <a:hlinkClick r:id="rId8" tooltip="class in org.apache.lucene.analysis"/>
              </a:rPr>
              <a:t>Tokenizer</a:t>
            </a:r>
            <a:r>
              <a:rPr lang="en" altLang="zh-CN" i="0" dirty="0">
                <a:solidFill>
                  <a:srgbClr val="474747"/>
                </a:solidFill>
                <a:effectLst/>
              </a:rPr>
              <a:t>.  </a:t>
            </a:r>
          </a:p>
          <a:p>
            <a:pPr lvl="2"/>
            <a:r>
              <a:rPr lang="en" altLang="zh-CN" i="0" dirty="0">
                <a:solidFill>
                  <a:srgbClr val="474747"/>
                </a:solidFill>
                <a:effectLst/>
              </a:rPr>
              <a:t>Tokenizers and </a:t>
            </a:r>
            <a:r>
              <a:rPr lang="en" altLang="zh-CN" i="0" dirty="0" err="1">
                <a:solidFill>
                  <a:srgbClr val="474747"/>
                </a:solidFill>
                <a:effectLst/>
              </a:rPr>
              <a:t>TokenFilters</a:t>
            </a:r>
            <a:r>
              <a:rPr lang="en" altLang="zh-CN" i="0" dirty="0">
                <a:solidFill>
                  <a:srgbClr val="474747"/>
                </a:solidFill>
                <a:effectLst/>
              </a:rPr>
              <a:t> are strung together and applied with an </a:t>
            </a:r>
            <a:r>
              <a:rPr lang="en" altLang="zh-CN" i="0" u="none" strike="noStrike" dirty="0">
                <a:solidFill>
                  <a:srgbClr val="4A6782"/>
                </a:solidFill>
                <a:effectLst/>
                <a:hlinkClick r:id="rId3" tooltip="class in org.apache.lucene.analysis"/>
              </a:rPr>
              <a:t>Analyzer</a:t>
            </a:r>
            <a:r>
              <a:rPr lang="en" altLang="zh-CN" i="0" dirty="0">
                <a:solidFill>
                  <a:srgbClr val="474747"/>
                </a:solidFill>
                <a:effectLst/>
              </a:rPr>
              <a:t>.  </a:t>
            </a:r>
          </a:p>
          <a:p>
            <a:pPr lvl="2"/>
            <a:r>
              <a:rPr lang="en" altLang="zh-CN" i="0" u="none" strike="noStrike" dirty="0">
                <a:solidFill>
                  <a:srgbClr val="4A6782"/>
                </a:solidFill>
                <a:effectLst/>
                <a:hlinkClick r:id="rId9"/>
              </a:rPr>
              <a:t>analysis-common</a:t>
            </a:r>
            <a:r>
              <a:rPr lang="en" altLang="zh-CN" i="0" dirty="0">
                <a:solidFill>
                  <a:srgbClr val="474747"/>
                </a:solidFill>
                <a:effectLst/>
              </a:rPr>
              <a:t> provides a number of Analyzer implementations, including </a:t>
            </a:r>
            <a:r>
              <a:rPr lang="en" altLang="zh-CN" i="0" u="none" strike="noStrike" dirty="0">
                <a:solidFill>
                  <a:srgbClr val="4A6782"/>
                </a:solidFill>
                <a:effectLst/>
                <a:hlinkClick r:id="rId10"/>
              </a:rPr>
              <a:t>StopAnalyzer</a:t>
            </a:r>
            <a:r>
              <a:rPr lang="en" altLang="zh-CN" i="0" dirty="0">
                <a:solidFill>
                  <a:srgbClr val="474747"/>
                </a:solidFill>
                <a:effectLst/>
              </a:rPr>
              <a:t> and the grammar-based </a:t>
            </a:r>
            <a:r>
              <a:rPr lang="en" altLang="zh-CN" i="0" u="none" strike="noStrike" dirty="0">
                <a:solidFill>
                  <a:srgbClr val="4A6782"/>
                </a:solidFill>
                <a:effectLst/>
                <a:hlinkClick r:id="rId11"/>
              </a:rPr>
              <a:t>StandardAnalyzer</a:t>
            </a:r>
            <a:r>
              <a:rPr lang="en" altLang="zh-CN" i="0" dirty="0">
                <a:solidFill>
                  <a:srgbClr val="474747"/>
                </a:solidFill>
                <a:effectLst/>
              </a:rPr>
              <a:t>.</a:t>
            </a:r>
          </a:p>
          <a:p>
            <a:pPr lvl="1">
              <a:buFont typeface="Arial" panose="020B0604020202020204" pitchFamily="34" charset="0"/>
              <a:buChar char="•"/>
            </a:pPr>
            <a:r>
              <a:rPr lang="en" altLang="zh-CN" i="0" u="none" strike="noStrike" dirty="0">
                <a:solidFill>
                  <a:srgbClr val="4A6782"/>
                </a:solidFill>
                <a:effectLst/>
                <a:hlinkClick r:id="rId12"/>
              </a:rPr>
              <a:t>org.apache.lucene.codecs</a:t>
            </a:r>
            <a:r>
              <a:rPr lang="en" altLang="zh-CN" i="0" dirty="0">
                <a:solidFill>
                  <a:srgbClr val="474747"/>
                </a:solidFill>
                <a:effectLst/>
              </a:rPr>
              <a:t> provides an abstraction over the encoding and decoding of the inverted index structure, as well as different implementations that can be chosen depending upon application needs.</a:t>
            </a:r>
          </a:p>
          <a:p>
            <a:pPr lvl="1">
              <a:buFont typeface="Arial" panose="020B0604020202020204" pitchFamily="34" charset="0"/>
              <a:buChar char="•"/>
            </a:pPr>
            <a:r>
              <a:rPr lang="en" altLang="zh-CN" i="0" u="none" strike="noStrike" dirty="0">
                <a:solidFill>
                  <a:srgbClr val="4A6782"/>
                </a:solidFill>
                <a:effectLst/>
                <a:hlinkClick r:id="rId13"/>
              </a:rPr>
              <a:t>org.apache.lucene.document</a:t>
            </a:r>
            <a:r>
              <a:rPr lang="en" altLang="zh-CN" i="0" dirty="0">
                <a:solidFill>
                  <a:srgbClr val="474747"/>
                </a:solidFill>
                <a:effectLst/>
              </a:rPr>
              <a:t> provides a simple </a:t>
            </a:r>
            <a:r>
              <a:rPr lang="en" altLang="zh-CN" i="0" u="none" strike="noStrike" dirty="0">
                <a:solidFill>
                  <a:srgbClr val="4A6782"/>
                </a:solidFill>
                <a:effectLst/>
                <a:hlinkClick r:id="rId14" tooltip="class in org.apache.lucene.document"/>
              </a:rPr>
              <a:t>Document</a:t>
            </a:r>
            <a:r>
              <a:rPr lang="en" altLang="zh-CN" i="0" dirty="0">
                <a:solidFill>
                  <a:srgbClr val="474747"/>
                </a:solidFill>
                <a:effectLst/>
              </a:rPr>
              <a:t> class.  </a:t>
            </a:r>
          </a:p>
          <a:p>
            <a:pPr lvl="2"/>
            <a:r>
              <a:rPr lang="en" altLang="zh-CN" i="0" dirty="0">
                <a:solidFill>
                  <a:srgbClr val="474747"/>
                </a:solidFill>
                <a:effectLst/>
              </a:rPr>
              <a:t>A Document is simply a set of named </a:t>
            </a:r>
            <a:r>
              <a:rPr lang="en" altLang="zh-CN" i="0" u="none" strike="noStrike" dirty="0">
                <a:solidFill>
                  <a:srgbClr val="4A6782"/>
                </a:solidFill>
                <a:effectLst/>
                <a:hlinkClick r:id="rId15" tooltip="class in org.apache.lucene.document"/>
              </a:rPr>
              <a:t>Field</a:t>
            </a:r>
            <a:r>
              <a:rPr lang="en" altLang="zh-CN" i="0" dirty="0">
                <a:solidFill>
                  <a:srgbClr val="474747"/>
                </a:solidFill>
                <a:effectLst/>
              </a:rPr>
              <a:t>s, whose values may be strings or instances of </a:t>
            </a:r>
            <a:r>
              <a:rPr lang="en" altLang="zh-CN" i="0" u="none" strike="noStrike" dirty="0">
                <a:solidFill>
                  <a:srgbClr val="4A6782"/>
                </a:solidFill>
                <a:effectLst/>
                <a:hlinkClick r:id="rId4" tooltip="class or interface in java.io"/>
              </a:rPr>
              <a:t>Reader</a:t>
            </a:r>
            <a:r>
              <a:rPr lang="en" altLang="zh-CN" i="0" dirty="0">
                <a:solidFill>
                  <a:srgbClr val="474747"/>
                </a:solidFill>
                <a:effectLst/>
              </a:rPr>
              <a:t>.</a:t>
            </a:r>
          </a:p>
          <a:p>
            <a:endParaRPr lang="en" altLang="zh-CN" b="0" i="0" dirty="0">
              <a:solidFill>
                <a:srgbClr val="474747"/>
              </a:solidFill>
              <a:effectLst/>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10</a:t>
            </a:fld>
            <a:endParaRPr lang="zh-CN" altLang="en-US" dirty="0"/>
          </a:p>
        </p:txBody>
      </p:sp>
    </p:spTree>
    <p:extLst>
      <p:ext uri="{BB962C8B-B14F-4D97-AF65-F5344CB8AC3E}">
        <p14:creationId xmlns:p14="http://schemas.microsoft.com/office/powerpoint/2010/main" val="2098239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Core indexing classes</a:t>
            </a:r>
            <a:endParaRPr lang="zh-CN" altLang="en-US" dirty="0"/>
          </a:p>
        </p:txBody>
      </p:sp>
      <p:sp>
        <p:nvSpPr>
          <p:cNvPr id="3" name="内容占位符 2"/>
          <p:cNvSpPr>
            <a:spLocks noGrp="1"/>
          </p:cNvSpPr>
          <p:nvPr>
            <p:ph idx="1"/>
          </p:nvPr>
        </p:nvSpPr>
        <p:spPr>
          <a:xfrm>
            <a:off x="107504" y="845073"/>
            <a:ext cx="9036496" cy="3940924"/>
          </a:xfrm>
        </p:spPr>
        <p:txBody>
          <a:bodyPr>
            <a:normAutofit/>
          </a:bodyPr>
          <a:lstStyle/>
          <a:p>
            <a:pPr algn="l"/>
            <a:r>
              <a:rPr lang="en" altLang="zh-CN" i="0" dirty="0">
                <a:solidFill>
                  <a:srgbClr val="474747"/>
                </a:solidFill>
                <a:effectLst/>
              </a:rPr>
              <a:t>The Lucene API is divided into several packages:</a:t>
            </a:r>
          </a:p>
          <a:p>
            <a:pPr lvl="1">
              <a:buFont typeface="Arial" panose="020B0604020202020204" pitchFamily="34" charset="0"/>
              <a:buChar char="•"/>
            </a:pPr>
            <a:r>
              <a:rPr lang="en" altLang="zh-CN" i="0" u="none" strike="noStrike" dirty="0">
                <a:solidFill>
                  <a:srgbClr val="4A6782"/>
                </a:solidFill>
                <a:effectLst/>
                <a:hlinkClick r:id="rId2"/>
              </a:rPr>
              <a:t>org.apache.lucene.index</a:t>
            </a:r>
            <a:r>
              <a:rPr lang="en" altLang="zh-CN" i="0" dirty="0">
                <a:solidFill>
                  <a:srgbClr val="474747"/>
                </a:solidFill>
                <a:effectLst/>
              </a:rPr>
              <a:t> provides two primary classes: </a:t>
            </a:r>
          </a:p>
          <a:p>
            <a:pPr lvl="2"/>
            <a:r>
              <a:rPr lang="en" altLang="zh-CN" i="0" u="none" strike="noStrike" dirty="0">
                <a:solidFill>
                  <a:srgbClr val="4A6782"/>
                </a:solidFill>
                <a:effectLst/>
                <a:hlinkClick r:id="rId3" tooltip="class in org.apache.lucene.index"/>
              </a:rPr>
              <a:t>IndexWriter</a:t>
            </a:r>
            <a:r>
              <a:rPr lang="en" altLang="zh-CN" i="0" dirty="0">
                <a:solidFill>
                  <a:srgbClr val="474747"/>
                </a:solidFill>
                <a:effectLst/>
              </a:rPr>
              <a:t>, which creates and adds documents to indices; and </a:t>
            </a:r>
            <a:r>
              <a:rPr lang="en" altLang="zh-CN" i="0" u="none" strike="noStrike" dirty="0">
                <a:solidFill>
                  <a:srgbClr val="4A6782"/>
                </a:solidFill>
                <a:effectLst/>
                <a:hlinkClick r:id="rId4" tooltip="class in org.apache.lucene.index"/>
              </a:rPr>
              <a:t>IndexReader</a:t>
            </a:r>
            <a:r>
              <a:rPr lang="en" altLang="zh-CN" i="0" dirty="0">
                <a:solidFill>
                  <a:srgbClr val="474747"/>
                </a:solidFill>
                <a:effectLst/>
              </a:rPr>
              <a:t>, which accesses the data in the index.</a:t>
            </a:r>
          </a:p>
          <a:p>
            <a:pPr lvl="1">
              <a:buFont typeface="Arial" panose="020B0604020202020204" pitchFamily="34" charset="0"/>
              <a:buChar char="•"/>
            </a:pPr>
            <a:r>
              <a:rPr lang="en" altLang="zh-CN" i="0" u="none" strike="noStrike" dirty="0">
                <a:solidFill>
                  <a:srgbClr val="4A6782"/>
                </a:solidFill>
                <a:effectLst/>
                <a:hlinkClick r:id="rId5"/>
              </a:rPr>
              <a:t>org.apache.lucene.search</a:t>
            </a:r>
            <a:r>
              <a:rPr lang="en" altLang="zh-CN" i="0" dirty="0">
                <a:solidFill>
                  <a:srgbClr val="474747"/>
                </a:solidFill>
                <a:effectLst/>
              </a:rPr>
              <a:t> provides data structures to represent queries (</a:t>
            </a:r>
            <a:r>
              <a:rPr lang="en" altLang="zh-CN" i="0" dirty="0" err="1">
                <a:solidFill>
                  <a:srgbClr val="474747"/>
                </a:solidFill>
                <a:effectLst/>
              </a:rPr>
              <a:t>ie</a:t>
            </a:r>
            <a:r>
              <a:rPr lang="en" altLang="zh-CN" i="0" dirty="0">
                <a:solidFill>
                  <a:srgbClr val="474747"/>
                </a:solidFill>
                <a:effectLst/>
              </a:rPr>
              <a:t> </a:t>
            </a:r>
            <a:r>
              <a:rPr lang="en" altLang="zh-CN" i="0" u="none" strike="noStrike" dirty="0">
                <a:solidFill>
                  <a:srgbClr val="4A6782"/>
                </a:solidFill>
                <a:effectLst/>
                <a:hlinkClick r:id="rId6" tooltip="class in org.apache.lucene.search"/>
              </a:rPr>
              <a:t>TermQuery</a:t>
            </a:r>
            <a:r>
              <a:rPr lang="en" altLang="zh-CN" i="0" dirty="0">
                <a:solidFill>
                  <a:srgbClr val="474747"/>
                </a:solidFill>
                <a:effectLst/>
              </a:rPr>
              <a:t> for individual words, </a:t>
            </a:r>
            <a:r>
              <a:rPr lang="en" altLang="zh-CN" i="0" u="none" strike="noStrike" dirty="0">
                <a:solidFill>
                  <a:srgbClr val="4A6782"/>
                </a:solidFill>
                <a:effectLst/>
                <a:hlinkClick r:id="rId7" tooltip="class in org.apache.lucene.search"/>
              </a:rPr>
              <a:t>PhraseQuery</a:t>
            </a:r>
            <a:r>
              <a:rPr lang="en" altLang="zh-CN" i="0" dirty="0">
                <a:solidFill>
                  <a:srgbClr val="474747"/>
                </a:solidFill>
                <a:effectLst/>
              </a:rPr>
              <a:t> for phrases, and </a:t>
            </a:r>
            <a:r>
              <a:rPr lang="en" altLang="zh-CN" i="0" u="none" strike="noStrike" dirty="0">
                <a:solidFill>
                  <a:srgbClr val="4A6782"/>
                </a:solidFill>
                <a:effectLst/>
                <a:hlinkClick r:id="rId8" tooltip="class in org.apache.lucene.search"/>
              </a:rPr>
              <a:t>BooleanQuery</a:t>
            </a:r>
            <a:r>
              <a:rPr lang="en" altLang="zh-CN" i="0" dirty="0">
                <a:solidFill>
                  <a:srgbClr val="474747"/>
                </a:solidFill>
                <a:effectLst/>
              </a:rPr>
              <a:t> for </a:t>
            </a:r>
            <a:r>
              <a:rPr lang="en" altLang="zh-CN" i="0" dirty="0" err="1">
                <a:solidFill>
                  <a:srgbClr val="474747"/>
                </a:solidFill>
                <a:effectLst/>
              </a:rPr>
              <a:t>boolean</a:t>
            </a:r>
            <a:r>
              <a:rPr lang="en" altLang="zh-CN" i="0" dirty="0">
                <a:solidFill>
                  <a:srgbClr val="474747"/>
                </a:solidFill>
                <a:effectLst/>
              </a:rPr>
              <a:t> combinations of queries) and the </a:t>
            </a:r>
            <a:r>
              <a:rPr lang="en" altLang="zh-CN" i="0" u="none" strike="noStrike" dirty="0">
                <a:solidFill>
                  <a:srgbClr val="4A6782"/>
                </a:solidFill>
                <a:effectLst/>
                <a:hlinkClick r:id="rId9" tooltip="class in org.apache.lucene.search"/>
              </a:rPr>
              <a:t>IndexSearcher</a:t>
            </a:r>
            <a:r>
              <a:rPr lang="en" altLang="zh-CN" i="0" dirty="0">
                <a:solidFill>
                  <a:srgbClr val="474747"/>
                </a:solidFill>
                <a:effectLst/>
              </a:rPr>
              <a:t> which turns queries into </a:t>
            </a:r>
            <a:r>
              <a:rPr lang="en" altLang="zh-CN" i="0" u="none" strike="noStrike" dirty="0">
                <a:solidFill>
                  <a:srgbClr val="4A6782"/>
                </a:solidFill>
                <a:effectLst/>
                <a:hlinkClick r:id="rId10" tooltip="class in org.apache.lucene.search"/>
              </a:rPr>
              <a:t>TopDocs</a:t>
            </a:r>
            <a:r>
              <a:rPr lang="en" altLang="zh-CN" i="0" dirty="0">
                <a:solidFill>
                  <a:srgbClr val="474747"/>
                </a:solidFill>
                <a:effectLst/>
              </a:rPr>
              <a:t>. </a:t>
            </a:r>
          </a:p>
          <a:p>
            <a:pPr lvl="2"/>
            <a:r>
              <a:rPr lang="en" altLang="zh-CN" i="0" dirty="0">
                <a:solidFill>
                  <a:srgbClr val="474747"/>
                </a:solidFill>
                <a:effectLst/>
              </a:rPr>
              <a:t>A number of </a:t>
            </a:r>
            <a:r>
              <a:rPr lang="en" altLang="zh-CN" i="0" u="none" strike="noStrike" dirty="0" err="1">
                <a:solidFill>
                  <a:srgbClr val="4A6782"/>
                </a:solidFill>
                <a:effectLst/>
                <a:hlinkClick r:id="rId11"/>
              </a:rPr>
              <a:t>QueryParser</a:t>
            </a:r>
            <a:r>
              <a:rPr lang="en" altLang="zh-CN" i="0" dirty="0" err="1">
                <a:solidFill>
                  <a:srgbClr val="474747"/>
                </a:solidFill>
                <a:effectLst/>
              </a:rPr>
              <a:t>s</a:t>
            </a:r>
            <a:r>
              <a:rPr lang="en" altLang="zh-CN" i="0" dirty="0">
                <a:solidFill>
                  <a:srgbClr val="474747"/>
                </a:solidFill>
                <a:effectLst/>
              </a:rPr>
              <a:t> are provided for producing query structures from strings or xml.</a:t>
            </a:r>
          </a:p>
          <a:p>
            <a:pPr lvl="1">
              <a:buFont typeface="Arial" panose="020B0604020202020204" pitchFamily="34" charset="0"/>
              <a:buChar char="•"/>
            </a:pPr>
            <a:r>
              <a:rPr lang="en" altLang="zh-CN" i="0" u="none" strike="noStrike" dirty="0">
                <a:solidFill>
                  <a:srgbClr val="4A6782"/>
                </a:solidFill>
                <a:effectLst/>
                <a:hlinkClick r:id="rId12"/>
              </a:rPr>
              <a:t>org.apache.lucene.store</a:t>
            </a:r>
            <a:r>
              <a:rPr lang="en" altLang="zh-CN" i="0" dirty="0">
                <a:solidFill>
                  <a:srgbClr val="474747"/>
                </a:solidFill>
                <a:effectLst/>
              </a:rPr>
              <a:t> defines an abstract class for storing persistent data, the </a:t>
            </a:r>
            <a:r>
              <a:rPr lang="en" altLang="zh-CN" i="0" u="none" strike="noStrike" dirty="0">
                <a:solidFill>
                  <a:srgbClr val="4A6782"/>
                </a:solidFill>
                <a:effectLst/>
                <a:hlinkClick r:id="rId13" tooltip="class in org.apache.lucene.store"/>
              </a:rPr>
              <a:t>Directory</a:t>
            </a:r>
            <a:r>
              <a:rPr lang="en" altLang="zh-CN" i="0" dirty="0">
                <a:solidFill>
                  <a:srgbClr val="474747"/>
                </a:solidFill>
                <a:effectLst/>
              </a:rPr>
              <a:t>, which is a collection of named files written by an </a:t>
            </a:r>
            <a:r>
              <a:rPr lang="en" altLang="zh-CN" i="0" u="none" strike="noStrike" dirty="0">
                <a:solidFill>
                  <a:srgbClr val="4A6782"/>
                </a:solidFill>
                <a:effectLst/>
                <a:hlinkClick r:id="rId14" tooltip="class in org.apache.lucene.store"/>
              </a:rPr>
              <a:t>IndexOutput</a:t>
            </a:r>
            <a:r>
              <a:rPr lang="en" altLang="zh-CN" i="0" dirty="0">
                <a:solidFill>
                  <a:srgbClr val="474747"/>
                </a:solidFill>
                <a:effectLst/>
              </a:rPr>
              <a:t> and read by an </a:t>
            </a:r>
            <a:r>
              <a:rPr lang="en" altLang="zh-CN" i="0" u="none" strike="noStrike" dirty="0">
                <a:solidFill>
                  <a:srgbClr val="4A6782"/>
                </a:solidFill>
                <a:effectLst/>
                <a:hlinkClick r:id="rId15" tooltip="class in org.apache.lucene.store"/>
              </a:rPr>
              <a:t>IndexInput</a:t>
            </a:r>
            <a:r>
              <a:rPr lang="en" altLang="zh-CN" i="0" dirty="0">
                <a:solidFill>
                  <a:srgbClr val="474747"/>
                </a:solidFill>
                <a:effectLst/>
              </a:rPr>
              <a:t>.  </a:t>
            </a:r>
          </a:p>
          <a:p>
            <a:pPr lvl="2"/>
            <a:r>
              <a:rPr lang="en" altLang="zh-CN" i="0" dirty="0">
                <a:solidFill>
                  <a:srgbClr val="474747"/>
                </a:solidFill>
                <a:effectLst/>
              </a:rPr>
              <a:t>Multiple implementations are provided, but </a:t>
            </a:r>
            <a:r>
              <a:rPr lang="en" altLang="zh-CN" i="0" u="none" strike="noStrike" dirty="0">
                <a:solidFill>
                  <a:srgbClr val="4A6782"/>
                </a:solidFill>
                <a:effectLst/>
                <a:hlinkClick r:id="rId16" tooltip="class in org.apache.lucene.store"/>
              </a:rPr>
              <a:t>FSDirectory</a:t>
            </a:r>
            <a:r>
              <a:rPr lang="en" altLang="zh-CN" i="0" dirty="0">
                <a:solidFill>
                  <a:srgbClr val="474747"/>
                </a:solidFill>
                <a:effectLst/>
              </a:rPr>
              <a:t> is generally recommended as it tries to use operating system disk buffer caches efficiently.</a:t>
            </a:r>
          </a:p>
          <a:p>
            <a:pPr lvl="1">
              <a:buFont typeface="Arial" panose="020B0604020202020204" pitchFamily="34" charset="0"/>
              <a:buChar char="•"/>
            </a:pPr>
            <a:r>
              <a:rPr lang="en" altLang="zh-CN" i="0" u="none" strike="noStrike" dirty="0">
                <a:solidFill>
                  <a:srgbClr val="4A6782"/>
                </a:solidFill>
                <a:effectLst/>
                <a:hlinkClick r:id="rId17"/>
              </a:rPr>
              <a:t>org.apache.lucene.util</a:t>
            </a:r>
            <a:r>
              <a:rPr lang="en" altLang="zh-CN" i="0" dirty="0">
                <a:solidFill>
                  <a:srgbClr val="474747"/>
                </a:solidFill>
                <a:effectLst/>
              </a:rPr>
              <a:t> contains a few handy data structures and util classes, </a:t>
            </a:r>
            <a:r>
              <a:rPr lang="en" altLang="zh-CN" i="0" dirty="0" err="1">
                <a:solidFill>
                  <a:srgbClr val="474747"/>
                </a:solidFill>
                <a:effectLst/>
              </a:rPr>
              <a:t>ie</a:t>
            </a:r>
            <a:r>
              <a:rPr lang="en" altLang="zh-CN" i="0" dirty="0">
                <a:solidFill>
                  <a:srgbClr val="474747"/>
                </a:solidFill>
                <a:effectLst/>
              </a:rPr>
              <a:t> </a:t>
            </a:r>
            <a:r>
              <a:rPr lang="en" altLang="zh-CN" i="0" u="none" strike="noStrike" dirty="0">
                <a:solidFill>
                  <a:srgbClr val="4A6782"/>
                </a:solidFill>
                <a:effectLst/>
                <a:hlinkClick r:id="rId18" tooltip="class in org.apache.lucene.util"/>
              </a:rPr>
              <a:t>FixedBitSet</a:t>
            </a:r>
            <a:r>
              <a:rPr lang="en" altLang="zh-CN" i="0" dirty="0">
                <a:solidFill>
                  <a:srgbClr val="474747"/>
                </a:solidFill>
                <a:effectLst/>
              </a:rPr>
              <a:t> and </a:t>
            </a:r>
            <a:r>
              <a:rPr lang="en" altLang="zh-CN" i="0" u="none" strike="noStrike" dirty="0">
                <a:solidFill>
                  <a:srgbClr val="4A6782"/>
                </a:solidFill>
                <a:effectLst/>
                <a:hlinkClick r:id="rId19" tooltip="class in org.apache.lucene.util"/>
              </a:rPr>
              <a:t>PriorityQueue</a:t>
            </a:r>
            <a:r>
              <a:rPr lang="en" altLang="zh-CN" i="0" dirty="0">
                <a:solidFill>
                  <a:srgbClr val="474747"/>
                </a:solidFill>
                <a:effectLst/>
              </a:rPr>
              <a:t>.</a:t>
            </a:r>
          </a:p>
          <a:p>
            <a:endParaRPr lang="en" altLang="zh-CN" b="0" i="0" dirty="0">
              <a:solidFill>
                <a:srgbClr val="474747"/>
              </a:solidFill>
              <a:effectLst/>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11</a:t>
            </a:fld>
            <a:endParaRPr lang="zh-CN" altLang="en-US" dirty="0"/>
          </a:p>
        </p:txBody>
      </p:sp>
    </p:spTree>
    <p:extLst>
      <p:ext uri="{BB962C8B-B14F-4D97-AF65-F5344CB8AC3E}">
        <p14:creationId xmlns:p14="http://schemas.microsoft.com/office/powerpoint/2010/main" val="1991771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sample application</a:t>
            </a:r>
            <a:endParaRPr lang="zh-CN" altLang="en-US" dirty="0"/>
          </a:p>
        </p:txBody>
      </p:sp>
      <p:sp>
        <p:nvSpPr>
          <p:cNvPr id="3" name="内容占位符 2"/>
          <p:cNvSpPr>
            <a:spLocks noGrp="1"/>
          </p:cNvSpPr>
          <p:nvPr>
            <p:ph idx="1"/>
          </p:nvPr>
        </p:nvSpPr>
        <p:spPr/>
        <p:txBody>
          <a:bodyPr/>
          <a:lstStyle/>
          <a:p>
            <a:r>
              <a:rPr lang="en" altLang="zh-CN" b="0" i="0" dirty="0">
                <a:solidFill>
                  <a:srgbClr val="474747"/>
                </a:solidFill>
                <a:effectLst/>
              </a:rPr>
              <a:t>To use Lucene, an application </a:t>
            </a:r>
            <a:r>
              <a:rPr lang="en" altLang="zh-CN" b="0" i="0" dirty="0" err="1">
                <a:solidFill>
                  <a:srgbClr val="474747"/>
                </a:solidFill>
                <a:effectLst/>
              </a:rPr>
              <a:t>should:Create</a:t>
            </a:r>
            <a:r>
              <a:rPr lang="en" altLang="zh-CN" b="0" i="0" dirty="0">
                <a:solidFill>
                  <a:srgbClr val="474747"/>
                </a:solidFill>
                <a:effectLst/>
              </a:rPr>
              <a:t> </a:t>
            </a:r>
            <a:r>
              <a:rPr lang="en" altLang="zh-CN" b="0" i="0" u="none" strike="noStrike" dirty="0">
                <a:solidFill>
                  <a:srgbClr val="4A6782"/>
                </a:solidFill>
                <a:effectLst/>
                <a:hlinkClick r:id="rId2" tooltip="class in org.apache.lucene.document"/>
              </a:rPr>
              <a:t>Document</a:t>
            </a:r>
            <a:r>
              <a:rPr lang="en" altLang="zh-CN" b="0" i="0" dirty="0">
                <a:solidFill>
                  <a:srgbClr val="474747"/>
                </a:solidFill>
                <a:effectLst/>
              </a:rPr>
              <a:t>s by adding </a:t>
            </a:r>
            <a:r>
              <a:rPr lang="en" altLang="zh-CN" b="0" i="0" u="none" strike="noStrike" dirty="0">
                <a:solidFill>
                  <a:srgbClr val="4A6782"/>
                </a:solidFill>
                <a:effectLst/>
                <a:hlinkClick r:id="rId3" tooltip="class in org.apache.lucene.document"/>
              </a:rPr>
              <a:t>Field</a:t>
            </a:r>
            <a:r>
              <a:rPr lang="en" altLang="zh-CN" b="0" i="0" dirty="0">
                <a:solidFill>
                  <a:srgbClr val="474747"/>
                </a:solidFill>
                <a:effectLst/>
              </a:rPr>
              <a:t>s;</a:t>
            </a:r>
          </a:p>
          <a:p>
            <a:pPr lvl="1">
              <a:buFont typeface="+mj-lt"/>
              <a:buAutoNum type="arabicPeriod"/>
            </a:pPr>
            <a:r>
              <a:rPr lang="en" altLang="zh-CN" b="0" i="0" dirty="0">
                <a:solidFill>
                  <a:srgbClr val="474747"/>
                </a:solidFill>
                <a:effectLst/>
              </a:rPr>
              <a:t>Create an </a:t>
            </a:r>
            <a:r>
              <a:rPr lang="en" altLang="zh-CN" b="0" i="0" u="none" strike="noStrike" dirty="0">
                <a:solidFill>
                  <a:srgbClr val="4A6782"/>
                </a:solidFill>
                <a:effectLst/>
                <a:hlinkClick r:id="rId4" tooltip="class in org.apache.lucene.index"/>
              </a:rPr>
              <a:t>IndexWriter</a:t>
            </a:r>
            <a:r>
              <a:rPr lang="en" altLang="zh-CN" b="0" i="0" dirty="0">
                <a:solidFill>
                  <a:srgbClr val="474747"/>
                </a:solidFill>
                <a:effectLst/>
              </a:rPr>
              <a:t> and add documents to it with </a:t>
            </a:r>
            <a:r>
              <a:rPr lang="en" altLang="zh-CN" b="0" i="0" u="none" strike="noStrike" dirty="0">
                <a:solidFill>
                  <a:srgbClr val="4A6782"/>
                </a:solidFill>
                <a:effectLst/>
                <a:hlinkClick r:id="rId5"/>
              </a:rPr>
              <a:t>addDocument()</a:t>
            </a:r>
            <a:r>
              <a:rPr lang="en" altLang="zh-CN" b="0" i="0" dirty="0">
                <a:solidFill>
                  <a:srgbClr val="474747"/>
                </a:solidFill>
                <a:effectLst/>
              </a:rPr>
              <a:t>;</a:t>
            </a:r>
          </a:p>
          <a:p>
            <a:pPr lvl="1">
              <a:buFont typeface="+mj-lt"/>
              <a:buAutoNum type="arabicPeriod"/>
            </a:pPr>
            <a:r>
              <a:rPr lang="en" altLang="zh-CN" b="0" i="0" dirty="0">
                <a:solidFill>
                  <a:srgbClr val="474747"/>
                </a:solidFill>
                <a:effectLst/>
              </a:rPr>
              <a:t>Call </a:t>
            </a:r>
            <a:r>
              <a:rPr lang="en" altLang="zh-CN" b="0" i="0" u="none" strike="noStrike" dirty="0">
                <a:solidFill>
                  <a:srgbClr val="4A6782"/>
                </a:solidFill>
                <a:effectLst/>
                <a:hlinkClick r:id="rId6"/>
              </a:rPr>
              <a:t>QueryParser.parse()</a:t>
            </a:r>
            <a:r>
              <a:rPr lang="en" altLang="zh-CN" b="0" i="0" dirty="0">
                <a:solidFill>
                  <a:srgbClr val="474747"/>
                </a:solidFill>
                <a:effectLst/>
              </a:rPr>
              <a:t> to build a query from a string; and</a:t>
            </a:r>
          </a:p>
          <a:p>
            <a:pPr lvl="1">
              <a:buFont typeface="+mj-lt"/>
              <a:buAutoNum type="arabicPeriod"/>
            </a:pPr>
            <a:r>
              <a:rPr lang="en" altLang="zh-CN" b="0" i="0" dirty="0">
                <a:solidFill>
                  <a:srgbClr val="474747"/>
                </a:solidFill>
                <a:effectLst/>
              </a:rPr>
              <a:t>Create an </a:t>
            </a:r>
            <a:r>
              <a:rPr lang="en" altLang="zh-CN" b="0" i="0" u="none" strike="noStrike" dirty="0">
                <a:solidFill>
                  <a:srgbClr val="4A6782"/>
                </a:solidFill>
                <a:effectLst/>
                <a:hlinkClick r:id="rId7" tooltip="class in org.apache.lucene.search"/>
              </a:rPr>
              <a:t>IndexSearcher</a:t>
            </a:r>
            <a:r>
              <a:rPr lang="en" altLang="zh-CN" b="0" i="0" dirty="0">
                <a:solidFill>
                  <a:srgbClr val="474747"/>
                </a:solidFill>
                <a:effectLst/>
              </a:rPr>
              <a:t> and pass the query to its </a:t>
            </a:r>
            <a:r>
              <a:rPr lang="en" altLang="zh-CN" b="0" i="0" u="none" strike="noStrike" dirty="0">
                <a:solidFill>
                  <a:srgbClr val="4A6782"/>
                </a:solidFill>
                <a:effectLst/>
                <a:hlinkClick r:id="rId8"/>
              </a:rPr>
              <a:t>search()</a:t>
            </a:r>
            <a:r>
              <a:rPr lang="en" altLang="zh-CN" b="0" i="0" dirty="0">
                <a:solidFill>
                  <a:srgbClr val="474747"/>
                </a:solidFill>
                <a:effectLst/>
              </a:rPr>
              <a:t> method.</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12</a:t>
            </a:fld>
            <a:endParaRPr lang="zh-CN" altLang="en-US" dirty="0"/>
          </a:p>
        </p:txBody>
      </p:sp>
    </p:spTree>
    <p:extLst>
      <p:ext uri="{BB962C8B-B14F-4D97-AF65-F5344CB8AC3E}">
        <p14:creationId xmlns:p14="http://schemas.microsoft.com/office/powerpoint/2010/main" val="2120471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Creating an Index</a:t>
            </a:r>
            <a:endParaRPr lang="zh-CN" altLang="en-US" dirty="0"/>
          </a:p>
        </p:txBody>
      </p:sp>
      <p:sp>
        <p:nvSpPr>
          <p:cNvPr id="3" name="内容占位符 2"/>
          <p:cNvSpPr>
            <a:spLocks noGrp="1"/>
          </p:cNvSpPr>
          <p:nvPr>
            <p:ph idx="1"/>
          </p:nvPr>
        </p:nvSpPr>
        <p:spPr>
          <a:xfrm>
            <a:off x="107504" y="845073"/>
            <a:ext cx="4608512" cy="3940924"/>
          </a:xfrm>
        </p:spPr>
        <p:txBody>
          <a:bodyPr>
            <a:normAutofit fontScale="40000" lnSpcReduction="20000"/>
          </a:bodyPr>
          <a:lstStyle/>
          <a:p>
            <a:pPr marL="0" indent="0">
              <a:buNone/>
            </a:pPr>
            <a:r>
              <a:rPr lang="en" altLang="zh-CN" sz="1800" i="1" dirty="0">
                <a:solidFill>
                  <a:srgbClr val="8C8C8C"/>
                </a:solidFill>
                <a:effectLst/>
                <a:latin typeface="JetBrains Mono"/>
              </a:rPr>
              <a:t>/**</a:t>
            </a:r>
            <a:br>
              <a:rPr lang="en" altLang="zh-CN" sz="1800" i="1" dirty="0">
                <a:solidFill>
                  <a:srgbClr val="8C8C8C"/>
                </a:solidFill>
                <a:effectLst/>
                <a:latin typeface="JetBrains Mono"/>
              </a:rPr>
            </a:br>
            <a:r>
              <a:rPr lang="en" altLang="zh-CN" sz="1800" i="1" dirty="0">
                <a:solidFill>
                  <a:srgbClr val="8C8C8C"/>
                </a:solidFill>
                <a:effectLst/>
                <a:latin typeface="JetBrains Mono"/>
              </a:rPr>
              <a:t> * Index all text files under a directory.</a:t>
            </a:r>
            <a:br>
              <a:rPr lang="en" altLang="zh-CN" sz="1800" i="1" dirty="0">
                <a:solidFill>
                  <a:srgbClr val="8C8C8C"/>
                </a:solidFill>
                <a:effectLst/>
                <a:latin typeface="JetBrains Mono"/>
              </a:rPr>
            </a:br>
            <a:r>
              <a:rPr lang="en" altLang="zh-CN" sz="1800" i="1" dirty="0">
                <a:solidFill>
                  <a:srgbClr val="8C8C8C"/>
                </a:solidFill>
                <a:effectLst/>
                <a:latin typeface="JetBrains Mono"/>
              </a:rPr>
              <a:t> */</a:t>
            </a:r>
            <a:br>
              <a:rPr lang="en" altLang="zh-CN" sz="1800" i="1" dirty="0">
                <a:solidFill>
                  <a:srgbClr val="8C8C8C"/>
                </a:solidFill>
                <a:effectLst/>
                <a:latin typeface="JetBrains Mono"/>
              </a:rPr>
            </a:br>
            <a:r>
              <a:rPr lang="en" altLang="zh-CN" sz="1800" dirty="0">
                <a:solidFill>
                  <a:srgbClr val="0033B3"/>
                </a:solidFill>
                <a:effectLst/>
                <a:latin typeface="JetBrains Mono"/>
              </a:rPr>
              <a:t>public class </a:t>
            </a:r>
            <a:r>
              <a:rPr lang="en" altLang="zh-CN" sz="1800" dirty="0" err="1">
                <a:solidFill>
                  <a:srgbClr val="000000"/>
                </a:solidFill>
                <a:effectLst/>
                <a:latin typeface="JetBrains Mono"/>
              </a:rPr>
              <a:t>IndexFiles</a:t>
            </a:r>
            <a:r>
              <a:rPr lang="en" altLang="zh-CN" sz="1800" dirty="0">
                <a:solidFill>
                  <a:srgbClr val="000000"/>
                </a:solidFill>
                <a:effectLst/>
                <a:latin typeface="JetBrains Mono"/>
              </a:rPr>
              <a:t> </a:t>
            </a:r>
            <a:r>
              <a:rPr lang="en" altLang="zh-CN" sz="1800" dirty="0">
                <a:solidFill>
                  <a:srgbClr val="0033B3"/>
                </a:solidFill>
                <a:effectLst/>
                <a:latin typeface="JetBrains Mono"/>
              </a:rPr>
              <a:t>implements </a:t>
            </a:r>
            <a:r>
              <a:rPr lang="en" altLang="zh-CN" sz="1800" dirty="0" err="1">
                <a:solidFill>
                  <a:srgbClr val="000000"/>
                </a:solidFill>
                <a:effectLst/>
                <a:latin typeface="JetBrains Mono"/>
              </a:rPr>
              <a:t>AutoCloseable</a:t>
            </a:r>
            <a:r>
              <a:rPr lang="en" altLang="zh-CN" sz="1800" dirty="0">
                <a:solidFill>
                  <a:srgbClr val="000000"/>
                </a:solidFill>
                <a:effectLst/>
                <a:latin typeface="JetBrains Mono"/>
              </a:rPr>
              <a:t> </a:t>
            </a:r>
            <a:r>
              <a:rPr lang="en" altLang="zh-CN" sz="1800" dirty="0">
                <a:solidFill>
                  <a:srgbClr val="080808"/>
                </a:solidFill>
                <a:effectLst/>
                <a:latin typeface="JetBrains Mono"/>
              </a:rPr>
              <a:t>{</a:t>
            </a:r>
          </a:p>
          <a:p>
            <a:pPr marL="0" indent="0">
              <a:buNone/>
            </a:pPr>
            <a:r>
              <a:rPr lang="en" altLang="zh-CN" sz="1800" dirty="0">
                <a:solidFill>
                  <a:srgbClr val="0033B3"/>
                </a:solidFill>
                <a:effectLst/>
                <a:latin typeface="JetBrains Mono"/>
              </a:rPr>
              <a:t>public static void </a:t>
            </a:r>
            <a:r>
              <a:rPr lang="en" altLang="zh-CN" sz="1800" dirty="0">
                <a:solidFill>
                  <a:srgbClr val="00627A"/>
                </a:solidFill>
                <a:effectLst/>
                <a:latin typeface="JetBrains Mono"/>
              </a:rPr>
              <a:t>main</a:t>
            </a:r>
            <a:r>
              <a:rPr lang="en" altLang="zh-CN" sz="1800" dirty="0">
                <a:solidFill>
                  <a:srgbClr val="080808"/>
                </a:solidFill>
                <a:effectLst/>
                <a:latin typeface="JetBrains Mono"/>
              </a:rPr>
              <a:t>(</a:t>
            </a:r>
            <a:r>
              <a:rPr lang="en" altLang="zh-CN" sz="1800" dirty="0">
                <a:solidFill>
                  <a:srgbClr val="000000"/>
                </a:solidFill>
                <a:effectLst/>
                <a:latin typeface="JetBrains Mono"/>
              </a:rPr>
              <a:t>String</a:t>
            </a:r>
            <a:r>
              <a:rPr lang="en" altLang="zh-CN" sz="1800" dirty="0">
                <a:solidFill>
                  <a:srgbClr val="080808"/>
                </a:solidFill>
                <a:effectLst/>
                <a:latin typeface="JetBrains Mono"/>
              </a:rPr>
              <a:t>[] </a:t>
            </a:r>
            <a:r>
              <a:rPr lang="en" altLang="zh-CN" sz="1800" dirty="0" err="1">
                <a:solidFill>
                  <a:srgbClr val="080808"/>
                </a:solidFill>
                <a:effectLst/>
                <a:latin typeface="JetBrains Mono"/>
              </a:rPr>
              <a:t>args</a:t>
            </a:r>
            <a:r>
              <a:rPr lang="en" altLang="zh-CN" sz="1800" dirty="0">
                <a:solidFill>
                  <a:srgbClr val="080808"/>
                </a:solidFill>
                <a:effectLst/>
                <a:latin typeface="JetBrains Mono"/>
              </a:rPr>
              <a:t>) </a:t>
            </a:r>
            <a:r>
              <a:rPr lang="en" altLang="zh-CN" sz="1800" dirty="0">
                <a:solidFill>
                  <a:srgbClr val="0033B3"/>
                </a:solidFill>
                <a:effectLst/>
                <a:latin typeface="JetBrains Mono"/>
              </a:rPr>
              <a:t>throws </a:t>
            </a:r>
            <a:r>
              <a:rPr lang="en" altLang="zh-CN" sz="1800" dirty="0">
                <a:solidFill>
                  <a:srgbClr val="000000"/>
                </a:solidFill>
                <a:effectLst/>
                <a:latin typeface="JetBrains Mono"/>
              </a:rPr>
              <a:t>Exception </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zh-CN" altLang="en-US" sz="1800" dirty="0">
                <a:solidFill>
                  <a:srgbClr val="080808"/>
                </a:solidFill>
                <a:effectLst/>
                <a:latin typeface="JetBrains Mono"/>
              </a:rPr>
              <a:t>    </a:t>
            </a:r>
            <a:r>
              <a:rPr lang="en" altLang="zh-CN" sz="1800" dirty="0">
                <a:solidFill>
                  <a:srgbClr val="000000"/>
                </a:solidFill>
                <a:effectLst/>
                <a:latin typeface="JetBrains Mono"/>
              </a:rPr>
              <a:t>String </a:t>
            </a:r>
            <a:r>
              <a:rPr lang="en" altLang="zh-CN" sz="1800" dirty="0" err="1">
                <a:solidFill>
                  <a:srgbClr val="000000"/>
                </a:solidFill>
                <a:effectLst/>
                <a:latin typeface="JetBrains Mono"/>
              </a:rPr>
              <a:t>indexPath</a:t>
            </a:r>
            <a:r>
              <a:rPr lang="en" altLang="zh-CN" sz="1800" dirty="0">
                <a:solidFill>
                  <a:srgbClr val="000000"/>
                </a:solidFill>
                <a:effectLst/>
                <a:latin typeface="JetBrains Mono"/>
              </a:rPr>
              <a:t> </a:t>
            </a:r>
            <a:r>
              <a:rPr lang="en" altLang="zh-CN" sz="1800" dirty="0">
                <a:solidFill>
                  <a:srgbClr val="080808"/>
                </a:solidFill>
                <a:effectLst/>
                <a:latin typeface="JetBrains Mono"/>
              </a:rPr>
              <a:t>= </a:t>
            </a:r>
            <a:r>
              <a:rPr lang="en" altLang="zh-CN" sz="1800" dirty="0">
                <a:solidFill>
                  <a:srgbClr val="067D17"/>
                </a:solidFill>
                <a:effectLst/>
                <a:latin typeface="JetBrains Mono"/>
              </a:rPr>
              <a:t>"index"</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0000"/>
                </a:solidFill>
                <a:effectLst/>
                <a:latin typeface="JetBrains Mono"/>
              </a:rPr>
              <a:t>String </a:t>
            </a:r>
            <a:r>
              <a:rPr lang="en" altLang="zh-CN" sz="1800" dirty="0" err="1">
                <a:solidFill>
                  <a:srgbClr val="000000"/>
                </a:solidFill>
                <a:effectLst/>
                <a:latin typeface="JetBrains Mono"/>
              </a:rPr>
              <a:t>docsPath</a:t>
            </a:r>
            <a:r>
              <a:rPr lang="en" altLang="zh-CN" sz="1800" dirty="0">
                <a:solidFill>
                  <a:srgbClr val="000000"/>
                </a:solidFill>
                <a:effectLst/>
                <a:latin typeface="JetBrains Mono"/>
              </a:rPr>
              <a:t> </a:t>
            </a:r>
            <a:r>
              <a:rPr lang="en" altLang="zh-CN" sz="1800" dirty="0">
                <a:solidFill>
                  <a:srgbClr val="080808"/>
                </a:solidFill>
                <a:effectLst/>
                <a:latin typeface="JetBrains Mono"/>
              </a:rPr>
              <a:t>= </a:t>
            </a:r>
            <a:r>
              <a:rPr lang="en" altLang="zh-CN" sz="1800" dirty="0">
                <a:solidFill>
                  <a:srgbClr val="0033B3"/>
                </a:solidFill>
                <a:effectLst/>
                <a:latin typeface="JetBrains Mono"/>
              </a:rPr>
              <a:t>null</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0000"/>
                </a:solidFill>
                <a:effectLst/>
                <a:latin typeface="JetBrains Mono"/>
              </a:rPr>
              <a:t>String </a:t>
            </a:r>
            <a:r>
              <a:rPr lang="en" altLang="zh-CN" sz="1800" dirty="0" err="1">
                <a:solidFill>
                  <a:srgbClr val="000000"/>
                </a:solidFill>
                <a:effectLst/>
                <a:latin typeface="JetBrains Mono"/>
              </a:rPr>
              <a:t>vectorDictSource</a:t>
            </a:r>
            <a:r>
              <a:rPr lang="en" altLang="zh-CN" sz="1800" dirty="0">
                <a:solidFill>
                  <a:srgbClr val="000000"/>
                </a:solidFill>
                <a:effectLst/>
                <a:latin typeface="JetBrains Mono"/>
              </a:rPr>
              <a:t> </a:t>
            </a:r>
            <a:r>
              <a:rPr lang="en" altLang="zh-CN" sz="1800" dirty="0">
                <a:solidFill>
                  <a:srgbClr val="080808"/>
                </a:solidFill>
                <a:effectLst/>
                <a:latin typeface="JetBrains Mono"/>
              </a:rPr>
              <a:t>= </a:t>
            </a:r>
            <a:r>
              <a:rPr lang="en" altLang="zh-CN" sz="1800" dirty="0">
                <a:solidFill>
                  <a:srgbClr val="0033B3"/>
                </a:solidFill>
                <a:effectLst/>
                <a:latin typeface="JetBrains Mono"/>
              </a:rPr>
              <a:t>null</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033B3"/>
                </a:solidFill>
                <a:effectLst/>
                <a:latin typeface="JetBrains Mono"/>
              </a:rPr>
              <a:t>boolean</a:t>
            </a:r>
            <a:r>
              <a:rPr lang="en" altLang="zh-CN" sz="1800" dirty="0">
                <a:solidFill>
                  <a:srgbClr val="0033B3"/>
                </a:solidFill>
                <a:effectLst/>
                <a:latin typeface="JetBrains Mono"/>
              </a:rPr>
              <a:t> </a:t>
            </a:r>
            <a:r>
              <a:rPr lang="en" altLang="zh-CN" sz="1800" dirty="0">
                <a:solidFill>
                  <a:srgbClr val="000000"/>
                </a:solidFill>
                <a:effectLst/>
                <a:latin typeface="JetBrains Mono"/>
              </a:rPr>
              <a:t>create </a:t>
            </a:r>
            <a:r>
              <a:rPr lang="en" altLang="zh-CN" sz="1800" dirty="0">
                <a:solidFill>
                  <a:srgbClr val="080808"/>
                </a:solidFill>
                <a:effectLst/>
                <a:latin typeface="JetBrains Mono"/>
              </a:rPr>
              <a:t>= </a:t>
            </a:r>
            <a:r>
              <a:rPr lang="en" altLang="zh-CN" sz="1800" dirty="0">
                <a:solidFill>
                  <a:srgbClr val="0033B3"/>
                </a:solidFill>
                <a:effectLst/>
                <a:latin typeface="JetBrains Mono"/>
              </a:rPr>
              <a:t>true</a:t>
            </a:r>
            <a:r>
              <a:rPr lang="en" altLang="zh-CN" sz="1800" dirty="0">
                <a:solidFill>
                  <a:srgbClr val="080808"/>
                </a:solidFill>
                <a:effectLst/>
                <a:latin typeface="JetBrains Mono"/>
              </a:rPr>
              <a:t>;</a:t>
            </a:r>
            <a:br>
              <a:rPr lang="en" altLang="zh-CN" sz="1800" dirty="0">
                <a:solidFill>
                  <a:srgbClr val="080808"/>
                </a:solidFill>
                <a:effectLst/>
                <a:latin typeface="JetBrains Mono"/>
              </a:rPr>
            </a:br>
            <a:br>
              <a:rPr lang="en" altLang="zh-CN" sz="1800" dirty="0">
                <a:solidFill>
                  <a:srgbClr val="080808"/>
                </a:solidFill>
                <a:effectLst/>
                <a:latin typeface="JetBrains Mono"/>
              </a:rPr>
            </a:b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final </a:t>
            </a:r>
            <a:r>
              <a:rPr lang="en" altLang="zh-CN" sz="1800" dirty="0">
                <a:solidFill>
                  <a:srgbClr val="000000"/>
                </a:solidFill>
                <a:effectLst/>
                <a:latin typeface="JetBrains Mono"/>
              </a:rPr>
              <a:t>Path </a:t>
            </a:r>
            <a:r>
              <a:rPr lang="en" altLang="zh-CN" sz="1800" dirty="0" err="1">
                <a:solidFill>
                  <a:srgbClr val="000000"/>
                </a:solidFill>
                <a:effectLst/>
                <a:latin typeface="JetBrains Mono"/>
              </a:rPr>
              <a:t>docDir</a:t>
            </a:r>
            <a:r>
              <a:rPr lang="en" altLang="zh-CN" sz="1800" dirty="0">
                <a:solidFill>
                  <a:srgbClr val="000000"/>
                </a:solidFill>
                <a:effectLst/>
                <a:latin typeface="JetBrains Mono"/>
              </a:rPr>
              <a:t> </a:t>
            </a:r>
            <a:r>
              <a:rPr lang="en" altLang="zh-CN" sz="1800" dirty="0">
                <a:solidFill>
                  <a:srgbClr val="080808"/>
                </a:solidFill>
                <a:effectLst/>
                <a:latin typeface="JetBrains Mono"/>
              </a:rPr>
              <a:t>= </a:t>
            </a:r>
            <a:r>
              <a:rPr lang="en" altLang="zh-CN" sz="1800" dirty="0" err="1">
                <a:solidFill>
                  <a:srgbClr val="000000"/>
                </a:solidFill>
                <a:effectLst/>
                <a:latin typeface="JetBrains Mono"/>
              </a:rPr>
              <a:t>Paths</a:t>
            </a:r>
            <a:r>
              <a:rPr lang="en" altLang="zh-CN" sz="1800" dirty="0" err="1">
                <a:solidFill>
                  <a:srgbClr val="080808"/>
                </a:solidFill>
                <a:effectLst/>
                <a:latin typeface="JetBrains Mono"/>
              </a:rPr>
              <a:t>.</a:t>
            </a:r>
            <a:r>
              <a:rPr lang="en" altLang="zh-CN" sz="1800" i="1" dirty="0" err="1">
                <a:solidFill>
                  <a:srgbClr val="080808"/>
                </a:solidFill>
                <a:effectLst/>
                <a:latin typeface="JetBrains Mono"/>
              </a:rPr>
              <a:t>get</a:t>
            </a:r>
            <a:r>
              <a:rPr lang="en" altLang="zh-CN" sz="1800" dirty="0">
                <a:solidFill>
                  <a:srgbClr val="080808"/>
                </a:solidFill>
                <a:effectLst/>
                <a:latin typeface="JetBrains Mono"/>
              </a:rPr>
              <a:t>(</a:t>
            </a:r>
            <a:r>
              <a:rPr lang="en" altLang="zh-CN" sz="1800" dirty="0" err="1">
                <a:solidFill>
                  <a:srgbClr val="000000"/>
                </a:solidFill>
                <a:effectLst/>
                <a:latin typeface="JetBrains Mono"/>
              </a:rPr>
              <a:t>docsPath</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0000"/>
                </a:solidFill>
                <a:effectLst/>
                <a:latin typeface="JetBrains Mono"/>
              </a:rPr>
              <a:t>Date start </a:t>
            </a:r>
            <a:r>
              <a:rPr lang="en" altLang="zh-CN" sz="1800" dirty="0">
                <a:solidFill>
                  <a:srgbClr val="080808"/>
                </a:solidFill>
                <a:effectLst/>
                <a:latin typeface="JetBrains Mono"/>
              </a:rPr>
              <a:t>= </a:t>
            </a:r>
            <a:r>
              <a:rPr lang="en" altLang="zh-CN" sz="1800" dirty="0">
                <a:solidFill>
                  <a:srgbClr val="0033B3"/>
                </a:solidFill>
                <a:effectLst/>
                <a:latin typeface="JetBrains Mono"/>
              </a:rPr>
              <a:t>new </a:t>
            </a:r>
            <a:r>
              <a:rPr lang="en" altLang="zh-CN" sz="1800" dirty="0">
                <a:solidFill>
                  <a:srgbClr val="080808"/>
                </a:solidFill>
                <a:effectLst/>
                <a:latin typeface="JetBrains Mono"/>
              </a:rPr>
              <a:t>Date();</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try </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00000"/>
                </a:solidFill>
                <a:effectLst/>
                <a:latin typeface="JetBrains Mono"/>
              </a:rPr>
              <a:t>System</a:t>
            </a:r>
            <a:r>
              <a:rPr lang="en" altLang="zh-CN" sz="1800" dirty="0" err="1">
                <a:solidFill>
                  <a:srgbClr val="080808"/>
                </a:solidFill>
                <a:effectLst/>
                <a:latin typeface="JetBrains Mono"/>
              </a:rPr>
              <a:t>.</a:t>
            </a:r>
            <a:r>
              <a:rPr lang="en" altLang="zh-CN" sz="1800" i="1" dirty="0" err="1">
                <a:solidFill>
                  <a:srgbClr val="871094"/>
                </a:solidFill>
                <a:effectLst/>
                <a:latin typeface="JetBrains Mono"/>
              </a:rPr>
              <a:t>out</a:t>
            </a:r>
            <a:r>
              <a:rPr lang="en" altLang="zh-CN" sz="1800" dirty="0" err="1">
                <a:solidFill>
                  <a:srgbClr val="080808"/>
                </a:solidFill>
                <a:effectLst/>
                <a:latin typeface="JetBrains Mono"/>
              </a:rPr>
              <a:t>.println</a:t>
            </a:r>
            <a:r>
              <a:rPr lang="en" altLang="zh-CN" sz="1800" dirty="0">
                <a:solidFill>
                  <a:srgbClr val="080808"/>
                </a:solidFill>
                <a:effectLst/>
                <a:latin typeface="JetBrains Mono"/>
              </a:rPr>
              <a:t>(</a:t>
            </a:r>
            <a:r>
              <a:rPr lang="en" altLang="zh-CN" sz="1800" dirty="0">
                <a:solidFill>
                  <a:srgbClr val="067D17"/>
                </a:solidFill>
                <a:effectLst/>
                <a:latin typeface="JetBrains Mono"/>
              </a:rPr>
              <a:t>"Indexing to directory '" </a:t>
            </a:r>
            <a:r>
              <a:rPr lang="en" altLang="zh-CN" sz="1800" dirty="0">
                <a:solidFill>
                  <a:srgbClr val="080808"/>
                </a:solidFill>
                <a:effectLst/>
                <a:latin typeface="JetBrains Mono"/>
              </a:rPr>
              <a:t>+ </a:t>
            </a:r>
            <a:r>
              <a:rPr lang="en" altLang="zh-CN" sz="1800" dirty="0" err="1">
                <a:solidFill>
                  <a:srgbClr val="000000"/>
                </a:solidFill>
                <a:effectLst/>
                <a:latin typeface="JetBrains Mono"/>
              </a:rPr>
              <a:t>indexPath</a:t>
            </a:r>
            <a:r>
              <a:rPr lang="en" altLang="zh-CN" sz="1800" dirty="0">
                <a:solidFill>
                  <a:srgbClr val="000000"/>
                </a:solidFill>
                <a:effectLst/>
                <a:latin typeface="JetBrains Mono"/>
              </a:rPr>
              <a:t> </a:t>
            </a:r>
            <a:r>
              <a:rPr lang="en" altLang="zh-CN" sz="1800" dirty="0">
                <a:solidFill>
                  <a:srgbClr val="080808"/>
                </a:solidFill>
                <a:effectLst/>
                <a:latin typeface="JetBrains Mono"/>
              </a:rPr>
              <a:t>+ </a:t>
            </a:r>
            <a:r>
              <a:rPr lang="en" altLang="zh-CN" sz="1800" dirty="0">
                <a:solidFill>
                  <a:srgbClr val="067D17"/>
                </a:solidFill>
                <a:effectLst/>
                <a:latin typeface="JetBrains Mono"/>
              </a:rPr>
              <a:t>"'..."</a:t>
            </a:r>
            <a:r>
              <a:rPr lang="en" altLang="zh-CN" sz="1800" dirty="0">
                <a:solidFill>
                  <a:srgbClr val="080808"/>
                </a:solidFill>
                <a:effectLst/>
                <a:latin typeface="JetBrains Mono"/>
              </a:rPr>
              <a:t>);</a:t>
            </a:r>
            <a:br>
              <a:rPr lang="en" altLang="zh-CN" sz="1800" dirty="0">
                <a:solidFill>
                  <a:srgbClr val="080808"/>
                </a:solidFill>
                <a:effectLst/>
                <a:latin typeface="JetBrains Mono"/>
              </a:rPr>
            </a:b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0000"/>
                </a:solidFill>
                <a:effectLst/>
                <a:latin typeface="JetBrains Mono"/>
              </a:rPr>
              <a:t>Directory </a:t>
            </a:r>
            <a:r>
              <a:rPr lang="en" altLang="zh-CN" sz="1800" dirty="0" err="1">
                <a:solidFill>
                  <a:srgbClr val="000000"/>
                </a:solidFill>
                <a:effectLst/>
                <a:latin typeface="JetBrains Mono"/>
              </a:rPr>
              <a:t>dir</a:t>
            </a:r>
            <a:r>
              <a:rPr lang="en" altLang="zh-CN" sz="1800" dirty="0">
                <a:solidFill>
                  <a:srgbClr val="000000"/>
                </a:solidFill>
                <a:effectLst/>
                <a:latin typeface="JetBrains Mono"/>
              </a:rPr>
              <a:t> </a:t>
            </a:r>
            <a:r>
              <a:rPr lang="en" altLang="zh-CN" sz="1800" dirty="0">
                <a:solidFill>
                  <a:srgbClr val="080808"/>
                </a:solidFill>
                <a:effectLst/>
                <a:latin typeface="JetBrains Mono"/>
              </a:rPr>
              <a:t>= </a:t>
            </a:r>
            <a:r>
              <a:rPr lang="en" altLang="zh-CN" sz="1800" dirty="0" err="1">
                <a:solidFill>
                  <a:srgbClr val="000000"/>
                </a:solidFill>
                <a:effectLst/>
                <a:latin typeface="JetBrains Mono"/>
              </a:rPr>
              <a:t>FSDirectory</a:t>
            </a:r>
            <a:r>
              <a:rPr lang="en" altLang="zh-CN" sz="1800" dirty="0" err="1">
                <a:solidFill>
                  <a:srgbClr val="080808"/>
                </a:solidFill>
                <a:effectLst/>
                <a:latin typeface="JetBrains Mono"/>
              </a:rPr>
              <a:t>.</a:t>
            </a:r>
            <a:r>
              <a:rPr lang="en" altLang="zh-CN" sz="1800" i="1" dirty="0" err="1">
                <a:solidFill>
                  <a:srgbClr val="080808"/>
                </a:solidFill>
                <a:effectLst/>
                <a:latin typeface="JetBrains Mono"/>
              </a:rPr>
              <a:t>open</a:t>
            </a:r>
            <a:r>
              <a:rPr lang="en" altLang="zh-CN" sz="1800" dirty="0">
                <a:solidFill>
                  <a:srgbClr val="080808"/>
                </a:solidFill>
                <a:effectLst/>
                <a:latin typeface="JetBrains Mono"/>
              </a:rPr>
              <a:t>(</a:t>
            </a:r>
            <a:r>
              <a:rPr lang="en" altLang="zh-CN" sz="1800" dirty="0" err="1">
                <a:solidFill>
                  <a:srgbClr val="000000"/>
                </a:solidFill>
                <a:effectLst/>
                <a:latin typeface="JetBrains Mono"/>
              </a:rPr>
              <a:t>Paths</a:t>
            </a:r>
            <a:r>
              <a:rPr lang="en" altLang="zh-CN" sz="1800" dirty="0" err="1">
                <a:solidFill>
                  <a:srgbClr val="080808"/>
                </a:solidFill>
                <a:effectLst/>
                <a:latin typeface="JetBrains Mono"/>
              </a:rPr>
              <a:t>.</a:t>
            </a:r>
            <a:r>
              <a:rPr lang="en" altLang="zh-CN" sz="1800" i="1" dirty="0" err="1">
                <a:solidFill>
                  <a:srgbClr val="080808"/>
                </a:solidFill>
                <a:effectLst/>
                <a:latin typeface="JetBrains Mono"/>
              </a:rPr>
              <a:t>get</a:t>
            </a:r>
            <a:r>
              <a:rPr lang="en" altLang="zh-CN" sz="1800" dirty="0">
                <a:solidFill>
                  <a:srgbClr val="080808"/>
                </a:solidFill>
                <a:effectLst/>
                <a:latin typeface="JetBrains Mono"/>
              </a:rPr>
              <a:t>(</a:t>
            </a:r>
            <a:r>
              <a:rPr lang="en" altLang="zh-CN" sz="1800" dirty="0" err="1">
                <a:solidFill>
                  <a:srgbClr val="000000"/>
                </a:solidFill>
                <a:effectLst/>
                <a:latin typeface="JetBrains Mono"/>
              </a:rPr>
              <a:t>indexPath</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0000"/>
                </a:solidFill>
                <a:effectLst/>
                <a:latin typeface="JetBrains Mono"/>
              </a:rPr>
              <a:t>Analyzer analyzer </a:t>
            </a:r>
            <a:r>
              <a:rPr lang="en" altLang="zh-CN" sz="1800" dirty="0">
                <a:solidFill>
                  <a:srgbClr val="080808"/>
                </a:solidFill>
                <a:effectLst/>
                <a:latin typeface="JetBrains Mono"/>
              </a:rPr>
              <a:t>= </a:t>
            </a:r>
            <a:r>
              <a:rPr lang="en" altLang="zh-CN" sz="1800" dirty="0">
                <a:solidFill>
                  <a:srgbClr val="0033B3"/>
                </a:solidFill>
                <a:effectLst/>
                <a:latin typeface="JetBrains Mono"/>
              </a:rPr>
              <a:t>new </a:t>
            </a:r>
            <a:r>
              <a:rPr lang="en" altLang="zh-CN" sz="1800" dirty="0" err="1">
                <a:solidFill>
                  <a:srgbClr val="080808"/>
                </a:solidFill>
                <a:effectLst/>
                <a:latin typeface="JetBrains Mono"/>
              </a:rPr>
              <a:t>StandardAnalyzer</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00000"/>
                </a:solidFill>
                <a:effectLst/>
                <a:latin typeface="JetBrains Mono"/>
              </a:rPr>
              <a:t>IndexWriterConfig</a:t>
            </a:r>
            <a:r>
              <a:rPr lang="en" altLang="zh-CN" sz="1800" dirty="0">
                <a:solidFill>
                  <a:srgbClr val="000000"/>
                </a:solidFill>
                <a:effectLst/>
                <a:latin typeface="JetBrains Mono"/>
              </a:rPr>
              <a:t> </a:t>
            </a:r>
            <a:r>
              <a:rPr lang="en" altLang="zh-CN" sz="1800" dirty="0" err="1">
                <a:solidFill>
                  <a:srgbClr val="000000"/>
                </a:solidFill>
                <a:effectLst/>
                <a:latin typeface="JetBrains Mono"/>
              </a:rPr>
              <a:t>iwc</a:t>
            </a:r>
            <a:r>
              <a:rPr lang="en" altLang="zh-CN" sz="1800" dirty="0">
                <a:solidFill>
                  <a:srgbClr val="000000"/>
                </a:solidFill>
                <a:effectLst/>
                <a:latin typeface="JetBrains Mono"/>
              </a:rPr>
              <a:t> </a:t>
            </a:r>
            <a:r>
              <a:rPr lang="en" altLang="zh-CN" sz="1800" dirty="0">
                <a:solidFill>
                  <a:srgbClr val="080808"/>
                </a:solidFill>
                <a:effectLst/>
                <a:latin typeface="JetBrains Mono"/>
              </a:rPr>
              <a:t>= </a:t>
            </a:r>
            <a:r>
              <a:rPr lang="en" altLang="zh-CN" sz="1800" dirty="0">
                <a:solidFill>
                  <a:srgbClr val="0033B3"/>
                </a:solidFill>
                <a:effectLst/>
                <a:latin typeface="JetBrains Mono"/>
              </a:rPr>
              <a:t>new </a:t>
            </a:r>
            <a:r>
              <a:rPr lang="en" altLang="zh-CN" sz="1800" dirty="0" err="1">
                <a:solidFill>
                  <a:srgbClr val="080808"/>
                </a:solidFill>
                <a:effectLst/>
                <a:latin typeface="JetBrains Mono"/>
              </a:rPr>
              <a:t>IndexWriterConfig</a:t>
            </a:r>
            <a:r>
              <a:rPr lang="en" altLang="zh-CN" sz="1800" dirty="0">
                <a:solidFill>
                  <a:srgbClr val="080808"/>
                </a:solidFill>
                <a:effectLst/>
                <a:latin typeface="JetBrains Mono"/>
              </a:rPr>
              <a:t>(</a:t>
            </a:r>
            <a:r>
              <a:rPr lang="en" altLang="zh-CN" sz="1800" dirty="0">
                <a:solidFill>
                  <a:srgbClr val="000000"/>
                </a:solidFill>
                <a:effectLst/>
                <a:latin typeface="JetBrains Mono"/>
              </a:rPr>
              <a:t>analyzer</a:t>
            </a:r>
            <a:r>
              <a:rPr lang="en" altLang="zh-CN" sz="1800" dirty="0">
                <a:solidFill>
                  <a:srgbClr val="080808"/>
                </a:solidFill>
                <a:effectLst/>
                <a:latin typeface="JetBrains Mono"/>
              </a:rPr>
              <a:t>);</a:t>
            </a:r>
            <a:br>
              <a:rPr lang="en" altLang="zh-CN" sz="1800" dirty="0">
                <a:solidFill>
                  <a:srgbClr val="080808"/>
                </a:solidFill>
                <a:effectLst/>
                <a:latin typeface="JetBrains Mono"/>
              </a:rPr>
            </a:b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if </a:t>
            </a:r>
            <a:r>
              <a:rPr lang="en" altLang="zh-CN" sz="1800" dirty="0">
                <a:solidFill>
                  <a:srgbClr val="080808"/>
                </a:solidFill>
                <a:effectLst/>
                <a:latin typeface="JetBrains Mono"/>
              </a:rPr>
              <a:t>(</a:t>
            </a:r>
            <a:r>
              <a:rPr lang="en" altLang="zh-CN" sz="1800" dirty="0">
                <a:solidFill>
                  <a:srgbClr val="000000"/>
                </a:solidFill>
                <a:effectLst/>
                <a:latin typeface="JetBrains Mono"/>
              </a:rPr>
              <a:t>create</a:t>
            </a:r>
            <a:r>
              <a:rPr lang="en" altLang="zh-CN" sz="1800" dirty="0">
                <a:solidFill>
                  <a:srgbClr val="080808"/>
                </a:solidFill>
                <a:effectLst/>
                <a:latin typeface="JetBrains Mono"/>
              </a:rPr>
              <a:t>) {</a:t>
            </a:r>
            <a:br>
              <a:rPr lang="en" altLang="zh-CN" sz="1800" dirty="0">
                <a:solidFill>
                  <a:srgbClr val="080808"/>
                </a:solidFill>
                <a:effectLst/>
                <a:latin typeface="JetBrains Mono"/>
              </a:rPr>
            </a:br>
            <a:r>
              <a:rPr lang="en" altLang="zh-CN" sz="1800" i="1" dirty="0">
                <a:solidFill>
                  <a:srgbClr val="8C8C8C"/>
                </a:solidFill>
                <a:effectLst/>
                <a:latin typeface="JetBrains Mono"/>
              </a:rPr>
              <a:t>            </a:t>
            </a:r>
            <a:r>
              <a:rPr lang="en" altLang="zh-CN" sz="1800" dirty="0" err="1">
                <a:solidFill>
                  <a:srgbClr val="000000"/>
                </a:solidFill>
                <a:effectLst/>
                <a:latin typeface="JetBrains Mono"/>
              </a:rPr>
              <a:t>iwc</a:t>
            </a:r>
            <a:r>
              <a:rPr lang="en" altLang="zh-CN" sz="1800" dirty="0" err="1">
                <a:solidFill>
                  <a:srgbClr val="080808"/>
                </a:solidFill>
                <a:effectLst/>
                <a:latin typeface="JetBrains Mono"/>
              </a:rPr>
              <a:t>.setOpenMode</a:t>
            </a:r>
            <a:r>
              <a:rPr lang="en" altLang="zh-CN" sz="1800" dirty="0">
                <a:solidFill>
                  <a:srgbClr val="080808"/>
                </a:solidFill>
                <a:effectLst/>
                <a:latin typeface="JetBrains Mono"/>
              </a:rPr>
              <a:t>(</a:t>
            </a:r>
            <a:r>
              <a:rPr lang="en" altLang="zh-CN" sz="1800" dirty="0" err="1">
                <a:solidFill>
                  <a:srgbClr val="000000"/>
                </a:solidFill>
                <a:effectLst/>
                <a:latin typeface="JetBrains Mono"/>
              </a:rPr>
              <a:t>OpenMode</a:t>
            </a:r>
            <a:r>
              <a:rPr lang="en" altLang="zh-CN" sz="1800" dirty="0" err="1">
                <a:solidFill>
                  <a:srgbClr val="080808"/>
                </a:solidFill>
                <a:effectLst/>
                <a:latin typeface="JetBrains Mono"/>
              </a:rPr>
              <a:t>.</a:t>
            </a:r>
            <a:r>
              <a:rPr lang="en" altLang="zh-CN" sz="1800" i="1" dirty="0" err="1">
                <a:solidFill>
                  <a:srgbClr val="871094"/>
                </a:solidFill>
                <a:effectLst/>
                <a:latin typeface="JetBrains Mono"/>
              </a:rPr>
              <a:t>CREATE</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 </a:t>
            </a:r>
            <a:r>
              <a:rPr lang="en" altLang="zh-CN" sz="1800" dirty="0">
                <a:solidFill>
                  <a:srgbClr val="0033B3"/>
                </a:solidFill>
                <a:effectLst/>
                <a:latin typeface="JetBrains Mono"/>
              </a:rPr>
              <a:t>else </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i="1" dirty="0">
                <a:solidFill>
                  <a:srgbClr val="8C8C8C"/>
                </a:solidFill>
                <a:effectLst/>
                <a:latin typeface="JetBrains Mono"/>
              </a:rPr>
              <a:t>            </a:t>
            </a:r>
            <a:r>
              <a:rPr lang="en" altLang="zh-CN" sz="1800" dirty="0" err="1">
                <a:solidFill>
                  <a:srgbClr val="000000"/>
                </a:solidFill>
                <a:effectLst/>
                <a:latin typeface="JetBrains Mono"/>
              </a:rPr>
              <a:t>iwc</a:t>
            </a:r>
            <a:r>
              <a:rPr lang="en" altLang="zh-CN" sz="1800" dirty="0" err="1">
                <a:solidFill>
                  <a:srgbClr val="080808"/>
                </a:solidFill>
                <a:effectLst/>
                <a:latin typeface="JetBrains Mono"/>
              </a:rPr>
              <a:t>.setOpenMode</a:t>
            </a:r>
            <a:r>
              <a:rPr lang="en" altLang="zh-CN" sz="1800" dirty="0">
                <a:solidFill>
                  <a:srgbClr val="080808"/>
                </a:solidFill>
                <a:effectLst/>
                <a:latin typeface="JetBrains Mono"/>
              </a:rPr>
              <a:t>(</a:t>
            </a:r>
            <a:r>
              <a:rPr lang="en" altLang="zh-CN" sz="1800" dirty="0" err="1">
                <a:solidFill>
                  <a:srgbClr val="000000"/>
                </a:solidFill>
                <a:effectLst/>
                <a:latin typeface="JetBrains Mono"/>
              </a:rPr>
              <a:t>OpenMode</a:t>
            </a:r>
            <a:r>
              <a:rPr lang="en" altLang="zh-CN" sz="1800" dirty="0" err="1">
                <a:solidFill>
                  <a:srgbClr val="080808"/>
                </a:solidFill>
                <a:effectLst/>
                <a:latin typeface="JetBrains Mono"/>
              </a:rPr>
              <a:t>.</a:t>
            </a:r>
            <a:r>
              <a:rPr lang="en" altLang="zh-CN" sz="1800" i="1" dirty="0" err="1">
                <a:solidFill>
                  <a:srgbClr val="871094"/>
                </a:solidFill>
                <a:effectLst/>
                <a:latin typeface="JetBrains Mono"/>
              </a:rPr>
              <a:t>CREATE_OR_APPEND</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p>
          <a:p>
            <a:pPr marL="0" indent="0">
              <a:buNone/>
            </a:pPr>
            <a:br>
              <a:rPr lang="en" altLang="zh-CN" sz="1800" dirty="0">
                <a:solidFill>
                  <a:srgbClr val="080808"/>
                </a:solidFill>
                <a:effectLst/>
                <a:latin typeface="JetBrains Mono"/>
              </a:rPr>
            </a:br>
            <a:r>
              <a:rPr lang="en" altLang="zh-CN" sz="1800" i="1" dirty="0">
                <a:solidFill>
                  <a:srgbClr val="8C8C8C"/>
                </a:solidFill>
                <a:effectLst/>
                <a:latin typeface="JetBrains Mono"/>
              </a:rPr>
              <a:t>        </a:t>
            </a:r>
            <a:r>
              <a:rPr lang="en" altLang="zh-CN" sz="1800" dirty="0" err="1">
                <a:solidFill>
                  <a:srgbClr val="000000"/>
                </a:solidFill>
                <a:effectLst/>
                <a:latin typeface="JetBrains Mono"/>
              </a:rPr>
              <a:t>KnnVectorDict</a:t>
            </a:r>
            <a:r>
              <a:rPr lang="en" altLang="zh-CN" sz="1800" dirty="0">
                <a:solidFill>
                  <a:srgbClr val="000000"/>
                </a:solidFill>
                <a:effectLst/>
                <a:latin typeface="JetBrains Mono"/>
              </a:rPr>
              <a:t> </a:t>
            </a:r>
            <a:r>
              <a:rPr lang="en" altLang="zh-CN" sz="1800" dirty="0" err="1">
                <a:solidFill>
                  <a:srgbClr val="000000"/>
                </a:solidFill>
                <a:effectLst/>
                <a:latin typeface="JetBrains Mono"/>
              </a:rPr>
              <a:t>vectorDictInstance</a:t>
            </a:r>
            <a:r>
              <a:rPr lang="en" altLang="zh-CN" sz="1800" dirty="0">
                <a:solidFill>
                  <a:srgbClr val="000000"/>
                </a:solidFill>
                <a:effectLst/>
                <a:latin typeface="JetBrains Mono"/>
              </a:rPr>
              <a:t> </a:t>
            </a:r>
            <a:r>
              <a:rPr lang="en" altLang="zh-CN" sz="1800" dirty="0">
                <a:solidFill>
                  <a:srgbClr val="080808"/>
                </a:solidFill>
                <a:effectLst/>
                <a:latin typeface="JetBrains Mono"/>
              </a:rPr>
              <a:t>= </a:t>
            </a:r>
            <a:r>
              <a:rPr lang="en" altLang="zh-CN" sz="1800" dirty="0">
                <a:solidFill>
                  <a:srgbClr val="0033B3"/>
                </a:solidFill>
                <a:effectLst/>
                <a:latin typeface="JetBrains Mono"/>
              </a:rPr>
              <a:t>null</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long </a:t>
            </a:r>
            <a:r>
              <a:rPr lang="en" altLang="zh-CN" sz="1800" dirty="0" err="1">
                <a:solidFill>
                  <a:srgbClr val="000000"/>
                </a:solidFill>
                <a:effectLst/>
                <a:latin typeface="JetBrains Mono"/>
              </a:rPr>
              <a:t>vectorDictSize</a:t>
            </a:r>
            <a:r>
              <a:rPr lang="en" altLang="zh-CN" sz="1800" dirty="0">
                <a:solidFill>
                  <a:srgbClr val="000000"/>
                </a:solidFill>
                <a:effectLst/>
                <a:latin typeface="JetBrains Mono"/>
              </a:rPr>
              <a:t> </a:t>
            </a:r>
            <a:r>
              <a:rPr lang="en" altLang="zh-CN" sz="1800" dirty="0">
                <a:solidFill>
                  <a:srgbClr val="080808"/>
                </a:solidFill>
                <a:effectLst/>
                <a:latin typeface="JetBrains Mono"/>
              </a:rPr>
              <a:t>= </a:t>
            </a:r>
            <a:r>
              <a:rPr lang="en" altLang="zh-CN" sz="1800" dirty="0">
                <a:solidFill>
                  <a:srgbClr val="1750EB"/>
                </a:solidFill>
                <a:effectLst/>
                <a:latin typeface="JetBrains Mono"/>
              </a:rPr>
              <a:t>0</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if </a:t>
            </a:r>
            <a:r>
              <a:rPr lang="en" altLang="zh-CN" sz="1800" dirty="0">
                <a:solidFill>
                  <a:srgbClr val="080808"/>
                </a:solidFill>
                <a:effectLst/>
                <a:latin typeface="JetBrains Mono"/>
              </a:rPr>
              <a:t>(</a:t>
            </a:r>
            <a:r>
              <a:rPr lang="en" altLang="zh-CN" sz="1800" dirty="0" err="1">
                <a:solidFill>
                  <a:srgbClr val="000000"/>
                </a:solidFill>
                <a:effectLst/>
                <a:latin typeface="JetBrains Mono"/>
              </a:rPr>
              <a:t>vectorDictSource</a:t>
            </a:r>
            <a:r>
              <a:rPr lang="en" altLang="zh-CN" sz="1800" dirty="0">
                <a:solidFill>
                  <a:srgbClr val="000000"/>
                </a:solidFill>
                <a:effectLst/>
                <a:latin typeface="JetBrains Mono"/>
              </a:rPr>
              <a:t> </a:t>
            </a:r>
            <a:r>
              <a:rPr lang="en" altLang="zh-CN" sz="1800" dirty="0">
                <a:solidFill>
                  <a:srgbClr val="080808"/>
                </a:solidFill>
                <a:effectLst/>
                <a:latin typeface="JetBrains Mono"/>
              </a:rPr>
              <a:t>!= </a:t>
            </a:r>
            <a:r>
              <a:rPr lang="en" altLang="zh-CN" sz="1800" dirty="0">
                <a:solidFill>
                  <a:srgbClr val="0033B3"/>
                </a:solidFill>
                <a:effectLst/>
                <a:latin typeface="JetBrains Mono"/>
              </a:rPr>
              <a:t>null</a:t>
            </a:r>
            <a:r>
              <a:rPr lang="en" altLang="zh-CN" sz="1800" dirty="0">
                <a:solidFill>
                  <a:srgbClr val="080808"/>
                </a:solidFill>
                <a:effectLst/>
                <a:latin typeface="JetBrains Mono"/>
              </a:rPr>
              <a:t>) {</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00000"/>
                </a:solidFill>
                <a:effectLst/>
                <a:latin typeface="JetBrains Mono"/>
              </a:rPr>
              <a:t>KnnVectorDict</a:t>
            </a:r>
            <a:r>
              <a:rPr lang="en" altLang="zh-CN" sz="1800" dirty="0" err="1">
                <a:solidFill>
                  <a:srgbClr val="080808"/>
                </a:solidFill>
                <a:effectLst/>
                <a:latin typeface="JetBrains Mono"/>
              </a:rPr>
              <a:t>.</a:t>
            </a:r>
            <a:r>
              <a:rPr lang="en" altLang="zh-CN" sz="1800" i="1" dirty="0" err="1">
                <a:solidFill>
                  <a:srgbClr val="080808"/>
                </a:solidFill>
                <a:effectLst/>
                <a:latin typeface="JetBrains Mono"/>
              </a:rPr>
              <a:t>build</a:t>
            </a:r>
            <a:r>
              <a:rPr lang="en" altLang="zh-CN" sz="1800" dirty="0">
                <a:solidFill>
                  <a:srgbClr val="080808"/>
                </a:solidFill>
                <a:effectLst/>
                <a:latin typeface="JetBrains Mono"/>
              </a:rPr>
              <a:t>(</a:t>
            </a:r>
            <a:r>
              <a:rPr lang="en" altLang="zh-CN" sz="1800" dirty="0" err="1">
                <a:solidFill>
                  <a:srgbClr val="000000"/>
                </a:solidFill>
                <a:effectLst/>
                <a:latin typeface="JetBrains Mono"/>
              </a:rPr>
              <a:t>Paths</a:t>
            </a:r>
            <a:r>
              <a:rPr lang="en" altLang="zh-CN" sz="1800" dirty="0" err="1">
                <a:solidFill>
                  <a:srgbClr val="080808"/>
                </a:solidFill>
                <a:effectLst/>
                <a:latin typeface="JetBrains Mono"/>
              </a:rPr>
              <a:t>.</a:t>
            </a:r>
            <a:r>
              <a:rPr lang="en" altLang="zh-CN" sz="1800" i="1" dirty="0" err="1">
                <a:solidFill>
                  <a:srgbClr val="080808"/>
                </a:solidFill>
                <a:effectLst/>
                <a:latin typeface="JetBrains Mono"/>
              </a:rPr>
              <a:t>get</a:t>
            </a:r>
            <a:r>
              <a:rPr lang="en" altLang="zh-CN" sz="1800" dirty="0">
                <a:solidFill>
                  <a:srgbClr val="080808"/>
                </a:solidFill>
                <a:effectLst/>
                <a:latin typeface="JetBrains Mono"/>
              </a:rPr>
              <a:t>(</a:t>
            </a:r>
            <a:r>
              <a:rPr lang="en" altLang="zh-CN" sz="1800" dirty="0" err="1">
                <a:solidFill>
                  <a:srgbClr val="000000"/>
                </a:solidFill>
                <a:effectLst/>
                <a:latin typeface="JetBrains Mono"/>
              </a:rPr>
              <a:t>vectorDictSource</a:t>
            </a:r>
            <a:r>
              <a:rPr lang="en" altLang="zh-CN" sz="1800" dirty="0">
                <a:solidFill>
                  <a:srgbClr val="080808"/>
                </a:solidFill>
                <a:effectLst/>
                <a:latin typeface="JetBrains Mono"/>
              </a:rPr>
              <a:t>), </a:t>
            </a:r>
            <a:r>
              <a:rPr lang="en" altLang="zh-CN" sz="1800" dirty="0" err="1">
                <a:solidFill>
                  <a:srgbClr val="000000"/>
                </a:solidFill>
                <a:effectLst/>
                <a:latin typeface="JetBrains Mono"/>
              </a:rPr>
              <a:t>dir</a:t>
            </a:r>
            <a:r>
              <a:rPr lang="en" altLang="zh-CN" sz="1800" dirty="0">
                <a:solidFill>
                  <a:srgbClr val="080808"/>
                </a:solidFill>
                <a:effectLst/>
                <a:latin typeface="JetBrains Mono"/>
              </a:rPr>
              <a:t>, </a:t>
            </a:r>
            <a:r>
              <a:rPr lang="en" altLang="zh-CN" sz="1800" i="1" dirty="0">
                <a:solidFill>
                  <a:srgbClr val="871094"/>
                </a:solidFill>
                <a:effectLst/>
                <a:latin typeface="JetBrains Mono"/>
              </a:rPr>
              <a:t>KNN_DICT</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00000"/>
                </a:solidFill>
                <a:effectLst/>
                <a:latin typeface="JetBrains Mono"/>
              </a:rPr>
              <a:t>vectorDictInstance</a:t>
            </a:r>
            <a:r>
              <a:rPr lang="en" altLang="zh-CN" sz="1800" dirty="0">
                <a:solidFill>
                  <a:srgbClr val="000000"/>
                </a:solidFill>
                <a:effectLst/>
                <a:latin typeface="JetBrains Mono"/>
              </a:rPr>
              <a:t> </a:t>
            </a:r>
            <a:r>
              <a:rPr lang="en" altLang="zh-CN" sz="1800" dirty="0">
                <a:solidFill>
                  <a:srgbClr val="080808"/>
                </a:solidFill>
                <a:effectLst/>
                <a:latin typeface="JetBrains Mono"/>
              </a:rPr>
              <a:t>= </a:t>
            </a:r>
            <a:r>
              <a:rPr lang="en" altLang="zh-CN" sz="1800" dirty="0">
                <a:solidFill>
                  <a:srgbClr val="0033B3"/>
                </a:solidFill>
                <a:effectLst/>
                <a:latin typeface="JetBrains Mono"/>
              </a:rPr>
              <a:t>new </a:t>
            </a:r>
            <a:r>
              <a:rPr lang="en" altLang="zh-CN" sz="1800" dirty="0" err="1">
                <a:solidFill>
                  <a:srgbClr val="080808"/>
                </a:solidFill>
                <a:effectLst/>
                <a:latin typeface="JetBrains Mono"/>
              </a:rPr>
              <a:t>KnnVectorDict</a:t>
            </a:r>
            <a:r>
              <a:rPr lang="en" altLang="zh-CN" sz="1800" dirty="0">
                <a:solidFill>
                  <a:srgbClr val="080808"/>
                </a:solidFill>
                <a:effectLst/>
                <a:latin typeface="JetBrains Mono"/>
              </a:rPr>
              <a:t>(</a:t>
            </a:r>
            <a:r>
              <a:rPr lang="en" altLang="zh-CN" sz="1800" dirty="0" err="1">
                <a:solidFill>
                  <a:srgbClr val="000000"/>
                </a:solidFill>
                <a:effectLst/>
                <a:latin typeface="JetBrains Mono"/>
              </a:rPr>
              <a:t>dir</a:t>
            </a:r>
            <a:r>
              <a:rPr lang="en" altLang="zh-CN" sz="1800" dirty="0">
                <a:solidFill>
                  <a:srgbClr val="080808"/>
                </a:solidFill>
                <a:effectLst/>
                <a:latin typeface="JetBrains Mono"/>
              </a:rPr>
              <a:t>, </a:t>
            </a:r>
            <a:r>
              <a:rPr lang="en" altLang="zh-CN" sz="1800" i="1" dirty="0">
                <a:solidFill>
                  <a:srgbClr val="871094"/>
                </a:solidFill>
                <a:effectLst/>
                <a:latin typeface="JetBrains Mono"/>
              </a:rPr>
              <a:t>KNN_DICT</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00000"/>
                </a:solidFill>
                <a:effectLst/>
                <a:latin typeface="JetBrains Mono"/>
              </a:rPr>
              <a:t>vectorDictSize</a:t>
            </a:r>
            <a:r>
              <a:rPr lang="en" altLang="zh-CN" sz="1800" dirty="0">
                <a:solidFill>
                  <a:srgbClr val="000000"/>
                </a:solidFill>
                <a:effectLst/>
                <a:latin typeface="JetBrains Mono"/>
              </a:rPr>
              <a:t> </a:t>
            </a:r>
            <a:r>
              <a:rPr lang="en" altLang="zh-CN" sz="1800" dirty="0">
                <a:solidFill>
                  <a:srgbClr val="080808"/>
                </a:solidFill>
                <a:effectLst/>
                <a:latin typeface="JetBrains Mono"/>
              </a:rPr>
              <a:t>= </a:t>
            </a:r>
            <a:r>
              <a:rPr lang="en" altLang="zh-CN" sz="1800" dirty="0" err="1">
                <a:solidFill>
                  <a:srgbClr val="000000"/>
                </a:solidFill>
                <a:effectLst/>
                <a:latin typeface="JetBrains Mono"/>
              </a:rPr>
              <a:t>vectorDictInstance</a:t>
            </a:r>
            <a:r>
              <a:rPr lang="en" altLang="zh-CN" sz="1800" dirty="0" err="1">
                <a:solidFill>
                  <a:srgbClr val="080808"/>
                </a:solidFill>
                <a:effectLst/>
                <a:latin typeface="JetBrains Mono"/>
              </a:rPr>
              <a:t>.ramBytesUsed</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br>
              <a:rPr lang="en" altLang="zh-CN" sz="1800" dirty="0">
                <a:solidFill>
                  <a:srgbClr val="080808"/>
                </a:solidFill>
                <a:effectLst/>
                <a:latin typeface="JetBrains Mono"/>
              </a:rPr>
            </a:br>
            <a:br>
              <a:rPr lang="en" altLang="zh-CN" sz="1800" dirty="0">
                <a:solidFill>
                  <a:srgbClr val="080808"/>
                </a:solidFill>
                <a:effectLst/>
                <a:latin typeface="JetBrains Mono"/>
              </a:rPr>
            </a:br>
            <a:br>
              <a:rPr lang="en" altLang="zh-CN" sz="1800" dirty="0">
                <a:solidFill>
                  <a:srgbClr val="080808"/>
                </a:solidFill>
                <a:effectLst/>
                <a:latin typeface="JetBrains Mono"/>
              </a:rPr>
            </a:br>
            <a:endParaRPr lang="en" altLang="zh-CN" sz="1800" dirty="0">
              <a:solidFill>
                <a:srgbClr val="080808"/>
              </a:solidFill>
              <a:effectLst/>
              <a:latin typeface="JetBrains Mono"/>
            </a:endParaRPr>
          </a:p>
          <a:p>
            <a:pPr marL="0" indent="0">
              <a:buNone/>
            </a:pPr>
            <a:endParaRPr lang="en-US" altLang="zh-CN" dirty="0">
              <a:solidFill>
                <a:schemeClr val="tx2"/>
              </a:solidFill>
            </a:endParaRPr>
          </a:p>
          <a:p>
            <a:pPr marL="0" indent="0">
              <a:buNone/>
            </a:pPr>
            <a:r>
              <a:rPr lang="en-US" altLang="zh-CN" dirty="0">
                <a:solidFill>
                  <a:schemeClr val="tx2"/>
                </a:solidFill>
              </a:rPr>
              <a:t>               </a:t>
            </a: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13</a:t>
            </a:fld>
            <a:endParaRPr lang="zh-CN" altLang="en-US" dirty="0"/>
          </a:p>
        </p:txBody>
      </p:sp>
      <p:sp>
        <p:nvSpPr>
          <p:cNvPr id="12" name="内容占位符 2">
            <a:extLst>
              <a:ext uri="{FF2B5EF4-FFF2-40B4-BE49-F238E27FC236}">
                <a16:creationId xmlns:a16="http://schemas.microsoft.com/office/drawing/2014/main" id="{CAA2F71E-C971-D1FB-5C9D-D441E0FE2789}"/>
              </a:ext>
            </a:extLst>
          </p:cNvPr>
          <p:cNvSpPr txBox="1">
            <a:spLocks/>
          </p:cNvSpPr>
          <p:nvPr/>
        </p:nvSpPr>
        <p:spPr>
          <a:xfrm>
            <a:off x="3514398" y="845073"/>
            <a:ext cx="6480720" cy="3940924"/>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br>
              <a:rPr lang="en" altLang="zh-CN" sz="700" dirty="0">
                <a:solidFill>
                  <a:srgbClr val="080808"/>
                </a:solidFill>
                <a:latin typeface="JetBrains Mono"/>
              </a:rPr>
            </a:b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a:solidFill>
                  <a:srgbClr val="0033B3"/>
                </a:solidFill>
                <a:latin typeface="JetBrains Mono"/>
              </a:rPr>
              <a:t>try </a:t>
            </a:r>
            <a:r>
              <a:rPr lang="en" altLang="zh-CN" sz="700" dirty="0">
                <a:solidFill>
                  <a:srgbClr val="080808"/>
                </a:solidFill>
                <a:latin typeface="JetBrains Mono"/>
              </a:rPr>
              <a:t>(</a:t>
            </a:r>
            <a:r>
              <a:rPr lang="en" altLang="zh-CN" sz="700" dirty="0" err="1">
                <a:solidFill>
                  <a:srgbClr val="000000"/>
                </a:solidFill>
                <a:latin typeface="JetBrains Mono"/>
              </a:rPr>
              <a:t>IndexWriter</a:t>
            </a:r>
            <a:r>
              <a:rPr lang="en" altLang="zh-CN" sz="700" dirty="0">
                <a:solidFill>
                  <a:srgbClr val="000000"/>
                </a:solidFill>
                <a:latin typeface="JetBrains Mono"/>
              </a:rPr>
              <a:t> writer </a:t>
            </a:r>
            <a:r>
              <a:rPr lang="en" altLang="zh-CN" sz="700" dirty="0">
                <a:solidFill>
                  <a:srgbClr val="080808"/>
                </a:solidFill>
                <a:latin typeface="JetBrains Mono"/>
              </a:rPr>
              <a:t>= </a:t>
            </a:r>
            <a:r>
              <a:rPr lang="en" altLang="zh-CN" sz="700" dirty="0">
                <a:solidFill>
                  <a:srgbClr val="0033B3"/>
                </a:solidFill>
                <a:latin typeface="JetBrains Mono"/>
              </a:rPr>
              <a:t>new </a:t>
            </a:r>
            <a:r>
              <a:rPr lang="en" altLang="zh-CN" sz="700" dirty="0" err="1">
                <a:solidFill>
                  <a:srgbClr val="080808"/>
                </a:solidFill>
                <a:latin typeface="JetBrains Mono"/>
              </a:rPr>
              <a:t>IndexWriter</a:t>
            </a:r>
            <a:r>
              <a:rPr lang="en" altLang="zh-CN" sz="700" dirty="0">
                <a:solidFill>
                  <a:srgbClr val="080808"/>
                </a:solidFill>
                <a:latin typeface="JetBrains Mono"/>
              </a:rPr>
              <a:t>(</a:t>
            </a:r>
            <a:r>
              <a:rPr lang="en" altLang="zh-CN" sz="700" dirty="0" err="1">
                <a:solidFill>
                  <a:srgbClr val="000000"/>
                </a:solidFill>
                <a:latin typeface="JetBrains Mono"/>
              </a:rPr>
              <a:t>dir</a:t>
            </a:r>
            <a:r>
              <a:rPr lang="en" altLang="zh-CN" sz="700" dirty="0">
                <a:solidFill>
                  <a:srgbClr val="080808"/>
                </a:solidFill>
                <a:latin typeface="JetBrains Mono"/>
              </a:rPr>
              <a:t>, </a:t>
            </a:r>
            <a:r>
              <a:rPr lang="en" altLang="zh-CN" sz="700" dirty="0" err="1">
                <a:solidFill>
                  <a:srgbClr val="000000"/>
                </a:solidFill>
                <a:latin typeface="JetBrains Mono"/>
              </a:rPr>
              <a:t>iwc</a:t>
            </a:r>
            <a:r>
              <a:rPr lang="en" altLang="zh-CN" sz="700" dirty="0">
                <a:solidFill>
                  <a:srgbClr val="080808"/>
                </a:solidFill>
                <a:latin typeface="JetBrains Mono"/>
              </a:rPr>
              <a:t>); </a:t>
            </a:r>
            <a:r>
              <a:rPr lang="en" altLang="zh-CN" sz="700" dirty="0" err="1">
                <a:solidFill>
                  <a:srgbClr val="000000"/>
                </a:solidFill>
                <a:latin typeface="JetBrains Mono"/>
              </a:rPr>
              <a:t>IndexFiles</a:t>
            </a:r>
            <a:r>
              <a:rPr lang="en" altLang="zh-CN" sz="700" dirty="0">
                <a:solidFill>
                  <a:srgbClr val="000000"/>
                </a:solidFill>
                <a:latin typeface="JetBrains Mono"/>
              </a:rPr>
              <a:t> </a:t>
            </a:r>
            <a:r>
              <a:rPr lang="en" altLang="zh-CN" sz="700" dirty="0" err="1">
                <a:solidFill>
                  <a:srgbClr val="000000"/>
                </a:solidFill>
                <a:latin typeface="JetBrains Mono"/>
              </a:rPr>
              <a:t>indexFiles</a:t>
            </a:r>
            <a:r>
              <a:rPr lang="en" altLang="zh-CN" sz="700" dirty="0">
                <a:solidFill>
                  <a:srgbClr val="000000"/>
                </a:solidFill>
                <a:latin typeface="JetBrains Mono"/>
              </a:rPr>
              <a:t> </a:t>
            </a:r>
            <a:r>
              <a:rPr lang="en" altLang="zh-CN" sz="700" dirty="0">
                <a:solidFill>
                  <a:srgbClr val="080808"/>
                </a:solidFill>
                <a:latin typeface="JetBrains Mono"/>
              </a:rPr>
              <a:t>= </a:t>
            </a:r>
            <a:r>
              <a:rPr lang="en" altLang="zh-CN" sz="700" dirty="0">
                <a:solidFill>
                  <a:srgbClr val="0033B3"/>
                </a:solidFill>
                <a:latin typeface="JetBrains Mono"/>
              </a:rPr>
              <a:t>new </a:t>
            </a:r>
            <a:r>
              <a:rPr lang="en" altLang="zh-CN" sz="700" dirty="0" err="1">
                <a:solidFill>
                  <a:srgbClr val="080808"/>
                </a:solidFill>
                <a:latin typeface="JetBrains Mono"/>
              </a:rPr>
              <a:t>IndexFiles</a:t>
            </a:r>
            <a:r>
              <a:rPr lang="en" altLang="zh-CN" sz="700" dirty="0">
                <a:solidFill>
                  <a:srgbClr val="080808"/>
                </a:solidFill>
                <a:latin typeface="JetBrains Mono"/>
              </a:rPr>
              <a:t>(</a:t>
            </a:r>
            <a:r>
              <a:rPr lang="en" altLang="zh-CN" sz="700" dirty="0" err="1">
                <a:solidFill>
                  <a:srgbClr val="000000"/>
                </a:solidFill>
                <a:latin typeface="JetBrains Mono"/>
              </a:rPr>
              <a:t>vectorDictInstance</a:t>
            </a:r>
            <a:r>
              <a:rPr lang="en" altLang="zh-CN" sz="700" dirty="0">
                <a:solidFill>
                  <a:srgbClr val="080808"/>
                </a:solidFill>
                <a:latin typeface="JetBrains Mono"/>
              </a:rPr>
              <a:t>)) {</a:t>
            </a: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err="1">
                <a:solidFill>
                  <a:srgbClr val="000000"/>
                </a:solidFill>
                <a:latin typeface="JetBrains Mono"/>
              </a:rPr>
              <a:t>indexFiles</a:t>
            </a:r>
            <a:r>
              <a:rPr lang="en" altLang="zh-CN" sz="700" dirty="0" err="1">
                <a:solidFill>
                  <a:srgbClr val="080808"/>
                </a:solidFill>
                <a:latin typeface="JetBrains Mono"/>
              </a:rPr>
              <a:t>.indexDocs</a:t>
            </a:r>
            <a:r>
              <a:rPr lang="en" altLang="zh-CN" sz="700" dirty="0">
                <a:solidFill>
                  <a:srgbClr val="080808"/>
                </a:solidFill>
                <a:latin typeface="JetBrains Mono"/>
              </a:rPr>
              <a:t>(</a:t>
            </a:r>
            <a:r>
              <a:rPr lang="en" altLang="zh-CN" sz="700" dirty="0">
                <a:solidFill>
                  <a:srgbClr val="000000"/>
                </a:solidFill>
                <a:latin typeface="JetBrains Mono"/>
              </a:rPr>
              <a:t>writer</a:t>
            </a:r>
            <a:r>
              <a:rPr lang="en" altLang="zh-CN" sz="700" dirty="0">
                <a:solidFill>
                  <a:srgbClr val="080808"/>
                </a:solidFill>
                <a:latin typeface="JetBrains Mono"/>
              </a:rPr>
              <a:t>, </a:t>
            </a:r>
            <a:r>
              <a:rPr lang="en" altLang="zh-CN" sz="700" dirty="0" err="1">
                <a:solidFill>
                  <a:srgbClr val="000000"/>
                </a:solidFill>
                <a:latin typeface="JetBrains Mono"/>
              </a:rPr>
              <a:t>docDir</a:t>
            </a:r>
            <a:r>
              <a:rPr lang="en" altLang="zh-CN" sz="700" dirty="0">
                <a:solidFill>
                  <a:srgbClr val="080808"/>
                </a:solidFill>
                <a:latin typeface="JetBrains Mono"/>
              </a:rPr>
              <a:t>);</a:t>
            </a:r>
            <a:br>
              <a:rPr lang="en" altLang="zh-CN" sz="700" dirty="0">
                <a:solidFill>
                  <a:srgbClr val="080808"/>
                </a:solidFill>
                <a:latin typeface="JetBrains Mono"/>
              </a:rPr>
            </a:br>
            <a:r>
              <a:rPr lang="en" altLang="zh-CN" sz="700" i="1" dirty="0">
                <a:solidFill>
                  <a:srgbClr val="8C8C8C"/>
                </a:solidFill>
                <a:latin typeface="JetBrains Mono"/>
              </a:rPr>
              <a:t>        </a:t>
            </a:r>
            <a:r>
              <a:rPr lang="en" altLang="zh-CN" sz="700" dirty="0">
                <a:solidFill>
                  <a:srgbClr val="080808"/>
                </a:solidFill>
                <a:latin typeface="JetBrains Mono"/>
              </a:rPr>
              <a:t>} </a:t>
            </a:r>
            <a:r>
              <a:rPr lang="en" altLang="zh-CN" sz="700" dirty="0">
                <a:solidFill>
                  <a:srgbClr val="0033B3"/>
                </a:solidFill>
                <a:latin typeface="JetBrains Mono"/>
              </a:rPr>
              <a:t>finally </a:t>
            </a:r>
            <a:r>
              <a:rPr lang="en" altLang="zh-CN" sz="700" dirty="0">
                <a:solidFill>
                  <a:srgbClr val="080808"/>
                </a:solidFill>
                <a:latin typeface="JetBrains Mono"/>
              </a:rPr>
              <a:t>{</a:t>
            </a: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err="1">
                <a:solidFill>
                  <a:srgbClr val="000000"/>
                </a:solidFill>
                <a:latin typeface="JetBrains Mono"/>
              </a:rPr>
              <a:t>IOUtils</a:t>
            </a:r>
            <a:r>
              <a:rPr lang="en" altLang="zh-CN" sz="700" dirty="0" err="1">
                <a:solidFill>
                  <a:srgbClr val="080808"/>
                </a:solidFill>
                <a:latin typeface="JetBrains Mono"/>
              </a:rPr>
              <a:t>.</a:t>
            </a:r>
            <a:r>
              <a:rPr lang="en" altLang="zh-CN" sz="700" i="1" dirty="0" err="1">
                <a:solidFill>
                  <a:srgbClr val="080808"/>
                </a:solidFill>
                <a:latin typeface="JetBrains Mono"/>
              </a:rPr>
              <a:t>close</a:t>
            </a:r>
            <a:r>
              <a:rPr lang="en" altLang="zh-CN" sz="700" dirty="0">
                <a:solidFill>
                  <a:srgbClr val="080808"/>
                </a:solidFill>
                <a:latin typeface="JetBrains Mono"/>
              </a:rPr>
              <a:t>(</a:t>
            </a:r>
            <a:r>
              <a:rPr lang="en" altLang="zh-CN" sz="700" dirty="0" err="1">
                <a:solidFill>
                  <a:srgbClr val="000000"/>
                </a:solidFill>
                <a:latin typeface="JetBrains Mono"/>
              </a:rPr>
              <a:t>vectorDictInstance</a:t>
            </a:r>
            <a:r>
              <a:rPr lang="en" altLang="zh-CN" sz="700" dirty="0">
                <a:solidFill>
                  <a:srgbClr val="080808"/>
                </a:solidFill>
                <a:latin typeface="JetBrains Mono"/>
              </a:rPr>
              <a:t>);</a:t>
            </a:r>
            <a:br>
              <a:rPr lang="en" altLang="zh-CN" sz="700" dirty="0">
                <a:solidFill>
                  <a:srgbClr val="080808"/>
                </a:solidFill>
                <a:latin typeface="JetBrains Mono"/>
              </a:rPr>
            </a:br>
            <a:r>
              <a:rPr lang="en" altLang="zh-CN" sz="700" dirty="0">
                <a:solidFill>
                  <a:srgbClr val="080808"/>
                </a:solidFill>
                <a:latin typeface="JetBrains Mono"/>
              </a:rPr>
              <a:t>        }</a:t>
            </a:r>
            <a:br>
              <a:rPr lang="en" altLang="zh-CN" sz="700" dirty="0">
                <a:solidFill>
                  <a:srgbClr val="080808"/>
                </a:solidFill>
                <a:latin typeface="JetBrains Mono"/>
              </a:rPr>
            </a:b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a:solidFill>
                  <a:srgbClr val="000000"/>
                </a:solidFill>
                <a:latin typeface="JetBrains Mono"/>
              </a:rPr>
              <a:t>Date end </a:t>
            </a:r>
            <a:r>
              <a:rPr lang="en" altLang="zh-CN" sz="700" dirty="0">
                <a:solidFill>
                  <a:srgbClr val="080808"/>
                </a:solidFill>
                <a:latin typeface="JetBrains Mono"/>
              </a:rPr>
              <a:t>= </a:t>
            </a:r>
            <a:r>
              <a:rPr lang="en" altLang="zh-CN" sz="700" dirty="0">
                <a:solidFill>
                  <a:srgbClr val="0033B3"/>
                </a:solidFill>
                <a:latin typeface="JetBrains Mono"/>
              </a:rPr>
              <a:t>new </a:t>
            </a:r>
            <a:r>
              <a:rPr lang="en" altLang="zh-CN" sz="700" dirty="0">
                <a:solidFill>
                  <a:srgbClr val="080808"/>
                </a:solidFill>
                <a:latin typeface="JetBrains Mono"/>
              </a:rPr>
              <a:t>Date();</a:t>
            </a: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a:solidFill>
                  <a:srgbClr val="0033B3"/>
                </a:solidFill>
                <a:latin typeface="JetBrains Mono"/>
              </a:rPr>
              <a:t>try </a:t>
            </a:r>
            <a:r>
              <a:rPr lang="en" altLang="zh-CN" sz="700" dirty="0">
                <a:solidFill>
                  <a:srgbClr val="080808"/>
                </a:solidFill>
                <a:latin typeface="JetBrains Mono"/>
              </a:rPr>
              <a:t>(</a:t>
            </a:r>
            <a:r>
              <a:rPr lang="en" altLang="zh-CN" sz="700" dirty="0" err="1">
                <a:solidFill>
                  <a:srgbClr val="000000"/>
                </a:solidFill>
                <a:latin typeface="JetBrains Mono"/>
              </a:rPr>
              <a:t>IndexReader</a:t>
            </a:r>
            <a:r>
              <a:rPr lang="en" altLang="zh-CN" sz="700" dirty="0">
                <a:solidFill>
                  <a:srgbClr val="000000"/>
                </a:solidFill>
                <a:latin typeface="JetBrains Mono"/>
              </a:rPr>
              <a:t> reader </a:t>
            </a:r>
            <a:r>
              <a:rPr lang="en" altLang="zh-CN" sz="700" dirty="0">
                <a:solidFill>
                  <a:srgbClr val="080808"/>
                </a:solidFill>
                <a:latin typeface="JetBrains Mono"/>
              </a:rPr>
              <a:t>= </a:t>
            </a:r>
            <a:r>
              <a:rPr lang="en" altLang="zh-CN" sz="700" dirty="0" err="1">
                <a:solidFill>
                  <a:srgbClr val="000000"/>
                </a:solidFill>
                <a:latin typeface="JetBrains Mono"/>
              </a:rPr>
              <a:t>DirectoryReader</a:t>
            </a:r>
            <a:r>
              <a:rPr lang="en" altLang="zh-CN" sz="700" dirty="0" err="1">
                <a:solidFill>
                  <a:srgbClr val="080808"/>
                </a:solidFill>
                <a:latin typeface="JetBrains Mono"/>
              </a:rPr>
              <a:t>.</a:t>
            </a:r>
            <a:r>
              <a:rPr lang="en" altLang="zh-CN" sz="700" i="1" dirty="0" err="1">
                <a:solidFill>
                  <a:srgbClr val="080808"/>
                </a:solidFill>
                <a:latin typeface="JetBrains Mono"/>
              </a:rPr>
              <a:t>open</a:t>
            </a:r>
            <a:r>
              <a:rPr lang="en" altLang="zh-CN" sz="700" dirty="0">
                <a:solidFill>
                  <a:srgbClr val="080808"/>
                </a:solidFill>
                <a:latin typeface="JetBrains Mono"/>
              </a:rPr>
              <a:t>(</a:t>
            </a:r>
            <a:r>
              <a:rPr lang="en" altLang="zh-CN" sz="700" dirty="0" err="1">
                <a:solidFill>
                  <a:srgbClr val="000000"/>
                </a:solidFill>
                <a:latin typeface="JetBrains Mono"/>
              </a:rPr>
              <a:t>dir</a:t>
            </a:r>
            <a:r>
              <a:rPr lang="en" altLang="zh-CN" sz="700" dirty="0">
                <a:solidFill>
                  <a:srgbClr val="080808"/>
                </a:solidFill>
                <a:latin typeface="JetBrains Mono"/>
              </a:rPr>
              <a:t>)) {</a:t>
            </a: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err="1">
                <a:solidFill>
                  <a:srgbClr val="000000"/>
                </a:solidFill>
                <a:latin typeface="JetBrains Mono"/>
              </a:rPr>
              <a:t>System</a:t>
            </a:r>
            <a:r>
              <a:rPr lang="en" altLang="zh-CN" sz="700" dirty="0" err="1">
                <a:solidFill>
                  <a:srgbClr val="080808"/>
                </a:solidFill>
                <a:latin typeface="JetBrains Mono"/>
              </a:rPr>
              <a:t>.</a:t>
            </a:r>
            <a:r>
              <a:rPr lang="en" altLang="zh-CN" sz="700" i="1" dirty="0" err="1">
                <a:solidFill>
                  <a:srgbClr val="871094"/>
                </a:solidFill>
                <a:latin typeface="JetBrains Mono"/>
              </a:rPr>
              <a:t>out</a:t>
            </a:r>
            <a:r>
              <a:rPr lang="en" altLang="zh-CN" sz="700" dirty="0" err="1">
                <a:solidFill>
                  <a:srgbClr val="080808"/>
                </a:solidFill>
                <a:latin typeface="JetBrains Mono"/>
              </a:rPr>
              <a:t>.println</a:t>
            </a:r>
            <a:r>
              <a:rPr lang="en" altLang="zh-CN" sz="700" dirty="0">
                <a:solidFill>
                  <a:srgbClr val="080808"/>
                </a:solidFill>
                <a:latin typeface="JetBrains Mono"/>
              </a:rPr>
              <a:t>(</a:t>
            </a: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a:solidFill>
                  <a:srgbClr val="067D17"/>
                </a:solidFill>
                <a:latin typeface="JetBrains Mono"/>
              </a:rPr>
              <a:t>"Indexed "</a:t>
            </a:r>
            <a:br>
              <a:rPr lang="en" altLang="zh-CN" sz="700" dirty="0">
                <a:solidFill>
                  <a:srgbClr val="067D17"/>
                </a:solidFill>
                <a:latin typeface="JetBrains Mono"/>
              </a:rPr>
            </a:br>
            <a:r>
              <a:rPr lang="en" altLang="zh-CN" sz="700" dirty="0">
                <a:solidFill>
                  <a:srgbClr val="067D17"/>
                </a:solidFill>
                <a:latin typeface="JetBrains Mono"/>
              </a:rPr>
              <a:t>                            </a:t>
            </a:r>
            <a:r>
              <a:rPr lang="en" altLang="zh-CN" sz="700" dirty="0">
                <a:solidFill>
                  <a:srgbClr val="080808"/>
                </a:solidFill>
                <a:latin typeface="JetBrains Mono"/>
              </a:rPr>
              <a:t>+ </a:t>
            </a:r>
            <a:r>
              <a:rPr lang="en" altLang="zh-CN" sz="700" dirty="0" err="1">
                <a:solidFill>
                  <a:srgbClr val="000000"/>
                </a:solidFill>
                <a:latin typeface="JetBrains Mono"/>
              </a:rPr>
              <a:t>reader</a:t>
            </a:r>
            <a:r>
              <a:rPr lang="en" altLang="zh-CN" sz="700" dirty="0" err="1">
                <a:solidFill>
                  <a:srgbClr val="080808"/>
                </a:solidFill>
                <a:latin typeface="JetBrains Mono"/>
              </a:rPr>
              <a:t>.numDocs</a:t>
            </a:r>
            <a:r>
              <a:rPr lang="en" altLang="zh-CN" sz="700" dirty="0">
                <a:solidFill>
                  <a:srgbClr val="080808"/>
                </a:solidFill>
                <a:latin typeface="JetBrains Mono"/>
              </a:rPr>
              <a:t>()</a:t>
            </a:r>
            <a:br>
              <a:rPr lang="en" altLang="zh-CN" sz="700" dirty="0">
                <a:solidFill>
                  <a:srgbClr val="080808"/>
                </a:solidFill>
                <a:latin typeface="JetBrains Mono"/>
              </a:rPr>
            </a:br>
            <a:r>
              <a:rPr lang="en" altLang="zh-CN" sz="700" dirty="0">
                <a:solidFill>
                  <a:srgbClr val="080808"/>
                </a:solidFill>
                <a:latin typeface="JetBrains Mono"/>
              </a:rPr>
              <a:t>                            + </a:t>
            </a:r>
            <a:r>
              <a:rPr lang="en" altLang="zh-CN" sz="700" dirty="0">
                <a:solidFill>
                  <a:srgbClr val="067D17"/>
                </a:solidFill>
                <a:latin typeface="JetBrains Mono"/>
              </a:rPr>
              <a:t>" documents in "</a:t>
            </a:r>
            <a:br>
              <a:rPr lang="en" altLang="zh-CN" sz="700" dirty="0">
                <a:solidFill>
                  <a:srgbClr val="067D17"/>
                </a:solidFill>
                <a:latin typeface="JetBrains Mono"/>
              </a:rPr>
            </a:br>
            <a:r>
              <a:rPr lang="en" altLang="zh-CN" sz="700" dirty="0">
                <a:solidFill>
                  <a:srgbClr val="067D17"/>
                </a:solidFill>
                <a:latin typeface="JetBrains Mono"/>
              </a:rPr>
              <a:t>                            </a:t>
            </a:r>
            <a:r>
              <a:rPr lang="en" altLang="zh-CN" sz="700" dirty="0">
                <a:solidFill>
                  <a:srgbClr val="080808"/>
                </a:solidFill>
                <a:latin typeface="JetBrains Mono"/>
              </a:rPr>
              <a:t>+ (</a:t>
            </a:r>
            <a:r>
              <a:rPr lang="en" altLang="zh-CN" sz="700" dirty="0" err="1">
                <a:solidFill>
                  <a:srgbClr val="000000"/>
                </a:solidFill>
                <a:latin typeface="JetBrains Mono"/>
              </a:rPr>
              <a:t>end</a:t>
            </a:r>
            <a:r>
              <a:rPr lang="en" altLang="zh-CN" sz="700" dirty="0" err="1">
                <a:solidFill>
                  <a:srgbClr val="080808"/>
                </a:solidFill>
                <a:latin typeface="JetBrains Mono"/>
              </a:rPr>
              <a:t>.getTime</a:t>
            </a:r>
            <a:r>
              <a:rPr lang="en" altLang="zh-CN" sz="700" dirty="0">
                <a:solidFill>
                  <a:srgbClr val="080808"/>
                </a:solidFill>
                <a:latin typeface="JetBrains Mono"/>
              </a:rPr>
              <a:t>() - </a:t>
            </a:r>
            <a:r>
              <a:rPr lang="en" altLang="zh-CN" sz="700" dirty="0" err="1">
                <a:solidFill>
                  <a:srgbClr val="000000"/>
                </a:solidFill>
                <a:latin typeface="JetBrains Mono"/>
              </a:rPr>
              <a:t>start</a:t>
            </a:r>
            <a:r>
              <a:rPr lang="en" altLang="zh-CN" sz="700" dirty="0" err="1">
                <a:solidFill>
                  <a:srgbClr val="080808"/>
                </a:solidFill>
                <a:latin typeface="JetBrains Mono"/>
              </a:rPr>
              <a:t>.getTime</a:t>
            </a:r>
            <a:r>
              <a:rPr lang="en" altLang="zh-CN" sz="700" dirty="0">
                <a:solidFill>
                  <a:srgbClr val="080808"/>
                </a:solidFill>
                <a:latin typeface="JetBrains Mono"/>
              </a:rPr>
              <a:t>())</a:t>
            </a:r>
            <a:br>
              <a:rPr lang="en" altLang="zh-CN" sz="700" dirty="0">
                <a:solidFill>
                  <a:srgbClr val="080808"/>
                </a:solidFill>
                <a:latin typeface="JetBrains Mono"/>
              </a:rPr>
            </a:br>
            <a:r>
              <a:rPr lang="en" altLang="zh-CN" sz="700" dirty="0">
                <a:solidFill>
                  <a:srgbClr val="080808"/>
                </a:solidFill>
                <a:latin typeface="JetBrains Mono"/>
              </a:rPr>
              <a:t>                            + </a:t>
            </a:r>
            <a:r>
              <a:rPr lang="en" altLang="zh-CN" sz="700" dirty="0">
                <a:solidFill>
                  <a:srgbClr val="067D17"/>
                </a:solidFill>
                <a:latin typeface="JetBrains Mono"/>
              </a:rPr>
              <a:t>" </a:t>
            </a:r>
            <a:r>
              <a:rPr lang="en" altLang="zh-CN" sz="700" dirty="0" err="1">
                <a:solidFill>
                  <a:srgbClr val="067D17"/>
                </a:solidFill>
                <a:latin typeface="JetBrains Mono"/>
              </a:rPr>
              <a:t>ms</a:t>
            </a:r>
            <a:r>
              <a:rPr lang="en" altLang="zh-CN" sz="700" dirty="0">
                <a:solidFill>
                  <a:srgbClr val="067D17"/>
                </a:solidFill>
                <a:latin typeface="JetBrains Mono"/>
              </a:rPr>
              <a:t>"</a:t>
            </a:r>
            <a:r>
              <a:rPr lang="en" altLang="zh-CN" sz="700" dirty="0">
                <a:solidFill>
                  <a:srgbClr val="080808"/>
                </a:solidFill>
                <a:latin typeface="JetBrains Mono"/>
              </a:rPr>
              <a:t>);</a:t>
            </a: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a:solidFill>
                  <a:srgbClr val="0033B3"/>
                </a:solidFill>
                <a:latin typeface="JetBrains Mono"/>
              </a:rPr>
              <a:t>if </a:t>
            </a:r>
            <a:r>
              <a:rPr lang="en" altLang="zh-CN" sz="700" dirty="0">
                <a:solidFill>
                  <a:srgbClr val="080808"/>
                </a:solidFill>
                <a:latin typeface="JetBrains Mono"/>
              </a:rPr>
              <a:t>(</a:t>
            </a:r>
            <a:r>
              <a:rPr lang="en" altLang="zh-CN" sz="700" dirty="0" err="1">
                <a:solidFill>
                  <a:srgbClr val="000000"/>
                </a:solidFill>
                <a:latin typeface="JetBrains Mono"/>
              </a:rPr>
              <a:t>reader</a:t>
            </a:r>
            <a:r>
              <a:rPr lang="en" altLang="zh-CN" sz="700" dirty="0" err="1">
                <a:solidFill>
                  <a:srgbClr val="080808"/>
                </a:solidFill>
                <a:latin typeface="JetBrains Mono"/>
              </a:rPr>
              <a:t>.numDocs</a:t>
            </a:r>
            <a:r>
              <a:rPr lang="en" altLang="zh-CN" sz="700" dirty="0">
                <a:solidFill>
                  <a:srgbClr val="080808"/>
                </a:solidFill>
                <a:latin typeface="JetBrains Mono"/>
              </a:rPr>
              <a:t>() &gt; </a:t>
            </a:r>
            <a:r>
              <a:rPr lang="en" altLang="zh-CN" sz="700" dirty="0">
                <a:solidFill>
                  <a:srgbClr val="1750EB"/>
                </a:solidFill>
                <a:latin typeface="JetBrains Mono"/>
              </a:rPr>
              <a:t>100</a:t>
            </a:r>
            <a:br>
              <a:rPr lang="en" altLang="zh-CN" sz="700" dirty="0">
                <a:solidFill>
                  <a:srgbClr val="1750EB"/>
                </a:solidFill>
                <a:latin typeface="JetBrains Mono"/>
              </a:rPr>
            </a:br>
            <a:r>
              <a:rPr lang="en" altLang="zh-CN" sz="700" dirty="0">
                <a:solidFill>
                  <a:srgbClr val="1750EB"/>
                </a:solidFill>
                <a:latin typeface="JetBrains Mono"/>
              </a:rPr>
              <a:t>                    </a:t>
            </a:r>
            <a:r>
              <a:rPr lang="en" altLang="zh-CN" sz="700" dirty="0">
                <a:solidFill>
                  <a:srgbClr val="080808"/>
                </a:solidFill>
                <a:latin typeface="JetBrains Mono"/>
              </a:rPr>
              <a:t>&amp;&amp; </a:t>
            </a:r>
            <a:r>
              <a:rPr lang="en" altLang="zh-CN" sz="700" dirty="0" err="1">
                <a:solidFill>
                  <a:srgbClr val="000000"/>
                </a:solidFill>
                <a:latin typeface="JetBrains Mono"/>
              </a:rPr>
              <a:t>vectorDictSize</a:t>
            </a:r>
            <a:r>
              <a:rPr lang="en" altLang="zh-CN" sz="700" dirty="0">
                <a:solidFill>
                  <a:srgbClr val="000000"/>
                </a:solidFill>
                <a:latin typeface="JetBrains Mono"/>
              </a:rPr>
              <a:t> </a:t>
            </a:r>
            <a:r>
              <a:rPr lang="en" altLang="zh-CN" sz="700" dirty="0">
                <a:solidFill>
                  <a:srgbClr val="080808"/>
                </a:solidFill>
                <a:latin typeface="JetBrains Mono"/>
              </a:rPr>
              <a:t>&lt; </a:t>
            </a:r>
            <a:r>
              <a:rPr lang="en" altLang="zh-CN" sz="700" dirty="0">
                <a:solidFill>
                  <a:srgbClr val="1750EB"/>
                </a:solidFill>
                <a:latin typeface="JetBrains Mono"/>
              </a:rPr>
              <a:t>1_000_000</a:t>
            </a:r>
            <a:br>
              <a:rPr lang="en" altLang="zh-CN" sz="700" dirty="0">
                <a:solidFill>
                  <a:srgbClr val="1750EB"/>
                </a:solidFill>
                <a:latin typeface="JetBrains Mono"/>
              </a:rPr>
            </a:br>
            <a:r>
              <a:rPr lang="en" altLang="zh-CN" sz="700" dirty="0">
                <a:solidFill>
                  <a:srgbClr val="1750EB"/>
                </a:solidFill>
                <a:latin typeface="JetBrains Mono"/>
              </a:rPr>
              <a:t>                    </a:t>
            </a:r>
            <a:r>
              <a:rPr lang="en" altLang="zh-CN" sz="700" dirty="0">
                <a:solidFill>
                  <a:srgbClr val="080808"/>
                </a:solidFill>
                <a:latin typeface="JetBrains Mono"/>
              </a:rPr>
              <a:t>&amp;&amp; </a:t>
            </a:r>
            <a:r>
              <a:rPr lang="en" altLang="zh-CN" sz="700" dirty="0" err="1">
                <a:solidFill>
                  <a:srgbClr val="000000"/>
                </a:solidFill>
                <a:latin typeface="JetBrains Mono"/>
              </a:rPr>
              <a:t>System</a:t>
            </a:r>
            <a:r>
              <a:rPr lang="en" altLang="zh-CN" sz="700" dirty="0" err="1">
                <a:solidFill>
                  <a:srgbClr val="080808"/>
                </a:solidFill>
                <a:latin typeface="JetBrains Mono"/>
              </a:rPr>
              <a:t>.</a:t>
            </a:r>
            <a:r>
              <a:rPr lang="en" altLang="zh-CN" sz="700" i="1" dirty="0" err="1">
                <a:solidFill>
                  <a:srgbClr val="080808"/>
                </a:solidFill>
                <a:latin typeface="JetBrains Mono"/>
              </a:rPr>
              <a:t>getProperty</a:t>
            </a:r>
            <a:r>
              <a:rPr lang="en" altLang="zh-CN" sz="700" dirty="0">
                <a:solidFill>
                  <a:srgbClr val="080808"/>
                </a:solidFill>
                <a:latin typeface="JetBrains Mono"/>
              </a:rPr>
              <a:t>(</a:t>
            </a:r>
            <a:r>
              <a:rPr lang="en" altLang="zh-CN" sz="700" dirty="0">
                <a:solidFill>
                  <a:srgbClr val="067D17"/>
                </a:solidFill>
                <a:latin typeface="JetBrains Mono"/>
              </a:rPr>
              <a:t>"</a:t>
            </a:r>
            <a:r>
              <a:rPr lang="en" altLang="zh-CN" sz="700" dirty="0" err="1">
                <a:solidFill>
                  <a:srgbClr val="067D17"/>
                </a:solidFill>
                <a:latin typeface="JetBrains Mono"/>
              </a:rPr>
              <a:t>smoketester</a:t>
            </a:r>
            <a:r>
              <a:rPr lang="en" altLang="zh-CN" sz="700" dirty="0">
                <a:solidFill>
                  <a:srgbClr val="067D17"/>
                </a:solidFill>
                <a:latin typeface="JetBrains Mono"/>
              </a:rPr>
              <a:t>"</a:t>
            </a:r>
            <a:r>
              <a:rPr lang="en" altLang="zh-CN" sz="700" dirty="0">
                <a:solidFill>
                  <a:srgbClr val="080808"/>
                </a:solidFill>
                <a:latin typeface="JetBrains Mono"/>
              </a:rPr>
              <a:t>) == </a:t>
            </a:r>
            <a:r>
              <a:rPr lang="en" altLang="zh-CN" sz="700" dirty="0">
                <a:solidFill>
                  <a:srgbClr val="0033B3"/>
                </a:solidFill>
                <a:latin typeface="JetBrains Mono"/>
              </a:rPr>
              <a:t>null</a:t>
            </a:r>
            <a:r>
              <a:rPr lang="en" altLang="zh-CN" sz="700" dirty="0">
                <a:solidFill>
                  <a:srgbClr val="080808"/>
                </a:solidFill>
                <a:latin typeface="JetBrains Mono"/>
              </a:rPr>
              <a:t>) {</a:t>
            </a: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a:solidFill>
                  <a:srgbClr val="0033B3"/>
                </a:solidFill>
                <a:latin typeface="JetBrains Mono"/>
              </a:rPr>
              <a:t>throw new </a:t>
            </a:r>
            <a:r>
              <a:rPr lang="en" altLang="zh-CN" sz="700" dirty="0" err="1">
                <a:solidFill>
                  <a:srgbClr val="080808"/>
                </a:solidFill>
                <a:latin typeface="JetBrains Mono"/>
              </a:rPr>
              <a:t>RuntimeException</a:t>
            </a:r>
            <a:r>
              <a:rPr lang="en" altLang="zh-CN" sz="700" dirty="0">
                <a:solidFill>
                  <a:srgbClr val="080808"/>
                </a:solidFill>
                <a:latin typeface="JetBrains Mono"/>
              </a:rPr>
              <a:t>(</a:t>
            </a: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a:solidFill>
                  <a:srgbClr val="067D17"/>
                </a:solidFill>
                <a:latin typeface="JetBrains Mono"/>
              </a:rPr>
              <a:t>"Are you (ab)using the toy vector dictionary? See the package </a:t>
            </a:r>
            <a:r>
              <a:rPr lang="en" altLang="zh-CN" sz="700" dirty="0" err="1">
                <a:solidFill>
                  <a:srgbClr val="067D17"/>
                </a:solidFill>
                <a:latin typeface="JetBrains Mono"/>
              </a:rPr>
              <a:t>javadocs</a:t>
            </a:r>
            <a:r>
              <a:rPr lang="en" altLang="zh-CN" sz="700" dirty="0">
                <a:solidFill>
                  <a:srgbClr val="067D17"/>
                </a:solidFill>
                <a:latin typeface="JetBrains Mono"/>
              </a:rPr>
              <a:t> to understand why you got this exception."</a:t>
            </a:r>
            <a:r>
              <a:rPr lang="en" altLang="zh-CN" sz="700" dirty="0">
                <a:solidFill>
                  <a:srgbClr val="080808"/>
                </a:solidFill>
                <a:latin typeface="JetBrains Mono"/>
              </a:rPr>
              <a:t>);</a:t>
            </a:r>
            <a:br>
              <a:rPr lang="en" altLang="zh-CN" sz="700" dirty="0">
                <a:solidFill>
                  <a:srgbClr val="080808"/>
                </a:solidFill>
                <a:latin typeface="JetBrains Mono"/>
              </a:rPr>
            </a:br>
            <a:r>
              <a:rPr lang="en" altLang="zh-CN" sz="700" dirty="0">
                <a:solidFill>
                  <a:srgbClr val="080808"/>
                </a:solidFill>
                <a:latin typeface="JetBrains Mono"/>
              </a:rPr>
              <a:t>            }</a:t>
            </a:r>
            <a:br>
              <a:rPr lang="en" altLang="zh-CN" sz="700" dirty="0">
                <a:solidFill>
                  <a:srgbClr val="080808"/>
                </a:solidFill>
                <a:latin typeface="JetBrains Mono"/>
              </a:rPr>
            </a:br>
            <a:r>
              <a:rPr lang="en" altLang="zh-CN" sz="700" dirty="0">
                <a:solidFill>
                  <a:srgbClr val="080808"/>
                </a:solidFill>
                <a:latin typeface="JetBrains Mono"/>
              </a:rPr>
              <a:t>        }</a:t>
            </a:r>
            <a:br>
              <a:rPr lang="en" altLang="zh-CN" sz="700" dirty="0">
                <a:solidFill>
                  <a:srgbClr val="080808"/>
                </a:solidFill>
                <a:latin typeface="JetBrains Mono"/>
              </a:rPr>
            </a:br>
            <a:r>
              <a:rPr lang="en" altLang="zh-CN" sz="700" dirty="0">
                <a:solidFill>
                  <a:srgbClr val="080808"/>
                </a:solidFill>
                <a:latin typeface="JetBrains Mono"/>
              </a:rPr>
              <a:t>    } </a:t>
            </a:r>
            <a:r>
              <a:rPr lang="en" altLang="zh-CN" sz="700" dirty="0">
                <a:solidFill>
                  <a:srgbClr val="0033B3"/>
                </a:solidFill>
                <a:latin typeface="JetBrains Mono"/>
              </a:rPr>
              <a:t>catch </a:t>
            </a:r>
            <a:r>
              <a:rPr lang="en" altLang="zh-CN" sz="700" dirty="0">
                <a:solidFill>
                  <a:srgbClr val="080808"/>
                </a:solidFill>
                <a:latin typeface="JetBrains Mono"/>
              </a:rPr>
              <a:t>(</a:t>
            </a:r>
            <a:r>
              <a:rPr lang="en" altLang="zh-CN" sz="700" dirty="0" err="1">
                <a:solidFill>
                  <a:srgbClr val="000000"/>
                </a:solidFill>
                <a:latin typeface="JetBrains Mono"/>
              </a:rPr>
              <a:t>IOException</a:t>
            </a:r>
            <a:r>
              <a:rPr lang="en" altLang="zh-CN" sz="700" dirty="0">
                <a:solidFill>
                  <a:srgbClr val="000000"/>
                </a:solidFill>
                <a:latin typeface="JetBrains Mono"/>
              </a:rPr>
              <a:t> </a:t>
            </a:r>
            <a:r>
              <a:rPr lang="en" altLang="zh-CN" sz="700" dirty="0">
                <a:solidFill>
                  <a:srgbClr val="080808"/>
                </a:solidFill>
                <a:latin typeface="JetBrains Mono"/>
              </a:rPr>
              <a:t>e) {</a:t>
            </a: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err="1">
                <a:solidFill>
                  <a:srgbClr val="000000"/>
                </a:solidFill>
                <a:latin typeface="JetBrains Mono"/>
              </a:rPr>
              <a:t>System</a:t>
            </a:r>
            <a:r>
              <a:rPr lang="en" altLang="zh-CN" sz="700" dirty="0" err="1">
                <a:solidFill>
                  <a:srgbClr val="080808"/>
                </a:solidFill>
                <a:latin typeface="JetBrains Mono"/>
              </a:rPr>
              <a:t>.</a:t>
            </a:r>
            <a:r>
              <a:rPr lang="en" altLang="zh-CN" sz="700" i="1" dirty="0" err="1">
                <a:solidFill>
                  <a:srgbClr val="871094"/>
                </a:solidFill>
                <a:latin typeface="JetBrains Mono"/>
              </a:rPr>
              <a:t>out</a:t>
            </a:r>
            <a:r>
              <a:rPr lang="en" altLang="zh-CN" sz="700" dirty="0" err="1">
                <a:solidFill>
                  <a:srgbClr val="080808"/>
                </a:solidFill>
                <a:latin typeface="JetBrains Mono"/>
              </a:rPr>
              <a:t>.println</a:t>
            </a:r>
            <a:r>
              <a:rPr lang="en" altLang="zh-CN" sz="700" dirty="0">
                <a:solidFill>
                  <a:srgbClr val="080808"/>
                </a:solidFill>
                <a:latin typeface="JetBrains Mono"/>
              </a:rPr>
              <a:t>(</a:t>
            </a:r>
            <a:r>
              <a:rPr lang="en" altLang="zh-CN" sz="700" dirty="0">
                <a:solidFill>
                  <a:srgbClr val="067D17"/>
                </a:solidFill>
                <a:latin typeface="JetBrains Mono"/>
              </a:rPr>
              <a:t>" caught a " </a:t>
            </a:r>
            <a:r>
              <a:rPr lang="en" altLang="zh-CN" sz="700" dirty="0">
                <a:solidFill>
                  <a:srgbClr val="080808"/>
                </a:solidFill>
                <a:latin typeface="JetBrains Mono"/>
              </a:rPr>
              <a:t>+ </a:t>
            </a:r>
            <a:r>
              <a:rPr lang="en" altLang="zh-CN" sz="700" dirty="0" err="1">
                <a:solidFill>
                  <a:srgbClr val="080808"/>
                </a:solidFill>
                <a:latin typeface="JetBrains Mono"/>
              </a:rPr>
              <a:t>e.getClass</a:t>
            </a:r>
            <a:r>
              <a:rPr lang="en" altLang="zh-CN" sz="700" dirty="0">
                <a:solidFill>
                  <a:srgbClr val="080808"/>
                </a:solidFill>
                <a:latin typeface="JetBrains Mono"/>
              </a:rPr>
              <a:t>() + </a:t>
            </a:r>
            <a:r>
              <a:rPr lang="en" altLang="zh-CN" sz="700" dirty="0">
                <a:solidFill>
                  <a:srgbClr val="067D17"/>
                </a:solidFill>
                <a:latin typeface="JetBrains Mono"/>
              </a:rPr>
              <a:t>"</a:t>
            </a:r>
            <a:r>
              <a:rPr lang="en" altLang="zh-CN" sz="700" dirty="0">
                <a:solidFill>
                  <a:srgbClr val="0037A6"/>
                </a:solidFill>
                <a:latin typeface="JetBrains Mono"/>
              </a:rPr>
              <a:t>\n</a:t>
            </a:r>
            <a:r>
              <a:rPr lang="en" altLang="zh-CN" sz="700" dirty="0">
                <a:solidFill>
                  <a:srgbClr val="067D17"/>
                </a:solidFill>
                <a:latin typeface="JetBrains Mono"/>
              </a:rPr>
              <a:t> with message: " </a:t>
            </a:r>
            <a:r>
              <a:rPr lang="en" altLang="zh-CN" sz="700" dirty="0">
                <a:solidFill>
                  <a:srgbClr val="080808"/>
                </a:solidFill>
                <a:latin typeface="JetBrains Mono"/>
              </a:rPr>
              <a:t>+ </a:t>
            </a:r>
            <a:r>
              <a:rPr lang="en" altLang="zh-CN" sz="700" dirty="0" err="1">
                <a:solidFill>
                  <a:srgbClr val="080808"/>
                </a:solidFill>
                <a:latin typeface="JetBrains Mono"/>
              </a:rPr>
              <a:t>e.getMessage</a:t>
            </a:r>
            <a:r>
              <a:rPr lang="en" altLang="zh-CN" sz="700" dirty="0">
                <a:solidFill>
                  <a:srgbClr val="080808"/>
                </a:solidFill>
                <a:latin typeface="JetBrains Mono"/>
              </a:rPr>
              <a:t>());</a:t>
            </a:r>
            <a:br>
              <a:rPr lang="en" altLang="zh-CN" sz="700" dirty="0">
                <a:solidFill>
                  <a:srgbClr val="080808"/>
                </a:solidFill>
                <a:latin typeface="JetBrains Mono"/>
              </a:rPr>
            </a:br>
            <a:r>
              <a:rPr lang="en" altLang="zh-CN" sz="700" dirty="0">
                <a:solidFill>
                  <a:srgbClr val="080808"/>
                </a:solidFill>
                <a:latin typeface="JetBrains Mono"/>
              </a:rPr>
              <a:t>    }</a:t>
            </a:r>
            <a:br>
              <a:rPr lang="en" altLang="zh-CN" sz="700" dirty="0">
                <a:solidFill>
                  <a:srgbClr val="080808"/>
                </a:solidFill>
                <a:latin typeface="JetBrains Mono"/>
              </a:rPr>
            </a:br>
            <a:r>
              <a:rPr lang="en" altLang="zh-CN" sz="700" dirty="0">
                <a:solidFill>
                  <a:srgbClr val="080808"/>
                </a:solidFill>
                <a:latin typeface="JetBrains Mono"/>
              </a:rPr>
              <a:t>}</a:t>
            </a:r>
            <a:br>
              <a:rPr lang="en" altLang="zh-CN" sz="700" dirty="0">
                <a:solidFill>
                  <a:srgbClr val="080808"/>
                </a:solidFill>
                <a:latin typeface="JetBrains Mono"/>
              </a:rPr>
            </a:br>
            <a:endParaRPr lang="en" altLang="zh-CN" sz="700" dirty="0">
              <a:solidFill>
                <a:srgbClr val="080808"/>
              </a:solidFill>
              <a:latin typeface="JetBrains Mono"/>
            </a:endParaRPr>
          </a:p>
          <a:p>
            <a:pPr marL="0" indent="0">
              <a:buFont typeface="Arial" pitchFamily="34" charset="0"/>
              <a:buNone/>
            </a:pPr>
            <a:endParaRPr lang="en-US" altLang="zh-CN" sz="700" dirty="0">
              <a:solidFill>
                <a:schemeClr val="tx2"/>
              </a:solidFill>
            </a:endParaRPr>
          </a:p>
          <a:p>
            <a:pPr marL="0" indent="0">
              <a:buFont typeface="Arial" pitchFamily="34" charset="0"/>
              <a:buNone/>
            </a:pPr>
            <a:r>
              <a:rPr lang="en-US" altLang="zh-CN" sz="700" dirty="0">
                <a:solidFill>
                  <a:schemeClr val="tx2"/>
                </a:solidFill>
              </a:rPr>
              <a:t>               </a:t>
            </a:r>
          </a:p>
        </p:txBody>
      </p:sp>
    </p:spTree>
    <p:extLst>
      <p:ext uri="{BB962C8B-B14F-4D97-AF65-F5344CB8AC3E}">
        <p14:creationId xmlns:p14="http://schemas.microsoft.com/office/powerpoint/2010/main" val="2740618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Creating an Index</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en" altLang="zh-CN" sz="1800" i="1" dirty="0">
                <a:solidFill>
                  <a:srgbClr val="8C8C8C"/>
                </a:solidFill>
                <a:effectLst/>
                <a:latin typeface="JetBrains Mono"/>
              </a:rPr>
              <a:t>/**</a:t>
            </a:r>
            <a:br>
              <a:rPr lang="en" altLang="zh-CN" sz="1800" i="1" dirty="0">
                <a:solidFill>
                  <a:srgbClr val="8C8C8C"/>
                </a:solidFill>
                <a:effectLst/>
                <a:latin typeface="JetBrains Mono"/>
              </a:rPr>
            </a:br>
            <a:r>
              <a:rPr lang="en" altLang="zh-CN" sz="1800" i="1" dirty="0">
                <a:solidFill>
                  <a:srgbClr val="8C8C8C"/>
                </a:solidFill>
                <a:effectLst/>
                <a:latin typeface="JetBrains Mono"/>
              </a:rPr>
              <a:t> * Indexes the given file using the given writer, or if a directory is given, recurses over files</a:t>
            </a:r>
            <a:br>
              <a:rPr lang="en" altLang="zh-CN" sz="1800" i="1" dirty="0">
                <a:solidFill>
                  <a:srgbClr val="8C8C8C"/>
                </a:solidFill>
                <a:effectLst/>
                <a:latin typeface="JetBrains Mono"/>
              </a:rPr>
            </a:br>
            <a:r>
              <a:rPr lang="en" altLang="zh-CN" sz="1800" i="1" dirty="0">
                <a:solidFill>
                  <a:srgbClr val="8C8C8C"/>
                </a:solidFill>
                <a:effectLst/>
                <a:latin typeface="JetBrains Mono"/>
              </a:rPr>
              <a:t> * and directories found under the given directory.</a:t>
            </a:r>
            <a:br>
              <a:rPr lang="en" altLang="zh-CN" sz="1800" i="1" dirty="0">
                <a:solidFill>
                  <a:srgbClr val="8C8C8C"/>
                </a:solidFill>
                <a:effectLst/>
                <a:latin typeface="JetBrains Mono"/>
              </a:rPr>
            </a:br>
            <a:r>
              <a:rPr lang="en" altLang="zh-CN" sz="1800" i="1" dirty="0">
                <a:solidFill>
                  <a:srgbClr val="8C8C8C"/>
                </a:solidFill>
                <a:effectLst/>
                <a:latin typeface="JetBrains Mono"/>
              </a:rPr>
              <a:t> */</a:t>
            </a:r>
            <a:br>
              <a:rPr lang="en" altLang="zh-CN" sz="1800" i="1" dirty="0">
                <a:solidFill>
                  <a:srgbClr val="8C8C8C"/>
                </a:solidFill>
                <a:effectLst/>
                <a:latin typeface="JetBrains Mono"/>
              </a:rPr>
            </a:br>
            <a:r>
              <a:rPr lang="en" altLang="zh-CN" sz="1800" dirty="0">
                <a:solidFill>
                  <a:srgbClr val="0033B3"/>
                </a:solidFill>
                <a:effectLst/>
                <a:latin typeface="JetBrains Mono"/>
              </a:rPr>
              <a:t>void </a:t>
            </a:r>
            <a:r>
              <a:rPr lang="en" altLang="zh-CN" sz="1800" dirty="0" err="1">
                <a:solidFill>
                  <a:srgbClr val="00627A"/>
                </a:solidFill>
                <a:effectLst/>
                <a:latin typeface="JetBrains Mono"/>
              </a:rPr>
              <a:t>indexDocs</a:t>
            </a:r>
            <a:r>
              <a:rPr lang="en" altLang="zh-CN" sz="1800" dirty="0">
                <a:solidFill>
                  <a:srgbClr val="080808"/>
                </a:solidFill>
                <a:effectLst/>
                <a:latin typeface="JetBrains Mono"/>
              </a:rPr>
              <a:t>(</a:t>
            </a:r>
            <a:r>
              <a:rPr lang="en" altLang="zh-CN" sz="1800" dirty="0">
                <a:solidFill>
                  <a:srgbClr val="0033B3"/>
                </a:solidFill>
                <a:effectLst/>
                <a:latin typeface="JetBrains Mono"/>
              </a:rPr>
              <a:t>final </a:t>
            </a:r>
            <a:r>
              <a:rPr lang="en" altLang="zh-CN" sz="1800" dirty="0" err="1">
                <a:solidFill>
                  <a:srgbClr val="000000"/>
                </a:solidFill>
                <a:effectLst/>
                <a:latin typeface="JetBrains Mono"/>
              </a:rPr>
              <a:t>IndexWriter</a:t>
            </a:r>
            <a:r>
              <a:rPr lang="en" altLang="zh-CN" sz="1800" dirty="0">
                <a:solidFill>
                  <a:srgbClr val="000000"/>
                </a:solidFill>
                <a:effectLst/>
                <a:latin typeface="JetBrains Mono"/>
              </a:rPr>
              <a:t> </a:t>
            </a:r>
            <a:r>
              <a:rPr lang="en" altLang="zh-CN" sz="1800" dirty="0">
                <a:solidFill>
                  <a:srgbClr val="080808"/>
                </a:solidFill>
                <a:effectLst/>
                <a:latin typeface="JetBrains Mono"/>
              </a:rPr>
              <a:t>writer, </a:t>
            </a:r>
            <a:r>
              <a:rPr lang="en" altLang="zh-CN" sz="1800" dirty="0">
                <a:solidFill>
                  <a:srgbClr val="000000"/>
                </a:solidFill>
                <a:effectLst/>
                <a:latin typeface="JetBrains Mono"/>
              </a:rPr>
              <a:t>Path </a:t>
            </a:r>
            <a:r>
              <a:rPr lang="en" altLang="zh-CN" sz="1800" dirty="0">
                <a:solidFill>
                  <a:srgbClr val="080808"/>
                </a:solidFill>
                <a:effectLst/>
                <a:latin typeface="JetBrains Mono"/>
              </a:rPr>
              <a:t>path) </a:t>
            </a:r>
            <a:r>
              <a:rPr lang="en" altLang="zh-CN" sz="1800" dirty="0">
                <a:solidFill>
                  <a:srgbClr val="0033B3"/>
                </a:solidFill>
                <a:effectLst/>
                <a:latin typeface="JetBrains Mono"/>
              </a:rPr>
              <a:t>throws </a:t>
            </a:r>
            <a:r>
              <a:rPr lang="en" altLang="zh-CN" sz="1800" dirty="0" err="1">
                <a:solidFill>
                  <a:srgbClr val="000000"/>
                </a:solidFill>
                <a:effectLst/>
                <a:latin typeface="JetBrains Mono"/>
              </a:rPr>
              <a:t>IOException</a:t>
            </a:r>
            <a:r>
              <a:rPr lang="en" altLang="zh-CN" sz="1800" dirty="0">
                <a:solidFill>
                  <a:srgbClr val="000000"/>
                </a:solidFill>
                <a:effectLst/>
                <a:latin typeface="JetBrains Mono"/>
              </a:rPr>
              <a:t> </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if </a:t>
            </a:r>
            <a:r>
              <a:rPr lang="en" altLang="zh-CN" sz="1800" dirty="0">
                <a:solidFill>
                  <a:srgbClr val="080808"/>
                </a:solidFill>
                <a:effectLst/>
                <a:latin typeface="JetBrains Mono"/>
              </a:rPr>
              <a:t>(</a:t>
            </a:r>
            <a:r>
              <a:rPr lang="en" altLang="zh-CN" sz="1800" dirty="0" err="1">
                <a:solidFill>
                  <a:srgbClr val="000000"/>
                </a:solidFill>
                <a:effectLst/>
                <a:latin typeface="JetBrains Mono"/>
              </a:rPr>
              <a:t>Files</a:t>
            </a:r>
            <a:r>
              <a:rPr lang="en" altLang="zh-CN" sz="1800" dirty="0" err="1">
                <a:solidFill>
                  <a:srgbClr val="080808"/>
                </a:solidFill>
                <a:effectLst/>
                <a:latin typeface="JetBrains Mono"/>
              </a:rPr>
              <a:t>.</a:t>
            </a:r>
            <a:r>
              <a:rPr lang="en" altLang="zh-CN" sz="1800" i="1" dirty="0" err="1">
                <a:solidFill>
                  <a:srgbClr val="080808"/>
                </a:solidFill>
                <a:effectLst/>
                <a:latin typeface="JetBrains Mono"/>
              </a:rPr>
              <a:t>isDirectory</a:t>
            </a:r>
            <a:r>
              <a:rPr lang="en" altLang="zh-CN" sz="1800" dirty="0">
                <a:solidFill>
                  <a:srgbClr val="080808"/>
                </a:solidFill>
                <a:effectLst/>
                <a:latin typeface="JetBrains Mono"/>
              </a:rPr>
              <a:t>(path)) {</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00000"/>
                </a:solidFill>
                <a:effectLst/>
                <a:latin typeface="JetBrains Mono"/>
              </a:rPr>
              <a:t>Files</a:t>
            </a:r>
            <a:r>
              <a:rPr lang="en" altLang="zh-CN" sz="1800" dirty="0" err="1">
                <a:solidFill>
                  <a:srgbClr val="080808"/>
                </a:solidFill>
                <a:effectLst/>
                <a:latin typeface="JetBrains Mono"/>
              </a:rPr>
              <a:t>.</a:t>
            </a:r>
            <a:r>
              <a:rPr lang="en" altLang="zh-CN" sz="1800" i="1" dirty="0" err="1">
                <a:solidFill>
                  <a:srgbClr val="080808"/>
                </a:solidFill>
                <a:effectLst/>
                <a:latin typeface="JetBrains Mono"/>
              </a:rPr>
              <a:t>walkFileTree</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path,</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new </a:t>
            </a:r>
            <a:r>
              <a:rPr lang="en" altLang="zh-CN" sz="1800" dirty="0" err="1">
                <a:solidFill>
                  <a:srgbClr val="000000"/>
                </a:solidFill>
                <a:effectLst/>
                <a:latin typeface="JetBrains Mono"/>
              </a:rPr>
              <a:t>SimpleFileVisitor</a:t>
            </a:r>
            <a:r>
              <a:rPr lang="en" altLang="zh-CN" sz="1800" dirty="0">
                <a:solidFill>
                  <a:srgbClr val="080808"/>
                </a:solidFill>
                <a:effectLst/>
                <a:latin typeface="JetBrains Mono"/>
              </a:rPr>
              <a:t>&lt;&gt;() {</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9E880D"/>
                </a:solidFill>
                <a:effectLst/>
                <a:latin typeface="JetBrains Mono"/>
              </a:rPr>
              <a:t>@Override</a:t>
            </a:r>
            <a:br>
              <a:rPr lang="en" altLang="zh-CN" sz="1800" dirty="0">
                <a:solidFill>
                  <a:srgbClr val="9E880D"/>
                </a:solidFill>
                <a:effectLst/>
                <a:latin typeface="JetBrains Mono"/>
              </a:rPr>
            </a:br>
            <a:r>
              <a:rPr lang="en" altLang="zh-CN" sz="1800" dirty="0">
                <a:solidFill>
                  <a:srgbClr val="9E880D"/>
                </a:solidFill>
                <a:effectLst/>
                <a:latin typeface="JetBrains Mono"/>
              </a:rPr>
              <a:t>                    </a:t>
            </a:r>
            <a:r>
              <a:rPr lang="en" altLang="zh-CN" sz="1800" dirty="0">
                <a:solidFill>
                  <a:srgbClr val="0033B3"/>
                </a:solidFill>
                <a:effectLst/>
                <a:latin typeface="JetBrains Mono"/>
              </a:rPr>
              <a:t>public </a:t>
            </a:r>
            <a:r>
              <a:rPr lang="en" altLang="zh-CN" sz="1800" dirty="0" err="1">
                <a:solidFill>
                  <a:srgbClr val="000000"/>
                </a:solidFill>
                <a:effectLst/>
                <a:latin typeface="JetBrains Mono"/>
              </a:rPr>
              <a:t>FileVisitResult</a:t>
            </a:r>
            <a:r>
              <a:rPr lang="en" altLang="zh-CN" sz="1800" dirty="0">
                <a:solidFill>
                  <a:srgbClr val="000000"/>
                </a:solidFill>
                <a:effectLst/>
                <a:latin typeface="JetBrains Mono"/>
              </a:rPr>
              <a:t> </a:t>
            </a:r>
            <a:r>
              <a:rPr lang="en" altLang="zh-CN" sz="1800" dirty="0" err="1">
                <a:solidFill>
                  <a:srgbClr val="00627A"/>
                </a:solidFill>
                <a:effectLst/>
                <a:latin typeface="JetBrains Mono"/>
              </a:rPr>
              <a:t>visitFile</a:t>
            </a:r>
            <a:r>
              <a:rPr lang="en" altLang="zh-CN" sz="1800" dirty="0">
                <a:solidFill>
                  <a:srgbClr val="080808"/>
                </a:solidFill>
                <a:effectLst/>
                <a:latin typeface="JetBrains Mono"/>
              </a:rPr>
              <a:t>(</a:t>
            </a:r>
            <a:r>
              <a:rPr lang="en" altLang="zh-CN" sz="1800" dirty="0">
                <a:solidFill>
                  <a:srgbClr val="000000"/>
                </a:solidFill>
                <a:effectLst/>
                <a:latin typeface="JetBrains Mono"/>
              </a:rPr>
              <a:t>Path </a:t>
            </a:r>
            <a:r>
              <a:rPr lang="en" altLang="zh-CN" sz="1800" dirty="0">
                <a:solidFill>
                  <a:srgbClr val="080808"/>
                </a:solidFill>
                <a:effectLst/>
                <a:latin typeface="JetBrains Mono"/>
              </a:rPr>
              <a:t>file, </a:t>
            </a:r>
            <a:r>
              <a:rPr lang="en" altLang="zh-CN" sz="1800" dirty="0" err="1">
                <a:solidFill>
                  <a:srgbClr val="000000"/>
                </a:solidFill>
                <a:effectLst/>
                <a:latin typeface="JetBrains Mono"/>
              </a:rPr>
              <a:t>BasicFileAttributes</a:t>
            </a:r>
            <a:r>
              <a:rPr lang="en" altLang="zh-CN" sz="1800" dirty="0">
                <a:solidFill>
                  <a:srgbClr val="000000"/>
                </a:solidFill>
                <a:effectLst/>
                <a:latin typeface="JetBrains Mono"/>
              </a:rPr>
              <a:t> </a:t>
            </a:r>
            <a:r>
              <a:rPr lang="en" altLang="zh-CN" sz="1800" dirty="0" err="1">
                <a:solidFill>
                  <a:srgbClr val="080808"/>
                </a:solidFill>
                <a:effectLst/>
                <a:latin typeface="JetBrains Mono"/>
              </a:rPr>
              <a:t>attrs</a:t>
            </a:r>
            <a:r>
              <a:rPr lang="en" altLang="zh-CN" sz="1800" dirty="0">
                <a:solidFill>
                  <a:srgbClr val="080808"/>
                </a:solidFill>
                <a:effectLst/>
                <a:latin typeface="JetBrains Mono"/>
              </a:rPr>
              <a:t>) {</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try </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80808"/>
                </a:solidFill>
                <a:effectLst/>
                <a:latin typeface="JetBrains Mono"/>
              </a:rPr>
              <a:t>indexDoc</a:t>
            </a:r>
            <a:r>
              <a:rPr lang="en" altLang="zh-CN" sz="1800" dirty="0">
                <a:solidFill>
                  <a:srgbClr val="080808"/>
                </a:solidFill>
                <a:effectLst/>
                <a:latin typeface="JetBrains Mono"/>
              </a:rPr>
              <a:t>(</a:t>
            </a:r>
            <a:r>
              <a:rPr lang="en" altLang="zh-CN" sz="1800" dirty="0">
                <a:solidFill>
                  <a:srgbClr val="851691"/>
                </a:solidFill>
                <a:effectLst/>
                <a:latin typeface="JetBrains Mono"/>
              </a:rPr>
              <a:t>writer</a:t>
            </a:r>
            <a:r>
              <a:rPr lang="en" altLang="zh-CN" sz="1800" dirty="0">
                <a:solidFill>
                  <a:srgbClr val="080808"/>
                </a:solidFill>
                <a:effectLst/>
                <a:latin typeface="JetBrains Mono"/>
              </a:rPr>
              <a:t>, file, </a:t>
            </a:r>
            <a:r>
              <a:rPr lang="en" altLang="zh-CN" sz="1800" dirty="0" err="1">
                <a:solidFill>
                  <a:srgbClr val="080808"/>
                </a:solidFill>
                <a:effectLst/>
                <a:latin typeface="JetBrains Mono"/>
              </a:rPr>
              <a:t>attrs.lastModifiedTime</a:t>
            </a:r>
            <a:r>
              <a:rPr lang="en" altLang="zh-CN" sz="1800" dirty="0">
                <a:solidFill>
                  <a:srgbClr val="080808"/>
                </a:solidFill>
                <a:effectLst/>
                <a:latin typeface="JetBrains Mono"/>
              </a:rPr>
              <a:t>().</a:t>
            </a:r>
            <a:r>
              <a:rPr lang="en" altLang="zh-CN" sz="1800" dirty="0" err="1">
                <a:solidFill>
                  <a:srgbClr val="080808"/>
                </a:solidFill>
                <a:effectLst/>
                <a:latin typeface="JetBrains Mono"/>
              </a:rPr>
              <a:t>toMillis</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 </a:t>
            </a:r>
            <a:r>
              <a:rPr lang="en" altLang="zh-CN" sz="1800" dirty="0">
                <a:solidFill>
                  <a:srgbClr val="0033B3"/>
                </a:solidFill>
                <a:effectLst/>
                <a:latin typeface="JetBrains Mono"/>
              </a:rPr>
              <a:t>catch </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9E880D"/>
                </a:solidFill>
                <a:effectLst/>
                <a:latin typeface="JetBrains Mono"/>
              </a:rPr>
              <a:t>@</a:t>
            </a:r>
            <a:r>
              <a:rPr lang="en" altLang="zh-CN" sz="1800" dirty="0" err="1">
                <a:solidFill>
                  <a:srgbClr val="9E880D"/>
                </a:solidFill>
                <a:effectLst/>
                <a:latin typeface="JetBrains Mono"/>
              </a:rPr>
              <a:t>SuppressWarnings</a:t>
            </a:r>
            <a:r>
              <a:rPr lang="en" altLang="zh-CN" sz="1800" dirty="0">
                <a:solidFill>
                  <a:srgbClr val="080808"/>
                </a:solidFill>
                <a:effectLst/>
                <a:latin typeface="JetBrains Mono"/>
              </a:rPr>
              <a:t>(</a:t>
            </a:r>
            <a:r>
              <a:rPr lang="en" altLang="zh-CN" sz="1800" dirty="0">
                <a:solidFill>
                  <a:srgbClr val="067D17"/>
                </a:solidFill>
                <a:effectLst/>
                <a:latin typeface="JetBrains Mono"/>
              </a:rPr>
              <a:t>"unused"</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00000"/>
                </a:solidFill>
                <a:effectLst/>
                <a:latin typeface="JetBrains Mono"/>
              </a:rPr>
              <a:t>IOException</a:t>
            </a:r>
            <a:r>
              <a:rPr lang="en" altLang="zh-CN" sz="1800" dirty="0">
                <a:solidFill>
                  <a:srgbClr val="000000"/>
                </a:solidFill>
                <a:effectLst/>
                <a:latin typeface="JetBrains Mono"/>
              </a:rPr>
              <a:t> </a:t>
            </a:r>
            <a:r>
              <a:rPr lang="en" altLang="zh-CN" sz="1800" dirty="0">
                <a:solidFill>
                  <a:srgbClr val="080808"/>
                </a:solidFill>
                <a:effectLst/>
                <a:latin typeface="JetBrains Mono"/>
              </a:rPr>
              <a:t>ignore) {</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80808"/>
                </a:solidFill>
                <a:effectLst/>
                <a:latin typeface="JetBrains Mono"/>
              </a:rPr>
              <a:t>ignore.printStackTrace</a:t>
            </a:r>
            <a:r>
              <a:rPr lang="en" altLang="zh-CN" sz="1800" dirty="0">
                <a:solidFill>
                  <a:srgbClr val="080808"/>
                </a:solidFill>
                <a:effectLst/>
                <a:latin typeface="JetBrains Mono"/>
              </a:rPr>
              <a:t>(</a:t>
            </a:r>
            <a:r>
              <a:rPr lang="en" altLang="zh-CN" sz="1800" dirty="0" err="1">
                <a:solidFill>
                  <a:srgbClr val="000000"/>
                </a:solidFill>
                <a:effectLst/>
                <a:latin typeface="JetBrains Mono"/>
              </a:rPr>
              <a:t>System</a:t>
            </a:r>
            <a:r>
              <a:rPr lang="en" altLang="zh-CN" sz="1800" dirty="0" err="1">
                <a:solidFill>
                  <a:srgbClr val="080808"/>
                </a:solidFill>
                <a:effectLst/>
                <a:latin typeface="JetBrains Mono"/>
              </a:rPr>
              <a:t>.</a:t>
            </a:r>
            <a:r>
              <a:rPr lang="en" altLang="zh-CN" sz="1800" i="1" dirty="0" err="1">
                <a:solidFill>
                  <a:srgbClr val="871094"/>
                </a:solidFill>
                <a:effectLst/>
                <a:latin typeface="JetBrains Mono"/>
              </a:rPr>
              <a:t>err</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i="1" dirty="0">
                <a:solidFill>
                  <a:srgbClr val="8C8C8C"/>
                </a:solidFill>
                <a:effectLst/>
                <a:latin typeface="JetBrains Mono"/>
              </a:rPr>
              <a:t>// don't index files that can't be read.</a:t>
            </a:r>
            <a:br>
              <a:rPr lang="en" altLang="zh-CN" sz="1800" i="1" dirty="0">
                <a:solidFill>
                  <a:srgbClr val="8C8C8C"/>
                </a:solidFill>
                <a:effectLst/>
                <a:latin typeface="JetBrains Mono"/>
              </a:rPr>
            </a:br>
            <a:r>
              <a:rPr lang="en" altLang="zh-CN" sz="1800" i="1" dirty="0">
                <a:solidFill>
                  <a:srgbClr val="8C8C8C"/>
                </a:solidFill>
                <a:effectLst/>
                <a:latin typeface="JetBrains Mono"/>
              </a:rPr>
              <a:t>                        </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return </a:t>
            </a:r>
            <a:r>
              <a:rPr lang="en" altLang="zh-CN" sz="1800" dirty="0" err="1">
                <a:solidFill>
                  <a:srgbClr val="000000"/>
                </a:solidFill>
                <a:effectLst/>
                <a:latin typeface="JetBrains Mono"/>
              </a:rPr>
              <a:t>FileVisitResult</a:t>
            </a:r>
            <a:r>
              <a:rPr lang="en" altLang="zh-CN" sz="1800" dirty="0" err="1">
                <a:solidFill>
                  <a:srgbClr val="080808"/>
                </a:solidFill>
                <a:effectLst/>
                <a:latin typeface="JetBrains Mono"/>
              </a:rPr>
              <a:t>.</a:t>
            </a:r>
            <a:r>
              <a:rPr lang="en" altLang="zh-CN" sz="1800" i="1" dirty="0" err="1">
                <a:solidFill>
                  <a:srgbClr val="871094"/>
                </a:solidFill>
                <a:effectLst/>
                <a:latin typeface="JetBrains Mono"/>
              </a:rPr>
              <a:t>CONTINUE</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br>
              <a:rPr lang="en" altLang="zh-CN" sz="1800" dirty="0">
                <a:solidFill>
                  <a:srgbClr val="080808"/>
                </a:solidFill>
                <a:effectLst/>
                <a:latin typeface="JetBrains Mono"/>
              </a:rPr>
            </a:br>
            <a:r>
              <a:rPr lang="en" altLang="zh-CN" sz="1800" dirty="0">
                <a:solidFill>
                  <a:srgbClr val="080808"/>
                </a:solidFill>
                <a:effectLst/>
                <a:latin typeface="JetBrains Mono"/>
              </a:rPr>
              <a:t>                });</a:t>
            </a:r>
            <a:br>
              <a:rPr lang="en" altLang="zh-CN" sz="1800" dirty="0">
                <a:solidFill>
                  <a:srgbClr val="080808"/>
                </a:solidFill>
                <a:effectLst/>
                <a:latin typeface="JetBrains Mono"/>
              </a:rPr>
            </a:br>
            <a:r>
              <a:rPr lang="en" altLang="zh-CN" sz="1800" dirty="0">
                <a:solidFill>
                  <a:srgbClr val="080808"/>
                </a:solidFill>
                <a:effectLst/>
                <a:latin typeface="JetBrains Mono"/>
              </a:rPr>
              <a:t>    } </a:t>
            </a:r>
            <a:r>
              <a:rPr lang="en" altLang="zh-CN" sz="1800" dirty="0">
                <a:solidFill>
                  <a:srgbClr val="0033B3"/>
                </a:solidFill>
                <a:effectLst/>
                <a:latin typeface="JetBrains Mono"/>
              </a:rPr>
              <a:t>else </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80808"/>
                </a:solidFill>
                <a:effectLst/>
                <a:latin typeface="JetBrains Mono"/>
              </a:rPr>
              <a:t>indexDoc</a:t>
            </a:r>
            <a:r>
              <a:rPr lang="en" altLang="zh-CN" sz="1800" dirty="0">
                <a:solidFill>
                  <a:srgbClr val="080808"/>
                </a:solidFill>
                <a:effectLst/>
                <a:latin typeface="JetBrains Mono"/>
              </a:rPr>
              <a:t>(writer, path, </a:t>
            </a:r>
            <a:r>
              <a:rPr lang="en" altLang="zh-CN" sz="1800" dirty="0" err="1">
                <a:solidFill>
                  <a:srgbClr val="000000"/>
                </a:solidFill>
                <a:effectLst/>
                <a:latin typeface="JetBrains Mono"/>
              </a:rPr>
              <a:t>Files</a:t>
            </a:r>
            <a:r>
              <a:rPr lang="en" altLang="zh-CN" sz="1800" dirty="0" err="1">
                <a:solidFill>
                  <a:srgbClr val="080808"/>
                </a:solidFill>
                <a:effectLst/>
                <a:latin typeface="JetBrains Mono"/>
              </a:rPr>
              <a:t>.</a:t>
            </a:r>
            <a:r>
              <a:rPr lang="en" altLang="zh-CN" sz="1800" i="1" dirty="0" err="1">
                <a:solidFill>
                  <a:srgbClr val="080808"/>
                </a:solidFill>
                <a:effectLst/>
                <a:latin typeface="JetBrains Mono"/>
              </a:rPr>
              <a:t>getLastModifiedTime</a:t>
            </a:r>
            <a:r>
              <a:rPr lang="en" altLang="zh-CN" sz="1800" dirty="0">
                <a:solidFill>
                  <a:srgbClr val="080808"/>
                </a:solidFill>
                <a:effectLst/>
                <a:latin typeface="JetBrains Mono"/>
              </a:rPr>
              <a:t>(path).</a:t>
            </a:r>
            <a:r>
              <a:rPr lang="en" altLang="zh-CN" sz="1800" dirty="0" err="1">
                <a:solidFill>
                  <a:srgbClr val="080808"/>
                </a:solidFill>
                <a:effectLst/>
                <a:latin typeface="JetBrains Mono"/>
              </a:rPr>
              <a:t>toMillis</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br>
              <a:rPr lang="en" altLang="zh-CN" sz="1800" dirty="0">
                <a:solidFill>
                  <a:srgbClr val="080808"/>
                </a:solidFill>
                <a:effectLst/>
                <a:latin typeface="JetBrains Mono"/>
              </a:rPr>
            </a:br>
            <a:r>
              <a:rPr lang="en" altLang="zh-CN" sz="1800" dirty="0">
                <a:solidFill>
                  <a:srgbClr val="080808"/>
                </a:solidFill>
                <a:effectLst/>
                <a:latin typeface="JetBrains Mono"/>
              </a:rPr>
              <a:t>}</a:t>
            </a: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14</a:t>
            </a:fld>
            <a:endParaRPr lang="zh-CN" altLang="en-US" dirty="0"/>
          </a:p>
        </p:txBody>
      </p:sp>
    </p:spTree>
    <p:extLst>
      <p:ext uri="{BB962C8B-B14F-4D97-AF65-F5344CB8AC3E}">
        <p14:creationId xmlns:p14="http://schemas.microsoft.com/office/powerpoint/2010/main" val="1723685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Creating an Index</a:t>
            </a:r>
            <a:endParaRPr lang="zh-CN" altLang="en-US" dirty="0"/>
          </a:p>
        </p:txBody>
      </p:sp>
      <p:sp>
        <p:nvSpPr>
          <p:cNvPr id="3" name="内容占位符 2"/>
          <p:cNvSpPr>
            <a:spLocks noGrp="1"/>
          </p:cNvSpPr>
          <p:nvPr>
            <p:ph idx="1"/>
          </p:nvPr>
        </p:nvSpPr>
        <p:spPr/>
        <p:txBody>
          <a:bodyPr>
            <a:normAutofit fontScale="47500" lnSpcReduction="20000"/>
          </a:bodyPr>
          <a:lstStyle/>
          <a:p>
            <a:pPr marL="0" indent="0">
              <a:buNone/>
            </a:pPr>
            <a:r>
              <a:rPr lang="en" altLang="zh-CN" sz="1800" i="1" dirty="0">
                <a:solidFill>
                  <a:srgbClr val="8C8C8C"/>
                </a:solidFill>
                <a:effectLst/>
                <a:latin typeface="JetBrains Mono"/>
              </a:rPr>
              <a:t>/**</a:t>
            </a:r>
            <a:br>
              <a:rPr lang="en" altLang="zh-CN" sz="1800" i="1" dirty="0">
                <a:solidFill>
                  <a:srgbClr val="8C8C8C"/>
                </a:solidFill>
                <a:effectLst/>
                <a:latin typeface="JetBrains Mono"/>
              </a:rPr>
            </a:br>
            <a:r>
              <a:rPr lang="en" altLang="zh-CN" sz="1800" i="1" dirty="0">
                <a:solidFill>
                  <a:srgbClr val="8C8C8C"/>
                </a:solidFill>
                <a:effectLst/>
                <a:latin typeface="JetBrains Mono"/>
              </a:rPr>
              <a:t> * Indexes a single document</a:t>
            </a:r>
            <a:br>
              <a:rPr lang="en" altLang="zh-CN" sz="1800" i="1" dirty="0">
                <a:solidFill>
                  <a:srgbClr val="8C8C8C"/>
                </a:solidFill>
                <a:effectLst/>
                <a:latin typeface="JetBrains Mono"/>
              </a:rPr>
            </a:br>
            <a:r>
              <a:rPr lang="en" altLang="zh-CN" sz="1800" i="1" dirty="0">
                <a:solidFill>
                  <a:srgbClr val="8C8C8C"/>
                </a:solidFill>
                <a:effectLst/>
                <a:latin typeface="JetBrains Mono"/>
              </a:rPr>
              <a:t> */</a:t>
            </a:r>
            <a:br>
              <a:rPr lang="en" altLang="zh-CN" sz="1800" i="1" dirty="0">
                <a:solidFill>
                  <a:srgbClr val="8C8C8C"/>
                </a:solidFill>
                <a:effectLst/>
                <a:latin typeface="JetBrains Mono"/>
              </a:rPr>
            </a:br>
            <a:r>
              <a:rPr lang="en" altLang="zh-CN" sz="1800" dirty="0">
                <a:solidFill>
                  <a:srgbClr val="0033B3"/>
                </a:solidFill>
                <a:effectLst/>
                <a:latin typeface="JetBrains Mono"/>
              </a:rPr>
              <a:t>void </a:t>
            </a:r>
            <a:r>
              <a:rPr lang="en" altLang="zh-CN" sz="1800" dirty="0" err="1">
                <a:solidFill>
                  <a:srgbClr val="00627A"/>
                </a:solidFill>
                <a:effectLst/>
                <a:latin typeface="JetBrains Mono"/>
              </a:rPr>
              <a:t>indexDoc</a:t>
            </a:r>
            <a:r>
              <a:rPr lang="en" altLang="zh-CN" sz="1800" dirty="0">
                <a:solidFill>
                  <a:srgbClr val="080808"/>
                </a:solidFill>
                <a:effectLst/>
                <a:latin typeface="JetBrains Mono"/>
              </a:rPr>
              <a:t>(</a:t>
            </a:r>
            <a:r>
              <a:rPr lang="en" altLang="zh-CN" sz="1800" dirty="0" err="1">
                <a:solidFill>
                  <a:srgbClr val="000000"/>
                </a:solidFill>
                <a:effectLst/>
                <a:latin typeface="JetBrains Mono"/>
              </a:rPr>
              <a:t>IndexWriter</a:t>
            </a:r>
            <a:r>
              <a:rPr lang="en" altLang="zh-CN" sz="1800" dirty="0">
                <a:solidFill>
                  <a:srgbClr val="000000"/>
                </a:solidFill>
                <a:effectLst/>
                <a:latin typeface="JetBrains Mono"/>
              </a:rPr>
              <a:t> </a:t>
            </a:r>
            <a:r>
              <a:rPr lang="en" altLang="zh-CN" sz="1800" dirty="0">
                <a:solidFill>
                  <a:srgbClr val="080808"/>
                </a:solidFill>
                <a:effectLst/>
                <a:latin typeface="JetBrains Mono"/>
              </a:rPr>
              <a:t>writer, </a:t>
            </a:r>
            <a:r>
              <a:rPr lang="en" altLang="zh-CN" sz="1800" dirty="0">
                <a:solidFill>
                  <a:srgbClr val="000000"/>
                </a:solidFill>
                <a:effectLst/>
                <a:latin typeface="JetBrains Mono"/>
              </a:rPr>
              <a:t>Path </a:t>
            </a:r>
            <a:r>
              <a:rPr lang="en" altLang="zh-CN" sz="1800" dirty="0">
                <a:solidFill>
                  <a:srgbClr val="080808"/>
                </a:solidFill>
                <a:effectLst/>
                <a:latin typeface="JetBrains Mono"/>
              </a:rPr>
              <a:t>file, </a:t>
            </a:r>
            <a:r>
              <a:rPr lang="en" altLang="zh-CN" sz="1800" dirty="0">
                <a:solidFill>
                  <a:srgbClr val="0033B3"/>
                </a:solidFill>
                <a:effectLst/>
                <a:latin typeface="JetBrains Mono"/>
              </a:rPr>
              <a:t>long </a:t>
            </a:r>
            <a:r>
              <a:rPr lang="en" altLang="zh-CN" sz="1800" dirty="0" err="1">
                <a:solidFill>
                  <a:srgbClr val="080808"/>
                </a:solidFill>
                <a:effectLst/>
                <a:latin typeface="JetBrains Mono"/>
              </a:rPr>
              <a:t>lastModified</a:t>
            </a:r>
            <a:r>
              <a:rPr lang="en" altLang="zh-CN" sz="1800" dirty="0">
                <a:solidFill>
                  <a:srgbClr val="080808"/>
                </a:solidFill>
                <a:effectLst/>
                <a:latin typeface="JetBrains Mono"/>
              </a:rPr>
              <a:t>) </a:t>
            </a:r>
            <a:r>
              <a:rPr lang="en" altLang="zh-CN" sz="1800" dirty="0">
                <a:solidFill>
                  <a:srgbClr val="0033B3"/>
                </a:solidFill>
                <a:effectLst/>
                <a:latin typeface="JetBrains Mono"/>
              </a:rPr>
              <a:t>throws </a:t>
            </a:r>
            <a:r>
              <a:rPr lang="en" altLang="zh-CN" sz="1800" dirty="0" err="1">
                <a:solidFill>
                  <a:srgbClr val="000000"/>
                </a:solidFill>
                <a:effectLst/>
                <a:latin typeface="JetBrains Mono"/>
              </a:rPr>
              <a:t>IOException</a:t>
            </a:r>
            <a:r>
              <a:rPr lang="en" altLang="zh-CN" sz="1800" dirty="0">
                <a:solidFill>
                  <a:srgbClr val="000000"/>
                </a:solidFill>
                <a:effectLst/>
                <a:latin typeface="JetBrains Mono"/>
              </a:rPr>
              <a:t> </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try </a:t>
            </a:r>
            <a:r>
              <a:rPr lang="en" altLang="zh-CN" sz="1800" dirty="0">
                <a:solidFill>
                  <a:srgbClr val="080808"/>
                </a:solidFill>
                <a:effectLst/>
                <a:latin typeface="JetBrains Mono"/>
              </a:rPr>
              <a:t>(</a:t>
            </a:r>
            <a:r>
              <a:rPr lang="en" altLang="zh-CN" sz="1800" dirty="0" err="1">
                <a:solidFill>
                  <a:srgbClr val="000000"/>
                </a:solidFill>
                <a:effectLst/>
                <a:latin typeface="JetBrains Mono"/>
              </a:rPr>
              <a:t>InputStream</a:t>
            </a:r>
            <a:r>
              <a:rPr lang="en" altLang="zh-CN" sz="1800" dirty="0">
                <a:solidFill>
                  <a:srgbClr val="000000"/>
                </a:solidFill>
                <a:effectLst/>
                <a:latin typeface="JetBrains Mono"/>
              </a:rPr>
              <a:t> stream </a:t>
            </a:r>
            <a:r>
              <a:rPr lang="en" altLang="zh-CN" sz="1800" dirty="0">
                <a:solidFill>
                  <a:srgbClr val="080808"/>
                </a:solidFill>
                <a:effectLst/>
                <a:latin typeface="JetBrains Mono"/>
              </a:rPr>
              <a:t>= </a:t>
            </a:r>
            <a:r>
              <a:rPr lang="en" altLang="zh-CN" sz="1800" dirty="0" err="1">
                <a:solidFill>
                  <a:srgbClr val="000000"/>
                </a:solidFill>
                <a:effectLst/>
                <a:latin typeface="JetBrains Mono"/>
              </a:rPr>
              <a:t>Files</a:t>
            </a:r>
            <a:r>
              <a:rPr lang="en" altLang="zh-CN" sz="1800" dirty="0" err="1">
                <a:solidFill>
                  <a:srgbClr val="080808"/>
                </a:solidFill>
                <a:effectLst/>
                <a:latin typeface="JetBrains Mono"/>
              </a:rPr>
              <a:t>.</a:t>
            </a:r>
            <a:r>
              <a:rPr lang="en" altLang="zh-CN" sz="1800" i="1" dirty="0" err="1">
                <a:solidFill>
                  <a:srgbClr val="080808"/>
                </a:solidFill>
                <a:effectLst/>
                <a:latin typeface="JetBrains Mono"/>
              </a:rPr>
              <a:t>newInputStream</a:t>
            </a:r>
            <a:r>
              <a:rPr lang="en" altLang="zh-CN" sz="1800" dirty="0">
                <a:solidFill>
                  <a:srgbClr val="080808"/>
                </a:solidFill>
                <a:effectLst/>
                <a:latin typeface="JetBrains Mono"/>
              </a:rPr>
              <a:t>(file)) {</a:t>
            </a:r>
            <a:br>
              <a:rPr lang="en" altLang="zh-CN" sz="1800" i="1" dirty="0">
                <a:solidFill>
                  <a:srgbClr val="8C8C8C"/>
                </a:solidFill>
                <a:effectLst/>
                <a:latin typeface="JetBrains Mono"/>
              </a:rPr>
            </a:br>
            <a:r>
              <a:rPr lang="en" altLang="zh-CN" sz="1800" i="1" dirty="0">
                <a:solidFill>
                  <a:srgbClr val="8C8C8C"/>
                </a:solidFill>
                <a:effectLst/>
                <a:latin typeface="JetBrains Mono"/>
              </a:rPr>
              <a:t>        </a:t>
            </a:r>
            <a:r>
              <a:rPr lang="en" altLang="zh-CN" sz="1800" dirty="0">
                <a:solidFill>
                  <a:srgbClr val="000000"/>
                </a:solidFill>
                <a:effectLst/>
                <a:latin typeface="JetBrains Mono"/>
              </a:rPr>
              <a:t>Document doc </a:t>
            </a:r>
            <a:r>
              <a:rPr lang="en" altLang="zh-CN" sz="1800" dirty="0">
                <a:solidFill>
                  <a:srgbClr val="080808"/>
                </a:solidFill>
                <a:effectLst/>
                <a:latin typeface="JetBrains Mono"/>
              </a:rPr>
              <a:t>= </a:t>
            </a:r>
            <a:r>
              <a:rPr lang="en" altLang="zh-CN" sz="1800" dirty="0">
                <a:solidFill>
                  <a:srgbClr val="0033B3"/>
                </a:solidFill>
                <a:effectLst/>
                <a:latin typeface="JetBrains Mono"/>
              </a:rPr>
              <a:t>new </a:t>
            </a:r>
            <a:r>
              <a:rPr lang="en" altLang="zh-CN" sz="1800" dirty="0">
                <a:solidFill>
                  <a:srgbClr val="080808"/>
                </a:solidFill>
                <a:effectLst/>
                <a:latin typeface="JetBrains Mono"/>
              </a:rPr>
              <a:t>Document();</a:t>
            </a:r>
            <a:br>
              <a:rPr lang="en" altLang="zh-CN" sz="1800" dirty="0">
                <a:solidFill>
                  <a:srgbClr val="080808"/>
                </a:solidFill>
                <a:effectLst/>
                <a:latin typeface="JetBrains Mono"/>
              </a:rPr>
            </a:br>
            <a:br>
              <a:rPr lang="en" altLang="zh-CN" sz="1800" dirty="0">
                <a:solidFill>
                  <a:srgbClr val="080808"/>
                </a:solidFill>
                <a:effectLst/>
                <a:latin typeface="JetBrains Mono"/>
              </a:rPr>
            </a:br>
            <a:r>
              <a:rPr lang="zh-CN" altLang="en-US" sz="1800" dirty="0">
                <a:solidFill>
                  <a:srgbClr val="080808"/>
                </a:solidFill>
                <a:effectLst/>
                <a:latin typeface="JetBrains Mono"/>
              </a:rPr>
              <a:t>        </a:t>
            </a:r>
            <a:r>
              <a:rPr lang="en" altLang="zh-CN" sz="1800" dirty="0" err="1">
                <a:solidFill>
                  <a:srgbClr val="000000"/>
                </a:solidFill>
                <a:effectLst/>
                <a:latin typeface="JetBrains Mono"/>
              </a:rPr>
              <a:t>doc</a:t>
            </a:r>
            <a:r>
              <a:rPr lang="en" altLang="zh-CN" sz="1800" dirty="0" err="1">
                <a:solidFill>
                  <a:srgbClr val="080808"/>
                </a:solidFill>
                <a:effectLst/>
                <a:latin typeface="JetBrains Mono"/>
              </a:rPr>
              <a:t>.add</a:t>
            </a:r>
            <a:r>
              <a:rPr lang="en" altLang="zh-CN" sz="1800" dirty="0">
                <a:solidFill>
                  <a:srgbClr val="080808"/>
                </a:solidFill>
                <a:effectLst/>
                <a:latin typeface="JetBrains Mono"/>
              </a:rPr>
              <a:t>(</a:t>
            </a:r>
            <a:r>
              <a:rPr lang="en" altLang="zh-CN" sz="1800" dirty="0">
                <a:solidFill>
                  <a:srgbClr val="0033B3"/>
                </a:solidFill>
                <a:effectLst/>
                <a:latin typeface="JetBrains Mono"/>
              </a:rPr>
              <a:t>new </a:t>
            </a:r>
            <a:r>
              <a:rPr lang="en" altLang="zh-CN" sz="1800" dirty="0" err="1">
                <a:solidFill>
                  <a:srgbClr val="080808"/>
                </a:solidFill>
                <a:effectLst/>
                <a:latin typeface="JetBrains Mono"/>
              </a:rPr>
              <a:t>KeywordField</a:t>
            </a:r>
            <a:r>
              <a:rPr lang="en" altLang="zh-CN" sz="1800" dirty="0">
                <a:solidFill>
                  <a:srgbClr val="080808"/>
                </a:solidFill>
                <a:effectLst/>
                <a:latin typeface="JetBrains Mono"/>
              </a:rPr>
              <a:t>(</a:t>
            </a:r>
            <a:r>
              <a:rPr lang="en" altLang="zh-CN" sz="1800" dirty="0">
                <a:solidFill>
                  <a:srgbClr val="067D17"/>
                </a:solidFill>
                <a:effectLst/>
                <a:latin typeface="JetBrains Mono"/>
              </a:rPr>
              <a:t>“path”</a:t>
            </a:r>
            <a:r>
              <a:rPr lang="en" altLang="zh-CN" sz="1800" dirty="0">
                <a:solidFill>
                  <a:srgbClr val="080808"/>
                </a:solidFill>
                <a:effectLst/>
                <a:latin typeface="JetBrains Mono"/>
              </a:rPr>
              <a:t>, </a:t>
            </a:r>
            <a:r>
              <a:rPr lang="en" altLang="zh-CN" sz="1800" dirty="0" err="1">
                <a:solidFill>
                  <a:srgbClr val="080808"/>
                </a:solidFill>
                <a:effectLst/>
                <a:latin typeface="JetBrains Mono"/>
              </a:rPr>
              <a:t>file.toString</a:t>
            </a:r>
            <a:r>
              <a:rPr lang="en" altLang="zh-CN" sz="1800" dirty="0">
                <a:solidFill>
                  <a:srgbClr val="080808"/>
                </a:solidFill>
                <a:effectLst/>
                <a:latin typeface="JetBrains Mono"/>
              </a:rPr>
              <a:t>(), </a:t>
            </a:r>
            <a:r>
              <a:rPr lang="en" altLang="zh-CN" sz="1800" dirty="0" err="1">
                <a:solidFill>
                  <a:srgbClr val="000000"/>
                </a:solidFill>
                <a:effectLst/>
                <a:latin typeface="JetBrains Mono"/>
              </a:rPr>
              <a:t>Field</a:t>
            </a:r>
            <a:r>
              <a:rPr lang="en" altLang="zh-CN" sz="1800" dirty="0" err="1">
                <a:solidFill>
                  <a:srgbClr val="080808"/>
                </a:solidFill>
                <a:effectLst/>
                <a:latin typeface="JetBrains Mono"/>
              </a:rPr>
              <a:t>.</a:t>
            </a:r>
            <a:r>
              <a:rPr lang="en" altLang="zh-CN" sz="1800" dirty="0" err="1">
                <a:solidFill>
                  <a:srgbClr val="000000"/>
                </a:solidFill>
                <a:effectLst/>
                <a:latin typeface="JetBrains Mono"/>
              </a:rPr>
              <a:t>Store</a:t>
            </a:r>
            <a:r>
              <a:rPr lang="en" altLang="zh-CN" sz="1800" dirty="0" err="1">
                <a:solidFill>
                  <a:srgbClr val="080808"/>
                </a:solidFill>
                <a:effectLst/>
                <a:latin typeface="JetBrains Mono"/>
              </a:rPr>
              <a:t>.</a:t>
            </a:r>
            <a:r>
              <a:rPr lang="en" altLang="zh-CN" sz="1800" i="1" dirty="0" err="1">
                <a:solidFill>
                  <a:srgbClr val="871094"/>
                </a:solidFill>
                <a:effectLst/>
                <a:latin typeface="JetBrains Mono"/>
              </a:rPr>
              <a:t>YES</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i="1" dirty="0">
                <a:solidFill>
                  <a:srgbClr val="8C8C8C"/>
                </a:solidFill>
                <a:effectLst/>
                <a:latin typeface="JetBrains Mono"/>
              </a:rPr>
              <a:t>        </a:t>
            </a:r>
            <a:r>
              <a:rPr lang="en" altLang="zh-CN" sz="1800" dirty="0" err="1">
                <a:solidFill>
                  <a:srgbClr val="000000"/>
                </a:solidFill>
                <a:effectLst/>
                <a:latin typeface="JetBrains Mono"/>
              </a:rPr>
              <a:t>doc</a:t>
            </a:r>
            <a:r>
              <a:rPr lang="en" altLang="zh-CN" sz="1800" dirty="0" err="1">
                <a:solidFill>
                  <a:srgbClr val="080808"/>
                </a:solidFill>
                <a:effectLst/>
                <a:latin typeface="JetBrains Mono"/>
              </a:rPr>
              <a:t>.add</a:t>
            </a:r>
            <a:r>
              <a:rPr lang="en" altLang="zh-CN" sz="1800" dirty="0">
                <a:solidFill>
                  <a:srgbClr val="080808"/>
                </a:solidFill>
                <a:effectLst/>
                <a:latin typeface="JetBrains Mono"/>
              </a:rPr>
              <a:t>(</a:t>
            </a:r>
            <a:r>
              <a:rPr lang="en" altLang="zh-CN" sz="1800" dirty="0">
                <a:solidFill>
                  <a:srgbClr val="0033B3"/>
                </a:solidFill>
                <a:effectLst/>
                <a:latin typeface="JetBrains Mono"/>
              </a:rPr>
              <a:t>new </a:t>
            </a:r>
            <a:r>
              <a:rPr lang="en" altLang="zh-CN" sz="1800" dirty="0" err="1">
                <a:solidFill>
                  <a:srgbClr val="080808"/>
                </a:solidFill>
                <a:effectLst/>
                <a:latin typeface="JetBrains Mono"/>
              </a:rPr>
              <a:t>LongField</a:t>
            </a:r>
            <a:r>
              <a:rPr lang="en" altLang="zh-CN" sz="1800" dirty="0">
                <a:solidFill>
                  <a:srgbClr val="080808"/>
                </a:solidFill>
                <a:effectLst/>
                <a:latin typeface="JetBrains Mono"/>
              </a:rPr>
              <a:t>(</a:t>
            </a:r>
            <a:r>
              <a:rPr lang="en" altLang="zh-CN" sz="1800" dirty="0">
                <a:solidFill>
                  <a:srgbClr val="067D17"/>
                </a:solidFill>
                <a:effectLst/>
                <a:latin typeface="JetBrains Mono"/>
              </a:rPr>
              <a:t>“modified”</a:t>
            </a:r>
            <a:r>
              <a:rPr lang="en" altLang="zh-CN" sz="1800" dirty="0">
                <a:solidFill>
                  <a:srgbClr val="080808"/>
                </a:solidFill>
                <a:effectLst/>
                <a:latin typeface="JetBrains Mono"/>
              </a:rPr>
              <a:t>, </a:t>
            </a:r>
            <a:r>
              <a:rPr lang="en" altLang="zh-CN" sz="1800" dirty="0" err="1">
                <a:solidFill>
                  <a:srgbClr val="080808"/>
                </a:solidFill>
                <a:effectLst/>
                <a:latin typeface="JetBrains Mono"/>
              </a:rPr>
              <a:t>lastModified</a:t>
            </a:r>
            <a:r>
              <a:rPr lang="en" altLang="zh-CN" sz="1800" dirty="0">
                <a:solidFill>
                  <a:srgbClr val="080808"/>
                </a:solidFill>
                <a:effectLst/>
                <a:latin typeface="JetBrains Mono"/>
              </a:rPr>
              <a:t>, </a:t>
            </a:r>
            <a:r>
              <a:rPr lang="en" altLang="zh-CN" sz="1800" dirty="0" err="1">
                <a:solidFill>
                  <a:srgbClr val="000000"/>
                </a:solidFill>
                <a:effectLst/>
                <a:latin typeface="JetBrains Mono"/>
              </a:rPr>
              <a:t>Field</a:t>
            </a:r>
            <a:r>
              <a:rPr lang="en" altLang="zh-CN" sz="1800" dirty="0" err="1">
                <a:solidFill>
                  <a:srgbClr val="080808"/>
                </a:solidFill>
                <a:effectLst/>
                <a:latin typeface="JetBrains Mono"/>
              </a:rPr>
              <a:t>.</a:t>
            </a:r>
            <a:r>
              <a:rPr lang="en" altLang="zh-CN" sz="1800" dirty="0" err="1">
                <a:solidFill>
                  <a:srgbClr val="000000"/>
                </a:solidFill>
                <a:effectLst/>
                <a:latin typeface="JetBrains Mono"/>
              </a:rPr>
              <a:t>Store</a:t>
            </a:r>
            <a:r>
              <a:rPr lang="en" altLang="zh-CN" sz="1800" dirty="0" err="1">
                <a:solidFill>
                  <a:srgbClr val="080808"/>
                </a:solidFill>
                <a:effectLst/>
                <a:latin typeface="JetBrains Mono"/>
              </a:rPr>
              <a:t>.</a:t>
            </a:r>
            <a:r>
              <a:rPr lang="en" altLang="zh-CN" sz="1800" i="1" dirty="0" err="1">
                <a:solidFill>
                  <a:srgbClr val="871094"/>
                </a:solidFill>
                <a:effectLst/>
                <a:latin typeface="JetBrains Mono"/>
              </a:rPr>
              <a:t>NO</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zh-CN" altLang="en-US" sz="1800" dirty="0">
                <a:solidFill>
                  <a:srgbClr val="080808"/>
                </a:solidFill>
                <a:effectLst/>
                <a:latin typeface="JetBrains Mono"/>
              </a:rPr>
              <a:t>        </a:t>
            </a:r>
            <a:r>
              <a:rPr lang="en" altLang="zh-CN" sz="1800" dirty="0" err="1">
                <a:solidFill>
                  <a:srgbClr val="000000"/>
                </a:solidFill>
                <a:effectLst/>
                <a:latin typeface="JetBrains Mono"/>
              </a:rPr>
              <a:t>doc</a:t>
            </a:r>
            <a:r>
              <a:rPr lang="en" altLang="zh-CN" sz="1800" dirty="0" err="1">
                <a:solidFill>
                  <a:srgbClr val="080808"/>
                </a:solidFill>
                <a:effectLst/>
                <a:latin typeface="JetBrains Mono"/>
              </a:rPr>
              <a:t>.add</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new </a:t>
            </a:r>
            <a:r>
              <a:rPr lang="en" altLang="zh-CN" sz="1800" dirty="0" err="1">
                <a:solidFill>
                  <a:srgbClr val="080808"/>
                </a:solidFill>
                <a:effectLst/>
                <a:latin typeface="JetBrains Mono"/>
              </a:rPr>
              <a:t>TextField</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67D17"/>
                </a:solidFill>
                <a:effectLst/>
                <a:latin typeface="JetBrains Mono"/>
              </a:rPr>
              <a:t>"contents"</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new </a:t>
            </a:r>
            <a:r>
              <a:rPr lang="en" altLang="zh-CN" sz="1800" dirty="0" err="1">
                <a:solidFill>
                  <a:srgbClr val="080808"/>
                </a:solidFill>
                <a:effectLst/>
                <a:latin typeface="JetBrains Mono"/>
              </a:rPr>
              <a:t>BufferedReader</a:t>
            </a:r>
            <a:r>
              <a:rPr lang="en" altLang="zh-CN" sz="1800" dirty="0">
                <a:solidFill>
                  <a:srgbClr val="080808"/>
                </a:solidFill>
                <a:effectLst/>
                <a:latin typeface="JetBrains Mono"/>
              </a:rPr>
              <a:t>(</a:t>
            </a:r>
            <a:r>
              <a:rPr lang="en" altLang="zh-CN" sz="1800" dirty="0">
                <a:solidFill>
                  <a:srgbClr val="0033B3"/>
                </a:solidFill>
                <a:effectLst/>
                <a:latin typeface="JetBrains Mono"/>
              </a:rPr>
              <a:t>new </a:t>
            </a:r>
            <a:r>
              <a:rPr lang="en" altLang="zh-CN" sz="1800" dirty="0" err="1">
                <a:solidFill>
                  <a:srgbClr val="080808"/>
                </a:solidFill>
                <a:effectLst/>
                <a:latin typeface="JetBrains Mono"/>
              </a:rPr>
              <a:t>InputStreamReader</a:t>
            </a:r>
            <a:r>
              <a:rPr lang="en" altLang="zh-CN" sz="1800" dirty="0">
                <a:solidFill>
                  <a:srgbClr val="080808"/>
                </a:solidFill>
                <a:effectLst/>
                <a:latin typeface="JetBrains Mono"/>
              </a:rPr>
              <a:t>(</a:t>
            </a:r>
            <a:r>
              <a:rPr lang="en" altLang="zh-CN" sz="1800" dirty="0">
                <a:solidFill>
                  <a:srgbClr val="000000"/>
                </a:solidFill>
                <a:effectLst/>
                <a:latin typeface="JetBrains Mono"/>
              </a:rPr>
              <a:t>stream</a:t>
            </a:r>
            <a:r>
              <a:rPr lang="en" altLang="zh-CN" sz="1800" dirty="0">
                <a:solidFill>
                  <a:srgbClr val="080808"/>
                </a:solidFill>
                <a:effectLst/>
                <a:latin typeface="JetBrains Mono"/>
              </a:rPr>
              <a:t>, </a:t>
            </a:r>
            <a:r>
              <a:rPr lang="en" altLang="zh-CN" sz="1800" dirty="0">
                <a:solidFill>
                  <a:srgbClr val="000000"/>
                </a:solidFill>
                <a:effectLst/>
                <a:latin typeface="JetBrains Mono"/>
              </a:rPr>
              <a:t>StandardCharsets</a:t>
            </a:r>
            <a:r>
              <a:rPr lang="en" altLang="zh-CN" sz="1800" dirty="0">
                <a:solidFill>
                  <a:srgbClr val="080808"/>
                </a:solidFill>
                <a:effectLst/>
                <a:latin typeface="JetBrains Mono"/>
              </a:rPr>
              <a:t>.</a:t>
            </a:r>
            <a:r>
              <a:rPr lang="en" altLang="zh-CN" sz="1800" i="1" dirty="0">
                <a:solidFill>
                  <a:srgbClr val="871094"/>
                </a:solidFill>
                <a:effectLst/>
                <a:latin typeface="JetBrains Mono"/>
              </a:rPr>
              <a:t>UTF_8</a:t>
            </a:r>
            <a:r>
              <a:rPr lang="en" altLang="zh-CN" sz="1800" dirty="0">
                <a:solidFill>
                  <a:srgbClr val="080808"/>
                </a:solidFill>
                <a:effectLst/>
                <a:latin typeface="JetBrains Mono"/>
              </a:rPr>
              <a:t>))));</a:t>
            </a:r>
            <a:br>
              <a:rPr lang="en" altLang="zh-CN" sz="1800" dirty="0">
                <a:solidFill>
                  <a:srgbClr val="080808"/>
                </a:solidFill>
                <a:effectLst/>
                <a:latin typeface="JetBrains Mono"/>
              </a:rPr>
            </a:b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if </a:t>
            </a:r>
            <a:r>
              <a:rPr lang="en" altLang="zh-CN" sz="1800" dirty="0">
                <a:solidFill>
                  <a:srgbClr val="080808"/>
                </a:solidFill>
                <a:effectLst/>
                <a:latin typeface="JetBrains Mono"/>
              </a:rPr>
              <a:t>(</a:t>
            </a:r>
            <a:r>
              <a:rPr lang="en" altLang="zh-CN" sz="1800" dirty="0" err="1">
                <a:solidFill>
                  <a:srgbClr val="871094"/>
                </a:solidFill>
                <a:effectLst/>
                <a:latin typeface="JetBrains Mono"/>
              </a:rPr>
              <a:t>demoEmbeddings</a:t>
            </a:r>
            <a:r>
              <a:rPr lang="en" altLang="zh-CN" sz="1800" dirty="0">
                <a:solidFill>
                  <a:srgbClr val="871094"/>
                </a:solidFill>
                <a:effectLst/>
                <a:latin typeface="JetBrains Mono"/>
              </a:rPr>
              <a:t> </a:t>
            </a:r>
            <a:r>
              <a:rPr lang="en" altLang="zh-CN" sz="1800" dirty="0">
                <a:solidFill>
                  <a:srgbClr val="080808"/>
                </a:solidFill>
                <a:effectLst/>
                <a:latin typeface="JetBrains Mono"/>
              </a:rPr>
              <a:t>!= </a:t>
            </a:r>
            <a:r>
              <a:rPr lang="en" altLang="zh-CN" sz="1800" dirty="0">
                <a:solidFill>
                  <a:srgbClr val="0033B3"/>
                </a:solidFill>
                <a:effectLst/>
                <a:latin typeface="JetBrains Mono"/>
              </a:rPr>
              <a:t>null</a:t>
            </a:r>
            <a:r>
              <a:rPr lang="en" altLang="zh-CN" sz="1800" dirty="0">
                <a:solidFill>
                  <a:srgbClr val="080808"/>
                </a:solidFill>
                <a:effectLst/>
                <a:latin typeface="JetBrains Mono"/>
              </a:rPr>
              <a:t>) {</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try </a:t>
            </a:r>
            <a:r>
              <a:rPr lang="en" altLang="zh-CN" sz="1800" dirty="0">
                <a:solidFill>
                  <a:srgbClr val="080808"/>
                </a:solidFill>
                <a:effectLst/>
                <a:latin typeface="JetBrains Mono"/>
              </a:rPr>
              <a:t>(</a:t>
            </a:r>
            <a:r>
              <a:rPr lang="en" altLang="zh-CN" sz="1800" dirty="0" err="1">
                <a:solidFill>
                  <a:srgbClr val="000000"/>
                </a:solidFill>
                <a:effectLst/>
                <a:latin typeface="JetBrains Mono"/>
              </a:rPr>
              <a:t>InputStream</a:t>
            </a:r>
            <a:r>
              <a:rPr lang="en" altLang="zh-CN" sz="1800" dirty="0">
                <a:solidFill>
                  <a:srgbClr val="000000"/>
                </a:solidFill>
                <a:effectLst/>
                <a:latin typeface="JetBrains Mono"/>
              </a:rPr>
              <a:t> in </a:t>
            </a:r>
            <a:r>
              <a:rPr lang="en" altLang="zh-CN" sz="1800" dirty="0">
                <a:solidFill>
                  <a:srgbClr val="080808"/>
                </a:solidFill>
                <a:effectLst/>
                <a:latin typeface="JetBrains Mono"/>
              </a:rPr>
              <a:t>= </a:t>
            </a:r>
            <a:r>
              <a:rPr lang="en" altLang="zh-CN" sz="1800" dirty="0" err="1">
                <a:solidFill>
                  <a:srgbClr val="000000"/>
                </a:solidFill>
                <a:effectLst/>
                <a:latin typeface="JetBrains Mono"/>
              </a:rPr>
              <a:t>Files</a:t>
            </a:r>
            <a:r>
              <a:rPr lang="en" altLang="zh-CN" sz="1800" dirty="0" err="1">
                <a:solidFill>
                  <a:srgbClr val="080808"/>
                </a:solidFill>
                <a:effectLst/>
                <a:latin typeface="JetBrains Mono"/>
              </a:rPr>
              <a:t>.</a:t>
            </a:r>
            <a:r>
              <a:rPr lang="en" altLang="zh-CN" sz="1800" i="1" dirty="0" err="1">
                <a:solidFill>
                  <a:srgbClr val="080808"/>
                </a:solidFill>
                <a:effectLst/>
                <a:latin typeface="JetBrains Mono"/>
              </a:rPr>
              <a:t>newInputStream</a:t>
            </a:r>
            <a:r>
              <a:rPr lang="en" altLang="zh-CN" sz="1800" dirty="0">
                <a:solidFill>
                  <a:srgbClr val="080808"/>
                </a:solidFill>
                <a:effectLst/>
                <a:latin typeface="JetBrains Mono"/>
              </a:rPr>
              <a:t>(file)) {</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float</a:t>
            </a:r>
            <a:r>
              <a:rPr lang="en" altLang="zh-CN" sz="1800" dirty="0">
                <a:solidFill>
                  <a:srgbClr val="080808"/>
                </a:solidFill>
                <a:effectLst/>
                <a:latin typeface="JetBrains Mono"/>
              </a:rPr>
              <a:t>[] </a:t>
            </a:r>
            <a:r>
              <a:rPr lang="en" altLang="zh-CN" sz="1800" dirty="0">
                <a:solidFill>
                  <a:srgbClr val="000000"/>
                </a:solidFill>
                <a:effectLst/>
                <a:latin typeface="JetBrains Mono"/>
              </a:rPr>
              <a:t>vector </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871094"/>
                </a:solidFill>
                <a:effectLst/>
                <a:latin typeface="JetBrains Mono"/>
              </a:rPr>
              <a:t>demoEmbeddings</a:t>
            </a:r>
            <a:r>
              <a:rPr lang="en" altLang="zh-CN" sz="1800" dirty="0" err="1">
                <a:solidFill>
                  <a:srgbClr val="080808"/>
                </a:solidFill>
                <a:effectLst/>
                <a:latin typeface="JetBrains Mono"/>
              </a:rPr>
              <a:t>.computeEmbedding</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new </a:t>
            </a:r>
            <a:r>
              <a:rPr lang="en" altLang="zh-CN" sz="1800" dirty="0" err="1">
                <a:solidFill>
                  <a:srgbClr val="080808"/>
                </a:solidFill>
                <a:effectLst/>
                <a:latin typeface="JetBrains Mono"/>
              </a:rPr>
              <a:t>BufferedReader</a:t>
            </a:r>
            <a:r>
              <a:rPr lang="en" altLang="zh-CN" sz="1800" dirty="0">
                <a:solidFill>
                  <a:srgbClr val="080808"/>
                </a:solidFill>
                <a:effectLst/>
                <a:latin typeface="JetBrains Mono"/>
              </a:rPr>
              <a:t>(</a:t>
            </a:r>
            <a:r>
              <a:rPr lang="en" altLang="zh-CN" sz="1800" dirty="0">
                <a:solidFill>
                  <a:srgbClr val="0033B3"/>
                </a:solidFill>
                <a:effectLst/>
                <a:latin typeface="JetBrains Mono"/>
              </a:rPr>
              <a:t>new </a:t>
            </a:r>
            <a:r>
              <a:rPr lang="en" altLang="zh-CN" sz="1800" dirty="0" err="1">
                <a:solidFill>
                  <a:srgbClr val="080808"/>
                </a:solidFill>
                <a:effectLst/>
                <a:latin typeface="JetBrains Mono"/>
              </a:rPr>
              <a:t>InputStreamReader</a:t>
            </a:r>
            <a:r>
              <a:rPr lang="en" altLang="zh-CN" sz="1800" dirty="0">
                <a:solidFill>
                  <a:srgbClr val="080808"/>
                </a:solidFill>
                <a:effectLst/>
                <a:latin typeface="JetBrains Mono"/>
              </a:rPr>
              <a:t>(</a:t>
            </a:r>
            <a:r>
              <a:rPr lang="en" altLang="zh-CN" sz="1800" dirty="0">
                <a:solidFill>
                  <a:srgbClr val="000000"/>
                </a:solidFill>
                <a:effectLst/>
                <a:latin typeface="JetBrains Mono"/>
              </a:rPr>
              <a:t>in</a:t>
            </a:r>
            <a:r>
              <a:rPr lang="en" altLang="zh-CN" sz="1800" dirty="0">
                <a:solidFill>
                  <a:srgbClr val="080808"/>
                </a:solidFill>
                <a:effectLst/>
                <a:latin typeface="JetBrains Mono"/>
              </a:rPr>
              <a:t>, </a:t>
            </a:r>
            <a:r>
              <a:rPr lang="en" altLang="zh-CN" sz="1800" dirty="0">
                <a:solidFill>
                  <a:srgbClr val="000000"/>
                </a:solidFill>
                <a:effectLst/>
                <a:latin typeface="JetBrains Mono"/>
              </a:rPr>
              <a:t>StandardCharsets</a:t>
            </a:r>
            <a:r>
              <a:rPr lang="en" altLang="zh-CN" sz="1800" dirty="0">
                <a:solidFill>
                  <a:srgbClr val="080808"/>
                </a:solidFill>
                <a:effectLst/>
                <a:latin typeface="JetBrains Mono"/>
              </a:rPr>
              <a:t>.</a:t>
            </a:r>
            <a:r>
              <a:rPr lang="en" altLang="zh-CN" sz="1800" i="1" dirty="0">
                <a:solidFill>
                  <a:srgbClr val="871094"/>
                </a:solidFill>
                <a:effectLst/>
                <a:latin typeface="JetBrains Mono"/>
              </a:rPr>
              <a:t>UTF_8</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00000"/>
                </a:solidFill>
                <a:effectLst/>
                <a:latin typeface="JetBrains Mono"/>
              </a:rPr>
              <a:t>doc</a:t>
            </a:r>
            <a:r>
              <a:rPr lang="en" altLang="zh-CN" sz="1800" dirty="0" err="1">
                <a:solidFill>
                  <a:srgbClr val="080808"/>
                </a:solidFill>
                <a:effectLst/>
                <a:latin typeface="JetBrains Mono"/>
              </a:rPr>
              <a:t>.add</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new </a:t>
            </a:r>
            <a:r>
              <a:rPr lang="en" altLang="zh-CN" sz="1800" dirty="0" err="1">
                <a:solidFill>
                  <a:srgbClr val="080808"/>
                </a:solidFill>
                <a:effectLst/>
                <a:latin typeface="JetBrains Mono"/>
              </a:rPr>
              <a:t>KnnFloatVectorField</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67D17"/>
                </a:solidFill>
                <a:effectLst/>
                <a:latin typeface="JetBrains Mono"/>
              </a:rPr>
              <a:t>"contents-vector"</a:t>
            </a:r>
            <a:r>
              <a:rPr lang="en" altLang="zh-CN" sz="1800" dirty="0">
                <a:solidFill>
                  <a:srgbClr val="080808"/>
                </a:solidFill>
                <a:effectLst/>
                <a:latin typeface="JetBrains Mono"/>
              </a:rPr>
              <a:t>, </a:t>
            </a:r>
            <a:r>
              <a:rPr lang="en" altLang="zh-CN" sz="1800" dirty="0">
                <a:solidFill>
                  <a:srgbClr val="000000"/>
                </a:solidFill>
                <a:effectLst/>
                <a:latin typeface="JetBrains Mono"/>
              </a:rPr>
              <a:t>vector</a:t>
            </a:r>
            <a:r>
              <a:rPr lang="en" altLang="zh-CN" sz="1800" dirty="0">
                <a:solidFill>
                  <a:srgbClr val="080808"/>
                </a:solidFill>
                <a:effectLst/>
                <a:latin typeface="JetBrains Mono"/>
              </a:rPr>
              <a:t>, </a:t>
            </a:r>
            <a:r>
              <a:rPr lang="en" altLang="zh-CN" sz="1800" dirty="0" err="1">
                <a:solidFill>
                  <a:srgbClr val="000000"/>
                </a:solidFill>
                <a:effectLst/>
                <a:latin typeface="JetBrains Mono"/>
              </a:rPr>
              <a:t>VectorSimilarityFunction</a:t>
            </a:r>
            <a:r>
              <a:rPr lang="en" altLang="zh-CN" sz="1800" dirty="0" err="1">
                <a:solidFill>
                  <a:srgbClr val="080808"/>
                </a:solidFill>
                <a:effectLst/>
                <a:latin typeface="JetBrains Mono"/>
              </a:rPr>
              <a:t>.</a:t>
            </a:r>
            <a:r>
              <a:rPr lang="en" altLang="zh-CN" sz="1800" i="1" dirty="0" err="1">
                <a:solidFill>
                  <a:srgbClr val="871094"/>
                </a:solidFill>
                <a:effectLst/>
                <a:latin typeface="JetBrains Mono"/>
              </a:rPr>
              <a:t>DOT_PRODUCT</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br>
              <a:rPr lang="en" altLang="zh-CN" sz="1800" dirty="0">
                <a:solidFill>
                  <a:srgbClr val="080808"/>
                </a:solidFill>
                <a:effectLst/>
                <a:latin typeface="JetBrains Mono"/>
              </a:rPr>
            </a:br>
            <a:r>
              <a:rPr lang="en" altLang="zh-CN" sz="1800" dirty="0">
                <a:solidFill>
                  <a:srgbClr val="080808"/>
                </a:solidFill>
                <a:effectLst/>
                <a:latin typeface="JetBrains Mono"/>
              </a:rPr>
              <a:t>        }</a:t>
            </a:r>
            <a:br>
              <a:rPr lang="en" altLang="zh-CN" sz="1800" dirty="0">
                <a:solidFill>
                  <a:srgbClr val="080808"/>
                </a:solidFill>
                <a:effectLst/>
                <a:latin typeface="JetBrains Mono"/>
              </a:rPr>
            </a:b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if </a:t>
            </a:r>
            <a:r>
              <a:rPr lang="en" altLang="zh-CN" sz="1800" dirty="0">
                <a:solidFill>
                  <a:srgbClr val="080808"/>
                </a:solidFill>
                <a:effectLst/>
                <a:latin typeface="JetBrains Mono"/>
              </a:rPr>
              <a:t>(</a:t>
            </a:r>
            <a:r>
              <a:rPr lang="en" altLang="zh-CN" sz="1800" dirty="0" err="1">
                <a:solidFill>
                  <a:srgbClr val="080808"/>
                </a:solidFill>
                <a:effectLst/>
                <a:latin typeface="JetBrains Mono"/>
              </a:rPr>
              <a:t>writer.getConfig</a:t>
            </a:r>
            <a:r>
              <a:rPr lang="en" altLang="zh-CN" sz="1800" dirty="0">
                <a:solidFill>
                  <a:srgbClr val="080808"/>
                </a:solidFill>
                <a:effectLst/>
                <a:latin typeface="JetBrains Mono"/>
              </a:rPr>
              <a:t>().</a:t>
            </a:r>
            <a:r>
              <a:rPr lang="en" altLang="zh-CN" sz="1800" dirty="0" err="1">
                <a:solidFill>
                  <a:srgbClr val="080808"/>
                </a:solidFill>
                <a:effectLst/>
                <a:latin typeface="JetBrains Mono"/>
              </a:rPr>
              <a:t>getOpenMode</a:t>
            </a:r>
            <a:r>
              <a:rPr lang="en" altLang="zh-CN" sz="1800" dirty="0">
                <a:solidFill>
                  <a:srgbClr val="080808"/>
                </a:solidFill>
                <a:effectLst/>
                <a:latin typeface="JetBrains Mono"/>
              </a:rPr>
              <a:t>() == </a:t>
            </a:r>
            <a:r>
              <a:rPr lang="en" altLang="zh-CN" sz="1800" dirty="0" err="1">
                <a:solidFill>
                  <a:srgbClr val="000000"/>
                </a:solidFill>
                <a:effectLst/>
                <a:latin typeface="JetBrains Mono"/>
              </a:rPr>
              <a:t>OpenMode</a:t>
            </a:r>
            <a:r>
              <a:rPr lang="en" altLang="zh-CN" sz="1800" dirty="0" err="1">
                <a:solidFill>
                  <a:srgbClr val="080808"/>
                </a:solidFill>
                <a:effectLst/>
                <a:latin typeface="JetBrains Mono"/>
              </a:rPr>
              <a:t>.</a:t>
            </a:r>
            <a:r>
              <a:rPr lang="en" altLang="zh-CN" sz="1800" i="1" dirty="0" err="1">
                <a:solidFill>
                  <a:srgbClr val="871094"/>
                </a:solidFill>
                <a:effectLst/>
                <a:latin typeface="JetBrains Mono"/>
              </a:rPr>
              <a:t>CREATE</a:t>
            </a:r>
            <a:r>
              <a:rPr lang="en" altLang="zh-CN" sz="1800" dirty="0">
                <a:solidFill>
                  <a:srgbClr val="080808"/>
                </a:solidFill>
                <a:effectLst/>
                <a:latin typeface="JetBrains Mono"/>
              </a:rPr>
              <a:t>) {</a:t>
            </a:r>
            <a:br>
              <a:rPr lang="en" altLang="zh-CN" sz="1800" i="1" dirty="0">
                <a:solidFill>
                  <a:srgbClr val="8C8C8C"/>
                </a:solidFill>
                <a:effectLst/>
                <a:latin typeface="JetBrains Mono"/>
              </a:rPr>
            </a:br>
            <a:r>
              <a:rPr lang="en" altLang="zh-CN" sz="1800" i="1" dirty="0">
                <a:solidFill>
                  <a:srgbClr val="8C8C8C"/>
                </a:solidFill>
                <a:effectLst/>
                <a:latin typeface="JetBrains Mono"/>
              </a:rPr>
              <a:t>            </a:t>
            </a:r>
            <a:r>
              <a:rPr lang="en" altLang="zh-CN" sz="1800" dirty="0" err="1">
                <a:solidFill>
                  <a:srgbClr val="000000"/>
                </a:solidFill>
                <a:effectLst/>
                <a:latin typeface="JetBrains Mono"/>
              </a:rPr>
              <a:t>System</a:t>
            </a:r>
            <a:r>
              <a:rPr lang="en" altLang="zh-CN" sz="1800" dirty="0" err="1">
                <a:solidFill>
                  <a:srgbClr val="080808"/>
                </a:solidFill>
                <a:effectLst/>
                <a:latin typeface="JetBrains Mono"/>
              </a:rPr>
              <a:t>.</a:t>
            </a:r>
            <a:r>
              <a:rPr lang="en" altLang="zh-CN" sz="1800" i="1" dirty="0" err="1">
                <a:solidFill>
                  <a:srgbClr val="871094"/>
                </a:solidFill>
                <a:effectLst/>
                <a:latin typeface="JetBrains Mono"/>
              </a:rPr>
              <a:t>out</a:t>
            </a:r>
            <a:r>
              <a:rPr lang="en" altLang="zh-CN" sz="1800" dirty="0" err="1">
                <a:solidFill>
                  <a:srgbClr val="080808"/>
                </a:solidFill>
                <a:effectLst/>
                <a:latin typeface="JetBrains Mono"/>
              </a:rPr>
              <a:t>.println</a:t>
            </a:r>
            <a:r>
              <a:rPr lang="en" altLang="zh-CN" sz="1800" dirty="0">
                <a:solidFill>
                  <a:srgbClr val="080808"/>
                </a:solidFill>
                <a:effectLst/>
                <a:latin typeface="JetBrains Mono"/>
              </a:rPr>
              <a:t>(</a:t>
            </a:r>
            <a:r>
              <a:rPr lang="en" altLang="zh-CN" sz="1800" dirty="0">
                <a:solidFill>
                  <a:srgbClr val="067D17"/>
                </a:solidFill>
                <a:effectLst/>
                <a:latin typeface="JetBrains Mono"/>
              </a:rPr>
              <a:t>"adding " </a:t>
            </a:r>
            <a:r>
              <a:rPr lang="en" altLang="zh-CN" sz="1800" dirty="0">
                <a:solidFill>
                  <a:srgbClr val="080808"/>
                </a:solidFill>
                <a:effectLst/>
                <a:latin typeface="JetBrains Mono"/>
              </a:rPr>
              <a:t>+ file);</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80808"/>
                </a:solidFill>
                <a:effectLst/>
                <a:latin typeface="JetBrains Mono"/>
              </a:rPr>
              <a:t>writer.addDocument</a:t>
            </a:r>
            <a:r>
              <a:rPr lang="en" altLang="zh-CN" sz="1800" dirty="0">
                <a:solidFill>
                  <a:srgbClr val="080808"/>
                </a:solidFill>
                <a:effectLst/>
                <a:latin typeface="JetBrains Mono"/>
              </a:rPr>
              <a:t>(</a:t>
            </a:r>
            <a:r>
              <a:rPr lang="en" altLang="zh-CN" sz="1800" dirty="0">
                <a:solidFill>
                  <a:srgbClr val="000000"/>
                </a:solidFill>
                <a:effectLst/>
                <a:latin typeface="JetBrains Mono"/>
              </a:rPr>
              <a:t>doc</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 </a:t>
            </a:r>
            <a:r>
              <a:rPr lang="en" altLang="zh-CN" sz="1800" dirty="0">
                <a:solidFill>
                  <a:srgbClr val="0033B3"/>
                </a:solidFill>
                <a:effectLst/>
                <a:latin typeface="JetBrains Mono"/>
              </a:rPr>
              <a:t>else </a:t>
            </a:r>
            <a:r>
              <a:rPr lang="en" altLang="zh-CN" sz="1800" dirty="0">
                <a:solidFill>
                  <a:srgbClr val="080808"/>
                </a:solidFill>
                <a:effectLst/>
                <a:latin typeface="JetBrains Mono"/>
              </a:rPr>
              <a:t>{</a:t>
            </a:r>
            <a:br>
              <a:rPr lang="en" altLang="zh-CN" sz="1800" i="1" dirty="0">
                <a:solidFill>
                  <a:srgbClr val="8C8C8C"/>
                </a:solidFill>
                <a:effectLst/>
                <a:latin typeface="JetBrains Mono"/>
              </a:rPr>
            </a:br>
            <a:r>
              <a:rPr lang="en" altLang="zh-CN" sz="1800" i="1" dirty="0">
                <a:solidFill>
                  <a:srgbClr val="8C8C8C"/>
                </a:solidFill>
                <a:effectLst/>
                <a:latin typeface="JetBrains Mono"/>
              </a:rPr>
              <a:t>            </a:t>
            </a:r>
            <a:r>
              <a:rPr lang="en" altLang="zh-CN" sz="1800" dirty="0" err="1">
                <a:solidFill>
                  <a:srgbClr val="000000"/>
                </a:solidFill>
                <a:effectLst/>
                <a:latin typeface="JetBrains Mono"/>
              </a:rPr>
              <a:t>System</a:t>
            </a:r>
            <a:r>
              <a:rPr lang="en" altLang="zh-CN" sz="1800" dirty="0" err="1">
                <a:solidFill>
                  <a:srgbClr val="080808"/>
                </a:solidFill>
                <a:effectLst/>
                <a:latin typeface="JetBrains Mono"/>
              </a:rPr>
              <a:t>.</a:t>
            </a:r>
            <a:r>
              <a:rPr lang="en" altLang="zh-CN" sz="1800" i="1" dirty="0" err="1">
                <a:solidFill>
                  <a:srgbClr val="871094"/>
                </a:solidFill>
                <a:effectLst/>
                <a:latin typeface="JetBrains Mono"/>
              </a:rPr>
              <a:t>out</a:t>
            </a:r>
            <a:r>
              <a:rPr lang="en" altLang="zh-CN" sz="1800" dirty="0" err="1">
                <a:solidFill>
                  <a:srgbClr val="080808"/>
                </a:solidFill>
                <a:effectLst/>
                <a:latin typeface="JetBrains Mono"/>
              </a:rPr>
              <a:t>.println</a:t>
            </a:r>
            <a:r>
              <a:rPr lang="en" altLang="zh-CN" sz="1800" dirty="0">
                <a:solidFill>
                  <a:srgbClr val="080808"/>
                </a:solidFill>
                <a:effectLst/>
                <a:latin typeface="JetBrains Mono"/>
              </a:rPr>
              <a:t>(</a:t>
            </a:r>
            <a:r>
              <a:rPr lang="en" altLang="zh-CN" sz="1800" dirty="0">
                <a:solidFill>
                  <a:srgbClr val="067D17"/>
                </a:solidFill>
                <a:effectLst/>
                <a:latin typeface="JetBrains Mono"/>
              </a:rPr>
              <a:t>"updating " </a:t>
            </a:r>
            <a:r>
              <a:rPr lang="en" altLang="zh-CN" sz="1800" dirty="0">
                <a:solidFill>
                  <a:srgbClr val="080808"/>
                </a:solidFill>
                <a:effectLst/>
                <a:latin typeface="JetBrains Mono"/>
              </a:rPr>
              <a:t>+ file);</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80808"/>
                </a:solidFill>
                <a:effectLst/>
                <a:latin typeface="JetBrains Mono"/>
              </a:rPr>
              <a:t>writer.updateDocument</a:t>
            </a:r>
            <a:r>
              <a:rPr lang="en" altLang="zh-CN" sz="1800" dirty="0">
                <a:solidFill>
                  <a:srgbClr val="080808"/>
                </a:solidFill>
                <a:effectLst/>
                <a:latin typeface="JetBrains Mono"/>
              </a:rPr>
              <a:t>(</a:t>
            </a:r>
            <a:r>
              <a:rPr lang="en" altLang="zh-CN" sz="1800" dirty="0">
                <a:solidFill>
                  <a:srgbClr val="0033B3"/>
                </a:solidFill>
                <a:effectLst/>
                <a:latin typeface="JetBrains Mono"/>
              </a:rPr>
              <a:t>new </a:t>
            </a:r>
            <a:r>
              <a:rPr lang="en" altLang="zh-CN" sz="1800" dirty="0">
                <a:solidFill>
                  <a:srgbClr val="080808"/>
                </a:solidFill>
                <a:effectLst/>
                <a:latin typeface="JetBrains Mono"/>
              </a:rPr>
              <a:t>Term(</a:t>
            </a:r>
            <a:r>
              <a:rPr lang="en" altLang="zh-CN" sz="1800" dirty="0">
                <a:solidFill>
                  <a:srgbClr val="067D17"/>
                </a:solidFill>
                <a:effectLst/>
                <a:latin typeface="JetBrains Mono"/>
              </a:rPr>
              <a:t>"path"</a:t>
            </a:r>
            <a:r>
              <a:rPr lang="en" altLang="zh-CN" sz="1800" dirty="0">
                <a:solidFill>
                  <a:srgbClr val="080808"/>
                </a:solidFill>
                <a:effectLst/>
                <a:latin typeface="JetBrains Mono"/>
              </a:rPr>
              <a:t>, </a:t>
            </a:r>
            <a:r>
              <a:rPr lang="en" altLang="zh-CN" sz="1800" dirty="0" err="1">
                <a:solidFill>
                  <a:srgbClr val="080808"/>
                </a:solidFill>
                <a:effectLst/>
                <a:latin typeface="JetBrains Mono"/>
              </a:rPr>
              <a:t>file.toString</a:t>
            </a:r>
            <a:r>
              <a:rPr lang="en" altLang="zh-CN" sz="1800" dirty="0">
                <a:solidFill>
                  <a:srgbClr val="080808"/>
                </a:solidFill>
                <a:effectLst/>
                <a:latin typeface="JetBrains Mono"/>
              </a:rPr>
              <a:t>()), </a:t>
            </a:r>
            <a:r>
              <a:rPr lang="en" altLang="zh-CN" sz="1800" dirty="0">
                <a:solidFill>
                  <a:srgbClr val="000000"/>
                </a:solidFill>
                <a:effectLst/>
                <a:latin typeface="JetBrains Mono"/>
              </a:rPr>
              <a:t>doc</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br>
              <a:rPr lang="en" altLang="zh-CN" sz="1800" dirty="0">
                <a:solidFill>
                  <a:srgbClr val="080808"/>
                </a:solidFill>
                <a:effectLst/>
                <a:latin typeface="JetBrains Mono"/>
              </a:rPr>
            </a:br>
            <a:r>
              <a:rPr lang="en" altLang="zh-CN" sz="1800" dirty="0">
                <a:solidFill>
                  <a:srgbClr val="080808"/>
                </a:solidFill>
                <a:effectLst/>
                <a:latin typeface="JetBrains Mono"/>
              </a:rPr>
              <a:t>    }</a:t>
            </a:r>
            <a:br>
              <a:rPr lang="en" altLang="zh-CN" sz="1800" dirty="0">
                <a:solidFill>
                  <a:srgbClr val="080808"/>
                </a:solidFill>
                <a:effectLst/>
                <a:latin typeface="JetBrains Mono"/>
              </a:rPr>
            </a:br>
            <a:r>
              <a:rPr lang="en" altLang="zh-CN" sz="1800" dirty="0">
                <a:solidFill>
                  <a:srgbClr val="080808"/>
                </a:solidFill>
                <a:effectLst/>
                <a:latin typeface="JetBrains Mono"/>
              </a:rPr>
              <a:t>}</a:t>
            </a: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15</a:t>
            </a:fld>
            <a:endParaRPr lang="zh-CN" altLang="en-US" dirty="0"/>
          </a:p>
        </p:txBody>
      </p:sp>
    </p:spTree>
    <p:extLst>
      <p:ext uri="{BB962C8B-B14F-4D97-AF65-F5344CB8AC3E}">
        <p14:creationId xmlns:p14="http://schemas.microsoft.com/office/powerpoint/2010/main" val="55467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Running Indexer</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16</a:t>
            </a:fld>
            <a:endParaRPr lang="zh-CN" altLang="en-US" dirty="0"/>
          </a:p>
        </p:txBody>
      </p:sp>
      <p:pic>
        <p:nvPicPr>
          <p:cNvPr id="7" name="图片 6">
            <a:extLst>
              <a:ext uri="{FF2B5EF4-FFF2-40B4-BE49-F238E27FC236}">
                <a16:creationId xmlns:a16="http://schemas.microsoft.com/office/drawing/2014/main" id="{4F0CC70C-A3FE-ACC1-1638-D29B8F83A76D}"/>
              </a:ext>
            </a:extLst>
          </p:cNvPr>
          <p:cNvPicPr>
            <a:picLocks noChangeAspect="1"/>
          </p:cNvPicPr>
          <p:nvPr/>
        </p:nvPicPr>
        <p:blipFill>
          <a:blip r:embed="rId2"/>
          <a:stretch>
            <a:fillRect/>
          </a:stretch>
        </p:blipFill>
        <p:spPr>
          <a:xfrm>
            <a:off x="899592" y="994898"/>
            <a:ext cx="1809001" cy="3435846"/>
          </a:xfrm>
          <a:prstGeom prst="rect">
            <a:avLst/>
          </a:prstGeom>
        </p:spPr>
      </p:pic>
      <p:pic>
        <p:nvPicPr>
          <p:cNvPr id="8" name="图片 7">
            <a:extLst>
              <a:ext uri="{FF2B5EF4-FFF2-40B4-BE49-F238E27FC236}">
                <a16:creationId xmlns:a16="http://schemas.microsoft.com/office/drawing/2014/main" id="{885A53BF-E4D0-8EEF-CE39-0C7065A3D754}"/>
              </a:ext>
            </a:extLst>
          </p:cNvPr>
          <p:cNvPicPr>
            <a:picLocks noChangeAspect="1"/>
          </p:cNvPicPr>
          <p:nvPr/>
        </p:nvPicPr>
        <p:blipFill>
          <a:blip r:embed="rId3"/>
          <a:stretch>
            <a:fillRect/>
          </a:stretch>
        </p:blipFill>
        <p:spPr>
          <a:xfrm>
            <a:off x="3131840" y="994898"/>
            <a:ext cx="5285918" cy="3435846"/>
          </a:xfrm>
          <a:prstGeom prst="rect">
            <a:avLst/>
          </a:prstGeom>
        </p:spPr>
      </p:pic>
    </p:spTree>
    <p:extLst>
      <p:ext uri="{BB962C8B-B14F-4D97-AF65-F5344CB8AC3E}">
        <p14:creationId xmlns:p14="http://schemas.microsoft.com/office/powerpoint/2010/main" val="4196986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Searching an index</a:t>
            </a:r>
            <a:endParaRPr lang="zh-CN" altLang="en-US" dirty="0"/>
          </a:p>
        </p:txBody>
      </p:sp>
      <p:sp>
        <p:nvSpPr>
          <p:cNvPr id="3" name="内容占位符 2"/>
          <p:cNvSpPr>
            <a:spLocks noGrp="1"/>
          </p:cNvSpPr>
          <p:nvPr>
            <p:ph idx="1"/>
          </p:nvPr>
        </p:nvSpPr>
        <p:spPr/>
        <p:txBody>
          <a:bodyPr>
            <a:normAutofit fontScale="55000" lnSpcReduction="20000"/>
          </a:bodyPr>
          <a:lstStyle/>
          <a:p>
            <a:pPr marL="0" indent="0">
              <a:buNone/>
            </a:pPr>
            <a:r>
              <a:rPr lang="en-US" altLang="zh-CN" dirty="0">
                <a:solidFill>
                  <a:srgbClr val="00B050"/>
                </a:solidFill>
              </a:rPr>
              <a:t>           // Simple command-line based search demo.</a:t>
            </a:r>
          </a:p>
          <a:p>
            <a:pPr marL="0" indent="0">
              <a:buNone/>
            </a:pPr>
            <a:r>
              <a:rPr lang="en" altLang="zh-CN" sz="1800" dirty="0">
                <a:solidFill>
                  <a:srgbClr val="0033B3"/>
                </a:solidFill>
                <a:effectLst/>
                <a:latin typeface="JetBrains Mono"/>
              </a:rPr>
              <a:t>public class </a:t>
            </a:r>
            <a:r>
              <a:rPr lang="en" altLang="zh-CN" sz="1800" dirty="0" err="1">
                <a:solidFill>
                  <a:srgbClr val="000000"/>
                </a:solidFill>
                <a:effectLst/>
                <a:latin typeface="JetBrains Mono"/>
              </a:rPr>
              <a:t>SearchFiles</a:t>
            </a:r>
            <a:r>
              <a:rPr lang="en" altLang="zh-CN" sz="1800" dirty="0">
                <a:solidFill>
                  <a:srgbClr val="000000"/>
                </a:solidFill>
                <a:effectLst/>
                <a:latin typeface="JetBrains Mono"/>
              </a:rPr>
              <a:t> </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public static void </a:t>
            </a:r>
            <a:r>
              <a:rPr lang="en" altLang="zh-CN" sz="1800" dirty="0">
                <a:solidFill>
                  <a:srgbClr val="00627A"/>
                </a:solidFill>
                <a:effectLst/>
                <a:latin typeface="JetBrains Mono"/>
              </a:rPr>
              <a:t>main</a:t>
            </a:r>
            <a:r>
              <a:rPr lang="en" altLang="zh-CN" sz="1800" dirty="0">
                <a:solidFill>
                  <a:srgbClr val="080808"/>
                </a:solidFill>
                <a:effectLst/>
                <a:latin typeface="JetBrains Mono"/>
              </a:rPr>
              <a:t>(</a:t>
            </a:r>
            <a:r>
              <a:rPr lang="en" altLang="zh-CN" sz="1800" dirty="0">
                <a:solidFill>
                  <a:srgbClr val="000000"/>
                </a:solidFill>
                <a:effectLst/>
                <a:latin typeface="JetBrains Mono"/>
              </a:rPr>
              <a:t>String</a:t>
            </a:r>
            <a:r>
              <a:rPr lang="en" altLang="zh-CN" sz="1800" dirty="0">
                <a:solidFill>
                  <a:srgbClr val="080808"/>
                </a:solidFill>
                <a:effectLst/>
                <a:latin typeface="JetBrains Mono"/>
              </a:rPr>
              <a:t>[] </a:t>
            </a:r>
            <a:r>
              <a:rPr lang="en" altLang="zh-CN" sz="1800" dirty="0" err="1">
                <a:solidFill>
                  <a:srgbClr val="080808"/>
                </a:solidFill>
                <a:effectLst/>
                <a:latin typeface="JetBrains Mono"/>
              </a:rPr>
              <a:t>args</a:t>
            </a:r>
            <a:r>
              <a:rPr lang="en" altLang="zh-CN" sz="1800" dirty="0">
                <a:solidFill>
                  <a:srgbClr val="080808"/>
                </a:solidFill>
                <a:effectLst/>
                <a:latin typeface="JetBrains Mono"/>
              </a:rPr>
              <a:t>) </a:t>
            </a:r>
            <a:r>
              <a:rPr lang="en" altLang="zh-CN" sz="1800" dirty="0">
                <a:solidFill>
                  <a:srgbClr val="0033B3"/>
                </a:solidFill>
                <a:effectLst/>
                <a:latin typeface="JetBrains Mono"/>
              </a:rPr>
              <a:t>throws </a:t>
            </a:r>
            <a:r>
              <a:rPr lang="en" altLang="zh-CN" sz="1800" dirty="0">
                <a:solidFill>
                  <a:srgbClr val="000000"/>
                </a:solidFill>
                <a:effectLst/>
                <a:latin typeface="JetBrains Mono"/>
              </a:rPr>
              <a:t>Exception </a:t>
            </a:r>
            <a:r>
              <a:rPr lang="en" altLang="zh-CN" sz="1800" dirty="0">
                <a:solidFill>
                  <a:srgbClr val="080808"/>
                </a:solidFill>
                <a:effectLst/>
                <a:latin typeface="JetBrains Mono"/>
              </a:rPr>
              <a:t>{</a:t>
            </a:r>
            <a:br>
              <a:rPr lang="en" altLang="zh-CN" sz="1800" dirty="0">
                <a:solidFill>
                  <a:srgbClr val="080808"/>
                </a:solidFill>
                <a:effectLst/>
                <a:latin typeface="JetBrains Mono"/>
              </a:rPr>
            </a:b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0000"/>
                </a:solidFill>
                <a:effectLst/>
                <a:latin typeface="JetBrains Mono"/>
              </a:rPr>
              <a:t>String index </a:t>
            </a:r>
            <a:r>
              <a:rPr lang="en" altLang="zh-CN" sz="1800" dirty="0">
                <a:solidFill>
                  <a:srgbClr val="080808"/>
                </a:solidFill>
                <a:effectLst/>
                <a:latin typeface="JetBrains Mono"/>
              </a:rPr>
              <a:t>= </a:t>
            </a:r>
            <a:r>
              <a:rPr lang="en" altLang="zh-CN" sz="1800" dirty="0">
                <a:solidFill>
                  <a:srgbClr val="067D17"/>
                </a:solidFill>
                <a:effectLst/>
                <a:latin typeface="JetBrains Mono"/>
              </a:rPr>
              <a:t>"index"</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0000"/>
                </a:solidFill>
                <a:effectLst/>
                <a:latin typeface="JetBrains Mono"/>
              </a:rPr>
              <a:t>String field </a:t>
            </a:r>
            <a:r>
              <a:rPr lang="en" altLang="zh-CN" sz="1800" dirty="0">
                <a:solidFill>
                  <a:srgbClr val="080808"/>
                </a:solidFill>
                <a:effectLst/>
                <a:latin typeface="JetBrains Mono"/>
              </a:rPr>
              <a:t>= </a:t>
            </a:r>
            <a:r>
              <a:rPr lang="en" altLang="zh-CN" sz="1800" dirty="0">
                <a:solidFill>
                  <a:srgbClr val="067D17"/>
                </a:solidFill>
                <a:effectLst/>
                <a:latin typeface="JetBrains Mono"/>
              </a:rPr>
              <a:t>"contents"</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0000"/>
                </a:solidFill>
                <a:effectLst/>
                <a:latin typeface="JetBrains Mono"/>
              </a:rPr>
              <a:t>String queries </a:t>
            </a:r>
            <a:r>
              <a:rPr lang="en" altLang="zh-CN" sz="1800" dirty="0">
                <a:solidFill>
                  <a:srgbClr val="080808"/>
                </a:solidFill>
                <a:effectLst/>
                <a:latin typeface="JetBrains Mono"/>
              </a:rPr>
              <a:t>= </a:t>
            </a:r>
            <a:r>
              <a:rPr lang="en" altLang="zh-CN" sz="1800" dirty="0">
                <a:solidFill>
                  <a:srgbClr val="0033B3"/>
                </a:solidFill>
                <a:effectLst/>
                <a:latin typeface="JetBrains Mono"/>
              </a:rPr>
              <a:t>null</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int </a:t>
            </a:r>
            <a:r>
              <a:rPr lang="en" altLang="zh-CN" sz="1800" dirty="0">
                <a:solidFill>
                  <a:srgbClr val="000000"/>
                </a:solidFill>
                <a:effectLst/>
                <a:latin typeface="JetBrains Mono"/>
              </a:rPr>
              <a:t>repeat </a:t>
            </a:r>
            <a:r>
              <a:rPr lang="en" altLang="zh-CN" sz="1800" dirty="0">
                <a:solidFill>
                  <a:srgbClr val="080808"/>
                </a:solidFill>
                <a:effectLst/>
                <a:latin typeface="JetBrains Mono"/>
              </a:rPr>
              <a:t>= </a:t>
            </a:r>
            <a:r>
              <a:rPr lang="en" altLang="zh-CN" sz="1800" dirty="0">
                <a:solidFill>
                  <a:srgbClr val="1750EB"/>
                </a:solidFill>
                <a:effectLst/>
                <a:latin typeface="JetBrains Mono"/>
              </a:rPr>
              <a:t>0</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033B3"/>
                </a:solidFill>
                <a:effectLst/>
                <a:latin typeface="JetBrains Mono"/>
              </a:rPr>
              <a:t>boolean</a:t>
            </a:r>
            <a:r>
              <a:rPr lang="en" altLang="zh-CN" sz="1800" dirty="0">
                <a:solidFill>
                  <a:srgbClr val="0033B3"/>
                </a:solidFill>
                <a:effectLst/>
                <a:latin typeface="JetBrains Mono"/>
              </a:rPr>
              <a:t> </a:t>
            </a:r>
            <a:r>
              <a:rPr lang="en" altLang="zh-CN" sz="1800" dirty="0">
                <a:solidFill>
                  <a:srgbClr val="000000"/>
                </a:solidFill>
                <a:effectLst/>
                <a:latin typeface="JetBrains Mono"/>
              </a:rPr>
              <a:t>raw </a:t>
            </a:r>
            <a:r>
              <a:rPr lang="en" altLang="zh-CN" sz="1800" dirty="0">
                <a:solidFill>
                  <a:srgbClr val="080808"/>
                </a:solidFill>
                <a:effectLst/>
                <a:latin typeface="JetBrains Mono"/>
              </a:rPr>
              <a:t>= </a:t>
            </a:r>
            <a:r>
              <a:rPr lang="en" altLang="zh-CN" sz="1800" dirty="0">
                <a:solidFill>
                  <a:srgbClr val="0033B3"/>
                </a:solidFill>
                <a:effectLst/>
                <a:latin typeface="JetBrains Mono"/>
              </a:rPr>
              <a:t>false</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int </a:t>
            </a:r>
            <a:r>
              <a:rPr lang="en" altLang="zh-CN" sz="1800" dirty="0" err="1">
                <a:solidFill>
                  <a:srgbClr val="000000"/>
                </a:solidFill>
                <a:effectLst/>
                <a:latin typeface="JetBrains Mono"/>
              </a:rPr>
              <a:t>knnVectors</a:t>
            </a:r>
            <a:r>
              <a:rPr lang="en" altLang="zh-CN" sz="1800" dirty="0">
                <a:solidFill>
                  <a:srgbClr val="000000"/>
                </a:solidFill>
                <a:effectLst/>
                <a:latin typeface="JetBrains Mono"/>
              </a:rPr>
              <a:t> </a:t>
            </a:r>
            <a:r>
              <a:rPr lang="en" altLang="zh-CN" sz="1800" dirty="0">
                <a:solidFill>
                  <a:srgbClr val="080808"/>
                </a:solidFill>
                <a:effectLst/>
                <a:latin typeface="JetBrains Mono"/>
              </a:rPr>
              <a:t>= </a:t>
            </a:r>
            <a:r>
              <a:rPr lang="en" altLang="zh-CN" sz="1800" dirty="0">
                <a:solidFill>
                  <a:srgbClr val="1750EB"/>
                </a:solidFill>
                <a:effectLst/>
                <a:latin typeface="JetBrains Mono"/>
              </a:rPr>
              <a:t>0</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0000"/>
                </a:solidFill>
                <a:effectLst/>
                <a:latin typeface="JetBrains Mono"/>
              </a:rPr>
              <a:t>String </a:t>
            </a:r>
            <a:r>
              <a:rPr lang="en" altLang="zh-CN" sz="1800" dirty="0" err="1">
                <a:solidFill>
                  <a:srgbClr val="000000"/>
                </a:solidFill>
                <a:effectLst/>
                <a:latin typeface="JetBrains Mono"/>
              </a:rPr>
              <a:t>queryString</a:t>
            </a:r>
            <a:r>
              <a:rPr lang="en" altLang="zh-CN" sz="1800" dirty="0">
                <a:solidFill>
                  <a:srgbClr val="000000"/>
                </a:solidFill>
                <a:effectLst/>
                <a:latin typeface="JetBrains Mono"/>
              </a:rPr>
              <a:t> </a:t>
            </a:r>
            <a:r>
              <a:rPr lang="en" altLang="zh-CN" sz="1800" dirty="0">
                <a:solidFill>
                  <a:srgbClr val="080808"/>
                </a:solidFill>
                <a:effectLst/>
                <a:latin typeface="JetBrains Mono"/>
              </a:rPr>
              <a:t>= </a:t>
            </a:r>
            <a:r>
              <a:rPr lang="en" altLang="zh-CN" sz="1800" dirty="0">
                <a:solidFill>
                  <a:srgbClr val="0033B3"/>
                </a:solidFill>
                <a:effectLst/>
                <a:latin typeface="JetBrains Mono"/>
              </a:rPr>
              <a:t>null</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int </a:t>
            </a:r>
            <a:r>
              <a:rPr lang="en" altLang="zh-CN" sz="1800" dirty="0" err="1">
                <a:solidFill>
                  <a:srgbClr val="000000"/>
                </a:solidFill>
                <a:effectLst/>
                <a:latin typeface="JetBrains Mono"/>
              </a:rPr>
              <a:t>hitsPerPage</a:t>
            </a:r>
            <a:r>
              <a:rPr lang="en" altLang="zh-CN" sz="1800" dirty="0">
                <a:solidFill>
                  <a:srgbClr val="000000"/>
                </a:solidFill>
                <a:effectLst/>
                <a:latin typeface="JetBrains Mono"/>
              </a:rPr>
              <a:t> </a:t>
            </a:r>
            <a:r>
              <a:rPr lang="en" altLang="zh-CN" sz="1800" dirty="0">
                <a:solidFill>
                  <a:srgbClr val="080808"/>
                </a:solidFill>
                <a:effectLst/>
                <a:latin typeface="JetBrains Mono"/>
              </a:rPr>
              <a:t>= </a:t>
            </a:r>
            <a:r>
              <a:rPr lang="en" altLang="zh-CN" sz="1800" dirty="0">
                <a:solidFill>
                  <a:srgbClr val="1750EB"/>
                </a:solidFill>
                <a:effectLst/>
                <a:latin typeface="JetBrains Mono"/>
              </a:rPr>
              <a:t>10</a:t>
            </a:r>
            <a:r>
              <a:rPr lang="en" altLang="zh-CN" sz="1800" dirty="0">
                <a:solidFill>
                  <a:srgbClr val="080808"/>
                </a:solidFill>
                <a:effectLst/>
                <a:latin typeface="JetBrains Mono"/>
              </a:rPr>
              <a:t>;</a:t>
            </a:r>
            <a:br>
              <a:rPr lang="en" altLang="zh-CN" sz="1800" dirty="0">
                <a:solidFill>
                  <a:srgbClr val="080808"/>
                </a:solidFill>
                <a:effectLst/>
                <a:latin typeface="JetBrains Mono"/>
              </a:rPr>
            </a:br>
            <a:br>
              <a:rPr lang="en" altLang="zh-CN" sz="1800" dirty="0">
                <a:solidFill>
                  <a:srgbClr val="080808"/>
                </a:solidFill>
                <a:effectLst/>
                <a:latin typeface="JetBrains Mono"/>
              </a:rPr>
            </a:b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00000"/>
                </a:solidFill>
                <a:effectLst/>
                <a:latin typeface="JetBrains Mono"/>
              </a:rPr>
              <a:t>DirectoryReader</a:t>
            </a:r>
            <a:r>
              <a:rPr lang="en" altLang="zh-CN" sz="1800" dirty="0">
                <a:solidFill>
                  <a:srgbClr val="000000"/>
                </a:solidFill>
                <a:effectLst/>
                <a:latin typeface="JetBrains Mono"/>
              </a:rPr>
              <a:t> reader </a:t>
            </a:r>
            <a:r>
              <a:rPr lang="en" altLang="zh-CN" sz="1800" dirty="0">
                <a:solidFill>
                  <a:srgbClr val="080808"/>
                </a:solidFill>
                <a:effectLst/>
                <a:latin typeface="JetBrains Mono"/>
              </a:rPr>
              <a:t>= </a:t>
            </a:r>
            <a:r>
              <a:rPr lang="en" altLang="zh-CN" sz="1800" dirty="0" err="1">
                <a:solidFill>
                  <a:srgbClr val="000000"/>
                </a:solidFill>
                <a:effectLst/>
                <a:latin typeface="JetBrains Mono"/>
              </a:rPr>
              <a:t>DirectoryReader</a:t>
            </a:r>
            <a:r>
              <a:rPr lang="en" altLang="zh-CN" sz="1800" dirty="0" err="1">
                <a:solidFill>
                  <a:srgbClr val="080808"/>
                </a:solidFill>
                <a:effectLst/>
                <a:latin typeface="JetBrains Mono"/>
              </a:rPr>
              <a:t>.</a:t>
            </a:r>
            <a:r>
              <a:rPr lang="en" altLang="zh-CN" sz="1800" i="1" dirty="0" err="1">
                <a:solidFill>
                  <a:srgbClr val="080808"/>
                </a:solidFill>
                <a:effectLst/>
                <a:latin typeface="JetBrains Mono"/>
              </a:rPr>
              <a:t>open</a:t>
            </a:r>
            <a:r>
              <a:rPr lang="en" altLang="zh-CN" sz="1800" dirty="0">
                <a:solidFill>
                  <a:srgbClr val="080808"/>
                </a:solidFill>
                <a:effectLst/>
                <a:latin typeface="JetBrains Mono"/>
              </a:rPr>
              <a:t>(</a:t>
            </a:r>
            <a:r>
              <a:rPr lang="en" altLang="zh-CN" sz="1800" dirty="0" err="1">
                <a:solidFill>
                  <a:srgbClr val="000000"/>
                </a:solidFill>
                <a:effectLst/>
                <a:latin typeface="JetBrains Mono"/>
              </a:rPr>
              <a:t>FSDirectory</a:t>
            </a:r>
            <a:r>
              <a:rPr lang="en" altLang="zh-CN" sz="1800" dirty="0" err="1">
                <a:solidFill>
                  <a:srgbClr val="080808"/>
                </a:solidFill>
                <a:effectLst/>
                <a:latin typeface="JetBrains Mono"/>
              </a:rPr>
              <a:t>.</a:t>
            </a:r>
            <a:r>
              <a:rPr lang="en" altLang="zh-CN" sz="1800" i="1" dirty="0" err="1">
                <a:solidFill>
                  <a:srgbClr val="080808"/>
                </a:solidFill>
                <a:effectLst/>
                <a:latin typeface="JetBrains Mono"/>
              </a:rPr>
              <a:t>open</a:t>
            </a:r>
            <a:r>
              <a:rPr lang="en" altLang="zh-CN" sz="1800" dirty="0">
                <a:solidFill>
                  <a:srgbClr val="080808"/>
                </a:solidFill>
                <a:effectLst/>
                <a:latin typeface="JetBrains Mono"/>
              </a:rPr>
              <a:t>(</a:t>
            </a:r>
            <a:r>
              <a:rPr lang="en" altLang="zh-CN" sz="1800" dirty="0" err="1">
                <a:solidFill>
                  <a:srgbClr val="000000"/>
                </a:solidFill>
                <a:effectLst/>
                <a:latin typeface="JetBrains Mono"/>
              </a:rPr>
              <a:t>Paths</a:t>
            </a:r>
            <a:r>
              <a:rPr lang="en" altLang="zh-CN" sz="1800" dirty="0" err="1">
                <a:solidFill>
                  <a:srgbClr val="080808"/>
                </a:solidFill>
                <a:effectLst/>
                <a:latin typeface="JetBrains Mono"/>
              </a:rPr>
              <a:t>.</a:t>
            </a:r>
            <a:r>
              <a:rPr lang="en" altLang="zh-CN" sz="1800" i="1" dirty="0" err="1">
                <a:solidFill>
                  <a:srgbClr val="080808"/>
                </a:solidFill>
                <a:effectLst/>
                <a:latin typeface="JetBrains Mono"/>
              </a:rPr>
              <a:t>get</a:t>
            </a:r>
            <a:r>
              <a:rPr lang="en" altLang="zh-CN" sz="1800" dirty="0">
                <a:solidFill>
                  <a:srgbClr val="080808"/>
                </a:solidFill>
                <a:effectLst/>
                <a:latin typeface="JetBrains Mono"/>
              </a:rPr>
              <a:t>(</a:t>
            </a:r>
            <a:r>
              <a:rPr lang="en" altLang="zh-CN" sz="1800" dirty="0">
                <a:solidFill>
                  <a:srgbClr val="000000"/>
                </a:solidFill>
                <a:effectLst/>
                <a:latin typeface="JetBrains Mono"/>
              </a:rPr>
              <a:t>index</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00000"/>
                </a:solidFill>
                <a:effectLst/>
                <a:latin typeface="JetBrains Mono"/>
              </a:rPr>
              <a:t>IndexSearcher</a:t>
            </a:r>
            <a:r>
              <a:rPr lang="en" altLang="zh-CN" sz="1800" dirty="0">
                <a:solidFill>
                  <a:srgbClr val="000000"/>
                </a:solidFill>
                <a:effectLst/>
                <a:latin typeface="JetBrains Mono"/>
              </a:rPr>
              <a:t> searcher </a:t>
            </a:r>
            <a:r>
              <a:rPr lang="en" altLang="zh-CN" sz="1800" dirty="0">
                <a:solidFill>
                  <a:srgbClr val="080808"/>
                </a:solidFill>
                <a:effectLst/>
                <a:latin typeface="JetBrains Mono"/>
              </a:rPr>
              <a:t>= </a:t>
            </a:r>
            <a:r>
              <a:rPr lang="en" altLang="zh-CN" sz="1800" dirty="0">
                <a:solidFill>
                  <a:srgbClr val="0033B3"/>
                </a:solidFill>
                <a:effectLst/>
                <a:latin typeface="JetBrains Mono"/>
              </a:rPr>
              <a:t>new </a:t>
            </a:r>
            <a:r>
              <a:rPr lang="en" altLang="zh-CN" sz="1800" dirty="0" err="1">
                <a:solidFill>
                  <a:srgbClr val="080808"/>
                </a:solidFill>
                <a:effectLst/>
                <a:latin typeface="JetBrains Mono"/>
              </a:rPr>
              <a:t>IndexSearcher</a:t>
            </a:r>
            <a:r>
              <a:rPr lang="en" altLang="zh-CN" sz="1800" dirty="0">
                <a:solidFill>
                  <a:srgbClr val="080808"/>
                </a:solidFill>
                <a:effectLst/>
                <a:latin typeface="JetBrains Mono"/>
              </a:rPr>
              <a:t>(</a:t>
            </a:r>
            <a:r>
              <a:rPr lang="en" altLang="zh-CN" sz="1800" dirty="0">
                <a:solidFill>
                  <a:srgbClr val="000000"/>
                </a:solidFill>
                <a:effectLst/>
                <a:latin typeface="JetBrains Mono"/>
              </a:rPr>
              <a:t>reader</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0000"/>
                </a:solidFill>
                <a:effectLst/>
                <a:latin typeface="JetBrains Mono"/>
              </a:rPr>
              <a:t>Analyzer analyzer </a:t>
            </a:r>
            <a:r>
              <a:rPr lang="en" altLang="zh-CN" sz="1800" dirty="0">
                <a:solidFill>
                  <a:srgbClr val="080808"/>
                </a:solidFill>
                <a:effectLst/>
                <a:latin typeface="JetBrains Mono"/>
              </a:rPr>
              <a:t>= </a:t>
            </a:r>
            <a:r>
              <a:rPr lang="en" altLang="zh-CN" sz="1800" dirty="0">
                <a:solidFill>
                  <a:srgbClr val="0033B3"/>
                </a:solidFill>
                <a:effectLst/>
                <a:latin typeface="JetBrains Mono"/>
              </a:rPr>
              <a:t>new </a:t>
            </a:r>
            <a:r>
              <a:rPr lang="en" altLang="zh-CN" sz="1800" dirty="0" err="1">
                <a:solidFill>
                  <a:srgbClr val="080808"/>
                </a:solidFill>
                <a:effectLst/>
                <a:latin typeface="JetBrains Mono"/>
              </a:rPr>
              <a:t>StandardAnalyzer</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00000"/>
                </a:solidFill>
                <a:effectLst/>
                <a:latin typeface="JetBrains Mono"/>
              </a:rPr>
              <a:t>KnnVectorDict</a:t>
            </a:r>
            <a:r>
              <a:rPr lang="en" altLang="zh-CN" sz="1800" dirty="0">
                <a:solidFill>
                  <a:srgbClr val="000000"/>
                </a:solidFill>
                <a:effectLst/>
                <a:latin typeface="JetBrains Mono"/>
              </a:rPr>
              <a:t> </a:t>
            </a:r>
            <a:r>
              <a:rPr lang="en" altLang="zh-CN" sz="1800" dirty="0" err="1">
                <a:solidFill>
                  <a:srgbClr val="000000"/>
                </a:solidFill>
                <a:effectLst/>
                <a:latin typeface="JetBrains Mono"/>
              </a:rPr>
              <a:t>vectorDict</a:t>
            </a:r>
            <a:r>
              <a:rPr lang="en" altLang="zh-CN" sz="1800" dirty="0">
                <a:solidFill>
                  <a:srgbClr val="000000"/>
                </a:solidFill>
                <a:effectLst/>
                <a:latin typeface="JetBrains Mono"/>
              </a:rPr>
              <a:t> </a:t>
            </a:r>
            <a:r>
              <a:rPr lang="en" altLang="zh-CN" sz="1800" dirty="0">
                <a:solidFill>
                  <a:srgbClr val="080808"/>
                </a:solidFill>
                <a:effectLst/>
                <a:latin typeface="JetBrains Mono"/>
              </a:rPr>
              <a:t>= </a:t>
            </a:r>
            <a:r>
              <a:rPr lang="en" altLang="zh-CN" sz="1800" dirty="0">
                <a:solidFill>
                  <a:srgbClr val="0033B3"/>
                </a:solidFill>
                <a:effectLst/>
                <a:latin typeface="JetBrains Mono"/>
              </a:rPr>
              <a:t>null</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if </a:t>
            </a:r>
            <a:r>
              <a:rPr lang="en" altLang="zh-CN" sz="1800" dirty="0">
                <a:solidFill>
                  <a:srgbClr val="080808"/>
                </a:solidFill>
                <a:effectLst/>
                <a:latin typeface="JetBrains Mono"/>
              </a:rPr>
              <a:t>(</a:t>
            </a:r>
            <a:r>
              <a:rPr lang="en" altLang="zh-CN" sz="1800" dirty="0" err="1">
                <a:solidFill>
                  <a:srgbClr val="000000"/>
                </a:solidFill>
                <a:effectLst/>
                <a:latin typeface="JetBrains Mono"/>
              </a:rPr>
              <a:t>knnVectors</a:t>
            </a:r>
            <a:r>
              <a:rPr lang="en" altLang="zh-CN" sz="1800" dirty="0">
                <a:solidFill>
                  <a:srgbClr val="000000"/>
                </a:solidFill>
                <a:effectLst/>
                <a:latin typeface="JetBrains Mono"/>
              </a:rPr>
              <a:t> </a:t>
            </a:r>
            <a:r>
              <a:rPr lang="en" altLang="zh-CN" sz="1800" dirty="0">
                <a:solidFill>
                  <a:srgbClr val="080808"/>
                </a:solidFill>
                <a:effectLst/>
                <a:latin typeface="JetBrains Mono"/>
              </a:rPr>
              <a:t>&gt; </a:t>
            </a:r>
            <a:r>
              <a:rPr lang="en" altLang="zh-CN" sz="1800" dirty="0">
                <a:solidFill>
                  <a:srgbClr val="1750EB"/>
                </a:solidFill>
                <a:effectLst/>
                <a:latin typeface="JetBrains Mono"/>
              </a:rPr>
              <a:t>0</a:t>
            </a:r>
            <a:r>
              <a:rPr lang="en" altLang="zh-CN" sz="1800" dirty="0">
                <a:solidFill>
                  <a:srgbClr val="080808"/>
                </a:solidFill>
                <a:effectLst/>
                <a:latin typeface="JetBrains Mono"/>
              </a:rPr>
              <a:t>) {</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00000"/>
                </a:solidFill>
                <a:effectLst/>
                <a:latin typeface="JetBrains Mono"/>
              </a:rPr>
              <a:t>vectorDict</a:t>
            </a:r>
            <a:r>
              <a:rPr lang="en" altLang="zh-CN" sz="1800" dirty="0">
                <a:solidFill>
                  <a:srgbClr val="000000"/>
                </a:solidFill>
                <a:effectLst/>
                <a:latin typeface="JetBrains Mono"/>
              </a:rPr>
              <a:t> </a:t>
            </a:r>
            <a:r>
              <a:rPr lang="en" altLang="zh-CN" sz="1800" dirty="0">
                <a:solidFill>
                  <a:srgbClr val="080808"/>
                </a:solidFill>
                <a:effectLst/>
                <a:latin typeface="JetBrains Mono"/>
              </a:rPr>
              <a:t>= </a:t>
            </a:r>
            <a:r>
              <a:rPr lang="en" altLang="zh-CN" sz="1800" dirty="0">
                <a:solidFill>
                  <a:srgbClr val="0033B3"/>
                </a:solidFill>
                <a:effectLst/>
                <a:latin typeface="JetBrains Mono"/>
              </a:rPr>
              <a:t>new </a:t>
            </a:r>
            <a:r>
              <a:rPr lang="en" altLang="zh-CN" sz="1800" dirty="0" err="1">
                <a:solidFill>
                  <a:srgbClr val="080808"/>
                </a:solidFill>
                <a:effectLst/>
                <a:latin typeface="JetBrains Mono"/>
              </a:rPr>
              <a:t>KnnVectorDict</a:t>
            </a:r>
            <a:r>
              <a:rPr lang="en" altLang="zh-CN" sz="1800" dirty="0">
                <a:solidFill>
                  <a:srgbClr val="080808"/>
                </a:solidFill>
                <a:effectLst/>
                <a:latin typeface="JetBrains Mono"/>
              </a:rPr>
              <a:t>(</a:t>
            </a:r>
            <a:r>
              <a:rPr lang="en" altLang="zh-CN" sz="1800" dirty="0" err="1">
                <a:solidFill>
                  <a:srgbClr val="000000"/>
                </a:solidFill>
                <a:effectLst/>
                <a:latin typeface="JetBrains Mono"/>
              </a:rPr>
              <a:t>reader</a:t>
            </a:r>
            <a:r>
              <a:rPr lang="en" altLang="zh-CN" sz="1800" dirty="0" err="1">
                <a:solidFill>
                  <a:srgbClr val="080808"/>
                </a:solidFill>
                <a:effectLst/>
                <a:latin typeface="JetBrains Mono"/>
              </a:rPr>
              <a:t>.directory</a:t>
            </a:r>
            <a:r>
              <a:rPr lang="en" altLang="zh-CN" sz="1800" dirty="0">
                <a:solidFill>
                  <a:srgbClr val="080808"/>
                </a:solidFill>
                <a:effectLst/>
                <a:latin typeface="JetBrains Mono"/>
              </a:rPr>
              <a:t>(), </a:t>
            </a:r>
            <a:r>
              <a:rPr lang="en" altLang="zh-CN" sz="1800" dirty="0" err="1">
                <a:solidFill>
                  <a:srgbClr val="000000"/>
                </a:solidFill>
                <a:effectLst/>
                <a:latin typeface="JetBrains Mono"/>
              </a:rPr>
              <a:t>IndexFiles</a:t>
            </a:r>
            <a:r>
              <a:rPr lang="en" altLang="zh-CN" sz="1800" dirty="0" err="1">
                <a:solidFill>
                  <a:srgbClr val="080808"/>
                </a:solidFill>
                <a:effectLst/>
                <a:latin typeface="JetBrains Mono"/>
              </a:rPr>
              <a:t>.</a:t>
            </a:r>
            <a:r>
              <a:rPr lang="en" altLang="zh-CN" sz="1800" i="1" dirty="0" err="1">
                <a:solidFill>
                  <a:srgbClr val="871094"/>
                </a:solidFill>
                <a:effectLst/>
                <a:latin typeface="JetBrains Mono"/>
              </a:rPr>
              <a:t>KNN_DICT</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00000"/>
                </a:solidFill>
                <a:effectLst/>
                <a:latin typeface="JetBrains Mono"/>
              </a:rPr>
              <a:t>BufferedReader</a:t>
            </a:r>
            <a:r>
              <a:rPr lang="en" altLang="zh-CN" sz="1800" dirty="0">
                <a:solidFill>
                  <a:srgbClr val="000000"/>
                </a:solidFill>
                <a:effectLst/>
                <a:latin typeface="JetBrains Mono"/>
              </a:rPr>
              <a:t> in</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33B3"/>
                </a:solidFill>
                <a:effectLst/>
                <a:latin typeface="JetBrains Mono"/>
              </a:rPr>
              <a:t>if </a:t>
            </a:r>
            <a:r>
              <a:rPr lang="en" altLang="zh-CN" sz="1800" dirty="0">
                <a:solidFill>
                  <a:srgbClr val="080808"/>
                </a:solidFill>
                <a:effectLst/>
                <a:latin typeface="JetBrains Mono"/>
              </a:rPr>
              <a:t>(</a:t>
            </a:r>
            <a:r>
              <a:rPr lang="en" altLang="zh-CN" sz="1800" dirty="0">
                <a:solidFill>
                  <a:srgbClr val="000000"/>
                </a:solidFill>
                <a:effectLst/>
                <a:latin typeface="JetBrains Mono"/>
              </a:rPr>
              <a:t>queries </a:t>
            </a:r>
            <a:r>
              <a:rPr lang="en" altLang="zh-CN" sz="1800" dirty="0">
                <a:solidFill>
                  <a:srgbClr val="080808"/>
                </a:solidFill>
                <a:effectLst/>
                <a:latin typeface="JetBrains Mono"/>
              </a:rPr>
              <a:t>!= </a:t>
            </a:r>
            <a:r>
              <a:rPr lang="en" altLang="zh-CN" sz="1800" dirty="0">
                <a:solidFill>
                  <a:srgbClr val="0033B3"/>
                </a:solidFill>
                <a:effectLst/>
                <a:latin typeface="JetBrains Mono"/>
              </a:rPr>
              <a:t>null</a:t>
            </a:r>
            <a:r>
              <a:rPr lang="en" altLang="zh-CN" sz="1800" dirty="0">
                <a:solidFill>
                  <a:srgbClr val="080808"/>
                </a:solidFill>
                <a:effectLst/>
                <a:latin typeface="JetBrains Mono"/>
              </a:rPr>
              <a:t>) {</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0000"/>
                </a:solidFill>
                <a:effectLst/>
                <a:latin typeface="JetBrains Mono"/>
              </a:rPr>
              <a:t>in </a:t>
            </a:r>
            <a:r>
              <a:rPr lang="en" altLang="zh-CN" sz="1800" dirty="0">
                <a:solidFill>
                  <a:srgbClr val="080808"/>
                </a:solidFill>
                <a:effectLst/>
                <a:latin typeface="JetBrains Mono"/>
              </a:rPr>
              <a:t>= </a:t>
            </a:r>
            <a:r>
              <a:rPr lang="en" altLang="zh-CN" sz="1800" dirty="0" err="1">
                <a:solidFill>
                  <a:srgbClr val="000000"/>
                </a:solidFill>
                <a:effectLst/>
                <a:latin typeface="JetBrains Mono"/>
              </a:rPr>
              <a:t>Files</a:t>
            </a:r>
            <a:r>
              <a:rPr lang="en" altLang="zh-CN" sz="1800" dirty="0" err="1">
                <a:solidFill>
                  <a:srgbClr val="080808"/>
                </a:solidFill>
                <a:effectLst/>
                <a:latin typeface="JetBrains Mono"/>
              </a:rPr>
              <a:t>.</a:t>
            </a:r>
            <a:r>
              <a:rPr lang="en" altLang="zh-CN" sz="1800" i="1" dirty="0" err="1">
                <a:solidFill>
                  <a:srgbClr val="080808"/>
                </a:solidFill>
                <a:effectLst/>
                <a:latin typeface="JetBrains Mono"/>
              </a:rPr>
              <a:t>newBufferedReader</a:t>
            </a:r>
            <a:r>
              <a:rPr lang="en" altLang="zh-CN" sz="1800" dirty="0">
                <a:solidFill>
                  <a:srgbClr val="080808"/>
                </a:solidFill>
                <a:effectLst/>
                <a:latin typeface="JetBrains Mono"/>
              </a:rPr>
              <a:t>(</a:t>
            </a:r>
            <a:r>
              <a:rPr lang="en" altLang="zh-CN" sz="1800" dirty="0" err="1">
                <a:solidFill>
                  <a:srgbClr val="000000"/>
                </a:solidFill>
                <a:effectLst/>
                <a:latin typeface="JetBrains Mono"/>
              </a:rPr>
              <a:t>Paths</a:t>
            </a:r>
            <a:r>
              <a:rPr lang="en" altLang="zh-CN" sz="1800" dirty="0" err="1">
                <a:solidFill>
                  <a:srgbClr val="080808"/>
                </a:solidFill>
                <a:effectLst/>
                <a:latin typeface="JetBrains Mono"/>
              </a:rPr>
              <a:t>.</a:t>
            </a:r>
            <a:r>
              <a:rPr lang="en" altLang="zh-CN" sz="1800" i="1" dirty="0" err="1">
                <a:solidFill>
                  <a:srgbClr val="080808"/>
                </a:solidFill>
                <a:effectLst/>
                <a:latin typeface="JetBrains Mono"/>
              </a:rPr>
              <a:t>get</a:t>
            </a:r>
            <a:r>
              <a:rPr lang="en" altLang="zh-CN" sz="1800" dirty="0">
                <a:solidFill>
                  <a:srgbClr val="080808"/>
                </a:solidFill>
                <a:effectLst/>
                <a:latin typeface="JetBrains Mono"/>
              </a:rPr>
              <a:t>(</a:t>
            </a:r>
            <a:r>
              <a:rPr lang="en" altLang="zh-CN" sz="1800" dirty="0">
                <a:solidFill>
                  <a:srgbClr val="000000"/>
                </a:solidFill>
                <a:effectLst/>
                <a:latin typeface="JetBrains Mono"/>
              </a:rPr>
              <a:t>queries</a:t>
            </a:r>
            <a:r>
              <a:rPr lang="en" altLang="zh-CN" sz="1800" dirty="0">
                <a:solidFill>
                  <a:srgbClr val="080808"/>
                </a:solidFill>
                <a:effectLst/>
                <a:latin typeface="JetBrains Mono"/>
              </a:rPr>
              <a:t>), </a:t>
            </a:r>
            <a:r>
              <a:rPr lang="en" altLang="zh-CN" sz="1800" dirty="0">
                <a:solidFill>
                  <a:srgbClr val="000000"/>
                </a:solidFill>
                <a:effectLst/>
                <a:latin typeface="JetBrains Mono"/>
              </a:rPr>
              <a:t>StandardCharsets</a:t>
            </a:r>
            <a:r>
              <a:rPr lang="en" altLang="zh-CN" sz="1800" dirty="0">
                <a:solidFill>
                  <a:srgbClr val="080808"/>
                </a:solidFill>
                <a:effectLst/>
                <a:latin typeface="JetBrains Mono"/>
              </a:rPr>
              <a:t>.</a:t>
            </a:r>
            <a:r>
              <a:rPr lang="en" altLang="zh-CN" sz="1800" i="1" dirty="0">
                <a:solidFill>
                  <a:srgbClr val="871094"/>
                </a:solidFill>
                <a:effectLst/>
                <a:latin typeface="JetBrains Mono"/>
              </a:rPr>
              <a:t>UTF_8</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 </a:t>
            </a:r>
            <a:r>
              <a:rPr lang="en" altLang="zh-CN" sz="1800" dirty="0">
                <a:solidFill>
                  <a:srgbClr val="0033B3"/>
                </a:solidFill>
                <a:effectLst/>
                <a:latin typeface="JetBrains Mono"/>
              </a:rPr>
              <a:t>else </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a:solidFill>
                  <a:srgbClr val="000000"/>
                </a:solidFill>
                <a:effectLst/>
                <a:latin typeface="JetBrains Mono"/>
              </a:rPr>
              <a:t>in </a:t>
            </a:r>
            <a:r>
              <a:rPr lang="en" altLang="zh-CN" sz="1800" dirty="0">
                <a:solidFill>
                  <a:srgbClr val="080808"/>
                </a:solidFill>
                <a:effectLst/>
                <a:latin typeface="JetBrains Mono"/>
              </a:rPr>
              <a:t>= </a:t>
            </a:r>
            <a:r>
              <a:rPr lang="en" altLang="zh-CN" sz="1800" dirty="0">
                <a:solidFill>
                  <a:srgbClr val="0033B3"/>
                </a:solidFill>
                <a:effectLst/>
                <a:latin typeface="JetBrains Mono"/>
              </a:rPr>
              <a:t>new </a:t>
            </a:r>
            <a:r>
              <a:rPr lang="en" altLang="zh-CN" sz="1800" dirty="0" err="1">
                <a:solidFill>
                  <a:srgbClr val="080808"/>
                </a:solidFill>
                <a:effectLst/>
                <a:latin typeface="JetBrains Mono"/>
              </a:rPr>
              <a:t>BufferedReader</a:t>
            </a:r>
            <a:r>
              <a:rPr lang="en" altLang="zh-CN" sz="1800" dirty="0">
                <a:solidFill>
                  <a:srgbClr val="080808"/>
                </a:solidFill>
                <a:effectLst/>
                <a:latin typeface="JetBrains Mono"/>
              </a:rPr>
              <a:t>(</a:t>
            </a:r>
            <a:r>
              <a:rPr lang="en" altLang="zh-CN" sz="1800" dirty="0">
                <a:solidFill>
                  <a:srgbClr val="0033B3"/>
                </a:solidFill>
                <a:effectLst/>
                <a:latin typeface="JetBrains Mono"/>
              </a:rPr>
              <a:t>new </a:t>
            </a:r>
            <a:r>
              <a:rPr lang="en" altLang="zh-CN" sz="1800" dirty="0" err="1">
                <a:solidFill>
                  <a:srgbClr val="080808"/>
                </a:solidFill>
                <a:effectLst/>
                <a:latin typeface="JetBrains Mono"/>
              </a:rPr>
              <a:t>InputStreamReader</a:t>
            </a:r>
            <a:r>
              <a:rPr lang="en" altLang="zh-CN" sz="1800" dirty="0">
                <a:solidFill>
                  <a:srgbClr val="080808"/>
                </a:solidFill>
                <a:effectLst/>
                <a:latin typeface="JetBrains Mono"/>
              </a:rPr>
              <a:t>(</a:t>
            </a:r>
            <a:r>
              <a:rPr lang="en" altLang="zh-CN" sz="1800" dirty="0" err="1">
                <a:solidFill>
                  <a:srgbClr val="000000"/>
                </a:solidFill>
                <a:effectLst/>
                <a:latin typeface="JetBrains Mono"/>
              </a:rPr>
              <a:t>System</a:t>
            </a:r>
            <a:r>
              <a:rPr lang="en" altLang="zh-CN" sz="1800" dirty="0" err="1">
                <a:solidFill>
                  <a:srgbClr val="080808"/>
                </a:solidFill>
                <a:effectLst/>
                <a:latin typeface="JetBrains Mono"/>
              </a:rPr>
              <a:t>.</a:t>
            </a:r>
            <a:r>
              <a:rPr lang="en" altLang="zh-CN" sz="1800" i="1" dirty="0" err="1">
                <a:solidFill>
                  <a:srgbClr val="871094"/>
                </a:solidFill>
                <a:effectLst/>
                <a:latin typeface="JetBrains Mono"/>
              </a:rPr>
              <a:t>in</a:t>
            </a:r>
            <a:r>
              <a:rPr lang="en" altLang="zh-CN" sz="1800" dirty="0">
                <a:solidFill>
                  <a:srgbClr val="080808"/>
                </a:solidFill>
                <a:effectLst/>
                <a:latin typeface="JetBrains Mono"/>
              </a:rPr>
              <a:t>, </a:t>
            </a:r>
            <a:r>
              <a:rPr lang="en" altLang="zh-CN" sz="1800" dirty="0">
                <a:solidFill>
                  <a:srgbClr val="000000"/>
                </a:solidFill>
                <a:effectLst/>
                <a:latin typeface="JetBrains Mono"/>
              </a:rPr>
              <a:t>StandardCharsets</a:t>
            </a:r>
            <a:r>
              <a:rPr lang="en" altLang="zh-CN" sz="1800" dirty="0">
                <a:solidFill>
                  <a:srgbClr val="080808"/>
                </a:solidFill>
                <a:effectLst/>
                <a:latin typeface="JetBrains Mono"/>
              </a:rPr>
              <a:t>.</a:t>
            </a:r>
            <a:r>
              <a:rPr lang="en" altLang="zh-CN" sz="1800" i="1" dirty="0">
                <a:solidFill>
                  <a:srgbClr val="871094"/>
                </a:solidFill>
                <a:effectLst/>
                <a:latin typeface="JetBrains Mono"/>
              </a:rPr>
              <a:t>UTF_8</a:t>
            </a:r>
            <a:r>
              <a:rPr lang="en" altLang="zh-CN" sz="1800" dirty="0">
                <a:solidFill>
                  <a:srgbClr val="080808"/>
                </a:solidFill>
                <a:effectLst/>
                <a:latin typeface="JetBrains Mono"/>
              </a:rPr>
              <a:t>));</a:t>
            </a:r>
            <a:br>
              <a:rPr lang="en" altLang="zh-CN" sz="1800" dirty="0">
                <a:solidFill>
                  <a:srgbClr val="080808"/>
                </a:solidFill>
                <a:effectLst/>
                <a:latin typeface="JetBrains Mono"/>
              </a:rPr>
            </a:br>
            <a:r>
              <a:rPr lang="en" altLang="zh-CN" sz="1800" dirty="0">
                <a:solidFill>
                  <a:srgbClr val="080808"/>
                </a:solidFill>
                <a:effectLst/>
                <a:latin typeface="JetBrains Mono"/>
              </a:rPr>
              <a:t>        }</a:t>
            </a:r>
            <a:br>
              <a:rPr lang="en" altLang="zh-CN" sz="1800" dirty="0">
                <a:solidFill>
                  <a:srgbClr val="080808"/>
                </a:solidFill>
                <a:effectLst/>
                <a:latin typeface="JetBrains Mono"/>
              </a:rPr>
            </a:br>
            <a:r>
              <a:rPr lang="en" altLang="zh-CN" sz="1800" dirty="0">
                <a:solidFill>
                  <a:srgbClr val="080808"/>
                </a:solidFill>
                <a:effectLst/>
                <a:latin typeface="JetBrains Mono"/>
              </a:rPr>
              <a:t>        </a:t>
            </a:r>
            <a:r>
              <a:rPr lang="en" altLang="zh-CN" sz="1800" dirty="0" err="1">
                <a:solidFill>
                  <a:srgbClr val="000000"/>
                </a:solidFill>
                <a:effectLst/>
                <a:latin typeface="JetBrains Mono"/>
              </a:rPr>
              <a:t>QueryParser</a:t>
            </a:r>
            <a:r>
              <a:rPr lang="en" altLang="zh-CN" sz="1800" dirty="0">
                <a:solidFill>
                  <a:srgbClr val="000000"/>
                </a:solidFill>
                <a:effectLst/>
                <a:latin typeface="JetBrains Mono"/>
              </a:rPr>
              <a:t> parser </a:t>
            </a:r>
            <a:r>
              <a:rPr lang="en" altLang="zh-CN" sz="1800" dirty="0">
                <a:solidFill>
                  <a:srgbClr val="080808"/>
                </a:solidFill>
                <a:effectLst/>
                <a:latin typeface="JetBrains Mono"/>
              </a:rPr>
              <a:t>= </a:t>
            </a:r>
            <a:r>
              <a:rPr lang="en" altLang="zh-CN" sz="1800" dirty="0">
                <a:solidFill>
                  <a:srgbClr val="0033B3"/>
                </a:solidFill>
                <a:effectLst/>
                <a:latin typeface="JetBrains Mono"/>
              </a:rPr>
              <a:t>new </a:t>
            </a:r>
            <a:r>
              <a:rPr lang="en" altLang="zh-CN" sz="1800" dirty="0" err="1">
                <a:solidFill>
                  <a:srgbClr val="080808"/>
                </a:solidFill>
                <a:effectLst/>
                <a:latin typeface="JetBrains Mono"/>
              </a:rPr>
              <a:t>QueryParser</a:t>
            </a:r>
            <a:r>
              <a:rPr lang="en" altLang="zh-CN" sz="1800" dirty="0">
                <a:solidFill>
                  <a:srgbClr val="080808"/>
                </a:solidFill>
                <a:effectLst/>
                <a:latin typeface="JetBrains Mono"/>
              </a:rPr>
              <a:t>(</a:t>
            </a:r>
            <a:r>
              <a:rPr lang="en" altLang="zh-CN" sz="1800" dirty="0">
                <a:solidFill>
                  <a:srgbClr val="000000"/>
                </a:solidFill>
                <a:effectLst/>
                <a:latin typeface="JetBrains Mono"/>
              </a:rPr>
              <a:t>field</a:t>
            </a:r>
            <a:r>
              <a:rPr lang="en" altLang="zh-CN" sz="1800" dirty="0">
                <a:solidFill>
                  <a:srgbClr val="080808"/>
                </a:solidFill>
                <a:effectLst/>
                <a:latin typeface="JetBrains Mono"/>
              </a:rPr>
              <a:t>, </a:t>
            </a:r>
            <a:r>
              <a:rPr lang="en" altLang="zh-CN" sz="1800" dirty="0">
                <a:solidFill>
                  <a:srgbClr val="000000"/>
                </a:solidFill>
                <a:effectLst/>
                <a:latin typeface="JetBrains Mono"/>
              </a:rPr>
              <a:t>analyzer</a:t>
            </a:r>
            <a:r>
              <a:rPr lang="en" altLang="zh-CN" sz="1800" dirty="0">
                <a:solidFill>
                  <a:srgbClr val="080808"/>
                </a:solidFill>
                <a:effectLst/>
                <a:latin typeface="JetBrains Mono"/>
              </a:rPr>
              <a:t>);</a:t>
            </a:r>
          </a:p>
          <a:p>
            <a:pPr marL="0" indent="0">
              <a:buNone/>
            </a:pPr>
            <a:r>
              <a:rPr lang="en-US" altLang="zh-CN" dirty="0">
                <a:solidFill>
                  <a:schemeClr val="tx2"/>
                </a:solidFill>
              </a:rPr>
              <a:t>              </a:t>
            </a:r>
          </a:p>
          <a:p>
            <a:pPr marL="0" indent="0">
              <a:buNone/>
            </a:pP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17</a:t>
            </a:fld>
            <a:endParaRPr lang="zh-CN" altLang="en-US" dirty="0"/>
          </a:p>
        </p:txBody>
      </p:sp>
    </p:spTree>
    <p:extLst>
      <p:ext uri="{BB962C8B-B14F-4D97-AF65-F5344CB8AC3E}">
        <p14:creationId xmlns:p14="http://schemas.microsoft.com/office/powerpoint/2010/main" val="3573027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Searching an index</a:t>
            </a:r>
            <a:endParaRPr lang="zh-CN" altLang="en-US" dirty="0"/>
          </a:p>
        </p:txBody>
      </p:sp>
      <p:sp>
        <p:nvSpPr>
          <p:cNvPr id="3" name="内容占位符 2"/>
          <p:cNvSpPr>
            <a:spLocks noGrp="1"/>
          </p:cNvSpPr>
          <p:nvPr>
            <p:ph idx="1"/>
          </p:nvPr>
        </p:nvSpPr>
        <p:spPr>
          <a:xfrm>
            <a:off x="107504" y="845073"/>
            <a:ext cx="3960440" cy="3940924"/>
          </a:xfrm>
        </p:spPr>
        <p:txBody>
          <a:bodyPr>
            <a:normAutofit/>
          </a:bodyPr>
          <a:lstStyle/>
          <a:p>
            <a:pPr marL="0" indent="0">
              <a:buNone/>
            </a:pPr>
            <a:r>
              <a:rPr lang="en" altLang="zh-CN" sz="900" dirty="0">
                <a:solidFill>
                  <a:srgbClr val="0033B3"/>
                </a:solidFill>
                <a:effectLst/>
                <a:latin typeface="JetBrains Mono"/>
              </a:rPr>
              <a:t>while </a:t>
            </a:r>
            <a:r>
              <a:rPr lang="en" altLang="zh-CN" sz="900" dirty="0">
                <a:solidFill>
                  <a:srgbClr val="080808"/>
                </a:solidFill>
                <a:effectLst/>
                <a:latin typeface="JetBrains Mono"/>
              </a:rPr>
              <a:t>(</a:t>
            </a:r>
            <a:r>
              <a:rPr lang="en" altLang="zh-CN" sz="900" dirty="0">
                <a:solidFill>
                  <a:srgbClr val="0033B3"/>
                </a:solidFill>
                <a:effectLst/>
                <a:latin typeface="JetBrains Mono"/>
              </a:rPr>
              <a:t>true</a:t>
            </a:r>
            <a:r>
              <a:rPr lang="en" altLang="zh-CN" sz="900" dirty="0">
                <a:solidFill>
                  <a:srgbClr val="080808"/>
                </a:solidFill>
                <a:effectLst/>
                <a:latin typeface="JetBrains Mono"/>
              </a:rPr>
              <a:t>) {</a:t>
            </a:r>
            <a:br>
              <a:rPr lang="en" altLang="zh-CN" sz="900" dirty="0">
                <a:solidFill>
                  <a:srgbClr val="080808"/>
                </a:solidFill>
                <a:effectLst/>
                <a:latin typeface="JetBrains Mono"/>
              </a:rPr>
            </a:br>
            <a:r>
              <a:rPr lang="en" altLang="zh-CN" sz="900" dirty="0">
                <a:solidFill>
                  <a:srgbClr val="080808"/>
                </a:solidFill>
                <a:effectLst/>
                <a:latin typeface="JetBrains Mono"/>
              </a:rPr>
              <a:t>        </a:t>
            </a:r>
            <a:r>
              <a:rPr lang="en" altLang="zh-CN" sz="900" dirty="0">
                <a:solidFill>
                  <a:srgbClr val="0033B3"/>
                </a:solidFill>
                <a:effectLst/>
                <a:latin typeface="JetBrains Mono"/>
              </a:rPr>
              <a:t>if </a:t>
            </a:r>
            <a:r>
              <a:rPr lang="en" altLang="zh-CN" sz="900" dirty="0">
                <a:solidFill>
                  <a:srgbClr val="080808"/>
                </a:solidFill>
                <a:effectLst/>
                <a:latin typeface="JetBrains Mono"/>
              </a:rPr>
              <a:t>(</a:t>
            </a:r>
            <a:r>
              <a:rPr lang="en" altLang="zh-CN" sz="900" dirty="0">
                <a:solidFill>
                  <a:srgbClr val="000000"/>
                </a:solidFill>
                <a:effectLst/>
                <a:latin typeface="JetBrains Mono"/>
              </a:rPr>
              <a:t>queries </a:t>
            </a:r>
            <a:r>
              <a:rPr lang="en" altLang="zh-CN" sz="900" dirty="0">
                <a:solidFill>
                  <a:srgbClr val="080808"/>
                </a:solidFill>
                <a:effectLst/>
                <a:latin typeface="JetBrains Mono"/>
              </a:rPr>
              <a:t>== </a:t>
            </a:r>
            <a:r>
              <a:rPr lang="en" altLang="zh-CN" sz="900" dirty="0">
                <a:solidFill>
                  <a:srgbClr val="0033B3"/>
                </a:solidFill>
                <a:effectLst/>
                <a:latin typeface="JetBrains Mono"/>
              </a:rPr>
              <a:t>null </a:t>
            </a:r>
            <a:r>
              <a:rPr lang="en" altLang="zh-CN" sz="900" dirty="0">
                <a:solidFill>
                  <a:srgbClr val="080808"/>
                </a:solidFill>
                <a:effectLst/>
                <a:latin typeface="JetBrains Mono"/>
              </a:rPr>
              <a:t>&amp;&amp; </a:t>
            </a:r>
            <a:r>
              <a:rPr lang="en" altLang="zh-CN" sz="900" dirty="0" err="1">
                <a:solidFill>
                  <a:srgbClr val="000000"/>
                </a:solidFill>
                <a:effectLst/>
                <a:latin typeface="JetBrains Mono"/>
              </a:rPr>
              <a:t>queryString</a:t>
            </a:r>
            <a:r>
              <a:rPr lang="en" altLang="zh-CN" sz="900" dirty="0">
                <a:solidFill>
                  <a:srgbClr val="000000"/>
                </a:solidFill>
                <a:effectLst/>
                <a:latin typeface="JetBrains Mono"/>
              </a:rPr>
              <a:t> </a:t>
            </a:r>
            <a:r>
              <a:rPr lang="en" altLang="zh-CN" sz="900" dirty="0">
                <a:solidFill>
                  <a:srgbClr val="080808"/>
                </a:solidFill>
                <a:effectLst/>
                <a:latin typeface="JetBrains Mono"/>
              </a:rPr>
              <a:t>== </a:t>
            </a:r>
            <a:r>
              <a:rPr lang="en" altLang="zh-CN" sz="900" dirty="0">
                <a:solidFill>
                  <a:srgbClr val="0033B3"/>
                </a:solidFill>
                <a:effectLst/>
                <a:latin typeface="JetBrains Mono"/>
              </a:rPr>
              <a:t>null</a:t>
            </a:r>
            <a:r>
              <a:rPr lang="en" altLang="zh-CN" sz="900" dirty="0">
                <a:solidFill>
                  <a:srgbClr val="080808"/>
                </a:solidFill>
                <a:effectLst/>
                <a:latin typeface="JetBrains Mono"/>
              </a:rPr>
              <a:t>) { </a:t>
            </a:r>
            <a:r>
              <a:rPr lang="en" altLang="zh-CN" sz="900" i="1" dirty="0">
                <a:solidFill>
                  <a:srgbClr val="8C8C8C"/>
                </a:solidFill>
                <a:effectLst/>
                <a:latin typeface="JetBrains Mono"/>
              </a:rPr>
              <a:t>// prompt the user</a:t>
            </a:r>
            <a:br>
              <a:rPr lang="en" altLang="zh-CN" sz="900" i="1" dirty="0">
                <a:solidFill>
                  <a:srgbClr val="8C8C8C"/>
                </a:solidFill>
                <a:effectLst/>
                <a:latin typeface="JetBrains Mono"/>
              </a:rPr>
            </a:br>
            <a:r>
              <a:rPr lang="en" altLang="zh-CN" sz="900" i="1" dirty="0">
                <a:solidFill>
                  <a:srgbClr val="8C8C8C"/>
                </a:solidFill>
                <a:effectLst/>
                <a:latin typeface="JetBrains Mono"/>
              </a:rPr>
              <a:t>            </a:t>
            </a:r>
            <a:r>
              <a:rPr lang="en" altLang="zh-CN" sz="900" dirty="0" err="1">
                <a:solidFill>
                  <a:srgbClr val="000000"/>
                </a:solidFill>
                <a:effectLst/>
                <a:latin typeface="JetBrains Mono"/>
              </a:rPr>
              <a:t>System</a:t>
            </a:r>
            <a:r>
              <a:rPr lang="en" altLang="zh-CN" sz="900" dirty="0" err="1">
                <a:solidFill>
                  <a:srgbClr val="080808"/>
                </a:solidFill>
                <a:effectLst/>
                <a:latin typeface="JetBrains Mono"/>
              </a:rPr>
              <a:t>.</a:t>
            </a:r>
            <a:r>
              <a:rPr lang="en" altLang="zh-CN" sz="900" i="1" dirty="0" err="1">
                <a:solidFill>
                  <a:srgbClr val="871094"/>
                </a:solidFill>
                <a:effectLst/>
                <a:latin typeface="JetBrains Mono"/>
              </a:rPr>
              <a:t>out</a:t>
            </a:r>
            <a:r>
              <a:rPr lang="en" altLang="zh-CN" sz="900" dirty="0" err="1">
                <a:solidFill>
                  <a:srgbClr val="080808"/>
                </a:solidFill>
                <a:effectLst/>
                <a:latin typeface="JetBrains Mono"/>
              </a:rPr>
              <a:t>.println</a:t>
            </a:r>
            <a:r>
              <a:rPr lang="en" altLang="zh-CN" sz="900" dirty="0">
                <a:solidFill>
                  <a:srgbClr val="080808"/>
                </a:solidFill>
                <a:effectLst/>
                <a:latin typeface="JetBrains Mono"/>
              </a:rPr>
              <a:t>(</a:t>
            </a:r>
            <a:r>
              <a:rPr lang="en" altLang="zh-CN" sz="900" dirty="0">
                <a:solidFill>
                  <a:srgbClr val="067D17"/>
                </a:solidFill>
                <a:effectLst/>
                <a:latin typeface="JetBrains Mono"/>
              </a:rPr>
              <a:t>"Enter query: "</a:t>
            </a:r>
            <a:r>
              <a:rPr lang="en" altLang="zh-CN" sz="900" dirty="0">
                <a:solidFill>
                  <a:srgbClr val="080808"/>
                </a:solidFill>
                <a:effectLst/>
                <a:latin typeface="JetBrains Mono"/>
              </a:rPr>
              <a:t>);</a:t>
            </a:r>
            <a:br>
              <a:rPr lang="en" altLang="zh-CN" sz="900" dirty="0">
                <a:solidFill>
                  <a:srgbClr val="080808"/>
                </a:solidFill>
                <a:effectLst/>
                <a:latin typeface="JetBrains Mono"/>
              </a:rPr>
            </a:br>
            <a:r>
              <a:rPr lang="en" altLang="zh-CN" sz="900" dirty="0">
                <a:solidFill>
                  <a:srgbClr val="080808"/>
                </a:solidFill>
                <a:effectLst/>
                <a:latin typeface="JetBrains Mono"/>
              </a:rPr>
              <a:t>        }</a:t>
            </a:r>
            <a:br>
              <a:rPr lang="en" altLang="zh-CN" sz="900" dirty="0">
                <a:solidFill>
                  <a:srgbClr val="080808"/>
                </a:solidFill>
                <a:effectLst/>
                <a:latin typeface="JetBrains Mono"/>
              </a:rPr>
            </a:br>
            <a:br>
              <a:rPr lang="en" altLang="zh-CN" sz="900" dirty="0">
                <a:solidFill>
                  <a:srgbClr val="080808"/>
                </a:solidFill>
                <a:effectLst/>
                <a:latin typeface="JetBrains Mono"/>
              </a:rPr>
            </a:br>
            <a:r>
              <a:rPr lang="en" altLang="zh-CN" sz="900" dirty="0">
                <a:solidFill>
                  <a:srgbClr val="080808"/>
                </a:solidFill>
                <a:effectLst/>
                <a:latin typeface="JetBrains Mono"/>
              </a:rPr>
              <a:t>        </a:t>
            </a:r>
            <a:r>
              <a:rPr lang="en" altLang="zh-CN" sz="900" dirty="0">
                <a:solidFill>
                  <a:srgbClr val="000000"/>
                </a:solidFill>
                <a:effectLst/>
                <a:latin typeface="JetBrains Mono"/>
              </a:rPr>
              <a:t>String line </a:t>
            </a:r>
            <a:r>
              <a:rPr lang="en" altLang="zh-CN" sz="900" dirty="0">
                <a:solidFill>
                  <a:srgbClr val="080808"/>
                </a:solidFill>
                <a:effectLst/>
                <a:latin typeface="JetBrains Mono"/>
              </a:rPr>
              <a:t>= </a:t>
            </a:r>
            <a:r>
              <a:rPr lang="en" altLang="zh-CN" sz="900" dirty="0" err="1">
                <a:solidFill>
                  <a:srgbClr val="000000"/>
                </a:solidFill>
                <a:effectLst/>
                <a:latin typeface="JetBrains Mono"/>
              </a:rPr>
              <a:t>queryString</a:t>
            </a:r>
            <a:r>
              <a:rPr lang="en" altLang="zh-CN" sz="900" dirty="0">
                <a:solidFill>
                  <a:srgbClr val="000000"/>
                </a:solidFill>
                <a:effectLst/>
                <a:latin typeface="JetBrains Mono"/>
              </a:rPr>
              <a:t> </a:t>
            </a:r>
            <a:r>
              <a:rPr lang="en" altLang="zh-CN" sz="900" dirty="0">
                <a:solidFill>
                  <a:srgbClr val="080808"/>
                </a:solidFill>
                <a:effectLst/>
                <a:latin typeface="JetBrains Mono"/>
              </a:rPr>
              <a:t>!= </a:t>
            </a:r>
            <a:r>
              <a:rPr lang="en" altLang="zh-CN" sz="900" dirty="0">
                <a:solidFill>
                  <a:srgbClr val="0033B3"/>
                </a:solidFill>
                <a:effectLst/>
                <a:latin typeface="JetBrains Mono"/>
              </a:rPr>
              <a:t>null </a:t>
            </a:r>
            <a:r>
              <a:rPr lang="en" altLang="zh-CN" sz="900" dirty="0">
                <a:solidFill>
                  <a:srgbClr val="080808"/>
                </a:solidFill>
                <a:effectLst/>
                <a:latin typeface="JetBrains Mono"/>
              </a:rPr>
              <a:t>? </a:t>
            </a:r>
            <a:r>
              <a:rPr lang="en" altLang="zh-CN" sz="900" dirty="0" err="1">
                <a:solidFill>
                  <a:srgbClr val="000000"/>
                </a:solidFill>
                <a:effectLst/>
                <a:latin typeface="JetBrains Mono"/>
              </a:rPr>
              <a:t>queryString</a:t>
            </a:r>
            <a:r>
              <a:rPr lang="en" altLang="zh-CN" sz="900" dirty="0">
                <a:solidFill>
                  <a:srgbClr val="000000"/>
                </a:solidFill>
                <a:effectLst/>
                <a:latin typeface="JetBrains Mono"/>
              </a:rPr>
              <a:t> </a:t>
            </a:r>
            <a:r>
              <a:rPr lang="en" altLang="zh-CN" sz="900" dirty="0">
                <a:solidFill>
                  <a:srgbClr val="080808"/>
                </a:solidFill>
                <a:effectLst/>
                <a:latin typeface="JetBrains Mono"/>
              </a:rPr>
              <a:t>: </a:t>
            </a:r>
            <a:r>
              <a:rPr lang="en" altLang="zh-CN" sz="900" dirty="0" err="1">
                <a:solidFill>
                  <a:srgbClr val="000000"/>
                </a:solidFill>
                <a:effectLst/>
                <a:latin typeface="JetBrains Mono"/>
              </a:rPr>
              <a:t>in</a:t>
            </a:r>
            <a:r>
              <a:rPr lang="en" altLang="zh-CN" sz="900" dirty="0" err="1">
                <a:solidFill>
                  <a:srgbClr val="080808"/>
                </a:solidFill>
                <a:effectLst/>
                <a:latin typeface="JetBrains Mono"/>
              </a:rPr>
              <a:t>.readLine</a:t>
            </a:r>
            <a:r>
              <a:rPr lang="en" altLang="zh-CN" sz="900" dirty="0">
                <a:solidFill>
                  <a:srgbClr val="080808"/>
                </a:solidFill>
                <a:effectLst/>
                <a:latin typeface="JetBrains Mono"/>
              </a:rPr>
              <a:t>();</a:t>
            </a:r>
            <a:br>
              <a:rPr lang="en" altLang="zh-CN" sz="900" dirty="0">
                <a:solidFill>
                  <a:srgbClr val="080808"/>
                </a:solidFill>
                <a:effectLst/>
                <a:latin typeface="JetBrains Mono"/>
              </a:rPr>
            </a:br>
            <a:br>
              <a:rPr lang="en" altLang="zh-CN" sz="900" dirty="0">
                <a:solidFill>
                  <a:srgbClr val="080808"/>
                </a:solidFill>
                <a:effectLst/>
                <a:latin typeface="JetBrains Mono"/>
              </a:rPr>
            </a:br>
            <a:r>
              <a:rPr lang="en" altLang="zh-CN" sz="900" dirty="0">
                <a:solidFill>
                  <a:srgbClr val="080808"/>
                </a:solidFill>
                <a:effectLst/>
                <a:latin typeface="JetBrains Mono"/>
              </a:rPr>
              <a:t>        </a:t>
            </a:r>
            <a:r>
              <a:rPr lang="en" altLang="zh-CN" sz="900" dirty="0">
                <a:solidFill>
                  <a:srgbClr val="0033B3"/>
                </a:solidFill>
                <a:effectLst/>
                <a:latin typeface="JetBrains Mono"/>
              </a:rPr>
              <a:t>if </a:t>
            </a:r>
            <a:r>
              <a:rPr lang="en" altLang="zh-CN" sz="900" dirty="0">
                <a:solidFill>
                  <a:srgbClr val="080808"/>
                </a:solidFill>
                <a:effectLst/>
                <a:latin typeface="JetBrains Mono"/>
              </a:rPr>
              <a:t>(</a:t>
            </a:r>
            <a:r>
              <a:rPr lang="en" altLang="zh-CN" sz="900" dirty="0">
                <a:solidFill>
                  <a:srgbClr val="000000"/>
                </a:solidFill>
                <a:effectLst/>
                <a:latin typeface="JetBrains Mono"/>
              </a:rPr>
              <a:t>line </a:t>
            </a:r>
            <a:r>
              <a:rPr lang="en" altLang="zh-CN" sz="900" dirty="0">
                <a:solidFill>
                  <a:srgbClr val="080808"/>
                </a:solidFill>
                <a:effectLst/>
                <a:latin typeface="JetBrains Mono"/>
              </a:rPr>
              <a:t>== </a:t>
            </a:r>
            <a:r>
              <a:rPr lang="en" altLang="zh-CN" sz="900" dirty="0">
                <a:solidFill>
                  <a:srgbClr val="0033B3"/>
                </a:solidFill>
                <a:effectLst/>
                <a:latin typeface="JetBrains Mono"/>
              </a:rPr>
              <a:t>null </a:t>
            </a:r>
            <a:r>
              <a:rPr lang="en" altLang="zh-CN" sz="900" dirty="0">
                <a:solidFill>
                  <a:srgbClr val="080808"/>
                </a:solidFill>
                <a:effectLst/>
                <a:latin typeface="JetBrains Mono"/>
              </a:rPr>
              <a:t>|| </a:t>
            </a:r>
            <a:r>
              <a:rPr lang="en" altLang="zh-CN" sz="900" dirty="0" err="1">
                <a:solidFill>
                  <a:srgbClr val="000000"/>
                </a:solidFill>
                <a:effectLst/>
                <a:latin typeface="JetBrains Mono"/>
              </a:rPr>
              <a:t>line</a:t>
            </a:r>
            <a:r>
              <a:rPr lang="en" altLang="zh-CN" sz="900" dirty="0" err="1">
                <a:solidFill>
                  <a:srgbClr val="080808"/>
                </a:solidFill>
                <a:effectLst/>
                <a:latin typeface="JetBrains Mono"/>
              </a:rPr>
              <a:t>.length</a:t>
            </a:r>
            <a:r>
              <a:rPr lang="en" altLang="zh-CN" sz="900" dirty="0">
                <a:solidFill>
                  <a:srgbClr val="080808"/>
                </a:solidFill>
                <a:effectLst/>
                <a:latin typeface="JetBrains Mono"/>
              </a:rPr>
              <a:t>() == -</a:t>
            </a:r>
            <a:r>
              <a:rPr lang="en" altLang="zh-CN" sz="900" dirty="0">
                <a:solidFill>
                  <a:srgbClr val="1750EB"/>
                </a:solidFill>
                <a:effectLst/>
                <a:latin typeface="JetBrains Mono"/>
              </a:rPr>
              <a:t>1</a:t>
            </a:r>
            <a:r>
              <a:rPr lang="en" altLang="zh-CN" sz="900" dirty="0">
                <a:solidFill>
                  <a:srgbClr val="080808"/>
                </a:solidFill>
                <a:effectLst/>
                <a:latin typeface="JetBrains Mono"/>
              </a:rPr>
              <a:t>) {</a:t>
            </a:r>
            <a:br>
              <a:rPr lang="en" altLang="zh-CN" sz="900" dirty="0">
                <a:solidFill>
                  <a:srgbClr val="080808"/>
                </a:solidFill>
                <a:effectLst/>
                <a:latin typeface="JetBrains Mono"/>
              </a:rPr>
            </a:br>
            <a:r>
              <a:rPr lang="en" altLang="zh-CN" sz="900" dirty="0">
                <a:solidFill>
                  <a:srgbClr val="080808"/>
                </a:solidFill>
                <a:effectLst/>
                <a:latin typeface="JetBrains Mono"/>
              </a:rPr>
              <a:t>            </a:t>
            </a:r>
            <a:r>
              <a:rPr lang="en" altLang="zh-CN" sz="900" dirty="0">
                <a:solidFill>
                  <a:srgbClr val="0033B3"/>
                </a:solidFill>
                <a:effectLst/>
                <a:latin typeface="JetBrains Mono"/>
              </a:rPr>
              <a:t>break</a:t>
            </a:r>
            <a:r>
              <a:rPr lang="en" altLang="zh-CN" sz="900" dirty="0">
                <a:solidFill>
                  <a:srgbClr val="080808"/>
                </a:solidFill>
                <a:effectLst/>
                <a:latin typeface="JetBrains Mono"/>
              </a:rPr>
              <a:t>;</a:t>
            </a:r>
            <a:br>
              <a:rPr lang="en" altLang="zh-CN" sz="900" dirty="0">
                <a:solidFill>
                  <a:srgbClr val="080808"/>
                </a:solidFill>
                <a:effectLst/>
                <a:latin typeface="JetBrains Mono"/>
              </a:rPr>
            </a:br>
            <a:r>
              <a:rPr lang="en" altLang="zh-CN" sz="900" dirty="0">
                <a:solidFill>
                  <a:srgbClr val="080808"/>
                </a:solidFill>
                <a:effectLst/>
                <a:latin typeface="JetBrains Mono"/>
              </a:rPr>
              <a:t>        }</a:t>
            </a:r>
            <a:br>
              <a:rPr lang="en" altLang="zh-CN" sz="900" dirty="0">
                <a:solidFill>
                  <a:srgbClr val="080808"/>
                </a:solidFill>
                <a:effectLst/>
                <a:latin typeface="JetBrains Mono"/>
              </a:rPr>
            </a:br>
            <a:br>
              <a:rPr lang="en" altLang="zh-CN" sz="900" dirty="0">
                <a:solidFill>
                  <a:srgbClr val="080808"/>
                </a:solidFill>
                <a:effectLst/>
                <a:latin typeface="JetBrains Mono"/>
              </a:rPr>
            </a:br>
            <a:r>
              <a:rPr lang="en" altLang="zh-CN" sz="900" dirty="0">
                <a:solidFill>
                  <a:srgbClr val="080808"/>
                </a:solidFill>
                <a:effectLst/>
                <a:latin typeface="JetBrains Mono"/>
              </a:rPr>
              <a:t>        </a:t>
            </a:r>
            <a:r>
              <a:rPr lang="en" altLang="zh-CN" sz="900" dirty="0">
                <a:solidFill>
                  <a:srgbClr val="000000"/>
                </a:solidFill>
                <a:effectLst/>
                <a:latin typeface="JetBrains Mono"/>
              </a:rPr>
              <a:t>line </a:t>
            </a:r>
            <a:r>
              <a:rPr lang="en" altLang="zh-CN" sz="900" dirty="0">
                <a:solidFill>
                  <a:srgbClr val="080808"/>
                </a:solidFill>
                <a:effectLst/>
                <a:latin typeface="JetBrains Mono"/>
              </a:rPr>
              <a:t>= </a:t>
            </a:r>
            <a:r>
              <a:rPr lang="en" altLang="zh-CN" sz="900" dirty="0" err="1">
                <a:solidFill>
                  <a:srgbClr val="000000"/>
                </a:solidFill>
                <a:effectLst/>
                <a:latin typeface="JetBrains Mono"/>
              </a:rPr>
              <a:t>line</a:t>
            </a:r>
            <a:r>
              <a:rPr lang="en" altLang="zh-CN" sz="900" dirty="0" err="1">
                <a:solidFill>
                  <a:srgbClr val="080808"/>
                </a:solidFill>
                <a:effectLst/>
                <a:latin typeface="JetBrains Mono"/>
              </a:rPr>
              <a:t>.trim</a:t>
            </a:r>
            <a:r>
              <a:rPr lang="en" altLang="zh-CN" sz="900" dirty="0">
                <a:solidFill>
                  <a:srgbClr val="080808"/>
                </a:solidFill>
                <a:effectLst/>
                <a:latin typeface="JetBrains Mono"/>
              </a:rPr>
              <a:t>();</a:t>
            </a:r>
            <a:br>
              <a:rPr lang="en" altLang="zh-CN" sz="900" dirty="0">
                <a:solidFill>
                  <a:srgbClr val="080808"/>
                </a:solidFill>
                <a:effectLst/>
                <a:latin typeface="JetBrains Mono"/>
              </a:rPr>
            </a:br>
            <a:r>
              <a:rPr lang="en" altLang="zh-CN" sz="900" dirty="0">
                <a:solidFill>
                  <a:srgbClr val="080808"/>
                </a:solidFill>
                <a:effectLst/>
                <a:latin typeface="JetBrains Mono"/>
              </a:rPr>
              <a:t>        </a:t>
            </a:r>
            <a:r>
              <a:rPr lang="en" altLang="zh-CN" sz="900" dirty="0">
                <a:solidFill>
                  <a:srgbClr val="0033B3"/>
                </a:solidFill>
                <a:effectLst/>
                <a:latin typeface="JetBrains Mono"/>
              </a:rPr>
              <a:t>if </a:t>
            </a:r>
            <a:r>
              <a:rPr lang="en" altLang="zh-CN" sz="900" dirty="0">
                <a:solidFill>
                  <a:srgbClr val="080808"/>
                </a:solidFill>
                <a:effectLst/>
                <a:latin typeface="JetBrains Mono"/>
              </a:rPr>
              <a:t>(</a:t>
            </a:r>
            <a:r>
              <a:rPr lang="en" altLang="zh-CN" sz="900" dirty="0" err="1">
                <a:solidFill>
                  <a:srgbClr val="000000"/>
                </a:solidFill>
                <a:effectLst/>
                <a:latin typeface="JetBrains Mono"/>
              </a:rPr>
              <a:t>line</a:t>
            </a:r>
            <a:r>
              <a:rPr lang="en" altLang="zh-CN" sz="900" dirty="0" err="1">
                <a:solidFill>
                  <a:srgbClr val="080808"/>
                </a:solidFill>
                <a:effectLst/>
                <a:latin typeface="JetBrains Mono"/>
              </a:rPr>
              <a:t>.length</a:t>
            </a:r>
            <a:r>
              <a:rPr lang="en" altLang="zh-CN" sz="900" dirty="0">
                <a:solidFill>
                  <a:srgbClr val="080808"/>
                </a:solidFill>
                <a:effectLst/>
                <a:latin typeface="JetBrains Mono"/>
              </a:rPr>
              <a:t>() == </a:t>
            </a:r>
            <a:r>
              <a:rPr lang="en" altLang="zh-CN" sz="900" dirty="0">
                <a:solidFill>
                  <a:srgbClr val="1750EB"/>
                </a:solidFill>
                <a:effectLst/>
                <a:latin typeface="JetBrains Mono"/>
              </a:rPr>
              <a:t>0</a:t>
            </a:r>
            <a:r>
              <a:rPr lang="en" altLang="zh-CN" sz="900" dirty="0">
                <a:solidFill>
                  <a:srgbClr val="080808"/>
                </a:solidFill>
                <a:effectLst/>
                <a:latin typeface="JetBrains Mono"/>
              </a:rPr>
              <a:t>) {</a:t>
            </a:r>
            <a:br>
              <a:rPr lang="en" altLang="zh-CN" sz="900" dirty="0">
                <a:solidFill>
                  <a:srgbClr val="080808"/>
                </a:solidFill>
                <a:effectLst/>
                <a:latin typeface="JetBrains Mono"/>
              </a:rPr>
            </a:br>
            <a:r>
              <a:rPr lang="en" altLang="zh-CN" sz="900" dirty="0">
                <a:solidFill>
                  <a:srgbClr val="080808"/>
                </a:solidFill>
                <a:effectLst/>
                <a:latin typeface="JetBrains Mono"/>
              </a:rPr>
              <a:t>            </a:t>
            </a:r>
            <a:r>
              <a:rPr lang="en" altLang="zh-CN" sz="900" dirty="0">
                <a:solidFill>
                  <a:srgbClr val="0033B3"/>
                </a:solidFill>
                <a:effectLst/>
                <a:latin typeface="JetBrains Mono"/>
              </a:rPr>
              <a:t>break</a:t>
            </a:r>
            <a:r>
              <a:rPr lang="en" altLang="zh-CN" sz="900" dirty="0">
                <a:solidFill>
                  <a:srgbClr val="080808"/>
                </a:solidFill>
                <a:effectLst/>
                <a:latin typeface="JetBrains Mono"/>
              </a:rPr>
              <a:t>;</a:t>
            </a:r>
            <a:br>
              <a:rPr lang="en" altLang="zh-CN" sz="900" dirty="0">
                <a:solidFill>
                  <a:srgbClr val="080808"/>
                </a:solidFill>
                <a:effectLst/>
                <a:latin typeface="JetBrains Mono"/>
              </a:rPr>
            </a:br>
            <a:r>
              <a:rPr lang="en" altLang="zh-CN" sz="900" dirty="0">
                <a:solidFill>
                  <a:srgbClr val="080808"/>
                </a:solidFill>
                <a:effectLst/>
                <a:latin typeface="JetBrains Mono"/>
              </a:rPr>
              <a:t>        }</a:t>
            </a:r>
            <a:br>
              <a:rPr lang="en" altLang="zh-CN" sz="900" dirty="0">
                <a:solidFill>
                  <a:srgbClr val="080808"/>
                </a:solidFill>
                <a:effectLst/>
                <a:latin typeface="JetBrains Mono"/>
              </a:rPr>
            </a:br>
            <a:br>
              <a:rPr lang="en" altLang="zh-CN" sz="900" dirty="0">
                <a:solidFill>
                  <a:srgbClr val="080808"/>
                </a:solidFill>
                <a:effectLst/>
                <a:latin typeface="JetBrains Mono"/>
              </a:rPr>
            </a:br>
            <a:r>
              <a:rPr lang="en" altLang="zh-CN" sz="900" dirty="0">
                <a:solidFill>
                  <a:srgbClr val="080808"/>
                </a:solidFill>
                <a:effectLst/>
                <a:latin typeface="JetBrains Mono"/>
              </a:rPr>
              <a:t>        </a:t>
            </a:r>
            <a:r>
              <a:rPr lang="en" altLang="zh-CN" sz="900" dirty="0">
                <a:solidFill>
                  <a:srgbClr val="000000"/>
                </a:solidFill>
                <a:effectLst/>
                <a:latin typeface="JetBrains Mono"/>
              </a:rPr>
              <a:t>Query query </a:t>
            </a:r>
            <a:r>
              <a:rPr lang="en" altLang="zh-CN" sz="900" dirty="0">
                <a:solidFill>
                  <a:srgbClr val="080808"/>
                </a:solidFill>
                <a:effectLst/>
                <a:latin typeface="JetBrains Mono"/>
              </a:rPr>
              <a:t>= </a:t>
            </a:r>
            <a:r>
              <a:rPr lang="en" altLang="zh-CN" sz="900" dirty="0" err="1">
                <a:solidFill>
                  <a:srgbClr val="000000"/>
                </a:solidFill>
                <a:effectLst/>
                <a:latin typeface="JetBrains Mono"/>
              </a:rPr>
              <a:t>parser</a:t>
            </a:r>
            <a:r>
              <a:rPr lang="en" altLang="zh-CN" sz="900" dirty="0" err="1">
                <a:solidFill>
                  <a:srgbClr val="080808"/>
                </a:solidFill>
                <a:effectLst/>
                <a:latin typeface="JetBrains Mono"/>
              </a:rPr>
              <a:t>.parse</a:t>
            </a:r>
            <a:r>
              <a:rPr lang="en" altLang="zh-CN" sz="900" dirty="0">
                <a:solidFill>
                  <a:srgbClr val="080808"/>
                </a:solidFill>
                <a:effectLst/>
                <a:latin typeface="JetBrains Mono"/>
              </a:rPr>
              <a:t>(</a:t>
            </a:r>
            <a:r>
              <a:rPr lang="en" altLang="zh-CN" sz="900" dirty="0">
                <a:solidFill>
                  <a:srgbClr val="000000"/>
                </a:solidFill>
                <a:effectLst/>
                <a:latin typeface="JetBrains Mono"/>
              </a:rPr>
              <a:t>line</a:t>
            </a:r>
            <a:r>
              <a:rPr lang="en" altLang="zh-CN" sz="900" dirty="0">
                <a:solidFill>
                  <a:srgbClr val="080808"/>
                </a:solidFill>
                <a:effectLst/>
                <a:latin typeface="JetBrains Mono"/>
              </a:rPr>
              <a:t>);</a:t>
            </a:r>
            <a:br>
              <a:rPr lang="en" altLang="zh-CN" sz="900" dirty="0">
                <a:solidFill>
                  <a:srgbClr val="080808"/>
                </a:solidFill>
                <a:effectLst/>
                <a:latin typeface="JetBrains Mono"/>
              </a:rPr>
            </a:br>
            <a:r>
              <a:rPr lang="en" altLang="zh-CN" sz="900" dirty="0">
                <a:solidFill>
                  <a:srgbClr val="080808"/>
                </a:solidFill>
                <a:effectLst/>
                <a:latin typeface="JetBrains Mono"/>
              </a:rPr>
              <a:t>        </a:t>
            </a:r>
            <a:r>
              <a:rPr lang="en" altLang="zh-CN" sz="900" dirty="0">
                <a:solidFill>
                  <a:srgbClr val="0033B3"/>
                </a:solidFill>
                <a:effectLst/>
                <a:latin typeface="JetBrains Mono"/>
              </a:rPr>
              <a:t>if </a:t>
            </a:r>
            <a:r>
              <a:rPr lang="en" altLang="zh-CN" sz="900" dirty="0">
                <a:solidFill>
                  <a:srgbClr val="080808"/>
                </a:solidFill>
                <a:effectLst/>
                <a:latin typeface="JetBrains Mono"/>
              </a:rPr>
              <a:t>(</a:t>
            </a:r>
            <a:r>
              <a:rPr lang="en" altLang="zh-CN" sz="900" dirty="0" err="1">
                <a:solidFill>
                  <a:srgbClr val="000000"/>
                </a:solidFill>
                <a:effectLst/>
                <a:latin typeface="JetBrains Mono"/>
              </a:rPr>
              <a:t>knnVectors</a:t>
            </a:r>
            <a:r>
              <a:rPr lang="en" altLang="zh-CN" sz="900" dirty="0">
                <a:solidFill>
                  <a:srgbClr val="000000"/>
                </a:solidFill>
                <a:effectLst/>
                <a:latin typeface="JetBrains Mono"/>
              </a:rPr>
              <a:t> </a:t>
            </a:r>
            <a:r>
              <a:rPr lang="en" altLang="zh-CN" sz="900" dirty="0">
                <a:solidFill>
                  <a:srgbClr val="080808"/>
                </a:solidFill>
                <a:effectLst/>
                <a:latin typeface="JetBrains Mono"/>
              </a:rPr>
              <a:t>&gt; </a:t>
            </a:r>
            <a:r>
              <a:rPr lang="en" altLang="zh-CN" sz="900" dirty="0">
                <a:solidFill>
                  <a:srgbClr val="1750EB"/>
                </a:solidFill>
                <a:effectLst/>
                <a:latin typeface="JetBrains Mono"/>
              </a:rPr>
              <a:t>0</a:t>
            </a:r>
            <a:r>
              <a:rPr lang="en" altLang="zh-CN" sz="900" dirty="0">
                <a:solidFill>
                  <a:srgbClr val="080808"/>
                </a:solidFill>
                <a:effectLst/>
                <a:latin typeface="JetBrains Mono"/>
              </a:rPr>
              <a:t>) {</a:t>
            </a:r>
            <a:br>
              <a:rPr lang="en" altLang="zh-CN" sz="900" dirty="0">
                <a:solidFill>
                  <a:srgbClr val="080808"/>
                </a:solidFill>
                <a:effectLst/>
                <a:latin typeface="JetBrains Mono"/>
              </a:rPr>
            </a:br>
            <a:r>
              <a:rPr lang="en" altLang="zh-CN" sz="900" dirty="0">
                <a:solidFill>
                  <a:srgbClr val="080808"/>
                </a:solidFill>
                <a:effectLst/>
                <a:latin typeface="JetBrains Mono"/>
              </a:rPr>
              <a:t>            </a:t>
            </a:r>
            <a:r>
              <a:rPr lang="en" altLang="zh-CN" sz="900" dirty="0">
                <a:solidFill>
                  <a:srgbClr val="000000"/>
                </a:solidFill>
                <a:effectLst/>
                <a:latin typeface="JetBrains Mono"/>
              </a:rPr>
              <a:t>query </a:t>
            </a:r>
            <a:r>
              <a:rPr lang="en" altLang="zh-CN" sz="900" dirty="0">
                <a:solidFill>
                  <a:srgbClr val="080808"/>
                </a:solidFill>
                <a:effectLst/>
                <a:latin typeface="JetBrains Mono"/>
              </a:rPr>
              <a:t>= </a:t>
            </a:r>
            <a:r>
              <a:rPr lang="en" altLang="zh-CN" sz="900" i="1" dirty="0" err="1">
                <a:solidFill>
                  <a:srgbClr val="080808"/>
                </a:solidFill>
                <a:effectLst/>
                <a:latin typeface="JetBrains Mono"/>
              </a:rPr>
              <a:t>addSemanticQuery</a:t>
            </a:r>
            <a:r>
              <a:rPr lang="en" altLang="zh-CN" sz="900" dirty="0">
                <a:solidFill>
                  <a:srgbClr val="080808"/>
                </a:solidFill>
                <a:effectLst/>
                <a:latin typeface="JetBrains Mono"/>
              </a:rPr>
              <a:t>(</a:t>
            </a:r>
            <a:r>
              <a:rPr lang="en" altLang="zh-CN" sz="900" dirty="0">
                <a:solidFill>
                  <a:srgbClr val="000000"/>
                </a:solidFill>
                <a:effectLst/>
                <a:latin typeface="JetBrains Mono"/>
              </a:rPr>
              <a:t>query</a:t>
            </a:r>
            <a:r>
              <a:rPr lang="en" altLang="zh-CN" sz="900" dirty="0">
                <a:solidFill>
                  <a:srgbClr val="080808"/>
                </a:solidFill>
                <a:effectLst/>
                <a:latin typeface="JetBrains Mono"/>
              </a:rPr>
              <a:t>, </a:t>
            </a:r>
            <a:r>
              <a:rPr lang="en" altLang="zh-CN" sz="900" dirty="0" err="1">
                <a:solidFill>
                  <a:srgbClr val="000000"/>
                </a:solidFill>
                <a:effectLst/>
                <a:latin typeface="JetBrains Mono"/>
              </a:rPr>
              <a:t>vectorDict</a:t>
            </a:r>
            <a:r>
              <a:rPr lang="en" altLang="zh-CN" sz="900" dirty="0">
                <a:solidFill>
                  <a:srgbClr val="080808"/>
                </a:solidFill>
                <a:effectLst/>
                <a:latin typeface="JetBrains Mono"/>
              </a:rPr>
              <a:t>, </a:t>
            </a:r>
            <a:r>
              <a:rPr lang="en" altLang="zh-CN" sz="900" dirty="0" err="1">
                <a:solidFill>
                  <a:srgbClr val="000000"/>
                </a:solidFill>
                <a:effectLst/>
                <a:latin typeface="JetBrains Mono"/>
              </a:rPr>
              <a:t>knnVectors</a:t>
            </a:r>
            <a:r>
              <a:rPr lang="en" altLang="zh-CN" sz="900" dirty="0">
                <a:solidFill>
                  <a:srgbClr val="080808"/>
                </a:solidFill>
                <a:effectLst/>
                <a:latin typeface="JetBrains Mono"/>
              </a:rPr>
              <a:t>);</a:t>
            </a:r>
            <a:br>
              <a:rPr lang="en" altLang="zh-CN" sz="900" dirty="0">
                <a:solidFill>
                  <a:srgbClr val="080808"/>
                </a:solidFill>
                <a:effectLst/>
                <a:latin typeface="JetBrains Mono"/>
              </a:rPr>
            </a:br>
            <a:r>
              <a:rPr lang="en" altLang="zh-CN" sz="900" dirty="0">
                <a:solidFill>
                  <a:srgbClr val="080808"/>
                </a:solidFill>
                <a:effectLst/>
                <a:latin typeface="JetBrains Mono"/>
              </a:rPr>
              <a:t>        }</a:t>
            </a:r>
            <a:br>
              <a:rPr lang="en" altLang="zh-CN" sz="900" dirty="0">
                <a:solidFill>
                  <a:srgbClr val="080808"/>
                </a:solidFill>
                <a:effectLst/>
                <a:latin typeface="JetBrains Mono"/>
              </a:rPr>
            </a:br>
            <a:r>
              <a:rPr lang="en" altLang="zh-CN" sz="900" dirty="0">
                <a:solidFill>
                  <a:srgbClr val="080808"/>
                </a:solidFill>
                <a:effectLst/>
                <a:latin typeface="JetBrains Mono"/>
              </a:rPr>
              <a:t>        </a:t>
            </a:r>
            <a:r>
              <a:rPr lang="en" altLang="zh-CN" sz="900" dirty="0" err="1">
                <a:solidFill>
                  <a:srgbClr val="000000"/>
                </a:solidFill>
                <a:effectLst/>
                <a:latin typeface="JetBrains Mono"/>
              </a:rPr>
              <a:t>System</a:t>
            </a:r>
            <a:r>
              <a:rPr lang="en" altLang="zh-CN" sz="900" dirty="0" err="1">
                <a:solidFill>
                  <a:srgbClr val="080808"/>
                </a:solidFill>
                <a:effectLst/>
                <a:latin typeface="JetBrains Mono"/>
              </a:rPr>
              <a:t>.</a:t>
            </a:r>
            <a:r>
              <a:rPr lang="en" altLang="zh-CN" sz="900" i="1" dirty="0" err="1">
                <a:solidFill>
                  <a:srgbClr val="871094"/>
                </a:solidFill>
                <a:effectLst/>
                <a:latin typeface="JetBrains Mono"/>
              </a:rPr>
              <a:t>out</a:t>
            </a:r>
            <a:r>
              <a:rPr lang="en" altLang="zh-CN" sz="900" dirty="0" err="1">
                <a:solidFill>
                  <a:srgbClr val="080808"/>
                </a:solidFill>
                <a:effectLst/>
                <a:latin typeface="JetBrains Mono"/>
              </a:rPr>
              <a:t>.println</a:t>
            </a:r>
            <a:r>
              <a:rPr lang="en" altLang="zh-CN" sz="900" dirty="0">
                <a:solidFill>
                  <a:srgbClr val="080808"/>
                </a:solidFill>
                <a:effectLst/>
                <a:latin typeface="JetBrains Mono"/>
              </a:rPr>
              <a:t>(</a:t>
            </a:r>
            <a:r>
              <a:rPr lang="en" altLang="zh-CN" sz="900" dirty="0">
                <a:solidFill>
                  <a:srgbClr val="067D17"/>
                </a:solidFill>
                <a:effectLst/>
                <a:latin typeface="JetBrains Mono"/>
              </a:rPr>
              <a:t>"Searching for: " </a:t>
            </a:r>
            <a:r>
              <a:rPr lang="en" altLang="zh-CN" sz="900" dirty="0">
                <a:solidFill>
                  <a:srgbClr val="080808"/>
                </a:solidFill>
                <a:effectLst/>
                <a:latin typeface="JetBrains Mono"/>
              </a:rPr>
              <a:t>+ </a:t>
            </a:r>
            <a:r>
              <a:rPr lang="en" altLang="zh-CN" sz="900" dirty="0" err="1">
                <a:solidFill>
                  <a:srgbClr val="000000"/>
                </a:solidFill>
                <a:effectLst/>
                <a:latin typeface="JetBrains Mono"/>
              </a:rPr>
              <a:t>query</a:t>
            </a:r>
            <a:r>
              <a:rPr lang="en" altLang="zh-CN" sz="900" dirty="0" err="1">
                <a:solidFill>
                  <a:srgbClr val="080808"/>
                </a:solidFill>
                <a:effectLst/>
                <a:latin typeface="JetBrains Mono"/>
              </a:rPr>
              <a:t>.toString</a:t>
            </a:r>
            <a:r>
              <a:rPr lang="en" altLang="zh-CN" sz="900" dirty="0">
                <a:solidFill>
                  <a:srgbClr val="080808"/>
                </a:solidFill>
                <a:effectLst/>
                <a:latin typeface="JetBrains Mono"/>
              </a:rPr>
              <a:t>(</a:t>
            </a:r>
            <a:r>
              <a:rPr lang="en" altLang="zh-CN" sz="900" dirty="0">
                <a:solidFill>
                  <a:srgbClr val="000000"/>
                </a:solidFill>
                <a:effectLst/>
                <a:latin typeface="JetBrains Mono"/>
              </a:rPr>
              <a:t>field</a:t>
            </a:r>
            <a:r>
              <a:rPr lang="en" altLang="zh-CN" sz="900" dirty="0">
                <a:solidFill>
                  <a:srgbClr val="080808"/>
                </a:solidFill>
                <a:effectLst/>
                <a:latin typeface="JetBrains Mono"/>
              </a:rPr>
              <a:t>));</a:t>
            </a:r>
            <a:br>
              <a:rPr lang="en" altLang="zh-CN" sz="900" dirty="0">
                <a:solidFill>
                  <a:srgbClr val="080808"/>
                </a:solidFill>
                <a:effectLst/>
                <a:latin typeface="JetBrains Mono"/>
              </a:rPr>
            </a:br>
            <a:br>
              <a:rPr lang="en" altLang="zh-CN" sz="900" dirty="0">
                <a:solidFill>
                  <a:srgbClr val="080808"/>
                </a:solidFill>
                <a:effectLst/>
                <a:latin typeface="JetBrains Mono"/>
              </a:rPr>
            </a:br>
            <a:endParaRPr lang="en" altLang="zh-CN" sz="900" dirty="0">
              <a:solidFill>
                <a:srgbClr val="080808"/>
              </a:solidFill>
              <a:effectLst/>
              <a:latin typeface="JetBrains Mono"/>
            </a:endParaRPr>
          </a:p>
          <a:p>
            <a:pPr marL="0" indent="0">
              <a:buNone/>
            </a:pPr>
            <a:r>
              <a:rPr lang="en-US" altLang="zh-CN" sz="900" dirty="0">
                <a:solidFill>
                  <a:schemeClr val="tx2"/>
                </a:solidFill>
              </a:rPr>
              <a:t>              </a:t>
            </a:r>
          </a:p>
          <a:p>
            <a:pPr marL="0" indent="0">
              <a:buNone/>
            </a:pPr>
            <a:endParaRPr lang="zh-CN" altLang="en-US" sz="9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18</a:t>
            </a:fld>
            <a:endParaRPr lang="zh-CN" altLang="en-US" dirty="0"/>
          </a:p>
        </p:txBody>
      </p:sp>
      <p:sp>
        <p:nvSpPr>
          <p:cNvPr id="5" name="内容占位符 2">
            <a:extLst>
              <a:ext uri="{FF2B5EF4-FFF2-40B4-BE49-F238E27FC236}">
                <a16:creationId xmlns:a16="http://schemas.microsoft.com/office/drawing/2014/main" id="{EDA51128-06A7-49D4-8443-B00C0B726852}"/>
              </a:ext>
            </a:extLst>
          </p:cNvPr>
          <p:cNvSpPr txBox="1">
            <a:spLocks/>
          </p:cNvSpPr>
          <p:nvPr/>
        </p:nvSpPr>
        <p:spPr>
          <a:xfrm>
            <a:off x="3779912" y="836706"/>
            <a:ext cx="4968552" cy="3940924"/>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r>
              <a:rPr lang="en" altLang="zh-CN" sz="900" dirty="0">
                <a:solidFill>
                  <a:srgbClr val="080808"/>
                </a:solidFill>
                <a:latin typeface="JetBrains Mono"/>
              </a:rPr>
              <a:t>        </a:t>
            </a:r>
            <a:r>
              <a:rPr lang="en" altLang="zh-CN" sz="900" dirty="0">
                <a:solidFill>
                  <a:srgbClr val="0033B3"/>
                </a:solidFill>
                <a:latin typeface="JetBrains Mono"/>
              </a:rPr>
              <a:t>if </a:t>
            </a:r>
            <a:r>
              <a:rPr lang="en" altLang="zh-CN" sz="900" dirty="0">
                <a:solidFill>
                  <a:srgbClr val="080808"/>
                </a:solidFill>
                <a:latin typeface="JetBrains Mono"/>
              </a:rPr>
              <a:t>(</a:t>
            </a:r>
            <a:r>
              <a:rPr lang="en" altLang="zh-CN" sz="900" dirty="0">
                <a:solidFill>
                  <a:srgbClr val="000000"/>
                </a:solidFill>
                <a:latin typeface="JetBrains Mono"/>
              </a:rPr>
              <a:t>repeat </a:t>
            </a:r>
            <a:r>
              <a:rPr lang="en" altLang="zh-CN" sz="900" dirty="0">
                <a:solidFill>
                  <a:srgbClr val="080808"/>
                </a:solidFill>
                <a:latin typeface="JetBrains Mono"/>
              </a:rPr>
              <a:t>&gt; </a:t>
            </a:r>
            <a:r>
              <a:rPr lang="en" altLang="zh-CN" sz="900" dirty="0">
                <a:solidFill>
                  <a:srgbClr val="1750EB"/>
                </a:solidFill>
                <a:latin typeface="JetBrains Mono"/>
              </a:rPr>
              <a:t>0</a:t>
            </a:r>
            <a:r>
              <a:rPr lang="en" altLang="zh-CN" sz="900" dirty="0">
                <a:solidFill>
                  <a:srgbClr val="080808"/>
                </a:solidFill>
                <a:latin typeface="JetBrains Mono"/>
              </a:rPr>
              <a:t>) { </a:t>
            </a:r>
            <a:r>
              <a:rPr lang="en" altLang="zh-CN" sz="900" i="1" dirty="0">
                <a:solidFill>
                  <a:srgbClr val="8C8C8C"/>
                </a:solidFill>
                <a:latin typeface="JetBrains Mono"/>
              </a:rPr>
              <a:t>// repeat &amp; time as benchmark</a:t>
            </a:r>
            <a:br>
              <a:rPr lang="en" altLang="zh-CN" sz="900" i="1" dirty="0">
                <a:solidFill>
                  <a:srgbClr val="8C8C8C"/>
                </a:solidFill>
                <a:latin typeface="JetBrains Mono"/>
              </a:rPr>
            </a:br>
            <a:r>
              <a:rPr lang="en" altLang="zh-CN" sz="900" i="1" dirty="0">
                <a:solidFill>
                  <a:srgbClr val="8C8C8C"/>
                </a:solidFill>
                <a:latin typeface="JetBrains Mono"/>
              </a:rPr>
              <a:t>            </a:t>
            </a:r>
            <a:r>
              <a:rPr lang="en" altLang="zh-CN" sz="900" dirty="0">
                <a:solidFill>
                  <a:srgbClr val="000000"/>
                </a:solidFill>
                <a:latin typeface="JetBrains Mono"/>
              </a:rPr>
              <a:t>Date start </a:t>
            </a:r>
            <a:r>
              <a:rPr lang="en" altLang="zh-CN" sz="900" dirty="0">
                <a:solidFill>
                  <a:srgbClr val="080808"/>
                </a:solidFill>
                <a:latin typeface="JetBrains Mono"/>
              </a:rPr>
              <a:t>= </a:t>
            </a:r>
            <a:r>
              <a:rPr lang="en" altLang="zh-CN" sz="900" dirty="0">
                <a:solidFill>
                  <a:srgbClr val="0033B3"/>
                </a:solidFill>
                <a:latin typeface="JetBrains Mono"/>
              </a:rPr>
              <a:t>new </a:t>
            </a:r>
            <a:r>
              <a:rPr lang="en" altLang="zh-CN" sz="900" dirty="0">
                <a:solidFill>
                  <a:srgbClr val="080808"/>
                </a:solidFill>
                <a:latin typeface="JetBrains Mono"/>
              </a:rPr>
              <a:t>Date();</a:t>
            </a:r>
            <a:br>
              <a:rPr lang="en" altLang="zh-CN" sz="900" dirty="0">
                <a:solidFill>
                  <a:srgbClr val="080808"/>
                </a:solidFill>
                <a:latin typeface="JetBrains Mono"/>
              </a:rPr>
            </a:br>
            <a:r>
              <a:rPr lang="en" altLang="zh-CN" sz="900" dirty="0">
                <a:solidFill>
                  <a:srgbClr val="080808"/>
                </a:solidFill>
                <a:latin typeface="JetBrains Mono"/>
              </a:rPr>
              <a:t>            </a:t>
            </a:r>
            <a:r>
              <a:rPr lang="en" altLang="zh-CN" sz="900" dirty="0">
                <a:solidFill>
                  <a:srgbClr val="0033B3"/>
                </a:solidFill>
                <a:latin typeface="JetBrains Mono"/>
              </a:rPr>
              <a:t>for </a:t>
            </a:r>
            <a:r>
              <a:rPr lang="en" altLang="zh-CN" sz="900" dirty="0">
                <a:solidFill>
                  <a:srgbClr val="080808"/>
                </a:solidFill>
                <a:latin typeface="JetBrains Mono"/>
              </a:rPr>
              <a:t>(</a:t>
            </a:r>
            <a:r>
              <a:rPr lang="en" altLang="zh-CN" sz="900" dirty="0">
                <a:solidFill>
                  <a:srgbClr val="0033B3"/>
                </a:solidFill>
                <a:latin typeface="JetBrains Mono"/>
              </a:rPr>
              <a:t>int </a:t>
            </a:r>
            <a:r>
              <a:rPr lang="en" altLang="zh-CN" sz="900" dirty="0" err="1">
                <a:solidFill>
                  <a:srgbClr val="000000"/>
                </a:solidFill>
                <a:latin typeface="JetBrains Mono"/>
              </a:rPr>
              <a:t>i</a:t>
            </a:r>
            <a:r>
              <a:rPr lang="en" altLang="zh-CN" sz="900" dirty="0">
                <a:solidFill>
                  <a:srgbClr val="000000"/>
                </a:solidFill>
                <a:latin typeface="JetBrains Mono"/>
              </a:rPr>
              <a:t> </a:t>
            </a:r>
            <a:r>
              <a:rPr lang="en" altLang="zh-CN" sz="900" dirty="0">
                <a:solidFill>
                  <a:srgbClr val="080808"/>
                </a:solidFill>
                <a:latin typeface="JetBrains Mono"/>
              </a:rPr>
              <a:t>= </a:t>
            </a:r>
            <a:r>
              <a:rPr lang="en" altLang="zh-CN" sz="900" dirty="0">
                <a:solidFill>
                  <a:srgbClr val="1750EB"/>
                </a:solidFill>
                <a:latin typeface="JetBrains Mono"/>
              </a:rPr>
              <a:t>0</a:t>
            </a:r>
            <a:r>
              <a:rPr lang="en" altLang="zh-CN" sz="900" dirty="0">
                <a:solidFill>
                  <a:srgbClr val="080808"/>
                </a:solidFill>
                <a:latin typeface="JetBrains Mono"/>
              </a:rPr>
              <a:t>; </a:t>
            </a:r>
            <a:r>
              <a:rPr lang="en" altLang="zh-CN" sz="900" dirty="0" err="1">
                <a:solidFill>
                  <a:srgbClr val="000000"/>
                </a:solidFill>
                <a:latin typeface="JetBrains Mono"/>
              </a:rPr>
              <a:t>i</a:t>
            </a:r>
            <a:r>
              <a:rPr lang="en" altLang="zh-CN" sz="900" dirty="0">
                <a:solidFill>
                  <a:srgbClr val="000000"/>
                </a:solidFill>
                <a:latin typeface="JetBrains Mono"/>
              </a:rPr>
              <a:t> </a:t>
            </a:r>
            <a:r>
              <a:rPr lang="en" altLang="zh-CN" sz="900" dirty="0">
                <a:solidFill>
                  <a:srgbClr val="080808"/>
                </a:solidFill>
                <a:latin typeface="JetBrains Mono"/>
              </a:rPr>
              <a:t>&lt; </a:t>
            </a:r>
            <a:r>
              <a:rPr lang="en" altLang="zh-CN" sz="900" dirty="0">
                <a:solidFill>
                  <a:srgbClr val="000000"/>
                </a:solidFill>
                <a:latin typeface="JetBrains Mono"/>
              </a:rPr>
              <a:t>repeat</a:t>
            </a:r>
            <a:r>
              <a:rPr lang="en" altLang="zh-CN" sz="900" dirty="0">
                <a:solidFill>
                  <a:srgbClr val="080808"/>
                </a:solidFill>
                <a:latin typeface="JetBrains Mono"/>
              </a:rPr>
              <a:t>; </a:t>
            </a:r>
            <a:r>
              <a:rPr lang="en" altLang="zh-CN" sz="900" dirty="0" err="1">
                <a:solidFill>
                  <a:srgbClr val="000000"/>
                </a:solidFill>
                <a:latin typeface="JetBrains Mono"/>
              </a:rPr>
              <a:t>i</a:t>
            </a:r>
            <a:r>
              <a:rPr lang="en" altLang="zh-CN" sz="900" dirty="0">
                <a:solidFill>
                  <a:srgbClr val="080808"/>
                </a:solidFill>
                <a:latin typeface="JetBrains Mono"/>
              </a:rPr>
              <a:t>++) {</a:t>
            </a:r>
            <a:br>
              <a:rPr lang="en" altLang="zh-CN" sz="900" dirty="0">
                <a:solidFill>
                  <a:srgbClr val="080808"/>
                </a:solidFill>
                <a:latin typeface="JetBrains Mono"/>
              </a:rPr>
            </a:br>
            <a:r>
              <a:rPr lang="en" altLang="zh-CN" sz="900" dirty="0">
                <a:solidFill>
                  <a:srgbClr val="080808"/>
                </a:solidFill>
                <a:latin typeface="JetBrains Mono"/>
              </a:rPr>
              <a:t>                </a:t>
            </a:r>
            <a:r>
              <a:rPr lang="en" altLang="zh-CN" sz="900" dirty="0" err="1">
                <a:solidFill>
                  <a:srgbClr val="000000"/>
                </a:solidFill>
                <a:latin typeface="JetBrains Mono"/>
              </a:rPr>
              <a:t>searcher</a:t>
            </a:r>
            <a:r>
              <a:rPr lang="en" altLang="zh-CN" sz="900" dirty="0" err="1">
                <a:solidFill>
                  <a:srgbClr val="080808"/>
                </a:solidFill>
                <a:latin typeface="JetBrains Mono"/>
              </a:rPr>
              <a:t>.search</a:t>
            </a:r>
            <a:r>
              <a:rPr lang="en" altLang="zh-CN" sz="900" dirty="0">
                <a:solidFill>
                  <a:srgbClr val="080808"/>
                </a:solidFill>
                <a:latin typeface="JetBrains Mono"/>
              </a:rPr>
              <a:t>(</a:t>
            </a:r>
            <a:r>
              <a:rPr lang="en" altLang="zh-CN" sz="900" dirty="0">
                <a:solidFill>
                  <a:srgbClr val="000000"/>
                </a:solidFill>
                <a:latin typeface="JetBrains Mono"/>
              </a:rPr>
              <a:t>query</a:t>
            </a:r>
            <a:r>
              <a:rPr lang="en" altLang="zh-CN" sz="900" dirty="0">
                <a:solidFill>
                  <a:srgbClr val="080808"/>
                </a:solidFill>
                <a:latin typeface="JetBrains Mono"/>
              </a:rPr>
              <a:t>, </a:t>
            </a:r>
            <a:r>
              <a:rPr lang="en" altLang="zh-CN" sz="900" dirty="0">
                <a:solidFill>
                  <a:srgbClr val="1750EB"/>
                </a:solidFill>
                <a:latin typeface="JetBrains Mono"/>
              </a:rPr>
              <a:t>100</a:t>
            </a:r>
            <a:r>
              <a:rPr lang="en" altLang="zh-CN" sz="900" dirty="0">
                <a:solidFill>
                  <a:srgbClr val="080808"/>
                </a:solidFill>
                <a:latin typeface="JetBrains Mono"/>
              </a:rPr>
              <a:t>);</a:t>
            </a:r>
            <a:br>
              <a:rPr lang="en" altLang="zh-CN" sz="900" dirty="0">
                <a:solidFill>
                  <a:srgbClr val="080808"/>
                </a:solidFill>
                <a:latin typeface="JetBrains Mono"/>
              </a:rPr>
            </a:br>
            <a:r>
              <a:rPr lang="en" altLang="zh-CN" sz="900" dirty="0">
                <a:solidFill>
                  <a:srgbClr val="080808"/>
                </a:solidFill>
                <a:latin typeface="JetBrains Mono"/>
              </a:rPr>
              <a:t>            }</a:t>
            </a:r>
            <a:br>
              <a:rPr lang="en" altLang="zh-CN" sz="900" dirty="0">
                <a:solidFill>
                  <a:srgbClr val="080808"/>
                </a:solidFill>
                <a:latin typeface="JetBrains Mono"/>
              </a:rPr>
            </a:br>
            <a:r>
              <a:rPr lang="en" altLang="zh-CN" sz="900" dirty="0">
                <a:solidFill>
                  <a:srgbClr val="080808"/>
                </a:solidFill>
                <a:latin typeface="JetBrains Mono"/>
              </a:rPr>
              <a:t>            </a:t>
            </a:r>
            <a:r>
              <a:rPr lang="en" altLang="zh-CN" sz="900" dirty="0">
                <a:solidFill>
                  <a:srgbClr val="000000"/>
                </a:solidFill>
                <a:latin typeface="JetBrains Mono"/>
              </a:rPr>
              <a:t>Date end </a:t>
            </a:r>
            <a:r>
              <a:rPr lang="en" altLang="zh-CN" sz="900" dirty="0">
                <a:solidFill>
                  <a:srgbClr val="080808"/>
                </a:solidFill>
                <a:latin typeface="JetBrains Mono"/>
              </a:rPr>
              <a:t>= </a:t>
            </a:r>
            <a:r>
              <a:rPr lang="en" altLang="zh-CN" sz="900" dirty="0">
                <a:solidFill>
                  <a:srgbClr val="0033B3"/>
                </a:solidFill>
                <a:latin typeface="JetBrains Mono"/>
              </a:rPr>
              <a:t>new </a:t>
            </a:r>
            <a:r>
              <a:rPr lang="en" altLang="zh-CN" sz="900" dirty="0">
                <a:solidFill>
                  <a:srgbClr val="080808"/>
                </a:solidFill>
                <a:latin typeface="JetBrains Mono"/>
              </a:rPr>
              <a:t>Date();</a:t>
            </a:r>
            <a:br>
              <a:rPr lang="en" altLang="zh-CN" sz="900" dirty="0">
                <a:solidFill>
                  <a:srgbClr val="080808"/>
                </a:solidFill>
                <a:latin typeface="JetBrains Mono"/>
              </a:rPr>
            </a:br>
            <a:r>
              <a:rPr lang="en" altLang="zh-CN" sz="900" dirty="0">
                <a:solidFill>
                  <a:srgbClr val="080808"/>
                </a:solidFill>
                <a:latin typeface="JetBrains Mono"/>
              </a:rPr>
              <a:t>            </a:t>
            </a:r>
            <a:r>
              <a:rPr lang="en" altLang="zh-CN" sz="900" dirty="0" err="1">
                <a:solidFill>
                  <a:srgbClr val="000000"/>
                </a:solidFill>
                <a:latin typeface="JetBrains Mono"/>
              </a:rPr>
              <a:t>System</a:t>
            </a:r>
            <a:r>
              <a:rPr lang="en" altLang="zh-CN" sz="900" dirty="0" err="1">
                <a:solidFill>
                  <a:srgbClr val="080808"/>
                </a:solidFill>
                <a:latin typeface="JetBrains Mono"/>
              </a:rPr>
              <a:t>.</a:t>
            </a:r>
            <a:r>
              <a:rPr lang="en" altLang="zh-CN" sz="900" i="1" dirty="0" err="1">
                <a:solidFill>
                  <a:srgbClr val="871094"/>
                </a:solidFill>
                <a:latin typeface="JetBrains Mono"/>
              </a:rPr>
              <a:t>out</a:t>
            </a:r>
            <a:r>
              <a:rPr lang="en" altLang="zh-CN" sz="900" dirty="0" err="1">
                <a:solidFill>
                  <a:srgbClr val="080808"/>
                </a:solidFill>
                <a:latin typeface="JetBrains Mono"/>
              </a:rPr>
              <a:t>.println</a:t>
            </a:r>
            <a:r>
              <a:rPr lang="en" altLang="zh-CN" sz="900" dirty="0">
                <a:solidFill>
                  <a:srgbClr val="080808"/>
                </a:solidFill>
                <a:latin typeface="JetBrains Mono"/>
              </a:rPr>
              <a:t>(</a:t>
            </a:r>
            <a:r>
              <a:rPr lang="en" altLang="zh-CN" sz="900" dirty="0">
                <a:solidFill>
                  <a:srgbClr val="067D17"/>
                </a:solidFill>
                <a:latin typeface="JetBrains Mono"/>
              </a:rPr>
              <a:t>"Time: " </a:t>
            </a:r>
            <a:r>
              <a:rPr lang="en" altLang="zh-CN" sz="900" dirty="0">
                <a:solidFill>
                  <a:srgbClr val="080808"/>
                </a:solidFill>
                <a:latin typeface="JetBrains Mono"/>
              </a:rPr>
              <a:t>+ (</a:t>
            </a:r>
            <a:r>
              <a:rPr lang="en" altLang="zh-CN" sz="900" dirty="0" err="1">
                <a:solidFill>
                  <a:srgbClr val="000000"/>
                </a:solidFill>
                <a:latin typeface="JetBrains Mono"/>
              </a:rPr>
              <a:t>end</a:t>
            </a:r>
            <a:r>
              <a:rPr lang="en" altLang="zh-CN" sz="900" dirty="0" err="1">
                <a:solidFill>
                  <a:srgbClr val="080808"/>
                </a:solidFill>
                <a:latin typeface="JetBrains Mono"/>
              </a:rPr>
              <a:t>.getTime</a:t>
            </a:r>
            <a:r>
              <a:rPr lang="en" altLang="zh-CN" sz="900" dirty="0">
                <a:solidFill>
                  <a:srgbClr val="080808"/>
                </a:solidFill>
                <a:latin typeface="JetBrains Mono"/>
              </a:rPr>
              <a:t>() - </a:t>
            </a:r>
            <a:r>
              <a:rPr lang="en" altLang="zh-CN" sz="900" dirty="0" err="1">
                <a:solidFill>
                  <a:srgbClr val="000000"/>
                </a:solidFill>
                <a:latin typeface="JetBrains Mono"/>
              </a:rPr>
              <a:t>start</a:t>
            </a:r>
            <a:r>
              <a:rPr lang="en" altLang="zh-CN" sz="900" dirty="0" err="1">
                <a:solidFill>
                  <a:srgbClr val="080808"/>
                </a:solidFill>
                <a:latin typeface="JetBrains Mono"/>
              </a:rPr>
              <a:t>.getTime</a:t>
            </a:r>
            <a:r>
              <a:rPr lang="en" altLang="zh-CN" sz="900" dirty="0">
                <a:solidFill>
                  <a:srgbClr val="080808"/>
                </a:solidFill>
                <a:latin typeface="JetBrains Mono"/>
              </a:rPr>
              <a:t>()) + </a:t>
            </a:r>
            <a:r>
              <a:rPr lang="en" altLang="zh-CN" sz="900" dirty="0">
                <a:solidFill>
                  <a:srgbClr val="067D17"/>
                </a:solidFill>
                <a:latin typeface="JetBrains Mono"/>
              </a:rPr>
              <a:t>"</a:t>
            </a:r>
            <a:r>
              <a:rPr lang="en" altLang="zh-CN" sz="900" dirty="0" err="1">
                <a:solidFill>
                  <a:srgbClr val="067D17"/>
                </a:solidFill>
                <a:latin typeface="JetBrains Mono"/>
              </a:rPr>
              <a:t>ms</a:t>
            </a:r>
            <a:r>
              <a:rPr lang="en" altLang="zh-CN" sz="900" dirty="0">
                <a:solidFill>
                  <a:srgbClr val="067D17"/>
                </a:solidFill>
                <a:latin typeface="JetBrains Mono"/>
              </a:rPr>
              <a:t>"</a:t>
            </a:r>
            <a:r>
              <a:rPr lang="en" altLang="zh-CN" sz="900" dirty="0">
                <a:solidFill>
                  <a:srgbClr val="080808"/>
                </a:solidFill>
                <a:latin typeface="JetBrains Mono"/>
              </a:rPr>
              <a:t>);</a:t>
            </a:r>
            <a:br>
              <a:rPr lang="en" altLang="zh-CN" sz="900" dirty="0">
                <a:solidFill>
                  <a:srgbClr val="080808"/>
                </a:solidFill>
                <a:latin typeface="JetBrains Mono"/>
              </a:rPr>
            </a:br>
            <a:r>
              <a:rPr lang="en" altLang="zh-CN" sz="900" dirty="0">
                <a:solidFill>
                  <a:srgbClr val="080808"/>
                </a:solidFill>
                <a:latin typeface="JetBrains Mono"/>
              </a:rPr>
              <a:t>        }</a:t>
            </a:r>
            <a:br>
              <a:rPr lang="en" altLang="zh-CN" sz="900" dirty="0">
                <a:solidFill>
                  <a:srgbClr val="080808"/>
                </a:solidFill>
                <a:latin typeface="JetBrains Mono"/>
              </a:rPr>
            </a:br>
            <a:br>
              <a:rPr lang="en" altLang="zh-CN" sz="900" dirty="0">
                <a:solidFill>
                  <a:srgbClr val="080808"/>
                </a:solidFill>
                <a:latin typeface="JetBrains Mono"/>
              </a:rPr>
            </a:br>
            <a:r>
              <a:rPr lang="en" altLang="zh-CN" sz="900" dirty="0">
                <a:solidFill>
                  <a:srgbClr val="080808"/>
                </a:solidFill>
                <a:latin typeface="JetBrains Mono"/>
              </a:rPr>
              <a:t>        </a:t>
            </a:r>
            <a:r>
              <a:rPr lang="en" altLang="zh-CN" sz="900" i="1" dirty="0" err="1">
                <a:solidFill>
                  <a:srgbClr val="080808"/>
                </a:solidFill>
                <a:latin typeface="JetBrains Mono"/>
              </a:rPr>
              <a:t>doPagingSearch</a:t>
            </a:r>
            <a:r>
              <a:rPr lang="en" altLang="zh-CN" sz="900" dirty="0">
                <a:solidFill>
                  <a:srgbClr val="080808"/>
                </a:solidFill>
                <a:latin typeface="JetBrains Mono"/>
              </a:rPr>
              <a:t>(</a:t>
            </a:r>
            <a:r>
              <a:rPr lang="en" altLang="zh-CN" sz="900" dirty="0">
                <a:solidFill>
                  <a:srgbClr val="000000"/>
                </a:solidFill>
                <a:latin typeface="JetBrains Mono"/>
              </a:rPr>
              <a:t>in</a:t>
            </a:r>
            <a:r>
              <a:rPr lang="en" altLang="zh-CN" sz="900" dirty="0">
                <a:solidFill>
                  <a:srgbClr val="080808"/>
                </a:solidFill>
                <a:latin typeface="JetBrains Mono"/>
              </a:rPr>
              <a:t>, </a:t>
            </a:r>
            <a:r>
              <a:rPr lang="en" altLang="zh-CN" sz="900" dirty="0">
                <a:solidFill>
                  <a:srgbClr val="000000"/>
                </a:solidFill>
                <a:latin typeface="JetBrains Mono"/>
              </a:rPr>
              <a:t>searcher</a:t>
            </a:r>
            <a:r>
              <a:rPr lang="en" altLang="zh-CN" sz="900" dirty="0">
                <a:solidFill>
                  <a:srgbClr val="080808"/>
                </a:solidFill>
                <a:latin typeface="JetBrains Mono"/>
              </a:rPr>
              <a:t>, </a:t>
            </a:r>
            <a:r>
              <a:rPr lang="en" altLang="zh-CN" sz="900" dirty="0">
                <a:solidFill>
                  <a:srgbClr val="000000"/>
                </a:solidFill>
                <a:latin typeface="JetBrains Mono"/>
              </a:rPr>
              <a:t>query</a:t>
            </a:r>
            <a:r>
              <a:rPr lang="en" altLang="zh-CN" sz="900" dirty="0">
                <a:solidFill>
                  <a:srgbClr val="080808"/>
                </a:solidFill>
                <a:latin typeface="JetBrains Mono"/>
              </a:rPr>
              <a:t>, </a:t>
            </a:r>
            <a:r>
              <a:rPr lang="en" altLang="zh-CN" sz="900" dirty="0" err="1">
                <a:solidFill>
                  <a:srgbClr val="000000"/>
                </a:solidFill>
                <a:latin typeface="JetBrains Mono"/>
              </a:rPr>
              <a:t>hitsPerPage</a:t>
            </a:r>
            <a:r>
              <a:rPr lang="en" altLang="zh-CN" sz="900" dirty="0">
                <a:solidFill>
                  <a:srgbClr val="080808"/>
                </a:solidFill>
                <a:latin typeface="JetBrains Mono"/>
              </a:rPr>
              <a:t>, </a:t>
            </a:r>
            <a:r>
              <a:rPr lang="en" altLang="zh-CN" sz="900" dirty="0">
                <a:solidFill>
                  <a:srgbClr val="000000"/>
                </a:solidFill>
                <a:latin typeface="JetBrains Mono"/>
              </a:rPr>
              <a:t>raw</a:t>
            </a:r>
            <a:r>
              <a:rPr lang="en" altLang="zh-CN" sz="900" dirty="0">
                <a:solidFill>
                  <a:srgbClr val="080808"/>
                </a:solidFill>
                <a:latin typeface="JetBrains Mono"/>
              </a:rPr>
              <a:t>, </a:t>
            </a:r>
            <a:r>
              <a:rPr lang="en" altLang="zh-CN" sz="900" dirty="0">
                <a:solidFill>
                  <a:srgbClr val="000000"/>
                </a:solidFill>
                <a:latin typeface="JetBrains Mono"/>
              </a:rPr>
              <a:t>queries </a:t>
            </a:r>
            <a:r>
              <a:rPr lang="en" altLang="zh-CN" sz="900" dirty="0">
                <a:solidFill>
                  <a:srgbClr val="080808"/>
                </a:solidFill>
                <a:latin typeface="JetBrains Mono"/>
              </a:rPr>
              <a:t>== </a:t>
            </a:r>
            <a:r>
              <a:rPr lang="en" altLang="zh-CN" sz="900" dirty="0">
                <a:solidFill>
                  <a:srgbClr val="0033B3"/>
                </a:solidFill>
                <a:latin typeface="JetBrains Mono"/>
              </a:rPr>
              <a:t>null </a:t>
            </a:r>
            <a:r>
              <a:rPr lang="en" altLang="zh-CN" sz="900" dirty="0">
                <a:solidFill>
                  <a:srgbClr val="080808"/>
                </a:solidFill>
                <a:latin typeface="JetBrains Mono"/>
              </a:rPr>
              <a:t>&amp;&amp; </a:t>
            </a:r>
            <a:r>
              <a:rPr lang="en" altLang="zh-CN" sz="900" dirty="0" err="1">
                <a:solidFill>
                  <a:srgbClr val="000000"/>
                </a:solidFill>
                <a:latin typeface="JetBrains Mono"/>
              </a:rPr>
              <a:t>queryString</a:t>
            </a:r>
            <a:r>
              <a:rPr lang="en" altLang="zh-CN" sz="900" dirty="0">
                <a:solidFill>
                  <a:srgbClr val="000000"/>
                </a:solidFill>
                <a:latin typeface="JetBrains Mono"/>
              </a:rPr>
              <a:t> </a:t>
            </a:r>
            <a:r>
              <a:rPr lang="en" altLang="zh-CN" sz="900" dirty="0">
                <a:solidFill>
                  <a:srgbClr val="080808"/>
                </a:solidFill>
                <a:latin typeface="JetBrains Mono"/>
              </a:rPr>
              <a:t>== </a:t>
            </a:r>
            <a:r>
              <a:rPr lang="en" altLang="zh-CN" sz="900" dirty="0">
                <a:solidFill>
                  <a:srgbClr val="0033B3"/>
                </a:solidFill>
                <a:latin typeface="JetBrains Mono"/>
              </a:rPr>
              <a:t>null</a:t>
            </a:r>
            <a:r>
              <a:rPr lang="en" altLang="zh-CN" sz="900" dirty="0">
                <a:solidFill>
                  <a:srgbClr val="080808"/>
                </a:solidFill>
                <a:latin typeface="JetBrains Mono"/>
              </a:rPr>
              <a:t>);</a:t>
            </a:r>
            <a:br>
              <a:rPr lang="en" altLang="zh-CN" sz="900" dirty="0">
                <a:solidFill>
                  <a:srgbClr val="080808"/>
                </a:solidFill>
                <a:latin typeface="JetBrains Mono"/>
              </a:rPr>
            </a:br>
            <a:br>
              <a:rPr lang="en" altLang="zh-CN" sz="900" dirty="0">
                <a:solidFill>
                  <a:srgbClr val="080808"/>
                </a:solidFill>
                <a:latin typeface="JetBrains Mono"/>
              </a:rPr>
            </a:br>
            <a:r>
              <a:rPr lang="en" altLang="zh-CN" sz="900" dirty="0">
                <a:solidFill>
                  <a:srgbClr val="080808"/>
                </a:solidFill>
                <a:latin typeface="JetBrains Mono"/>
              </a:rPr>
              <a:t>        </a:t>
            </a:r>
            <a:r>
              <a:rPr lang="en" altLang="zh-CN" sz="900" dirty="0">
                <a:solidFill>
                  <a:srgbClr val="0033B3"/>
                </a:solidFill>
                <a:latin typeface="JetBrains Mono"/>
              </a:rPr>
              <a:t>if </a:t>
            </a:r>
            <a:r>
              <a:rPr lang="en" altLang="zh-CN" sz="900" dirty="0">
                <a:solidFill>
                  <a:srgbClr val="080808"/>
                </a:solidFill>
                <a:latin typeface="JetBrains Mono"/>
              </a:rPr>
              <a:t>(</a:t>
            </a:r>
            <a:r>
              <a:rPr lang="en" altLang="zh-CN" sz="900" dirty="0" err="1">
                <a:solidFill>
                  <a:srgbClr val="000000"/>
                </a:solidFill>
                <a:latin typeface="JetBrains Mono"/>
              </a:rPr>
              <a:t>queryString</a:t>
            </a:r>
            <a:r>
              <a:rPr lang="en" altLang="zh-CN" sz="900" dirty="0">
                <a:solidFill>
                  <a:srgbClr val="000000"/>
                </a:solidFill>
                <a:latin typeface="JetBrains Mono"/>
              </a:rPr>
              <a:t> </a:t>
            </a:r>
            <a:r>
              <a:rPr lang="en" altLang="zh-CN" sz="900" dirty="0">
                <a:solidFill>
                  <a:srgbClr val="080808"/>
                </a:solidFill>
                <a:latin typeface="JetBrains Mono"/>
              </a:rPr>
              <a:t>!= </a:t>
            </a:r>
            <a:r>
              <a:rPr lang="en" altLang="zh-CN" sz="900" dirty="0">
                <a:solidFill>
                  <a:srgbClr val="0033B3"/>
                </a:solidFill>
                <a:latin typeface="JetBrains Mono"/>
              </a:rPr>
              <a:t>null</a:t>
            </a:r>
            <a:r>
              <a:rPr lang="en" altLang="zh-CN" sz="900" dirty="0">
                <a:solidFill>
                  <a:srgbClr val="080808"/>
                </a:solidFill>
                <a:latin typeface="JetBrains Mono"/>
              </a:rPr>
              <a:t>) {</a:t>
            </a:r>
            <a:br>
              <a:rPr lang="en" altLang="zh-CN" sz="900" dirty="0">
                <a:solidFill>
                  <a:srgbClr val="080808"/>
                </a:solidFill>
                <a:latin typeface="JetBrains Mono"/>
              </a:rPr>
            </a:br>
            <a:r>
              <a:rPr lang="en" altLang="zh-CN" sz="900" dirty="0">
                <a:solidFill>
                  <a:srgbClr val="080808"/>
                </a:solidFill>
                <a:latin typeface="JetBrains Mono"/>
              </a:rPr>
              <a:t>            </a:t>
            </a:r>
            <a:r>
              <a:rPr lang="en" altLang="zh-CN" sz="900" dirty="0">
                <a:solidFill>
                  <a:srgbClr val="0033B3"/>
                </a:solidFill>
                <a:latin typeface="JetBrains Mono"/>
              </a:rPr>
              <a:t>break</a:t>
            </a:r>
            <a:r>
              <a:rPr lang="en" altLang="zh-CN" sz="900" dirty="0">
                <a:solidFill>
                  <a:srgbClr val="080808"/>
                </a:solidFill>
                <a:latin typeface="JetBrains Mono"/>
              </a:rPr>
              <a:t>;</a:t>
            </a:r>
            <a:br>
              <a:rPr lang="en" altLang="zh-CN" sz="900" dirty="0">
                <a:solidFill>
                  <a:srgbClr val="080808"/>
                </a:solidFill>
                <a:latin typeface="JetBrains Mono"/>
              </a:rPr>
            </a:br>
            <a:r>
              <a:rPr lang="en" altLang="zh-CN" sz="900" dirty="0">
                <a:solidFill>
                  <a:srgbClr val="080808"/>
                </a:solidFill>
                <a:latin typeface="JetBrains Mono"/>
              </a:rPr>
              <a:t>        }</a:t>
            </a:r>
            <a:br>
              <a:rPr lang="en" altLang="zh-CN" sz="900" dirty="0">
                <a:solidFill>
                  <a:srgbClr val="080808"/>
                </a:solidFill>
                <a:latin typeface="JetBrains Mono"/>
              </a:rPr>
            </a:br>
            <a:r>
              <a:rPr lang="en" altLang="zh-CN" sz="900" dirty="0">
                <a:solidFill>
                  <a:srgbClr val="080808"/>
                </a:solidFill>
                <a:latin typeface="JetBrains Mono"/>
              </a:rPr>
              <a:t>    }</a:t>
            </a:r>
            <a:br>
              <a:rPr lang="en" altLang="zh-CN" sz="900" dirty="0">
                <a:solidFill>
                  <a:srgbClr val="080808"/>
                </a:solidFill>
                <a:latin typeface="JetBrains Mono"/>
              </a:rPr>
            </a:br>
            <a:r>
              <a:rPr lang="en" altLang="zh-CN" sz="900" dirty="0">
                <a:solidFill>
                  <a:srgbClr val="080808"/>
                </a:solidFill>
                <a:latin typeface="JetBrains Mono"/>
              </a:rPr>
              <a:t>    </a:t>
            </a:r>
            <a:r>
              <a:rPr lang="en" altLang="zh-CN" sz="900" dirty="0">
                <a:solidFill>
                  <a:srgbClr val="0033B3"/>
                </a:solidFill>
                <a:latin typeface="JetBrains Mono"/>
              </a:rPr>
              <a:t>if </a:t>
            </a:r>
            <a:r>
              <a:rPr lang="en" altLang="zh-CN" sz="900" dirty="0">
                <a:solidFill>
                  <a:srgbClr val="080808"/>
                </a:solidFill>
                <a:latin typeface="JetBrains Mono"/>
              </a:rPr>
              <a:t>(</a:t>
            </a:r>
            <a:r>
              <a:rPr lang="en" altLang="zh-CN" sz="900" dirty="0" err="1">
                <a:solidFill>
                  <a:srgbClr val="000000"/>
                </a:solidFill>
                <a:latin typeface="JetBrains Mono"/>
              </a:rPr>
              <a:t>vectorDict</a:t>
            </a:r>
            <a:r>
              <a:rPr lang="en" altLang="zh-CN" sz="900" dirty="0">
                <a:solidFill>
                  <a:srgbClr val="000000"/>
                </a:solidFill>
                <a:latin typeface="JetBrains Mono"/>
              </a:rPr>
              <a:t> </a:t>
            </a:r>
            <a:r>
              <a:rPr lang="en" altLang="zh-CN" sz="900" dirty="0">
                <a:solidFill>
                  <a:srgbClr val="080808"/>
                </a:solidFill>
                <a:latin typeface="JetBrains Mono"/>
              </a:rPr>
              <a:t>!= </a:t>
            </a:r>
            <a:r>
              <a:rPr lang="en" altLang="zh-CN" sz="900" dirty="0">
                <a:solidFill>
                  <a:srgbClr val="0033B3"/>
                </a:solidFill>
                <a:latin typeface="JetBrains Mono"/>
              </a:rPr>
              <a:t>null</a:t>
            </a:r>
            <a:r>
              <a:rPr lang="en" altLang="zh-CN" sz="900" dirty="0">
                <a:solidFill>
                  <a:srgbClr val="080808"/>
                </a:solidFill>
                <a:latin typeface="JetBrains Mono"/>
              </a:rPr>
              <a:t>) {</a:t>
            </a:r>
            <a:br>
              <a:rPr lang="en" altLang="zh-CN" sz="900" dirty="0">
                <a:solidFill>
                  <a:srgbClr val="080808"/>
                </a:solidFill>
                <a:latin typeface="JetBrains Mono"/>
              </a:rPr>
            </a:br>
            <a:r>
              <a:rPr lang="en" altLang="zh-CN" sz="900" dirty="0">
                <a:solidFill>
                  <a:srgbClr val="080808"/>
                </a:solidFill>
                <a:latin typeface="JetBrains Mono"/>
              </a:rPr>
              <a:t>        </a:t>
            </a:r>
            <a:r>
              <a:rPr lang="en" altLang="zh-CN" sz="900" dirty="0" err="1">
                <a:solidFill>
                  <a:srgbClr val="000000"/>
                </a:solidFill>
                <a:latin typeface="JetBrains Mono"/>
              </a:rPr>
              <a:t>vectorDict</a:t>
            </a:r>
            <a:r>
              <a:rPr lang="en" altLang="zh-CN" sz="900" dirty="0" err="1">
                <a:solidFill>
                  <a:srgbClr val="080808"/>
                </a:solidFill>
                <a:latin typeface="JetBrains Mono"/>
              </a:rPr>
              <a:t>.close</a:t>
            </a:r>
            <a:r>
              <a:rPr lang="en" altLang="zh-CN" sz="900" dirty="0">
                <a:solidFill>
                  <a:srgbClr val="080808"/>
                </a:solidFill>
                <a:latin typeface="JetBrains Mono"/>
              </a:rPr>
              <a:t>();</a:t>
            </a:r>
            <a:br>
              <a:rPr lang="en" altLang="zh-CN" sz="900" dirty="0">
                <a:solidFill>
                  <a:srgbClr val="080808"/>
                </a:solidFill>
                <a:latin typeface="JetBrains Mono"/>
              </a:rPr>
            </a:br>
            <a:r>
              <a:rPr lang="en" altLang="zh-CN" sz="900" dirty="0">
                <a:solidFill>
                  <a:srgbClr val="080808"/>
                </a:solidFill>
                <a:latin typeface="JetBrains Mono"/>
              </a:rPr>
              <a:t>    }</a:t>
            </a:r>
            <a:br>
              <a:rPr lang="en" altLang="zh-CN" sz="900" dirty="0">
                <a:solidFill>
                  <a:srgbClr val="080808"/>
                </a:solidFill>
                <a:latin typeface="JetBrains Mono"/>
              </a:rPr>
            </a:br>
            <a:r>
              <a:rPr lang="en" altLang="zh-CN" sz="900" dirty="0">
                <a:solidFill>
                  <a:srgbClr val="080808"/>
                </a:solidFill>
                <a:latin typeface="JetBrains Mono"/>
              </a:rPr>
              <a:t>    </a:t>
            </a:r>
            <a:r>
              <a:rPr lang="en" altLang="zh-CN" sz="900" dirty="0" err="1">
                <a:solidFill>
                  <a:srgbClr val="000000"/>
                </a:solidFill>
                <a:latin typeface="JetBrains Mono"/>
              </a:rPr>
              <a:t>reader</a:t>
            </a:r>
            <a:r>
              <a:rPr lang="en" altLang="zh-CN" sz="900" dirty="0" err="1">
                <a:solidFill>
                  <a:srgbClr val="080808"/>
                </a:solidFill>
                <a:latin typeface="JetBrains Mono"/>
              </a:rPr>
              <a:t>.close</a:t>
            </a:r>
            <a:r>
              <a:rPr lang="en" altLang="zh-CN" sz="900" dirty="0">
                <a:solidFill>
                  <a:srgbClr val="080808"/>
                </a:solidFill>
                <a:latin typeface="JetBrains Mono"/>
              </a:rPr>
              <a:t>();</a:t>
            </a:r>
            <a:br>
              <a:rPr lang="en" altLang="zh-CN" sz="900" dirty="0">
                <a:solidFill>
                  <a:srgbClr val="080808"/>
                </a:solidFill>
                <a:latin typeface="JetBrains Mono"/>
              </a:rPr>
            </a:br>
            <a:r>
              <a:rPr lang="en" altLang="zh-CN" sz="900" dirty="0">
                <a:solidFill>
                  <a:srgbClr val="080808"/>
                </a:solidFill>
                <a:latin typeface="JetBrains Mono"/>
              </a:rPr>
              <a:t>}</a:t>
            </a:r>
            <a:br>
              <a:rPr lang="en" altLang="zh-CN" sz="900" dirty="0">
                <a:solidFill>
                  <a:srgbClr val="080808"/>
                </a:solidFill>
                <a:latin typeface="JetBrains Mono"/>
              </a:rPr>
            </a:br>
            <a:endParaRPr lang="en" altLang="zh-CN" sz="900" dirty="0">
              <a:solidFill>
                <a:srgbClr val="080808"/>
              </a:solidFill>
              <a:latin typeface="JetBrains Mono"/>
            </a:endParaRPr>
          </a:p>
          <a:p>
            <a:pPr marL="0" indent="0">
              <a:buFont typeface="Arial" pitchFamily="34" charset="0"/>
              <a:buNone/>
            </a:pPr>
            <a:r>
              <a:rPr lang="en-US" altLang="zh-CN" sz="900" dirty="0">
                <a:solidFill>
                  <a:schemeClr val="tx2"/>
                </a:solidFill>
              </a:rPr>
              <a:t>              </a:t>
            </a:r>
          </a:p>
          <a:p>
            <a:pPr marL="0" indent="0">
              <a:buFont typeface="Arial" pitchFamily="34" charset="0"/>
              <a:buNone/>
            </a:pPr>
            <a:endParaRPr lang="zh-CN" altLang="en-US" sz="900" dirty="0"/>
          </a:p>
        </p:txBody>
      </p:sp>
    </p:spTree>
    <p:extLst>
      <p:ext uri="{BB962C8B-B14F-4D97-AF65-F5344CB8AC3E}">
        <p14:creationId xmlns:p14="http://schemas.microsoft.com/office/powerpoint/2010/main" val="32362535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Searching an index</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 altLang="zh-CN" sz="800" dirty="0">
                <a:solidFill>
                  <a:srgbClr val="0033B3"/>
                </a:solidFill>
                <a:effectLst/>
                <a:latin typeface="JetBrains Mono"/>
              </a:rPr>
              <a:t>public static void </a:t>
            </a:r>
            <a:r>
              <a:rPr lang="en" altLang="zh-CN" sz="800" dirty="0" err="1">
                <a:solidFill>
                  <a:srgbClr val="00627A"/>
                </a:solidFill>
                <a:effectLst/>
                <a:latin typeface="JetBrains Mono"/>
              </a:rPr>
              <a:t>doPagingSearch</a:t>
            </a:r>
            <a:r>
              <a:rPr lang="en" altLang="zh-CN" sz="800" dirty="0">
                <a:solidFill>
                  <a:srgbClr val="080808"/>
                </a:solidFill>
                <a:effectLst/>
                <a:latin typeface="JetBrains Mono"/>
              </a:rPr>
              <a:t>(</a:t>
            </a: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dirty="0" err="1">
                <a:solidFill>
                  <a:srgbClr val="000000"/>
                </a:solidFill>
                <a:effectLst/>
                <a:latin typeface="JetBrains Mono"/>
              </a:rPr>
              <a:t>BufferedReader</a:t>
            </a:r>
            <a:r>
              <a:rPr lang="en" altLang="zh-CN" sz="800" dirty="0">
                <a:solidFill>
                  <a:srgbClr val="000000"/>
                </a:solidFill>
                <a:effectLst/>
                <a:latin typeface="JetBrains Mono"/>
              </a:rPr>
              <a:t> </a:t>
            </a:r>
            <a:r>
              <a:rPr lang="en" altLang="zh-CN" sz="800" dirty="0">
                <a:solidFill>
                  <a:srgbClr val="080808"/>
                </a:solidFill>
                <a:effectLst/>
                <a:latin typeface="JetBrains Mono"/>
              </a:rPr>
              <a:t>in,</a:t>
            </a: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dirty="0" err="1">
                <a:solidFill>
                  <a:srgbClr val="000000"/>
                </a:solidFill>
                <a:effectLst/>
                <a:latin typeface="JetBrains Mono"/>
              </a:rPr>
              <a:t>IndexSearcher</a:t>
            </a:r>
            <a:r>
              <a:rPr lang="en" altLang="zh-CN" sz="800" dirty="0">
                <a:solidFill>
                  <a:srgbClr val="000000"/>
                </a:solidFill>
                <a:effectLst/>
                <a:latin typeface="JetBrains Mono"/>
              </a:rPr>
              <a:t> </a:t>
            </a:r>
            <a:r>
              <a:rPr lang="en" altLang="zh-CN" sz="800" dirty="0">
                <a:solidFill>
                  <a:srgbClr val="080808"/>
                </a:solidFill>
                <a:effectLst/>
                <a:latin typeface="JetBrains Mono"/>
              </a:rPr>
              <a:t>searcher,</a:t>
            </a: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dirty="0">
                <a:solidFill>
                  <a:srgbClr val="000000"/>
                </a:solidFill>
                <a:effectLst/>
                <a:latin typeface="JetBrains Mono"/>
              </a:rPr>
              <a:t>Query </a:t>
            </a:r>
            <a:r>
              <a:rPr lang="en" altLang="zh-CN" sz="800" dirty="0">
                <a:solidFill>
                  <a:srgbClr val="080808"/>
                </a:solidFill>
                <a:effectLst/>
                <a:latin typeface="JetBrains Mono"/>
              </a:rPr>
              <a:t>query,</a:t>
            </a: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dirty="0">
                <a:solidFill>
                  <a:srgbClr val="0033B3"/>
                </a:solidFill>
                <a:effectLst/>
                <a:latin typeface="JetBrains Mono"/>
              </a:rPr>
              <a:t>int </a:t>
            </a:r>
            <a:r>
              <a:rPr lang="en" altLang="zh-CN" sz="800" dirty="0" err="1">
                <a:solidFill>
                  <a:srgbClr val="080808"/>
                </a:solidFill>
                <a:effectLst/>
                <a:latin typeface="JetBrains Mono"/>
              </a:rPr>
              <a:t>hitsPerPage</a:t>
            </a:r>
            <a:r>
              <a:rPr lang="en" altLang="zh-CN" sz="800" dirty="0">
                <a:solidFill>
                  <a:srgbClr val="080808"/>
                </a:solidFill>
                <a:effectLst/>
                <a:latin typeface="JetBrains Mono"/>
              </a:rPr>
              <a:t>,</a:t>
            </a: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dirty="0" err="1">
                <a:solidFill>
                  <a:srgbClr val="0033B3"/>
                </a:solidFill>
                <a:effectLst/>
                <a:latin typeface="JetBrains Mono"/>
              </a:rPr>
              <a:t>boolean</a:t>
            </a:r>
            <a:r>
              <a:rPr lang="en" altLang="zh-CN" sz="800" dirty="0">
                <a:solidFill>
                  <a:srgbClr val="0033B3"/>
                </a:solidFill>
                <a:effectLst/>
                <a:latin typeface="JetBrains Mono"/>
              </a:rPr>
              <a:t> </a:t>
            </a:r>
            <a:r>
              <a:rPr lang="en" altLang="zh-CN" sz="800" dirty="0">
                <a:solidFill>
                  <a:srgbClr val="080808"/>
                </a:solidFill>
                <a:effectLst/>
                <a:latin typeface="JetBrains Mono"/>
              </a:rPr>
              <a:t>raw,</a:t>
            </a: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dirty="0" err="1">
                <a:solidFill>
                  <a:srgbClr val="0033B3"/>
                </a:solidFill>
                <a:effectLst/>
                <a:latin typeface="JetBrains Mono"/>
              </a:rPr>
              <a:t>boolean</a:t>
            </a:r>
            <a:r>
              <a:rPr lang="en" altLang="zh-CN" sz="800" dirty="0">
                <a:solidFill>
                  <a:srgbClr val="0033B3"/>
                </a:solidFill>
                <a:effectLst/>
                <a:latin typeface="JetBrains Mono"/>
              </a:rPr>
              <a:t> </a:t>
            </a:r>
            <a:r>
              <a:rPr lang="en" altLang="zh-CN" sz="800" dirty="0">
                <a:solidFill>
                  <a:srgbClr val="080808"/>
                </a:solidFill>
                <a:effectLst/>
                <a:latin typeface="JetBrains Mono"/>
              </a:rPr>
              <a:t>interactive)</a:t>
            </a: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dirty="0">
                <a:solidFill>
                  <a:srgbClr val="0033B3"/>
                </a:solidFill>
                <a:effectLst/>
                <a:latin typeface="JetBrains Mono"/>
              </a:rPr>
              <a:t>throws </a:t>
            </a:r>
            <a:r>
              <a:rPr lang="en" altLang="zh-CN" sz="800" dirty="0" err="1">
                <a:solidFill>
                  <a:srgbClr val="000000"/>
                </a:solidFill>
                <a:effectLst/>
                <a:latin typeface="JetBrains Mono"/>
              </a:rPr>
              <a:t>IOException</a:t>
            </a:r>
            <a:r>
              <a:rPr lang="en" altLang="zh-CN" sz="800" dirty="0">
                <a:solidFill>
                  <a:srgbClr val="000000"/>
                </a:solidFill>
                <a:effectLst/>
                <a:latin typeface="JetBrains Mono"/>
              </a:rPr>
              <a:t> </a:t>
            </a:r>
            <a:r>
              <a:rPr lang="en" altLang="zh-CN" sz="800" dirty="0">
                <a:solidFill>
                  <a:srgbClr val="080808"/>
                </a:solidFill>
                <a:effectLst/>
                <a:latin typeface="JetBrains Mono"/>
              </a:rPr>
              <a:t>{</a:t>
            </a:r>
            <a:br>
              <a:rPr lang="en" altLang="zh-CN" sz="800" dirty="0">
                <a:solidFill>
                  <a:srgbClr val="080808"/>
                </a:solidFill>
                <a:effectLst/>
                <a:latin typeface="JetBrains Mono"/>
              </a:rPr>
            </a:b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i="1" dirty="0">
                <a:solidFill>
                  <a:srgbClr val="8C8C8C"/>
                </a:solidFill>
                <a:effectLst/>
                <a:latin typeface="JetBrains Mono"/>
              </a:rPr>
              <a:t>// Collect enough docs to show 5 pages</a:t>
            </a:r>
            <a:br>
              <a:rPr lang="en" altLang="zh-CN" sz="800" i="1" dirty="0">
                <a:solidFill>
                  <a:srgbClr val="8C8C8C"/>
                </a:solidFill>
                <a:effectLst/>
                <a:latin typeface="JetBrains Mono"/>
              </a:rPr>
            </a:br>
            <a:r>
              <a:rPr lang="en" altLang="zh-CN" sz="800" i="1" dirty="0">
                <a:solidFill>
                  <a:srgbClr val="8C8C8C"/>
                </a:solidFill>
                <a:effectLst/>
                <a:latin typeface="JetBrains Mono"/>
              </a:rPr>
              <a:t>    </a:t>
            </a:r>
            <a:r>
              <a:rPr lang="en" altLang="zh-CN" sz="800" dirty="0" err="1">
                <a:solidFill>
                  <a:srgbClr val="000000"/>
                </a:solidFill>
                <a:effectLst/>
                <a:latin typeface="JetBrains Mono"/>
              </a:rPr>
              <a:t>TopDocs</a:t>
            </a:r>
            <a:r>
              <a:rPr lang="en" altLang="zh-CN" sz="800" dirty="0">
                <a:solidFill>
                  <a:srgbClr val="000000"/>
                </a:solidFill>
                <a:effectLst/>
                <a:latin typeface="JetBrains Mono"/>
              </a:rPr>
              <a:t> results </a:t>
            </a:r>
            <a:r>
              <a:rPr lang="en" altLang="zh-CN" sz="800" dirty="0">
                <a:solidFill>
                  <a:srgbClr val="080808"/>
                </a:solidFill>
                <a:effectLst/>
                <a:latin typeface="JetBrains Mono"/>
              </a:rPr>
              <a:t>= </a:t>
            </a:r>
            <a:r>
              <a:rPr lang="en" altLang="zh-CN" sz="800" dirty="0" err="1">
                <a:solidFill>
                  <a:srgbClr val="080808"/>
                </a:solidFill>
                <a:effectLst/>
                <a:latin typeface="JetBrains Mono"/>
              </a:rPr>
              <a:t>searcher.search</a:t>
            </a:r>
            <a:r>
              <a:rPr lang="en" altLang="zh-CN" sz="800" dirty="0">
                <a:solidFill>
                  <a:srgbClr val="080808"/>
                </a:solidFill>
                <a:effectLst/>
                <a:latin typeface="JetBrains Mono"/>
              </a:rPr>
              <a:t>(query, </a:t>
            </a:r>
            <a:r>
              <a:rPr lang="en" altLang="zh-CN" sz="800" dirty="0">
                <a:solidFill>
                  <a:srgbClr val="1750EB"/>
                </a:solidFill>
                <a:effectLst/>
                <a:latin typeface="JetBrains Mono"/>
              </a:rPr>
              <a:t>5 </a:t>
            </a:r>
            <a:r>
              <a:rPr lang="en" altLang="zh-CN" sz="800" dirty="0">
                <a:solidFill>
                  <a:srgbClr val="080808"/>
                </a:solidFill>
                <a:effectLst/>
                <a:latin typeface="JetBrains Mono"/>
              </a:rPr>
              <a:t>* </a:t>
            </a:r>
            <a:r>
              <a:rPr lang="en" altLang="zh-CN" sz="800" dirty="0" err="1">
                <a:solidFill>
                  <a:srgbClr val="080808"/>
                </a:solidFill>
                <a:effectLst/>
                <a:latin typeface="JetBrains Mono"/>
              </a:rPr>
              <a:t>hitsPerPage</a:t>
            </a:r>
            <a:r>
              <a:rPr lang="en" altLang="zh-CN" sz="800" dirty="0">
                <a:solidFill>
                  <a:srgbClr val="080808"/>
                </a:solidFill>
                <a:effectLst/>
                <a:latin typeface="JetBrains Mono"/>
              </a:rPr>
              <a:t>);</a:t>
            </a: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dirty="0" err="1">
                <a:solidFill>
                  <a:srgbClr val="000000"/>
                </a:solidFill>
                <a:effectLst/>
                <a:latin typeface="JetBrains Mono"/>
              </a:rPr>
              <a:t>ScoreDoc</a:t>
            </a:r>
            <a:r>
              <a:rPr lang="en" altLang="zh-CN" sz="800" dirty="0">
                <a:solidFill>
                  <a:srgbClr val="080808"/>
                </a:solidFill>
                <a:effectLst/>
                <a:latin typeface="JetBrains Mono"/>
              </a:rPr>
              <a:t>[] </a:t>
            </a:r>
            <a:r>
              <a:rPr lang="en" altLang="zh-CN" sz="800" dirty="0">
                <a:solidFill>
                  <a:srgbClr val="000000"/>
                </a:solidFill>
                <a:effectLst/>
                <a:latin typeface="JetBrains Mono"/>
              </a:rPr>
              <a:t>hits </a:t>
            </a:r>
            <a:r>
              <a:rPr lang="en" altLang="zh-CN" sz="800" dirty="0">
                <a:solidFill>
                  <a:srgbClr val="080808"/>
                </a:solidFill>
                <a:effectLst/>
                <a:latin typeface="JetBrains Mono"/>
              </a:rPr>
              <a:t>= </a:t>
            </a:r>
            <a:r>
              <a:rPr lang="en" altLang="zh-CN" sz="800" dirty="0" err="1">
                <a:solidFill>
                  <a:srgbClr val="000000"/>
                </a:solidFill>
                <a:effectLst/>
                <a:latin typeface="JetBrains Mono"/>
              </a:rPr>
              <a:t>results</a:t>
            </a:r>
            <a:r>
              <a:rPr lang="en" altLang="zh-CN" sz="800" dirty="0" err="1">
                <a:solidFill>
                  <a:srgbClr val="080808"/>
                </a:solidFill>
                <a:effectLst/>
                <a:latin typeface="JetBrains Mono"/>
              </a:rPr>
              <a:t>.</a:t>
            </a:r>
            <a:r>
              <a:rPr lang="en" altLang="zh-CN" sz="800" dirty="0" err="1">
                <a:solidFill>
                  <a:srgbClr val="871094"/>
                </a:solidFill>
                <a:effectLst/>
                <a:latin typeface="JetBrains Mono"/>
              </a:rPr>
              <a:t>scoreDocs</a:t>
            </a:r>
            <a:r>
              <a:rPr lang="en" altLang="zh-CN" sz="800" dirty="0">
                <a:solidFill>
                  <a:srgbClr val="080808"/>
                </a:solidFill>
                <a:effectLst/>
                <a:latin typeface="JetBrains Mono"/>
              </a:rPr>
              <a:t>;</a:t>
            </a:r>
            <a:br>
              <a:rPr lang="en" altLang="zh-CN" sz="800" dirty="0">
                <a:solidFill>
                  <a:srgbClr val="080808"/>
                </a:solidFill>
                <a:effectLst/>
                <a:latin typeface="JetBrains Mono"/>
              </a:rPr>
            </a:b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dirty="0">
                <a:solidFill>
                  <a:srgbClr val="0033B3"/>
                </a:solidFill>
                <a:effectLst/>
                <a:latin typeface="JetBrains Mono"/>
              </a:rPr>
              <a:t>int </a:t>
            </a:r>
            <a:r>
              <a:rPr lang="en" altLang="zh-CN" sz="800" dirty="0" err="1">
                <a:solidFill>
                  <a:srgbClr val="000000"/>
                </a:solidFill>
                <a:effectLst/>
                <a:latin typeface="JetBrains Mono"/>
              </a:rPr>
              <a:t>numTotalHits</a:t>
            </a:r>
            <a:r>
              <a:rPr lang="en" altLang="zh-CN" sz="800" dirty="0">
                <a:solidFill>
                  <a:srgbClr val="000000"/>
                </a:solidFill>
                <a:effectLst/>
                <a:latin typeface="JetBrains Mono"/>
              </a:rPr>
              <a:t> </a:t>
            </a:r>
            <a:r>
              <a:rPr lang="en" altLang="zh-CN" sz="800" dirty="0">
                <a:solidFill>
                  <a:srgbClr val="080808"/>
                </a:solidFill>
                <a:effectLst/>
                <a:latin typeface="JetBrains Mono"/>
              </a:rPr>
              <a:t>= </a:t>
            </a:r>
            <a:r>
              <a:rPr lang="en" altLang="zh-CN" sz="800" dirty="0" err="1">
                <a:solidFill>
                  <a:srgbClr val="000000"/>
                </a:solidFill>
                <a:effectLst/>
                <a:latin typeface="JetBrains Mono"/>
              </a:rPr>
              <a:t>Math</a:t>
            </a:r>
            <a:r>
              <a:rPr lang="en" altLang="zh-CN" sz="800" dirty="0" err="1">
                <a:solidFill>
                  <a:srgbClr val="080808"/>
                </a:solidFill>
                <a:effectLst/>
                <a:latin typeface="JetBrains Mono"/>
              </a:rPr>
              <a:t>.</a:t>
            </a:r>
            <a:r>
              <a:rPr lang="en" altLang="zh-CN" sz="800" i="1" dirty="0" err="1">
                <a:solidFill>
                  <a:srgbClr val="080808"/>
                </a:solidFill>
                <a:effectLst/>
                <a:latin typeface="JetBrains Mono"/>
              </a:rPr>
              <a:t>toIntExact</a:t>
            </a:r>
            <a:r>
              <a:rPr lang="en" altLang="zh-CN" sz="800" dirty="0">
                <a:solidFill>
                  <a:srgbClr val="080808"/>
                </a:solidFill>
                <a:effectLst/>
                <a:latin typeface="JetBrains Mono"/>
              </a:rPr>
              <a:t>(</a:t>
            </a:r>
            <a:r>
              <a:rPr lang="en" altLang="zh-CN" sz="800" dirty="0" err="1">
                <a:solidFill>
                  <a:srgbClr val="000000"/>
                </a:solidFill>
                <a:effectLst/>
                <a:latin typeface="JetBrains Mono"/>
              </a:rPr>
              <a:t>results</a:t>
            </a:r>
            <a:r>
              <a:rPr lang="en" altLang="zh-CN" sz="800" dirty="0" err="1">
                <a:solidFill>
                  <a:srgbClr val="080808"/>
                </a:solidFill>
                <a:effectLst/>
                <a:latin typeface="JetBrains Mono"/>
              </a:rPr>
              <a:t>.</a:t>
            </a:r>
            <a:r>
              <a:rPr lang="en" altLang="zh-CN" sz="800" dirty="0" err="1">
                <a:solidFill>
                  <a:srgbClr val="871094"/>
                </a:solidFill>
                <a:effectLst/>
                <a:latin typeface="JetBrains Mono"/>
              </a:rPr>
              <a:t>totalHits</a:t>
            </a:r>
            <a:r>
              <a:rPr lang="en" altLang="zh-CN" sz="800" dirty="0" err="1">
                <a:solidFill>
                  <a:srgbClr val="080808"/>
                </a:solidFill>
                <a:effectLst/>
                <a:latin typeface="JetBrains Mono"/>
              </a:rPr>
              <a:t>.</a:t>
            </a:r>
            <a:r>
              <a:rPr lang="en" altLang="zh-CN" sz="800" dirty="0" err="1">
                <a:solidFill>
                  <a:srgbClr val="871094"/>
                </a:solidFill>
                <a:effectLst/>
                <a:latin typeface="JetBrains Mono"/>
              </a:rPr>
              <a:t>value</a:t>
            </a:r>
            <a:r>
              <a:rPr lang="en" altLang="zh-CN" sz="800" dirty="0">
                <a:solidFill>
                  <a:srgbClr val="080808"/>
                </a:solidFill>
                <a:effectLst/>
                <a:latin typeface="JetBrains Mono"/>
              </a:rPr>
              <a:t>);</a:t>
            </a: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dirty="0" err="1">
                <a:solidFill>
                  <a:srgbClr val="000000"/>
                </a:solidFill>
                <a:effectLst/>
                <a:latin typeface="JetBrains Mono"/>
              </a:rPr>
              <a:t>System</a:t>
            </a:r>
            <a:r>
              <a:rPr lang="en" altLang="zh-CN" sz="800" dirty="0" err="1">
                <a:solidFill>
                  <a:srgbClr val="080808"/>
                </a:solidFill>
                <a:effectLst/>
                <a:latin typeface="JetBrains Mono"/>
              </a:rPr>
              <a:t>.</a:t>
            </a:r>
            <a:r>
              <a:rPr lang="en" altLang="zh-CN" sz="800" i="1" dirty="0" err="1">
                <a:solidFill>
                  <a:srgbClr val="871094"/>
                </a:solidFill>
                <a:effectLst/>
                <a:latin typeface="JetBrains Mono"/>
              </a:rPr>
              <a:t>out</a:t>
            </a:r>
            <a:r>
              <a:rPr lang="en" altLang="zh-CN" sz="800" dirty="0" err="1">
                <a:solidFill>
                  <a:srgbClr val="080808"/>
                </a:solidFill>
                <a:effectLst/>
                <a:latin typeface="JetBrains Mono"/>
              </a:rPr>
              <a:t>.println</a:t>
            </a:r>
            <a:r>
              <a:rPr lang="en" altLang="zh-CN" sz="800" dirty="0">
                <a:solidFill>
                  <a:srgbClr val="080808"/>
                </a:solidFill>
                <a:effectLst/>
                <a:latin typeface="JetBrains Mono"/>
              </a:rPr>
              <a:t>(</a:t>
            </a:r>
            <a:r>
              <a:rPr lang="en" altLang="zh-CN" sz="800" dirty="0" err="1">
                <a:solidFill>
                  <a:srgbClr val="000000"/>
                </a:solidFill>
                <a:effectLst/>
                <a:latin typeface="JetBrains Mono"/>
              </a:rPr>
              <a:t>numTotalHits</a:t>
            </a:r>
            <a:r>
              <a:rPr lang="en" altLang="zh-CN" sz="800" dirty="0">
                <a:solidFill>
                  <a:srgbClr val="000000"/>
                </a:solidFill>
                <a:effectLst/>
                <a:latin typeface="JetBrains Mono"/>
              </a:rPr>
              <a:t> </a:t>
            </a:r>
            <a:r>
              <a:rPr lang="en" altLang="zh-CN" sz="800" dirty="0">
                <a:solidFill>
                  <a:srgbClr val="080808"/>
                </a:solidFill>
                <a:effectLst/>
                <a:latin typeface="JetBrains Mono"/>
              </a:rPr>
              <a:t>+ </a:t>
            </a:r>
            <a:r>
              <a:rPr lang="en" altLang="zh-CN" sz="800" dirty="0">
                <a:solidFill>
                  <a:srgbClr val="067D17"/>
                </a:solidFill>
                <a:effectLst/>
                <a:latin typeface="JetBrains Mono"/>
              </a:rPr>
              <a:t>" total matching documents"</a:t>
            </a:r>
            <a:r>
              <a:rPr lang="en" altLang="zh-CN" sz="800" dirty="0">
                <a:solidFill>
                  <a:srgbClr val="080808"/>
                </a:solidFill>
                <a:effectLst/>
                <a:latin typeface="JetBrains Mono"/>
              </a:rPr>
              <a:t>);</a:t>
            </a:r>
            <a:br>
              <a:rPr lang="en" altLang="zh-CN" sz="800" dirty="0">
                <a:solidFill>
                  <a:srgbClr val="080808"/>
                </a:solidFill>
                <a:effectLst/>
                <a:latin typeface="JetBrains Mono"/>
              </a:rPr>
            </a:b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dirty="0">
                <a:solidFill>
                  <a:srgbClr val="0033B3"/>
                </a:solidFill>
                <a:effectLst/>
                <a:latin typeface="JetBrains Mono"/>
              </a:rPr>
              <a:t>int </a:t>
            </a:r>
            <a:r>
              <a:rPr lang="en" altLang="zh-CN" sz="800" dirty="0">
                <a:solidFill>
                  <a:srgbClr val="000000"/>
                </a:solidFill>
                <a:effectLst/>
                <a:latin typeface="JetBrains Mono"/>
              </a:rPr>
              <a:t>start </a:t>
            </a:r>
            <a:r>
              <a:rPr lang="en" altLang="zh-CN" sz="800" dirty="0">
                <a:solidFill>
                  <a:srgbClr val="080808"/>
                </a:solidFill>
                <a:effectLst/>
                <a:latin typeface="JetBrains Mono"/>
              </a:rPr>
              <a:t>= </a:t>
            </a:r>
            <a:r>
              <a:rPr lang="en" altLang="zh-CN" sz="800" dirty="0">
                <a:solidFill>
                  <a:srgbClr val="1750EB"/>
                </a:solidFill>
                <a:effectLst/>
                <a:latin typeface="JetBrains Mono"/>
              </a:rPr>
              <a:t>0</a:t>
            </a:r>
            <a:r>
              <a:rPr lang="en" altLang="zh-CN" sz="800" dirty="0">
                <a:solidFill>
                  <a:srgbClr val="080808"/>
                </a:solidFill>
                <a:effectLst/>
                <a:latin typeface="JetBrains Mono"/>
              </a:rPr>
              <a:t>;</a:t>
            </a: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dirty="0">
                <a:solidFill>
                  <a:srgbClr val="0033B3"/>
                </a:solidFill>
                <a:effectLst/>
                <a:latin typeface="JetBrains Mono"/>
              </a:rPr>
              <a:t>int </a:t>
            </a:r>
            <a:r>
              <a:rPr lang="en" altLang="zh-CN" sz="800" dirty="0">
                <a:solidFill>
                  <a:srgbClr val="000000"/>
                </a:solidFill>
                <a:effectLst/>
                <a:latin typeface="JetBrains Mono"/>
              </a:rPr>
              <a:t>end </a:t>
            </a:r>
            <a:r>
              <a:rPr lang="en" altLang="zh-CN" sz="800" dirty="0">
                <a:solidFill>
                  <a:srgbClr val="080808"/>
                </a:solidFill>
                <a:effectLst/>
                <a:latin typeface="JetBrains Mono"/>
              </a:rPr>
              <a:t>= </a:t>
            </a:r>
            <a:r>
              <a:rPr lang="en" altLang="zh-CN" sz="800" dirty="0" err="1">
                <a:solidFill>
                  <a:srgbClr val="000000"/>
                </a:solidFill>
                <a:effectLst/>
                <a:latin typeface="JetBrains Mono"/>
              </a:rPr>
              <a:t>Math</a:t>
            </a:r>
            <a:r>
              <a:rPr lang="en" altLang="zh-CN" sz="800" dirty="0" err="1">
                <a:solidFill>
                  <a:srgbClr val="080808"/>
                </a:solidFill>
                <a:effectLst/>
                <a:latin typeface="JetBrains Mono"/>
              </a:rPr>
              <a:t>.</a:t>
            </a:r>
            <a:r>
              <a:rPr lang="en" altLang="zh-CN" sz="800" i="1" dirty="0" err="1">
                <a:solidFill>
                  <a:srgbClr val="080808"/>
                </a:solidFill>
                <a:effectLst/>
                <a:latin typeface="JetBrains Mono"/>
              </a:rPr>
              <a:t>min</a:t>
            </a:r>
            <a:r>
              <a:rPr lang="en" altLang="zh-CN" sz="800" dirty="0">
                <a:solidFill>
                  <a:srgbClr val="080808"/>
                </a:solidFill>
                <a:effectLst/>
                <a:latin typeface="JetBrains Mono"/>
              </a:rPr>
              <a:t>(</a:t>
            </a:r>
            <a:r>
              <a:rPr lang="en" altLang="zh-CN" sz="800" dirty="0" err="1">
                <a:solidFill>
                  <a:srgbClr val="000000"/>
                </a:solidFill>
                <a:effectLst/>
                <a:latin typeface="JetBrains Mono"/>
              </a:rPr>
              <a:t>numTotalHits</a:t>
            </a:r>
            <a:r>
              <a:rPr lang="en" altLang="zh-CN" sz="800" dirty="0">
                <a:solidFill>
                  <a:srgbClr val="080808"/>
                </a:solidFill>
                <a:effectLst/>
                <a:latin typeface="JetBrains Mono"/>
              </a:rPr>
              <a:t>, </a:t>
            </a:r>
            <a:r>
              <a:rPr lang="en" altLang="zh-CN" sz="800" dirty="0" err="1">
                <a:solidFill>
                  <a:srgbClr val="080808"/>
                </a:solidFill>
                <a:effectLst/>
                <a:latin typeface="JetBrains Mono"/>
              </a:rPr>
              <a:t>hitsPerPage</a:t>
            </a:r>
            <a:r>
              <a:rPr lang="en" altLang="zh-CN" sz="800" dirty="0">
                <a:solidFill>
                  <a:srgbClr val="080808"/>
                </a:solidFill>
                <a:effectLst/>
                <a:latin typeface="JetBrains Mono"/>
              </a:rPr>
              <a:t>);</a:t>
            </a:r>
            <a:br>
              <a:rPr lang="en" altLang="zh-CN" sz="800" dirty="0">
                <a:solidFill>
                  <a:srgbClr val="080808"/>
                </a:solidFill>
                <a:effectLst/>
                <a:latin typeface="JetBrains Mono"/>
              </a:rPr>
            </a:b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dirty="0">
                <a:solidFill>
                  <a:srgbClr val="0033B3"/>
                </a:solidFill>
                <a:effectLst/>
                <a:latin typeface="JetBrains Mono"/>
              </a:rPr>
              <a:t>while </a:t>
            </a:r>
            <a:r>
              <a:rPr lang="en" altLang="zh-CN" sz="800" dirty="0">
                <a:solidFill>
                  <a:srgbClr val="080808"/>
                </a:solidFill>
                <a:effectLst/>
                <a:latin typeface="JetBrains Mono"/>
              </a:rPr>
              <a:t>(</a:t>
            </a:r>
            <a:r>
              <a:rPr lang="en" altLang="zh-CN" sz="800" dirty="0">
                <a:solidFill>
                  <a:srgbClr val="0033B3"/>
                </a:solidFill>
                <a:effectLst/>
                <a:latin typeface="JetBrains Mono"/>
              </a:rPr>
              <a:t>true</a:t>
            </a:r>
            <a:r>
              <a:rPr lang="en" altLang="zh-CN" sz="800" dirty="0">
                <a:solidFill>
                  <a:srgbClr val="080808"/>
                </a:solidFill>
                <a:effectLst/>
                <a:latin typeface="JetBrains Mono"/>
              </a:rPr>
              <a:t>) {</a:t>
            </a: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dirty="0">
                <a:solidFill>
                  <a:srgbClr val="0033B3"/>
                </a:solidFill>
                <a:effectLst/>
                <a:latin typeface="JetBrains Mono"/>
              </a:rPr>
              <a:t>if </a:t>
            </a:r>
            <a:r>
              <a:rPr lang="en" altLang="zh-CN" sz="800" dirty="0">
                <a:solidFill>
                  <a:srgbClr val="080808"/>
                </a:solidFill>
                <a:effectLst/>
                <a:latin typeface="JetBrains Mono"/>
              </a:rPr>
              <a:t>(</a:t>
            </a:r>
            <a:r>
              <a:rPr lang="en" altLang="zh-CN" sz="800" dirty="0">
                <a:solidFill>
                  <a:srgbClr val="000000"/>
                </a:solidFill>
                <a:effectLst/>
                <a:latin typeface="JetBrains Mono"/>
              </a:rPr>
              <a:t>end </a:t>
            </a:r>
            <a:r>
              <a:rPr lang="en" altLang="zh-CN" sz="800" dirty="0">
                <a:solidFill>
                  <a:srgbClr val="080808"/>
                </a:solidFill>
                <a:effectLst/>
                <a:latin typeface="JetBrains Mono"/>
              </a:rPr>
              <a:t>&gt; </a:t>
            </a:r>
            <a:r>
              <a:rPr lang="en" altLang="zh-CN" sz="800" dirty="0" err="1">
                <a:solidFill>
                  <a:srgbClr val="000000"/>
                </a:solidFill>
                <a:effectLst/>
                <a:latin typeface="JetBrains Mono"/>
              </a:rPr>
              <a:t>hits</a:t>
            </a:r>
            <a:r>
              <a:rPr lang="en" altLang="zh-CN" sz="800" dirty="0" err="1">
                <a:solidFill>
                  <a:srgbClr val="080808"/>
                </a:solidFill>
                <a:effectLst/>
                <a:latin typeface="JetBrains Mono"/>
              </a:rPr>
              <a:t>.</a:t>
            </a:r>
            <a:r>
              <a:rPr lang="en" altLang="zh-CN" sz="800" dirty="0" err="1">
                <a:solidFill>
                  <a:srgbClr val="871094"/>
                </a:solidFill>
                <a:effectLst/>
                <a:latin typeface="JetBrains Mono"/>
              </a:rPr>
              <a:t>length</a:t>
            </a:r>
            <a:r>
              <a:rPr lang="en" altLang="zh-CN" sz="800" dirty="0">
                <a:solidFill>
                  <a:srgbClr val="080808"/>
                </a:solidFill>
                <a:effectLst/>
                <a:latin typeface="JetBrains Mono"/>
              </a:rPr>
              <a:t>) {</a:t>
            </a: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dirty="0" err="1">
                <a:solidFill>
                  <a:srgbClr val="000000"/>
                </a:solidFill>
                <a:effectLst/>
                <a:latin typeface="JetBrains Mono"/>
              </a:rPr>
              <a:t>System</a:t>
            </a:r>
            <a:r>
              <a:rPr lang="en" altLang="zh-CN" sz="800" dirty="0" err="1">
                <a:solidFill>
                  <a:srgbClr val="080808"/>
                </a:solidFill>
                <a:effectLst/>
                <a:latin typeface="JetBrains Mono"/>
              </a:rPr>
              <a:t>.</a:t>
            </a:r>
            <a:r>
              <a:rPr lang="en" altLang="zh-CN" sz="800" i="1" dirty="0" err="1">
                <a:solidFill>
                  <a:srgbClr val="871094"/>
                </a:solidFill>
                <a:effectLst/>
                <a:latin typeface="JetBrains Mono"/>
              </a:rPr>
              <a:t>out</a:t>
            </a:r>
            <a:r>
              <a:rPr lang="en" altLang="zh-CN" sz="800" dirty="0" err="1">
                <a:solidFill>
                  <a:srgbClr val="080808"/>
                </a:solidFill>
                <a:effectLst/>
                <a:latin typeface="JetBrains Mono"/>
              </a:rPr>
              <a:t>.println</a:t>
            </a:r>
            <a:r>
              <a:rPr lang="en" altLang="zh-CN" sz="800" dirty="0">
                <a:solidFill>
                  <a:srgbClr val="080808"/>
                </a:solidFill>
                <a:effectLst/>
                <a:latin typeface="JetBrains Mono"/>
              </a:rPr>
              <a:t>(</a:t>
            </a: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dirty="0">
                <a:solidFill>
                  <a:srgbClr val="067D17"/>
                </a:solidFill>
                <a:effectLst/>
                <a:latin typeface="JetBrains Mono"/>
              </a:rPr>
              <a:t>"Only results 1 - "</a:t>
            </a:r>
            <a:br>
              <a:rPr lang="en" altLang="zh-CN" sz="800" dirty="0">
                <a:solidFill>
                  <a:srgbClr val="067D17"/>
                </a:solidFill>
                <a:effectLst/>
                <a:latin typeface="JetBrains Mono"/>
              </a:rPr>
            </a:br>
            <a:r>
              <a:rPr lang="en" altLang="zh-CN" sz="800" dirty="0">
                <a:solidFill>
                  <a:srgbClr val="067D17"/>
                </a:solidFill>
                <a:effectLst/>
                <a:latin typeface="JetBrains Mono"/>
              </a:rPr>
              <a:t>                            </a:t>
            </a:r>
            <a:r>
              <a:rPr lang="en" altLang="zh-CN" sz="800" dirty="0">
                <a:solidFill>
                  <a:srgbClr val="080808"/>
                </a:solidFill>
                <a:effectLst/>
                <a:latin typeface="JetBrains Mono"/>
              </a:rPr>
              <a:t>+ </a:t>
            </a:r>
            <a:r>
              <a:rPr lang="en" altLang="zh-CN" sz="800" dirty="0" err="1">
                <a:solidFill>
                  <a:srgbClr val="000000"/>
                </a:solidFill>
                <a:effectLst/>
                <a:latin typeface="JetBrains Mono"/>
              </a:rPr>
              <a:t>hits</a:t>
            </a:r>
            <a:r>
              <a:rPr lang="en" altLang="zh-CN" sz="800" dirty="0" err="1">
                <a:solidFill>
                  <a:srgbClr val="080808"/>
                </a:solidFill>
                <a:effectLst/>
                <a:latin typeface="JetBrains Mono"/>
              </a:rPr>
              <a:t>.</a:t>
            </a:r>
            <a:r>
              <a:rPr lang="en" altLang="zh-CN" sz="800" dirty="0" err="1">
                <a:solidFill>
                  <a:srgbClr val="871094"/>
                </a:solidFill>
                <a:effectLst/>
                <a:latin typeface="JetBrains Mono"/>
              </a:rPr>
              <a:t>length</a:t>
            </a:r>
            <a:br>
              <a:rPr lang="en" altLang="zh-CN" sz="800" dirty="0">
                <a:solidFill>
                  <a:srgbClr val="871094"/>
                </a:solidFill>
                <a:effectLst/>
                <a:latin typeface="JetBrains Mono"/>
              </a:rPr>
            </a:br>
            <a:r>
              <a:rPr lang="en" altLang="zh-CN" sz="800" dirty="0">
                <a:solidFill>
                  <a:srgbClr val="871094"/>
                </a:solidFill>
                <a:effectLst/>
                <a:latin typeface="JetBrains Mono"/>
              </a:rPr>
              <a:t>                            </a:t>
            </a:r>
            <a:r>
              <a:rPr lang="en" altLang="zh-CN" sz="800" dirty="0">
                <a:solidFill>
                  <a:srgbClr val="080808"/>
                </a:solidFill>
                <a:effectLst/>
                <a:latin typeface="JetBrains Mono"/>
              </a:rPr>
              <a:t>+ </a:t>
            </a:r>
            <a:r>
              <a:rPr lang="en" altLang="zh-CN" sz="800" dirty="0">
                <a:solidFill>
                  <a:srgbClr val="067D17"/>
                </a:solidFill>
                <a:effectLst/>
                <a:latin typeface="JetBrains Mono"/>
              </a:rPr>
              <a:t>" of "</a:t>
            </a:r>
            <a:br>
              <a:rPr lang="en" altLang="zh-CN" sz="800" dirty="0">
                <a:solidFill>
                  <a:srgbClr val="067D17"/>
                </a:solidFill>
                <a:effectLst/>
                <a:latin typeface="JetBrains Mono"/>
              </a:rPr>
            </a:br>
            <a:r>
              <a:rPr lang="en" altLang="zh-CN" sz="800" dirty="0">
                <a:solidFill>
                  <a:srgbClr val="067D17"/>
                </a:solidFill>
                <a:effectLst/>
                <a:latin typeface="JetBrains Mono"/>
              </a:rPr>
              <a:t>                            </a:t>
            </a:r>
            <a:r>
              <a:rPr lang="en" altLang="zh-CN" sz="800" dirty="0">
                <a:solidFill>
                  <a:srgbClr val="080808"/>
                </a:solidFill>
                <a:effectLst/>
                <a:latin typeface="JetBrains Mono"/>
              </a:rPr>
              <a:t>+ </a:t>
            </a:r>
            <a:r>
              <a:rPr lang="en" altLang="zh-CN" sz="800" dirty="0" err="1">
                <a:solidFill>
                  <a:srgbClr val="000000"/>
                </a:solidFill>
                <a:effectLst/>
                <a:latin typeface="JetBrains Mono"/>
              </a:rPr>
              <a:t>numTotalHits</a:t>
            </a:r>
            <a:br>
              <a:rPr lang="en" altLang="zh-CN" sz="800" dirty="0">
                <a:solidFill>
                  <a:srgbClr val="000000"/>
                </a:solidFill>
                <a:effectLst/>
                <a:latin typeface="JetBrains Mono"/>
              </a:rPr>
            </a:br>
            <a:r>
              <a:rPr lang="en" altLang="zh-CN" sz="800" dirty="0">
                <a:solidFill>
                  <a:srgbClr val="000000"/>
                </a:solidFill>
                <a:effectLst/>
                <a:latin typeface="JetBrains Mono"/>
              </a:rPr>
              <a:t>                            </a:t>
            </a:r>
            <a:r>
              <a:rPr lang="en" altLang="zh-CN" sz="800" dirty="0">
                <a:solidFill>
                  <a:srgbClr val="080808"/>
                </a:solidFill>
                <a:effectLst/>
                <a:latin typeface="JetBrains Mono"/>
              </a:rPr>
              <a:t>+ </a:t>
            </a:r>
            <a:r>
              <a:rPr lang="en" altLang="zh-CN" sz="800" dirty="0">
                <a:solidFill>
                  <a:srgbClr val="067D17"/>
                </a:solidFill>
                <a:effectLst/>
                <a:latin typeface="JetBrains Mono"/>
              </a:rPr>
              <a:t>" total matching documents collected."</a:t>
            </a:r>
            <a:r>
              <a:rPr lang="en" altLang="zh-CN" sz="800" dirty="0">
                <a:solidFill>
                  <a:srgbClr val="080808"/>
                </a:solidFill>
                <a:effectLst/>
                <a:latin typeface="JetBrains Mono"/>
              </a:rPr>
              <a:t>);</a:t>
            </a: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dirty="0" err="1">
                <a:solidFill>
                  <a:srgbClr val="000000"/>
                </a:solidFill>
                <a:effectLst/>
                <a:latin typeface="JetBrains Mono"/>
              </a:rPr>
              <a:t>System</a:t>
            </a:r>
            <a:r>
              <a:rPr lang="en" altLang="zh-CN" sz="800" dirty="0" err="1">
                <a:solidFill>
                  <a:srgbClr val="080808"/>
                </a:solidFill>
                <a:effectLst/>
                <a:latin typeface="JetBrains Mono"/>
              </a:rPr>
              <a:t>.</a:t>
            </a:r>
            <a:r>
              <a:rPr lang="en" altLang="zh-CN" sz="800" i="1" dirty="0" err="1">
                <a:solidFill>
                  <a:srgbClr val="871094"/>
                </a:solidFill>
                <a:effectLst/>
                <a:latin typeface="JetBrains Mono"/>
              </a:rPr>
              <a:t>out</a:t>
            </a:r>
            <a:r>
              <a:rPr lang="en" altLang="zh-CN" sz="800" dirty="0" err="1">
                <a:solidFill>
                  <a:srgbClr val="080808"/>
                </a:solidFill>
                <a:effectLst/>
                <a:latin typeface="JetBrains Mono"/>
              </a:rPr>
              <a:t>.println</a:t>
            </a:r>
            <a:r>
              <a:rPr lang="en" altLang="zh-CN" sz="800" dirty="0">
                <a:solidFill>
                  <a:srgbClr val="080808"/>
                </a:solidFill>
                <a:effectLst/>
                <a:latin typeface="JetBrains Mono"/>
              </a:rPr>
              <a:t>(</a:t>
            </a:r>
            <a:r>
              <a:rPr lang="en" altLang="zh-CN" sz="800" dirty="0">
                <a:solidFill>
                  <a:srgbClr val="067D17"/>
                </a:solidFill>
                <a:effectLst/>
                <a:latin typeface="JetBrains Mono"/>
              </a:rPr>
              <a:t>"Collect more (y/n) ?"</a:t>
            </a:r>
            <a:r>
              <a:rPr lang="en" altLang="zh-CN" sz="800" dirty="0">
                <a:solidFill>
                  <a:srgbClr val="080808"/>
                </a:solidFill>
                <a:effectLst/>
                <a:latin typeface="JetBrains Mono"/>
              </a:rPr>
              <a:t>);</a:t>
            </a: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dirty="0">
                <a:solidFill>
                  <a:srgbClr val="000000"/>
                </a:solidFill>
                <a:effectLst/>
                <a:latin typeface="JetBrains Mono"/>
              </a:rPr>
              <a:t>String line </a:t>
            </a:r>
            <a:r>
              <a:rPr lang="en" altLang="zh-CN" sz="800" dirty="0">
                <a:solidFill>
                  <a:srgbClr val="080808"/>
                </a:solidFill>
                <a:effectLst/>
                <a:latin typeface="JetBrains Mono"/>
              </a:rPr>
              <a:t>= </a:t>
            </a:r>
            <a:r>
              <a:rPr lang="en" altLang="zh-CN" sz="800" dirty="0" err="1">
                <a:solidFill>
                  <a:srgbClr val="080808"/>
                </a:solidFill>
                <a:effectLst/>
                <a:latin typeface="JetBrains Mono"/>
              </a:rPr>
              <a:t>in.readLine</a:t>
            </a:r>
            <a:r>
              <a:rPr lang="en" altLang="zh-CN" sz="800" dirty="0">
                <a:solidFill>
                  <a:srgbClr val="080808"/>
                </a:solidFill>
                <a:effectLst/>
                <a:latin typeface="JetBrains Mono"/>
              </a:rPr>
              <a:t>();</a:t>
            </a: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dirty="0">
                <a:solidFill>
                  <a:srgbClr val="0033B3"/>
                </a:solidFill>
                <a:effectLst/>
                <a:latin typeface="JetBrains Mono"/>
              </a:rPr>
              <a:t>if </a:t>
            </a:r>
            <a:r>
              <a:rPr lang="en" altLang="zh-CN" sz="800" dirty="0">
                <a:solidFill>
                  <a:srgbClr val="080808"/>
                </a:solidFill>
                <a:effectLst/>
                <a:latin typeface="JetBrains Mono"/>
              </a:rPr>
              <a:t>(</a:t>
            </a:r>
            <a:r>
              <a:rPr lang="en" altLang="zh-CN" sz="800" dirty="0" err="1">
                <a:solidFill>
                  <a:srgbClr val="000000"/>
                </a:solidFill>
                <a:effectLst/>
                <a:latin typeface="JetBrains Mono"/>
              </a:rPr>
              <a:t>line</a:t>
            </a:r>
            <a:r>
              <a:rPr lang="en" altLang="zh-CN" sz="800" dirty="0" err="1">
                <a:solidFill>
                  <a:srgbClr val="080808"/>
                </a:solidFill>
                <a:effectLst/>
                <a:latin typeface="JetBrains Mono"/>
              </a:rPr>
              <a:t>.length</a:t>
            </a:r>
            <a:r>
              <a:rPr lang="en" altLang="zh-CN" sz="800" dirty="0">
                <a:solidFill>
                  <a:srgbClr val="080808"/>
                </a:solidFill>
                <a:effectLst/>
                <a:latin typeface="JetBrains Mono"/>
              </a:rPr>
              <a:t>() == </a:t>
            </a:r>
            <a:r>
              <a:rPr lang="en" altLang="zh-CN" sz="800" dirty="0">
                <a:solidFill>
                  <a:srgbClr val="1750EB"/>
                </a:solidFill>
                <a:effectLst/>
                <a:latin typeface="JetBrains Mono"/>
              </a:rPr>
              <a:t>0 </a:t>
            </a:r>
            <a:r>
              <a:rPr lang="en" altLang="zh-CN" sz="800" dirty="0">
                <a:solidFill>
                  <a:srgbClr val="080808"/>
                </a:solidFill>
                <a:effectLst/>
                <a:latin typeface="JetBrains Mono"/>
              </a:rPr>
              <a:t>|| </a:t>
            </a:r>
            <a:r>
              <a:rPr lang="en" altLang="zh-CN" sz="800" dirty="0" err="1">
                <a:solidFill>
                  <a:srgbClr val="000000"/>
                </a:solidFill>
                <a:effectLst/>
                <a:latin typeface="JetBrains Mono"/>
              </a:rPr>
              <a:t>line</a:t>
            </a:r>
            <a:r>
              <a:rPr lang="en" altLang="zh-CN" sz="800" dirty="0" err="1">
                <a:solidFill>
                  <a:srgbClr val="080808"/>
                </a:solidFill>
                <a:effectLst/>
                <a:latin typeface="JetBrains Mono"/>
              </a:rPr>
              <a:t>.charAt</a:t>
            </a:r>
            <a:r>
              <a:rPr lang="en" altLang="zh-CN" sz="800" dirty="0">
                <a:solidFill>
                  <a:srgbClr val="080808"/>
                </a:solidFill>
                <a:effectLst/>
                <a:latin typeface="JetBrains Mono"/>
              </a:rPr>
              <a:t>(</a:t>
            </a:r>
            <a:r>
              <a:rPr lang="en" altLang="zh-CN" sz="800" dirty="0">
                <a:solidFill>
                  <a:srgbClr val="1750EB"/>
                </a:solidFill>
                <a:effectLst/>
                <a:latin typeface="JetBrains Mono"/>
              </a:rPr>
              <a:t>0</a:t>
            </a:r>
            <a:r>
              <a:rPr lang="en" altLang="zh-CN" sz="800" dirty="0">
                <a:solidFill>
                  <a:srgbClr val="080808"/>
                </a:solidFill>
                <a:effectLst/>
                <a:latin typeface="JetBrains Mono"/>
              </a:rPr>
              <a:t>) == </a:t>
            </a:r>
            <a:r>
              <a:rPr lang="en" altLang="zh-CN" sz="800" dirty="0">
                <a:solidFill>
                  <a:srgbClr val="067D17"/>
                </a:solidFill>
                <a:effectLst/>
                <a:latin typeface="JetBrains Mono"/>
              </a:rPr>
              <a:t>'n'</a:t>
            </a:r>
            <a:r>
              <a:rPr lang="en" altLang="zh-CN" sz="800" dirty="0">
                <a:solidFill>
                  <a:srgbClr val="080808"/>
                </a:solidFill>
                <a:effectLst/>
                <a:latin typeface="JetBrains Mono"/>
              </a:rPr>
              <a:t>) {</a:t>
            </a: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dirty="0">
                <a:solidFill>
                  <a:srgbClr val="0033B3"/>
                </a:solidFill>
                <a:effectLst/>
                <a:latin typeface="JetBrains Mono"/>
              </a:rPr>
              <a:t>break</a:t>
            </a:r>
            <a:r>
              <a:rPr lang="en" altLang="zh-CN" sz="800" dirty="0">
                <a:solidFill>
                  <a:srgbClr val="080808"/>
                </a:solidFill>
                <a:effectLst/>
                <a:latin typeface="JetBrains Mono"/>
              </a:rPr>
              <a:t>;</a:t>
            </a:r>
            <a:br>
              <a:rPr lang="en" altLang="zh-CN" sz="800" dirty="0">
                <a:solidFill>
                  <a:srgbClr val="080808"/>
                </a:solidFill>
                <a:effectLst/>
                <a:latin typeface="JetBrains Mono"/>
              </a:rPr>
            </a:br>
            <a:r>
              <a:rPr lang="en" altLang="zh-CN" sz="800" dirty="0">
                <a:solidFill>
                  <a:srgbClr val="080808"/>
                </a:solidFill>
                <a:effectLst/>
                <a:latin typeface="JetBrains Mono"/>
              </a:rPr>
              <a:t>            }</a:t>
            </a:r>
            <a:br>
              <a:rPr lang="en" altLang="zh-CN" sz="800" dirty="0">
                <a:solidFill>
                  <a:srgbClr val="080808"/>
                </a:solidFill>
                <a:effectLst/>
                <a:latin typeface="JetBrains Mono"/>
              </a:rPr>
            </a:b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dirty="0">
                <a:solidFill>
                  <a:srgbClr val="000000"/>
                </a:solidFill>
                <a:effectLst/>
                <a:latin typeface="JetBrains Mono"/>
              </a:rPr>
              <a:t>hits </a:t>
            </a:r>
            <a:r>
              <a:rPr lang="en" altLang="zh-CN" sz="800" dirty="0">
                <a:solidFill>
                  <a:srgbClr val="080808"/>
                </a:solidFill>
                <a:effectLst/>
                <a:latin typeface="JetBrains Mono"/>
              </a:rPr>
              <a:t>= </a:t>
            </a:r>
            <a:r>
              <a:rPr lang="en" altLang="zh-CN" sz="800" dirty="0" err="1">
                <a:solidFill>
                  <a:srgbClr val="080808"/>
                </a:solidFill>
                <a:effectLst/>
                <a:latin typeface="JetBrains Mono"/>
              </a:rPr>
              <a:t>searcher.search</a:t>
            </a:r>
            <a:r>
              <a:rPr lang="en" altLang="zh-CN" sz="800" dirty="0">
                <a:solidFill>
                  <a:srgbClr val="080808"/>
                </a:solidFill>
                <a:effectLst/>
                <a:latin typeface="JetBrains Mono"/>
              </a:rPr>
              <a:t>(query, </a:t>
            </a:r>
            <a:r>
              <a:rPr lang="en" altLang="zh-CN" sz="800" dirty="0" err="1">
                <a:solidFill>
                  <a:srgbClr val="000000"/>
                </a:solidFill>
                <a:effectLst/>
                <a:latin typeface="JetBrains Mono"/>
              </a:rPr>
              <a:t>numTotalHits</a:t>
            </a:r>
            <a:r>
              <a:rPr lang="en" altLang="zh-CN" sz="800" dirty="0">
                <a:solidFill>
                  <a:srgbClr val="080808"/>
                </a:solidFill>
                <a:effectLst/>
                <a:latin typeface="JetBrains Mono"/>
              </a:rPr>
              <a:t>).</a:t>
            </a:r>
            <a:r>
              <a:rPr lang="en" altLang="zh-CN" sz="800" dirty="0" err="1">
                <a:solidFill>
                  <a:srgbClr val="871094"/>
                </a:solidFill>
                <a:effectLst/>
                <a:latin typeface="JetBrains Mono"/>
              </a:rPr>
              <a:t>scoreDocs</a:t>
            </a:r>
            <a:r>
              <a:rPr lang="en" altLang="zh-CN" sz="800" dirty="0">
                <a:solidFill>
                  <a:srgbClr val="080808"/>
                </a:solidFill>
                <a:effectLst/>
                <a:latin typeface="JetBrains Mono"/>
              </a:rPr>
              <a:t>;</a:t>
            </a:r>
            <a:br>
              <a:rPr lang="en" altLang="zh-CN" sz="800" dirty="0">
                <a:solidFill>
                  <a:srgbClr val="080808"/>
                </a:solidFill>
                <a:effectLst/>
                <a:latin typeface="JetBrains Mono"/>
              </a:rPr>
            </a:br>
            <a:r>
              <a:rPr lang="en" altLang="zh-CN" sz="800" dirty="0">
                <a:solidFill>
                  <a:srgbClr val="080808"/>
                </a:solidFill>
                <a:effectLst/>
                <a:latin typeface="JetBrains Mono"/>
              </a:rPr>
              <a:t>        }</a:t>
            </a:r>
            <a:br>
              <a:rPr lang="en" altLang="zh-CN" sz="800" dirty="0">
                <a:solidFill>
                  <a:srgbClr val="080808"/>
                </a:solidFill>
                <a:effectLst/>
                <a:latin typeface="JetBrains Mono"/>
              </a:rPr>
            </a:br>
            <a:br>
              <a:rPr lang="en" altLang="zh-CN" sz="800" dirty="0">
                <a:solidFill>
                  <a:srgbClr val="080808"/>
                </a:solidFill>
                <a:effectLst/>
                <a:latin typeface="JetBrains Mono"/>
              </a:rPr>
            </a:br>
            <a:r>
              <a:rPr lang="en" altLang="zh-CN" sz="800" dirty="0">
                <a:solidFill>
                  <a:srgbClr val="080808"/>
                </a:solidFill>
                <a:effectLst/>
                <a:latin typeface="JetBrains Mono"/>
              </a:rPr>
              <a:t>        </a:t>
            </a:r>
            <a:r>
              <a:rPr lang="en" altLang="zh-CN" sz="800" dirty="0">
                <a:solidFill>
                  <a:srgbClr val="000000"/>
                </a:solidFill>
                <a:effectLst/>
                <a:latin typeface="JetBrains Mono"/>
              </a:rPr>
              <a:t>end </a:t>
            </a:r>
            <a:r>
              <a:rPr lang="en" altLang="zh-CN" sz="800" dirty="0">
                <a:solidFill>
                  <a:srgbClr val="080808"/>
                </a:solidFill>
                <a:effectLst/>
                <a:latin typeface="JetBrains Mono"/>
              </a:rPr>
              <a:t>= </a:t>
            </a:r>
            <a:r>
              <a:rPr lang="en" altLang="zh-CN" sz="800" dirty="0" err="1">
                <a:solidFill>
                  <a:srgbClr val="000000"/>
                </a:solidFill>
                <a:effectLst/>
                <a:latin typeface="JetBrains Mono"/>
              </a:rPr>
              <a:t>Math</a:t>
            </a:r>
            <a:r>
              <a:rPr lang="en" altLang="zh-CN" sz="800" dirty="0" err="1">
                <a:solidFill>
                  <a:srgbClr val="080808"/>
                </a:solidFill>
                <a:effectLst/>
                <a:latin typeface="JetBrains Mono"/>
              </a:rPr>
              <a:t>.</a:t>
            </a:r>
            <a:r>
              <a:rPr lang="en" altLang="zh-CN" sz="800" i="1" dirty="0" err="1">
                <a:solidFill>
                  <a:srgbClr val="080808"/>
                </a:solidFill>
                <a:effectLst/>
                <a:latin typeface="JetBrains Mono"/>
              </a:rPr>
              <a:t>min</a:t>
            </a:r>
            <a:r>
              <a:rPr lang="en" altLang="zh-CN" sz="800" dirty="0">
                <a:solidFill>
                  <a:srgbClr val="080808"/>
                </a:solidFill>
                <a:effectLst/>
                <a:latin typeface="JetBrains Mono"/>
              </a:rPr>
              <a:t>(</a:t>
            </a:r>
            <a:r>
              <a:rPr lang="en" altLang="zh-CN" sz="800" dirty="0" err="1">
                <a:solidFill>
                  <a:srgbClr val="000000"/>
                </a:solidFill>
                <a:effectLst/>
                <a:latin typeface="JetBrains Mono"/>
              </a:rPr>
              <a:t>hits</a:t>
            </a:r>
            <a:r>
              <a:rPr lang="en" altLang="zh-CN" sz="800" dirty="0" err="1">
                <a:solidFill>
                  <a:srgbClr val="080808"/>
                </a:solidFill>
                <a:effectLst/>
                <a:latin typeface="JetBrains Mono"/>
              </a:rPr>
              <a:t>.</a:t>
            </a:r>
            <a:r>
              <a:rPr lang="en" altLang="zh-CN" sz="800" dirty="0" err="1">
                <a:solidFill>
                  <a:srgbClr val="871094"/>
                </a:solidFill>
                <a:effectLst/>
                <a:latin typeface="JetBrains Mono"/>
              </a:rPr>
              <a:t>length</a:t>
            </a:r>
            <a:r>
              <a:rPr lang="en" altLang="zh-CN" sz="800" dirty="0">
                <a:solidFill>
                  <a:srgbClr val="080808"/>
                </a:solidFill>
                <a:effectLst/>
                <a:latin typeface="JetBrains Mono"/>
              </a:rPr>
              <a:t>, </a:t>
            </a:r>
            <a:r>
              <a:rPr lang="en" altLang="zh-CN" sz="800" dirty="0">
                <a:solidFill>
                  <a:srgbClr val="000000"/>
                </a:solidFill>
                <a:effectLst/>
                <a:latin typeface="JetBrains Mono"/>
              </a:rPr>
              <a:t>start </a:t>
            </a:r>
            <a:r>
              <a:rPr lang="en" altLang="zh-CN" sz="800" dirty="0">
                <a:solidFill>
                  <a:srgbClr val="080808"/>
                </a:solidFill>
                <a:effectLst/>
                <a:latin typeface="JetBrains Mono"/>
              </a:rPr>
              <a:t>+ </a:t>
            </a:r>
            <a:r>
              <a:rPr lang="en" altLang="zh-CN" sz="800" dirty="0" err="1">
                <a:solidFill>
                  <a:srgbClr val="080808"/>
                </a:solidFill>
                <a:effectLst/>
                <a:latin typeface="JetBrains Mono"/>
              </a:rPr>
              <a:t>hitsPerPage</a:t>
            </a:r>
            <a:r>
              <a:rPr lang="en" altLang="zh-CN" sz="800" dirty="0">
                <a:solidFill>
                  <a:srgbClr val="080808"/>
                </a:solidFill>
                <a:effectLst/>
                <a:latin typeface="JetBrains Mono"/>
              </a:rPr>
              <a:t>);</a:t>
            </a:r>
            <a:br>
              <a:rPr lang="en" altLang="zh-CN" sz="800" dirty="0">
                <a:solidFill>
                  <a:srgbClr val="080808"/>
                </a:solidFill>
                <a:effectLst/>
                <a:latin typeface="JetBrains Mono"/>
              </a:rPr>
            </a:br>
            <a:br>
              <a:rPr lang="en" altLang="zh-CN" sz="800" dirty="0">
                <a:solidFill>
                  <a:srgbClr val="080808"/>
                </a:solidFill>
                <a:effectLst/>
                <a:latin typeface="JetBrains Mono"/>
              </a:rPr>
            </a:br>
            <a:r>
              <a:rPr lang="en" altLang="zh-CN" sz="800" dirty="0">
                <a:solidFill>
                  <a:srgbClr val="080808"/>
                </a:solidFill>
                <a:effectLst/>
                <a:latin typeface="JetBrains Mono"/>
              </a:rPr>
              <a:t>        </a:t>
            </a:r>
            <a:endParaRPr lang="zh-CN" altLang="en-US" sz="8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19</a:t>
            </a:fld>
            <a:endParaRPr lang="zh-CN" altLang="en-US" dirty="0"/>
          </a:p>
        </p:txBody>
      </p:sp>
      <p:sp>
        <p:nvSpPr>
          <p:cNvPr id="5" name="内容占位符 2">
            <a:extLst>
              <a:ext uri="{FF2B5EF4-FFF2-40B4-BE49-F238E27FC236}">
                <a16:creationId xmlns:a16="http://schemas.microsoft.com/office/drawing/2014/main" id="{0CE8187E-BA6A-051B-93A4-428D0A5EB619}"/>
              </a:ext>
            </a:extLst>
          </p:cNvPr>
          <p:cNvSpPr txBox="1">
            <a:spLocks/>
          </p:cNvSpPr>
          <p:nvPr/>
        </p:nvSpPr>
        <p:spPr>
          <a:xfrm>
            <a:off x="2771800" y="851095"/>
            <a:ext cx="3752800" cy="3940924"/>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r>
              <a:rPr lang="en" altLang="zh-CN" sz="700" dirty="0">
                <a:solidFill>
                  <a:srgbClr val="080808"/>
                </a:solidFill>
                <a:latin typeface="JetBrains Mono"/>
              </a:rPr>
              <a:t>       </a:t>
            </a:r>
            <a:r>
              <a:rPr lang="en" altLang="zh-CN" sz="700" dirty="0" err="1">
                <a:solidFill>
                  <a:srgbClr val="000000"/>
                </a:solidFill>
                <a:latin typeface="JetBrains Mono"/>
              </a:rPr>
              <a:t>StoredFields</a:t>
            </a:r>
            <a:r>
              <a:rPr lang="en" altLang="zh-CN" sz="700" dirty="0">
                <a:solidFill>
                  <a:srgbClr val="000000"/>
                </a:solidFill>
                <a:latin typeface="JetBrains Mono"/>
              </a:rPr>
              <a:t> </a:t>
            </a:r>
            <a:r>
              <a:rPr lang="en" altLang="zh-CN" sz="700" dirty="0" err="1">
                <a:solidFill>
                  <a:srgbClr val="000000"/>
                </a:solidFill>
                <a:latin typeface="JetBrains Mono"/>
              </a:rPr>
              <a:t>storedFields</a:t>
            </a:r>
            <a:r>
              <a:rPr lang="en" altLang="zh-CN" sz="700" dirty="0">
                <a:solidFill>
                  <a:srgbClr val="000000"/>
                </a:solidFill>
                <a:latin typeface="JetBrains Mono"/>
              </a:rPr>
              <a:t> </a:t>
            </a:r>
            <a:r>
              <a:rPr lang="en" altLang="zh-CN" sz="700" dirty="0">
                <a:solidFill>
                  <a:srgbClr val="080808"/>
                </a:solidFill>
                <a:latin typeface="JetBrains Mono"/>
              </a:rPr>
              <a:t>= </a:t>
            </a:r>
            <a:r>
              <a:rPr lang="en" altLang="zh-CN" sz="700" dirty="0" err="1">
                <a:solidFill>
                  <a:srgbClr val="080808"/>
                </a:solidFill>
                <a:latin typeface="JetBrains Mono"/>
              </a:rPr>
              <a:t>searcher.storedFields</a:t>
            </a:r>
            <a:r>
              <a:rPr lang="en" altLang="zh-CN" sz="700" dirty="0">
                <a:solidFill>
                  <a:srgbClr val="080808"/>
                </a:solidFill>
                <a:latin typeface="JetBrains Mono"/>
              </a:rPr>
              <a:t>();</a:t>
            </a: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a:solidFill>
                  <a:srgbClr val="0033B3"/>
                </a:solidFill>
                <a:latin typeface="JetBrains Mono"/>
              </a:rPr>
              <a:t>for </a:t>
            </a:r>
            <a:r>
              <a:rPr lang="en" altLang="zh-CN" sz="700" dirty="0">
                <a:solidFill>
                  <a:srgbClr val="080808"/>
                </a:solidFill>
                <a:latin typeface="JetBrains Mono"/>
              </a:rPr>
              <a:t>(</a:t>
            </a:r>
            <a:r>
              <a:rPr lang="en" altLang="zh-CN" sz="700" dirty="0">
                <a:solidFill>
                  <a:srgbClr val="0033B3"/>
                </a:solidFill>
                <a:latin typeface="JetBrains Mono"/>
              </a:rPr>
              <a:t>int </a:t>
            </a:r>
            <a:r>
              <a:rPr lang="en" altLang="zh-CN" sz="700" dirty="0" err="1">
                <a:solidFill>
                  <a:srgbClr val="000000"/>
                </a:solidFill>
                <a:latin typeface="JetBrains Mono"/>
              </a:rPr>
              <a:t>i</a:t>
            </a:r>
            <a:r>
              <a:rPr lang="en" altLang="zh-CN" sz="700" dirty="0">
                <a:solidFill>
                  <a:srgbClr val="000000"/>
                </a:solidFill>
                <a:latin typeface="JetBrains Mono"/>
              </a:rPr>
              <a:t> </a:t>
            </a:r>
            <a:r>
              <a:rPr lang="en" altLang="zh-CN" sz="700" dirty="0">
                <a:solidFill>
                  <a:srgbClr val="080808"/>
                </a:solidFill>
                <a:latin typeface="JetBrains Mono"/>
              </a:rPr>
              <a:t>= </a:t>
            </a:r>
            <a:r>
              <a:rPr lang="en" altLang="zh-CN" sz="700" dirty="0">
                <a:solidFill>
                  <a:srgbClr val="000000"/>
                </a:solidFill>
                <a:latin typeface="JetBrains Mono"/>
              </a:rPr>
              <a:t>start</a:t>
            </a:r>
            <a:r>
              <a:rPr lang="en" altLang="zh-CN" sz="700" dirty="0">
                <a:solidFill>
                  <a:srgbClr val="080808"/>
                </a:solidFill>
                <a:latin typeface="JetBrains Mono"/>
              </a:rPr>
              <a:t>; </a:t>
            </a:r>
            <a:r>
              <a:rPr lang="en" altLang="zh-CN" sz="700" dirty="0" err="1">
                <a:solidFill>
                  <a:srgbClr val="000000"/>
                </a:solidFill>
                <a:latin typeface="JetBrains Mono"/>
              </a:rPr>
              <a:t>i</a:t>
            </a:r>
            <a:r>
              <a:rPr lang="en" altLang="zh-CN" sz="700" dirty="0">
                <a:solidFill>
                  <a:srgbClr val="000000"/>
                </a:solidFill>
                <a:latin typeface="JetBrains Mono"/>
              </a:rPr>
              <a:t> </a:t>
            </a:r>
            <a:r>
              <a:rPr lang="en" altLang="zh-CN" sz="700" dirty="0">
                <a:solidFill>
                  <a:srgbClr val="080808"/>
                </a:solidFill>
                <a:latin typeface="JetBrains Mono"/>
              </a:rPr>
              <a:t>&lt; </a:t>
            </a:r>
            <a:r>
              <a:rPr lang="en" altLang="zh-CN" sz="700" dirty="0">
                <a:solidFill>
                  <a:srgbClr val="000000"/>
                </a:solidFill>
                <a:latin typeface="JetBrains Mono"/>
              </a:rPr>
              <a:t>end</a:t>
            </a:r>
            <a:r>
              <a:rPr lang="en" altLang="zh-CN" sz="700" dirty="0">
                <a:solidFill>
                  <a:srgbClr val="080808"/>
                </a:solidFill>
                <a:latin typeface="JetBrains Mono"/>
              </a:rPr>
              <a:t>; </a:t>
            </a:r>
            <a:r>
              <a:rPr lang="en" altLang="zh-CN" sz="700" dirty="0" err="1">
                <a:solidFill>
                  <a:srgbClr val="000000"/>
                </a:solidFill>
                <a:latin typeface="JetBrains Mono"/>
              </a:rPr>
              <a:t>i</a:t>
            </a:r>
            <a:r>
              <a:rPr lang="en" altLang="zh-CN" sz="700" dirty="0">
                <a:solidFill>
                  <a:srgbClr val="080808"/>
                </a:solidFill>
                <a:latin typeface="JetBrains Mono"/>
              </a:rPr>
              <a:t>++) {</a:t>
            </a: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a:solidFill>
                  <a:srgbClr val="0033B3"/>
                </a:solidFill>
                <a:latin typeface="JetBrains Mono"/>
              </a:rPr>
              <a:t>if </a:t>
            </a:r>
            <a:r>
              <a:rPr lang="en" altLang="zh-CN" sz="700" dirty="0">
                <a:solidFill>
                  <a:srgbClr val="080808"/>
                </a:solidFill>
                <a:latin typeface="JetBrains Mono"/>
              </a:rPr>
              <a:t>(raw) { </a:t>
            </a:r>
            <a:r>
              <a:rPr lang="en" altLang="zh-CN" sz="700" i="1" dirty="0">
                <a:solidFill>
                  <a:srgbClr val="8C8C8C"/>
                </a:solidFill>
                <a:latin typeface="JetBrains Mono"/>
              </a:rPr>
              <a:t>// output raw format</a:t>
            </a:r>
            <a:br>
              <a:rPr lang="en" altLang="zh-CN" sz="700" i="1" dirty="0">
                <a:solidFill>
                  <a:srgbClr val="8C8C8C"/>
                </a:solidFill>
                <a:latin typeface="JetBrains Mono"/>
              </a:rPr>
            </a:br>
            <a:r>
              <a:rPr lang="en" altLang="zh-CN" sz="700" i="1" dirty="0">
                <a:solidFill>
                  <a:srgbClr val="8C8C8C"/>
                </a:solidFill>
                <a:latin typeface="JetBrains Mono"/>
              </a:rPr>
              <a:t>                </a:t>
            </a:r>
            <a:r>
              <a:rPr lang="en" altLang="zh-CN" sz="700" dirty="0" err="1">
                <a:solidFill>
                  <a:srgbClr val="000000"/>
                </a:solidFill>
                <a:latin typeface="JetBrains Mono"/>
              </a:rPr>
              <a:t>System</a:t>
            </a:r>
            <a:r>
              <a:rPr lang="en" altLang="zh-CN" sz="700" dirty="0" err="1">
                <a:solidFill>
                  <a:srgbClr val="080808"/>
                </a:solidFill>
                <a:latin typeface="JetBrains Mono"/>
              </a:rPr>
              <a:t>.</a:t>
            </a:r>
            <a:r>
              <a:rPr lang="en" altLang="zh-CN" sz="700" i="1" dirty="0" err="1">
                <a:solidFill>
                  <a:srgbClr val="871094"/>
                </a:solidFill>
                <a:latin typeface="JetBrains Mono"/>
              </a:rPr>
              <a:t>out</a:t>
            </a:r>
            <a:r>
              <a:rPr lang="en" altLang="zh-CN" sz="700" dirty="0" err="1">
                <a:solidFill>
                  <a:srgbClr val="080808"/>
                </a:solidFill>
                <a:latin typeface="JetBrains Mono"/>
              </a:rPr>
              <a:t>.println</a:t>
            </a:r>
            <a:r>
              <a:rPr lang="en" altLang="zh-CN" sz="700" dirty="0">
                <a:solidFill>
                  <a:srgbClr val="080808"/>
                </a:solidFill>
                <a:latin typeface="JetBrains Mono"/>
              </a:rPr>
              <a:t>(</a:t>
            </a:r>
            <a:r>
              <a:rPr lang="en" altLang="zh-CN" sz="700" dirty="0">
                <a:solidFill>
                  <a:srgbClr val="067D17"/>
                </a:solidFill>
                <a:latin typeface="JetBrains Mono"/>
              </a:rPr>
              <a:t>"doc=" </a:t>
            </a:r>
            <a:r>
              <a:rPr lang="en" altLang="zh-CN" sz="700" dirty="0">
                <a:solidFill>
                  <a:srgbClr val="080808"/>
                </a:solidFill>
                <a:latin typeface="JetBrains Mono"/>
              </a:rPr>
              <a:t>+ </a:t>
            </a:r>
            <a:r>
              <a:rPr lang="en" altLang="zh-CN" sz="700" dirty="0">
                <a:solidFill>
                  <a:srgbClr val="000000"/>
                </a:solidFill>
                <a:latin typeface="JetBrains Mono"/>
              </a:rPr>
              <a:t>hits</a:t>
            </a:r>
            <a:r>
              <a:rPr lang="en" altLang="zh-CN" sz="700" dirty="0">
                <a:solidFill>
                  <a:srgbClr val="080808"/>
                </a:solidFill>
                <a:latin typeface="JetBrains Mono"/>
              </a:rPr>
              <a:t>[</a:t>
            </a:r>
            <a:r>
              <a:rPr lang="en" altLang="zh-CN" sz="700" dirty="0" err="1">
                <a:solidFill>
                  <a:srgbClr val="000000"/>
                </a:solidFill>
                <a:latin typeface="JetBrains Mono"/>
              </a:rPr>
              <a:t>i</a:t>
            </a:r>
            <a:r>
              <a:rPr lang="en" altLang="zh-CN" sz="700" dirty="0">
                <a:solidFill>
                  <a:srgbClr val="080808"/>
                </a:solidFill>
                <a:latin typeface="JetBrains Mono"/>
              </a:rPr>
              <a:t>].</a:t>
            </a:r>
            <a:r>
              <a:rPr lang="en" altLang="zh-CN" sz="700" dirty="0">
                <a:solidFill>
                  <a:srgbClr val="871094"/>
                </a:solidFill>
                <a:latin typeface="JetBrains Mono"/>
              </a:rPr>
              <a:t>doc </a:t>
            </a:r>
            <a:r>
              <a:rPr lang="en" altLang="zh-CN" sz="700" dirty="0">
                <a:solidFill>
                  <a:srgbClr val="080808"/>
                </a:solidFill>
                <a:latin typeface="JetBrains Mono"/>
              </a:rPr>
              <a:t>+ </a:t>
            </a:r>
            <a:r>
              <a:rPr lang="en" altLang="zh-CN" sz="700" dirty="0">
                <a:solidFill>
                  <a:srgbClr val="067D17"/>
                </a:solidFill>
                <a:latin typeface="JetBrains Mono"/>
              </a:rPr>
              <a:t>" score=" </a:t>
            </a:r>
            <a:r>
              <a:rPr lang="en" altLang="zh-CN" sz="700" dirty="0">
                <a:solidFill>
                  <a:srgbClr val="080808"/>
                </a:solidFill>
                <a:latin typeface="JetBrains Mono"/>
              </a:rPr>
              <a:t>+ </a:t>
            </a:r>
            <a:r>
              <a:rPr lang="en" altLang="zh-CN" sz="700" dirty="0">
                <a:solidFill>
                  <a:srgbClr val="000000"/>
                </a:solidFill>
                <a:latin typeface="JetBrains Mono"/>
              </a:rPr>
              <a:t>hits</a:t>
            </a:r>
            <a:r>
              <a:rPr lang="en" altLang="zh-CN" sz="700" dirty="0">
                <a:solidFill>
                  <a:srgbClr val="080808"/>
                </a:solidFill>
                <a:latin typeface="JetBrains Mono"/>
              </a:rPr>
              <a:t>[</a:t>
            </a:r>
            <a:r>
              <a:rPr lang="en" altLang="zh-CN" sz="700" dirty="0" err="1">
                <a:solidFill>
                  <a:srgbClr val="000000"/>
                </a:solidFill>
                <a:latin typeface="JetBrains Mono"/>
              </a:rPr>
              <a:t>i</a:t>
            </a:r>
            <a:r>
              <a:rPr lang="en" altLang="zh-CN" sz="700" dirty="0">
                <a:solidFill>
                  <a:srgbClr val="080808"/>
                </a:solidFill>
                <a:latin typeface="JetBrains Mono"/>
              </a:rPr>
              <a:t>].</a:t>
            </a:r>
            <a:r>
              <a:rPr lang="en" altLang="zh-CN" sz="700" dirty="0">
                <a:solidFill>
                  <a:srgbClr val="871094"/>
                </a:solidFill>
                <a:latin typeface="JetBrains Mono"/>
              </a:rPr>
              <a:t>score</a:t>
            </a:r>
            <a:r>
              <a:rPr lang="en" altLang="zh-CN" sz="700" dirty="0">
                <a:solidFill>
                  <a:srgbClr val="080808"/>
                </a:solidFill>
                <a:latin typeface="JetBrains Mono"/>
              </a:rPr>
              <a:t>);</a:t>
            </a: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a:solidFill>
                  <a:srgbClr val="0033B3"/>
                </a:solidFill>
                <a:latin typeface="JetBrains Mono"/>
              </a:rPr>
              <a:t>continue</a:t>
            </a:r>
            <a:r>
              <a:rPr lang="en" altLang="zh-CN" sz="700" dirty="0">
                <a:solidFill>
                  <a:srgbClr val="080808"/>
                </a:solidFill>
                <a:latin typeface="JetBrains Mono"/>
              </a:rPr>
              <a:t>;</a:t>
            </a:r>
            <a:br>
              <a:rPr lang="en" altLang="zh-CN" sz="700" dirty="0">
                <a:solidFill>
                  <a:srgbClr val="080808"/>
                </a:solidFill>
                <a:latin typeface="JetBrains Mono"/>
              </a:rPr>
            </a:br>
            <a:r>
              <a:rPr lang="en" altLang="zh-CN" sz="700" dirty="0">
                <a:solidFill>
                  <a:srgbClr val="080808"/>
                </a:solidFill>
                <a:latin typeface="JetBrains Mono"/>
              </a:rPr>
              <a:t>            }</a:t>
            </a:r>
            <a:br>
              <a:rPr lang="en" altLang="zh-CN" sz="700" dirty="0">
                <a:solidFill>
                  <a:srgbClr val="080808"/>
                </a:solidFill>
                <a:latin typeface="JetBrains Mono"/>
              </a:rPr>
            </a:b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a:solidFill>
                  <a:srgbClr val="000000"/>
                </a:solidFill>
                <a:latin typeface="JetBrains Mono"/>
              </a:rPr>
              <a:t>Document doc </a:t>
            </a:r>
            <a:r>
              <a:rPr lang="en" altLang="zh-CN" sz="700" dirty="0">
                <a:solidFill>
                  <a:srgbClr val="080808"/>
                </a:solidFill>
                <a:latin typeface="JetBrains Mono"/>
              </a:rPr>
              <a:t>= </a:t>
            </a:r>
            <a:r>
              <a:rPr lang="en" altLang="zh-CN" sz="700" dirty="0" err="1">
                <a:solidFill>
                  <a:srgbClr val="000000"/>
                </a:solidFill>
                <a:latin typeface="JetBrains Mono"/>
              </a:rPr>
              <a:t>storedFields</a:t>
            </a:r>
            <a:r>
              <a:rPr lang="en" altLang="zh-CN" sz="700" dirty="0" err="1">
                <a:solidFill>
                  <a:srgbClr val="080808"/>
                </a:solidFill>
                <a:latin typeface="JetBrains Mono"/>
              </a:rPr>
              <a:t>.document</a:t>
            </a:r>
            <a:r>
              <a:rPr lang="en" altLang="zh-CN" sz="700" dirty="0">
                <a:solidFill>
                  <a:srgbClr val="080808"/>
                </a:solidFill>
                <a:latin typeface="JetBrains Mono"/>
              </a:rPr>
              <a:t>(</a:t>
            </a:r>
            <a:r>
              <a:rPr lang="en" altLang="zh-CN" sz="700" dirty="0">
                <a:solidFill>
                  <a:srgbClr val="000000"/>
                </a:solidFill>
                <a:latin typeface="JetBrains Mono"/>
              </a:rPr>
              <a:t>hits</a:t>
            </a:r>
            <a:r>
              <a:rPr lang="en" altLang="zh-CN" sz="700" dirty="0">
                <a:solidFill>
                  <a:srgbClr val="080808"/>
                </a:solidFill>
                <a:latin typeface="JetBrains Mono"/>
              </a:rPr>
              <a:t>[</a:t>
            </a:r>
            <a:r>
              <a:rPr lang="en" altLang="zh-CN" sz="700" dirty="0" err="1">
                <a:solidFill>
                  <a:srgbClr val="000000"/>
                </a:solidFill>
                <a:latin typeface="JetBrains Mono"/>
              </a:rPr>
              <a:t>i</a:t>
            </a:r>
            <a:r>
              <a:rPr lang="en" altLang="zh-CN" sz="700" dirty="0">
                <a:solidFill>
                  <a:srgbClr val="080808"/>
                </a:solidFill>
                <a:latin typeface="JetBrains Mono"/>
              </a:rPr>
              <a:t>].</a:t>
            </a:r>
            <a:r>
              <a:rPr lang="en" altLang="zh-CN" sz="700" dirty="0">
                <a:solidFill>
                  <a:srgbClr val="871094"/>
                </a:solidFill>
                <a:latin typeface="JetBrains Mono"/>
              </a:rPr>
              <a:t>doc</a:t>
            </a:r>
            <a:r>
              <a:rPr lang="en" altLang="zh-CN" sz="700" dirty="0">
                <a:solidFill>
                  <a:srgbClr val="080808"/>
                </a:solidFill>
                <a:latin typeface="JetBrains Mono"/>
              </a:rPr>
              <a:t>);</a:t>
            </a: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a:solidFill>
                  <a:srgbClr val="000000"/>
                </a:solidFill>
                <a:latin typeface="JetBrains Mono"/>
              </a:rPr>
              <a:t>String path </a:t>
            </a:r>
            <a:r>
              <a:rPr lang="en" altLang="zh-CN" sz="700" dirty="0">
                <a:solidFill>
                  <a:srgbClr val="080808"/>
                </a:solidFill>
                <a:latin typeface="JetBrains Mono"/>
              </a:rPr>
              <a:t>= </a:t>
            </a:r>
            <a:r>
              <a:rPr lang="en" altLang="zh-CN" sz="700" dirty="0" err="1">
                <a:solidFill>
                  <a:srgbClr val="000000"/>
                </a:solidFill>
                <a:latin typeface="JetBrains Mono"/>
              </a:rPr>
              <a:t>doc</a:t>
            </a:r>
            <a:r>
              <a:rPr lang="en" altLang="zh-CN" sz="700" dirty="0" err="1">
                <a:solidFill>
                  <a:srgbClr val="080808"/>
                </a:solidFill>
                <a:latin typeface="JetBrains Mono"/>
              </a:rPr>
              <a:t>.get</a:t>
            </a:r>
            <a:r>
              <a:rPr lang="en" altLang="zh-CN" sz="700" dirty="0">
                <a:solidFill>
                  <a:srgbClr val="080808"/>
                </a:solidFill>
                <a:latin typeface="JetBrains Mono"/>
              </a:rPr>
              <a:t>(</a:t>
            </a:r>
            <a:r>
              <a:rPr lang="en" altLang="zh-CN" sz="700" dirty="0">
                <a:solidFill>
                  <a:srgbClr val="067D17"/>
                </a:solidFill>
                <a:latin typeface="JetBrains Mono"/>
              </a:rPr>
              <a:t>"path"</a:t>
            </a:r>
            <a:r>
              <a:rPr lang="en" altLang="zh-CN" sz="700" dirty="0">
                <a:solidFill>
                  <a:srgbClr val="080808"/>
                </a:solidFill>
                <a:latin typeface="JetBrains Mono"/>
              </a:rPr>
              <a:t>);</a:t>
            </a: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a:solidFill>
                  <a:srgbClr val="0033B3"/>
                </a:solidFill>
                <a:latin typeface="JetBrains Mono"/>
              </a:rPr>
              <a:t>if </a:t>
            </a:r>
            <a:r>
              <a:rPr lang="en" altLang="zh-CN" sz="700" dirty="0">
                <a:solidFill>
                  <a:srgbClr val="080808"/>
                </a:solidFill>
                <a:latin typeface="JetBrains Mono"/>
              </a:rPr>
              <a:t>(</a:t>
            </a:r>
            <a:r>
              <a:rPr lang="en" altLang="zh-CN" sz="700" dirty="0">
                <a:solidFill>
                  <a:srgbClr val="000000"/>
                </a:solidFill>
                <a:latin typeface="JetBrains Mono"/>
              </a:rPr>
              <a:t>path </a:t>
            </a:r>
            <a:r>
              <a:rPr lang="en" altLang="zh-CN" sz="700" dirty="0">
                <a:solidFill>
                  <a:srgbClr val="080808"/>
                </a:solidFill>
                <a:latin typeface="JetBrains Mono"/>
              </a:rPr>
              <a:t>!= </a:t>
            </a:r>
            <a:r>
              <a:rPr lang="en" altLang="zh-CN" sz="700" dirty="0">
                <a:solidFill>
                  <a:srgbClr val="0033B3"/>
                </a:solidFill>
                <a:latin typeface="JetBrains Mono"/>
              </a:rPr>
              <a:t>null</a:t>
            </a:r>
            <a:r>
              <a:rPr lang="en" altLang="zh-CN" sz="700" dirty="0">
                <a:solidFill>
                  <a:srgbClr val="080808"/>
                </a:solidFill>
                <a:latin typeface="JetBrains Mono"/>
              </a:rPr>
              <a:t>) {</a:t>
            </a: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err="1">
                <a:solidFill>
                  <a:srgbClr val="000000"/>
                </a:solidFill>
                <a:latin typeface="JetBrains Mono"/>
              </a:rPr>
              <a:t>System</a:t>
            </a:r>
            <a:r>
              <a:rPr lang="en" altLang="zh-CN" sz="700" dirty="0" err="1">
                <a:solidFill>
                  <a:srgbClr val="080808"/>
                </a:solidFill>
                <a:latin typeface="JetBrains Mono"/>
              </a:rPr>
              <a:t>.</a:t>
            </a:r>
            <a:r>
              <a:rPr lang="en" altLang="zh-CN" sz="700" i="1" dirty="0" err="1">
                <a:solidFill>
                  <a:srgbClr val="871094"/>
                </a:solidFill>
                <a:latin typeface="JetBrains Mono"/>
              </a:rPr>
              <a:t>out</a:t>
            </a:r>
            <a:r>
              <a:rPr lang="en" altLang="zh-CN" sz="700" dirty="0" err="1">
                <a:solidFill>
                  <a:srgbClr val="080808"/>
                </a:solidFill>
                <a:latin typeface="JetBrains Mono"/>
              </a:rPr>
              <a:t>.println</a:t>
            </a:r>
            <a:r>
              <a:rPr lang="en" altLang="zh-CN" sz="700" dirty="0">
                <a:solidFill>
                  <a:srgbClr val="080808"/>
                </a:solidFill>
                <a:latin typeface="JetBrains Mono"/>
              </a:rPr>
              <a:t>((</a:t>
            </a:r>
            <a:r>
              <a:rPr lang="en" altLang="zh-CN" sz="700" dirty="0" err="1">
                <a:solidFill>
                  <a:srgbClr val="000000"/>
                </a:solidFill>
                <a:latin typeface="JetBrains Mono"/>
              </a:rPr>
              <a:t>i</a:t>
            </a:r>
            <a:r>
              <a:rPr lang="en" altLang="zh-CN" sz="700" dirty="0">
                <a:solidFill>
                  <a:srgbClr val="000000"/>
                </a:solidFill>
                <a:latin typeface="JetBrains Mono"/>
              </a:rPr>
              <a:t> </a:t>
            </a:r>
            <a:r>
              <a:rPr lang="en" altLang="zh-CN" sz="700" dirty="0">
                <a:solidFill>
                  <a:srgbClr val="080808"/>
                </a:solidFill>
                <a:latin typeface="JetBrains Mono"/>
              </a:rPr>
              <a:t>+ </a:t>
            </a:r>
            <a:r>
              <a:rPr lang="en" altLang="zh-CN" sz="700" dirty="0">
                <a:solidFill>
                  <a:srgbClr val="1750EB"/>
                </a:solidFill>
                <a:latin typeface="JetBrains Mono"/>
              </a:rPr>
              <a:t>1</a:t>
            </a:r>
            <a:r>
              <a:rPr lang="en" altLang="zh-CN" sz="700" dirty="0">
                <a:solidFill>
                  <a:srgbClr val="080808"/>
                </a:solidFill>
                <a:latin typeface="JetBrains Mono"/>
              </a:rPr>
              <a:t>) + </a:t>
            </a:r>
            <a:r>
              <a:rPr lang="en" altLang="zh-CN" sz="700" dirty="0">
                <a:solidFill>
                  <a:srgbClr val="067D17"/>
                </a:solidFill>
                <a:latin typeface="JetBrains Mono"/>
              </a:rPr>
              <a:t>". " </a:t>
            </a:r>
            <a:r>
              <a:rPr lang="en" altLang="zh-CN" sz="700" dirty="0">
                <a:solidFill>
                  <a:srgbClr val="080808"/>
                </a:solidFill>
                <a:latin typeface="JetBrains Mono"/>
              </a:rPr>
              <a:t>+ </a:t>
            </a:r>
            <a:r>
              <a:rPr lang="en" altLang="zh-CN" sz="700" dirty="0">
                <a:solidFill>
                  <a:srgbClr val="000000"/>
                </a:solidFill>
                <a:latin typeface="JetBrains Mono"/>
              </a:rPr>
              <a:t>path</a:t>
            </a:r>
            <a:r>
              <a:rPr lang="en" altLang="zh-CN" sz="700" dirty="0">
                <a:solidFill>
                  <a:srgbClr val="080808"/>
                </a:solidFill>
                <a:latin typeface="JetBrains Mono"/>
              </a:rPr>
              <a:t>);</a:t>
            </a: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a:solidFill>
                  <a:srgbClr val="000000"/>
                </a:solidFill>
                <a:latin typeface="JetBrains Mono"/>
              </a:rPr>
              <a:t>String title </a:t>
            </a:r>
            <a:r>
              <a:rPr lang="en" altLang="zh-CN" sz="700" dirty="0">
                <a:solidFill>
                  <a:srgbClr val="080808"/>
                </a:solidFill>
                <a:latin typeface="JetBrains Mono"/>
              </a:rPr>
              <a:t>= </a:t>
            </a:r>
            <a:r>
              <a:rPr lang="en" altLang="zh-CN" sz="700" dirty="0" err="1">
                <a:solidFill>
                  <a:srgbClr val="000000"/>
                </a:solidFill>
                <a:latin typeface="JetBrains Mono"/>
              </a:rPr>
              <a:t>doc</a:t>
            </a:r>
            <a:r>
              <a:rPr lang="en" altLang="zh-CN" sz="700" dirty="0" err="1">
                <a:solidFill>
                  <a:srgbClr val="080808"/>
                </a:solidFill>
                <a:latin typeface="JetBrains Mono"/>
              </a:rPr>
              <a:t>.get</a:t>
            </a:r>
            <a:r>
              <a:rPr lang="en" altLang="zh-CN" sz="700" dirty="0">
                <a:solidFill>
                  <a:srgbClr val="080808"/>
                </a:solidFill>
                <a:latin typeface="JetBrains Mono"/>
              </a:rPr>
              <a:t>(</a:t>
            </a:r>
            <a:r>
              <a:rPr lang="en" altLang="zh-CN" sz="700" dirty="0">
                <a:solidFill>
                  <a:srgbClr val="067D17"/>
                </a:solidFill>
                <a:latin typeface="JetBrains Mono"/>
              </a:rPr>
              <a:t>"title"</a:t>
            </a:r>
            <a:r>
              <a:rPr lang="en" altLang="zh-CN" sz="700" dirty="0">
                <a:solidFill>
                  <a:srgbClr val="080808"/>
                </a:solidFill>
                <a:latin typeface="JetBrains Mono"/>
              </a:rPr>
              <a:t>);</a:t>
            </a: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a:solidFill>
                  <a:srgbClr val="0033B3"/>
                </a:solidFill>
                <a:latin typeface="JetBrains Mono"/>
              </a:rPr>
              <a:t>if </a:t>
            </a:r>
            <a:r>
              <a:rPr lang="en" altLang="zh-CN" sz="700" dirty="0">
                <a:solidFill>
                  <a:srgbClr val="080808"/>
                </a:solidFill>
                <a:latin typeface="JetBrains Mono"/>
              </a:rPr>
              <a:t>(</a:t>
            </a:r>
            <a:r>
              <a:rPr lang="en" altLang="zh-CN" sz="700" dirty="0">
                <a:solidFill>
                  <a:srgbClr val="000000"/>
                </a:solidFill>
                <a:latin typeface="JetBrains Mono"/>
              </a:rPr>
              <a:t>title </a:t>
            </a:r>
            <a:r>
              <a:rPr lang="en" altLang="zh-CN" sz="700" dirty="0">
                <a:solidFill>
                  <a:srgbClr val="080808"/>
                </a:solidFill>
                <a:latin typeface="JetBrains Mono"/>
              </a:rPr>
              <a:t>!= </a:t>
            </a:r>
            <a:r>
              <a:rPr lang="en" altLang="zh-CN" sz="700" dirty="0">
                <a:solidFill>
                  <a:srgbClr val="0033B3"/>
                </a:solidFill>
                <a:latin typeface="JetBrains Mono"/>
              </a:rPr>
              <a:t>null</a:t>
            </a:r>
            <a:r>
              <a:rPr lang="en" altLang="zh-CN" sz="700" dirty="0">
                <a:solidFill>
                  <a:srgbClr val="080808"/>
                </a:solidFill>
                <a:latin typeface="JetBrains Mono"/>
              </a:rPr>
              <a:t>) {</a:t>
            </a: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err="1">
                <a:solidFill>
                  <a:srgbClr val="000000"/>
                </a:solidFill>
                <a:latin typeface="JetBrains Mono"/>
              </a:rPr>
              <a:t>System</a:t>
            </a:r>
            <a:r>
              <a:rPr lang="en" altLang="zh-CN" sz="700" dirty="0" err="1">
                <a:solidFill>
                  <a:srgbClr val="080808"/>
                </a:solidFill>
                <a:latin typeface="JetBrains Mono"/>
              </a:rPr>
              <a:t>.</a:t>
            </a:r>
            <a:r>
              <a:rPr lang="en" altLang="zh-CN" sz="700" i="1" dirty="0" err="1">
                <a:solidFill>
                  <a:srgbClr val="871094"/>
                </a:solidFill>
                <a:latin typeface="JetBrains Mono"/>
              </a:rPr>
              <a:t>out</a:t>
            </a:r>
            <a:r>
              <a:rPr lang="en" altLang="zh-CN" sz="700" dirty="0" err="1">
                <a:solidFill>
                  <a:srgbClr val="080808"/>
                </a:solidFill>
                <a:latin typeface="JetBrains Mono"/>
              </a:rPr>
              <a:t>.println</a:t>
            </a:r>
            <a:r>
              <a:rPr lang="en" altLang="zh-CN" sz="700" dirty="0">
                <a:solidFill>
                  <a:srgbClr val="080808"/>
                </a:solidFill>
                <a:latin typeface="JetBrains Mono"/>
              </a:rPr>
              <a:t>(</a:t>
            </a:r>
            <a:r>
              <a:rPr lang="en" altLang="zh-CN" sz="700" dirty="0">
                <a:solidFill>
                  <a:srgbClr val="067D17"/>
                </a:solidFill>
                <a:latin typeface="JetBrains Mono"/>
              </a:rPr>
              <a:t>"   Title: " </a:t>
            </a:r>
            <a:r>
              <a:rPr lang="en" altLang="zh-CN" sz="700" dirty="0">
                <a:solidFill>
                  <a:srgbClr val="080808"/>
                </a:solidFill>
                <a:latin typeface="JetBrains Mono"/>
              </a:rPr>
              <a:t>+ </a:t>
            </a:r>
            <a:r>
              <a:rPr lang="en" altLang="zh-CN" sz="700" dirty="0" err="1">
                <a:solidFill>
                  <a:srgbClr val="000000"/>
                </a:solidFill>
                <a:latin typeface="JetBrains Mono"/>
              </a:rPr>
              <a:t>doc</a:t>
            </a:r>
            <a:r>
              <a:rPr lang="en" altLang="zh-CN" sz="700" dirty="0" err="1">
                <a:solidFill>
                  <a:srgbClr val="080808"/>
                </a:solidFill>
                <a:latin typeface="JetBrains Mono"/>
              </a:rPr>
              <a:t>.get</a:t>
            </a:r>
            <a:r>
              <a:rPr lang="en" altLang="zh-CN" sz="700" dirty="0">
                <a:solidFill>
                  <a:srgbClr val="080808"/>
                </a:solidFill>
                <a:latin typeface="JetBrains Mono"/>
              </a:rPr>
              <a:t>(</a:t>
            </a:r>
            <a:r>
              <a:rPr lang="en" altLang="zh-CN" sz="700" dirty="0">
                <a:solidFill>
                  <a:srgbClr val="067D17"/>
                </a:solidFill>
                <a:latin typeface="JetBrains Mono"/>
              </a:rPr>
              <a:t>"title"</a:t>
            </a:r>
            <a:r>
              <a:rPr lang="en" altLang="zh-CN" sz="700" dirty="0">
                <a:solidFill>
                  <a:srgbClr val="080808"/>
                </a:solidFill>
                <a:latin typeface="JetBrains Mono"/>
              </a:rPr>
              <a:t>));</a:t>
            </a:r>
            <a:br>
              <a:rPr lang="en" altLang="zh-CN" sz="700" dirty="0">
                <a:solidFill>
                  <a:srgbClr val="080808"/>
                </a:solidFill>
                <a:latin typeface="JetBrains Mono"/>
              </a:rPr>
            </a:br>
            <a:r>
              <a:rPr lang="en" altLang="zh-CN" sz="700" dirty="0">
                <a:solidFill>
                  <a:srgbClr val="080808"/>
                </a:solidFill>
                <a:latin typeface="JetBrains Mono"/>
              </a:rPr>
              <a:t>                }</a:t>
            </a:r>
            <a:br>
              <a:rPr lang="en" altLang="zh-CN" sz="700" dirty="0">
                <a:solidFill>
                  <a:srgbClr val="080808"/>
                </a:solidFill>
                <a:latin typeface="JetBrains Mono"/>
              </a:rPr>
            </a:br>
            <a:r>
              <a:rPr lang="en" altLang="zh-CN" sz="700" dirty="0">
                <a:solidFill>
                  <a:srgbClr val="080808"/>
                </a:solidFill>
                <a:latin typeface="JetBrains Mono"/>
              </a:rPr>
              <a:t>            } </a:t>
            </a:r>
            <a:r>
              <a:rPr lang="en" altLang="zh-CN" sz="700" dirty="0">
                <a:solidFill>
                  <a:srgbClr val="0033B3"/>
                </a:solidFill>
                <a:latin typeface="JetBrains Mono"/>
              </a:rPr>
              <a:t>else </a:t>
            </a:r>
            <a:r>
              <a:rPr lang="en" altLang="zh-CN" sz="700" dirty="0">
                <a:solidFill>
                  <a:srgbClr val="080808"/>
                </a:solidFill>
                <a:latin typeface="JetBrains Mono"/>
              </a:rPr>
              <a:t>{</a:t>
            </a: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err="1">
                <a:solidFill>
                  <a:srgbClr val="000000"/>
                </a:solidFill>
                <a:latin typeface="JetBrains Mono"/>
              </a:rPr>
              <a:t>System</a:t>
            </a:r>
            <a:r>
              <a:rPr lang="en" altLang="zh-CN" sz="700" dirty="0" err="1">
                <a:solidFill>
                  <a:srgbClr val="080808"/>
                </a:solidFill>
                <a:latin typeface="JetBrains Mono"/>
              </a:rPr>
              <a:t>.</a:t>
            </a:r>
            <a:r>
              <a:rPr lang="en" altLang="zh-CN" sz="700" i="1" dirty="0" err="1">
                <a:solidFill>
                  <a:srgbClr val="871094"/>
                </a:solidFill>
                <a:latin typeface="JetBrains Mono"/>
              </a:rPr>
              <a:t>out</a:t>
            </a:r>
            <a:r>
              <a:rPr lang="en" altLang="zh-CN" sz="700" dirty="0" err="1">
                <a:solidFill>
                  <a:srgbClr val="080808"/>
                </a:solidFill>
                <a:latin typeface="JetBrains Mono"/>
              </a:rPr>
              <a:t>.println</a:t>
            </a:r>
            <a:r>
              <a:rPr lang="en" altLang="zh-CN" sz="700" dirty="0">
                <a:solidFill>
                  <a:srgbClr val="080808"/>
                </a:solidFill>
                <a:latin typeface="JetBrains Mono"/>
              </a:rPr>
              <a:t>((</a:t>
            </a:r>
            <a:r>
              <a:rPr lang="en" altLang="zh-CN" sz="700" dirty="0" err="1">
                <a:solidFill>
                  <a:srgbClr val="000000"/>
                </a:solidFill>
                <a:latin typeface="JetBrains Mono"/>
              </a:rPr>
              <a:t>i</a:t>
            </a:r>
            <a:r>
              <a:rPr lang="en" altLang="zh-CN" sz="700" dirty="0">
                <a:solidFill>
                  <a:srgbClr val="000000"/>
                </a:solidFill>
                <a:latin typeface="JetBrains Mono"/>
              </a:rPr>
              <a:t> </a:t>
            </a:r>
            <a:r>
              <a:rPr lang="en" altLang="zh-CN" sz="700" dirty="0">
                <a:solidFill>
                  <a:srgbClr val="080808"/>
                </a:solidFill>
                <a:latin typeface="JetBrains Mono"/>
              </a:rPr>
              <a:t>+ </a:t>
            </a:r>
            <a:r>
              <a:rPr lang="en" altLang="zh-CN" sz="700" dirty="0">
                <a:solidFill>
                  <a:srgbClr val="1750EB"/>
                </a:solidFill>
                <a:latin typeface="JetBrains Mono"/>
              </a:rPr>
              <a:t>1</a:t>
            </a:r>
            <a:r>
              <a:rPr lang="en" altLang="zh-CN" sz="700" dirty="0">
                <a:solidFill>
                  <a:srgbClr val="080808"/>
                </a:solidFill>
                <a:latin typeface="JetBrains Mono"/>
              </a:rPr>
              <a:t>) + </a:t>
            </a:r>
            <a:r>
              <a:rPr lang="en" altLang="zh-CN" sz="700" dirty="0">
                <a:solidFill>
                  <a:srgbClr val="067D17"/>
                </a:solidFill>
                <a:latin typeface="JetBrains Mono"/>
              </a:rPr>
              <a:t>". " </a:t>
            </a:r>
            <a:r>
              <a:rPr lang="en" altLang="zh-CN" sz="700" dirty="0">
                <a:solidFill>
                  <a:srgbClr val="080808"/>
                </a:solidFill>
                <a:latin typeface="JetBrains Mono"/>
              </a:rPr>
              <a:t>+ </a:t>
            </a:r>
            <a:r>
              <a:rPr lang="en" altLang="zh-CN" sz="700" dirty="0">
                <a:solidFill>
                  <a:srgbClr val="067D17"/>
                </a:solidFill>
                <a:latin typeface="JetBrains Mono"/>
              </a:rPr>
              <a:t>"No path for this document"</a:t>
            </a:r>
            <a:r>
              <a:rPr lang="en" altLang="zh-CN" sz="700" dirty="0">
                <a:solidFill>
                  <a:srgbClr val="080808"/>
                </a:solidFill>
                <a:latin typeface="JetBrains Mono"/>
              </a:rPr>
              <a:t>);</a:t>
            </a:r>
            <a:br>
              <a:rPr lang="en" altLang="zh-CN" sz="700" dirty="0">
                <a:solidFill>
                  <a:srgbClr val="080808"/>
                </a:solidFill>
                <a:latin typeface="JetBrains Mono"/>
              </a:rPr>
            </a:br>
            <a:r>
              <a:rPr lang="en" altLang="zh-CN" sz="700" dirty="0">
                <a:solidFill>
                  <a:srgbClr val="080808"/>
                </a:solidFill>
                <a:latin typeface="JetBrains Mono"/>
              </a:rPr>
              <a:t>            }</a:t>
            </a:r>
            <a:br>
              <a:rPr lang="en" altLang="zh-CN" sz="700" dirty="0">
                <a:solidFill>
                  <a:srgbClr val="080808"/>
                </a:solidFill>
                <a:latin typeface="JetBrains Mono"/>
              </a:rPr>
            </a:br>
            <a:r>
              <a:rPr lang="en" altLang="zh-CN" sz="700" dirty="0">
                <a:solidFill>
                  <a:srgbClr val="080808"/>
                </a:solidFill>
                <a:latin typeface="JetBrains Mono"/>
              </a:rPr>
              <a:t>        }</a:t>
            </a:r>
            <a:br>
              <a:rPr lang="en" altLang="zh-CN" sz="700" dirty="0">
                <a:solidFill>
                  <a:srgbClr val="080808"/>
                </a:solidFill>
                <a:latin typeface="JetBrains Mono"/>
              </a:rPr>
            </a:b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a:solidFill>
                  <a:srgbClr val="0033B3"/>
                </a:solidFill>
                <a:latin typeface="JetBrains Mono"/>
              </a:rPr>
              <a:t>if </a:t>
            </a:r>
            <a:r>
              <a:rPr lang="en" altLang="zh-CN" sz="700" dirty="0">
                <a:solidFill>
                  <a:srgbClr val="080808"/>
                </a:solidFill>
                <a:latin typeface="JetBrains Mono"/>
              </a:rPr>
              <a:t>(!interactive || </a:t>
            </a:r>
            <a:r>
              <a:rPr lang="en" altLang="zh-CN" sz="700" dirty="0">
                <a:solidFill>
                  <a:srgbClr val="000000"/>
                </a:solidFill>
                <a:latin typeface="JetBrains Mono"/>
              </a:rPr>
              <a:t>end </a:t>
            </a:r>
            <a:r>
              <a:rPr lang="en" altLang="zh-CN" sz="700" dirty="0">
                <a:solidFill>
                  <a:srgbClr val="080808"/>
                </a:solidFill>
                <a:latin typeface="JetBrains Mono"/>
              </a:rPr>
              <a:t>== </a:t>
            </a:r>
            <a:r>
              <a:rPr lang="en" altLang="zh-CN" sz="700" dirty="0">
                <a:solidFill>
                  <a:srgbClr val="1750EB"/>
                </a:solidFill>
                <a:latin typeface="JetBrains Mono"/>
              </a:rPr>
              <a:t>0</a:t>
            </a:r>
            <a:r>
              <a:rPr lang="en" altLang="zh-CN" sz="700" dirty="0">
                <a:solidFill>
                  <a:srgbClr val="080808"/>
                </a:solidFill>
                <a:latin typeface="JetBrains Mono"/>
              </a:rPr>
              <a:t>) {</a:t>
            </a:r>
            <a:br>
              <a:rPr lang="en" altLang="zh-CN" sz="700" dirty="0">
                <a:solidFill>
                  <a:srgbClr val="080808"/>
                </a:solidFill>
                <a:latin typeface="JetBrains Mono"/>
              </a:rPr>
            </a:br>
            <a:r>
              <a:rPr lang="en" altLang="zh-CN" sz="700" dirty="0">
                <a:solidFill>
                  <a:srgbClr val="080808"/>
                </a:solidFill>
                <a:latin typeface="JetBrains Mono"/>
              </a:rPr>
              <a:t>            </a:t>
            </a:r>
            <a:r>
              <a:rPr lang="en" altLang="zh-CN" sz="700" dirty="0">
                <a:solidFill>
                  <a:srgbClr val="0033B3"/>
                </a:solidFill>
                <a:latin typeface="JetBrains Mono"/>
              </a:rPr>
              <a:t>break</a:t>
            </a:r>
            <a:r>
              <a:rPr lang="en" altLang="zh-CN" sz="700" dirty="0">
                <a:solidFill>
                  <a:srgbClr val="080808"/>
                </a:solidFill>
                <a:latin typeface="JetBrains Mono"/>
              </a:rPr>
              <a:t>;</a:t>
            </a:r>
            <a:br>
              <a:rPr lang="en" altLang="zh-CN" sz="700" dirty="0">
                <a:solidFill>
                  <a:srgbClr val="080808"/>
                </a:solidFill>
                <a:latin typeface="JetBrains Mono"/>
              </a:rPr>
            </a:br>
            <a:r>
              <a:rPr lang="en" altLang="zh-CN" sz="700" dirty="0">
                <a:solidFill>
                  <a:srgbClr val="080808"/>
                </a:solidFill>
                <a:latin typeface="JetBrains Mono"/>
              </a:rPr>
              <a:t>        }</a:t>
            </a:r>
            <a:br>
              <a:rPr lang="en" altLang="zh-CN" sz="700" dirty="0">
                <a:solidFill>
                  <a:srgbClr val="080808"/>
                </a:solidFill>
                <a:latin typeface="JetBrains Mono"/>
              </a:rPr>
            </a:br>
            <a:br>
              <a:rPr lang="en" altLang="zh-CN" sz="700" dirty="0">
                <a:solidFill>
                  <a:srgbClr val="080808"/>
                </a:solidFill>
                <a:latin typeface="JetBrains Mono"/>
              </a:rPr>
            </a:br>
            <a:r>
              <a:rPr lang="en-US" altLang="zh-CN" sz="700" dirty="0">
                <a:solidFill>
                  <a:schemeClr val="tx2"/>
                </a:solidFill>
              </a:rPr>
              <a:t>              </a:t>
            </a:r>
          </a:p>
          <a:p>
            <a:pPr marL="0" indent="0">
              <a:buFont typeface="Arial" pitchFamily="34" charset="0"/>
              <a:buNone/>
            </a:pPr>
            <a:endParaRPr lang="zh-CN" altLang="en-US" sz="700" dirty="0"/>
          </a:p>
        </p:txBody>
      </p:sp>
      <p:sp>
        <p:nvSpPr>
          <p:cNvPr id="6" name="内容占位符 2">
            <a:extLst>
              <a:ext uri="{FF2B5EF4-FFF2-40B4-BE49-F238E27FC236}">
                <a16:creationId xmlns:a16="http://schemas.microsoft.com/office/drawing/2014/main" id="{8F1819A2-0DB7-C617-EFEC-D929214E31AF}"/>
              </a:ext>
            </a:extLst>
          </p:cNvPr>
          <p:cNvSpPr txBox="1">
            <a:spLocks/>
          </p:cNvSpPr>
          <p:nvPr/>
        </p:nvSpPr>
        <p:spPr>
          <a:xfrm>
            <a:off x="5940152" y="839051"/>
            <a:ext cx="3024336" cy="3940924"/>
          </a:xfrm>
          <a:prstGeom prst="rect">
            <a:avLst/>
          </a:prstGeom>
        </p:spPr>
        <p:txBody>
          <a:bodyPr vert="horz" lIns="91440" tIns="45720" rIns="91440" bIns="45720" rtlCol="0">
            <a:normAutofit fontScale="40000" lnSpcReduction="20000"/>
          </a:bodyPr>
          <a:lst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r>
              <a:rPr lang="en" altLang="zh-CN" dirty="0">
                <a:solidFill>
                  <a:srgbClr val="080808"/>
                </a:solidFill>
                <a:latin typeface="JetBrains Mono"/>
              </a:rPr>
              <a:t>        </a:t>
            </a:r>
            <a:r>
              <a:rPr lang="en" altLang="zh-CN" dirty="0">
                <a:solidFill>
                  <a:srgbClr val="0033B3"/>
                </a:solidFill>
                <a:latin typeface="JetBrains Mono"/>
              </a:rPr>
              <a:t>if </a:t>
            </a:r>
            <a:r>
              <a:rPr lang="en" altLang="zh-CN" dirty="0">
                <a:solidFill>
                  <a:srgbClr val="080808"/>
                </a:solidFill>
                <a:latin typeface="JetBrains Mono"/>
              </a:rPr>
              <a:t>(</a:t>
            </a:r>
            <a:r>
              <a:rPr lang="en" altLang="zh-CN" dirty="0" err="1">
                <a:solidFill>
                  <a:srgbClr val="000000"/>
                </a:solidFill>
                <a:latin typeface="JetBrains Mono"/>
              </a:rPr>
              <a:t>numTotalHits</a:t>
            </a:r>
            <a:r>
              <a:rPr lang="en" altLang="zh-CN" dirty="0">
                <a:solidFill>
                  <a:srgbClr val="000000"/>
                </a:solidFill>
                <a:latin typeface="JetBrains Mono"/>
              </a:rPr>
              <a:t> </a:t>
            </a:r>
            <a:r>
              <a:rPr lang="en" altLang="zh-CN" dirty="0">
                <a:solidFill>
                  <a:srgbClr val="080808"/>
                </a:solidFill>
                <a:latin typeface="JetBrains Mono"/>
              </a:rPr>
              <a:t>&gt;= </a:t>
            </a:r>
            <a:r>
              <a:rPr lang="en" altLang="zh-CN" dirty="0">
                <a:solidFill>
                  <a:srgbClr val="000000"/>
                </a:solidFill>
                <a:latin typeface="JetBrains Mono"/>
              </a:rPr>
              <a:t>end</a:t>
            </a:r>
            <a:r>
              <a:rPr lang="en" altLang="zh-CN" dirty="0">
                <a:solidFill>
                  <a:srgbClr val="080808"/>
                </a:solidFill>
                <a:latin typeface="JetBrains Mono"/>
              </a:rPr>
              <a:t>) {</a:t>
            </a:r>
            <a:br>
              <a:rPr lang="en" altLang="zh-CN" dirty="0">
                <a:solidFill>
                  <a:srgbClr val="080808"/>
                </a:solidFill>
                <a:latin typeface="JetBrains Mono"/>
              </a:rPr>
            </a:br>
            <a:r>
              <a:rPr lang="en" altLang="zh-CN" dirty="0">
                <a:solidFill>
                  <a:srgbClr val="080808"/>
                </a:solidFill>
                <a:latin typeface="JetBrains Mono"/>
              </a:rPr>
              <a:t>            </a:t>
            </a:r>
            <a:r>
              <a:rPr lang="en" altLang="zh-CN" dirty="0" err="1">
                <a:solidFill>
                  <a:srgbClr val="0033B3"/>
                </a:solidFill>
                <a:latin typeface="JetBrains Mono"/>
              </a:rPr>
              <a:t>boolean</a:t>
            </a:r>
            <a:r>
              <a:rPr lang="en" altLang="zh-CN" dirty="0">
                <a:solidFill>
                  <a:srgbClr val="0033B3"/>
                </a:solidFill>
                <a:latin typeface="JetBrains Mono"/>
              </a:rPr>
              <a:t> </a:t>
            </a:r>
            <a:r>
              <a:rPr lang="en" altLang="zh-CN" dirty="0">
                <a:solidFill>
                  <a:srgbClr val="000000"/>
                </a:solidFill>
                <a:latin typeface="JetBrains Mono"/>
              </a:rPr>
              <a:t>quit </a:t>
            </a:r>
            <a:r>
              <a:rPr lang="en" altLang="zh-CN" dirty="0">
                <a:solidFill>
                  <a:srgbClr val="080808"/>
                </a:solidFill>
                <a:latin typeface="JetBrains Mono"/>
              </a:rPr>
              <a:t>= </a:t>
            </a:r>
            <a:r>
              <a:rPr lang="en" altLang="zh-CN" dirty="0">
                <a:solidFill>
                  <a:srgbClr val="0033B3"/>
                </a:solidFill>
                <a:latin typeface="JetBrains Mono"/>
              </a:rPr>
              <a:t>false</a:t>
            </a:r>
            <a:r>
              <a:rPr lang="en" altLang="zh-CN" dirty="0">
                <a:solidFill>
                  <a:srgbClr val="080808"/>
                </a:solidFill>
                <a:latin typeface="JetBrains Mono"/>
              </a:rPr>
              <a:t>;</a:t>
            </a:r>
            <a:br>
              <a:rPr lang="en" altLang="zh-CN" dirty="0">
                <a:solidFill>
                  <a:srgbClr val="080808"/>
                </a:solidFill>
                <a:latin typeface="JetBrains Mono"/>
              </a:rPr>
            </a:br>
            <a:r>
              <a:rPr lang="en" altLang="zh-CN" dirty="0">
                <a:solidFill>
                  <a:srgbClr val="080808"/>
                </a:solidFill>
                <a:latin typeface="JetBrains Mono"/>
              </a:rPr>
              <a:t>            </a:t>
            </a:r>
            <a:r>
              <a:rPr lang="en" altLang="zh-CN" dirty="0">
                <a:solidFill>
                  <a:srgbClr val="0033B3"/>
                </a:solidFill>
                <a:latin typeface="JetBrains Mono"/>
              </a:rPr>
              <a:t>while </a:t>
            </a:r>
            <a:r>
              <a:rPr lang="en" altLang="zh-CN" dirty="0">
                <a:solidFill>
                  <a:srgbClr val="080808"/>
                </a:solidFill>
                <a:latin typeface="JetBrains Mono"/>
              </a:rPr>
              <a:t>(</a:t>
            </a:r>
            <a:r>
              <a:rPr lang="en" altLang="zh-CN" dirty="0">
                <a:solidFill>
                  <a:srgbClr val="0033B3"/>
                </a:solidFill>
                <a:latin typeface="JetBrains Mono"/>
              </a:rPr>
              <a:t>true</a:t>
            </a:r>
            <a:r>
              <a:rPr lang="en" altLang="zh-CN" dirty="0">
                <a:solidFill>
                  <a:srgbClr val="080808"/>
                </a:solidFill>
                <a:latin typeface="JetBrains Mono"/>
              </a:rPr>
              <a:t>) {</a:t>
            </a:r>
            <a:br>
              <a:rPr lang="en" altLang="zh-CN" dirty="0">
                <a:solidFill>
                  <a:srgbClr val="080808"/>
                </a:solidFill>
                <a:latin typeface="JetBrains Mono"/>
              </a:rPr>
            </a:br>
            <a:r>
              <a:rPr lang="en" altLang="zh-CN" dirty="0">
                <a:solidFill>
                  <a:srgbClr val="080808"/>
                </a:solidFill>
                <a:latin typeface="JetBrains Mono"/>
              </a:rPr>
              <a:t>                </a:t>
            </a:r>
            <a:r>
              <a:rPr lang="en" altLang="zh-CN" dirty="0" err="1">
                <a:solidFill>
                  <a:srgbClr val="000000"/>
                </a:solidFill>
                <a:latin typeface="JetBrains Mono"/>
              </a:rPr>
              <a:t>System</a:t>
            </a:r>
            <a:r>
              <a:rPr lang="en" altLang="zh-CN" dirty="0" err="1">
                <a:solidFill>
                  <a:srgbClr val="080808"/>
                </a:solidFill>
                <a:latin typeface="JetBrains Mono"/>
              </a:rPr>
              <a:t>.</a:t>
            </a:r>
            <a:r>
              <a:rPr lang="en" altLang="zh-CN" i="1" dirty="0" err="1">
                <a:solidFill>
                  <a:srgbClr val="871094"/>
                </a:solidFill>
                <a:latin typeface="JetBrains Mono"/>
              </a:rPr>
              <a:t>out</a:t>
            </a:r>
            <a:r>
              <a:rPr lang="en" altLang="zh-CN" dirty="0" err="1">
                <a:solidFill>
                  <a:srgbClr val="080808"/>
                </a:solidFill>
                <a:latin typeface="JetBrains Mono"/>
              </a:rPr>
              <a:t>.print</a:t>
            </a:r>
            <a:r>
              <a:rPr lang="en" altLang="zh-CN" dirty="0">
                <a:solidFill>
                  <a:srgbClr val="080808"/>
                </a:solidFill>
                <a:latin typeface="JetBrains Mono"/>
              </a:rPr>
              <a:t>(</a:t>
            </a:r>
            <a:r>
              <a:rPr lang="en" altLang="zh-CN" dirty="0">
                <a:solidFill>
                  <a:srgbClr val="067D17"/>
                </a:solidFill>
                <a:latin typeface="JetBrains Mono"/>
              </a:rPr>
              <a:t>"Press "</a:t>
            </a:r>
            <a:r>
              <a:rPr lang="en" altLang="zh-CN" dirty="0">
                <a:solidFill>
                  <a:srgbClr val="080808"/>
                </a:solidFill>
                <a:latin typeface="JetBrains Mono"/>
              </a:rPr>
              <a:t>);</a:t>
            </a:r>
            <a:br>
              <a:rPr lang="en" altLang="zh-CN" dirty="0">
                <a:solidFill>
                  <a:srgbClr val="080808"/>
                </a:solidFill>
                <a:latin typeface="JetBrains Mono"/>
              </a:rPr>
            </a:br>
            <a:r>
              <a:rPr lang="en" altLang="zh-CN" dirty="0">
                <a:solidFill>
                  <a:srgbClr val="080808"/>
                </a:solidFill>
                <a:latin typeface="JetBrains Mono"/>
              </a:rPr>
              <a:t>                </a:t>
            </a:r>
            <a:r>
              <a:rPr lang="en" altLang="zh-CN" dirty="0">
                <a:solidFill>
                  <a:srgbClr val="0033B3"/>
                </a:solidFill>
                <a:latin typeface="JetBrains Mono"/>
              </a:rPr>
              <a:t>if </a:t>
            </a:r>
            <a:r>
              <a:rPr lang="en" altLang="zh-CN" dirty="0">
                <a:solidFill>
                  <a:srgbClr val="080808"/>
                </a:solidFill>
                <a:latin typeface="JetBrains Mono"/>
              </a:rPr>
              <a:t>(</a:t>
            </a:r>
            <a:r>
              <a:rPr lang="en" altLang="zh-CN" dirty="0">
                <a:solidFill>
                  <a:srgbClr val="000000"/>
                </a:solidFill>
                <a:latin typeface="JetBrains Mono"/>
              </a:rPr>
              <a:t>start </a:t>
            </a:r>
            <a:r>
              <a:rPr lang="en" altLang="zh-CN" dirty="0">
                <a:solidFill>
                  <a:srgbClr val="080808"/>
                </a:solidFill>
                <a:latin typeface="JetBrains Mono"/>
              </a:rPr>
              <a:t>- </a:t>
            </a:r>
            <a:r>
              <a:rPr lang="en" altLang="zh-CN" dirty="0" err="1">
                <a:solidFill>
                  <a:srgbClr val="080808"/>
                </a:solidFill>
                <a:latin typeface="JetBrains Mono"/>
              </a:rPr>
              <a:t>hitsPerPage</a:t>
            </a:r>
            <a:r>
              <a:rPr lang="en" altLang="zh-CN" dirty="0">
                <a:solidFill>
                  <a:srgbClr val="080808"/>
                </a:solidFill>
                <a:latin typeface="JetBrains Mono"/>
              </a:rPr>
              <a:t> &gt;= </a:t>
            </a:r>
            <a:r>
              <a:rPr lang="en" altLang="zh-CN" dirty="0">
                <a:solidFill>
                  <a:srgbClr val="1750EB"/>
                </a:solidFill>
                <a:latin typeface="JetBrains Mono"/>
              </a:rPr>
              <a:t>0</a:t>
            </a:r>
            <a:r>
              <a:rPr lang="en" altLang="zh-CN" dirty="0">
                <a:solidFill>
                  <a:srgbClr val="080808"/>
                </a:solidFill>
                <a:latin typeface="JetBrains Mono"/>
              </a:rPr>
              <a:t>) {</a:t>
            </a:r>
            <a:br>
              <a:rPr lang="en" altLang="zh-CN" dirty="0">
                <a:solidFill>
                  <a:srgbClr val="080808"/>
                </a:solidFill>
                <a:latin typeface="JetBrains Mono"/>
              </a:rPr>
            </a:br>
            <a:r>
              <a:rPr lang="en" altLang="zh-CN" dirty="0">
                <a:solidFill>
                  <a:srgbClr val="080808"/>
                </a:solidFill>
                <a:latin typeface="JetBrains Mono"/>
              </a:rPr>
              <a:t>                    </a:t>
            </a:r>
            <a:r>
              <a:rPr lang="en" altLang="zh-CN" dirty="0" err="1">
                <a:solidFill>
                  <a:srgbClr val="000000"/>
                </a:solidFill>
                <a:latin typeface="JetBrains Mono"/>
              </a:rPr>
              <a:t>System</a:t>
            </a:r>
            <a:r>
              <a:rPr lang="en" altLang="zh-CN" dirty="0" err="1">
                <a:solidFill>
                  <a:srgbClr val="080808"/>
                </a:solidFill>
                <a:latin typeface="JetBrains Mono"/>
              </a:rPr>
              <a:t>.</a:t>
            </a:r>
            <a:r>
              <a:rPr lang="en" altLang="zh-CN" i="1" dirty="0" err="1">
                <a:solidFill>
                  <a:srgbClr val="871094"/>
                </a:solidFill>
                <a:latin typeface="JetBrains Mono"/>
              </a:rPr>
              <a:t>out</a:t>
            </a:r>
            <a:r>
              <a:rPr lang="en" altLang="zh-CN" dirty="0" err="1">
                <a:solidFill>
                  <a:srgbClr val="080808"/>
                </a:solidFill>
                <a:latin typeface="JetBrains Mono"/>
              </a:rPr>
              <a:t>.print</a:t>
            </a:r>
            <a:r>
              <a:rPr lang="en" altLang="zh-CN" dirty="0">
                <a:solidFill>
                  <a:srgbClr val="080808"/>
                </a:solidFill>
                <a:latin typeface="JetBrains Mono"/>
              </a:rPr>
              <a:t>(</a:t>
            </a:r>
            <a:r>
              <a:rPr lang="en" altLang="zh-CN" dirty="0">
                <a:solidFill>
                  <a:srgbClr val="067D17"/>
                </a:solidFill>
                <a:latin typeface="JetBrains Mono"/>
              </a:rPr>
              <a:t>"(p)</a:t>
            </a:r>
            <a:r>
              <a:rPr lang="en" altLang="zh-CN" dirty="0" err="1">
                <a:solidFill>
                  <a:srgbClr val="067D17"/>
                </a:solidFill>
                <a:latin typeface="JetBrains Mono"/>
              </a:rPr>
              <a:t>revious</a:t>
            </a:r>
            <a:r>
              <a:rPr lang="en" altLang="zh-CN" dirty="0">
                <a:solidFill>
                  <a:srgbClr val="067D17"/>
                </a:solidFill>
                <a:latin typeface="JetBrains Mono"/>
              </a:rPr>
              <a:t> page, "</a:t>
            </a:r>
            <a:r>
              <a:rPr lang="en" altLang="zh-CN" dirty="0">
                <a:solidFill>
                  <a:srgbClr val="080808"/>
                </a:solidFill>
                <a:latin typeface="JetBrains Mono"/>
              </a:rPr>
              <a:t>);</a:t>
            </a:r>
            <a:br>
              <a:rPr lang="en" altLang="zh-CN" dirty="0">
                <a:solidFill>
                  <a:srgbClr val="080808"/>
                </a:solidFill>
                <a:latin typeface="JetBrains Mono"/>
              </a:rPr>
            </a:br>
            <a:r>
              <a:rPr lang="en" altLang="zh-CN" dirty="0">
                <a:solidFill>
                  <a:srgbClr val="080808"/>
                </a:solidFill>
                <a:latin typeface="JetBrains Mono"/>
              </a:rPr>
              <a:t>                }</a:t>
            </a:r>
            <a:br>
              <a:rPr lang="en" altLang="zh-CN" dirty="0">
                <a:solidFill>
                  <a:srgbClr val="080808"/>
                </a:solidFill>
                <a:latin typeface="JetBrains Mono"/>
              </a:rPr>
            </a:br>
            <a:r>
              <a:rPr lang="en" altLang="zh-CN" dirty="0">
                <a:solidFill>
                  <a:srgbClr val="080808"/>
                </a:solidFill>
                <a:latin typeface="JetBrains Mono"/>
              </a:rPr>
              <a:t>                </a:t>
            </a:r>
            <a:r>
              <a:rPr lang="en" altLang="zh-CN" dirty="0">
                <a:solidFill>
                  <a:srgbClr val="0033B3"/>
                </a:solidFill>
                <a:latin typeface="JetBrains Mono"/>
              </a:rPr>
              <a:t>if </a:t>
            </a:r>
            <a:r>
              <a:rPr lang="en" altLang="zh-CN" dirty="0">
                <a:solidFill>
                  <a:srgbClr val="080808"/>
                </a:solidFill>
                <a:latin typeface="JetBrains Mono"/>
              </a:rPr>
              <a:t>(</a:t>
            </a:r>
            <a:r>
              <a:rPr lang="en" altLang="zh-CN" dirty="0">
                <a:solidFill>
                  <a:srgbClr val="000000"/>
                </a:solidFill>
                <a:latin typeface="JetBrains Mono"/>
              </a:rPr>
              <a:t>start </a:t>
            </a:r>
            <a:r>
              <a:rPr lang="en" altLang="zh-CN" dirty="0">
                <a:solidFill>
                  <a:srgbClr val="080808"/>
                </a:solidFill>
                <a:latin typeface="JetBrains Mono"/>
              </a:rPr>
              <a:t>+ </a:t>
            </a:r>
            <a:r>
              <a:rPr lang="en" altLang="zh-CN" dirty="0" err="1">
                <a:solidFill>
                  <a:srgbClr val="080808"/>
                </a:solidFill>
                <a:latin typeface="JetBrains Mono"/>
              </a:rPr>
              <a:t>hitsPerPage</a:t>
            </a:r>
            <a:r>
              <a:rPr lang="en" altLang="zh-CN" dirty="0">
                <a:solidFill>
                  <a:srgbClr val="080808"/>
                </a:solidFill>
                <a:latin typeface="JetBrains Mono"/>
              </a:rPr>
              <a:t> &lt; </a:t>
            </a:r>
            <a:r>
              <a:rPr lang="en" altLang="zh-CN" dirty="0" err="1">
                <a:solidFill>
                  <a:srgbClr val="000000"/>
                </a:solidFill>
                <a:latin typeface="JetBrains Mono"/>
              </a:rPr>
              <a:t>numTotalHits</a:t>
            </a:r>
            <a:r>
              <a:rPr lang="en" altLang="zh-CN" dirty="0">
                <a:solidFill>
                  <a:srgbClr val="080808"/>
                </a:solidFill>
                <a:latin typeface="JetBrains Mono"/>
              </a:rPr>
              <a:t>) {</a:t>
            </a:r>
            <a:br>
              <a:rPr lang="en" altLang="zh-CN" dirty="0">
                <a:solidFill>
                  <a:srgbClr val="080808"/>
                </a:solidFill>
                <a:latin typeface="JetBrains Mono"/>
              </a:rPr>
            </a:br>
            <a:r>
              <a:rPr lang="en" altLang="zh-CN" dirty="0">
                <a:solidFill>
                  <a:srgbClr val="080808"/>
                </a:solidFill>
                <a:latin typeface="JetBrains Mono"/>
              </a:rPr>
              <a:t>                    </a:t>
            </a:r>
            <a:r>
              <a:rPr lang="en" altLang="zh-CN" dirty="0" err="1">
                <a:solidFill>
                  <a:srgbClr val="000000"/>
                </a:solidFill>
                <a:latin typeface="JetBrains Mono"/>
              </a:rPr>
              <a:t>System</a:t>
            </a:r>
            <a:r>
              <a:rPr lang="en" altLang="zh-CN" dirty="0" err="1">
                <a:solidFill>
                  <a:srgbClr val="080808"/>
                </a:solidFill>
                <a:latin typeface="JetBrains Mono"/>
              </a:rPr>
              <a:t>.</a:t>
            </a:r>
            <a:r>
              <a:rPr lang="en" altLang="zh-CN" i="1" dirty="0" err="1">
                <a:solidFill>
                  <a:srgbClr val="871094"/>
                </a:solidFill>
                <a:latin typeface="JetBrains Mono"/>
              </a:rPr>
              <a:t>out</a:t>
            </a:r>
            <a:r>
              <a:rPr lang="en" altLang="zh-CN" dirty="0" err="1">
                <a:solidFill>
                  <a:srgbClr val="080808"/>
                </a:solidFill>
                <a:latin typeface="JetBrains Mono"/>
              </a:rPr>
              <a:t>.print</a:t>
            </a:r>
            <a:r>
              <a:rPr lang="en" altLang="zh-CN" dirty="0">
                <a:solidFill>
                  <a:srgbClr val="080808"/>
                </a:solidFill>
                <a:latin typeface="JetBrains Mono"/>
              </a:rPr>
              <a:t>(</a:t>
            </a:r>
            <a:r>
              <a:rPr lang="en" altLang="zh-CN" dirty="0">
                <a:solidFill>
                  <a:srgbClr val="067D17"/>
                </a:solidFill>
                <a:latin typeface="JetBrains Mono"/>
              </a:rPr>
              <a:t>"(n)</a:t>
            </a:r>
            <a:r>
              <a:rPr lang="en" altLang="zh-CN" dirty="0" err="1">
                <a:solidFill>
                  <a:srgbClr val="067D17"/>
                </a:solidFill>
                <a:latin typeface="JetBrains Mono"/>
              </a:rPr>
              <a:t>ext</a:t>
            </a:r>
            <a:r>
              <a:rPr lang="en" altLang="zh-CN" dirty="0">
                <a:solidFill>
                  <a:srgbClr val="067D17"/>
                </a:solidFill>
                <a:latin typeface="JetBrains Mono"/>
              </a:rPr>
              <a:t> page, "</a:t>
            </a:r>
            <a:r>
              <a:rPr lang="en" altLang="zh-CN" dirty="0">
                <a:solidFill>
                  <a:srgbClr val="080808"/>
                </a:solidFill>
                <a:latin typeface="JetBrains Mono"/>
              </a:rPr>
              <a:t>);</a:t>
            </a:r>
            <a:br>
              <a:rPr lang="en" altLang="zh-CN" dirty="0">
                <a:solidFill>
                  <a:srgbClr val="080808"/>
                </a:solidFill>
                <a:latin typeface="JetBrains Mono"/>
              </a:rPr>
            </a:br>
            <a:r>
              <a:rPr lang="en" altLang="zh-CN" dirty="0">
                <a:solidFill>
                  <a:srgbClr val="080808"/>
                </a:solidFill>
                <a:latin typeface="JetBrains Mono"/>
              </a:rPr>
              <a:t>                }</a:t>
            </a:r>
            <a:br>
              <a:rPr lang="en" altLang="zh-CN" dirty="0">
                <a:solidFill>
                  <a:srgbClr val="080808"/>
                </a:solidFill>
                <a:latin typeface="JetBrains Mono"/>
              </a:rPr>
            </a:br>
            <a:r>
              <a:rPr lang="en" altLang="zh-CN" dirty="0">
                <a:solidFill>
                  <a:srgbClr val="080808"/>
                </a:solidFill>
                <a:latin typeface="JetBrains Mono"/>
              </a:rPr>
              <a:t>                </a:t>
            </a:r>
            <a:r>
              <a:rPr lang="en" altLang="zh-CN" dirty="0" err="1">
                <a:solidFill>
                  <a:srgbClr val="000000"/>
                </a:solidFill>
                <a:latin typeface="JetBrains Mono"/>
              </a:rPr>
              <a:t>System</a:t>
            </a:r>
            <a:r>
              <a:rPr lang="en" altLang="zh-CN" dirty="0" err="1">
                <a:solidFill>
                  <a:srgbClr val="080808"/>
                </a:solidFill>
                <a:latin typeface="JetBrains Mono"/>
              </a:rPr>
              <a:t>.</a:t>
            </a:r>
            <a:r>
              <a:rPr lang="en" altLang="zh-CN" i="1" dirty="0" err="1">
                <a:solidFill>
                  <a:srgbClr val="871094"/>
                </a:solidFill>
                <a:latin typeface="JetBrains Mono"/>
              </a:rPr>
              <a:t>out</a:t>
            </a:r>
            <a:r>
              <a:rPr lang="en" altLang="zh-CN" dirty="0" err="1">
                <a:solidFill>
                  <a:srgbClr val="080808"/>
                </a:solidFill>
                <a:latin typeface="JetBrains Mono"/>
              </a:rPr>
              <a:t>.println</a:t>
            </a:r>
            <a:r>
              <a:rPr lang="en" altLang="zh-CN" dirty="0">
                <a:solidFill>
                  <a:srgbClr val="080808"/>
                </a:solidFill>
                <a:latin typeface="JetBrains Mono"/>
              </a:rPr>
              <a:t>(</a:t>
            </a:r>
            <a:r>
              <a:rPr lang="en" altLang="zh-CN" dirty="0">
                <a:solidFill>
                  <a:srgbClr val="067D17"/>
                </a:solidFill>
                <a:latin typeface="JetBrains Mono"/>
              </a:rPr>
              <a:t>"(q)</a:t>
            </a:r>
            <a:r>
              <a:rPr lang="en" altLang="zh-CN" dirty="0" err="1">
                <a:solidFill>
                  <a:srgbClr val="067D17"/>
                </a:solidFill>
                <a:latin typeface="JetBrains Mono"/>
              </a:rPr>
              <a:t>uit</a:t>
            </a:r>
            <a:r>
              <a:rPr lang="en" altLang="zh-CN" dirty="0">
                <a:solidFill>
                  <a:srgbClr val="067D17"/>
                </a:solidFill>
                <a:latin typeface="JetBrains Mono"/>
              </a:rPr>
              <a:t> or enter number to jump to a page."</a:t>
            </a:r>
            <a:r>
              <a:rPr lang="en" altLang="zh-CN" dirty="0">
                <a:solidFill>
                  <a:srgbClr val="080808"/>
                </a:solidFill>
                <a:latin typeface="JetBrains Mono"/>
              </a:rPr>
              <a:t>);</a:t>
            </a:r>
            <a:br>
              <a:rPr lang="en" altLang="zh-CN" dirty="0">
                <a:solidFill>
                  <a:srgbClr val="080808"/>
                </a:solidFill>
                <a:latin typeface="JetBrains Mono"/>
              </a:rPr>
            </a:br>
            <a:br>
              <a:rPr lang="en" altLang="zh-CN" dirty="0">
                <a:solidFill>
                  <a:srgbClr val="080808"/>
                </a:solidFill>
                <a:latin typeface="JetBrains Mono"/>
              </a:rPr>
            </a:br>
            <a:r>
              <a:rPr lang="en" altLang="zh-CN" dirty="0">
                <a:solidFill>
                  <a:srgbClr val="080808"/>
                </a:solidFill>
                <a:latin typeface="JetBrains Mono"/>
              </a:rPr>
              <a:t>                </a:t>
            </a:r>
            <a:r>
              <a:rPr lang="en" altLang="zh-CN" dirty="0">
                <a:solidFill>
                  <a:srgbClr val="000000"/>
                </a:solidFill>
                <a:latin typeface="JetBrains Mono"/>
              </a:rPr>
              <a:t>String line </a:t>
            </a:r>
            <a:r>
              <a:rPr lang="en" altLang="zh-CN" dirty="0">
                <a:solidFill>
                  <a:srgbClr val="080808"/>
                </a:solidFill>
                <a:latin typeface="JetBrains Mono"/>
              </a:rPr>
              <a:t>= </a:t>
            </a:r>
            <a:r>
              <a:rPr lang="en" altLang="zh-CN" dirty="0" err="1">
                <a:solidFill>
                  <a:srgbClr val="080808"/>
                </a:solidFill>
                <a:latin typeface="JetBrains Mono"/>
              </a:rPr>
              <a:t>in.readLine</a:t>
            </a:r>
            <a:r>
              <a:rPr lang="en" altLang="zh-CN" dirty="0">
                <a:solidFill>
                  <a:srgbClr val="080808"/>
                </a:solidFill>
                <a:latin typeface="JetBrains Mono"/>
              </a:rPr>
              <a:t>();</a:t>
            </a:r>
            <a:br>
              <a:rPr lang="en" altLang="zh-CN" dirty="0">
                <a:solidFill>
                  <a:srgbClr val="080808"/>
                </a:solidFill>
                <a:latin typeface="JetBrains Mono"/>
              </a:rPr>
            </a:br>
            <a:r>
              <a:rPr lang="en" altLang="zh-CN" dirty="0">
                <a:solidFill>
                  <a:srgbClr val="080808"/>
                </a:solidFill>
                <a:latin typeface="JetBrains Mono"/>
              </a:rPr>
              <a:t>                </a:t>
            </a:r>
            <a:r>
              <a:rPr lang="en" altLang="zh-CN" dirty="0">
                <a:solidFill>
                  <a:srgbClr val="0033B3"/>
                </a:solidFill>
                <a:latin typeface="JetBrains Mono"/>
              </a:rPr>
              <a:t>if </a:t>
            </a:r>
            <a:r>
              <a:rPr lang="en" altLang="zh-CN" dirty="0">
                <a:solidFill>
                  <a:srgbClr val="080808"/>
                </a:solidFill>
                <a:latin typeface="JetBrains Mono"/>
              </a:rPr>
              <a:t>(</a:t>
            </a:r>
            <a:r>
              <a:rPr lang="en" altLang="zh-CN" dirty="0" err="1">
                <a:solidFill>
                  <a:srgbClr val="000000"/>
                </a:solidFill>
                <a:latin typeface="JetBrains Mono"/>
              </a:rPr>
              <a:t>line</a:t>
            </a:r>
            <a:r>
              <a:rPr lang="en" altLang="zh-CN" dirty="0" err="1">
                <a:solidFill>
                  <a:srgbClr val="080808"/>
                </a:solidFill>
                <a:latin typeface="JetBrains Mono"/>
              </a:rPr>
              <a:t>.length</a:t>
            </a:r>
            <a:r>
              <a:rPr lang="en" altLang="zh-CN" dirty="0">
                <a:solidFill>
                  <a:srgbClr val="080808"/>
                </a:solidFill>
                <a:latin typeface="JetBrains Mono"/>
              </a:rPr>
              <a:t>() == </a:t>
            </a:r>
            <a:r>
              <a:rPr lang="en" altLang="zh-CN" dirty="0">
                <a:solidFill>
                  <a:srgbClr val="1750EB"/>
                </a:solidFill>
                <a:latin typeface="JetBrains Mono"/>
              </a:rPr>
              <a:t>0 </a:t>
            </a:r>
            <a:r>
              <a:rPr lang="en" altLang="zh-CN" dirty="0">
                <a:solidFill>
                  <a:srgbClr val="080808"/>
                </a:solidFill>
                <a:latin typeface="JetBrains Mono"/>
              </a:rPr>
              <a:t>|| </a:t>
            </a:r>
            <a:r>
              <a:rPr lang="en" altLang="zh-CN" dirty="0" err="1">
                <a:solidFill>
                  <a:srgbClr val="000000"/>
                </a:solidFill>
                <a:latin typeface="JetBrains Mono"/>
              </a:rPr>
              <a:t>line</a:t>
            </a:r>
            <a:r>
              <a:rPr lang="en" altLang="zh-CN" dirty="0" err="1">
                <a:solidFill>
                  <a:srgbClr val="080808"/>
                </a:solidFill>
                <a:latin typeface="JetBrains Mono"/>
              </a:rPr>
              <a:t>.charAt</a:t>
            </a:r>
            <a:r>
              <a:rPr lang="en" altLang="zh-CN" dirty="0">
                <a:solidFill>
                  <a:srgbClr val="080808"/>
                </a:solidFill>
                <a:latin typeface="JetBrains Mono"/>
              </a:rPr>
              <a:t>(</a:t>
            </a:r>
            <a:r>
              <a:rPr lang="en" altLang="zh-CN" dirty="0">
                <a:solidFill>
                  <a:srgbClr val="1750EB"/>
                </a:solidFill>
                <a:latin typeface="JetBrains Mono"/>
              </a:rPr>
              <a:t>0</a:t>
            </a:r>
            <a:r>
              <a:rPr lang="en" altLang="zh-CN" dirty="0">
                <a:solidFill>
                  <a:srgbClr val="080808"/>
                </a:solidFill>
                <a:latin typeface="JetBrains Mono"/>
              </a:rPr>
              <a:t>) == </a:t>
            </a:r>
            <a:r>
              <a:rPr lang="en" altLang="zh-CN" dirty="0">
                <a:solidFill>
                  <a:srgbClr val="067D17"/>
                </a:solidFill>
                <a:latin typeface="JetBrains Mono"/>
              </a:rPr>
              <a:t>'q'</a:t>
            </a:r>
            <a:r>
              <a:rPr lang="en" altLang="zh-CN" dirty="0">
                <a:solidFill>
                  <a:srgbClr val="080808"/>
                </a:solidFill>
                <a:latin typeface="JetBrains Mono"/>
              </a:rPr>
              <a:t>) {</a:t>
            </a:r>
            <a:br>
              <a:rPr lang="en" altLang="zh-CN" dirty="0">
                <a:solidFill>
                  <a:srgbClr val="080808"/>
                </a:solidFill>
                <a:latin typeface="JetBrains Mono"/>
              </a:rPr>
            </a:br>
            <a:r>
              <a:rPr lang="en" altLang="zh-CN" dirty="0">
                <a:solidFill>
                  <a:srgbClr val="080808"/>
                </a:solidFill>
                <a:latin typeface="JetBrains Mono"/>
              </a:rPr>
              <a:t>                    </a:t>
            </a:r>
            <a:r>
              <a:rPr lang="en" altLang="zh-CN" dirty="0">
                <a:solidFill>
                  <a:srgbClr val="000000"/>
                </a:solidFill>
                <a:latin typeface="JetBrains Mono"/>
              </a:rPr>
              <a:t>quit </a:t>
            </a:r>
            <a:r>
              <a:rPr lang="en" altLang="zh-CN" dirty="0">
                <a:solidFill>
                  <a:srgbClr val="080808"/>
                </a:solidFill>
                <a:latin typeface="JetBrains Mono"/>
              </a:rPr>
              <a:t>= </a:t>
            </a:r>
            <a:r>
              <a:rPr lang="en" altLang="zh-CN" dirty="0">
                <a:solidFill>
                  <a:srgbClr val="0033B3"/>
                </a:solidFill>
                <a:latin typeface="JetBrains Mono"/>
              </a:rPr>
              <a:t>true</a:t>
            </a:r>
            <a:r>
              <a:rPr lang="en" altLang="zh-CN" dirty="0">
                <a:solidFill>
                  <a:srgbClr val="080808"/>
                </a:solidFill>
                <a:latin typeface="JetBrains Mono"/>
              </a:rPr>
              <a:t>;</a:t>
            </a:r>
            <a:br>
              <a:rPr lang="en" altLang="zh-CN" dirty="0">
                <a:solidFill>
                  <a:srgbClr val="080808"/>
                </a:solidFill>
                <a:latin typeface="JetBrains Mono"/>
              </a:rPr>
            </a:br>
            <a:r>
              <a:rPr lang="en" altLang="zh-CN" dirty="0">
                <a:solidFill>
                  <a:srgbClr val="080808"/>
                </a:solidFill>
                <a:latin typeface="JetBrains Mono"/>
              </a:rPr>
              <a:t>                    </a:t>
            </a:r>
            <a:r>
              <a:rPr lang="en" altLang="zh-CN" dirty="0">
                <a:solidFill>
                  <a:srgbClr val="0033B3"/>
                </a:solidFill>
                <a:latin typeface="JetBrains Mono"/>
              </a:rPr>
              <a:t>break</a:t>
            </a:r>
            <a:r>
              <a:rPr lang="en" altLang="zh-CN" dirty="0">
                <a:solidFill>
                  <a:srgbClr val="080808"/>
                </a:solidFill>
                <a:latin typeface="JetBrains Mono"/>
              </a:rPr>
              <a:t>;</a:t>
            </a:r>
            <a:br>
              <a:rPr lang="en" altLang="zh-CN" dirty="0">
                <a:solidFill>
                  <a:srgbClr val="080808"/>
                </a:solidFill>
                <a:latin typeface="JetBrains Mono"/>
              </a:rPr>
            </a:br>
            <a:r>
              <a:rPr lang="en" altLang="zh-CN" dirty="0">
                <a:solidFill>
                  <a:srgbClr val="080808"/>
                </a:solidFill>
                <a:latin typeface="JetBrains Mono"/>
              </a:rPr>
              <a:t>                }</a:t>
            </a:r>
            <a:br>
              <a:rPr lang="en" altLang="zh-CN" dirty="0">
                <a:solidFill>
                  <a:srgbClr val="080808"/>
                </a:solidFill>
                <a:latin typeface="JetBrains Mono"/>
              </a:rPr>
            </a:br>
            <a:r>
              <a:rPr lang="en" altLang="zh-CN" dirty="0">
                <a:solidFill>
                  <a:srgbClr val="080808"/>
                </a:solidFill>
                <a:latin typeface="JetBrains Mono"/>
              </a:rPr>
              <a:t>                </a:t>
            </a:r>
            <a:r>
              <a:rPr lang="en" altLang="zh-CN" dirty="0">
                <a:solidFill>
                  <a:srgbClr val="0033B3"/>
                </a:solidFill>
                <a:latin typeface="JetBrains Mono"/>
              </a:rPr>
              <a:t>if </a:t>
            </a:r>
            <a:r>
              <a:rPr lang="en" altLang="zh-CN" dirty="0">
                <a:solidFill>
                  <a:srgbClr val="080808"/>
                </a:solidFill>
                <a:latin typeface="JetBrains Mono"/>
              </a:rPr>
              <a:t>(</a:t>
            </a:r>
            <a:r>
              <a:rPr lang="en" altLang="zh-CN" dirty="0" err="1">
                <a:solidFill>
                  <a:srgbClr val="000000"/>
                </a:solidFill>
                <a:latin typeface="JetBrains Mono"/>
              </a:rPr>
              <a:t>line</a:t>
            </a:r>
            <a:r>
              <a:rPr lang="en" altLang="zh-CN" dirty="0" err="1">
                <a:solidFill>
                  <a:srgbClr val="080808"/>
                </a:solidFill>
                <a:latin typeface="JetBrains Mono"/>
              </a:rPr>
              <a:t>.charAt</a:t>
            </a:r>
            <a:r>
              <a:rPr lang="en" altLang="zh-CN" dirty="0">
                <a:solidFill>
                  <a:srgbClr val="080808"/>
                </a:solidFill>
                <a:latin typeface="JetBrains Mono"/>
              </a:rPr>
              <a:t>(</a:t>
            </a:r>
            <a:r>
              <a:rPr lang="en" altLang="zh-CN" dirty="0">
                <a:solidFill>
                  <a:srgbClr val="1750EB"/>
                </a:solidFill>
                <a:latin typeface="JetBrains Mono"/>
              </a:rPr>
              <a:t>0</a:t>
            </a:r>
            <a:r>
              <a:rPr lang="en" altLang="zh-CN" dirty="0">
                <a:solidFill>
                  <a:srgbClr val="080808"/>
                </a:solidFill>
                <a:latin typeface="JetBrains Mono"/>
              </a:rPr>
              <a:t>) == </a:t>
            </a:r>
            <a:r>
              <a:rPr lang="en" altLang="zh-CN" dirty="0">
                <a:solidFill>
                  <a:srgbClr val="067D17"/>
                </a:solidFill>
                <a:latin typeface="JetBrains Mono"/>
              </a:rPr>
              <a:t>'p'</a:t>
            </a:r>
            <a:r>
              <a:rPr lang="en" altLang="zh-CN" dirty="0">
                <a:solidFill>
                  <a:srgbClr val="080808"/>
                </a:solidFill>
                <a:latin typeface="JetBrains Mono"/>
              </a:rPr>
              <a:t>) {</a:t>
            </a:r>
            <a:br>
              <a:rPr lang="en" altLang="zh-CN" dirty="0">
                <a:solidFill>
                  <a:srgbClr val="080808"/>
                </a:solidFill>
                <a:latin typeface="JetBrains Mono"/>
              </a:rPr>
            </a:br>
            <a:r>
              <a:rPr lang="en" altLang="zh-CN" dirty="0">
                <a:solidFill>
                  <a:srgbClr val="080808"/>
                </a:solidFill>
                <a:latin typeface="JetBrains Mono"/>
              </a:rPr>
              <a:t>                    </a:t>
            </a:r>
            <a:r>
              <a:rPr lang="en" altLang="zh-CN" dirty="0">
                <a:solidFill>
                  <a:srgbClr val="000000"/>
                </a:solidFill>
                <a:latin typeface="JetBrains Mono"/>
              </a:rPr>
              <a:t>start </a:t>
            </a:r>
            <a:r>
              <a:rPr lang="en" altLang="zh-CN" dirty="0">
                <a:solidFill>
                  <a:srgbClr val="080808"/>
                </a:solidFill>
                <a:latin typeface="JetBrains Mono"/>
              </a:rPr>
              <a:t>= </a:t>
            </a:r>
            <a:r>
              <a:rPr lang="en" altLang="zh-CN" dirty="0" err="1">
                <a:solidFill>
                  <a:srgbClr val="000000"/>
                </a:solidFill>
                <a:latin typeface="JetBrains Mono"/>
              </a:rPr>
              <a:t>Math</a:t>
            </a:r>
            <a:r>
              <a:rPr lang="en" altLang="zh-CN" dirty="0" err="1">
                <a:solidFill>
                  <a:srgbClr val="080808"/>
                </a:solidFill>
                <a:latin typeface="JetBrains Mono"/>
              </a:rPr>
              <a:t>.</a:t>
            </a:r>
            <a:r>
              <a:rPr lang="en" altLang="zh-CN" i="1" dirty="0" err="1">
                <a:solidFill>
                  <a:srgbClr val="080808"/>
                </a:solidFill>
                <a:latin typeface="JetBrains Mono"/>
              </a:rPr>
              <a:t>max</a:t>
            </a:r>
            <a:r>
              <a:rPr lang="en" altLang="zh-CN" dirty="0">
                <a:solidFill>
                  <a:srgbClr val="080808"/>
                </a:solidFill>
                <a:latin typeface="JetBrains Mono"/>
              </a:rPr>
              <a:t>(</a:t>
            </a:r>
            <a:r>
              <a:rPr lang="en" altLang="zh-CN" dirty="0">
                <a:solidFill>
                  <a:srgbClr val="1750EB"/>
                </a:solidFill>
                <a:latin typeface="JetBrains Mono"/>
              </a:rPr>
              <a:t>0</a:t>
            </a:r>
            <a:r>
              <a:rPr lang="en" altLang="zh-CN" dirty="0">
                <a:solidFill>
                  <a:srgbClr val="080808"/>
                </a:solidFill>
                <a:latin typeface="JetBrains Mono"/>
              </a:rPr>
              <a:t>, </a:t>
            </a:r>
            <a:r>
              <a:rPr lang="en" altLang="zh-CN" dirty="0">
                <a:solidFill>
                  <a:srgbClr val="000000"/>
                </a:solidFill>
                <a:latin typeface="JetBrains Mono"/>
              </a:rPr>
              <a:t>start </a:t>
            </a:r>
            <a:r>
              <a:rPr lang="en" altLang="zh-CN" dirty="0">
                <a:solidFill>
                  <a:srgbClr val="080808"/>
                </a:solidFill>
                <a:latin typeface="JetBrains Mono"/>
              </a:rPr>
              <a:t>- </a:t>
            </a:r>
            <a:r>
              <a:rPr lang="en" altLang="zh-CN" dirty="0" err="1">
                <a:solidFill>
                  <a:srgbClr val="080808"/>
                </a:solidFill>
                <a:latin typeface="JetBrains Mono"/>
              </a:rPr>
              <a:t>hitsPerPage</a:t>
            </a:r>
            <a:r>
              <a:rPr lang="en" altLang="zh-CN" dirty="0">
                <a:solidFill>
                  <a:srgbClr val="080808"/>
                </a:solidFill>
                <a:latin typeface="JetBrains Mono"/>
              </a:rPr>
              <a:t>);</a:t>
            </a:r>
            <a:br>
              <a:rPr lang="en" altLang="zh-CN" dirty="0">
                <a:solidFill>
                  <a:srgbClr val="080808"/>
                </a:solidFill>
                <a:latin typeface="JetBrains Mono"/>
              </a:rPr>
            </a:br>
            <a:r>
              <a:rPr lang="en" altLang="zh-CN" dirty="0">
                <a:solidFill>
                  <a:srgbClr val="080808"/>
                </a:solidFill>
                <a:latin typeface="JetBrains Mono"/>
              </a:rPr>
              <a:t>                    </a:t>
            </a:r>
            <a:r>
              <a:rPr lang="en" altLang="zh-CN" dirty="0">
                <a:solidFill>
                  <a:srgbClr val="0033B3"/>
                </a:solidFill>
                <a:latin typeface="JetBrains Mono"/>
              </a:rPr>
              <a:t>break</a:t>
            </a:r>
            <a:r>
              <a:rPr lang="en" altLang="zh-CN" dirty="0">
                <a:solidFill>
                  <a:srgbClr val="080808"/>
                </a:solidFill>
                <a:latin typeface="JetBrains Mono"/>
              </a:rPr>
              <a:t>;</a:t>
            </a:r>
            <a:br>
              <a:rPr lang="en" altLang="zh-CN" dirty="0">
                <a:solidFill>
                  <a:srgbClr val="080808"/>
                </a:solidFill>
                <a:latin typeface="JetBrains Mono"/>
              </a:rPr>
            </a:br>
            <a:r>
              <a:rPr lang="en" altLang="zh-CN" dirty="0">
                <a:solidFill>
                  <a:srgbClr val="080808"/>
                </a:solidFill>
                <a:latin typeface="JetBrains Mono"/>
              </a:rPr>
              <a:t>                } </a:t>
            </a:r>
            <a:r>
              <a:rPr lang="en" altLang="zh-CN" dirty="0">
                <a:solidFill>
                  <a:srgbClr val="0033B3"/>
                </a:solidFill>
                <a:latin typeface="JetBrains Mono"/>
              </a:rPr>
              <a:t>else if </a:t>
            </a:r>
            <a:r>
              <a:rPr lang="en" altLang="zh-CN" dirty="0">
                <a:solidFill>
                  <a:srgbClr val="080808"/>
                </a:solidFill>
                <a:latin typeface="JetBrains Mono"/>
              </a:rPr>
              <a:t>(</a:t>
            </a:r>
            <a:r>
              <a:rPr lang="en" altLang="zh-CN" dirty="0" err="1">
                <a:solidFill>
                  <a:srgbClr val="000000"/>
                </a:solidFill>
                <a:latin typeface="JetBrains Mono"/>
              </a:rPr>
              <a:t>line</a:t>
            </a:r>
            <a:r>
              <a:rPr lang="en" altLang="zh-CN" dirty="0" err="1">
                <a:solidFill>
                  <a:srgbClr val="080808"/>
                </a:solidFill>
                <a:latin typeface="JetBrains Mono"/>
              </a:rPr>
              <a:t>.charAt</a:t>
            </a:r>
            <a:r>
              <a:rPr lang="en" altLang="zh-CN" dirty="0">
                <a:solidFill>
                  <a:srgbClr val="080808"/>
                </a:solidFill>
                <a:latin typeface="JetBrains Mono"/>
              </a:rPr>
              <a:t>(</a:t>
            </a:r>
            <a:r>
              <a:rPr lang="en" altLang="zh-CN" dirty="0">
                <a:solidFill>
                  <a:srgbClr val="1750EB"/>
                </a:solidFill>
                <a:latin typeface="JetBrains Mono"/>
              </a:rPr>
              <a:t>0</a:t>
            </a:r>
            <a:r>
              <a:rPr lang="en" altLang="zh-CN" dirty="0">
                <a:solidFill>
                  <a:srgbClr val="080808"/>
                </a:solidFill>
                <a:latin typeface="JetBrains Mono"/>
              </a:rPr>
              <a:t>) == </a:t>
            </a:r>
            <a:r>
              <a:rPr lang="en" altLang="zh-CN" dirty="0">
                <a:solidFill>
                  <a:srgbClr val="067D17"/>
                </a:solidFill>
                <a:latin typeface="JetBrains Mono"/>
              </a:rPr>
              <a:t>'n'</a:t>
            </a:r>
            <a:r>
              <a:rPr lang="en" altLang="zh-CN" dirty="0">
                <a:solidFill>
                  <a:srgbClr val="080808"/>
                </a:solidFill>
                <a:latin typeface="JetBrains Mono"/>
              </a:rPr>
              <a:t>) {</a:t>
            </a:r>
            <a:br>
              <a:rPr lang="en" altLang="zh-CN" dirty="0">
                <a:solidFill>
                  <a:srgbClr val="080808"/>
                </a:solidFill>
                <a:latin typeface="JetBrains Mono"/>
              </a:rPr>
            </a:br>
            <a:r>
              <a:rPr lang="en" altLang="zh-CN" dirty="0">
                <a:solidFill>
                  <a:srgbClr val="080808"/>
                </a:solidFill>
                <a:latin typeface="JetBrains Mono"/>
              </a:rPr>
              <a:t>                    </a:t>
            </a:r>
            <a:r>
              <a:rPr lang="en" altLang="zh-CN" dirty="0">
                <a:solidFill>
                  <a:srgbClr val="0033B3"/>
                </a:solidFill>
                <a:latin typeface="JetBrains Mono"/>
              </a:rPr>
              <a:t>if </a:t>
            </a:r>
            <a:r>
              <a:rPr lang="en" altLang="zh-CN" dirty="0">
                <a:solidFill>
                  <a:srgbClr val="080808"/>
                </a:solidFill>
                <a:latin typeface="JetBrains Mono"/>
              </a:rPr>
              <a:t>(</a:t>
            </a:r>
            <a:r>
              <a:rPr lang="en" altLang="zh-CN" dirty="0">
                <a:solidFill>
                  <a:srgbClr val="000000"/>
                </a:solidFill>
                <a:latin typeface="JetBrains Mono"/>
              </a:rPr>
              <a:t>start </a:t>
            </a:r>
            <a:r>
              <a:rPr lang="en" altLang="zh-CN" dirty="0">
                <a:solidFill>
                  <a:srgbClr val="080808"/>
                </a:solidFill>
                <a:latin typeface="JetBrains Mono"/>
              </a:rPr>
              <a:t>+ </a:t>
            </a:r>
            <a:r>
              <a:rPr lang="en" altLang="zh-CN" dirty="0" err="1">
                <a:solidFill>
                  <a:srgbClr val="080808"/>
                </a:solidFill>
                <a:latin typeface="JetBrains Mono"/>
              </a:rPr>
              <a:t>hitsPerPage</a:t>
            </a:r>
            <a:r>
              <a:rPr lang="en" altLang="zh-CN" dirty="0">
                <a:solidFill>
                  <a:srgbClr val="080808"/>
                </a:solidFill>
                <a:latin typeface="JetBrains Mono"/>
              </a:rPr>
              <a:t> &lt; </a:t>
            </a:r>
            <a:r>
              <a:rPr lang="en" altLang="zh-CN" dirty="0" err="1">
                <a:solidFill>
                  <a:srgbClr val="000000"/>
                </a:solidFill>
                <a:latin typeface="JetBrains Mono"/>
              </a:rPr>
              <a:t>numTotalHits</a:t>
            </a:r>
            <a:r>
              <a:rPr lang="en" altLang="zh-CN" dirty="0">
                <a:solidFill>
                  <a:srgbClr val="080808"/>
                </a:solidFill>
                <a:latin typeface="JetBrains Mono"/>
              </a:rPr>
              <a:t>) {</a:t>
            </a:r>
            <a:br>
              <a:rPr lang="en" altLang="zh-CN" dirty="0">
                <a:solidFill>
                  <a:srgbClr val="080808"/>
                </a:solidFill>
                <a:latin typeface="JetBrains Mono"/>
              </a:rPr>
            </a:br>
            <a:r>
              <a:rPr lang="en" altLang="zh-CN" dirty="0">
                <a:solidFill>
                  <a:srgbClr val="080808"/>
                </a:solidFill>
                <a:latin typeface="JetBrains Mono"/>
              </a:rPr>
              <a:t>                        </a:t>
            </a:r>
            <a:r>
              <a:rPr lang="en" altLang="zh-CN" dirty="0">
                <a:solidFill>
                  <a:srgbClr val="000000"/>
                </a:solidFill>
                <a:latin typeface="JetBrains Mono"/>
              </a:rPr>
              <a:t>start </a:t>
            </a:r>
            <a:r>
              <a:rPr lang="en" altLang="zh-CN" dirty="0">
                <a:solidFill>
                  <a:srgbClr val="080808"/>
                </a:solidFill>
                <a:latin typeface="JetBrains Mono"/>
              </a:rPr>
              <a:t>+= </a:t>
            </a:r>
            <a:r>
              <a:rPr lang="en" altLang="zh-CN" dirty="0" err="1">
                <a:solidFill>
                  <a:srgbClr val="080808"/>
                </a:solidFill>
                <a:latin typeface="JetBrains Mono"/>
              </a:rPr>
              <a:t>hitsPerPage</a:t>
            </a:r>
            <a:r>
              <a:rPr lang="en" altLang="zh-CN" dirty="0">
                <a:solidFill>
                  <a:srgbClr val="080808"/>
                </a:solidFill>
                <a:latin typeface="JetBrains Mono"/>
              </a:rPr>
              <a:t>;</a:t>
            </a:r>
            <a:br>
              <a:rPr lang="en" altLang="zh-CN" dirty="0">
                <a:solidFill>
                  <a:srgbClr val="080808"/>
                </a:solidFill>
                <a:latin typeface="JetBrains Mono"/>
              </a:rPr>
            </a:br>
            <a:r>
              <a:rPr lang="en" altLang="zh-CN" dirty="0">
                <a:solidFill>
                  <a:srgbClr val="080808"/>
                </a:solidFill>
                <a:latin typeface="JetBrains Mono"/>
              </a:rPr>
              <a:t>                    }</a:t>
            </a:r>
            <a:br>
              <a:rPr lang="en" altLang="zh-CN" dirty="0">
                <a:solidFill>
                  <a:srgbClr val="080808"/>
                </a:solidFill>
                <a:latin typeface="JetBrains Mono"/>
              </a:rPr>
            </a:br>
            <a:r>
              <a:rPr lang="en" altLang="zh-CN" dirty="0">
                <a:solidFill>
                  <a:srgbClr val="080808"/>
                </a:solidFill>
                <a:latin typeface="JetBrains Mono"/>
              </a:rPr>
              <a:t>                    </a:t>
            </a:r>
            <a:r>
              <a:rPr lang="en" altLang="zh-CN" dirty="0">
                <a:solidFill>
                  <a:srgbClr val="0033B3"/>
                </a:solidFill>
                <a:latin typeface="JetBrains Mono"/>
              </a:rPr>
              <a:t>break</a:t>
            </a:r>
            <a:r>
              <a:rPr lang="en" altLang="zh-CN" dirty="0">
                <a:solidFill>
                  <a:srgbClr val="080808"/>
                </a:solidFill>
                <a:latin typeface="JetBrains Mono"/>
              </a:rPr>
              <a:t>;</a:t>
            </a:r>
            <a:br>
              <a:rPr lang="en" altLang="zh-CN" dirty="0">
                <a:solidFill>
                  <a:srgbClr val="080808"/>
                </a:solidFill>
                <a:latin typeface="JetBrains Mono"/>
              </a:rPr>
            </a:br>
            <a:r>
              <a:rPr lang="en" altLang="zh-CN" dirty="0">
                <a:solidFill>
                  <a:srgbClr val="080808"/>
                </a:solidFill>
                <a:latin typeface="JetBrains Mono"/>
              </a:rPr>
              <a:t>                } </a:t>
            </a:r>
            <a:r>
              <a:rPr lang="en" altLang="zh-CN" dirty="0">
                <a:solidFill>
                  <a:srgbClr val="0033B3"/>
                </a:solidFill>
                <a:latin typeface="JetBrains Mono"/>
              </a:rPr>
              <a:t>else </a:t>
            </a:r>
            <a:r>
              <a:rPr lang="en" altLang="zh-CN" dirty="0">
                <a:solidFill>
                  <a:srgbClr val="080808"/>
                </a:solidFill>
                <a:latin typeface="JetBrains Mono"/>
              </a:rPr>
              <a:t>{</a:t>
            </a:r>
            <a:br>
              <a:rPr lang="en" altLang="zh-CN" dirty="0">
                <a:solidFill>
                  <a:srgbClr val="080808"/>
                </a:solidFill>
                <a:latin typeface="JetBrains Mono"/>
              </a:rPr>
            </a:br>
            <a:r>
              <a:rPr lang="en" altLang="zh-CN" dirty="0">
                <a:solidFill>
                  <a:srgbClr val="080808"/>
                </a:solidFill>
                <a:latin typeface="JetBrains Mono"/>
              </a:rPr>
              <a:t>                    </a:t>
            </a:r>
            <a:r>
              <a:rPr lang="en" altLang="zh-CN" dirty="0">
                <a:solidFill>
                  <a:srgbClr val="0033B3"/>
                </a:solidFill>
                <a:latin typeface="JetBrains Mono"/>
              </a:rPr>
              <a:t>int </a:t>
            </a:r>
            <a:r>
              <a:rPr lang="en" altLang="zh-CN" dirty="0">
                <a:solidFill>
                  <a:srgbClr val="000000"/>
                </a:solidFill>
                <a:latin typeface="JetBrains Mono"/>
              </a:rPr>
              <a:t>page </a:t>
            </a:r>
            <a:r>
              <a:rPr lang="en" altLang="zh-CN" dirty="0">
                <a:solidFill>
                  <a:srgbClr val="080808"/>
                </a:solidFill>
                <a:latin typeface="JetBrains Mono"/>
              </a:rPr>
              <a:t>= </a:t>
            </a:r>
            <a:r>
              <a:rPr lang="en" altLang="zh-CN" dirty="0" err="1">
                <a:solidFill>
                  <a:srgbClr val="000000"/>
                </a:solidFill>
                <a:latin typeface="JetBrains Mono"/>
              </a:rPr>
              <a:t>Integer</a:t>
            </a:r>
            <a:r>
              <a:rPr lang="en" altLang="zh-CN" dirty="0" err="1">
                <a:solidFill>
                  <a:srgbClr val="080808"/>
                </a:solidFill>
                <a:latin typeface="JetBrains Mono"/>
              </a:rPr>
              <a:t>.</a:t>
            </a:r>
            <a:r>
              <a:rPr lang="en" altLang="zh-CN" i="1" dirty="0" err="1">
                <a:solidFill>
                  <a:srgbClr val="080808"/>
                </a:solidFill>
                <a:latin typeface="JetBrains Mono"/>
              </a:rPr>
              <a:t>parseInt</a:t>
            </a:r>
            <a:r>
              <a:rPr lang="en" altLang="zh-CN" dirty="0">
                <a:solidFill>
                  <a:srgbClr val="080808"/>
                </a:solidFill>
                <a:latin typeface="JetBrains Mono"/>
              </a:rPr>
              <a:t>(</a:t>
            </a:r>
            <a:r>
              <a:rPr lang="en" altLang="zh-CN" dirty="0">
                <a:solidFill>
                  <a:srgbClr val="000000"/>
                </a:solidFill>
                <a:latin typeface="JetBrains Mono"/>
              </a:rPr>
              <a:t>line</a:t>
            </a:r>
            <a:r>
              <a:rPr lang="en" altLang="zh-CN" dirty="0">
                <a:solidFill>
                  <a:srgbClr val="080808"/>
                </a:solidFill>
                <a:latin typeface="JetBrains Mono"/>
              </a:rPr>
              <a:t>);</a:t>
            </a:r>
            <a:br>
              <a:rPr lang="en" altLang="zh-CN" dirty="0">
                <a:solidFill>
                  <a:srgbClr val="080808"/>
                </a:solidFill>
                <a:latin typeface="JetBrains Mono"/>
              </a:rPr>
            </a:br>
            <a:r>
              <a:rPr lang="en" altLang="zh-CN" dirty="0">
                <a:solidFill>
                  <a:srgbClr val="080808"/>
                </a:solidFill>
                <a:latin typeface="JetBrains Mono"/>
              </a:rPr>
              <a:t>                    </a:t>
            </a:r>
            <a:r>
              <a:rPr lang="en" altLang="zh-CN" dirty="0">
                <a:solidFill>
                  <a:srgbClr val="0033B3"/>
                </a:solidFill>
                <a:latin typeface="JetBrains Mono"/>
              </a:rPr>
              <a:t>if </a:t>
            </a:r>
            <a:r>
              <a:rPr lang="en" altLang="zh-CN" dirty="0">
                <a:solidFill>
                  <a:srgbClr val="080808"/>
                </a:solidFill>
                <a:latin typeface="JetBrains Mono"/>
              </a:rPr>
              <a:t>((</a:t>
            </a:r>
            <a:r>
              <a:rPr lang="en" altLang="zh-CN" dirty="0">
                <a:solidFill>
                  <a:srgbClr val="000000"/>
                </a:solidFill>
                <a:latin typeface="JetBrains Mono"/>
              </a:rPr>
              <a:t>page </a:t>
            </a:r>
            <a:r>
              <a:rPr lang="en" altLang="zh-CN" dirty="0">
                <a:solidFill>
                  <a:srgbClr val="080808"/>
                </a:solidFill>
                <a:latin typeface="JetBrains Mono"/>
              </a:rPr>
              <a:t>- </a:t>
            </a:r>
            <a:r>
              <a:rPr lang="en" altLang="zh-CN" dirty="0">
                <a:solidFill>
                  <a:srgbClr val="1750EB"/>
                </a:solidFill>
                <a:latin typeface="JetBrains Mono"/>
              </a:rPr>
              <a:t>1</a:t>
            </a:r>
            <a:r>
              <a:rPr lang="en" altLang="zh-CN" dirty="0">
                <a:solidFill>
                  <a:srgbClr val="080808"/>
                </a:solidFill>
                <a:latin typeface="JetBrains Mono"/>
              </a:rPr>
              <a:t>) * </a:t>
            </a:r>
            <a:r>
              <a:rPr lang="en" altLang="zh-CN" dirty="0" err="1">
                <a:solidFill>
                  <a:srgbClr val="080808"/>
                </a:solidFill>
                <a:latin typeface="JetBrains Mono"/>
              </a:rPr>
              <a:t>hitsPerPage</a:t>
            </a:r>
            <a:r>
              <a:rPr lang="en" altLang="zh-CN" dirty="0">
                <a:solidFill>
                  <a:srgbClr val="080808"/>
                </a:solidFill>
                <a:latin typeface="JetBrains Mono"/>
              </a:rPr>
              <a:t> &lt; </a:t>
            </a:r>
            <a:r>
              <a:rPr lang="en" altLang="zh-CN" dirty="0" err="1">
                <a:solidFill>
                  <a:srgbClr val="000000"/>
                </a:solidFill>
                <a:latin typeface="JetBrains Mono"/>
              </a:rPr>
              <a:t>numTotalHits</a:t>
            </a:r>
            <a:r>
              <a:rPr lang="en" altLang="zh-CN" dirty="0">
                <a:solidFill>
                  <a:srgbClr val="080808"/>
                </a:solidFill>
                <a:latin typeface="JetBrains Mono"/>
              </a:rPr>
              <a:t>) {</a:t>
            </a:r>
            <a:br>
              <a:rPr lang="en" altLang="zh-CN" dirty="0">
                <a:solidFill>
                  <a:srgbClr val="080808"/>
                </a:solidFill>
                <a:latin typeface="JetBrains Mono"/>
              </a:rPr>
            </a:br>
            <a:r>
              <a:rPr lang="en" altLang="zh-CN" dirty="0">
                <a:solidFill>
                  <a:srgbClr val="080808"/>
                </a:solidFill>
                <a:latin typeface="JetBrains Mono"/>
              </a:rPr>
              <a:t>                        </a:t>
            </a:r>
            <a:r>
              <a:rPr lang="en" altLang="zh-CN" dirty="0">
                <a:solidFill>
                  <a:srgbClr val="000000"/>
                </a:solidFill>
                <a:latin typeface="JetBrains Mono"/>
              </a:rPr>
              <a:t>start </a:t>
            </a:r>
            <a:r>
              <a:rPr lang="en" altLang="zh-CN" dirty="0">
                <a:solidFill>
                  <a:srgbClr val="080808"/>
                </a:solidFill>
                <a:latin typeface="JetBrains Mono"/>
              </a:rPr>
              <a:t>= (</a:t>
            </a:r>
            <a:r>
              <a:rPr lang="en" altLang="zh-CN" dirty="0">
                <a:solidFill>
                  <a:srgbClr val="000000"/>
                </a:solidFill>
                <a:latin typeface="JetBrains Mono"/>
              </a:rPr>
              <a:t>page </a:t>
            </a:r>
            <a:r>
              <a:rPr lang="en" altLang="zh-CN" dirty="0">
                <a:solidFill>
                  <a:srgbClr val="080808"/>
                </a:solidFill>
                <a:latin typeface="JetBrains Mono"/>
              </a:rPr>
              <a:t>- </a:t>
            </a:r>
            <a:r>
              <a:rPr lang="en" altLang="zh-CN" dirty="0">
                <a:solidFill>
                  <a:srgbClr val="1750EB"/>
                </a:solidFill>
                <a:latin typeface="JetBrains Mono"/>
              </a:rPr>
              <a:t>1</a:t>
            </a:r>
            <a:r>
              <a:rPr lang="en" altLang="zh-CN" dirty="0">
                <a:solidFill>
                  <a:srgbClr val="080808"/>
                </a:solidFill>
                <a:latin typeface="JetBrains Mono"/>
              </a:rPr>
              <a:t>) * </a:t>
            </a:r>
            <a:r>
              <a:rPr lang="en" altLang="zh-CN" dirty="0" err="1">
                <a:solidFill>
                  <a:srgbClr val="080808"/>
                </a:solidFill>
                <a:latin typeface="JetBrains Mono"/>
              </a:rPr>
              <a:t>hitsPerPage</a:t>
            </a:r>
            <a:r>
              <a:rPr lang="en" altLang="zh-CN" dirty="0">
                <a:solidFill>
                  <a:srgbClr val="080808"/>
                </a:solidFill>
                <a:latin typeface="JetBrains Mono"/>
              </a:rPr>
              <a:t>;</a:t>
            </a:r>
            <a:br>
              <a:rPr lang="en" altLang="zh-CN" dirty="0">
                <a:solidFill>
                  <a:srgbClr val="080808"/>
                </a:solidFill>
                <a:latin typeface="JetBrains Mono"/>
              </a:rPr>
            </a:br>
            <a:r>
              <a:rPr lang="en" altLang="zh-CN" dirty="0">
                <a:solidFill>
                  <a:srgbClr val="080808"/>
                </a:solidFill>
                <a:latin typeface="JetBrains Mono"/>
              </a:rPr>
              <a:t>                        </a:t>
            </a:r>
            <a:r>
              <a:rPr lang="en" altLang="zh-CN" dirty="0">
                <a:solidFill>
                  <a:srgbClr val="0033B3"/>
                </a:solidFill>
                <a:latin typeface="JetBrains Mono"/>
              </a:rPr>
              <a:t>break</a:t>
            </a:r>
            <a:r>
              <a:rPr lang="en" altLang="zh-CN" dirty="0">
                <a:solidFill>
                  <a:srgbClr val="080808"/>
                </a:solidFill>
                <a:latin typeface="JetBrains Mono"/>
              </a:rPr>
              <a:t>;</a:t>
            </a:r>
            <a:br>
              <a:rPr lang="en" altLang="zh-CN" dirty="0">
                <a:solidFill>
                  <a:srgbClr val="080808"/>
                </a:solidFill>
                <a:latin typeface="JetBrains Mono"/>
              </a:rPr>
            </a:br>
            <a:r>
              <a:rPr lang="en" altLang="zh-CN" dirty="0">
                <a:solidFill>
                  <a:srgbClr val="080808"/>
                </a:solidFill>
                <a:latin typeface="JetBrains Mono"/>
              </a:rPr>
              <a:t>                    } </a:t>
            </a:r>
            <a:r>
              <a:rPr lang="en" altLang="zh-CN" dirty="0">
                <a:solidFill>
                  <a:srgbClr val="0033B3"/>
                </a:solidFill>
                <a:latin typeface="JetBrains Mono"/>
              </a:rPr>
              <a:t>else </a:t>
            </a:r>
            <a:r>
              <a:rPr lang="en" altLang="zh-CN" dirty="0">
                <a:solidFill>
                  <a:srgbClr val="080808"/>
                </a:solidFill>
                <a:latin typeface="JetBrains Mono"/>
              </a:rPr>
              <a:t>{</a:t>
            </a:r>
            <a:br>
              <a:rPr lang="en" altLang="zh-CN" dirty="0">
                <a:solidFill>
                  <a:srgbClr val="080808"/>
                </a:solidFill>
                <a:latin typeface="JetBrains Mono"/>
              </a:rPr>
            </a:br>
            <a:r>
              <a:rPr lang="en" altLang="zh-CN" dirty="0">
                <a:solidFill>
                  <a:srgbClr val="080808"/>
                </a:solidFill>
                <a:latin typeface="JetBrains Mono"/>
              </a:rPr>
              <a:t>                        </a:t>
            </a:r>
            <a:r>
              <a:rPr lang="en" altLang="zh-CN" dirty="0" err="1">
                <a:solidFill>
                  <a:srgbClr val="000000"/>
                </a:solidFill>
                <a:latin typeface="JetBrains Mono"/>
              </a:rPr>
              <a:t>System</a:t>
            </a:r>
            <a:r>
              <a:rPr lang="en" altLang="zh-CN" dirty="0" err="1">
                <a:solidFill>
                  <a:srgbClr val="080808"/>
                </a:solidFill>
                <a:latin typeface="JetBrains Mono"/>
              </a:rPr>
              <a:t>.</a:t>
            </a:r>
            <a:r>
              <a:rPr lang="en" altLang="zh-CN" i="1" dirty="0" err="1">
                <a:solidFill>
                  <a:srgbClr val="871094"/>
                </a:solidFill>
                <a:latin typeface="JetBrains Mono"/>
              </a:rPr>
              <a:t>out</a:t>
            </a:r>
            <a:r>
              <a:rPr lang="en" altLang="zh-CN" dirty="0" err="1">
                <a:solidFill>
                  <a:srgbClr val="080808"/>
                </a:solidFill>
                <a:latin typeface="JetBrains Mono"/>
              </a:rPr>
              <a:t>.println</a:t>
            </a:r>
            <a:r>
              <a:rPr lang="en" altLang="zh-CN" dirty="0">
                <a:solidFill>
                  <a:srgbClr val="080808"/>
                </a:solidFill>
                <a:latin typeface="JetBrains Mono"/>
              </a:rPr>
              <a:t>(</a:t>
            </a:r>
            <a:r>
              <a:rPr lang="en" altLang="zh-CN" dirty="0">
                <a:solidFill>
                  <a:srgbClr val="067D17"/>
                </a:solidFill>
                <a:latin typeface="JetBrains Mono"/>
              </a:rPr>
              <a:t>"No such page"</a:t>
            </a:r>
            <a:r>
              <a:rPr lang="en" altLang="zh-CN" dirty="0">
                <a:solidFill>
                  <a:srgbClr val="080808"/>
                </a:solidFill>
                <a:latin typeface="JetBrains Mono"/>
              </a:rPr>
              <a:t>);</a:t>
            </a:r>
            <a:br>
              <a:rPr lang="en" altLang="zh-CN" dirty="0">
                <a:solidFill>
                  <a:srgbClr val="080808"/>
                </a:solidFill>
                <a:latin typeface="JetBrains Mono"/>
              </a:rPr>
            </a:br>
            <a:r>
              <a:rPr lang="en" altLang="zh-CN" dirty="0">
                <a:solidFill>
                  <a:srgbClr val="080808"/>
                </a:solidFill>
                <a:latin typeface="JetBrains Mono"/>
              </a:rPr>
              <a:t>                    }</a:t>
            </a:r>
            <a:br>
              <a:rPr lang="en" altLang="zh-CN" dirty="0">
                <a:solidFill>
                  <a:srgbClr val="080808"/>
                </a:solidFill>
                <a:latin typeface="JetBrains Mono"/>
              </a:rPr>
            </a:br>
            <a:r>
              <a:rPr lang="en" altLang="zh-CN" dirty="0">
                <a:solidFill>
                  <a:srgbClr val="080808"/>
                </a:solidFill>
                <a:latin typeface="JetBrains Mono"/>
              </a:rPr>
              <a:t>                }</a:t>
            </a:r>
            <a:br>
              <a:rPr lang="en" altLang="zh-CN" dirty="0">
                <a:solidFill>
                  <a:srgbClr val="080808"/>
                </a:solidFill>
                <a:latin typeface="JetBrains Mono"/>
              </a:rPr>
            </a:br>
            <a:r>
              <a:rPr lang="en" altLang="zh-CN" dirty="0">
                <a:solidFill>
                  <a:srgbClr val="080808"/>
                </a:solidFill>
                <a:latin typeface="JetBrains Mono"/>
              </a:rPr>
              <a:t>            }</a:t>
            </a:r>
            <a:br>
              <a:rPr lang="en" altLang="zh-CN" dirty="0">
                <a:solidFill>
                  <a:srgbClr val="080808"/>
                </a:solidFill>
                <a:latin typeface="JetBrains Mono"/>
              </a:rPr>
            </a:br>
            <a:r>
              <a:rPr lang="en" altLang="zh-CN" dirty="0">
                <a:solidFill>
                  <a:srgbClr val="080808"/>
                </a:solidFill>
                <a:latin typeface="JetBrains Mono"/>
              </a:rPr>
              <a:t>            </a:t>
            </a:r>
            <a:r>
              <a:rPr lang="en" altLang="zh-CN" dirty="0">
                <a:solidFill>
                  <a:srgbClr val="0033B3"/>
                </a:solidFill>
                <a:latin typeface="JetBrains Mono"/>
              </a:rPr>
              <a:t>if </a:t>
            </a:r>
            <a:r>
              <a:rPr lang="en" altLang="zh-CN" dirty="0">
                <a:solidFill>
                  <a:srgbClr val="080808"/>
                </a:solidFill>
                <a:latin typeface="JetBrains Mono"/>
              </a:rPr>
              <a:t>(</a:t>
            </a:r>
            <a:r>
              <a:rPr lang="en" altLang="zh-CN" dirty="0">
                <a:solidFill>
                  <a:srgbClr val="000000"/>
                </a:solidFill>
                <a:latin typeface="JetBrains Mono"/>
              </a:rPr>
              <a:t>quit</a:t>
            </a:r>
            <a:r>
              <a:rPr lang="en" altLang="zh-CN" dirty="0">
                <a:solidFill>
                  <a:srgbClr val="080808"/>
                </a:solidFill>
                <a:latin typeface="JetBrains Mono"/>
              </a:rPr>
              <a:t>) </a:t>
            </a:r>
            <a:r>
              <a:rPr lang="en" altLang="zh-CN" dirty="0">
                <a:solidFill>
                  <a:srgbClr val="0033B3"/>
                </a:solidFill>
                <a:latin typeface="JetBrains Mono"/>
              </a:rPr>
              <a:t>break</a:t>
            </a:r>
            <a:r>
              <a:rPr lang="en" altLang="zh-CN" dirty="0">
                <a:solidFill>
                  <a:srgbClr val="080808"/>
                </a:solidFill>
                <a:latin typeface="JetBrains Mono"/>
              </a:rPr>
              <a:t>;</a:t>
            </a:r>
            <a:br>
              <a:rPr lang="en" altLang="zh-CN" dirty="0">
                <a:solidFill>
                  <a:srgbClr val="080808"/>
                </a:solidFill>
                <a:latin typeface="JetBrains Mono"/>
              </a:rPr>
            </a:br>
            <a:r>
              <a:rPr lang="en" altLang="zh-CN" dirty="0">
                <a:solidFill>
                  <a:srgbClr val="080808"/>
                </a:solidFill>
                <a:latin typeface="JetBrains Mono"/>
              </a:rPr>
              <a:t>            </a:t>
            </a:r>
            <a:r>
              <a:rPr lang="en" altLang="zh-CN" dirty="0">
                <a:solidFill>
                  <a:srgbClr val="000000"/>
                </a:solidFill>
                <a:latin typeface="JetBrains Mono"/>
              </a:rPr>
              <a:t>end </a:t>
            </a:r>
            <a:r>
              <a:rPr lang="en" altLang="zh-CN" dirty="0">
                <a:solidFill>
                  <a:srgbClr val="080808"/>
                </a:solidFill>
                <a:latin typeface="JetBrains Mono"/>
              </a:rPr>
              <a:t>= </a:t>
            </a:r>
            <a:r>
              <a:rPr lang="en" altLang="zh-CN" dirty="0" err="1">
                <a:solidFill>
                  <a:srgbClr val="000000"/>
                </a:solidFill>
                <a:latin typeface="JetBrains Mono"/>
              </a:rPr>
              <a:t>Math</a:t>
            </a:r>
            <a:r>
              <a:rPr lang="en" altLang="zh-CN" dirty="0" err="1">
                <a:solidFill>
                  <a:srgbClr val="080808"/>
                </a:solidFill>
                <a:latin typeface="JetBrains Mono"/>
              </a:rPr>
              <a:t>.</a:t>
            </a:r>
            <a:r>
              <a:rPr lang="en" altLang="zh-CN" i="1" dirty="0" err="1">
                <a:solidFill>
                  <a:srgbClr val="080808"/>
                </a:solidFill>
                <a:latin typeface="JetBrains Mono"/>
              </a:rPr>
              <a:t>min</a:t>
            </a:r>
            <a:r>
              <a:rPr lang="en" altLang="zh-CN" dirty="0">
                <a:solidFill>
                  <a:srgbClr val="080808"/>
                </a:solidFill>
                <a:latin typeface="JetBrains Mono"/>
              </a:rPr>
              <a:t>(</a:t>
            </a:r>
            <a:r>
              <a:rPr lang="en" altLang="zh-CN" dirty="0" err="1">
                <a:solidFill>
                  <a:srgbClr val="000000"/>
                </a:solidFill>
                <a:latin typeface="JetBrains Mono"/>
              </a:rPr>
              <a:t>numTotalHits</a:t>
            </a:r>
            <a:r>
              <a:rPr lang="en" altLang="zh-CN" dirty="0">
                <a:solidFill>
                  <a:srgbClr val="080808"/>
                </a:solidFill>
                <a:latin typeface="JetBrains Mono"/>
              </a:rPr>
              <a:t>, </a:t>
            </a:r>
            <a:r>
              <a:rPr lang="en" altLang="zh-CN" dirty="0">
                <a:solidFill>
                  <a:srgbClr val="000000"/>
                </a:solidFill>
                <a:latin typeface="JetBrains Mono"/>
              </a:rPr>
              <a:t>start </a:t>
            </a:r>
            <a:r>
              <a:rPr lang="en" altLang="zh-CN" dirty="0">
                <a:solidFill>
                  <a:srgbClr val="080808"/>
                </a:solidFill>
                <a:latin typeface="JetBrains Mono"/>
              </a:rPr>
              <a:t>+ </a:t>
            </a:r>
            <a:r>
              <a:rPr lang="en" altLang="zh-CN" dirty="0" err="1">
                <a:solidFill>
                  <a:srgbClr val="080808"/>
                </a:solidFill>
                <a:latin typeface="JetBrains Mono"/>
              </a:rPr>
              <a:t>hitsPerPage</a:t>
            </a:r>
            <a:r>
              <a:rPr lang="en" altLang="zh-CN" dirty="0">
                <a:solidFill>
                  <a:srgbClr val="080808"/>
                </a:solidFill>
                <a:latin typeface="JetBrains Mono"/>
              </a:rPr>
              <a:t>);</a:t>
            </a:r>
            <a:br>
              <a:rPr lang="en" altLang="zh-CN" dirty="0">
                <a:solidFill>
                  <a:srgbClr val="080808"/>
                </a:solidFill>
                <a:latin typeface="JetBrains Mono"/>
              </a:rPr>
            </a:br>
            <a:r>
              <a:rPr lang="en" altLang="zh-CN" dirty="0">
                <a:solidFill>
                  <a:srgbClr val="080808"/>
                </a:solidFill>
                <a:latin typeface="JetBrains Mono"/>
              </a:rPr>
              <a:t>        }</a:t>
            </a:r>
            <a:br>
              <a:rPr lang="en" altLang="zh-CN" dirty="0">
                <a:solidFill>
                  <a:srgbClr val="080808"/>
                </a:solidFill>
                <a:latin typeface="JetBrains Mono"/>
              </a:rPr>
            </a:br>
            <a:r>
              <a:rPr lang="en" altLang="zh-CN" dirty="0">
                <a:solidFill>
                  <a:srgbClr val="080808"/>
                </a:solidFill>
                <a:latin typeface="JetBrains Mono"/>
              </a:rPr>
              <a:t>    }</a:t>
            </a:r>
            <a:br>
              <a:rPr lang="en" altLang="zh-CN" dirty="0">
                <a:solidFill>
                  <a:srgbClr val="080808"/>
                </a:solidFill>
                <a:latin typeface="JetBrains Mono"/>
              </a:rPr>
            </a:br>
            <a:r>
              <a:rPr lang="en" altLang="zh-CN" dirty="0">
                <a:solidFill>
                  <a:srgbClr val="080808"/>
                </a:solidFill>
                <a:latin typeface="JetBrains Mono"/>
              </a:rPr>
              <a:t>}</a:t>
            </a:r>
          </a:p>
          <a:p>
            <a:pPr marL="0" indent="0">
              <a:buFont typeface="Arial" pitchFamily="34" charset="0"/>
              <a:buNone/>
            </a:pPr>
            <a:r>
              <a:rPr lang="en-US" altLang="zh-CN" dirty="0">
                <a:solidFill>
                  <a:schemeClr val="tx2"/>
                </a:solidFill>
              </a:rPr>
              <a:t>              </a:t>
            </a:r>
          </a:p>
          <a:p>
            <a:pPr marL="0" indent="0">
              <a:buFont typeface="Arial" pitchFamily="34" charset="0"/>
              <a:buNone/>
            </a:pPr>
            <a:endParaRPr lang="zh-CN" altLang="en-US" dirty="0"/>
          </a:p>
        </p:txBody>
      </p:sp>
    </p:spTree>
    <p:extLst>
      <p:ext uri="{BB962C8B-B14F-4D97-AF65-F5344CB8AC3E}">
        <p14:creationId xmlns:p14="http://schemas.microsoft.com/office/powerpoint/2010/main" val="16025080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r>
              <a:rPr lang="zh-CN" altLang="en-US" dirty="0"/>
              <a:t> </a:t>
            </a:r>
            <a:r>
              <a:rPr lang="en-US" altLang="zh-CN" dirty="0"/>
              <a:t>and</a:t>
            </a:r>
            <a:r>
              <a:rPr lang="zh-CN" altLang="en-US" dirty="0"/>
              <a:t> </a:t>
            </a:r>
            <a:r>
              <a:rPr lang="en-US" altLang="zh-CN" dirty="0"/>
              <a:t>Objectives</a:t>
            </a:r>
            <a:endParaRPr lang="zh-CN" altLang="en-US" dirty="0"/>
          </a:p>
        </p:txBody>
      </p:sp>
      <p:sp>
        <p:nvSpPr>
          <p:cNvPr id="3" name="内容占位符 2"/>
          <p:cNvSpPr>
            <a:spLocks noGrp="1"/>
          </p:cNvSpPr>
          <p:nvPr>
            <p:ph idx="1"/>
          </p:nvPr>
        </p:nvSpPr>
        <p:spPr/>
        <p:txBody>
          <a:bodyPr>
            <a:normAutofit/>
          </a:bodyPr>
          <a:lstStyle/>
          <a:p>
            <a:r>
              <a:rPr lang="en-US" altLang="zh-CN" sz="2400" dirty="0"/>
              <a:t>Contents</a:t>
            </a:r>
          </a:p>
          <a:p>
            <a:pPr lvl="1">
              <a:defRPr/>
            </a:pPr>
            <a:r>
              <a:rPr lang="en-US" altLang="zh-CN" sz="1800" dirty="0"/>
              <a:t>Lucene</a:t>
            </a:r>
          </a:p>
          <a:p>
            <a:pPr lvl="1">
              <a:defRPr/>
            </a:pPr>
            <a:r>
              <a:rPr lang="en-US" altLang="zh-CN" sz="1800" dirty="0" err="1"/>
              <a:t>Solr</a:t>
            </a:r>
            <a:endParaRPr lang="en-US" altLang="zh-CN" sz="1800" dirty="0"/>
          </a:p>
          <a:p>
            <a:pPr lvl="1">
              <a:defRPr/>
            </a:pPr>
            <a:r>
              <a:rPr lang="en-US" altLang="zh-CN" sz="1800" dirty="0"/>
              <a:t>Elasticsearch</a:t>
            </a:r>
          </a:p>
          <a:p>
            <a:pPr lvl="1">
              <a:defRPr/>
            </a:pPr>
            <a:endParaRPr lang="en-US" altLang="zh-CN" dirty="0"/>
          </a:p>
          <a:p>
            <a:r>
              <a:rPr lang="en-US" altLang="zh-CN" sz="2400" dirty="0"/>
              <a:t>Objectives</a:t>
            </a:r>
          </a:p>
          <a:p>
            <a:pPr lvl="1"/>
            <a:r>
              <a:rPr lang="zh-CN" altLang="en-US" sz="1800" dirty="0">
                <a:latin typeface="DengXian" panose="02010600030101010101" pitchFamily="2" charset="-122"/>
                <a:ea typeface="DengXian" panose="02010600030101010101" pitchFamily="2" charset="-122"/>
              </a:rPr>
              <a:t>能够根据业务需求，识别适合全文搜索引擎的场景，设计并实现</a:t>
            </a:r>
            <a:r>
              <a:rPr lang="zh-CN" altLang="en-US" sz="1800">
                <a:latin typeface="DengXian" panose="02010600030101010101" pitchFamily="2" charset="-122"/>
                <a:ea typeface="DengXian" panose="02010600030101010101" pitchFamily="2" charset="-122"/>
              </a:rPr>
              <a:t>基于搜索引擎的</a:t>
            </a:r>
            <a:r>
              <a:rPr lang="zh-CN" altLang="en-US" sz="1800" dirty="0">
                <a:latin typeface="DengXian" panose="02010600030101010101" pitchFamily="2" charset="-122"/>
                <a:ea typeface="DengXian" panose="02010600030101010101" pitchFamily="2" charset="-122"/>
              </a:rPr>
              <a:t>全文搜索方案</a:t>
            </a: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a:t>
            </a:fld>
            <a:endParaRPr lang="zh-CN" altLang="en-US" dirty="0"/>
          </a:p>
        </p:txBody>
      </p:sp>
    </p:spTree>
    <p:extLst>
      <p:ext uri="{BB962C8B-B14F-4D97-AF65-F5344CB8AC3E}">
        <p14:creationId xmlns:p14="http://schemas.microsoft.com/office/powerpoint/2010/main" val="3823136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Running Searcher</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20</a:t>
            </a:fld>
            <a:endParaRPr lang="zh-CN" altLang="en-US" dirty="0"/>
          </a:p>
        </p:txBody>
      </p:sp>
      <p:pic>
        <p:nvPicPr>
          <p:cNvPr id="7" name="图片 6">
            <a:extLst>
              <a:ext uri="{FF2B5EF4-FFF2-40B4-BE49-F238E27FC236}">
                <a16:creationId xmlns:a16="http://schemas.microsoft.com/office/drawing/2014/main" id="{3AAF7400-C1AF-76CE-C7CB-DACF86F72AEB}"/>
              </a:ext>
            </a:extLst>
          </p:cNvPr>
          <p:cNvPicPr>
            <a:picLocks noChangeAspect="1"/>
          </p:cNvPicPr>
          <p:nvPr/>
        </p:nvPicPr>
        <p:blipFill>
          <a:blip r:embed="rId2"/>
          <a:stretch>
            <a:fillRect/>
          </a:stretch>
        </p:blipFill>
        <p:spPr>
          <a:xfrm>
            <a:off x="1885454" y="1275606"/>
            <a:ext cx="5373092" cy="2677185"/>
          </a:xfrm>
          <a:prstGeom prst="rect">
            <a:avLst/>
          </a:prstGeom>
        </p:spPr>
      </p:pic>
    </p:spTree>
    <p:extLst>
      <p:ext uri="{BB962C8B-B14F-4D97-AF65-F5344CB8AC3E}">
        <p14:creationId xmlns:p14="http://schemas.microsoft.com/office/powerpoint/2010/main" val="4000431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35E37-C769-A24A-6A40-40E360ADD63B}"/>
              </a:ext>
            </a:extLst>
          </p:cNvPr>
          <p:cNvSpPr>
            <a:spLocks noGrp="1"/>
          </p:cNvSpPr>
          <p:nvPr>
            <p:ph type="title"/>
          </p:nvPr>
        </p:nvSpPr>
        <p:spPr/>
        <p:txBody>
          <a:bodyPr/>
          <a:lstStyle/>
          <a:p>
            <a:r>
              <a:rPr kumimoji="1" lang="en" altLang="zh-CN" dirty="0"/>
              <a:t>Index File Formats</a:t>
            </a:r>
            <a:endParaRPr kumimoji="1" lang="zh-CN" altLang="en-US" dirty="0"/>
          </a:p>
        </p:txBody>
      </p:sp>
      <p:sp>
        <p:nvSpPr>
          <p:cNvPr id="3" name="内容占位符 2">
            <a:extLst>
              <a:ext uri="{FF2B5EF4-FFF2-40B4-BE49-F238E27FC236}">
                <a16:creationId xmlns:a16="http://schemas.microsoft.com/office/drawing/2014/main" id="{AB631916-E439-E407-A36D-F0C3321B9A23}"/>
              </a:ext>
            </a:extLst>
          </p:cNvPr>
          <p:cNvSpPr>
            <a:spLocks noGrp="1"/>
          </p:cNvSpPr>
          <p:nvPr>
            <p:ph idx="1"/>
          </p:nvPr>
        </p:nvSpPr>
        <p:spPr/>
        <p:txBody>
          <a:bodyPr/>
          <a:lstStyle/>
          <a:p>
            <a:r>
              <a:rPr kumimoji="1" lang="en" altLang="zh-CN" dirty="0"/>
              <a:t>The fundamental concepts in Lucene are index, document, field and term.</a:t>
            </a:r>
          </a:p>
          <a:p>
            <a:endParaRPr kumimoji="1" lang="en" altLang="zh-CN" dirty="0"/>
          </a:p>
          <a:p>
            <a:r>
              <a:rPr kumimoji="1" lang="en" altLang="zh-CN" dirty="0"/>
              <a:t>An index contains a sequence of documents.</a:t>
            </a:r>
          </a:p>
          <a:p>
            <a:pPr lvl="1"/>
            <a:r>
              <a:rPr kumimoji="1" lang="en" altLang="zh-CN" dirty="0"/>
              <a:t>A document is a sequence of fields.</a:t>
            </a:r>
          </a:p>
          <a:p>
            <a:pPr lvl="1"/>
            <a:r>
              <a:rPr kumimoji="1" lang="en" altLang="zh-CN" dirty="0"/>
              <a:t>A field is a named sequence of terms.</a:t>
            </a:r>
          </a:p>
          <a:p>
            <a:pPr lvl="1"/>
            <a:r>
              <a:rPr kumimoji="1" lang="en" altLang="zh-CN" dirty="0"/>
              <a:t>A term is a sequence of bytes.</a:t>
            </a:r>
          </a:p>
          <a:p>
            <a:pPr lvl="1"/>
            <a:endParaRPr kumimoji="1" lang="en" altLang="zh-CN" dirty="0"/>
          </a:p>
          <a:p>
            <a:r>
              <a:rPr kumimoji="1" lang="en" altLang="zh-CN" dirty="0"/>
              <a:t>The same sequence of bytes in two different fields is considered a different term. </a:t>
            </a:r>
          </a:p>
          <a:p>
            <a:pPr lvl="1"/>
            <a:r>
              <a:rPr kumimoji="1" lang="en" altLang="zh-CN" dirty="0"/>
              <a:t>Thus terms are represented as a pair: the string naming the field, and the bytes within the field. </a:t>
            </a:r>
          </a:p>
          <a:p>
            <a:endParaRPr kumimoji="1" lang="zh-CN" altLang="en-US" dirty="0"/>
          </a:p>
        </p:txBody>
      </p:sp>
      <p:sp>
        <p:nvSpPr>
          <p:cNvPr id="4" name="灯片编号占位符 3">
            <a:extLst>
              <a:ext uri="{FF2B5EF4-FFF2-40B4-BE49-F238E27FC236}">
                <a16:creationId xmlns:a16="http://schemas.microsoft.com/office/drawing/2014/main" id="{448050E2-5BAF-BBDE-E436-467A09BB51CC}"/>
              </a:ext>
            </a:extLst>
          </p:cNvPr>
          <p:cNvSpPr>
            <a:spLocks noGrp="1"/>
          </p:cNvSpPr>
          <p:nvPr>
            <p:ph type="sldNum" sz="quarter" idx="12"/>
          </p:nvPr>
        </p:nvSpPr>
        <p:spPr/>
        <p:txBody>
          <a:bodyPr/>
          <a:lstStyle/>
          <a:p>
            <a:fld id="{CB818ED7-1FAF-4BEC-A906-EB6564C334EB}" type="slidenum">
              <a:rPr lang="zh-CN" altLang="en-US" smtClean="0"/>
              <a:pPr/>
              <a:t>21</a:t>
            </a:fld>
            <a:endParaRPr lang="zh-CN" altLang="en-US" dirty="0"/>
          </a:p>
        </p:txBody>
      </p:sp>
    </p:spTree>
    <p:extLst>
      <p:ext uri="{BB962C8B-B14F-4D97-AF65-F5344CB8AC3E}">
        <p14:creationId xmlns:p14="http://schemas.microsoft.com/office/powerpoint/2010/main" val="4682533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35E37-C769-A24A-6A40-40E360ADD63B}"/>
              </a:ext>
            </a:extLst>
          </p:cNvPr>
          <p:cNvSpPr>
            <a:spLocks noGrp="1"/>
          </p:cNvSpPr>
          <p:nvPr>
            <p:ph type="title"/>
          </p:nvPr>
        </p:nvSpPr>
        <p:spPr/>
        <p:txBody>
          <a:bodyPr/>
          <a:lstStyle/>
          <a:p>
            <a:r>
              <a:rPr kumimoji="1" lang="en" altLang="zh-CN" dirty="0"/>
              <a:t>Index File Formats</a:t>
            </a:r>
            <a:endParaRPr kumimoji="1" lang="zh-CN" altLang="en-US" dirty="0"/>
          </a:p>
        </p:txBody>
      </p:sp>
      <p:sp>
        <p:nvSpPr>
          <p:cNvPr id="3" name="内容占位符 2">
            <a:extLst>
              <a:ext uri="{FF2B5EF4-FFF2-40B4-BE49-F238E27FC236}">
                <a16:creationId xmlns:a16="http://schemas.microsoft.com/office/drawing/2014/main" id="{AB631916-E439-E407-A36D-F0C3321B9A23}"/>
              </a:ext>
            </a:extLst>
          </p:cNvPr>
          <p:cNvSpPr>
            <a:spLocks noGrp="1"/>
          </p:cNvSpPr>
          <p:nvPr>
            <p:ph idx="1"/>
          </p:nvPr>
        </p:nvSpPr>
        <p:spPr/>
        <p:txBody>
          <a:bodyPr>
            <a:normAutofit lnSpcReduction="10000"/>
          </a:bodyPr>
          <a:lstStyle/>
          <a:p>
            <a:r>
              <a:rPr kumimoji="1" lang="en" altLang="zh-CN" dirty="0"/>
              <a:t>Inverted Indexing</a:t>
            </a:r>
          </a:p>
          <a:p>
            <a:pPr lvl="1"/>
            <a:r>
              <a:rPr kumimoji="1" lang="en" altLang="zh-CN" dirty="0"/>
              <a:t>Lucene's index stores terms and statistics about those terms in order to make term-based search more efficient. </a:t>
            </a:r>
          </a:p>
          <a:p>
            <a:pPr lvl="1"/>
            <a:r>
              <a:rPr kumimoji="1" lang="en" altLang="zh-CN" dirty="0"/>
              <a:t>Lucene's terms index falls into the family of indexes known as an inverted index. </a:t>
            </a:r>
          </a:p>
          <a:p>
            <a:pPr lvl="1"/>
            <a:r>
              <a:rPr kumimoji="1" lang="en" altLang="zh-CN" dirty="0"/>
              <a:t>This is because it can list, for a term, the documents that contain it. </a:t>
            </a:r>
          </a:p>
          <a:p>
            <a:pPr lvl="1"/>
            <a:r>
              <a:rPr kumimoji="1" lang="en" altLang="zh-CN" dirty="0"/>
              <a:t>This is the inverse of the natural relationship, in which documents list terms. </a:t>
            </a:r>
          </a:p>
          <a:p>
            <a:pPr lvl="1"/>
            <a:endParaRPr kumimoji="1" lang="en" altLang="zh-CN" dirty="0"/>
          </a:p>
          <a:p>
            <a:r>
              <a:rPr kumimoji="1" lang="en" altLang="zh-CN" dirty="0"/>
              <a:t>Types of Fields</a:t>
            </a:r>
          </a:p>
          <a:p>
            <a:pPr lvl="1"/>
            <a:r>
              <a:rPr kumimoji="1" lang="en" altLang="zh-CN" dirty="0"/>
              <a:t>In Lucene, fields may be </a:t>
            </a:r>
            <a:r>
              <a:rPr kumimoji="1" lang="en" altLang="zh-CN" dirty="0">
                <a:solidFill>
                  <a:srgbClr val="FF0000"/>
                </a:solidFill>
              </a:rPr>
              <a:t>stored</a:t>
            </a:r>
            <a:r>
              <a:rPr kumimoji="1" lang="en" altLang="zh-CN" dirty="0"/>
              <a:t>, in which case their text is stored in the index literally, </a:t>
            </a:r>
            <a:r>
              <a:rPr kumimoji="1" lang="en" altLang="zh-CN" dirty="0">
                <a:solidFill>
                  <a:srgbClr val="FF0000"/>
                </a:solidFill>
              </a:rPr>
              <a:t>in a non-inverted manner</a:t>
            </a:r>
            <a:r>
              <a:rPr kumimoji="1" lang="en" altLang="zh-CN" dirty="0"/>
              <a:t>. Fields that are </a:t>
            </a:r>
            <a:r>
              <a:rPr kumimoji="1" lang="en" altLang="zh-CN" dirty="0">
                <a:solidFill>
                  <a:srgbClr val="FF0000"/>
                </a:solidFill>
              </a:rPr>
              <a:t>inverted</a:t>
            </a:r>
            <a:r>
              <a:rPr kumimoji="1" lang="en" altLang="zh-CN" dirty="0"/>
              <a:t> are called </a:t>
            </a:r>
            <a:r>
              <a:rPr kumimoji="1" lang="en" altLang="zh-CN" dirty="0">
                <a:solidFill>
                  <a:srgbClr val="FF0000"/>
                </a:solidFill>
              </a:rPr>
              <a:t>indexed</a:t>
            </a:r>
            <a:r>
              <a:rPr kumimoji="1" lang="en" altLang="zh-CN" dirty="0"/>
              <a:t>. </a:t>
            </a:r>
          </a:p>
          <a:p>
            <a:pPr lvl="1"/>
            <a:r>
              <a:rPr kumimoji="1" lang="en" altLang="zh-CN" dirty="0"/>
              <a:t>A field may be both stored and indexed.</a:t>
            </a:r>
          </a:p>
          <a:p>
            <a:pPr lvl="1"/>
            <a:r>
              <a:rPr kumimoji="1" lang="en" altLang="zh-CN" dirty="0"/>
              <a:t>The text of a field may be tokenized into terms to be indexed, or the text of a field may be used literally as a term to be indexed. </a:t>
            </a:r>
          </a:p>
          <a:p>
            <a:pPr lvl="1"/>
            <a:r>
              <a:rPr kumimoji="1" lang="en" altLang="zh-CN" dirty="0"/>
              <a:t>Most fields are tokenized, but sometimes it is useful for certain identifier fields to be indexed literally.</a:t>
            </a:r>
          </a:p>
        </p:txBody>
      </p:sp>
      <p:sp>
        <p:nvSpPr>
          <p:cNvPr id="4" name="灯片编号占位符 3">
            <a:extLst>
              <a:ext uri="{FF2B5EF4-FFF2-40B4-BE49-F238E27FC236}">
                <a16:creationId xmlns:a16="http://schemas.microsoft.com/office/drawing/2014/main" id="{448050E2-5BAF-BBDE-E436-467A09BB51CC}"/>
              </a:ext>
            </a:extLst>
          </p:cNvPr>
          <p:cNvSpPr>
            <a:spLocks noGrp="1"/>
          </p:cNvSpPr>
          <p:nvPr>
            <p:ph type="sldNum" sz="quarter" idx="12"/>
          </p:nvPr>
        </p:nvSpPr>
        <p:spPr/>
        <p:txBody>
          <a:bodyPr/>
          <a:lstStyle/>
          <a:p>
            <a:fld id="{CB818ED7-1FAF-4BEC-A906-EB6564C334EB}" type="slidenum">
              <a:rPr lang="zh-CN" altLang="en-US" smtClean="0"/>
              <a:pPr/>
              <a:t>22</a:t>
            </a:fld>
            <a:endParaRPr lang="zh-CN" altLang="en-US" dirty="0"/>
          </a:p>
        </p:txBody>
      </p:sp>
    </p:spTree>
    <p:extLst>
      <p:ext uri="{BB962C8B-B14F-4D97-AF65-F5344CB8AC3E}">
        <p14:creationId xmlns:p14="http://schemas.microsoft.com/office/powerpoint/2010/main" val="4886459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B8190-F25F-D946-5EB8-F3C26179883D}"/>
              </a:ext>
            </a:extLst>
          </p:cNvPr>
          <p:cNvSpPr>
            <a:spLocks noGrp="1"/>
          </p:cNvSpPr>
          <p:nvPr>
            <p:ph type="title"/>
          </p:nvPr>
        </p:nvSpPr>
        <p:spPr/>
        <p:txBody>
          <a:bodyPr/>
          <a:lstStyle/>
          <a:p>
            <a:r>
              <a:rPr kumimoji="1" lang="en" altLang="zh-CN" dirty="0"/>
              <a:t>Types of Fields</a:t>
            </a:r>
            <a:endParaRPr kumimoji="1" lang="zh-CN" altLang="en-US" dirty="0"/>
          </a:p>
        </p:txBody>
      </p:sp>
      <p:sp>
        <p:nvSpPr>
          <p:cNvPr id="3" name="内容占位符 2">
            <a:extLst>
              <a:ext uri="{FF2B5EF4-FFF2-40B4-BE49-F238E27FC236}">
                <a16:creationId xmlns:a16="http://schemas.microsoft.com/office/drawing/2014/main" id="{17FB2713-3308-DD99-2B0D-B8841057C30D}"/>
              </a:ext>
            </a:extLst>
          </p:cNvPr>
          <p:cNvSpPr>
            <a:spLocks noGrp="1"/>
          </p:cNvSpPr>
          <p:nvPr>
            <p:ph idx="1"/>
          </p:nvPr>
        </p:nvSpPr>
        <p:spPr/>
        <p:txBody>
          <a:bodyPr>
            <a:normAutofit fontScale="92500" lnSpcReduction="20000"/>
          </a:bodyPr>
          <a:lstStyle/>
          <a:p>
            <a:r>
              <a:rPr kumimoji="1" lang="en" altLang="zh-CN" dirty="0"/>
              <a:t>Expert: directly create a field for a document. Most users should use one of the sugar subclasses:</a:t>
            </a:r>
          </a:p>
          <a:p>
            <a:pPr lvl="1"/>
            <a:r>
              <a:rPr kumimoji="1" lang="en" altLang="zh-CN" dirty="0" err="1">
                <a:solidFill>
                  <a:srgbClr val="FF0000"/>
                </a:solidFill>
              </a:rPr>
              <a:t>TextField</a:t>
            </a:r>
            <a:r>
              <a:rPr kumimoji="1" lang="en" altLang="zh-CN" dirty="0"/>
              <a:t>: Reader or String indexed for full-text search</a:t>
            </a:r>
          </a:p>
          <a:p>
            <a:pPr lvl="1"/>
            <a:r>
              <a:rPr kumimoji="1" lang="en" altLang="zh-CN" dirty="0" err="1">
                <a:solidFill>
                  <a:srgbClr val="FF0000"/>
                </a:solidFill>
              </a:rPr>
              <a:t>StringField</a:t>
            </a:r>
            <a:r>
              <a:rPr kumimoji="1" lang="en" altLang="zh-CN" dirty="0"/>
              <a:t>: String indexed verbatim as a single token</a:t>
            </a:r>
          </a:p>
          <a:p>
            <a:pPr lvl="1"/>
            <a:r>
              <a:rPr kumimoji="1" lang="en" altLang="zh-CN" dirty="0" err="1">
                <a:solidFill>
                  <a:srgbClr val="FF0000"/>
                </a:solidFill>
              </a:rPr>
              <a:t>IntPoint</a:t>
            </a:r>
            <a:r>
              <a:rPr kumimoji="1" lang="en" altLang="zh-CN" dirty="0"/>
              <a:t>: int indexed for exact/range queries.</a:t>
            </a:r>
          </a:p>
          <a:p>
            <a:pPr lvl="1"/>
            <a:r>
              <a:rPr kumimoji="1" lang="en" altLang="zh-CN" dirty="0" err="1">
                <a:solidFill>
                  <a:srgbClr val="FF0000"/>
                </a:solidFill>
              </a:rPr>
              <a:t>LongPoint</a:t>
            </a:r>
            <a:r>
              <a:rPr kumimoji="1" lang="en" altLang="zh-CN" dirty="0"/>
              <a:t>: long indexed for exact/range queries.</a:t>
            </a:r>
          </a:p>
          <a:p>
            <a:pPr lvl="1"/>
            <a:r>
              <a:rPr kumimoji="1" lang="en" altLang="zh-CN" dirty="0" err="1">
                <a:solidFill>
                  <a:srgbClr val="FF0000"/>
                </a:solidFill>
              </a:rPr>
              <a:t>FloatPoint</a:t>
            </a:r>
            <a:r>
              <a:rPr kumimoji="1" lang="en" altLang="zh-CN" dirty="0"/>
              <a:t>: float indexed for exact/range queries.</a:t>
            </a:r>
          </a:p>
          <a:p>
            <a:pPr lvl="1"/>
            <a:r>
              <a:rPr kumimoji="1" lang="en" altLang="zh-CN" dirty="0" err="1">
                <a:solidFill>
                  <a:srgbClr val="FF0000"/>
                </a:solidFill>
              </a:rPr>
              <a:t>DoublePoint</a:t>
            </a:r>
            <a:r>
              <a:rPr kumimoji="1" lang="en" altLang="zh-CN" dirty="0"/>
              <a:t>: double indexed for exact/range queries.</a:t>
            </a:r>
          </a:p>
          <a:p>
            <a:pPr lvl="1"/>
            <a:r>
              <a:rPr kumimoji="1" lang="en" altLang="zh-CN" dirty="0" err="1">
                <a:solidFill>
                  <a:srgbClr val="FF0000"/>
                </a:solidFill>
              </a:rPr>
              <a:t>SortedDocValuesField</a:t>
            </a:r>
            <a:r>
              <a:rPr kumimoji="1" lang="en" altLang="zh-CN" dirty="0"/>
              <a:t>: byte[] indexed column-wise for sorting/faceting</a:t>
            </a:r>
          </a:p>
          <a:p>
            <a:pPr lvl="1"/>
            <a:r>
              <a:rPr kumimoji="1" lang="en" altLang="zh-CN" dirty="0" err="1">
                <a:solidFill>
                  <a:srgbClr val="FF0000"/>
                </a:solidFill>
              </a:rPr>
              <a:t>SortedSetDocValuesField</a:t>
            </a:r>
            <a:r>
              <a:rPr kumimoji="1" lang="en" altLang="zh-CN" dirty="0"/>
              <a:t>: </a:t>
            </a:r>
            <a:r>
              <a:rPr kumimoji="1" lang="en" altLang="zh-CN" dirty="0" err="1"/>
              <a:t>SortedSet</a:t>
            </a:r>
            <a:r>
              <a:rPr kumimoji="1" lang="en" altLang="zh-CN" dirty="0"/>
              <a:t>&lt;byte[]&gt; indexed column-wise for sorting/faceting</a:t>
            </a:r>
          </a:p>
          <a:p>
            <a:pPr lvl="1"/>
            <a:r>
              <a:rPr kumimoji="1" lang="en" altLang="zh-CN" dirty="0" err="1">
                <a:solidFill>
                  <a:srgbClr val="FF0000"/>
                </a:solidFill>
              </a:rPr>
              <a:t>NumericDocValuesField</a:t>
            </a:r>
            <a:r>
              <a:rPr kumimoji="1" lang="en" altLang="zh-CN" dirty="0"/>
              <a:t>: long indexed column-wise for sorting/faceting</a:t>
            </a:r>
          </a:p>
          <a:p>
            <a:pPr lvl="1"/>
            <a:r>
              <a:rPr kumimoji="1" lang="en" altLang="zh-CN" dirty="0" err="1">
                <a:solidFill>
                  <a:srgbClr val="FF0000"/>
                </a:solidFill>
              </a:rPr>
              <a:t>SortedNumericDocValuesField</a:t>
            </a:r>
            <a:r>
              <a:rPr kumimoji="1" lang="en" altLang="zh-CN" dirty="0"/>
              <a:t>: </a:t>
            </a:r>
            <a:r>
              <a:rPr kumimoji="1" lang="en" altLang="zh-CN" dirty="0" err="1"/>
              <a:t>SortedSet</a:t>
            </a:r>
            <a:r>
              <a:rPr kumimoji="1" lang="en" altLang="zh-CN" dirty="0"/>
              <a:t>&lt;long&gt; indexed column-wise for sorting/faceting</a:t>
            </a:r>
          </a:p>
          <a:p>
            <a:pPr lvl="1"/>
            <a:r>
              <a:rPr kumimoji="1" lang="en" altLang="zh-CN" dirty="0" err="1">
                <a:solidFill>
                  <a:srgbClr val="FF0000"/>
                </a:solidFill>
              </a:rPr>
              <a:t>StoredField</a:t>
            </a:r>
            <a:r>
              <a:rPr kumimoji="1" lang="en" altLang="zh-CN" dirty="0"/>
              <a:t>: Stored-only value for retrieving in summary results</a:t>
            </a:r>
          </a:p>
          <a:p>
            <a:r>
              <a:rPr kumimoji="1" lang="en" altLang="zh-CN" dirty="0"/>
              <a:t>A field is a section of a Document. </a:t>
            </a:r>
          </a:p>
          <a:p>
            <a:pPr lvl="1"/>
            <a:r>
              <a:rPr kumimoji="1" lang="en" altLang="zh-CN" dirty="0"/>
              <a:t>Each field has three parts: </a:t>
            </a:r>
            <a:r>
              <a:rPr kumimoji="1" lang="en" altLang="zh-CN" dirty="0">
                <a:solidFill>
                  <a:srgbClr val="FF0000"/>
                </a:solidFill>
              </a:rPr>
              <a:t>name</a:t>
            </a:r>
            <a:r>
              <a:rPr kumimoji="1" lang="en" altLang="zh-CN" dirty="0"/>
              <a:t>, </a:t>
            </a:r>
            <a:r>
              <a:rPr kumimoji="1" lang="en" altLang="zh-CN" dirty="0">
                <a:solidFill>
                  <a:srgbClr val="FF0000"/>
                </a:solidFill>
              </a:rPr>
              <a:t>type</a:t>
            </a:r>
            <a:r>
              <a:rPr kumimoji="1" lang="en" altLang="zh-CN" dirty="0"/>
              <a:t> and </a:t>
            </a:r>
            <a:r>
              <a:rPr kumimoji="1" lang="en" altLang="zh-CN" dirty="0">
                <a:solidFill>
                  <a:srgbClr val="FF0000"/>
                </a:solidFill>
              </a:rPr>
              <a:t>value</a:t>
            </a:r>
            <a:r>
              <a:rPr kumimoji="1" lang="en" altLang="zh-CN" dirty="0"/>
              <a:t>. </a:t>
            </a:r>
          </a:p>
          <a:p>
            <a:pPr lvl="1"/>
            <a:r>
              <a:rPr kumimoji="1" lang="en" altLang="zh-CN" dirty="0"/>
              <a:t>Values may be </a:t>
            </a:r>
            <a:r>
              <a:rPr kumimoji="1" lang="en" altLang="zh-CN" dirty="0">
                <a:solidFill>
                  <a:srgbClr val="FF0000"/>
                </a:solidFill>
              </a:rPr>
              <a:t>text</a:t>
            </a:r>
            <a:r>
              <a:rPr kumimoji="1" lang="en" altLang="zh-CN" dirty="0"/>
              <a:t> (String, Reader or pre-analyzed </a:t>
            </a:r>
            <a:r>
              <a:rPr kumimoji="1" lang="en" altLang="zh-CN" dirty="0" err="1"/>
              <a:t>TokenStream</a:t>
            </a:r>
            <a:r>
              <a:rPr kumimoji="1" lang="en" altLang="zh-CN" dirty="0"/>
              <a:t>), </a:t>
            </a:r>
            <a:r>
              <a:rPr kumimoji="1" lang="en" altLang="zh-CN" dirty="0">
                <a:solidFill>
                  <a:srgbClr val="FF0000"/>
                </a:solidFill>
              </a:rPr>
              <a:t>binary</a:t>
            </a:r>
            <a:r>
              <a:rPr kumimoji="1" lang="en" altLang="zh-CN" dirty="0"/>
              <a:t> (byte[]), or </a:t>
            </a:r>
            <a:r>
              <a:rPr kumimoji="1" lang="en" altLang="zh-CN" dirty="0">
                <a:solidFill>
                  <a:srgbClr val="FF0000"/>
                </a:solidFill>
              </a:rPr>
              <a:t>numeric</a:t>
            </a:r>
            <a:r>
              <a:rPr kumimoji="1" lang="en" altLang="zh-CN" dirty="0"/>
              <a:t> (a Number). </a:t>
            </a:r>
          </a:p>
          <a:p>
            <a:pPr lvl="1"/>
            <a:r>
              <a:rPr kumimoji="1" lang="en" altLang="zh-CN" dirty="0"/>
              <a:t>Fields are </a:t>
            </a:r>
            <a:r>
              <a:rPr kumimoji="1" lang="en" altLang="zh-CN" dirty="0">
                <a:solidFill>
                  <a:srgbClr val="FF0000"/>
                </a:solidFill>
              </a:rPr>
              <a:t>optionally</a:t>
            </a:r>
            <a:r>
              <a:rPr kumimoji="1" lang="en" altLang="zh-CN" dirty="0"/>
              <a:t> stored in the index, so that they may be returned with hits on the document.</a:t>
            </a:r>
          </a:p>
          <a:p>
            <a:endParaRPr kumimoji="1" lang="zh-CN" altLang="en-US" dirty="0"/>
          </a:p>
        </p:txBody>
      </p:sp>
      <p:sp>
        <p:nvSpPr>
          <p:cNvPr id="4" name="灯片编号占位符 3">
            <a:extLst>
              <a:ext uri="{FF2B5EF4-FFF2-40B4-BE49-F238E27FC236}">
                <a16:creationId xmlns:a16="http://schemas.microsoft.com/office/drawing/2014/main" id="{C1C9EBC0-67FB-1498-1C12-EAC2907FEF95}"/>
              </a:ext>
            </a:extLst>
          </p:cNvPr>
          <p:cNvSpPr>
            <a:spLocks noGrp="1"/>
          </p:cNvSpPr>
          <p:nvPr>
            <p:ph type="sldNum" sz="quarter" idx="12"/>
          </p:nvPr>
        </p:nvSpPr>
        <p:spPr/>
        <p:txBody>
          <a:bodyPr/>
          <a:lstStyle/>
          <a:p>
            <a:fld id="{CB818ED7-1FAF-4BEC-A906-EB6564C334EB}" type="slidenum">
              <a:rPr lang="zh-CN" altLang="en-US" smtClean="0"/>
              <a:pPr/>
              <a:t>23</a:t>
            </a:fld>
            <a:endParaRPr lang="zh-CN" altLang="en-US" dirty="0"/>
          </a:p>
        </p:txBody>
      </p:sp>
    </p:spTree>
    <p:extLst>
      <p:ext uri="{BB962C8B-B14F-4D97-AF65-F5344CB8AC3E}">
        <p14:creationId xmlns:p14="http://schemas.microsoft.com/office/powerpoint/2010/main" val="3439236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B39ED-24DC-E787-4165-96D2F08335A2}"/>
              </a:ext>
            </a:extLst>
          </p:cNvPr>
          <p:cNvSpPr>
            <a:spLocks noGrp="1"/>
          </p:cNvSpPr>
          <p:nvPr>
            <p:ph type="title"/>
          </p:nvPr>
        </p:nvSpPr>
        <p:spPr/>
        <p:txBody>
          <a:bodyPr/>
          <a:lstStyle/>
          <a:p>
            <a:r>
              <a:rPr kumimoji="1" lang="en" altLang="zh-CN" dirty="0"/>
              <a:t>Index File Formats</a:t>
            </a:r>
            <a:endParaRPr kumimoji="1" lang="zh-CN" altLang="en-US" dirty="0"/>
          </a:p>
        </p:txBody>
      </p:sp>
      <p:sp>
        <p:nvSpPr>
          <p:cNvPr id="3" name="内容占位符 2">
            <a:extLst>
              <a:ext uri="{FF2B5EF4-FFF2-40B4-BE49-F238E27FC236}">
                <a16:creationId xmlns:a16="http://schemas.microsoft.com/office/drawing/2014/main" id="{161A9E89-29BB-3424-6831-7BF7891A8185}"/>
              </a:ext>
            </a:extLst>
          </p:cNvPr>
          <p:cNvSpPr>
            <a:spLocks noGrp="1"/>
          </p:cNvSpPr>
          <p:nvPr>
            <p:ph idx="1"/>
          </p:nvPr>
        </p:nvSpPr>
        <p:spPr/>
        <p:txBody>
          <a:bodyPr>
            <a:normAutofit/>
          </a:bodyPr>
          <a:lstStyle/>
          <a:p>
            <a:r>
              <a:rPr kumimoji="1" lang="en" altLang="zh-CN" dirty="0"/>
              <a:t>Segments</a:t>
            </a:r>
          </a:p>
          <a:p>
            <a:pPr lvl="1"/>
            <a:r>
              <a:rPr kumimoji="1" lang="en" altLang="zh-CN" dirty="0"/>
              <a:t>Lucene indexes may be composed of multiple sub-indexes, or segments. </a:t>
            </a:r>
          </a:p>
          <a:p>
            <a:pPr lvl="1"/>
            <a:r>
              <a:rPr kumimoji="1" lang="en" altLang="zh-CN" dirty="0"/>
              <a:t>Each segment is a fully independent index, which could be searched separately. </a:t>
            </a:r>
          </a:p>
          <a:p>
            <a:pPr lvl="1"/>
            <a:r>
              <a:rPr kumimoji="1" lang="en" altLang="zh-CN" dirty="0"/>
              <a:t>Indexes evolve by:</a:t>
            </a:r>
          </a:p>
          <a:p>
            <a:pPr lvl="2"/>
            <a:r>
              <a:rPr kumimoji="1" lang="en" altLang="zh-CN" dirty="0"/>
              <a:t>Creating new segments for newly added documents.</a:t>
            </a:r>
          </a:p>
          <a:p>
            <a:pPr lvl="2"/>
            <a:r>
              <a:rPr kumimoji="1" lang="en" altLang="zh-CN" dirty="0"/>
              <a:t>Merging existing segments.</a:t>
            </a:r>
          </a:p>
          <a:p>
            <a:pPr lvl="2"/>
            <a:r>
              <a:rPr kumimoji="1" lang="en" altLang="zh-CN" dirty="0"/>
              <a:t>Searches may involve multiple segments and/or multiple indexes, each index potentially composed of a set of segments. </a:t>
            </a:r>
          </a:p>
          <a:p>
            <a:pPr lvl="2"/>
            <a:endParaRPr kumimoji="1" lang="en" altLang="zh-CN" dirty="0"/>
          </a:p>
          <a:p>
            <a:r>
              <a:rPr kumimoji="1" lang="en" altLang="zh-CN" dirty="0"/>
              <a:t>Document Numbers</a:t>
            </a:r>
          </a:p>
          <a:p>
            <a:pPr lvl="1"/>
            <a:r>
              <a:rPr kumimoji="1" lang="en" altLang="zh-CN" dirty="0"/>
              <a:t>Internally, Lucene refers to documents by an integer document number. </a:t>
            </a:r>
          </a:p>
          <a:p>
            <a:pPr lvl="1"/>
            <a:r>
              <a:rPr kumimoji="1" lang="en" altLang="zh-CN" dirty="0"/>
              <a:t>The first document added to an index is numbered zero, and each subsequent document added gets a number one greater than the previous.</a:t>
            </a:r>
            <a:br>
              <a:rPr kumimoji="1" lang="en" altLang="zh-CN" dirty="0"/>
            </a:br>
            <a:endParaRPr kumimoji="1" lang="zh-CN" altLang="en-US" dirty="0"/>
          </a:p>
        </p:txBody>
      </p:sp>
      <p:sp>
        <p:nvSpPr>
          <p:cNvPr id="4" name="灯片编号占位符 3">
            <a:extLst>
              <a:ext uri="{FF2B5EF4-FFF2-40B4-BE49-F238E27FC236}">
                <a16:creationId xmlns:a16="http://schemas.microsoft.com/office/drawing/2014/main" id="{5AA39DEC-C8B8-8C67-D44B-D5BB71C9E42A}"/>
              </a:ext>
            </a:extLst>
          </p:cNvPr>
          <p:cNvSpPr>
            <a:spLocks noGrp="1"/>
          </p:cNvSpPr>
          <p:nvPr>
            <p:ph type="sldNum" sz="quarter" idx="12"/>
          </p:nvPr>
        </p:nvSpPr>
        <p:spPr/>
        <p:txBody>
          <a:bodyPr/>
          <a:lstStyle/>
          <a:p>
            <a:fld id="{CB818ED7-1FAF-4BEC-A906-EB6564C334EB}" type="slidenum">
              <a:rPr lang="zh-CN" altLang="en-US" smtClean="0"/>
              <a:pPr/>
              <a:t>24</a:t>
            </a:fld>
            <a:endParaRPr lang="zh-CN" altLang="en-US" dirty="0"/>
          </a:p>
        </p:txBody>
      </p:sp>
    </p:spTree>
    <p:extLst>
      <p:ext uri="{BB962C8B-B14F-4D97-AF65-F5344CB8AC3E}">
        <p14:creationId xmlns:p14="http://schemas.microsoft.com/office/powerpoint/2010/main" val="127374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 altLang="zh-CN" dirty="0"/>
              <a:t>Index File Formats</a:t>
            </a:r>
            <a:endParaRPr lang="zh-CN" altLang="en-US" dirty="0"/>
          </a:p>
        </p:txBody>
      </p:sp>
      <p:sp>
        <p:nvSpPr>
          <p:cNvPr id="3" name="内容占位符 2"/>
          <p:cNvSpPr>
            <a:spLocks noGrp="1"/>
          </p:cNvSpPr>
          <p:nvPr>
            <p:ph idx="1"/>
          </p:nvPr>
        </p:nvSpPr>
        <p:spPr/>
        <p:txBody>
          <a:bodyPr>
            <a:normAutofit/>
          </a:bodyPr>
          <a:lstStyle/>
          <a:p>
            <a:r>
              <a:rPr lang="en-US" altLang="zh-CN" dirty="0"/>
              <a:t>Each segment index maintains the following:</a:t>
            </a:r>
          </a:p>
          <a:p>
            <a:pPr lvl="1"/>
            <a:r>
              <a:rPr lang="en-US" altLang="zh-CN" dirty="0">
                <a:solidFill>
                  <a:srgbClr val="FF0000"/>
                </a:solidFill>
              </a:rPr>
              <a:t>Segment info</a:t>
            </a:r>
            <a:r>
              <a:rPr lang="en-US" altLang="zh-CN" dirty="0"/>
              <a:t>. This contains metadata about a segment, such as the number of documents, what files it uses, and information about how the segment is sorted</a:t>
            </a:r>
          </a:p>
          <a:p>
            <a:pPr lvl="1"/>
            <a:r>
              <a:rPr lang="en-US" altLang="zh-CN" dirty="0">
                <a:solidFill>
                  <a:srgbClr val="FF0000"/>
                </a:solidFill>
              </a:rPr>
              <a:t>Field names</a:t>
            </a:r>
            <a:r>
              <a:rPr lang="en-US" altLang="zh-CN" dirty="0"/>
              <a:t>. This contains metadata about the set of named fields used in the index.</a:t>
            </a:r>
          </a:p>
          <a:p>
            <a:pPr lvl="1"/>
            <a:r>
              <a:rPr lang="en-US" altLang="zh-CN" dirty="0">
                <a:solidFill>
                  <a:srgbClr val="FF0000"/>
                </a:solidFill>
              </a:rPr>
              <a:t>Stored Field values</a:t>
            </a:r>
            <a:r>
              <a:rPr lang="en-US" altLang="zh-CN" dirty="0"/>
              <a:t>. This contains, for each document, a list of attribute-value pairs, where the attributes are field names. These are used to store auxiliary information about the document, such as its title, </a:t>
            </a:r>
            <a:r>
              <a:rPr lang="en-US" altLang="zh-CN" dirty="0" err="1"/>
              <a:t>url</a:t>
            </a:r>
            <a:r>
              <a:rPr lang="en-US" altLang="zh-CN" dirty="0"/>
              <a:t>, or an identifier to access a database. The set of stored fields are what is returned for each hit when searching. This is keyed by document number.</a:t>
            </a:r>
          </a:p>
          <a:p>
            <a:pPr lvl="1"/>
            <a:r>
              <a:rPr lang="en-US" altLang="zh-CN" dirty="0">
                <a:solidFill>
                  <a:srgbClr val="FF0000"/>
                </a:solidFill>
              </a:rPr>
              <a:t>Term dictionary</a:t>
            </a:r>
            <a:r>
              <a:rPr lang="en-US" altLang="zh-CN" dirty="0"/>
              <a:t>. A dictionary containing all of the terms used in all of the indexed fields of all of the documents. The dictionary also contains the number of documents which contain the term, and pointers to the term's frequency and proximity data.</a:t>
            </a:r>
          </a:p>
          <a:p>
            <a:pPr lvl="1"/>
            <a:r>
              <a:rPr lang="en-US" altLang="zh-CN" dirty="0">
                <a:solidFill>
                  <a:srgbClr val="FF0000"/>
                </a:solidFill>
              </a:rPr>
              <a:t>Term Frequency data</a:t>
            </a:r>
            <a:r>
              <a:rPr lang="en-US" altLang="zh-CN" dirty="0"/>
              <a:t>. For each term in the dictionary, the numbers of all the documents that contain that term, and the frequency of the term in that document, unless frequencies are omitted (</a:t>
            </a:r>
            <a:r>
              <a:rPr lang="en-US" altLang="zh-CN" dirty="0" err="1"/>
              <a:t>IndexOptions.DOCS</a:t>
            </a:r>
            <a:r>
              <a:rPr lang="en-US" altLang="zh-CN" dirty="0"/>
              <a:t>)</a:t>
            </a: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25</a:t>
            </a:fld>
            <a:endParaRPr lang="zh-CN" altLang="en-US" dirty="0"/>
          </a:p>
        </p:txBody>
      </p:sp>
    </p:spTree>
    <p:extLst>
      <p:ext uri="{BB962C8B-B14F-4D97-AF65-F5344CB8AC3E}">
        <p14:creationId xmlns:p14="http://schemas.microsoft.com/office/powerpoint/2010/main" val="2037684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 altLang="zh-CN" dirty="0"/>
              <a:t>Index File Formats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Each segment index maintains the following:</a:t>
            </a:r>
          </a:p>
          <a:p>
            <a:pPr lvl="1"/>
            <a:r>
              <a:rPr lang="en-US" altLang="zh-CN" dirty="0">
                <a:solidFill>
                  <a:srgbClr val="FF0000"/>
                </a:solidFill>
              </a:rPr>
              <a:t>Term Proximity data</a:t>
            </a:r>
            <a:r>
              <a:rPr lang="en-US" altLang="zh-CN" dirty="0"/>
              <a:t>. For each term in the dictionary, the positions that the term occurs in each document. Note that this will not exist if all fields in all documents omit position data.</a:t>
            </a:r>
          </a:p>
          <a:p>
            <a:pPr lvl="1"/>
            <a:r>
              <a:rPr lang="en-US" altLang="zh-CN" dirty="0">
                <a:solidFill>
                  <a:srgbClr val="FF0000"/>
                </a:solidFill>
              </a:rPr>
              <a:t>Normalization factors</a:t>
            </a:r>
            <a:r>
              <a:rPr lang="en-US" altLang="zh-CN" dirty="0"/>
              <a:t>. For each field in each document, a value is stored that is multiplied into the score for hits on that field.</a:t>
            </a:r>
          </a:p>
          <a:p>
            <a:pPr lvl="1"/>
            <a:r>
              <a:rPr lang="en-US" altLang="zh-CN" dirty="0">
                <a:solidFill>
                  <a:srgbClr val="FF0000"/>
                </a:solidFill>
              </a:rPr>
              <a:t>Term Vectors</a:t>
            </a:r>
            <a:r>
              <a:rPr lang="en-US" altLang="zh-CN" dirty="0"/>
              <a:t>. For each field in each document, the term vector (sometimes called document vector) may be stored. A term vector consists of term text and term frequency. To add Term Vectors to your index see the Field constructors</a:t>
            </a:r>
          </a:p>
          <a:p>
            <a:pPr lvl="1"/>
            <a:r>
              <a:rPr lang="en-US" altLang="zh-CN" dirty="0">
                <a:solidFill>
                  <a:srgbClr val="FF0000"/>
                </a:solidFill>
              </a:rPr>
              <a:t>Per-document values</a:t>
            </a:r>
            <a:r>
              <a:rPr lang="en-US" altLang="zh-CN" dirty="0"/>
              <a:t>. Like stored values, these are also keyed by document number, but are generally intended to be loaded into main memory for fast access. Whereas stored values are generally intended for summary results from searches, per-document values are useful for things like scoring factors.</a:t>
            </a:r>
          </a:p>
          <a:p>
            <a:pPr lvl="1"/>
            <a:r>
              <a:rPr lang="en-US" altLang="zh-CN" dirty="0">
                <a:solidFill>
                  <a:srgbClr val="FF0000"/>
                </a:solidFill>
              </a:rPr>
              <a:t>Live documents</a:t>
            </a:r>
            <a:r>
              <a:rPr lang="en-US" altLang="zh-CN" dirty="0"/>
              <a:t>. An optional file indicating which documents are live.</a:t>
            </a:r>
          </a:p>
          <a:p>
            <a:pPr lvl="1"/>
            <a:r>
              <a:rPr lang="en-US" altLang="zh-CN" dirty="0">
                <a:solidFill>
                  <a:srgbClr val="FF0000"/>
                </a:solidFill>
              </a:rPr>
              <a:t>Point values</a:t>
            </a:r>
            <a:r>
              <a:rPr lang="en-US" altLang="zh-CN" dirty="0"/>
              <a:t>. Optional pair of files, recording dimensionally indexed fields, to enable fast numeric range filtering and large numeric values like </a:t>
            </a:r>
            <a:r>
              <a:rPr lang="en-US" altLang="zh-CN" dirty="0" err="1"/>
              <a:t>BigInteger</a:t>
            </a:r>
            <a:r>
              <a:rPr lang="en-US" altLang="zh-CN" dirty="0"/>
              <a:t> and </a:t>
            </a:r>
            <a:r>
              <a:rPr lang="en-US" altLang="zh-CN" dirty="0" err="1"/>
              <a:t>BigDecimal</a:t>
            </a:r>
            <a:r>
              <a:rPr lang="en-US" altLang="zh-CN" dirty="0"/>
              <a:t> (1D) and geographic shape intersection (2D, 3D).</a:t>
            </a:r>
          </a:p>
          <a:p>
            <a:pPr lvl="1"/>
            <a:r>
              <a:rPr lang="en-US" altLang="zh-CN" dirty="0">
                <a:solidFill>
                  <a:srgbClr val="FF0000"/>
                </a:solidFill>
              </a:rPr>
              <a:t>Vector values</a:t>
            </a:r>
            <a:r>
              <a:rPr lang="en-US" altLang="zh-CN" dirty="0"/>
              <a:t>. The vector format stores numeric vectors in a format optimized for random access and computation, supporting high-dimensional nearest-neighbor search.</a:t>
            </a:r>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26</a:t>
            </a:fld>
            <a:endParaRPr lang="zh-CN" altLang="en-US" dirty="0"/>
          </a:p>
        </p:txBody>
      </p:sp>
    </p:spTree>
    <p:extLst>
      <p:ext uri="{BB962C8B-B14F-4D97-AF65-F5344CB8AC3E}">
        <p14:creationId xmlns:p14="http://schemas.microsoft.com/office/powerpoint/2010/main" val="3308981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0CD97-A22C-25CE-801D-3726E5CF1AF1}"/>
              </a:ext>
            </a:extLst>
          </p:cNvPr>
          <p:cNvSpPr>
            <a:spLocks noGrp="1"/>
          </p:cNvSpPr>
          <p:nvPr>
            <p:ph type="title"/>
          </p:nvPr>
        </p:nvSpPr>
        <p:spPr/>
        <p:txBody>
          <a:bodyPr/>
          <a:lstStyle/>
          <a:p>
            <a:r>
              <a:rPr kumimoji="1" lang="en-US" altLang="zh-CN" dirty="0"/>
              <a:t>Search</a:t>
            </a:r>
            <a:r>
              <a:rPr kumimoji="1" lang="zh-CN" altLang="en-US" dirty="0"/>
              <a:t> </a:t>
            </a:r>
            <a:r>
              <a:rPr kumimoji="1" lang="en-US" altLang="zh-CN" dirty="0"/>
              <a:t>and</a:t>
            </a:r>
            <a:r>
              <a:rPr kumimoji="1" lang="zh-CN" altLang="en-US" dirty="0"/>
              <a:t> </a:t>
            </a:r>
            <a:r>
              <a:rPr kumimoji="1" lang="en-US" altLang="zh-CN" dirty="0"/>
              <a:t>Scoring</a:t>
            </a:r>
            <a:r>
              <a:rPr kumimoji="1" lang="zh-CN" altLang="en-US" dirty="0"/>
              <a:t> </a:t>
            </a:r>
            <a:r>
              <a:rPr kumimoji="1" lang="en-US" altLang="zh-CN" dirty="0"/>
              <a:t>in</a:t>
            </a:r>
            <a:r>
              <a:rPr kumimoji="1" lang="zh-CN" altLang="en-US" dirty="0"/>
              <a:t> </a:t>
            </a:r>
            <a:r>
              <a:rPr kumimoji="1" lang="en-US" altLang="zh-CN" dirty="0"/>
              <a:t>Lucene</a:t>
            </a:r>
            <a:endParaRPr kumimoji="1" lang="zh-CN" altLang="en-US" dirty="0"/>
          </a:p>
        </p:txBody>
      </p:sp>
      <p:sp>
        <p:nvSpPr>
          <p:cNvPr id="3" name="内容占位符 2">
            <a:extLst>
              <a:ext uri="{FF2B5EF4-FFF2-40B4-BE49-F238E27FC236}">
                <a16:creationId xmlns:a16="http://schemas.microsoft.com/office/drawing/2014/main" id="{287B3755-04F4-B7C4-EDCF-255304668A23}"/>
              </a:ext>
            </a:extLst>
          </p:cNvPr>
          <p:cNvSpPr>
            <a:spLocks noGrp="1"/>
          </p:cNvSpPr>
          <p:nvPr>
            <p:ph idx="1"/>
          </p:nvPr>
        </p:nvSpPr>
        <p:spPr/>
        <p:txBody>
          <a:bodyPr/>
          <a:lstStyle/>
          <a:p>
            <a:r>
              <a:rPr kumimoji="1" lang="en" altLang="zh-CN" dirty="0"/>
              <a:t>Search Basics</a:t>
            </a:r>
          </a:p>
          <a:p>
            <a:pPr lvl="1"/>
            <a:r>
              <a:rPr kumimoji="1" lang="en" altLang="zh-CN" dirty="0"/>
              <a:t>Lucene offers a wide variety of </a:t>
            </a:r>
            <a:r>
              <a:rPr kumimoji="1" lang="en" altLang="zh-CN" dirty="0">
                <a:solidFill>
                  <a:srgbClr val="FF0000"/>
                </a:solidFill>
              </a:rPr>
              <a:t>Query</a:t>
            </a:r>
            <a:r>
              <a:rPr kumimoji="1" lang="en" altLang="zh-CN" dirty="0"/>
              <a:t> implementations. </a:t>
            </a:r>
          </a:p>
          <a:p>
            <a:endParaRPr kumimoji="1" lang="en" altLang="zh-CN" dirty="0"/>
          </a:p>
          <a:p>
            <a:r>
              <a:rPr kumimoji="1" lang="en" altLang="zh-CN" dirty="0"/>
              <a:t>To perform a search, applications usually call </a:t>
            </a:r>
          </a:p>
          <a:p>
            <a:pPr lvl="1"/>
            <a:r>
              <a:rPr kumimoji="1" lang="en" altLang="zh-CN" dirty="0" err="1">
                <a:solidFill>
                  <a:schemeClr val="tx2"/>
                </a:solidFill>
                <a:latin typeface="Consolas" panose="020B0609020204030204" pitchFamily="49" charset="0"/>
                <a:cs typeface="Consolas" panose="020B0609020204030204" pitchFamily="49" charset="0"/>
              </a:rPr>
              <a:t>IndexSearcher.search</a:t>
            </a:r>
            <a:r>
              <a:rPr kumimoji="1" lang="en" altLang="zh-CN" dirty="0">
                <a:solidFill>
                  <a:schemeClr val="tx2"/>
                </a:solidFill>
                <a:latin typeface="Consolas" panose="020B0609020204030204" pitchFamily="49" charset="0"/>
                <a:cs typeface="Consolas" panose="020B0609020204030204" pitchFamily="49" charset="0"/>
              </a:rPr>
              <a:t>(</a:t>
            </a:r>
            <a:r>
              <a:rPr kumimoji="1" lang="en" altLang="zh-CN" dirty="0" err="1">
                <a:solidFill>
                  <a:schemeClr val="tx2"/>
                </a:solidFill>
                <a:latin typeface="Consolas" panose="020B0609020204030204" pitchFamily="49" charset="0"/>
                <a:cs typeface="Consolas" panose="020B0609020204030204" pitchFamily="49" charset="0"/>
              </a:rPr>
              <a:t>Query,int</a:t>
            </a:r>
            <a:r>
              <a:rPr kumimoji="1" lang="en" altLang="zh-CN" dirty="0">
                <a:solidFill>
                  <a:schemeClr val="tx2"/>
                </a:solidFill>
                <a:latin typeface="Consolas" panose="020B0609020204030204" pitchFamily="49" charset="0"/>
                <a:cs typeface="Consolas" panose="020B0609020204030204" pitchFamily="49" charset="0"/>
              </a:rPr>
              <a:t>)</a:t>
            </a:r>
          </a:p>
          <a:p>
            <a:pPr lvl="1"/>
            <a:endParaRPr kumimoji="1" lang="en" altLang="zh-CN" dirty="0">
              <a:solidFill>
                <a:schemeClr val="tx2"/>
              </a:solidFill>
              <a:latin typeface="Consolas" panose="020B0609020204030204" pitchFamily="49" charset="0"/>
              <a:cs typeface="Consolas" panose="020B0609020204030204" pitchFamily="49" charset="0"/>
            </a:endParaRPr>
          </a:p>
          <a:p>
            <a:r>
              <a:rPr kumimoji="1" lang="en" altLang="zh-CN" dirty="0"/>
              <a:t>Once a </a:t>
            </a:r>
            <a:r>
              <a:rPr kumimoji="1" lang="en" altLang="zh-CN" dirty="0">
                <a:solidFill>
                  <a:srgbClr val="FF0000"/>
                </a:solidFill>
              </a:rPr>
              <a:t>Query</a:t>
            </a:r>
            <a:r>
              <a:rPr kumimoji="1" lang="en" altLang="zh-CN" dirty="0"/>
              <a:t> has been created and submitted to the </a:t>
            </a:r>
            <a:r>
              <a:rPr kumimoji="1" lang="en" altLang="zh-CN" dirty="0" err="1">
                <a:solidFill>
                  <a:srgbClr val="FF0000"/>
                </a:solidFill>
              </a:rPr>
              <a:t>IndexSearcher</a:t>
            </a:r>
            <a:r>
              <a:rPr kumimoji="1" lang="en" altLang="zh-CN" dirty="0"/>
              <a:t>, the scoring process begins. </a:t>
            </a:r>
          </a:p>
          <a:p>
            <a:pPr lvl="1"/>
            <a:r>
              <a:rPr kumimoji="1" lang="en" altLang="zh-CN" dirty="0"/>
              <a:t>After some infrastructure setup, control finally passes to the </a:t>
            </a:r>
            <a:r>
              <a:rPr kumimoji="1" lang="en" altLang="zh-CN" dirty="0">
                <a:solidFill>
                  <a:srgbClr val="FF0000"/>
                </a:solidFill>
              </a:rPr>
              <a:t>Weight</a:t>
            </a:r>
            <a:r>
              <a:rPr kumimoji="1" lang="en" altLang="zh-CN" dirty="0"/>
              <a:t> implementation and its </a:t>
            </a:r>
            <a:r>
              <a:rPr kumimoji="1" lang="en" altLang="zh-CN" dirty="0">
                <a:solidFill>
                  <a:srgbClr val="FF0000"/>
                </a:solidFill>
              </a:rPr>
              <a:t>Scorer</a:t>
            </a:r>
            <a:r>
              <a:rPr kumimoji="1" lang="en" altLang="zh-CN" dirty="0"/>
              <a:t> or </a:t>
            </a:r>
            <a:r>
              <a:rPr kumimoji="1" lang="en" altLang="zh-CN" dirty="0" err="1">
                <a:solidFill>
                  <a:srgbClr val="FF0000"/>
                </a:solidFill>
              </a:rPr>
              <a:t>BulkScorer</a:t>
            </a:r>
            <a:r>
              <a:rPr kumimoji="1" lang="en" altLang="zh-CN" dirty="0"/>
              <a:t> instances. </a:t>
            </a:r>
          </a:p>
          <a:p>
            <a:endParaRPr kumimoji="1" lang="zh-CN" altLang="en-US" dirty="0"/>
          </a:p>
        </p:txBody>
      </p:sp>
      <p:sp>
        <p:nvSpPr>
          <p:cNvPr id="4" name="灯片编号占位符 3">
            <a:extLst>
              <a:ext uri="{FF2B5EF4-FFF2-40B4-BE49-F238E27FC236}">
                <a16:creationId xmlns:a16="http://schemas.microsoft.com/office/drawing/2014/main" id="{B136BAAB-6171-6B87-3ED6-4A03FCFA90E6}"/>
              </a:ext>
            </a:extLst>
          </p:cNvPr>
          <p:cNvSpPr>
            <a:spLocks noGrp="1"/>
          </p:cNvSpPr>
          <p:nvPr>
            <p:ph type="sldNum" sz="quarter" idx="12"/>
          </p:nvPr>
        </p:nvSpPr>
        <p:spPr/>
        <p:txBody>
          <a:bodyPr/>
          <a:lstStyle/>
          <a:p>
            <a:fld id="{CB818ED7-1FAF-4BEC-A906-EB6564C334EB}" type="slidenum">
              <a:rPr lang="zh-CN" altLang="en-US" smtClean="0"/>
              <a:pPr/>
              <a:t>27</a:t>
            </a:fld>
            <a:endParaRPr lang="zh-CN" altLang="en-US" dirty="0"/>
          </a:p>
        </p:txBody>
      </p:sp>
    </p:spTree>
    <p:extLst>
      <p:ext uri="{BB962C8B-B14F-4D97-AF65-F5344CB8AC3E}">
        <p14:creationId xmlns:p14="http://schemas.microsoft.com/office/powerpoint/2010/main" val="1284792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0CD97-A22C-25CE-801D-3726E5CF1AF1}"/>
              </a:ext>
            </a:extLst>
          </p:cNvPr>
          <p:cNvSpPr>
            <a:spLocks noGrp="1"/>
          </p:cNvSpPr>
          <p:nvPr>
            <p:ph type="title"/>
          </p:nvPr>
        </p:nvSpPr>
        <p:spPr/>
        <p:txBody>
          <a:bodyPr/>
          <a:lstStyle/>
          <a:p>
            <a:r>
              <a:rPr kumimoji="1" lang="en-US" altLang="zh-CN" dirty="0"/>
              <a:t>Search</a:t>
            </a:r>
            <a:r>
              <a:rPr kumimoji="1" lang="zh-CN" altLang="en-US" dirty="0"/>
              <a:t> </a:t>
            </a:r>
            <a:r>
              <a:rPr kumimoji="1" lang="en-US" altLang="zh-CN" dirty="0"/>
              <a:t>and</a:t>
            </a:r>
            <a:r>
              <a:rPr kumimoji="1" lang="zh-CN" altLang="en-US" dirty="0"/>
              <a:t> </a:t>
            </a:r>
            <a:r>
              <a:rPr kumimoji="1" lang="en-US" altLang="zh-CN" dirty="0"/>
              <a:t>Scoring</a:t>
            </a:r>
            <a:r>
              <a:rPr kumimoji="1" lang="zh-CN" altLang="en-US" dirty="0"/>
              <a:t> </a:t>
            </a:r>
            <a:r>
              <a:rPr kumimoji="1" lang="en-US" altLang="zh-CN" dirty="0"/>
              <a:t>in</a:t>
            </a:r>
            <a:r>
              <a:rPr kumimoji="1" lang="zh-CN" altLang="en-US" dirty="0"/>
              <a:t> </a:t>
            </a:r>
            <a:r>
              <a:rPr kumimoji="1" lang="en-US" altLang="zh-CN" dirty="0"/>
              <a:t>Lucene</a:t>
            </a:r>
            <a:endParaRPr kumimoji="1" lang="zh-CN" altLang="en-US" dirty="0"/>
          </a:p>
        </p:txBody>
      </p:sp>
      <p:sp>
        <p:nvSpPr>
          <p:cNvPr id="3" name="内容占位符 2">
            <a:extLst>
              <a:ext uri="{FF2B5EF4-FFF2-40B4-BE49-F238E27FC236}">
                <a16:creationId xmlns:a16="http://schemas.microsoft.com/office/drawing/2014/main" id="{287B3755-04F4-B7C4-EDCF-255304668A23}"/>
              </a:ext>
            </a:extLst>
          </p:cNvPr>
          <p:cNvSpPr>
            <a:spLocks noGrp="1"/>
          </p:cNvSpPr>
          <p:nvPr>
            <p:ph idx="1"/>
          </p:nvPr>
        </p:nvSpPr>
        <p:spPr>
          <a:xfrm>
            <a:off x="107504" y="845073"/>
            <a:ext cx="9001000" cy="3940924"/>
          </a:xfrm>
        </p:spPr>
        <p:txBody>
          <a:bodyPr/>
          <a:lstStyle/>
          <a:p>
            <a:r>
              <a:rPr kumimoji="1" lang="en" altLang="zh-CN" dirty="0"/>
              <a:t>Query Classes</a:t>
            </a:r>
          </a:p>
          <a:p>
            <a:r>
              <a:rPr kumimoji="1" lang="en" altLang="zh-CN" dirty="0" err="1">
                <a:solidFill>
                  <a:srgbClr val="FF0000"/>
                </a:solidFill>
              </a:rPr>
              <a:t>TermQuery</a:t>
            </a:r>
            <a:endParaRPr kumimoji="1" lang="en" altLang="zh-CN" dirty="0">
              <a:solidFill>
                <a:srgbClr val="FF0000"/>
              </a:solidFill>
            </a:endParaRPr>
          </a:p>
          <a:p>
            <a:pPr lvl="1"/>
            <a:r>
              <a:rPr kumimoji="1" lang="en" altLang="zh-CN" dirty="0"/>
              <a:t>Of the various implementations of Query, the </a:t>
            </a:r>
            <a:r>
              <a:rPr kumimoji="1" lang="en" altLang="zh-CN" dirty="0" err="1">
                <a:solidFill>
                  <a:srgbClr val="FF0000"/>
                </a:solidFill>
              </a:rPr>
              <a:t>TermQuery</a:t>
            </a:r>
            <a:r>
              <a:rPr kumimoji="1" lang="en" altLang="zh-CN" dirty="0"/>
              <a:t> is the easiest to understand and the most often used in applications. </a:t>
            </a:r>
          </a:p>
          <a:p>
            <a:pPr lvl="1"/>
            <a:r>
              <a:rPr kumimoji="1" lang="en" altLang="zh-CN" dirty="0"/>
              <a:t>A </a:t>
            </a:r>
            <a:r>
              <a:rPr kumimoji="1" lang="en" altLang="zh-CN" dirty="0" err="1">
                <a:solidFill>
                  <a:srgbClr val="FF0000"/>
                </a:solidFill>
              </a:rPr>
              <a:t>TermQuery</a:t>
            </a:r>
            <a:r>
              <a:rPr kumimoji="1" lang="en" altLang="zh-CN" dirty="0"/>
              <a:t> matches all the documents that contain the specified </a:t>
            </a:r>
            <a:r>
              <a:rPr kumimoji="1" lang="en" altLang="zh-CN" dirty="0">
                <a:solidFill>
                  <a:srgbClr val="FF0000"/>
                </a:solidFill>
              </a:rPr>
              <a:t>Term</a:t>
            </a:r>
            <a:r>
              <a:rPr kumimoji="1" lang="en" altLang="zh-CN" dirty="0"/>
              <a:t>, which is a word that occurs in a certain Field. </a:t>
            </a:r>
          </a:p>
          <a:p>
            <a:pPr lvl="1"/>
            <a:r>
              <a:rPr kumimoji="1" lang="en" altLang="zh-CN" dirty="0"/>
              <a:t>Thus, a </a:t>
            </a:r>
            <a:r>
              <a:rPr kumimoji="1" lang="en" altLang="zh-CN" dirty="0" err="1">
                <a:solidFill>
                  <a:srgbClr val="FF0000"/>
                </a:solidFill>
              </a:rPr>
              <a:t>TermQuery</a:t>
            </a:r>
            <a:r>
              <a:rPr kumimoji="1" lang="en" altLang="zh-CN" dirty="0"/>
              <a:t> identifies and scores all Documents that have a Field with the specified string in it. </a:t>
            </a:r>
          </a:p>
          <a:p>
            <a:pPr lvl="1"/>
            <a:r>
              <a:rPr kumimoji="1" lang="en" altLang="zh-CN" dirty="0"/>
              <a:t>Constructing a </a:t>
            </a:r>
            <a:r>
              <a:rPr kumimoji="1" lang="en" altLang="zh-CN" dirty="0" err="1"/>
              <a:t>TermQuery</a:t>
            </a:r>
            <a:r>
              <a:rPr kumimoji="1" lang="en" altLang="zh-CN" dirty="0"/>
              <a:t> is as simple as:</a:t>
            </a:r>
          </a:p>
          <a:p>
            <a:pPr lvl="1"/>
            <a:endParaRPr kumimoji="1" lang="en" altLang="zh-CN" dirty="0"/>
          </a:p>
          <a:p>
            <a:pPr lvl="1"/>
            <a:r>
              <a:rPr kumimoji="1" lang="en" altLang="zh-CN" dirty="0" err="1">
                <a:solidFill>
                  <a:schemeClr val="tx2"/>
                </a:solidFill>
                <a:latin typeface="Consolas" panose="020B0609020204030204" pitchFamily="49" charset="0"/>
                <a:cs typeface="Consolas" panose="020B0609020204030204" pitchFamily="49" charset="0"/>
              </a:rPr>
              <a:t>TermQuery</a:t>
            </a:r>
            <a:r>
              <a:rPr kumimoji="1" lang="en" altLang="zh-CN" dirty="0">
                <a:solidFill>
                  <a:schemeClr val="tx2"/>
                </a:solidFill>
                <a:latin typeface="Consolas" panose="020B0609020204030204" pitchFamily="49" charset="0"/>
                <a:cs typeface="Consolas" panose="020B0609020204030204" pitchFamily="49" charset="0"/>
              </a:rPr>
              <a:t> </a:t>
            </a:r>
            <a:r>
              <a:rPr kumimoji="1" lang="en" altLang="zh-CN" dirty="0" err="1">
                <a:solidFill>
                  <a:schemeClr val="tx2"/>
                </a:solidFill>
                <a:latin typeface="Consolas" panose="020B0609020204030204" pitchFamily="49" charset="0"/>
                <a:cs typeface="Consolas" panose="020B0609020204030204" pitchFamily="49" charset="0"/>
              </a:rPr>
              <a:t>tq</a:t>
            </a:r>
            <a:r>
              <a:rPr kumimoji="1" lang="en" altLang="zh-CN" dirty="0">
                <a:solidFill>
                  <a:schemeClr val="tx2"/>
                </a:solidFill>
                <a:latin typeface="Consolas" panose="020B0609020204030204" pitchFamily="49" charset="0"/>
                <a:cs typeface="Consolas" panose="020B0609020204030204" pitchFamily="49" charset="0"/>
              </a:rPr>
              <a:t> = new </a:t>
            </a:r>
            <a:r>
              <a:rPr kumimoji="1" lang="en" altLang="zh-CN" dirty="0" err="1">
                <a:solidFill>
                  <a:schemeClr val="tx2"/>
                </a:solidFill>
                <a:latin typeface="Consolas" panose="020B0609020204030204" pitchFamily="49" charset="0"/>
                <a:cs typeface="Consolas" panose="020B0609020204030204" pitchFamily="49" charset="0"/>
              </a:rPr>
              <a:t>TermQuery</a:t>
            </a:r>
            <a:r>
              <a:rPr kumimoji="1" lang="en" altLang="zh-CN" dirty="0">
                <a:solidFill>
                  <a:schemeClr val="tx2"/>
                </a:solidFill>
                <a:latin typeface="Consolas" panose="020B0609020204030204" pitchFamily="49" charset="0"/>
                <a:cs typeface="Consolas" panose="020B0609020204030204" pitchFamily="49" charset="0"/>
              </a:rPr>
              <a:t>(new Term("</a:t>
            </a:r>
            <a:r>
              <a:rPr kumimoji="1" lang="en" altLang="zh-CN" dirty="0" err="1">
                <a:solidFill>
                  <a:schemeClr val="tx2"/>
                </a:solidFill>
                <a:latin typeface="Consolas" panose="020B0609020204030204" pitchFamily="49" charset="0"/>
                <a:cs typeface="Consolas" panose="020B0609020204030204" pitchFamily="49" charset="0"/>
              </a:rPr>
              <a:t>fieldName</a:t>
            </a:r>
            <a:r>
              <a:rPr kumimoji="1" lang="en" altLang="zh-CN" dirty="0">
                <a:solidFill>
                  <a:schemeClr val="tx2"/>
                </a:solidFill>
                <a:latin typeface="Consolas" panose="020B0609020204030204" pitchFamily="49" charset="0"/>
                <a:cs typeface="Consolas" panose="020B0609020204030204" pitchFamily="49" charset="0"/>
              </a:rPr>
              <a:t>", "term")); </a:t>
            </a:r>
          </a:p>
          <a:p>
            <a:pPr lvl="1"/>
            <a:endParaRPr kumimoji="1" lang="en" altLang="zh-CN" dirty="0">
              <a:solidFill>
                <a:schemeClr val="tx2"/>
              </a:solidFill>
              <a:latin typeface="Consolas" panose="020B0609020204030204" pitchFamily="49" charset="0"/>
              <a:cs typeface="Consolas" panose="020B0609020204030204" pitchFamily="49" charset="0"/>
            </a:endParaRPr>
          </a:p>
          <a:p>
            <a:pPr lvl="1"/>
            <a:r>
              <a:rPr kumimoji="1" lang="en" altLang="zh-CN" dirty="0"/>
              <a:t>In this example, the </a:t>
            </a:r>
            <a:r>
              <a:rPr kumimoji="1" lang="en" altLang="zh-CN" dirty="0">
                <a:solidFill>
                  <a:srgbClr val="FF0000"/>
                </a:solidFill>
              </a:rPr>
              <a:t>Query</a:t>
            </a:r>
            <a:r>
              <a:rPr kumimoji="1" lang="en" altLang="zh-CN" dirty="0"/>
              <a:t> identifies all </a:t>
            </a:r>
            <a:r>
              <a:rPr kumimoji="1" lang="en" altLang="zh-CN" dirty="0">
                <a:solidFill>
                  <a:srgbClr val="FF0000"/>
                </a:solidFill>
              </a:rPr>
              <a:t>Documents</a:t>
            </a:r>
            <a:r>
              <a:rPr kumimoji="1" lang="en" altLang="zh-CN" dirty="0"/>
              <a:t> that have the Field named "</a:t>
            </a:r>
            <a:r>
              <a:rPr kumimoji="1" lang="en" altLang="zh-CN" dirty="0" err="1">
                <a:solidFill>
                  <a:srgbClr val="FF0000"/>
                </a:solidFill>
              </a:rPr>
              <a:t>fieldName</a:t>
            </a:r>
            <a:r>
              <a:rPr kumimoji="1" lang="en" altLang="zh-CN" dirty="0"/>
              <a:t>" containing the word "</a:t>
            </a:r>
            <a:r>
              <a:rPr kumimoji="1" lang="en" altLang="zh-CN" dirty="0">
                <a:solidFill>
                  <a:srgbClr val="FF0000"/>
                </a:solidFill>
              </a:rPr>
              <a:t>term</a:t>
            </a:r>
            <a:r>
              <a:rPr kumimoji="1" lang="en" altLang="zh-CN" dirty="0"/>
              <a:t>".</a:t>
            </a:r>
            <a:br>
              <a:rPr kumimoji="1" lang="en" altLang="zh-CN" dirty="0"/>
            </a:br>
            <a:endParaRPr kumimoji="1" lang="zh-CN" altLang="en-US" dirty="0"/>
          </a:p>
        </p:txBody>
      </p:sp>
      <p:sp>
        <p:nvSpPr>
          <p:cNvPr id="4" name="灯片编号占位符 3">
            <a:extLst>
              <a:ext uri="{FF2B5EF4-FFF2-40B4-BE49-F238E27FC236}">
                <a16:creationId xmlns:a16="http://schemas.microsoft.com/office/drawing/2014/main" id="{B136BAAB-6171-6B87-3ED6-4A03FCFA90E6}"/>
              </a:ext>
            </a:extLst>
          </p:cNvPr>
          <p:cNvSpPr>
            <a:spLocks noGrp="1"/>
          </p:cNvSpPr>
          <p:nvPr>
            <p:ph type="sldNum" sz="quarter" idx="12"/>
          </p:nvPr>
        </p:nvSpPr>
        <p:spPr/>
        <p:txBody>
          <a:bodyPr/>
          <a:lstStyle/>
          <a:p>
            <a:fld id="{CB818ED7-1FAF-4BEC-A906-EB6564C334EB}" type="slidenum">
              <a:rPr lang="zh-CN" altLang="en-US" smtClean="0"/>
              <a:pPr/>
              <a:t>28</a:t>
            </a:fld>
            <a:endParaRPr lang="zh-CN" altLang="en-US" dirty="0"/>
          </a:p>
        </p:txBody>
      </p:sp>
    </p:spTree>
    <p:extLst>
      <p:ext uri="{BB962C8B-B14F-4D97-AF65-F5344CB8AC3E}">
        <p14:creationId xmlns:p14="http://schemas.microsoft.com/office/powerpoint/2010/main" val="2895646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0CD97-A22C-25CE-801D-3726E5CF1AF1}"/>
              </a:ext>
            </a:extLst>
          </p:cNvPr>
          <p:cNvSpPr>
            <a:spLocks noGrp="1"/>
          </p:cNvSpPr>
          <p:nvPr>
            <p:ph type="title"/>
          </p:nvPr>
        </p:nvSpPr>
        <p:spPr/>
        <p:txBody>
          <a:bodyPr/>
          <a:lstStyle/>
          <a:p>
            <a:r>
              <a:rPr kumimoji="1" lang="en-US" altLang="zh-CN" dirty="0"/>
              <a:t>Search</a:t>
            </a:r>
            <a:r>
              <a:rPr kumimoji="1" lang="zh-CN" altLang="en-US" dirty="0"/>
              <a:t> </a:t>
            </a:r>
            <a:r>
              <a:rPr kumimoji="1" lang="en-US" altLang="zh-CN" dirty="0"/>
              <a:t>and</a:t>
            </a:r>
            <a:r>
              <a:rPr kumimoji="1" lang="zh-CN" altLang="en-US" dirty="0"/>
              <a:t> </a:t>
            </a:r>
            <a:r>
              <a:rPr kumimoji="1" lang="en-US" altLang="zh-CN" dirty="0"/>
              <a:t>Scoring</a:t>
            </a:r>
            <a:r>
              <a:rPr kumimoji="1" lang="zh-CN" altLang="en-US" dirty="0"/>
              <a:t> </a:t>
            </a:r>
            <a:r>
              <a:rPr kumimoji="1" lang="en-US" altLang="zh-CN" dirty="0"/>
              <a:t>in</a:t>
            </a:r>
            <a:r>
              <a:rPr kumimoji="1" lang="zh-CN" altLang="en-US" dirty="0"/>
              <a:t> </a:t>
            </a:r>
            <a:r>
              <a:rPr kumimoji="1" lang="en-US" altLang="zh-CN" dirty="0"/>
              <a:t>Lucene</a:t>
            </a:r>
            <a:endParaRPr kumimoji="1" lang="zh-CN" altLang="en-US" dirty="0"/>
          </a:p>
        </p:txBody>
      </p:sp>
      <p:sp>
        <p:nvSpPr>
          <p:cNvPr id="3" name="内容占位符 2">
            <a:extLst>
              <a:ext uri="{FF2B5EF4-FFF2-40B4-BE49-F238E27FC236}">
                <a16:creationId xmlns:a16="http://schemas.microsoft.com/office/drawing/2014/main" id="{287B3755-04F4-B7C4-EDCF-255304668A23}"/>
              </a:ext>
            </a:extLst>
          </p:cNvPr>
          <p:cNvSpPr>
            <a:spLocks noGrp="1"/>
          </p:cNvSpPr>
          <p:nvPr>
            <p:ph idx="1"/>
          </p:nvPr>
        </p:nvSpPr>
        <p:spPr>
          <a:xfrm>
            <a:off x="107504" y="845073"/>
            <a:ext cx="9001000" cy="3940924"/>
          </a:xfrm>
        </p:spPr>
        <p:txBody>
          <a:bodyPr>
            <a:normAutofit fontScale="85000" lnSpcReduction="20000"/>
          </a:bodyPr>
          <a:lstStyle/>
          <a:p>
            <a:r>
              <a:rPr kumimoji="1" lang="en" altLang="zh-CN" dirty="0"/>
              <a:t>Query Classes</a:t>
            </a:r>
          </a:p>
          <a:p>
            <a:r>
              <a:rPr kumimoji="1" lang="en" altLang="zh-CN" dirty="0" err="1">
                <a:solidFill>
                  <a:srgbClr val="FF0000"/>
                </a:solidFill>
              </a:rPr>
              <a:t>BooleanQuery</a:t>
            </a:r>
            <a:endParaRPr kumimoji="1" lang="en" altLang="zh-CN" dirty="0">
              <a:solidFill>
                <a:srgbClr val="FF0000"/>
              </a:solidFill>
            </a:endParaRPr>
          </a:p>
          <a:p>
            <a:pPr lvl="1"/>
            <a:r>
              <a:rPr kumimoji="1" lang="en" altLang="zh-CN" dirty="0"/>
              <a:t>Things start to get interesting when one combines multiple </a:t>
            </a:r>
            <a:r>
              <a:rPr kumimoji="1" lang="en" altLang="zh-CN" dirty="0" err="1">
                <a:solidFill>
                  <a:srgbClr val="FF0000"/>
                </a:solidFill>
              </a:rPr>
              <a:t>TermQuery</a:t>
            </a:r>
            <a:r>
              <a:rPr kumimoji="1" lang="en" altLang="zh-CN" dirty="0"/>
              <a:t> instances into a </a:t>
            </a:r>
            <a:r>
              <a:rPr kumimoji="1" lang="en" altLang="zh-CN" dirty="0" err="1">
                <a:solidFill>
                  <a:srgbClr val="FF0000"/>
                </a:solidFill>
              </a:rPr>
              <a:t>BooleanQuery</a:t>
            </a:r>
            <a:r>
              <a:rPr kumimoji="1" lang="en" altLang="zh-CN" dirty="0"/>
              <a:t>. </a:t>
            </a:r>
          </a:p>
          <a:p>
            <a:pPr lvl="1"/>
            <a:r>
              <a:rPr kumimoji="1" lang="en" altLang="zh-CN" dirty="0"/>
              <a:t>A </a:t>
            </a:r>
            <a:r>
              <a:rPr kumimoji="1" lang="en" altLang="zh-CN" dirty="0" err="1">
                <a:solidFill>
                  <a:srgbClr val="FF0000"/>
                </a:solidFill>
              </a:rPr>
              <a:t>BooleanQuery</a:t>
            </a:r>
            <a:r>
              <a:rPr kumimoji="1" lang="en" altLang="zh-CN" dirty="0"/>
              <a:t> contains multiple </a:t>
            </a:r>
            <a:r>
              <a:rPr kumimoji="1" lang="en" altLang="zh-CN" dirty="0" err="1">
                <a:solidFill>
                  <a:srgbClr val="FF0000"/>
                </a:solidFill>
              </a:rPr>
              <a:t>BooleanClauses</a:t>
            </a:r>
            <a:r>
              <a:rPr kumimoji="1" lang="en" altLang="zh-CN" dirty="0"/>
              <a:t>, where each clause contains a sub-query (</a:t>
            </a:r>
            <a:r>
              <a:rPr kumimoji="1" lang="en" altLang="zh-CN" dirty="0">
                <a:solidFill>
                  <a:srgbClr val="FF0000"/>
                </a:solidFill>
              </a:rPr>
              <a:t>Query</a:t>
            </a:r>
            <a:r>
              <a:rPr kumimoji="1" lang="en" altLang="zh-CN" dirty="0"/>
              <a:t> instance) and an operator (from </a:t>
            </a:r>
            <a:r>
              <a:rPr kumimoji="1" lang="en" altLang="zh-CN" dirty="0" err="1">
                <a:solidFill>
                  <a:srgbClr val="FF0000"/>
                </a:solidFill>
              </a:rPr>
              <a:t>BooleanClause.Occur</a:t>
            </a:r>
            <a:r>
              <a:rPr kumimoji="1" lang="en" altLang="zh-CN" dirty="0"/>
              <a:t>) describing how that sub-query is combined with the other clauses:</a:t>
            </a:r>
          </a:p>
          <a:p>
            <a:pPr lvl="2"/>
            <a:r>
              <a:rPr kumimoji="1" lang="en" altLang="zh-CN" dirty="0">
                <a:solidFill>
                  <a:srgbClr val="FF0000"/>
                </a:solidFill>
              </a:rPr>
              <a:t>SHOULD</a:t>
            </a:r>
            <a:r>
              <a:rPr kumimoji="1" lang="en" altLang="zh-CN" dirty="0"/>
              <a:t> — Use this operator when a clause can occur in the result set, but is </a:t>
            </a:r>
            <a:r>
              <a:rPr kumimoji="1" lang="en" altLang="zh-CN" dirty="0">
                <a:solidFill>
                  <a:srgbClr val="FF0000"/>
                </a:solidFill>
              </a:rPr>
              <a:t>not required</a:t>
            </a:r>
            <a:r>
              <a:rPr kumimoji="1" lang="en" altLang="zh-CN" dirty="0"/>
              <a:t>. If a query is made up of all SHOULD clauses, then every document in the result set matches at least one of these clauses.</a:t>
            </a:r>
          </a:p>
          <a:p>
            <a:pPr lvl="2"/>
            <a:r>
              <a:rPr kumimoji="1" lang="en" altLang="zh-CN" dirty="0">
                <a:solidFill>
                  <a:srgbClr val="FF0000"/>
                </a:solidFill>
              </a:rPr>
              <a:t>MUST</a:t>
            </a:r>
            <a:r>
              <a:rPr kumimoji="1" lang="en" altLang="zh-CN" dirty="0"/>
              <a:t> — Use this operator when a clause is </a:t>
            </a:r>
            <a:r>
              <a:rPr kumimoji="1" lang="en" altLang="zh-CN" dirty="0">
                <a:solidFill>
                  <a:srgbClr val="FF0000"/>
                </a:solidFill>
              </a:rPr>
              <a:t>required</a:t>
            </a:r>
            <a:r>
              <a:rPr kumimoji="1" lang="en" altLang="zh-CN" dirty="0"/>
              <a:t> to occur in the result set and should contribute to the score. Every document in the result set will match all such clauses.</a:t>
            </a:r>
          </a:p>
          <a:p>
            <a:pPr lvl="2"/>
            <a:r>
              <a:rPr kumimoji="1" lang="en" altLang="zh-CN" dirty="0">
                <a:solidFill>
                  <a:srgbClr val="FF0000"/>
                </a:solidFill>
              </a:rPr>
              <a:t>FILTER</a:t>
            </a:r>
            <a:r>
              <a:rPr kumimoji="1" lang="en" altLang="zh-CN" dirty="0"/>
              <a:t> — Use this operator when a clause is </a:t>
            </a:r>
            <a:r>
              <a:rPr kumimoji="1" lang="en" altLang="zh-CN" dirty="0">
                <a:solidFill>
                  <a:srgbClr val="FF0000"/>
                </a:solidFill>
              </a:rPr>
              <a:t>required</a:t>
            </a:r>
            <a:r>
              <a:rPr kumimoji="1" lang="en" altLang="zh-CN" dirty="0"/>
              <a:t> to occur in the result set but </a:t>
            </a:r>
            <a:r>
              <a:rPr kumimoji="1" lang="en" altLang="zh-CN" dirty="0">
                <a:solidFill>
                  <a:srgbClr val="FF0000"/>
                </a:solidFill>
              </a:rPr>
              <a:t>should not contribute to the score</a:t>
            </a:r>
            <a:r>
              <a:rPr kumimoji="1" lang="en" altLang="zh-CN" dirty="0"/>
              <a:t>. Every document in the result set will match all such clauses.</a:t>
            </a:r>
          </a:p>
          <a:p>
            <a:pPr lvl="2"/>
            <a:r>
              <a:rPr kumimoji="1" lang="en" altLang="zh-CN" dirty="0">
                <a:solidFill>
                  <a:srgbClr val="FF0000"/>
                </a:solidFill>
              </a:rPr>
              <a:t>MUST NOT </a:t>
            </a:r>
            <a:r>
              <a:rPr kumimoji="1" lang="en" altLang="zh-CN" dirty="0"/>
              <a:t>— Use this operator when a clause </a:t>
            </a:r>
            <a:r>
              <a:rPr kumimoji="1" lang="en" altLang="zh-CN" dirty="0">
                <a:solidFill>
                  <a:srgbClr val="FF0000"/>
                </a:solidFill>
              </a:rPr>
              <a:t>must not occur in the result set</a:t>
            </a:r>
            <a:r>
              <a:rPr kumimoji="1" lang="en" altLang="zh-CN" dirty="0"/>
              <a:t>. No document in the result set will match any such clauses.</a:t>
            </a:r>
          </a:p>
          <a:p>
            <a:pPr lvl="2"/>
            <a:endParaRPr kumimoji="1" lang="en" altLang="zh-CN" dirty="0"/>
          </a:p>
          <a:p>
            <a:r>
              <a:rPr kumimoji="1" lang="en" altLang="zh-CN" dirty="0"/>
              <a:t>Boolean queries are constructed by adding two or more </a:t>
            </a:r>
            <a:r>
              <a:rPr kumimoji="1" lang="en" altLang="zh-CN" dirty="0" err="1">
                <a:solidFill>
                  <a:srgbClr val="FF0000"/>
                </a:solidFill>
              </a:rPr>
              <a:t>BooleanClause</a:t>
            </a:r>
            <a:r>
              <a:rPr kumimoji="1" lang="en" altLang="zh-CN" dirty="0"/>
              <a:t> instances. </a:t>
            </a:r>
          </a:p>
          <a:p>
            <a:pPr lvl="1"/>
            <a:r>
              <a:rPr kumimoji="1" lang="en" altLang="zh-CN" dirty="0"/>
              <a:t>If too many clauses are added, a </a:t>
            </a:r>
            <a:r>
              <a:rPr kumimoji="1" lang="en" altLang="zh-CN" dirty="0" err="1">
                <a:solidFill>
                  <a:srgbClr val="FF0000"/>
                </a:solidFill>
              </a:rPr>
              <a:t>TooManyClauses</a:t>
            </a:r>
            <a:r>
              <a:rPr kumimoji="1" lang="en" altLang="zh-CN" dirty="0"/>
              <a:t> exception will be thrown during searching. </a:t>
            </a:r>
          </a:p>
          <a:p>
            <a:pPr lvl="1"/>
            <a:r>
              <a:rPr kumimoji="1" lang="en" altLang="zh-CN" dirty="0"/>
              <a:t>This most often occurs when a </a:t>
            </a:r>
            <a:r>
              <a:rPr kumimoji="1" lang="en" altLang="zh-CN" dirty="0">
                <a:solidFill>
                  <a:srgbClr val="FF0000"/>
                </a:solidFill>
              </a:rPr>
              <a:t>Query</a:t>
            </a:r>
            <a:r>
              <a:rPr kumimoji="1" lang="en" altLang="zh-CN" dirty="0"/>
              <a:t> is rewritten into a </a:t>
            </a:r>
            <a:r>
              <a:rPr kumimoji="1" lang="en" altLang="zh-CN" dirty="0" err="1">
                <a:solidFill>
                  <a:srgbClr val="FF0000"/>
                </a:solidFill>
              </a:rPr>
              <a:t>BooleanQuery</a:t>
            </a:r>
            <a:r>
              <a:rPr kumimoji="1" lang="en" altLang="zh-CN" dirty="0"/>
              <a:t> with many </a:t>
            </a:r>
            <a:r>
              <a:rPr kumimoji="1" lang="en" altLang="zh-CN" dirty="0" err="1">
                <a:solidFill>
                  <a:srgbClr val="FF0000"/>
                </a:solidFill>
              </a:rPr>
              <a:t>TermQuery</a:t>
            </a:r>
            <a:r>
              <a:rPr kumimoji="1" lang="en" altLang="zh-CN" dirty="0"/>
              <a:t> clauses, for example by </a:t>
            </a:r>
            <a:r>
              <a:rPr kumimoji="1" lang="en" altLang="zh-CN" dirty="0" err="1">
                <a:solidFill>
                  <a:srgbClr val="FF0000"/>
                </a:solidFill>
              </a:rPr>
              <a:t>WildcardQuery</a:t>
            </a:r>
            <a:r>
              <a:rPr kumimoji="1" lang="en" altLang="zh-CN" dirty="0"/>
              <a:t>. </a:t>
            </a:r>
          </a:p>
          <a:p>
            <a:pPr lvl="1"/>
            <a:r>
              <a:rPr kumimoji="1" lang="en" altLang="zh-CN" dirty="0"/>
              <a:t>The default setting for the maximum number of clauses is </a:t>
            </a:r>
            <a:r>
              <a:rPr kumimoji="1" lang="en" altLang="zh-CN" dirty="0">
                <a:solidFill>
                  <a:srgbClr val="FF0000"/>
                </a:solidFill>
              </a:rPr>
              <a:t>1024</a:t>
            </a:r>
            <a:r>
              <a:rPr kumimoji="1" lang="en" altLang="zh-CN" dirty="0"/>
              <a:t>, but this can be changed via the static method </a:t>
            </a:r>
            <a:r>
              <a:rPr kumimoji="1" lang="en" altLang="zh-CN" dirty="0" err="1">
                <a:solidFill>
                  <a:srgbClr val="FF0000"/>
                </a:solidFill>
              </a:rPr>
              <a:t>IndexSearcher.setMaxClauseCount</a:t>
            </a:r>
            <a:r>
              <a:rPr kumimoji="1" lang="en" altLang="zh-CN" dirty="0">
                <a:solidFill>
                  <a:srgbClr val="FF0000"/>
                </a:solidFill>
              </a:rPr>
              <a:t>(int).</a:t>
            </a:r>
            <a:br>
              <a:rPr kumimoji="1" lang="en" altLang="zh-CN" dirty="0"/>
            </a:br>
            <a:endParaRPr kumimoji="1" lang="zh-CN" altLang="en-US" dirty="0"/>
          </a:p>
        </p:txBody>
      </p:sp>
      <p:sp>
        <p:nvSpPr>
          <p:cNvPr id="4" name="灯片编号占位符 3">
            <a:extLst>
              <a:ext uri="{FF2B5EF4-FFF2-40B4-BE49-F238E27FC236}">
                <a16:creationId xmlns:a16="http://schemas.microsoft.com/office/drawing/2014/main" id="{B136BAAB-6171-6B87-3ED6-4A03FCFA90E6}"/>
              </a:ext>
            </a:extLst>
          </p:cNvPr>
          <p:cNvSpPr>
            <a:spLocks noGrp="1"/>
          </p:cNvSpPr>
          <p:nvPr>
            <p:ph type="sldNum" sz="quarter" idx="12"/>
          </p:nvPr>
        </p:nvSpPr>
        <p:spPr/>
        <p:txBody>
          <a:bodyPr/>
          <a:lstStyle/>
          <a:p>
            <a:fld id="{CB818ED7-1FAF-4BEC-A906-EB6564C334EB}" type="slidenum">
              <a:rPr lang="zh-CN" altLang="en-US" smtClean="0"/>
              <a:pPr/>
              <a:t>29</a:t>
            </a:fld>
            <a:endParaRPr lang="zh-CN" altLang="en-US" dirty="0"/>
          </a:p>
        </p:txBody>
      </p:sp>
    </p:spTree>
    <p:extLst>
      <p:ext uri="{BB962C8B-B14F-4D97-AF65-F5344CB8AC3E}">
        <p14:creationId xmlns:p14="http://schemas.microsoft.com/office/powerpoint/2010/main" val="23925024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Lucene</a:t>
            </a:r>
            <a:endParaRPr lang="zh-CN" altLang="en-US" dirty="0"/>
          </a:p>
        </p:txBody>
      </p:sp>
      <p:sp>
        <p:nvSpPr>
          <p:cNvPr id="3" name="内容占位符 2"/>
          <p:cNvSpPr>
            <a:spLocks noGrp="1"/>
          </p:cNvSpPr>
          <p:nvPr>
            <p:ph idx="1"/>
          </p:nvPr>
        </p:nvSpPr>
        <p:spPr/>
        <p:txBody>
          <a:bodyPr/>
          <a:lstStyle/>
          <a:p>
            <a:r>
              <a:rPr lang="en-US" altLang="zh-CN" dirty="0" err="1"/>
              <a:t>Lucene</a:t>
            </a:r>
            <a:r>
              <a:rPr lang="en-US" altLang="zh-CN" dirty="0"/>
              <a:t> is a high performance, scalable Information Retrieval (IR) library. </a:t>
            </a:r>
          </a:p>
          <a:p>
            <a:pPr lvl="1"/>
            <a:r>
              <a:rPr lang="en-US" altLang="zh-CN" dirty="0"/>
              <a:t>It lets you add indexing and searching capabilities to your applications. </a:t>
            </a:r>
          </a:p>
          <a:p>
            <a:pPr lvl="1"/>
            <a:r>
              <a:rPr lang="en-US" altLang="zh-CN" dirty="0" err="1"/>
              <a:t>Lucene</a:t>
            </a:r>
            <a:r>
              <a:rPr lang="en-US" altLang="zh-CN" dirty="0"/>
              <a:t> is a mature, free, open-source project implemented in Java. </a:t>
            </a:r>
          </a:p>
          <a:p>
            <a:pPr lvl="1"/>
            <a:r>
              <a:rPr lang="en-US" altLang="zh-CN" dirty="0"/>
              <a:t>it’s a member of the popular Apache Jakarta family of projects, licensed under the liberal Apache Software License.</a:t>
            </a:r>
          </a:p>
          <a:p>
            <a:pPr lvl="1"/>
            <a:endParaRPr lang="en-US" altLang="zh-CN" dirty="0"/>
          </a:p>
          <a:p>
            <a:r>
              <a:rPr lang="en-US" altLang="zh-CN" dirty="0" err="1"/>
              <a:t>Lucene</a:t>
            </a:r>
            <a:r>
              <a:rPr lang="en-US" altLang="zh-CN" dirty="0"/>
              <a:t> provides a simple yet powerful core API</a:t>
            </a:r>
          </a:p>
          <a:p>
            <a:pPr lvl="1"/>
            <a:r>
              <a:rPr lang="en-US" altLang="zh-CN" dirty="0"/>
              <a:t>that requires minimal understanding of full-text indexing and searching.</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3</a:t>
            </a:fld>
            <a:endParaRPr lang="zh-CN" altLang="en-US" dirty="0"/>
          </a:p>
        </p:txBody>
      </p:sp>
    </p:spTree>
    <p:extLst>
      <p:ext uri="{BB962C8B-B14F-4D97-AF65-F5344CB8AC3E}">
        <p14:creationId xmlns:p14="http://schemas.microsoft.com/office/powerpoint/2010/main" val="1238337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0CD97-A22C-25CE-801D-3726E5CF1AF1}"/>
              </a:ext>
            </a:extLst>
          </p:cNvPr>
          <p:cNvSpPr>
            <a:spLocks noGrp="1"/>
          </p:cNvSpPr>
          <p:nvPr>
            <p:ph type="title"/>
          </p:nvPr>
        </p:nvSpPr>
        <p:spPr/>
        <p:txBody>
          <a:bodyPr/>
          <a:lstStyle/>
          <a:p>
            <a:r>
              <a:rPr kumimoji="1" lang="en-US" altLang="zh-CN" dirty="0"/>
              <a:t>Search</a:t>
            </a:r>
            <a:r>
              <a:rPr kumimoji="1" lang="zh-CN" altLang="en-US" dirty="0"/>
              <a:t> </a:t>
            </a:r>
            <a:r>
              <a:rPr kumimoji="1" lang="en-US" altLang="zh-CN" dirty="0"/>
              <a:t>and</a:t>
            </a:r>
            <a:r>
              <a:rPr kumimoji="1" lang="zh-CN" altLang="en-US" dirty="0"/>
              <a:t> </a:t>
            </a:r>
            <a:r>
              <a:rPr kumimoji="1" lang="en-US" altLang="zh-CN" dirty="0"/>
              <a:t>Scoring</a:t>
            </a:r>
            <a:r>
              <a:rPr kumimoji="1" lang="zh-CN" altLang="en-US" dirty="0"/>
              <a:t> </a:t>
            </a:r>
            <a:r>
              <a:rPr kumimoji="1" lang="en-US" altLang="zh-CN" dirty="0"/>
              <a:t>in</a:t>
            </a:r>
            <a:r>
              <a:rPr kumimoji="1" lang="zh-CN" altLang="en-US" dirty="0"/>
              <a:t> </a:t>
            </a:r>
            <a:r>
              <a:rPr kumimoji="1" lang="en-US" altLang="zh-CN" dirty="0"/>
              <a:t>Lucene</a:t>
            </a:r>
            <a:endParaRPr kumimoji="1" lang="zh-CN" altLang="en-US" dirty="0"/>
          </a:p>
        </p:txBody>
      </p:sp>
      <p:sp>
        <p:nvSpPr>
          <p:cNvPr id="3" name="内容占位符 2">
            <a:extLst>
              <a:ext uri="{FF2B5EF4-FFF2-40B4-BE49-F238E27FC236}">
                <a16:creationId xmlns:a16="http://schemas.microsoft.com/office/drawing/2014/main" id="{287B3755-04F4-B7C4-EDCF-255304668A23}"/>
              </a:ext>
            </a:extLst>
          </p:cNvPr>
          <p:cNvSpPr>
            <a:spLocks noGrp="1"/>
          </p:cNvSpPr>
          <p:nvPr>
            <p:ph idx="1"/>
          </p:nvPr>
        </p:nvSpPr>
        <p:spPr>
          <a:xfrm>
            <a:off x="107504" y="845073"/>
            <a:ext cx="9001000" cy="3940924"/>
          </a:xfrm>
        </p:spPr>
        <p:txBody>
          <a:bodyPr>
            <a:normAutofit/>
          </a:bodyPr>
          <a:lstStyle/>
          <a:p>
            <a:r>
              <a:rPr kumimoji="1" lang="en" altLang="zh-CN" dirty="0"/>
              <a:t>Query Classes</a:t>
            </a:r>
          </a:p>
          <a:p>
            <a:r>
              <a:rPr kumimoji="1" lang="en" altLang="zh-CN" dirty="0">
                <a:solidFill>
                  <a:srgbClr val="FF0000"/>
                </a:solidFill>
              </a:rPr>
              <a:t>Phrases</a:t>
            </a:r>
          </a:p>
          <a:p>
            <a:pPr lvl="1"/>
            <a:r>
              <a:rPr kumimoji="1" lang="en" altLang="zh-CN" dirty="0"/>
              <a:t>Another common search is to find documents containing certain </a:t>
            </a:r>
            <a:r>
              <a:rPr kumimoji="1" lang="en" altLang="zh-CN" dirty="0">
                <a:solidFill>
                  <a:srgbClr val="FF0000"/>
                </a:solidFill>
              </a:rPr>
              <a:t>phrases</a:t>
            </a:r>
            <a:r>
              <a:rPr kumimoji="1" lang="en" altLang="zh-CN" dirty="0"/>
              <a:t>. </a:t>
            </a:r>
          </a:p>
          <a:p>
            <a:pPr lvl="1"/>
            <a:r>
              <a:rPr kumimoji="1" lang="en" altLang="zh-CN" dirty="0"/>
              <a:t>This is handled in different ways:</a:t>
            </a:r>
          </a:p>
          <a:p>
            <a:pPr lvl="2"/>
            <a:r>
              <a:rPr kumimoji="1" lang="en" altLang="zh-CN" dirty="0" err="1">
                <a:solidFill>
                  <a:srgbClr val="FF0000"/>
                </a:solidFill>
              </a:rPr>
              <a:t>PhraseQuery</a:t>
            </a:r>
            <a:r>
              <a:rPr kumimoji="1" lang="en" altLang="zh-CN" dirty="0"/>
              <a:t> — Matches a sequence of Terms. </a:t>
            </a:r>
            <a:r>
              <a:rPr kumimoji="1" lang="en" altLang="zh-CN" dirty="0" err="1"/>
              <a:t>PhraseQuery</a:t>
            </a:r>
            <a:r>
              <a:rPr kumimoji="1" lang="en" altLang="zh-CN" dirty="0"/>
              <a:t> uses a slop factor to determine how many positions may occur between any two terms in the phrase and still be considered a match. The slop is 0 by default, meaning the phrase must match exactly.</a:t>
            </a:r>
          </a:p>
          <a:p>
            <a:pPr lvl="2"/>
            <a:r>
              <a:rPr kumimoji="1" lang="en" altLang="zh-CN" dirty="0" err="1">
                <a:solidFill>
                  <a:srgbClr val="FF0000"/>
                </a:solidFill>
              </a:rPr>
              <a:t>MultiPhraseQuery</a:t>
            </a:r>
            <a:r>
              <a:rPr kumimoji="1" lang="en" altLang="zh-CN" dirty="0"/>
              <a:t> — A more general form of </a:t>
            </a:r>
            <a:r>
              <a:rPr kumimoji="1" lang="en" altLang="zh-CN" dirty="0" err="1"/>
              <a:t>PhraseQuery</a:t>
            </a:r>
            <a:r>
              <a:rPr kumimoji="1" lang="en" altLang="zh-CN" dirty="0"/>
              <a:t> that accepts multiple Terms for a position in the phrase. For example, this can be used to perform phrase queries that also incorporate synonyms.</a:t>
            </a:r>
          </a:p>
          <a:p>
            <a:pPr lvl="2"/>
            <a:r>
              <a:rPr kumimoji="1" lang="en" altLang="zh-CN" dirty="0"/>
              <a:t>Interval queries in the Queries module.</a:t>
            </a:r>
          </a:p>
          <a:p>
            <a:pPr lvl="2"/>
            <a:endParaRPr kumimoji="1" lang="en" altLang="zh-CN" dirty="0"/>
          </a:p>
        </p:txBody>
      </p:sp>
      <p:sp>
        <p:nvSpPr>
          <p:cNvPr id="4" name="灯片编号占位符 3">
            <a:extLst>
              <a:ext uri="{FF2B5EF4-FFF2-40B4-BE49-F238E27FC236}">
                <a16:creationId xmlns:a16="http://schemas.microsoft.com/office/drawing/2014/main" id="{B136BAAB-6171-6B87-3ED6-4A03FCFA90E6}"/>
              </a:ext>
            </a:extLst>
          </p:cNvPr>
          <p:cNvSpPr>
            <a:spLocks noGrp="1"/>
          </p:cNvSpPr>
          <p:nvPr>
            <p:ph type="sldNum" sz="quarter" idx="12"/>
          </p:nvPr>
        </p:nvSpPr>
        <p:spPr/>
        <p:txBody>
          <a:bodyPr/>
          <a:lstStyle/>
          <a:p>
            <a:fld id="{CB818ED7-1FAF-4BEC-A906-EB6564C334EB}" type="slidenum">
              <a:rPr lang="zh-CN" altLang="en-US" smtClean="0"/>
              <a:pPr/>
              <a:t>30</a:t>
            </a:fld>
            <a:endParaRPr lang="zh-CN" altLang="en-US" dirty="0"/>
          </a:p>
        </p:txBody>
      </p:sp>
    </p:spTree>
    <p:extLst>
      <p:ext uri="{BB962C8B-B14F-4D97-AF65-F5344CB8AC3E}">
        <p14:creationId xmlns:p14="http://schemas.microsoft.com/office/powerpoint/2010/main" val="1517491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0CD97-A22C-25CE-801D-3726E5CF1AF1}"/>
              </a:ext>
            </a:extLst>
          </p:cNvPr>
          <p:cNvSpPr>
            <a:spLocks noGrp="1"/>
          </p:cNvSpPr>
          <p:nvPr>
            <p:ph type="title"/>
          </p:nvPr>
        </p:nvSpPr>
        <p:spPr/>
        <p:txBody>
          <a:bodyPr/>
          <a:lstStyle/>
          <a:p>
            <a:r>
              <a:rPr kumimoji="1" lang="en-US" altLang="zh-CN" dirty="0"/>
              <a:t>Search</a:t>
            </a:r>
            <a:r>
              <a:rPr kumimoji="1" lang="zh-CN" altLang="en-US" dirty="0"/>
              <a:t> </a:t>
            </a:r>
            <a:r>
              <a:rPr kumimoji="1" lang="en-US" altLang="zh-CN" dirty="0"/>
              <a:t>and</a:t>
            </a:r>
            <a:r>
              <a:rPr kumimoji="1" lang="zh-CN" altLang="en-US" dirty="0"/>
              <a:t> </a:t>
            </a:r>
            <a:r>
              <a:rPr kumimoji="1" lang="en-US" altLang="zh-CN" dirty="0"/>
              <a:t>Scoring</a:t>
            </a:r>
            <a:r>
              <a:rPr kumimoji="1" lang="zh-CN" altLang="en-US" dirty="0"/>
              <a:t> </a:t>
            </a:r>
            <a:r>
              <a:rPr kumimoji="1" lang="en-US" altLang="zh-CN" dirty="0"/>
              <a:t>in</a:t>
            </a:r>
            <a:r>
              <a:rPr kumimoji="1" lang="zh-CN" altLang="en-US" dirty="0"/>
              <a:t> </a:t>
            </a:r>
            <a:r>
              <a:rPr kumimoji="1" lang="en-US" altLang="zh-CN" dirty="0"/>
              <a:t>Lucene</a:t>
            </a:r>
            <a:endParaRPr kumimoji="1" lang="zh-CN" altLang="en-US" dirty="0"/>
          </a:p>
        </p:txBody>
      </p:sp>
      <p:sp>
        <p:nvSpPr>
          <p:cNvPr id="3" name="内容占位符 2">
            <a:extLst>
              <a:ext uri="{FF2B5EF4-FFF2-40B4-BE49-F238E27FC236}">
                <a16:creationId xmlns:a16="http://schemas.microsoft.com/office/drawing/2014/main" id="{287B3755-04F4-B7C4-EDCF-255304668A23}"/>
              </a:ext>
            </a:extLst>
          </p:cNvPr>
          <p:cNvSpPr>
            <a:spLocks noGrp="1"/>
          </p:cNvSpPr>
          <p:nvPr>
            <p:ph idx="1"/>
          </p:nvPr>
        </p:nvSpPr>
        <p:spPr>
          <a:xfrm>
            <a:off x="107504" y="845073"/>
            <a:ext cx="9001000" cy="3940924"/>
          </a:xfrm>
        </p:spPr>
        <p:txBody>
          <a:bodyPr>
            <a:normAutofit fontScale="92500"/>
          </a:bodyPr>
          <a:lstStyle/>
          <a:p>
            <a:r>
              <a:rPr kumimoji="1" lang="en" altLang="zh-CN" dirty="0"/>
              <a:t>Query Classes</a:t>
            </a:r>
          </a:p>
          <a:p>
            <a:r>
              <a:rPr kumimoji="1" lang="en" altLang="zh-CN" dirty="0" err="1">
                <a:solidFill>
                  <a:srgbClr val="FF0000"/>
                </a:solidFill>
              </a:rPr>
              <a:t>PointRangeQuery</a:t>
            </a:r>
            <a:endParaRPr kumimoji="1" lang="en" altLang="zh-CN" dirty="0">
              <a:solidFill>
                <a:srgbClr val="FF0000"/>
              </a:solidFill>
            </a:endParaRPr>
          </a:p>
          <a:p>
            <a:pPr lvl="1"/>
            <a:r>
              <a:rPr kumimoji="1" lang="en" altLang="zh-CN" dirty="0"/>
              <a:t>The </a:t>
            </a:r>
            <a:r>
              <a:rPr kumimoji="1" lang="en" altLang="zh-CN" dirty="0" err="1"/>
              <a:t>PointRangeQuery</a:t>
            </a:r>
            <a:r>
              <a:rPr kumimoji="1" lang="en" altLang="zh-CN" dirty="0"/>
              <a:t> matches all documents that occur in a numeric range. For </a:t>
            </a:r>
            <a:r>
              <a:rPr kumimoji="1" lang="en" altLang="zh-CN" dirty="0" err="1"/>
              <a:t>PointRangeQuery</a:t>
            </a:r>
            <a:r>
              <a:rPr kumimoji="1" lang="en" altLang="zh-CN" dirty="0"/>
              <a:t> to work, you must index the values using a one of the numeric fields (</a:t>
            </a:r>
            <a:r>
              <a:rPr kumimoji="1" lang="en" altLang="zh-CN" dirty="0" err="1"/>
              <a:t>IntPoint</a:t>
            </a:r>
            <a:r>
              <a:rPr kumimoji="1" lang="en" altLang="zh-CN" dirty="0"/>
              <a:t>, </a:t>
            </a:r>
            <a:r>
              <a:rPr kumimoji="1" lang="en" altLang="zh-CN" dirty="0" err="1"/>
              <a:t>LongPoint</a:t>
            </a:r>
            <a:r>
              <a:rPr kumimoji="1" lang="en" altLang="zh-CN" dirty="0"/>
              <a:t>, </a:t>
            </a:r>
            <a:r>
              <a:rPr kumimoji="1" lang="en" altLang="zh-CN" dirty="0" err="1"/>
              <a:t>FloatPoint</a:t>
            </a:r>
            <a:r>
              <a:rPr kumimoji="1" lang="en" altLang="zh-CN" dirty="0"/>
              <a:t>, or </a:t>
            </a:r>
            <a:r>
              <a:rPr kumimoji="1" lang="en" altLang="zh-CN" dirty="0" err="1"/>
              <a:t>DoublePoint</a:t>
            </a:r>
            <a:r>
              <a:rPr kumimoji="1" lang="en" altLang="zh-CN" dirty="0"/>
              <a:t>).</a:t>
            </a:r>
          </a:p>
          <a:p>
            <a:r>
              <a:rPr kumimoji="1" lang="en" altLang="zh-CN" dirty="0" err="1">
                <a:solidFill>
                  <a:srgbClr val="FF0000"/>
                </a:solidFill>
              </a:rPr>
              <a:t>PrefixQuery</a:t>
            </a:r>
            <a:r>
              <a:rPr kumimoji="1" lang="en" altLang="zh-CN" dirty="0">
                <a:solidFill>
                  <a:srgbClr val="FF0000"/>
                </a:solidFill>
              </a:rPr>
              <a:t>, </a:t>
            </a:r>
            <a:r>
              <a:rPr kumimoji="1" lang="en" altLang="zh-CN" dirty="0" err="1">
                <a:solidFill>
                  <a:srgbClr val="FF0000"/>
                </a:solidFill>
              </a:rPr>
              <a:t>WildcardQuery</a:t>
            </a:r>
            <a:r>
              <a:rPr kumimoji="1" lang="en" altLang="zh-CN" dirty="0">
                <a:solidFill>
                  <a:srgbClr val="FF0000"/>
                </a:solidFill>
              </a:rPr>
              <a:t>, </a:t>
            </a:r>
            <a:r>
              <a:rPr kumimoji="1" lang="en" altLang="zh-CN" dirty="0" err="1">
                <a:solidFill>
                  <a:srgbClr val="FF0000"/>
                </a:solidFill>
              </a:rPr>
              <a:t>RegexpQuery</a:t>
            </a:r>
            <a:endParaRPr kumimoji="1" lang="en" altLang="zh-CN" dirty="0">
              <a:solidFill>
                <a:srgbClr val="FF0000"/>
              </a:solidFill>
            </a:endParaRPr>
          </a:p>
          <a:p>
            <a:pPr lvl="1"/>
            <a:r>
              <a:rPr kumimoji="1" lang="en" altLang="zh-CN" dirty="0"/>
              <a:t>The </a:t>
            </a:r>
            <a:r>
              <a:rPr kumimoji="1" lang="en" altLang="zh-CN" dirty="0" err="1">
                <a:solidFill>
                  <a:srgbClr val="FF0000"/>
                </a:solidFill>
              </a:rPr>
              <a:t>PrefixQuery</a:t>
            </a:r>
            <a:r>
              <a:rPr kumimoji="1" lang="en" altLang="zh-CN" dirty="0"/>
              <a:t> allows an application to identify all documents with terms that begin with a certain string. </a:t>
            </a:r>
          </a:p>
          <a:p>
            <a:pPr lvl="1"/>
            <a:r>
              <a:rPr kumimoji="1" lang="en" altLang="zh-CN" dirty="0"/>
              <a:t>The </a:t>
            </a:r>
            <a:r>
              <a:rPr kumimoji="1" lang="en" altLang="zh-CN" dirty="0" err="1">
                <a:solidFill>
                  <a:srgbClr val="FF0000"/>
                </a:solidFill>
              </a:rPr>
              <a:t>WildcardQuery</a:t>
            </a:r>
            <a:r>
              <a:rPr kumimoji="1" lang="en" altLang="zh-CN" dirty="0"/>
              <a:t> generalizes this by allowing for the use of * (matches 0 or more characters) and ? (matches exactly one character) wildcards. </a:t>
            </a:r>
          </a:p>
          <a:p>
            <a:pPr lvl="1"/>
            <a:r>
              <a:rPr kumimoji="1" lang="en" altLang="zh-CN" dirty="0"/>
              <a:t>The </a:t>
            </a:r>
            <a:r>
              <a:rPr kumimoji="1" lang="en" altLang="zh-CN" dirty="0" err="1">
                <a:solidFill>
                  <a:srgbClr val="FF0000"/>
                </a:solidFill>
              </a:rPr>
              <a:t>RegexpQuery</a:t>
            </a:r>
            <a:r>
              <a:rPr kumimoji="1" lang="en" altLang="zh-CN" dirty="0"/>
              <a:t> is even more general than </a:t>
            </a:r>
            <a:r>
              <a:rPr kumimoji="1" lang="en" altLang="zh-CN" dirty="0" err="1"/>
              <a:t>WildcardQuery</a:t>
            </a:r>
            <a:r>
              <a:rPr kumimoji="1" lang="en" altLang="zh-CN" dirty="0"/>
              <a:t>, allowing an application to identify all documents with terms that match a regular expression pattern.</a:t>
            </a:r>
          </a:p>
          <a:p>
            <a:r>
              <a:rPr kumimoji="1" lang="en" altLang="zh-CN" dirty="0" err="1">
                <a:solidFill>
                  <a:srgbClr val="FF0000"/>
                </a:solidFill>
              </a:rPr>
              <a:t>FuzzyQuery</a:t>
            </a:r>
            <a:endParaRPr kumimoji="1" lang="en" altLang="zh-CN" dirty="0">
              <a:solidFill>
                <a:srgbClr val="FF0000"/>
              </a:solidFill>
            </a:endParaRPr>
          </a:p>
          <a:p>
            <a:pPr lvl="1"/>
            <a:r>
              <a:rPr kumimoji="1" lang="en" altLang="zh-CN" dirty="0"/>
              <a:t>A </a:t>
            </a:r>
            <a:r>
              <a:rPr kumimoji="1" lang="en" altLang="zh-CN" dirty="0" err="1"/>
              <a:t>FuzzyQuery</a:t>
            </a:r>
            <a:r>
              <a:rPr kumimoji="1" lang="en" altLang="zh-CN" dirty="0"/>
              <a:t> matches documents that contain terms similar to the specified term. Similarity is determined using </a:t>
            </a:r>
            <a:r>
              <a:rPr kumimoji="1" lang="en" altLang="zh-CN" dirty="0" err="1"/>
              <a:t>Levenshtein</a:t>
            </a:r>
            <a:r>
              <a:rPr kumimoji="1" lang="en" altLang="zh-CN" dirty="0"/>
              <a:t> distance. This type of query can be useful when accounting for spelling variations in the collection.</a:t>
            </a:r>
          </a:p>
        </p:txBody>
      </p:sp>
      <p:sp>
        <p:nvSpPr>
          <p:cNvPr id="4" name="灯片编号占位符 3">
            <a:extLst>
              <a:ext uri="{FF2B5EF4-FFF2-40B4-BE49-F238E27FC236}">
                <a16:creationId xmlns:a16="http://schemas.microsoft.com/office/drawing/2014/main" id="{B136BAAB-6171-6B87-3ED6-4A03FCFA90E6}"/>
              </a:ext>
            </a:extLst>
          </p:cNvPr>
          <p:cNvSpPr>
            <a:spLocks noGrp="1"/>
          </p:cNvSpPr>
          <p:nvPr>
            <p:ph type="sldNum" sz="quarter" idx="12"/>
          </p:nvPr>
        </p:nvSpPr>
        <p:spPr/>
        <p:txBody>
          <a:bodyPr/>
          <a:lstStyle/>
          <a:p>
            <a:fld id="{CB818ED7-1FAF-4BEC-A906-EB6564C334EB}" type="slidenum">
              <a:rPr lang="zh-CN" altLang="en-US" smtClean="0"/>
              <a:pPr/>
              <a:t>31</a:t>
            </a:fld>
            <a:endParaRPr lang="zh-CN" altLang="en-US" dirty="0"/>
          </a:p>
        </p:txBody>
      </p:sp>
    </p:spTree>
    <p:extLst>
      <p:ext uri="{BB962C8B-B14F-4D97-AF65-F5344CB8AC3E}">
        <p14:creationId xmlns:p14="http://schemas.microsoft.com/office/powerpoint/2010/main" val="10945396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2D197-AE37-C5D1-318B-E6B7686C26AC}"/>
              </a:ext>
            </a:extLst>
          </p:cNvPr>
          <p:cNvSpPr>
            <a:spLocks noGrp="1"/>
          </p:cNvSpPr>
          <p:nvPr>
            <p:ph type="title"/>
          </p:nvPr>
        </p:nvSpPr>
        <p:spPr/>
        <p:txBody>
          <a:bodyPr/>
          <a:lstStyle/>
          <a:p>
            <a:r>
              <a:rPr kumimoji="1" lang="en" altLang="zh-CN" dirty="0"/>
              <a:t>Scoring</a:t>
            </a:r>
            <a:endParaRPr kumimoji="1" lang="zh-CN" altLang="en-US" dirty="0"/>
          </a:p>
        </p:txBody>
      </p:sp>
      <p:sp>
        <p:nvSpPr>
          <p:cNvPr id="3" name="内容占位符 2">
            <a:extLst>
              <a:ext uri="{FF2B5EF4-FFF2-40B4-BE49-F238E27FC236}">
                <a16:creationId xmlns:a16="http://schemas.microsoft.com/office/drawing/2014/main" id="{0FE4F890-E8A9-EBE0-C153-4BBD7E7A4AE9}"/>
              </a:ext>
            </a:extLst>
          </p:cNvPr>
          <p:cNvSpPr>
            <a:spLocks noGrp="1"/>
          </p:cNvSpPr>
          <p:nvPr>
            <p:ph idx="1"/>
          </p:nvPr>
        </p:nvSpPr>
        <p:spPr/>
        <p:txBody>
          <a:bodyPr>
            <a:normAutofit/>
          </a:bodyPr>
          <a:lstStyle/>
          <a:p>
            <a:r>
              <a:rPr kumimoji="1" lang="en" altLang="zh-CN" dirty="0"/>
              <a:t>Lucene scoring is the heart of why we all love Lucene. </a:t>
            </a:r>
          </a:p>
          <a:p>
            <a:endParaRPr kumimoji="1" lang="en" altLang="zh-CN" dirty="0"/>
          </a:p>
          <a:p>
            <a:r>
              <a:rPr kumimoji="1" lang="en" altLang="zh-CN" dirty="0"/>
              <a:t>Lucene scoring supports a number of pluggable information retrieval models, including:</a:t>
            </a:r>
          </a:p>
          <a:p>
            <a:pPr lvl="1"/>
            <a:r>
              <a:rPr kumimoji="1" lang="en" altLang="zh-CN" dirty="0"/>
              <a:t>Vector Space Model (VSM)</a:t>
            </a:r>
          </a:p>
          <a:p>
            <a:pPr lvl="1"/>
            <a:r>
              <a:rPr kumimoji="1" lang="en" altLang="zh-CN" dirty="0"/>
              <a:t>Probabilistic Models such as Okapi BM25 and DFR</a:t>
            </a:r>
          </a:p>
          <a:p>
            <a:pPr lvl="1"/>
            <a:r>
              <a:rPr kumimoji="1" lang="en" altLang="zh-CN" dirty="0"/>
              <a:t>Language models</a:t>
            </a:r>
          </a:p>
          <a:p>
            <a:r>
              <a:rPr kumimoji="1" lang="en" altLang="zh-CN" dirty="0"/>
              <a:t>These models can be plugged in via the </a:t>
            </a:r>
            <a:r>
              <a:rPr kumimoji="1" lang="en" altLang="zh-CN" dirty="0">
                <a:solidFill>
                  <a:srgbClr val="FF0000"/>
                </a:solidFill>
              </a:rPr>
              <a:t>Similarity</a:t>
            </a:r>
            <a:r>
              <a:rPr kumimoji="1" lang="en" altLang="zh-CN" dirty="0"/>
              <a:t> API, and offer extension hooks and parameters for tuning. </a:t>
            </a:r>
            <a:endParaRPr kumimoji="1" lang="zh-CN" altLang="en-US" dirty="0"/>
          </a:p>
        </p:txBody>
      </p:sp>
      <p:sp>
        <p:nvSpPr>
          <p:cNvPr id="4" name="灯片编号占位符 3">
            <a:extLst>
              <a:ext uri="{FF2B5EF4-FFF2-40B4-BE49-F238E27FC236}">
                <a16:creationId xmlns:a16="http://schemas.microsoft.com/office/drawing/2014/main" id="{DC82E948-B6F1-B676-A124-420E97B30C38}"/>
              </a:ext>
            </a:extLst>
          </p:cNvPr>
          <p:cNvSpPr>
            <a:spLocks noGrp="1"/>
          </p:cNvSpPr>
          <p:nvPr>
            <p:ph type="sldNum" sz="quarter" idx="12"/>
          </p:nvPr>
        </p:nvSpPr>
        <p:spPr/>
        <p:txBody>
          <a:bodyPr/>
          <a:lstStyle/>
          <a:p>
            <a:fld id="{CB818ED7-1FAF-4BEC-A906-EB6564C334EB}" type="slidenum">
              <a:rPr lang="zh-CN" altLang="en-US" smtClean="0"/>
              <a:pPr/>
              <a:t>32</a:t>
            </a:fld>
            <a:endParaRPr lang="zh-CN" altLang="en-US" dirty="0"/>
          </a:p>
        </p:txBody>
      </p:sp>
    </p:spTree>
    <p:extLst>
      <p:ext uri="{BB962C8B-B14F-4D97-AF65-F5344CB8AC3E}">
        <p14:creationId xmlns:p14="http://schemas.microsoft.com/office/powerpoint/2010/main" val="18498861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2D197-AE37-C5D1-318B-E6B7686C26AC}"/>
              </a:ext>
            </a:extLst>
          </p:cNvPr>
          <p:cNvSpPr>
            <a:spLocks noGrp="1"/>
          </p:cNvSpPr>
          <p:nvPr>
            <p:ph type="title"/>
          </p:nvPr>
        </p:nvSpPr>
        <p:spPr/>
        <p:txBody>
          <a:bodyPr/>
          <a:lstStyle/>
          <a:p>
            <a:r>
              <a:rPr kumimoji="1" lang="en" altLang="zh-CN" dirty="0"/>
              <a:t>Scoring</a:t>
            </a:r>
            <a:endParaRPr kumimoji="1" lang="zh-CN" altLang="en-US" dirty="0"/>
          </a:p>
        </p:txBody>
      </p:sp>
      <p:sp>
        <p:nvSpPr>
          <p:cNvPr id="3" name="内容占位符 2">
            <a:extLst>
              <a:ext uri="{FF2B5EF4-FFF2-40B4-BE49-F238E27FC236}">
                <a16:creationId xmlns:a16="http://schemas.microsoft.com/office/drawing/2014/main" id="{0FE4F890-E8A9-EBE0-C153-4BBD7E7A4AE9}"/>
              </a:ext>
            </a:extLst>
          </p:cNvPr>
          <p:cNvSpPr>
            <a:spLocks noGrp="1"/>
          </p:cNvSpPr>
          <p:nvPr>
            <p:ph idx="1"/>
          </p:nvPr>
        </p:nvSpPr>
        <p:spPr/>
        <p:txBody>
          <a:bodyPr>
            <a:normAutofit fontScale="85000" lnSpcReduction="10000"/>
          </a:bodyPr>
          <a:lstStyle/>
          <a:p>
            <a:r>
              <a:rPr kumimoji="1" lang="en" altLang="zh-CN" dirty="0"/>
              <a:t>Scoring</a:t>
            </a:r>
          </a:p>
          <a:p>
            <a:pPr lvl="1"/>
            <a:r>
              <a:rPr kumimoji="1" lang="en" altLang="zh-CN" dirty="0"/>
              <a:t>Scoring is very much dependent on the way documents are indexed, so it is important to understand indexing. </a:t>
            </a:r>
          </a:p>
          <a:p>
            <a:pPr lvl="1"/>
            <a:r>
              <a:rPr kumimoji="1" lang="en" altLang="zh-CN" dirty="0"/>
              <a:t>Be sure to use the useful </a:t>
            </a:r>
            <a:r>
              <a:rPr kumimoji="1" lang="en" altLang="zh-CN" dirty="0" err="1">
                <a:solidFill>
                  <a:srgbClr val="FF0000"/>
                </a:solidFill>
              </a:rPr>
              <a:t>IndexSearcher.explain</a:t>
            </a:r>
            <a:r>
              <a:rPr kumimoji="1" lang="en" altLang="zh-CN" dirty="0">
                <a:solidFill>
                  <a:srgbClr val="FF0000"/>
                </a:solidFill>
              </a:rPr>
              <a:t>(Query, doc) </a:t>
            </a:r>
            <a:r>
              <a:rPr kumimoji="1" lang="en" altLang="zh-CN" dirty="0"/>
              <a:t>to understand how the score for a certain matching document was computed.</a:t>
            </a:r>
          </a:p>
          <a:p>
            <a:pPr lvl="1"/>
            <a:r>
              <a:rPr kumimoji="1" lang="en" altLang="zh-CN" dirty="0"/>
              <a:t>Generally, the </a:t>
            </a:r>
            <a:r>
              <a:rPr kumimoji="1" lang="en" altLang="zh-CN" dirty="0">
                <a:solidFill>
                  <a:srgbClr val="FF0000"/>
                </a:solidFill>
              </a:rPr>
              <a:t>Query</a:t>
            </a:r>
            <a:r>
              <a:rPr kumimoji="1" lang="en" altLang="zh-CN" dirty="0"/>
              <a:t> determines which documents match (a binary decision), while the </a:t>
            </a:r>
            <a:r>
              <a:rPr kumimoji="1" lang="en" altLang="zh-CN" dirty="0">
                <a:solidFill>
                  <a:srgbClr val="FF0000"/>
                </a:solidFill>
              </a:rPr>
              <a:t>Similarity</a:t>
            </a:r>
            <a:r>
              <a:rPr kumimoji="1" lang="en" altLang="zh-CN" dirty="0"/>
              <a:t> determines how to assign scores to the matching documents.</a:t>
            </a:r>
          </a:p>
          <a:p>
            <a:pPr lvl="1"/>
            <a:endParaRPr kumimoji="1" lang="en" altLang="zh-CN" dirty="0"/>
          </a:p>
          <a:p>
            <a:r>
              <a:rPr kumimoji="1" lang="en" altLang="zh-CN" dirty="0"/>
              <a:t>Fields and Documents</a:t>
            </a:r>
          </a:p>
          <a:p>
            <a:pPr lvl="1"/>
            <a:r>
              <a:rPr kumimoji="1" lang="en" altLang="zh-CN" dirty="0"/>
              <a:t>In Lucene, the objects we are scoring are </a:t>
            </a:r>
            <a:r>
              <a:rPr kumimoji="1" lang="en" altLang="zh-CN" dirty="0">
                <a:solidFill>
                  <a:srgbClr val="FF0000"/>
                </a:solidFill>
              </a:rPr>
              <a:t>Documents</a:t>
            </a:r>
            <a:r>
              <a:rPr kumimoji="1" lang="en" altLang="zh-CN" dirty="0"/>
              <a:t>. </a:t>
            </a:r>
          </a:p>
          <a:p>
            <a:pPr lvl="1"/>
            <a:r>
              <a:rPr kumimoji="1" lang="en" altLang="zh-CN" dirty="0">
                <a:solidFill>
                  <a:srgbClr val="FF0000"/>
                </a:solidFill>
              </a:rPr>
              <a:t>A Document is a collection of Fields. </a:t>
            </a:r>
          </a:p>
          <a:p>
            <a:pPr lvl="1"/>
            <a:r>
              <a:rPr kumimoji="1" lang="en" altLang="zh-CN" dirty="0"/>
              <a:t>It is important to note that Lucene scoring works on </a:t>
            </a:r>
            <a:r>
              <a:rPr kumimoji="1" lang="en" altLang="zh-CN" dirty="0">
                <a:solidFill>
                  <a:srgbClr val="FF0000"/>
                </a:solidFill>
              </a:rPr>
              <a:t>Fields</a:t>
            </a:r>
            <a:r>
              <a:rPr kumimoji="1" lang="en" altLang="zh-CN" dirty="0"/>
              <a:t> and then combines the results to return </a:t>
            </a:r>
            <a:r>
              <a:rPr kumimoji="1" lang="en" altLang="zh-CN" dirty="0">
                <a:solidFill>
                  <a:srgbClr val="FF0000"/>
                </a:solidFill>
              </a:rPr>
              <a:t>Documents</a:t>
            </a:r>
            <a:r>
              <a:rPr kumimoji="1" lang="en" altLang="zh-CN" dirty="0"/>
              <a:t>. </a:t>
            </a:r>
          </a:p>
          <a:p>
            <a:pPr lvl="1"/>
            <a:r>
              <a:rPr kumimoji="1" lang="en" altLang="zh-CN" dirty="0"/>
              <a:t>This is important because two Documents with the exact same content, but one having the content in two Fields and the other in one Field may return different scores for the same query due to length normalization.</a:t>
            </a:r>
          </a:p>
          <a:p>
            <a:pPr lvl="1"/>
            <a:endParaRPr kumimoji="1" lang="en" altLang="zh-CN" dirty="0"/>
          </a:p>
          <a:p>
            <a:r>
              <a:rPr kumimoji="1" lang="en" altLang="zh-CN" dirty="0"/>
              <a:t>Score Boosting</a:t>
            </a:r>
          </a:p>
          <a:p>
            <a:pPr lvl="1"/>
            <a:r>
              <a:rPr kumimoji="1" lang="en" altLang="zh-CN" dirty="0"/>
              <a:t>Lucene allows influencing the score contribution of various parts of the query by wrapping with </a:t>
            </a:r>
            <a:r>
              <a:rPr kumimoji="1" lang="en" altLang="zh-CN" dirty="0" err="1">
                <a:solidFill>
                  <a:srgbClr val="FF0000"/>
                </a:solidFill>
              </a:rPr>
              <a:t>BoostQuery</a:t>
            </a:r>
            <a:r>
              <a:rPr kumimoji="1" lang="en" altLang="zh-CN" dirty="0"/>
              <a:t>. </a:t>
            </a:r>
          </a:p>
        </p:txBody>
      </p:sp>
      <p:sp>
        <p:nvSpPr>
          <p:cNvPr id="4" name="灯片编号占位符 3">
            <a:extLst>
              <a:ext uri="{FF2B5EF4-FFF2-40B4-BE49-F238E27FC236}">
                <a16:creationId xmlns:a16="http://schemas.microsoft.com/office/drawing/2014/main" id="{DC82E948-B6F1-B676-A124-420E97B30C38}"/>
              </a:ext>
            </a:extLst>
          </p:cNvPr>
          <p:cNvSpPr>
            <a:spLocks noGrp="1"/>
          </p:cNvSpPr>
          <p:nvPr>
            <p:ph type="sldNum" sz="quarter" idx="12"/>
          </p:nvPr>
        </p:nvSpPr>
        <p:spPr/>
        <p:txBody>
          <a:bodyPr/>
          <a:lstStyle/>
          <a:p>
            <a:fld id="{CB818ED7-1FAF-4BEC-A906-EB6564C334EB}" type="slidenum">
              <a:rPr lang="zh-CN" altLang="en-US" smtClean="0"/>
              <a:pPr/>
              <a:t>33</a:t>
            </a:fld>
            <a:endParaRPr lang="zh-CN" altLang="en-US" dirty="0"/>
          </a:p>
        </p:txBody>
      </p:sp>
    </p:spTree>
    <p:extLst>
      <p:ext uri="{BB962C8B-B14F-4D97-AF65-F5344CB8AC3E}">
        <p14:creationId xmlns:p14="http://schemas.microsoft.com/office/powerpoint/2010/main" val="1399552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2D197-AE37-C5D1-318B-E6B7686C26AC}"/>
              </a:ext>
            </a:extLst>
          </p:cNvPr>
          <p:cNvSpPr>
            <a:spLocks noGrp="1"/>
          </p:cNvSpPr>
          <p:nvPr>
            <p:ph type="title"/>
          </p:nvPr>
        </p:nvSpPr>
        <p:spPr/>
        <p:txBody>
          <a:bodyPr/>
          <a:lstStyle/>
          <a:p>
            <a:r>
              <a:rPr kumimoji="1" lang="en" altLang="zh-CN" dirty="0"/>
              <a:t>Changing Scoring - Similarity</a:t>
            </a:r>
            <a:endParaRPr kumimoji="1" lang="zh-CN" altLang="en-US" dirty="0"/>
          </a:p>
        </p:txBody>
      </p:sp>
      <p:sp>
        <p:nvSpPr>
          <p:cNvPr id="3" name="内容占位符 2">
            <a:extLst>
              <a:ext uri="{FF2B5EF4-FFF2-40B4-BE49-F238E27FC236}">
                <a16:creationId xmlns:a16="http://schemas.microsoft.com/office/drawing/2014/main" id="{0FE4F890-E8A9-EBE0-C153-4BBD7E7A4AE9}"/>
              </a:ext>
            </a:extLst>
          </p:cNvPr>
          <p:cNvSpPr>
            <a:spLocks noGrp="1"/>
          </p:cNvSpPr>
          <p:nvPr>
            <p:ph idx="1"/>
          </p:nvPr>
        </p:nvSpPr>
        <p:spPr/>
        <p:txBody>
          <a:bodyPr>
            <a:normAutofit/>
          </a:bodyPr>
          <a:lstStyle/>
          <a:p>
            <a:r>
              <a:rPr kumimoji="1" lang="en" altLang="zh-CN" dirty="0"/>
              <a:t>Changing the scoring formula</a:t>
            </a:r>
          </a:p>
          <a:p>
            <a:pPr lvl="1"/>
            <a:r>
              <a:rPr kumimoji="1" lang="en" altLang="zh-CN" dirty="0"/>
              <a:t>Changing Similarity is an easy way to influence scoring, this is done at </a:t>
            </a:r>
            <a:r>
              <a:rPr kumimoji="1" lang="en" altLang="zh-CN" dirty="0">
                <a:solidFill>
                  <a:srgbClr val="FF0000"/>
                </a:solidFill>
              </a:rPr>
              <a:t>index-time </a:t>
            </a:r>
            <a:r>
              <a:rPr kumimoji="1" lang="en" altLang="zh-CN" dirty="0"/>
              <a:t>with </a:t>
            </a:r>
            <a:r>
              <a:rPr kumimoji="1" lang="en" altLang="zh-CN" dirty="0" err="1">
                <a:solidFill>
                  <a:srgbClr val="FF0000"/>
                </a:solidFill>
              </a:rPr>
              <a:t>IndexWriterConfig.setSimilarity</a:t>
            </a:r>
            <a:r>
              <a:rPr kumimoji="1" lang="en" altLang="zh-CN" dirty="0">
                <a:solidFill>
                  <a:srgbClr val="FF0000"/>
                </a:solidFill>
              </a:rPr>
              <a:t>(Similarity) </a:t>
            </a:r>
            <a:r>
              <a:rPr kumimoji="1" lang="en" altLang="zh-CN" dirty="0"/>
              <a:t>and at </a:t>
            </a:r>
            <a:r>
              <a:rPr kumimoji="1" lang="en" altLang="zh-CN" dirty="0">
                <a:solidFill>
                  <a:srgbClr val="FF0000"/>
                </a:solidFill>
              </a:rPr>
              <a:t>query-time</a:t>
            </a:r>
            <a:r>
              <a:rPr kumimoji="1" lang="en" altLang="zh-CN" dirty="0"/>
              <a:t> with </a:t>
            </a:r>
            <a:r>
              <a:rPr kumimoji="1" lang="en" altLang="zh-CN" dirty="0" err="1">
                <a:solidFill>
                  <a:srgbClr val="FF0000"/>
                </a:solidFill>
              </a:rPr>
              <a:t>IndexSearcher.setSimilarity</a:t>
            </a:r>
            <a:r>
              <a:rPr kumimoji="1" lang="en" altLang="zh-CN" dirty="0">
                <a:solidFill>
                  <a:srgbClr val="FF0000"/>
                </a:solidFill>
              </a:rPr>
              <a:t>(Similarity)</a:t>
            </a:r>
            <a:r>
              <a:rPr kumimoji="1" lang="en" altLang="zh-CN" dirty="0"/>
              <a:t>. </a:t>
            </a:r>
          </a:p>
          <a:p>
            <a:pPr lvl="1"/>
            <a:r>
              <a:rPr kumimoji="1" lang="en" altLang="zh-CN" dirty="0"/>
              <a:t>Be sure to </a:t>
            </a:r>
            <a:r>
              <a:rPr kumimoji="1" lang="en" altLang="zh-CN" dirty="0">
                <a:solidFill>
                  <a:srgbClr val="FF0000"/>
                </a:solidFill>
              </a:rPr>
              <a:t>use the same Similarity at query-time as at index-time </a:t>
            </a:r>
            <a:r>
              <a:rPr kumimoji="1" lang="en" altLang="zh-CN" dirty="0"/>
              <a:t>(so that norms are encoded/decoded correctly); Lucene makes </a:t>
            </a:r>
            <a:r>
              <a:rPr kumimoji="1" lang="en" altLang="zh-CN" dirty="0">
                <a:solidFill>
                  <a:srgbClr val="FF0000"/>
                </a:solidFill>
              </a:rPr>
              <a:t>no</a:t>
            </a:r>
            <a:r>
              <a:rPr kumimoji="1" lang="en" altLang="zh-CN" dirty="0"/>
              <a:t> effort to verify this.</a:t>
            </a:r>
          </a:p>
          <a:p>
            <a:pPr lvl="1"/>
            <a:r>
              <a:rPr kumimoji="1" lang="en" altLang="zh-CN" dirty="0"/>
              <a:t>You can influence scoring by </a:t>
            </a:r>
            <a:r>
              <a:rPr kumimoji="1" lang="en" altLang="zh-CN" dirty="0">
                <a:solidFill>
                  <a:srgbClr val="FF0000"/>
                </a:solidFill>
              </a:rPr>
              <a:t>configuring</a:t>
            </a:r>
            <a:r>
              <a:rPr kumimoji="1" lang="en" altLang="zh-CN" dirty="0"/>
              <a:t> a different built-in Similarity implementation, or by tweaking its parameters, </a:t>
            </a:r>
            <a:r>
              <a:rPr kumimoji="1" lang="en" altLang="zh-CN" dirty="0">
                <a:solidFill>
                  <a:srgbClr val="FF0000"/>
                </a:solidFill>
              </a:rPr>
              <a:t>subclassing</a:t>
            </a:r>
            <a:r>
              <a:rPr kumimoji="1" lang="en" altLang="zh-CN" dirty="0"/>
              <a:t> it to override behavior.</a:t>
            </a:r>
          </a:p>
          <a:p>
            <a:pPr lvl="1"/>
            <a:endParaRPr kumimoji="1" lang="en" altLang="zh-CN" dirty="0"/>
          </a:p>
          <a:p>
            <a:pPr lvl="1"/>
            <a:r>
              <a:rPr kumimoji="1" lang="en" altLang="zh-CN" dirty="0">
                <a:solidFill>
                  <a:srgbClr val="FF0000"/>
                </a:solidFill>
              </a:rPr>
              <a:t>BM25Similarity</a:t>
            </a:r>
            <a:r>
              <a:rPr kumimoji="1" lang="en" altLang="zh-CN" dirty="0"/>
              <a:t> is an optimized implementation of the successful Okapi BM25 model.</a:t>
            </a:r>
          </a:p>
          <a:p>
            <a:pPr lvl="1"/>
            <a:r>
              <a:rPr kumimoji="1" lang="en" altLang="zh-CN" dirty="0" err="1">
                <a:solidFill>
                  <a:srgbClr val="FF0000"/>
                </a:solidFill>
              </a:rPr>
              <a:t>ClassicSimilarity</a:t>
            </a:r>
            <a:r>
              <a:rPr kumimoji="1" lang="en" altLang="zh-CN" dirty="0"/>
              <a:t> is the original Lucene scoring function. It is based on the Vector Space Model. For more information, see </a:t>
            </a:r>
            <a:r>
              <a:rPr kumimoji="1" lang="en" altLang="zh-CN" dirty="0" err="1">
                <a:solidFill>
                  <a:srgbClr val="FF0000"/>
                </a:solidFill>
              </a:rPr>
              <a:t>TFIDFSimilarity</a:t>
            </a:r>
            <a:r>
              <a:rPr kumimoji="1" lang="en" altLang="zh-CN" dirty="0"/>
              <a:t>.</a:t>
            </a:r>
          </a:p>
          <a:p>
            <a:pPr lvl="1"/>
            <a:r>
              <a:rPr kumimoji="1" lang="en" altLang="zh-CN" dirty="0" err="1">
                <a:solidFill>
                  <a:srgbClr val="FF0000"/>
                </a:solidFill>
              </a:rPr>
              <a:t>SimilarityBase</a:t>
            </a:r>
            <a:r>
              <a:rPr kumimoji="1" lang="en" altLang="zh-CN" dirty="0"/>
              <a:t> provides a basic implementation of the Similarity contract and exposes a highly simplified interface, which makes it an ideal starting point for new ranking functions.</a:t>
            </a:r>
          </a:p>
          <a:p>
            <a:pPr lvl="1"/>
            <a:endParaRPr kumimoji="1" lang="en" altLang="zh-CN" dirty="0"/>
          </a:p>
        </p:txBody>
      </p:sp>
      <p:sp>
        <p:nvSpPr>
          <p:cNvPr id="4" name="灯片编号占位符 3">
            <a:extLst>
              <a:ext uri="{FF2B5EF4-FFF2-40B4-BE49-F238E27FC236}">
                <a16:creationId xmlns:a16="http://schemas.microsoft.com/office/drawing/2014/main" id="{DC82E948-B6F1-B676-A124-420E97B30C38}"/>
              </a:ext>
            </a:extLst>
          </p:cNvPr>
          <p:cNvSpPr>
            <a:spLocks noGrp="1"/>
          </p:cNvSpPr>
          <p:nvPr>
            <p:ph type="sldNum" sz="quarter" idx="12"/>
          </p:nvPr>
        </p:nvSpPr>
        <p:spPr/>
        <p:txBody>
          <a:bodyPr/>
          <a:lstStyle/>
          <a:p>
            <a:fld id="{CB818ED7-1FAF-4BEC-A906-EB6564C334EB}" type="slidenum">
              <a:rPr lang="zh-CN" altLang="en-US" smtClean="0"/>
              <a:pPr/>
              <a:t>34</a:t>
            </a:fld>
            <a:endParaRPr lang="zh-CN" altLang="en-US" dirty="0"/>
          </a:p>
        </p:txBody>
      </p:sp>
    </p:spTree>
    <p:extLst>
      <p:ext uri="{BB962C8B-B14F-4D97-AF65-F5344CB8AC3E}">
        <p14:creationId xmlns:p14="http://schemas.microsoft.com/office/powerpoint/2010/main" val="822707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 altLang="zh-CN" dirty="0"/>
              <a:t>Changing Scoring - Similarity</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35</a:t>
            </a:fld>
            <a:endParaRPr lang="zh-CN" altLang="en-US" dirty="0"/>
          </a:p>
        </p:txBody>
      </p:sp>
      <p:pic>
        <p:nvPicPr>
          <p:cNvPr id="5" name="图片 4"/>
          <p:cNvPicPr>
            <a:picLocks noChangeAspect="1"/>
          </p:cNvPicPr>
          <p:nvPr/>
        </p:nvPicPr>
        <p:blipFill>
          <a:blip r:embed="rId2"/>
          <a:stretch>
            <a:fillRect/>
          </a:stretch>
        </p:blipFill>
        <p:spPr>
          <a:xfrm>
            <a:off x="1601670" y="897565"/>
            <a:ext cx="5607844" cy="564356"/>
          </a:xfrm>
          <a:prstGeom prst="rect">
            <a:avLst/>
          </a:prstGeom>
        </p:spPr>
      </p:pic>
      <p:pic>
        <p:nvPicPr>
          <p:cNvPr id="6" name="图片 5"/>
          <p:cNvPicPr>
            <a:picLocks noChangeAspect="1"/>
          </p:cNvPicPr>
          <p:nvPr/>
        </p:nvPicPr>
        <p:blipFill>
          <a:blip r:embed="rId3"/>
          <a:stretch>
            <a:fillRect/>
          </a:stretch>
        </p:blipFill>
        <p:spPr>
          <a:xfrm>
            <a:off x="1303735" y="1592051"/>
            <a:ext cx="6536531" cy="3171825"/>
          </a:xfrm>
          <a:prstGeom prst="rect">
            <a:avLst/>
          </a:prstGeom>
        </p:spPr>
      </p:pic>
    </p:spTree>
    <p:extLst>
      <p:ext uri="{BB962C8B-B14F-4D97-AF65-F5344CB8AC3E}">
        <p14:creationId xmlns:p14="http://schemas.microsoft.com/office/powerpoint/2010/main" val="14167023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2D197-AE37-C5D1-318B-E6B7686C26AC}"/>
              </a:ext>
            </a:extLst>
          </p:cNvPr>
          <p:cNvSpPr>
            <a:spLocks noGrp="1"/>
          </p:cNvSpPr>
          <p:nvPr>
            <p:ph type="title"/>
          </p:nvPr>
        </p:nvSpPr>
        <p:spPr/>
        <p:txBody>
          <a:bodyPr/>
          <a:lstStyle/>
          <a:p>
            <a:r>
              <a:rPr kumimoji="1" lang="en" altLang="zh-CN" dirty="0"/>
              <a:t>Changing Scoring - Similarity</a:t>
            </a:r>
            <a:endParaRPr kumimoji="1" lang="zh-CN" altLang="en-US" dirty="0"/>
          </a:p>
        </p:txBody>
      </p:sp>
      <p:sp>
        <p:nvSpPr>
          <p:cNvPr id="3" name="内容占位符 2">
            <a:extLst>
              <a:ext uri="{FF2B5EF4-FFF2-40B4-BE49-F238E27FC236}">
                <a16:creationId xmlns:a16="http://schemas.microsoft.com/office/drawing/2014/main" id="{0FE4F890-E8A9-EBE0-C153-4BBD7E7A4AE9}"/>
              </a:ext>
            </a:extLst>
          </p:cNvPr>
          <p:cNvSpPr>
            <a:spLocks noGrp="1"/>
          </p:cNvSpPr>
          <p:nvPr>
            <p:ph idx="1"/>
          </p:nvPr>
        </p:nvSpPr>
        <p:spPr/>
        <p:txBody>
          <a:bodyPr>
            <a:normAutofit/>
          </a:bodyPr>
          <a:lstStyle/>
          <a:p>
            <a:r>
              <a:rPr kumimoji="1" lang="en" altLang="zh-CN" dirty="0"/>
              <a:t>Integrating field values into the score</a:t>
            </a:r>
          </a:p>
          <a:p>
            <a:pPr lvl="1"/>
            <a:r>
              <a:rPr kumimoji="1" lang="en" altLang="zh-CN" dirty="0"/>
              <a:t>The below query matches the same documents as </a:t>
            </a:r>
            <a:r>
              <a:rPr kumimoji="1" lang="en" altLang="zh-CN" dirty="0" err="1">
                <a:solidFill>
                  <a:srgbClr val="FF0000"/>
                </a:solidFill>
              </a:rPr>
              <a:t>originalQuery</a:t>
            </a:r>
            <a:r>
              <a:rPr kumimoji="1" lang="en" altLang="zh-CN" dirty="0"/>
              <a:t> and computes scores as </a:t>
            </a:r>
            <a:r>
              <a:rPr kumimoji="1" lang="en" altLang="zh-CN" dirty="0" err="1">
                <a:solidFill>
                  <a:srgbClr val="FF0000"/>
                </a:solidFill>
              </a:rPr>
              <a:t>similarityScore</a:t>
            </a:r>
            <a:r>
              <a:rPr kumimoji="1" lang="en" altLang="zh-CN" dirty="0">
                <a:solidFill>
                  <a:srgbClr val="FF0000"/>
                </a:solidFill>
              </a:rPr>
              <a:t> + 0.7 * </a:t>
            </a:r>
            <a:r>
              <a:rPr kumimoji="1" lang="en" altLang="zh-CN" dirty="0" err="1">
                <a:solidFill>
                  <a:srgbClr val="FF0000"/>
                </a:solidFill>
              </a:rPr>
              <a:t>featureScore</a:t>
            </a:r>
            <a:r>
              <a:rPr kumimoji="1" lang="en" altLang="zh-CN" dirty="0"/>
              <a:t>:</a:t>
            </a:r>
          </a:p>
          <a:p>
            <a:pPr marL="342900" lvl="1" indent="0">
              <a:buNone/>
            </a:pPr>
            <a:r>
              <a:rPr lang="en" altLang="zh-CN" dirty="0">
                <a:solidFill>
                  <a:srgbClr val="660066"/>
                </a:solidFill>
                <a:effectLst/>
              </a:rPr>
              <a:t>Query</a:t>
            </a:r>
            <a:r>
              <a:rPr lang="en" altLang="zh-CN" dirty="0">
                <a:solidFill>
                  <a:srgbClr val="000000"/>
                </a:solidFill>
                <a:effectLst/>
              </a:rPr>
              <a:t> </a:t>
            </a:r>
            <a:r>
              <a:rPr lang="en" altLang="zh-CN" dirty="0" err="1">
                <a:solidFill>
                  <a:srgbClr val="000000"/>
                </a:solidFill>
                <a:effectLst/>
              </a:rPr>
              <a:t>originalQuery</a:t>
            </a:r>
            <a:r>
              <a:rPr lang="en" altLang="zh-CN" dirty="0">
                <a:solidFill>
                  <a:srgbClr val="000000"/>
                </a:solidFill>
                <a:effectLst/>
              </a:rPr>
              <a:t> </a:t>
            </a:r>
            <a:r>
              <a:rPr lang="en" altLang="zh-CN" dirty="0">
                <a:solidFill>
                  <a:srgbClr val="666600"/>
                </a:solidFill>
                <a:effectLst/>
              </a:rPr>
              <a:t>=</a:t>
            </a:r>
            <a:r>
              <a:rPr lang="en" altLang="zh-CN" dirty="0">
                <a:solidFill>
                  <a:srgbClr val="000000"/>
                </a:solidFill>
                <a:effectLst/>
              </a:rPr>
              <a:t> </a:t>
            </a:r>
            <a:r>
              <a:rPr lang="en" altLang="zh-CN" dirty="0">
                <a:solidFill>
                  <a:srgbClr val="000088"/>
                </a:solidFill>
                <a:effectLst/>
              </a:rPr>
              <a:t>new</a:t>
            </a:r>
            <a:r>
              <a:rPr lang="en" altLang="zh-CN" dirty="0">
                <a:solidFill>
                  <a:srgbClr val="000000"/>
                </a:solidFill>
                <a:effectLst/>
              </a:rPr>
              <a:t> </a:t>
            </a:r>
            <a:r>
              <a:rPr lang="en" altLang="zh-CN" dirty="0" err="1">
                <a:solidFill>
                  <a:srgbClr val="660066"/>
                </a:solidFill>
                <a:effectLst/>
              </a:rPr>
              <a:t>BooleanQuery</a:t>
            </a:r>
            <a:r>
              <a:rPr lang="en" altLang="zh-CN" dirty="0" err="1">
                <a:solidFill>
                  <a:srgbClr val="666600"/>
                </a:solidFill>
                <a:effectLst/>
              </a:rPr>
              <a:t>.</a:t>
            </a:r>
            <a:r>
              <a:rPr lang="en" altLang="zh-CN" dirty="0" err="1">
                <a:solidFill>
                  <a:srgbClr val="660066"/>
                </a:solidFill>
                <a:effectLst/>
              </a:rPr>
              <a:t>Builder</a:t>
            </a:r>
            <a:r>
              <a:rPr lang="en" altLang="zh-CN" dirty="0">
                <a:solidFill>
                  <a:srgbClr val="666600"/>
                </a:solidFill>
                <a:effectLst/>
              </a:rPr>
              <a:t>()</a:t>
            </a:r>
            <a:r>
              <a:rPr lang="en" altLang="zh-CN" dirty="0">
                <a:solidFill>
                  <a:srgbClr val="000000"/>
                </a:solidFill>
                <a:effectLst/>
              </a:rPr>
              <a:t> </a:t>
            </a:r>
          </a:p>
          <a:p>
            <a:pPr marL="342900" lvl="1" indent="0">
              <a:buNone/>
            </a:pPr>
            <a:r>
              <a:rPr lang="zh-CN" altLang="en-US" dirty="0">
                <a:solidFill>
                  <a:srgbClr val="000000"/>
                </a:solidFill>
              </a:rPr>
              <a:t>             </a:t>
            </a:r>
            <a:r>
              <a:rPr lang="en" altLang="zh-CN" dirty="0">
                <a:solidFill>
                  <a:srgbClr val="666600"/>
                </a:solidFill>
                <a:effectLst/>
              </a:rPr>
              <a:t>.</a:t>
            </a:r>
            <a:r>
              <a:rPr lang="en" altLang="zh-CN" dirty="0">
                <a:solidFill>
                  <a:srgbClr val="000088"/>
                </a:solidFill>
                <a:effectLst/>
              </a:rPr>
              <a:t>add</a:t>
            </a:r>
            <a:r>
              <a:rPr lang="en" altLang="zh-CN" dirty="0">
                <a:solidFill>
                  <a:srgbClr val="666600"/>
                </a:solidFill>
                <a:effectLst/>
              </a:rPr>
              <a:t>(</a:t>
            </a:r>
            <a:r>
              <a:rPr lang="en" altLang="zh-CN" dirty="0">
                <a:solidFill>
                  <a:srgbClr val="000088"/>
                </a:solidFill>
                <a:effectLst/>
              </a:rPr>
              <a:t>new</a:t>
            </a:r>
            <a:r>
              <a:rPr lang="en" altLang="zh-CN" dirty="0">
                <a:solidFill>
                  <a:srgbClr val="000000"/>
                </a:solidFill>
                <a:effectLst/>
              </a:rPr>
              <a:t> </a:t>
            </a:r>
            <a:r>
              <a:rPr lang="en" altLang="zh-CN" dirty="0" err="1">
                <a:solidFill>
                  <a:srgbClr val="660066"/>
                </a:solidFill>
                <a:effectLst/>
              </a:rPr>
              <a:t>TermQuery</a:t>
            </a:r>
            <a:r>
              <a:rPr lang="en" altLang="zh-CN" dirty="0">
                <a:solidFill>
                  <a:srgbClr val="666600"/>
                </a:solidFill>
                <a:effectLst/>
              </a:rPr>
              <a:t>(</a:t>
            </a:r>
            <a:r>
              <a:rPr lang="en" altLang="zh-CN" dirty="0">
                <a:solidFill>
                  <a:srgbClr val="000088"/>
                </a:solidFill>
                <a:effectLst/>
              </a:rPr>
              <a:t>new</a:t>
            </a:r>
            <a:r>
              <a:rPr lang="en" altLang="zh-CN" dirty="0">
                <a:solidFill>
                  <a:srgbClr val="000000"/>
                </a:solidFill>
                <a:effectLst/>
              </a:rPr>
              <a:t> </a:t>
            </a:r>
            <a:r>
              <a:rPr lang="en" altLang="zh-CN" dirty="0">
                <a:solidFill>
                  <a:srgbClr val="660066"/>
                </a:solidFill>
                <a:effectLst/>
              </a:rPr>
              <a:t>Term</a:t>
            </a:r>
            <a:r>
              <a:rPr lang="en" altLang="zh-CN" dirty="0">
                <a:solidFill>
                  <a:srgbClr val="666600"/>
                </a:solidFill>
                <a:effectLst/>
              </a:rPr>
              <a:t>(</a:t>
            </a:r>
            <a:r>
              <a:rPr lang="en" altLang="zh-CN" dirty="0">
                <a:solidFill>
                  <a:srgbClr val="008800"/>
                </a:solidFill>
                <a:effectLst/>
              </a:rPr>
              <a:t>"body"</a:t>
            </a:r>
            <a:r>
              <a:rPr lang="en" altLang="zh-CN" dirty="0">
                <a:solidFill>
                  <a:srgbClr val="666600"/>
                </a:solidFill>
                <a:effectLst/>
              </a:rPr>
              <a:t>,</a:t>
            </a:r>
            <a:r>
              <a:rPr lang="en" altLang="zh-CN" dirty="0">
                <a:solidFill>
                  <a:srgbClr val="000000"/>
                </a:solidFill>
                <a:effectLst/>
              </a:rPr>
              <a:t> </a:t>
            </a:r>
            <a:r>
              <a:rPr lang="en" altLang="zh-CN" dirty="0">
                <a:solidFill>
                  <a:srgbClr val="008800"/>
                </a:solidFill>
                <a:effectLst/>
              </a:rPr>
              <a:t>"</a:t>
            </a:r>
            <a:r>
              <a:rPr lang="en" altLang="zh-CN" dirty="0" err="1">
                <a:solidFill>
                  <a:srgbClr val="008800"/>
                </a:solidFill>
                <a:effectLst/>
              </a:rPr>
              <a:t>apache</a:t>
            </a:r>
            <a:r>
              <a:rPr lang="en" altLang="zh-CN" dirty="0">
                <a:solidFill>
                  <a:srgbClr val="008800"/>
                </a:solidFill>
                <a:effectLst/>
              </a:rPr>
              <a:t>"</a:t>
            </a:r>
            <a:r>
              <a:rPr lang="en" altLang="zh-CN" dirty="0">
                <a:solidFill>
                  <a:srgbClr val="666600"/>
                </a:solidFill>
                <a:effectLst/>
              </a:rPr>
              <a:t>)),</a:t>
            </a:r>
            <a:r>
              <a:rPr lang="en" altLang="zh-CN" dirty="0">
                <a:solidFill>
                  <a:srgbClr val="000000"/>
                </a:solidFill>
                <a:effectLst/>
              </a:rPr>
              <a:t> </a:t>
            </a:r>
            <a:r>
              <a:rPr lang="en" altLang="zh-CN" dirty="0" err="1">
                <a:solidFill>
                  <a:srgbClr val="660066"/>
                </a:solidFill>
                <a:effectLst/>
              </a:rPr>
              <a:t>Occur</a:t>
            </a:r>
            <a:r>
              <a:rPr lang="en" altLang="zh-CN" dirty="0" err="1">
                <a:solidFill>
                  <a:srgbClr val="666600"/>
                </a:solidFill>
                <a:effectLst/>
              </a:rPr>
              <a:t>.</a:t>
            </a:r>
            <a:r>
              <a:rPr lang="en" altLang="zh-CN" dirty="0" err="1">
                <a:solidFill>
                  <a:srgbClr val="000000"/>
                </a:solidFill>
                <a:effectLst/>
              </a:rPr>
              <a:t>SHOULD</a:t>
            </a:r>
            <a:r>
              <a:rPr lang="en" altLang="zh-CN" dirty="0">
                <a:solidFill>
                  <a:srgbClr val="666600"/>
                </a:solidFill>
                <a:effectLst/>
              </a:rPr>
              <a:t>)</a:t>
            </a:r>
            <a:r>
              <a:rPr lang="en" altLang="zh-CN" dirty="0">
                <a:solidFill>
                  <a:srgbClr val="000000"/>
                </a:solidFill>
                <a:effectLst/>
              </a:rPr>
              <a:t> </a:t>
            </a:r>
          </a:p>
          <a:p>
            <a:pPr marL="342900" lvl="1" indent="0">
              <a:buNone/>
            </a:pPr>
            <a:r>
              <a:rPr lang="zh-CN" altLang="en-US" dirty="0">
                <a:solidFill>
                  <a:srgbClr val="666600"/>
                </a:solidFill>
                <a:effectLst/>
              </a:rPr>
              <a:t>             </a:t>
            </a:r>
            <a:r>
              <a:rPr lang="en" altLang="zh-CN" dirty="0">
                <a:solidFill>
                  <a:srgbClr val="666600"/>
                </a:solidFill>
                <a:effectLst/>
              </a:rPr>
              <a:t>.</a:t>
            </a:r>
            <a:r>
              <a:rPr lang="en" altLang="zh-CN" dirty="0">
                <a:solidFill>
                  <a:srgbClr val="000088"/>
                </a:solidFill>
                <a:effectLst/>
              </a:rPr>
              <a:t>add</a:t>
            </a:r>
            <a:r>
              <a:rPr lang="en" altLang="zh-CN" dirty="0">
                <a:solidFill>
                  <a:srgbClr val="666600"/>
                </a:solidFill>
                <a:effectLst/>
              </a:rPr>
              <a:t>(</a:t>
            </a:r>
            <a:r>
              <a:rPr lang="en" altLang="zh-CN" dirty="0">
                <a:solidFill>
                  <a:srgbClr val="000088"/>
                </a:solidFill>
                <a:effectLst/>
              </a:rPr>
              <a:t>new</a:t>
            </a:r>
            <a:r>
              <a:rPr lang="en" altLang="zh-CN" dirty="0">
                <a:solidFill>
                  <a:srgbClr val="000000"/>
                </a:solidFill>
                <a:effectLst/>
              </a:rPr>
              <a:t> </a:t>
            </a:r>
            <a:r>
              <a:rPr lang="en" altLang="zh-CN" dirty="0" err="1">
                <a:solidFill>
                  <a:srgbClr val="660066"/>
                </a:solidFill>
                <a:effectLst/>
              </a:rPr>
              <a:t>TermQuery</a:t>
            </a:r>
            <a:r>
              <a:rPr lang="en" altLang="zh-CN" dirty="0">
                <a:solidFill>
                  <a:srgbClr val="666600"/>
                </a:solidFill>
                <a:effectLst/>
              </a:rPr>
              <a:t>(</a:t>
            </a:r>
            <a:r>
              <a:rPr lang="en" altLang="zh-CN" dirty="0">
                <a:solidFill>
                  <a:srgbClr val="000088"/>
                </a:solidFill>
                <a:effectLst/>
              </a:rPr>
              <a:t>new</a:t>
            </a:r>
            <a:r>
              <a:rPr lang="en" altLang="zh-CN" dirty="0">
                <a:solidFill>
                  <a:srgbClr val="000000"/>
                </a:solidFill>
                <a:effectLst/>
              </a:rPr>
              <a:t> </a:t>
            </a:r>
            <a:r>
              <a:rPr lang="en" altLang="zh-CN" dirty="0">
                <a:solidFill>
                  <a:srgbClr val="660066"/>
                </a:solidFill>
                <a:effectLst/>
              </a:rPr>
              <a:t>Term</a:t>
            </a:r>
            <a:r>
              <a:rPr lang="en" altLang="zh-CN" dirty="0">
                <a:solidFill>
                  <a:srgbClr val="666600"/>
                </a:solidFill>
                <a:effectLst/>
              </a:rPr>
              <a:t>(</a:t>
            </a:r>
            <a:r>
              <a:rPr lang="en" altLang="zh-CN" dirty="0">
                <a:solidFill>
                  <a:srgbClr val="008800"/>
                </a:solidFill>
                <a:effectLst/>
              </a:rPr>
              <a:t>"body"</a:t>
            </a:r>
            <a:r>
              <a:rPr lang="en" altLang="zh-CN" dirty="0">
                <a:solidFill>
                  <a:srgbClr val="666600"/>
                </a:solidFill>
                <a:effectLst/>
              </a:rPr>
              <a:t>,</a:t>
            </a:r>
            <a:r>
              <a:rPr lang="en" altLang="zh-CN" dirty="0">
                <a:solidFill>
                  <a:srgbClr val="000000"/>
                </a:solidFill>
                <a:effectLst/>
              </a:rPr>
              <a:t> </a:t>
            </a:r>
            <a:r>
              <a:rPr lang="en" altLang="zh-CN" dirty="0">
                <a:solidFill>
                  <a:srgbClr val="008800"/>
                </a:solidFill>
                <a:effectLst/>
              </a:rPr>
              <a:t>"</a:t>
            </a:r>
            <a:r>
              <a:rPr lang="en" altLang="zh-CN" dirty="0" err="1">
                <a:solidFill>
                  <a:srgbClr val="008800"/>
                </a:solidFill>
                <a:effectLst/>
              </a:rPr>
              <a:t>lucene</a:t>
            </a:r>
            <a:r>
              <a:rPr lang="en" altLang="zh-CN" dirty="0">
                <a:solidFill>
                  <a:srgbClr val="008800"/>
                </a:solidFill>
                <a:effectLst/>
              </a:rPr>
              <a:t>"</a:t>
            </a:r>
            <a:r>
              <a:rPr lang="en" altLang="zh-CN" dirty="0">
                <a:solidFill>
                  <a:srgbClr val="666600"/>
                </a:solidFill>
                <a:effectLst/>
              </a:rPr>
              <a:t>)),</a:t>
            </a:r>
            <a:r>
              <a:rPr lang="en" altLang="zh-CN" dirty="0">
                <a:solidFill>
                  <a:srgbClr val="000000"/>
                </a:solidFill>
                <a:effectLst/>
              </a:rPr>
              <a:t> </a:t>
            </a:r>
            <a:r>
              <a:rPr lang="en" altLang="zh-CN" dirty="0" err="1">
                <a:solidFill>
                  <a:srgbClr val="660066"/>
                </a:solidFill>
                <a:effectLst/>
              </a:rPr>
              <a:t>Occur</a:t>
            </a:r>
            <a:r>
              <a:rPr lang="en" altLang="zh-CN" dirty="0" err="1">
                <a:solidFill>
                  <a:srgbClr val="666600"/>
                </a:solidFill>
                <a:effectLst/>
              </a:rPr>
              <a:t>.</a:t>
            </a:r>
            <a:r>
              <a:rPr lang="en" altLang="zh-CN" dirty="0" err="1">
                <a:solidFill>
                  <a:srgbClr val="000000"/>
                </a:solidFill>
                <a:effectLst/>
              </a:rPr>
              <a:t>SHOULD</a:t>
            </a:r>
            <a:r>
              <a:rPr lang="en" altLang="zh-CN" dirty="0">
                <a:solidFill>
                  <a:srgbClr val="666600"/>
                </a:solidFill>
                <a:effectLst/>
              </a:rPr>
              <a:t>)</a:t>
            </a:r>
            <a:r>
              <a:rPr lang="en" altLang="zh-CN" dirty="0">
                <a:solidFill>
                  <a:srgbClr val="000000"/>
                </a:solidFill>
                <a:effectLst/>
              </a:rPr>
              <a:t> </a:t>
            </a:r>
          </a:p>
          <a:p>
            <a:pPr marL="342900" lvl="1" indent="0">
              <a:buNone/>
            </a:pPr>
            <a:r>
              <a:rPr lang="zh-CN" altLang="en-US" dirty="0">
                <a:solidFill>
                  <a:srgbClr val="666600"/>
                </a:solidFill>
                <a:effectLst/>
              </a:rPr>
              <a:t>             </a:t>
            </a:r>
            <a:r>
              <a:rPr lang="en" altLang="zh-CN" dirty="0">
                <a:solidFill>
                  <a:srgbClr val="666600"/>
                </a:solidFill>
                <a:effectLst/>
              </a:rPr>
              <a:t>.</a:t>
            </a:r>
            <a:r>
              <a:rPr lang="en" altLang="zh-CN" dirty="0">
                <a:solidFill>
                  <a:srgbClr val="000000"/>
                </a:solidFill>
                <a:effectLst/>
              </a:rPr>
              <a:t>build</a:t>
            </a:r>
            <a:r>
              <a:rPr lang="en" altLang="zh-CN" dirty="0">
                <a:solidFill>
                  <a:srgbClr val="666600"/>
                </a:solidFill>
                <a:effectLst/>
              </a:rPr>
              <a:t>();</a:t>
            </a:r>
            <a:r>
              <a:rPr lang="en" altLang="zh-CN" dirty="0">
                <a:solidFill>
                  <a:srgbClr val="000000"/>
                </a:solidFill>
                <a:effectLst/>
              </a:rPr>
              <a:t> </a:t>
            </a:r>
          </a:p>
          <a:p>
            <a:pPr marL="342900" lvl="1" indent="0">
              <a:buNone/>
            </a:pPr>
            <a:r>
              <a:rPr lang="en" altLang="zh-CN" dirty="0">
                <a:solidFill>
                  <a:srgbClr val="660066"/>
                </a:solidFill>
                <a:effectLst/>
              </a:rPr>
              <a:t>Query</a:t>
            </a:r>
            <a:r>
              <a:rPr lang="en" altLang="zh-CN" dirty="0">
                <a:solidFill>
                  <a:srgbClr val="000000"/>
                </a:solidFill>
                <a:effectLst/>
              </a:rPr>
              <a:t> </a:t>
            </a:r>
            <a:r>
              <a:rPr lang="en" altLang="zh-CN" dirty="0" err="1">
                <a:solidFill>
                  <a:srgbClr val="000000"/>
                </a:solidFill>
                <a:effectLst/>
              </a:rPr>
              <a:t>featureQuery</a:t>
            </a:r>
            <a:r>
              <a:rPr lang="en" altLang="zh-CN" dirty="0">
                <a:solidFill>
                  <a:srgbClr val="000000"/>
                </a:solidFill>
                <a:effectLst/>
              </a:rPr>
              <a:t> </a:t>
            </a:r>
            <a:r>
              <a:rPr lang="en" altLang="zh-CN" dirty="0">
                <a:solidFill>
                  <a:srgbClr val="666600"/>
                </a:solidFill>
                <a:effectLst/>
              </a:rPr>
              <a:t>=</a:t>
            </a:r>
            <a:r>
              <a:rPr lang="en" altLang="zh-CN" dirty="0">
                <a:solidFill>
                  <a:srgbClr val="000000"/>
                </a:solidFill>
                <a:effectLst/>
              </a:rPr>
              <a:t> </a:t>
            </a:r>
            <a:r>
              <a:rPr lang="en" altLang="zh-CN" dirty="0" err="1">
                <a:solidFill>
                  <a:srgbClr val="660066"/>
                </a:solidFill>
                <a:effectLst/>
              </a:rPr>
              <a:t>FeatureField</a:t>
            </a:r>
            <a:r>
              <a:rPr lang="en" altLang="zh-CN" dirty="0" err="1">
                <a:solidFill>
                  <a:srgbClr val="666600"/>
                </a:solidFill>
                <a:effectLst/>
              </a:rPr>
              <a:t>.</a:t>
            </a:r>
            <a:r>
              <a:rPr lang="en" altLang="zh-CN" dirty="0" err="1">
                <a:solidFill>
                  <a:srgbClr val="000000"/>
                </a:solidFill>
                <a:effectLst/>
              </a:rPr>
              <a:t>newSaturationQuery</a:t>
            </a:r>
            <a:r>
              <a:rPr lang="en" altLang="zh-CN" dirty="0">
                <a:solidFill>
                  <a:srgbClr val="666600"/>
                </a:solidFill>
                <a:effectLst/>
              </a:rPr>
              <a:t>(</a:t>
            </a:r>
            <a:r>
              <a:rPr lang="en" altLang="zh-CN" dirty="0">
                <a:solidFill>
                  <a:srgbClr val="008800"/>
                </a:solidFill>
                <a:effectLst/>
              </a:rPr>
              <a:t>"features"</a:t>
            </a:r>
            <a:r>
              <a:rPr lang="en" altLang="zh-CN" dirty="0">
                <a:solidFill>
                  <a:srgbClr val="666600"/>
                </a:solidFill>
                <a:effectLst/>
              </a:rPr>
              <a:t>,</a:t>
            </a:r>
            <a:r>
              <a:rPr lang="en" altLang="zh-CN" dirty="0">
                <a:solidFill>
                  <a:srgbClr val="000000"/>
                </a:solidFill>
                <a:effectLst/>
              </a:rPr>
              <a:t> </a:t>
            </a:r>
            <a:r>
              <a:rPr lang="en" altLang="zh-CN" dirty="0">
                <a:solidFill>
                  <a:srgbClr val="008800"/>
                </a:solidFill>
                <a:effectLst/>
              </a:rPr>
              <a:t>"</a:t>
            </a:r>
            <a:r>
              <a:rPr lang="en" altLang="zh-CN" dirty="0" err="1">
                <a:solidFill>
                  <a:srgbClr val="008800"/>
                </a:solidFill>
                <a:effectLst/>
              </a:rPr>
              <a:t>pagerank</a:t>
            </a:r>
            <a:r>
              <a:rPr lang="en" altLang="zh-CN" dirty="0">
                <a:solidFill>
                  <a:srgbClr val="008800"/>
                </a:solidFill>
                <a:effectLst/>
              </a:rPr>
              <a:t>"</a:t>
            </a:r>
            <a:r>
              <a:rPr lang="en" altLang="zh-CN" dirty="0">
                <a:solidFill>
                  <a:srgbClr val="666600"/>
                </a:solidFill>
                <a:effectLst/>
              </a:rPr>
              <a:t>);</a:t>
            </a:r>
            <a:r>
              <a:rPr lang="en" altLang="zh-CN" dirty="0">
                <a:solidFill>
                  <a:srgbClr val="000000"/>
                </a:solidFill>
                <a:effectLst/>
              </a:rPr>
              <a:t> </a:t>
            </a:r>
          </a:p>
          <a:p>
            <a:pPr marL="342900" lvl="1" indent="0">
              <a:buNone/>
            </a:pPr>
            <a:r>
              <a:rPr lang="en" altLang="zh-CN" dirty="0">
                <a:solidFill>
                  <a:srgbClr val="660066"/>
                </a:solidFill>
                <a:effectLst/>
              </a:rPr>
              <a:t>Query</a:t>
            </a:r>
            <a:r>
              <a:rPr lang="en" altLang="zh-CN" dirty="0">
                <a:solidFill>
                  <a:srgbClr val="000000"/>
                </a:solidFill>
                <a:effectLst/>
              </a:rPr>
              <a:t> query </a:t>
            </a:r>
            <a:r>
              <a:rPr lang="en" altLang="zh-CN" dirty="0">
                <a:solidFill>
                  <a:srgbClr val="666600"/>
                </a:solidFill>
                <a:effectLst/>
              </a:rPr>
              <a:t>=</a:t>
            </a:r>
            <a:r>
              <a:rPr lang="en" altLang="zh-CN" dirty="0">
                <a:solidFill>
                  <a:srgbClr val="000000"/>
                </a:solidFill>
                <a:effectLst/>
              </a:rPr>
              <a:t> </a:t>
            </a:r>
            <a:r>
              <a:rPr lang="en" altLang="zh-CN" dirty="0">
                <a:solidFill>
                  <a:srgbClr val="000088"/>
                </a:solidFill>
                <a:effectLst/>
              </a:rPr>
              <a:t>new</a:t>
            </a:r>
            <a:r>
              <a:rPr lang="en" altLang="zh-CN" dirty="0">
                <a:solidFill>
                  <a:srgbClr val="000000"/>
                </a:solidFill>
                <a:effectLst/>
              </a:rPr>
              <a:t> </a:t>
            </a:r>
            <a:r>
              <a:rPr lang="en" altLang="zh-CN" dirty="0" err="1">
                <a:solidFill>
                  <a:srgbClr val="660066"/>
                </a:solidFill>
                <a:effectLst/>
              </a:rPr>
              <a:t>BooleanQuery</a:t>
            </a:r>
            <a:r>
              <a:rPr lang="en" altLang="zh-CN" dirty="0" err="1">
                <a:solidFill>
                  <a:srgbClr val="666600"/>
                </a:solidFill>
                <a:effectLst/>
              </a:rPr>
              <a:t>.</a:t>
            </a:r>
            <a:r>
              <a:rPr lang="en" altLang="zh-CN" dirty="0" err="1">
                <a:solidFill>
                  <a:srgbClr val="660066"/>
                </a:solidFill>
                <a:effectLst/>
              </a:rPr>
              <a:t>Builder</a:t>
            </a:r>
            <a:r>
              <a:rPr lang="en" altLang="zh-CN" dirty="0">
                <a:solidFill>
                  <a:srgbClr val="666600"/>
                </a:solidFill>
                <a:effectLst/>
              </a:rPr>
              <a:t>()</a:t>
            </a:r>
            <a:r>
              <a:rPr lang="en" altLang="zh-CN" dirty="0">
                <a:solidFill>
                  <a:srgbClr val="000000"/>
                </a:solidFill>
                <a:effectLst/>
              </a:rPr>
              <a:t> </a:t>
            </a:r>
          </a:p>
          <a:p>
            <a:pPr marL="342900" lvl="1" indent="0">
              <a:buNone/>
            </a:pPr>
            <a:r>
              <a:rPr lang="zh-CN" altLang="en-US" dirty="0">
                <a:solidFill>
                  <a:srgbClr val="666600"/>
                </a:solidFill>
                <a:effectLst/>
              </a:rPr>
              <a:t>             </a:t>
            </a:r>
            <a:r>
              <a:rPr lang="en" altLang="zh-CN" dirty="0">
                <a:solidFill>
                  <a:srgbClr val="666600"/>
                </a:solidFill>
                <a:effectLst/>
              </a:rPr>
              <a:t>.</a:t>
            </a:r>
            <a:r>
              <a:rPr lang="en" altLang="zh-CN" dirty="0">
                <a:solidFill>
                  <a:srgbClr val="000088"/>
                </a:solidFill>
                <a:effectLst/>
              </a:rPr>
              <a:t>add</a:t>
            </a:r>
            <a:r>
              <a:rPr lang="en" altLang="zh-CN" dirty="0">
                <a:solidFill>
                  <a:srgbClr val="666600"/>
                </a:solidFill>
                <a:effectLst/>
              </a:rPr>
              <a:t>(</a:t>
            </a:r>
            <a:r>
              <a:rPr lang="en" altLang="zh-CN" dirty="0" err="1">
                <a:solidFill>
                  <a:srgbClr val="000000"/>
                </a:solidFill>
                <a:effectLst/>
              </a:rPr>
              <a:t>originalQuery</a:t>
            </a:r>
            <a:r>
              <a:rPr lang="en" altLang="zh-CN" dirty="0">
                <a:solidFill>
                  <a:srgbClr val="666600"/>
                </a:solidFill>
                <a:effectLst/>
              </a:rPr>
              <a:t>,</a:t>
            </a:r>
            <a:r>
              <a:rPr lang="en" altLang="zh-CN" dirty="0">
                <a:solidFill>
                  <a:srgbClr val="000000"/>
                </a:solidFill>
                <a:effectLst/>
              </a:rPr>
              <a:t> </a:t>
            </a:r>
            <a:r>
              <a:rPr lang="en" altLang="zh-CN" dirty="0" err="1">
                <a:solidFill>
                  <a:srgbClr val="660066"/>
                </a:solidFill>
                <a:effectLst/>
              </a:rPr>
              <a:t>Occur</a:t>
            </a:r>
            <a:r>
              <a:rPr lang="en" altLang="zh-CN" dirty="0" err="1">
                <a:solidFill>
                  <a:srgbClr val="666600"/>
                </a:solidFill>
                <a:effectLst/>
              </a:rPr>
              <a:t>.</a:t>
            </a:r>
            <a:r>
              <a:rPr lang="en" altLang="zh-CN" dirty="0" err="1">
                <a:solidFill>
                  <a:srgbClr val="000000"/>
                </a:solidFill>
                <a:effectLst/>
              </a:rPr>
              <a:t>MUST</a:t>
            </a:r>
            <a:r>
              <a:rPr lang="en" altLang="zh-CN" dirty="0">
                <a:solidFill>
                  <a:srgbClr val="666600"/>
                </a:solidFill>
                <a:effectLst/>
              </a:rPr>
              <a:t>)</a:t>
            </a:r>
            <a:r>
              <a:rPr lang="en" altLang="zh-CN" dirty="0">
                <a:solidFill>
                  <a:srgbClr val="000000"/>
                </a:solidFill>
                <a:effectLst/>
              </a:rPr>
              <a:t> </a:t>
            </a:r>
          </a:p>
          <a:p>
            <a:pPr marL="342900" lvl="1" indent="0">
              <a:buNone/>
            </a:pPr>
            <a:r>
              <a:rPr lang="zh-CN" altLang="en-US" dirty="0">
                <a:solidFill>
                  <a:srgbClr val="666600"/>
                </a:solidFill>
                <a:effectLst/>
              </a:rPr>
              <a:t>             </a:t>
            </a:r>
            <a:r>
              <a:rPr lang="en" altLang="zh-CN" dirty="0">
                <a:solidFill>
                  <a:srgbClr val="666600"/>
                </a:solidFill>
                <a:effectLst/>
              </a:rPr>
              <a:t>.</a:t>
            </a:r>
            <a:r>
              <a:rPr lang="en" altLang="zh-CN" dirty="0">
                <a:solidFill>
                  <a:srgbClr val="000088"/>
                </a:solidFill>
                <a:effectLst/>
              </a:rPr>
              <a:t>add</a:t>
            </a:r>
            <a:r>
              <a:rPr lang="en" altLang="zh-CN" dirty="0">
                <a:solidFill>
                  <a:srgbClr val="666600"/>
                </a:solidFill>
                <a:effectLst/>
              </a:rPr>
              <a:t>(</a:t>
            </a:r>
            <a:r>
              <a:rPr lang="en" altLang="zh-CN" dirty="0">
                <a:solidFill>
                  <a:srgbClr val="000088"/>
                </a:solidFill>
                <a:effectLst/>
              </a:rPr>
              <a:t>new</a:t>
            </a:r>
            <a:r>
              <a:rPr lang="en" altLang="zh-CN" dirty="0">
                <a:solidFill>
                  <a:srgbClr val="000000"/>
                </a:solidFill>
                <a:effectLst/>
              </a:rPr>
              <a:t> </a:t>
            </a:r>
            <a:r>
              <a:rPr lang="en" altLang="zh-CN" dirty="0" err="1">
                <a:solidFill>
                  <a:srgbClr val="660066"/>
                </a:solidFill>
                <a:effectLst/>
              </a:rPr>
              <a:t>BoostQuery</a:t>
            </a:r>
            <a:r>
              <a:rPr lang="en" altLang="zh-CN" dirty="0">
                <a:solidFill>
                  <a:srgbClr val="666600"/>
                </a:solidFill>
                <a:effectLst/>
              </a:rPr>
              <a:t>(</a:t>
            </a:r>
            <a:r>
              <a:rPr lang="en" altLang="zh-CN" dirty="0" err="1">
                <a:solidFill>
                  <a:srgbClr val="000000"/>
                </a:solidFill>
                <a:effectLst/>
              </a:rPr>
              <a:t>featureQuery</a:t>
            </a:r>
            <a:r>
              <a:rPr lang="en" altLang="zh-CN" dirty="0">
                <a:solidFill>
                  <a:srgbClr val="666600"/>
                </a:solidFill>
                <a:effectLst/>
              </a:rPr>
              <a:t>,</a:t>
            </a:r>
            <a:r>
              <a:rPr lang="en" altLang="zh-CN" dirty="0">
                <a:solidFill>
                  <a:srgbClr val="000000"/>
                </a:solidFill>
                <a:effectLst/>
              </a:rPr>
              <a:t> </a:t>
            </a:r>
            <a:r>
              <a:rPr lang="en" altLang="zh-CN" dirty="0">
                <a:solidFill>
                  <a:srgbClr val="006666"/>
                </a:solidFill>
                <a:effectLst/>
              </a:rPr>
              <a:t>0.7f</a:t>
            </a:r>
            <a:r>
              <a:rPr lang="en" altLang="zh-CN" dirty="0">
                <a:solidFill>
                  <a:srgbClr val="666600"/>
                </a:solidFill>
                <a:effectLst/>
              </a:rPr>
              <a:t>),</a:t>
            </a:r>
            <a:r>
              <a:rPr lang="en" altLang="zh-CN" dirty="0">
                <a:solidFill>
                  <a:srgbClr val="000000"/>
                </a:solidFill>
                <a:effectLst/>
              </a:rPr>
              <a:t> </a:t>
            </a:r>
            <a:r>
              <a:rPr lang="en" altLang="zh-CN" dirty="0" err="1">
                <a:solidFill>
                  <a:srgbClr val="660066"/>
                </a:solidFill>
                <a:effectLst/>
              </a:rPr>
              <a:t>Occur</a:t>
            </a:r>
            <a:r>
              <a:rPr lang="en" altLang="zh-CN" dirty="0" err="1">
                <a:solidFill>
                  <a:srgbClr val="666600"/>
                </a:solidFill>
                <a:effectLst/>
              </a:rPr>
              <a:t>.</a:t>
            </a:r>
            <a:r>
              <a:rPr lang="en" altLang="zh-CN" dirty="0" err="1">
                <a:solidFill>
                  <a:srgbClr val="000000"/>
                </a:solidFill>
                <a:effectLst/>
              </a:rPr>
              <a:t>SHOULD</a:t>
            </a:r>
            <a:r>
              <a:rPr lang="en" altLang="zh-CN" dirty="0">
                <a:solidFill>
                  <a:srgbClr val="666600"/>
                </a:solidFill>
                <a:effectLst/>
              </a:rPr>
              <a:t>)</a:t>
            </a:r>
            <a:r>
              <a:rPr lang="en" altLang="zh-CN" dirty="0">
                <a:solidFill>
                  <a:srgbClr val="000000"/>
                </a:solidFill>
                <a:effectLst/>
              </a:rPr>
              <a:t> </a:t>
            </a:r>
          </a:p>
          <a:p>
            <a:pPr marL="342900" lvl="1" indent="0">
              <a:buNone/>
            </a:pPr>
            <a:r>
              <a:rPr lang="zh-CN" altLang="en-US" dirty="0">
                <a:solidFill>
                  <a:srgbClr val="666600"/>
                </a:solidFill>
                <a:effectLst/>
              </a:rPr>
              <a:t>             </a:t>
            </a:r>
            <a:r>
              <a:rPr lang="en" altLang="zh-CN" dirty="0">
                <a:solidFill>
                  <a:srgbClr val="666600"/>
                </a:solidFill>
                <a:effectLst/>
              </a:rPr>
              <a:t>.</a:t>
            </a:r>
            <a:r>
              <a:rPr lang="en" altLang="zh-CN" dirty="0">
                <a:solidFill>
                  <a:srgbClr val="000000"/>
                </a:solidFill>
                <a:effectLst/>
              </a:rPr>
              <a:t>build</a:t>
            </a:r>
            <a:r>
              <a:rPr lang="en" altLang="zh-CN" dirty="0">
                <a:solidFill>
                  <a:srgbClr val="666600"/>
                </a:solidFill>
                <a:effectLst/>
              </a:rPr>
              <a:t>();</a:t>
            </a:r>
            <a:endParaRPr kumimoji="1" lang="en" altLang="zh-CN" dirty="0"/>
          </a:p>
        </p:txBody>
      </p:sp>
      <p:sp>
        <p:nvSpPr>
          <p:cNvPr id="4" name="灯片编号占位符 3">
            <a:extLst>
              <a:ext uri="{FF2B5EF4-FFF2-40B4-BE49-F238E27FC236}">
                <a16:creationId xmlns:a16="http://schemas.microsoft.com/office/drawing/2014/main" id="{DC82E948-B6F1-B676-A124-420E97B30C38}"/>
              </a:ext>
            </a:extLst>
          </p:cNvPr>
          <p:cNvSpPr>
            <a:spLocks noGrp="1"/>
          </p:cNvSpPr>
          <p:nvPr>
            <p:ph type="sldNum" sz="quarter" idx="12"/>
          </p:nvPr>
        </p:nvSpPr>
        <p:spPr/>
        <p:txBody>
          <a:bodyPr/>
          <a:lstStyle/>
          <a:p>
            <a:fld id="{CB818ED7-1FAF-4BEC-A906-EB6564C334EB}" type="slidenum">
              <a:rPr lang="zh-CN" altLang="en-US" smtClean="0"/>
              <a:pPr/>
              <a:t>36</a:t>
            </a:fld>
            <a:endParaRPr lang="zh-CN" altLang="en-US" dirty="0"/>
          </a:p>
        </p:txBody>
      </p:sp>
    </p:spTree>
    <p:extLst>
      <p:ext uri="{BB962C8B-B14F-4D97-AF65-F5344CB8AC3E}">
        <p14:creationId xmlns:p14="http://schemas.microsoft.com/office/powerpoint/2010/main" val="1665128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2D197-AE37-C5D1-318B-E6B7686C26AC}"/>
              </a:ext>
            </a:extLst>
          </p:cNvPr>
          <p:cNvSpPr>
            <a:spLocks noGrp="1"/>
          </p:cNvSpPr>
          <p:nvPr>
            <p:ph type="title"/>
          </p:nvPr>
        </p:nvSpPr>
        <p:spPr/>
        <p:txBody>
          <a:bodyPr/>
          <a:lstStyle/>
          <a:p>
            <a:r>
              <a:rPr kumimoji="1" lang="en" altLang="zh-CN" dirty="0"/>
              <a:t>Changing Scoring - Similarity</a:t>
            </a:r>
            <a:endParaRPr kumimoji="1" lang="zh-CN" altLang="en-US" dirty="0"/>
          </a:p>
        </p:txBody>
      </p:sp>
      <p:sp>
        <p:nvSpPr>
          <p:cNvPr id="3" name="内容占位符 2">
            <a:extLst>
              <a:ext uri="{FF2B5EF4-FFF2-40B4-BE49-F238E27FC236}">
                <a16:creationId xmlns:a16="http://schemas.microsoft.com/office/drawing/2014/main" id="{0FE4F890-E8A9-EBE0-C153-4BBD7E7A4AE9}"/>
              </a:ext>
            </a:extLst>
          </p:cNvPr>
          <p:cNvSpPr>
            <a:spLocks noGrp="1"/>
          </p:cNvSpPr>
          <p:nvPr>
            <p:ph idx="1"/>
          </p:nvPr>
        </p:nvSpPr>
        <p:spPr/>
        <p:txBody>
          <a:bodyPr>
            <a:normAutofit fontScale="92500" lnSpcReduction="20000"/>
          </a:bodyPr>
          <a:lstStyle/>
          <a:p>
            <a:r>
              <a:rPr kumimoji="1" lang="en" altLang="zh-CN" dirty="0"/>
              <a:t>Integrating field values into the score</a:t>
            </a:r>
          </a:p>
          <a:p>
            <a:pPr lvl="1"/>
            <a:r>
              <a:rPr kumimoji="1" lang="en" altLang="zh-CN" dirty="0"/>
              <a:t>The below example shows how to compute scores as</a:t>
            </a:r>
            <a:r>
              <a:rPr kumimoji="1" lang="en" altLang="zh-CN" dirty="0">
                <a:solidFill>
                  <a:srgbClr val="FF0000"/>
                </a:solidFill>
              </a:rPr>
              <a:t> </a:t>
            </a:r>
            <a:r>
              <a:rPr kumimoji="1" lang="en" altLang="zh-CN" dirty="0" err="1">
                <a:solidFill>
                  <a:srgbClr val="FF0000"/>
                </a:solidFill>
              </a:rPr>
              <a:t>similarityScore</a:t>
            </a:r>
            <a:r>
              <a:rPr kumimoji="1" lang="en" altLang="zh-CN" dirty="0">
                <a:solidFill>
                  <a:srgbClr val="FF0000"/>
                </a:solidFill>
              </a:rPr>
              <a:t> * </a:t>
            </a:r>
            <a:r>
              <a:rPr kumimoji="1" lang="en" altLang="zh-CN" dirty="0" err="1">
                <a:solidFill>
                  <a:srgbClr val="FF0000"/>
                </a:solidFill>
              </a:rPr>
              <a:t>Math.log</a:t>
            </a:r>
            <a:r>
              <a:rPr kumimoji="1" lang="en" altLang="zh-CN" dirty="0">
                <a:solidFill>
                  <a:srgbClr val="FF0000"/>
                </a:solidFill>
              </a:rPr>
              <a:t>(popularity) </a:t>
            </a:r>
            <a:r>
              <a:rPr kumimoji="1" lang="en" altLang="zh-CN" dirty="0"/>
              <a:t>using the expressions module and assuming that values for the popularity field have been set in a </a:t>
            </a:r>
            <a:r>
              <a:rPr kumimoji="1" lang="en" altLang="zh-CN" dirty="0" err="1"/>
              <a:t>NumericDocValuesField</a:t>
            </a:r>
            <a:r>
              <a:rPr kumimoji="1" lang="en" altLang="zh-CN" dirty="0"/>
              <a:t> at index time:</a:t>
            </a:r>
          </a:p>
          <a:p>
            <a:pPr lvl="1"/>
            <a:endParaRPr kumimoji="1" lang="en" altLang="zh-CN" dirty="0"/>
          </a:p>
          <a:p>
            <a:pPr marL="342900" lvl="1" indent="0">
              <a:buNone/>
            </a:pPr>
            <a:r>
              <a:rPr lang="en" altLang="zh-CN" dirty="0">
                <a:solidFill>
                  <a:srgbClr val="880000"/>
                </a:solidFill>
                <a:effectLst/>
              </a:rPr>
              <a:t>// compile an expression:</a:t>
            </a:r>
            <a:r>
              <a:rPr lang="en" altLang="zh-CN" dirty="0">
                <a:solidFill>
                  <a:srgbClr val="000000"/>
                </a:solidFill>
                <a:effectLst/>
              </a:rPr>
              <a:t> </a:t>
            </a:r>
          </a:p>
          <a:p>
            <a:pPr marL="342900" lvl="1" indent="0">
              <a:buNone/>
            </a:pPr>
            <a:r>
              <a:rPr lang="en" altLang="zh-CN" dirty="0">
                <a:solidFill>
                  <a:srgbClr val="660066"/>
                </a:solidFill>
                <a:effectLst/>
              </a:rPr>
              <a:t>Expression</a:t>
            </a:r>
            <a:r>
              <a:rPr lang="en" altLang="zh-CN" dirty="0">
                <a:solidFill>
                  <a:srgbClr val="000000"/>
                </a:solidFill>
                <a:effectLst/>
              </a:rPr>
              <a:t> expr </a:t>
            </a:r>
            <a:r>
              <a:rPr lang="en" altLang="zh-CN" dirty="0">
                <a:solidFill>
                  <a:srgbClr val="666600"/>
                </a:solidFill>
                <a:effectLst/>
              </a:rPr>
              <a:t>=</a:t>
            </a:r>
            <a:r>
              <a:rPr lang="en" altLang="zh-CN" dirty="0">
                <a:solidFill>
                  <a:srgbClr val="000000"/>
                </a:solidFill>
                <a:effectLst/>
              </a:rPr>
              <a:t> </a:t>
            </a:r>
            <a:r>
              <a:rPr lang="en" altLang="zh-CN" dirty="0" err="1">
                <a:solidFill>
                  <a:srgbClr val="660066"/>
                </a:solidFill>
                <a:effectLst/>
              </a:rPr>
              <a:t>JavascriptCompiler</a:t>
            </a:r>
            <a:r>
              <a:rPr lang="en" altLang="zh-CN" dirty="0" err="1">
                <a:solidFill>
                  <a:srgbClr val="666600"/>
                </a:solidFill>
                <a:effectLst/>
              </a:rPr>
              <a:t>.</a:t>
            </a:r>
            <a:r>
              <a:rPr lang="en" altLang="zh-CN" dirty="0" err="1">
                <a:solidFill>
                  <a:srgbClr val="000000"/>
                </a:solidFill>
                <a:effectLst/>
              </a:rPr>
              <a:t>compile</a:t>
            </a:r>
            <a:r>
              <a:rPr lang="en" altLang="zh-CN" dirty="0">
                <a:solidFill>
                  <a:srgbClr val="666600"/>
                </a:solidFill>
                <a:effectLst/>
              </a:rPr>
              <a:t>(</a:t>
            </a:r>
            <a:r>
              <a:rPr lang="en" altLang="zh-CN" dirty="0">
                <a:solidFill>
                  <a:srgbClr val="008800"/>
                </a:solidFill>
                <a:effectLst/>
              </a:rPr>
              <a:t>"_score * ln(popularity)"</a:t>
            </a:r>
            <a:r>
              <a:rPr lang="en" altLang="zh-CN" dirty="0">
                <a:solidFill>
                  <a:srgbClr val="666600"/>
                </a:solidFill>
                <a:effectLst/>
              </a:rPr>
              <a:t>);</a:t>
            </a:r>
            <a:r>
              <a:rPr lang="en" altLang="zh-CN" dirty="0">
                <a:solidFill>
                  <a:srgbClr val="000000"/>
                </a:solidFill>
                <a:effectLst/>
              </a:rPr>
              <a:t> </a:t>
            </a:r>
          </a:p>
          <a:p>
            <a:pPr marL="342900" lvl="1" indent="0">
              <a:buNone/>
            </a:pPr>
            <a:endParaRPr lang="en" altLang="zh-CN" dirty="0">
              <a:solidFill>
                <a:srgbClr val="000000"/>
              </a:solidFill>
              <a:effectLst/>
            </a:endParaRPr>
          </a:p>
          <a:p>
            <a:pPr marL="342900" lvl="1" indent="0">
              <a:buNone/>
            </a:pPr>
            <a:r>
              <a:rPr lang="en" altLang="zh-CN" dirty="0">
                <a:solidFill>
                  <a:srgbClr val="880000"/>
                </a:solidFill>
                <a:effectLst/>
              </a:rPr>
              <a:t>// </a:t>
            </a:r>
            <a:r>
              <a:rPr lang="en" altLang="zh-CN" dirty="0" err="1">
                <a:solidFill>
                  <a:srgbClr val="880000"/>
                </a:solidFill>
                <a:effectLst/>
              </a:rPr>
              <a:t>SimpleBindings</a:t>
            </a:r>
            <a:r>
              <a:rPr lang="en" altLang="zh-CN" dirty="0">
                <a:solidFill>
                  <a:srgbClr val="880000"/>
                </a:solidFill>
                <a:effectLst/>
              </a:rPr>
              <a:t> just maps variables to </a:t>
            </a:r>
            <a:r>
              <a:rPr lang="en" altLang="zh-CN" dirty="0" err="1">
                <a:solidFill>
                  <a:srgbClr val="880000"/>
                </a:solidFill>
                <a:effectLst/>
              </a:rPr>
              <a:t>SortField</a:t>
            </a:r>
            <a:r>
              <a:rPr lang="en" altLang="zh-CN" dirty="0">
                <a:solidFill>
                  <a:srgbClr val="880000"/>
                </a:solidFill>
                <a:effectLst/>
              </a:rPr>
              <a:t> instances</a:t>
            </a:r>
            <a:r>
              <a:rPr lang="en" altLang="zh-CN" dirty="0">
                <a:solidFill>
                  <a:srgbClr val="000000"/>
                </a:solidFill>
                <a:effectLst/>
              </a:rPr>
              <a:t> </a:t>
            </a:r>
          </a:p>
          <a:p>
            <a:pPr marL="342900" lvl="1" indent="0">
              <a:buNone/>
            </a:pPr>
            <a:r>
              <a:rPr lang="en" altLang="zh-CN" dirty="0" err="1">
                <a:solidFill>
                  <a:srgbClr val="660066"/>
                </a:solidFill>
                <a:effectLst/>
              </a:rPr>
              <a:t>SimpleBindings</a:t>
            </a:r>
            <a:r>
              <a:rPr lang="en" altLang="zh-CN" dirty="0">
                <a:solidFill>
                  <a:srgbClr val="000000"/>
                </a:solidFill>
                <a:effectLst/>
              </a:rPr>
              <a:t> bindings </a:t>
            </a:r>
            <a:r>
              <a:rPr lang="en" altLang="zh-CN" dirty="0">
                <a:solidFill>
                  <a:srgbClr val="666600"/>
                </a:solidFill>
                <a:effectLst/>
              </a:rPr>
              <a:t>=</a:t>
            </a:r>
            <a:r>
              <a:rPr lang="en" altLang="zh-CN" dirty="0">
                <a:solidFill>
                  <a:srgbClr val="000000"/>
                </a:solidFill>
                <a:effectLst/>
              </a:rPr>
              <a:t> </a:t>
            </a:r>
            <a:r>
              <a:rPr lang="en" altLang="zh-CN" dirty="0">
                <a:solidFill>
                  <a:srgbClr val="000088"/>
                </a:solidFill>
                <a:effectLst/>
              </a:rPr>
              <a:t>new</a:t>
            </a:r>
            <a:r>
              <a:rPr lang="en" altLang="zh-CN" dirty="0">
                <a:solidFill>
                  <a:srgbClr val="000000"/>
                </a:solidFill>
                <a:effectLst/>
              </a:rPr>
              <a:t> </a:t>
            </a:r>
            <a:r>
              <a:rPr lang="en" altLang="zh-CN" dirty="0" err="1">
                <a:solidFill>
                  <a:srgbClr val="660066"/>
                </a:solidFill>
                <a:effectLst/>
              </a:rPr>
              <a:t>SimpleBindings</a:t>
            </a:r>
            <a:r>
              <a:rPr lang="en" altLang="zh-CN" dirty="0">
                <a:solidFill>
                  <a:srgbClr val="666600"/>
                </a:solidFill>
                <a:effectLst/>
              </a:rPr>
              <a:t>();</a:t>
            </a:r>
            <a:r>
              <a:rPr lang="en" altLang="zh-CN" dirty="0">
                <a:solidFill>
                  <a:srgbClr val="000000"/>
                </a:solidFill>
                <a:effectLst/>
              </a:rPr>
              <a:t> </a:t>
            </a:r>
          </a:p>
          <a:p>
            <a:pPr marL="342900" lvl="1" indent="0">
              <a:buNone/>
            </a:pPr>
            <a:r>
              <a:rPr lang="en" altLang="zh-CN" dirty="0" err="1">
                <a:solidFill>
                  <a:srgbClr val="000000"/>
                </a:solidFill>
                <a:effectLst/>
              </a:rPr>
              <a:t>bindings</a:t>
            </a:r>
            <a:r>
              <a:rPr lang="en" altLang="zh-CN" dirty="0" err="1">
                <a:solidFill>
                  <a:srgbClr val="666600"/>
                </a:solidFill>
                <a:effectLst/>
              </a:rPr>
              <a:t>.</a:t>
            </a:r>
            <a:r>
              <a:rPr lang="en" altLang="zh-CN" dirty="0" err="1">
                <a:solidFill>
                  <a:srgbClr val="000088"/>
                </a:solidFill>
                <a:effectLst/>
              </a:rPr>
              <a:t>add</a:t>
            </a:r>
            <a:r>
              <a:rPr lang="en" altLang="zh-CN" dirty="0">
                <a:solidFill>
                  <a:srgbClr val="666600"/>
                </a:solidFill>
                <a:effectLst/>
              </a:rPr>
              <a:t>(</a:t>
            </a:r>
            <a:r>
              <a:rPr lang="en" altLang="zh-CN" dirty="0">
                <a:solidFill>
                  <a:srgbClr val="000088"/>
                </a:solidFill>
                <a:effectLst/>
              </a:rPr>
              <a:t>new</a:t>
            </a:r>
            <a:r>
              <a:rPr lang="en" altLang="zh-CN" dirty="0">
                <a:solidFill>
                  <a:srgbClr val="000000"/>
                </a:solidFill>
                <a:effectLst/>
              </a:rPr>
              <a:t> </a:t>
            </a:r>
            <a:r>
              <a:rPr lang="en" altLang="zh-CN" dirty="0" err="1">
                <a:solidFill>
                  <a:srgbClr val="660066"/>
                </a:solidFill>
                <a:effectLst/>
              </a:rPr>
              <a:t>SortField</a:t>
            </a:r>
            <a:r>
              <a:rPr lang="en" altLang="zh-CN" dirty="0">
                <a:solidFill>
                  <a:srgbClr val="666600"/>
                </a:solidFill>
                <a:effectLst/>
              </a:rPr>
              <a:t>(</a:t>
            </a:r>
            <a:r>
              <a:rPr lang="en" altLang="zh-CN" dirty="0">
                <a:solidFill>
                  <a:srgbClr val="008800"/>
                </a:solidFill>
                <a:effectLst/>
              </a:rPr>
              <a:t>"_score"</a:t>
            </a:r>
            <a:r>
              <a:rPr lang="en" altLang="zh-CN" dirty="0">
                <a:solidFill>
                  <a:srgbClr val="666600"/>
                </a:solidFill>
                <a:effectLst/>
              </a:rPr>
              <a:t>,</a:t>
            </a:r>
            <a:r>
              <a:rPr lang="en" altLang="zh-CN" dirty="0">
                <a:solidFill>
                  <a:srgbClr val="000000"/>
                </a:solidFill>
                <a:effectLst/>
              </a:rPr>
              <a:t> </a:t>
            </a:r>
            <a:r>
              <a:rPr lang="en" altLang="zh-CN" dirty="0" err="1">
                <a:solidFill>
                  <a:srgbClr val="660066"/>
                </a:solidFill>
                <a:effectLst/>
              </a:rPr>
              <a:t>SortField</a:t>
            </a:r>
            <a:r>
              <a:rPr lang="en" altLang="zh-CN" dirty="0" err="1">
                <a:solidFill>
                  <a:srgbClr val="666600"/>
                </a:solidFill>
                <a:effectLst/>
              </a:rPr>
              <a:t>.</a:t>
            </a:r>
            <a:r>
              <a:rPr lang="en" altLang="zh-CN" dirty="0" err="1">
                <a:solidFill>
                  <a:srgbClr val="660066"/>
                </a:solidFill>
                <a:effectLst/>
              </a:rPr>
              <a:t>Type</a:t>
            </a:r>
            <a:r>
              <a:rPr lang="en" altLang="zh-CN" dirty="0" err="1">
                <a:solidFill>
                  <a:srgbClr val="666600"/>
                </a:solidFill>
                <a:effectLst/>
              </a:rPr>
              <a:t>.</a:t>
            </a:r>
            <a:r>
              <a:rPr lang="en" altLang="zh-CN" dirty="0" err="1">
                <a:solidFill>
                  <a:srgbClr val="000000"/>
                </a:solidFill>
                <a:effectLst/>
              </a:rPr>
              <a:t>SCORE</a:t>
            </a:r>
            <a:r>
              <a:rPr lang="en" altLang="zh-CN" dirty="0">
                <a:solidFill>
                  <a:srgbClr val="666600"/>
                </a:solidFill>
                <a:effectLst/>
              </a:rPr>
              <a:t>));</a:t>
            </a:r>
            <a:r>
              <a:rPr lang="en" altLang="zh-CN" dirty="0">
                <a:solidFill>
                  <a:srgbClr val="000000"/>
                </a:solidFill>
                <a:effectLst/>
              </a:rPr>
              <a:t> </a:t>
            </a:r>
          </a:p>
          <a:p>
            <a:pPr marL="342900" lvl="1" indent="0">
              <a:buNone/>
            </a:pPr>
            <a:r>
              <a:rPr lang="en" altLang="zh-CN" dirty="0" err="1">
                <a:solidFill>
                  <a:srgbClr val="000000"/>
                </a:solidFill>
                <a:effectLst/>
              </a:rPr>
              <a:t>bindings</a:t>
            </a:r>
            <a:r>
              <a:rPr lang="en" altLang="zh-CN" dirty="0" err="1">
                <a:solidFill>
                  <a:srgbClr val="666600"/>
                </a:solidFill>
                <a:effectLst/>
              </a:rPr>
              <a:t>.</a:t>
            </a:r>
            <a:r>
              <a:rPr lang="en" altLang="zh-CN" dirty="0" err="1">
                <a:solidFill>
                  <a:srgbClr val="000088"/>
                </a:solidFill>
                <a:effectLst/>
              </a:rPr>
              <a:t>add</a:t>
            </a:r>
            <a:r>
              <a:rPr lang="en" altLang="zh-CN" dirty="0">
                <a:solidFill>
                  <a:srgbClr val="666600"/>
                </a:solidFill>
                <a:effectLst/>
              </a:rPr>
              <a:t>(</a:t>
            </a:r>
            <a:r>
              <a:rPr lang="en" altLang="zh-CN" dirty="0">
                <a:solidFill>
                  <a:srgbClr val="000088"/>
                </a:solidFill>
                <a:effectLst/>
              </a:rPr>
              <a:t>new</a:t>
            </a:r>
            <a:r>
              <a:rPr lang="en" altLang="zh-CN" dirty="0">
                <a:solidFill>
                  <a:srgbClr val="000000"/>
                </a:solidFill>
                <a:effectLst/>
              </a:rPr>
              <a:t> </a:t>
            </a:r>
            <a:r>
              <a:rPr lang="en" altLang="zh-CN" dirty="0" err="1">
                <a:solidFill>
                  <a:srgbClr val="660066"/>
                </a:solidFill>
                <a:effectLst/>
              </a:rPr>
              <a:t>SortField</a:t>
            </a:r>
            <a:r>
              <a:rPr lang="en" altLang="zh-CN" dirty="0">
                <a:solidFill>
                  <a:srgbClr val="666600"/>
                </a:solidFill>
                <a:effectLst/>
              </a:rPr>
              <a:t>(</a:t>
            </a:r>
            <a:r>
              <a:rPr lang="en" altLang="zh-CN" dirty="0">
                <a:solidFill>
                  <a:srgbClr val="008800"/>
                </a:solidFill>
                <a:effectLst/>
              </a:rPr>
              <a:t>"popularity"</a:t>
            </a:r>
            <a:r>
              <a:rPr lang="en" altLang="zh-CN" dirty="0">
                <a:solidFill>
                  <a:srgbClr val="666600"/>
                </a:solidFill>
                <a:effectLst/>
              </a:rPr>
              <a:t>,</a:t>
            </a:r>
            <a:r>
              <a:rPr lang="en" altLang="zh-CN" dirty="0">
                <a:solidFill>
                  <a:srgbClr val="000000"/>
                </a:solidFill>
                <a:effectLst/>
              </a:rPr>
              <a:t> </a:t>
            </a:r>
            <a:r>
              <a:rPr lang="en" altLang="zh-CN" dirty="0" err="1">
                <a:solidFill>
                  <a:srgbClr val="660066"/>
                </a:solidFill>
                <a:effectLst/>
              </a:rPr>
              <a:t>SortField</a:t>
            </a:r>
            <a:r>
              <a:rPr lang="en" altLang="zh-CN" dirty="0" err="1">
                <a:solidFill>
                  <a:srgbClr val="666600"/>
                </a:solidFill>
                <a:effectLst/>
              </a:rPr>
              <a:t>.</a:t>
            </a:r>
            <a:r>
              <a:rPr lang="en" altLang="zh-CN" dirty="0" err="1">
                <a:solidFill>
                  <a:srgbClr val="660066"/>
                </a:solidFill>
                <a:effectLst/>
              </a:rPr>
              <a:t>Type</a:t>
            </a:r>
            <a:r>
              <a:rPr lang="en" altLang="zh-CN" dirty="0" err="1">
                <a:solidFill>
                  <a:srgbClr val="666600"/>
                </a:solidFill>
                <a:effectLst/>
              </a:rPr>
              <a:t>.</a:t>
            </a:r>
            <a:r>
              <a:rPr lang="en" altLang="zh-CN" dirty="0" err="1">
                <a:solidFill>
                  <a:srgbClr val="000000"/>
                </a:solidFill>
                <a:effectLst/>
              </a:rPr>
              <a:t>INT</a:t>
            </a:r>
            <a:r>
              <a:rPr lang="en" altLang="zh-CN" dirty="0">
                <a:solidFill>
                  <a:srgbClr val="666600"/>
                </a:solidFill>
                <a:effectLst/>
              </a:rPr>
              <a:t>));</a:t>
            </a:r>
            <a:r>
              <a:rPr lang="en" altLang="zh-CN" dirty="0">
                <a:solidFill>
                  <a:srgbClr val="000000"/>
                </a:solidFill>
                <a:effectLst/>
              </a:rPr>
              <a:t> </a:t>
            </a:r>
          </a:p>
          <a:p>
            <a:pPr marL="342900" lvl="1" indent="0">
              <a:buNone/>
            </a:pPr>
            <a:endParaRPr lang="en" altLang="zh-CN" dirty="0">
              <a:solidFill>
                <a:srgbClr val="000000"/>
              </a:solidFill>
              <a:effectLst/>
            </a:endParaRPr>
          </a:p>
          <a:p>
            <a:pPr marL="342900" lvl="1" indent="0">
              <a:buNone/>
            </a:pPr>
            <a:r>
              <a:rPr lang="en" altLang="zh-CN" dirty="0">
                <a:solidFill>
                  <a:srgbClr val="880000"/>
                </a:solidFill>
                <a:effectLst/>
              </a:rPr>
              <a:t>// create a query that matches based on '</a:t>
            </a:r>
            <a:r>
              <a:rPr lang="en" altLang="zh-CN" dirty="0" err="1">
                <a:solidFill>
                  <a:srgbClr val="880000"/>
                </a:solidFill>
                <a:effectLst/>
              </a:rPr>
              <a:t>originalQuery</a:t>
            </a:r>
            <a:r>
              <a:rPr lang="en" altLang="zh-CN" dirty="0">
                <a:solidFill>
                  <a:srgbClr val="880000"/>
                </a:solidFill>
                <a:effectLst/>
              </a:rPr>
              <a:t>' but</a:t>
            </a:r>
            <a:r>
              <a:rPr lang="en" altLang="zh-CN" dirty="0">
                <a:solidFill>
                  <a:srgbClr val="000000"/>
                </a:solidFill>
                <a:effectLst/>
              </a:rPr>
              <a:t> </a:t>
            </a:r>
          </a:p>
          <a:p>
            <a:pPr marL="342900" lvl="1" indent="0">
              <a:buNone/>
            </a:pPr>
            <a:r>
              <a:rPr lang="en" altLang="zh-CN" dirty="0">
                <a:solidFill>
                  <a:srgbClr val="880000"/>
                </a:solidFill>
                <a:effectLst/>
              </a:rPr>
              <a:t>// scores using expr</a:t>
            </a:r>
            <a:r>
              <a:rPr lang="en" altLang="zh-CN" dirty="0">
                <a:solidFill>
                  <a:srgbClr val="000000"/>
                </a:solidFill>
                <a:effectLst/>
              </a:rPr>
              <a:t> </a:t>
            </a:r>
          </a:p>
          <a:p>
            <a:pPr marL="342900" lvl="1" indent="0">
              <a:buNone/>
            </a:pPr>
            <a:r>
              <a:rPr lang="en" altLang="zh-CN" dirty="0">
                <a:solidFill>
                  <a:srgbClr val="660066"/>
                </a:solidFill>
                <a:effectLst/>
              </a:rPr>
              <a:t>Query</a:t>
            </a:r>
            <a:r>
              <a:rPr lang="en" altLang="zh-CN" dirty="0">
                <a:solidFill>
                  <a:srgbClr val="000000"/>
                </a:solidFill>
                <a:effectLst/>
              </a:rPr>
              <a:t> query </a:t>
            </a:r>
            <a:r>
              <a:rPr lang="en" altLang="zh-CN" dirty="0">
                <a:solidFill>
                  <a:srgbClr val="666600"/>
                </a:solidFill>
                <a:effectLst/>
              </a:rPr>
              <a:t>=</a:t>
            </a:r>
            <a:r>
              <a:rPr lang="en" altLang="zh-CN" dirty="0">
                <a:solidFill>
                  <a:srgbClr val="000000"/>
                </a:solidFill>
                <a:effectLst/>
              </a:rPr>
              <a:t> </a:t>
            </a:r>
            <a:r>
              <a:rPr lang="en" altLang="zh-CN" dirty="0">
                <a:solidFill>
                  <a:srgbClr val="000088"/>
                </a:solidFill>
                <a:effectLst/>
              </a:rPr>
              <a:t>new</a:t>
            </a:r>
            <a:r>
              <a:rPr lang="en" altLang="zh-CN" dirty="0">
                <a:solidFill>
                  <a:srgbClr val="000000"/>
                </a:solidFill>
                <a:effectLst/>
              </a:rPr>
              <a:t> </a:t>
            </a:r>
            <a:r>
              <a:rPr lang="en" altLang="zh-CN" dirty="0" err="1">
                <a:solidFill>
                  <a:srgbClr val="660066"/>
                </a:solidFill>
                <a:effectLst/>
              </a:rPr>
              <a:t>FunctionScoreQuery</a:t>
            </a:r>
            <a:r>
              <a:rPr lang="en" altLang="zh-CN" dirty="0">
                <a:solidFill>
                  <a:srgbClr val="666600"/>
                </a:solidFill>
                <a:effectLst/>
              </a:rPr>
              <a:t>(</a:t>
            </a:r>
          </a:p>
          <a:p>
            <a:pPr marL="342900" lvl="1" indent="0">
              <a:buNone/>
            </a:pPr>
            <a:r>
              <a:rPr lang="zh-CN" altLang="en-US" dirty="0">
                <a:solidFill>
                  <a:srgbClr val="666600"/>
                </a:solidFill>
              </a:rPr>
              <a:t>            </a:t>
            </a:r>
            <a:r>
              <a:rPr lang="en" altLang="zh-CN" dirty="0">
                <a:solidFill>
                  <a:srgbClr val="000000"/>
                </a:solidFill>
                <a:effectLst/>
              </a:rPr>
              <a:t> </a:t>
            </a:r>
            <a:r>
              <a:rPr lang="en" altLang="zh-CN" dirty="0" err="1">
                <a:solidFill>
                  <a:srgbClr val="000000"/>
                </a:solidFill>
                <a:effectLst/>
              </a:rPr>
              <a:t>originalQuery</a:t>
            </a:r>
            <a:r>
              <a:rPr lang="en" altLang="zh-CN" dirty="0">
                <a:solidFill>
                  <a:srgbClr val="666600"/>
                </a:solidFill>
                <a:effectLst/>
              </a:rPr>
              <a:t>,</a:t>
            </a:r>
            <a:r>
              <a:rPr lang="en" altLang="zh-CN" dirty="0">
                <a:solidFill>
                  <a:srgbClr val="000000"/>
                </a:solidFill>
                <a:effectLst/>
              </a:rPr>
              <a:t> </a:t>
            </a:r>
          </a:p>
          <a:p>
            <a:pPr marL="342900" lvl="1" indent="0">
              <a:buNone/>
            </a:pPr>
            <a:r>
              <a:rPr lang="zh-CN" altLang="en-US" dirty="0">
                <a:solidFill>
                  <a:srgbClr val="000000"/>
                </a:solidFill>
                <a:effectLst/>
              </a:rPr>
              <a:t>             </a:t>
            </a:r>
            <a:r>
              <a:rPr lang="en" altLang="zh-CN" dirty="0" err="1">
                <a:solidFill>
                  <a:srgbClr val="000000"/>
                </a:solidFill>
                <a:effectLst/>
              </a:rPr>
              <a:t>expr</a:t>
            </a:r>
            <a:r>
              <a:rPr lang="en" altLang="zh-CN" dirty="0" err="1">
                <a:solidFill>
                  <a:srgbClr val="666600"/>
                </a:solidFill>
                <a:effectLst/>
              </a:rPr>
              <a:t>.</a:t>
            </a:r>
            <a:r>
              <a:rPr lang="en" altLang="zh-CN" dirty="0" err="1">
                <a:solidFill>
                  <a:srgbClr val="000000"/>
                </a:solidFill>
                <a:effectLst/>
              </a:rPr>
              <a:t>getDoubleValuesSource</a:t>
            </a:r>
            <a:r>
              <a:rPr lang="en" altLang="zh-CN" dirty="0">
                <a:solidFill>
                  <a:srgbClr val="666600"/>
                </a:solidFill>
                <a:effectLst/>
              </a:rPr>
              <a:t>(</a:t>
            </a:r>
            <a:r>
              <a:rPr lang="en" altLang="zh-CN" dirty="0">
                <a:solidFill>
                  <a:srgbClr val="000000"/>
                </a:solidFill>
                <a:effectLst/>
              </a:rPr>
              <a:t>bindings</a:t>
            </a:r>
            <a:r>
              <a:rPr lang="en" altLang="zh-CN" dirty="0">
                <a:solidFill>
                  <a:srgbClr val="666600"/>
                </a:solidFill>
                <a:effectLst/>
              </a:rPr>
              <a:t>));</a:t>
            </a:r>
            <a:endParaRPr kumimoji="1" lang="en" altLang="zh-CN" dirty="0"/>
          </a:p>
        </p:txBody>
      </p:sp>
      <p:sp>
        <p:nvSpPr>
          <p:cNvPr id="4" name="灯片编号占位符 3">
            <a:extLst>
              <a:ext uri="{FF2B5EF4-FFF2-40B4-BE49-F238E27FC236}">
                <a16:creationId xmlns:a16="http://schemas.microsoft.com/office/drawing/2014/main" id="{DC82E948-B6F1-B676-A124-420E97B30C38}"/>
              </a:ext>
            </a:extLst>
          </p:cNvPr>
          <p:cNvSpPr>
            <a:spLocks noGrp="1"/>
          </p:cNvSpPr>
          <p:nvPr>
            <p:ph type="sldNum" sz="quarter" idx="12"/>
          </p:nvPr>
        </p:nvSpPr>
        <p:spPr/>
        <p:txBody>
          <a:bodyPr/>
          <a:lstStyle/>
          <a:p>
            <a:fld id="{CB818ED7-1FAF-4BEC-A906-EB6564C334EB}" type="slidenum">
              <a:rPr lang="zh-CN" altLang="en-US" smtClean="0"/>
              <a:pPr/>
              <a:t>37</a:t>
            </a:fld>
            <a:endParaRPr lang="zh-CN" altLang="en-US" dirty="0"/>
          </a:p>
        </p:txBody>
      </p:sp>
    </p:spTree>
    <p:extLst>
      <p:ext uri="{BB962C8B-B14F-4D97-AF65-F5344CB8AC3E}">
        <p14:creationId xmlns:p14="http://schemas.microsoft.com/office/powerpoint/2010/main" val="1216296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C2CFF-3E1E-C548-A374-8C03DBBED7DE}"/>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err="1"/>
              <a:t>Solr</a:t>
            </a:r>
            <a:endParaRPr kumimoji="1" lang="zh-CN" altLang="en-US" dirty="0"/>
          </a:p>
        </p:txBody>
      </p:sp>
      <p:sp>
        <p:nvSpPr>
          <p:cNvPr id="3" name="内容占位符 2">
            <a:extLst>
              <a:ext uri="{FF2B5EF4-FFF2-40B4-BE49-F238E27FC236}">
                <a16:creationId xmlns:a16="http://schemas.microsoft.com/office/drawing/2014/main" id="{C51F5DB4-576E-4640-9DE2-36D9A623766B}"/>
              </a:ext>
            </a:extLst>
          </p:cNvPr>
          <p:cNvSpPr>
            <a:spLocks noGrp="1"/>
          </p:cNvSpPr>
          <p:nvPr>
            <p:ph idx="1"/>
          </p:nvPr>
        </p:nvSpPr>
        <p:spPr/>
        <p:txBody>
          <a:bodyPr/>
          <a:lstStyle/>
          <a:p>
            <a:r>
              <a:rPr lang="en" altLang="zh-CN" cap="all" dirty="0"/>
              <a:t>APACHE SOLR</a:t>
            </a:r>
            <a:r>
              <a:rPr lang="en" altLang="zh-CN" cap="all" baseline="30000" dirty="0"/>
              <a:t>™</a:t>
            </a:r>
            <a:r>
              <a:rPr lang="en" altLang="zh-CN" cap="all" dirty="0"/>
              <a:t> </a:t>
            </a:r>
            <a:endParaRPr lang="en" altLang="zh-CN" dirty="0"/>
          </a:p>
          <a:p>
            <a:pPr lvl="1"/>
            <a:r>
              <a:rPr lang="en" altLang="zh-CN" dirty="0"/>
              <a:t>is the popular, blazing-fast, open source enterprise search platform built on Apache Lucene</a:t>
            </a:r>
            <a:r>
              <a:rPr lang="en" altLang="zh-CN" baseline="30000" dirty="0"/>
              <a:t>™</a:t>
            </a:r>
            <a:r>
              <a:rPr lang="en" altLang="zh-CN" dirty="0"/>
              <a:t>.</a:t>
            </a:r>
          </a:p>
          <a:p>
            <a:pPr lvl="1"/>
            <a:r>
              <a:rPr lang="en" altLang="zh-CN" dirty="0"/>
              <a:t>is highly reliable, scalable and fault tolerant, providing distributed indexing, replication and load-balanced querying, automated failover and recovery, centralized configuration and more. </a:t>
            </a:r>
          </a:p>
          <a:p>
            <a:pPr lvl="1"/>
            <a:r>
              <a:rPr lang="en" altLang="zh-CN" dirty="0" err="1"/>
              <a:t>Solr</a:t>
            </a:r>
            <a:r>
              <a:rPr lang="en" altLang="zh-CN" dirty="0"/>
              <a:t> powers the search and navigation features of many of the world's largest internet sites.</a:t>
            </a:r>
          </a:p>
          <a:p>
            <a:endParaRPr kumimoji="1" lang="zh-CN" altLang="en-US" dirty="0"/>
          </a:p>
        </p:txBody>
      </p:sp>
      <p:sp>
        <p:nvSpPr>
          <p:cNvPr id="4" name="灯片编号占位符 3">
            <a:extLst>
              <a:ext uri="{FF2B5EF4-FFF2-40B4-BE49-F238E27FC236}">
                <a16:creationId xmlns:a16="http://schemas.microsoft.com/office/drawing/2014/main" id="{A29ABF24-4B3F-E44F-B724-E15EBB8DE73F}"/>
              </a:ext>
            </a:extLst>
          </p:cNvPr>
          <p:cNvSpPr>
            <a:spLocks noGrp="1"/>
          </p:cNvSpPr>
          <p:nvPr>
            <p:ph type="sldNum" sz="quarter" idx="12"/>
          </p:nvPr>
        </p:nvSpPr>
        <p:spPr/>
        <p:txBody>
          <a:bodyPr/>
          <a:lstStyle/>
          <a:p>
            <a:fld id="{CB818ED7-1FAF-4BEC-A906-EB6564C334EB}" type="slidenum">
              <a:rPr lang="zh-CN" altLang="en-US" smtClean="0"/>
              <a:pPr/>
              <a:t>38</a:t>
            </a:fld>
            <a:endParaRPr lang="zh-CN" altLang="en-US" dirty="0"/>
          </a:p>
        </p:txBody>
      </p:sp>
      <p:pic>
        <p:nvPicPr>
          <p:cNvPr id="5" name="图片 4">
            <a:extLst>
              <a:ext uri="{FF2B5EF4-FFF2-40B4-BE49-F238E27FC236}">
                <a16:creationId xmlns:a16="http://schemas.microsoft.com/office/drawing/2014/main" id="{D3B759D6-758B-EB48-970B-A65AC59C2FD7}"/>
              </a:ext>
            </a:extLst>
          </p:cNvPr>
          <p:cNvPicPr>
            <a:picLocks noChangeAspect="1"/>
          </p:cNvPicPr>
          <p:nvPr/>
        </p:nvPicPr>
        <p:blipFill>
          <a:blip r:embed="rId2"/>
          <a:stretch>
            <a:fillRect/>
          </a:stretch>
        </p:blipFill>
        <p:spPr>
          <a:xfrm>
            <a:off x="1408307" y="3170868"/>
            <a:ext cx="5535234" cy="699120"/>
          </a:xfrm>
          <a:prstGeom prst="rect">
            <a:avLst/>
          </a:prstGeom>
        </p:spPr>
      </p:pic>
      <p:pic>
        <p:nvPicPr>
          <p:cNvPr id="6" name="图片 5">
            <a:extLst>
              <a:ext uri="{FF2B5EF4-FFF2-40B4-BE49-F238E27FC236}">
                <a16:creationId xmlns:a16="http://schemas.microsoft.com/office/drawing/2014/main" id="{328ECB2E-2AD4-1F45-9BA7-2DD650DE8A4A}"/>
              </a:ext>
            </a:extLst>
          </p:cNvPr>
          <p:cNvPicPr>
            <a:picLocks noChangeAspect="1"/>
          </p:cNvPicPr>
          <p:nvPr/>
        </p:nvPicPr>
        <p:blipFill>
          <a:blip r:embed="rId3"/>
          <a:stretch>
            <a:fillRect/>
          </a:stretch>
        </p:blipFill>
        <p:spPr>
          <a:xfrm>
            <a:off x="6948265" y="3235236"/>
            <a:ext cx="742433" cy="634752"/>
          </a:xfrm>
          <a:prstGeom prst="rect">
            <a:avLst/>
          </a:prstGeom>
        </p:spPr>
      </p:pic>
    </p:spTree>
    <p:extLst>
      <p:ext uri="{BB962C8B-B14F-4D97-AF65-F5344CB8AC3E}">
        <p14:creationId xmlns:p14="http://schemas.microsoft.com/office/powerpoint/2010/main" val="7732952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210BBC-5E12-114C-B248-5605CC2BCD2D}"/>
              </a:ext>
            </a:extLst>
          </p:cNvPr>
          <p:cNvSpPr>
            <a:spLocks noGrp="1"/>
          </p:cNvSpPr>
          <p:nvPr>
            <p:ph type="title"/>
          </p:nvPr>
        </p:nvSpPr>
        <p:spPr/>
        <p:txBody>
          <a:bodyPr/>
          <a:lstStyle/>
          <a:p>
            <a:r>
              <a:rPr kumimoji="1" lang="en-US" altLang="zh-CN" dirty="0" err="1"/>
              <a:t>Solr</a:t>
            </a:r>
            <a:endParaRPr kumimoji="1" lang="zh-CN" altLang="en-US" dirty="0"/>
          </a:p>
        </p:txBody>
      </p:sp>
      <p:sp>
        <p:nvSpPr>
          <p:cNvPr id="3" name="内容占位符 2">
            <a:extLst>
              <a:ext uri="{FF2B5EF4-FFF2-40B4-BE49-F238E27FC236}">
                <a16:creationId xmlns:a16="http://schemas.microsoft.com/office/drawing/2014/main" id="{25D3D1FC-5D8B-B948-BBEC-5084495A7CBF}"/>
              </a:ext>
            </a:extLst>
          </p:cNvPr>
          <p:cNvSpPr>
            <a:spLocks noGrp="1"/>
          </p:cNvSpPr>
          <p:nvPr>
            <p:ph idx="1"/>
          </p:nvPr>
        </p:nvSpPr>
        <p:spPr/>
        <p:txBody>
          <a:bodyPr/>
          <a:lstStyle/>
          <a:p>
            <a:r>
              <a:rPr lang="en" altLang="zh-CN" dirty="0"/>
              <a:t>Install </a:t>
            </a:r>
            <a:r>
              <a:rPr lang="en" altLang="zh-CN" dirty="0" err="1"/>
              <a:t>Solr</a:t>
            </a:r>
            <a:r>
              <a:rPr lang="en" altLang="zh-CN" dirty="0"/>
              <a:t> on Mac OS</a:t>
            </a:r>
          </a:p>
          <a:p>
            <a:pPr lvl="1"/>
            <a:r>
              <a:rPr lang="en" altLang="zh-CN" dirty="0">
                <a:solidFill>
                  <a:schemeClr val="tx2"/>
                </a:solidFill>
                <a:latin typeface="Consolas" panose="020B0609020204030204" pitchFamily="49" charset="0"/>
                <a:cs typeface="Consolas" panose="020B0609020204030204" pitchFamily="49" charset="0"/>
              </a:rPr>
              <a:t>$ brew install </a:t>
            </a:r>
            <a:r>
              <a:rPr lang="en" altLang="zh-CN" dirty="0" err="1">
                <a:solidFill>
                  <a:schemeClr val="tx2"/>
                </a:solidFill>
                <a:latin typeface="Consolas" panose="020B0609020204030204" pitchFamily="49" charset="0"/>
                <a:cs typeface="Consolas" panose="020B0609020204030204" pitchFamily="49" charset="0"/>
              </a:rPr>
              <a:t>solr</a:t>
            </a:r>
            <a:endParaRPr lang="en" altLang="zh-CN" dirty="0"/>
          </a:p>
          <a:p>
            <a:r>
              <a:rPr lang="en" altLang="zh-CN" dirty="0"/>
              <a:t>Launch</a:t>
            </a:r>
            <a:r>
              <a:rPr lang="zh-CN" altLang="en-US" dirty="0"/>
              <a:t> </a:t>
            </a:r>
            <a:r>
              <a:rPr lang="en-US" altLang="zh-CN" dirty="0" err="1"/>
              <a:t>Solr</a:t>
            </a:r>
            <a:endParaRPr lang="en" altLang="zh-CN" dirty="0"/>
          </a:p>
          <a:p>
            <a:pPr lvl="1"/>
            <a:r>
              <a:rPr lang="en" altLang="zh-CN" dirty="0">
                <a:solidFill>
                  <a:schemeClr val="tx2"/>
                </a:solidFill>
                <a:latin typeface="Consolas" panose="020B0609020204030204" pitchFamily="49" charset="0"/>
                <a:cs typeface="Consolas" panose="020B0609020204030204" pitchFamily="49" charset="0"/>
              </a:rPr>
              <a:t>$ brew services start </a:t>
            </a:r>
            <a:r>
              <a:rPr lang="en" altLang="zh-CN" dirty="0" err="1">
                <a:solidFill>
                  <a:schemeClr val="tx2"/>
                </a:solidFill>
                <a:latin typeface="Consolas" panose="020B0609020204030204" pitchFamily="49" charset="0"/>
                <a:cs typeface="Consolas" panose="020B0609020204030204" pitchFamily="49" charset="0"/>
              </a:rPr>
              <a:t>solr</a:t>
            </a:r>
            <a:endParaRPr kumimoji="1" lang="en" altLang="zh-CN" dirty="0">
              <a:solidFill>
                <a:schemeClr val="tx2"/>
              </a:solidFill>
              <a:latin typeface="Consolas" panose="020B0609020204030204" pitchFamily="49" charset="0"/>
              <a:cs typeface="Consolas" panose="020B0609020204030204" pitchFamily="49" charset="0"/>
            </a:endParaRPr>
          </a:p>
          <a:p>
            <a:r>
              <a:rPr lang="en" altLang="zh-CN" dirty="0"/>
              <a:t>Create a new core</a:t>
            </a:r>
          </a:p>
          <a:p>
            <a:pPr lvl="1"/>
            <a:r>
              <a:rPr lang="en" altLang="zh-CN" dirty="0">
                <a:solidFill>
                  <a:schemeClr val="tx2"/>
                </a:solidFill>
                <a:latin typeface="Consolas" panose="020B0609020204030204" pitchFamily="49" charset="0"/>
                <a:cs typeface="Consolas" panose="020B0609020204030204" pitchFamily="49" charset="0"/>
              </a:rPr>
              <a:t>$ </a:t>
            </a:r>
            <a:r>
              <a:rPr kumimoji="1" lang="en" altLang="zh-CN" dirty="0" err="1">
                <a:solidFill>
                  <a:schemeClr val="tx2"/>
                </a:solidFill>
                <a:latin typeface="Consolas" panose="020B0609020204030204" pitchFamily="49" charset="0"/>
                <a:cs typeface="Consolas" panose="020B0609020204030204" pitchFamily="49" charset="0"/>
              </a:rPr>
              <a:t>solr</a:t>
            </a:r>
            <a:r>
              <a:rPr kumimoji="1" lang="en" altLang="zh-CN" dirty="0">
                <a:solidFill>
                  <a:schemeClr val="tx2"/>
                </a:solidFill>
                <a:latin typeface="Consolas" panose="020B0609020204030204" pitchFamily="49" charset="0"/>
                <a:cs typeface="Consolas" panose="020B0609020204030204" pitchFamily="49" charset="0"/>
              </a:rPr>
              <a:t> delete -c [</a:t>
            </a:r>
            <a:r>
              <a:rPr kumimoji="1" lang="en" altLang="zh-CN" dirty="0" err="1">
                <a:solidFill>
                  <a:schemeClr val="tx2"/>
                </a:solidFill>
                <a:latin typeface="Consolas" panose="020B0609020204030204" pitchFamily="49" charset="0"/>
                <a:cs typeface="Consolas" panose="020B0609020204030204" pitchFamily="49" charset="0"/>
              </a:rPr>
              <a:t>my_solr</a:t>
            </a:r>
            <a:r>
              <a:rPr kumimoji="1" lang="en" altLang="zh-CN" dirty="0">
                <a:solidFill>
                  <a:schemeClr val="tx2"/>
                </a:solidFill>
                <a:latin typeface="Consolas" panose="020B0609020204030204" pitchFamily="49" charset="0"/>
                <a:cs typeface="Consolas" panose="020B0609020204030204" pitchFamily="49" charset="0"/>
              </a:rPr>
              <a:t>] </a:t>
            </a:r>
          </a:p>
          <a:p>
            <a:pPr lvl="1"/>
            <a:r>
              <a:rPr lang="en" altLang="zh-CN" dirty="0">
                <a:solidFill>
                  <a:schemeClr val="tx2"/>
                </a:solidFill>
                <a:latin typeface="Consolas" panose="020B0609020204030204" pitchFamily="49" charset="0"/>
                <a:cs typeface="Consolas" panose="020B0609020204030204" pitchFamily="49" charset="0"/>
              </a:rPr>
              <a:t>$ </a:t>
            </a:r>
            <a:r>
              <a:rPr kumimoji="1" lang="en" altLang="zh-CN" dirty="0" err="1">
                <a:solidFill>
                  <a:schemeClr val="tx2"/>
                </a:solidFill>
                <a:latin typeface="Consolas" panose="020B0609020204030204" pitchFamily="49" charset="0"/>
                <a:cs typeface="Consolas" panose="020B0609020204030204" pitchFamily="49" charset="0"/>
              </a:rPr>
              <a:t>solr</a:t>
            </a:r>
            <a:r>
              <a:rPr kumimoji="1" lang="en" altLang="zh-CN" dirty="0">
                <a:solidFill>
                  <a:schemeClr val="tx2"/>
                </a:solidFill>
                <a:latin typeface="Consolas" panose="020B0609020204030204" pitchFamily="49" charset="0"/>
                <a:cs typeface="Consolas" panose="020B0609020204030204" pitchFamily="49" charset="0"/>
              </a:rPr>
              <a:t> </a:t>
            </a:r>
            <a:r>
              <a:rPr kumimoji="1" lang="en" altLang="zh-CN" dirty="0" err="1">
                <a:solidFill>
                  <a:schemeClr val="tx2"/>
                </a:solidFill>
                <a:latin typeface="Consolas" panose="020B0609020204030204" pitchFamily="49" charset="0"/>
                <a:cs typeface="Consolas" panose="020B0609020204030204" pitchFamily="49" charset="0"/>
              </a:rPr>
              <a:t>create_core</a:t>
            </a:r>
            <a:r>
              <a:rPr kumimoji="1" lang="en" altLang="zh-CN" dirty="0">
                <a:solidFill>
                  <a:schemeClr val="tx2"/>
                </a:solidFill>
                <a:latin typeface="Consolas" panose="020B0609020204030204" pitchFamily="49" charset="0"/>
                <a:cs typeface="Consolas" panose="020B0609020204030204" pitchFamily="49" charset="0"/>
              </a:rPr>
              <a:t> -c [</a:t>
            </a:r>
            <a:r>
              <a:rPr kumimoji="1" lang="en" altLang="zh-CN" dirty="0" err="1">
                <a:solidFill>
                  <a:schemeClr val="tx2"/>
                </a:solidFill>
                <a:latin typeface="Consolas" panose="020B0609020204030204" pitchFamily="49" charset="0"/>
                <a:cs typeface="Consolas" panose="020B0609020204030204" pitchFamily="49" charset="0"/>
              </a:rPr>
              <a:t>y_solr</a:t>
            </a:r>
            <a:r>
              <a:rPr kumimoji="1" lang="en" altLang="zh-CN" dirty="0">
                <a:solidFill>
                  <a:schemeClr val="tx2"/>
                </a:solidFill>
                <a:latin typeface="Consolas" panose="020B0609020204030204" pitchFamily="49" charset="0"/>
                <a:cs typeface="Consolas" panose="020B0609020204030204" pitchFamily="49" charset="0"/>
              </a:rPr>
              <a:t>]</a:t>
            </a:r>
            <a:endParaRPr kumimoji="1" lang="zh-CN" altLang="en-US" dirty="0">
              <a:solidFill>
                <a:schemeClr val="tx2"/>
              </a:solidFill>
              <a:latin typeface="Consolas" panose="020B0609020204030204" pitchFamily="49" charset="0"/>
              <a:cs typeface="Consolas" panose="020B0609020204030204" pitchFamily="49" charset="0"/>
            </a:endParaRPr>
          </a:p>
        </p:txBody>
      </p:sp>
      <p:sp>
        <p:nvSpPr>
          <p:cNvPr id="4" name="灯片编号占位符 3">
            <a:extLst>
              <a:ext uri="{FF2B5EF4-FFF2-40B4-BE49-F238E27FC236}">
                <a16:creationId xmlns:a16="http://schemas.microsoft.com/office/drawing/2014/main" id="{B2D0763F-E07C-FB4C-A644-32629E18A47F}"/>
              </a:ext>
            </a:extLst>
          </p:cNvPr>
          <p:cNvSpPr>
            <a:spLocks noGrp="1"/>
          </p:cNvSpPr>
          <p:nvPr>
            <p:ph type="sldNum" sz="quarter" idx="12"/>
          </p:nvPr>
        </p:nvSpPr>
        <p:spPr/>
        <p:txBody>
          <a:bodyPr/>
          <a:lstStyle/>
          <a:p>
            <a:fld id="{CB818ED7-1FAF-4BEC-A906-EB6564C334EB}" type="slidenum">
              <a:rPr lang="zh-CN" altLang="en-US" smtClean="0"/>
              <a:pPr/>
              <a:t>39</a:t>
            </a:fld>
            <a:endParaRPr lang="zh-CN" altLang="en-US" dirty="0"/>
          </a:p>
        </p:txBody>
      </p:sp>
      <p:pic>
        <p:nvPicPr>
          <p:cNvPr id="6" name="图片 5">
            <a:extLst>
              <a:ext uri="{FF2B5EF4-FFF2-40B4-BE49-F238E27FC236}">
                <a16:creationId xmlns:a16="http://schemas.microsoft.com/office/drawing/2014/main" id="{D53A8D0A-ABC2-C6F4-23AA-7DD0ABB78255}"/>
              </a:ext>
            </a:extLst>
          </p:cNvPr>
          <p:cNvPicPr>
            <a:picLocks noChangeAspect="1"/>
          </p:cNvPicPr>
          <p:nvPr/>
        </p:nvPicPr>
        <p:blipFill>
          <a:blip r:embed="rId2"/>
          <a:stretch>
            <a:fillRect/>
          </a:stretch>
        </p:blipFill>
        <p:spPr>
          <a:xfrm>
            <a:off x="3927073" y="1584027"/>
            <a:ext cx="5225683" cy="2714400"/>
          </a:xfrm>
          <a:prstGeom prst="rect">
            <a:avLst/>
          </a:prstGeom>
        </p:spPr>
      </p:pic>
    </p:spTree>
    <p:extLst>
      <p:ext uri="{BB962C8B-B14F-4D97-AF65-F5344CB8AC3E}">
        <p14:creationId xmlns:p14="http://schemas.microsoft.com/office/powerpoint/2010/main" val="11192395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Lucene</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4</a:t>
            </a:fld>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730" y="704360"/>
            <a:ext cx="4860540" cy="4004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191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513CB-B682-AC4A-A4ED-0B92C01EAA2C}"/>
              </a:ext>
            </a:extLst>
          </p:cNvPr>
          <p:cNvSpPr>
            <a:spLocks noGrp="1"/>
          </p:cNvSpPr>
          <p:nvPr>
            <p:ph type="title"/>
          </p:nvPr>
        </p:nvSpPr>
        <p:spPr/>
        <p:txBody>
          <a:bodyPr/>
          <a:lstStyle/>
          <a:p>
            <a:r>
              <a:rPr kumimoji="1" lang="en" altLang="zh-CN" dirty="0"/>
              <a:t>Using </a:t>
            </a:r>
            <a:r>
              <a:rPr kumimoji="1" lang="en" altLang="zh-CN" dirty="0" err="1"/>
              <a:t>SolrJ</a:t>
            </a:r>
            <a:endParaRPr kumimoji="1" lang="zh-CN" altLang="en-US" dirty="0"/>
          </a:p>
        </p:txBody>
      </p:sp>
      <p:sp>
        <p:nvSpPr>
          <p:cNvPr id="3" name="内容占位符 2">
            <a:extLst>
              <a:ext uri="{FF2B5EF4-FFF2-40B4-BE49-F238E27FC236}">
                <a16:creationId xmlns:a16="http://schemas.microsoft.com/office/drawing/2014/main" id="{BB007FE6-7FDC-4E4B-AECE-8B18ABFB8FCC}"/>
              </a:ext>
            </a:extLst>
          </p:cNvPr>
          <p:cNvSpPr>
            <a:spLocks noGrp="1"/>
          </p:cNvSpPr>
          <p:nvPr>
            <p:ph idx="1"/>
          </p:nvPr>
        </p:nvSpPr>
        <p:spPr/>
        <p:txBody>
          <a:bodyPr/>
          <a:lstStyle/>
          <a:p>
            <a:r>
              <a:rPr lang="en" altLang="zh-CN" dirty="0" err="1"/>
              <a:t>SolrJ</a:t>
            </a:r>
            <a:r>
              <a:rPr lang="en" altLang="zh-CN" dirty="0"/>
              <a:t> </a:t>
            </a:r>
          </a:p>
          <a:p>
            <a:pPr lvl="1"/>
            <a:r>
              <a:rPr lang="en" altLang="zh-CN" dirty="0"/>
              <a:t>is an API that makes it easy for applications written in Java (or any language based on the JVM) to talk to </a:t>
            </a:r>
            <a:r>
              <a:rPr lang="en" altLang="zh-CN" dirty="0" err="1"/>
              <a:t>Solr</a:t>
            </a:r>
            <a:r>
              <a:rPr lang="en" altLang="zh-CN" dirty="0"/>
              <a:t>.</a:t>
            </a:r>
          </a:p>
          <a:p>
            <a:pPr lvl="1"/>
            <a:endParaRPr kumimoji="1" lang="en" altLang="zh-CN" dirty="0"/>
          </a:p>
          <a:p>
            <a:r>
              <a:rPr lang="en" altLang="zh-CN" dirty="0"/>
              <a:t>For projects built with Maven, place the following in your </a:t>
            </a:r>
            <a:r>
              <a:rPr lang="en" altLang="zh-CN" dirty="0" err="1">
                <a:solidFill>
                  <a:schemeClr val="tx2"/>
                </a:solidFill>
                <a:latin typeface="Consolas" panose="020B0609020204030204" pitchFamily="49" charset="0"/>
                <a:cs typeface="Consolas" panose="020B0609020204030204" pitchFamily="49" charset="0"/>
              </a:rPr>
              <a:t>pom.xml</a:t>
            </a:r>
            <a:r>
              <a:rPr lang="en" altLang="zh-CN" dirty="0"/>
              <a:t>:</a:t>
            </a:r>
          </a:p>
          <a:p>
            <a:pPr marL="300038" lvl="1" indent="0">
              <a:buNone/>
            </a:pPr>
            <a:r>
              <a:rPr lang="en" altLang="zh-CN" sz="1350" dirty="0">
                <a:solidFill>
                  <a:schemeClr val="tx2"/>
                </a:solidFill>
                <a:latin typeface="Consolas" panose="020B0609020204030204" pitchFamily="49" charset="0"/>
                <a:cs typeface="Consolas" panose="020B0609020204030204" pitchFamily="49" charset="0"/>
              </a:rPr>
              <a:t>&lt;dependency&gt;</a:t>
            </a:r>
          </a:p>
          <a:p>
            <a:pPr marL="300038" lvl="1" indent="0">
              <a:buNone/>
            </a:pPr>
            <a:r>
              <a:rPr lang="en" altLang="zh-CN" sz="1350" dirty="0">
                <a:solidFill>
                  <a:schemeClr val="tx2"/>
                </a:solidFill>
                <a:latin typeface="Consolas" panose="020B0609020204030204" pitchFamily="49" charset="0"/>
                <a:cs typeface="Consolas" panose="020B0609020204030204" pitchFamily="49" charset="0"/>
              </a:rPr>
              <a:t>  &lt;</a:t>
            </a:r>
            <a:r>
              <a:rPr lang="en" altLang="zh-CN" sz="1350" dirty="0" err="1">
                <a:solidFill>
                  <a:schemeClr val="tx2"/>
                </a:solidFill>
                <a:latin typeface="Consolas" panose="020B0609020204030204" pitchFamily="49" charset="0"/>
                <a:cs typeface="Consolas" panose="020B0609020204030204" pitchFamily="49" charset="0"/>
              </a:rPr>
              <a:t>groupId</a:t>
            </a:r>
            <a:r>
              <a:rPr lang="en" altLang="zh-CN" sz="1350" dirty="0">
                <a:solidFill>
                  <a:schemeClr val="tx2"/>
                </a:solidFill>
                <a:latin typeface="Consolas" panose="020B0609020204030204" pitchFamily="49" charset="0"/>
                <a:cs typeface="Consolas" panose="020B0609020204030204" pitchFamily="49" charset="0"/>
              </a:rPr>
              <a:t>&gt;</a:t>
            </a:r>
            <a:r>
              <a:rPr lang="en" altLang="zh-CN" sz="1350" dirty="0" err="1">
                <a:solidFill>
                  <a:schemeClr val="tx2"/>
                </a:solidFill>
                <a:latin typeface="Consolas" panose="020B0609020204030204" pitchFamily="49" charset="0"/>
                <a:cs typeface="Consolas" panose="020B0609020204030204" pitchFamily="49" charset="0"/>
              </a:rPr>
              <a:t>org.apache.solr</a:t>
            </a:r>
            <a:r>
              <a:rPr lang="en" altLang="zh-CN" sz="1350" dirty="0">
                <a:solidFill>
                  <a:schemeClr val="tx2"/>
                </a:solidFill>
                <a:latin typeface="Consolas" panose="020B0609020204030204" pitchFamily="49" charset="0"/>
                <a:cs typeface="Consolas" panose="020B0609020204030204" pitchFamily="49" charset="0"/>
              </a:rPr>
              <a:t>&lt;/</a:t>
            </a:r>
            <a:r>
              <a:rPr lang="en" altLang="zh-CN" sz="1350" dirty="0" err="1">
                <a:solidFill>
                  <a:schemeClr val="tx2"/>
                </a:solidFill>
                <a:latin typeface="Consolas" panose="020B0609020204030204" pitchFamily="49" charset="0"/>
                <a:cs typeface="Consolas" panose="020B0609020204030204" pitchFamily="49" charset="0"/>
              </a:rPr>
              <a:t>groupId</a:t>
            </a:r>
            <a:r>
              <a:rPr lang="en" altLang="zh-CN" sz="1350" dirty="0">
                <a:solidFill>
                  <a:schemeClr val="tx2"/>
                </a:solidFill>
                <a:latin typeface="Consolas" panose="020B0609020204030204" pitchFamily="49" charset="0"/>
                <a:cs typeface="Consolas" panose="020B0609020204030204" pitchFamily="49" charset="0"/>
              </a:rPr>
              <a:t>&gt;</a:t>
            </a:r>
          </a:p>
          <a:p>
            <a:pPr marL="300038" lvl="1" indent="0">
              <a:buNone/>
            </a:pPr>
            <a:r>
              <a:rPr lang="en" altLang="zh-CN" sz="1350" dirty="0">
                <a:solidFill>
                  <a:schemeClr val="tx2"/>
                </a:solidFill>
                <a:latin typeface="Consolas" panose="020B0609020204030204" pitchFamily="49" charset="0"/>
                <a:cs typeface="Consolas" panose="020B0609020204030204" pitchFamily="49" charset="0"/>
              </a:rPr>
              <a:t>  &lt;</a:t>
            </a:r>
            <a:r>
              <a:rPr lang="en" altLang="zh-CN" sz="1350" dirty="0" err="1">
                <a:solidFill>
                  <a:schemeClr val="tx2"/>
                </a:solidFill>
                <a:latin typeface="Consolas" panose="020B0609020204030204" pitchFamily="49" charset="0"/>
                <a:cs typeface="Consolas" panose="020B0609020204030204" pitchFamily="49" charset="0"/>
              </a:rPr>
              <a:t>artifactId</a:t>
            </a:r>
            <a:r>
              <a:rPr lang="en" altLang="zh-CN" sz="1350" dirty="0">
                <a:solidFill>
                  <a:schemeClr val="tx2"/>
                </a:solidFill>
                <a:latin typeface="Consolas" panose="020B0609020204030204" pitchFamily="49" charset="0"/>
                <a:cs typeface="Consolas" panose="020B0609020204030204" pitchFamily="49" charset="0"/>
              </a:rPr>
              <a:t>&gt;</a:t>
            </a:r>
            <a:r>
              <a:rPr lang="en" altLang="zh-CN" sz="1350" dirty="0" err="1">
                <a:solidFill>
                  <a:schemeClr val="tx2"/>
                </a:solidFill>
                <a:latin typeface="Consolas" panose="020B0609020204030204" pitchFamily="49" charset="0"/>
                <a:cs typeface="Consolas" panose="020B0609020204030204" pitchFamily="49" charset="0"/>
              </a:rPr>
              <a:t>solr-solrj</a:t>
            </a:r>
            <a:r>
              <a:rPr lang="en" altLang="zh-CN" sz="1350" dirty="0">
                <a:solidFill>
                  <a:schemeClr val="tx2"/>
                </a:solidFill>
                <a:latin typeface="Consolas" panose="020B0609020204030204" pitchFamily="49" charset="0"/>
                <a:cs typeface="Consolas" panose="020B0609020204030204" pitchFamily="49" charset="0"/>
              </a:rPr>
              <a:t>&lt;/</a:t>
            </a:r>
            <a:r>
              <a:rPr lang="en" altLang="zh-CN" sz="1350" dirty="0" err="1">
                <a:solidFill>
                  <a:schemeClr val="tx2"/>
                </a:solidFill>
                <a:latin typeface="Consolas" panose="020B0609020204030204" pitchFamily="49" charset="0"/>
                <a:cs typeface="Consolas" panose="020B0609020204030204" pitchFamily="49" charset="0"/>
              </a:rPr>
              <a:t>artifactId</a:t>
            </a:r>
            <a:r>
              <a:rPr lang="en" altLang="zh-CN" sz="1350" dirty="0">
                <a:solidFill>
                  <a:schemeClr val="tx2"/>
                </a:solidFill>
                <a:latin typeface="Consolas" panose="020B0609020204030204" pitchFamily="49" charset="0"/>
                <a:cs typeface="Consolas" panose="020B0609020204030204" pitchFamily="49" charset="0"/>
              </a:rPr>
              <a:t>&gt;</a:t>
            </a:r>
          </a:p>
          <a:p>
            <a:pPr marL="300038" lvl="1" indent="0">
              <a:buNone/>
            </a:pPr>
            <a:r>
              <a:rPr lang="en" altLang="zh-CN" sz="1350" dirty="0">
                <a:solidFill>
                  <a:schemeClr val="tx2"/>
                </a:solidFill>
                <a:latin typeface="Consolas" panose="020B0609020204030204" pitchFamily="49" charset="0"/>
                <a:cs typeface="Consolas" panose="020B0609020204030204" pitchFamily="49" charset="0"/>
              </a:rPr>
              <a:t>  &lt;version&gt;</a:t>
            </a:r>
            <a:r>
              <a:rPr lang="en-US" altLang="zh-CN" sz="1350" dirty="0">
                <a:solidFill>
                  <a:schemeClr val="tx2"/>
                </a:solidFill>
                <a:latin typeface="Consolas" panose="020B0609020204030204" pitchFamily="49" charset="0"/>
                <a:cs typeface="Consolas" panose="020B0609020204030204" pitchFamily="49" charset="0"/>
              </a:rPr>
              <a:t>9</a:t>
            </a:r>
            <a:r>
              <a:rPr lang="en" altLang="zh-CN" sz="1350" dirty="0">
                <a:solidFill>
                  <a:schemeClr val="tx2"/>
                </a:solidFill>
                <a:latin typeface="Consolas" panose="020B0609020204030204" pitchFamily="49" charset="0"/>
                <a:cs typeface="Consolas" panose="020B0609020204030204" pitchFamily="49" charset="0"/>
              </a:rPr>
              <a:t>.</a:t>
            </a:r>
            <a:r>
              <a:rPr lang="en-US" altLang="zh-CN" sz="1350" dirty="0">
                <a:solidFill>
                  <a:schemeClr val="tx2"/>
                </a:solidFill>
                <a:latin typeface="Consolas" panose="020B0609020204030204" pitchFamily="49" charset="0"/>
                <a:cs typeface="Consolas" panose="020B0609020204030204" pitchFamily="49" charset="0"/>
              </a:rPr>
              <a:t>3</a:t>
            </a:r>
            <a:r>
              <a:rPr lang="en" altLang="zh-CN" sz="1350" dirty="0">
                <a:solidFill>
                  <a:schemeClr val="tx2"/>
                </a:solidFill>
                <a:latin typeface="Consolas" panose="020B0609020204030204" pitchFamily="49" charset="0"/>
                <a:cs typeface="Consolas" panose="020B0609020204030204" pitchFamily="49" charset="0"/>
              </a:rPr>
              <a:t>.</a:t>
            </a:r>
            <a:r>
              <a:rPr lang="en-US" altLang="zh-CN" sz="1350" dirty="0">
                <a:solidFill>
                  <a:schemeClr val="tx2"/>
                </a:solidFill>
                <a:latin typeface="Consolas" panose="020B0609020204030204" pitchFamily="49" charset="0"/>
                <a:cs typeface="Consolas" panose="020B0609020204030204" pitchFamily="49" charset="0"/>
              </a:rPr>
              <a:t>0</a:t>
            </a:r>
            <a:r>
              <a:rPr lang="en" altLang="zh-CN" sz="1350" dirty="0">
                <a:solidFill>
                  <a:schemeClr val="tx2"/>
                </a:solidFill>
                <a:latin typeface="Consolas" panose="020B0609020204030204" pitchFamily="49" charset="0"/>
                <a:cs typeface="Consolas" panose="020B0609020204030204" pitchFamily="49" charset="0"/>
              </a:rPr>
              <a:t>&lt;/version&gt;</a:t>
            </a:r>
          </a:p>
          <a:p>
            <a:pPr marL="300038" lvl="1" indent="0">
              <a:buNone/>
            </a:pPr>
            <a:r>
              <a:rPr lang="en" altLang="zh-CN" sz="1350" dirty="0">
                <a:solidFill>
                  <a:schemeClr val="tx2"/>
                </a:solidFill>
                <a:latin typeface="Consolas" panose="020B0609020204030204" pitchFamily="49" charset="0"/>
                <a:cs typeface="Consolas" panose="020B0609020204030204" pitchFamily="49" charset="0"/>
              </a:rPr>
              <a:t>&lt;/dependency&gt;</a:t>
            </a:r>
          </a:p>
          <a:p>
            <a:pPr lvl="1"/>
            <a:endParaRPr kumimoji="1" lang="zh-CN" altLang="en-US" dirty="0"/>
          </a:p>
        </p:txBody>
      </p:sp>
      <p:sp>
        <p:nvSpPr>
          <p:cNvPr id="4" name="灯片编号占位符 3">
            <a:extLst>
              <a:ext uri="{FF2B5EF4-FFF2-40B4-BE49-F238E27FC236}">
                <a16:creationId xmlns:a16="http://schemas.microsoft.com/office/drawing/2014/main" id="{1F374C66-8210-1348-8EC8-0887CCFBF78B}"/>
              </a:ext>
            </a:extLst>
          </p:cNvPr>
          <p:cNvSpPr>
            <a:spLocks noGrp="1"/>
          </p:cNvSpPr>
          <p:nvPr>
            <p:ph type="sldNum" sz="quarter" idx="12"/>
          </p:nvPr>
        </p:nvSpPr>
        <p:spPr/>
        <p:txBody>
          <a:bodyPr/>
          <a:lstStyle/>
          <a:p>
            <a:fld id="{CB818ED7-1FAF-4BEC-A906-EB6564C334EB}" type="slidenum">
              <a:rPr lang="zh-CN" altLang="en-US" smtClean="0"/>
              <a:pPr/>
              <a:t>40</a:t>
            </a:fld>
            <a:endParaRPr lang="zh-CN" altLang="en-US" dirty="0"/>
          </a:p>
        </p:txBody>
      </p:sp>
    </p:spTree>
    <p:extLst>
      <p:ext uri="{BB962C8B-B14F-4D97-AF65-F5344CB8AC3E}">
        <p14:creationId xmlns:p14="http://schemas.microsoft.com/office/powerpoint/2010/main" val="16403992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511F7-23D4-4142-8DF3-B78EAC068AE7}"/>
              </a:ext>
            </a:extLst>
          </p:cNvPr>
          <p:cNvSpPr>
            <a:spLocks noGrp="1"/>
          </p:cNvSpPr>
          <p:nvPr>
            <p:ph type="title"/>
          </p:nvPr>
        </p:nvSpPr>
        <p:spPr/>
        <p:txBody>
          <a:bodyPr/>
          <a:lstStyle/>
          <a:p>
            <a:r>
              <a:rPr kumimoji="1" lang="en" altLang="zh-CN" dirty="0"/>
              <a:t>Using </a:t>
            </a:r>
            <a:r>
              <a:rPr kumimoji="1" lang="en" altLang="zh-CN" dirty="0" err="1"/>
              <a:t>SolrJ</a:t>
            </a:r>
            <a:endParaRPr kumimoji="1" lang="zh-CN" altLang="en-US" dirty="0"/>
          </a:p>
        </p:txBody>
      </p:sp>
      <p:sp>
        <p:nvSpPr>
          <p:cNvPr id="3" name="内容占位符 2">
            <a:extLst>
              <a:ext uri="{FF2B5EF4-FFF2-40B4-BE49-F238E27FC236}">
                <a16:creationId xmlns:a16="http://schemas.microsoft.com/office/drawing/2014/main" id="{4A9F1E22-282F-6D43-962D-19F539D090F7}"/>
              </a:ext>
            </a:extLst>
          </p:cNvPr>
          <p:cNvSpPr>
            <a:spLocks noGrp="1"/>
          </p:cNvSpPr>
          <p:nvPr>
            <p:ph idx="1"/>
          </p:nvPr>
        </p:nvSpPr>
        <p:spPr/>
        <p:txBody>
          <a:bodyPr>
            <a:normAutofit/>
          </a:bodyPr>
          <a:lstStyle/>
          <a:p>
            <a:r>
              <a:rPr kumimoji="1" lang="en-US" altLang="zh-CN" sz="1500" dirty="0" err="1"/>
              <a:t>Querying.java</a:t>
            </a:r>
            <a:endParaRPr kumimoji="1" lang="zh-CN" altLang="en-US" sz="1500" dirty="0"/>
          </a:p>
        </p:txBody>
      </p:sp>
      <p:sp>
        <p:nvSpPr>
          <p:cNvPr id="4" name="灯片编号占位符 3">
            <a:extLst>
              <a:ext uri="{FF2B5EF4-FFF2-40B4-BE49-F238E27FC236}">
                <a16:creationId xmlns:a16="http://schemas.microsoft.com/office/drawing/2014/main" id="{9B862541-1886-D440-BFCB-FA661D0DE76E}"/>
              </a:ext>
            </a:extLst>
          </p:cNvPr>
          <p:cNvSpPr>
            <a:spLocks noGrp="1"/>
          </p:cNvSpPr>
          <p:nvPr>
            <p:ph type="sldNum" sz="quarter" idx="12"/>
          </p:nvPr>
        </p:nvSpPr>
        <p:spPr/>
        <p:txBody>
          <a:bodyPr/>
          <a:lstStyle/>
          <a:p>
            <a:fld id="{CB818ED7-1FAF-4BEC-A906-EB6564C334EB}" type="slidenum">
              <a:rPr lang="zh-CN" altLang="en-US" smtClean="0"/>
              <a:pPr/>
              <a:t>41</a:t>
            </a:fld>
            <a:endParaRPr lang="zh-CN" altLang="en-US" dirty="0"/>
          </a:p>
        </p:txBody>
      </p:sp>
      <p:sp>
        <p:nvSpPr>
          <p:cNvPr id="5" name="矩形 4">
            <a:extLst>
              <a:ext uri="{FF2B5EF4-FFF2-40B4-BE49-F238E27FC236}">
                <a16:creationId xmlns:a16="http://schemas.microsoft.com/office/drawing/2014/main" id="{8603C47A-EEA9-3F42-8AE9-76CDC0F34057}"/>
              </a:ext>
            </a:extLst>
          </p:cNvPr>
          <p:cNvSpPr/>
          <p:nvPr/>
        </p:nvSpPr>
        <p:spPr>
          <a:xfrm>
            <a:off x="1907704" y="869685"/>
            <a:ext cx="6426714" cy="3970318"/>
          </a:xfrm>
          <a:prstGeom prst="rect">
            <a:avLst/>
          </a:prstGeom>
        </p:spPr>
        <p:txBody>
          <a:bodyPr wrap="square">
            <a:spAutoFit/>
          </a:bodyPr>
          <a:lstStyle/>
          <a:p>
            <a:r>
              <a:rPr lang="en" altLang="zh-CN" sz="1200" dirty="0">
                <a:solidFill>
                  <a:srgbClr val="CC7832"/>
                </a:solidFill>
              </a:rPr>
              <a:t>public class </a:t>
            </a:r>
            <a:r>
              <a:rPr lang="en" altLang="zh-CN" sz="1200" dirty="0"/>
              <a:t>Querying {</a:t>
            </a:r>
            <a:br>
              <a:rPr lang="en" altLang="zh-CN" sz="1200" dirty="0"/>
            </a:br>
            <a:r>
              <a:rPr lang="en" altLang="zh-CN" sz="1200" dirty="0"/>
              <a:t>    </a:t>
            </a:r>
            <a:r>
              <a:rPr lang="en" altLang="zh-CN" sz="1200" dirty="0">
                <a:solidFill>
                  <a:srgbClr val="CC7832"/>
                </a:solidFill>
              </a:rPr>
              <a:t>public static void </a:t>
            </a:r>
            <a:r>
              <a:rPr lang="en" altLang="zh-CN" sz="1200" dirty="0">
                <a:solidFill>
                  <a:srgbClr val="FFC66D"/>
                </a:solidFill>
              </a:rPr>
              <a:t>main</a:t>
            </a:r>
            <a:r>
              <a:rPr lang="en" altLang="zh-CN" sz="1200" dirty="0"/>
              <a:t>(String[] </a:t>
            </a:r>
            <a:r>
              <a:rPr lang="en" altLang="zh-CN" sz="1200" dirty="0" err="1"/>
              <a:t>args</a:t>
            </a:r>
            <a:r>
              <a:rPr lang="en" altLang="zh-CN" sz="1200" dirty="0"/>
              <a:t>) </a:t>
            </a:r>
            <a:r>
              <a:rPr lang="en" altLang="zh-CN" sz="1200" dirty="0">
                <a:solidFill>
                  <a:srgbClr val="CC7832"/>
                </a:solidFill>
              </a:rPr>
              <a:t>throws </a:t>
            </a:r>
            <a:r>
              <a:rPr lang="en" altLang="zh-CN" sz="1200" dirty="0" err="1"/>
              <a:t>IOException</a:t>
            </a:r>
            <a:r>
              <a:rPr lang="en" altLang="zh-CN" sz="1200" dirty="0">
                <a:solidFill>
                  <a:srgbClr val="CC7832"/>
                </a:solidFill>
              </a:rPr>
              <a:t>, </a:t>
            </a:r>
            <a:r>
              <a:rPr lang="en" altLang="zh-CN" sz="1200" dirty="0" err="1"/>
              <a:t>SolrServerException</a:t>
            </a:r>
            <a:r>
              <a:rPr lang="en" altLang="zh-CN" sz="1200" dirty="0"/>
              <a:t> {</a:t>
            </a:r>
            <a:br>
              <a:rPr lang="en" altLang="zh-CN" sz="1200" dirty="0"/>
            </a:br>
            <a:r>
              <a:rPr lang="en" altLang="zh-CN" sz="1200" dirty="0"/>
              <a:t>        </a:t>
            </a:r>
            <a:r>
              <a:rPr lang="en" altLang="zh-CN" sz="1200" dirty="0">
                <a:solidFill>
                  <a:srgbClr val="CC7832"/>
                </a:solidFill>
              </a:rPr>
              <a:t>final </a:t>
            </a:r>
            <a:r>
              <a:rPr lang="en" altLang="zh-CN" sz="1200" dirty="0" err="1"/>
              <a:t>SolrClient</a:t>
            </a:r>
            <a:r>
              <a:rPr lang="en" altLang="zh-CN" sz="1200" dirty="0"/>
              <a:t> client = </a:t>
            </a:r>
            <a:r>
              <a:rPr lang="en" altLang="zh-CN" sz="1200" i="1" dirty="0" err="1"/>
              <a:t>getSolrClient</a:t>
            </a:r>
            <a:r>
              <a:rPr lang="en" altLang="zh-CN" sz="1200" dirty="0"/>
              <a:t>()</a:t>
            </a:r>
            <a:r>
              <a:rPr lang="en" altLang="zh-CN" sz="1200" dirty="0">
                <a:solidFill>
                  <a:srgbClr val="CC7832"/>
                </a:solidFill>
              </a:rPr>
              <a:t>;</a:t>
            </a:r>
            <a:br>
              <a:rPr lang="en" altLang="zh-CN" sz="1200" dirty="0">
                <a:solidFill>
                  <a:srgbClr val="CC7832"/>
                </a:solidFill>
              </a:rPr>
            </a:br>
            <a:br>
              <a:rPr lang="en" altLang="zh-CN" sz="1200" dirty="0">
                <a:solidFill>
                  <a:srgbClr val="CC7832"/>
                </a:solidFill>
              </a:rPr>
            </a:br>
            <a:r>
              <a:rPr lang="en" altLang="zh-CN" sz="1200" dirty="0">
                <a:solidFill>
                  <a:srgbClr val="CC7832"/>
                </a:solidFill>
              </a:rPr>
              <a:t>        final </a:t>
            </a:r>
            <a:r>
              <a:rPr lang="en" altLang="zh-CN" sz="1200" dirty="0"/>
              <a:t>Map&lt;String</a:t>
            </a:r>
            <a:r>
              <a:rPr lang="en" altLang="zh-CN" sz="1200" dirty="0">
                <a:solidFill>
                  <a:srgbClr val="CC7832"/>
                </a:solidFill>
              </a:rPr>
              <a:t>, </a:t>
            </a:r>
            <a:r>
              <a:rPr lang="en" altLang="zh-CN" sz="1200" dirty="0"/>
              <a:t>String&gt; </a:t>
            </a:r>
            <a:r>
              <a:rPr lang="en" altLang="zh-CN" sz="1200" dirty="0" err="1"/>
              <a:t>queryParamMap</a:t>
            </a:r>
            <a:r>
              <a:rPr lang="en" altLang="zh-CN" sz="1200" dirty="0"/>
              <a:t> = </a:t>
            </a:r>
            <a:r>
              <a:rPr lang="en" altLang="zh-CN" sz="1200" dirty="0">
                <a:solidFill>
                  <a:srgbClr val="CC7832"/>
                </a:solidFill>
              </a:rPr>
              <a:t>new </a:t>
            </a:r>
            <a:r>
              <a:rPr lang="en" altLang="zh-CN" sz="1200" dirty="0"/>
              <a:t>HashMap&lt;String</a:t>
            </a:r>
            <a:r>
              <a:rPr lang="en" altLang="zh-CN" sz="1200" dirty="0">
                <a:solidFill>
                  <a:srgbClr val="CC7832"/>
                </a:solidFill>
              </a:rPr>
              <a:t>, </a:t>
            </a:r>
            <a:r>
              <a:rPr lang="en" altLang="zh-CN" sz="1200" dirty="0"/>
              <a:t>String&gt;()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err="1"/>
              <a:t>queryParamMap.put</a:t>
            </a:r>
            <a:r>
              <a:rPr lang="en" altLang="zh-CN" sz="1200" dirty="0"/>
              <a:t>(</a:t>
            </a:r>
            <a:r>
              <a:rPr lang="en" altLang="zh-CN" sz="1200" dirty="0">
                <a:solidFill>
                  <a:srgbClr val="6A8759"/>
                </a:solidFill>
              </a:rPr>
              <a:t>"q"</a:t>
            </a:r>
            <a:r>
              <a:rPr lang="en" altLang="zh-CN" sz="1200" dirty="0">
                <a:solidFill>
                  <a:srgbClr val="CC7832"/>
                </a:solidFill>
              </a:rPr>
              <a:t>, </a:t>
            </a:r>
            <a:r>
              <a:rPr lang="en" altLang="zh-CN" sz="1200" dirty="0">
                <a:solidFill>
                  <a:srgbClr val="6A8759"/>
                </a:solidFill>
              </a:rPr>
              <a:t>"*:*"</a:t>
            </a:r>
            <a:r>
              <a:rPr lang="en" altLang="zh-CN" sz="1200" dirty="0"/>
              <a: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err="1"/>
              <a:t>queryParamMap.put</a:t>
            </a:r>
            <a:r>
              <a:rPr lang="en" altLang="zh-CN" sz="1200" dirty="0"/>
              <a:t>(</a:t>
            </a:r>
            <a:r>
              <a:rPr lang="en" altLang="zh-CN" sz="1200" dirty="0">
                <a:solidFill>
                  <a:srgbClr val="6A8759"/>
                </a:solidFill>
              </a:rPr>
              <a:t>"</a:t>
            </a:r>
            <a:r>
              <a:rPr lang="en" altLang="zh-CN" sz="1200" dirty="0" err="1">
                <a:solidFill>
                  <a:srgbClr val="6A8759"/>
                </a:solidFill>
              </a:rPr>
              <a:t>fl</a:t>
            </a:r>
            <a:r>
              <a:rPr lang="en" altLang="zh-CN" sz="1200" dirty="0">
                <a:solidFill>
                  <a:srgbClr val="6A8759"/>
                </a:solidFill>
              </a:rPr>
              <a:t>"</a:t>
            </a:r>
            <a:r>
              <a:rPr lang="en" altLang="zh-CN" sz="1200" dirty="0">
                <a:solidFill>
                  <a:srgbClr val="CC7832"/>
                </a:solidFill>
              </a:rPr>
              <a:t>, </a:t>
            </a:r>
            <a:r>
              <a:rPr lang="en" altLang="zh-CN" sz="1200" dirty="0">
                <a:solidFill>
                  <a:srgbClr val="6A8759"/>
                </a:solidFill>
              </a:rPr>
              <a:t>"id, name"</a:t>
            </a:r>
            <a:r>
              <a:rPr lang="en" altLang="zh-CN" sz="1200" dirty="0"/>
              <a: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err="1"/>
              <a:t>queryParamMap.put</a:t>
            </a:r>
            <a:r>
              <a:rPr lang="en" altLang="zh-CN" sz="1200" dirty="0"/>
              <a:t>(</a:t>
            </a:r>
            <a:r>
              <a:rPr lang="en" altLang="zh-CN" sz="1200" dirty="0">
                <a:solidFill>
                  <a:srgbClr val="6A8759"/>
                </a:solidFill>
              </a:rPr>
              <a:t>"sort"</a:t>
            </a:r>
            <a:r>
              <a:rPr lang="en" altLang="zh-CN" sz="1200" dirty="0">
                <a:solidFill>
                  <a:srgbClr val="CC7832"/>
                </a:solidFill>
              </a:rPr>
              <a:t>, </a:t>
            </a:r>
            <a:r>
              <a:rPr lang="en" altLang="zh-CN" sz="1200" dirty="0">
                <a:solidFill>
                  <a:srgbClr val="6A8759"/>
                </a:solidFill>
              </a:rPr>
              <a:t>"id </a:t>
            </a:r>
            <a:r>
              <a:rPr lang="en" altLang="zh-CN" sz="1200" dirty="0" err="1">
                <a:solidFill>
                  <a:srgbClr val="6A8759"/>
                </a:solidFill>
              </a:rPr>
              <a:t>asc</a:t>
            </a:r>
            <a:r>
              <a:rPr lang="en" altLang="zh-CN" sz="1200" dirty="0">
                <a:solidFill>
                  <a:srgbClr val="6A8759"/>
                </a:solidFill>
              </a:rPr>
              <a:t>"</a:t>
            </a:r>
            <a:r>
              <a:rPr lang="en" altLang="zh-CN" sz="1200" dirty="0"/>
              <a: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err="1"/>
              <a:t>MapSolrParams</a:t>
            </a:r>
            <a:r>
              <a:rPr lang="en" altLang="zh-CN" sz="1200" dirty="0"/>
              <a:t> </a:t>
            </a:r>
            <a:r>
              <a:rPr lang="en" altLang="zh-CN" sz="1200" dirty="0" err="1"/>
              <a:t>queryParams</a:t>
            </a:r>
            <a:r>
              <a:rPr lang="en" altLang="zh-CN" sz="1200" dirty="0"/>
              <a:t> = </a:t>
            </a:r>
            <a:r>
              <a:rPr lang="en" altLang="zh-CN" sz="1200" dirty="0">
                <a:solidFill>
                  <a:srgbClr val="CC7832"/>
                </a:solidFill>
              </a:rPr>
              <a:t>new </a:t>
            </a:r>
            <a:r>
              <a:rPr lang="en" altLang="zh-CN" sz="1200" dirty="0" err="1"/>
              <a:t>MapSolrParams</a:t>
            </a:r>
            <a:r>
              <a:rPr lang="en" altLang="zh-CN" sz="1200" dirty="0"/>
              <a:t>(</a:t>
            </a:r>
            <a:r>
              <a:rPr lang="en" altLang="zh-CN" sz="1200" dirty="0" err="1"/>
              <a:t>queryParamMap</a:t>
            </a:r>
            <a:r>
              <a:rPr lang="en" altLang="zh-CN" sz="1200" dirty="0"/>
              <a:t>)</a:t>
            </a:r>
            <a:r>
              <a:rPr lang="en" altLang="zh-CN" sz="1200" dirty="0">
                <a:solidFill>
                  <a:srgbClr val="CC7832"/>
                </a:solidFill>
              </a:rPr>
              <a:t>;</a:t>
            </a:r>
            <a:br>
              <a:rPr lang="en" altLang="zh-CN" sz="1200" dirty="0">
                <a:solidFill>
                  <a:srgbClr val="CC7832"/>
                </a:solidFill>
              </a:rPr>
            </a:br>
            <a:br>
              <a:rPr lang="en" altLang="zh-CN" sz="1200" dirty="0">
                <a:solidFill>
                  <a:srgbClr val="CC7832"/>
                </a:solidFill>
              </a:rPr>
            </a:br>
            <a:r>
              <a:rPr lang="en" altLang="zh-CN" sz="1200" dirty="0">
                <a:solidFill>
                  <a:srgbClr val="CC7832"/>
                </a:solidFill>
              </a:rPr>
              <a:t>        final </a:t>
            </a:r>
            <a:r>
              <a:rPr lang="en" altLang="zh-CN" sz="1200" dirty="0" err="1"/>
              <a:t>QueryResponse</a:t>
            </a:r>
            <a:r>
              <a:rPr lang="en" altLang="zh-CN" sz="1200" dirty="0"/>
              <a:t> response = </a:t>
            </a:r>
            <a:r>
              <a:rPr lang="en" altLang="zh-CN" sz="1200" dirty="0" err="1"/>
              <a:t>client.query</a:t>
            </a:r>
            <a:r>
              <a:rPr lang="en" altLang="zh-CN" sz="1200" dirty="0"/>
              <a:t>(</a:t>
            </a:r>
            <a:r>
              <a:rPr lang="en" altLang="zh-CN" sz="1200" dirty="0">
                <a:solidFill>
                  <a:srgbClr val="6A8759"/>
                </a:solidFill>
              </a:rPr>
              <a:t>"</a:t>
            </a:r>
            <a:r>
              <a:rPr lang="en" altLang="zh-CN" sz="1200" dirty="0" err="1">
                <a:solidFill>
                  <a:srgbClr val="6A8759"/>
                </a:solidFill>
              </a:rPr>
              <a:t>techproducts</a:t>
            </a:r>
            <a:r>
              <a:rPr lang="en" altLang="zh-CN" sz="1200" dirty="0">
                <a:solidFill>
                  <a:srgbClr val="6A8759"/>
                </a:solidFill>
              </a:rPr>
              <a:t>"</a:t>
            </a:r>
            <a:r>
              <a:rPr lang="en" altLang="zh-CN" sz="1200" dirty="0">
                <a:solidFill>
                  <a:srgbClr val="CC7832"/>
                </a:solidFill>
              </a:rPr>
              <a:t>, </a:t>
            </a:r>
            <a:r>
              <a:rPr lang="en" altLang="zh-CN" sz="1200" dirty="0" err="1"/>
              <a:t>queryParams</a:t>
            </a:r>
            <a:r>
              <a:rPr lang="en" altLang="zh-CN" sz="1200" dirty="0"/>
              <a: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final </a:t>
            </a:r>
            <a:r>
              <a:rPr lang="en" altLang="zh-CN" sz="1200" dirty="0" err="1"/>
              <a:t>SolrDocumentList</a:t>
            </a:r>
            <a:r>
              <a:rPr lang="en" altLang="zh-CN" sz="1200" dirty="0"/>
              <a:t> documents = </a:t>
            </a:r>
            <a:r>
              <a:rPr lang="en" altLang="zh-CN" sz="1200" dirty="0" err="1"/>
              <a:t>response.getResults</a:t>
            </a:r>
            <a:r>
              <a:rPr lang="en" altLang="zh-CN" sz="1200" dirty="0"/>
              <a:t>()</a:t>
            </a:r>
            <a:r>
              <a:rPr lang="en" altLang="zh-CN" sz="1200" dirty="0">
                <a:solidFill>
                  <a:srgbClr val="CC7832"/>
                </a:solidFill>
              </a:rPr>
              <a:t>;</a:t>
            </a:r>
            <a:br>
              <a:rPr lang="en" altLang="zh-CN" sz="1200" dirty="0">
                <a:solidFill>
                  <a:srgbClr val="CC7832"/>
                </a:solidFill>
              </a:rPr>
            </a:br>
            <a:br>
              <a:rPr lang="en" altLang="zh-CN" sz="1200" dirty="0">
                <a:solidFill>
                  <a:srgbClr val="CC7832"/>
                </a:solidFill>
              </a:rPr>
            </a:br>
            <a:r>
              <a:rPr lang="en" altLang="zh-CN" sz="1200" dirty="0">
                <a:solidFill>
                  <a:srgbClr val="CC7832"/>
                </a:solidFill>
              </a:rPr>
              <a:t>        </a:t>
            </a:r>
            <a:r>
              <a:rPr lang="en" altLang="zh-CN" sz="1200" dirty="0" err="1"/>
              <a:t>System.</a:t>
            </a:r>
            <a:r>
              <a:rPr lang="en" altLang="zh-CN" sz="1200" i="1" dirty="0" err="1">
                <a:solidFill>
                  <a:srgbClr val="9876AA"/>
                </a:solidFill>
              </a:rPr>
              <a:t>out</a:t>
            </a:r>
            <a:r>
              <a:rPr lang="en" altLang="zh-CN" sz="1200" dirty="0" err="1"/>
              <a:t>.println</a:t>
            </a:r>
            <a:r>
              <a:rPr lang="en" altLang="zh-CN" sz="1200" dirty="0"/>
              <a:t>(</a:t>
            </a:r>
            <a:r>
              <a:rPr lang="en" altLang="zh-CN" sz="1200" dirty="0">
                <a:solidFill>
                  <a:srgbClr val="6A8759"/>
                </a:solidFill>
              </a:rPr>
              <a:t>"Found " </a:t>
            </a:r>
            <a:r>
              <a:rPr lang="en" altLang="zh-CN" sz="1200" dirty="0"/>
              <a:t>+ </a:t>
            </a:r>
            <a:r>
              <a:rPr lang="en" altLang="zh-CN" sz="1200" dirty="0" err="1"/>
              <a:t>documents.getNumFound</a:t>
            </a:r>
            <a:r>
              <a:rPr lang="en" altLang="zh-CN" sz="1200" dirty="0"/>
              <a:t>() + </a:t>
            </a:r>
            <a:r>
              <a:rPr lang="en" altLang="zh-CN" sz="1200" dirty="0">
                <a:solidFill>
                  <a:srgbClr val="6A8759"/>
                </a:solidFill>
              </a:rPr>
              <a:t>" documents"</a:t>
            </a:r>
            <a:r>
              <a:rPr lang="en" altLang="zh-CN" sz="1200" dirty="0"/>
              <a: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for </a:t>
            </a:r>
            <a:r>
              <a:rPr lang="en" altLang="zh-CN" sz="1200" dirty="0"/>
              <a:t>(</a:t>
            </a:r>
            <a:r>
              <a:rPr lang="en" altLang="zh-CN" sz="1200" dirty="0" err="1"/>
              <a:t>SolrDocument</a:t>
            </a:r>
            <a:r>
              <a:rPr lang="en" altLang="zh-CN" sz="1200" dirty="0"/>
              <a:t> document : documents) {</a:t>
            </a:r>
            <a:br>
              <a:rPr lang="en" altLang="zh-CN" sz="1200" dirty="0"/>
            </a:br>
            <a:r>
              <a:rPr lang="en" altLang="zh-CN" sz="1200" dirty="0"/>
              <a:t>            </a:t>
            </a:r>
            <a:r>
              <a:rPr lang="en" altLang="zh-CN" sz="1200" dirty="0">
                <a:solidFill>
                  <a:srgbClr val="CC7832"/>
                </a:solidFill>
              </a:rPr>
              <a:t>final </a:t>
            </a:r>
            <a:r>
              <a:rPr lang="en" altLang="zh-CN" sz="1200" dirty="0"/>
              <a:t>String id = (String) </a:t>
            </a:r>
            <a:r>
              <a:rPr lang="en" altLang="zh-CN" sz="1200" dirty="0" err="1"/>
              <a:t>document.getFirstValue</a:t>
            </a:r>
            <a:r>
              <a:rPr lang="en" altLang="zh-CN" sz="1200" dirty="0"/>
              <a:t>(</a:t>
            </a:r>
            <a:r>
              <a:rPr lang="en" altLang="zh-CN" sz="1200" dirty="0">
                <a:solidFill>
                  <a:srgbClr val="6A8759"/>
                </a:solidFill>
              </a:rPr>
              <a:t>"id"</a:t>
            </a:r>
            <a:r>
              <a:rPr lang="en" altLang="zh-CN" sz="1200" dirty="0"/>
              <a: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final </a:t>
            </a:r>
            <a:r>
              <a:rPr lang="en" altLang="zh-CN" sz="1200" dirty="0"/>
              <a:t>String name = (String) </a:t>
            </a:r>
            <a:r>
              <a:rPr lang="en" altLang="zh-CN" sz="1200" dirty="0" err="1"/>
              <a:t>document.getFirstValue</a:t>
            </a:r>
            <a:r>
              <a:rPr lang="en" altLang="zh-CN" sz="1200" dirty="0"/>
              <a:t>(</a:t>
            </a:r>
            <a:r>
              <a:rPr lang="en" altLang="zh-CN" sz="1200" dirty="0">
                <a:solidFill>
                  <a:srgbClr val="6A8759"/>
                </a:solidFill>
              </a:rPr>
              <a:t>"name"</a:t>
            </a:r>
            <a:r>
              <a:rPr lang="en" altLang="zh-CN" sz="1200" dirty="0"/>
              <a:t>)</a:t>
            </a:r>
            <a:r>
              <a:rPr lang="en" altLang="zh-CN" sz="1200" dirty="0">
                <a:solidFill>
                  <a:srgbClr val="CC7832"/>
                </a:solidFill>
              </a:rPr>
              <a:t>;</a:t>
            </a:r>
            <a:br>
              <a:rPr lang="en" altLang="zh-CN" sz="1200" dirty="0">
                <a:solidFill>
                  <a:srgbClr val="CC7832"/>
                </a:solidFill>
              </a:rPr>
            </a:br>
            <a:br>
              <a:rPr lang="en" altLang="zh-CN" sz="1200" dirty="0">
                <a:solidFill>
                  <a:srgbClr val="CC7832"/>
                </a:solidFill>
              </a:rPr>
            </a:br>
            <a:r>
              <a:rPr lang="en" altLang="zh-CN" sz="1200" dirty="0">
                <a:solidFill>
                  <a:srgbClr val="CC7832"/>
                </a:solidFill>
              </a:rPr>
              <a:t>            </a:t>
            </a:r>
            <a:r>
              <a:rPr lang="en" altLang="zh-CN" sz="1200" dirty="0" err="1"/>
              <a:t>System.</a:t>
            </a:r>
            <a:r>
              <a:rPr lang="en" altLang="zh-CN" sz="1200" i="1" dirty="0" err="1">
                <a:solidFill>
                  <a:srgbClr val="9876AA"/>
                </a:solidFill>
              </a:rPr>
              <a:t>out</a:t>
            </a:r>
            <a:r>
              <a:rPr lang="en" altLang="zh-CN" sz="1200" dirty="0" err="1"/>
              <a:t>.println</a:t>
            </a:r>
            <a:r>
              <a:rPr lang="en" altLang="zh-CN" sz="1200" dirty="0"/>
              <a:t>(</a:t>
            </a:r>
            <a:r>
              <a:rPr lang="en" altLang="zh-CN" sz="1200" dirty="0">
                <a:solidFill>
                  <a:srgbClr val="6A8759"/>
                </a:solidFill>
              </a:rPr>
              <a:t>"id: " </a:t>
            </a:r>
            <a:r>
              <a:rPr lang="en" altLang="zh-CN" sz="1200" dirty="0"/>
              <a:t>+ id + </a:t>
            </a:r>
            <a:r>
              <a:rPr lang="en" altLang="zh-CN" sz="1200" dirty="0">
                <a:solidFill>
                  <a:srgbClr val="6A8759"/>
                </a:solidFill>
              </a:rPr>
              <a:t>"; name: " </a:t>
            </a:r>
            <a:r>
              <a:rPr lang="en" altLang="zh-CN" sz="1200" dirty="0"/>
              <a:t>+ name)</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a:t>}</a:t>
            </a:r>
            <a:br>
              <a:rPr lang="en" altLang="zh-CN" sz="1200" dirty="0"/>
            </a:br>
            <a:r>
              <a:rPr lang="en" altLang="zh-CN" sz="1200" dirty="0"/>
              <a:t>    }</a:t>
            </a:r>
            <a:endParaRPr lang="zh-CN" altLang="en-US" sz="1200" dirty="0"/>
          </a:p>
        </p:txBody>
      </p:sp>
    </p:spTree>
    <p:extLst>
      <p:ext uri="{BB962C8B-B14F-4D97-AF65-F5344CB8AC3E}">
        <p14:creationId xmlns:p14="http://schemas.microsoft.com/office/powerpoint/2010/main" val="2781723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511F7-23D4-4142-8DF3-B78EAC068AE7}"/>
              </a:ext>
            </a:extLst>
          </p:cNvPr>
          <p:cNvSpPr>
            <a:spLocks noGrp="1"/>
          </p:cNvSpPr>
          <p:nvPr>
            <p:ph type="title"/>
          </p:nvPr>
        </p:nvSpPr>
        <p:spPr/>
        <p:txBody>
          <a:bodyPr/>
          <a:lstStyle/>
          <a:p>
            <a:r>
              <a:rPr kumimoji="1" lang="en" altLang="zh-CN" dirty="0"/>
              <a:t>Using </a:t>
            </a:r>
            <a:r>
              <a:rPr kumimoji="1" lang="en" altLang="zh-CN" dirty="0" err="1"/>
              <a:t>SolrJ</a:t>
            </a:r>
            <a:endParaRPr kumimoji="1" lang="zh-CN" altLang="en-US" dirty="0"/>
          </a:p>
        </p:txBody>
      </p:sp>
      <p:sp>
        <p:nvSpPr>
          <p:cNvPr id="3" name="内容占位符 2">
            <a:extLst>
              <a:ext uri="{FF2B5EF4-FFF2-40B4-BE49-F238E27FC236}">
                <a16:creationId xmlns:a16="http://schemas.microsoft.com/office/drawing/2014/main" id="{4A9F1E22-282F-6D43-962D-19F539D090F7}"/>
              </a:ext>
            </a:extLst>
          </p:cNvPr>
          <p:cNvSpPr>
            <a:spLocks noGrp="1"/>
          </p:cNvSpPr>
          <p:nvPr>
            <p:ph idx="1"/>
          </p:nvPr>
        </p:nvSpPr>
        <p:spPr/>
        <p:txBody>
          <a:bodyPr>
            <a:normAutofit/>
          </a:bodyPr>
          <a:lstStyle/>
          <a:p>
            <a:r>
              <a:rPr kumimoji="1" lang="en-US" altLang="zh-CN" sz="1500" dirty="0" err="1"/>
              <a:t>Querying.java</a:t>
            </a:r>
            <a:endParaRPr kumimoji="1" lang="zh-CN" altLang="en-US" sz="1500" dirty="0"/>
          </a:p>
        </p:txBody>
      </p:sp>
      <p:sp>
        <p:nvSpPr>
          <p:cNvPr id="4" name="灯片编号占位符 3">
            <a:extLst>
              <a:ext uri="{FF2B5EF4-FFF2-40B4-BE49-F238E27FC236}">
                <a16:creationId xmlns:a16="http://schemas.microsoft.com/office/drawing/2014/main" id="{9B862541-1886-D440-BFCB-FA661D0DE76E}"/>
              </a:ext>
            </a:extLst>
          </p:cNvPr>
          <p:cNvSpPr>
            <a:spLocks noGrp="1"/>
          </p:cNvSpPr>
          <p:nvPr>
            <p:ph type="sldNum" sz="quarter" idx="12"/>
          </p:nvPr>
        </p:nvSpPr>
        <p:spPr/>
        <p:txBody>
          <a:bodyPr/>
          <a:lstStyle/>
          <a:p>
            <a:fld id="{CB818ED7-1FAF-4BEC-A906-EB6564C334EB}" type="slidenum">
              <a:rPr lang="zh-CN" altLang="en-US" smtClean="0"/>
              <a:pPr/>
              <a:t>42</a:t>
            </a:fld>
            <a:endParaRPr lang="zh-CN" altLang="en-US" dirty="0"/>
          </a:p>
        </p:txBody>
      </p:sp>
      <p:sp>
        <p:nvSpPr>
          <p:cNvPr id="5" name="矩形 4">
            <a:extLst>
              <a:ext uri="{FF2B5EF4-FFF2-40B4-BE49-F238E27FC236}">
                <a16:creationId xmlns:a16="http://schemas.microsoft.com/office/drawing/2014/main" id="{8603C47A-EEA9-3F42-8AE9-76CDC0F34057}"/>
              </a:ext>
            </a:extLst>
          </p:cNvPr>
          <p:cNvSpPr/>
          <p:nvPr/>
        </p:nvSpPr>
        <p:spPr>
          <a:xfrm>
            <a:off x="1493658" y="1113588"/>
            <a:ext cx="6426714" cy="2123658"/>
          </a:xfrm>
          <a:prstGeom prst="rect">
            <a:avLst/>
          </a:prstGeom>
        </p:spPr>
        <p:txBody>
          <a:bodyPr wrap="square">
            <a:spAutoFit/>
          </a:bodyPr>
          <a:lstStyle/>
          <a:p>
            <a:br>
              <a:rPr lang="en" altLang="zh-CN" sz="1200" dirty="0"/>
            </a:br>
            <a:br>
              <a:rPr lang="en" altLang="zh-CN" sz="1200" dirty="0"/>
            </a:br>
            <a:r>
              <a:rPr lang="en" altLang="zh-CN" sz="1200" dirty="0"/>
              <a:t>    </a:t>
            </a:r>
            <a:r>
              <a:rPr lang="en" altLang="zh-CN" sz="1200" dirty="0">
                <a:solidFill>
                  <a:srgbClr val="CC7832"/>
                </a:solidFill>
              </a:rPr>
              <a:t>public static </a:t>
            </a:r>
            <a:r>
              <a:rPr lang="en" altLang="zh-CN" sz="1200" dirty="0" err="1"/>
              <a:t>SolrClient</a:t>
            </a:r>
            <a:r>
              <a:rPr lang="en" altLang="zh-CN" sz="1200" dirty="0"/>
              <a:t> </a:t>
            </a:r>
            <a:r>
              <a:rPr lang="en" altLang="zh-CN" sz="1200" dirty="0" err="1">
                <a:solidFill>
                  <a:srgbClr val="FFC66D"/>
                </a:solidFill>
              </a:rPr>
              <a:t>getSolrClient</a:t>
            </a:r>
            <a:r>
              <a:rPr lang="en" altLang="zh-CN" sz="1200" dirty="0"/>
              <a:t>() {</a:t>
            </a:r>
            <a:br>
              <a:rPr lang="en" altLang="zh-CN" sz="1200" dirty="0"/>
            </a:br>
            <a:r>
              <a:rPr lang="en" altLang="zh-CN" sz="1200" dirty="0"/>
              <a:t>        </a:t>
            </a:r>
            <a:r>
              <a:rPr lang="en" altLang="zh-CN" sz="1200" dirty="0">
                <a:solidFill>
                  <a:srgbClr val="CC7832"/>
                </a:solidFill>
              </a:rPr>
              <a:t>final </a:t>
            </a:r>
            <a:r>
              <a:rPr lang="en" altLang="zh-CN" sz="1200" dirty="0"/>
              <a:t>String </a:t>
            </a:r>
            <a:r>
              <a:rPr lang="en" altLang="zh-CN" sz="1200" dirty="0" err="1"/>
              <a:t>solrUrl</a:t>
            </a:r>
            <a:r>
              <a:rPr lang="en" altLang="zh-CN" sz="1200" dirty="0"/>
              <a:t> = </a:t>
            </a:r>
            <a:r>
              <a:rPr lang="en" altLang="zh-CN" sz="1200" dirty="0">
                <a:solidFill>
                  <a:srgbClr val="6A8759"/>
                </a:solidFill>
              </a:rPr>
              <a:t>"http://localhost:8983/</a:t>
            </a:r>
            <a:r>
              <a:rPr lang="en" altLang="zh-CN" sz="1200" dirty="0" err="1">
                <a:solidFill>
                  <a:srgbClr val="6A8759"/>
                </a:solidFill>
              </a:rPr>
              <a:t>solr</a:t>
            </a:r>
            <a:r>
              <a:rPr lang="en" altLang="zh-CN" sz="1200" dirty="0">
                <a:solidFill>
                  <a:srgbClr val="6A8759"/>
                </a:solidFill>
              </a:rPr>
              <a: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return new </a:t>
            </a:r>
            <a:r>
              <a:rPr lang="en" altLang="zh-CN" sz="1200" dirty="0" err="1"/>
              <a:t>HttpSolrClient.Builder</a:t>
            </a:r>
            <a:r>
              <a:rPr lang="en" altLang="zh-CN" sz="1200" dirty="0"/>
              <a:t>(</a:t>
            </a:r>
            <a:r>
              <a:rPr lang="en" altLang="zh-CN" sz="1200" dirty="0" err="1"/>
              <a:t>solrUrl</a:t>
            </a:r>
            <a:r>
              <a:rPr lang="en" altLang="zh-CN" sz="1200" dirty="0"/>
              <a:t>)</a:t>
            </a:r>
            <a:br>
              <a:rPr lang="en" altLang="zh-CN" sz="1200" dirty="0"/>
            </a:br>
            <a:r>
              <a:rPr lang="en" altLang="zh-CN" sz="1200" dirty="0"/>
              <a:t>                .</a:t>
            </a:r>
            <a:r>
              <a:rPr lang="en" altLang="zh-CN" sz="1200" dirty="0" err="1"/>
              <a:t>withConnectionTimeout</a:t>
            </a:r>
            <a:r>
              <a:rPr lang="en" altLang="zh-CN" sz="1200" dirty="0"/>
              <a:t>(</a:t>
            </a:r>
            <a:r>
              <a:rPr lang="en" altLang="zh-CN" sz="1200" dirty="0">
                <a:solidFill>
                  <a:srgbClr val="6897BB"/>
                </a:solidFill>
              </a:rPr>
              <a:t>10000</a:t>
            </a:r>
            <a:r>
              <a:rPr lang="en" altLang="zh-CN" sz="1200" dirty="0"/>
              <a:t>)</a:t>
            </a:r>
            <a:br>
              <a:rPr lang="en" altLang="zh-CN" sz="1200" dirty="0"/>
            </a:br>
            <a:r>
              <a:rPr lang="en" altLang="zh-CN" sz="1200" dirty="0"/>
              <a:t>                .</a:t>
            </a:r>
            <a:r>
              <a:rPr lang="en" altLang="zh-CN" sz="1200" dirty="0" err="1"/>
              <a:t>withSocketTimeout</a:t>
            </a:r>
            <a:r>
              <a:rPr lang="en" altLang="zh-CN" sz="1200" dirty="0"/>
              <a:t>(</a:t>
            </a:r>
            <a:r>
              <a:rPr lang="en" altLang="zh-CN" sz="1200" dirty="0">
                <a:solidFill>
                  <a:srgbClr val="6897BB"/>
                </a:solidFill>
              </a:rPr>
              <a:t>60000</a:t>
            </a:r>
            <a:r>
              <a:rPr lang="en" altLang="zh-CN" sz="1200" dirty="0"/>
              <a:t>)</a:t>
            </a:r>
            <a:br>
              <a:rPr lang="en" altLang="zh-CN" sz="1200" dirty="0"/>
            </a:br>
            <a:r>
              <a:rPr lang="en" altLang="zh-CN" sz="1200" dirty="0"/>
              <a:t>                .build()</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a:t>}</a:t>
            </a:r>
            <a:br>
              <a:rPr lang="en" altLang="zh-CN" sz="1200" dirty="0"/>
            </a:br>
            <a:br>
              <a:rPr lang="en" altLang="zh-CN" sz="1200" dirty="0"/>
            </a:br>
            <a:r>
              <a:rPr lang="en" altLang="zh-CN" sz="1200" dirty="0"/>
              <a:t>}</a:t>
            </a:r>
            <a:endParaRPr lang="zh-CN" altLang="en-US" sz="1200" dirty="0"/>
          </a:p>
        </p:txBody>
      </p:sp>
    </p:spTree>
    <p:extLst>
      <p:ext uri="{BB962C8B-B14F-4D97-AF65-F5344CB8AC3E}">
        <p14:creationId xmlns:p14="http://schemas.microsoft.com/office/powerpoint/2010/main" val="17226123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834D8-4A5A-0D44-8B24-B28868965B74}"/>
              </a:ext>
            </a:extLst>
          </p:cNvPr>
          <p:cNvSpPr>
            <a:spLocks noGrp="1"/>
          </p:cNvSpPr>
          <p:nvPr>
            <p:ph type="title"/>
          </p:nvPr>
        </p:nvSpPr>
        <p:spPr/>
        <p:txBody>
          <a:bodyPr/>
          <a:lstStyle/>
          <a:p>
            <a:r>
              <a:rPr kumimoji="1" lang="en" altLang="zh-CN" dirty="0"/>
              <a:t>Using </a:t>
            </a:r>
            <a:r>
              <a:rPr kumimoji="1" lang="en" altLang="zh-CN" dirty="0" err="1"/>
              <a:t>SolrJ</a:t>
            </a:r>
            <a:endParaRPr kumimoji="1" lang="zh-CN" altLang="en-US" dirty="0"/>
          </a:p>
        </p:txBody>
      </p:sp>
      <p:sp>
        <p:nvSpPr>
          <p:cNvPr id="3" name="内容占位符 2">
            <a:extLst>
              <a:ext uri="{FF2B5EF4-FFF2-40B4-BE49-F238E27FC236}">
                <a16:creationId xmlns:a16="http://schemas.microsoft.com/office/drawing/2014/main" id="{72177BAD-4A4C-BB41-9B67-F36DBB888718}"/>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5FF49EF3-F4B9-3444-AEB1-5D4F2C1B1F7B}"/>
              </a:ext>
            </a:extLst>
          </p:cNvPr>
          <p:cNvSpPr>
            <a:spLocks noGrp="1"/>
          </p:cNvSpPr>
          <p:nvPr>
            <p:ph type="sldNum" sz="quarter" idx="12"/>
          </p:nvPr>
        </p:nvSpPr>
        <p:spPr/>
        <p:txBody>
          <a:bodyPr/>
          <a:lstStyle/>
          <a:p>
            <a:fld id="{CB818ED7-1FAF-4BEC-A906-EB6564C334EB}" type="slidenum">
              <a:rPr lang="zh-CN" altLang="en-US" smtClean="0"/>
              <a:pPr/>
              <a:t>43</a:t>
            </a:fld>
            <a:endParaRPr lang="zh-CN" altLang="en-US" dirty="0"/>
          </a:p>
        </p:txBody>
      </p:sp>
      <p:pic>
        <p:nvPicPr>
          <p:cNvPr id="5" name="图片 4">
            <a:extLst>
              <a:ext uri="{FF2B5EF4-FFF2-40B4-BE49-F238E27FC236}">
                <a16:creationId xmlns:a16="http://schemas.microsoft.com/office/drawing/2014/main" id="{F834311A-29AE-2E44-A967-E77C3E2554E1}"/>
              </a:ext>
            </a:extLst>
          </p:cNvPr>
          <p:cNvPicPr>
            <a:picLocks noChangeAspect="1"/>
          </p:cNvPicPr>
          <p:nvPr/>
        </p:nvPicPr>
        <p:blipFill>
          <a:blip r:embed="rId2"/>
          <a:stretch>
            <a:fillRect/>
          </a:stretch>
        </p:blipFill>
        <p:spPr>
          <a:xfrm>
            <a:off x="1143000" y="694068"/>
            <a:ext cx="6858000" cy="4428485"/>
          </a:xfrm>
          <a:prstGeom prst="rect">
            <a:avLst/>
          </a:prstGeom>
        </p:spPr>
      </p:pic>
      <p:pic>
        <p:nvPicPr>
          <p:cNvPr id="6" name="图片 5">
            <a:extLst>
              <a:ext uri="{FF2B5EF4-FFF2-40B4-BE49-F238E27FC236}">
                <a16:creationId xmlns:a16="http://schemas.microsoft.com/office/drawing/2014/main" id="{62960FE0-53E0-9642-8D9D-03427D56D9E8}"/>
              </a:ext>
            </a:extLst>
          </p:cNvPr>
          <p:cNvPicPr>
            <a:picLocks noChangeAspect="1"/>
          </p:cNvPicPr>
          <p:nvPr/>
        </p:nvPicPr>
        <p:blipFill>
          <a:blip r:embed="rId3"/>
          <a:stretch>
            <a:fillRect/>
          </a:stretch>
        </p:blipFill>
        <p:spPr>
          <a:xfrm>
            <a:off x="4950042" y="3296701"/>
            <a:ext cx="3050958" cy="1640300"/>
          </a:xfrm>
          <a:prstGeom prst="rect">
            <a:avLst/>
          </a:prstGeom>
        </p:spPr>
      </p:pic>
    </p:spTree>
    <p:extLst>
      <p:ext uri="{BB962C8B-B14F-4D97-AF65-F5344CB8AC3E}">
        <p14:creationId xmlns:p14="http://schemas.microsoft.com/office/powerpoint/2010/main" val="478274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69739-2BC1-D247-9B79-9928A8602807}"/>
              </a:ext>
            </a:extLst>
          </p:cNvPr>
          <p:cNvSpPr>
            <a:spLocks noGrp="1"/>
          </p:cNvSpPr>
          <p:nvPr>
            <p:ph type="title"/>
          </p:nvPr>
        </p:nvSpPr>
        <p:spPr/>
        <p:txBody>
          <a:bodyPr/>
          <a:lstStyle/>
          <a:p>
            <a:r>
              <a:rPr kumimoji="1" lang="en-US" altLang="zh-CN" dirty="0"/>
              <a:t>Indexing</a:t>
            </a:r>
            <a:endParaRPr kumimoji="1" lang="zh-CN" altLang="en-US" dirty="0"/>
          </a:p>
        </p:txBody>
      </p:sp>
      <p:sp>
        <p:nvSpPr>
          <p:cNvPr id="3" name="内容占位符 2">
            <a:extLst>
              <a:ext uri="{FF2B5EF4-FFF2-40B4-BE49-F238E27FC236}">
                <a16:creationId xmlns:a16="http://schemas.microsoft.com/office/drawing/2014/main" id="{D410C684-4AD9-1F4B-85AA-165A9249D7CA}"/>
              </a:ext>
            </a:extLst>
          </p:cNvPr>
          <p:cNvSpPr>
            <a:spLocks noGrp="1"/>
          </p:cNvSpPr>
          <p:nvPr>
            <p:ph idx="1"/>
          </p:nvPr>
        </p:nvSpPr>
        <p:spPr/>
        <p:txBody>
          <a:bodyPr>
            <a:normAutofit/>
          </a:bodyPr>
          <a:lstStyle/>
          <a:p>
            <a:r>
              <a:rPr kumimoji="1" lang="en-US" altLang="zh-CN" sz="1500" dirty="0" err="1"/>
              <a:t>Indexing.java</a:t>
            </a:r>
            <a:endParaRPr kumimoji="1" lang="zh-CN" altLang="en-US" sz="1500" dirty="0"/>
          </a:p>
        </p:txBody>
      </p:sp>
      <p:sp>
        <p:nvSpPr>
          <p:cNvPr id="4" name="灯片编号占位符 3">
            <a:extLst>
              <a:ext uri="{FF2B5EF4-FFF2-40B4-BE49-F238E27FC236}">
                <a16:creationId xmlns:a16="http://schemas.microsoft.com/office/drawing/2014/main" id="{0F483F10-C0A3-6B4A-913F-D399E7C72A8F}"/>
              </a:ext>
            </a:extLst>
          </p:cNvPr>
          <p:cNvSpPr>
            <a:spLocks noGrp="1"/>
          </p:cNvSpPr>
          <p:nvPr>
            <p:ph type="sldNum" sz="quarter" idx="12"/>
          </p:nvPr>
        </p:nvSpPr>
        <p:spPr/>
        <p:txBody>
          <a:bodyPr/>
          <a:lstStyle/>
          <a:p>
            <a:fld id="{CB818ED7-1FAF-4BEC-A906-EB6564C334EB}" type="slidenum">
              <a:rPr lang="zh-CN" altLang="en-US" smtClean="0"/>
              <a:pPr/>
              <a:t>44</a:t>
            </a:fld>
            <a:endParaRPr lang="zh-CN" altLang="en-US" dirty="0"/>
          </a:p>
        </p:txBody>
      </p:sp>
      <p:sp>
        <p:nvSpPr>
          <p:cNvPr id="5" name="矩形 4">
            <a:extLst>
              <a:ext uri="{FF2B5EF4-FFF2-40B4-BE49-F238E27FC236}">
                <a16:creationId xmlns:a16="http://schemas.microsoft.com/office/drawing/2014/main" id="{85210285-6FE6-9A4E-8EA4-3DC811065014}"/>
              </a:ext>
            </a:extLst>
          </p:cNvPr>
          <p:cNvSpPr/>
          <p:nvPr/>
        </p:nvSpPr>
        <p:spPr>
          <a:xfrm>
            <a:off x="1547664" y="1275606"/>
            <a:ext cx="6156684" cy="1546577"/>
          </a:xfrm>
          <a:prstGeom prst="rect">
            <a:avLst/>
          </a:prstGeom>
        </p:spPr>
        <p:txBody>
          <a:bodyPr wrap="square">
            <a:spAutoFit/>
          </a:bodyPr>
          <a:lstStyle/>
          <a:p>
            <a:r>
              <a:rPr lang="en" altLang="zh-CN" sz="1350" dirty="0">
                <a:solidFill>
                  <a:srgbClr val="CC7832"/>
                </a:solidFill>
              </a:rPr>
              <a:t>final </a:t>
            </a:r>
            <a:r>
              <a:rPr lang="en" altLang="zh-CN" sz="1350" dirty="0" err="1"/>
              <a:t>SolrInputDocument</a:t>
            </a:r>
            <a:r>
              <a:rPr lang="en" altLang="zh-CN" sz="1350" dirty="0"/>
              <a:t> doc = </a:t>
            </a:r>
            <a:r>
              <a:rPr lang="en" altLang="zh-CN" sz="1350" dirty="0">
                <a:solidFill>
                  <a:srgbClr val="CC7832"/>
                </a:solidFill>
              </a:rPr>
              <a:t>new </a:t>
            </a:r>
            <a:r>
              <a:rPr lang="en" altLang="zh-CN" sz="1350" dirty="0" err="1"/>
              <a:t>SolrInputDocument</a:t>
            </a:r>
            <a:r>
              <a:rPr lang="en" altLang="zh-CN" sz="1350" dirty="0"/>
              <a:t>()</a:t>
            </a:r>
            <a:r>
              <a:rPr lang="en" altLang="zh-CN" sz="1350" dirty="0">
                <a:solidFill>
                  <a:srgbClr val="CC7832"/>
                </a:solidFill>
              </a:rPr>
              <a:t>;</a:t>
            </a:r>
            <a:br>
              <a:rPr lang="en" altLang="zh-CN" sz="1350" dirty="0">
                <a:solidFill>
                  <a:srgbClr val="CC7832"/>
                </a:solidFill>
              </a:rPr>
            </a:br>
            <a:r>
              <a:rPr lang="en" altLang="zh-CN" sz="1350" dirty="0" err="1"/>
              <a:t>doc.addField</a:t>
            </a:r>
            <a:r>
              <a:rPr lang="en" altLang="zh-CN" sz="1350" dirty="0"/>
              <a:t>(</a:t>
            </a:r>
            <a:r>
              <a:rPr lang="en" altLang="zh-CN" sz="1350" dirty="0">
                <a:solidFill>
                  <a:srgbClr val="6A8759"/>
                </a:solidFill>
              </a:rPr>
              <a:t>“id”</a:t>
            </a:r>
            <a:r>
              <a:rPr lang="en" altLang="zh-CN" sz="1350" dirty="0">
                <a:solidFill>
                  <a:srgbClr val="CC7832"/>
                </a:solidFill>
              </a:rPr>
              <a:t>, </a:t>
            </a:r>
            <a:r>
              <a:rPr lang="en" altLang="zh-CN" sz="1350" dirty="0" err="1"/>
              <a:t>UUID.</a:t>
            </a:r>
            <a:r>
              <a:rPr lang="en" altLang="zh-CN" sz="1350" i="1" dirty="0" err="1"/>
              <a:t>randomUUID</a:t>
            </a:r>
            <a:r>
              <a:rPr lang="en" altLang="zh-CN" sz="1350" dirty="0"/>
              <a:t>().</a:t>
            </a:r>
            <a:r>
              <a:rPr lang="en" altLang="zh-CN" sz="1350" dirty="0" err="1"/>
              <a:t>toString</a:t>
            </a:r>
            <a:r>
              <a:rPr lang="en" altLang="zh-CN" sz="1350" dirty="0"/>
              <a:t>())</a:t>
            </a:r>
            <a:r>
              <a:rPr lang="en" altLang="zh-CN" sz="1350" dirty="0">
                <a:solidFill>
                  <a:srgbClr val="CC7832"/>
                </a:solidFill>
              </a:rPr>
              <a:t>;</a:t>
            </a:r>
            <a:br>
              <a:rPr lang="en" altLang="zh-CN" sz="1350" dirty="0">
                <a:solidFill>
                  <a:srgbClr val="CC7832"/>
                </a:solidFill>
              </a:rPr>
            </a:br>
            <a:r>
              <a:rPr lang="en" altLang="zh-CN" sz="1350" dirty="0" err="1"/>
              <a:t>doc.addField</a:t>
            </a:r>
            <a:r>
              <a:rPr lang="en" altLang="zh-CN" sz="1350" dirty="0"/>
              <a:t>(</a:t>
            </a:r>
            <a:r>
              <a:rPr lang="en" altLang="zh-CN" sz="1350" dirty="0">
                <a:solidFill>
                  <a:srgbClr val="6A8759"/>
                </a:solidFill>
              </a:rPr>
              <a:t>“name”</a:t>
            </a:r>
            <a:r>
              <a:rPr lang="en" altLang="zh-CN" sz="1350" dirty="0">
                <a:solidFill>
                  <a:srgbClr val="CC7832"/>
                </a:solidFill>
              </a:rPr>
              <a:t>, </a:t>
            </a:r>
            <a:r>
              <a:rPr lang="en" altLang="zh-CN" sz="1350" dirty="0">
                <a:solidFill>
                  <a:srgbClr val="6A8759"/>
                </a:solidFill>
              </a:rPr>
              <a:t>“Amazon Kindle Paperwhite”</a:t>
            </a:r>
            <a:r>
              <a:rPr lang="en" altLang="zh-CN" sz="1350" dirty="0"/>
              <a:t>)</a:t>
            </a:r>
            <a:r>
              <a:rPr lang="en" altLang="zh-CN" sz="1350" dirty="0">
                <a:solidFill>
                  <a:srgbClr val="CC7832"/>
                </a:solidFill>
              </a:rPr>
              <a:t>;</a:t>
            </a:r>
            <a:br>
              <a:rPr lang="en" altLang="zh-CN" sz="1350" dirty="0">
                <a:solidFill>
                  <a:srgbClr val="CC7832"/>
                </a:solidFill>
              </a:rPr>
            </a:br>
            <a:br>
              <a:rPr lang="en" altLang="zh-CN" sz="1350" dirty="0">
                <a:solidFill>
                  <a:srgbClr val="CC7832"/>
                </a:solidFill>
              </a:rPr>
            </a:br>
            <a:r>
              <a:rPr lang="en" altLang="zh-CN" sz="1350" dirty="0">
                <a:solidFill>
                  <a:srgbClr val="CC7832"/>
                </a:solidFill>
              </a:rPr>
              <a:t>final </a:t>
            </a:r>
            <a:r>
              <a:rPr lang="en" altLang="zh-CN" sz="1350" dirty="0" err="1"/>
              <a:t>UpdateResponse</a:t>
            </a:r>
            <a:r>
              <a:rPr lang="en" altLang="zh-CN" sz="1350" dirty="0"/>
              <a:t> </a:t>
            </a:r>
            <a:r>
              <a:rPr lang="en" altLang="zh-CN" sz="1350" dirty="0" err="1"/>
              <a:t>updateResponse</a:t>
            </a:r>
            <a:r>
              <a:rPr lang="en" altLang="zh-CN" sz="1350" dirty="0"/>
              <a:t> =</a:t>
            </a:r>
            <a:r>
              <a:rPr lang="zh-CN" altLang="en-US" sz="1350" dirty="0"/>
              <a:t> </a:t>
            </a:r>
            <a:r>
              <a:rPr lang="en" altLang="zh-CN" sz="1350" dirty="0" err="1"/>
              <a:t>client.add</a:t>
            </a:r>
            <a:r>
              <a:rPr lang="en" altLang="zh-CN" sz="1350" dirty="0"/>
              <a:t>(</a:t>
            </a:r>
            <a:r>
              <a:rPr lang="en" altLang="zh-CN" sz="1350" dirty="0">
                <a:solidFill>
                  <a:srgbClr val="6A8759"/>
                </a:solidFill>
              </a:rPr>
              <a:t>"</a:t>
            </a:r>
            <a:r>
              <a:rPr lang="en" altLang="zh-CN" sz="1350" dirty="0" err="1">
                <a:solidFill>
                  <a:srgbClr val="6A8759"/>
                </a:solidFill>
              </a:rPr>
              <a:t>techproducts</a:t>
            </a:r>
            <a:r>
              <a:rPr lang="en" altLang="zh-CN" sz="1350" dirty="0">
                <a:solidFill>
                  <a:srgbClr val="6A8759"/>
                </a:solidFill>
              </a:rPr>
              <a:t>"</a:t>
            </a:r>
            <a:r>
              <a:rPr lang="en" altLang="zh-CN" sz="1350" dirty="0">
                <a:solidFill>
                  <a:srgbClr val="CC7832"/>
                </a:solidFill>
              </a:rPr>
              <a:t>, </a:t>
            </a:r>
            <a:r>
              <a:rPr lang="en" altLang="zh-CN" sz="1350" dirty="0"/>
              <a:t>doc)</a:t>
            </a:r>
            <a:r>
              <a:rPr lang="en" altLang="zh-CN" sz="1350" dirty="0">
                <a:solidFill>
                  <a:srgbClr val="CC7832"/>
                </a:solidFill>
              </a:rPr>
              <a:t>;</a:t>
            </a:r>
            <a:br>
              <a:rPr lang="en" altLang="zh-CN" sz="1350" dirty="0">
                <a:solidFill>
                  <a:srgbClr val="CC7832"/>
                </a:solidFill>
              </a:rPr>
            </a:br>
            <a:r>
              <a:rPr lang="en" altLang="zh-CN" sz="1350" dirty="0">
                <a:solidFill>
                  <a:srgbClr val="808080"/>
                </a:solidFill>
              </a:rPr>
              <a:t>// Indexed documents must be committed</a:t>
            </a:r>
            <a:br>
              <a:rPr lang="en" altLang="zh-CN" sz="1350" dirty="0">
                <a:solidFill>
                  <a:srgbClr val="808080"/>
                </a:solidFill>
              </a:rPr>
            </a:br>
            <a:r>
              <a:rPr lang="en" altLang="zh-CN" sz="1350" dirty="0" err="1"/>
              <a:t>client.commit</a:t>
            </a:r>
            <a:r>
              <a:rPr lang="en" altLang="zh-CN" sz="1350" dirty="0"/>
              <a:t>(</a:t>
            </a:r>
            <a:r>
              <a:rPr lang="en" altLang="zh-CN" sz="1350" dirty="0">
                <a:solidFill>
                  <a:srgbClr val="6A8759"/>
                </a:solidFill>
              </a:rPr>
              <a:t>"</a:t>
            </a:r>
            <a:r>
              <a:rPr lang="en" altLang="zh-CN" sz="1350" dirty="0" err="1">
                <a:solidFill>
                  <a:srgbClr val="6A8759"/>
                </a:solidFill>
              </a:rPr>
              <a:t>techproducts</a:t>
            </a:r>
            <a:r>
              <a:rPr lang="en" altLang="zh-CN" sz="1350" dirty="0">
                <a:solidFill>
                  <a:srgbClr val="6A8759"/>
                </a:solidFill>
              </a:rPr>
              <a:t>"</a:t>
            </a:r>
            <a:r>
              <a:rPr lang="en" altLang="zh-CN" sz="1350" dirty="0"/>
              <a:t>)</a:t>
            </a:r>
            <a:r>
              <a:rPr lang="en" altLang="zh-CN" sz="1350" dirty="0">
                <a:solidFill>
                  <a:srgbClr val="CC7832"/>
                </a:solidFill>
              </a:rPr>
              <a:t>;</a:t>
            </a:r>
            <a:endParaRPr lang="zh-CN" altLang="en-US" sz="1350" dirty="0"/>
          </a:p>
        </p:txBody>
      </p:sp>
      <p:pic>
        <p:nvPicPr>
          <p:cNvPr id="6" name="图片 5">
            <a:extLst>
              <a:ext uri="{FF2B5EF4-FFF2-40B4-BE49-F238E27FC236}">
                <a16:creationId xmlns:a16="http://schemas.microsoft.com/office/drawing/2014/main" id="{E54012C4-BF14-4748-AD6B-A29DA46004E0}"/>
              </a:ext>
            </a:extLst>
          </p:cNvPr>
          <p:cNvPicPr>
            <a:picLocks noChangeAspect="1"/>
          </p:cNvPicPr>
          <p:nvPr/>
        </p:nvPicPr>
        <p:blipFill>
          <a:blip r:embed="rId2"/>
          <a:stretch>
            <a:fillRect/>
          </a:stretch>
        </p:blipFill>
        <p:spPr>
          <a:xfrm>
            <a:off x="4110921" y="2961696"/>
            <a:ext cx="3912096" cy="2023287"/>
          </a:xfrm>
          <a:prstGeom prst="rect">
            <a:avLst/>
          </a:prstGeom>
        </p:spPr>
      </p:pic>
    </p:spTree>
    <p:extLst>
      <p:ext uri="{BB962C8B-B14F-4D97-AF65-F5344CB8AC3E}">
        <p14:creationId xmlns:p14="http://schemas.microsoft.com/office/powerpoint/2010/main" val="9116616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983D4-7972-8C43-8D36-54805E8DE48B}"/>
              </a:ext>
            </a:extLst>
          </p:cNvPr>
          <p:cNvSpPr>
            <a:spLocks noGrp="1"/>
          </p:cNvSpPr>
          <p:nvPr>
            <p:ph type="title"/>
          </p:nvPr>
        </p:nvSpPr>
        <p:spPr/>
        <p:txBody>
          <a:bodyPr/>
          <a:lstStyle/>
          <a:p>
            <a:r>
              <a:rPr kumimoji="1" lang="en-US" altLang="zh-CN" dirty="0"/>
              <a:t>Java Object Binding</a:t>
            </a:r>
            <a:endParaRPr kumimoji="1" lang="zh-CN" altLang="en-US" dirty="0"/>
          </a:p>
        </p:txBody>
      </p:sp>
      <p:sp>
        <p:nvSpPr>
          <p:cNvPr id="3" name="内容占位符 2">
            <a:extLst>
              <a:ext uri="{FF2B5EF4-FFF2-40B4-BE49-F238E27FC236}">
                <a16:creationId xmlns:a16="http://schemas.microsoft.com/office/drawing/2014/main" id="{64DC4E10-9FFD-7046-8535-AF8905B35FC3}"/>
              </a:ext>
            </a:extLst>
          </p:cNvPr>
          <p:cNvSpPr>
            <a:spLocks noGrp="1"/>
          </p:cNvSpPr>
          <p:nvPr>
            <p:ph idx="1"/>
          </p:nvPr>
        </p:nvSpPr>
        <p:spPr/>
        <p:txBody>
          <a:bodyPr>
            <a:normAutofit/>
          </a:bodyPr>
          <a:lstStyle/>
          <a:p>
            <a:r>
              <a:rPr kumimoji="1" lang="en-US" altLang="zh-CN" sz="1500" dirty="0" err="1"/>
              <a:t>TechProduct.java</a:t>
            </a:r>
            <a:endParaRPr kumimoji="1" lang="zh-CN" altLang="en-US" sz="1500" dirty="0"/>
          </a:p>
        </p:txBody>
      </p:sp>
      <p:sp>
        <p:nvSpPr>
          <p:cNvPr id="4" name="灯片编号占位符 3">
            <a:extLst>
              <a:ext uri="{FF2B5EF4-FFF2-40B4-BE49-F238E27FC236}">
                <a16:creationId xmlns:a16="http://schemas.microsoft.com/office/drawing/2014/main" id="{22B3E6FA-2657-044B-80C9-21E622B01799}"/>
              </a:ext>
            </a:extLst>
          </p:cNvPr>
          <p:cNvSpPr>
            <a:spLocks noGrp="1"/>
          </p:cNvSpPr>
          <p:nvPr>
            <p:ph type="sldNum" sz="quarter" idx="12"/>
          </p:nvPr>
        </p:nvSpPr>
        <p:spPr/>
        <p:txBody>
          <a:bodyPr/>
          <a:lstStyle/>
          <a:p>
            <a:fld id="{CB818ED7-1FAF-4BEC-A906-EB6564C334EB}" type="slidenum">
              <a:rPr lang="zh-CN" altLang="en-US" smtClean="0"/>
              <a:pPr/>
              <a:t>45</a:t>
            </a:fld>
            <a:endParaRPr lang="zh-CN" altLang="en-US" dirty="0"/>
          </a:p>
        </p:txBody>
      </p:sp>
      <p:sp>
        <p:nvSpPr>
          <p:cNvPr id="5" name="矩形 4">
            <a:extLst>
              <a:ext uri="{FF2B5EF4-FFF2-40B4-BE49-F238E27FC236}">
                <a16:creationId xmlns:a16="http://schemas.microsoft.com/office/drawing/2014/main" id="{C09FFD22-3A66-1043-A300-C3D72525A0B8}"/>
              </a:ext>
            </a:extLst>
          </p:cNvPr>
          <p:cNvSpPr/>
          <p:nvPr/>
        </p:nvSpPr>
        <p:spPr>
          <a:xfrm>
            <a:off x="3275856" y="815679"/>
            <a:ext cx="3429000" cy="3970318"/>
          </a:xfrm>
          <a:prstGeom prst="rect">
            <a:avLst/>
          </a:prstGeom>
        </p:spPr>
        <p:txBody>
          <a:bodyPr>
            <a:spAutoFit/>
          </a:bodyPr>
          <a:lstStyle/>
          <a:p>
            <a:r>
              <a:rPr lang="en" altLang="zh-CN" sz="1200" dirty="0">
                <a:solidFill>
                  <a:srgbClr val="CC7832"/>
                </a:solidFill>
              </a:rPr>
              <a:t>public class </a:t>
            </a:r>
            <a:r>
              <a:rPr lang="en" altLang="zh-CN" sz="1200" dirty="0" err="1"/>
              <a:t>TechProduct</a:t>
            </a:r>
            <a:r>
              <a:rPr lang="en" altLang="zh-CN" sz="1200" dirty="0"/>
              <a:t> {</a:t>
            </a:r>
            <a:br>
              <a:rPr lang="en" altLang="zh-CN" sz="1200" dirty="0"/>
            </a:br>
            <a:r>
              <a:rPr lang="en" altLang="zh-CN" sz="1200" dirty="0"/>
              <a:t>    </a:t>
            </a:r>
            <a:r>
              <a:rPr lang="en" altLang="zh-CN" sz="1200" dirty="0">
                <a:solidFill>
                  <a:srgbClr val="BBB529"/>
                </a:solidFill>
              </a:rPr>
              <a:t>@Field</a:t>
            </a:r>
            <a:br>
              <a:rPr lang="en" altLang="zh-CN" sz="1200" dirty="0">
                <a:solidFill>
                  <a:srgbClr val="BBB529"/>
                </a:solidFill>
              </a:rPr>
            </a:br>
            <a:r>
              <a:rPr lang="en" altLang="zh-CN" sz="1200" dirty="0">
                <a:solidFill>
                  <a:srgbClr val="BBB529"/>
                </a:solidFill>
              </a:rPr>
              <a:t>    </a:t>
            </a:r>
            <a:r>
              <a:rPr lang="en" altLang="zh-CN" sz="1200" dirty="0">
                <a:solidFill>
                  <a:srgbClr val="CC7832"/>
                </a:solidFill>
              </a:rPr>
              <a:t>public </a:t>
            </a:r>
            <a:r>
              <a:rPr lang="en" altLang="zh-CN" sz="1200" dirty="0"/>
              <a:t>String </a:t>
            </a:r>
            <a:r>
              <a:rPr lang="en" altLang="zh-CN" sz="1200" dirty="0">
                <a:solidFill>
                  <a:srgbClr val="9876AA"/>
                </a:solidFill>
              </a:rPr>
              <a:t>id</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a:solidFill>
                  <a:srgbClr val="BBB529"/>
                </a:solidFill>
              </a:rPr>
              <a:t>@Field</a:t>
            </a:r>
            <a:br>
              <a:rPr lang="en" altLang="zh-CN" sz="1200" dirty="0">
                <a:solidFill>
                  <a:srgbClr val="BBB529"/>
                </a:solidFill>
              </a:rPr>
            </a:br>
            <a:r>
              <a:rPr lang="en" altLang="zh-CN" sz="1200" dirty="0">
                <a:solidFill>
                  <a:srgbClr val="BBB529"/>
                </a:solidFill>
              </a:rPr>
              <a:t>    </a:t>
            </a:r>
            <a:r>
              <a:rPr lang="en" altLang="zh-CN" sz="1200" dirty="0">
                <a:solidFill>
                  <a:srgbClr val="CC7832"/>
                </a:solidFill>
              </a:rPr>
              <a:t>public </a:t>
            </a:r>
            <a:r>
              <a:rPr lang="en" altLang="zh-CN" sz="1200" dirty="0"/>
              <a:t>String </a:t>
            </a:r>
            <a:r>
              <a:rPr lang="en" altLang="zh-CN" sz="1200" dirty="0">
                <a:solidFill>
                  <a:srgbClr val="9876AA"/>
                </a:solidFill>
              </a:rPr>
              <a:t>name</a:t>
            </a:r>
            <a:r>
              <a:rPr lang="en" altLang="zh-CN" sz="1200" dirty="0">
                <a:solidFill>
                  <a:srgbClr val="CC7832"/>
                </a:solidFill>
              </a:rPr>
              <a:t>;</a:t>
            </a:r>
            <a:br>
              <a:rPr lang="en" altLang="zh-CN" sz="1200" dirty="0">
                <a:solidFill>
                  <a:srgbClr val="CC7832"/>
                </a:solidFill>
              </a:rPr>
            </a:br>
            <a:br>
              <a:rPr lang="en" altLang="zh-CN" sz="1200" dirty="0">
                <a:solidFill>
                  <a:srgbClr val="CC7832"/>
                </a:solidFill>
              </a:rPr>
            </a:br>
            <a:r>
              <a:rPr lang="en" altLang="zh-CN" sz="1200" dirty="0">
                <a:solidFill>
                  <a:srgbClr val="CC7832"/>
                </a:solidFill>
              </a:rPr>
              <a:t>    public </a:t>
            </a:r>
            <a:r>
              <a:rPr lang="en" altLang="zh-CN" sz="1200" dirty="0" err="1">
                <a:solidFill>
                  <a:srgbClr val="FFC66D"/>
                </a:solidFill>
              </a:rPr>
              <a:t>TechProduct</a:t>
            </a:r>
            <a:r>
              <a:rPr lang="en" altLang="zh-CN" sz="1200" dirty="0"/>
              <a:t>(String id</a:t>
            </a:r>
            <a:r>
              <a:rPr lang="en" altLang="zh-CN" sz="1200" dirty="0">
                <a:solidFill>
                  <a:srgbClr val="CC7832"/>
                </a:solidFill>
              </a:rPr>
              <a:t>, </a:t>
            </a:r>
            <a:r>
              <a:rPr lang="en" altLang="zh-CN" sz="1200" dirty="0"/>
              <a:t>String name) {</a:t>
            </a:r>
            <a:br>
              <a:rPr lang="en" altLang="zh-CN" sz="1200" dirty="0"/>
            </a:br>
            <a:r>
              <a:rPr lang="en" altLang="zh-CN" sz="1200" dirty="0"/>
              <a:t>        </a:t>
            </a:r>
            <a:r>
              <a:rPr lang="en" altLang="zh-CN" sz="1200" dirty="0" err="1">
                <a:solidFill>
                  <a:srgbClr val="CC7832"/>
                </a:solidFill>
              </a:rPr>
              <a:t>this</a:t>
            </a:r>
            <a:r>
              <a:rPr lang="en" altLang="zh-CN" sz="1200" dirty="0" err="1"/>
              <a:t>.</a:t>
            </a:r>
            <a:r>
              <a:rPr lang="en" altLang="zh-CN" sz="1200" dirty="0" err="1">
                <a:solidFill>
                  <a:srgbClr val="9876AA"/>
                </a:solidFill>
              </a:rPr>
              <a:t>id</a:t>
            </a:r>
            <a:r>
              <a:rPr lang="en" altLang="zh-CN" sz="1200" dirty="0">
                <a:solidFill>
                  <a:srgbClr val="9876AA"/>
                </a:solidFill>
              </a:rPr>
              <a:t> </a:t>
            </a:r>
            <a:r>
              <a:rPr lang="en" altLang="zh-CN" sz="1200" dirty="0"/>
              <a:t>= id</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err="1">
                <a:solidFill>
                  <a:srgbClr val="CC7832"/>
                </a:solidFill>
              </a:rPr>
              <a:t>this</a:t>
            </a:r>
            <a:r>
              <a:rPr lang="en" altLang="zh-CN" sz="1200" dirty="0" err="1"/>
              <a:t>.</a:t>
            </a:r>
            <a:r>
              <a:rPr lang="en" altLang="zh-CN" sz="1200" dirty="0" err="1">
                <a:solidFill>
                  <a:srgbClr val="9876AA"/>
                </a:solidFill>
              </a:rPr>
              <a:t>name</a:t>
            </a:r>
            <a:r>
              <a:rPr lang="en" altLang="zh-CN" sz="1200" dirty="0">
                <a:solidFill>
                  <a:srgbClr val="9876AA"/>
                </a:solidFill>
              </a:rPr>
              <a:t> </a:t>
            </a:r>
            <a:r>
              <a:rPr lang="en" altLang="zh-CN" sz="1200" dirty="0"/>
              <a:t>= name</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a:t>}</a:t>
            </a:r>
            <a:br>
              <a:rPr lang="en" altLang="zh-CN" sz="1200" dirty="0"/>
            </a:br>
            <a:br>
              <a:rPr lang="en" altLang="zh-CN" sz="1200" dirty="0"/>
            </a:br>
            <a:r>
              <a:rPr lang="en" altLang="zh-CN" sz="1200" dirty="0"/>
              <a:t>    </a:t>
            </a:r>
            <a:r>
              <a:rPr lang="en" altLang="zh-CN" sz="1200" dirty="0">
                <a:solidFill>
                  <a:srgbClr val="CC7832"/>
                </a:solidFill>
              </a:rPr>
              <a:t>public </a:t>
            </a:r>
            <a:r>
              <a:rPr lang="en" altLang="zh-CN" sz="1200" dirty="0" err="1">
                <a:solidFill>
                  <a:srgbClr val="FFC66D"/>
                </a:solidFill>
              </a:rPr>
              <a:t>TechProduct</a:t>
            </a:r>
            <a:r>
              <a:rPr lang="en" altLang="zh-CN" sz="1200" dirty="0"/>
              <a:t>() { }</a:t>
            </a:r>
            <a:br>
              <a:rPr lang="en" altLang="zh-CN" sz="1200" dirty="0"/>
            </a:br>
            <a:br>
              <a:rPr lang="en" altLang="zh-CN" sz="1200" dirty="0"/>
            </a:br>
            <a:r>
              <a:rPr lang="en" altLang="zh-CN" sz="1200" dirty="0"/>
              <a:t>    </a:t>
            </a:r>
            <a:r>
              <a:rPr lang="en" altLang="zh-CN" sz="1200" dirty="0">
                <a:solidFill>
                  <a:srgbClr val="CC7832"/>
                </a:solidFill>
              </a:rPr>
              <a:t>public </a:t>
            </a:r>
            <a:r>
              <a:rPr lang="en" altLang="zh-CN" sz="1200" dirty="0"/>
              <a:t>String </a:t>
            </a:r>
            <a:r>
              <a:rPr lang="en" altLang="zh-CN" sz="1200" dirty="0" err="1">
                <a:solidFill>
                  <a:srgbClr val="FFC66D"/>
                </a:solidFill>
              </a:rPr>
              <a:t>getId</a:t>
            </a:r>
            <a:r>
              <a:rPr lang="en" altLang="zh-CN" sz="1200" dirty="0"/>
              <a:t>() {</a:t>
            </a:r>
            <a:br>
              <a:rPr lang="en" altLang="zh-CN" sz="1200" dirty="0"/>
            </a:br>
            <a:r>
              <a:rPr lang="en" altLang="zh-CN" sz="1200" dirty="0"/>
              <a:t>        </a:t>
            </a:r>
            <a:r>
              <a:rPr lang="en" altLang="zh-CN" sz="1200" dirty="0">
                <a:solidFill>
                  <a:srgbClr val="CC7832"/>
                </a:solidFill>
              </a:rPr>
              <a:t>return </a:t>
            </a:r>
            <a:r>
              <a:rPr lang="en" altLang="zh-CN" sz="1200" dirty="0" err="1">
                <a:solidFill>
                  <a:srgbClr val="CC7832"/>
                </a:solidFill>
              </a:rPr>
              <a:t>this</a:t>
            </a:r>
            <a:r>
              <a:rPr lang="en" altLang="zh-CN" sz="1200" dirty="0" err="1"/>
              <a:t>.</a:t>
            </a:r>
            <a:r>
              <a:rPr lang="en" altLang="zh-CN" sz="1200" dirty="0" err="1">
                <a:solidFill>
                  <a:srgbClr val="9876AA"/>
                </a:solidFill>
              </a:rPr>
              <a:t>id</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a:t>}</a:t>
            </a:r>
            <a:br>
              <a:rPr lang="en" altLang="zh-CN" sz="1200" dirty="0"/>
            </a:br>
            <a:br>
              <a:rPr lang="en" altLang="zh-CN" sz="1200" dirty="0"/>
            </a:br>
            <a:r>
              <a:rPr lang="en" altLang="zh-CN" sz="1200" dirty="0"/>
              <a:t>    </a:t>
            </a:r>
            <a:r>
              <a:rPr lang="en" altLang="zh-CN" sz="1200" dirty="0">
                <a:solidFill>
                  <a:srgbClr val="CC7832"/>
                </a:solidFill>
              </a:rPr>
              <a:t>public </a:t>
            </a:r>
            <a:r>
              <a:rPr lang="en" altLang="zh-CN" sz="1200" dirty="0"/>
              <a:t>String </a:t>
            </a:r>
            <a:r>
              <a:rPr lang="en" altLang="zh-CN" sz="1200" dirty="0" err="1">
                <a:solidFill>
                  <a:srgbClr val="FFC66D"/>
                </a:solidFill>
              </a:rPr>
              <a:t>getName</a:t>
            </a:r>
            <a:r>
              <a:rPr lang="en" altLang="zh-CN" sz="1200" dirty="0"/>
              <a:t>() {</a:t>
            </a:r>
            <a:br>
              <a:rPr lang="en" altLang="zh-CN" sz="1200" dirty="0"/>
            </a:br>
            <a:r>
              <a:rPr lang="en" altLang="zh-CN" sz="1200" dirty="0"/>
              <a:t>        </a:t>
            </a:r>
            <a:r>
              <a:rPr lang="en" altLang="zh-CN" sz="1200" dirty="0">
                <a:solidFill>
                  <a:srgbClr val="CC7832"/>
                </a:solidFill>
              </a:rPr>
              <a:t>return </a:t>
            </a:r>
            <a:r>
              <a:rPr lang="en" altLang="zh-CN" sz="1200" dirty="0" err="1">
                <a:solidFill>
                  <a:srgbClr val="CC7832"/>
                </a:solidFill>
              </a:rPr>
              <a:t>this</a:t>
            </a:r>
            <a:r>
              <a:rPr lang="en" altLang="zh-CN" sz="1200" dirty="0" err="1"/>
              <a:t>.</a:t>
            </a:r>
            <a:r>
              <a:rPr lang="en" altLang="zh-CN" sz="1200" dirty="0" err="1">
                <a:solidFill>
                  <a:srgbClr val="9876AA"/>
                </a:solidFill>
              </a:rPr>
              <a:t>name</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a:t>}</a:t>
            </a:r>
            <a:br>
              <a:rPr lang="en" altLang="zh-CN" sz="1200" dirty="0"/>
            </a:br>
            <a:r>
              <a:rPr lang="en" altLang="zh-CN" sz="1200" dirty="0"/>
              <a:t>}</a:t>
            </a:r>
            <a:endParaRPr lang="zh-CN" altLang="en-US" sz="1200" dirty="0"/>
          </a:p>
        </p:txBody>
      </p:sp>
    </p:spTree>
    <p:extLst>
      <p:ext uri="{BB962C8B-B14F-4D97-AF65-F5344CB8AC3E}">
        <p14:creationId xmlns:p14="http://schemas.microsoft.com/office/powerpoint/2010/main" val="1822502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71140-16B2-9541-9C37-C706EBD9872F}"/>
              </a:ext>
            </a:extLst>
          </p:cNvPr>
          <p:cNvSpPr>
            <a:spLocks noGrp="1"/>
          </p:cNvSpPr>
          <p:nvPr>
            <p:ph type="title"/>
          </p:nvPr>
        </p:nvSpPr>
        <p:spPr/>
        <p:txBody>
          <a:bodyPr/>
          <a:lstStyle/>
          <a:p>
            <a:r>
              <a:rPr kumimoji="1" lang="en-US" altLang="zh-CN" dirty="0"/>
              <a:t>Java Object Binding</a:t>
            </a:r>
            <a:endParaRPr kumimoji="1" lang="zh-CN" altLang="en-US" dirty="0"/>
          </a:p>
        </p:txBody>
      </p:sp>
      <p:sp>
        <p:nvSpPr>
          <p:cNvPr id="3" name="内容占位符 2">
            <a:extLst>
              <a:ext uri="{FF2B5EF4-FFF2-40B4-BE49-F238E27FC236}">
                <a16:creationId xmlns:a16="http://schemas.microsoft.com/office/drawing/2014/main" id="{4842FD05-E3A0-354A-BDFB-329439CDF843}"/>
              </a:ext>
            </a:extLst>
          </p:cNvPr>
          <p:cNvSpPr>
            <a:spLocks noGrp="1"/>
          </p:cNvSpPr>
          <p:nvPr>
            <p:ph idx="1"/>
          </p:nvPr>
        </p:nvSpPr>
        <p:spPr/>
        <p:txBody>
          <a:bodyPr>
            <a:normAutofit/>
          </a:bodyPr>
          <a:lstStyle/>
          <a:p>
            <a:r>
              <a:rPr kumimoji="1" lang="en-US" altLang="zh-CN" sz="1500" dirty="0" err="1"/>
              <a:t>ObjectBinding.java</a:t>
            </a:r>
            <a:endParaRPr kumimoji="1" lang="zh-CN" altLang="en-US" sz="1500" dirty="0"/>
          </a:p>
        </p:txBody>
      </p:sp>
      <p:sp>
        <p:nvSpPr>
          <p:cNvPr id="4" name="灯片编号占位符 3">
            <a:extLst>
              <a:ext uri="{FF2B5EF4-FFF2-40B4-BE49-F238E27FC236}">
                <a16:creationId xmlns:a16="http://schemas.microsoft.com/office/drawing/2014/main" id="{CE8EAFD8-731A-1F43-A7D2-65AAB367FC34}"/>
              </a:ext>
            </a:extLst>
          </p:cNvPr>
          <p:cNvSpPr>
            <a:spLocks noGrp="1"/>
          </p:cNvSpPr>
          <p:nvPr>
            <p:ph type="sldNum" sz="quarter" idx="12"/>
          </p:nvPr>
        </p:nvSpPr>
        <p:spPr/>
        <p:txBody>
          <a:bodyPr/>
          <a:lstStyle/>
          <a:p>
            <a:fld id="{CB818ED7-1FAF-4BEC-A906-EB6564C334EB}" type="slidenum">
              <a:rPr lang="zh-CN" altLang="en-US" smtClean="0"/>
              <a:pPr/>
              <a:t>46</a:t>
            </a:fld>
            <a:endParaRPr lang="zh-CN" altLang="en-US" dirty="0"/>
          </a:p>
        </p:txBody>
      </p:sp>
      <p:sp>
        <p:nvSpPr>
          <p:cNvPr id="5" name="矩形 4">
            <a:extLst>
              <a:ext uri="{FF2B5EF4-FFF2-40B4-BE49-F238E27FC236}">
                <a16:creationId xmlns:a16="http://schemas.microsoft.com/office/drawing/2014/main" id="{794DA718-95BC-5E4A-BE09-BB3619D1BE3B}"/>
              </a:ext>
            </a:extLst>
          </p:cNvPr>
          <p:cNvSpPr/>
          <p:nvPr/>
        </p:nvSpPr>
        <p:spPr>
          <a:xfrm>
            <a:off x="1466655" y="1113588"/>
            <a:ext cx="6210690" cy="4154984"/>
          </a:xfrm>
          <a:prstGeom prst="rect">
            <a:avLst/>
          </a:prstGeom>
        </p:spPr>
        <p:txBody>
          <a:bodyPr wrap="square">
            <a:spAutoFit/>
          </a:bodyPr>
          <a:lstStyle/>
          <a:p>
            <a:r>
              <a:rPr lang="en" altLang="zh-CN" sz="1200" dirty="0">
                <a:solidFill>
                  <a:srgbClr val="CC7832"/>
                </a:solidFill>
              </a:rPr>
              <a:t>public class </a:t>
            </a:r>
            <a:r>
              <a:rPr lang="en" altLang="zh-CN" sz="1200" dirty="0" err="1"/>
              <a:t>ObjectBinding</a:t>
            </a:r>
            <a:r>
              <a:rPr lang="en" altLang="zh-CN" sz="1200" dirty="0"/>
              <a:t> {</a:t>
            </a:r>
            <a:br>
              <a:rPr lang="en" altLang="zh-CN" sz="1200" dirty="0"/>
            </a:br>
            <a:r>
              <a:rPr lang="en" altLang="zh-CN" sz="1200" dirty="0"/>
              <a:t>    </a:t>
            </a:r>
            <a:r>
              <a:rPr lang="en" altLang="zh-CN" sz="1200" dirty="0">
                <a:solidFill>
                  <a:srgbClr val="CC7832"/>
                </a:solidFill>
              </a:rPr>
              <a:t>public static void </a:t>
            </a:r>
            <a:r>
              <a:rPr lang="en" altLang="zh-CN" sz="1200" dirty="0">
                <a:solidFill>
                  <a:srgbClr val="FFC66D"/>
                </a:solidFill>
              </a:rPr>
              <a:t>main</a:t>
            </a:r>
            <a:r>
              <a:rPr lang="en" altLang="zh-CN" sz="1200" dirty="0"/>
              <a:t>(String[] </a:t>
            </a:r>
            <a:r>
              <a:rPr lang="en" altLang="zh-CN" sz="1200" dirty="0" err="1"/>
              <a:t>args</a:t>
            </a:r>
            <a:r>
              <a:rPr lang="en" altLang="zh-CN" sz="1200" dirty="0"/>
              <a:t>) </a:t>
            </a:r>
            <a:r>
              <a:rPr lang="en" altLang="zh-CN" sz="1200" dirty="0">
                <a:solidFill>
                  <a:srgbClr val="CC7832"/>
                </a:solidFill>
              </a:rPr>
              <a:t>throws </a:t>
            </a:r>
            <a:r>
              <a:rPr lang="en" altLang="zh-CN" sz="1200" dirty="0" err="1"/>
              <a:t>IOException</a:t>
            </a:r>
            <a:r>
              <a:rPr lang="en" altLang="zh-CN" sz="1200" dirty="0">
                <a:solidFill>
                  <a:srgbClr val="CC7832"/>
                </a:solidFill>
              </a:rPr>
              <a:t>, </a:t>
            </a:r>
            <a:r>
              <a:rPr lang="en" altLang="zh-CN" sz="1200" dirty="0" err="1"/>
              <a:t>SolrServerException</a:t>
            </a:r>
            <a:r>
              <a:rPr lang="en" altLang="zh-CN" sz="1200" dirty="0"/>
              <a:t> {</a:t>
            </a:r>
            <a:br>
              <a:rPr lang="en" altLang="zh-CN" sz="1200" dirty="0"/>
            </a:br>
            <a:r>
              <a:rPr lang="en" altLang="zh-CN" sz="1200" dirty="0"/>
              <a:t>        </a:t>
            </a:r>
            <a:r>
              <a:rPr lang="en" altLang="zh-CN" sz="1200" dirty="0">
                <a:solidFill>
                  <a:srgbClr val="CC7832"/>
                </a:solidFill>
              </a:rPr>
              <a:t>final </a:t>
            </a:r>
            <a:r>
              <a:rPr lang="en" altLang="zh-CN" sz="1200" dirty="0" err="1"/>
              <a:t>SolrClient</a:t>
            </a:r>
            <a:r>
              <a:rPr lang="en" altLang="zh-CN" sz="1200" dirty="0"/>
              <a:t> client = </a:t>
            </a:r>
            <a:r>
              <a:rPr lang="en" altLang="zh-CN" sz="1200" i="1" dirty="0" err="1"/>
              <a:t>getSolrClient</a:t>
            </a:r>
            <a:r>
              <a:rPr lang="en" altLang="zh-CN" sz="1200" dirty="0"/>
              <a: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final </a:t>
            </a:r>
            <a:r>
              <a:rPr lang="en" altLang="zh-CN" sz="1200" dirty="0" err="1"/>
              <a:t>TechProduct</a:t>
            </a:r>
            <a:r>
              <a:rPr lang="en" altLang="zh-CN" sz="1200" dirty="0"/>
              <a:t> kindle = </a:t>
            </a:r>
            <a:r>
              <a:rPr lang="en" altLang="zh-CN" sz="1200" dirty="0">
                <a:solidFill>
                  <a:srgbClr val="CC7832"/>
                </a:solidFill>
              </a:rPr>
              <a:t>new </a:t>
            </a:r>
            <a:r>
              <a:rPr lang="en" altLang="zh-CN" sz="1200" dirty="0" err="1"/>
              <a:t>TechProduct</a:t>
            </a:r>
            <a:r>
              <a:rPr lang="en" altLang="zh-CN" sz="1200" dirty="0"/>
              <a:t>(</a:t>
            </a:r>
            <a:r>
              <a:rPr lang="en" altLang="zh-CN" sz="1200" dirty="0">
                <a:solidFill>
                  <a:srgbClr val="6A8759"/>
                </a:solidFill>
              </a:rPr>
              <a:t>"kindle-id-4"</a:t>
            </a:r>
            <a:r>
              <a:rPr lang="en" altLang="zh-CN" sz="1200" dirty="0">
                <a:solidFill>
                  <a:srgbClr val="CC7832"/>
                </a:solidFill>
              </a:rPr>
              <a:t>, </a:t>
            </a:r>
            <a:r>
              <a:rPr lang="en" altLang="zh-CN" sz="1200" dirty="0">
                <a:solidFill>
                  <a:srgbClr val="6A8759"/>
                </a:solidFill>
              </a:rPr>
              <a:t>"Amazon Kindle Paperwhite"</a:t>
            </a:r>
            <a:r>
              <a:rPr lang="en" altLang="zh-CN" sz="1200" dirty="0"/>
              <a: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final </a:t>
            </a:r>
            <a:r>
              <a:rPr lang="en" altLang="zh-CN" sz="1200" dirty="0" err="1"/>
              <a:t>UpdateResponse</a:t>
            </a:r>
            <a:r>
              <a:rPr lang="en" altLang="zh-CN" sz="1200" dirty="0"/>
              <a:t> response = </a:t>
            </a:r>
            <a:r>
              <a:rPr lang="en" altLang="zh-CN" sz="1200" dirty="0" err="1"/>
              <a:t>client.addBean</a:t>
            </a:r>
            <a:r>
              <a:rPr lang="en" altLang="zh-CN" sz="1200" dirty="0"/>
              <a:t>(</a:t>
            </a:r>
            <a:r>
              <a:rPr lang="en" altLang="zh-CN" sz="1200" dirty="0">
                <a:solidFill>
                  <a:srgbClr val="6A8759"/>
                </a:solidFill>
              </a:rPr>
              <a:t>"</a:t>
            </a:r>
            <a:r>
              <a:rPr lang="en" altLang="zh-CN" sz="1200" dirty="0" err="1">
                <a:solidFill>
                  <a:srgbClr val="6A8759"/>
                </a:solidFill>
              </a:rPr>
              <a:t>techproducts</a:t>
            </a:r>
            <a:r>
              <a:rPr lang="en" altLang="zh-CN" sz="1200" dirty="0">
                <a:solidFill>
                  <a:srgbClr val="6A8759"/>
                </a:solidFill>
              </a:rPr>
              <a:t>"</a:t>
            </a:r>
            <a:r>
              <a:rPr lang="en" altLang="zh-CN" sz="1200" dirty="0">
                <a:solidFill>
                  <a:srgbClr val="CC7832"/>
                </a:solidFill>
              </a:rPr>
              <a:t>, </a:t>
            </a:r>
            <a:r>
              <a:rPr lang="en" altLang="zh-CN" sz="1200" dirty="0"/>
              <a:t>kindle)</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err="1"/>
              <a:t>client.commit</a:t>
            </a:r>
            <a:r>
              <a:rPr lang="en" altLang="zh-CN" sz="1200" dirty="0"/>
              <a:t>(</a:t>
            </a:r>
            <a:r>
              <a:rPr lang="en" altLang="zh-CN" sz="1200" dirty="0">
                <a:solidFill>
                  <a:srgbClr val="6A8759"/>
                </a:solidFill>
              </a:rPr>
              <a:t>"</a:t>
            </a:r>
            <a:r>
              <a:rPr lang="en" altLang="zh-CN" sz="1200" dirty="0" err="1">
                <a:solidFill>
                  <a:srgbClr val="6A8759"/>
                </a:solidFill>
              </a:rPr>
              <a:t>techproducts</a:t>
            </a:r>
            <a:r>
              <a:rPr lang="en" altLang="zh-CN" sz="1200" dirty="0">
                <a:solidFill>
                  <a:srgbClr val="6A8759"/>
                </a:solidFill>
              </a:rPr>
              <a:t>"</a:t>
            </a:r>
            <a:r>
              <a:rPr lang="en" altLang="zh-CN" sz="1200" dirty="0"/>
              <a:t>)</a:t>
            </a:r>
            <a:r>
              <a:rPr lang="en" altLang="zh-CN" sz="1200" dirty="0">
                <a:solidFill>
                  <a:srgbClr val="CC7832"/>
                </a:solidFill>
              </a:rPr>
              <a:t>;</a:t>
            </a:r>
          </a:p>
          <a:p>
            <a:br>
              <a:rPr lang="en" altLang="zh-CN" sz="1200" dirty="0">
                <a:solidFill>
                  <a:srgbClr val="CC7832"/>
                </a:solidFill>
              </a:rPr>
            </a:br>
            <a:r>
              <a:rPr lang="en" altLang="zh-CN" sz="1200" dirty="0">
                <a:solidFill>
                  <a:srgbClr val="CC7832"/>
                </a:solidFill>
              </a:rPr>
              <a:t>        final </a:t>
            </a:r>
            <a:r>
              <a:rPr lang="en" altLang="zh-CN" sz="1200" dirty="0" err="1"/>
              <a:t>SolrQuery</a:t>
            </a:r>
            <a:r>
              <a:rPr lang="en" altLang="zh-CN" sz="1200" dirty="0"/>
              <a:t> query = </a:t>
            </a:r>
            <a:r>
              <a:rPr lang="en" altLang="zh-CN" sz="1200" dirty="0">
                <a:solidFill>
                  <a:srgbClr val="CC7832"/>
                </a:solidFill>
              </a:rPr>
              <a:t>new </a:t>
            </a:r>
            <a:r>
              <a:rPr lang="en" altLang="zh-CN" sz="1200" dirty="0" err="1"/>
              <a:t>SolrQuery</a:t>
            </a:r>
            <a:r>
              <a:rPr lang="en" altLang="zh-CN" sz="1200" dirty="0"/>
              <a:t>(</a:t>
            </a:r>
            <a:r>
              <a:rPr lang="en" altLang="zh-CN" sz="1200" dirty="0">
                <a:solidFill>
                  <a:srgbClr val="6A8759"/>
                </a:solidFill>
              </a:rPr>
              <a:t>"*:*"</a:t>
            </a:r>
            <a:r>
              <a:rPr lang="en" altLang="zh-CN" sz="1200" dirty="0"/>
              <a: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err="1"/>
              <a:t>query.addField</a:t>
            </a:r>
            <a:r>
              <a:rPr lang="en" altLang="zh-CN" sz="1200" dirty="0"/>
              <a:t>(</a:t>
            </a:r>
            <a:r>
              <a:rPr lang="en" altLang="zh-CN" sz="1200" dirty="0">
                <a:solidFill>
                  <a:srgbClr val="6A8759"/>
                </a:solidFill>
              </a:rPr>
              <a:t>"id"</a:t>
            </a:r>
            <a:r>
              <a:rPr lang="en" altLang="zh-CN" sz="1200" dirty="0"/>
              <a: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err="1"/>
              <a:t>query.addField</a:t>
            </a:r>
            <a:r>
              <a:rPr lang="en" altLang="zh-CN" sz="1200" dirty="0"/>
              <a:t>(</a:t>
            </a:r>
            <a:r>
              <a:rPr lang="en" altLang="zh-CN" sz="1200" dirty="0">
                <a:solidFill>
                  <a:srgbClr val="6A8759"/>
                </a:solidFill>
              </a:rPr>
              <a:t>"name"</a:t>
            </a:r>
            <a:r>
              <a:rPr lang="en" altLang="zh-CN" sz="1200" dirty="0"/>
              <a: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err="1"/>
              <a:t>query.setSort</a:t>
            </a:r>
            <a:r>
              <a:rPr lang="en" altLang="zh-CN" sz="1200" dirty="0"/>
              <a:t>(</a:t>
            </a:r>
            <a:r>
              <a:rPr lang="en" altLang="zh-CN" sz="1200" dirty="0">
                <a:solidFill>
                  <a:srgbClr val="6A8759"/>
                </a:solidFill>
              </a:rPr>
              <a:t>"id"</a:t>
            </a:r>
            <a:r>
              <a:rPr lang="en" altLang="zh-CN" sz="1200" dirty="0">
                <a:solidFill>
                  <a:srgbClr val="CC7832"/>
                </a:solidFill>
              </a:rPr>
              <a:t>, </a:t>
            </a:r>
            <a:r>
              <a:rPr lang="en" altLang="zh-CN" sz="1200" dirty="0" err="1"/>
              <a:t>SolrQuery.ORDER.</a:t>
            </a:r>
            <a:r>
              <a:rPr lang="en" altLang="zh-CN" sz="1200" i="1" dirty="0" err="1">
                <a:solidFill>
                  <a:srgbClr val="9876AA"/>
                </a:solidFill>
              </a:rPr>
              <a:t>asc</a:t>
            </a:r>
            <a:r>
              <a:rPr lang="en" altLang="zh-CN" sz="1200" dirty="0"/>
              <a:t>)</a:t>
            </a:r>
            <a:r>
              <a:rPr lang="en" altLang="zh-CN" sz="1200" dirty="0">
                <a:solidFill>
                  <a:srgbClr val="CC7832"/>
                </a:solidFill>
              </a:rPr>
              <a:t>;</a:t>
            </a:r>
            <a:br>
              <a:rPr lang="en" altLang="zh-CN" sz="1200" dirty="0">
                <a:solidFill>
                  <a:srgbClr val="CC7832"/>
                </a:solidFill>
              </a:rPr>
            </a:br>
            <a:br>
              <a:rPr lang="en" altLang="zh-CN" sz="1200" dirty="0">
                <a:solidFill>
                  <a:srgbClr val="CC7832"/>
                </a:solidFill>
              </a:rPr>
            </a:br>
            <a:r>
              <a:rPr lang="en" altLang="zh-CN" sz="1200" dirty="0">
                <a:solidFill>
                  <a:srgbClr val="CC7832"/>
                </a:solidFill>
              </a:rPr>
              <a:t>        final </a:t>
            </a:r>
            <a:r>
              <a:rPr lang="en" altLang="zh-CN" sz="1200" dirty="0" err="1"/>
              <a:t>QueryResponse</a:t>
            </a:r>
            <a:r>
              <a:rPr lang="en" altLang="zh-CN" sz="1200" dirty="0"/>
              <a:t> </a:t>
            </a:r>
            <a:r>
              <a:rPr lang="en" altLang="zh-CN" sz="1200" dirty="0" err="1"/>
              <a:t>responseOne</a:t>
            </a:r>
            <a:r>
              <a:rPr lang="en" altLang="zh-CN" sz="1200" dirty="0"/>
              <a:t> = </a:t>
            </a:r>
            <a:r>
              <a:rPr lang="en" altLang="zh-CN" sz="1200" dirty="0" err="1"/>
              <a:t>client.query</a:t>
            </a:r>
            <a:r>
              <a:rPr lang="en" altLang="zh-CN" sz="1200" dirty="0"/>
              <a:t>(</a:t>
            </a:r>
            <a:r>
              <a:rPr lang="en" altLang="zh-CN" sz="1200" dirty="0">
                <a:solidFill>
                  <a:srgbClr val="6A8759"/>
                </a:solidFill>
              </a:rPr>
              <a:t>"</a:t>
            </a:r>
            <a:r>
              <a:rPr lang="en" altLang="zh-CN" sz="1200" dirty="0" err="1">
                <a:solidFill>
                  <a:srgbClr val="6A8759"/>
                </a:solidFill>
              </a:rPr>
              <a:t>techproducts</a:t>
            </a:r>
            <a:r>
              <a:rPr lang="en" altLang="zh-CN" sz="1200" dirty="0">
                <a:solidFill>
                  <a:srgbClr val="6A8759"/>
                </a:solidFill>
              </a:rPr>
              <a:t>"</a:t>
            </a:r>
            <a:r>
              <a:rPr lang="en" altLang="zh-CN" sz="1200" dirty="0">
                <a:solidFill>
                  <a:srgbClr val="CC7832"/>
                </a:solidFill>
              </a:rPr>
              <a:t>, </a:t>
            </a:r>
            <a:r>
              <a:rPr lang="en" altLang="zh-CN" sz="1200" dirty="0"/>
              <a:t>query)</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final </a:t>
            </a:r>
            <a:r>
              <a:rPr lang="en" altLang="zh-CN" sz="1200" dirty="0"/>
              <a:t>List&lt;</a:t>
            </a:r>
            <a:r>
              <a:rPr lang="en" altLang="zh-CN" sz="1200" dirty="0" err="1"/>
              <a:t>TechProduct</a:t>
            </a:r>
            <a:r>
              <a:rPr lang="en" altLang="zh-CN" sz="1200" dirty="0"/>
              <a:t>&gt; products = </a:t>
            </a:r>
            <a:r>
              <a:rPr lang="en" altLang="zh-CN" sz="1200" dirty="0" err="1"/>
              <a:t>responseOne.getBeans</a:t>
            </a:r>
            <a:r>
              <a:rPr lang="en" altLang="zh-CN" sz="1200" dirty="0"/>
              <a:t>(</a:t>
            </a:r>
            <a:r>
              <a:rPr lang="en" altLang="zh-CN" sz="1200" dirty="0" err="1"/>
              <a:t>TechProduct.</a:t>
            </a:r>
            <a:r>
              <a:rPr lang="en" altLang="zh-CN" sz="1200" dirty="0" err="1">
                <a:solidFill>
                  <a:srgbClr val="CC7832"/>
                </a:solidFill>
              </a:rPr>
              <a:t>class</a:t>
            </a:r>
            <a:r>
              <a:rPr lang="en" altLang="zh-CN" sz="1200" dirty="0"/>
              <a: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for </a:t>
            </a:r>
            <a:r>
              <a:rPr lang="en" altLang="zh-CN" sz="1200" dirty="0"/>
              <a:t>(</a:t>
            </a:r>
            <a:r>
              <a:rPr lang="en" altLang="zh-CN" sz="1200" dirty="0" err="1"/>
              <a:t>TechProduct</a:t>
            </a:r>
            <a:r>
              <a:rPr lang="en" altLang="zh-CN" sz="1200" dirty="0"/>
              <a:t> product : products) {</a:t>
            </a:r>
            <a:br>
              <a:rPr lang="en" altLang="zh-CN" sz="1200" dirty="0"/>
            </a:br>
            <a:r>
              <a:rPr lang="en" altLang="zh-CN" sz="1200" dirty="0"/>
              <a:t>            </a:t>
            </a:r>
            <a:r>
              <a:rPr lang="en" altLang="zh-CN" sz="1200" dirty="0">
                <a:solidFill>
                  <a:srgbClr val="CC7832"/>
                </a:solidFill>
              </a:rPr>
              <a:t>final </a:t>
            </a:r>
            <a:r>
              <a:rPr lang="en" altLang="zh-CN" sz="1200" dirty="0"/>
              <a:t>String id = </a:t>
            </a:r>
            <a:r>
              <a:rPr lang="en" altLang="zh-CN" sz="1200" dirty="0" err="1"/>
              <a:t>product.getId</a:t>
            </a:r>
            <a:r>
              <a:rPr lang="en" altLang="zh-CN" sz="1200" dirty="0"/>
              <a: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final </a:t>
            </a:r>
            <a:r>
              <a:rPr lang="en" altLang="zh-CN" sz="1200" dirty="0"/>
              <a:t>String name = </a:t>
            </a:r>
            <a:r>
              <a:rPr lang="en" altLang="zh-CN" sz="1200" dirty="0" err="1"/>
              <a:t>product.getName</a:t>
            </a:r>
            <a:r>
              <a:rPr lang="en" altLang="zh-CN" sz="1200" dirty="0"/>
              <a: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err="1"/>
              <a:t>System.</a:t>
            </a:r>
            <a:r>
              <a:rPr lang="en" altLang="zh-CN" sz="1200" i="1" dirty="0" err="1">
                <a:solidFill>
                  <a:srgbClr val="9876AA"/>
                </a:solidFill>
              </a:rPr>
              <a:t>out</a:t>
            </a:r>
            <a:r>
              <a:rPr lang="en" altLang="zh-CN" sz="1200" dirty="0" err="1"/>
              <a:t>.println</a:t>
            </a:r>
            <a:r>
              <a:rPr lang="en" altLang="zh-CN" sz="1200" dirty="0"/>
              <a:t>(</a:t>
            </a:r>
            <a:r>
              <a:rPr lang="en" altLang="zh-CN" sz="1200" dirty="0">
                <a:solidFill>
                  <a:srgbClr val="6A8759"/>
                </a:solidFill>
              </a:rPr>
              <a:t>"id: " </a:t>
            </a:r>
            <a:r>
              <a:rPr lang="en" altLang="zh-CN" sz="1200" dirty="0"/>
              <a:t>+ id + </a:t>
            </a:r>
            <a:r>
              <a:rPr lang="en" altLang="zh-CN" sz="1200" dirty="0">
                <a:solidFill>
                  <a:srgbClr val="6A8759"/>
                </a:solidFill>
              </a:rPr>
              <a:t>"; name: " </a:t>
            </a:r>
            <a:r>
              <a:rPr lang="en" altLang="zh-CN" sz="1200" dirty="0"/>
              <a:t>+ name)</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a:t>}</a:t>
            </a:r>
            <a:br>
              <a:rPr lang="en" altLang="zh-CN" sz="1200" dirty="0"/>
            </a:br>
            <a:r>
              <a:rPr lang="en" altLang="zh-CN" sz="1200" dirty="0"/>
              <a:t>    }</a:t>
            </a:r>
            <a:br>
              <a:rPr lang="en" altLang="zh-CN" sz="1200" dirty="0"/>
            </a:br>
            <a:br>
              <a:rPr lang="en" altLang="zh-CN" sz="1200" dirty="0"/>
            </a:br>
            <a:endParaRPr lang="zh-CN" altLang="en-US" sz="1200" dirty="0"/>
          </a:p>
        </p:txBody>
      </p:sp>
    </p:spTree>
    <p:extLst>
      <p:ext uri="{BB962C8B-B14F-4D97-AF65-F5344CB8AC3E}">
        <p14:creationId xmlns:p14="http://schemas.microsoft.com/office/powerpoint/2010/main" val="4139851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71140-16B2-9541-9C37-C706EBD9872F}"/>
              </a:ext>
            </a:extLst>
          </p:cNvPr>
          <p:cNvSpPr>
            <a:spLocks noGrp="1"/>
          </p:cNvSpPr>
          <p:nvPr>
            <p:ph type="title"/>
          </p:nvPr>
        </p:nvSpPr>
        <p:spPr/>
        <p:txBody>
          <a:bodyPr/>
          <a:lstStyle/>
          <a:p>
            <a:r>
              <a:rPr kumimoji="1" lang="en-US" altLang="zh-CN" dirty="0"/>
              <a:t>Java Object Binding</a:t>
            </a:r>
            <a:endParaRPr kumimoji="1" lang="zh-CN" altLang="en-US" dirty="0"/>
          </a:p>
        </p:txBody>
      </p:sp>
      <p:sp>
        <p:nvSpPr>
          <p:cNvPr id="3" name="内容占位符 2">
            <a:extLst>
              <a:ext uri="{FF2B5EF4-FFF2-40B4-BE49-F238E27FC236}">
                <a16:creationId xmlns:a16="http://schemas.microsoft.com/office/drawing/2014/main" id="{4842FD05-E3A0-354A-BDFB-329439CDF843}"/>
              </a:ext>
            </a:extLst>
          </p:cNvPr>
          <p:cNvSpPr>
            <a:spLocks noGrp="1"/>
          </p:cNvSpPr>
          <p:nvPr>
            <p:ph idx="1"/>
          </p:nvPr>
        </p:nvSpPr>
        <p:spPr/>
        <p:txBody>
          <a:bodyPr>
            <a:normAutofit/>
          </a:bodyPr>
          <a:lstStyle/>
          <a:p>
            <a:r>
              <a:rPr kumimoji="1" lang="en-US" altLang="zh-CN" sz="1500" dirty="0" err="1"/>
              <a:t>ObjectBinding.java</a:t>
            </a:r>
            <a:endParaRPr kumimoji="1" lang="zh-CN" altLang="en-US" sz="1500" dirty="0"/>
          </a:p>
        </p:txBody>
      </p:sp>
      <p:sp>
        <p:nvSpPr>
          <p:cNvPr id="4" name="灯片编号占位符 3">
            <a:extLst>
              <a:ext uri="{FF2B5EF4-FFF2-40B4-BE49-F238E27FC236}">
                <a16:creationId xmlns:a16="http://schemas.microsoft.com/office/drawing/2014/main" id="{CE8EAFD8-731A-1F43-A7D2-65AAB367FC34}"/>
              </a:ext>
            </a:extLst>
          </p:cNvPr>
          <p:cNvSpPr>
            <a:spLocks noGrp="1"/>
          </p:cNvSpPr>
          <p:nvPr>
            <p:ph type="sldNum" sz="quarter" idx="12"/>
          </p:nvPr>
        </p:nvSpPr>
        <p:spPr/>
        <p:txBody>
          <a:bodyPr/>
          <a:lstStyle/>
          <a:p>
            <a:fld id="{CB818ED7-1FAF-4BEC-A906-EB6564C334EB}" type="slidenum">
              <a:rPr lang="zh-CN" altLang="en-US" smtClean="0"/>
              <a:pPr/>
              <a:t>47</a:t>
            </a:fld>
            <a:endParaRPr lang="zh-CN" altLang="en-US" dirty="0"/>
          </a:p>
        </p:txBody>
      </p:sp>
      <p:sp>
        <p:nvSpPr>
          <p:cNvPr id="5" name="矩形 4">
            <a:extLst>
              <a:ext uri="{FF2B5EF4-FFF2-40B4-BE49-F238E27FC236}">
                <a16:creationId xmlns:a16="http://schemas.microsoft.com/office/drawing/2014/main" id="{794DA718-95BC-5E4A-BE09-BB3619D1BE3B}"/>
              </a:ext>
            </a:extLst>
          </p:cNvPr>
          <p:cNvSpPr/>
          <p:nvPr/>
        </p:nvSpPr>
        <p:spPr>
          <a:xfrm>
            <a:off x="1466655" y="1113588"/>
            <a:ext cx="6210690" cy="1754326"/>
          </a:xfrm>
          <a:prstGeom prst="rect">
            <a:avLst/>
          </a:prstGeom>
        </p:spPr>
        <p:txBody>
          <a:bodyPr wrap="square">
            <a:spAutoFit/>
          </a:bodyPr>
          <a:lstStyle/>
          <a:p>
            <a:r>
              <a:rPr lang="en" altLang="zh-CN" sz="1200" dirty="0">
                <a:solidFill>
                  <a:srgbClr val="CC7832"/>
                </a:solidFill>
              </a:rPr>
              <a:t>     public static </a:t>
            </a:r>
            <a:r>
              <a:rPr lang="en" altLang="zh-CN" sz="1200" dirty="0" err="1"/>
              <a:t>SolrClient</a:t>
            </a:r>
            <a:r>
              <a:rPr lang="en" altLang="zh-CN" sz="1200" dirty="0"/>
              <a:t> </a:t>
            </a:r>
            <a:r>
              <a:rPr lang="en" altLang="zh-CN" sz="1200" dirty="0" err="1">
                <a:solidFill>
                  <a:srgbClr val="FFC66D"/>
                </a:solidFill>
              </a:rPr>
              <a:t>getSolrClient</a:t>
            </a:r>
            <a:r>
              <a:rPr lang="en" altLang="zh-CN" sz="1200" dirty="0"/>
              <a:t>() {</a:t>
            </a:r>
            <a:br>
              <a:rPr lang="en" altLang="zh-CN" sz="1200" dirty="0"/>
            </a:br>
            <a:r>
              <a:rPr lang="en" altLang="zh-CN" sz="1200" dirty="0"/>
              <a:t>        </a:t>
            </a:r>
            <a:r>
              <a:rPr lang="en" altLang="zh-CN" sz="1200" dirty="0">
                <a:solidFill>
                  <a:srgbClr val="CC7832"/>
                </a:solidFill>
              </a:rPr>
              <a:t>final </a:t>
            </a:r>
            <a:r>
              <a:rPr lang="en" altLang="zh-CN" sz="1200" dirty="0"/>
              <a:t>String </a:t>
            </a:r>
            <a:r>
              <a:rPr lang="en" altLang="zh-CN" sz="1200" dirty="0" err="1"/>
              <a:t>solrUrl</a:t>
            </a:r>
            <a:r>
              <a:rPr lang="en" altLang="zh-CN" sz="1200" dirty="0"/>
              <a:t> = </a:t>
            </a:r>
            <a:r>
              <a:rPr lang="en" altLang="zh-CN" sz="1200" dirty="0">
                <a:solidFill>
                  <a:srgbClr val="6A8759"/>
                </a:solidFill>
              </a:rPr>
              <a:t>"http://localhost:8983/</a:t>
            </a:r>
            <a:r>
              <a:rPr lang="en" altLang="zh-CN" sz="1200" dirty="0" err="1">
                <a:solidFill>
                  <a:srgbClr val="6A8759"/>
                </a:solidFill>
              </a:rPr>
              <a:t>solr</a:t>
            </a:r>
            <a:r>
              <a:rPr lang="en" altLang="zh-CN" sz="1200" dirty="0">
                <a:solidFill>
                  <a:srgbClr val="6A8759"/>
                </a:solidFill>
              </a:rPr>
              <a:t>"</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return new </a:t>
            </a:r>
            <a:r>
              <a:rPr lang="en" altLang="zh-CN" sz="1200" dirty="0" err="1"/>
              <a:t>HttpSolrClient.Builder</a:t>
            </a:r>
            <a:r>
              <a:rPr lang="en" altLang="zh-CN" sz="1200" dirty="0"/>
              <a:t>(</a:t>
            </a:r>
            <a:r>
              <a:rPr lang="en" altLang="zh-CN" sz="1200" dirty="0" err="1"/>
              <a:t>solrUrl</a:t>
            </a:r>
            <a:r>
              <a:rPr lang="en" altLang="zh-CN" sz="1200" dirty="0"/>
              <a:t>)</a:t>
            </a:r>
            <a:br>
              <a:rPr lang="en" altLang="zh-CN" sz="1200" dirty="0"/>
            </a:br>
            <a:r>
              <a:rPr lang="en" altLang="zh-CN" sz="1200" dirty="0"/>
              <a:t>                .</a:t>
            </a:r>
            <a:r>
              <a:rPr lang="en" altLang="zh-CN" sz="1200" dirty="0" err="1"/>
              <a:t>withConnectionTimeout</a:t>
            </a:r>
            <a:r>
              <a:rPr lang="en" altLang="zh-CN" sz="1200" dirty="0"/>
              <a:t>(</a:t>
            </a:r>
            <a:r>
              <a:rPr lang="en" altLang="zh-CN" sz="1200" dirty="0">
                <a:solidFill>
                  <a:srgbClr val="6897BB"/>
                </a:solidFill>
              </a:rPr>
              <a:t>10000</a:t>
            </a:r>
            <a:r>
              <a:rPr lang="en" altLang="zh-CN" sz="1200" dirty="0"/>
              <a:t>)</a:t>
            </a:r>
            <a:br>
              <a:rPr lang="en" altLang="zh-CN" sz="1200" dirty="0"/>
            </a:br>
            <a:r>
              <a:rPr lang="en" altLang="zh-CN" sz="1200" dirty="0"/>
              <a:t>                .</a:t>
            </a:r>
            <a:r>
              <a:rPr lang="en" altLang="zh-CN" sz="1200" dirty="0" err="1"/>
              <a:t>withSocketTimeout</a:t>
            </a:r>
            <a:r>
              <a:rPr lang="en" altLang="zh-CN" sz="1200" dirty="0"/>
              <a:t>(</a:t>
            </a:r>
            <a:r>
              <a:rPr lang="en" altLang="zh-CN" sz="1200" dirty="0">
                <a:solidFill>
                  <a:srgbClr val="6897BB"/>
                </a:solidFill>
              </a:rPr>
              <a:t>60000</a:t>
            </a:r>
            <a:r>
              <a:rPr lang="en" altLang="zh-CN" sz="1200" dirty="0"/>
              <a:t>)</a:t>
            </a:r>
            <a:br>
              <a:rPr lang="en" altLang="zh-CN" sz="1200" dirty="0"/>
            </a:br>
            <a:r>
              <a:rPr lang="en" altLang="zh-CN" sz="1200" dirty="0"/>
              <a:t>                .build()</a:t>
            </a:r>
            <a:r>
              <a:rPr lang="en" altLang="zh-CN" sz="1200" dirty="0">
                <a:solidFill>
                  <a:srgbClr val="CC7832"/>
                </a:solidFill>
              </a:rPr>
              <a:t>;</a:t>
            </a:r>
            <a:br>
              <a:rPr lang="en" altLang="zh-CN" sz="1200" dirty="0">
                <a:solidFill>
                  <a:srgbClr val="CC7832"/>
                </a:solidFill>
              </a:rPr>
            </a:br>
            <a:r>
              <a:rPr lang="en" altLang="zh-CN" sz="1200" dirty="0">
                <a:solidFill>
                  <a:srgbClr val="CC7832"/>
                </a:solidFill>
              </a:rPr>
              <a:t>    </a:t>
            </a:r>
            <a:r>
              <a:rPr lang="en" altLang="zh-CN" sz="1200" dirty="0"/>
              <a:t>}</a:t>
            </a:r>
            <a:br>
              <a:rPr lang="en" altLang="zh-CN" sz="1200" dirty="0"/>
            </a:br>
            <a:r>
              <a:rPr lang="en" altLang="zh-CN" sz="1200" dirty="0"/>
              <a:t>}</a:t>
            </a:r>
            <a:br>
              <a:rPr lang="en" altLang="zh-CN" sz="1200" dirty="0"/>
            </a:br>
            <a:endParaRPr lang="zh-CN" altLang="en-US" sz="1200" dirty="0"/>
          </a:p>
        </p:txBody>
      </p:sp>
      <p:pic>
        <p:nvPicPr>
          <p:cNvPr id="6" name="图片 5">
            <a:extLst>
              <a:ext uri="{FF2B5EF4-FFF2-40B4-BE49-F238E27FC236}">
                <a16:creationId xmlns:a16="http://schemas.microsoft.com/office/drawing/2014/main" id="{C7A2F1C9-6B9F-1945-B555-44EAEFFB54B1}"/>
              </a:ext>
            </a:extLst>
          </p:cNvPr>
          <p:cNvPicPr>
            <a:picLocks noChangeAspect="1"/>
          </p:cNvPicPr>
          <p:nvPr/>
        </p:nvPicPr>
        <p:blipFill>
          <a:blip r:embed="rId2"/>
          <a:stretch>
            <a:fillRect/>
          </a:stretch>
        </p:blipFill>
        <p:spPr>
          <a:xfrm>
            <a:off x="2357754" y="2638236"/>
            <a:ext cx="4428492" cy="2132990"/>
          </a:xfrm>
          <a:prstGeom prst="rect">
            <a:avLst/>
          </a:prstGeom>
        </p:spPr>
      </p:pic>
    </p:spTree>
    <p:extLst>
      <p:ext uri="{BB962C8B-B14F-4D97-AF65-F5344CB8AC3E}">
        <p14:creationId xmlns:p14="http://schemas.microsoft.com/office/powerpoint/2010/main" val="1124690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3851CB-6EDA-7B47-B78A-7B83FCAA5E87}"/>
              </a:ext>
            </a:extLst>
          </p:cNvPr>
          <p:cNvSpPr>
            <a:spLocks noGrp="1"/>
          </p:cNvSpPr>
          <p:nvPr>
            <p:ph type="title"/>
          </p:nvPr>
        </p:nvSpPr>
        <p:spPr/>
        <p:txBody>
          <a:bodyPr/>
          <a:lstStyle/>
          <a:p>
            <a:r>
              <a:rPr kumimoji="1" lang="en-US" altLang="zh-CN" dirty="0"/>
              <a:t>Elasticsearch</a:t>
            </a:r>
            <a:endParaRPr kumimoji="1" lang="zh-CN" altLang="en-US" dirty="0"/>
          </a:p>
        </p:txBody>
      </p:sp>
      <p:sp>
        <p:nvSpPr>
          <p:cNvPr id="3" name="内容占位符 2">
            <a:extLst>
              <a:ext uri="{FF2B5EF4-FFF2-40B4-BE49-F238E27FC236}">
                <a16:creationId xmlns:a16="http://schemas.microsoft.com/office/drawing/2014/main" id="{70CBD712-47AA-6C43-AD84-6491774D86E9}"/>
              </a:ext>
            </a:extLst>
          </p:cNvPr>
          <p:cNvSpPr>
            <a:spLocks noGrp="1"/>
          </p:cNvSpPr>
          <p:nvPr>
            <p:ph idx="1"/>
          </p:nvPr>
        </p:nvSpPr>
        <p:spPr/>
        <p:txBody>
          <a:bodyPr/>
          <a:lstStyle/>
          <a:p>
            <a:r>
              <a:rPr lang="en-US" altLang="zh-CN" dirty="0"/>
              <a:t>Elasticsearch is a highly scalable open-source full-text search and analytics engine. </a:t>
            </a:r>
          </a:p>
          <a:p>
            <a:pPr lvl="1"/>
            <a:r>
              <a:rPr lang="en-US" altLang="zh-CN" dirty="0"/>
              <a:t>It allows you to store, search, and analyze big volumes of data quickly and in near real time. </a:t>
            </a:r>
          </a:p>
          <a:p>
            <a:pPr lvl="1"/>
            <a:r>
              <a:rPr lang="en-US" altLang="zh-CN" dirty="0"/>
              <a:t>It is generally used as the underlying engine/technology that powers applications that have complex search features and requirements.</a:t>
            </a:r>
          </a:p>
          <a:p>
            <a:pPr lvl="1"/>
            <a:endParaRPr kumimoji="1" lang="en-US" altLang="zh-CN" dirty="0"/>
          </a:p>
          <a:p>
            <a:pPr lvl="1"/>
            <a:r>
              <a:rPr kumimoji="1" lang="en-US" altLang="zh-CN" dirty="0">
                <a:hlinkClick r:id="rId2"/>
              </a:rPr>
              <a:t>https://www.elastic.co</a:t>
            </a:r>
            <a:r>
              <a:rPr kumimoji="1" lang="zh-Hans" altLang="en-US" dirty="0"/>
              <a:t> </a:t>
            </a:r>
            <a:endParaRPr kumimoji="1" lang="zh-CN" altLang="en-US" dirty="0"/>
          </a:p>
        </p:txBody>
      </p:sp>
      <p:sp>
        <p:nvSpPr>
          <p:cNvPr id="4" name="幻灯片编号占位符 3">
            <a:extLst>
              <a:ext uri="{FF2B5EF4-FFF2-40B4-BE49-F238E27FC236}">
                <a16:creationId xmlns:a16="http://schemas.microsoft.com/office/drawing/2014/main" id="{8586210E-129A-1440-90E0-43E67BFD93EA}"/>
              </a:ext>
            </a:extLst>
          </p:cNvPr>
          <p:cNvSpPr>
            <a:spLocks noGrp="1"/>
          </p:cNvSpPr>
          <p:nvPr>
            <p:ph type="sldNum" sz="quarter" idx="12"/>
          </p:nvPr>
        </p:nvSpPr>
        <p:spPr/>
        <p:txBody>
          <a:bodyPr/>
          <a:lstStyle/>
          <a:p>
            <a:fld id="{CB818ED7-1FAF-4BEC-A906-EB6564C334EB}" type="slidenum">
              <a:rPr lang="zh-CN" altLang="en-US" smtClean="0"/>
              <a:pPr/>
              <a:t>48</a:t>
            </a:fld>
            <a:endParaRPr lang="zh-CN" altLang="en-US" dirty="0"/>
          </a:p>
        </p:txBody>
      </p:sp>
      <p:pic>
        <p:nvPicPr>
          <p:cNvPr id="5" name="图片 4">
            <a:extLst>
              <a:ext uri="{FF2B5EF4-FFF2-40B4-BE49-F238E27FC236}">
                <a16:creationId xmlns:a16="http://schemas.microsoft.com/office/drawing/2014/main" id="{C85C19EC-0B2D-BF4C-BCFB-D806DD7E91CD}"/>
              </a:ext>
            </a:extLst>
          </p:cNvPr>
          <p:cNvPicPr>
            <a:picLocks noChangeAspect="1"/>
          </p:cNvPicPr>
          <p:nvPr/>
        </p:nvPicPr>
        <p:blipFill>
          <a:blip r:embed="rId3"/>
          <a:stretch>
            <a:fillRect/>
          </a:stretch>
        </p:blipFill>
        <p:spPr>
          <a:xfrm>
            <a:off x="5382090" y="3381840"/>
            <a:ext cx="2038722" cy="781976"/>
          </a:xfrm>
          <a:prstGeom prst="rect">
            <a:avLst/>
          </a:prstGeom>
        </p:spPr>
      </p:pic>
    </p:spTree>
    <p:extLst>
      <p:ext uri="{BB962C8B-B14F-4D97-AF65-F5344CB8AC3E}">
        <p14:creationId xmlns:p14="http://schemas.microsoft.com/office/powerpoint/2010/main" val="2010305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90C26-24B7-7A48-B251-7A9137647091}"/>
              </a:ext>
            </a:extLst>
          </p:cNvPr>
          <p:cNvSpPr>
            <a:spLocks noGrp="1"/>
          </p:cNvSpPr>
          <p:nvPr>
            <p:ph type="title"/>
          </p:nvPr>
        </p:nvSpPr>
        <p:spPr/>
        <p:txBody>
          <a:bodyPr/>
          <a:lstStyle/>
          <a:p>
            <a:r>
              <a:rPr kumimoji="1" lang="en-US" altLang="zh-CN" dirty="0"/>
              <a:t>Elasticsearch</a:t>
            </a:r>
            <a:r>
              <a:rPr kumimoji="1" lang="zh-Hans" altLang="en-US" dirty="0"/>
              <a:t> </a:t>
            </a:r>
            <a:r>
              <a:rPr kumimoji="1" lang="en-US" altLang="zh-Hans" dirty="0"/>
              <a:t>–</a:t>
            </a:r>
            <a:r>
              <a:rPr kumimoji="1" lang="zh-Hans" altLang="en-US" dirty="0"/>
              <a:t> </a:t>
            </a:r>
            <a:r>
              <a:rPr kumimoji="1" lang="en-US" altLang="zh-Hans" dirty="0"/>
              <a:t>Basic</a:t>
            </a:r>
            <a:r>
              <a:rPr kumimoji="1" lang="zh-Hans" altLang="en-US" dirty="0"/>
              <a:t> </a:t>
            </a:r>
            <a:r>
              <a:rPr kumimoji="1" lang="en-US" altLang="zh-Hans" dirty="0"/>
              <a:t>Concepts</a:t>
            </a:r>
            <a:endParaRPr kumimoji="1" lang="zh-CN" altLang="en-US" dirty="0"/>
          </a:p>
        </p:txBody>
      </p:sp>
      <p:sp>
        <p:nvSpPr>
          <p:cNvPr id="3" name="内容占位符 2">
            <a:extLst>
              <a:ext uri="{FF2B5EF4-FFF2-40B4-BE49-F238E27FC236}">
                <a16:creationId xmlns:a16="http://schemas.microsoft.com/office/drawing/2014/main" id="{818045F4-A395-984F-87CA-95984D69AFDD}"/>
              </a:ext>
            </a:extLst>
          </p:cNvPr>
          <p:cNvSpPr>
            <a:spLocks noGrp="1"/>
          </p:cNvSpPr>
          <p:nvPr>
            <p:ph idx="1"/>
          </p:nvPr>
        </p:nvSpPr>
        <p:spPr/>
        <p:txBody>
          <a:bodyPr>
            <a:normAutofit/>
          </a:bodyPr>
          <a:lstStyle/>
          <a:p>
            <a:r>
              <a:rPr kumimoji="1" lang="en-US" altLang="zh-CN" dirty="0"/>
              <a:t>N</a:t>
            </a:r>
            <a:r>
              <a:rPr kumimoji="1" lang="en-US" altLang="zh-Hans" dirty="0"/>
              <a:t>ear</a:t>
            </a:r>
            <a:r>
              <a:rPr kumimoji="1" lang="zh-Hans" altLang="en-US" dirty="0"/>
              <a:t> </a:t>
            </a:r>
            <a:r>
              <a:rPr kumimoji="1" lang="en-US" altLang="zh-Hans" dirty="0"/>
              <a:t>Real</a:t>
            </a:r>
            <a:r>
              <a:rPr kumimoji="1" lang="zh-Hans" altLang="en-US" dirty="0"/>
              <a:t> </a:t>
            </a:r>
            <a:r>
              <a:rPr kumimoji="1" lang="en-US" altLang="zh-Hans" dirty="0"/>
              <a:t>Time</a:t>
            </a:r>
          </a:p>
          <a:p>
            <a:pPr lvl="1"/>
            <a:r>
              <a:rPr lang="en-US" altLang="zh-CN" dirty="0"/>
              <a:t>Elasticsearch is a near real time search platform. What this means is there is a slight latency (normally one second) from the time you index a document until the time it becomes searchable.</a:t>
            </a:r>
          </a:p>
          <a:p>
            <a:r>
              <a:rPr lang="en-US" altLang="zh-CN" dirty="0"/>
              <a:t>Document</a:t>
            </a:r>
          </a:p>
          <a:p>
            <a:pPr lvl="1"/>
            <a:r>
              <a:rPr lang="en-US" altLang="zh-CN" dirty="0"/>
              <a:t>A document is a basic unit of information that can be indexed. </a:t>
            </a:r>
          </a:p>
          <a:p>
            <a:pPr lvl="1"/>
            <a:r>
              <a:rPr lang="en-US" altLang="zh-CN" dirty="0"/>
              <a:t>This document is expressed in JSON (JavaScript Object Notation) which is a ubiquitous internet data interchange format.</a:t>
            </a:r>
          </a:p>
          <a:p>
            <a:r>
              <a:rPr lang="en-US" altLang="zh-CN" dirty="0"/>
              <a:t>Index</a:t>
            </a:r>
          </a:p>
          <a:p>
            <a:pPr lvl="1"/>
            <a:r>
              <a:rPr lang="en-US" altLang="zh-CN" dirty="0"/>
              <a:t>An index is a collection of documents that have somewhat similar characteristics. </a:t>
            </a:r>
          </a:p>
          <a:p>
            <a:pPr lvl="1"/>
            <a:r>
              <a:rPr lang="en-US" altLang="zh-CN" dirty="0"/>
              <a:t>An index is identified by a name (that must be all lowercase) and this name is used to refer to the index when performing indexing, search, update, and delete operations against the documents in it.</a:t>
            </a:r>
          </a:p>
        </p:txBody>
      </p:sp>
      <p:sp>
        <p:nvSpPr>
          <p:cNvPr id="4" name="幻灯片编号占位符 3">
            <a:extLst>
              <a:ext uri="{FF2B5EF4-FFF2-40B4-BE49-F238E27FC236}">
                <a16:creationId xmlns:a16="http://schemas.microsoft.com/office/drawing/2014/main" id="{F80E7832-B82F-6E41-95B1-984F58B80631}"/>
              </a:ext>
            </a:extLst>
          </p:cNvPr>
          <p:cNvSpPr>
            <a:spLocks noGrp="1"/>
          </p:cNvSpPr>
          <p:nvPr>
            <p:ph type="sldNum" sz="quarter" idx="12"/>
          </p:nvPr>
        </p:nvSpPr>
        <p:spPr/>
        <p:txBody>
          <a:bodyPr/>
          <a:lstStyle/>
          <a:p>
            <a:fld id="{CB818ED7-1FAF-4BEC-A906-EB6564C334EB}" type="slidenum">
              <a:rPr lang="zh-CN" altLang="en-US" smtClean="0"/>
              <a:pPr/>
              <a:t>49</a:t>
            </a:fld>
            <a:endParaRPr lang="zh-CN" altLang="en-US" dirty="0"/>
          </a:p>
        </p:txBody>
      </p:sp>
    </p:spTree>
    <p:extLst>
      <p:ext uri="{BB962C8B-B14F-4D97-AF65-F5344CB8AC3E}">
        <p14:creationId xmlns:p14="http://schemas.microsoft.com/office/powerpoint/2010/main" val="22151636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Indexing</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5</a:t>
            </a:fld>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803" y="735546"/>
            <a:ext cx="3543281" cy="40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16779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References</a:t>
            </a:r>
            <a:endParaRPr lang="zh-CN" altLang="en-US" dirty="0"/>
          </a:p>
        </p:txBody>
      </p:sp>
      <p:sp>
        <p:nvSpPr>
          <p:cNvPr id="3" name="内容占位符 2"/>
          <p:cNvSpPr>
            <a:spLocks noGrp="1"/>
          </p:cNvSpPr>
          <p:nvPr>
            <p:ph idx="1"/>
          </p:nvPr>
        </p:nvSpPr>
        <p:spPr/>
        <p:txBody>
          <a:bodyPr>
            <a:normAutofit/>
          </a:bodyPr>
          <a:lstStyle/>
          <a:p>
            <a:r>
              <a:rPr lang="en-US" altLang="zh-CN" dirty="0"/>
              <a:t>Apache Lucene</a:t>
            </a:r>
          </a:p>
          <a:p>
            <a:pPr lvl="1"/>
            <a:r>
              <a:rPr lang="en-US" altLang="zh-CN" dirty="0">
                <a:hlinkClick r:id="rId3"/>
              </a:rPr>
              <a:t>http://lucene.apache.org/</a:t>
            </a:r>
            <a:r>
              <a:rPr lang="en-US" altLang="zh-CN" dirty="0"/>
              <a:t> </a:t>
            </a:r>
          </a:p>
          <a:p>
            <a:r>
              <a:rPr lang="en-US" altLang="zh-CN" dirty="0"/>
              <a:t>Lucene in Action</a:t>
            </a:r>
          </a:p>
          <a:p>
            <a:pPr lvl="1"/>
            <a:r>
              <a:rPr lang="en-US" altLang="zh-CN" dirty="0"/>
              <a:t>By Otis </a:t>
            </a:r>
            <a:r>
              <a:rPr lang="en-US" altLang="zh-CN" dirty="0" err="1"/>
              <a:t>Gospodnetic</a:t>
            </a:r>
            <a:r>
              <a:rPr lang="en-US" altLang="zh-CN" dirty="0"/>
              <a:t> &amp; Erik Hatcher</a:t>
            </a:r>
          </a:p>
          <a:p>
            <a:pPr lvl="1"/>
            <a:r>
              <a:rPr lang="en-US" altLang="zh-CN" dirty="0"/>
              <a:t>MANNING Publishing</a:t>
            </a:r>
          </a:p>
          <a:p>
            <a:r>
              <a:rPr lang="en" altLang="zh-CN" dirty="0"/>
              <a:t>Lucene </a:t>
            </a:r>
            <a:r>
              <a:rPr lang="en-US" altLang="zh-CN" dirty="0"/>
              <a:t>9</a:t>
            </a:r>
            <a:r>
              <a:rPr lang="en" altLang="zh-CN" dirty="0"/>
              <a:t>.7.0 demo API</a:t>
            </a:r>
          </a:p>
          <a:p>
            <a:pPr lvl="1"/>
            <a:r>
              <a:rPr lang="en" altLang="zh-CN" dirty="0">
                <a:hlinkClick r:id="rId4"/>
              </a:rPr>
              <a:t>https://lucene.apache.org/core/9_7_0/demo/index.html</a:t>
            </a:r>
            <a:r>
              <a:rPr lang="en" altLang="zh-CN" dirty="0"/>
              <a:t> </a:t>
            </a:r>
          </a:p>
          <a:p>
            <a:r>
              <a:rPr lang="en-US" altLang="zh-CN" dirty="0"/>
              <a:t>Apache</a:t>
            </a:r>
            <a:r>
              <a:rPr lang="zh-CN" altLang="en-US" dirty="0"/>
              <a:t> </a:t>
            </a:r>
            <a:r>
              <a:rPr lang="en-US" altLang="zh-CN" dirty="0" err="1"/>
              <a:t>Solr</a:t>
            </a:r>
            <a:endParaRPr lang="en-US" altLang="zh-CN" dirty="0"/>
          </a:p>
          <a:p>
            <a:pPr lvl="1"/>
            <a:r>
              <a:rPr lang="en-US" altLang="zh-CN" dirty="0">
                <a:hlinkClick r:id="rId5"/>
              </a:rPr>
              <a:t>https://lucene.apache.org/solr/</a:t>
            </a:r>
            <a:r>
              <a:rPr lang="zh-CN" altLang="en-US" dirty="0"/>
              <a:t> </a:t>
            </a:r>
            <a:endParaRPr lang="en-US" altLang="zh-CN" dirty="0"/>
          </a:p>
          <a:p>
            <a:r>
              <a:rPr lang="en" altLang="zh-CN" dirty="0" err="1"/>
              <a:t>SolrJ</a:t>
            </a:r>
            <a:endParaRPr lang="en" altLang="zh-CN" dirty="0"/>
          </a:p>
          <a:p>
            <a:pPr lvl="1"/>
            <a:r>
              <a:rPr lang="en" altLang="zh-CN" dirty="0">
                <a:hlinkClick r:id="rId6"/>
              </a:rPr>
              <a:t>https://solr.apache.org/guide/solr/latest/deployment-guide/solrj</a:t>
            </a:r>
            <a:r>
              <a:rPr lang="en" altLang="zh-CN">
                <a:hlinkClick r:id="rId6"/>
              </a:rPr>
              <a:t>.html</a:t>
            </a:r>
            <a:endParaRPr lang="en"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50</a:t>
            </a:fld>
            <a:endParaRPr lang="zh-CN" altLang="en-US" dirty="0"/>
          </a:p>
        </p:txBody>
      </p:sp>
    </p:spTree>
    <p:extLst>
      <p:ext uri="{BB962C8B-B14F-4D97-AF65-F5344CB8AC3E}">
        <p14:creationId xmlns:p14="http://schemas.microsoft.com/office/powerpoint/2010/main" val="402814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601670" y="3327834"/>
            <a:ext cx="3510390" cy="784830"/>
          </a:xfrm>
          <a:prstGeom prst="rect">
            <a:avLst/>
          </a:prstGeom>
          <a:noFill/>
        </p:spPr>
        <p:txBody>
          <a:bodyPr wrap="square" rtlCol="0">
            <a:spAutoFit/>
          </a:bodyPr>
          <a:lstStyle/>
          <a:p>
            <a:pPr algn="ctr"/>
            <a:r>
              <a:rPr lang="en-US" altLang="zh-CN" sz="4500" dirty="0">
                <a:solidFill>
                  <a:schemeClr val="bg1"/>
                </a:solidFill>
                <a:latin typeface="Tahoma" pitchFamily="34" charset="0"/>
                <a:ea typeface="Tahoma" pitchFamily="34" charset="0"/>
                <a:cs typeface="Tahoma" pitchFamily="34" charset="0"/>
              </a:rPr>
              <a:t>Thank You!</a:t>
            </a:r>
            <a:endParaRPr lang="zh-CN" altLang="en-US" sz="4500" dirty="0">
              <a:solidFill>
                <a:schemeClr val="bg1"/>
              </a:solidFill>
              <a:latin typeface="Tahoma" pitchFamily="34" charset="0"/>
              <a:cs typeface="Tahoma" pitchFamily="34" charset="0"/>
            </a:endParaRPr>
          </a:p>
        </p:txBody>
      </p:sp>
      <p:pic>
        <p:nvPicPr>
          <p:cNvPr id="4" name="图片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544108" y="489226"/>
            <a:ext cx="1848521" cy="517586"/>
          </a:xfrm>
          <a:prstGeom prst="rect">
            <a:avLst/>
          </a:prstGeom>
        </p:spPr>
      </p:pic>
      <p:sp>
        <p:nvSpPr>
          <p:cNvPr id="2" name="灯片编号占位符 1"/>
          <p:cNvSpPr>
            <a:spLocks noGrp="1"/>
          </p:cNvSpPr>
          <p:nvPr>
            <p:ph type="sldNum" sz="quarter" idx="12"/>
          </p:nvPr>
        </p:nvSpPr>
        <p:spPr/>
        <p:txBody>
          <a:bodyPr/>
          <a:lstStyle/>
          <a:p>
            <a:fld id="{CB818ED7-1FAF-4BEC-A906-EB6564C334EB}" type="slidenum">
              <a:rPr lang="zh-CN" altLang="en-US" smtClean="0"/>
              <a:pPr/>
              <a:t>51</a:t>
            </a:fld>
            <a:endParaRPr lang="zh-CN" altLang="en-US" dirty="0"/>
          </a:p>
        </p:txBody>
      </p:sp>
    </p:spTree>
    <p:extLst>
      <p:ext uri="{BB962C8B-B14F-4D97-AF65-F5344CB8AC3E}">
        <p14:creationId xmlns:p14="http://schemas.microsoft.com/office/powerpoint/2010/main" val="1007037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indexing</a:t>
            </a:r>
            <a:endParaRPr lang="zh-CN" altLang="en-US" dirty="0"/>
          </a:p>
        </p:txBody>
      </p:sp>
      <p:sp>
        <p:nvSpPr>
          <p:cNvPr id="3" name="内容占位符 2"/>
          <p:cNvSpPr>
            <a:spLocks noGrp="1"/>
          </p:cNvSpPr>
          <p:nvPr>
            <p:ph idx="1"/>
          </p:nvPr>
        </p:nvSpPr>
        <p:spPr/>
        <p:txBody>
          <a:bodyPr/>
          <a:lstStyle/>
          <a:p>
            <a:r>
              <a:rPr lang="en-US" altLang="zh-CN" dirty="0"/>
              <a:t>At the heart of all search engines is the concept of indexing: </a:t>
            </a:r>
          </a:p>
          <a:p>
            <a:pPr lvl="1"/>
            <a:r>
              <a:rPr lang="en-US" altLang="zh-CN" dirty="0"/>
              <a:t>processing the original data into a </a:t>
            </a:r>
            <a:r>
              <a:rPr lang="en-US" altLang="zh-CN" dirty="0">
                <a:solidFill>
                  <a:srgbClr val="FF0000"/>
                </a:solidFill>
              </a:rPr>
              <a:t>highly efficient cross-reference lookup </a:t>
            </a:r>
            <a:r>
              <a:rPr lang="en-US" altLang="zh-CN" dirty="0"/>
              <a:t>in order to facilitate rapid searching. </a:t>
            </a:r>
          </a:p>
          <a:p>
            <a:pPr lvl="1"/>
            <a:endParaRPr lang="en-US" altLang="zh-CN" dirty="0"/>
          </a:p>
          <a:p>
            <a:r>
              <a:rPr lang="en-US" altLang="zh-CN" dirty="0"/>
              <a:t>Suppose you needed to search a large number of files, and you wanted to be able to find files that contained a certain word or a phrase</a:t>
            </a:r>
          </a:p>
          <a:p>
            <a:pPr lvl="1"/>
            <a:r>
              <a:rPr lang="en-US" altLang="zh-CN" dirty="0"/>
              <a:t>A naïve approach would be to sequentially scan each file for the given word or phrase. </a:t>
            </a:r>
          </a:p>
          <a:p>
            <a:pPr lvl="1"/>
            <a:r>
              <a:rPr lang="en-US" altLang="zh-CN" dirty="0"/>
              <a:t>This approach has a number of flaws, the most obvious of which is that it doesn’t scale to larger file sets or cases where files are very large.</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6</a:t>
            </a:fld>
            <a:endParaRPr lang="zh-CN" altLang="en-US" dirty="0"/>
          </a:p>
        </p:txBody>
      </p:sp>
    </p:spTree>
    <p:extLst>
      <p:ext uri="{BB962C8B-B14F-4D97-AF65-F5344CB8AC3E}">
        <p14:creationId xmlns:p14="http://schemas.microsoft.com/office/powerpoint/2010/main" val="3165863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indexing</a:t>
            </a:r>
            <a:endParaRPr lang="zh-CN" altLang="en-US" dirty="0"/>
          </a:p>
        </p:txBody>
      </p:sp>
      <p:sp>
        <p:nvSpPr>
          <p:cNvPr id="3" name="内容占位符 2"/>
          <p:cNvSpPr>
            <a:spLocks noGrp="1"/>
          </p:cNvSpPr>
          <p:nvPr>
            <p:ph idx="1"/>
          </p:nvPr>
        </p:nvSpPr>
        <p:spPr>
          <a:xfrm>
            <a:off x="107504" y="845073"/>
            <a:ext cx="8640960" cy="3940924"/>
          </a:xfrm>
        </p:spPr>
        <p:txBody>
          <a:bodyPr/>
          <a:lstStyle/>
          <a:p>
            <a:r>
              <a:rPr lang="en-US" altLang="zh-CN" dirty="0"/>
              <a:t>This is where indexing comes in: </a:t>
            </a:r>
          </a:p>
          <a:p>
            <a:pPr lvl="1"/>
            <a:r>
              <a:rPr lang="en-US" altLang="zh-CN" dirty="0"/>
              <a:t>To search large amounts of text quickly, you must first index that text and convert it into a format that will let you search it rapidly, eliminating the slow sequential scanning process.</a:t>
            </a:r>
          </a:p>
          <a:p>
            <a:pPr lvl="1"/>
            <a:r>
              <a:rPr lang="en-US" altLang="zh-CN" dirty="0"/>
              <a:t>This conversion process is called indexing, and its output is called an index. </a:t>
            </a:r>
          </a:p>
          <a:p>
            <a:pPr lvl="1"/>
            <a:r>
              <a:rPr lang="en-US" altLang="zh-CN" dirty="0"/>
              <a:t>You can think of an index as a data structure that allows fast random access to words stored inside it. </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7</a:t>
            </a:fld>
            <a:endParaRPr lang="zh-CN" altLang="en-US" dirty="0"/>
          </a:p>
        </p:txBody>
      </p:sp>
    </p:spTree>
    <p:extLst>
      <p:ext uri="{BB962C8B-B14F-4D97-AF65-F5344CB8AC3E}">
        <p14:creationId xmlns:p14="http://schemas.microsoft.com/office/powerpoint/2010/main" val="773979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Inverting index</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8</a:t>
            </a:fld>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579403"/>
            <a:ext cx="5184576" cy="4564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6465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Searching</a:t>
            </a:r>
            <a:endParaRPr lang="zh-CN" altLang="en-US" dirty="0"/>
          </a:p>
        </p:txBody>
      </p:sp>
      <p:sp>
        <p:nvSpPr>
          <p:cNvPr id="3" name="内容占位符 2"/>
          <p:cNvSpPr>
            <a:spLocks noGrp="1"/>
          </p:cNvSpPr>
          <p:nvPr>
            <p:ph idx="1"/>
          </p:nvPr>
        </p:nvSpPr>
        <p:spPr/>
        <p:txBody>
          <a:bodyPr>
            <a:normAutofit/>
          </a:bodyPr>
          <a:lstStyle/>
          <a:p>
            <a:r>
              <a:rPr lang="en-US" altLang="zh-CN" dirty="0"/>
              <a:t>Searching is the process of looking up words in an index to find documents where they appear. </a:t>
            </a:r>
          </a:p>
          <a:p>
            <a:endParaRPr lang="en-US" altLang="zh-CN" dirty="0"/>
          </a:p>
          <a:p>
            <a:r>
              <a:rPr lang="en-US" altLang="zh-CN" dirty="0"/>
              <a:t>The quality of a search is typically described using precision and recall metrics. </a:t>
            </a:r>
          </a:p>
          <a:p>
            <a:pPr lvl="1"/>
            <a:r>
              <a:rPr lang="en-US" altLang="zh-CN" dirty="0"/>
              <a:t>Recall measures how well the search system finds relevant documents, whereas precision measures how well the system filters out the irrelevant documents. </a:t>
            </a:r>
          </a:p>
          <a:p>
            <a:pPr lvl="1"/>
            <a:endParaRPr lang="en-US" altLang="zh-CN" dirty="0"/>
          </a:p>
          <a:p>
            <a:r>
              <a:rPr lang="en-US" altLang="zh-CN" dirty="0"/>
              <a:t>A number of other factors </a:t>
            </a:r>
          </a:p>
          <a:p>
            <a:pPr lvl="1"/>
            <a:r>
              <a:rPr lang="en-US" altLang="zh-CN" dirty="0"/>
              <a:t>speed and the ability to quickly search large quantities of text. </a:t>
            </a:r>
          </a:p>
          <a:p>
            <a:pPr lvl="1"/>
            <a:r>
              <a:rPr lang="en-US" altLang="zh-CN" dirty="0"/>
              <a:t>Support for single and multi term queries, phrase queries, wildcards, result ranking, and sorting are also important, as is a friendly syntax for entering those queries.</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9</a:t>
            </a:fld>
            <a:endParaRPr lang="zh-CN" altLang="en-US" dirty="0"/>
          </a:p>
        </p:txBody>
      </p:sp>
    </p:spTree>
    <p:extLst>
      <p:ext uri="{BB962C8B-B14F-4D97-AF65-F5344CB8AC3E}">
        <p14:creationId xmlns:p14="http://schemas.microsoft.com/office/powerpoint/2010/main" val="9692593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38147</TotalTime>
  <Words>6859</Words>
  <Application>Microsoft Macintosh PowerPoint</Application>
  <PresentationFormat>全屏显示(16:9)</PresentationFormat>
  <Paragraphs>403</Paragraphs>
  <Slides>51</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51</vt:i4>
      </vt:variant>
    </vt:vector>
  </HeadingPairs>
  <TitlesOfParts>
    <vt:vector size="61" baseType="lpstr">
      <vt:lpstr>DengXian</vt:lpstr>
      <vt:lpstr>微软雅黑</vt:lpstr>
      <vt:lpstr>JetBrains Mono</vt:lpstr>
      <vt:lpstr>Arial</vt:lpstr>
      <vt:lpstr>Calibri</vt:lpstr>
      <vt:lpstr>Cambria</vt:lpstr>
      <vt:lpstr>Consolas</vt:lpstr>
      <vt:lpstr>Tahoma</vt:lpstr>
      <vt:lpstr>Times New Roman</vt:lpstr>
      <vt:lpstr>Office 主题​​</vt:lpstr>
      <vt:lpstr>Architecture of Enterprise Applications 8 Full-text Searching </vt:lpstr>
      <vt:lpstr>Contents and Objectives</vt:lpstr>
      <vt:lpstr>Lucene</vt:lpstr>
      <vt:lpstr>Lucene</vt:lpstr>
      <vt:lpstr>Indexing</vt:lpstr>
      <vt:lpstr>indexing</vt:lpstr>
      <vt:lpstr>indexing</vt:lpstr>
      <vt:lpstr>Inverting index</vt:lpstr>
      <vt:lpstr>Searching</vt:lpstr>
      <vt:lpstr>Core indexing classes</vt:lpstr>
      <vt:lpstr>Core indexing classes</vt:lpstr>
      <vt:lpstr>A sample application</vt:lpstr>
      <vt:lpstr>Creating an Index</vt:lpstr>
      <vt:lpstr>Creating an Index</vt:lpstr>
      <vt:lpstr>Creating an Index</vt:lpstr>
      <vt:lpstr>Running Indexer</vt:lpstr>
      <vt:lpstr>Searching an index</vt:lpstr>
      <vt:lpstr>Searching an index</vt:lpstr>
      <vt:lpstr>Searching an index</vt:lpstr>
      <vt:lpstr>Running Searcher</vt:lpstr>
      <vt:lpstr>Index File Formats</vt:lpstr>
      <vt:lpstr>Index File Formats</vt:lpstr>
      <vt:lpstr>Types of Fields</vt:lpstr>
      <vt:lpstr>Index File Formats</vt:lpstr>
      <vt:lpstr>Index File Formats</vt:lpstr>
      <vt:lpstr>Index File Formats</vt:lpstr>
      <vt:lpstr>Search and Scoring in Lucene</vt:lpstr>
      <vt:lpstr>Search and Scoring in Lucene</vt:lpstr>
      <vt:lpstr>Search and Scoring in Lucene</vt:lpstr>
      <vt:lpstr>Search and Scoring in Lucene</vt:lpstr>
      <vt:lpstr>Search and Scoring in Lucene</vt:lpstr>
      <vt:lpstr>Scoring</vt:lpstr>
      <vt:lpstr>Scoring</vt:lpstr>
      <vt:lpstr>Changing Scoring - Similarity</vt:lpstr>
      <vt:lpstr>Changing Scoring - Similarity</vt:lpstr>
      <vt:lpstr>Changing Scoring - Similarity</vt:lpstr>
      <vt:lpstr>Changing Scoring - Similarity</vt:lpstr>
      <vt:lpstr>Apache Solr</vt:lpstr>
      <vt:lpstr>Solr</vt:lpstr>
      <vt:lpstr>Using SolrJ</vt:lpstr>
      <vt:lpstr>Using SolrJ</vt:lpstr>
      <vt:lpstr>Using SolrJ</vt:lpstr>
      <vt:lpstr>Using SolrJ</vt:lpstr>
      <vt:lpstr>Indexing</vt:lpstr>
      <vt:lpstr>Java Object Binding</vt:lpstr>
      <vt:lpstr>Java Object Binding</vt:lpstr>
      <vt:lpstr>Java Object Binding</vt:lpstr>
      <vt:lpstr>Elasticsearch</vt:lpstr>
      <vt:lpstr>Elasticsearch – Basic Concepts</vt:lpstr>
      <vt:lpstr>References</vt:lpstr>
      <vt:lpstr>PowerPoint 演示文稿</vt:lpstr>
    </vt:vector>
  </TitlesOfParts>
  <Company>REINS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 PPT</dc:title>
  <dc:subject>REINS BLUE</dc:subject>
  <dc:creator>REINS</dc:creator>
  <cp:lastModifiedBy>haopeng chen</cp:lastModifiedBy>
  <cp:revision>1784</cp:revision>
  <cp:lastPrinted>2017-04-16T23:56:44Z</cp:lastPrinted>
  <dcterms:created xsi:type="dcterms:W3CDTF">2011-12-13T14:18:46Z</dcterms:created>
  <dcterms:modified xsi:type="dcterms:W3CDTF">2023-09-15T05:29:23Z</dcterms:modified>
</cp:coreProperties>
</file>