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8"/>
  </p:notesMasterIdLst>
  <p:sldIdLst>
    <p:sldId id="256" r:id="rId2"/>
    <p:sldId id="538" r:id="rId3"/>
    <p:sldId id="400" r:id="rId4"/>
    <p:sldId id="401" r:id="rId5"/>
    <p:sldId id="402" r:id="rId6"/>
    <p:sldId id="404" r:id="rId7"/>
    <p:sldId id="405" r:id="rId8"/>
    <p:sldId id="403" r:id="rId9"/>
    <p:sldId id="406" r:id="rId10"/>
    <p:sldId id="408" r:id="rId11"/>
    <p:sldId id="407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43" r:id="rId27"/>
    <p:sldId id="423" r:id="rId28"/>
    <p:sldId id="424" r:id="rId29"/>
    <p:sldId id="565" r:id="rId30"/>
    <p:sldId id="425" r:id="rId31"/>
    <p:sldId id="427" r:id="rId32"/>
    <p:sldId id="428" r:id="rId33"/>
    <p:sldId id="429" r:id="rId34"/>
    <p:sldId id="432" r:id="rId35"/>
    <p:sldId id="433" r:id="rId36"/>
    <p:sldId id="434" r:id="rId37"/>
    <p:sldId id="436" r:id="rId38"/>
    <p:sldId id="437" r:id="rId39"/>
    <p:sldId id="438" r:id="rId40"/>
    <p:sldId id="440" r:id="rId41"/>
    <p:sldId id="441" r:id="rId42"/>
    <p:sldId id="442" r:id="rId43"/>
    <p:sldId id="539" r:id="rId44"/>
    <p:sldId id="540" r:id="rId45"/>
    <p:sldId id="541" r:id="rId46"/>
    <p:sldId id="543" r:id="rId47"/>
    <p:sldId id="544" r:id="rId48"/>
    <p:sldId id="549" r:id="rId49"/>
    <p:sldId id="550" r:id="rId50"/>
    <p:sldId id="564" r:id="rId51"/>
    <p:sldId id="545" r:id="rId52"/>
    <p:sldId id="551" r:id="rId53"/>
    <p:sldId id="552" r:id="rId54"/>
    <p:sldId id="553" r:id="rId55"/>
    <p:sldId id="546" r:id="rId56"/>
    <p:sldId id="556" r:id="rId57"/>
    <p:sldId id="561" r:id="rId58"/>
    <p:sldId id="547" r:id="rId59"/>
    <p:sldId id="554" r:id="rId60"/>
    <p:sldId id="562" r:id="rId61"/>
    <p:sldId id="559" r:id="rId62"/>
    <p:sldId id="557" r:id="rId63"/>
    <p:sldId id="563" r:id="rId64"/>
    <p:sldId id="397" r:id="rId65"/>
    <p:sldId id="435" r:id="rId66"/>
    <p:sldId id="259" r:id="rId6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3214" autoAdjust="0"/>
  </p:normalViewPr>
  <p:slideViewPr>
    <p:cSldViewPr>
      <p:cViewPr varScale="1">
        <p:scale>
          <a:sx n="161" d="100"/>
          <a:sy n="161" d="100"/>
        </p:scale>
        <p:origin x="82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2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0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9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5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4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14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8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9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http://localhost:8080/uppercase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51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http://localhost:11130/</a:t>
            </a:r>
            <a:r>
              <a:rPr kumimoji="1" lang="en-US" altLang="zh-CN" dirty="0" err="1"/>
              <a:t>buyBook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32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http://localhost:11130/</a:t>
            </a:r>
            <a:r>
              <a:rPr kumimoji="1" lang="en-US" altLang="zh-CN" dirty="0" err="1"/>
              <a:t>buyBook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2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http://localhost:11230/Login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8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62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http://localhost:8080/book/</a:t>
            </a:r>
            <a:r>
              <a:rPr kumimoji="1" lang="en-US" altLang="zh-CN" dirty="0" err="1"/>
              <a:t>buyBook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4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13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3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7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0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6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0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ins.se.sjtu.edu.cn/~chen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spring-cloud-loadbalancer/" TargetMode="External"/><Relationship Id="rId3" Type="http://schemas.openxmlformats.org/officeDocument/2006/relationships/hyperlink" Target="https://www.consul.io/" TargetMode="External"/><Relationship Id="rId7" Type="http://schemas.openxmlformats.org/officeDocument/2006/relationships/hyperlink" Target="https://spring.io/projects/spring-cloud-kubernetes" TargetMode="External"/><Relationship Id="rId2" Type="http://schemas.openxmlformats.org/officeDocument/2006/relationships/hyperlink" Target="https://github.com/Netflix/eurek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ring.io/projects/spring-cloud-zookeeper" TargetMode="External"/><Relationship Id="rId5" Type="http://schemas.openxmlformats.org/officeDocument/2006/relationships/hyperlink" Target="https://spring.io/projects/spring-cloud-consul" TargetMode="External"/><Relationship Id="rId4" Type="http://schemas.openxmlformats.org/officeDocument/2006/relationships/hyperlink" Target="https://spring.io/projects/spring-cloud-netfli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80/service-instances/a-bootiful-client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8080/service-instances/a-bootiful-clien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cloud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" TargetMode="External"/><Relationship Id="rId2" Type="http://schemas.openxmlformats.org/officeDocument/2006/relationships/hyperlink" Target="https://spring.io/projects/spring-cloud-func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jectriff.io/" TargetMode="External"/><Relationship Id="rId5" Type="http://schemas.openxmlformats.org/officeDocument/2006/relationships/hyperlink" Target="https://azure.microsoft.com/en-us/services/functions/" TargetMode="External"/><Relationship Id="rId4" Type="http://schemas.openxmlformats.org/officeDocument/2006/relationships/hyperlink" Target="https://openwhisk.apach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40/eureka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40/eureka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service-registration-and-discovery/" TargetMode="External"/><Relationship Id="rId3" Type="http://schemas.openxmlformats.org/officeDocument/2006/relationships/hyperlink" Target="https://spring.io/microservices" TargetMode="External"/><Relationship Id="rId7" Type="http://schemas.openxmlformats.org/officeDocument/2006/relationships/hyperlink" Target="https://github.com/Netflix/eureka/wiki/Eureka-at-a-glanc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Netflix/eureka" TargetMode="External"/><Relationship Id="rId5" Type="http://schemas.openxmlformats.org/officeDocument/2006/relationships/hyperlink" Target="https://www.zhihu.com/question/65502802" TargetMode="External"/><Relationship Id="rId10" Type="http://schemas.openxmlformats.org/officeDocument/2006/relationships/hyperlink" Target="https://spring.io/blog/2019/06/18/getting-started-with-spring-cloud-gateway" TargetMode="External"/><Relationship Id="rId4" Type="http://schemas.openxmlformats.org/officeDocument/2006/relationships/hyperlink" Target="https://www.cnblogs.com/ztfjs/p/9230374.html" TargetMode="External"/><Relationship Id="rId9" Type="http://schemas.openxmlformats.org/officeDocument/2006/relationships/hyperlink" Target="https://spring.io/guides/gs/gateway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serverles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huo065000/article/details/78964382" TargetMode="External"/><Relationship Id="rId4" Type="http://schemas.openxmlformats.org/officeDocument/2006/relationships/hyperlink" Target="https://github.com/spring-cloud/spring-cloud-function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55028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10</a:t>
            </a:r>
            <a:br>
              <a:rPr lang="en-US" altLang="zh-CN" sz="2400" dirty="0"/>
            </a:br>
            <a:r>
              <a:rPr lang="en-US" altLang="zh-CN" sz="2400" dirty="0"/>
              <a:t>Microservices &amp; Serverless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2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监控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发现故障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7170" name="Picture 2" descr="preview">
            <a:extLst>
              <a:ext uri="{FF2B5EF4-FFF2-40B4-BE49-F238E27FC236}">
                <a16:creationId xmlns:a16="http://schemas.microsoft.com/office/drawing/2014/main" id="{48163484-71A4-3947-8B9C-5CCF7A6F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29" y="845073"/>
            <a:ext cx="6459913" cy="34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定位问题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链路跟踪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B344EE-4A01-AB48-9DC6-240A283C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94" y="866799"/>
            <a:ext cx="3849100" cy="34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日志收集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A45442-2625-8244-A2DD-AF8848FA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1046432"/>
            <a:ext cx="3952187" cy="30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分析问题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日志分析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19D02C8-CE12-8344-A5D1-675E13AE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5606"/>
            <a:ext cx="5805264" cy="28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0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1927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网关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7B58D81-DA89-A74C-8AF5-FBB30EAA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68" y="718301"/>
            <a:ext cx="4356463" cy="37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5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Microservice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–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sample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服务注册于发现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动态扩容</a:t>
            </a: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b="0" smtClean="0">
                <a:latin typeface="DengXian" panose="02010600030101010101" pitchFamily="2" charset="-122"/>
                <a:ea typeface="DengXian" panose="02010600030101010101" pitchFamily="2" charset="-122"/>
              </a:rPr>
              <a:pPr/>
              <a:t>15</a:t>
            </a:fld>
            <a:endParaRPr lang="zh-CN" altLang="en-US" b="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072EFE2-9DE9-1542-B688-40D65959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28" y="1707654"/>
            <a:ext cx="7509344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FDC1-E90B-0445-BA3A-EE43F09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9A0-3A15-B044-8233-900A9D4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cloud, </a:t>
            </a:r>
          </a:p>
          <a:p>
            <a:pPr lvl="1"/>
            <a:r>
              <a:rPr lang="en-US" altLang="zh-CN" dirty="0"/>
              <a:t>applications can’t always know the exact location of other services. </a:t>
            </a:r>
          </a:p>
          <a:p>
            <a:pPr lvl="1"/>
            <a:r>
              <a:rPr lang="en-US" altLang="zh-CN" dirty="0"/>
              <a:t>A service registry, such as </a:t>
            </a:r>
            <a:r>
              <a:rPr lang="en-US" altLang="zh-CN" dirty="0">
                <a:hlinkClick r:id="rId2"/>
              </a:rPr>
              <a:t>Netflix Eureka</a:t>
            </a:r>
            <a:r>
              <a:rPr lang="en-US" altLang="zh-CN" dirty="0"/>
              <a:t>, or a sidecar solution, such as </a:t>
            </a:r>
            <a:r>
              <a:rPr lang="en-US" altLang="zh-CN" dirty="0">
                <a:hlinkClick r:id="rId3"/>
              </a:rPr>
              <a:t>HashiCorp Consul</a:t>
            </a:r>
            <a:r>
              <a:rPr lang="en-US" altLang="zh-CN" dirty="0"/>
              <a:t>, can help. </a:t>
            </a:r>
          </a:p>
          <a:p>
            <a:pPr lvl="1"/>
            <a:r>
              <a:rPr lang="en-US" altLang="zh-CN" dirty="0"/>
              <a:t>Spring Cloud provides </a:t>
            </a:r>
            <a:r>
              <a:rPr lang="en-US" altLang="zh-CN" dirty="0" err="1"/>
              <a:t>DiscoveryClient</a:t>
            </a:r>
            <a:r>
              <a:rPr lang="en-US" altLang="zh-CN" dirty="0"/>
              <a:t> implementations for popular registries such as </a:t>
            </a:r>
            <a:r>
              <a:rPr lang="en-US" altLang="zh-CN" dirty="0">
                <a:hlinkClick r:id="rId4"/>
              </a:rPr>
              <a:t>Eureka</a:t>
            </a:r>
            <a:r>
              <a:rPr lang="en-US" altLang="zh-CN" dirty="0"/>
              <a:t>, </a:t>
            </a:r>
            <a:r>
              <a:rPr lang="en-US" altLang="zh-CN" dirty="0">
                <a:hlinkClick r:id="rId5"/>
              </a:rPr>
              <a:t>Consul</a:t>
            </a:r>
            <a:r>
              <a:rPr lang="en-US" altLang="zh-CN" dirty="0"/>
              <a:t>, </a:t>
            </a:r>
            <a:r>
              <a:rPr lang="en-US" altLang="zh-CN" dirty="0">
                <a:hlinkClick r:id="rId6"/>
              </a:rPr>
              <a:t>Zookeeper</a:t>
            </a:r>
            <a:r>
              <a:rPr lang="en-US" altLang="zh-CN" dirty="0"/>
              <a:t>, and even </a:t>
            </a:r>
            <a:r>
              <a:rPr lang="en-US" altLang="zh-CN" dirty="0">
                <a:hlinkClick r:id="rId7"/>
              </a:rPr>
              <a:t>Kubernetes'</a:t>
            </a:r>
            <a:r>
              <a:rPr lang="en-US" altLang="zh-CN" dirty="0"/>
              <a:t> built-in system. </a:t>
            </a:r>
          </a:p>
          <a:p>
            <a:pPr lvl="1"/>
            <a:r>
              <a:rPr lang="en-US" altLang="zh-CN" dirty="0"/>
              <a:t>There’s also a </a:t>
            </a:r>
            <a:r>
              <a:rPr lang="en-US" altLang="zh-CN" dirty="0">
                <a:hlinkClick r:id="rId8"/>
              </a:rPr>
              <a:t>Spring Cloud Load Balancer</a:t>
            </a:r>
            <a:r>
              <a:rPr lang="en-US" altLang="zh-CN" dirty="0"/>
              <a:t> to help you distribute the load carefully among your service instances.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D2AB-FA0D-CE4A-BC0E-04F3117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3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C6A8-1A32-3D44-93FF-BCF0BC2B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Eureka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A1EEE-EB4A-844B-A7B1-C7B49737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Eureka is </a:t>
            </a:r>
          </a:p>
          <a:p>
            <a:pPr lvl="1"/>
            <a:r>
              <a:rPr lang="en-US" altLang="zh-CN" dirty="0"/>
              <a:t>a REST (Representational State Transfer) based service that is primarily used in the AWS cloud for </a:t>
            </a:r>
            <a:r>
              <a:rPr lang="en-US" altLang="zh-CN" dirty="0">
                <a:solidFill>
                  <a:srgbClr val="FF0000"/>
                </a:solidFill>
              </a:rPr>
              <a:t>locating services for the purpose of load balancing and failover of middle-tier servers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We call this service, the </a:t>
            </a:r>
            <a:r>
              <a:rPr lang="en-US" altLang="zh-CN" b="1" dirty="0"/>
              <a:t>Eureka Server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Eureka also comes with a Java-based client component,</a:t>
            </a:r>
            <a:r>
              <a:rPr lang="zh-CN" altLang="en-US" dirty="0"/>
              <a:t> </a:t>
            </a:r>
            <a:r>
              <a:rPr lang="en-US" altLang="zh-CN" dirty="0"/>
              <a:t>the </a:t>
            </a:r>
            <a:r>
              <a:rPr lang="en-US" altLang="zh-CN" b="1" dirty="0"/>
              <a:t>Eureka Client</a:t>
            </a:r>
            <a:r>
              <a:rPr lang="en-US" altLang="zh-CN" dirty="0"/>
              <a:t>, which makes interactions with the service much easier. </a:t>
            </a:r>
          </a:p>
          <a:p>
            <a:pPr lvl="1"/>
            <a:r>
              <a:rPr lang="en-US" altLang="zh-CN" dirty="0"/>
              <a:t>The client also has </a:t>
            </a:r>
            <a:r>
              <a:rPr lang="en-US" altLang="zh-CN" dirty="0">
                <a:solidFill>
                  <a:srgbClr val="FF0000"/>
                </a:solidFill>
              </a:rPr>
              <a:t>a built-in load balancer </a:t>
            </a:r>
            <a:r>
              <a:rPr lang="en-US" altLang="zh-CN" dirty="0"/>
              <a:t>that does basic </a:t>
            </a:r>
            <a:r>
              <a:rPr lang="en-US" altLang="zh-CN" dirty="0">
                <a:solidFill>
                  <a:srgbClr val="FF0000"/>
                </a:solidFill>
              </a:rPr>
              <a:t>round-robin load balancing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At Netflix, a much more sophisticated load balancer wraps Eureka to provide weighted load balancing based on several factors like traffic, resource usage, error conditions etc. to provide superior resiliency.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5CDE0-70C3-E949-84EC-6B55129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3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C6A8-1A32-3D44-93FF-BCF0BC2B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Eureka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A1EEE-EB4A-844B-A7B1-C7B49737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There is </a:t>
            </a:r>
            <a:r>
              <a:rPr lang="en-US" altLang="zh-CN" b="1" dirty="0"/>
              <a:t>one</a:t>
            </a:r>
            <a:r>
              <a:rPr lang="en-US" altLang="zh-CN" dirty="0"/>
              <a:t> eureka cluster per </a:t>
            </a:r>
            <a:r>
              <a:rPr lang="en-US" altLang="zh-CN" b="1" dirty="0"/>
              <a:t>region</a:t>
            </a:r>
            <a:r>
              <a:rPr lang="en-US" altLang="zh-CN" dirty="0"/>
              <a:t> which knows only about instances in its region. There is at the least </a:t>
            </a:r>
            <a:r>
              <a:rPr lang="en-US" altLang="zh-CN" b="1" dirty="0"/>
              <a:t>one</a:t>
            </a:r>
            <a:r>
              <a:rPr lang="en-US" altLang="zh-CN" dirty="0"/>
              <a:t> eureka server per </a:t>
            </a:r>
            <a:r>
              <a:rPr lang="en-US" altLang="zh-CN" b="1" dirty="0"/>
              <a:t>zone</a:t>
            </a:r>
            <a:r>
              <a:rPr lang="en-US" altLang="zh-CN" dirty="0"/>
              <a:t> to handle zone failures.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5CDE0-70C3-E949-84EC-6B55129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AutoShape 2" descr="Eureka High level Architecture">
            <a:extLst>
              <a:ext uri="{FF2B5EF4-FFF2-40B4-BE49-F238E27FC236}">
                <a16:creationId xmlns:a16="http://schemas.microsoft.com/office/drawing/2014/main" id="{EE1AFF66-9EF8-6A41-907B-3E81757073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7DC8B-448E-274D-9561-6074528F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21" y="2174584"/>
            <a:ext cx="5713158" cy="29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FDC1-E90B-0445-BA3A-EE43F09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9A0-3A15-B044-8233-900A9D4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100" dirty="0" err="1"/>
              <a:t>pom.xml</a:t>
            </a:r>
            <a:r>
              <a:rPr lang="en-US" altLang="zh-CN" dirty="0">
                <a:solidFill>
                  <a:srgbClr val="E8BF6A"/>
                </a:solidFill>
              </a:rPr>
              <a:t>   </a:t>
            </a:r>
          </a:p>
          <a:p>
            <a:pPr marL="0" indent="0">
              <a:buNone/>
            </a:pPr>
            <a:r>
              <a:rPr lang="zh-CN" altLang="en-US" sz="1700" dirty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en-US" altLang="zh-CN" sz="1700" dirty="0">
                <a:solidFill>
                  <a:srgbClr val="0033B3"/>
                </a:solidFill>
                <a:latin typeface="JetBrains Mono"/>
              </a:rPr>
              <a:t>&lt;dependencies&gt;</a:t>
            </a:r>
            <a:endParaRPr lang="en-US" altLang="zh-CN" sz="1700" dirty="0">
              <a:solidFill>
                <a:srgbClr val="E8BF6A"/>
              </a:solidFill>
            </a:endParaRPr>
          </a:p>
          <a:p>
            <a:pPr marL="600075" lvl="2" indent="0">
              <a:buNone/>
            </a:pP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7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&gt;spring-cloud-starter-</a:t>
            </a:r>
            <a:r>
              <a:rPr lang="en" altLang="zh-CN" sz="1700" dirty="0" err="1">
                <a:solidFill>
                  <a:srgbClr val="080808"/>
                </a:solidFill>
                <a:effectLst/>
                <a:latin typeface="JetBrains Mono"/>
              </a:rPr>
              <a:t>netflix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-eureka-server&lt;/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300038" lvl="1" indent="0">
              <a:buNone/>
            </a:pPr>
            <a:r>
              <a:rPr lang="en-US" altLang="zh-CN" sz="1700" dirty="0">
                <a:solidFill>
                  <a:srgbClr val="0033B3"/>
                </a:solidFill>
                <a:latin typeface="JetBrains Mono"/>
              </a:rPr>
              <a:t>&lt;/dependencies&gt;</a:t>
            </a:r>
          </a:p>
          <a:p>
            <a:pPr marL="300038" lvl="1" indent="0">
              <a:buNone/>
            </a:pP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dependencyManagement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7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&gt;spring-cloud-dependencies&lt;/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&gt;${spring-</a:t>
            </a:r>
            <a:r>
              <a:rPr lang="en" altLang="zh-CN" sz="1700" dirty="0" err="1">
                <a:solidFill>
                  <a:srgbClr val="080808"/>
                </a:solidFill>
                <a:effectLst/>
                <a:latin typeface="JetBrains Mono"/>
              </a:rPr>
              <a:t>cloud.version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}&lt;/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type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&gt;pom&lt;/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type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&gt;import&lt;/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7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700" dirty="0" err="1">
                <a:solidFill>
                  <a:srgbClr val="0033B3"/>
                </a:solidFill>
                <a:effectLst/>
                <a:latin typeface="JetBrains Mono"/>
              </a:rPr>
              <a:t>dependencyManagement</a:t>
            </a:r>
            <a:r>
              <a:rPr lang="en" altLang="zh-CN" sz="17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D2AB-FA0D-CE4A-BC0E-04F3117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5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F2E7FB-FCEA-574A-B1AF-6FDCC7A9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3D476E-9776-A04E-8C38-3C45F6D3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</a:p>
          <a:p>
            <a:pPr lvl="1"/>
            <a:r>
              <a:rPr lang="en-US" altLang="zh-CN" sz="1800" dirty="0"/>
              <a:t>Microservice</a:t>
            </a:r>
          </a:p>
          <a:p>
            <a:pPr lvl="1"/>
            <a:r>
              <a:rPr lang="en-US" altLang="zh-CN" sz="1800" dirty="0"/>
              <a:t>Routing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Filtering</a:t>
            </a:r>
          </a:p>
          <a:p>
            <a:pPr lvl="1"/>
            <a:r>
              <a:rPr lang="en-US" altLang="zh-CN" sz="1800" dirty="0" err="1"/>
              <a:t>Severless</a:t>
            </a:r>
            <a:endParaRPr lang="en-US" altLang="zh-CN" sz="1800" dirty="0"/>
          </a:p>
          <a:p>
            <a:pPr lvl="1"/>
            <a:r>
              <a:rPr lang="en-US" altLang="zh-CN" sz="1800" dirty="0"/>
              <a:t>Function</a:t>
            </a:r>
            <a:r>
              <a:rPr lang="zh-CN" altLang="en-US" sz="1800" dirty="0"/>
              <a:t> </a:t>
            </a:r>
            <a:r>
              <a:rPr lang="en-US" altLang="zh-CN" sz="1800" dirty="0"/>
              <a:t>Service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</a:p>
          <a:p>
            <a:pPr lvl="1"/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能够根据业务需求，抽象出系统中的微服务，并能够基于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Spring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框架开发对应的微服务</a:t>
            </a:r>
          </a:p>
        </p:txBody>
      </p:sp>
    </p:spTree>
    <p:extLst>
      <p:ext uri="{BB962C8B-B14F-4D97-AF65-F5344CB8AC3E}">
        <p14:creationId xmlns:p14="http://schemas.microsoft.com/office/powerpoint/2010/main" val="5741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FDC1-E90B-0445-BA3A-EE43F09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9A0-3A15-B044-8233-900A9D4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pPr marL="0" indent="0">
              <a:buNone/>
            </a:pPr>
            <a:endParaRPr lang="en-US" altLang="zh-CN" dirty="0"/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EnableEurekaServer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class </a:t>
            </a:r>
            <a:r>
              <a:rPr lang="en-US" altLang="zh-CN" sz="1600" dirty="0" err="1"/>
              <a:t>ServiceRegistrationAndDiscoveryServiceApplication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CC7832"/>
                </a:solidFill>
              </a:rPr>
              <a:t>public static void </a:t>
            </a:r>
            <a:r>
              <a:rPr lang="en-US" altLang="zh-CN" sz="1600" dirty="0">
                <a:solidFill>
                  <a:srgbClr val="FFC66D"/>
                </a:solidFill>
              </a:rPr>
              <a:t>main</a:t>
            </a:r>
            <a:r>
              <a:rPr lang="en-US" altLang="zh-CN" sz="1600" dirty="0"/>
              <a:t>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dirty="0" err="1"/>
              <a:t>SpringApplication.</a:t>
            </a:r>
            <a:r>
              <a:rPr lang="en-US" altLang="zh-CN" sz="1600" i="1" dirty="0" err="1"/>
              <a:t>run</a:t>
            </a:r>
            <a:r>
              <a:rPr lang="en-US" altLang="zh-CN" sz="1600" dirty="0"/>
              <a:t>(</a:t>
            </a:r>
          </a:p>
          <a:p>
            <a:pPr marL="300038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ServiceRegistrationAndDiscoveryServiceApplication.</a:t>
            </a:r>
            <a:r>
              <a:rPr lang="en-US" altLang="zh-CN" sz="1600" dirty="0" err="1">
                <a:solidFill>
                  <a:srgbClr val="CC7832"/>
                </a:solidFill>
              </a:rPr>
              <a:t>class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   </a:t>
            </a: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  <a:p>
            <a:pPr marL="0" indent="0">
              <a:buNone/>
            </a:pP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D2AB-FA0D-CE4A-BC0E-04F3117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5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FDC1-E90B-0445-BA3A-EE43F09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9A0-3A15-B044-8233-900A9D4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00038" lvl="1" indent="0">
              <a:buNone/>
            </a:pPr>
            <a:r>
              <a:rPr lang="en-US" altLang="zh-CN" sz="1800" dirty="0" err="1">
                <a:solidFill>
                  <a:srgbClr val="CC7832"/>
                </a:solidFill>
              </a:rPr>
              <a:t>server.port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6897BB"/>
                </a:solidFill>
              </a:rPr>
              <a:t>8761</a:t>
            </a:r>
            <a:br>
              <a:rPr lang="en-US" altLang="zh-CN" sz="1800" dirty="0">
                <a:solidFill>
                  <a:srgbClr val="6897BB"/>
                </a:solidFill>
              </a:rPr>
            </a:br>
            <a:br>
              <a:rPr lang="en-US" altLang="zh-CN" sz="1800" dirty="0">
                <a:solidFill>
                  <a:srgbClr val="6897BB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eureka.client.register</a:t>
            </a:r>
            <a:r>
              <a:rPr lang="en-US" altLang="zh-CN" sz="1800" dirty="0">
                <a:solidFill>
                  <a:srgbClr val="CC7832"/>
                </a:solidFill>
              </a:rPr>
              <a:t>-with-eureka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CC7832"/>
                </a:solidFill>
              </a:rPr>
              <a:t>false</a:t>
            </a:r>
            <a:br>
              <a:rPr lang="en-US" altLang="zh-CN" sz="1800" dirty="0">
                <a:solidFill>
                  <a:srgbClr val="CC7832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eureka.client.fetch</a:t>
            </a:r>
            <a:r>
              <a:rPr lang="en-US" altLang="zh-CN" sz="1800" dirty="0">
                <a:solidFill>
                  <a:srgbClr val="CC7832"/>
                </a:solidFill>
              </a:rPr>
              <a:t>-registry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CC7832"/>
                </a:solidFill>
              </a:rPr>
              <a:t>false</a:t>
            </a:r>
            <a:br>
              <a:rPr lang="en-US" altLang="zh-CN" sz="1800" dirty="0">
                <a:solidFill>
                  <a:srgbClr val="CC7832"/>
                </a:solidFill>
              </a:rPr>
            </a:br>
            <a:br>
              <a:rPr lang="en-US" altLang="zh-CN" sz="1800" dirty="0">
                <a:solidFill>
                  <a:srgbClr val="CC7832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logging.level.com.netflix.eureka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FFC66D"/>
                </a:solidFill>
              </a:rPr>
              <a:t>OFF</a:t>
            </a:r>
            <a:br>
              <a:rPr lang="en-US" altLang="zh-CN" sz="1800" dirty="0">
                <a:solidFill>
                  <a:srgbClr val="FFC66D"/>
                </a:solidFill>
              </a:rPr>
            </a:br>
            <a:r>
              <a:rPr lang="en-US" altLang="zh-CN" sz="1800" dirty="0" err="1">
                <a:solidFill>
                  <a:srgbClr val="CC7832"/>
                </a:solidFill>
              </a:rPr>
              <a:t>logging.level.com.netflix.discovery</a:t>
            </a:r>
            <a:r>
              <a:rPr lang="en-US" altLang="zh-CN" sz="1800" dirty="0">
                <a:solidFill>
                  <a:srgbClr val="808080"/>
                </a:solidFill>
              </a:rPr>
              <a:t>=</a:t>
            </a:r>
            <a:r>
              <a:rPr lang="en-US" altLang="zh-CN" sz="1800" dirty="0">
                <a:solidFill>
                  <a:srgbClr val="FFC66D"/>
                </a:solidFill>
              </a:rPr>
              <a:t>OFF</a:t>
            </a:r>
            <a:endParaRPr lang="zh-CN" altLang="en-US" sz="1800" dirty="0"/>
          </a:p>
          <a:p>
            <a:pPr marL="0" indent="0">
              <a:buNone/>
            </a:pP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D2AB-FA0D-CE4A-BC0E-04F3117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6079D-5D8D-7A4C-8C8E-551771ABDB03}"/>
              </a:ext>
            </a:extLst>
          </p:cNvPr>
          <p:cNvSpPr/>
          <p:nvPr/>
        </p:nvSpPr>
        <p:spPr>
          <a:xfrm>
            <a:off x="2857500" y="1290630"/>
            <a:ext cx="3429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203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950DD-D14C-7F41-A2AC-2368C162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730E2-21A5-4C45-BDB3-A9766BBA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19271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100" dirty="0" err="1"/>
              <a:t>pom.xml</a:t>
            </a:r>
            <a:endParaRPr kumimoji="1" lang="en-US" altLang="zh-CN" sz="2100" dirty="0"/>
          </a:p>
          <a:p>
            <a:pPr marL="300038" lvl="1" indent="0">
              <a:buNone/>
            </a:pP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&gt;spring-boot-starter-web&lt;/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&gt;spring-cloud-starter-</a:t>
            </a:r>
            <a:r>
              <a:rPr lang="en" altLang="zh-CN" sz="1600" dirty="0" err="1">
                <a:solidFill>
                  <a:srgbClr val="080808"/>
                </a:solidFill>
                <a:effectLst/>
                <a:latin typeface="JetBrains Mono"/>
              </a:rPr>
              <a:t>netflix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-eureka-client&lt;/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300038" lvl="1" indent="0">
              <a:buNone/>
            </a:pP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dependencyManagement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&gt;spring-cloud-dependencies&lt;/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&gt;${spring-</a:t>
            </a:r>
            <a:r>
              <a:rPr lang="en" altLang="zh-CN" sz="1600" dirty="0" err="1">
                <a:solidFill>
                  <a:srgbClr val="080808"/>
                </a:solidFill>
                <a:effectLst/>
                <a:latin typeface="JetBrains Mono"/>
              </a:rPr>
              <a:t>cloud.version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}&lt;/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type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&gt;pom&lt;/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type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&gt;import&lt;/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6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600" dirty="0" err="1">
                <a:solidFill>
                  <a:srgbClr val="0033B3"/>
                </a:solidFill>
                <a:effectLst/>
                <a:latin typeface="JetBrains Mono"/>
              </a:rPr>
              <a:t>dependencyManagement</a:t>
            </a:r>
            <a:r>
              <a:rPr lang="en" altLang="zh-CN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9F478-1908-E54B-90EA-1DD798A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4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FDC1-E90B-0445-BA3A-EE43F09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9A0-3A15-B044-8233-900A9D4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900" dirty="0"/>
              <a:t>Main</a:t>
            </a:r>
            <a:r>
              <a:rPr lang="zh-CN" altLang="en-US" sz="1900" dirty="0"/>
              <a:t> </a:t>
            </a:r>
            <a:r>
              <a:rPr lang="en-US" altLang="zh-CN" sz="1900" dirty="0"/>
              <a:t>java</a:t>
            </a:r>
            <a:r>
              <a:rPr lang="zh-CN" altLang="en-US" sz="1900" dirty="0"/>
              <a:t> </a:t>
            </a:r>
            <a:r>
              <a:rPr lang="en-US" altLang="zh-CN" sz="1900" dirty="0"/>
              <a:t>class</a:t>
            </a:r>
          </a:p>
          <a:p>
            <a:pPr marL="0" indent="0">
              <a:buNone/>
            </a:pPr>
            <a:endParaRPr lang="en-US" altLang="zh-CN" dirty="0"/>
          </a:p>
          <a:p>
            <a:pPr marL="300038" lvl="1" indent="0">
              <a:buNone/>
            </a:pP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sz="1700" dirty="0">
                <a:solidFill>
                  <a:srgbClr val="BBB529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public class </a:t>
            </a:r>
            <a:r>
              <a:rPr lang="en-US" altLang="zh-CN" sz="1700" dirty="0" err="1"/>
              <a:t>ServiceRegistrationAndDiscoveryClientApplication</a:t>
            </a:r>
            <a:r>
              <a:rPr lang="en-US" altLang="zh-CN" sz="1700" dirty="0"/>
              <a:t> {</a:t>
            </a:r>
            <a:br>
              <a:rPr lang="en-US" altLang="zh-CN" sz="1700" dirty="0"/>
            </a:br>
            <a:br>
              <a:rPr lang="en-US" altLang="zh-CN" sz="1700" dirty="0"/>
            </a:br>
            <a:r>
              <a:rPr lang="en-US" altLang="zh-CN" sz="1700" dirty="0"/>
              <a:t>   </a:t>
            </a:r>
            <a:r>
              <a:rPr lang="en-US" altLang="zh-CN" sz="1700" dirty="0">
                <a:solidFill>
                  <a:srgbClr val="CC7832"/>
                </a:solidFill>
              </a:rPr>
              <a:t>public static void </a:t>
            </a:r>
            <a:r>
              <a:rPr lang="en-US" altLang="zh-CN" sz="1700" dirty="0">
                <a:solidFill>
                  <a:srgbClr val="FFC66D"/>
                </a:solidFill>
              </a:rPr>
              <a:t>main</a:t>
            </a:r>
            <a:r>
              <a:rPr lang="en-US" altLang="zh-CN" sz="1700" dirty="0"/>
              <a:t>(String[] </a:t>
            </a:r>
            <a:r>
              <a:rPr lang="en-US" altLang="zh-CN" sz="1700" dirty="0" err="1"/>
              <a:t>args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      </a:t>
            </a:r>
            <a:r>
              <a:rPr lang="en-US" altLang="zh-CN" sz="1700" dirty="0" err="1"/>
              <a:t>SpringApplication.</a:t>
            </a:r>
            <a:r>
              <a:rPr lang="en-US" altLang="zh-CN" sz="1700" i="1" dirty="0" err="1"/>
              <a:t>run</a:t>
            </a:r>
            <a:r>
              <a:rPr lang="en-US" altLang="zh-CN" sz="1700" dirty="0"/>
              <a:t>(</a:t>
            </a:r>
            <a:r>
              <a:rPr lang="en-US" altLang="zh-CN" sz="1700" dirty="0" err="1"/>
              <a:t>ServiceRegistrationAndDiscoveryClientApplication.</a:t>
            </a:r>
            <a:r>
              <a:rPr lang="en-US" altLang="zh-CN" sz="1700" dirty="0" err="1">
                <a:solidFill>
                  <a:srgbClr val="CC7832"/>
                </a:solidFill>
              </a:rPr>
              <a:t>class</a:t>
            </a:r>
            <a:r>
              <a:rPr lang="en-US" altLang="zh-CN" sz="1700" dirty="0">
                <a:solidFill>
                  <a:srgbClr val="CC7832"/>
                </a:solidFill>
              </a:rPr>
              <a:t>, </a:t>
            </a:r>
            <a:r>
              <a:rPr lang="en-US" altLang="zh-CN" sz="1700" dirty="0" err="1"/>
              <a:t>args</a:t>
            </a:r>
            <a:r>
              <a:rPr lang="en-US" altLang="zh-CN" sz="1700" dirty="0"/>
              <a:t>)</a:t>
            </a:r>
            <a:r>
              <a:rPr lang="en-US" altLang="zh-CN" sz="1700" dirty="0">
                <a:solidFill>
                  <a:srgbClr val="CC7832"/>
                </a:solidFill>
              </a:rPr>
              <a:t>;</a:t>
            </a:r>
            <a:br>
              <a:rPr lang="en-US" altLang="zh-CN" sz="1700" dirty="0">
                <a:solidFill>
                  <a:srgbClr val="CC7832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   </a:t>
            </a:r>
            <a:r>
              <a:rPr lang="en-US" altLang="zh-CN" sz="1700" dirty="0"/>
              <a:t>}</a:t>
            </a:r>
            <a:br>
              <a:rPr lang="en-US" altLang="zh-CN" sz="1700" dirty="0"/>
            </a:br>
            <a:r>
              <a:rPr lang="en-US" altLang="zh-CN" sz="1700" dirty="0"/>
              <a:t>}</a:t>
            </a:r>
            <a:br>
              <a:rPr lang="en-US" altLang="zh-CN" sz="1700" dirty="0"/>
            </a:br>
            <a:br>
              <a:rPr lang="en-US" altLang="zh-CN" sz="1700" dirty="0"/>
            </a:b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RestController</a:t>
            </a:r>
            <a:br>
              <a:rPr lang="en-US" altLang="zh-CN" sz="1700" dirty="0">
                <a:solidFill>
                  <a:srgbClr val="BBB529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class </a:t>
            </a:r>
            <a:r>
              <a:rPr lang="en-US" altLang="zh-CN" sz="1700" dirty="0" err="1"/>
              <a:t>ServiceInstanceRestController</a:t>
            </a:r>
            <a:r>
              <a:rPr lang="en-US" altLang="zh-CN" sz="1700" dirty="0"/>
              <a:t> {</a:t>
            </a:r>
            <a:br>
              <a:rPr lang="en-US" altLang="zh-CN" sz="1700" dirty="0"/>
            </a:br>
            <a:br>
              <a:rPr lang="en-US" altLang="zh-CN" sz="1700" dirty="0"/>
            </a:br>
            <a:r>
              <a:rPr lang="en-US" altLang="zh-CN" sz="1700" dirty="0"/>
              <a:t>   </a:t>
            </a: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Autowired</a:t>
            </a:r>
            <a:br>
              <a:rPr lang="en-US" altLang="zh-CN" sz="1700" dirty="0">
                <a:solidFill>
                  <a:srgbClr val="BBB529"/>
                </a:solidFill>
              </a:rPr>
            </a:br>
            <a:r>
              <a:rPr lang="en-US" altLang="zh-CN" sz="1700" dirty="0">
                <a:solidFill>
                  <a:srgbClr val="BBB529"/>
                </a:solidFill>
              </a:rPr>
              <a:t>   </a:t>
            </a:r>
            <a:r>
              <a:rPr lang="en-US" altLang="zh-CN" sz="1700" dirty="0">
                <a:solidFill>
                  <a:srgbClr val="CC7832"/>
                </a:solidFill>
              </a:rPr>
              <a:t>private </a:t>
            </a:r>
            <a:r>
              <a:rPr lang="en-US" altLang="zh-CN" sz="1700" dirty="0" err="1"/>
              <a:t>DiscoveryClient</a:t>
            </a:r>
            <a:r>
              <a:rPr lang="en-US" altLang="zh-CN" sz="1700" dirty="0"/>
              <a:t> </a:t>
            </a:r>
            <a:r>
              <a:rPr lang="en-US" altLang="zh-CN" sz="1700" dirty="0" err="1">
                <a:solidFill>
                  <a:srgbClr val="9876AA"/>
                </a:solidFill>
              </a:rPr>
              <a:t>discoveryClient</a:t>
            </a:r>
            <a:r>
              <a:rPr lang="en-US" altLang="zh-CN" sz="1700" dirty="0">
                <a:solidFill>
                  <a:srgbClr val="CC7832"/>
                </a:solidFill>
              </a:rPr>
              <a:t>;</a:t>
            </a:r>
            <a:br>
              <a:rPr lang="en-US" altLang="zh-CN" sz="1700" dirty="0">
                <a:solidFill>
                  <a:srgbClr val="CC7832"/>
                </a:solidFill>
              </a:rPr>
            </a:br>
            <a:br>
              <a:rPr lang="en-US" altLang="zh-CN" sz="1700" dirty="0">
                <a:solidFill>
                  <a:srgbClr val="CC7832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   </a:t>
            </a: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RequestMapping</a:t>
            </a:r>
            <a:r>
              <a:rPr lang="en-US" altLang="zh-CN" sz="1700" dirty="0"/>
              <a:t>(</a:t>
            </a:r>
            <a:r>
              <a:rPr lang="en-US" altLang="zh-CN" sz="1700" dirty="0">
                <a:solidFill>
                  <a:srgbClr val="6A8759"/>
                </a:solidFill>
              </a:rPr>
              <a:t>"/service-instances/{</a:t>
            </a:r>
            <a:r>
              <a:rPr lang="en-US" altLang="zh-CN" sz="1700" dirty="0" err="1">
                <a:solidFill>
                  <a:srgbClr val="6A8759"/>
                </a:solidFill>
              </a:rPr>
              <a:t>applicationName</a:t>
            </a:r>
            <a:r>
              <a:rPr lang="en-US" altLang="zh-CN" sz="1700" dirty="0">
                <a:solidFill>
                  <a:srgbClr val="6A8759"/>
                </a:solidFill>
              </a:rPr>
              <a:t>}"</a:t>
            </a:r>
            <a:r>
              <a:rPr lang="en-US" altLang="zh-CN" sz="1700" dirty="0"/>
              <a:t>)</a:t>
            </a:r>
            <a:br>
              <a:rPr lang="en-US" altLang="zh-CN" sz="1700" dirty="0"/>
            </a:br>
            <a:r>
              <a:rPr lang="en-US" altLang="zh-CN" sz="1700" dirty="0"/>
              <a:t>   </a:t>
            </a:r>
            <a:r>
              <a:rPr lang="en-US" altLang="zh-CN" sz="1700" dirty="0">
                <a:solidFill>
                  <a:srgbClr val="CC7832"/>
                </a:solidFill>
              </a:rPr>
              <a:t>public </a:t>
            </a:r>
            <a:r>
              <a:rPr lang="en-US" altLang="zh-CN" sz="1700" dirty="0"/>
              <a:t>List&lt;</a:t>
            </a:r>
            <a:r>
              <a:rPr lang="en-US" altLang="zh-CN" sz="1700" dirty="0" err="1"/>
              <a:t>ServiceInstance</a:t>
            </a:r>
            <a:r>
              <a:rPr lang="en-US" altLang="zh-CN" sz="1700" dirty="0"/>
              <a:t>&gt; </a:t>
            </a:r>
            <a:r>
              <a:rPr lang="en-US" altLang="zh-CN" sz="1700" dirty="0" err="1">
                <a:solidFill>
                  <a:srgbClr val="FFC66D"/>
                </a:solidFill>
              </a:rPr>
              <a:t>serviceInstancesByApplicationName</a:t>
            </a:r>
            <a:r>
              <a:rPr lang="en-US" altLang="zh-CN" sz="1700" dirty="0"/>
              <a:t>(</a:t>
            </a:r>
            <a:br>
              <a:rPr lang="en-US" altLang="zh-CN" sz="1700" dirty="0"/>
            </a:br>
            <a:r>
              <a:rPr lang="en-US" altLang="zh-CN" sz="1700" dirty="0"/>
              <a:t>         </a:t>
            </a:r>
            <a:r>
              <a:rPr lang="en-US" altLang="zh-CN" sz="1700" dirty="0">
                <a:solidFill>
                  <a:srgbClr val="BBB529"/>
                </a:solidFill>
              </a:rPr>
              <a:t>@</a:t>
            </a:r>
            <a:r>
              <a:rPr lang="en-US" altLang="zh-CN" sz="1700" dirty="0" err="1">
                <a:solidFill>
                  <a:srgbClr val="BBB529"/>
                </a:solidFill>
              </a:rPr>
              <a:t>PathVariable</a:t>
            </a:r>
            <a:r>
              <a:rPr lang="en-US" altLang="zh-CN" sz="1700" dirty="0">
                <a:solidFill>
                  <a:srgbClr val="BBB529"/>
                </a:solidFill>
              </a:rPr>
              <a:t> </a:t>
            </a:r>
            <a:r>
              <a:rPr lang="en-US" altLang="zh-CN" sz="1700" dirty="0"/>
              <a:t>String </a:t>
            </a:r>
            <a:r>
              <a:rPr lang="en-US" altLang="zh-CN" sz="1700" dirty="0" err="1"/>
              <a:t>applicationName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      </a:t>
            </a:r>
            <a:r>
              <a:rPr lang="en-US" altLang="zh-CN" sz="1700" dirty="0">
                <a:solidFill>
                  <a:srgbClr val="CC7832"/>
                </a:solidFill>
              </a:rPr>
              <a:t>return </a:t>
            </a:r>
            <a:r>
              <a:rPr lang="en-US" altLang="zh-CN" sz="1700" dirty="0" err="1">
                <a:solidFill>
                  <a:srgbClr val="CC7832"/>
                </a:solidFill>
              </a:rPr>
              <a:t>this</a:t>
            </a:r>
            <a:r>
              <a:rPr lang="en-US" altLang="zh-CN" sz="1700" dirty="0" err="1"/>
              <a:t>.</a:t>
            </a:r>
            <a:r>
              <a:rPr lang="en-US" altLang="zh-CN" sz="1700" dirty="0" err="1">
                <a:solidFill>
                  <a:srgbClr val="9876AA"/>
                </a:solidFill>
              </a:rPr>
              <a:t>discoveryClient</a:t>
            </a:r>
            <a:r>
              <a:rPr lang="en-US" altLang="zh-CN" sz="1700" dirty="0" err="1"/>
              <a:t>.getInstances</a:t>
            </a:r>
            <a:r>
              <a:rPr lang="en-US" altLang="zh-CN" sz="1700" dirty="0"/>
              <a:t>(</a:t>
            </a:r>
            <a:r>
              <a:rPr lang="en-US" altLang="zh-CN" sz="1700" dirty="0" err="1"/>
              <a:t>applicationName</a:t>
            </a:r>
            <a:r>
              <a:rPr lang="en-US" altLang="zh-CN" sz="1700" dirty="0"/>
              <a:t>)</a:t>
            </a:r>
            <a:r>
              <a:rPr lang="en-US" altLang="zh-CN" sz="1700" dirty="0">
                <a:solidFill>
                  <a:srgbClr val="CC7832"/>
                </a:solidFill>
              </a:rPr>
              <a:t>;</a:t>
            </a:r>
            <a:br>
              <a:rPr lang="en-US" altLang="zh-CN" sz="1700" dirty="0">
                <a:solidFill>
                  <a:srgbClr val="CC7832"/>
                </a:solidFill>
              </a:rPr>
            </a:br>
            <a:r>
              <a:rPr lang="en-US" altLang="zh-CN" sz="1700" dirty="0">
                <a:solidFill>
                  <a:srgbClr val="CC7832"/>
                </a:solidFill>
              </a:rPr>
              <a:t>   </a:t>
            </a:r>
            <a:r>
              <a:rPr lang="en-US" altLang="zh-CN" sz="1700" dirty="0"/>
              <a:t>}</a:t>
            </a:r>
            <a:br>
              <a:rPr lang="en-US" altLang="zh-CN" sz="1700" dirty="0"/>
            </a:br>
            <a:r>
              <a:rPr lang="en-US" altLang="zh-CN" sz="1700" dirty="0"/>
              <a:t>}</a:t>
            </a:r>
            <a:endParaRPr lang="zh-CN" altLang="en-US" sz="17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D2AB-FA0D-CE4A-BC0E-04F3117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7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FDC1-E90B-0445-BA3A-EE43F09B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79A0-3A15-B044-8233-900A9D4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C7832"/>
                </a:solidFill>
              </a:rPr>
              <a:t>     </a:t>
            </a:r>
            <a:r>
              <a:rPr lang="en-US" altLang="zh-CN" dirty="0" err="1">
                <a:solidFill>
                  <a:srgbClr val="CC7832"/>
                </a:solidFill>
              </a:rPr>
              <a:t>spring.application.name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a-</a:t>
            </a:r>
            <a:r>
              <a:rPr lang="en-US" altLang="zh-CN" dirty="0" err="1">
                <a:solidFill>
                  <a:srgbClr val="6A8759"/>
                </a:solidFill>
              </a:rPr>
              <a:t>bootiful</a:t>
            </a:r>
            <a:r>
              <a:rPr lang="en-US" altLang="zh-CN" dirty="0">
                <a:solidFill>
                  <a:srgbClr val="6A8759"/>
                </a:solidFill>
              </a:rPr>
              <a:t>-client</a:t>
            </a:r>
            <a:endParaRPr lang="zh-CN" altLang="en-US" dirty="0"/>
          </a:p>
          <a:p>
            <a:pPr marL="0" indent="0">
              <a:buNone/>
            </a:pPr>
            <a:br>
              <a:rPr lang="en-US" altLang="zh-CN" dirty="0">
                <a:solidFill>
                  <a:srgbClr val="E8BF6A"/>
                </a:solidFill>
              </a:rPr>
            </a:br>
            <a:br>
              <a:rPr lang="en-US" altLang="zh-CN" dirty="0">
                <a:solidFill>
                  <a:srgbClr val="E8BF6A"/>
                </a:solidFill>
              </a:rPr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D2AB-FA0D-CE4A-BC0E-04F3117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6079D-5D8D-7A4C-8C8E-551771ABDB03}"/>
              </a:ext>
            </a:extLst>
          </p:cNvPr>
          <p:cNvSpPr/>
          <p:nvPr/>
        </p:nvSpPr>
        <p:spPr>
          <a:xfrm>
            <a:off x="2857500" y="1290630"/>
            <a:ext cx="3429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5354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8462-79E8-FD47-BF43-3DA59289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C43CB-6F11-5C48-B067-F1A36E1C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http://localhost:8080/service-instances/a-bootiful-client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B4C3A-F42C-3746-B4F7-903010DD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5CAE5-1A21-2441-A9D1-940282C4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69" y="1501084"/>
            <a:ext cx="6115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8462-79E8-FD47-BF43-3DA59289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C43CB-6F11-5C48-B067-F1A36E1C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http://localhost:8080/service-instances/a-bootiful-client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B4C3A-F42C-3746-B4F7-903010DD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FD46A9-B70D-BC43-B06C-99E9BAB0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87" y="1216068"/>
            <a:ext cx="5215210" cy="39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B3A5-B848-8245-AC55-8909FD0B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 Gateway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E5A4-8E93-8045-9830-8EF262EF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sz="2200" dirty="0" err="1"/>
              <a:t>pom.xml</a:t>
            </a:r>
            <a:endParaRPr kumimoji="1" lang="en-US" altLang="zh-CN" sz="2200" dirty="0"/>
          </a:p>
          <a:p>
            <a:pPr marL="0" indent="0">
              <a:buNone/>
            </a:pPr>
            <a:r>
              <a:rPr lang="zh-CN" altLang="en-US" sz="22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22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&gt;spring-cloud-starter-gateway&lt;/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22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&gt;spring-cloud-starter-circuitbreaker-reactor-resilience4j&lt;/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22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&gt;spring-cloud-starter-contract-stub-runner&lt;/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exclusions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exclusion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&gt;spring-boot-starter-web&lt;/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22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   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exclusion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exclusions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22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" altLang="zh-CN" sz="2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22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2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2DBB2-7B98-F044-B80D-A4D86E6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5DC0F-EFA8-AA60-E574-9D2D87E9A025}"/>
              </a:ext>
            </a:extLst>
          </p:cNvPr>
          <p:cNvSpPr txBox="1"/>
          <p:nvPr/>
        </p:nvSpPr>
        <p:spPr>
          <a:xfrm>
            <a:off x="3779912" y="3401002"/>
            <a:ext cx="54946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  <a:t>&lt;!-- https://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JetBrains Mono"/>
              </a:rPr>
              <a:t>mvnrepository.com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  <a:t>/artifact/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JetBrains Mono"/>
              </a:rPr>
              <a:t>io.netty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  <a:t>/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JetBrains Mono"/>
              </a:rPr>
              <a:t>netty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  <a:t>-resolver-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JetBrains Mono"/>
              </a:rPr>
              <a:t>dns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  <a:t>-native-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JetBrains Mono"/>
              </a:rPr>
              <a:t>macos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  <a:t> --&gt;</a:t>
            </a:r>
            <a:br>
              <a:rPr lang="en" altLang="zh-CN" sz="12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200" dirty="0" err="1">
                <a:solidFill>
                  <a:srgbClr val="080808"/>
                </a:solidFill>
                <a:effectLst/>
                <a:latin typeface="JetBrains Mono"/>
              </a:rPr>
              <a:t>io.netty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2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200" dirty="0" err="1">
                <a:solidFill>
                  <a:srgbClr val="080808"/>
                </a:solidFill>
                <a:effectLst/>
                <a:latin typeface="JetBrains Mono"/>
              </a:rPr>
              <a:t>netty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-resolver-</a:t>
            </a:r>
            <a:r>
              <a:rPr lang="en" altLang="zh-CN" sz="1200" dirty="0" err="1">
                <a:solidFill>
                  <a:srgbClr val="080808"/>
                </a:solidFill>
                <a:effectLst/>
                <a:latin typeface="JetBrains Mono"/>
              </a:rPr>
              <a:t>dns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-native-</a:t>
            </a:r>
            <a:r>
              <a:rPr lang="en" altLang="zh-CN" sz="1200" dirty="0" err="1">
                <a:solidFill>
                  <a:srgbClr val="080808"/>
                </a:solidFill>
                <a:effectLst/>
                <a:latin typeface="JetBrains Mono"/>
              </a:rPr>
              <a:t>macos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2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&gt;4.1.97.Final&lt;/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JetBrains Mono"/>
              </a:rPr>
              <a:t>classifier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&gt;osx-aarch_64&lt;/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JetBrains Mono"/>
              </a:rPr>
              <a:t>classifier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2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47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B3A5-B848-8245-AC55-8909FD0B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 Gateway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E5A4-8E93-8045-9830-8EF262EF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2"/>
            <a:ext cx="5328592" cy="419271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100" dirty="0"/>
              <a:t>Main Java Class</a:t>
            </a:r>
            <a:endParaRPr lang="en-US" altLang="zh-CN" sz="1100" dirty="0">
              <a:solidFill>
                <a:srgbClr val="E8BF6A"/>
              </a:solidFill>
            </a:endParaRPr>
          </a:p>
          <a:p>
            <a:pPr marL="0" indent="0">
              <a:buNone/>
            </a:pPr>
            <a: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" altLang="zh-CN" sz="1100" dirty="0" err="1">
                <a:solidFill>
                  <a:srgbClr val="9E880D"/>
                </a:solidFill>
                <a:effectLst/>
                <a:latin typeface="JetBrains Mono"/>
              </a:rPr>
              <a:t>SpringBootApplication</a:t>
            </a:r>
            <a:b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" altLang="zh-CN" sz="1100" dirty="0" err="1">
                <a:solidFill>
                  <a:srgbClr val="9E880D"/>
                </a:solidFill>
                <a:effectLst/>
                <a:latin typeface="JetBrains Mono"/>
              </a:rPr>
              <a:t>EnableConfigurationProperties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JetBrains Mono"/>
              </a:rPr>
              <a:t>UriConfiguration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" altLang="zh-CN" sz="1100" dirty="0" err="1">
                <a:solidFill>
                  <a:srgbClr val="9E880D"/>
                </a:solidFill>
                <a:effectLst/>
                <a:latin typeface="JetBrains Mono"/>
              </a:rPr>
              <a:t>RestController</a:t>
            </a:r>
            <a:b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Se335310GatewayApplication 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" altLang="zh-CN" sz="11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JetBrains Mono"/>
              </a:rPr>
              <a:t>SpringApplication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100" i="1" dirty="0" err="1">
                <a:solidFill>
                  <a:srgbClr val="080808"/>
                </a:solidFill>
                <a:effectLst/>
                <a:latin typeface="JetBrains Mono"/>
              </a:rPr>
              <a:t>run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Se335310GatewayApplication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JetBrains Mono"/>
              </a:rPr>
              <a:t>RouteLocator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100" dirty="0" err="1">
                <a:solidFill>
                  <a:srgbClr val="00627A"/>
                </a:solidFill>
                <a:effectLst/>
                <a:latin typeface="JetBrains Mono"/>
              </a:rPr>
              <a:t>myRoutes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JetBrains Mono"/>
              </a:rPr>
              <a:t>RouteLocatorBuilder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builder, 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JetBrains Mono"/>
              </a:rPr>
              <a:t>UriConfiguration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uriConfiguration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JetBrains Mono"/>
              </a:rPr>
              <a:t>httpUri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uriConfiguration.getHttpbin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builder.routes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.route(p -&gt; p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.path(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"/get"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.filters(f -&gt; 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f.addRequestHeader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.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uri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 err="1">
                <a:solidFill>
                  <a:srgbClr val="851691"/>
                </a:solidFill>
                <a:effectLst/>
                <a:latin typeface="JetBrains Mono"/>
              </a:rPr>
              <a:t>httpUri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.route(p -&gt; p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.host(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"*.</a:t>
            </a:r>
            <a:r>
              <a:rPr lang="en" altLang="zh-CN" sz="1100" dirty="0" err="1">
                <a:solidFill>
                  <a:srgbClr val="067D17"/>
                </a:solidFill>
                <a:effectLst/>
                <a:latin typeface="JetBrains Mono"/>
              </a:rPr>
              <a:t>circuitbreaker.com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.filters(f -&gt; f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        .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circuitBreaker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(config -&gt; config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.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" altLang="zh-CN" sz="1100" dirty="0" err="1">
                <a:solidFill>
                  <a:srgbClr val="067D17"/>
                </a:solidFill>
                <a:effectLst/>
                <a:latin typeface="JetBrains Mono"/>
              </a:rPr>
              <a:t>mycmd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.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setFallbackUri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>
                <a:solidFill>
                  <a:srgbClr val="067D17"/>
                </a:solidFill>
                <a:effectLst/>
                <a:latin typeface="JetBrains Mono"/>
              </a:rPr>
              <a:t>"forward:/fallback"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        .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uri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100" dirty="0" err="1">
                <a:solidFill>
                  <a:srgbClr val="851691"/>
                </a:solidFill>
                <a:effectLst/>
                <a:latin typeface="JetBrains Mono"/>
              </a:rPr>
              <a:t>httpUri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.build();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" altLang="zh-CN" sz="11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2DBB2-7B98-F044-B80D-A4D86E6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DED904-42BB-49CB-1B32-A7CF7709AB0A}"/>
              </a:ext>
            </a:extLst>
          </p:cNvPr>
          <p:cNvSpPr txBox="1">
            <a:spLocks/>
          </p:cNvSpPr>
          <p:nvPr/>
        </p:nvSpPr>
        <p:spPr>
          <a:xfrm>
            <a:off x="5831632" y="1923678"/>
            <a:ext cx="3312368" cy="246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zh-CN" sz="10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" altLang="zh-CN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" altLang="zh-CN" sz="1000" dirty="0" err="1">
                <a:solidFill>
                  <a:srgbClr val="9E880D"/>
                </a:solidFill>
                <a:latin typeface="JetBrains Mono"/>
              </a:rPr>
              <a:t>RequestMapping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" altLang="zh-CN" sz="1000" dirty="0">
                <a:solidFill>
                  <a:srgbClr val="067D17"/>
                </a:solidFill>
                <a:latin typeface="JetBrains Mono"/>
              </a:rPr>
              <a:t>"/fallback"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" altLang="zh-CN" sz="1000" dirty="0">
                <a:solidFill>
                  <a:srgbClr val="080808"/>
                </a:solidFill>
                <a:latin typeface="JetBrains Mono"/>
              </a:rPr>
            </a:b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" altLang="zh-CN" sz="1000" dirty="0">
                <a:solidFill>
                  <a:srgbClr val="0033B3"/>
                </a:solidFill>
                <a:latin typeface="JetBrains Mono"/>
              </a:rPr>
              <a:t>public </a:t>
            </a:r>
            <a:r>
              <a:rPr lang="en" altLang="zh-CN" sz="1000" dirty="0">
                <a:solidFill>
                  <a:srgbClr val="000000"/>
                </a:solidFill>
                <a:latin typeface="JetBrains Mono"/>
              </a:rPr>
              <a:t>Mono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" altLang="zh-CN" sz="10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" altLang="zh-CN" sz="1000" dirty="0">
                <a:solidFill>
                  <a:srgbClr val="00627A"/>
                </a:solidFill>
                <a:latin typeface="JetBrains Mono"/>
              </a:rPr>
              <a:t>fallback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" altLang="zh-CN" sz="1000" dirty="0">
                <a:solidFill>
                  <a:srgbClr val="080808"/>
                </a:solidFill>
                <a:latin typeface="JetBrains Mono"/>
              </a:rPr>
            </a:b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" altLang="zh-CN" sz="10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" altLang="zh-CN" sz="1000" dirty="0" err="1">
                <a:solidFill>
                  <a:srgbClr val="000000"/>
                </a:solidFill>
                <a:latin typeface="JetBrains Mono"/>
              </a:rPr>
              <a:t>Mono</a:t>
            </a:r>
            <a:r>
              <a:rPr lang="en" altLang="zh-CN" sz="1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" altLang="zh-CN" sz="1000" i="1" dirty="0" err="1">
                <a:solidFill>
                  <a:srgbClr val="080808"/>
                </a:solidFill>
                <a:latin typeface="JetBrains Mono"/>
              </a:rPr>
              <a:t>just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" altLang="zh-CN" sz="1000" dirty="0">
                <a:solidFill>
                  <a:srgbClr val="067D17"/>
                </a:solidFill>
                <a:latin typeface="JetBrains Mono"/>
              </a:rPr>
              <a:t>"fallback"</a:t>
            </a: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" altLang="zh-CN" sz="1000" dirty="0">
                <a:solidFill>
                  <a:srgbClr val="080808"/>
                </a:solidFill>
                <a:latin typeface="JetBrains Mono"/>
              </a:rPr>
            </a:b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" altLang="zh-CN" sz="1000" i="1" dirty="0">
                <a:solidFill>
                  <a:srgbClr val="8C8C8C"/>
                </a:solidFill>
                <a:latin typeface="JetBrains Mono"/>
              </a:rPr>
            </a:br>
            <a:r>
              <a:rPr lang="en" altLang="zh-CN" sz="10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" altLang="zh-CN" dirty="0">
                <a:solidFill>
                  <a:srgbClr val="080808"/>
                </a:solidFill>
                <a:latin typeface="JetBrains Mono"/>
              </a:rPr>
            </a:br>
            <a:endParaRPr lang="en" altLang="zh-CN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26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B3A5-B848-8245-AC55-8909FD0B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 Gateway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E5A4-8E93-8045-9830-8EF262EF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Main Java Class</a:t>
            </a:r>
            <a:endParaRPr lang="en-US" altLang="zh-CN" sz="1800" dirty="0">
              <a:solidFill>
                <a:srgbClr val="E8BF6A"/>
              </a:solidFill>
            </a:endParaRPr>
          </a:p>
          <a:p>
            <a:pPr marL="0" indent="0">
              <a:buNone/>
            </a:pPr>
            <a:br>
              <a:rPr lang="en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" altLang="zh-CN" sz="1800" dirty="0" err="1">
                <a:solidFill>
                  <a:srgbClr val="9E880D"/>
                </a:solidFill>
                <a:effectLst/>
                <a:latin typeface="JetBrains Mono"/>
              </a:rPr>
              <a:t>ConfigurationProperties</a:t>
            </a:r>
            <a:b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" altLang="zh-CN" sz="1800" dirty="0" err="1">
                <a:solidFill>
                  <a:srgbClr val="000000"/>
                </a:solidFill>
                <a:effectLst/>
                <a:latin typeface="JetBrains Mono"/>
              </a:rPr>
              <a:t>UriConfiguration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800" dirty="0" err="1">
                <a:solidFill>
                  <a:srgbClr val="871094"/>
                </a:solidFill>
                <a:effectLst/>
                <a:latin typeface="JetBrains Mono"/>
              </a:rPr>
              <a:t>httpbin</a:t>
            </a:r>
            <a:r>
              <a:rPr lang="en" altLang="zh-CN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800" dirty="0">
                <a:solidFill>
                  <a:srgbClr val="067D17"/>
                </a:solidFill>
                <a:effectLst/>
                <a:latin typeface="JetBrains Mono"/>
              </a:rPr>
              <a:t>"http://httpbin.org:80"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800" dirty="0" err="1">
                <a:solidFill>
                  <a:srgbClr val="00627A"/>
                </a:solidFill>
                <a:effectLst/>
                <a:latin typeface="JetBrains Mono"/>
              </a:rPr>
              <a:t>getHttpbin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800" dirty="0" err="1">
                <a:solidFill>
                  <a:srgbClr val="871094"/>
                </a:solidFill>
                <a:effectLst/>
                <a:latin typeface="JetBrains Mono"/>
              </a:rPr>
              <a:t>httpbin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" altLang="zh-CN" sz="1800" dirty="0" err="1">
                <a:solidFill>
                  <a:srgbClr val="00627A"/>
                </a:solidFill>
                <a:effectLst/>
                <a:latin typeface="JetBrains Mono"/>
              </a:rPr>
              <a:t>setHttpbin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httpbin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800" dirty="0" err="1">
                <a:solidFill>
                  <a:srgbClr val="871094"/>
                </a:solidFill>
                <a:effectLst/>
                <a:latin typeface="JetBrains Mono"/>
              </a:rPr>
              <a:t>httpbin</a:t>
            </a:r>
            <a:r>
              <a:rPr lang="en" altLang="zh-CN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httpbin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2DBB2-7B98-F044-B80D-A4D86E6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5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A55A9-1FC0-2344-AAAD-03E9951C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925DF-E0A2-7146-AF2D-29A62E65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Microservice architectures are the ‘new normal’. </a:t>
            </a:r>
          </a:p>
          <a:p>
            <a:pPr lvl="1"/>
            <a:r>
              <a:rPr lang="en-US" altLang="zh-CN" dirty="0"/>
              <a:t>Building small, self-contained, ready to run applications can bring great flexibility and added resilience to your code. </a:t>
            </a:r>
          </a:p>
          <a:p>
            <a:pPr lvl="1"/>
            <a:r>
              <a:rPr lang="en-US" altLang="zh-CN" dirty="0"/>
              <a:t>Spring Boot’s many purpose-built features make it easy to build and run your microservices in production at scale.</a:t>
            </a:r>
          </a:p>
          <a:p>
            <a:pPr lvl="1"/>
            <a:r>
              <a:rPr lang="en-US" altLang="zh-CN" dirty="0"/>
              <a:t>And don’t forget, no microservice architecture is complete without </a:t>
            </a:r>
            <a:r>
              <a:rPr lang="en-US" altLang="zh-CN" dirty="0">
                <a:hlinkClick r:id="rId2"/>
              </a:rPr>
              <a:t>Spring Cloud</a:t>
            </a:r>
            <a:r>
              <a:rPr lang="en-US" altLang="zh-CN" dirty="0"/>
              <a:t> ‒ easing administration and boosting your fault-tolerance.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are microservices?</a:t>
            </a:r>
          </a:p>
          <a:p>
            <a:pPr lvl="1"/>
            <a:r>
              <a:rPr lang="en-US" altLang="zh-CN" dirty="0"/>
              <a:t>Microservices are a modern approach to software whereby </a:t>
            </a:r>
            <a:r>
              <a:rPr lang="en-US" altLang="zh-CN" dirty="0">
                <a:solidFill>
                  <a:srgbClr val="FF0000"/>
                </a:solidFill>
              </a:rPr>
              <a:t>application code is delivered in small, manageable pieces, independent of others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Why build microservices?</a:t>
            </a:r>
          </a:p>
          <a:p>
            <a:pPr lvl="1"/>
            <a:r>
              <a:rPr lang="en-US" altLang="zh-CN" dirty="0"/>
              <a:t>Their small scale and relative isolation can lead to many additional benefits, such as </a:t>
            </a:r>
            <a:r>
              <a:rPr lang="en-US" altLang="zh-CN" dirty="0">
                <a:solidFill>
                  <a:srgbClr val="FF0000"/>
                </a:solidFill>
              </a:rPr>
              <a:t>easier maintenance, improved productivity, greater fault tolerance, better business alignment, </a:t>
            </a:r>
            <a:r>
              <a:rPr lang="en-US" altLang="zh-CN" dirty="0"/>
              <a:t>and more.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BB95B-4A31-C543-9EF6-B918DBEA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8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B8A6B-EF76-6548-A849-25FCF8A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AE5CC-70C8-E849-978D-6CBEF9B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http://localhost:8080/get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C1FBB-CA58-114A-AA4F-7CEF0D74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EA8762-8E5E-4A4E-9F9A-E9AA0CC5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383" y="1346347"/>
            <a:ext cx="5535234" cy="34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ECE7-CEE3-A14A-9AAA-805B1DF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1FA2B-F78A-6D4D-BFB8-53EE6EAA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RestController</a:t>
            </a:r>
            <a:endParaRPr lang="en-US" altLang="zh-CN" dirty="0">
              <a:solidFill>
                <a:srgbClr val="BBB529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RequestMapping</a:t>
            </a:r>
            <a:r>
              <a:rPr lang="en-US" altLang="zh-CN" dirty="0">
                <a:solidFill>
                  <a:srgbClr val="BBB529"/>
                </a:solidFill>
              </a:rPr>
              <a:t>("</a:t>
            </a:r>
            <a:r>
              <a:rPr lang="en-US" altLang="zh-CN" dirty="0">
                <a:solidFill>
                  <a:srgbClr val="FF0000"/>
                </a:solidFill>
              </a:rPr>
              <a:t>/books</a:t>
            </a:r>
            <a:r>
              <a:rPr lang="en-US" altLang="zh-CN" dirty="0">
                <a:solidFill>
                  <a:srgbClr val="BBB529"/>
                </a:solidFill>
              </a:rPr>
              <a:t>")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RoutingAndFilteringBookApplication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RequestMapping</a:t>
            </a:r>
            <a:r>
              <a:rPr lang="en-US" altLang="zh-CN" dirty="0"/>
              <a:t>(value = </a:t>
            </a:r>
            <a:r>
              <a:rPr lang="en-US" altLang="zh-CN" dirty="0">
                <a:solidFill>
                  <a:srgbClr val="6A8759"/>
                </a:solidFill>
              </a:rPr>
              <a:t>"/available"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>
                <a:solidFill>
                  <a:srgbClr val="FFC66D"/>
                </a:solidFill>
              </a:rPr>
              <a:t>available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>
                <a:solidFill>
                  <a:srgbClr val="6A8759"/>
                </a:solidFill>
              </a:rPr>
              <a:t>"Spring in Action"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RequestMapping</a:t>
            </a:r>
            <a:r>
              <a:rPr lang="en-US" altLang="zh-CN" dirty="0"/>
              <a:t>(value = </a:t>
            </a:r>
            <a:r>
              <a:rPr lang="en-US" altLang="zh-CN" dirty="0">
                <a:solidFill>
                  <a:srgbClr val="6A8759"/>
                </a:solidFill>
              </a:rPr>
              <a:t>"/checked-out"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 err="1">
                <a:solidFill>
                  <a:srgbClr val="FFC66D"/>
                </a:solidFill>
              </a:rPr>
              <a:t>checkedOut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>
                <a:solidFill>
                  <a:srgbClr val="6A8759"/>
                </a:solidFill>
              </a:rPr>
              <a:t>"Spring Boot in Action"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olidFill>
                  <a:srgbClr val="CC7832"/>
                </a:solidFill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</a:t>
            </a:r>
            <a:r>
              <a:rPr lang="en-US" altLang="zh-CN" dirty="0" err="1"/>
              <a:t>RoutingAndFilteringBookApplication.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9320E-426D-D248-B253-FCC5559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ECE7-CEE3-A14A-9AAA-805B1DF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1FA2B-F78A-6D4D-BFB8-53EE6EAA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application.properties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 err="1">
                <a:solidFill>
                  <a:srgbClr val="CC7832"/>
                </a:solidFill>
              </a:rPr>
              <a:t>spring.application.name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A8759"/>
                </a:solidFill>
              </a:rPr>
              <a:t>book</a:t>
            </a:r>
            <a:br>
              <a:rPr lang="en-US" altLang="zh-CN" dirty="0">
                <a:solidFill>
                  <a:srgbClr val="6A8759"/>
                </a:solidFill>
              </a:rPr>
            </a:br>
            <a:br>
              <a:rPr lang="en-US" altLang="zh-CN" dirty="0">
                <a:solidFill>
                  <a:srgbClr val="6A8759"/>
                </a:solidFill>
              </a:rPr>
            </a:br>
            <a:r>
              <a:rPr lang="en-US" altLang="zh-CN" dirty="0">
                <a:solidFill>
                  <a:srgbClr val="6A8759"/>
                </a:solidFill>
              </a:rPr>
              <a:t>    </a:t>
            </a:r>
            <a:r>
              <a:rPr lang="en-US" altLang="zh-CN" dirty="0" err="1">
                <a:solidFill>
                  <a:srgbClr val="CC7832"/>
                </a:solidFill>
              </a:rPr>
              <a:t>server.port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897BB"/>
                </a:solidFill>
              </a:rPr>
              <a:t>8090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9320E-426D-D248-B253-FCC5559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ECE7-CEE3-A14A-9AAA-805B1DF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1FA2B-F78A-6D4D-BFB8-53EE6EAA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" altLang="zh-CN" sz="1800" dirty="0" err="1">
                <a:solidFill>
                  <a:srgbClr val="9E880D"/>
                </a:solidFill>
                <a:effectLst/>
                <a:latin typeface="JetBrains Mono"/>
              </a:rPr>
              <a:t>SpringBootApplication</a:t>
            </a:r>
            <a:b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" altLang="zh-CN" sz="1800" dirty="0" err="1">
                <a:solidFill>
                  <a:srgbClr val="000000"/>
                </a:solidFill>
                <a:effectLst/>
                <a:latin typeface="JetBrains Mono"/>
              </a:rPr>
              <a:t>GatewayApplication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" altLang="zh-CN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" altLang="zh-CN" sz="1800" dirty="0" err="1">
                <a:solidFill>
                  <a:srgbClr val="000000"/>
                </a:solidFill>
                <a:effectLst/>
                <a:latin typeface="JetBrains Mono"/>
              </a:rPr>
              <a:t>SpringApplication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800" i="1" dirty="0" err="1">
                <a:solidFill>
                  <a:srgbClr val="080808"/>
                </a:solidFill>
                <a:effectLst/>
                <a:latin typeface="JetBrains Mono"/>
              </a:rPr>
              <a:t>run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 err="1">
                <a:solidFill>
                  <a:srgbClr val="000000"/>
                </a:solidFill>
                <a:effectLst/>
                <a:latin typeface="JetBrains Mono"/>
              </a:rPr>
              <a:t>GatewayApplication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800" dirty="0" err="1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800" dirty="0" err="1">
                <a:solidFill>
                  <a:srgbClr val="000000"/>
                </a:solidFill>
                <a:effectLst/>
                <a:latin typeface="JetBrains Mono"/>
              </a:rPr>
              <a:t>RouteLocator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800" dirty="0" err="1">
                <a:solidFill>
                  <a:srgbClr val="00627A"/>
                </a:solidFill>
                <a:effectLst/>
                <a:latin typeface="JetBrains Mono"/>
              </a:rPr>
              <a:t>myRoutes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 err="1">
                <a:solidFill>
                  <a:srgbClr val="000000"/>
                </a:solidFill>
                <a:effectLst/>
                <a:latin typeface="JetBrains Mono"/>
              </a:rPr>
              <a:t>RouteLocatorBuilder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builder) {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builder.routes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      .route(p -&gt; p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            .path(</a:t>
            </a:r>
            <a:r>
              <a:rPr lang="en" altLang="zh-CN" sz="1800" dirty="0">
                <a:solidFill>
                  <a:srgbClr val="067D17"/>
                </a:solidFill>
                <a:effectLst/>
                <a:latin typeface="JetBrains Mono"/>
              </a:rPr>
              <a:t>"/books/**"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	   .filters(f-&gt;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f.rewritePath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>
                <a:solidFill>
                  <a:srgbClr val="067D17"/>
                </a:solidFill>
                <a:effectLst/>
                <a:latin typeface="JetBrains Mono"/>
              </a:rPr>
              <a:t>"/books"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" altLang="zh-CN" sz="1800" dirty="0"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            .</a:t>
            </a:r>
            <a:r>
              <a:rPr lang="en" altLang="zh-CN" sz="1800" dirty="0" err="1">
                <a:solidFill>
                  <a:srgbClr val="080808"/>
                </a:solidFill>
                <a:effectLst/>
                <a:latin typeface="JetBrains Mono"/>
              </a:rPr>
              <a:t>uri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>
                <a:solidFill>
                  <a:srgbClr val="067D17"/>
                </a:solidFill>
                <a:effectLst/>
                <a:latin typeface="JetBrains Mono"/>
              </a:rPr>
              <a:t>"http://localhost:8090/"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         .build();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9320E-426D-D248-B253-FCC5559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ECE7-CEE3-A14A-9AAA-805B1DF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7488832" cy="413814"/>
          </a:xfrm>
        </p:spPr>
        <p:txBody>
          <a:bodyPr/>
          <a:lstStyle/>
          <a:p>
            <a:r>
              <a:rPr kumimoji="1" lang="en-US" altLang="zh-CN" dirty="0"/>
              <a:t>Routing and Filtering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1FA2B-F78A-6D4D-BFB8-53EE6EAA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application.properties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7832"/>
                </a:solidFill>
              </a:rPr>
              <a:t>     </a:t>
            </a:r>
            <a:r>
              <a:rPr lang="en-US" altLang="zh-CN" dirty="0" err="1">
                <a:solidFill>
                  <a:srgbClr val="CC7832"/>
                </a:solidFill>
              </a:rPr>
              <a:t>server.port</a:t>
            </a:r>
            <a:r>
              <a:rPr lang="en-US" altLang="zh-CN" dirty="0">
                <a:solidFill>
                  <a:srgbClr val="808080"/>
                </a:solidFill>
              </a:rPr>
              <a:t>=</a:t>
            </a:r>
            <a:r>
              <a:rPr lang="en-US" altLang="zh-CN" dirty="0">
                <a:solidFill>
                  <a:srgbClr val="6897BB"/>
                </a:solidFill>
              </a:rPr>
              <a:t>8080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9320E-426D-D248-B253-FCC5559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3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7DAB-C437-4A4F-9249-CDF905AF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42C3-F6E4-D845-8DDB-405C8C67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access the book application </a:t>
            </a:r>
          </a:p>
          <a:p>
            <a:pPr lvl="1"/>
            <a:r>
              <a:rPr lang="en-US" altLang="zh-CN" dirty="0"/>
              <a:t>directly at </a:t>
            </a:r>
            <a:r>
              <a:rPr lang="en-US" altLang="zh-CN" dirty="0">
                <a:solidFill>
                  <a:srgbClr val="FF0000"/>
                </a:solidFill>
              </a:rPr>
              <a:t>localhost:8090/available </a:t>
            </a:r>
            <a:r>
              <a:rPr lang="en-US" altLang="zh-CN" dirty="0"/>
              <a:t>and </a:t>
            </a:r>
          </a:p>
          <a:p>
            <a:pPr lvl="1"/>
            <a:r>
              <a:rPr lang="en-US" altLang="zh-CN" dirty="0"/>
              <a:t>through the Gateway service at </a:t>
            </a:r>
            <a:r>
              <a:rPr lang="en-US" altLang="zh-CN" dirty="0">
                <a:solidFill>
                  <a:srgbClr val="FF0000"/>
                </a:solidFill>
              </a:rPr>
              <a:t>localhost:8080/books/available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Visit one of the Book service endpoints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localhost:8080/books/available</a:t>
            </a:r>
            <a:r>
              <a:rPr lang="en-US" altLang="zh-CN" dirty="0"/>
              <a:t> or </a:t>
            </a:r>
            <a:r>
              <a:rPr lang="en-US" altLang="zh-CN" dirty="0">
                <a:solidFill>
                  <a:srgbClr val="FF0000"/>
                </a:solidFill>
              </a:rPr>
              <a:t>localhost:8080/books/checked-out</a:t>
            </a:r>
            <a:r>
              <a:rPr lang="en-US" altLang="zh-CN" dirty="0"/>
              <a:t>)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2FACB-F3C0-4F44-961D-1A66DA2C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4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7DAB-C437-4A4F-9249-CDF905AF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Netflix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Zuul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2FACB-F3C0-4F44-961D-1A66DA2C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D3CEF-9CB4-C092-6704-223E36C0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2" y="987574"/>
            <a:ext cx="4005090" cy="1822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091453-6E4A-8270-52E9-BD79323F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766103"/>
            <a:ext cx="4271888" cy="19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5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D92CE-4759-AC44-909F-78858C5A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Serverless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682AF-503B-4347-BF72-00C5A3F1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Serverless applications </a:t>
            </a:r>
          </a:p>
          <a:p>
            <a:pPr lvl="1"/>
            <a:r>
              <a:rPr lang="en-US" altLang="zh-CN" dirty="0"/>
              <a:t>take advantage of modern cloud computing capabilities and abstractions to let you focus on logic rather than on infrastructure. </a:t>
            </a:r>
          </a:p>
          <a:p>
            <a:pPr lvl="1"/>
            <a:r>
              <a:rPr lang="en-US" altLang="zh-CN" dirty="0"/>
              <a:t>In a serverless environment, you can concentrate on writing application code while the underlying platform takes care of scaling, runtimes, resource allocation, security, and other “server” specifics.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09AD6-4E0D-D047-B20C-E8DF0AB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492AE0-5C74-F04D-A85A-64BAC820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24" y="2430457"/>
            <a:ext cx="4704941" cy="27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D92CE-4759-AC44-909F-78858C5A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Serverless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682AF-503B-4347-BF72-00C5A3F1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serverless?</a:t>
            </a:r>
          </a:p>
          <a:p>
            <a:pPr lvl="1"/>
            <a:r>
              <a:rPr lang="en-US" altLang="zh-CN" dirty="0"/>
              <a:t>Serverless workloads are “</a:t>
            </a:r>
            <a:r>
              <a:rPr lang="en-US" altLang="zh-CN" dirty="0">
                <a:solidFill>
                  <a:srgbClr val="FF0000"/>
                </a:solidFill>
              </a:rPr>
              <a:t>event-driven</a:t>
            </a:r>
            <a:r>
              <a:rPr lang="en-US" altLang="zh-CN" dirty="0"/>
              <a:t> workloads that aren’t concerned with aspects normally handled by server infrastructure.” </a:t>
            </a:r>
          </a:p>
          <a:p>
            <a:pPr lvl="1"/>
            <a:r>
              <a:rPr lang="en-US" altLang="zh-CN" dirty="0"/>
              <a:t>Concerns like “how many instances to run” and “what operating system to use” are all managed by a </a:t>
            </a:r>
            <a:r>
              <a:rPr lang="en-US" altLang="zh-CN" dirty="0">
                <a:solidFill>
                  <a:srgbClr val="FF0000"/>
                </a:solidFill>
              </a:rPr>
              <a:t>Function as a Service platform (or </a:t>
            </a:r>
            <a:r>
              <a:rPr lang="en-US" altLang="zh-CN" dirty="0" err="1">
                <a:solidFill>
                  <a:srgbClr val="FF0000"/>
                </a:solidFill>
              </a:rPr>
              <a:t>FaaS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 leaving developers free to focus on business logic.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Serverless characteristics?</a:t>
            </a:r>
          </a:p>
          <a:p>
            <a:pPr lvl="1"/>
            <a:r>
              <a:rPr lang="en-US" altLang="zh-CN" dirty="0"/>
              <a:t>Serverless applications have a number of specific characteristics, including:</a:t>
            </a:r>
          </a:p>
          <a:p>
            <a:pPr lvl="2"/>
            <a:r>
              <a:rPr lang="en-US" altLang="zh-CN" dirty="0"/>
              <a:t>Event-driven code execution with triggers</a:t>
            </a:r>
          </a:p>
          <a:p>
            <a:pPr lvl="2"/>
            <a:r>
              <a:rPr lang="en-US" altLang="zh-CN" dirty="0"/>
              <a:t>Platform handles all the starting, stopping, and scaling chores</a:t>
            </a:r>
          </a:p>
          <a:p>
            <a:pPr lvl="2"/>
            <a:r>
              <a:rPr lang="en-US" altLang="zh-CN" dirty="0"/>
              <a:t>Scales to zero, with low to no cost when idle</a:t>
            </a:r>
          </a:p>
          <a:p>
            <a:pPr lvl="2"/>
            <a:r>
              <a:rPr lang="en-US" altLang="zh-CN" dirty="0"/>
              <a:t>Stateless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09AD6-4E0D-D047-B20C-E8DF0AB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A9326-F0C6-6344-AA10-50B6C83B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F3BE1-CB1D-EA4E-A94F-ABF6079A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Spring Cloud Function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provides capabilities that lets Spring developers take advantage of serverless or </a:t>
            </a:r>
            <a:r>
              <a:rPr lang="en-US" altLang="zh-CN" dirty="0" err="1"/>
              <a:t>FaaS</a:t>
            </a:r>
            <a:r>
              <a:rPr lang="en-US" altLang="zh-CN" dirty="0"/>
              <a:t> platforms.</a:t>
            </a:r>
          </a:p>
          <a:p>
            <a:r>
              <a:rPr lang="en-US" altLang="zh-CN" dirty="0"/>
              <a:t>Spring Cloud Function </a:t>
            </a:r>
          </a:p>
          <a:p>
            <a:pPr lvl="1"/>
            <a:r>
              <a:rPr lang="en-US" altLang="zh-CN" dirty="0"/>
              <a:t>provides adaptors so that you can run your functions on the most common </a:t>
            </a:r>
            <a:r>
              <a:rPr lang="en-US" altLang="zh-CN" dirty="0" err="1"/>
              <a:t>FaaS</a:t>
            </a:r>
            <a:r>
              <a:rPr lang="en-US" altLang="zh-CN" dirty="0"/>
              <a:t> services including :</a:t>
            </a:r>
          </a:p>
          <a:p>
            <a:pPr lvl="1"/>
            <a:r>
              <a:rPr lang="en-US" altLang="zh-CN" dirty="0">
                <a:hlinkClick r:id="rId3"/>
              </a:rPr>
              <a:t>Amazon Lambda</a:t>
            </a:r>
            <a:r>
              <a:rPr lang="en-US" altLang="zh-CN" dirty="0"/>
              <a:t>, </a:t>
            </a:r>
            <a:r>
              <a:rPr lang="en-US" altLang="zh-CN" dirty="0">
                <a:hlinkClick r:id="rId4"/>
              </a:rPr>
              <a:t>Apache OpenWhisk</a:t>
            </a:r>
            <a:r>
              <a:rPr lang="en-US" altLang="zh-CN" dirty="0"/>
              <a:t>, </a:t>
            </a:r>
            <a:r>
              <a:rPr lang="en-US" altLang="zh-CN" dirty="0">
                <a:hlinkClick r:id="rId5"/>
              </a:rPr>
              <a:t>Microsoft Azure</a:t>
            </a:r>
            <a:r>
              <a:rPr lang="en-US" altLang="zh-CN" dirty="0"/>
              <a:t>, and </a:t>
            </a:r>
            <a:r>
              <a:rPr lang="en-US" altLang="zh-CN" dirty="0">
                <a:hlinkClick r:id="rId6"/>
              </a:rPr>
              <a:t>Project Riff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Spring Cloud Function is a project with the following high-level goals:</a:t>
            </a:r>
          </a:p>
          <a:p>
            <a:pPr lvl="1"/>
            <a:r>
              <a:rPr lang="en-US" altLang="zh-CN" dirty="0"/>
              <a:t>Promote the implementation of business logic via functions.</a:t>
            </a:r>
          </a:p>
          <a:p>
            <a:pPr lvl="1"/>
            <a:r>
              <a:rPr lang="en-US" altLang="zh-CN" dirty="0"/>
              <a:t>Decouple the development lifecycle of business logic from any specific runtime target so that the same code can run as a web endpoint, a stream processor, or a task.</a:t>
            </a:r>
          </a:p>
          <a:p>
            <a:pPr lvl="1"/>
            <a:r>
              <a:rPr lang="en-US" altLang="zh-CN" dirty="0"/>
              <a:t>Support a uniform programming model across serverless providers, as well as the ability to run standalone (locally or in a PaaS).</a:t>
            </a:r>
          </a:p>
          <a:p>
            <a:pPr lvl="1"/>
            <a:r>
              <a:rPr lang="en-US" altLang="zh-CN" dirty="0"/>
              <a:t>Enable Spring Boot features (auto-configuration, dependency injection, metrics) on serverless providers.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AA9F7-E8F3-7345-9AA5-7995F04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3A4FD-5C11-A744-ABD0-BE3DB546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7218802" cy="413814"/>
          </a:xfrm>
        </p:spPr>
        <p:txBody>
          <a:bodyPr/>
          <a:lstStyle/>
          <a:p>
            <a:r>
              <a:rPr kumimoji="1" lang="en-US" altLang="zh-CN" dirty="0"/>
              <a:t>Microservice resilience with Spring Cloud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958EE-69ED-E04C-87BA-C15C759F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distributed nature of microservices brings challenges. </a:t>
            </a:r>
          </a:p>
          <a:p>
            <a:pPr lvl="1"/>
            <a:r>
              <a:rPr lang="en-US" altLang="zh-CN" dirty="0"/>
              <a:t>service discovery, load-balancing, circuit-breaking, distributed tracing, and monitoring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BEDE9-EBFF-D34B-9D90-8962ED59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B1D42F-A641-F64F-A96C-7EF374D2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09" y="1471975"/>
            <a:ext cx="5636781" cy="36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E74F2-938A-1E4D-B289-87076DFB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85D98-ED62-5140-AD92-1D02D07E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28310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sz="2000" dirty="0"/>
              <a:t>Main Java Class</a:t>
            </a:r>
            <a:endParaRPr lang="en-US" altLang="zh-CN" sz="2000" dirty="0">
              <a:solidFill>
                <a:srgbClr val="BBB529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FunctionsampleApplication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Function&lt;Flux&lt;String&gt;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Flux&lt;String&gt;&gt; </a:t>
            </a:r>
            <a:r>
              <a:rPr lang="en-US" altLang="zh-CN" dirty="0">
                <a:solidFill>
                  <a:srgbClr val="FFC66D"/>
                </a:solidFill>
              </a:rPr>
              <a:t>uppercase</a:t>
            </a:r>
            <a:r>
              <a:rPr lang="en-US" altLang="zh-CN" dirty="0"/>
              <a:t>() {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flux -&gt; </a:t>
            </a:r>
            <a:r>
              <a:rPr lang="en-US" altLang="zh-CN" dirty="0" err="1"/>
              <a:t>flux.map</a:t>
            </a:r>
            <a:r>
              <a:rPr lang="en-US" altLang="zh-CN" dirty="0"/>
              <a:t>(value -&gt; </a:t>
            </a:r>
            <a:r>
              <a:rPr lang="en-US" altLang="zh-CN" dirty="0" err="1"/>
              <a:t>value.toUpperCase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</a:rPr>
              <a:t>;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>
                <a:solidFill>
                  <a:srgbClr val="FFC66D"/>
                </a:solidFill>
              </a:rPr>
              <a:t>name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</a:t>
            </a:r>
            <a:r>
              <a:rPr lang="en-US" altLang="zh-CN" dirty="0" err="1"/>
              <a:t>e.map</a:t>
            </a:r>
            <a:r>
              <a:rPr lang="en-US" altLang="zh-CN" dirty="0"/>
              <a:t>(value -&gt; value *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C7832"/>
                </a:solidFill>
              </a:rPr>
              <a:t>;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>
                <a:solidFill>
                  <a:srgbClr val="FFC66D"/>
                </a:solidFill>
              </a:rPr>
              <a:t>square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</a:t>
            </a:r>
            <a:r>
              <a:rPr lang="en-US" altLang="zh-CN" dirty="0" err="1"/>
              <a:t>e.map</a:t>
            </a:r>
            <a:r>
              <a:rPr lang="en-US" altLang="zh-CN" dirty="0"/>
              <a:t>(value -&gt; value * value) </a:t>
            </a:r>
            <a:r>
              <a:rPr lang="en-US" altLang="zh-CN" dirty="0">
                <a:solidFill>
                  <a:srgbClr val="CC7832"/>
                </a:solidFill>
              </a:rPr>
              <a:t>;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>
                <a:solidFill>
                  <a:srgbClr val="FFC66D"/>
                </a:solidFill>
              </a:rPr>
              <a:t>compose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name().compose(square()).apply(e)</a:t>
            </a:r>
            <a:r>
              <a:rPr lang="en-US" altLang="zh-CN" dirty="0">
                <a:solidFill>
                  <a:srgbClr val="CC7832"/>
                </a:solidFill>
              </a:rPr>
              <a:t>;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Function&lt;Flux&lt;Integer&gt;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Flux&lt;Integer&gt;&gt; </a:t>
            </a:r>
            <a:r>
              <a:rPr lang="en-US" altLang="zh-CN" dirty="0" err="1">
                <a:solidFill>
                  <a:srgbClr val="FFC66D"/>
                </a:solidFill>
              </a:rPr>
              <a:t>andThen</a:t>
            </a:r>
            <a:r>
              <a:rPr lang="en-US" altLang="zh-CN" dirty="0"/>
              <a:t>() {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e -&gt; name().</a:t>
            </a:r>
            <a:r>
              <a:rPr lang="en-US" altLang="zh-CN" dirty="0" err="1"/>
              <a:t>andThen</a:t>
            </a:r>
            <a:r>
              <a:rPr lang="en-US" altLang="zh-CN" dirty="0"/>
              <a:t>(square()).apply(e)</a:t>
            </a:r>
            <a:r>
              <a:rPr lang="en-US" altLang="zh-CN" dirty="0">
                <a:solidFill>
                  <a:srgbClr val="CC7832"/>
                </a:solidFill>
              </a:rPr>
              <a:t>;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</a:t>
            </a:r>
            <a:r>
              <a:rPr lang="en-US" altLang="zh-CN" dirty="0" err="1"/>
              <a:t>FunctionsampleApplication.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2EFC4-B4BD-CB4F-9871-68C090A5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4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E74F2-938A-1E4D-B289-87076DFB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85D98-ED62-5140-AD92-1D02D07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pom.xml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BB529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E8BF6A"/>
                </a:solidFill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&gt;spring-boot-starter&lt;/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&gt;spring-boot-starter-web&lt;/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&gt;spring-cloud-function-web&lt;/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2EFC4-B4BD-CB4F-9871-68C090A5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55A830-E1D4-F4C6-F8AB-E5FB2CE00209}"/>
              </a:ext>
            </a:extLst>
          </p:cNvPr>
          <p:cNvSpPr txBox="1"/>
          <p:nvPr/>
        </p:nvSpPr>
        <p:spPr>
          <a:xfrm>
            <a:off x="4716016" y="1584428"/>
            <a:ext cx="43204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dependencyManagement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org.springframework.cloud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&lt;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&gt;spring-cloud-dependencies&lt;/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&gt;${spring-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cloud.version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}&lt;/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type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&gt;pom&lt;/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type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&lt;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&gt;import&lt;/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dependencyManagement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98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B518-3205-6D49-A0B0-C425C00A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Sample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6E448-E29A-3D43-857C-E013D39E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6E0A05-A534-DE42-98BC-9498A368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74" y="771550"/>
            <a:ext cx="5697252" cy="40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9F58647-227F-4353-A0D1-0FC04C579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1124744"/>
            <a:ext cx="5210175" cy="338137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38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Eureka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D32B0B-312D-47DF-B07B-B8BDA0DB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62A3DE2-D0EC-4D44-98A9-60562465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97499"/>
            <a:ext cx="496855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8040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Eureka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fetch-registry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register-with-eureka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http://localhost:8040/eureka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Eureka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D32B0B-312D-47DF-B07B-B8BDA0DB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EurekaApplication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365BC3-A773-4F8B-8BE3-938D2BFE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419622"/>
            <a:ext cx="561662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@EnableEurekaServer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EurekaApplication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EurekaApplication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args);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Eureka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10ECFCA-0126-4197-BF66-31B8DD0C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86" y="844550"/>
            <a:ext cx="7347752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C1941F-D0E7-4ADD-A242-72D4AEBC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B3986F-F9E8-4A2C-A795-CA5A92CC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04179"/>
            <a:ext cx="403244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book-service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registerWithEureka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fetchRegistry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hlinkClick r:id="rId2"/>
              </a:rPr>
              <a:t>http://localhost:8040/eureka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11130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C1941F-D0E7-4ADD-A242-72D4AEBC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BookController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A4D4539-777D-4739-BE83-27C6E79A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12" y="1390841"/>
            <a:ext cx="84977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BookController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"/buyBook"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ResultDTO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checkAuth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@RequestHeader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userName,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"bookName"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bookName){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"userName: {}, bookName: {}"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userName, bookName);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ResultDTO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"userName: %s, bookName: %s"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userName, bookName));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BCB7EE3-70C1-490F-ACB8-4F6B38445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229" y="844550"/>
            <a:ext cx="7564667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在线商店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1DE1B-A88D-9D43-89EA-F86BD8DA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0" y="866800"/>
            <a:ext cx="5028884" cy="32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Book Service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9748AE-1F4B-E4EF-D2B3-B3599B0A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64" y="771550"/>
            <a:ext cx="6334472" cy="39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C1941F-D0E7-4ADD-A242-72D4AEBC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B3986F-F9E8-4A2C-A795-CA5A92CC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04179"/>
            <a:ext cx="403244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user-auth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registerWithEureka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fetchRegistry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hlinkClick r:id="rId2"/>
              </a:rPr>
              <a:t>http://localhost:8040/eureka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230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C1941F-D0E7-4ADD-A242-72D4AEBC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3940924"/>
          </a:xfrm>
        </p:spPr>
        <p:txBody>
          <a:bodyPr/>
          <a:lstStyle/>
          <a:p>
            <a:r>
              <a:rPr lang="en-US" altLang="zh-CN" dirty="0" err="1"/>
              <a:t>UserinfoController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0A4362-A393-4726-B22C-4DB401F6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79471"/>
            <a:ext cx="633670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@ResponseBody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"/Login"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userinfo){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userinfoService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.verify(userinfo);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C1941F-D0E7-4ADD-A242-72D4AEBC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3940924"/>
          </a:xfrm>
        </p:spPr>
        <p:txBody>
          <a:bodyPr/>
          <a:lstStyle/>
          <a:p>
            <a:r>
              <a:rPr lang="en-US" altLang="zh-CN" dirty="0" err="1"/>
              <a:t>UserinfoService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41A7FA-04FF-4236-8DFF-0123D86ED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75606"/>
            <a:ext cx="608211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verify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userinfo)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response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QueryWrapper&lt;&gt;();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.eq(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userinfo.getUsername());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(usernameExist(userinfo.getUsername())){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_userinfo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userinfoMapper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.selectOne(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queryWrapper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(userinfo.getPassword(),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.getPassword()))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.setCode(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.setMessage(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"success"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.setData(createTokenPair(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5ED4-7A4D-43E9-9895-2AB1A2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User Authorize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707F6-7DE8-4456-B5B2-C007362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3842658F-570C-4EE2-B4BE-F892834FE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354" y="844550"/>
            <a:ext cx="6932416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0705C17-AA73-434F-A6CF-514C8E7F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zh-CN" alt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C6D0387-8BA1-4B56-A153-C5BC8112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07323"/>
            <a:ext cx="554461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8080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include-message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always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cloud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gateway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globalcors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cors-configurations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'[/**]'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allowedOrigins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"*"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allowedMethods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- GET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- POST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gateway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0705C17-AA73-434F-A6CF-514C8E7F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application.yaml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BE8147-820D-4CC0-B873-1FFEB76A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47614"/>
            <a:ext cx="424556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prefer-ip-address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ip-address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localhost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registerWithEureka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fetchRegistry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serviceUrl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defaultZone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http://localhost:8040/eureka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eureka-service-url-poll-interval-seconds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0705C17-AA73-434F-A6CF-514C8E7F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MainGateway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33867B-48CA-42DF-A8EE-AD1A4E4EC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60190"/>
            <a:ext cx="5868144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@EnableDiscoveryClient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@EnableEurekaClient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MainGateway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MainGateway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args);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JwtCheckFilter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jwtCheckFilter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RouteLocator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myRoutes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RouteLocatorBuilder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builder.routes()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.route(r -&gt; r.path(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"/book/**"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.filters(f -&gt; f.rewritePath(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"/book"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).filter(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jwtCheckFilter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.uri(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"lb://BOOK-SERVICE"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).route(r-&gt;r.path(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.filters(f-&gt;f.rewritePath(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.uri(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"lb://USER-AUTH"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.build();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Service Register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25E3E67-CD51-4167-8784-9CA685F21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86" y="844550"/>
            <a:ext cx="7347752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349ADE0-4410-4A5D-A583-C41F6DB7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231" y="844550"/>
            <a:ext cx="7078662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移动端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DD45B4-666E-844E-9DD5-38003F612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06" y="738268"/>
            <a:ext cx="4248987" cy="356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AFD0CC4-2C61-4690-8F65-0A9962F9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134" y="844550"/>
            <a:ext cx="6924857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ECEC34-39C9-4A90-A6E7-3E03BD7A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JwtCheckFilter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7B1638F-358E-4584-A4DA-3ADAD317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75606"/>
            <a:ext cx="730411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Mono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ServerWebExchange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exchange,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GatewayFilterChain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chain)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jwtToken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exchange.getRequest().getHeaders().getFirst(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"token"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parseToken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.getUsername()!=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ServerHttpRequest request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exchange.getRequest().mutate()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.header(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.getUsername())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.build();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chain.filter(exchange.mutate().request(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).build());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ResponseStatusException(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HttpStatus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BAD_GATEWAY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 decode error"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8AB5-E280-4981-B350-F897DE3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Microservice Demo Gateway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BA5A-30C8-4F9E-B391-688BEF9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E47C180-F242-4E99-94F5-7CAEDC5E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884" y="844550"/>
            <a:ext cx="7251356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20017-EEC1-4C44-A970-77E6E229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Microservice Demo Gateway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B075A-E5FD-B847-867A-3F03274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E5FC31-A3ED-9748-8C80-1E5070E2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76" y="927104"/>
            <a:ext cx="6347048" cy="39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Microservices</a:t>
            </a:r>
            <a:endParaRPr lang="en" altLang="zh-CN" dirty="0"/>
          </a:p>
          <a:p>
            <a:pPr lvl="1"/>
            <a:r>
              <a:rPr lang="en-US" altLang="zh-CN" dirty="0">
                <a:hlinkClick r:id="rId3"/>
              </a:rPr>
              <a:t>https://spring.io/microservices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微服务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/>
              <a:t>spring cloud</a:t>
            </a:r>
            <a:r>
              <a:rPr lang="zh-CN" altLang="en-US" dirty="0"/>
              <a:t>搭建微服务框架，整理学习资料</a:t>
            </a:r>
          </a:p>
          <a:p>
            <a:pPr lvl="1"/>
            <a:r>
              <a:rPr lang="en-US" altLang="zh-CN" dirty="0">
                <a:hlinkClick r:id="rId4"/>
              </a:rPr>
              <a:t>https://www.cnblogs.com/ztfjs/p/9230374.html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一文详解微服务架构</a:t>
            </a:r>
          </a:p>
          <a:p>
            <a:pPr lvl="1"/>
            <a:r>
              <a:rPr lang="en-US" altLang="zh-CN" dirty="0">
                <a:hlinkClick r:id="rId5"/>
              </a:rPr>
              <a:t>https://www.zhihu.com/question/65502802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Eureka</a:t>
            </a:r>
          </a:p>
          <a:p>
            <a:pPr lvl="1"/>
            <a:r>
              <a:rPr lang="en-US" altLang="zh-CN" dirty="0">
                <a:hlinkClick r:id="rId6"/>
              </a:rPr>
              <a:t>https://github.com/Netflix/eureka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https://github.com/Netflix/eureka/wiki/Eureka-at-a-glance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Discovery</a:t>
            </a:r>
            <a:endParaRPr lang="en-US" altLang="zh-CN" dirty="0"/>
          </a:p>
          <a:p>
            <a:pPr lvl="1"/>
            <a:r>
              <a:rPr lang="en-US" altLang="zh-CN" dirty="0">
                <a:hlinkClick r:id="rId8"/>
              </a:rPr>
              <a:t>https://spring.io/guides/gs/service-registration-and-discovery/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Building a Gateway</a:t>
            </a:r>
          </a:p>
          <a:p>
            <a:pPr lvl="1"/>
            <a:r>
              <a:rPr lang="en-US" altLang="zh-CN" dirty="0">
                <a:hlinkClick r:id="rId9"/>
              </a:rPr>
              <a:t>https://spring.io/guides/gs/gateway/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Getting Started with Spring Cloud Gateway</a:t>
            </a:r>
          </a:p>
          <a:p>
            <a:pPr lvl="1"/>
            <a:r>
              <a:rPr lang="en-US" altLang="zh-CN" dirty="0">
                <a:hlinkClick r:id="rId10"/>
              </a:rPr>
              <a:t>https://spring.io/blog/2019/06/18/getting-started-with-spring-cloud-gateway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9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Serverless</a:t>
            </a:r>
          </a:p>
          <a:p>
            <a:pPr lvl="1"/>
            <a:r>
              <a:rPr lang="en-US" altLang="zh-CN" dirty="0">
                <a:hlinkClick r:id="rId3"/>
              </a:rPr>
              <a:t>https://spring.io/serverless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GitHub’s repository</a:t>
            </a:r>
            <a:endParaRPr lang="zh-CN" altLang="en-US" dirty="0"/>
          </a:p>
          <a:p>
            <a:pPr lvl="1"/>
            <a:r>
              <a:rPr lang="en-US" altLang="zh-CN" dirty="0">
                <a:hlinkClick r:id="rId4"/>
              </a:rPr>
              <a:t>https://github.com/spring-cloud/spring-cloud-function</a:t>
            </a:r>
            <a:endParaRPr lang="en-US" altLang="zh-CN" dirty="0"/>
          </a:p>
          <a:p>
            <a:r>
              <a:rPr lang="en-US" altLang="zh-CN" dirty="0"/>
              <a:t>JDK8</a:t>
            </a:r>
            <a:r>
              <a:rPr lang="zh-CN" altLang="en-US" dirty="0"/>
              <a:t>新特性</a:t>
            </a:r>
            <a:r>
              <a:rPr lang="en-US" altLang="zh-CN" dirty="0"/>
              <a:t>-</a:t>
            </a:r>
            <a:r>
              <a:rPr lang="en-US" altLang="zh-CN" dirty="0" err="1"/>
              <a:t>java.util.function</a:t>
            </a:r>
            <a:r>
              <a:rPr lang="en-US" altLang="zh-CN" dirty="0"/>
              <a:t>-Function</a:t>
            </a:r>
            <a:r>
              <a:rPr lang="zh-CN" altLang="en-US" dirty="0"/>
              <a:t>接口</a:t>
            </a:r>
          </a:p>
          <a:p>
            <a:pPr lvl="1"/>
            <a:r>
              <a:rPr lang="en-US" altLang="zh-CN" dirty="0">
                <a:hlinkClick r:id="rId5"/>
              </a:rPr>
              <a:t>https://blog.csdn.net/huo065000/article/details/78964382</a:t>
            </a:r>
            <a:r>
              <a:rPr lang="zh-CN" alt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4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服务独立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+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共享数据库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DC62E1-9931-C949-AF31-EA11B24D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40" y="1087333"/>
            <a:ext cx="5494920" cy="32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独立数据库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+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消息队列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3CE105-9B74-3C48-9895-9F93F94C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10545"/>
            <a:ext cx="4698522" cy="332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2163-4480-7C40-8235-34B6DF42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282-2E04-AE42-8EBB-3EA97039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故障处理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35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350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sz="1350" dirty="0">
                <a:latin typeface="DengXian" panose="02010600030101010101" pitchFamily="2" charset="-122"/>
                <a:ea typeface="DengXian" panose="02010600030101010101" pitchFamily="2" charset="-122"/>
              </a:rPr>
              <a:t>：一文详解微服务架构 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https://www.zhihu.com/question/65502802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6A575-A61F-6045-A7F5-58DD0D2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4C6528-D35F-8545-B2EB-AF65D2C7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117631"/>
            <a:ext cx="3816424" cy="29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38637</TotalTime>
  <Words>4271</Words>
  <Application>Microsoft Macintosh PowerPoint</Application>
  <PresentationFormat>全屏显示(16:9)</PresentationFormat>
  <Paragraphs>496</Paragraphs>
  <Slides>66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DengXian</vt:lpstr>
      <vt:lpstr>微软雅黑</vt:lpstr>
      <vt:lpstr>Arial Unicode MS</vt:lpstr>
      <vt:lpstr>JetBrains Mono</vt:lpstr>
      <vt:lpstr>Arial</vt:lpstr>
      <vt:lpstr>Calibri</vt:lpstr>
      <vt:lpstr>Cambria</vt:lpstr>
      <vt:lpstr>Tahoma</vt:lpstr>
      <vt:lpstr>Times New Roman</vt:lpstr>
      <vt:lpstr>Office 主题​​</vt:lpstr>
      <vt:lpstr>Architecture of Enterprise Applications 10 Microservices &amp; Serverless </vt:lpstr>
      <vt:lpstr>Contents and Objectives</vt:lpstr>
      <vt:lpstr>Microservices</vt:lpstr>
      <vt:lpstr>Microservice resilience with Spring Cloud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Microservice – a sample</vt:lpstr>
      <vt:lpstr>Service Registration &amp; Discovery</vt:lpstr>
      <vt:lpstr>Eureka</vt:lpstr>
      <vt:lpstr>Eureka</vt:lpstr>
      <vt:lpstr>Service Application</vt:lpstr>
      <vt:lpstr>Service Application</vt:lpstr>
      <vt:lpstr>Service Application</vt:lpstr>
      <vt:lpstr>Client Application</vt:lpstr>
      <vt:lpstr>Client Application</vt:lpstr>
      <vt:lpstr>Client Application</vt:lpstr>
      <vt:lpstr>Test the Application</vt:lpstr>
      <vt:lpstr>Test the Application</vt:lpstr>
      <vt:lpstr>Spring Cloud Gateway</vt:lpstr>
      <vt:lpstr>Spring Cloud Gateway</vt:lpstr>
      <vt:lpstr>Spring Cloud Gateway</vt:lpstr>
      <vt:lpstr>Test the Gateway</vt:lpstr>
      <vt:lpstr>Routing and Filtering – Book App</vt:lpstr>
      <vt:lpstr>Routing and Filtering – Book App</vt:lpstr>
      <vt:lpstr>Routing and Filtering – Edge Service</vt:lpstr>
      <vt:lpstr>Routing and Filtering – Edge Service</vt:lpstr>
      <vt:lpstr>Test Gateway</vt:lpstr>
      <vt:lpstr>Test Netflix Zuul Gateway</vt:lpstr>
      <vt:lpstr>Serverless</vt:lpstr>
      <vt:lpstr>Serverless</vt:lpstr>
      <vt:lpstr>Spring Cloud Function</vt:lpstr>
      <vt:lpstr>Function Sample</vt:lpstr>
      <vt:lpstr>Function Sample</vt:lpstr>
      <vt:lpstr>Function Sample</vt:lpstr>
      <vt:lpstr>Microservice Demo</vt:lpstr>
      <vt:lpstr>Microservice Demo Eureka</vt:lpstr>
      <vt:lpstr>Microservice Demo Eureka</vt:lpstr>
      <vt:lpstr>Microservice Demo Eureka</vt:lpstr>
      <vt:lpstr>Microservice Demo Book Service</vt:lpstr>
      <vt:lpstr>Microservice Demo Book Service</vt:lpstr>
      <vt:lpstr>Microservice Demo Book Service</vt:lpstr>
      <vt:lpstr>Microservice Demo Book Service</vt:lpstr>
      <vt:lpstr>Microservice Demo User Authorize</vt:lpstr>
      <vt:lpstr>Microservice Demo User Authorize</vt:lpstr>
      <vt:lpstr>Microservice Demo User Authorize</vt:lpstr>
      <vt:lpstr>Microservice Demo User Authorize</vt:lpstr>
      <vt:lpstr>Microservice Demo Gateway</vt:lpstr>
      <vt:lpstr>Microservice Demo Gateway</vt:lpstr>
      <vt:lpstr>Microservice Demo Gateway</vt:lpstr>
      <vt:lpstr>Microservice Demo Service Register</vt:lpstr>
      <vt:lpstr>Microservice Demo Gateway</vt:lpstr>
      <vt:lpstr>Microservice Demo Gateway</vt:lpstr>
      <vt:lpstr>Microservice Demo Gateway</vt:lpstr>
      <vt:lpstr>Microservice Demo Gateway</vt:lpstr>
      <vt:lpstr>Microservice Demo Gateway</vt:lpstr>
      <vt:lpstr>References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1819</cp:revision>
  <dcterms:created xsi:type="dcterms:W3CDTF">2011-12-13T14:18:46Z</dcterms:created>
  <dcterms:modified xsi:type="dcterms:W3CDTF">2023-09-22T03:53:12Z</dcterms:modified>
</cp:coreProperties>
</file>