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59"/>
  </p:notesMasterIdLst>
  <p:sldIdLst>
    <p:sldId id="256" r:id="rId2"/>
    <p:sldId id="495" r:id="rId3"/>
    <p:sldId id="516" r:id="rId4"/>
    <p:sldId id="517" r:id="rId5"/>
    <p:sldId id="518" r:id="rId6"/>
    <p:sldId id="519" r:id="rId7"/>
    <p:sldId id="551" r:id="rId8"/>
    <p:sldId id="552" r:id="rId9"/>
    <p:sldId id="553" r:id="rId10"/>
    <p:sldId id="570" r:id="rId11"/>
    <p:sldId id="554" r:id="rId12"/>
    <p:sldId id="555"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569" r:id="rId26"/>
    <p:sldId id="520" r:id="rId27"/>
    <p:sldId id="521" r:id="rId28"/>
    <p:sldId id="522" r:id="rId29"/>
    <p:sldId id="523" r:id="rId30"/>
    <p:sldId id="524" r:id="rId31"/>
    <p:sldId id="525" r:id="rId32"/>
    <p:sldId id="526" r:id="rId33"/>
    <p:sldId id="527" r:id="rId34"/>
    <p:sldId id="528" r:id="rId35"/>
    <p:sldId id="529" r:id="rId36"/>
    <p:sldId id="530" r:id="rId37"/>
    <p:sldId id="531" r:id="rId38"/>
    <p:sldId id="532" r:id="rId39"/>
    <p:sldId id="533" r:id="rId40"/>
    <p:sldId id="534" r:id="rId41"/>
    <p:sldId id="535" r:id="rId42"/>
    <p:sldId id="536" r:id="rId43"/>
    <p:sldId id="537" r:id="rId44"/>
    <p:sldId id="538" r:id="rId45"/>
    <p:sldId id="539" r:id="rId46"/>
    <p:sldId id="540" r:id="rId47"/>
    <p:sldId id="541" r:id="rId48"/>
    <p:sldId id="542" r:id="rId49"/>
    <p:sldId id="543" r:id="rId50"/>
    <p:sldId id="544" r:id="rId51"/>
    <p:sldId id="545" r:id="rId52"/>
    <p:sldId id="546" r:id="rId53"/>
    <p:sldId id="547" r:id="rId54"/>
    <p:sldId id="548" r:id="rId55"/>
    <p:sldId id="549" r:id="rId56"/>
    <p:sldId id="550" r:id="rId57"/>
    <p:sldId id="259" r:id="rId5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89592" autoAdjust="0"/>
  </p:normalViewPr>
  <p:slideViewPr>
    <p:cSldViewPr>
      <p:cViewPr varScale="1">
        <p:scale>
          <a:sx n="152" d="100"/>
          <a:sy n="152" d="100"/>
        </p:scale>
        <p:origin x="976" y="184"/>
      </p:cViewPr>
      <p:guideLst>
        <p:guide orient="horz" pos="1620"/>
        <p:guide pos="2880"/>
      </p:guideLst>
    </p:cSldViewPr>
  </p:slideViewPr>
  <p:outlineViewPr>
    <p:cViewPr>
      <p:scale>
        <a:sx n="33" d="100"/>
        <a:sy n="33" d="100"/>
      </p:scale>
      <p:origin x="0" y="0"/>
    </p:cViewPr>
  </p:outlineViewPr>
  <p:notesTextViewPr>
    <p:cViewPr>
      <p:scale>
        <a:sx n="140" d="100"/>
        <a:sy n="140" d="100"/>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t>2023/9/23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t>‹#›</a:t>
            </a:fld>
            <a:endParaRPr lang="zh-CN" altLang="en-US"/>
          </a:p>
        </p:txBody>
      </p:sp>
    </p:spTree>
    <p:extLst>
      <p:ext uri="{BB962C8B-B14F-4D97-AF65-F5344CB8AC3E}">
        <p14:creationId xmlns:p14="http://schemas.microsoft.com/office/powerpoint/2010/main" val="165787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a:t>
            </a:fld>
            <a:endParaRPr lang="zh-CN" altLang="en-US"/>
          </a:p>
        </p:txBody>
      </p:sp>
    </p:spTree>
    <p:extLst>
      <p:ext uri="{BB962C8B-B14F-4D97-AF65-F5344CB8AC3E}">
        <p14:creationId xmlns:p14="http://schemas.microsoft.com/office/powerpoint/2010/main" val="3126431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15</a:t>
            </a:fld>
            <a:endParaRPr lang="zh-CN" altLang="en-US"/>
          </a:p>
        </p:txBody>
      </p:sp>
    </p:spTree>
    <p:extLst>
      <p:ext uri="{BB962C8B-B14F-4D97-AF65-F5344CB8AC3E}">
        <p14:creationId xmlns:p14="http://schemas.microsoft.com/office/powerpoint/2010/main" val="52452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16</a:t>
            </a:fld>
            <a:endParaRPr lang="zh-CN" altLang="en-US"/>
          </a:p>
        </p:txBody>
      </p:sp>
    </p:spTree>
    <p:extLst>
      <p:ext uri="{BB962C8B-B14F-4D97-AF65-F5344CB8AC3E}">
        <p14:creationId xmlns:p14="http://schemas.microsoft.com/office/powerpoint/2010/main" val="1192251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17</a:t>
            </a:fld>
            <a:endParaRPr lang="zh-CN" altLang="en-US"/>
          </a:p>
        </p:txBody>
      </p:sp>
    </p:spTree>
    <p:extLst>
      <p:ext uri="{BB962C8B-B14F-4D97-AF65-F5344CB8AC3E}">
        <p14:creationId xmlns:p14="http://schemas.microsoft.com/office/powerpoint/2010/main" val="1583910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18</a:t>
            </a:fld>
            <a:endParaRPr lang="zh-CN" altLang="en-US"/>
          </a:p>
        </p:txBody>
      </p:sp>
    </p:spTree>
    <p:extLst>
      <p:ext uri="{BB962C8B-B14F-4D97-AF65-F5344CB8AC3E}">
        <p14:creationId xmlns:p14="http://schemas.microsoft.com/office/powerpoint/2010/main" val="1003835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19</a:t>
            </a:fld>
            <a:endParaRPr lang="zh-CN" altLang="en-US"/>
          </a:p>
        </p:txBody>
      </p:sp>
    </p:spTree>
    <p:extLst>
      <p:ext uri="{BB962C8B-B14F-4D97-AF65-F5344CB8AC3E}">
        <p14:creationId xmlns:p14="http://schemas.microsoft.com/office/powerpoint/2010/main" val="3601859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20</a:t>
            </a:fld>
            <a:endParaRPr lang="zh-CN" altLang="en-US"/>
          </a:p>
        </p:txBody>
      </p:sp>
    </p:spTree>
    <p:extLst>
      <p:ext uri="{BB962C8B-B14F-4D97-AF65-F5344CB8AC3E}">
        <p14:creationId xmlns:p14="http://schemas.microsoft.com/office/powerpoint/2010/main" val="1251039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21</a:t>
            </a:fld>
            <a:endParaRPr lang="zh-CN" altLang="en-US"/>
          </a:p>
        </p:txBody>
      </p:sp>
    </p:spTree>
    <p:extLst>
      <p:ext uri="{BB962C8B-B14F-4D97-AF65-F5344CB8AC3E}">
        <p14:creationId xmlns:p14="http://schemas.microsoft.com/office/powerpoint/2010/main" val="777948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22</a:t>
            </a:fld>
            <a:endParaRPr lang="zh-CN" altLang="en-US"/>
          </a:p>
        </p:txBody>
      </p:sp>
    </p:spTree>
    <p:extLst>
      <p:ext uri="{BB962C8B-B14F-4D97-AF65-F5344CB8AC3E}">
        <p14:creationId xmlns:p14="http://schemas.microsoft.com/office/powerpoint/2010/main" val="2442715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23</a:t>
            </a:fld>
            <a:endParaRPr lang="zh-CN" altLang="en-US"/>
          </a:p>
        </p:txBody>
      </p:sp>
    </p:spTree>
    <p:extLst>
      <p:ext uri="{BB962C8B-B14F-4D97-AF65-F5344CB8AC3E}">
        <p14:creationId xmlns:p14="http://schemas.microsoft.com/office/powerpoint/2010/main" val="2145560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24</a:t>
            </a:fld>
            <a:endParaRPr lang="zh-CN" altLang="en-US"/>
          </a:p>
        </p:txBody>
      </p:sp>
    </p:spTree>
    <p:extLst>
      <p:ext uri="{BB962C8B-B14F-4D97-AF65-F5344CB8AC3E}">
        <p14:creationId xmlns:p14="http://schemas.microsoft.com/office/powerpoint/2010/main" val="2862896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a:t>
            </a:fld>
            <a:endParaRPr lang="zh-CN" altLang="en-US"/>
          </a:p>
        </p:txBody>
      </p:sp>
    </p:spTree>
    <p:extLst>
      <p:ext uri="{BB962C8B-B14F-4D97-AF65-F5344CB8AC3E}">
        <p14:creationId xmlns:p14="http://schemas.microsoft.com/office/powerpoint/2010/main" val="1194239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25</a:t>
            </a:fld>
            <a:endParaRPr lang="zh-CN" altLang="en-US"/>
          </a:p>
        </p:txBody>
      </p:sp>
    </p:spTree>
    <p:extLst>
      <p:ext uri="{BB962C8B-B14F-4D97-AF65-F5344CB8AC3E}">
        <p14:creationId xmlns:p14="http://schemas.microsoft.com/office/powerpoint/2010/main" val="235444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29</a:t>
            </a:fld>
            <a:endParaRPr lang="zh-CN" altLang="en-US"/>
          </a:p>
        </p:txBody>
      </p:sp>
    </p:spTree>
    <p:extLst>
      <p:ext uri="{BB962C8B-B14F-4D97-AF65-F5344CB8AC3E}">
        <p14:creationId xmlns:p14="http://schemas.microsoft.com/office/powerpoint/2010/main" val="1089319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52</a:t>
            </a:fld>
            <a:endParaRPr lang="zh-CN" altLang="en-US"/>
          </a:p>
        </p:txBody>
      </p:sp>
    </p:spTree>
    <p:extLst>
      <p:ext uri="{BB962C8B-B14F-4D97-AF65-F5344CB8AC3E}">
        <p14:creationId xmlns:p14="http://schemas.microsoft.com/office/powerpoint/2010/main" val="260214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53</a:t>
            </a:fld>
            <a:endParaRPr lang="zh-CN" altLang="en-US"/>
          </a:p>
        </p:txBody>
      </p:sp>
    </p:spTree>
    <p:extLst>
      <p:ext uri="{BB962C8B-B14F-4D97-AF65-F5344CB8AC3E}">
        <p14:creationId xmlns:p14="http://schemas.microsoft.com/office/powerpoint/2010/main" val="1730675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ct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54</a:t>
            </a:fld>
            <a:endParaRPr lang="zh-CN" altLang="en-US"/>
          </a:p>
        </p:txBody>
      </p:sp>
    </p:spTree>
    <p:extLst>
      <p:ext uri="{BB962C8B-B14F-4D97-AF65-F5344CB8AC3E}">
        <p14:creationId xmlns:p14="http://schemas.microsoft.com/office/powerpoint/2010/main" val="3464601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55</a:t>
            </a:fld>
            <a:endParaRPr lang="zh-CN" altLang="en-US"/>
          </a:p>
        </p:txBody>
      </p:sp>
    </p:spTree>
    <p:extLst>
      <p:ext uri="{BB962C8B-B14F-4D97-AF65-F5344CB8AC3E}">
        <p14:creationId xmlns:p14="http://schemas.microsoft.com/office/powerpoint/2010/main" val="1566005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56</a:t>
            </a:fld>
            <a:endParaRPr lang="zh-CN" altLang="en-US"/>
          </a:p>
        </p:txBody>
      </p:sp>
    </p:spTree>
    <p:extLst>
      <p:ext uri="{BB962C8B-B14F-4D97-AF65-F5344CB8AC3E}">
        <p14:creationId xmlns:p14="http://schemas.microsoft.com/office/powerpoint/2010/main" val="388852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6</a:t>
            </a:fld>
            <a:endParaRPr lang="zh-CN" altLang="en-US"/>
          </a:p>
        </p:txBody>
      </p:sp>
    </p:spTree>
    <p:extLst>
      <p:ext uri="{BB962C8B-B14F-4D97-AF65-F5344CB8AC3E}">
        <p14:creationId xmlns:p14="http://schemas.microsoft.com/office/powerpoint/2010/main" val="324241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8</a:t>
            </a:fld>
            <a:endParaRPr lang="zh-CN" altLang="en-US"/>
          </a:p>
        </p:txBody>
      </p:sp>
    </p:spTree>
    <p:extLst>
      <p:ext uri="{BB962C8B-B14F-4D97-AF65-F5344CB8AC3E}">
        <p14:creationId xmlns:p14="http://schemas.microsoft.com/office/powerpoint/2010/main" val="3519234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9</a:t>
            </a:fld>
            <a:endParaRPr lang="zh-CN" altLang="en-US"/>
          </a:p>
        </p:txBody>
      </p:sp>
    </p:spTree>
    <p:extLst>
      <p:ext uri="{BB962C8B-B14F-4D97-AF65-F5344CB8AC3E}">
        <p14:creationId xmlns:p14="http://schemas.microsoft.com/office/powerpoint/2010/main" val="230246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10</a:t>
            </a:fld>
            <a:endParaRPr lang="zh-CN" altLang="en-US"/>
          </a:p>
        </p:txBody>
      </p:sp>
    </p:spTree>
    <p:extLst>
      <p:ext uri="{BB962C8B-B14F-4D97-AF65-F5344CB8AC3E}">
        <p14:creationId xmlns:p14="http://schemas.microsoft.com/office/powerpoint/2010/main" val="409418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11</a:t>
            </a:fld>
            <a:endParaRPr lang="zh-CN" altLang="en-US"/>
          </a:p>
        </p:txBody>
      </p:sp>
    </p:spTree>
    <p:extLst>
      <p:ext uri="{BB962C8B-B14F-4D97-AF65-F5344CB8AC3E}">
        <p14:creationId xmlns:p14="http://schemas.microsoft.com/office/powerpoint/2010/main" val="2603925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12</a:t>
            </a:fld>
            <a:endParaRPr lang="zh-CN" altLang="en-US"/>
          </a:p>
        </p:txBody>
      </p:sp>
    </p:spTree>
    <p:extLst>
      <p:ext uri="{BB962C8B-B14F-4D97-AF65-F5344CB8AC3E}">
        <p14:creationId xmlns:p14="http://schemas.microsoft.com/office/powerpoint/2010/main" val="2635389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14</a:t>
            </a:fld>
            <a:endParaRPr lang="zh-CN" altLang="en-US"/>
          </a:p>
        </p:txBody>
      </p:sp>
    </p:spTree>
    <p:extLst>
      <p:ext uri="{BB962C8B-B14F-4D97-AF65-F5344CB8AC3E}">
        <p14:creationId xmlns:p14="http://schemas.microsoft.com/office/powerpoint/2010/main" val="42596773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289131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4418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252672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64611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153339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37855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itchFamily="34" charset="0"/>
                <a:ea typeface="新宋体"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itchFamily="34" charset="0"/>
                <a:ea typeface="微软雅黑"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8">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itchFamily="18" charset="0"/>
              </a:rPr>
              <a:t>REliable</a:t>
            </a:r>
            <a:r>
              <a:rPr lang="en-US" altLang="zh-CN" sz="675" dirty="0">
                <a:solidFill>
                  <a:schemeClr val="bg1"/>
                </a:solidFill>
                <a:effectLst/>
                <a:latin typeface="Cambria" pitchFamily="18" charset="0"/>
              </a:rPr>
              <a:t>, </a:t>
            </a:r>
            <a:r>
              <a:rPr lang="en-US" altLang="zh-CN" sz="675" dirty="0" err="1">
                <a:solidFill>
                  <a:schemeClr val="bg1"/>
                </a:solidFill>
                <a:effectLst/>
                <a:latin typeface="Cambria" pitchFamily="18" charset="0"/>
              </a:rPr>
              <a:t>INtelligent</a:t>
            </a:r>
            <a:r>
              <a:rPr lang="en-US" altLang="zh-CN" sz="675" baseline="0" dirty="0">
                <a:solidFill>
                  <a:schemeClr val="bg1"/>
                </a:solidFill>
                <a:effectLst/>
                <a:latin typeface="Cambria" pitchFamily="18" charset="0"/>
              </a:rPr>
              <a:t> &amp; Scalable Systems</a:t>
            </a:r>
            <a:endParaRPr lang="zh-CN" altLang="en-US" sz="675" dirty="0">
              <a:solidFill>
                <a:schemeClr val="bg1"/>
              </a:solidFill>
              <a:effectLst/>
              <a:latin typeface="Cambria"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itchFamily="34" charset="-122"/>
                <a:ea typeface="微软雅黑" pitchFamily="34" charset="-122"/>
              </a:rPr>
              <a:t>                               </a:t>
            </a:r>
            <a:endParaRPr lang="zh-CN" altLang="en-US" sz="600" dirty="0">
              <a:solidFill>
                <a:schemeClr val="bg1"/>
              </a:solidFill>
              <a:effectLst/>
              <a:latin typeface="Cambria"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itchFamily="34" charset="0"/>
                <a:ea typeface="微软雅黑" pitchFamily="34" charset="-122"/>
              </a:defRPr>
            </a:lvl1p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929226096"/>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itchFamily="34" charset="0"/>
          <a:ea typeface="微软雅黑" pitchFamily="34" charset="-122"/>
          <a:cs typeface="Tahoma" pitchFamily="34" charset="0"/>
        </a:defRPr>
      </a:lvl1pPr>
    </p:titleStyle>
    <p:body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reins.se.sjtu.edu.cn/~chenh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ev.mysql.com/doc/refman/8.0/en/blob.html" TargetMode="External"/><Relationship Id="rId7" Type="http://schemas.openxmlformats.org/officeDocument/2006/relationships/hyperlink" Target="https://dev.mysql.com/doc/refman/8.0/en/glossary.html#glos_compressed_row_forma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dev.mysql.com/doc/refman/8.0/en/glossary.html#glos_dynamic_row_format" TargetMode="External"/><Relationship Id="rId5" Type="http://schemas.openxmlformats.org/officeDocument/2006/relationships/hyperlink" Target="https://dev.mysql.com/doc/refman/8.0/en/glossary.html#glos_compact_row_format" TargetMode="External"/><Relationship Id="rId4" Type="http://schemas.openxmlformats.org/officeDocument/2006/relationships/hyperlink" Target="https://dev.mysql.com/doc/refman/8.0/en/glossary.html#glos_redundant_row_forma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ev.mysql.com/doc/refman/8.0/en/innodb-storage-engine.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dev.mysql.com/doc/refman/8.0/en/blob.html" TargetMode="External"/><Relationship Id="rId5" Type="http://schemas.openxmlformats.org/officeDocument/2006/relationships/hyperlink" Target="https://dev.mysql.com/doc/refman/8.0/en/char.html" TargetMode="External"/><Relationship Id="rId4" Type="http://schemas.openxmlformats.org/officeDocument/2006/relationships/hyperlink" Target="https://dev.mysql.com/doc/refman/8.0/en/myisam-storage-engine.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mysql.com/doc/refman/8.0/en/optimization.htm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ev.mysql.com/doc/refman/8.0/en/select.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s://dev.mysql.com/doc/refman/8.0/en/comparison-operators.html#operator_between" TargetMode="External"/><Relationship Id="rId3" Type="http://schemas.openxmlformats.org/officeDocument/2006/relationships/hyperlink" Target="https://dev.mysql.com/doc/refman/8.0/en/comparison-operators.html#operator_equal" TargetMode="External"/><Relationship Id="rId7" Type="http://schemas.openxmlformats.org/officeDocument/2006/relationships/hyperlink" Target="https://dev.mysql.com/doc/refman/8.0/en/comparison-operators.html#operator_less-than-or-equa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dev.mysql.com/doc/refman/8.0/en/comparison-operators.html#operator_less-than" TargetMode="External"/><Relationship Id="rId5" Type="http://schemas.openxmlformats.org/officeDocument/2006/relationships/hyperlink" Target="https://dev.mysql.com/doc/refman/8.0/en/comparison-operators.html#operator_greater-than-or-equal" TargetMode="External"/><Relationship Id="rId10" Type="http://schemas.openxmlformats.org/officeDocument/2006/relationships/hyperlink" Target="https://dev.mysql.com/doc/refman/8.0/en/select.html" TargetMode="External"/><Relationship Id="rId4" Type="http://schemas.openxmlformats.org/officeDocument/2006/relationships/hyperlink" Target="https://dev.mysql.com/doc/refman/8.0/en/comparison-operators.html#operator_greater-than" TargetMode="External"/><Relationship Id="rId9" Type="http://schemas.openxmlformats.org/officeDocument/2006/relationships/hyperlink" Target="https://dev.mysql.com/doc/refman/8.0/en/string-comparison-functions.html#operator_lik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dev.mysql.com/doc/refman/8.0/en/integer-types.html"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ev.mysql.com/doc/refman/8.0/en/innodb-parameters.html#sysvar_innodb_default_row_forma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ev.mysql.com/doc/refman/8.0/en/char.html" TargetMode="External"/><Relationship Id="rId5" Type="http://schemas.openxmlformats.org/officeDocument/2006/relationships/hyperlink" Target="https://dev.mysql.com/doc/refman/8.0/en/alter-table.html" TargetMode="External"/><Relationship Id="rId4" Type="http://schemas.openxmlformats.org/officeDocument/2006/relationships/hyperlink" Target="https://dev.mysql.com/doc/refman/8.0/en/create-tabl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ev.mysql.com/doc/refman/8.0/en/char.html" TargetMode="External"/><Relationship Id="rId2" Type="http://schemas.openxmlformats.org/officeDocument/2006/relationships/hyperlink" Target="https://dev.mysql.com/doc/refman/8.0/en/myisampack.html" TargetMode="External"/><Relationship Id="rId1" Type="http://schemas.openxmlformats.org/officeDocument/2006/relationships/slideLayout" Target="../slideLayouts/slideLayout3.xml"/><Relationship Id="rId5" Type="http://schemas.openxmlformats.org/officeDocument/2006/relationships/hyperlink" Target="https://dev.mysql.com/doc/refman/8.0/en/create-table.html" TargetMode="External"/><Relationship Id="rId4" Type="http://schemas.openxmlformats.org/officeDocument/2006/relationships/hyperlink" Target="https://dev.mysql.com/doc/refman/8.0/en/blob.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dev.mysql.com/doc/refman/8.0/en/cast-functions.html#operator_binary"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dev.mysql.com/doc/refman/8.0/en/mysqladmin.htm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dev.mysql.com/doc/refman/8.0/en/server-system-variables.html#sysvar_max_connections" TargetMode="External"/><Relationship Id="rId2" Type="http://schemas.openxmlformats.org/officeDocument/2006/relationships/hyperlink" Target="https://dev.mysql.com/doc/refman/8.0/en/server-system-variables.html#sysvar_table_open_cache"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dev.mysql.com/doc/refman/8.0/en/flush.html#flush-tables" TargetMode="External"/><Relationship Id="rId2" Type="http://schemas.openxmlformats.org/officeDocument/2006/relationships/hyperlink" Target="https://dev.mysql.com/doc/refman/8.0/en/server-system-variables.html#sysvar_table_open_cache" TargetMode="External"/><Relationship Id="rId1" Type="http://schemas.openxmlformats.org/officeDocument/2006/relationships/slideLayout" Target="../slideLayouts/slideLayout3.xml"/><Relationship Id="rId4" Type="http://schemas.openxmlformats.org/officeDocument/2006/relationships/hyperlink" Target="https://dev.mysql.com/doc/refman/8.0/en/mysqladmin.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dev.mysql.com/doc/refman/8.0/en/flush.html#flush-tables" TargetMode="External"/><Relationship Id="rId2" Type="http://schemas.openxmlformats.org/officeDocument/2006/relationships/hyperlink" Target="https://dev.mysql.com/doc/refman/8.0/en/server-status-variables.html#statvar_Opened_tables" TargetMode="External"/><Relationship Id="rId1" Type="http://schemas.openxmlformats.org/officeDocument/2006/relationships/slideLayout" Target="../slideLayouts/slideLayout3.xml"/><Relationship Id="rId4" Type="http://schemas.openxmlformats.org/officeDocument/2006/relationships/hyperlink" Target="https://dev.mysql.com/doc/refman/8.0/en/server-system-variables.html#sysvar_table_open_cache"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dev.mysql.com/doc/refman/8.0/en/select.html"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dev.mysql.com/doc/refman/8.0/en/insert-select.html" TargetMode="External"/><Relationship Id="rId7" Type="http://schemas.openxmlformats.org/officeDocument/2006/relationships/hyperlink" Target="https://dev.mysql.com/doc/refman/8.0/en/aggregate-functions.html#function_count" TargetMode="External"/><Relationship Id="rId2" Type="http://schemas.openxmlformats.org/officeDocument/2006/relationships/hyperlink" Target="https://dev.mysql.com/doc/refman/8.0/en/union.html" TargetMode="External"/><Relationship Id="rId1" Type="http://schemas.openxmlformats.org/officeDocument/2006/relationships/slideLayout" Target="../slideLayouts/slideLayout3.xml"/><Relationship Id="rId6" Type="http://schemas.openxmlformats.org/officeDocument/2006/relationships/hyperlink" Target="https://dev.mysql.com/doc/refman/8.0/en/aggregate-functions.html#function_group-concat" TargetMode="External"/><Relationship Id="rId5" Type="http://schemas.openxmlformats.org/officeDocument/2006/relationships/hyperlink" Target="https://dev.mysql.com/doc/refman/8.0/en/update.html" TargetMode="External"/><Relationship Id="rId4" Type="http://schemas.openxmlformats.org/officeDocument/2006/relationships/hyperlink" Target="https://dev.mysql.com/doc/refman/8.0/en/select.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s://dev.mysql.com/doc/refman/8.0/en/innodb-storage-engine.html"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dev.mysql.com/doc/refman/8.0/en/innodb-parameters.html#sysvar_innodb_page_size" TargetMode="External"/><Relationship Id="rId2" Type="http://schemas.openxmlformats.org/officeDocument/2006/relationships/hyperlink" Target="https://dev.mysql.com/doc/refman/8.0/en/blob.html"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ev.mysql.com/doc/refman/8.0/en/glossary.html#glos_b_tre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ev.mysql.com/doc/refman/8.0/en/glossary.html#glos_hash_index"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ev.mysql.com/doc/refman/8.0/en/aggregate-functions.html#function_mi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dev.mysql.com/doc/refman/8.0/en/aggregate-functions.html#function_ma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a:t>
            </a:r>
            <a:r>
              <a:rPr lang="zh-CN" altLang="en-US" sz="2400" dirty="0"/>
              <a:t> </a:t>
            </a:r>
            <a:r>
              <a:rPr lang="en-US" altLang="zh-Hans" sz="2400"/>
              <a:t>1</a:t>
            </a:r>
            <a:r>
              <a:rPr lang="en-US" altLang="zh-CN" sz="2400"/>
              <a:t>1 </a:t>
            </a:r>
            <a:br>
              <a:rPr lang="en-US" altLang="zh-CN" sz="2400" dirty="0"/>
            </a:br>
            <a:r>
              <a:rPr lang="en-US" altLang="zh-CN" sz="2400" dirty="0"/>
              <a:t>MySQL</a:t>
            </a:r>
            <a:r>
              <a:rPr lang="zh-CN" altLang="en-US" sz="2400" dirty="0"/>
              <a:t> </a:t>
            </a:r>
            <a:r>
              <a:rPr lang="en-US" altLang="zh-CN" sz="2400" dirty="0"/>
              <a:t>Optimization</a:t>
            </a:r>
            <a:r>
              <a:rPr lang="zh-CN" altLang="en-US" sz="2400" dirty="0"/>
              <a:t> </a:t>
            </a:r>
            <a:r>
              <a:rPr lang="en-US" altLang="zh-CN" sz="2400" dirty="0"/>
              <a:t>I</a:t>
            </a:r>
            <a:endParaRPr lang="zh-CN" altLang="en-US" sz="1350" i="1" dirty="0">
              <a:solidFill>
                <a:schemeClr val="tx1"/>
              </a:solidFill>
              <a:effectLst/>
              <a:latin typeface="Times New Roman" pitchFamily="18" charset="0"/>
              <a:ea typeface="幼圆" pitchFamily="49" charset="-122"/>
              <a:cs typeface="Times New Roman"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p>
          <a:p>
            <a:r>
              <a:rPr lang="en-US" altLang="zh-CN" dirty="0"/>
              <a:t>Shanghai Jiao Tong University</a:t>
            </a:r>
          </a:p>
          <a:p>
            <a:r>
              <a:rPr lang="en-US" altLang="zh-CN" dirty="0"/>
              <a:t>Shanghai, China</a:t>
            </a:r>
          </a:p>
          <a:p>
            <a:r>
              <a:rPr lang="en-US" altLang="zh-CN" u="sng" dirty="0">
                <a:hlinkClick r:id="rId2"/>
              </a:rPr>
              <a:t>http://reins.se.sjtu.edu.cn/~chenhp</a:t>
            </a:r>
            <a:r>
              <a:rPr lang="en-US" altLang="zh-CN" dirty="0"/>
              <a:t> </a:t>
            </a:r>
          </a:p>
          <a:p>
            <a:r>
              <a:rPr lang="en-US" altLang="zh-CN" dirty="0"/>
              <a:t>e-mail: chen-hp@sjtu.edu.cn</a:t>
            </a:r>
            <a:endParaRPr lang="zh-CN" altLang="en-US" dirty="0"/>
          </a:p>
        </p:txBody>
      </p:sp>
    </p:spTree>
    <p:extLst>
      <p:ext uri="{BB962C8B-B14F-4D97-AF65-F5344CB8AC3E}">
        <p14:creationId xmlns:p14="http://schemas.microsoft.com/office/powerpoint/2010/main" val="775121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8F5E3-BDC1-5B4E-9D3F-F46D32571025}"/>
              </a:ext>
            </a:extLst>
          </p:cNvPr>
          <p:cNvSpPr>
            <a:spLocks noGrp="1"/>
          </p:cNvSpPr>
          <p:nvPr>
            <p:ph type="title"/>
          </p:nvPr>
        </p:nvSpPr>
        <p:spPr/>
        <p:txBody>
          <a:bodyPr/>
          <a:lstStyle/>
          <a:p>
            <a:r>
              <a:rPr kumimoji="1" lang="en-US" altLang="zh-CN" dirty="0"/>
              <a:t>How MySQL Uses</a:t>
            </a:r>
            <a:r>
              <a:rPr kumimoji="1" lang="zh-CN" altLang="en-US" dirty="0"/>
              <a:t> </a:t>
            </a:r>
            <a:r>
              <a:rPr kumimoji="1" lang="en-US" altLang="zh-CN" dirty="0"/>
              <a:t>Indexes</a:t>
            </a:r>
            <a:endParaRPr kumimoji="1" lang="zh-CN" altLang="en-US" dirty="0"/>
          </a:p>
        </p:txBody>
      </p:sp>
      <p:sp>
        <p:nvSpPr>
          <p:cNvPr id="3" name="内容占位符 2">
            <a:extLst>
              <a:ext uri="{FF2B5EF4-FFF2-40B4-BE49-F238E27FC236}">
                <a16:creationId xmlns:a16="http://schemas.microsoft.com/office/drawing/2014/main" id="{D02514F0-A2A0-7B48-8038-30F9735CB282}"/>
              </a:ext>
            </a:extLst>
          </p:cNvPr>
          <p:cNvSpPr>
            <a:spLocks noGrp="1"/>
          </p:cNvSpPr>
          <p:nvPr>
            <p:ph idx="1"/>
          </p:nvPr>
        </p:nvSpPr>
        <p:spPr/>
        <p:txBody>
          <a:bodyPr>
            <a:normAutofit/>
          </a:bodyPr>
          <a:lstStyle/>
          <a:p>
            <a:pPr fontAlgn="base"/>
            <a:r>
              <a:rPr lang="en-US" altLang="zh-CN" dirty="0"/>
              <a:t>Indexes are </a:t>
            </a:r>
            <a:r>
              <a:rPr lang="en-US" altLang="zh-CN" dirty="0">
                <a:solidFill>
                  <a:srgbClr val="FF0000"/>
                </a:solidFill>
              </a:rPr>
              <a:t>less important </a:t>
            </a:r>
            <a:r>
              <a:rPr lang="en-US" altLang="zh-CN" dirty="0"/>
              <a:t>for queries on </a:t>
            </a:r>
            <a:r>
              <a:rPr lang="en-US" altLang="zh-CN" dirty="0">
                <a:solidFill>
                  <a:srgbClr val="FF0000"/>
                </a:solidFill>
              </a:rPr>
              <a:t>small tables</a:t>
            </a:r>
            <a:r>
              <a:rPr lang="en-US" altLang="zh-CN" dirty="0"/>
              <a:t>, </a:t>
            </a:r>
          </a:p>
          <a:p>
            <a:pPr lvl="1" fontAlgn="base"/>
            <a:r>
              <a:rPr lang="en-US" altLang="zh-CN" dirty="0"/>
              <a:t>or </a:t>
            </a:r>
            <a:r>
              <a:rPr lang="en-US" altLang="zh-CN" dirty="0">
                <a:solidFill>
                  <a:srgbClr val="FF0000"/>
                </a:solidFill>
              </a:rPr>
              <a:t>big tables </a:t>
            </a:r>
            <a:r>
              <a:rPr lang="en-US" altLang="zh-CN" dirty="0"/>
              <a:t>where report queries process </a:t>
            </a:r>
            <a:r>
              <a:rPr lang="en-US" altLang="zh-CN" dirty="0">
                <a:solidFill>
                  <a:srgbClr val="FF0000"/>
                </a:solidFill>
              </a:rPr>
              <a:t>most or all of the rows</a:t>
            </a:r>
            <a:r>
              <a:rPr lang="en-US" altLang="zh-CN" dirty="0"/>
              <a:t>. </a:t>
            </a:r>
          </a:p>
          <a:p>
            <a:pPr lvl="1" fontAlgn="base"/>
            <a:r>
              <a:rPr lang="en-US" altLang="zh-CN" dirty="0"/>
              <a:t>When a query needs to access most of the rows, reading sequentially is </a:t>
            </a:r>
            <a:r>
              <a:rPr lang="en-US" altLang="zh-CN" dirty="0">
                <a:solidFill>
                  <a:srgbClr val="FF0000"/>
                </a:solidFill>
              </a:rPr>
              <a:t>faster </a:t>
            </a:r>
            <a:r>
              <a:rPr lang="en-US" altLang="zh-CN" dirty="0"/>
              <a:t>than working through an index. Sequential reads minimize disk seeks, even if not all the rows are needed for the query. </a:t>
            </a:r>
          </a:p>
          <a:p>
            <a:endParaRPr kumimoji="1" lang="zh-CN" altLang="en-US" dirty="0"/>
          </a:p>
        </p:txBody>
      </p:sp>
      <p:sp>
        <p:nvSpPr>
          <p:cNvPr id="4" name="灯片编号占位符 3">
            <a:extLst>
              <a:ext uri="{FF2B5EF4-FFF2-40B4-BE49-F238E27FC236}">
                <a16:creationId xmlns:a16="http://schemas.microsoft.com/office/drawing/2014/main" id="{E828DDEF-BACC-494B-B364-67911CBE10EF}"/>
              </a:ext>
            </a:extLst>
          </p:cNvPr>
          <p:cNvSpPr>
            <a:spLocks noGrp="1"/>
          </p:cNvSpPr>
          <p:nvPr>
            <p:ph type="sldNum" sz="quarter" idx="12"/>
          </p:nvPr>
        </p:nvSpPr>
        <p:spPr/>
        <p:txBody>
          <a:bodyPr/>
          <a:lstStyle/>
          <a:p>
            <a:fld id="{CB818ED7-1FAF-4BEC-A906-EB6564C334EB}" type="slidenum">
              <a:rPr lang="zh-CN" altLang="en-US" smtClean="0"/>
              <a:pPr/>
              <a:t>10</a:t>
            </a:fld>
            <a:endParaRPr lang="zh-CN" altLang="en-US" dirty="0"/>
          </a:p>
        </p:txBody>
      </p:sp>
    </p:spTree>
    <p:extLst>
      <p:ext uri="{BB962C8B-B14F-4D97-AF65-F5344CB8AC3E}">
        <p14:creationId xmlns:p14="http://schemas.microsoft.com/office/powerpoint/2010/main" val="3816474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8F5E3-BDC1-5B4E-9D3F-F46D32571025}"/>
              </a:ext>
            </a:extLst>
          </p:cNvPr>
          <p:cNvSpPr>
            <a:spLocks noGrp="1"/>
          </p:cNvSpPr>
          <p:nvPr>
            <p:ph type="title"/>
          </p:nvPr>
        </p:nvSpPr>
        <p:spPr/>
        <p:txBody>
          <a:bodyPr/>
          <a:lstStyle/>
          <a:p>
            <a:r>
              <a:rPr kumimoji="1" lang="en-US" altLang="zh-CN" dirty="0"/>
              <a:t>Primary Key Optimization</a:t>
            </a:r>
            <a:endParaRPr kumimoji="1" lang="zh-CN" altLang="en-US" dirty="0"/>
          </a:p>
        </p:txBody>
      </p:sp>
      <p:sp>
        <p:nvSpPr>
          <p:cNvPr id="3" name="内容占位符 2">
            <a:extLst>
              <a:ext uri="{FF2B5EF4-FFF2-40B4-BE49-F238E27FC236}">
                <a16:creationId xmlns:a16="http://schemas.microsoft.com/office/drawing/2014/main" id="{D02514F0-A2A0-7B48-8038-30F9735CB282}"/>
              </a:ext>
            </a:extLst>
          </p:cNvPr>
          <p:cNvSpPr>
            <a:spLocks noGrp="1"/>
          </p:cNvSpPr>
          <p:nvPr>
            <p:ph idx="1"/>
          </p:nvPr>
        </p:nvSpPr>
        <p:spPr/>
        <p:txBody>
          <a:bodyPr>
            <a:normAutofit/>
          </a:bodyPr>
          <a:lstStyle/>
          <a:p>
            <a:pPr fontAlgn="base"/>
            <a:r>
              <a:rPr lang="en-US" altLang="zh-CN" dirty="0"/>
              <a:t>The primary key for a table represents </a:t>
            </a:r>
          </a:p>
          <a:p>
            <a:pPr lvl="1" fontAlgn="base"/>
            <a:r>
              <a:rPr lang="en-US" altLang="zh-CN" dirty="0">
                <a:solidFill>
                  <a:srgbClr val="FF0000"/>
                </a:solidFill>
              </a:rPr>
              <a:t>the column or set of columns </a:t>
            </a:r>
            <a:r>
              <a:rPr lang="en-US" altLang="zh-CN" dirty="0"/>
              <a:t>that you use in your most vital queries. </a:t>
            </a:r>
          </a:p>
          <a:p>
            <a:pPr lvl="1" fontAlgn="base"/>
            <a:r>
              <a:rPr lang="en-US" altLang="zh-CN" dirty="0"/>
              <a:t>It has an associated index, for fast query performance. </a:t>
            </a:r>
          </a:p>
          <a:p>
            <a:pPr lvl="1" fontAlgn="base"/>
            <a:r>
              <a:rPr lang="en-US" altLang="zh-CN" dirty="0"/>
              <a:t>Query performance benefits from the </a:t>
            </a:r>
            <a:r>
              <a:rPr lang="en-US" altLang="zh-CN" dirty="0">
                <a:solidFill>
                  <a:srgbClr val="FF0000"/>
                </a:solidFill>
              </a:rPr>
              <a:t>NOT NULL </a:t>
            </a:r>
            <a:r>
              <a:rPr lang="en-US" altLang="zh-CN" dirty="0"/>
              <a:t>optimization, because it cannot include any NULL values. </a:t>
            </a:r>
          </a:p>
          <a:p>
            <a:pPr lvl="1" fontAlgn="base"/>
            <a:r>
              <a:rPr lang="en-US" altLang="zh-CN" dirty="0"/>
              <a:t>With the </a:t>
            </a:r>
            <a:r>
              <a:rPr lang="en-US" altLang="zh-CN" dirty="0" err="1">
                <a:solidFill>
                  <a:srgbClr val="FF0000"/>
                </a:solidFill>
              </a:rPr>
              <a:t>InnoDB</a:t>
            </a:r>
            <a:r>
              <a:rPr lang="en-US" altLang="zh-CN" dirty="0"/>
              <a:t> storage engine, the table data is physically organized to do </a:t>
            </a:r>
            <a:r>
              <a:rPr lang="en-US" altLang="zh-CN" dirty="0">
                <a:solidFill>
                  <a:srgbClr val="FF0000"/>
                </a:solidFill>
              </a:rPr>
              <a:t>ultra-fast</a:t>
            </a:r>
            <a:r>
              <a:rPr lang="en-US" altLang="zh-CN" dirty="0"/>
              <a:t> lookups and </a:t>
            </a:r>
            <a:r>
              <a:rPr lang="en-US" altLang="zh-CN" dirty="0">
                <a:solidFill>
                  <a:srgbClr val="FF0000"/>
                </a:solidFill>
              </a:rPr>
              <a:t>sorts</a:t>
            </a:r>
            <a:r>
              <a:rPr lang="en-US" altLang="zh-CN" dirty="0"/>
              <a:t> based on the primary key column or columns.</a:t>
            </a:r>
          </a:p>
          <a:p>
            <a:pPr lvl="1" fontAlgn="base"/>
            <a:endParaRPr lang="en-US" altLang="zh-CN" dirty="0"/>
          </a:p>
          <a:p>
            <a:pPr fontAlgn="base"/>
            <a:r>
              <a:rPr lang="en-US" altLang="zh-CN" dirty="0"/>
              <a:t>If your table is big and important, </a:t>
            </a:r>
          </a:p>
          <a:p>
            <a:pPr lvl="1" fontAlgn="base"/>
            <a:r>
              <a:rPr lang="en-US" altLang="zh-CN" dirty="0"/>
              <a:t>but does </a:t>
            </a:r>
            <a:r>
              <a:rPr lang="en-US" altLang="zh-CN" dirty="0">
                <a:solidFill>
                  <a:srgbClr val="FF0000"/>
                </a:solidFill>
              </a:rPr>
              <a:t>not</a:t>
            </a:r>
            <a:r>
              <a:rPr lang="en-US" altLang="zh-CN" dirty="0"/>
              <a:t> have an obvious column or set of columns to use as a </a:t>
            </a:r>
            <a:r>
              <a:rPr lang="en-US" altLang="zh-CN" dirty="0">
                <a:solidFill>
                  <a:srgbClr val="FF0000"/>
                </a:solidFill>
              </a:rPr>
              <a:t>primary key</a:t>
            </a:r>
            <a:r>
              <a:rPr lang="en-US" altLang="zh-CN" dirty="0"/>
              <a:t>, </a:t>
            </a:r>
          </a:p>
          <a:p>
            <a:pPr lvl="1" fontAlgn="base"/>
            <a:r>
              <a:rPr lang="en-US" altLang="zh-CN" dirty="0"/>
              <a:t>you might create a </a:t>
            </a:r>
            <a:r>
              <a:rPr lang="en-US" altLang="zh-CN" dirty="0">
                <a:solidFill>
                  <a:srgbClr val="FF0000"/>
                </a:solidFill>
              </a:rPr>
              <a:t>separate column </a:t>
            </a:r>
            <a:r>
              <a:rPr lang="en-US" altLang="zh-CN" dirty="0"/>
              <a:t>with </a:t>
            </a:r>
            <a:r>
              <a:rPr lang="en-US" altLang="zh-CN" dirty="0">
                <a:solidFill>
                  <a:srgbClr val="FF0000"/>
                </a:solidFill>
              </a:rPr>
              <a:t>auto-increment </a:t>
            </a:r>
            <a:r>
              <a:rPr lang="en-US" altLang="zh-CN" dirty="0"/>
              <a:t>values to use as the primary key. </a:t>
            </a:r>
          </a:p>
          <a:p>
            <a:pPr lvl="1" fontAlgn="base"/>
            <a:r>
              <a:rPr lang="en-US" altLang="zh-CN" dirty="0"/>
              <a:t>These unique IDs can serve as pointers to corresponding rows in other tables when you join tables using </a:t>
            </a:r>
            <a:r>
              <a:rPr lang="en-US" altLang="zh-CN" dirty="0">
                <a:solidFill>
                  <a:srgbClr val="FF0000"/>
                </a:solidFill>
              </a:rPr>
              <a:t>foreign keys</a:t>
            </a:r>
            <a:r>
              <a:rPr lang="en-US" altLang="zh-CN" dirty="0"/>
              <a:t>.</a:t>
            </a:r>
          </a:p>
        </p:txBody>
      </p:sp>
      <p:sp>
        <p:nvSpPr>
          <p:cNvPr id="4" name="灯片编号占位符 3">
            <a:extLst>
              <a:ext uri="{FF2B5EF4-FFF2-40B4-BE49-F238E27FC236}">
                <a16:creationId xmlns:a16="http://schemas.microsoft.com/office/drawing/2014/main" id="{E828DDEF-BACC-494B-B364-67911CBE10EF}"/>
              </a:ext>
            </a:extLst>
          </p:cNvPr>
          <p:cNvSpPr>
            <a:spLocks noGrp="1"/>
          </p:cNvSpPr>
          <p:nvPr>
            <p:ph type="sldNum" sz="quarter" idx="12"/>
          </p:nvPr>
        </p:nvSpPr>
        <p:spPr/>
        <p:txBody>
          <a:bodyPr/>
          <a:lstStyle/>
          <a:p>
            <a:fld id="{CB818ED7-1FAF-4BEC-A906-EB6564C334EB}" type="slidenum">
              <a:rPr lang="zh-CN" altLang="en-US" smtClean="0"/>
              <a:pPr/>
              <a:t>11</a:t>
            </a:fld>
            <a:endParaRPr lang="zh-CN" altLang="en-US" dirty="0"/>
          </a:p>
        </p:txBody>
      </p:sp>
    </p:spTree>
    <p:extLst>
      <p:ext uri="{BB962C8B-B14F-4D97-AF65-F5344CB8AC3E}">
        <p14:creationId xmlns:p14="http://schemas.microsoft.com/office/powerpoint/2010/main" val="2760344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8F5E3-BDC1-5B4E-9D3F-F46D32571025}"/>
              </a:ext>
            </a:extLst>
          </p:cNvPr>
          <p:cNvSpPr>
            <a:spLocks noGrp="1"/>
          </p:cNvSpPr>
          <p:nvPr>
            <p:ph type="title"/>
          </p:nvPr>
        </p:nvSpPr>
        <p:spPr/>
        <p:txBody>
          <a:bodyPr/>
          <a:lstStyle/>
          <a:p>
            <a:r>
              <a:rPr kumimoji="1" lang="en-US" altLang="zh-CN" dirty="0"/>
              <a:t>SPATIAL Index Optimization</a:t>
            </a:r>
            <a:endParaRPr kumimoji="1" lang="zh-CN" altLang="en-US" dirty="0"/>
          </a:p>
        </p:txBody>
      </p:sp>
      <p:sp>
        <p:nvSpPr>
          <p:cNvPr id="3" name="内容占位符 2">
            <a:extLst>
              <a:ext uri="{FF2B5EF4-FFF2-40B4-BE49-F238E27FC236}">
                <a16:creationId xmlns:a16="http://schemas.microsoft.com/office/drawing/2014/main" id="{D02514F0-A2A0-7B48-8038-30F9735CB282}"/>
              </a:ext>
            </a:extLst>
          </p:cNvPr>
          <p:cNvSpPr>
            <a:spLocks noGrp="1"/>
          </p:cNvSpPr>
          <p:nvPr>
            <p:ph idx="1"/>
          </p:nvPr>
        </p:nvSpPr>
        <p:spPr/>
        <p:txBody>
          <a:bodyPr>
            <a:normAutofit/>
          </a:bodyPr>
          <a:lstStyle/>
          <a:p>
            <a:pPr fontAlgn="base"/>
            <a:r>
              <a:rPr lang="en-US" altLang="zh-CN" dirty="0"/>
              <a:t>MySQL permits creation of SPATIAL indexes on </a:t>
            </a:r>
            <a:r>
              <a:rPr lang="en-US" altLang="zh-CN" dirty="0">
                <a:solidFill>
                  <a:srgbClr val="FF0000"/>
                </a:solidFill>
              </a:rPr>
              <a:t>NOT</a:t>
            </a:r>
            <a:r>
              <a:rPr lang="zh-CN" altLang="en-US" dirty="0">
                <a:solidFill>
                  <a:srgbClr val="FF0000"/>
                </a:solidFill>
              </a:rPr>
              <a:t> </a:t>
            </a:r>
            <a:r>
              <a:rPr lang="en-US" altLang="zh-CN" dirty="0">
                <a:solidFill>
                  <a:srgbClr val="FF0000"/>
                </a:solidFill>
              </a:rPr>
              <a:t>NULL geometry-valued</a:t>
            </a:r>
            <a:r>
              <a:rPr lang="en-US" altLang="zh-CN" dirty="0"/>
              <a:t> columns.</a:t>
            </a:r>
          </a:p>
          <a:p>
            <a:pPr lvl="1" fontAlgn="base"/>
            <a:r>
              <a:rPr lang="en-US" altLang="zh-CN" dirty="0"/>
              <a:t>For comparisons to work properly, each column in a</a:t>
            </a:r>
            <a:r>
              <a:rPr lang="en-US" altLang="zh-CN" dirty="0">
                <a:solidFill>
                  <a:srgbClr val="FF0000"/>
                </a:solidFill>
              </a:rPr>
              <a:t> SPATIAL </a:t>
            </a:r>
            <a:r>
              <a:rPr lang="en-US" altLang="zh-CN" dirty="0"/>
              <a:t>index must be SRID-restricted. </a:t>
            </a:r>
          </a:p>
          <a:p>
            <a:pPr lvl="1" fontAlgn="base"/>
            <a:r>
              <a:rPr lang="en-US" altLang="zh-CN" dirty="0"/>
              <a:t>That is, the column definition must include an </a:t>
            </a:r>
            <a:r>
              <a:rPr lang="en-US" altLang="zh-CN" dirty="0">
                <a:solidFill>
                  <a:srgbClr val="FF0000"/>
                </a:solidFill>
              </a:rPr>
              <a:t>explicit SRID attribute</a:t>
            </a:r>
            <a:r>
              <a:rPr lang="en-US" altLang="zh-CN" dirty="0"/>
              <a:t>, and all column values must have the same SRID.</a:t>
            </a:r>
          </a:p>
          <a:p>
            <a:pPr lvl="1" fontAlgn="base"/>
            <a:endParaRPr lang="en-US" altLang="zh-CN" dirty="0"/>
          </a:p>
          <a:p>
            <a:pPr fontAlgn="base"/>
            <a:r>
              <a:rPr lang="en-US" altLang="zh-CN" dirty="0"/>
              <a:t>The optimizer considers SPATIAL indexes </a:t>
            </a:r>
            <a:r>
              <a:rPr lang="en-US" altLang="zh-CN" dirty="0">
                <a:solidFill>
                  <a:srgbClr val="FF0000"/>
                </a:solidFill>
              </a:rPr>
              <a:t>only for SRID-restricted columns</a:t>
            </a:r>
            <a:r>
              <a:rPr lang="en-US" altLang="zh-CN" dirty="0"/>
              <a:t>:</a:t>
            </a:r>
          </a:p>
          <a:p>
            <a:pPr lvl="1" fontAlgn="base"/>
            <a:r>
              <a:rPr lang="en-US" altLang="zh-CN" dirty="0"/>
              <a:t>Indexes on columns restricted to a Cartesian SRID enable Cartesian bounding box computations.</a:t>
            </a:r>
          </a:p>
          <a:p>
            <a:pPr lvl="1" fontAlgn="base"/>
            <a:r>
              <a:rPr lang="en-US" altLang="zh-CN" dirty="0"/>
              <a:t>Indexes on columns restricted to a geographic SRID enable geographic bounding box computations.</a:t>
            </a:r>
            <a:br>
              <a:rPr lang="en-US" altLang="zh-CN" dirty="0"/>
            </a:br>
            <a:endParaRPr lang="en-US" altLang="zh-CN" dirty="0"/>
          </a:p>
        </p:txBody>
      </p:sp>
      <p:sp>
        <p:nvSpPr>
          <p:cNvPr id="4" name="灯片编号占位符 3">
            <a:extLst>
              <a:ext uri="{FF2B5EF4-FFF2-40B4-BE49-F238E27FC236}">
                <a16:creationId xmlns:a16="http://schemas.microsoft.com/office/drawing/2014/main" id="{E828DDEF-BACC-494B-B364-67911CBE10EF}"/>
              </a:ext>
            </a:extLst>
          </p:cNvPr>
          <p:cNvSpPr>
            <a:spLocks noGrp="1"/>
          </p:cNvSpPr>
          <p:nvPr>
            <p:ph type="sldNum" sz="quarter" idx="12"/>
          </p:nvPr>
        </p:nvSpPr>
        <p:spPr/>
        <p:txBody>
          <a:bodyPr/>
          <a:lstStyle/>
          <a:p>
            <a:fld id="{CB818ED7-1FAF-4BEC-A906-EB6564C334EB}" type="slidenum">
              <a:rPr lang="zh-CN" altLang="en-US" smtClean="0"/>
              <a:pPr/>
              <a:t>12</a:t>
            </a:fld>
            <a:endParaRPr lang="zh-CN" altLang="en-US" dirty="0"/>
          </a:p>
        </p:txBody>
      </p:sp>
    </p:spTree>
    <p:extLst>
      <p:ext uri="{BB962C8B-B14F-4D97-AF65-F5344CB8AC3E}">
        <p14:creationId xmlns:p14="http://schemas.microsoft.com/office/powerpoint/2010/main" val="1822062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DBABB-03C7-BA44-90DD-EF5205207F20}"/>
              </a:ext>
            </a:extLst>
          </p:cNvPr>
          <p:cNvSpPr>
            <a:spLocks noGrp="1"/>
          </p:cNvSpPr>
          <p:nvPr>
            <p:ph type="title"/>
          </p:nvPr>
        </p:nvSpPr>
        <p:spPr/>
        <p:txBody>
          <a:bodyPr/>
          <a:lstStyle/>
          <a:p>
            <a:r>
              <a:rPr kumimoji="1" lang="en-US" altLang="zh-CN" dirty="0"/>
              <a:t>Foreign Key Optimization</a:t>
            </a:r>
            <a:endParaRPr kumimoji="1" lang="zh-CN" altLang="en-US" dirty="0"/>
          </a:p>
        </p:txBody>
      </p:sp>
      <p:sp>
        <p:nvSpPr>
          <p:cNvPr id="3" name="内容占位符 2">
            <a:extLst>
              <a:ext uri="{FF2B5EF4-FFF2-40B4-BE49-F238E27FC236}">
                <a16:creationId xmlns:a16="http://schemas.microsoft.com/office/drawing/2014/main" id="{AE543DD8-B459-3548-9723-E3FAEDA0509A}"/>
              </a:ext>
            </a:extLst>
          </p:cNvPr>
          <p:cNvSpPr>
            <a:spLocks noGrp="1"/>
          </p:cNvSpPr>
          <p:nvPr>
            <p:ph idx="1"/>
          </p:nvPr>
        </p:nvSpPr>
        <p:spPr/>
        <p:txBody>
          <a:bodyPr>
            <a:normAutofit/>
          </a:bodyPr>
          <a:lstStyle/>
          <a:p>
            <a:pPr fontAlgn="base"/>
            <a:r>
              <a:rPr lang="en-US" altLang="zh-CN" dirty="0"/>
              <a:t>If a table has many columns, and you query many different combinations of columns, </a:t>
            </a:r>
          </a:p>
          <a:p>
            <a:pPr lvl="1" fontAlgn="base"/>
            <a:r>
              <a:rPr lang="en-US" altLang="zh-CN" dirty="0"/>
              <a:t>it might be efficient to </a:t>
            </a:r>
            <a:r>
              <a:rPr lang="en-US" altLang="zh-CN" dirty="0">
                <a:solidFill>
                  <a:srgbClr val="FF0000"/>
                </a:solidFill>
              </a:rPr>
              <a:t>split the less-frequently used data into separate tables with a few columns each</a:t>
            </a:r>
            <a:r>
              <a:rPr lang="en-US" altLang="zh-CN" dirty="0"/>
              <a:t>, and relate them back to the main table by </a:t>
            </a:r>
            <a:r>
              <a:rPr lang="en-US" altLang="zh-CN" dirty="0">
                <a:solidFill>
                  <a:srgbClr val="FF0000"/>
                </a:solidFill>
              </a:rPr>
              <a:t>duplicating the numeric ID column </a:t>
            </a:r>
            <a:r>
              <a:rPr lang="en-US" altLang="zh-CN" dirty="0"/>
              <a:t>from the main table. </a:t>
            </a:r>
          </a:p>
          <a:p>
            <a:pPr lvl="1" fontAlgn="base"/>
            <a:r>
              <a:rPr lang="en-US" altLang="zh-CN" dirty="0"/>
              <a:t>That way, </a:t>
            </a:r>
            <a:r>
              <a:rPr lang="en-US" altLang="zh-CN" dirty="0">
                <a:solidFill>
                  <a:srgbClr val="FF0000"/>
                </a:solidFill>
              </a:rPr>
              <a:t>each small table can have a primary key for fast lookups of its data</a:t>
            </a:r>
            <a:r>
              <a:rPr lang="en-US" altLang="zh-CN" dirty="0"/>
              <a:t>, and you can query just the set of columns that you need using a </a:t>
            </a:r>
            <a:r>
              <a:rPr lang="en-US" altLang="zh-CN" dirty="0">
                <a:solidFill>
                  <a:srgbClr val="FF0000"/>
                </a:solidFill>
              </a:rPr>
              <a:t>join</a:t>
            </a:r>
            <a:r>
              <a:rPr lang="en-US" altLang="zh-CN" dirty="0"/>
              <a:t> operation. </a:t>
            </a:r>
          </a:p>
          <a:p>
            <a:pPr lvl="1" fontAlgn="base"/>
            <a:r>
              <a:rPr lang="en-US" altLang="zh-CN" dirty="0"/>
              <a:t>Depending on how the data is distributed, the queries might perform </a:t>
            </a:r>
            <a:r>
              <a:rPr lang="en-US" altLang="zh-CN" dirty="0">
                <a:solidFill>
                  <a:srgbClr val="FF0000"/>
                </a:solidFill>
              </a:rPr>
              <a:t>less I/O and take up less cache memory </a:t>
            </a:r>
            <a:r>
              <a:rPr lang="en-US" altLang="zh-CN" dirty="0"/>
              <a:t>because the relevant columns are packed together on disk. </a:t>
            </a:r>
          </a:p>
          <a:p>
            <a:pPr lvl="1" fontAlgn="base"/>
            <a:r>
              <a:rPr lang="en-US" altLang="zh-CN" dirty="0"/>
              <a:t>(To maximize performance, queries try to </a:t>
            </a:r>
            <a:r>
              <a:rPr lang="en-US" altLang="zh-CN" dirty="0">
                <a:solidFill>
                  <a:srgbClr val="FF0000"/>
                </a:solidFill>
              </a:rPr>
              <a:t>read</a:t>
            </a:r>
            <a:r>
              <a:rPr lang="en-US" altLang="zh-CN" dirty="0"/>
              <a:t> </a:t>
            </a:r>
            <a:r>
              <a:rPr lang="en-US" altLang="zh-CN" dirty="0">
                <a:solidFill>
                  <a:srgbClr val="FF0000"/>
                </a:solidFill>
              </a:rPr>
              <a:t>as few data blocks as possible from disk</a:t>
            </a:r>
            <a:r>
              <a:rPr lang="en-US" altLang="zh-CN" dirty="0"/>
              <a:t>; tables with only a few columns can fit more rows in each data block.)</a:t>
            </a:r>
            <a:br>
              <a:rPr lang="en-US" altLang="zh-CN" dirty="0"/>
            </a:br>
            <a:endParaRPr kumimoji="1" lang="zh-CN" altLang="en-US" dirty="0"/>
          </a:p>
        </p:txBody>
      </p:sp>
      <p:sp>
        <p:nvSpPr>
          <p:cNvPr id="4" name="灯片编号占位符 3">
            <a:extLst>
              <a:ext uri="{FF2B5EF4-FFF2-40B4-BE49-F238E27FC236}">
                <a16:creationId xmlns:a16="http://schemas.microsoft.com/office/drawing/2014/main" id="{8CB8B745-2267-4E4F-B730-0C9BE738ADA4}"/>
              </a:ext>
            </a:extLst>
          </p:cNvPr>
          <p:cNvSpPr>
            <a:spLocks noGrp="1"/>
          </p:cNvSpPr>
          <p:nvPr>
            <p:ph type="sldNum" sz="quarter" idx="12"/>
          </p:nvPr>
        </p:nvSpPr>
        <p:spPr/>
        <p:txBody>
          <a:bodyPr/>
          <a:lstStyle/>
          <a:p>
            <a:fld id="{CB818ED7-1FAF-4BEC-A906-EB6564C334EB}" type="slidenum">
              <a:rPr lang="zh-CN" altLang="en-US" smtClean="0"/>
              <a:pPr/>
              <a:t>13</a:t>
            </a:fld>
            <a:endParaRPr lang="zh-CN" altLang="en-US" dirty="0"/>
          </a:p>
        </p:txBody>
      </p:sp>
    </p:spTree>
    <p:extLst>
      <p:ext uri="{BB962C8B-B14F-4D97-AF65-F5344CB8AC3E}">
        <p14:creationId xmlns:p14="http://schemas.microsoft.com/office/powerpoint/2010/main" val="9235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DBABB-03C7-BA44-90DD-EF5205207F20}"/>
              </a:ext>
            </a:extLst>
          </p:cNvPr>
          <p:cNvSpPr>
            <a:spLocks noGrp="1"/>
          </p:cNvSpPr>
          <p:nvPr>
            <p:ph type="title"/>
          </p:nvPr>
        </p:nvSpPr>
        <p:spPr/>
        <p:txBody>
          <a:bodyPr/>
          <a:lstStyle/>
          <a:p>
            <a:r>
              <a:rPr kumimoji="1" lang="en-US" altLang="zh-CN" dirty="0"/>
              <a:t>Column</a:t>
            </a:r>
            <a:r>
              <a:rPr kumimoji="1" lang="zh-CN" altLang="en-US" dirty="0"/>
              <a:t> </a:t>
            </a:r>
            <a:r>
              <a:rPr kumimoji="1" lang="en-US" altLang="zh-CN" dirty="0"/>
              <a:t>Indexes</a:t>
            </a:r>
            <a:endParaRPr kumimoji="1" lang="zh-CN" altLang="en-US" dirty="0"/>
          </a:p>
        </p:txBody>
      </p:sp>
      <p:sp>
        <p:nvSpPr>
          <p:cNvPr id="3" name="内容占位符 2">
            <a:extLst>
              <a:ext uri="{FF2B5EF4-FFF2-40B4-BE49-F238E27FC236}">
                <a16:creationId xmlns:a16="http://schemas.microsoft.com/office/drawing/2014/main" id="{AE543DD8-B459-3548-9723-E3FAEDA0509A}"/>
              </a:ext>
            </a:extLst>
          </p:cNvPr>
          <p:cNvSpPr>
            <a:spLocks noGrp="1"/>
          </p:cNvSpPr>
          <p:nvPr>
            <p:ph idx="1"/>
          </p:nvPr>
        </p:nvSpPr>
        <p:spPr/>
        <p:txBody>
          <a:bodyPr>
            <a:normAutofit/>
          </a:bodyPr>
          <a:lstStyle/>
          <a:p>
            <a:pPr fontAlgn="base"/>
            <a:r>
              <a:rPr lang="en-US" altLang="zh-CN" b="1" dirty="0"/>
              <a:t>Index Prefixes</a:t>
            </a:r>
          </a:p>
          <a:p>
            <a:pPr lvl="1" fontAlgn="base"/>
            <a:r>
              <a:rPr lang="en-US" altLang="zh-CN" dirty="0"/>
              <a:t>With </a:t>
            </a:r>
            <a:r>
              <a:rPr lang="en-US" altLang="zh-CN" i="1" dirty="0" err="1">
                <a:solidFill>
                  <a:srgbClr val="FF0000"/>
                </a:solidFill>
              </a:rPr>
              <a:t>col_name</a:t>
            </a:r>
            <a:r>
              <a:rPr lang="en-US" altLang="zh-CN" dirty="0">
                <a:solidFill>
                  <a:srgbClr val="FF0000"/>
                </a:solidFill>
              </a:rPr>
              <a:t>(</a:t>
            </a:r>
            <a:r>
              <a:rPr lang="en-US" altLang="zh-CN" i="1" dirty="0">
                <a:solidFill>
                  <a:srgbClr val="FF0000"/>
                </a:solidFill>
              </a:rPr>
              <a:t>N</a:t>
            </a:r>
            <a:r>
              <a:rPr lang="en-US" altLang="zh-CN" dirty="0">
                <a:solidFill>
                  <a:srgbClr val="FF0000"/>
                </a:solidFill>
              </a:rPr>
              <a:t>) </a:t>
            </a:r>
            <a:r>
              <a:rPr lang="en-US" altLang="zh-CN" dirty="0"/>
              <a:t>syntax in an index specification for a string column, you can create an index that uses only the </a:t>
            </a:r>
            <a:r>
              <a:rPr lang="en-US" altLang="zh-CN" dirty="0">
                <a:solidFill>
                  <a:srgbClr val="FF0000"/>
                </a:solidFill>
              </a:rPr>
              <a:t>first </a:t>
            </a:r>
            <a:r>
              <a:rPr lang="en-US" altLang="zh-CN" i="1" dirty="0">
                <a:solidFill>
                  <a:srgbClr val="FF0000"/>
                </a:solidFill>
              </a:rPr>
              <a:t>N</a:t>
            </a:r>
            <a:r>
              <a:rPr lang="en-US" altLang="zh-CN" dirty="0">
                <a:solidFill>
                  <a:srgbClr val="FF0000"/>
                </a:solidFill>
              </a:rPr>
              <a:t> characters of the column</a:t>
            </a:r>
            <a:r>
              <a:rPr lang="en-US" altLang="zh-CN" dirty="0"/>
              <a:t>. </a:t>
            </a:r>
          </a:p>
          <a:p>
            <a:pPr lvl="2" fontAlgn="base"/>
            <a:r>
              <a:rPr lang="en-US" altLang="zh-CN" dirty="0"/>
              <a:t>Indexing only a prefix of column values in this way can make the index file much </a:t>
            </a:r>
            <a:r>
              <a:rPr lang="en-US" altLang="zh-CN" dirty="0">
                <a:solidFill>
                  <a:srgbClr val="FF0000"/>
                </a:solidFill>
              </a:rPr>
              <a:t>smaller</a:t>
            </a:r>
            <a:r>
              <a:rPr lang="en-US" altLang="zh-CN" dirty="0"/>
              <a:t>. When you index a </a:t>
            </a:r>
            <a:r>
              <a:rPr lang="en-US" altLang="zh-CN" dirty="0">
                <a:hlinkClick r:id="rId3" tooltip="11.3.4 The BLOB and TEXT Types"/>
              </a:rPr>
              <a:t>BLOB</a:t>
            </a:r>
            <a:r>
              <a:rPr lang="en-US" altLang="zh-CN" dirty="0"/>
              <a:t> or </a:t>
            </a:r>
            <a:r>
              <a:rPr lang="en-US" altLang="zh-CN" dirty="0">
                <a:hlinkClick r:id="rId3" tooltip="11.3.4 The BLOB and TEXT Types"/>
              </a:rPr>
              <a:t>TEXT</a:t>
            </a:r>
            <a:r>
              <a:rPr lang="en-US" altLang="zh-CN" dirty="0"/>
              <a:t> column, you </a:t>
            </a:r>
            <a:r>
              <a:rPr lang="en-US" altLang="zh-CN" i="1" dirty="0">
                <a:solidFill>
                  <a:srgbClr val="FF0000"/>
                </a:solidFill>
              </a:rPr>
              <a:t>must</a:t>
            </a:r>
            <a:r>
              <a:rPr lang="en-US" altLang="zh-CN" dirty="0"/>
              <a:t> specify a prefix length for the index. For example:</a:t>
            </a:r>
          </a:p>
          <a:p>
            <a:pPr marL="685800" lvl="2" indent="0" fontAlgn="base">
              <a:buNone/>
            </a:pPr>
            <a:r>
              <a:rPr lang="zh-CN" altLang="en-US" dirty="0">
                <a:solidFill>
                  <a:schemeClr val="tx2">
                    <a:lumMod val="60000"/>
                    <a:lumOff val="40000"/>
                  </a:schemeClr>
                </a:solidFill>
              </a:rPr>
              <a:t>     </a:t>
            </a:r>
            <a:r>
              <a:rPr lang="en-US" altLang="zh-CN" dirty="0">
                <a:solidFill>
                  <a:schemeClr val="tx2">
                    <a:lumMod val="60000"/>
                    <a:lumOff val="40000"/>
                  </a:schemeClr>
                </a:solidFill>
              </a:rPr>
              <a:t>CREATE TABLE test (</a:t>
            </a:r>
            <a:r>
              <a:rPr lang="en-US" altLang="zh-CN" dirty="0" err="1">
                <a:solidFill>
                  <a:schemeClr val="tx2">
                    <a:lumMod val="60000"/>
                    <a:lumOff val="40000"/>
                  </a:schemeClr>
                </a:solidFill>
              </a:rPr>
              <a:t>blob_col</a:t>
            </a:r>
            <a:r>
              <a:rPr lang="en-US" altLang="zh-CN" dirty="0">
                <a:solidFill>
                  <a:schemeClr val="tx2">
                    <a:lumMod val="60000"/>
                    <a:lumOff val="40000"/>
                  </a:schemeClr>
                </a:solidFill>
              </a:rPr>
              <a:t> BLOB, INDEX(</a:t>
            </a:r>
            <a:r>
              <a:rPr lang="en-US" altLang="zh-CN" dirty="0" err="1">
                <a:solidFill>
                  <a:schemeClr val="tx2">
                    <a:lumMod val="60000"/>
                    <a:lumOff val="40000"/>
                  </a:schemeClr>
                </a:solidFill>
              </a:rPr>
              <a:t>blob_col</a:t>
            </a:r>
            <a:r>
              <a:rPr lang="en-US" altLang="zh-CN" dirty="0">
                <a:solidFill>
                  <a:schemeClr val="tx2">
                    <a:lumMod val="60000"/>
                    <a:lumOff val="40000"/>
                  </a:schemeClr>
                </a:solidFill>
              </a:rPr>
              <a:t>(10)));</a:t>
            </a:r>
          </a:p>
          <a:p>
            <a:pPr lvl="1" fontAlgn="base"/>
            <a:r>
              <a:rPr lang="en-US" altLang="zh-CN" dirty="0"/>
              <a:t>Prefixes can be up to </a:t>
            </a:r>
            <a:r>
              <a:rPr lang="en-US" altLang="zh-CN" dirty="0">
                <a:solidFill>
                  <a:srgbClr val="FF0000"/>
                </a:solidFill>
              </a:rPr>
              <a:t>767 bytes </a:t>
            </a:r>
            <a:r>
              <a:rPr lang="en-US" altLang="zh-CN" dirty="0"/>
              <a:t>long for </a:t>
            </a:r>
            <a:r>
              <a:rPr lang="en-US" altLang="zh-CN" dirty="0" err="1"/>
              <a:t>InnoDB</a:t>
            </a:r>
            <a:r>
              <a:rPr lang="en-US" altLang="zh-CN" dirty="0"/>
              <a:t> tables that use the </a:t>
            </a:r>
            <a:r>
              <a:rPr lang="en-US" altLang="zh-CN" dirty="0">
                <a:hlinkClick r:id="rId4" tooltip="redundant row format"/>
              </a:rPr>
              <a:t>REDUNDANT</a:t>
            </a:r>
            <a:r>
              <a:rPr lang="en-US" altLang="zh-CN" dirty="0"/>
              <a:t> or </a:t>
            </a:r>
            <a:r>
              <a:rPr lang="en-US" altLang="zh-CN" dirty="0">
                <a:hlinkClick r:id="rId5" tooltip="compact row format"/>
              </a:rPr>
              <a:t>COMPACT</a:t>
            </a:r>
            <a:r>
              <a:rPr lang="en-US" altLang="zh-CN" dirty="0"/>
              <a:t> row format. </a:t>
            </a:r>
          </a:p>
          <a:p>
            <a:pPr lvl="1" fontAlgn="base"/>
            <a:r>
              <a:rPr lang="en-US" altLang="zh-CN" dirty="0"/>
              <a:t>The prefix length limit is </a:t>
            </a:r>
            <a:r>
              <a:rPr lang="en-US" altLang="zh-CN" dirty="0">
                <a:solidFill>
                  <a:srgbClr val="FF0000"/>
                </a:solidFill>
              </a:rPr>
              <a:t>3072 bytes </a:t>
            </a:r>
            <a:r>
              <a:rPr lang="en-US" altLang="zh-CN" dirty="0"/>
              <a:t>for </a:t>
            </a:r>
            <a:r>
              <a:rPr lang="en-US" altLang="zh-CN" dirty="0" err="1"/>
              <a:t>InnoDB</a:t>
            </a:r>
            <a:r>
              <a:rPr lang="en-US" altLang="zh-CN" dirty="0"/>
              <a:t> tables that use the </a:t>
            </a:r>
            <a:r>
              <a:rPr lang="en-US" altLang="zh-CN" dirty="0">
                <a:hlinkClick r:id="rId6" tooltip="dynamic row format"/>
              </a:rPr>
              <a:t>DYNAMIC</a:t>
            </a:r>
            <a:r>
              <a:rPr lang="en-US" altLang="zh-CN" dirty="0"/>
              <a:t> or </a:t>
            </a:r>
            <a:r>
              <a:rPr lang="en-US" altLang="zh-CN" dirty="0">
                <a:hlinkClick r:id="rId7" tooltip="compressed row format"/>
              </a:rPr>
              <a:t>COMPRESSED</a:t>
            </a:r>
            <a:r>
              <a:rPr lang="en-US" altLang="zh-CN" dirty="0"/>
              <a:t> row format. </a:t>
            </a:r>
          </a:p>
          <a:p>
            <a:pPr lvl="1" fontAlgn="base"/>
            <a:r>
              <a:rPr lang="en-US" altLang="zh-CN" dirty="0"/>
              <a:t>For </a:t>
            </a:r>
            <a:r>
              <a:rPr lang="en-US" altLang="zh-CN" dirty="0" err="1"/>
              <a:t>MyISAM</a:t>
            </a:r>
            <a:r>
              <a:rPr lang="en-US" altLang="zh-CN" dirty="0"/>
              <a:t> tables, the prefix length limit is </a:t>
            </a:r>
            <a:r>
              <a:rPr lang="en-US" altLang="zh-CN" dirty="0">
                <a:solidFill>
                  <a:srgbClr val="FF0000"/>
                </a:solidFill>
              </a:rPr>
              <a:t>1000 bytes</a:t>
            </a:r>
            <a:r>
              <a:rPr lang="en-US" altLang="zh-CN" dirty="0"/>
              <a:t>.</a:t>
            </a:r>
          </a:p>
          <a:p>
            <a:pPr lvl="1" fontAlgn="base"/>
            <a:r>
              <a:rPr lang="en-US" altLang="zh-CN" dirty="0"/>
              <a:t>If a search term </a:t>
            </a:r>
            <a:r>
              <a:rPr lang="en-US" altLang="zh-CN" dirty="0">
                <a:solidFill>
                  <a:srgbClr val="FF0000"/>
                </a:solidFill>
              </a:rPr>
              <a:t>exceeds the index prefix length</a:t>
            </a:r>
            <a:r>
              <a:rPr lang="en-US" altLang="zh-CN" dirty="0"/>
              <a:t>, the index is used to exclude non-matching rows, and the remaining rows are examined for possible matches.</a:t>
            </a:r>
          </a:p>
        </p:txBody>
      </p:sp>
      <p:sp>
        <p:nvSpPr>
          <p:cNvPr id="4" name="灯片编号占位符 3">
            <a:extLst>
              <a:ext uri="{FF2B5EF4-FFF2-40B4-BE49-F238E27FC236}">
                <a16:creationId xmlns:a16="http://schemas.microsoft.com/office/drawing/2014/main" id="{8CB8B745-2267-4E4F-B730-0C9BE738ADA4}"/>
              </a:ext>
            </a:extLst>
          </p:cNvPr>
          <p:cNvSpPr>
            <a:spLocks noGrp="1"/>
          </p:cNvSpPr>
          <p:nvPr>
            <p:ph type="sldNum" sz="quarter" idx="12"/>
          </p:nvPr>
        </p:nvSpPr>
        <p:spPr/>
        <p:txBody>
          <a:bodyPr/>
          <a:lstStyle/>
          <a:p>
            <a:fld id="{CB818ED7-1FAF-4BEC-A906-EB6564C334EB}" type="slidenum">
              <a:rPr lang="zh-CN" altLang="en-US" smtClean="0"/>
              <a:pPr/>
              <a:t>14</a:t>
            </a:fld>
            <a:endParaRPr lang="zh-CN" altLang="en-US" dirty="0"/>
          </a:p>
        </p:txBody>
      </p:sp>
    </p:spTree>
    <p:extLst>
      <p:ext uri="{BB962C8B-B14F-4D97-AF65-F5344CB8AC3E}">
        <p14:creationId xmlns:p14="http://schemas.microsoft.com/office/powerpoint/2010/main" val="2217404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DBABB-03C7-BA44-90DD-EF5205207F20}"/>
              </a:ext>
            </a:extLst>
          </p:cNvPr>
          <p:cNvSpPr>
            <a:spLocks noGrp="1"/>
          </p:cNvSpPr>
          <p:nvPr>
            <p:ph type="title"/>
          </p:nvPr>
        </p:nvSpPr>
        <p:spPr/>
        <p:txBody>
          <a:bodyPr/>
          <a:lstStyle/>
          <a:p>
            <a:r>
              <a:rPr kumimoji="1" lang="en-US" altLang="zh-CN" dirty="0"/>
              <a:t>Column</a:t>
            </a:r>
            <a:r>
              <a:rPr kumimoji="1" lang="zh-CN" altLang="en-US" dirty="0"/>
              <a:t> </a:t>
            </a:r>
            <a:r>
              <a:rPr kumimoji="1" lang="en-US" altLang="zh-CN" dirty="0"/>
              <a:t>Indexes</a:t>
            </a:r>
            <a:endParaRPr kumimoji="1" lang="zh-CN" altLang="en-US" dirty="0"/>
          </a:p>
        </p:txBody>
      </p:sp>
      <p:sp>
        <p:nvSpPr>
          <p:cNvPr id="3" name="内容占位符 2">
            <a:extLst>
              <a:ext uri="{FF2B5EF4-FFF2-40B4-BE49-F238E27FC236}">
                <a16:creationId xmlns:a16="http://schemas.microsoft.com/office/drawing/2014/main" id="{AE543DD8-B459-3548-9723-E3FAEDA0509A}"/>
              </a:ext>
            </a:extLst>
          </p:cNvPr>
          <p:cNvSpPr>
            <a:spLocks noGrp="1"/>
          </p:cNvSpPr>
          <p:nvPr>
            <p:ph idx="1"/>
          </p:nvPr>
        </p:nvSpPr>
        <p:spPr/>
        <p:txBody>
          <a:bodyPr>
            <a:normAutofit/>
          </a:bodyPr>
          <a:lstStyle/>
          <a:p>
            <a:pPr fontAlgn="base"/>
            <a:r>
              <a:rPr lang="en-US" altLang="zh-CN" b="1" dirty="0"/>
              <a:t>FULLTEXT Indexes</a:t>
            </a:r>
          </a:p>
          <a:p>
            <a:pPr lvl="1" fontAlgn="base"/>
            <a:r>
              <a:rPr lang="en-US" altLang="zh-CN" dirty="0"/>
              <a:t>FULLTEXT indexes are used for </a:t>
            </a:r>
            <a:r>
              <a:rPr lang="en-US" altLang="zh-CN" dirty="0">
                <a:solidFill>
                  <a:srgbClr val="FF0000"/>
                </a:solidFill>
              </a:rPr>
              <a:t>full-text searches</a:t>
            </a:r>
            <a:r>
              <a:rPr lang="en-US" altLang="zh-CN" dirty="0"/>
              <a:t>. </a:t>
            </a:r>
          </a:p>
          <a:p>
            <a:pPr lvl="2" fontAlgn="base"/>
            <a:r>
              <a:rPr lang="en-US" altLang="zh-CN" dirty="0"/>
              <a:t>Only the </a:t>
            </a:r>
            <a:r>
              <a:rPr lang="en-US" altLang="zh-CN" dirty="0">
                <a:hlinkClick r:id="rId3" tooltip="Chapter 15 The InnoDB Storage Engine"/>
              </a:rPr>
              <a:t>InnoDB</a:t>
            </a:r>
            <a:r>
              <a:rPr lang="en-US" altLang="zh-CN" dirty="0"/>
              <a:t> and </a:t>
            </a:r>
            <a:r>
              <a:rPr lang="en-US" altLang="zh-CN" dirty="0">
                <a:hlinkClick r:id="rId4" tooltip="16.2 The MyISAM Storage Engine"/>
              </a:rPr>
              <a:t>MyISAM</a:t>
            </a:r>
            <a:r>
              <a:rPr lang="en-US" altLang="zh-CN" dirty="0"/>
              <a:t> storage engines support </a:t>
            </a:r>
            <a:r>
              <a:rPr lang="en-US" altLang="zh-CN" dirty="0">
                <a:solidFill>
                  <a:srgbClr val="FF0000"/>
                </a:solidFill>
              </a:rPr>
              <a:t>FULLTEXT</a:t>
            </a:r>
            <a:r>
              <a:rPr lang="en-US" altLang="zh-CN" dirty="0"/>
              <a:t> indexes and only for </a:t>
            </a:r>
            <a:r>
              <a:rPr lang="en-US" altLang="zh-CN" dirty="0">
                <a:hlinkClick r:id="rId5" tooltip="11.3.2 The CHAR and VARCHAR Types"/>
              </a:rPr>
              <a:t>CHAR</a:t>
            </a:r>
            <a:r>
              <a:rPr lang="en-US" altLang="zh-CN" dirty="0"/>
              <a:t>, </a:t>
            </a:r>
            <a:r>
              <a:rPr lang="en-US" altLang="zh-CN" dirty="0">
                <a:hlinkClick r:id="rId5" tooltip="11.3.2 The CHAR and VARCHAR Types"/>
              </a:rPr>
              <a:t>VARCHAR</a:t>
            </a:r>
            <a:r>
              <a:rPr lang="en-US" altLang="zh-CN" dirty="0"/>
              <a:t>, and </a:t>
            </a:r>
            <a:r>
              <a:rPr lang="en-US" altLang="zh-CN" dirty="0">
                <a:hlinkClick r:id="rId6" tooltip="11.3.4 The BLOB and TEXT Types"/>
              </a:rPr>
              <a:t>TEXT</a:t>
            </a:r>
            <a:r>
              <a:rPr lang="zh-CN" altLang="en-US" dirty="0"/>
              <a:t> </a:t>
            </a:r>
            <a:r>
              <a:rPr lang="en-US" altLang="zh-CN" dirty="0"/>
              <a:t>columns. </a:t>
            </a:r>
          </a:p>
          <a:p>
            <a:pPr lvl="2" fontAlgn="base"/>
            <a:r>
              <a:rPr lang="en-US" altLang="zh-CN" dirty="0"/>
              <a:t>Indexing always takes place over the </a:t>
            </a:r>
            <a:r>
              <a:rPr lang="en-US" altLang="zh-CN" dirty="0">
                <a:solidFill>
                  <a:srgbClr val="FF0000"/>
                </a:solidFill>
              </a:rPr>
              <a:t>entire column</a:t>
            </a:r>
            <a:r>
              <a:rPr lang="en-US" altLang="zh-CN" dirty="0"/>
              <a:t> and column prefix indexing is not supported. </a:t>
            </a:r>
          </a:p>
          <a:p>
            <a:pPr lvl="1" fontAlgn="base"/>
            <a:r>
              <a:rPr lang="en-US" altLang="zh-CN" dirty="0"/>
              <a:t>Optimizations are applied to certain kinds of FULLTEXT queries against single </a:t>
            </a:r>
            <a:r>
              <a:rPr lang="en-US" altLang="zh-CN" dirty="0" err="1"/>
              <a:t>InnoDB</a:t>
            </a:r>
            <a:r>
              <a:rPr lang="en-US" altLang="zh-CN" dirty="0"/>
              <a:t> tables. Queries with these characteristics are particularly efficient:</a:t>
            </a:r>
          </a:p>
          <a:p>
            <a:pPr lvl="2" fontAlgn="base"/>
            <a:r>
              <a:rPr lang="en-US" altLang="zh-CN" dirty="0"/>
              <a:t>FULLTEXT queries that </a:t>
            </a:r>
            <a:r>
              <a:rPr lang="en-US" altLang="zh-CN" dirty="0">
                <a:solidFill>
                  <a:srgbClr val="FF0000"/>
                </a:solidFill>
              </a:rPr>
              <a:t>only return the document ID, or the document ID and the search rank</a:t>
            </a:r>
            <a:r>
              <a:rPr lang="en-US" altLang="zh-CN" dirty="0"/>
              <a:t>.</a:t>
            </a:r>
          </a:p>
          <a:p>
            <a:pPr lvl="2" fontAlgn="base"/>
            <a:r>
              <a:rPr lang="en-US" altLang="zh-CN" dirty="0"/>
              <a:t>FULLTEXT queries that </a:t>
            </a:r>
            <a:r>
              <a:rPr lang="en-US" altLang="zh-CN" dirty="0">
                <a:solidFill>
                  <a:srgbClr val="FF0000"/>
                </a:solidFill>
              </a:rPr>
              <a:t>sort the matching rows in descending order of score and apply a LIMIT clause to take the top N matching rows</a:t>
            </a:r>
            <a:r>
              <a:rPr lang="en-US" altLang="zh-CN" dirty="0"/>
              <a:t>. For this optimization to apply, there must be no WHERE clauses and only a single ORDER BY clause in descending order.</a:t>
            </a:r>
          </a:p>
          <a:p>
            <a:pPr lvl="2" fontAlgn="base"/>
            <a:r>
              <a:rPr lang="en-US" altLang="zh-CN" dirty="0"/>
              <a:t>FULLTEXT queries that </a:t>
            </a:r>
            <a:r>
              <a:rPr lang="en-US" altLang="zh-CN" dirty="0">
                <a:solidFill>
                  <a:srgbClr val="FF0000"/>
                </a:solidFill>
              </a:rPr>
              <a:t>retrieve only the COUNT(*) value of rows matching a search term</a:t>
            </a:r>
            <a:r>
              <a:rPr lang="en-US" altLang="zh-CN" dirty="0"/>
              <a:t>, with no additional WHERE clauses. Code the WHERE clause as WHERE MATCH(</a:t>
            </a:r>
            <a:r>
              <a:rPr lang="en-US" altLang="zh-CN" i="1" dirty="0"/>
              <a:t>text</a:t>
            </a:r>
            <a:r>
              <a:rPr lang="en-US" altLang="zh-CN" dirty="0"/>
              <a:t>) AGAINST ('</a:t>
            </a:r>
            <a:r>
              <a:rPr lang="en-US" altLang="zh-CN" i="1" dirty="0" err="1"/>
              <a:t>other_text</a:t>
            </a:r>
            <a:r>
              <a:rPr lang="en-US" altLang="zh-CN" dirty="0"/>
              <a:t>'), without any &gt; 0 comparison operator.</a:t>
            </a:r>
          </a:p>
          <a:p>
            <a:pPr fontAlgn="base"/>
            <a:endParaRPr lang="en-US" altLang="zh-CN" dirty="0"/>
          </a:p>
        </p:txBody>
      </p:sp>
      <p:sp>
        <p:nvSpPr>
          <p:cNvPr id="4" name="灯片编号占位符 3">
            <a:extLst>
              <a:ext uri="{FF2B5EF4-FFF2-40B4-BE49-F238E27FC236}">
                <a16:creationId xmlns:a16="http://schemas.microsoft.com/office/drawing/2014/main" id="{8CB8B745-2267-4E4F-B730-0C9BE738ADA4}"/>
              </a:ext>
            </a:extLst>
          </p:cNvPr>
          <p:cNvSpPr>
            <a:spLocks noGrp="1"/>
          </p:cNvSpPr>
          <p:nvPr>
            <p:ph type="sldNum" sz="quarter" idx="12"/>
          </p:nvPr>
        </p:nvSpPr>
        <p:spPr/>
        <p:txBody>
          <a:bodyPr/>
          <a:lstStyle/>
          <a:p>
            <a:fld id="{CB818ED7-1FAF-4BEC-A906-EB6564C334EB}" type="slidenum">
              <a:rPr lang="zh-CN" altLang="en-US" smtClean="0"/>
              <a:pPr/>
              <a:t>15</a:t>
            </a:fld>
            <a:endParaRPr lang="zh-CN" altLang="en-US" dirty="0"/>
          </a:p>
        </p:txBody>
      </p:sp>
    </p:spTree>
    <p:extLst>
      <p:ext uri="{BB962C8B-B14F-4D97-AF65-F5344CB8AC3E}">
        <p14:creationId xmlns:p14="http://schemas.microsoft.com/office/powerpoint/2010/main" val="2295528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DBABB-03C7-BA44-90DD-EF5205207F20}"/>
              </a:ext>
            </a:extLst>
          </p:cNvPr>
          <p:cNvSpPr>
            <a:spLocks noGrp="1"/>
          </p:cNvSpPr>
          <p:nvPr>
            <p:ph type="title"/>
          </p:nvPr>
        </p:nvSpPr>
        <p:spPr/>
        <p:txBody>
          <a:bodyPr/>
          <a:lstStyle/>
          <a:p>
            <a:r>
              <a:rPr kumimoji="1" lang="en-US" altLang="zh-CN" dirty="0"/>
              <a:t>Column</a:t>
            </a:r>
            <a:r>
              <a:rPr kumimoji="1" lang="zh-CN" altLang="en-US" dirty="0"/>
              <a:t> </a:t>
            </a:r>
            <a:r>
              <a:rPr kumimoji="1" lang="en-US" altLang="zh-CN" dirty="0"/>
              <a:t>Indexes</a:t>
            </a:r>
            <a:endParaRPr kumimoji="1" lang="zh-CN" altLang="en-US" dirty="0"/>
          </a:p>
        </p:txBody>
      </p:sp>
      <p:sp>
        <p:nvSpPr>
          <p:cNvPr id="3" name="内容占位符 2">
            <a:extLst>
              <a:ext uri="{FF2B5EF4-FFF2-40B4-BE49-F238E27FC236}">
                <a16:creationId xmlns:a16="http://schemas.microsoft.com/office/drawing/2014/main" id="{AE543DD8-B459-3548-9723-E3FAEDA0509A}"/>
              </a:ext>
            </a:extLst>
          </p:cNvPr>
          <p:cNvSpPr>
            <a:spLocks noGrp="1"/>
          </p:cNvSpPr>
          <p:nvPr>
            <p:ph idx="1"/>
          </p:nvPr>
        </p:nvSpPr>
        <p:spPr/>
        <p:txBody>
          <a:bodyPr>
            <a:normAutofit/>
          </a:bodyPr>
          <a:lstStyle/>
          <a:p>
            <a:pPr fontAlgn="base"/>
            <a:r>
              <a:rPr lang="en-US" altLang="zh-CN" b="1" dirty="0"/>
              <a:t>Spatial Indexes</a:t>
            </a:r>
          </a:p>
          <a:p>
            <a:pPr lvl="1" fontAlgn="base"/>
            <a:r>
              <a:rPr lang="en-US" altLang="zh-CN" dirty="0"/>
              <a:t>You can create indexes on spatial data</a:t>
            </a:r>
            <a:r>
              <a:rPr lang="zh-CN" altLang="en-US" dirty="0"/>
              <a:t> </a:t>
            </a:r>
            <a:r>
              <a:rPr lang="en-US" altLang="zh-CN" dirty="0"/>
              <a:t>types.</a:t>
            </a:r>
          </a:p>
          <a:p>
            <a:pPr lvl="1" fontAlgn="base"/>
            <a:r>
              <a:rPr lang="en-US" altLang="zh-CN" dirty="0" err="1"/>
              <a:t>MyISAM</a:t>
            </a:r>
            <a:r>
              <a:rPr lang="en-US" altLang="zh-CN" dirty="0"/>
              <a:t> and </a:t>
            </a:r>
            <a:r>
              <a:rPr lang="en-US" altLang="zh-CN" dirty="0" err="1"/>
              <a:t>InnoDB</a:t>
            </a:r>
            <a:r>
              <a:rPr lang="en-US" altLang="zh-CN" dirty="0"/>
              <a:t> support </a:t>
            </a:r>
            <a:r>
              <a:rPr lang="en-US" altLang="zh-CN" dirty="0">
                <a:solidFill>
                  <a:srgbClr val="FF0000"/>
                </a:solidFill>
              </a:rPr>
              <a:t>R-tree</a:t>
            </a:r>
            <a:r>
              <a:rPr lang="en-US" altLang="zh-CN" dirty="0"/>
              <a:t> indexes on spatial types. </a:t>
            </a:r>
          </a:p>
          <a:p>
            <a:pPr lvl="1" fontAlgn="base"/>
            <a:r>
              <a:rPr lang="en-US" altLang="zh-CN" dirty="0"/>
              <a:t>Other storage engines use </a:t>
            </a:r>
            <a:r>
              <a:rPr lang="en-US" altLang="zh-CN" dirty="0">
                <a:solidFill>
                  <a:srgbClr val="FF0000"/>
                </a:solidFill>
              </a:rPr>
              <a:t>B-trees</a:t>
            </a:r>
            <a:r>
              <a:rPr lang="en-US" altLang="zh-CN" dirty="0"/>
              <a:t> for indexing spatial types (except for ARCHIVE, which does not support spatial type indexing).</a:t>
            </a:r>
          </a:p>
          <a:p>
            <a:pPr lvl="1" fontAlgn="base"/>
            <a:endParaRPr lang="en-US" altLang="zh-CN" dirty="0"/>
          </a:p>
          <a:p>
            <a:pPr fontAlgn="base"/>
            <a:r>
              <a:rPr lang="en-US" altLang="zh-CN" b="1" dirty="0"/>
              <a:t>Indexes in the MEMORY Storage Engine</a:t>
            </a:r>
          </a:p>
          <a:p>
            <a:pPr lvl="1" fontAlgn="base"/>
            <a:r>
              <a:rPr lang="en-US" altLang="zh-CN" dirty="0"/>
              <a:t>The </a:t>
            </a:r>
            <a:r>
              <a:rPr lang="en-US" altLang="zh-CN" dirty="0">
                <a:solidFill>
                  <a:srgbClr val="FF0000"/>
                </a:solidFill>
              </a:rPr>
              <a:t>MEMORY</a:t>
            </a:r>
            <a:r>
              <a:rPr lang="en-US" altLang="zh-CN" dirty="0"/>
              <a:t> storage engine uses HASH indexes by default, but also supports </a:t>
            </a:r>
            <a:r>
              <a:rPr lang="en-US" altLang="zh-CN" dirty="0">
                <a:solidFill>
                  <a:srgbClr val="FF0000"/>
                </a:solidFill>
              </a:rPr>
              <a:t>BTREE</a:t>
            </a:r>
            <a:r>
              <a:rPr lang="en-US" altLang="zh-CN" dirty="0"/>
              <a:t> indexes.</a:t>
            </a:r>
          </a:p>
        </p:txBody>
      </p:sp>
      <p:sp>
        <p:nvSpPr>
          <p:cNvPr id="4" name="灯片编号占位符 3">
            <a:extLst>
              <a:ext uri="{FF2B5EF4-FFF2-40B4-BE49-F238E27FC236}">
                <a16:creationId xmlns:a16="http://schemas.microsoft.com/office/drawing/2014/main" id="{8CB8B745-2267-4E4F-B730-0C9BE738ADA4}"/>
              </a:ext>
            </a:extLst>
          </p:cNvPr>
          <p:cNvSpPr>
            <a:spLocks noGrp="1"/>
          </p:cNvSpPr>
          <p:nvPr>
            <p:ph type="sldNum" sz="quarter" idx="12"/>
          </p:nvPr>
        </p:nvSpPr>
        <p:spPr/>
        <p:txBody>
          <a:bodyPr/>
          <a:lstStyle/>
          <a:p>
            <a:fld id="{CB818ED7-1FAF-4BEC-A906-EB6564C334EB}" type="slidenum">
              <a:rPr lang="zh-CN" altLang="en-US" smtClean="0"/>
              <a:pPr/>
              <a:t>16</a:t>
            </a:fld>
            <a:endParaRPr lang="zh-CN" altLang="en-US" dirty="0"/>
          </a:p>
        </p:txBody>
      </p:sp>
    </p:spTree>
    <p:extLst>
      <p:ext uri="{BB962C8B-B14F-4D97-AF65-F5344CB8AC3E}">
        <p14:creationId xmlns:p14="http://schemas.microsoft.com/office/powerpoint/2010/main" val="2186339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52177-1290-B746-9EF5-06778E550DD4}"/>
              </a:ext>
            </a:extLst>
          </p:cNvPr>
          <p:cNvSpPr>
            <a:spLocks noGrp="1"/>
          </p:cNvSpPr>
          <p:nvPr>
            <p:ph type="title"/>
          </p:nvPr>
        </p:nvSpPr>
        <p:spPr/>
        <p:txBody>
          <a:bodyPr/>
          <a:lstStyle/>
          <a:p>
            <a:r>
              <a:rPr kumimoji="1" lang="en-US" altLang="zh-CN" dirty="0"/>
              <a:t>Multiple-Column Indexes</a:t>
            </a:r>
            <a:endParaRPr kumimoji="1" lang="zh-CN" altLang="en-US" dirty="0"/>
          </a:p>
        </p:txBody>
      </p:sp>
      <p:sp>
        <p:nvSpPr>
          <p:cNvPr id="3" name="内容占位符 2">
            <a:extLst>
              <a:ext uri="{FF2B5EF4-FFF2-40B4-BE49-F238E27FC236}">
                <a16:creationId xmlns:a16="http://schemas.microsoft.com/office/drawing/2014/main" id="{C99C2E31-0924-ED43-871E-746386CF49D7}"/>
              </a:ext>
            </a:extLst>
          </p:cNvPr>
          <p:cNvSpPr>
            <a:spLocks noGrp="1"/>
          </p:cNvSpPr>
          <p:nvPr>
            <p:ph idx="1"/>
          </p:nvPr>
        </p:nvSpPr>
        <p:spPr/>
        <p:txBody>
          <a:bodyPr/>
          <a:lstStyle/>
          <a:p>
            <a:pPr fontAlgn="base"/>
            <a:r>
              <a:rPr lang="en-US" altLang="zh-CN" dirty="0"/>
              <a:t>MySQL can create composite indexes (that is, indexes on multiple columns). </a:t>
            </a:r>
          </a:p>
          <a:p>
            <a:pPr lvl="1" fontAlgn="base"/>
            <a:r>
              <a:rPr lang="en-US" altLang="zh-CN" dirty="0"/>
              <a:t>An index may consist of up to </a:t>
            </a:r>
            <a:r>
              <a:rPr lang="en-US" altLang="zh-CN" dirty="0">
                <a:solidFill>
                  <a:srgbClr val="FF0000"/>
                </a:solidFill>
              </a:rPr>
              <a:t>16 columns</a:t>
            </a:r>
            <a:r>
              <a:rPr lang="en-US" altLang="zh-CN" dirty="0"/>
              <a:t>. </a:t>
            </a:r>
          </a:p>
          <a:p>
            <a:pPr lvl="1" fontAlgn="base"/>
            <a:r>
              <a:rPr lang="en-US" altLang="zh-CN" dirty="0"/>
              <a:t>For certain data types, you can index </a:t>
            </a:r>
            <a:r>
              <a:rPr lang="en-US" altLang="zh-CN" dirty="0">
                <a:solidFill>
                  <a:srgbClr val="FF0000"/>
                </a:solidFill>
              </a:rPr>
              <a:t>a prefix of the column</a:t>
            </a:r>
            <a:r>
              <a:rPr lang="en-US" altLang="zh-CN" dirty="0"/>
              <a:t>.</a:t>
            </a:r>
          </a:p>
          <a:p>
            <a:pPr lvl="1" fontAlgn="base"/>
            <a:endParaRPr lang="en-US" altLang="zh-CN" dirty="0"/>
          </a:p>
          <a:p>
            <a:pPr fontAlgn="base"/>
            <a:r>
              <a:rPr lang="en-US" altLang="zh-CN" dirty="0"/>
              <a:t>MySQL can use multiple-column indexes for </a:t>
            </a:r>
          </a:p>
          <a:p>
            <a:pPr lvl="1" fontAlgn="base"/>
            <a:r>
              <a:rPr lang="en-US" altLang="zh-CN" dirty="0"/>
              <a:t>queries that test all the columns in the index, </a:t>
            </a:r>
          </a:p>
          <a:p>
            <a:pPr lvl="1" fontAlgn="base"/>
            <a:r>
              <a:rPr lang="en-US" altLang="zh-CN" dirty="0"/>
              <a:t>or queries that test just the </a:t>
            </a:r>
            <a:r>
              <a:rPr lang="en-US" altLang="zh-CN" dirty="0">
                <a:solidFill>
                  <a:srgbClr val="FF0000"/>
                </a:solidFill>
              </a:rPr>
              <a:t>first column, the first two columns, the first three columns</a:t>
            </a:r>
            <a:r>
              <a:rPr lang="en-US" altLang="zh-CN" dirty="0"/>
              <a:t>, and so on. </a:t>
            </a:r>
          </a:p>
          <a:p>
            <a:pPr lvl="1" fontAlgn="base"/>
            <a:r>
              <a:rPr lang="en-US" altLang="zh-CN" dirty="0"/>
              <a:t>If you specify the columns </a:t>
            </a:r>
            <a:r>
              <a:rPr lang="en-US" altLang="zh-CN" dirty="0">
                <a:solidFill>
                  <a:srgbClr val="FF0000"/>
                </a:solidFill>
              </a:rPr>
              <a:t>in the right order </a:t>
            </a:r>
            <a:r>
              <a:rPr lang="en-US" altLang="zh-CN" dirty="0"/>
              <a:t>in the index definition, a single composite index can speed up several kinds of queries on the same table.</a:t>
            </a:r>
          </a:p>
          <a:p>
            <a:endParaRPr kumimoji="1" lang="zh-CN" altLang="en-US" dirty="0"/>
          </a:p>
        </p:txBody>
      </p:sp>
      <p:sp>
        <p:nvSpPr>
          <p:cNvPr id="4" name="灯片编号占位符 3">
            <a:extLst>
              <a:ext uri="{FF2B5EF4-FFF2-40B4-BE49-F238E27FC236}">
                <a16:creationId xmlns:a16="http://schemas.microsoft.com/office/drawing/2014/main" id="{F835EA86-D06B-314F-A566-6FE7CDB8ABF3}"/>
              </a:ext>
            </a:extLst>
          </p:cNvPr>
          <p:cNvSpPr>
            <a:spLocks noGrp="1"/>
          </p:cNvSpPr>
          <p:nvPr>
            <p:ph type="sldNum" sz="quarter" idx="12"/>
          </p:nvPr>
        </p:nvSpPr>
        <p:spPr/>
        <p:txBody>
          <a:bodyPr/>
          <a:lstStyle/>
          <a:p>
            <a:fld id="{CB818ED7-1FAF-4BEC-A906-EB6564C334EB}" type="slidenum">
              <a:rPr lang="zh-CN" altLang="en-US" smtClean="0"/>
              <a:pPr/>
              <a:t>17</a:t>
            </a:fld>
            <a:endParaRPr lang="zh-CN" altLang="en-US" dirty="0"/>
          </a:p>
        </p:txBody>
      </p:sp>
    </p:spTree>
    <p:extLst>
      <p:ext uri="{BB962C8B-B14F-4D97-AF65-F5344CB8AC3E}">
        <p14:creationId xmlns:p14="http://schemas.microsoft.com/office/powerpoint/2010/main" val="3658672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52177-1290-B746-9EF5-06778E550DD4}"/>
              </a:ext>
            </a:extLst>
          </p:cNvPr>
          <p:cNvSpPr>
            <a:spLocks noGrp="1"/>
          </p:cNvSpPr>
          <p:nvPr>
            <p:ph type="title"/>
          </p:nvPr>
        </p:nvSpPr>
        <p:spPr/>
        <p:txBody>
          <a:bodyPr/>
          <a:lstStyle/>
          <a:p>
            <a:r>
              <a:rPr kumimoji="1" lang="en-US" altLang="zh-CN" dirty="0"/>
              <a:t>Multiple-Column Indexes</a:t>
            </a:r>
            <a:endParaRPr kumimoji="1" lang="zh-CN" altLang="en-US" dirty="0"/>
          </a:p>
        </p:txBody>
      </p:sp>
      <p:sp>
        <p:nvSpPr>
          <p:cNvPr id="3" name="内容占位符 2">
            <a:extLst>
              <a:ext uri="{FF2B5EF4-FFF2-40B4-BE49-F238E27FC236}">
                <a16:creationId xmlns:a16="http://schemas.microsoft.com/office/drawing/2014/main" id="{C99C2E31-0924-ED43-871E-746386CF49D7}"/>
              </a:ext>
            </a:extLst>
          </p:cNvPr>
          <p:cNvSpPr>
            <a:spLocks noGrp="1"/>
          </p:cNvSpPr>
          <p:nvPr>
            <p:ph idx="1"/>
          </p:nvPr>
        </p:nvSpPr>
        <p:spPr>
          <a:xfrm>
            <a:off x="107504" y="701289"/>
            <a:ext cx="8784976" cy="4192720"/>
          </a:xfrm>
        </p:spPr>
        <p:txBody>
          <a:bodyPr>
            <a:normAutofit fontScale="85000" lnSpcReduction="20000"/>
          </a:bodyPr>
          <a:lstStyle/>
          <a:p>
            <a:pPr fontAlgn="base"/>
            <a:r>
              <a:rPr lang="en-US" altLang="zh-CN" dirty="0"/>
              <a:t>A multiple-column index can be considered a sorted array, the rows of which contain values that are created by concatenating the values of the indexed columns.</a:t>
            </a:r>
          </a:p>
          <a:p>
            <a:pPr fontAlgn="base"/>
            <a:endParaRPr lang="en-US" altLang="zh-CN" dirty="0"/>
          </a:p>
          <a:p>
            <a:pPr fontAlgn="base"/>
            <a:r>
              <a:rPr lang="en-US" altLang="zh-CN" dirty="0"/>
              <a:t>Suppose that a table has the following specification:</a:t>
            </a:r>
          </a:p>
          <a:p>
            <a:pPr marL="342900" lvl="1" indent="0" fontAlgn="base">
              <a:buNone/>
            </a:pPr>
            <a:r>
              <a:rPr lang="en-US" altLang="zh-CN" dirty="0">
                <a:solidFill>
                  <a:srgbClr val="0077AA"/>
                </a:solidFill>
                <a:latin typeface="Open Sans"/>
              </a:rPr>
              <a:t>CREATE</a:t>
            </a:r>
            <a:r>
              <a:rPr lang="en-US" altLang="zh-CN" dirty="0">
                <a:solidFill>
                  <a:srgbClr val="555555"/>
                </a:solidFill>
                <a:latin typeface="Open Sans"/>
              </a:rPr>
              <a:t> </a:t>
            </a:r>
            <a:r>
              <a:rPr lang="en-US" altLang="zh-CN" dirty="0">
                <a:solidFill>
                  <a:srgbClr val="0077AA"/>
                </a:solidFill>
                <a:latin typeface="Open Sans"/>
              </a:rPr>
              <a:t>TABLE</a:t>
            </a:r>
            <a:r>
              <a:rPr lang="en-US" altLang="zh-CN" dirty="0">
                <a:solidFill>
                  <a:srgbClr val="555555"/>
                </a:solidFill>
                <a:latin typeface="Open Sans"/>
              </a:rPr>
              <a:t> test </a:t>
            </a:r>
            <a:r>
              <a:rPr lang="en-US" altLang="zh-CN" dirty="0">
                <a:solidFill>
                  <a:srgbClr val="999999"/>
                </a:solidFill>
                <a:latin typeface="Open Sans"/>
              </a:rPr>
              <a:t>(</a:t>
            </a:r>
          </a:p>
          <a:p>
            <a:pPr marL="342900" lvl="1" indent="0" fontAlgn="base">
              <a:buNone/>
            </a:pPr>
            <a:r>
              <a:rPr lang="zh-CN" altLang="en-US" dirty="0">
                <a:solidFill>
                  <a:srgbClr val="999999"/>
                </a:solidFill>
                <a:latin typeface="Open Sans"/>
              </a:rPr>
              <a:t>  </a:t>
            </a:r>
            <a:r>
              <a:rPr lang="en-US" altLang="zh-CN" dirty="0">
                <a:solidFill>
                  <a:srgbClr val="555555"/>
                </a:solidFill>
                <a:latin typeface="Open Sans"/>
              </a:rPr>
              <a:t> id </a:t>
            </a:r>
            <a:r>
              <a:rPr lang="en-US" altLang="zh-CN" dirty="0">
                <a:solidFill>
                  <a:srgbClr val="834689"/>
                </a:solidFill>
                <a:latin typeface="Open Sans"/>
              </a:rPr>
              <a:t>INT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zh-CN" altLang="en-US" dirty="0">
                <a:solidFill>
                  <a:srgbClr val="555555"/>
                </a:solidFill>
                <a:latin typeface="Open Sans"/>
              </a:rPr>
              <a:t>   </a:t>
            </a:r>
            <a:r>
              <a:rPr lang="en-US" altLang="zh-CN" dirty="0" err="1">
                <a:solidFill>
                  <a:srgbClr val="555555"/>
                </a:solidFill>
                <a:latin typeface="Open Sans"/>
              </a:rPr>
              <a:t>last_name</a:t>
            </a:r>
            <a:r>
              <a:rPr lang="en-US" altLang="zh-CN" dirty="0">
                <a:solidFill>
                  <a:srgbClr val="555555"/>
                </a:solidFill>
                <a:latin typeface="Open Sans"/>
              </a:rPr>
              <a:t> </a:t>
            </a:r>
            <a:r>
              <a:rPr lang="en-US" altLang="zh-CN" dirty="0">
                <a:solidFill>
                  <a:srgbClr val="834689"/>
                </a:solidFill>
                <a:latin typeface="Open Sans"/>
              </a:rPr>
              <a:t>CHAR</a:t>
            </a:r>
            <a:r>
              <a:rPr lang="en-US" altLang="zh-CN" dirty="0">
                <a:solidFill>
                  <a:srgbClr val="999999"/>
                </a:solidFill>
                <a:latin typeface="Open Sans"/>
              </a:rPr>
              <a:t>(</a:t>
            </a:r>
            <a:r>
              <a:rPr lang="en-US" altLang="zh-CN" dirty="0">
                <a:solidFill>
                  <a:srgbClr val="990055"/>
                </a:solidFill>
                <a:latin typeface="Open Sans"/>
              </a:rPr>
              <a:t>30</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zh-CN" altLang="en-US" dirty="0">
                <a:solidFill>
                  <a:srgbClr val="555555"/>
                </a:solidFill>
                <a:latin typeface="Open Sans"/>
              </a:rPr>
              <a:t>   </a:t>
            </a:r>
            <a:r>
              <a:rPr lang="en-US" altLang="zh-CN" dirty="0" err="1">
                <a:solidFill>
                  <a:srgbClr val="555555"/>
                </a:solidFill>
                <a:latin typeface="Open Sans"/>
              </a:rPr>
              <a:t>first_name</a:t>
            </a:r>
            <a:r>
              <a:rPr lang="en-US" altLang="zh-CN" dirty="0">
                <a:solidFill>
                  <a:srgbClr val="555555"/>
                </a:solidFill>
                <a:latin typeface="Open Sans"/>
              </a:rPr>
              <a:t> </a:t>
            </a:r>
            <a:r>
              <a:rPr lang="en-US" altLang="zh-CN" dirty="0">
                <a:solidFill>
                  <a:srgbClr val="834689"/>
                </a:solidFill>
                <a:latin typeface="Open Sans"/>
              </a:rPr>
              <a:t>CHAR</a:t>
            </a:r>
            <a:r>
              <a:rPr lang="en-US" altLang="zh-CN" dirty="0">
                <a:solidFill>
                  <a:srgbClr val="999999"/>
                </a:solidFill>
                <a:latin typeface="Open Sans"/>
              </a:rPr>
              <a:t>(</a:t>
            </a:r>
            <a:r>
              <a:rPr lang="en-US" altLang="zh-CN" dirty="0">
                <a:solidFill>
                  <a:srgbClr val="990055"/>
                </a:solidFill>
                <a:latin typeface="Open Sans"/>
              </a:rPr>
              <a:t>30</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PRIMARY</a:t>
            </a:r>
            <a:r>
              <a:rPr lang="en-US" altLang="zh-CN" dirty="0">
                <a:solidFill>
                  <a:srgbClr val="555555"/>
                </a:solidFill>
                <a:latin typeface="Open Sans"/>
              </a:rPr>
              <a:t> </a:t>
            </a:r>
            <a:r>
              <a:rPr lang="en-US" altLang="zh-CN" dirty="0">
                <a:solidFill>
                  <a:srgbClr val="0077AA"/>
                </a:solidFill>
                <a:latin typeface="Open Sans"/>
              </a:rPr>
              <a:t>KEY</a:t>
            </a:r>
            <a:r>
              <a:rPr lang="en-US" altLang="zh-CN" dirty="0">
                <a:solidFill>
                  <a:srgbClr val="555555"/>
                </a:solidFill>
                <a:latin typeface="Open Sans"/>
              </a:rPr>
              <a:t> </a:t>
            </a:r>
            <a:r>
              <a:rPr lang="en-US" altLang="zh-CN" dirty="0">
                <a:solidFill>
                  <a:srgbClr val="999999"/>
                </a:solidFill>
                <a:latin typeface="Open Sans"/>
              </a:rPr>
              <a:t>(</a:t>
            </a:r>
            <a:r>
              <a:rPr lang="en-US" altLang="zh-CN" dirty="0">
                <a:solidFill>
                  <a:srgbClr val="555555"/>
                </a:solidFill>
                <a:latin typeface="Open Sans"/>
              </a:rPr>
              <a:t>id</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INDEX</a:t>
            </a:r>
            <a:r>
              <a:rPr lang="en-US" altLang="zh-CN" dirty="0">
                <a:solidFill>
                  <a:srgbClr val="555555"/>
                </a:solidFill>
                <a:latin typeface="Open Sans"/>
              </a:rPr>
              <a:t> </a:t>
            </a:r>
            <a:r>
              <a:rPr lang="en-US" altLang="zh-CN" dirty="0">
                <a:solidFill>
                  <a:srgbClr val="0077AA"/>
                </a:solidFill>
                <a:latin typeface="Open Sans"/>
              </a:rPr>
              <a:t>name</a:t>
            </a:r>
            <a:r>
              <a:rPr lang="en-US" altLang="zh-CN" dirty="0">
                <a:solidFill>
                  <a:srgbClr val="555555"/>
                </a:solidFill>
                <a:latin typeface="Open Sans"/>
              </a:rPr>
              <a:t> </a:t>
            </a:r>
            <a:r>
              <a:rPr lang="en-US" altLang="zh-CN" dirty="0">
                <a:solidFill>
                  <a:srgbClr val="999999"/>
                </a:solidFill>
                <a:latin typeface="Open Sans"/>
              </a:rPr>
              <a:t>(</a:t>
            </a:r>
            <a:r>
              <a:rPr lang="en-US" altLang="zh-CN" dirty="0" err="1">
                <a:solidFill>
                  <a:srgbClr val="555555"/>
                </a:solidFill>
                <a:latin typeface="Open Sans"/>
              </a:rPr>
              <a:t>last_name</a:t>
            </a:r>
            <a:r>
              <a:rPr lang="en-US" altLang="zh-CN" dirty="0" err="1">
                <a:solidFill>
                  <a:srgbClr val="999999"/>
                </a:solidFill>
                <a:latin typeface="Open Sans"/>
              </a:rPr>
              <a:t>,</a:t>
            </a:r>
            <a:r>
              <a:rPr lang="en-US" altLang="zh-CN" dirty="0" err="1">
                <a:solidFill>
                  <a:srgbClr val="555555"/>
                </a:solidFill>
                <a:latin typeface="Open Sans"/>
              </a:rPr>
              <a:t>first_name</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999999"/>
                </a:solidFill>
                <a:latin typeface="Open Sans"/>
              </a:rPr>
              <a:t>);</a:t>
            </a:r>
          </a:p>
          <a:p>
            <a:pPr marL="342900" lvl="1" indent="0" fontAlgn="base">
              <a:buNone/>
            </a:pPr>
            <a:endParaRPr lang="en-US" altLang="zh-CN" dirty="0">
              <a:solidFill>
                <a:srgbClr val="555555"/>
              </a:solidFill>
              <a:latin typeface="Open Sans"/>
            </a:endParaRPr>
          </a:p>
          <a:p>
            <a:pPr fontAlgn="base"/>
            <a:r>
              <a:rPr lang="en-US" altLang="zh-CN" dirty="0"/>
              <a:t>Therefore, the </a:t>
            </a:r>
            <a:r>
              <a:rPr lang="en-US" altLang="zh-CN" dirty="0">
                <a:solidFill>
                  <a:srgbClr val="FF0000"/>
                </a:solidFill>
              </a:rPr>
              <a:t>name</a:t>
            </a:r>
            <a:r>
              <a:rPr lang="en-US" altLang="zh-CN" dirty="0"/>
              <a:t> index is used for lookups in the following queries:</a:t>
            </a: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test </a:t>
            </a:r>
          </a:p>
          <a:p>
            <a:pPr marL="342900" lvl="1" indent="0" fontAlgn="base">
              <a:buNone/>
            </a:pPr>
            <a:r>
              <a:rPr lang="zh-CN" altLang="en-US" dirty="0">
                <a:solidFill>
                  <a:srgbClr val="0077AA"/>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dirty="0" err="1">
                <a:solidFill>
                  <a:srgbClr val="555555"/>
                </a:solidFill>
                <a:latin typeface="Open Sans"/>
              </a:rPr>
              <a:t>last_name</a:t>
            </a:r>
            <a:r>
              <a:rPr lang="en-US" altLang="zh-CN" dirty="0">
                <a:solidFill>
                  <a:srgbClr val="A67F59"/>
                </a:solidFill>
                <a:latin typeface="Open Sans"/>
              </a:rPr>
              <a:t>=</a:t>
            </a:r>
            <a:r>
              <a:rPr lang="en-US" altLang="zh-CN" dirty="0">
                <a:solidFill>
                  <a:srgbClr val="669900"/>
                </a:solidFill>
                <a:latin typeface="Open Sans"/>
              </a:rPr>
              <a:t>'Jones’</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test </a:t>
            </a:r>
          </a:p>
          <a:p>
            <a:pPr marL="342900" lvl="1" indent="0" fontAlgn="base">
              <a:buNone/>
            </a:pPr>
            <a:r>
              <a:rPr lang="zh-CN" altLang="en-US" dirty="0">
                <a:solidFill>
                  <a:srgbClr val="0077AA"/>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dirty="0" err="1">
                <a:solidFill>
                  <a:srgbClr val="555555"/>
                </a:solidFill>
                <a:latin typeface="Open Sans"/>
              </a:rPr>
              <a:t>last_name</a:t>
            </a:r>
            <a:r>
              <a:rPr lang="en-US" altLang="zh-CN" dirty="0">
                <a:solidFill>
                  <a:srgbClr val="A67F59"/>
                </a:solidFill>
                <a:latin typeface="Open Sans"/>
              </a:rPr>
              <a:t>=</a:t>
            </a:r>
            <a:r>
              <a:rPr lang="en-US" altLang="zh-CN" dirty="0">
                <a:solidFill>
                  <a:srgbClr val="669900"/>
                </a:solidFill>
                <a:latin typeface="Open Sans"/>
              </a:rPr>
              <a:t>'Jones'</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dirty="0" err="1">
                <a:solidFill>
                  <a:srgbClr val="555555"/>
                </a:solidFill>
                <a:latin typeface="Open Sans"/>
              </a:rPr>
              <a:t>first_name</a:t>
            </a:r>
            <a:r>
              <a:rPr lang="en-US" altLang="zh-CN" dirty="0">
                <a:solidFill>
                  <a:srgbClr val="A67F59"/>
                </a:solidFill>
                <a:latin typeface="Open Sans"/>
              </a:rPr>
              <a:t>=</a:t>
            </a:r>
            <a:r>
              <a:rPr lang="en-US" altLang="zh-CN" dirty="0">
                <a:solidFill>
                  <a:srgbClr val="669900"/>
                </a:solidFill>
                <a:latin typeface="Open Sans"/>
              </a:rPr>
              <a:t>'John’</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test </a:t>
            </a: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dirty="0" err="1">
                <a:solidFill>
                  <a:srgbClr val="555555"/>
                </a:solidFill>
                <a:latin typeface="Open Sans"/>
              </a:rPr>
              <a:t>last_name</a:t>
            </a:r>
            <a:r>
              <a:rPr lang="en-US" altLang="zh-CN" dirty="0">
                <a:solidFill>
                  <a:srgbClr val="A67F59"/>
                </a:solidFill>
                <a:latin typeface="Open Sans"/>
              </a:rPr>
              <a:t>=</a:t>
            </a:r>
            <a:r>
              <a:rPr lang="en-US" altLang="zh-CN" dirty="0">
                <a:solidFill>
                  <a:srgbClr val="669900"/>
                </a:solidFill>
                <a:latin typeface="Open Sans"/>
              </a:rPr>
              <a:t>'Jones'</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dirty="0">
                <a:solidFill>
                  <a:srgbClr val="999999"/>
                </a:solidFill>
                <a:latin typeface="Open Sans"/>
              </a:rPr>
              <a:t>(</a:t>
            </a:r>
            <a:r>
              <a:rPr lang="en-US" altLang="zh-CN" dirty="0" err="1">
                <a:solidFill>
                  <a:srgbClr val="555555"/>
                </a:solidFill>
                <a:latin typeface="Open Sans"/>
              </a:rPr>
              <a:t>first_name</a:t>
            </a:r>
            <a:r>
              <a:rPr lang="en-US" altLang="zh-CN" dirty="0">
                <a:solidFill>
                  <a:srgbClr val="A67F59"/>
                </a:solidFill>
                <a:latin typeface="Open Sans"/>
              </a:rPr>
              <a:t>=</a:t>
            </a:r>
            <a:r>
              <a:rPr lang="en-US" altLang="zh-CN" dirty="0">
                <a:solidFill>
                  <a:srgbClr val="669900"/>
                </a:solidFill>
                <a:latin typeface="Open Sans"/>
              </a:rPr>
              <a:t>'John'</a:t>
            </a:r>
            <a:r>
              <a:rPr lang="en-US" altLang="zh-CN" dirty="0">
                <a:solidFill>
                  <a:srgbClr val="555555"/>
                </a:solidFill>
                <a:latin typeface="Open Sans"/>
              </a:rPr>
              <a:t> </a:t>
            </a:r>
            <a:r>
              <a:rPr lang="en-US" altLang="zh-CN" dirty="0">
                <a:solidFill>
                  <a:srgbClr val="A67F59"/>
                </a:solidFill>
                <a:latin typeface="Open Sans"/>
              </a:rPr>
              <a:t>OR</a:t>
            </a:r>
            <a:r>
              <a:rPr lang="en-US" altLang="zh-CN" dirty="0">
                <a:solidFill>
                  <a:srgbClr val="555555"/>
                </a:solidFill>
                <a:latin typeface="Open Sans"/>
              </a:rPr>
              <a:t> </a:t>
            </a:r>
            <a:r>
              <a:rPr lang="en-US" altLang="zh-CN" dirty="0" err="1">
                <a:solidFill>
                  <a:srgbClr val="555555"/>
                </a:solidFill>
                <a:latin typeface="Open Sans"/>
              </a:rPr>
              <a:t>first_name</a:t>
            </a:r>
            <a:r>
              <a:rPr lang="en-US" altLang="zh-CN" dirty="0">
                <a:solidFill>
                  <a:srgbClr val="A67F59"/>
                </a:solidFill>
                <a:latin typeface="Open Sans"/>
              </a:rPr>
              <a:t>=</a:t>
            </a:r>
            <a:r>
              <a:rPr lang="en-US" altLang="zh-CN" dirty="0">
                <a:solidFill>
                  <a:srgbClr val="669900"/>
                </a:solidFill>
                <a:latin typeface="Open Sans"/>
              </a:rPr>
              <a:t>'Jon’</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test </a:t>
            </a: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dirty="0" err="1">
                <a:solidFill>
                  <a:srgbClr val="555555"/>
                </a:solidFill>
                <a:latin typeface="Open Sans"/>
              </a:rPr>
              <a:t>last_name</a:t>
            </a:r>
            <a:r>
              <a:rPr lang="en-US" altLang="zh-CN" dirty="0">
                <a:solidFill>
                  <a:srgbClr val="A67F59"/>
                </a:solidFill>
                <a:latin typeface="Open Sans"/>
              </a:rPr>
              <a:t>=</a:t>
            </a:r>
            <a:r>
              <a:rPr lang="en-US" altLang="zh-CN" dirty="0">
                <a:solidFill>
                  <a:srgbClr val="669900"/>
                </a:solidFill>
                <a:latin typeface="Open Sans"/>
              </a:rPr>
              <a:t>'Jones'</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dirty="0" err="1">
                <a:solidFill>
                  <a:srgbClr val="555555"/>
                </a:solidFill>
                <a:latin typeface="Open Sans"/>
              </a:rPr>
              <a:t>first_name</a:t>
            </a:r>
            <a:r>
              <a:rPr lang="en-US" altLang="zh-CN" dirty="0">
                <a:solidFill>
                  <a:srgbClr val="555555"/>
                </a:solidFill>
                <a:latin typeface="Open Sans"/>
              </a:rPr>
              <a:t> </a:t>
            </a:r>
            <a:r>
              <a:rPr lang="en-US" altLang="zh-CN" dirty="0">
                <a:solidFill>
                  <a:srgbClr val="A67F59"/>
                </a:solidFill>
                <a:latin typeface="Open Sans"/>
              </a:rPr>
              <a:t>&gt;=</a:t>
            </a:r>
            <a:r>
              <a:rPr lang="en-US" altLang="zh-CN" dirty="0">
                <a:solidFill>
                  <a:srgbClr val="669900"/>
                </a:solidFill>
                <a:latin typeface="Open Sans"/>
              </a:rPr>
              <a:t>'M'</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dirty="0" err="1">
                <a:solidFill>
                  <a:srgbClr val="555555"/>
                </a:solidFill>
                <a:latin typeface="Open Sans"/>
              </a:rPr>
              <a:t>first_name</a:t>
            </a:r>
            <a:r>
              <a:rPr lang="en-US" altLang="zh-CN" dirty="0">
                <a:solidFill>
                  <a:srgbClr val="555555"/>
                </a:solidFill>
                <a:latin typeface="Open Sans"/>
              </a:rPr>
              <a:t> </a:t>
            </a:r>
            <a:r>
              <a:rPr lang="en-US" altLang="zh-CN" dirty="0">
                <a:solidFill>
                  <a:srgbClr val="A67F59"/>
                </a:solidFill>
                <a:latin typeface="Open Sans"/>
              </a:rPr>
              <a:t>&lt;</a:t>
            </a:r>
            <a:r>
              <a:rPr lang="en-US" altLang="zh-CN" dirty="0">
                <a:solidFill>
                  <a:srgbClr val="555555"/>
                </a:solidFill>
                <a:latin typeface="Open Sans"/>
              </a:rPr>
              <a:t> </a:t>
            </a:r>
            <a:r>
              <a:rPr lang="en-US" altLang="zh-CN" dirty="0">
                <a:solidFill>
                  <a:srgbClr val="669900"/>
                </a:solidFill>
                <a:latin typeface="Open Sans"/>
              </a:rPr>
              <a:t>'N'</a:t>
            </a:r>
            <a:r>
              <a:rPr lang="en-US" altLang="zh-CN" dirty="0">
                <a:solidFill>
                  <a:srgbClr val="999999"/>
                </a:solidFill>
                <a:latin typeface="Open Sans"/>
              </a:rPr>
              <a:t>;</a:t>
            </a:r>
            <a:endParaRPr kumimoji="1" lang="zh-CN" altLang="en-US" dirty="0"/>
          </a:p>
        </p:txBody>
      </p:sp>
      <p:sp>
        <p:nvSpPr>
          <p:cNvPr id="4" name="灯片编号占位符 3">
            <a:extLst>
              <a:ext uri="{FF2B5EF4-FFF2-40B4-BE49-F238E27FC236}">
                <a16:creationId xmlns:a16="http://schemas.microsoft.com/office/drawing/2014/main" id="{F835EA86-D06B-314F-A566-6FE7CDB8ABF3}"/>
              </a:ext>
            </a:extLst>
          </p:cNvPr>
          <p:cNvSpPr>
            <a:spLocks noGrp="1"/>
          </p:cNvSpPr>
          <p:nvPr>
            <p:ph type="sldNum" sz="quarter" idx="12"/>
          </p:nvPr>
        </p:nvSpPr>
        <p:spPr/>
        <p:txBody>
          <a:bodyPr/>
          <a:lstStyle/>
          <a:p>
            <a:fld id="{CB818ED7-1FAF-4BEC-A906-EB6564C334EB}" type="slidenum">
              <a:rPr lang="zh-CN" altLang="en-US" smtClean="0"/>
              <a:pPr/>
              <a:t>18</a:t>
            </a:fld>
            <a:endParaRPr lang="zh-CN" altLang="en-US" dirty="0"/>
          </a:p>
        </p:txBody>
      </p:sp>
    </p:spTree>
    <p:extLst>
      <p:ext uri="{BB962C8B-B14F-4D97-AF65-F5344CB8AC3E}">
        <p14:creationId xmlns:p14="http://schemas.microsoft.com/office/powerpoint/2010/main" val="431502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52177-1290-B746-9EF5-06778E550DD4}"/>
              </a:ext>
            </a:extLst>
          </p:cNvPr>
          <p:cNvSpPr>
            <a:spLocks noGrp="1"/>
          </p:cNvSpPr>
          <p:nvPr>
            <p:ph type="title"/>
          </p:nvPr>
        </p:nvSpPr>
        <p:spPr/>
        <p:txBody>
          <a:bodyPr/>
          <a:lstStyle/>
          <a:p>
            <a:r>
              <a:rPr kumimoji="1" lang="en-US" altLang="zh-CN" dirty="0"/>
              <a:t>Multiple-Column Indexes</a:t>
            </a:r>
            <a:endParaRPr kumimoji="1" lang="zh-CN" altLang="en-US" dirty="0"/>
          </a:p>
        </p:txBody>
      </p:sp>
      <p:sp>
        <p:nvSpPr>
          <p:cNvPr id="3" name="内容占位符 2">
            <a:extLst>
              <a:ext uri="{FF2B5EF4-FFF2-40B4-BE49-F238E27FC236}">
                <a16:creationId xmlns:a16="http://schemas.microsoft.com/office/drawing/2014/main" id="{C99C2E31-0924-ED43-871E-746386CF49D7}"/>
              </a:ext>
            </a:extLst>
          </p:cNvPr>
          <p:cNvSpPr>
            <a:spLocks noGrp="1"/>
          </p:cNvSpPr>
          <p:nvPr>
            <p:ph idx="1"/>
          </p:nvPr>
        </p:nvSpPr>
        <p:spPr/>
        <p:txBody>
          <a:bodyPr>
            <a:normAutofit fontScale="92500" lnSpcReduction="20000"/>
          </a:bodyPr>
          <a:lstStyle/>
          <a:p>
            <a:pPr fontAlgn="base"/>
            <a:r>
              <a:rPr lang="en-US" altLang="zh-CN" dirty="0"/>
              <a:t>A multiple-column index can be considered a sorted array, the rows of which contain values that are created by concatenating the values of the indexed columns.</a:t>
            </a:r>
          </a:p>
          <a:p>
            <a:pPr fontAlgn="base"/>
            <a:endParaRPr lang="en-US" altLang="zh-CN" dirty="0"/>
          </a:p>
          <a:p>
            <a:pPr fontAlgn="base"/>
            <a:r>
              <a:rPr lang="en-US" altLang="zh-CN" dirty="0"/>
              <a:t>Suppose that a table has the following specification:</a:t>
            </a:r>
          </a:p>
          <a:p>
            <a:pPr marL="342900" lvl="1" indent="0" fontAlgn="base">
              <a:buNone/>
            </a:pPr>
            <a:r>
              <a:rPr lang="en-US" altLang="zh-CN" dirty="0">
                <a:solidFill>
                  <a:srgbClr val="0077AA"/>
                </a:solidFill>
                <a:latin typeface="Open Sans"/>
              </a:rPr>
              <a:t>CREATE</a:t>
            </a:r>
            <a:r>
              <a:rPr lang="en-US" altLang="zh-CN" dirty="0">
                <a:solidFill>
                  <a:srgbClr val="555555"/>
                </a:solidFill>
                <a:latin typeface="Open Sans"/>
              </a:rPr>
              <a:t> </a:t>
            </a:r>
            <a:r>
              <a:rPr lang="en-US" altLang="zh-CN" dirty="0">
                <a:solidFill>
                  <a:srgbClr val="0077AA"/>
                </a:solidFill>
                <a:latin typeface="Open Sans"/>
              </a:rPr>
              <a:t>TABLE</a:t>
            </a:r>
            <a:r>
              <a:rPr lang="en-US" altLang="zh-CN" dirty="0">
                <a:solidFill>
                  <a:srgbClr val="555555"/>
                </a:solidFill>
                <a:latin typeface="Open Sans"/>
              </a:rPr>
              <a:t> test </a:t>
            </a:r>
            <a:r>
              <a:rPr lang="en-US" altLang="zh-CN" dirty="0">
                <a:solidFill>
                  <a:srgbClr val="999999"/>
                </a:solidFill>
                <a:latin typeface="Open Sans"/>
              </a:rPr>
              <a:t>(</a:t>
            </a:r>
          </a:p>
          <a:p>
            <a:pPr marL="342900" lvl="1" indent="0" fontAlgn="base">
              <a:buNone/>
            </a:pPr>
            <a:r>
              <a:rPr lang="zh-CN" altLang="en-US" dirty="0">
                <a:solidFill>
                  <a:srgbClr val="999999"/>
                </a:solidFill>
                <a:latin typeface="Open Sans"/>
              </a:rPr>
              <a:t>  </a:t>
            </a:r>
            <a:r>
              <a:rPr lang="en-US" altLang="zh-CN" dirty="0">
                <a:solidFill>
                  <a:srgbClr val="555555"/>
                </a:solidFill>
                <a:latin typeface="Open Sans"/>
              </a:rPr>
              <a:t> id </a:t>
            </a:r>
            <a:r>
              <a:rPr lang="en-US" altLang="zh-CN" dirty="0">
                <a:solidFill>
                  <a:srgbClr val="834689"/>
                </a:solidFill>
                <a:latin typeface="Open Sans"/>
              </a:rPr>
              <a:t>INT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zh-CN" altLang="en-US" dirty="0">
                <a:solidFill>
                  <a:srgbClr val="555555"/>
                </a:solidFill>
                <a:latin typeface="Open Sans"/>
              </a:rPr>
              <a:t>   </a:t>
            </a:r>
            <a:r>
              <a:rPr lang="en-US" altLang="zh-CN" dirty="0" err="1">
                <a:solidFill>
                  <a:srgbClr val="555555"/>
                </a:solidFill>
                <a:latin typeface="Open Sans"/>
              </a:rPr>
              <a:t>last_name</a:t>
            </a:r>
            <a:r>
              <a:rPr lang="en-US" altLang="zh-CN" dirty="0">
                <a:solidFill>
                  <a:srgbClr val="555555"/>
                </a:solidFill>
                <a:latin typeface="Open Sans"/>
              </a:rPr>
              <a:t> </a:t>
            </a:r>
            <a:r>
              <a:rPr lang="en-US" altLang="zh-CN" dirty="0">
                <a:solidFill>
                  <a:srgbClr val="834689"/>
                </a:solidFill>
                <a:latin typeface="Open Sans"/>
              </a:rPr>
              <a:t>CHAR</a:t>
            </a:r>
            <a:r>
              <a:rPr lang="en-US" altLang="zh-CN" dirty="0">
                <a:solidFill>
                  <a:srgbClr val="999999"/>
                </a:solidFill>
                <a:latin typeface="Open Sans"/>
              </a:rPr>
              <a:t>(</a:t>
            </a:r>
            <a:r>
              <a:rPr lang="en-US" altLang="zh-CN" dirty="0">
                <a:solidFill>
                  <a:srgbClr val="990055"/>
                </a:solidFill>
                <a:latin typeface="Open Sans"/>
              </a:rPr>
              <a:t>30</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zh-CN" altLang="en-US" dirty="0">
                <a:solidFill>
                  <a:srgbClr val="555555"/>
                </a:solidFill>
                <a:latin typeface="Open Sans"/>
              </a:rPr>
              <a:t>   </a:t>
            </a:r>
            <a:r>
              <a:rPr lang="en-US" altLang="zh-CN" dirty="0" err="1">
                <a:solidFill>
                  <a:srgbClr val="555555"/>
                </a:solidFill>
                <a:latin typeface="Open Sans"/>
              </a:rPr>
              <a:t>first_name</a:t>
            </a:r>
            <a:r>
              <a:rPr lang="en-US" altLang="zh-CN" dirty="0">
                <a:solidFill>
                  <a:srgbClr val="555555"/>
                </a:solidFill>
                <a:latin typeface="Open Sans"/>
              </a:rPr>
              <a:t> </a:t>
            </a:r>
            <a:r>
              <a:rPr lang="en-US" altLang="zh-CN" dirty="0">
                <a:solidFill>
                  <a:srgbClr val="834689"/>
                </a:solidFill>
                <a:latin typeface="Open Sans"/>
              </a:rPr>
              <a:t>CHAR</a:t>
            </a:r>
            <a:r>
              <a:rPr lang="en-US" altLang="zh-CN" dirty="0">
                <a:solidFill>
                  <a:srgbClr val="999999"/>
                </a:solidFill>
                <a:latin typeface="Open Sans"/>
              </a:rPr>
              <a:t>(</a:t>
            </a:r>
            <a:r>
              <a:rPr lang="en-US" altLang="zh-CN" dirty="0">
                <a:solidFill>
                  <a:srgbClr val="990055"/>
                </a:solidFill>
                <a:latin typeface="Open Sans"/>
              </a:rPr>
              <a:t>30</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PRIMARY</a:t>
            </a:r>
            <a:r>
              <a:rPr lang="en-US" altLang="zh-CN" dirty="0">
                <a:solidFill>
                  <a:srgbClr val="555555"/>
                </a:solidFill>
                <a:latin typeface="Open Sans"/>
              </a:rPr>
              <a:t> </a:t>
            </a:r>
            <a:r>
              <a:rPr lang="en-US" altLang="zh-CN" dirty="0">
                <a:solidFill>
                  <a:srgbClr val="0077AA"/>
                </a:solidFill>
                <a:latin typeface="Open Sans"/>
              </a:rPr>
              <a:t>KEY</a:t>
            </a:r>
            <a:r>
              <a:rPr lang="en-US" altLang="zh-CN" dirty="0">
                <a:solidFill>
                  <a:srgbClr val="555555"/>
                </a:solidFill>
                <a:latin typeface="Open Sans"/>
              </a:rPr>
              <a:t> </a:t>
            </a:r>
            <a:r>
              <a:rPr lang="en-US" altLang="zh-CN" dirty="0">
                <a:solidFill>
                  <a:srgbClr val="999999"/>
                </a:solidFill>
                <a:latin typeface="Open Sans"/>
              </a:rPr>
              <a:t>(</a:t>
            </a:r>
            <a:r>
              <a:rPr lang="en-US" altLang="zh-CN" dirty="0">
                <a:solidFill>
                  <a:srgbClr val="555555"/>
                </a:solidFill>
                <a:latin typeface="Open Sans"/>
              </a:rPr>
              <a:t>id</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INDEX</a:t>
            </a:r>
            <a:r>
              <a:rPr lang="en-US" altLang="zh-CN" dirty="0">
                <a:solidFill>
                  <a:srgbClr val="555555"/>
                </a:solidFill>
                <a:latin typeface="Open Sans"/>
              </a:rPr>
              <a:t> </a:t>
            </a:r>
            <a:r>
              <a:rPr lang="en-US" altLang="zh-CN" dirty="0">
                <a:solidFill>
                  <a:srgbClr val="0077AA"/>
                </a:solidFill>
                <a:latin typeface="Open Sans"/>
              </a:rPr>
              <a:t>name</a:t>
            </a:r>
            <a:r>
              <a:rPr lang="en-US" altLang="zh-CN" dirty="0">
                <a:solidFill>
                  <a:srgbClr val="555555"/>
                </a:solidFill>
                <a:latin typeface="Open Sans"/>
              </a:rPr>
              <a:t> </a:t>
            </a:r>
            <a:r>
              <a:rPr lang="en-US" altLang="zh-CN" dirty="0">
                <a:solidFill>
                  <a:srgbClr val="999999"/>
                </a:solidFill>
                <a:latin typeface="Open Sans"/>
              </a:rPr>
              <a:t>(</a:t>
            </a:r>
            <a:r>
              <a:rPr lang="en-US" altLang="zh-CN" dirty="0" err="1">
                <a:solidFill>
                  <a:srgbClr val="555555"/>
                </a:solidFill>
                <a:latin typeface="Open Sans"/>
              </a:rPr>
              <a:t>last_name</a:t>
            </a:r>
            <a:r>
              <a:rPr lang="en-US" altLang="zh-CN" dirty="0" err="1">
                <a:solidFill>
                  <a:srgbClr val="999999"/>
                </a:solidFill>
                <a:latin typeface="Open Sans"/>
              </a:rPr>
              <a:t>,</a:t>
            </a:r>
            <a:r>
              <a:rPr lang="en-US" altLang="zh-CN" dirty="0" err="1">
                <a:solidFill>
                  <a:srgbClr val="555555"/>
                </a:solidFill>
                <a:latin typeface="Open Sans"/>
              </a:rPr>
              <a:t>first_name</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999999"/>
                </a:solidFill>
                <a:latin typeface="Open Sans"/>
              </a:rPr>
              <a:t>);</a:t>
            </a:r>
          </a:p>
          <a:p>
            <a:pPr marL="342900" lvl="1" indent="0" fontAlgn="base">
              <a:buNone/>
            </a:pPr>
            <a:endParaRPr lang="en-US" altLang="zh-CN" dirty="0">
              <a:solidFill>
                <a:srgbClr val="555555"/>
              </a:solidFill>
              <a:latin typeface="Open Sans"/>
            </a:endParaRPr>
          </a:p>
          <a:p>
            <a:pPr fontAlgn="base"/>
            <a:r>
              <a:rPr lang="en-US" altLang="zh-CN" dirty="0"/>
              <a:t>However, the </a:t>
            </a:r>
            <a:r>
              <a:rPr lang="en-US" altLang="zh-CN" dirty="0">
                <a:solidFill>
                  <a:srgbClr val="FF0000"/>
                </a:solidFill>
              </a:rPr>
              <a:t>name</a:t>
            </a:r>
            <a:r>
              <a:rPr lang="en-US" altLang="zh-CN" dirty="0"/>
              <a:t> index is </a:t>
            </a:r>
            <a:r>
              <a:rPr lang="en-US" altLang="zh-CN" dirty="0">
                <a:solidFill>
                  <a:srgbClr val="FF0000"/>
                </a:solidFill>
              </a:rPr>
              <a:t>not</a:t>
            </a:r>
            <a:r>
              <a:rPr lang="en-US" altLang="zh-CN" dirty="0"/>
              <a:t> used for lookups in the following queries:</a:t>
            </a: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test </a:t>
            </a: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dirty="0" err="1">
                <a:solidFill>
                  <a:srgbClr val="555555"/>
                </a:solidFill>
                <a:latin typeface="Open Sans"/>
              </a:rPr>
              <a:t>first_name</a:t>
            </a:r>
            <a:r>
              <a:rPr lang="en-US" altLang="zh-CN" dirty="0">
                <a:solidFill>
                  <a:srgbClr val="A67F59"/>
                </a:solidFill>
                <a:latin typeface="Open Sans"/>
              </a:rPr>
              <a:t>=</a:t>
            </a:r>
            <a:r>
              <a:rPr lang="en-US" altLang="zh-CN" dirty="0">
                <a:solidFill>
                  <a:srgbClr val="669900"/>
                </a:solidFill>
                <a:latin typeface="Open Sans"/>
              </a:rPr>
              <a:t>'John’</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test </a:t>
            </a:r>
          </a:p>
          <a:p>
            <a:pPr marL="342900" lvl="1" indent="0" fontAlgn="base">
              <a:buNone/>
            </a:pPr>
            <a:r>
              <a:rPr lang="zh-CN" altLang="en-US" dirty="0">
                <a:solidFill>
                  <a:srgbClr val="0077AA"/>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dirty="0" err="1">
                <a:solidFill>
                  <a:srgbClr val="555555"/>
                </a:solidFill>
                <a:latin typeface="Open Sans"/>
              </a:rPr>
              <a:t>last_name</a:t>
            </a:r>
            <a:r>
              <a:rPr lang="en-US" altLang="zh-CN" dirty="0">
                <a:solidFill>
                  <a:srgbClr val="A67F59"/>
                </a:solidFill>
                <a:latin typeface="Open Sans"/>
              </a:rPr>
              <a:t>=</a:t>
            </a:r>
            <a:r>
              <a:rPr lang="en-US" altLang="zh-CN" dirty="0">
                <a:solidFill>
                  <a:srgbClr val="669900"/>
                </a:solidFill>
                <a:latin typeface="Open Sans"/>
              </a:rPr>
              <a:t>'Jones'</a:t>
            </a:r>
            <a:r>
              <a:rPr lang="en-US" altLang="zh-CN" dirty="0">
                <a:solidFill>
                  <a:srgbClr val="555555"/>
                </a:solidFill>
                <a:latin typeface="Open Sans"/>
              </a:rPr>
              <a:t> </a:t>
            </a:r>
            <a:r>
              <a:rPr lang="en-US" altLang="zh-CN" dirty="0">
                <a:solidFill>
                  <a:srgbClr val="A67F59"/>
                </a:solidFill>
                <a:latin typeface="Open Sans"/>
              </a:rPr>
              <a:t>OR</a:t>
            </a:r>
            <a:r>
              <a:rPr lang="en-US" altLang="zh-CN" dirty="0">
                <a:solidFill>
                  <a:srgbClr val="555555"/>
                </a:solidFill>
                <a:latin typeface="Open Sans"/>
              </a:rPr>
              <a:t> </a:t>
            </a:r>
            <a:r>
              <a:rPr lang="en-US" altLang="zh-CN" dirty="0" err="1">
                <a:solidFill>
                  <a:srgbClr val="555555"/>
                </a:solidFill>
                <a:latin typeface="Open Sans"/>
              </a:rPr>
              <a:t>first_name</a:t>
            </a:r>
            <a:r>
              <a:rPr lang="en-US" altLang="zh-CN" dirty="0">
                <a:solidFill>
                  <a:srgbClr val="A67F59"/>
                </a:solidFill>
                <a:latin typeface="Open Sans"/>
              </a:rPr>
              <a:t>=</a:t>
            </a:r>
            <a:r>
              <a:rPr lang="en-US" altLang="zh-CN" dirty="0">
                <a:solidFill>
                  <a:srgbClr val="669900"/>
                </a:solidFill>
                <a:latin typeface="Open Sans"/>
              </a:rPr>
              <a:t>'John'</a:t>
            </a:r>
            <a:r>
              <a:rPr lang="en-US" altLang="zh-CN" dirty="0">
                <a:solidFill>
                  <a:srgbClr val="999999"/>
                </a:solidFill>
                <a:latin typeface="Open Sans"/>
              </a:rPr>
              <a:t>;</a:t>
            </a:r>
            <a:endParaRPr lang="en-US" altLang="zh-CN" dirty="0">
              <a:solidFill>
                <a:srgbClr val="555555"/>
              </a:solidFill>
              <a:latin typeface="Open Sans"/>
            </a:endParaRPr>
          </a:p>
          <a:p>
            <a:pPr marL="342900" lvl="1" indent="0" fontAlgn="base">
              <a:buNone/>
            </a:pPr>
            <a:endParaRPr kumimoji="1" lang="zh-CN" altLang="en-US" dirty="0"/>
          </a:p>
        </p:txBody>
      </p:sp>
      <p:sp>
        <p:nvSpPr>
          <p:cNvPr id="4" name="灯片编号占位符 3">
            <a:extLst>
              <a:ext uri="{FF2B5EF4-FFF2-40B4-BE49-F238E27FC236}">
                <a16:creationId xmlns:a16="http://schemas.microsoft.com/office/drawing/2014/main" id="{F835EA86-D06B-314F-A566-6FE7CDB8ABF3}"/>
              </a:ext>
            </a:extLst>
          </p:cNvPr>
          <p:cNvSpPr>
            <a:spLocks noGrp="1"/>
          </p:cNvSpPr>
          <p:nvPr>
            <p:ph type="sldNum" sz="quarter" idx="12"/>
          </p:nvPr>
        </p:nvSpPr>
        <p:spPr/>
        <p:txBody>
          <a:bodyPr/>
          <a:lstStyle/>
          <a:p>
            <a:fld id="{CB818ED7-1FAF-4BEC-A906-EB6564C334EB}" type="slidenum">
              <a:rPr lang="zh-CN" altLang="en-US" smtClean="0"/>
              <a:pPr/>
              <a:t>19</a:t>
            </a:fld>
            <a:endParaRPr lang="zh-CN" altLang="en-US" dirty="0"/>
          </a:p>
        </p:txBody>
      </p:sp>
    </p:spTree>
    <p:extLst>
      <p:ext uri="{BB962C8B-B14F-4D97-AF65-F5344CB8AC3E}">
        <p14:creationId xmlns:p14="http://schemas.microsoft.com/office/powerpoint/2010/main" val="4014293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250EB-DAFA-144D-8190-CA621C471049}"/>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kumimoji="1" lang="zh-CN" altLang="en-US" dirty="0"/>
          </a:p>
        </p:txBody>
      </p:sp>
      <p:sp>
        <p:nvSpPr>
          <p:cNvPr id="3" name="内容占位符 2">
            <a:extLst>
              <a:ext uri="{FF2B5EF4-FFF2-40B4-BE49-F238E27FC236}">
                <a16:creationId xmlns:a16="http://schemas.microsoft.com/office/drawing/2014/main" id="{407081E5-717D-B240-AA7C-3760AF60A2F9}"/>
              </a:ext>
            </a:extLst>
          </p:cNvPr>
          <p:cNvSpPr>
            <a:spLocks noGrp="1"/>
          </p:cNvSpPr>
          <p:nvPr>
            <p:ph idx="1"/>
          </p:nvPr>
        </p:nvSpPr>
        <p:spPr/>
        <p:txBody>
          <a:bodyPr>
            <a:normAutofit/>
          </a:bodyPr>
          <a:lstStyle/>
          <a:p>
            <a:r>
              <a:rPr lang="en-US" altLang="zh-CN" sz="2400" dirty="0"/>
              <a:t>Contents</a:t>
            </a:r>
          </a:p>
          <a:p>
            <a:pPr lvl="1"/>
            <a:r>
              <a:rPr lang="en-US" altLang="zh-CN" sz="1800" dirty="0">
                <a:solidFill>
                  <a:srgbClr val="FF0000"/>
                </a:solidFill>
              </a:rPr>
              <a:t>Optimization</a:t>
            </a:r>
            <a:r>
              <a:rPr lang="zh-CN" altLang="en-US" sz="1800" dirty="0">
                <a:solidFill>
                  <a:srgbClr val="FF0000"/>
                </a:solidFill>
              </a:rPr>
              <a:t> </a:t>
            </a:r>
            <a:r>
              <a:rPr lang="en-US" altLang="zh-CN" sz="1800" dirty="0">
                <a:solidFill>
                  <a:srgbClr val="FF0000"/>
                </a:solidFill>
              </a:rPr>
              <a:t>Overview</a:t>
            </a:r>
          </a:p>
          <a:p>
            <a:pPr lvl="1"/>
            <a:r>
              <a:rPr lang="en-US" altLang="zh-CN" sz="1800" dirty="0">
                <a:solidFill>
                  <a:srgbClr val="FF0000"/>
                </a:solidFill>
              </a:rPr>
              <a:t>Optimization and Indexes</a:t>
            </a:r>
          </a:p>
          <a:p>
            <a:pPr lvl="1"/>
            <a:r>
              <a:rPr lang="en-US" altLang="zh-CN" sz="1800" dirty="0">
                <a:solidFill>
                  <a:srgbClr val="FF0000"/>
                </a:solidFill>
              </a:rPr>
              <a:t>Optimizing Database Structure</a:t>
            </a:r>
          </a:p>
          <a:p>
            <a:pPr lvl="1"/>
            <a:r>
              <a:rPr lang="en-US" altLang="zh-CN" sz="2000" dirty="0">
                <a:solidFill>
                  <a:schemeClr val="tx2"/>
                </a:solidFill>
              </a:rPr>
              <a:t>From:</a:t>
            </a:r>
            <a:r>
              <a:rPr lang="zh-CN" altLang="en-US" sz="2000" dirty="0">
                <a:solidFill>
                  <a:schemeClr val="tx2"/>
                </a:solidFill>
              </a:rPr>
              <a:t> </a:t>
            </a:r>
            <a:r>
              <a:rPr lang="en-US" altLang="zh-CN" sz="2000" dirty="0">
                <a:solidFill>
                  <a:schemeClr val="tx2"/>
                </a:solidFill>
                <a:hlinkClick r:id="rId2"/>
              </a:rPr>
              <a:t>https://dev.mysql.com/doc/refman/8.0/en/optimization.html</a:t>
            </a:r>
            <a:r>
              <a:rPr lang="zh-CN" altLang="en-US" sz="2000" dirty="0">
                <a:solidFill>
                  <a:schemeClr val="tx2"/>
                </a:solidFill>
              </a:rPr>
              <a:t> </a:t>
            </a:r>
            <a:endParaRPr lang="en-US" altLang="zh-CN" sz="2000" dirty="0">
              <a:solidFill>
                <a:schemeClr val="tx2"/>
              </a:solidFill>
            </a:endParaRPr>
          </a:p>
          <a:p>
            <a:pPr lvl="1"/>
            <a:endParaRPr lang="en-US" altLang="zh-CN" sz="2000" dirty="0">
              <a:solidFill>
                <a:schemeClr val="tx2"/>
              </a:solidFill>
            </a:endParaRPr>
          </a:p>
          <a:p>
            <a:r>
              <a:rPr lang="en-US" altLang="zh-CN" sz="2400" dirty="0"/>
              <a:t>Objectives</a:t>
            </a:r>
          </a:p>
          <a:p>
            <a:pPr lvl="1"/>
            <a:r>
              <a:rPr lang="zh-CN" altLang="en-US" sz="2000" dirty="0">
                <a:latin typeface="DengXian" panose="02010600030101010101" pitchFamily="2" charset="-122"/>
                <a:ea typeface="DengXian" panose="02010600030101010101" pitchFamily="2" charset="-122"/>
              </a:rPr>
              <a:t>能够根据数据访问的具体场景，设计数据库，包括数据库结构和索引</a:t>
            </a:r>
            <a:endParaRPr lang="en-US" altLang="zh-CN" sz="2000" dirty="0">
              <a:latin typeface="DengXian" panose="02010600030101010101" pitchFamily="2" charset="-122"/>
              <a:ea typeface="DengXian" panose="02010600030101010101" pitchFamily="2" charset="-122"/>
            </a:endParaRPr>
          </a:p>
          <a:p>
            <a:pPr marL="240506" indent="0">
              <a:buNone/>
            </a:pPr>
            <a:endParaRPr lang="en-US" altLang="zh-CN" sz="2400" dirty="0">
              <a:solidFill>
                <a:schemeClr val="tx2"/>
              </a:solidFill>
            </a:endParaRPr>
          </a:p>
        </p:txBody>
      </p:sp>
      <p:sp>
        <p:nvSpPr>
          <p:cNvPr id="4" name="幻灯片编号占位符 3">
            <a:extLst>
              <a:ext uri="{FF2B5EF4-FFF2-40B4-BE49-F238E27FC236}">
                <a16:creationId xmlns:a16="http://schemas.microsoft.com/office/drawing/2014/main" id="{C050B7B0-CCC5-984B-963A-09AD0FD19FB0}"/>
              </a:ext>
            </a:extLst>
          </p:cNvPr>
          <p:cNvSpPr>
            <a:spLocks noGrp="1"/>
          </p:cNvSpPr>
          <p:nvPr>
            <p:ph type="sldNum" sz="quarter" idx="12"/>
          </p:nvPr>
        </p:nvSpPr>
        <p:spPr/>
        <p:txBody>
          <a:bodyPr/>
          <a:lstStyle/>
          <a:p>
            <a:fld id="{CB818ED7-1FAF-4BEC-A906-EB6564C334EB}" type="slidenum">
              <a:rPr lang="zh-CN" altLang="en-US" smtClean="0"/>
              <a:pPr/>
              <a:t>2</a:t>
            </a:fld>
            <a:endParaRPr lang="zh-CN" altLang="en-US" dirty="0"/>
          </a:p>
        </p:txBody>
      </p:sp>
      <p:pic>
        <p:nvPicPr>
          <p:cNvPr id="5" name="图片 4">
            <a:extLst>
              <a:ext uri="{FF2B5EF4-FFF2-40B4-BE49-F238E27FC236}">
                <a16:creationId xmlns:a16="http://schemas.microsoft.com/office/drawing/2014/main" id="{60DB940C-A9A4-194A-BA81-0FD93FD2F9A0}"/>
              </a:ext>
            </a:extLst>
          </p:cNvPr>
          <p:cNvPicPr>
            <a:picLocks noChangeAspect="1"/>
          </p:cNvPicPr>
          <p:nvPr/>
        </p:nvPicPr>
        <p:blipFill>
          <a:blip r:embed="rId3"/>
          <a:stretch>
            <a:fillRect/>
          </a:stretch>
        </p:blipFill>
        <p:spPr>
          <a:xfrm>
            <a:off x="7331521" y="737061"/>
            <a:ext cx="1704975" cy="1200150"/>
          </a:xfrm>
          <a:prstGeom prst="rect">
            <a:avLst/>
          </a:prstGeom>
        </p:spPr>
      </p:pic>
    </p:spTree>
    <p:extLst>
      <p:ext uri="{BB962C8B-B14F-4D97-AF65-F5344CB8AC3E}">
        <p14:creationId xmlns:p14="http://schemas.microsoft.com/office/powerpoint/2010/main" val="3384112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52177-1290-B746-9EF5-06778E550DD4}"/>
              </a:ext>
            </a:extLst>
          </p:cNvPr>
          <p:cNvSpPr>
            <a:spLocks noGrp="1"/>
          </p:cNvSpPr>
          <p:nvPr>
            <p:ph type="title"/>
          </p:nvPr>
        </p:nvSpPr>
        <p:spPr/>
        <p:txBody>
          <a:bodyPr/>
          <a:lstStyle/>
          <a:p>
            <a:r>
              <a:rPr kumimoji="1" lang="en-US" altLang="zh-CN" dirty="0"/>
              <a:t>Multiple-Column Indexes</a:t>
            </a:r>
            <a:endParaRPr kumimoji="1" lang="zh-CN" altLang="en-US" dirty="0"/>
          </a:p>
        </p:txBody>
      </p:sp>
      <p:sp>
        <p:nvSpPr>
          <p:cNvPr id="3" name="内容占位符 2">
            <a:extLst>
              <a:ext uri="{FF2B5EF4-FFF2-40B4-BE49-F238E27FC236}">
                <a16:creationId xmlns:a16="http://schemas.microsoft.com/office/drawing/2014/main" id="{C99C2E31-0924-ED43-871E-746386CF49D7}"/>
              </a:ext>
            </a:extLst>
          </p:cNvPr>
          <p:cNvSpPr>
            <a:spLocks noGrp="1"/>
          </p:cNvSpPr>
          <p:nvPr>
            <p:ph idx="1"/>
          </p:nvPr>
        </p:nvSpPr>
        <p:spPr/>
        <p:txBody>
          <a:bodyPr>
            <a:normAutofit fontScale="92500"/>
          </a:bodyPr>
          <a:lstStyle/>
          <a:p>
            <a:pPr fontAlgn="base"/>
            <a:r>
              <a:rPr lang="en-US" altLang="zh-CN" dirty="0"/>
              <a:t>MySQL cannot use the index to perform lookups if the columns do </a:t>
            </a:r>
            <a:r>
              <a:rPr lang="en-US" altLang="zh-CN" dirty="0">
                <a:solidFill>
                  <a:srgbClr val="FF0000"/>
                </a:solidFill>
              </a:rPr>
              <a:t>not form a leftmost prefix </a:t>
            </a:r>
            <a:r>
              <a:rPr lang="en-US" altLang="zh-CN" dirty="0"/>
              <a:t>of the index. </a:t>
            </a:r>
          </a:p>
          <a:p>
            <a:pPr fontAlgn="base"/>
            <a:endParaRPr lang="en-US" altLang="zh-CN" dirty="0"/>
          </a:p>
          <a:p>
            <a:pPr fontAlgn="base"/>
            <a:r>
              <a:rPr lang="en-US" altLang="zh-CN" dirty="0"/>
              <a:t>Suppose that you have the </a:t>
            </a:r>
            <a:r>
              <a:rPr lang="en-US" altLang="zh-CN" dirty="0">
                <a:solidFill>
                  <a:srgbClr val="0074A3"/>
                </a:solidFill>
                <a:latin typeface="Open Sans"/>
                <a:hlinkClick r:id="rId3" tooltip="13.2.10 SELECT Statement"/>
              </a:rPr>
              <a:t>SELECT</a:t>
            </a:r>
            <a:r>
              <a:rPr lang="en-US" altLang="zh-CN" dirty="0"/>
              <a:t> statements shown here:</a:t>
            </a: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col1</a:t>
            </a:r>
            <a:r>
              <a:rPr lang="en-US" altLang="zh-CN" dirty="0">
                <a:solidFill>
                  <a:srgbClr val="A67F59"/>
                </a:solidFill>
                <a:latin typeface="Open Sans"/>
              </a:rPr>
              <a:t>=</a:t>
            </a:r>
            <a:r>
              <a:rPr lang="en-US" altLang="zh-CN" i="1" dirty="0">
                <a:solidFill>
                  <a:srgbClr val="000000"/>
                </a:solidFill>
                <a:latin typeface="Open Sans"/>
              </a:rPr>
              <a:t>val1</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col1</a:t>
            </a:r>
            <a:r>
              <a:rPr lang="en-US" altLang="zh-CN" dirty="0">
                <a:solidFill>
                  <a:srgbClr val="A67F59"/>
                </a:solidFill>
                <a:latin typeface="Open Sans"/>
              </a:rPr>
              <a:t>=</a:t>
            </a:r>
            <a:r>
              <a:rPr lang="en-US" altLang="zh-CN" i="1" dirty="0">
                <a:solidFill>
                  <a:srgbClr val="000000"/>
                </a:solidFill>
                <a:latin typeface="Open Sans"/>
              </a:rPr>
              <a:t>val1</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col2</a:t>
            </a:r>
            <a:r>
              <a:rPr lang="en-US" altLang="zh-CN" dirty="0">
                <a:solidFill>
                  <a:srgbClr val="A67F59"/>
                </a:solidFill>
                <a:latin typeface="Open Sans"/>
              </a:rPr>
              <a:t>=</a:t>
            </a:r>
            <a:r>
              <a:rPr lang="en-US" altLang="zh-CN" i="1" dirty="0">
                <a:solidFill>
                  <a:srgbClr val="000000"/>
                </a:solidFill>
                <a:latin typeface="Open Sans"/>
              </a:rPr>
              <a:t>val2</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endParaRPr lang="en-US" altLang="zh-CN" dirty="0">
              <a:solidFill>
                <a:srgbClr val="555555"/>
              </a:solidFill>
              <a:latin typeface="Open Sans"/>
            </a:endParaRP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col2</a:t>
            </a:r>
            <a:r>
              <a:rPr lang="en-US" altLang="zh-CN" dirty="0">
                <a:solidFill>
                  <a:srgbClr val="A67F59"/>
                </a:solidFill>
                <a:latin typeface="Open Sans"/>
              </a:rPr>
              <a:t>=</a:t>
            </a:r>
            <a:r>
              <a:rPr lang="en-US" altLang="zh-CN" i="1" dirty="0">
                <a:solidFill>
                  <a:srgbClr val="000000"/>
                </a:solidFill>
                <a:latin typeface="Open Sans"/>
              </a:rPr>
              <a:t>val2</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col2</a:t>
            </a:r>
            <a:r>
              <a:rPr lang="en-US" altLang="zh-CN" dirty="0">
                <a:solidFill>
                  <a:srgbClr val="A67F59"/>
                </a:solidFill>
                <a:latin typeface="Open Sans"/>
              </a:rPr>
              <a:t>=</a:t>
            </a:r>
            <a:r>
              <a:rPr lang="en-US" altLang="zh-CN" i="1" dirty="0">
                <a:solidFill>
                  <a:srgbClr val="000000"/>
                </a:solidFill>
                <a:latin typeface="Open Sans"/>
              </a:rPr>
              <a:t>val2</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col3</a:t>
            </a:r>
            <a:r>
              <a:rPr lang="en-US" altLang="zh-CN" dirty="0">
                <a:solidFill>
                  <a:srgbClr val="A67F59"/>
                </a:solidFill>
                <a:latin typeface="Open Sans"/>
              </a:rPr>
              <a:t>=</a:t>
            </a:r>
            <a:r>
              <a:rPr lang="en-US" altLang="zh-CN" i="1" dirty="0">
                <a:solidFill>
                  <a:srgbClr val="000000"/>
                </a:solidFill>
                <a:latin typeface="Open Sans"/>
              </a:rPr>
              <a:t>val3</a:t>
            </a:r>
            <a:r>
              <a:rPr lang="en-US" altLang="zh-CN" dirty="0">
                <a:solidFill>
                  <a:srgbClr val="999999"/>
                </a:solidFill>
                <a:latin typeface="Open Sans"/>
              </a:rPr>
              <a:t>;</a:t>
            </a:r>
          </a:p>
          <a:p>
            <a:pPr marL="342900" lvl="1" indent="0" fontAlgn="base">
              <a:buNone/>
            </a:pPr>
            <a:endParaRPr lang="en-US" altLang="zh-CN" dirty="0">
              <a:solidFill>
                <a:srgbClr val="555555"/>
              </a:solidFill>
              <a:latin typeface="Open Sans"/>
            </a:endParaRPr>
          </a:p>
          <a:p>
            <a:pPr fontAlgn="base"/>
            <a:r>
              <a:rPr lang="en-US" altLang="zh-CN" dirty="0"/>
              <a:t>If an index exists on (col1, col2, col3), </a:t>
            </a:r>
          </a:p>
          <a:p>
            <a:pPr marL="557213" lvl="2" indent="-257175" fontAlgn="base"/>
            <a:r>
              <a:rPr lang="en-US" altLang="zh-CN" sz="1650" dirty="0"/>
              <a:t>only the first two queries use the index. </a:t>
            </a:r>
          </a:p>
          <a:p>
            <a:pPr marL="557213" lvl="2" indent="-257175" fontAlgn="base"/>
            <a:r>
              <a:rPr lang="en-US" altLang="zh-CN" sz="1650" dirty="0"/>
              <a:t>The third and fourth queries do involve indexed columns, but do not use an index to perform lookups because (col2) and (col2, col3) are </a:t>
            </a:r>
            <a:r>
              <a:rPr lang="en-US" altLang="zh-CN" sz="1650" dirty="0">
                <a:solidFill>
                  <a:srgbClr val="FF0000"/>
                </a:solidFill>
              </a:rPr>
              <a:t>not</a:t>
            </a:r>
            <a:r>
              <a:rPr lang="en-US" altLang="zh-CN" sz="1650" dirty="0"/>
              <a:t> leftmost prefixes of (col1, col2, col3).</a:t>
            </a:r>
          </a:p>
          <a:p>
            <a:pPr marL="342900" lvl="1" indent="0" fontAlgn="base">
              <a:buNone/>
            </a:pPr>
            <a:endParaRPr kumimoji="1" lang="zh-CN" altLang="en-US" dirty="0"/>
          </a:p>
        </p:txBody>
      </p:sp>
      <p:sp>
        <p:nvSpPr>
          <p:cNvPr id="4" name="灯片编号占位符 3">
            <a:extLst>
              <a:ext uri="{FF2B5EF4-FFF2-40B4-BE49-F238E27FC236}">
                <a16:creationId xmlns:a16="http://schemas.microsoft.com/office/drawing/2014/main" id="{F835EA86-D06B-314F-A566-6FE7CDB8ABF3}"/>
              </a:ext>
            </a:extLst>
          </p:cNvPr>
          <p:cNvSpPr>
            <a:spLocks noGrp="1"/>
          </p:cNvSpPr>
          <p:nvPr>
            <p:ph type="sldNum" sz="quarter" idx="12"/>
          </p:nvPr>
        </p:nvSpPr>
        <p:spPr/>
        <p:txBody>
          <a:bodyPr/>
          <a:lstStyle/>
          <a:p>
            <a:fld id="{CB818ED7-1FAF-4BEC-A906-EB6564C334EB}" type="slidenum">
              <a:rPr lang="zh-CN" altLang="en-US" smtClean="0"/>
              <a:pPr/>
              <a:t>20</a:t>
            </a:fld>
            <a:endParaRPr lang="zh-CN" altLang="en-US" dirty="0"/>
          </a:p>
        </p:txBody>
      </p:sp>
    </p:spTree>
    <p:extLst>
      <p:ext uri="{BB962C8B-B14F-4D97-AF65-F5344CB8AC3E}">
        <p14:creationId xmlns:p14="http://schemas.microsoft.com/office/powerpoint/2010/main" val="3302029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A44CB-F7B9-9041-99F6-3DBDD2817997}"/>
              </a:ext>
            </a:extLst>
          </p:cNvPr>
          <p:cNvSpPr>
            <a:spLocks noGrp="1"/>
          </p:cNvSpPr>
          <p:nvPr>
            <p:ph type="title"/>
          </p:nvPr>
        </p:nvSpPr>
        <p:spPr>
          <a:xfrm>
            <a:off x="107504" y="105708"/>
            <a:ext cx="6678742" cy="413814"/>
          </a:xfrm>
        </p:spPr>
        <p:txBody>
          <a:bodyPr/>
          <a:lstStyle/>
          <a:p>
            <a:r>
              <a:rPr kumimoji="1" lang="en-US" altLang="zh-CN" dirty="0"/>
              <a:t>Comparison of B-Tree and Hash Indexes</a:t>
            </a:r>
            <a:endParaRPr kumimoji="1" lang="zh-CN" altLang="en-US" dirty="0"/>
          </a:p>
        </p:txBody>
      </p:sp>
      <p:sp>
        <p:nvSpPr>
          <p:cNvPr id="3" name="内容占位符 2">
            <a:extLst>
              <a:ext uri="{FF2B5EF4-FFF2-40B4-BE49-F238E27FC236}">
                <a16:creationId xmlns:a16="http://schemas.microsoft.com/office/drawing/2014/main" id="{A898498B-9ECD-DF47-8033-8EF39245ABB7}"/>
              </a:ext>
            </a:extLst>
          </p:cNvPr>
          <p:cNvSpPr>
            <a:spLocks noGrp="1"/>
          </p:cNvSpPr>
          <p:nvPr>
            <p:ph idx="1"/>
          </p:nvPr>
        </p:nvSpPr>
        <p:spPr/>
        <p:txBody>
          <a:bodyPr/>
          <a:lstStyle/>
          <a:p>
            <a:pPr fontAlgn="base"/>
            <a:r>
              <a:rPr lang="en-US" altLang="zh-CN" b="1" dirty="0"/>
              <a:t>B-Tree Index Characteristics</a:t>
            </a:r>
          </a:p>
          <a:p>
            <a:pPr lvl="1" fontAlgn="base"/>
            <a:r>
              <a:rPr lang="en-US" altLang="zh-CN" dirty="0"/>
              <a:t>A B-tree index can be used for column comparisons in expressions that use the </a:t>
            </a:r>
            <a:r>
              <a:rPr lang="en-US" altLang="zh-CN" dirty="0">
                <a:hlinkClick r:id="rId3"/>
              </a:rPr>
              <a:t>=</a:t>
            </a:r>
            <a:r>
              <a:rPr lang="en-US" altLang="zh-CN" dirty="0"/>
              <a:t>, </a:t>
            </a:r>
            <a:r>
              <a:rPr lang="en-US" altLang="zh-CN" dirty="0">
                <a:hlinkClick r:id="rId4"/>
              </a:rPr>
              <a:t>&gt;</a:t>
            </a:r>
            <a:r>
              <a:rPr lang="en-US" altLang="zh-CN" dirty="0"/>
              <a:t>, </a:t>
            </a:r>
            <a:r>
              <a:rPr lang="en-US" altLang="zh-CN" dirty="0">
                <a:hlinkClick r:id="rId5"/>
              </a:rPr>
              <a:t>&gt;=</a:t>
            </a:r>
            <a:r>
              <a:rPr lang="en-US" altLang="zh-CN" dirty="0"/>
              <a:t>, </a:t>
            </a:r>
            <a:r>
              <a:rPr lang="en-US" altLang="zh-CN" dirty="0">
                <a:hlinkClick r:id="rId6"/>
              </a:rPr>
              <a:t>&lt;</a:t>
            </a:r>
            <a:r>
              <a:rPr lang="en-US" altLang="zh-CN" dirty="0"/>
              <a:t>, </a:t>
            </a:r>
            <a:r>
              <a:rPr lang="en-US" altLang="zh-CN" dirty="0">
                <a:hlinkClick r:id="rId7"/>
              </a:rPr>
              <a:t>&lt;=</a:t>
            </a:r>
            <a:r>
              <a:rPr lang="en-US" altLang="zh-CN" dirty="0"/>
              <a:t>, or </a:t>
            </a:r>
            <a:r>
              <a:rPr lang="en-US" altLang="zh-CN" dirty="0">
                <a:hlinkClick r:id="rId8"/>
              </a:rPr>
              <a:t>BETWEEN</a:t>
            </a:r>
            <a:r>
              <a:rPr lang="en-US" altLang="zh-CN" dirty="0"/>
              <a:t> operators. </a:t>
            </a:r>
          </a:p>
          <a:p>
            <a:pPr lvl="1" fontAlgn="base"/>
            <a:r>
              <a:rPr lang="en-US" altLang="zh-CN" dirty="0"/>
              <a:t>The index also can be used for </a:t>
            </a:r>
            <a:r>
              <a:rPr lang="en-US" altLang="zh-CN" dirty="0">
                <a:hlinkClick r:id="rId9"/>
              </a:rPr>
              <a:t>LIKE</a:t>
            </a:r>
            <a:r>
              <a:rPr lang="zh-CN" altLang="en-US" dirty="0"/>
              <a:t> </a:t>
            </a:r>
            <a:r>
              <a:rPr lang="en-US" altLang="zh-CN" dirty="0"/>
              <a:t>comparisons if the argument to </a:t>
            </a:r>
            <a:r>
              <a:rPr lang="en-US" altLang="zh-CN" dirty="0">
                <a:hlinkClick r:id="rId9"/>
              </a:rPr>
              <a:t>LIKE</a:t>
            </a:r>
            <a:r>
              <a:rPr lang="en-US" altLang="zh-CN" dirty="0"/>
              <a:t> is a constant string that </a:t>
            </a:r>
            <a:r>
              <a:rPr lang="en-US" altLang="zh-CN" dirty="0">
                <a:solidFill>
                  <a:srgbClr val="FF0000"/>
                </a:solidFill>
              </a:rPr>
              <a:t>does not start with a wildcard character</a:t>
            </a:r>
            <a:r>
              <a:rPr lang="en-US" altLang="zh-CN" dirty="0"/>
              <a:t>. </a:t>
            </a:r>
          </a:p>
          <a:p>
            <a:pPr lvl="1" fontAlgn="base"/>
            <a:endParaRPr lang="en-US" altLang="zh-CN" dirty="0"/>
          </a:p>
          <a:p>
            <a:pPr fontAlgn="base"/>
            <a:r>
              <a:rPr lang="en-US" altLang="zh-CN" dirty="0"/>
              <a:t>For example, the following </a:t>
            </a:r>
            <a:r>
              <a:rPr lang="en-US" altLang="zh-CN" dirty="0">
                <a:hlinkClick r:id="rId10" tooltip="13.2.10 SELECT Statement"/>
              </a:rPr>
              <a:t>SELECT</a:t>
            </a:r>
            <a:r>
              <a:rPr lang="en-US" altLang="zh-CN" dirty="0">
                <a:solidFill>
                  <a:srgbClr val="555555"/>
                </a:solidFill>
                <a:latin typeface="Open Sans"/>
              </a:rPr>
              <a:t> </a:t>
            </a:r>
            <a:r>
              <a:rPr lang="en-US" altLang="zh-CN" dirty="0"/>
              <a:t>statements use indexes:</a:t>
            </a: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err="1">
                <a:solidFill>
                  <a:srgbClr val="000000"/>
                </a:solidFill>
                <a:latin typeface="Open Sans"/>
              </a:rPr>
              <a:t>key_col</a:t>
            </a:r>
            <a:r>
              <a:rPr lang="en-US" altLang="zh-CN" dirty="0">
                <a:solidFill>
                  <a:srgbClr val="555555"/>
                </a:solidFill>
                <a:latin typeface="Open Sans"/>
              </a:rPr>
              <a:t> </a:t>
            </a:r>
            <a:r>
              <a:rPr lang="en-US" altLang="zh-CN" dirty="0">
                <a:solidFill>
                  <a:srgbClr val="A67F59"/>
                </a:solidFill>
                <a:latin typeface="Open Sans"/>
              </a:rPr>
              <a:t>LIKE</a:t>
            </a:r>
            <a:r>
              <a:rPr lang="en-US" altLang="zh-CN" dirty="0">
                <a:solidFill>
                  <a:srgbClr val="555555"/>
                </a:solidFill>
                <a:latin typeface="Open Sans"/>
              </a:rPr>
              <a:t> </a:t>
            </a:r>
            <a:r>
              <a:rPr lang="en-US" altLang="zh-CN" dirty="0">
                <a:solidFill>
                  <a:srgbClr val="669900"/>
                </a:solidFill>
                <a:latin typeface="Open Sans"/>
              </a:rPr>
              <a:t>'Patrick%’</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err="1">
                <a:solidFill>
                  <a:srgbClr val="000000"/>
                </a:solidFill>
                <a:latin typeface="Open Sans"/>
              </a:rPr>
              <a:t>key_col</a:t>
            </a:r>
            <a:r>
              <a:rPr lang="en-US" altLang="zh-CN" dirty="0">
                <a:solidFill>
                  <a:srgbClr val="555555"/>
                </a:solidFill>
                <a:latin typeface="Open Sans"/>
              </a:rPr>
              <a:t> </a:t>
            </a:r>
            <a:r>
              <a:rPr lang="en-US" altLang="zh-CN" dirty="0">
                <a:solidFill>
                  <a:srgbClr val="A67F59"/>
                </a:solidFill>
                <a:latin typeface="Open Sans"/>
              </a:rPr>
              <a:t>LIKE</a:t>
            </a:r>
            <a:r>
              <a:rPr lang="en-US" altLang="zh-CN" dirty="0">
                <a:solidFill>
                  <a:srgbClr val="555555"/>
                </a:solidFill>
                <a:latin typeface="Open Sans"/>
              </a:rPr>
              <a:t> </a:t>
            </a:r>
            <a:r>
              <a:rPr lang="en-US" altLang="zh-CN" dirty="0">
                <a:solidFill>
                  <a:srgbClr val="669900"/>
                </a:solidFill>
                <a:latin typeface="Open Sans"/>
              </a:rPr>
              <a:t>'</a:t>
            </a:r>
            <a:r>
              <a:rPr lang="en-US" altLang="zh-CN" dirty="0" err="1">
                <a:solidFill>
                  <a:srgbClr val="669900"/>
                </a:solidFill>
                <a:latin typeface="Open Sans"/>
              </a:rPr>
              <a:t>Pat%_ck</a:t>
            </a:r>
            <a:r>
              <a:rPr lang="en-US" altLang="zh-CN" dirty="0">
                <a:solidFill>
                  <a:srgbClr val="669900"/>
                </a:solidFill>
                <a:latin typeface="Open Sans"/>
              </a:rPr>
              <a:t>%’</a:t>
            </a:r>
            <a:r>
              <a:rPr lang="en-US" altLang="zh-CN" dirty="0">
                <a:solidFill>
                  <a:srgbClr val="999999"/>
                </a:solidFill>
                <a:latin typeface="Open Sans"/>
              </a:rPr>
              <a:t>;</a:t>
            </a:r>
          </a:p>
          <a:p>
            <a:pPr marL="342900" lvl="1" indent="0" fontAlgn="base">
              <a:buNone/>
            </a:pPr>
            <a:endParaRPr lang="en-US" altLang="zh-CN" dirty="0">
              <a:solidFill>
                <a:srgbClr val="555555"/>
              </a:solidFill>
              <a:latin typeface="Open Sans"/>
            </a:endParaRPr>
          </a:p>
          <a:p>
            <a:r>
              <a:rPr lang="en-US" altLang="zh-CN" dirty="0"/>
              <a:t>The following </a:t>
            </a:r>
            <a:r>
              <a:rPr lang="en-US" altLang="zh-CN" dirty="0">
                <a:hlinkClick r:id="rId10" tooltip="13.2.10 SELECT Statement"/>
              </a:rPr>
              <a:t>SELECT</a:t>
            </a:r>
            <a:r>
              <a:rPr lang="en-US" altLang="zh-CN" dirty="0"/>
              <a:t> statements do </a:t>
            </a:r>
            <a:r>
              <a:rPr lang="en-US" altLang="zh-CN" dirty="0">
                <a:solidFill>
                  <a:srgbClr val="FF0000"/>
                </a:solidFill>
              </a:rPr>
              <a:t>not</a:t>
            </a:r>
            <a:r>
              <a:rPr lang="en-US" altLang="zh-CN" dirty="0"/>
              <a:t> use indexes:</a:t>
            </a:r>
          </a:p>
          <a:p>
            <a:pPr marL="342900" lvl="1" indent="0">
              <a:buNone/>
            </a:pP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a:t>
            </a:r>
            <a:r>
              <a:rPr lang="en-US" altLang="zh-CN" i="1" dirty="0" err="1">
                <a:solidFill>
                  <a:srgbClr val="000000"/>
                </a:solidFill>
                <a:latin typeface="Liberation Mono"/>
              </a:rPr>
              <a:t>tbl_name</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i="1" dirty="0" err="1">
                <a:solidFill>
                  <a:srgbClr val="000000"/>
                </a:solidFill>
                <a:latin typeface="Liberation Mono"/>
              </a:rPr>
              <a:t>key_col</a:t>
            </a:r>
            <a:r>
              <a:rPr lang="en-US" altLang="zh-CN" dirty="0">
                <a:solidFill>
                  <a:srgbClr val="000000"/>
                </a:solidFill>
                <a:latin typeface="Liberation Mono"/>
              </a:rPr>
              <a:t> </a:t>
            </a:r>
            <a:r>
              <a:rPr lang="en-US" altLang="zh-CN" dirty="0">
                <a:solidFill>
                  <a:srgbClr val="A67F59"/>
                </a:solidFill>
                <a:latin typeface="Liberation Mono"/>
              </a:rPr>
              <a:t>LIKE</a:t>
            </a:r>
            <a:r>
              <a:rPr lang="en-US" altLang="zh-CN" dirty="0">
                <a:solidFill>
                  <a:srgbClr val="000000"/>
                </a:solidFill>
                <a:latin typeface="Liberation Mono"/>
              </a:rPr>
              <a:t> </a:t>
            </a:r>
            <a:r>
              <a:rPr lang="en-US" altLang="zh-CN" dirty="0">
                <a:solidFill>
                  <a:srgbClr val="669900"/>
                </a:solidFill>
                <a:latin typeface="Liberation Mono"/>
              </a:rPr>
              <a:t>'%Patrick%’</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a:t>
            </a:r>
            <a:r>
              <a:rPr lang="en-US" altLang="zh-CN" i="1" dirty="0" err="1">
                <a:solidFill>
                  <a:srgbClr val="000000"/>
                </a:solidFill>
                <a:latin typeface="Liberation Mono"/>
              </a:rPr>
              <a:t>tbl_name</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i="1" dirty="0" err="1">
                <a:solidFill>
                  <a:srgbClr val="000000"/>
                </a:solidFill>
                <a:latin typeface="Liberation Mono"/>
              </a:rPr>
              <a:t>key_col</a:t>
            </a:r>
            <a:r>
              <a:rPr lang="en-US" altLang="zh-CN" dirty="0">
                <a:solidFill>
                  <a:srgbClr val="000000"/>
                </a:solidFill>
                <a:latin typeface="Liberation Mono"/>
              </a:rPr>
              <a:t> </a:t>
            </a:r>
            <a:r>
              <a:rPr lang="en-US" altLang="zh-CN" dirty="0">
                <a:solidFill>
                  <a:srgbClr val="A67F59"/>
                </a:solidFill>
                <a:latin typeface="Liberation Mono"/>
              </a:rPr>
              <a:t>LIKE</a:t>
            </a:r>
            <a:r>
              <a:rPr lang="en-US" altLang="zh-CN" dirty="0">
                <a:solidFill>
                  <a:srgbClr val="000000"/>
                </a:solidFill>
                <a:latin typeface="Liberation Mono"/>
              </a:rPr>
              <a:t> </a:t>
            </a:r>
            <a:r>
              <a:rPr lang="en-US" altLang="zh-CN" i="1" dirty="0" err="1">
                <a:solidFill>
                  <a:srgbClr val="000000"/>
                </a:solidFill>
                <a:latin typeface="Liberation Mono"/>
              </a:rPr>
              <a:t>other_col</a:t>
            </a:r>
            <a:r>
              <a:rPr lang="en-US" altLang="zh-CN" dirty="0">
                <a:solidFill>
                  <a:srgbClr val="999999"/>
                </a:solidFill>
                <a:latin typeface="Liberation Mono"/>
              </a:rPr>
              <a:t>;</a:t>
            </a:r>
            <a:endParaRPr lang="zh-CN" altLang="en-US" dirty="0"/>
          </a:p>
          <a:p>
            <a:endParaRPr kumimoji="1" lang="zh-CN" altLang="en-US" dirty="0"/>
          </a:p>
        </p:txBody>
      </p:sp>
      <p:sp>
        <p:nvSpPr>
          <p:cNvPr id="4" name="灯片编号占位符 3">
            <a:extLst>
              <a:ext uri="{FF2B5EF4-FFF2-40B4-BE49-F238E27FC236}">
                <a16:creationId xmlns:a16="http://schemas.microsoft.com/office/drawing/2014/main" id="{B4E53CB1-2D34-B845-AD22-DAC92506B9D3}"/>
              </a:ext>
            </a:extLst>
          </p:cNvPr>
          <p:cNvSpPr>
            <a:spLocks noGrp="1"/>
          </p:cNvSpPr>
          <p:nvPr>
            <p:ph type="sldNum" sz="quarter" idx="12"/>
          </p:nvPr>
        </p:nvSpPr>
        <p:spPr/>
        <p:txBody>
          <a:bodyPr/>
          <a:lstStyle/>
          <a:p>
            <a:fld id="{CB818ED7-1FAF-4BEC-A906-EB6564C334EB}" type="slidenum">
              <a:rPr lang="zh-CN" altLang="en-US" smtClean="0"/>
              <a:pPr/>
              <a:t>21</a:t>
            </a:fld>
            <a:endParaRPr lang="zh-CN" altLang="en-US" dirty="0"/>
          </a:p>
        </p:txBody>
      </p:sp>
    </p:spTree>
    <p:extLst>
      <p:ext uri="{BB962C8B-B14F-4D97-AF65-F5344CB8AC3E}">
        <p14:creationId xmlns:p14="http://schemas.microsoft.com/office/powerpoint/2010/main" val="3885826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A44CB-F7B9-9041-99F6-3DBDD2817997}"/>
              </a:ext>
            </a:extLst>
          </p:cNvPr>
          <p:cNvSpPr>
            <a:spLocks noGrp="1"/>
          </p:cNvSpPr>
          <p:nvPr>
            <p:ph type="title"/>
          </p:nvPr>
        </p:nvSpPr>
        <p:spPr>
          <a:xfrm>
            <a:off x="107504" y="105708"/>
            <a:ext cx="6678742" cy="413814"/>
          </a:xfrm>
        </p:spPr>
        <p:txBody>
          <a:bodyPr/>
          <a:lstStyle/>
          <a:p>
            <a:r>
              <a:rPr kumimoji="1" lang="en-US" altLang="zh-CN" dirty="0"/>
              <a:t>Comparison of B-Tree and Hash Indexes</a:t>
            </a:r>
            <a:endParaRPr kumimoji="1" lang="zh-CN" altLang="en-US" dirty="0"/>
          </a:p>
        </p:txBody>
      </p:sp>
      <p:sp>
        <p:nvSpPr>
          <p:cNvPr id="3" name="内容占位符 2">
            <a:extLst>
              <a:ext uri="{FF2B5EF4-FFF2-40B4-BE49-F238E27FC236}">
                <a16:creationId xmlns:a16="http://schemas.microsoft.com/office/drawing/2014/main" id="{A898498B-9ECD-DF47-8033-8EF39245ABB7}"/>
              </a:ext>
            </a:extLst>
          </p:cNvPr>
          <p:cNvSpPr>
            <a:spLocks noGrp="1"/>
          </p:cNvSpPr>
          <p:nvPr>
            <p:ph idx="1"/>
          </p:nvPr>
        </p:nvSpPr>
        <p:spPr/>
        <p:txBody>
          <a:bodyPr>
            <a:normAutofit fontScale="92500" lnSpcReduction="10000"/>
          </a:bodyPr>
          <a:lstStyle/>
          <a:p>
            <a:pPr fontAlgn="base"/>
            <a:r>
              <a:rPr lang="en-US" altLang="zh-CN" b="1" dirty="0"/>
              <a:t>B-Tree Index Characteristics</a:t>
            </a:r>
          </a:p>
          <a:p>
            <a:pPr lvl="1" fontAlgn="base"/>
            <a:r>
              <a:rPr lang="en-US" altLang="zh-CN" dirty="0"/>
              <a:t>The following WHERE clauses use indexes:</a:t>
            </a:r>
          </a:p>
          <a:p>
            <a:pPr marL="642938"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index_part1</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index_part2</a:t>
            </a:r>
            <a:r>
              <a:rPr lang="en-US" altLang="zh-CN" dirty="0">
                <a:solidFill>
                  <a:srgbClr val="A67F59"/>
                </a:solidFill>
                <a:latin typeface="Open Sans"/>
              </a:rPr>
              <a:t>=</a:t>
            </a:r>
            <a:r>
              <a:rPr lang="en-US" altLang="zh-CN" dirty="0">
                <a:solidFill>
                  <a:srgbClr val="990055"/>
                </a:solidFill>
                <a:latin typeface="Open Sans"/>
              </a:rPr>
              <a:t>2</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err="1">
                <a:solidFill>
                  <a:srgbClr val="000000"/>
                </a:solidFill>
                <a:latin typeface="Open Sans"/>
              </a:rPr>
              <a:t>other_column</a:t>
            </a:r>
            <a:r>
              <a:rPr lang="en-US" altLang="zh-CN" dirty="0">
                <a:solidFill>
                  <a:srgbClr val="A67F59"/>
                </a:solidFill>
                <a:latin typeface="Open Sans"/>
              </a:rPr>
              <a:t>=</a:t>
            </a:r>
            <a:r>
              <a:rPr lang="en-US" altLang="zh-CN" dirty="0">
                <a:solidFill>
                  <a:srgbClr val="990055"/>
                </a:solidFill>
                <a:latin typeface="Open Sans"/>
              </a:rPr>
              <a:t>3</a:t>
            </a:r>
            <a:r>
              <a:rPr lang="en-US" altLang="zh-CN" dirty="0">
                <a:solidFill>
                  <a:srgbClr val="555555"/>
                </a:solidFill>
                <a:latin typeface="Open Sans"/>
              </a:rPr>
              <a:t> </a:t>
            </a:r>
          </a:p>
          <a:p>
            <a:pPr marL="642938" lvl="2" indent="0" fontAlgn="base">
              <a:buNone/>
            </a:pPr>
            <a:r>
              <a:rPr lang="en-US" altLang="zh-CN" dirty="0">
                <a:solidFill>
                  <a:srgbClr val="708090"/>
                </a:solidFill>
                <a:latin typeface="Open Sans"/>
              </a:rPr>
              <a:t>/* </a:t>
            </a:r>
            <a:r>
              <a:rPr lang="en-US" altLang="zh-CN" i="1" dirty="0">
                <a:solidFill>
                  <a:srgbClr val="000000"/>
                </a:solidFill>
                <a:latin typeface="Open Sans"/>
              </a:rPr>
              <a:t>index</a:t>
            </a:r>
            <a:r>
              <a:rPr lang="en-US" altLang="zh-CN" dirty="0">
                <a:solidFill>
                  <a:srgbClr val="708090"/>
                </a:solidFill>
                <a:latin typeface="Open Sans"/>
              </a:rPr>
              <a:t> = 1 OR </a:t>
            </a:r>
            <a:r>
              <a:rPr lang="en-US" altLang="zh-CN" i="1" dirty="0">
                <a:solidFill>
                  <a:srgbClr val="000000"/>
                </a:solidFill>
                <a:latin typeface="Open Sans"/>
              </a:rPr>
              <a:t>index</a:t>
            </a:r>
            <a:r>
              <a:rPr lang="en-US" altLang="zh-CN" dirty="0">
                <a:solidFill>
                  <a:srgbClr val="708090"/>
                </a:solidFill>
                <a:latin typeface="Open Sans"/>
              </a:rPr>
              <a:t> = 2 */</a:t>
            </a:r>
          </a:p>
          <a:p>
            <a:pPr marL="642938"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OR</a:t>
            </a:r>
            <a:r>
              <a:rPr lang="en-US" altLang="zh-CN" dirty="0">
                <a:solidFill>
                  <a:srgbClr val="555555"/>
                </a:solidFill>
                <a:latin typeface="Open Sans"/>
              </a:rPr>
              <a:t> A</a:t>
            </a:r>
            <a:r>
              <a:rPr lang="en-US" altLang="zh-CN" dirty="0">
                <a:solidFill>
                  <a:srgbClr val="A67F59"/>
                </a:solidFill>
                <a:latin typeface="Open Sans"/>
              </a:rPr>
              <a:t>=</a:t>
            </a:r>
            <a:r>
              <a:rPr lang="en-US" altLang="zh-CN" dirty="0">
                <a:solidFill>
                  <a:srgbClr val="990055"/>
                </a:solidFill>
                <a:latin typeface="Open Sans"/>
              </a:rPr>
              <a:t>10</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a:t>
            </a:r>
            <a:r>
              <a:rPr lang="en-US" altLang="zh-CN" dirty="0">
                <a:solidFill>
                  <a:srgbClr val="A67F59"/>
                </a:solidFill>
                <a:latin typeface="Open Sans"/>
              </a:rPr>
              <a:t>=</a:t>
            </a:r>
            <a:r>
              <a:rPr lang="en-US" altLang="zh-CN" dirty="0">
                <a:solidFill>
                  <a:srgbClr val="990055"/>
                </a:solidFill>
                <a:latin typeface="Open Sans"/>
              </a:rPr>
              <a:t>2</a:t>
            </a:r>
            <a:r>
              <a:rPr lang="en-US" altLang="zh-CN" dirty="0">
                <a:solidFill>
                  <a:srgbClr val="555555"/>
                </a:solidFill>
                <a:latin typeface="Open Sans"/>
              </a:rPr>
              <a:t> </a:t>
            </a:r>
          </a:p>
          <a:p>
            <a:pPr marL="642938" lvl="2" indent="0" fontAlgn="base">
              <a:buNone/>
            </a:pPr>
            <a:r>
              <a:rPr lang="en-US" altLang="zh-CN" dirty="0">
                <a:solidFill>
                  <a:srgbClr val="708090"/>
                </a:solidFill>
                <a:latin typeface="Open Sans"/>
              </a:rPr>
              <a:t>/* optimized like "</a:t>
            </a:r>
            <a:r>
              <a:rPr lang="en-US" altLang="zh-CN" i="1" dirty="0">
                <a:solidFill>
                  <a:srgbClr val="000000"/>
                </a:solidFill>
                <a:latin typeface="Open Sans"/>
              </a:rPr>
              <a:t>index_part1</a:t>
            </a:r>
            <a:r>
              <a:rPr lang="en-US" altLang="zh-CN" dirty="0">
                <a:solidFill>
                  <a:srgbClr val="708090"/>
                </a:solidFill>
                <a:latin typeface="Open Sans"/>
              </a:rPr>
              <a:t>='hello'" */</a:t>
            </a:r>
            <a:r>
              <a:rPr lang="en-US" altLang="zh-CN" dirty="0">
                <a:solidFill>
                  <a:srgbClr val="555555"/>
                </a:solidFill>
                <a:latin typeface="Open Sans"/>
              </a:rPr>
              <a:t> </a:t>
            </a:r>
          </a:p>
          <a:p>
            <a:pPr marL="642938"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index_part1</a:t>
            </a:r>
            <a:r>
              <a:rPr lang="en-US" altLang="zh-CN" dirty="0">
                <a:solidFill>
                  <a:srgbClr val="A67F59"/>
                </a:solidFill>
                <a:latin typeface="Open Sans"/>
              </a:rPr>
              <a:t>=</a:t>
            </a:r>
            <a:r>
              <a:rPr lang="en-US" altLang="zh-CN" dirty="0">
                <a:solidFill>
                  <a:srgbClr val="669900"/>
                </a:solidFill>
                <a:latin typeface="Open Sans"/>
              </a:rPr>
              <a:t>'hello'</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index_part3</a:t>
            </a:r>
            <a:r>
              <a:rPr lang="en-US" altLang="zh-CN" dirty="0">
                <a:solidFill>
                  <a:srgbClr val="A67F59"/>
                </a:solidFill>
                <a:latin typeface="Open Sans"/>
              </a:rPr>
              <a:t>=</a:t>
            </a:r>
            <a:r>
              <a:rPr lang="en-US" altLang="zh-CN" dirty="0">
                <a:solidFill>
                  <a:srgbClr val="990055"/>
                </a:solidFill>
                <a:latin typeface="Open Sans"/>
              </a:rPr>
              <a:t>5</a:t>
            </a:r>
            <a:r>
              <a:rPr lang="en-US" altLang="zh-CN" dirty="0">
                <a:solidFill>
                  <a:srgbClr val="555555"/>
                </a:solidFill>
                <a:latin typeface="Open Sans"/>
              </a:rPr>
              <a:t> </a:t>
            </a:r>
          </a:p>
          <a:p>
            <a:pPr marL="642938" lvl="2" indent="0" fontAlgn="base">
              <a:buNone/>
            </a:pPr>
            <a:r>
              <a:rPr lang="en-US" altLang="zh-CN" dirty="0">
                <a:solidFill>
                  <a:srgbClr val="708090"/>
                </a:solidFill>
                <a:latin typeface="Open Sans"/>
              </a:rPr>
              <a:t>/* Can use index on </a:t>
            </a:r>
            <a:r>
              <a:rPr lang="en-US" altLang="zh-CN" i="1" dirty="0">
                <a:solidFill>
                  <a:srgbClr val="000000"/>
                </a:solidFill>
                <a:latin typeface="Open Sans"/>
              </a:rPr>
              <a:t>index1</a:t>
            </a:r>
            <a:r>
              <a:rPr lang="en-US" altLang="zh-CN" dirty="0">
                <a:solidFill>
                  <a:srgbClr val="708090"/>
                </a:solidFill>
                <a:latin typeface="Open Sans"/>
              </a:rPr>
              <a:t> but not on </a:t>
            </a:r>
            <a:r>
              <a:rPr lang="en-US" altLang="zh-CN" i="1" dirty="0">
                <a:solidFill>
                  <a:srgbClr val="000000"/>
                </a:solidFill>
                <a:latin typeface="Open Sans"/>
              </a:rPr>
              <a:t>index2</a:t>
            </a:r>
            <a:r>
              <a:rPr lang="en-US" altLang="zh-CN" dirty="0">
                <a:solidFill>
                  <a:srgbClr val="708090"/>
                </a:solidFill>
                <a:latin typeface="Open Sans"/>
              </a:rPr>
              <a:t> or </a:t>
            </a:r>
            <a:r>
              <a:rPr lang="en-US" altLang="zh-CN" i="1" dirty="0">
                <a:solidFill>
                  <a:srgbClr val="000000"/>
                </a:solidFill>
                <a:latin typeface="Open Sans"/>
              </a:rPr>
              <a:t>index3</a:t>
            </a:r>
            <a:r>
              <a:rPr lang="en-US" altLang="zh-CN" dirty="0">
                <a:solidFill>
                  <a:srgbClr val="708090"/>
                </a:solidFill>
                <a:latin typeface="Open Sans"/>
              </a:rPr>
              <a:t> */</a:t>
            </a:r>
            <a:r>
              <a:rPr lang="en-US" altLang="zh-CN" dirty="0">
                <a:solidFill>
                  <a:srgbClr val="555555"/>
                </a:solidFill>
                <a:latin typeface="Open Sans"/>
              </a:rPr>
              <a:t> </a:t>
            </a:r>
          </a:p>
          <a:p>
            <a:pPr marL="642938"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index1</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index2</a:t>
            </a:r>
            <a:r>
              <a:rPr lang="en-US" altLang="zh-CN" dirty="0">
                <a:solidFill>
                  <a:srgbClr val="A67F59"/>
                </a:solidFill>
                <a:latin typeface="Open Sans"/>
              </a:rPr>
              <a:t>=</a:t>
            </a:r>
            <a:r>
              <a:rPr lang="en-US" altLang="zh-CN" dirty="0">
                <a:solidFill>
                  <a:srgbClr val="990055"/>
                </a:solidFill>
                <a:latin typeface="Open Sans"/>
              </a:rPr>
              <a:t>2</a:t>
            </a:r>
            <a:r>
              <a:rPr lang="en-US" altLang="zh-CN" dirty="0">
                <a:solidFill>
                  <a:srgbClr val="555555"/>
                </a:solidFill>
                <a:latin typeface="Open Sans"/>
              </a:rPr>
              <a:t> </a:t>
            </a:r>
            <a:r>
              <a:rPr lang="en-US" altLang="zh-CN" dirty="0">
                <a:solidFill>
                  <a:srgbClr val="A67F59"/>
                </a:solidFill>
                <a:latin typeface="Open Sans"/>
              </a:rPr>
              <a:t>OR</a:t>
            </a:r>
            <a:r>
              <a:rPr lang="en-US" altLang="zh-CN" dirty="0">
                <a:solidFill>
                  <a:srgbClr val="555555"/>
                </a:solidFill>
                <a:latin typeface="Open Sans"/>
              </a:rPr>
              <a:t> </a:t>
            </a:r>
            <a:r>
              <a:rPr lang="en-US" altLang="zh-CN" i="1" dirty="0">
                <a:solidFill>
                  <a:srgbClr val="000000"/>
                </a:solidFill>
                <a:latin typeface="Open Sans"/>
              </a:rPr>
              <a:t>index1</a:t>
            </a:r>
            <a:r>
              <a:rPr lang="en-US" altLang="zh-CN" dirty="0">
                <a:solidFill>
                  <a:srgbClr val="A67F59"/>
                </a:solidFill>
                <a:latin typeface="Open Sans"/>
              </a:rPr>
              <a:t>=</a:t>
            </a:r>
            <a:r>
              <a:rPr lang="en-US" altLang="zh-CN" dirty="0">
                <a:solidFill>
                  <a:srgbClr val="990055"/>
                </a:solidFill>
                <a:latin typeface="Open Sans"/>
              </a:rPr>
              <a:t>3</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index3</a:t>
            </a:r>
            <a:r>
              <a:rPr lang="en-US" altLang="zh-CN" dirty="0">
                <a:solidFill>
                  <a:srgbClr val="A67F59"/>
                </a:solidFill>
                <a:latin typeface="Open Sans"/>
              </a:rPr>
              <a:t>=</a:t>
            </a:r>
            <a:r>
              <a:rPr lang="en-US" altLang="zh-CN" dirty="0">
                <a:solidFill>
                  <a:srgbClr val="990055"/>
                </a:solidFill>
                <a:latin typeface="Open Sans"/>
              </a:rPr>
              <a:t>3</a:t>
            </a:r>
            <a:r>
              <a:rPr lang="en-US" altLang="zh-CN" dirty="0">
                <a:solidFill>
                  <a:srgbClr val="999999"/>
                </a:solidFill>
                <a:latin typeface="Open Sans"/>
              </a:rPr>
              <a:t>;</a:t>
            </a:r>
          </a:p>
          <a:p>
            <a:pPr marL="342900" lvl="1" indent="0" fontAlgn="base">
              <a:buNone/>
            </a:pPr>
            <a:endParaRPr lang="en-US" altLang="zh-CN" dirty="0">
              <a:solidFill>
                <a:srgbClr val="555555"/>
              </a:solidFill>
              <a:latin typeface="Open Sans"/>
            </a:endParaRPr>
          </a:p>
          <a:p>
            <a:pPr lvl="1" fontAlgn="base"/>
            <a:r>
              <a:rPr lang="en-US" altLang="zh-CN" dirty="0"/>
              <a:t>These WHERE clauses do </a:t>
            </a:r>
            <a:r>
              <a:rPr lang="en-US" altLang="zh-CN" dirty="0">
                <a:solidFill>
                  <a:srgbClr val="FF0000"/>
                </a:solidFill>
              </a:rPr>
              <a:t>not</a:t>
            </a:r>
            <a:r>
              <a:rPr lang="en-US" altLang="zh-CN" dirty="0"/>
              <a:t> use indexes:</a:t>
            </a:r>
          </a:p>
          <a:p>
            <a:pPr marL="642938" lvl="2" indent="0" fontAlgn="base">
              <a:buNone/>
            </a:pPr>
            <a:r>
              <a:rPr lang="en-US" altLang="zh-CN" dirty="0">
                <a:solidFill>
                  <a:srgbClr val="708090"/>
                </a:solidFill>
                <a:latin typeface="Open Sans"/>
              </a:rPr>
              <a:t>/* </a:t>
            </a:r>
            <a:r>
              <a:rPr lang="en-US" altLang="zh-CN" i="1" dirty="0">
                <a:solidFill>
                  <a:srgbClr val="000000"/>
                </a:solidFill>
                <a:latin typeface="Open Sans"/>
              </a:rPr>
              <a:t>index_part1</a:t>
            </a:r>
            <a:r>
              <a:rPr lang="en-US" altLang="zh-CN" dirty="0">
                <a:solidFill>
                  <a:srgbClr val="708090"/>
                </a:solidFill>
                <a:latin typeface="Open Sans"/>
              </a:rPr>
              <a:t> is not used */</a:t>
            </a:r>
            <a:r>
              <a:rPr lang="en-US" altLang="zh-CN" dirty="0">
                <a:solidFill>
                  <a:srgbClr val="555555"/>
                </a:solidFill>
                <a:latin typeface="Open Sans"/>
              </a:rPr>
              <a:t> </a:t>
            </a:r>
          </a:p>
          <a:p>
            <a:pPr marL="642938"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index_part2</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index_part3</a:t>
            </a:r>
            <a:r>
              <a:rPr lang="en-US" altLang="zh-CN" dirty="0">
                <a:solidFill>
                  <a:srgbClr val="A67F59"/>
                </a:solidFill>
                <a:latin typeface="Open Sans"/>
              </a:rPr>
              <a:t>=</a:t>
            </a:r>
            <a:r>
              <a:rPr lang="en-US" altLang="zh-CN" dirty="0">
                <a:solidFill>
                  <a:srgbClr val="990055"/>
                </a:solidFill>
                <a:latin typeface="Open Sans"/>
              </a:rPr>
              <a:t>2</a:t>
            </a:r>
            <a:r>
              <a:rPr lang="en-US" altLang="zh-CN" dirty="0">
                <a:solidFill>
                  <a:srgbClr val="555555"/>
                </a:solidFill>
                <a:latin typeface="Open Sans"/>
              </a:rPr>
              <a:t> </a:t>
            </a:r>
          </a:p>
          <a:p>
            <a:pPr marL="642938" lvl="2" indent="0" fontAlgn="base">
              <a:buNone/>
            </a:pPr>
            <a:r>
              <a:rPr lang="en-US" altLang="zh-CN" dirty="0">
                <a:solidFill>
                  <a:srgbClr val="708090"/>
                </a:solidFill>
                <a:latin typeface="Open Sans"/>
              </a:rPr>
              <a:t>/* Index is not used in both parts of the WHERE clause */</a:t>
            </a:r>
            <a:r>
              <a:rPr lang="en-US" altLang="zh-CN" dirty="0">
                <a:solidFill>
                  <a:srgbClr val="555555"/>
                </a:solidFill>
                <a:latin typeface="Open Sans"/>
              </a:rPr>
              <a:t> </a:t>
            </a:r>
          </a:p>
          <a:p>
            <a:pPr marL="642938"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OR</a:t>
            </a:r>
            <a:r>
              <a:rPr lang="en-US" altLang="zh-CN" dirty="0">
                <a:solidFill>
                  <a:srgbClr val="555555"/>
                </a:solidFill>
                <a:latin typeface="Open Sans"/>
              </a:rPr>
              <a:t> A</a:t>
            </a:r>
            <a:r>
              <a:rPr lang="en-US" altLang="zh-CN" dirty="0">
                <a:solidFill>
                  <a:srgbClr val="A67F59"/>
                </a:solidFill>
                <a:latin typeface="Open Sans"/>
              </a:rPr>
              <a:t>=</a:t>
            </a:r>
            <a:r>
              <a:rPr lang="en-US" altLang="zh-CN" dirty="0">
                <a:solidFill>
                  <a:srgbClr val="990055"/>
                </a:solidFill>
                <a:latin typeface="Open Sans"/>
              </a:rPr>
              <a:t>10</a:t>
            </a:r>
            <a:r>
              <a:rPr lang="en-US" altLang="zh-CN" dirty="0">
                <a:solidFill>
                  <a:srgbClr val="555555"/>
                </a:solidFill>
                <a:latin typeface="Open Sans"/>
              </a:rPr>
              <a:t> </a:t>
            </a:r>
          </a:p>
          <a:p>
            <a:pPr marL="642938" lvl="2" indent="0" fontAlgn="base">
              <a:buNone/>
            </a:pPr>
            <a:r>
              <a:rPr lang="en-US" altLang="zh-CN" dirty="0">
                <a:solidFill>
                  <a:srgbClr val="708090"/>
                </a:solidFill>
                <a:latin typeface="Open Sans"/>
              </a:rPr>
              <a:t>/* No index spans all rows */</a:t>
            </a:r>
            <a:r>
              <a:rPr lang="en-US" altLang="zh-CN" dirty="0">
                <a:solidFill>
                  <a:srgbClr val="555555"/>
                </a:solidFill>
                <a:latin typeface="Open Sans"/>
              </a:rPr>
              <a:t> </a:t>
            </a:r>
          </a:p>
          <a:p>
            <a:pPr marL="642938"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index_part1</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OR</a:t>
            </a:r>
            <a:r>
              <a:rPr lang="en-US" altLang="zh-CN" dirty="0">
                <a:solidFill>
                  <a:srgbClr val="555555"/>
                </a:solidFill>
                <a:latin typeface="Open Sans"/>
              </a:rPr>
              <a:t> </a:t>
            </a:r>
            <a:r>
              <a:rPr lang="en-US" altLang="zh-CN" i="1" dirty="0">
                <a:solidFill>
                  <a:srgbClr val="000000"/>
                </a:solidFill>
                <a:latin typeface="Open Sans"/>
              </a:rPr>
              <a:t>index_part2</a:t>
            </a:r>
            <a:r>
              <a:rPr lang="en-US" altLang="zh-CN" dirty="0">
                <a:solidFill>
                  <a:srgbClr val="A67F59"/>
                </a:solidFill>
                <a:latin typeface="Open Sans"/>
              </a:rPr>
              <a:t>=</a:t>
            </a:r>
            <a:r>
              <a:rPr lang="en-US" altLang="zh-CN" dirty="0">
                <a:solidFill>
                  <a:srgbClr val="990055"/>
                </a:solidFill>
                <a:latin typeface="Open Sans"/>
              </a:rPr>
              <a:t>10</a:t>
            </a:r>
            <a:endParaRPr lang="en-US" altLang="zh-CN" dirty="0">
              <a:solidFill>
                <a:srgbClr val="555555"/>
              </a:solidFill>
              <a:latin typeface="Open Sans"/>
            </a:endParaRPr>
          </a:p>
          <a:p>
            <a:endParaRPr kumimoji="1" lang="zh-CN" altLang="en-US" dirty="0"/>
          </a:p>
        </p:txBody>
      </p:sp>
      <p:sp>
        <p:nvSpPr>
          <p:cNvPr id="4" name="灯片编号占位符 3">
            <a:extLst>
              <a:ext uri="{FF2B5EF4-FFF2-40B4-BE49-F238E27FC236}">
                <a16:creationId xmlns:a16="http://schemas.microsoft.com/office/drawing/2014/main" id="{B4E53CB1-2D34-B845-AD22-DAC92506B9D3}"/>
              </a:ext>
            </a:extLst>
          </p:cNvPr>
          <p:cNvSpPr>
            <a:spLocks noGrp="1"/>
          </p:cNvSpPr>
          <p:nvPr>
            <p:ph type="sldNum" sz="quarter" idx="12"/>
          </p:nvPr>
        </p:nvSpPr>
        <p:spPr/>
        <p:txBody>
          <a:bodyPr/>
          <a:lstStyle/>
          <a:p>
            <a:fld id="{CB818ED7-1FAF-4BEC-A906-EB6564C334EB}" type="slidenum">
              <a:rPr lang="zh-CN" altLang="en-US" smtClean="0"/>
              <a:pPr/>
              <a:t>22</a:t>
            </a:fld>
            <a:endParaRPr lang="zh-CN" altLang="en-US" dirty="0"/>
          </a:p>
        </p:txBody>
      </p:sp>
      <p:sp>
        <p:nvSpPr>
          <p:cNvPr id="7" name="矩形 6">
            <a:extLst>
              <a:ext uri="{FF2B5EF4-FFF2-40B4-BE49-F238E27FC236}">
                <a16:creationId xmlns:a16="http://schemas.microsoft.com/office/drawing/2014/main" id="{A68FDC6B-5300-F040-A983-867F3DA148B6}"/>
              </a:ext>
            </a:extLst>
          </p:cNvPr>
          <p:cNvSpPr/>
          <p:nvPr/>
        </p:nvSpPr>
        <p:spPr>
          <a:xfrm>
            <a:off x="2857500" y="2225501"/>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533128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A44CB-F7B9-9041-99F6-3DBDD2817997}"/>
              </a:ext>
            </a:extLst>
          </p:cNvPr>
          <p:cNvSpPr>
            <a:spLocks noGrp="1"/>
          </p:cNvSpPr>
          <p:nvPr>
            <p:ph type="title"/>
          </p:nvPr>
        </p:nvSpPr>
        <p:spPr>
          <a:xfrm>
            <a:off x="107504" y="105708"/>
            <a:ext cx="6678742" cy="413814"/>
          </a:xfrm>
        </p:spPr>
        <p:txBody>
          <a:bodyPr/>
          <a:lstStyle/>
          <a:p>
            <a:r>
              <a:rPr kumimoji="1" lang="en-US" altLang="zh-CN" dirty="0"/>
              <a:t>Comparison of B-Tree and Hash Indexes</a:t>
            </a:r>
            <a:endParaRPr kumimoji="1" lang="zh-CN" altLang="en-US" dirty="0"/>
          </a:p>
        </p:txBody>
      </p:sp>
      <p:sp>
        <p:nvSpPr>
          <p:cNvPr id="3" name="内容占位符 2">
            <a:extLst>
              <a:ext uri="{FF2B5EF4-FFF2-40B4-BE49-F238E27FC236}">
                <a16:creationId xmlns:a16="http://schemas.microsoft.com/office/drawing/2014/main" id="{A898498B-9ECD-DF47-8033-8EF39245ABB7}"/>
              </a:ext>
            </a:extLst>
          </p:cNvPr>
          <p:cNvSpPr>
            <a:spLocks noGrp="1"/>
          </p:cNvSpPr>
          <p:nvPr>
            <p:ph idx="1"/>
          </p:nvPr>
        </p:nvSpPr>
        <p:spPr/>
        <p:txBody>
          <a:bodyPr>
            <a:normAutofit/>
          </a:bodyPr>
          <a:lstStyle/>
          <a:p>
            <a:pPr fontAlgn="base"/>
            <a:r>
              <a:rPr lang="en-US" altLang="zh-CN" b="1" dirty="0"/>
              <a:t>Hash Index Characteristics</a:t>
            </a:r>
          </a:p>
          <a:p>
            <a:pPr lvl="1" fontAlgn="base"/>
            <a:r>
              <a:rPr lang="en-US" altLang="zh-CN" dirty="0"/>
              <a:t>They are used only for equality comparisons that use the </a:t>
            </a:r>
            <a:r>
              <a:rPr lang="en-US" altLang="zh-CN" dirty="0">
                <a:solidFill>
                  <a:srgbClr val="FF0000"/>
                </a:solidFill>
              </a:rPr>
              <a:t>=</a:t>
            </a:r>
            <a:r>
              <a:rPr lang="en-US" altLang="zh-CN" dirty="0"/>
              <a:t> or </a:t>
            </a:r>
            <a:r>
              <a:rPr lang="en-US" altLang="zh-CN" dirty="0">
                <a:solidFill>
                  <a:srgbClr val="FF0000"/>
                </a:solidFill>
              </a:rPr>
              <a:t>&lt;=&gt;</a:t>
            </a:r>
            <a:r>
              <a:rPr lang="en-US" altLang="zh-CN" dirty="0"/>
              <a:t> operators (but are </a:t>
            </a:r>
            <a:r>
              <a:rPr lang="en-US" altLang="zh-CN" i="1" dirty="0"/>
              <a:t>very</a:t>
            </a:r>
            <a:r>
              <a:rPr lang="en-US" altLang="zh-CN" dirty="0"/>
              <a:t> fast). They are </a:t>
            </a:r>
            <a:r>
              <a:rPr lang="en-US" altLang="zh-CN" dirty="0">
                <a:solidFill>
                  <a:srgbClr val="FF0000"/>
                </a:solidFill>
              </a:rPr>
              <a:t>not used for comparison </a:t>
            </a:r>
            <a:r>
              <a:rPr lang="en-US" altLang="zh-CN" dirty="0"/>
              <a:t>operators such as </a:t>
            </a:r>
            <a:r>
              <a:rPr lang="en-US" altLang="zh-CN" dirty="0">
                <a:solidFill>
                  <a:srgbClr val="FF0000"/>
                </a:solidFill>
              </a:rPr>
              <a:t>&lt;</a:t>
            </a:r>
            <a:r>
              <a:rPr lang="en-US" altLang="zh-CN" dirty="0"/>
              <a:t> that find a range of values. </a:t>
            </a:r>
          </a:p>
          <a:p>
            <a:pPr lvl="1" fontAlgn="base"/>
            <a:r>
              <a:rPr lang="en-US" altLang="zh-CN" dirty="0"/>
              <a:t>Systems that rely on this type of </a:t>
            </a:r>
            <a:r>
              <a:rPr lang="en-US" altLang="zh-CN" dirty="0">
                <a:solidFill>
                  <a:srgbClr val="FF0000"/>
                </a:solidFill>
              </a:rPr>
              <a:t>single-value lookup </a:t>
            </a:r>
            <a:r>
              <a:rPr lang="en-US" altLang="zh-CN" dirty="0"/>
              <a:t>are known as “</a:t>
            </a:r>
            <a:r>
              <a:rPr lang="en-US" altLang="zh-CN" dirty="0">
                <a:solidFill>
                  <a:srgbClr val="FF0000"/>
                </a:solidFill>
              </a:rPr>
              <a:t>key-value stores</a:t>
            </a:r>
            <a:r>
              <a:rPr lang="en-US" altLang="zh-CN" dirty="0"/>
              <a:t>”; to use MySQL for such applications, use hash indexes wherever possible.</a:t>
            </a:r>
          </a:p>
          <a:p>
            <a:pPr lvl="1" fontAlgn="base"/>
            <a:r>
              <a:rPr lang="en-US" altLang="zh-CN" dirty="0"/>
              <a:t>The optimizer </a:t>
            </a:r>
            <a:r>
              <a:rPr lang="en-US" altLang="zh-CN" dirty="0">
                <a:solidFill>
                  <a:srgbClr val="FF0000"/>
                </a:solidFill>
              </a:rPr>
              <a:t>cannot</a:t>
            </a:r>
            <a:r>
              <a:rPr lang="en-US" altLang="zh-CN" dirty="0"/>
              <a:t> use a hash index to speed up </a:t>
            </a:r>
            <a:r>
              <a:rPr lang="en-US" altLang="zh-CN" dirty="0">
                <a:solidFill>
                  <a:srgbClr val="FF0000"/>
                </a:solidFill>
              </a:rPr>
              <a:t>ORDER BY </a:t>
            </a:r>
            <a:r>
              <a:rPr lang="en-US" altLang="zh-CN" dirty="0"/>
              <a:t>operations. (This type of index cannot be used to search for the </a:t>
            </a:r>
            <a:r>
              <a:rPr lang="en-US" altLang="zh-CN" dirty="0">
                <a:solidFill>
                  <a:srgbClr val="FF0000"/>
                </a:solidFill>
              </a:rPr>
              <a:t>next entry in order</a:t>
            </a:r>
            <a:r>
              <a:rPr lang="en-US" altLang="zh-CN" dirty="0"/>
              <a:t>.)</a:t>
            </a:r>
          </a:p>
          <a:p>
            <a:pPr lvl="1" fontAlgn="base"/>
            <a:r>
              <a:rPr lang="en-US" altLang="zh-CN" dirty="0"/>
              <a:t>MySQL </a:t>
            </a:r>
            <a:r>
              <a:rPr lang="en-US" altLang="zh-CN" dirty="0">
                <a:solidFill>
                  <a:srgbClr val="FF0000"/>
                </a:solidFill>
              </a:rPr>
              <a:t>cannot</a:t>
            </a:r>
            <a:r>
              <a:rPr lang="en-US" altLang="zh-CN" dirty="0"/>
              <a:t> determine approximately </a:t>
            </a:r>
            <a:r>
              <a:rPr lang="en-US" altLang="zh-CN" dirty="0">
                <a:solidFill>
                  <a:srgbClr val="FF0000"/>
                </a:solidFill>
              </a:rPr>
              <a:t>how many rows </a:t>
            </a:r>
            <a:r>
              <a:rPr lang="en-US" altLang="zh-CN" dirty="0"/>
              <a:t>there are </a:t>
            </a:r>
            <a:r>
              <a:rPr lang="en-US" altLang="zh-CN" dirty="0">
                <a:solidFill>
                  <a:srgbClr val="FF0000"/>
                </a:solidFill>
              </a:rPr>
              <a:t>between two values </a:t>
            </a:r>
            <a:r>
              <a:rPr lang="en-US" altLang="zh-CN" dirty="0"/>
              <a:t>(this is used by the range optimizer to decide which index to use).</a:t>
            </a:r>
          </a:p>
          <a:p>
            <a:pPr lvl="1" fontAlgn="base"/>
            <a:r>
              <a:rPr lang="en-US" altLang="zh-CN" dirty="0"/>
              <a:t>Only </a:t>
            </a:r>
            <a:r>
              <a:rPr lang="en-US" altLang="zh-CN" dirty="0">
                <a:solidFill>
                  <a:srgbClr val="FF0000"/>
                </a:solidFill>
              </a:rPr>
              <a:t>whole</a:t>
            </a:r>
            <a:r>
              <a:rPr lang="en-US" altLang="zh-CN" dirty="0"/>
              <a:t> keys can be used to search for a row. </a:t>
            </a:r>
          </a:p>
          <a:p>
            <a:endParaRPr kumimoji="1" lang="zh-CN" altLang="en-US" dirty="0"/>
          </a:p>
        </p:txBody>
      </p:sp>
      <p:sp>
        <p:nvSpPr>
          <p:cNvPr id="4" name="灯片编号占位符 3">
            <a:extLst>
              <a:ext uri="{FF2B5EF4-FFF2-40B4-BE49-F238E27FC236}">
                <a16:creationId xmlns:a16="http://schemas.microsoft.com/office/drawing/2014/main" id="{B4E53CB1-2D34-B845-AD22-DAC92506B9D3}"/>
              </a:ext>
            </a:extLst>
          </p:cNvPr>
          <p:cNvSpPr>
            <a:spLocks noGrp="1"/>
          </p:cNvSpPr>
          <p:nvPr>
            <p:ph type="sldNum" sz="quarter" idx="12"/>
          </p:nvPr>
        </p:nvSpPr>
        <p:spPr/>
        <p:txBody>
          <a:bodyPr/>
          <a:lstStyle/>
          <a:p>
            <a:fld id="{CB818ED7-1FAF-4BEC-A906-EB6564C334EB}" type="slidenum">
              <a:rPr lang="zh-CN" altLang="en-US" smtClean="0"/>
              <a:pPr/>
              <a:t>23</a:t>
            </a:fld>
            <a:endParaRPr lang="zh-CN" altLang="en-US" dirty="0"/>
          </a:p>
        </p:txBody>
      </p:sp>
      <p:sp>
        <p:nvSpPr>
          <p:cNvPr id="7" name="矩形 6">
            <a:extLst>
              <a:ext uri="{FF2B5EF4-FFF2-40B4-BE49-F238E27FC236}">
                <a16:creationId xmlns:a16="http://schemas.microsoft.com/office/drawing/2014/main" id="{A68FDC6B-5300-F040-A983-867F3DA148B6}"/>
              </a:ext>
            </a:extLst>
          </p:cNvPr>
          <p:cNvSpPr/>
          <p:nvPr/>
        </p:nvSpPr>
        <p:spPr>
          <a:xfrm>
            <a:off x="2857500" y="2225501"/>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876555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A44CB-F7B9-9041-99F6-3DBDD2817997}"/>
              </a:ext>
            </a:extLst>
          </p:cNvPr>
          <p:cNvSpPr>
            <a:spLocks noGrp="1"/>
          </p:cNvSpPr>
          <p:nvPr>
            <p:ph type="title"/>
          </p:nvPr>
        </p:nvSpPr>
        <p:spPr>
          <a:xfrm>
            <a:off x="107504" y="105708"/>
            <a:ext cx="6678742" cy="413814"/>
          </a:xfrm>
        </p:spPr>
        <p:txBody>
          <a:bodyPr/>
          <a:lstStyle/>
          <a:p>
            <a:r>
              <a:rPr kumimoji="1" lang="en-US" altLang="zh-CN" dirty="0"/>
              <a:t>Descending Indexes</a:t>
            </a:r>
            <a:endParaRPr kumimoji="1" lang="zh-CN" altLang="en-US" dirty="0"/>
          </a:p>
        </p:txBody>
      </p:sp>
      <p:sp>
        <p:nvSpPr>
          <p:cNvPr id="3" name="内容占位符 2">
            <a:extLst>
              <a:ext uri="{FF2B5EF4-FFF2-40B4-BE49-F238E27FC236}">
                <a16:creationId xmlns:a16="http://schemas.microsoft.com/office/drawing/2014/main" id="{A898498B-9ECD-DF47-8033-8EF39245ABB7}"/>
              </a:ext>
            </a:extLst>
          </p:cNvPr>
          <p:cNvSpPr>
            <a:spLocks noGrp="1"/>
          </p:cNvSpPr>
          <p:nvPr>
            <p:ph idx="1"/>
          </p:nvPr>
        </p:nvSpPr>
        <p:spPr/>
        <p:txBody>
          <a:bodyPr>
            <a:normAutofit/>
          </a:bodyPr>
          <a:lstStyle/>
          <a:p>
            <a:r>
              <a:rPr lang="en-US" altLang="zh-CN" dirty="0"/>
              <a:t>MySQL supports descending indexes: </a:t>
            </a:r>
          </a:p>
          <a:p>
            <a:pPr lvl="1"/>
            <a:r>
              <a:rPr lang="en-US" altLang="zh-CN" dirty="0">
                <a:solidFill>
                  <a:srgbClr val="FF0000"/>
                </a:solidFill>
              </a:rPr>
              <a:t>DESC</a:t>
            </a:r>
            <a:r>
              <a:rPr lang="en-US" altLang="zh-CN" dirty="0"/>
              <a:t> in an index definition is no longer ignored but causes storage of key values </a:t>
            </a:r>
            <a:r>
              <a:rPr lang="en-US" altLang="zh-CN" dirty="0">
                <a:solidFill>
                  <a:srgbClr val="FF0000"/>
                </a:solidFill>
              </a:rPr>
              <a:t>in descending order</a:t>
            </a:r>
            <a:r>
              <a:rPr lang="en-US" altLang="zh-CN" dirty="0"/>
              <a:t>. </a:t>
            </a:r>
          </a:p>
          <a:p>
            <a:pPr lvl="1"/>
            <a:r>
              <a:rPr lang="en-US" altLang="zh-CN" dirty="0"/>
              <a:t>Previously, indexes could be scanned in reverse order but at a </a:t>
            </a:r>
            <a:r>
              <a:rPr lang="en-US" altLang="zh-CN" dirty="0">
                <a:solidFill>
                  <a:srgbClr val="FF0000"/>
                </a:solidFill>
              </a:rPr>
              <a:t>performance penalty</a:t>
            </a:r>
            <a:r>
              <a:rPr lang="en-US" altLang="zh-CN" dirty="0"/>
              <a:t>. </a:t>
            </a:r>
          </a:p>
          <a:p>
            <a:pPr lvl="1"/>
            <a:r>
              <a:rPr lang="en-US" altLang="zh-CN" dirty="0"/>
              <a:t>A descending index can be scanned in forward order, which is more efficient. </a:t>
            </a:r>
          </a:p>
          <a:p>
            <a:pPr lvl="1"/>
            <a:r>
              <a:rPr lang="en-US" altLang="zh-CN" dirty="0"/>
              <a:t>Descending indexes also make it possible for the optimizer to use multiple-column indexes when the most efficient scan order </a:t>
            </a:r>
            <a:r>
              <a:rPr lang="en-US" altLang="zh-CN" dirty="0">
                <a:solidFill>
                  <a:srgbClr val="FF0000"/>
                </a:solidFill>
              </a:rPr>
              <a:t>mixes</a:t>
            </a:r>
            <a:r>
              <a:rPr lang="en-US" altLang="zh-CN" dirty="0"/>
              <a:t> ascending order for some columns and descending order for others.</a:t>
            </a:r>
          </a:p>
        </p:txBody>
      </p:sp>
      <p:sp>
        <p:nvSpPr>
          <p:cNvPr id="4" name="灯片编号占位符 3">
            <a:extLst>
              <a:ext uri="{FF2B5EF4-FFF2-40B4-BE49-F238E27FC236}">
                <a16:creationId xmlns:a16="http://schemas.microsoft.com/office/drawing/2014/main" id="{B4E53CB1-2D34-B845-AD22-DAC92506B9D3}"/>
              </a:ext>
            </a:extLst>
          </p:cNvPr>
          <p:cNvSpPr>
            <a:spLocks noGrp="1"/>
          </p:cNvSpPr>
          <p:nvPr>
            <p:ph type="sldNum" sz="quarter" idx="12"/>
          </p:nvPr>
        </p:nvSpPr>
        <p:spPr/>
        <p:txBody>
          <a:bodyPr/>
          <a:lstStyle/>
          <a:p>
            <a:fld id="{CB818ED7-1FAF-4BEC-A906-EB6564C334EB}" type="slidenum">
              <a:rPr lang="zh-CN" altLang="en-US" smtClean="0"/>
              <a:pPr/>
              <a:t>24</a:t>
            </a:fld>
            <a:endParaRPr lang="zh-CN" altLang="en-US" dirty="0"/>
          </a:p>
        </p:txBody>
      </p:sp>
      <p:sp>
        <p:nvSpPr>
          <p:cNvPr id="7" name="矩形 6">
            <a:extLst>
              <a:ext uri="{FF2B5EF4-FFF2-40B4-BE49-F238E27FC236}">
                <a16:creationId xmlns:a16="http://schemas.microsoft.com/office/drawing/2014/main" id="{A68FDC6B-5300-F040-A983-867F3DA148B6}"/>
              </a:ext>
            </a:extLst>
          </p:cNvPr>
          <p:cNvSpPr/>
          <p:nvPr/>
        </p:nvSpPr>
        <p:spPr>
          <a:xfrm>
            <a:off x="2857500" y="2225501"/>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86269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A44CB-F7B9-9041-99F6-3DBDD2817997}"/>
              </a:ext>
            </a:extLst>
          </p:cNvPr>
          <p:cNvSpPr>
            <a:spLocks noGrp="1"/>
          </p:cNvSpPr>
          <p:nvPr>
            <p:ph type="title"/>
          </p:nvPr>
        </p:nvSpPr>
        <p:spPr>
          <a:xfrm>
            <a:off x="107504" y="105708"/>
            <a:ext cx="6678742" cy="413814"/>
          </a:xfrm>
        </p:spPr>
        <p:txBody>
          <a:bodyPr/>
          <a:lstStyle/>
          <a:p>
            <a:r>
              <a:rPr kumimoji="1" lang="en-US" altLang="zh-CN" dirty="0"/>
              <a:t>Descending Indexes</a:t>
            </a:r>
            <a:endParaRPr kumimoji="1" lang="zh-CN" altLang="en-US" dirty="0"/>
          </a:p>
        </p:txBody>
      </p:sp>
      <p:sp>
        <p:nvSpPr>
          <p:cNvPr id="3" name="内容占位符 2">
            <a:extLst>
              <a:ext uri="{FF2B5EF4-FFF2-40B4-BE49-F238E27FC236}">
                <a16:creationId xmlns:a16="http://schemas.microsoft.com/office/drawing/2014/main" id="{A898498B-9ECD-DF47-8033-8EF39245ABB7}"/>
              </a:ext>
            </a:extLst>
          </p:cNvPr>
          <p:cNvSpPr>
            <a:spLocks noGrp="1"/>
          </p:cNvSpPr>
          <p:nvPr>
            <p:ph idx="1"/>
          </p:nvPr>
        </p:nvSpPr>
        <p:spPr/>
        <p:txBody>
          <a:bodyPr>
            <a:normAutofit/>
          </a:bodyPr>
          <a:lstStyle/>
          <a:p>
            <a:r>
              <a:rPr lang="en-US" altLang="zh-CN" dirty="0"/>
              <a:t>Consider the following table definition</a:t>
            </a:r>
          </a:p>
          <a:p>
            <a:pPr marL="342900" lvl="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 </a:t>
            </a:r>
            <a:r>
              <a:rPr lang="en-US" altLang="zh-CN" dirty="0">
                <a:solidFill>
                  <a:srgbClr val="999999"/>
                </a:solidFill>
                <a:latin typeface="Liberation Mono"/>
              </a:rPr>
              <a:t>(</a:t>
            </a:r>
          </a:p>
          <a:p>
            <a:pPr marL="342900" lvl="1" indent="0">
              <a:buNone/>
            </a:pPr>
            <a:r>
              <a:rPr lang="zh-CN" altLang="en-US" dirty="0">
                <a:solidFill>
                  <a:srgbClr val="999999"/>
                </a:solidFill>
                <a:latin typeface="Liberation Mono"/>
              </a:rPr>
              <a:t>    </a:t>
            </a:r>
            <a:r>
              <a:rPr lang="en-US" altLang="zh-CN" dirty="0">
                <a:solidFill>
                  <a:srgbClr val="000000"/>
                </a:solidFill>
                <a:latin typeface="Liberation Mono"/>
              </a:rPr>
              <a:t> c1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INDEX</a:t>
            </a:r>
            <a:r>
              <a:rPr lang="en-US" altLang="zh-CN" dirty="0">
                <a:solidFill>
                  <a:srgbClr val="000000"/>
                </a:solidFill>
                <a:latin typeface="Liberation Mono"/>
              </a:rPr>
              <a:t> idx1 </a:t>
            </a:r>
            <a:r>
              <a:rPr lang="en-US" altLang="zh-CN" dirty="0">
                <a:solidFill>
                  <a:srgbClr val="999999"/>
                </a:solidFill>
                <a:latin typeface="Liberation Mono"/>
              </a:rPr>
              <a:t>(</a:t>
            </a:r>
            <a:r>
              <a:rPr lang="en-US" altLang="zh-CN" dirty="0">
                <a:solidFill>
                  <a:srgbClr val="000000"/>
                </a:solidFill>
                <a:latin typeface="Liberation Mono"/>
              </a:rPr>
              <a:t>c1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INDEX</a:t>
            </a:r>
            <a:r>
              <a:rPr lang="en-US" altLang="zh-CN" dirty="0">
                <a:solidFill>
                  <a:srgbClr val="000000"/>
                </a:solidFill>
                <a:latin typeface="Liberation Mono"/>
              </a:rPr>
              <a:t> idx2 </a:t>
            </a:r>
            <a:r>
              <a:rPr lang="en-US" altLang="zh-CN" dirty="0">
                <a:solidFill>
                  <a:srgbClr val="999999"/>
                </a:solidFill>
                <a:latin typeface="Liberation Mono"/>
              </a:rPr>
              <a:t>(</a:t>
            </a:r>
            <a:r>
              <a:rPr lang="en-US" altLang="zh-CN" dirty="0">
                <a:solidFill>
                  <a:srgbClr val="000000"/>
                </a:solidFill>
                <a:latin typeface="Liberation Mono"/>
              </a:rPr>
              <a:t>c1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DESC</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zh-CN" altLang="en-US" dirty="0">
                <a:solidFill>
                  <a:srgbClr val="0077AA"/>
                </a:solidFill>
                <a:latin typeface="Liberation Mono"/>
              </a:rPr>
              <a:t>     </a:t>
            </a:r>
            <a:r>
              <a:rPr lang="en-US" altLang="zh-CN" dirty="0">
                <a:solidFill>
                  <a:srgbClr val="0077AA"/>
                </a:solidFill>
                <a:latin typeface="Liberation Mono"/>
              </a:rPr>
              <a:t>INDEX</a:t>
            </a:r>
            <a:r>
              <a:rPr lang="en-US" altLang="zh-CN" dirty="0">
                <a:solidFill>
                  <a:srgbClr val="000000"/>
                </a:solidFill>
                <a:latin typeface="Liberation Mono"/>
              </a:rPr>
              <a:t> idx3 </a:t>
            </a:r>
            <a:r>
              <a:rPr lang="en-US" altLang="zh-CN" dirty="0">
                <a:solidFill>
                  <a:srgbClr val="999999"/>
                </a:solidFill>
                <a:latin typeface="Liberation Mono"/>
              </a:rPr>
              <a:t>(</a:t>
            </a:r>
            <a:r>
              <a:rPr lang="en-US" altLang="zh-CN" dirty="0">
                <a:solidFill>
                  <a:srgbClr val="000000"/>
                </a:solidFill>
                <a:latin typeface="Liberation Mono"/>
              </a:rPr>
              <a:t>c1 </a:t>
            </a:r>
            <a:r>
              <a:rPr lang="en-US" altLang="zh-CN" dirty="0">
                <a:solidFill>
                  <a:srgbClr val="0077AA"/>
                </a:solidFill>
                <a:latin typeface="Liberation Mono"/>
              </a:rPr>
              <a:t>DESC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INDEX</a:t>
            </a:r>
            <a:r>
              <a:rPr lang="en-US" altLang="zh-CN" dirty="0">
                <a:solidFill>
                  <a:srgbClr val="000000"/>
                </a:solidFill>
                <a:latin typeface="Liberation Mono"/>
              </a:rPr>
              <a:t> idx4 </a:t>
            </a:r>
            <a:r>
              <a:rPr lang="en-US" altLang="zh-CN" dirty="0">
                <a:solidFill>
                  <a:srgbClr val="999999"/>
                </a:solidFill>
                <a:latin typeface="Liberation Mono"/>
              </a:rPr>
              <a:t>(</a:t>
            </a:r>
            <a:r>
              <a:rPr lang="en-US" altLang="zh-CN" dirty="0">
                <a:solidFill>
                  <a:srgbClr val="000000"/>
                </a:solidFill>
                <a:latin typeface="Liberation Mono"/>
              </a:rPr>
              <a:t>c1 </a:t>
            </a:r>
            <a:r>
              <a:rPr lang="en-US" altLang="zh-CN" dirty="0">
                <a:solidFill>
                  <a:srgbClr val="0077AA"/>
                </a:solidFill>
                <a:latin typeface="Liberation Mono"/>
              </a:rPr>
              <a:t>DESC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DESC</a:t>
            </a:r>
            <a:r>
              <a:rPr lang="en-US" altLang="zh-CN" dirty="0">
                <a:solidFill>
                  <a:srgbClr val="999999"/>
                </a:solidFill>
                <a:latin typeface="Liberation Mono"/>
              </a:rPr>
              <a:t>)</a:t>
            </a:r>
          </a:p>
          <a:p>
            <a:pPr marL="342900" lvl="1" indent="0">
              <a:buNone/>
            </a:pPr>
            <a:r>
              <a:rPr lang="en-US" altLang="zh-CN" dirty="0">
                <a:solidFill>
                  <a:srgbClr val="999999"/>
                </a:solidFill>
                <a:latin typeface="Liberation Mono"/>
              </a:rPr>
              <a:t>);</a:t>
            </a:r>
          </a:p>
          <a:p>
            <a:pPr marL="342900" lvl="1" indent="0">
              <a:buNone/>
            </a:pPr>
            <a:endParaRPr lang="en-US" altLang="zh-CN" dirty="0">
              <a:solidFill>
                <a:srgbClr val="999999"/>
              </a:solidFill>
              <a:latin typeface="Liberation Mono"/>
            </a:endParaRPr>
          </a:p>
          <a:p>
            <a:pPr marL="342900" lvl="1" indent="0">
              <a:buNone/>
            </a:pPr>
            <a:r>
              <a:rPr lang="en-US" altLang="zh-CN" dirty="0">
                <a:solidFill>
                  <a:srgbClr val="0077AA"/>
                </a:solidFill>
                <a:latin typeface="Liberation Mono"/>
              </a:rPr>
              <a:t>ORDER</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c1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ASC</a:t>
            </a:r>
            <a:r>
              <a:rPr lang="en-US" altLang="zh-CN" dirty="0">
                <a:solidFill>
                  <a:srgbClr val="000000"/>
                </a:solidFill>
                <a:latin typeface="Liberation Mono"/>
              </a:rPr>
              <a:t> </a:t>
            </a:r>
            <a:r>
              <a:rPr lang="en-US" altLang="zh-CN" dirty="0">
                <a:solidFill>
                  <a:srgbClr val="708090"/>
                </a:solidFill>
                <a:latin typeface="Liberation Mono"/>
              </a:rPr>
              <a:t>-- optimizer can use idx1</a:t>
            </a:r>
            <a:r>
              <a:rPr lang="en-US" altLang="zh-CN" dirty="0">
                <a:solidFill>
                  <a:srgbClr val="000000"/>
                </a:solidFill>
                <a:latin typeface="Liberation Mono"/>
              </a:rPr>
              <a:t> </a:t>
            </a:r>
          </a:p>
          <a:p>
            <a:pPr marL="342900" lvl="1" indent="0">
              <a:buNone/>
            </a:pPr>
            <a:r>
              <a:rPr lang="en-US" altLang="zh-CN" dirty="0">
                <a:solidFill>
                  <a:srgbClr val="0077AA"/>
                </a:solidFill>
                <a:latin typeface="Liberation Mono"/>
              </a:rPr>
              <a:t>ORDER</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c1 </a:t>
            </a:r>
            <a:r>
              <a:rPr lang="en-US" altLang="zh-CN" dirty="0">
                <a:solidFill>
                  <a:srgbClr val="0077AA"/>
                </a:solidFill>
                <a:latin typeface="Liberation Mono"/>
              </a:rPr>
              <a:t>DESC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DESC</a:t>
            </a:r>
            <a:r>
              <a:rPr lang="en-US" altLang="zh-CN" dirty="0">
                <a:solidFill>
                  <a:srgbClr val="000000"/>
                </a:solidFill>
                <a:latin typeface="Liberation Mono"/>
              </a:rPr>
              <a:t> </a:t>
            </a:r>
            <a:r>
              <a:rPr lang="en-US" altLang="zh-CN" dirty="0">
                <a:solidFill>
                  <a:srgbClr val="708090"/>
                </a:solidFill>
                <a:latin typeface="Liberation Mono"/>
              </a:rPr>
              <a:t>-- optimizer can use idx4</a:t>
            </a:r>
            <a:r>
              <a:rPr lang="en-US" altLang="zh-CN" dirty="0">
                <a:solidFill>
                  <a:srgbClr val="000000"/>
                </a:solidFill>
                <a:latin typeface="Liberation Mono"/>
              </a:rPr>
              <a:t> </a:t>
            </a:r>
          </a:p>
          <a:p>
            <a:pPr marL="342900" lvl="1" indent="0">
              <a:buNone/>
            </a:pPr>
            <a:r>
              <a:rPr lang="en-US" altLang="zh-CN" dirty="0">
                <a:solidFill>
                  <a:srgbClr val="0077AA"/>
                </a:solidFill>
                <a:latin typeface="Liberation Mono"/>
              </a:rPr>
              <a:t>ORDER</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c1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DESC</a:t>
            </a:r>
            <a:r>
              <a:rPr lang="en-US" altLang="zh-CN" dirty="0">
                <a:solidFill>
                  <a:srgbClr val="000000"/>
                </a:solidFill>
                <a:latin typeface="Liberation Mono"/>
              </a:rPr>
              <a:t> </a:t>
            </a:r>
            <a:r>
              <a:rPr lang="en-US" altLang="zh-CN" dirty="0">
                <a:solidFill>
                  <a:srgbClr val="708090"/>
                </a:solidFill>
                <a:latin typeface="Liberation Mono"/>
              </a:rPr>
              <a:t>-- optimizer can use idx2</a:t>
            </a:r>
            <a:r>
              <a:rPr lang="en-US" altLang="zh-CN" dirty="0">
                <a:solidFill>
                  <a:srgbClr val="000000"/>
                </a:solidFill>
                <a:latin typeface="Liberation Mono"/>
              </a:rPr>
              <a:t> </a:t>
            </a:r>
          </a:p>
          <a:p>
            <a:pPr marL="342900" lvl="1" indent="0">
              <a:buNone/>
            </a:pPr>
            <a:r>
              <a:rPr lang="en-US" altLang="zh-CN" dirty="0">
                <a:solidFill>
                  <a:srgbClr val="0077AA"/>
                </a:solidFill>
                <a:latin typeface="Liberation Mono"/>
              </a:rPr>
              <a:t>ORDER</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c1 </a:t>
            </a:r>
            <a:r>
              <a:rPr lang="en-US" altLang="zh-CN" dirty="0">
                <a:solidFill>
                  <a:srgbClr val="0077AA"/>
                </a:solidFill>
                <a:latin typeface="Liberation Mono"/>
              </a:rPr>
              <a:t>DESC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ASC</a:t>
            </a:r>
            <a:r>
              <a:rPr lang="en-US" altLang="zh-CN" dirty="0">
                <a:solidFill>
                  <a:srgbClr val="000000"/>
                </a:solidFill>
                <a:latin typeface="Liberation Mono"/>
              </a:rPr>
              <a:t> </a:t>
            </a:r>
            <a:r>
              <a:rPr lang="en-US" altLang="zh-CN" dirty="0">
                <a:solidFill>
                  <a:srgbClr val="708090"/>
                </a:solidFill>
                <a:latin typeface="Liberation Mono"/>
              </a:rPr>
              <a:t>-- optimizer can use idx3</a:t>
            </a:r>
            <a:endParaRPr lang="zh-CN" altLang="en-US" dirty="0"/>
          </a:p>
          <a:p>
            <a:pPr marL="342900" lvl="1" indent="0">
              <a:buNone/>
            </a:pPr>
            <a:endParaRPr lang="zh-CN" altLang="en-US" dirty="0"/>
          </a:p>
        </p:txBody>
      </p:sp>
      <p:sp>
        <p:nvSpPr>
          <p:cNvPr id="4" name="灯片编号占位符 3">
            <a:extLst>
              <a:ext uri="{FF2B5EF4-FFF2-40B4-BE49-F238E27FC236}">
                <a16:creationId xmlns:a16="http://schemas.microsoft.com/office/drawing/2014/main" id="{B4E53CB1-2D34-B845-AD22-DAC92506B9D3}"/>
              </a:ext>
            </a:extLst>
          </p:cNvPr>
          <p:cNvSpPr>
            <a:spLocks noGrp="1"/>
          </p:cNvSpPr>
          <p:nvPr>
            <p:ph type="sldNum" sz="quarter" idx="12"/>
          </p:nvPr>
        </p:nvSpPr>
        <p:spPr/>
        <p:txBody>
          <a:bodyPr/>
          <a:lstStyle/>
          <a:p>
            <a:fld id="{CB818ED7-1FAF-4BEC-A906-EB6564C334EB}" type="slidenum">
              <a:rPr lang="zh-CN" altLang="en-US" smtClean="0"/>
              <a:pPr/>
              <a:t>25</a:t>
            </a:fld>
            <a:endParaRPr lang="zh-CN" altLang="en-US" dirty="0"/>
          </a:p>
        </p:txBody>
      </p:sp>
      <p:sp>
        <p:nvSpPr>
          <p:cNvPr id="7" name="矩形 6">
            <a:extLst>
              <a:ext uri="{FF2B5EF4-FFF2-40B4-BE49-F238E27FC236}">
                <a16:creationId xmlns:a16="http://schemas.microsoft.com/office/drawing/2014/main" id="{A68FDC6B-5300-F040-A983-867F3DA148B6}"/>
              </a:ext>
            </a:extLst>
          </p:cNvPr>
          <p:cNvSpPr/>
          <p:nvPr/>
        </p:nvSpPr>
        <p:spPr>
          <a:xfrm>
            <a:off x="2857500" y="2225501"/>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1777324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86B12-F5F8-814C-A65B-040F3FC51B3F}"/>
              </a:ext>
            </a:extLst>
          </p:cNvPr>
          <p:cNvSpPr>
            <a:spLocks noGrp="1"/>
          </p:cNvSpPr>
          <p:nvPr>
            <p:ph type="title"/>
          </p:nvPr>
        </p:nvSpPr>
        <p:spPr/>
        <p:txBody>
          <a:bodyPr/>
          <a:lstStyle/>
          <a:p>
            <a:r>
              <a:rPr kumimoji="1" lang="en-US" altLang="zh-CN" dirty="0"/>
              <a:t>Optimizing Database Structure</a:t>
            </a:r>
            <a:endParaRPr kumimoji="1" lang="zh-CN" altLang="en-US" dirty="0"/>
          </a:p>
        </p:txBody>
      </p:sp>
      <p:sp>
        <p:nvSpPr>
          <p:cNvPr id="3" name="内容占位符 2">
            <a:extLst>
              <a:ext uri="{FF2B5EF4-FFF2-40B4-BE49-F238E27FC236}">
                <a16:creationId xmlns:a16="http://schemas.microsoft.com/office/drawing/2014/main" id="{19EF3BFA-9865-F04A-91A1-50A5F6D0F906}"/>
              </a:ext>
            </a:extLst>
          </p:cNvPr>
          <p:cNvSpPr>
            <a:spLocks noGrp="1"/>
          </p:cNvSpPr>
          <p:nvPr>
            <p:ph idx="1"/>
          </p:nvPr>
        </p:nvSpPr>
        <p:spPr/>
        <p:txBody>
          <a:bodyPr/>
          <a:lstStyle/>
          <a:p>
            <a:r>
              <a:rPr lang="en-US" altLang="zh-CN" dirty="0"/>
              <a:t>In your role as a database designer, look for the most efficient way to organize your schemas, tables, and columns. </a:t>
            </a:r>
          </a:p>
          <a:p>
            <a:endParaRPr lang="en-US" altLang="zh-CN" dirty="0"/>
          </a:p>
          <a:p>
            <a:r>
              <a:rPr lang="en-US" altLang="zh-CN" dirty="0"/>
              <a:t>As when tuning application code, </a:t>
            </a:r>
          </a:p>
          <a:p>
            <a:pPr lvl="1"/>
            <a:r>
              <a:rPr lang="en-US" altLang="zh-CN" dirty="0"/>
              <a:t>you minimize I/O, </a:t>
            </a:r>
          </a:p>
          <a:p>
            <a:pPr lvl="1"/>
            <a:r>
              <a:rPr lang="en-US" altLang="zh-CN" dirty="0"/>
              <a:t>keep related items together, </a:t>
            </a:r>
          </a:p>
          <a:p>
            <a:pPr lvl="1"/>
            <a:r>
              <a:rPr lang="en-US" altLang="zh-CN" dirty="0"/>
              <a:t>and plan ahead so that performance stays high as the data volume increases. </a:t>
            </a:r>
          </a:p>
          <a:p>
            <a:r>
              <a:rPr lang="en-US" altLang="zh-CN" dirty="0"/>
              <a:t>Starting with an efficient database design makes </a:t>
            </a:r>
          </a:p>
          <a:p>
            <a:pPr lvl="1"/>
            <a:r>
              <a:rPr lang="en-US" altLang="zh-CN" dirty="0"/>
              <a:t>it easier for team members to write high-performing application code, </a:t>
            </a:r>
          </a:p>
          <a:p>
            <a:pPr lvl="1"/>
            <a:r>
              <a:rPr lang="en-US" altLang="zh-CN" dirty="0"/>
              <a:t>and makes the database likely to endure as applications evolve and are rewritten.</a:t>
            </a:r>
            <a:endParaRPr kumimoji="1" lang="zh-CN" altLang="en-US" dirty="0"/>
          </a:p>
        </p:txBody>
      </p:sp>
      <p:sp>
        <p:nvSpPr>
          <p:cNvPr id="4" name="灯片编号占位符 3">
            <a:extLst>
              <a:ext uri="{FF2B5EF4-FFF2-40B4-BE49-F238E27FC236}">
                <a16:creationId xmlns:a16="http://schemas.microsoft.com/office/drawing/2014/main" id="{C76696B7-92E8-A94A-8AB3-1C5926F61A56}"/>
              </a:ext>
            </a:extLst>
          </p:cNvPr>
          <p:cNvSpPr>
            <a:spLocks noGrp="1"/>
          </p:cNvSpPr>
          <p:nvPr>
            <p:ph type="sldNum" sz="quarter" idx="12"/>
          </p:nvPr>
        </p:nvSpPr>
        <p:spPr/>
        <p:txBody>
          <a:bodyPr/>
          <a:lstStyle/>
          <a:p>
            <a:fld id="{CB818ED7-1FAF-4BEC-A906-EB6564C334EB}" type="slidenum">
              <a:rPr lang="zh-CN" altLang="en-US" smtClean="0"/>
              <a:pPr/>
              <a:t>26</a:t>
            </a:fld>
            <a:endParaRPr lang="zh-CN" altLang="en-US" dirty="0"/>
          </a:p>
        </p:txBody>
      </p:sp>
    </p:spTree>
    <p:extLst>
      <p:ext uri="{BB962C8B-B14F-4D97-AF65-F5344CB8AC3E}">
        <p14:creationId xmlns:p14="http://schemas.microsoft.com/office/powerpoint/2010/main" val="1462701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41780-6BFE-F64F-BB4D-2B6F87DBB4FB}"/>
              </a:ext>
            </a:extLst>
          </p:cNvPr>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a:extLst>
              <a:ext uri="{FF2B5EF4-FFF2-40B4-BE49-F238E27FC236}">
                <a16:creationId xmlns:a16="http://schemas.microsoft.com/office/drawing/2014/main" id="{732F6245-8216-F84D-9030-8FEA4D2D6D02}"/>
              </a:ext>
            </a:extLst>
          </p:cNvPr>
          <p:cNvSpPr>
            <a:spLocks noGrp="1"/>
          </p:cNvSpPr>
          <p:nvPr>
            <p:ph idx="1"/>
          </p:nvPr>
        </p:nvSpPr>
        <p:spPr/>
        <p:txBody>
          <a:bodyPr>
            <a:normAutofit lnSpcReduction="10000"/>
          </a:bodyPr>
          <a:lstStyle/>
          <a:p>
            <a:r>
              <a:rPr lang="en-US" altLang="zh-CN" dirty="0"/>
              <a:t>Design your tables to </a:t>
            </a:r>
            <a:r>
              <a:rPr lang="en-US" altLang="zh-CN" dirty="0">
                <a:solidFill>
                  <a:srgbClr val="FF0000"/>
                </a:solidFill>
              </a:rPr>
              <a:t>minimize their space on the disk</a:t>
            </a:r>
            <a:r>
              <a:rPr lang="en-US" altLang="zh-CN" dirty="0"/>
              <a:t>. </a:t>
            </a:r>
          </a:p>
          <a:p>
            <a:pPr lvl="1"/>
            <a:r>
              <a:rPr lang="en-US" altLang="zh-CN" dirty="0"/>
              <a:t>This can result in huge improvements by </a:t>
            </a:r>
            <a:r>
              <a:rPr lang="en-US" altLang="zh-CN" dirty="0">
                <a:solidFill>
                  <a:srgbClr val="FF0000"/>
                </a:solidFill>
              </a:rPr>
              <a:t>reducing the amount of data written to and read from disk.</a:t>
            </a:r>
            <a:r>
              <a:rPr lang="en-US" altLang="zh-CN" dirty="0"/>
              <a:t> </a:t>
            </a:r>
          </a:p>
          <a:p>
            <a:pPr lvl="1"/>
            <a:r>
              <a:rPr lang="en-US" altLang="zh-CN" dirty="0"/>
              <a:t>Smaller tables normally require </a:t>
            </a:r>
            <a:r>
              <a:rPr lang="en-US" altLang="zh-CN" dirty="0">
                <a:solidFill>
                  <a:srgbClr val="FF0000"/>
                </a:solidFill>
              </a:rPr>
              <a:t>less main memory </a:t>
            </a:r>
            <a:r>
              <a:rPr lang="en-US" altLang="zh-CN" dirty="0"/>
              <a:t>while their contents are being actively processed during query execution. </a:t>
            </a:r>
          </a:p>
          <a:p>
            <a:pPr lvl="1"/>
            <a:r>
              <a:rPr lang="en-US" altLang="zh-CN" dirty="0"/>
              <a:t>Any space reduction for table data also results in </a:t>
            </a:r>
            <a:r>
              <a:rPr lang="en-US" altLang="zh-CN" dirty="0">
                <a:solidFill>
                  <a:srgbClr val="FF0000"/>
                </a:solidFill>
              </a:rPr>
              <a:t>smaller indexes </a:t>
            </a:r>
            <a:r>
              <a:rPr lang="en-US" altLang="zh-CN" dirty="0"/>
              <a:t>that can be processed faster.</a:t>
            </a:r>
          </a:p>
          <a:p>
            <a:pPr lvl="1"/>
            <a:endParaRPr kumimoji="1" lang="en-US" altLang="zh-CN" dirty="0"/>
          </a:p>
          <a:p>
            <a:pPr fontAlgn="base"/>
            <a:r>
              <a:rPr lang="en-US" altLang="zh-CN" dirty="0"/>
              <a:t>You can get better performance for a table and minimize storage space by using the techniques listed here:</a:t>
            </a:r>
          </a:p>
          <a:p>
            <a:pPr lvl="1" fontAlgn="base"/>
            <a:r>
              <a:rPr lang="en-US" altLang="zh-CN" dirty="0"/>
              <a:t>Table Columns</a:t>
            </a:r>
          </a:p>
          <a:p>
            <a:pPr lvl="1" fontAlgn="base"/>
            <a:r>
              <a:rPr lang="en-US" altLang="zh-CN" dirty="0"/>
              <a:t>Row Format</a:t>
            </a:r>
          </a:p>
          <a:p>
            <a:pPr lvl="1" fontAlgn="base"/>
            <a:r>
              <a:rPr lang="en-US" altLang="zh-CN" dirty="0"/>
              <a:t>Indexes</a:t>
            </a:r>
          </a:p>
          <a:p>
            <a:pPr lvl="1" fontAlgn="base"/>
            <a:r>
              <a:rPr lang="en-US" altLang="zh-CN" dirty="0"/>
              <a:t>Joins</a:t>
            </a:r>
          </a:p>
          <a:p>
            <a:pPr lvl="1" fontAlgn="base"/>
            <a:r>
              <a:rPr lang="en-US" altLang="zh-CN" dirty="0"/>
              <a:t>Normalization</a:t>
            </a:r>
            <a:br>
              <a:rPr lang="en-US" altLang="zh-CN" dirty="0"/>
            </a:br>
            <a:endParaRPr lang="en-US" altLang="zh-CN" dirty="0"/>
          </a:p>
          <a:p>
            <a:pPr lvl="1"/>
            <a:endParaRPr kumimoji="1" lang="zh-CN" altLang="en-US" dirty="0"/>
          </a:p>
        </p:txBody>
      </p:sp>
      <p:sp>
        <p:nvSpPr>
          <p:cNvPr id="4" name="灯片编号占位符 3">
            <a:extLst>
              <a:ext uri="{FF2B5EF4-FFF2-40B4-BE49-F238E27FC236}">
                <a16:creationId xmlns:a16="http://schemas.microsoft.com/office/drawing/2014/main" id="{F197E480-F2E9-F44E-8752-91B35076F76A}"/>
              </a:ext>
            </a:extLst>
          </p:cNvPr>
          <p:cNvSpPr>
            <a:spLocks noGrp="1"/>
          </p:cNvSpPr>
          <p:nvPr>
            <p:ph type="sldNum" sz="quarter" idx="12"/>
          </p:nvPr>
        </p:nvSpPr>
        <p:spPr/>
        <p:txBody>
          <a:bodyPr/>
          <a:lstStyle/>
          <a:p>
            <a:fld id="{CB818ED7-1FAF-4BEC-A906-EB6564C334EB}" type="slidenum">
              <a:rPr lang="zh-CN" altLang="en-US" smtClean="0"/>
              <a:pPr/>
              <a:t>27</a:t>
            </a:fld>
            <a:endParaRPr lang="zh-CN" altLang="en-US" dirty="0"/>
          </a:p>
        </p:txBody>
      </p:sp>
    </p:spTree>
    <p:extLst>
      <p:ext uri="{BB962C8B-B14F-4D97-AF65-F5344CB8AC3E}">
        <p14:creationId xmlns:p14="http://schemas.microsoft.com/office/powerpoint/2010/main" val="529539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93B51-160B-C149-BCA0-B84B5F60CD86}"/>
              </a:ext>
            </a:extLst>
          </p:cNvPr>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a:extLst>
              <a:ext uri="{FF2B5EF4-FFF2-40B4-BE49-F238E27FC236}">
                <a16:creationId xmlns:a16="http://schemas.microsoft.com/office/drawing/2014/main" id="{24BDBB31-D0B7-354B-A344-912BD6293B23}"/>
              </a:ext>
            </a:extLst>
          </p:cNvPr>
          <p:cNvSpPr>
            <a:spLocks noGrp="1"/>
          </p:cNvSpPr>
          <p:nvPr>
            <p:ph idx="1"/>
          </p:nvPr>
        </p:nvSpPr>
        <p:spPr/>
        <p:txBody>
          <a:bodyPr/>
          <a:lstStyle/>
          <a:p>
            <a:pPr fontAlgn="base"/>
            <a:r>
              <a:rPr lang="en-US" altLang="zh-CN" b="1" dirty="0"/>
              <a:t>Table Columns</a:t>
            </a:r>
          </a:p>
          <a:p>
            <a:pPr lvl="1" fontAlgn="base"/>
            <a:r>
              <a:rPr lang="en-US" altLang="zh-CN" dirty="0"/>
              <a:t>Use the most efficient (</a:t>
            </a:r>
            <a:r>
              <a:rPr lang="en-US" altLang="zh-CN" dirty="0">
                <a:solidFill>
                  <a:srgbClr val="FF0000"/>
                </a:solidFill>
              </a:rPr>
              <a:t>smallest</a:t>
            </a:r>
            <a:r>
              <a:rPr lang="en-US" altLang="zh-CN" dirty="0"/>
              <a:t>) data types possible. MySQL has many specialized types that save disk space and memory. </a:t>
            </a:r>
          </a:p>
          <a:p>
            <a:pPr lvl="2" fontAlgn="base"/>
            <a:r>
              <a:rPr lang="en-US" altLang="zh-CN" dirty="0"/>
              <a:t>For example, use the smaller integer types if possible to get smaller tables. </a:t>
            </a:r>
            <a:r>
              <a:rPr lang="en-US" altLang="zh-CN" dirty="0">
                <a:hlinkClick r:id="rId2" tooltip="11.1.2 Integer Types (Exact Value) - INTEGER, INT, SMALLINT, TINYINT, MEDIUMINT, BIGINT"/>
              </a:rPr>
              <a:t>MEDIUMINT</a:t>
            </a:r>
            <a:r>
              <a:rPr lang="en-US" altLang="zh-CN" dirty="0"/>
              <a:t> is often a better choice than </a:t>
            </a:r>
            <a:r>
              <a:rPr lang="en-US" altLang="zh-CN" dirty="0">
                <a:hlinkClick r:id="rId2" tooltip="11.1.2 Integer Types (Exact Value) - INTEGER, INT, SMALLINT, TINYINT, MEDIUMINT, BIGINT"/>
              </a:rPr>
              <a:t>INT</a:t>
            </a:r>
            <a:r>
              <a:rPr lang="en-US" altLang="zh-CN" dirty="0"/>
              <a:t> because a </a:t>
            </a:r>
            <a:r>
              <a:rPr lang="en-US" altLang="zh-CN" dirty="0">
                <a:hlinkClick r:id="rId2" tooltip="11.1.2 Integer Types (Exact Value) - INTEGER, INT, SMALLINT, TINYINT, MEDIUMINT, BIGINT"/>
              </a:rPr>
              <a:t>MEDIUMINT</a:t>
            </a:r>
            <a:r>
              <a:rPr lang="en-US" altLang="zh-CN" dirty="0"/>
              <a:t> column uses 25% less space.</a:t>
            </a:r>
          </a:p>
          <a:p>
            <a:pPr lvl="1" fontAlgn="base"/>
            <a:r>
              <a:rPr lang="en-US" altLang="zh-CN" dirty="0"/>
              <a:t>Declare columns to be </a:t>
            </a:r>
            <a:r>
              <a:rPr lang="en-US" altLang="zh-CN" dirty="0">
                <a:solidFill>
                  <a:srgbClr val="FF0000"/>
                </a:solidFill>
              </a:rPr>
              <a:t>NOT NULL </a:t>
            </a:r>
            <a:r>
              <a:rPr lang="en-US" altLang="zh-CN" dirty="0"/>
              <a:t>if possible. </a:t>
            </a:r>
          </a:p>
          <a:p>
            <a:pPr lvl="2" fontAlgn="base"/>
            <a:r>
              <a:rPr lang="en-US" altLang="zh-CN" dirty="0"/>
              <a:t>It makes SQL operations faster, by enabling better use of indexes and eliminating overhead for testing whether each value is NULL. </a:t>
            </a:r>
          </a:p>
          <a:p>
            <a:pPr lvl="2" fontAlgn="base"/>
            <a:r>
              <a:rPr lang="en-US" altLang="zh-CN" dirty="0"/>
              <a:t>You also save some storage space, one bit per column. </a:t>
            </a:r>
          </a:p>
          <a:p>
            <a:pPr lvl="2" fontAlgn="base"/>
            <a:r>
              <a:rPr lang="en-US" altLang="zh-CN" dirty="0"/>
              <a:t>If you really need NULL values in your tables, use them. Just avoid the default setting that allows NULL values in every column.</a:t>
            </a:r>
          </a:p>
          <a:p>
            <a:endParaRPr kumimoji="1" lang="zh-CN" altLang="en-US" dirty="0"/>
          </a:p>
        </p:txBody>
      </p:sp>
      <p:sp>
        <p:nvSpPr>
          <p:cNvPr id="4" name="灯片编号占位符 3">
            <a:extLst>
              <a:ext uri="{FF2B5EF4-FFF2-40B4-BE49-F238E27FC236}">
                <a16:creationId xmlns:a16="http://schemas.microsoft.com/office/drawing/2014/main" id="{3E989485-6896-7042-B203-99200D076320}"/>
              </a:ext>
            </a:extLst>
          </p:cNvPr>
          <p:cNvSpPr>
            <a:spLocks noGrp="1"/>
          </p:cNvSpPr>
          <p:nvPr>
            <p:ph type="sldNum" sz="quarter" idx="12"/>
          </p:nvPr>
        </p:nvSpPr>
        <p:spPr/>
        <p:txBody>
          <a:bodyPr/>
          <a:lstStyle/>
          <a:p>
            <a:fld id="{CB818ED7-1FAF-4BEC-A906-EB6564C334EB}" type="slidenum">
              <a:rPr lang="zh-CN" altLang="en-US" smtClean="0"/>
              <a:pPr/>
              <a:t>28</a:t>
            </a:fld>
            <a:endParaRPr lang="zh-CN" altLang="en-US" dirty="0"/>
          </a:p>
        </p:txBody>
      </p:sp>
    </p:spTree>
    <p:extLst>
      <p:ext uri="{BB962C8B-B14F-4D97-AF65-F5344CB8AC3E}">
        <p14:creationId xmlns:p14="http://schemas.microsoft.com/office/powerpoint/2010/main" val="264478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93B51-160B-C149-BCA0-B84B5F60CD86}"/>
              </a:ext>
            </a:extLst>
          </p:cNvPr>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a:extLst>
              <a:ext uri="{FF2B5EF4-FFF2-40B4-BE49-F238E27FC236}">
                <a16:creationId xmlns:a16="http://schemas.microsoft.com/office/drawing/2014/main" id="{24BDBB31-D0B7-354B-A344-912BD6293B23}"/>
              </a:ext>
            </a:extLst>
          </p:cNvPr>
          <p:cNvSpPr>
            <a:spLocks noGrp="1"/>
          </p:cNvSpPr>
          <p:nvPr>
            <p:ph idx="1"/>
          </p:nvPr>
        </p:nvSpPr>
        <p:spPr/>
        <p:txBody>
          <a:bodyPr>
            <a:normAutofit/>
          </a:bodyPr>
          <a:lstStyle/>
          <a:p>
            <a:pPr fontAlgn="base"/>
            <a:r>
              <a:rPr lang="en-US" altLang="zh-CN" b="1" dirty="0"/>
              <a:t>Row Format</a:t>
            </a:r>
          </a:p>
          <a:p>
            <a:pPr lvl="1" fontAlgn="base"/>
            <a:r>
              <a:rPr lang="en-US" altLang="zh-CN" dirty="0" err="1"/>
              <a:t>InnoDB</a:t>
            </a:r>
            <a:r>
              <a:rPr lang="en-US" altLang="zh-CN" dirty="0"/>
              <a:t> tables are created using the </a:t>
            </a:r>
            <a:r>
              <a:rPr lang="en-US" altLang="zh-CN" dirty="0">
                <a:solidFill>
                  <a:srgbClr val="FF0000"/>
                </a:solidFill>
              </a:rPr>
              <a:t>DYNAMIC</a:t>
            </a:r>
            <a:r>
              <a:rPr lang="en-US" altLang="zh-CN" dirty="0"/>
              <a:t> row format by default. </a:t>
            </a:r>
          </a:p>
          <a:p>
            <a:pPr lvl="2" fontAlgn="base"/>
            <a:r>
              <a:rPr lang="en-US" altLang="zh-CN" dirty="0"/>
              <a:t>To use a row format other than DYNAMIC, configure </a:t>
            </a:r>
            <a:r>
              <a:rPr lang="en-US" altLang="zh-CN" dirty="0">
                <a:hlinkClick r:id="rId3"/>
              </a:rPr>
              <a:t>innodb_default_row_format</a:t>
            </a:r>
            <a:r>
              <a:rPr lang="en-US" altLang="zh-CN" dirty="0"/>
              <a:t>, or specify the </a:t>
            </a:r>
            <a:r>
              <a:rPr lang="en-US" altLang="zh-CN" dirty="0">
                <a:solidFill>
                  <a:srgbClr val="FF0000"/>
                </a:solidFill>
              </a:rPr>
              <a:t>ROW_FORMAT </a:t>
            </a:r>
            <a:r>
              <a:rPr lang="en-US" altLang="zh-CN" dirty="0"/>
              <a:t>option explicitly in a </a:t>
            </a:r>
            <a:r>
              <a:rPr lang="en-US" altLang="zh-CN" dirty="0">
                <a:hlinkClick r:id="rId4" tooltip="13.1.20 CREATE TABLE Statement"/>
              </a:rPr>
              <a:t>CREATE TABLE</a:t>
            </a:r>
            <a:r>
              <a:rPr lang="en-US" altLang="zh-CN" dirty="0"/>
              <a:t> or </a:t>
            </a:r>
            <a:r>
              <a:rPr lang="en-US" altLang="zh-CN" dirty="0">
                <a:hlinkClick r:id="rId5" tooltip="13.1.9 ALTER TABLE Statement"/>
              </a:rPr>
              <a:t>ALTER TABLE</a:t>
            </a:r>
            <a:r>
              <a:rPr lang="en-US" altLang="zh-CN" dirty="0"/>
              <a:t> statement.</a:t>
            </a:r>
          </a:p>
          <a:p>
            <a:pPr lvl="2" fontAlgn="base"/>
            <a:r>
              <a:rPr lang="en-US" altLang="zh-CN" dirty="0"/>
              <a:t>The compact family of row formats, which includes </a:t>
            </a:r>
            <a:r>
              <a:rPr lang="en-US" altLang="zh-CN" dirty="0">
                <a:solidFill>
                  <a:srgbClr val="FF0000"/>
                </a:solidFill>
              </a:rPr>
              <a:t>COMPACT</a:t>
            </a:r>
            <a:r>
              <a:rPr lang="en-US" altLang="zh-CN" dirty="0"/>
              <a:t>, </a:t>
            </a:r>
            <a:r>
              <a:rPr lang="en-US" altLang="zh-CN" dirty="0">
                <a:solidFill>
                  <a:srgbClr val="FF0000"/>
                </a:solidFill>
              </a:rPr>
              <a:t>DYNAMIC</a:t>
            </a:r>
            <a:r>
              <a:rPr lang="en-US" altLang="zh-CN" dirty="0"/>
              <a:t>, and </a:t>
            </a:r>
            <a:r>
              <a:rPr lang="en-US" altLang="zh-CN" dirty="0">
                <a:solidFill>
                  <a:srgbClr val="FF0000"/>
                </a:solidFill>
              </a:rPr>
              <a:t>COMPRESSED</a:t>
            </a:r>
            <a:r>
              <a:rPr lang="en-US" altLang="zh-CN" dirty="0"/>
              <a:t>, decreases row storage space at the cost of increasing CPU use for some operations.</a:t>
            </a:r>
          </a:p>
          <a:p>
            <a:pPr lvl="2" fontAlgn="base"/>
            <a:r>
              <a:rPr lang="en-US" altLang="zh-CN" dirty="0"/>
              <a:t>The compact family of row formats also optimizes </a:t>
            </a:r>
            <a:r>
              <a:rPr lang="en-US" altLang="zh-CN" dirty="0">
                <a:hlinkClick r:id="rId6" tooltip="11.3.2 The CHAR and VARCHAR Types"/>
              </a:rPr>
              <a:t>CHAR</a:t>
            </a:r>
            <a:r>
              <a:rPr lang="en-US" altLang="zh-CN" dirty="0"/>
              <a:t> column storage when using a </a:t>
            </a:r>
            <a:r>
              <a:rPr lang="en-US" altLang="zh-CN" dirty="0">
                <a:solidFill>
                  <a:srgbClr val="FF0000"/>
                </a:solidFill>
              </a:rPr>
              <a:t>variable-length character set </a:t>
            </a:r>
            <a:r>
              <a:rPr lang="en-US" altLang="zh-CN" dirty="0"/>
              <a:t>such as </a:t>
            </a:r>
            <a:r>
              <a:rPr lang="en-US" altLang="zh-CN" dirty="0">
                <a:solidFill>
                  <a:srgbClr val="FF0000"/>
                </a:solidFill>
              </a:rPr>
              <a:t>utf8mb3</a:t>
            </a:r>
            <a:r>
              <a:rPr lang="en-US" altLang="zh-CN" dirty="0"/>
              <a:t> or </a:t>
            </a:r>
            <a:r>
              <a:rPr lang="en-US" altLang="zh-CN" dirty="0">
                <a:solidFill>
                  <a:srgbClr val="FF0000"/>
                </a:solidFill>
              </a:rPr>
              <a:t>utf8mb4</a:t>
            </a:r>
            <a:r>
              <a:rPr lang="en-US" altLang="zh-CN" dirty="0"/>
              <a:t>. </a:t>
            </a:r>
          </a:p>
          <a:p>
            <a:pPr marL="538163" lvl="1" indent="-251222" fontAlgn="base"/>
            <a:r>
              <a:rPr lang="en-US" altLang="zh-CN" dirty="0"/>
              <a:t>With </a:t>
            </a:r>
            <a:r>
              <a:rPr lang="en-US" altLang="zh-CN" dirty="0">
                <a:solidFill>
                  <a:srgbClr val="FF0000"/>
                </a:solidFill>
              </a:rPr>
              <a:t>ROW_FORMAT=REDUNDANT</a:t>
            </a:r>
            <a:r>
              <a:rPr lang="en-US" altLang="zh-CN" dirty="0"/>
              <a:t>, CHAR(</a:t>
            </a:r>
            <a:r>
              <a:rPr lang="en-US" altLang="zh-CN" i="1" dirty="0"/>
              <a:t>N</a:t>
            </a:r>
            <a:r>
              <a:rPr lang="en-US" altLang="zh-CN" dirty="0"/>
              <a:t>) occupies </a:t>
            </a:r>
            <a:r>
              <a:rPr lang="en-US" altLang="zh-CN" i="1" dirty="0"/>
              <a:t>N</a:t>
            </a:r>
            <a:r>
              <a:rPr lang="en-US" altLang="zh-CN" dirty="0"/>
              <a:t> × the maximum byte length of the character set. </a:t>
            </a:r>
          </a:p>
          <a:p>
            <a:pPr marL="838200" lvl="2" indent="-251222" fontAlgn="base"/>
            <a:r>
              <a:rPr lang="en-US" altLang="zh-CN" dirty="0"/>
              <a:t>Many languages can be written primarily using </a:t>
            </a:r>
            <a:r>
              <a:rPr lang="en-US" altLang="zh-CN" dirty="0">
                <a:solidFill>
                  <a:srgbClr val="FF0000"/>
                </a:solidFill>
              </a:rPr>
              <a:t>single-byte</a:t>
            </a:r>
            <a:r>
              <a:rPr lang="zh-CN" altLang="en-US" dirty="0">
                <a:solidFill>
                  <a:srgbClr val="FF0000"/>
                </a:solidFill>
              </a:rPr>
              <a:t> </a:t>
            </a:r>
            <a:r>
              <a:rPr lang="en-US" altLang="zh-CN" dirty="0">
                <a:solidFill>
                  <a:srgbClr val="FF0000"/>
                </a:solidFill>
              </a:rPr>
              <a:t>utf8</a:t>
            </a:r>
            <a:r>
              <a:rPr lang="en-US" altLang="zh-CN" dirty="0"/>
              <a:t> characters, so a fixed storage length often wastes space. </a:t>
            </a:r>
          </a:p>
          <a:p>
            <a:pPr marL="538163" lvl="1" indent="-251222" fontAlgn="base"/>
            <a:r>
              <a:rPr lang="en-US" altLang="zh-CN" dirty="0"/>
              <a:t>With the compact family of rows formats, </a:t>
            </a:r>
            <a:r>
              <a:rPr lang="en-US" altLang="zh-CN" dirty="0" err="1"/>
              <a:t>InnoDB</a:t>
            </a:r>
            <a:r>
              <a:rPr lang="en-US" altLang="zh-CN" dirty="0"/>
              <a:t> allocates a variable amount of storage in the range of </a:t>
            </a:r>
            <a:r>
              <a:rPr lang="en-US" altLang="zh-CN" i="1" dirty="0"/>
              <a:t>N</a:t>
            </a:r>
            <a:r>
              <a:rPr lang="en-US" altLang="zh-CN" dirty="0"/>
              <a:t> to </a:t>
            </a:r>
            <a:r>
              <a:rPr lang="en-US" altLang="zh-CN" i="1" dirty="0"/>
              <a:t>N</a:t>
            </a:r>
            <a:r>
              <a:rPr lang="en-US" altLang="zh-CN" dirty="0"/>
              <a:t> × the maximum byte length of the character set for these columns by </a:t>
            </a:r>
            <a:r>
              <a:rPr lang="en-US" altLang="zh-CN" dirty="0">
                <a:solidFill>
                  <a:srgbClr val="FF0000"/>
                </a:solidFill>
              </a:rPr>
              <a:t>stripping trailing spaces</a:t>
            </a:r>
            <a:r>
              <a:rPr lang="en-US" altLang="zh-CN" dirty="0"/>
              <a:t>. </a:t>
            </a:r>
          </a:p>
          <a:p>
            <a:pPr marL="838200" lvl="2" indent="-251222" fontAlgn="base"/>
            <a:r>
              <a:rPr lang="en-US" altLang="zh-CN" dirty="0"/>
              <a:t>The minimum storage length is </a:t>
            </a:r>
            <a:r>
              <a:rPr lang="en-US" altLang="zh-CN" i="1" dirty="0"/>
              <a:t>N</a:t>
            </a:r>
            <a:r>
              <a:rPr lang="en-US" altLang="zh-CN" dirty="0"/>
              <a:t> bytes to facilitate in-place updates in typical cases. </a:t>
            </a:r>
          </a:p>
        </p:txBody>
      </p:sp>
      <p:sp>
        <p:nvSpPr>
          <p:cNvPr id="4" name="灯片编号占位符 3">
            <a:extLst>
              <a:ext uri="{FF2B5EF4-FFF2-40B4-BE49-F238E27FC236}">
                <a16:creationId xmlns:a16="http://schemas.microsoft.com/office/drawing/2014/main" id="{3E989485-6896-7042-B203-99200D076320}"/>
              </a:ext>
            </a:extLst>
          </p:cNvPr>
          <p:cNvSpPr>
            <a:spLocks noGrp="1"/>
          </p:cNvSpPr>
          <p:nvPr>
            <p:ph type="sldNum" sz="quarter" idx="12"/>
          </p:nvPr>
        </p:nvSpPr>
        <p:spPr/>
        <p:txBody>
          <a:bodyPr/>
          <a:lstStyle/>
          <a:p>
            <a:fld id="{CB818ED7-1FAF-4BEC-A906-EB6564C334EB}" type="slidenum">
              <a:rPr lang="zh-CN" altLang="en-US" smtClean="0"/>
              <a:pPr/>
              <a:t>29</a:t>
            </a:fld>
            <a:endParaRPr lang="zh-CN" altLang="en-US" dirty="0"/>
          </a:p>
        </p:txBody>
      </p:sp>
    </p:spTree>
    <p:extLst>
      <p:ext uri="{BB962C8B-B14F-4D97-AF65-F5344CB8AC3E}">
        <p14:creationId xmlns:p14="http://schemas.microsoft.com/office/powerpoint/2010/main" val="1587684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 Overview </a:t>
            </a:r>
            <a:endParaRPr lang="zh-CN" altLang="en-US" dirty="0"/>
          </a:p>
        </p:txBody>
      </p:sp>
      <p:sp>
        <p:nvSpPr>
          <p:cNvPr id="3" name="内容占位符 2"/>
          <p:cNvSpPr>
            <a:spLocks noGrp="1"/>
          </p:cNvSpPr>
          <p:nvPr>
            <p:ph idx="1"/>
          </p:nvPr>
        </p:nvSpPr>
        <p:spPr>
          <a:xfrm>
            <a:off x="107504" y="845073"/>
            <a:ext cx="8712968" cy="3940924"/>
          </a:xfrm>
        </p:spPr>
        <p:txBody>
          <a:bodyPr>
            <a:normAutofit/>
          </a:bodyPr>
          <a:lstStyle/>
          <a:p>
            <a:r>
              <a:rPr lang="en-US" altLang="zh-CN" dirty="0"/>
              <a:t>Database performance depends on several factors at the database level, </a:t>
            </a:r>
          </a:p>
          <a:p>
            <a:pPr lvl="1"/>
            <a:r>
              <a:rPr lang="en-US" altLang="zh-CN" dirty="0"/>
              <a:t>such as tables, queries, and configuration settings. </a:t>
            </a:r>
          </a:p>
          <a:p>
            <a:endParaRPr lang="en-US" altLang="zh-CN" dirty="0"/>
          </a:p>
          <a:p>
            <a:pPr fontAlgn="base"/>
            <a:r>
              <a:rPr lang="en-US" altLang="zh-CN" dirty="0"/>
              <a:t>Advanced users look for opportunities to improve the MySQL software itself, </a:t>
            </a:r>
          </a:p>
          <a:p>
            <a:pPr lvl="1" fontAlgn="base"/>
            <a:r>
              <a:rPr lang="en-US" altLang="zh-CN" dirty="0"/>
              <a:t>or develop their own storage engines and hardware appliances to expand the MySQL ecosystem.</a:t>
            </a:r>
          </a:p>
          <a:p>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a:t>
            </a:fld>
            <a:endParaRPr lang="zh-CN" altLang="en-US" dirty="0"/>
          </a:p>
        </p:txBody>
      </p:sp>
    </p:spTree>
    <p:extLst>
      <p:ext uri="{BB962C8B-B14F-4D97-AF65-F5344CB8AC3E}">
        <p14:creationId xmlns:p14="http://schemas.microsoft.com/office/powerpoint/2010/main" val="603083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93B51-160B-C149-BCA0-B84B5F60CD86}"/>
              </a:ext>
            </a:extLst>
          </p:cNvPr>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a:extLst>
              <a:ext uri="{FF2B5EF4-FFF2-40B4-BE49-F238E27FC236}">
                <a16:creationId xmlns:a16="http://schemas.microsoft.com/office/drawing/2014/main" id="{24BDBB31-D0B7-354B-A344-912BD6293B23}"/>
              </a:ext>
            </a:extLst>
          </p:cNvPr>
          <p:cNvSpPr>
            <a:spLocks noGrp="1"/>
          </p:cNvSpPr>
          <p:nvPr>
            <p:ph idx="1"/>
          </p:nvPr>
        </p:nvSpPr>
        <p:spPr/>
        <p:txBody>
          <a:bodyPr>
            <a:normAutofit/>
          </a:bodyPr>
          <a:lstStyle/>
          <a:p>
            <a:pPr fontAlgn="base"/>
            <a:r>
              <a:rPr lang="en-US" altLang="zh-CN" b="1" dirty="0"/>
              <a:t>Row Format</a:t>
            </a:r>
          </a:p>
          <a:p>
            <a:pPr lvl="1" fontAlgn="base"/>
            <a:r>
              <a:rPr lang="en-US" altLang="zh-CN" dirty="0"/>
              <a:t>To minimize space even further by storing table data in compressed form, </a:t>
            </a:r>
          </a:p>
          <a:p>
            <a:pPr lvl="2" fontAlgn="base"/>
            <a:r>
              <a:rPr lang="en-US" altLang="zh-CN" dirty="0"/>
              <a:t>specify </a:t>
            </a:r>
            <a:r>
              <a:rPr lang="en-US" altLang="zh-CN" dirty="0">
                <a:solidFill>
                  <a:srgbClr val="FF0000"/>
                </a:solidFill>
              </a:rPr>
              <a:t>ROW_FORMAT=COMPRESSED </a:t>
            </a:r>
            <a:r>
              <a:rPr lang="en-US" altLang="zh-CN" dirty="0"/>
              <a:t>when creating </a:t>
            </a:r>
            <a:r>
              <a:rPr lang="en-US" altLang="zh-CN" dirty="0" err="1">
                <a:solidFill>
                  <a:srgbClr val="FF0000"/>
                </a:solidFill>
              </a:rPr>
              <a:t>InnoDB</a:t>
            </a:r>
            <a:r>
              <a:rPr lang="en-US" altLang="zh-CN" dirty="0"/>
              <a:t> tables, </a:t>
            </a:r>
          </a:p>
          <a:p>
            <a:pPr lvl="2" fontAlgn="base"/>
            <a:r>
              <a:rPr lang="en-US" altLang="zh-CN" dirty="0"/>
              <a:t>or run </a:t>
            </a:r>
            <a:r>
              <a:rPr lang="en-US" altLang="zh-CN" dirty="0" err="1"/>
              <a:t>the</a:t>
            </a:r>
            <a:r>
              <a:rPr lang="en-US" altLang="zh-CN" b="1" dirty="0" err="1">
                <a:hlinkClick r:id="rId2" tooltip="4.6.6 myisampack — Generate Compressed, Read-Only MyISAM Tables"/>
              </a:rPr>
              <a:t>myisampack</a:t>
            </a:r>
            <a:r>
              <a:rPr lang="en-US" altLang="zh-CN" dirty="0"/>
              <a:t> command on an existing </a:t>
            </a:r>
            <a:r>
              <a:rPr lang="en-US" altLang="zh-CN" dirty="0" err="1">
                <a:solidFill>
                  <a:srgbClr val="FF0000"/>
                </a:solidFill>
              </a:rPr>
              <a:t>MyISAM</a:t>
            </a:r>
            <a:r>
              <a:rPr lang="en-US" altLang="zh-CN" dirty="0"/>
              <a:t> table. </a:t>
            </a:r>
          </a:p>
          <a:p>
            <a:pPr lvl="2" fontAlgn="base"/>
            <a:r>
              <a:rPr lang="en-US" altLang="zh-CN" dirty="0"/>
              <a:t>(</a:t>
            </a:r>
            <a:r>
              <a:rPr lang="en-US" altLang="zh-CN" dirty="0" err="1"/>
              <a:t>InnoDB</a:t>
            </a:r>
            <a:r>
              <a:rPr lang="en-US" altLang="zh-CN" dirty="0"/>
              <a:t> compressed tables are readable and writable, while </a:t>
            </a:r>
            <a:r>
              <a:rPr lang="en-US" altLang="zh-CN" dirty="0" err="1"/>
              <a:t>MyISAM</a:t>
            </a:r>
            <a:r>
              <a:rPr lang="en-US" altLang="zh-CN" dirty="0"/>
              <a:t> compressed tables are read-only.)</a:t>
            </a:r>
          </a:p>
          <a:p>
            <a:pPr lvl="1" fontAlgn="base"/>
            <a:r>
              <a:rPr lang="en-US" altLang="zh-CN" dirty="0"/>
              <a:t>For </a:t>
            </a:r>
            <a:r>
              <a:rPr lang="en-US" altLang="zh-CN" dirty="0" err="1"/>
              <a:t>MyISAM</a:t>
            </a:r>
            <a:r>
              <a:rPr lang="en-US" altLang="zh-CN" dirty="0"/>
              <a:t> tables, </a:t>
            </a:r>
          </a:p>
          <a:p>
            <a:pPr lvl="2" fontAlgn="base"/>
            <a:r>
              <a:rPr lang="en-US" altLang="zh-CN" dirty="0"/>
              <a:t>if you do not have any variable-length columns (</a:t>
            </a:r>
            <a:r>
              <a:rPr lang="en-US" altLang="zh-CN" dirty="0">
                <a:hlinkClick r:id="rId3" tooltip="11.3.2 The CHAR and VARCHAR Types"/>
              </a:rPr>
              <a:t>VARCHAR</a:t>
            </a:r>
            <a:r>
              <a:rPr lang="en-US" altLang="zh-CN" dirty="0"/>
              <a:t>, </a:t>
            </a:r>
            <a:r>
              <a:rPr lang="en-US" altLang="zh-CN" dirty="0">
                <a:hlinkClick r:id="rId4" tooltip="11.3.4 The BLOB and TEXT Types"/>
              </a:rPr>
              <a:t>TEXT</a:t>
            </a:r>
            <a:r>
              <a:rPr lang="en-US" altLang="zh-CN" dirty="0"/>
              <a:t>, or </a:t>
            </a:r>
            <a:r>
              <a:rPr lang="en-US" altLang="zh-CN" dirty="0">
                <a:hlinkClick r:id="rId4" tooltip="11.3.4 The BLOB and TEXT Types"/>
              </a:rPr>
              <a:t>BLOB</a:t>
            </a:r>
            <a:r>
              <a:rPr lang="en-US" altLang="zh-CN" dirty="0"/>
              <a:t> columns), a fixed-size row format is used. </a:t>
            </a:r>
          </a:p>
          <a:p>
            <a:pPr lvl="2" fontAlgn="base"/>
            <a:r>
              <a:rPr lang="en-US" altLang="zh-CN" dirty="0"/>
              <a:t>This is faster but may waste some space. </a:t>
            </a:r>
          </a:p>
          <a:p>
            <a:pPr lvl="2" fontAlgn="base"/>
            <a:r>
              <a:rPr lang="en-US" altLang="zh-CN" dirty="0"/>
              <a:t>You can hint that you want to have fixed length rows even if you have </a:t>
            </a:r>
            <a:r>
              <a:rPr lang="en-US" altLang="zh-CN" dirty="0">
                <a:hlinkClick r:id="rId3" tooltip="11.3.2 The CHAR and VARCHAR Types"/>
              </a:rPr>
              <a:t>VARCHAR</a:t>
            </a:r>
            <a:r>
              <a:rPr lang="en-US" altLang="zh-CN" dirty="0"/>
              <a:t> columns with the </a:t>
            </a:r>
            <a:r>
              <a:rPr lang="en-US" altLang="zh-CN" dirty="0">
                <a:hlinkClick r:id="rId5" tooltip="13.1.20 CREATE TABLE Statement"/>
              </a:rPr>
              <a:t>CREATE TABLE</a:t>
            </a:r>
            <a:r>
              <a:rPr lang="en-US" altLang="zh-CN" dirty="0"/>
              <a:t> option </a:t>
            </a:r>
            <a:r>
              <a:rPr lang="en-US" altLang="zh-CN" dirty="0">
                <a:solidFill>
                  <a:srgbClr val="FF0000"/>
                </a:solidFill>
              </a:rPr>
              <a:t>ROW_FORMAT=FIXED</a:t>
            </a:r>
            <a:r>
              <a:rPr lang="en-US" altLang="zh-CN" dirty="0"/>
              <a:t>.</a:t>
            </a:r>
          </a:p>
        </p:txBody>
      </p:sp>
      <p:sp>
        <p:nvSpPr>
          <p:cNvPr id="4" name="灯片编号占位符 3">
            <a:extLst>
              <a:ext uri="{FF2B5EF4-FFF2-40B4-BE49-F238E27FC236}">
                <a16:creationId xmlns:a16="http://schemas.microsoft.com/office/drawing/2014/main" id="{3E989485-6896-7042-B203-99200D076320}"/>
              </a:ext>
            </a:extLst>
          </p:cNvPr>
          <p:cNvSpPr>
            <a:spLocks noGrp="1"/>
          </p:cNvSpPr>
          <p:nvPr>
            <p:ph type="sldNum" sz="quarter" idx="12"/>
          </p:nvPr>
        </p:nvSpPr>
        <p:spPr/>
        <p:txBody>
          <a:bodyPr/>
          <a:lstStyle/>
          <a:p>
            <a:fld id="{CB818ED7-1FAF-4BEC-A906-EB6564C334EB}" type="slidenum">
              <a:rPr lang="zh-CN" altLang="en-US" smtClean="0"/>
              <a:pPr/>
              <a:t>30</a:t>
            </a:fld>
            <a:endParaRPr lang="zh-CN" altLang="en-US" dirty="0"/>
          </a:p>
        </p:txBody>
      </p:sp>
    </p:spTree>
    <p:extLst>
      <p:ext uri="{BB962C8B-B14F-4D97-AF65-F5344CB8AC3E}">
        <p14:creationId xmlns:p14="http://schemas.microsoft.com/office/powerpoint/2010/main" val="1339262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93B51-160B-C149-BCA0-B84B5F60CD86}"/>
              </a:ext>
            </a:extLst>
          </p:cNvPr>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a:extLst>
              <a:ext uri="{FF2B5EF4-FFF2-40B4-BE49-F238E27FC236}">
                <a16:creationId xmlns:a16="http://schemas.microsoft.com/office/drawing/2014/main" id="{24BDBB31-D0B7-354B-A344-912BD6293B23}"/>
              </a:ext>
            </a:extLst>
          </p:cNvPr>
          <p:cNvSpPr>
            <a:spLocks noGrp="1"/>
          </p:cNvSpPr>
          <p:nvPr>
            <p:ph idx="1"/>
          </p:nvPr>
        </p:nvSpPr>
        <p:spPr/>
        <p:txBody>
          <a:bodyPr>
            <a:normAutofit/>
          </a:bodyPr>
          <a:lstStyle/>
          <a:p>
            <a:pPr fontAlgn="base"/>
            <a:r>
              <a:rPr lang="en-US" altLang="zh-CN" b="1" dirty="0"/>
              <a:t>Indexes</a:t>
            </a:r>
          </a:p>
          <a:p>
            <a:pPr lvl="1" fontAlgn="base"/>
            <a:r>
              <a:rPr lang="en-US" altLang="zh-CN" dirty="0"/>
              <a:t>The </a:t>
            </a:r>
            <a:r>
              <a:rPr lang="en-US" altLang="zh-CN" dirty="0">
                <a:solidFill>
                  <a:srgbClr val="FF0000"/>
                </a:solidFill>
              </a:rPr>
              <a:t>primary index </a:t>
            </a:r>
            <a:r>
              <a:rPr lang="en-US" altLang="zh-CN" dirty="0"/>
              <a:t>of a table should be </a:t>
            </a:r>
            <a:r>
              <a:rPr lang="en-US" altLang="zh-CN" dirty="0">
                <a:solidFill>
                  <a:srgbClr val="FF0000"/>
                </a:solidFill>
              </a:rPr>
              <a:t>as short as possible</a:t>
            </a:r>
            <a:r>
              <a:rPr lang="en-US" altLang="zh-CN" dirty="0"/>
              <a:t>. </a:t>
            </a:r>
          </a:p>
          <a:p>
            <a:pPr lvl="2" fontAlgn="base"/>
            <a:r>
              <a:rPr lang="en-US" altLang="zh-CN" dirty="0"/>
              <a:t>This makes identification of each row easy and efficient. </a:t>
            </a:r>
          </a:p>
          <a:p>
            <a:pPr lvl="2" fontAlgn="base"/>
            <a:r>
              <a:rPr lang="en-US" altLang="zh-CN" dirty="0"/>
              <a:t>For </a:t>
            </a:r>
            <a:r>
              <a:rPr lang="en-US" altLang="zh-CN" dirty="0" err="1"/>
              <a:t>InnoDB</a:t>
            </a:r>
            <a:r>
              <a:rPr lang="en-US" altLang="zh-CN" dirty="0"/>
              <a:t> tables, the primary key columns are duplicated in each secondary index entry, so a short primary key saves considerable space if you have many secondary indexes.</a:t>
            </a:r>
          </a:p>
          <a:p>
            <a:pPr lvl="1" fontAlgn="base"/>
            <a:r>
              <a:rPr lang="en-US" altLang="zh-CN" dirty="0"/>
              <a:t>Create only the indexes that you need to improve query performance. </a:t>
            </a:r>
          </a:p>
          <a:p>
            <a:pPr lvl="2" fontAlgn="base"/>
            <a:r>
              <a:rPr lang="en-US" altLang="zh-CN" dirty="0"/>
              <a:t>Indexes are good for retrieval, but </a:t>
            </a:r>
            <a:r>
              <a:rPr lang="en-US" altLang="zh-CN" dirty="0">
                <a:solidFill>
                  <a:srgbClr val="FF0000"/>
                </a:solidFill>
              </a:rPr>
              <a:t>slow down insert and update operations</a:t>
            </a:r>
            <a:r>
              <a:rPr lang="en-US" altLang="zh-CN" dirty="0"/>
              <a:t>. </a:t>
            </a:r>
          </a:p>
          <a:p>
            <a:pPr lvl="2" fontAlgn="base"/>
            <a:r>
              <a:rPr lang="en-US" altLang="zh-CN" dirty="0"/>
              <a:t>If you access a table mostly by searching on a combination of columns, create </a:t>
            </a:r>
            <a:r>
              <a:rPr lang="en-US" altLang="zh-CN" dirty="0">
                <a:solidFill>
                  <a:srgbClr val="FF0000"/>
                </a:solidFill>
              </a:rPr>
              <a:t>a single composite index </a:t>
            </a:r>
            <a:r>
              <a:rPr lang="en-US" altLang="zh-CN" dirty="0"/>
              <a:t>on them rather than </a:t>
            </a:r>
            <a:r>
              <a:rPr lang="en-US" altLang="zh-CN" dirty="0">
                <a:solidFill>
                  <a:srgbClr val="FF0000"/>
                </a:solidFill>
              </a:rPr>
              <a:t>a separate index for each column</a:t>
            </a:r>
            <a:r>
              <a:rPr lang="en-US" altLang="zh-CN" dirty="0"/>
              <a:t>.</a:t>
            </a:r>
            <a:r>
              <a:rPr lang="zh-CN" altLang="en-US" dirty="0"/>
              <a:t> </a:t>
            </a:r>
            <a:r>
              <a:rPr lang="en-US" altLang="zh-CN" dirty="0"/>
              <a:t>The </a:t>
            </a:r>
            <a:r>
              <a:rPr lang="en-US" altLang="zh-CN" dirty="0">
                <a:solidFill>
                  <a:srgbClr val="FF0000"/>
                </a:solidFill>
              </a:rPr>
              <a:t>first part </a:t>
            </a:r>
            <a:r>
              <a:rPr lang="en-US" altLang="zh-CN" dirty="0"/>
              <a:t>of the index should be </a:t>
            </a:r>
            <a:r>
              <a:rPr lang="en-US" altLang="zh-CN" dirty="0">
                <a:solidFill>
                  <a:srgbClr val="FF0000"/>
                </a:solidFill>
              </a:rPr>
              <a:t>the column most used</a:t>
            </a:r>
            <a:r>
              <a:rPr lang="en-US" altLang="zh-CN" dirty="0"/>
              <a:t>. </a:t>
            </a:r>
          </a:p>
          <a:p>
            <a:pPr lvl="2" fontAlgn="base"/>
            <a:r>
              <a:rPr lang="en-US" altLang="zh-CN" dirty="0"/>
              <a:t>If you </a:t>
            </a:r>
            <a:r>
              <a:rPr lang="en-US" altLang="zh-CN" i="1" dirty="0"/>
              <a:t>always</a:t>
            </a:r>
            <a:r>
              <a:rPr lang="en-US" altLang="zh-CN" dirty="0"/>
              <a:t> use </a:t>
            </a:r>
            <a:r>
              <a:rPr lang="en-US" altLang="zh-CN" dirty="0">
                <a:solidFill>
                  <a:srgbClr val="FF0000"/>
                </a:solidFill>
              </a:rPr>
              <a:t>many columns </a:t>
            </a:r>
            <a:r>
              <a:rPr lang="en-US" altLang="zh-CN" dirty="0"/>
              <a:t>when selecting from the table, the </a:t>
            </a:r>
            <a:r>
              <a:rPr lang="en-US" altLang="zh-CN" dirty="0">
                <a:solidFill>
                  <a:srgbClr val="FF0000"/>
                </a:solidFill>
              </a:rPr>
              <a:t>first column </a:t>
            </a:r>
            <a:r>
              <a:rPr lang="en-US" altLang="zh-CN" dirty="0"/>
              <a:t>in the index should be the one with </a:t>
            </a:r>
            <a:r>
              <a:rPr lang="en-US" altLang="zh-CN" dirty="0">
                <a:solidFill>
                  <a:srgbClr val="FF0000"/>
                </a:solidFill>
              </a:rPr>
              <a:t>the most duplicates</a:t>
            </a:r>
            <a:r>
              <a:rPr lang="en-US" altLang="zh-CN" dirty="0"/>
              <a:t>, to obtain better compression of the index.</a:t>
            </a:r>
          </a:p>
        </p:txBody>
      </p:sp>
      <p:sp>
        <p:nvSpPr>
          <p:cNvPr id="4" name="灯片编号占位符 3">
            <a:extLst>
              <a:ext uri="{FF2B5EF4-FFF2-40B4-BE49-F238E27FC236}">
                <a16:creationId xmlns:a16="http://schemas.microsoft.com/office/drawing/2014/main" id="{3E989485-6896-7042-B203-99200D076320}"/>
              </a:ext>
            </a:extLst>
          </p:cNvPr>
          <p:cNvSpPr>
            <a:spLocks noGrp="1"/>
          </p:cNvSpPr>
          <p:nvPr>
            <p:ph type="sldNum" sz="quarter" idx="12"/>
          </p:nvPr>
        </p:nvSpPr>
        <p:spPr/>
        <p:txBody>
          <a:bodyPr/>
          <a:lstStyle/>
          <a:p>
            <a:fld id="{CB818ED7-1FAF-4BEC-A906-EB6564C334EB}" type="slidenum">
              <a:rPr lang="zh-CN" altLang="en-US" smtClean="0"/>
              <a:pPr/>
              <a:t>31</a:t>
            </a:fld>
            <a:endParaRPr lang="zh-CN" altLang="en-US" dirty="0"/>
          </a:p>
        </p:txBody>
      </p:sp>
    </p:spTree>
    <p:extLst>
      <p:ext uri="{BB962C8B-B14F-4D97-AF65-F5344CB8AC3E}">
        <p14:creationId xmlns:p14="http://schemas.microsoft.com/office/powerpoint/2010/main" val="3395305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93B51-160B-C149-BCA0-B84B5F60CD86}"/>
              </a:ext>
            </a:extLst>
          </p:cNvPr>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a:extLst>
              <a:ext uri="{FF2B5EF4-FFF2-40B4-BE49-F238E27FC236}">
                <a16:creationId xmlns:a16="http://schemas.microsoft.com/office/drawing/2014/main" id="{24BDBB31-D0B7-354B-A344-912BD6293B23}"/>
              </a:ext>
            </a:extLst>
          </p:cNvPr>
          <p:cNvSpPr>
            <a:spLocks noGrp="1"/>
          </p:cNvSpPr>
          <p:nvPr>
            <p:ph idx="1"/>
          </p:nvPr>
        </p:nvSpPr>
        <p:spPr/>
        <p:txBody>
          <a:bodyPr>
            <a:normAutofit/>
          </a:bodyPr>
          <a:lstStyle/>
          <a:p>
            <a:pPr fontAlgn="base"/>
            <a:r>
              <a:rPr lang="en-US" altLang="zh-CN" b="1" dirty="0"/>
              <a:t>Indexes</a:t>
            </a:r>
          </a:p>
          <a:p>
            <a:pPr lvl="1" fontAlgn="base"/>
            <a:r>
              <a:rPr lang="en-US" altLang="zh-CN" dirty="0"/>
              <a:t>If it is very likely that a long string column has a </a:t>
            </a:r>
            <a:r>
              <a:rPr lang="en-US" altLang="zh-CN" dirty="0">
                <a:solidFill>
                  <a:srgbClr val="FF0000"/>
                </a:solidFill>
              </a:rPr>
              <a:t>unique prefix </a:t>
            </a:r>
            <a:r>
              <a:rPr lang="en-US" altLang="zh-CN" dirty="0"/>
              <a:t>on the </a:t>
            </a:r>
            <a:r>
              <a:rPr lang="en-US" altLang="zh-CN" dirty="0">
                <a:solidFill>
                  <a:srgbClr val="FF0000"/>
                </a:solidFill>
              </a:rPr>
              <a:t>first number of characters</a:t>
            </a:r>
            <a:r>
              <a:rPr lang="en-US" altLang="zh-CN" dirty="0"/>
              <a:t>, </a:t>
            </a:r>
          </a:p>
          <a:p>
            <a:pPr lvl="2" fontAlgn="base"/>
            <a:r>
              <a:rPr lang="en-US" altLang="zh-CN" dirty="0"/>
              <a:t>it is better to </a:t>
            </a:r>
            <a:r>
              <a:rPr lang="en-US" altLang="zh-CN" dirty="0">
                <a:solidFill>
                  <a:srgbClr val="FF0000"/>
                </a:solidFill>
              </a:rPr>
              <a:t>index</a:t>
            </a:r>
            <a:r>
              <a:rPr lang="en-US" altLang="zh-CN" dirty="0"/>
              <a:t> </a:t>
            </a:r>
            <a:r>
              <a:rPr lang="en-US" altLang="zh-CN" dirty="0">
                <a:solidFill>
                  <a:srgbClr val="FF0000"/>
                </a:solidFill>
              </a:rPr>
              <a:t>only this prefix</a:t>
            </a:r>
            <a:r>
              <a:rPr lang="en-US" altLang="zh-CN" dirty="0"/>
              <a:t>, using MySQL's support for creating an index on the leftmost part of the column. </a:t>
            </a:r>
          </a:p>
          <a:p>
            <a:pPr lvl="2" fontAlgn="base"/>
            <a:r>
              <a:rPr lang="en-US" altLang="zh-CN" dirty="0">
                <a:solidFill>
                  <a:srgbClr val="FF0000"/>
                </a:solidFill>
              </a:rPr>
              <a:t>Shorter</a:t>
            </a:r>
            <a:r>
              <a:rPr lang="en-US" altLang="zh-CN" dirty="0"/>
              <a:t> indexes are </a:t>
            </a:r>
            <a:r>
              <a:rPr lang="en-US" altLang="zh-CN" dirty="0">
                <a:solidFill>
                  <a:srgbClr val="FF0000"/>
                </a:solidFill>
              </a:rPr>
              <a:t>faster</a:t>
            </a:r>
            <a:r>
              <a:rPr lang="en-US" altLang="zh-CN" dirty="0"/>
              <a:t>, not only because they require less disk space, but because they also give you more hits in the index cache, and thus fewer disk seeks. </a:t>
            </a:r>
            <a:br>
              <a:rPr lang="en-US" altLang="zh-CN" dirty="0"/>
            </a:br>
            <a:endParaRPr lang="en-US" altLang="zh-CN" dirty="0">
              <a:effectLst/>
            </a:endParaRPr>
          </a:p>
        </p:txBody>
      </p:sp>
      <p:sp>
        <p:nvSpPr>
          <p:cNvPr id="4" name="灯片编号占位符 3">
            <a:extLst>
              <a:ext uri="{FF2B5EF4-FFF2-40B4-BE49-F238E27FC236}">
                <a16:creationId xmlns:a16="http://schemas.microsoft.com/office/drawing/2014/main" id="{3E989485-6896-7042-B203-99200D076320}"/>
              </a:ext>
            </a:extLst>
          </p:cNvPr>
          <p:cNvSpPr>
            <a:spLocks noGrp="1"/>
          </p:cNvSpPr>
          <p:nvPr>
            <p:ph type="sldNum" sz="quarter" idx="12"/>
          </p:nvPr>
        </p:nvSpPr>
        <p:spPr/>
        <p:txBody>
          <a:bodyPr/>
          <a:lstStyle/>
          <a:p>
            <a:fld id="{CB818ED7-1FAF-4BEC-A906-EB6564C334EB}" type="slidenum">
              <a:rPr lang="zh-CN" altLang="en-US" smtClean="0"/>
              <a:pPr/>
              <a:t>32</a:t>
            </a:fld>
            <a:endParaRPr lang="zh-CN" altLang="en-US" dirty="0"/>
          </a:p>
        </p:txBody>
      </p:sp>
    </p:spTree>
    <p:extLst>
      <p:ext uri="{BB962C8B-B14F-4D97-AF65-F5344CB8AC3E}">
        <p14:creationId xmlns:p14="http://schemas.microsoft.com/office/powerpoint/2010/main" val="910316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93B51-160B-C149-BCA0-B84B5F60CD86}"/>
              </a:ext>
            </a:extLst>
          </p:cNvPr>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a:extLst>
              <a:ext uri="{FF2B5EF4-FFF2-40B4-BE49-F238E27FC236}">
                <a16:creationId xmlns:a16="http://schemas.microsoft.com/office/drawing/2014/main" id="{24BDBB31-D0B7-354B-A344-912BD6293B23}"/>
              </a:ext>
            </a:extLst>
          </p:cNvPr>
          <p:cNvSpPr>
            <a:spLocks noGrp="1"/>
          </p:cNvSpPr>
          <p:nvPr>
            <p:ph idx="1"/>
          </p:nvPr>
        </p:nvSpPr>
        <p:spPr/>
        <p:txBody>
          <a:bodyPr>
            <a:normAutofit/>
          </a:bodyPr>
          <a:lstStyle/>
          <a:p>
            <a:pPr fontAlgn="base"/>
            <a:r>
              <a:rPr lang="en-US" altLang="zh-CN" b="1" dirty="0"/>
              <a:t>Joins</a:t>
            </a:r>
          </a:p>
          <a:p>
            <a:pPr lvl="1" fontAlgn="base"/>
            <a:r>
              <a:rPr lang="en-US" altLang="zh-CN" dirty="0"/>
              <a:t>In some circumstances, it can be beneficial to </a:t>
            </a:r>
            <a:r>
              <a:rPr lang="en-US" altLang="zh-CN" dirty="0">
                <a:solidFill>
                  <a:srgbClr val="FF0000"/>
                </a:solidFill>
              </a:rPr>
              <a:t>split into two </a:t>
            </a:r>
            <a:r>
              <a:rPr lang="en-US" altLang="zh-CN" dirty="0"/>
              <a:t>a table that is scanned very often. </a:t>
            </a:r>
          </a:p>
          <a:p>
            <a:pPr lvl="2" fontAlgn="base"/>
            <a:r>
              <a:rPr lang="en-US" altLang="zh-CN" dirty="0"/>
              <a:t>This is especially true if it is a </a:t>
            </a:r>
            <a:r>
              <a:rPr lang="en-US" altLang="zh-CN" dirty="0">
                <a:solidFill>
                  <a:srgbClr val="FF0000"/>
                </a:solidFill>
              </a:rPr>
              <a:t>dynamic-format</a:t>
            </a:r>
            <a:r>
              <a:rPr lang="en-US" altLang="zh-CN" dirty="0"/>
              <a:t> table </a:t>
            </a:r>
          </a:p>
          <a:p>
            <a:pPr lvl="2" fontAlgn="base"/>
            <a:r>
              <a:rPr lang="en-US" altLang="zh-CN" dirty="0"/>
              <a:t>and it is possible to use a smaller static format table that can be used to find the relevant rows when scanning the table.</a:t>
            </a:r>
          </a:p>
          <a:p>
            <a:pPr lvl="1" fontAlgn="base"/>
            <a:r>
              <a:rPr lang="en-US" altLang="zh-CN" dirty="0"/>
              <a:t>Declare columns with </a:t>
            </a:r>
            <a:r>
              <a:rPr lang="en-US" altLang="zh-CN" dirty="0">
                <a:solidFill>
                  <a:srgbClr val="FF0000"/>
                </a:solidFill>
              </a:rPr>
              <a:t>identical</a:t>
            </a:r>
            <a:r>
              <a:rPr lang="en-US" altLang="zh-CN" dirty="0"/>
              <a:t> information in different tables with </a:t>
            </a:r>
            <a:r>
              <a:rPr lang="en-US" altLang="zh-CN" dirty="0">
                <a:solidFill>
                  <a:srgbClr val="FF0000"/>
                </a:solidFill>
              </a:rPr>
              <a:t>identical</a:t>
            </a:r>
            <a:r>
              <a:rPr lang="en-US" altLang="zh-CN" dirty="0"/>
              <a:t> data types, </a:t>
            </a:r>
          </a:p>
          <a:p>
            <a:pPr lvl="2" fontAlgn="base"/>
            <a:r>
              <a:rPr lang="en-US" altLang="zh-CN" dirty="0"/>
              <a:t>to </a:t>
            </a:r>
            <a:r>
              <a:rPr lang="en-US" altLang="zh-CN" dirty="0">
                <a:solidFill>
                  <a:srgbClr val="FF0000"/>
                </a:solidFill>
              </a:rPr>
              <a:t>speed up </a:t>
            </a:r>
            <a:r>
              <a:rPr lang="en-US" altLang="zh-CN" dirty="0"/>
              <a:t>joins based on the corresponding columns.</a:t>
            </a:r>
          </a:p>
          <a:p>
            <a:pPr lvl="1" fontAlgn="base"/>
            <a:r>
              <a:rPr lang="en-US" altLang="zh-CN" dirty="0"/>
              <a:t>Keep column names simple, so that you can use the same name across different tables and simplify join queries. </a:t>
            </a:r>
          </a:p>
          <a:p>
            <a:pPr lvl="2" fontAlgn="base"/>
            <a:r>
              <a:rPr lang="en-US" altLang="zh-CN" dirty="0"/>
              <a:t>For example, in a table named </a:t>
            </a:r>
            <a:r>
              <a:rPr lang="en-US" altLang="zh-CN" dirty="0">
                <a:solidFill>
                  <a:srgbClr val="FF0000"/>
                </a:solidFill>
              </a:rPr>
              <a:t>customer</a:t>
            </a:r>
            <a:r>
              <a:rPr lang="en-US" altLang="zh-CN" dirty="0"/>
              <a:t>, use a column name of </a:t>
            </a:r>
            <a:r>
              <a:rPr lang="en-US" altLang="zh-CN" dirty="0">
                <a:solidFill>
                  <a:srgbClr val="FF0000"/>
                </a:solidFill>
              </a:rPr>
              <a:t>name</a:t>
            </a:r>
            <a:r>
              <a:rPr lang="en-US" altLang="zh-CN" dirty="0"/>
              <a:t> instead of </a:t>
            </a:r>
            <a:r>
              <a:rPr lang="en-US" altLang="zh-CN" dirty="0" err="1">
                <a:solidFill>
                  <a:srgbClr val="FF0000"/>
                </a:solidFill>
              </a:rPr>
              <a:t>customer_name</a:t>
            </a:r>
            <a:r>
              <a:rPr lang="en-US" altLang="zh-CN" dirty="0"/>
              <a:t>. </a:t>
            </a:r>
          </a:p>
          <a:p>
            <a:pPr lvl="2" fontAlgn="base"/>
            <a:r>
              <a:rPr lang="en-US" altLang="zh-CN" dirty="0"/>
              <a:t>To make your names portable to other SQL servers, consider keeping them shorter than 18 characters.</a:t>
            </a:r>
            <a:br>
              <a:rPr lang="en-US" altLang="zh-CN" dirty="0"/>
            </a:br>
            <a:endParaRPr lang="en-US" altLang="zh-CN" dirty="0">
              <a:effectLst/>
            </a:endParaRPr>
          </a:p>
        </p:txBody>
      </p:sp>
      <p:sp>
        <p:nvSpPr>
          <p:cNvPr id="4" name="灯片编号占位符 3">
            <a:extLst>
              <a:ext uri="{FF2B5EF4-FFF2-40B4-BE49-F238E27FC236}">
                <a16:creationId xmlns:a16="http://schemas.microsoft.com/office/drawing/2014/main" id="{3E989485-6896-7042-B203-99200D076320}"/>
              </a:ext>
            </a:extLst>
          </p:cNvPr>
          <p:cNvSpPr>
            <a:spLocks noGrp="1"/>
          </p:cNvSpPr>
          <p:nvPr>
            <p:ph type="sldNum" sz="quarter" idx="12"/>
          </p:nvPr>
        </p:nvSpPr>
        <p:spPr/>
        <p:txBody>
          <a:bodyPr/>
          <a:lstStyle/>
          <a:p>
            <a:fld id="{CB818ED7-1FAF-4BEC-A906-EB6564C334EB}" type="slidenum">
              <a:rPr lang="zh-CN" altLang="en-US" smtClean="0"/>
              <a:pPr/>
              <a:t>33</a:t>
            </a:fld>
            <a:endParaRPr lang="zh-CN" altLang="en-US" dirty="0"/>
          </a:p>
        </p:txBody>
      </p:sp>
    </p:spTree>
    <p:extLst>
      <p:ext uri="{BB962C8B-B14F-4D97-AF65-F5344CB8AC3E}">
        <p14:creationId xmlns:p14="http://schemas.microsoft.com/office/powerpoint/2010/main" val="1047842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93B51-160B-C149-BCA0-B84B5F60CD86}"/>
              </a:ext>
            </a:extLst>
          </p:cNvPr>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a:extLst>
              <a:ext uri="{FF2B5EF4-FFF2-40B4-BE49-F238E27FC236}">
                <a16:creationId xmlns:a16="http://schemas.microsoft.com/office/drawing/2014/main" id="{24BDBB31-D0B7-354B-A344-912BD6293B23}"/>
              </a:ext>
            </a:extLst>
          </p:cNvPr>
          <p:cNvSpPr>
            <a:spLocks noGrp="1"/>
          </p:cNvSpPr>
          <p:nvPr>
            <p:ph idx="1"/>
          </p:nvPr>
        </p:nvSpPr>
        <p:spPr/>
        <p:txBody>
          <a:bodyPr>
            <a:normAutofit/>
          </a:bodyPr>
          <a:lstStyle/>
          <a:p>
            <a:pPr fontAlgn="base"/>
            <a:r>
              <a:rPr lang="en-US" altLang="zh-CN" b="1" dirty="0"/>
              <a:t>Normalization</a:t>
            </a:r>
          </a:p>
          <a:p>
            <a:pPr lvl="1" fontAlgn="base"/>
            <a:r>
              <a:rPr lang="en-US" altLang="zh-CN" dirty="0"/>
              <a:t>Normally, try to keep all data </a:t>
            </a:r>
            <a:r>
              <a:rPr lang="en-US" altLang="zh-CN" dirty="0">
                <a:solidFill>
                  <a:srgbClr val="FF0000"/>
                </a:solidFill>
              </a:rPr>
              <a:t>nonredundant</a:t>
            </a:r>
            <a:r>
              <a:rPr lang="en-US" altLang="zh-CN" dirty="0"/>
              <a:t> (observing what is referred to in database theory as </a:t>
            </a:r>
            <a:r>
              <a:rPr lang="en-US" altLang="zh-CN" dirty="0">
                <a:solidFill>
                  <a:srgbClr val="FF0000"/>
                </a:solidFill>
              </a:rPr>
              <a:t>third normal form</a:t>
            </a:r>
            <a:r>
              <a:rPr lang="en-US" altLang="zh-CN" dirty="0"/>
              <a:t>). </a:t>
            </a:r>
          </a:p>
          <a:p>
            <a:pPr lvl="2" fontAlgn="base"/>
            <a:r>
              <a:rPr lang="en-US" altLang="zh-CN" dirty="0"/>
              <a:t>Instead of repeating lengthy values such as names and addresses, </a:t>
            </a:r>
          </a:p>
          <a:p>
            <a:pPr lvl="2" fontAlgn="base"/>
            <a:r>
              <a:rPr lang="en-US" altLang="zh-CN" dirty="0"/>
              <a:t>assign them unique IDs, repeat these IDs as needed across multiple smaller tables, and </a:t>
            </a:r>
            <a:r>
              <a:rPr lang="en-US" altLang="zh-CN" dirty="0">
                <a:solidFill>
                  <a:srgbClr val="FF0000"/>
                </a:solidFill>
              </a:rPr>
              <a:t>join</a:t>
            </a:r>
            <a:r>
              <a:rPr lang="en-US" altLang="zh-CN" dirty="0"/>
              <a:t> the tables in queries by referencing the IDs in the join clause.</a:t>
            </a:r>
          </a:p>
          <a:p>
            <a:pPr lvl="1" fontAlgn="base"/>
            <a:r>
              <a:rPr lang="en-US" altLang="zh-CN" dirty="0"/>
              <a:t>If </a:t>
            </a:r>
            <a:r>
              <a:rPr lang="en-US" altLang="zh-CN" dirty="0">
                <a:solidFill>
                  <a:srgbClr val="FF0000"/>
                </a:solidFill>
              </a:rPr>
              <a:t>speed</a:t>
            </a:r>
            <a:r>
              <a:rPr lang="en-US" altLang="zh-CN" dirty="0"/>
              <a:t> is more important than </a:t>
            </a:r>
            <a:r>
              <a:rPr lang="en-US" altLang="zh-CN" dirty="0">
                <a:solidFill>
                  <a:srgbClr val="FF0000"/>
                </a:solidFill>
              </a:rPr>
              <a:t>disk space </a:t>
            </a:r>
            <a:r>
              <a:rPr lang="en-US" altLang="zh-CN" dirty="0"/>
              <a:t>and the </a:t>
            </a:r>
            <a:r>
              <a:rPr lang="en-US" altLang="zh-CN" dirty="0">
                <a:solidFill>
                  <a:srgbClr val="FF0000"/>
                </a:solidFill>
              </a:rPr>
              <a:t>maintenance costs </a:t>
            </a:r>
            <a:r>
              <a:rPr lang="en-US" altLang="zh-CN" dirty="0"/>
              <a:t>of keeping multiple copies of data, </a:t>
            </a:r>
          </a:p>
          <a:p>
            <a:pPr lvl="2" fontAlgn="base"/>
            <a:r>
              <a:rPr lang="en-US" altLang="zh-CN" dirty="0"/>
              <a:t>for example in a business intelligence scenario where you </a:t>
            </a:r>
            <a:r>
              <a:rPr lang="en-US" altLang="zh-CN" dirty="0">
                <a:solidFill>
                  <a:srgbClr val="FF0000"/>
                </a:solidFill>
              </a:rPr>
              <a:t>analyze all the data from large tables</a:t>
            </a:r>
            <a:r>
              <a:rPr lang="en-US" altLang="zh-CN" dirty="0"/>
              <a:t>, </a:t>
            </a:r>
          </a:p>
          <a:p>
            <a:pPr lvl="2" fontAlgn="base"/>
            <a:r>
              <a:rPr lang="en-US" altLang="zh-CN" dirty="0"/>
              <a:t>you can </a:t>
            </a:r>
            <a:r>
              <a:rPr lang="en-US" altLang="zh-CN" dirty="0">
                <a:solidFill>
                  <a:srgbClr val="FF0000"/>
                </a:solidFill>
              </a:rPr>
              <a:t>relax the normalization rules</a:t>
            </a:r>
            <a:r>
              <a:rPr lang="en-US" altLang="zh-CN" dirty="0"/>
              <a:t>, duplicating information or creating summary tables to gain more speed.</a:t>
            </a:r>
            <a:endParaRPr lang="en-US" altLang="zh-CN" dirty="0">
              <a:effectLst/>
            </a:endParaRPr>
          </a:p>
        </p:txBody>
      </p:sp>
      <p:sp>
        <p:nvSpPr>
          <p:cNvPr id="4" name="灯片编号占位符 3">
            <a:extLst>
              <a:ext uri="{FF2B5EF4-FFF2-40B4-BE49-F238E27FC236}">
                <a16:creationId xmlns:a16="http://schemas.microsoft.com/office/drawing/2014/main" id="{3E989485-6896-7042-B203-99200D076320}"/>
              </a:ext>
            </a:extLst>
          </p:cNvPr>
          <p:cNvSpPr>
            <a:spLocks noGrp="1"/>
          </p:cNvSpPr>
          <p:nvPr>
            <p:ph type="sldNum" sz="quarter" idx="12"/>
          </p:nvPr>
        </p:nvSpPr>
        <p:spPr/>
        <p:txBody>
          <a:bodyPr/>
          <a:lstStyle/>
          <a:p>
            <a:fld id="{CB818ED7-1FAF-4BEC-A906-EB6564C334EB}" type="slidenum">
              <a:rPr lang="zh-CN" altLang="en-US" smtClean="0"/>
              <a:pPr/>
              <a:t>34</a:t>
            </a:fld>
            <a:endParaRPr lang="zh-CN" altLang="en-US" dirty="0"/>
          </a:p>
        </p:txBody>
      </p:sp>
    </p:spTree>
    <p:extLst>
      <p:ext uri="{BB962C8B-B14F-4D97-AF65-F5344CB8AC3E}">
        <p14:creationId xmlns:p14="http://schemas.microsoft.com/office/powerpoint/2010/main" val="2120030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23D-AE21-4D45-920F-5FA72D31E4E3}"/>
              </a:ext>
            </a:extLst>
          </p:cNvPr>
          <p:cNvSpPr>
            <a:spLocks noGrp="1"/>
          </p:cNvSpPr>
          <p:nvPr>
            <p:ph type="title"/>
          </p:nvPr>
        </p:nvSpPr>
        <p:spPr/>
        <p:txBody>
          <a:bodyPr/>
          <a:lstStyle/>
          <a:p>
            <a:r>
              <a:rPr kumimoji="1" lang="en-US" altLang="zh-CN" dirty="0"/>
              <a:t>Optimizing MySQL Data Types</a:t>
            </a:r>
            <a:endParaRPr kumimoji="1" lang="zh-CN" altLang="en-US" dirty="0"/>
          </a:p>
        </p:txBody>
      </p:sp>
      <p:sp>
        <p:nvSpPr>
          <p:cNvPr id="3" name="内容占位符 2">
            <a:extLst>
              <a:ext uri="{FF2B5EF4-FFF2-40B4-BE49-F238E27FC236}">
                <a16:creationId xmlns:a16="http://schemas.microsoft.com/office/drawing/2014/main" id="{4BDAFADB-6721-584F-97E4-C5F7A2476ED4}"/>
              </a:ext>
            </a:extLst>
          </p:cNvPr>
          <p:cNvSpPr>
            <a:spLocks noGrp="1"/>
          </p:cNvSpPr>
          <p:nvPr>
            <p:ph idx="1"/>
          </p:nvPr>
        </p:nvSpPr>
        <p:spPr/>
        <p:txBody>
          <a:bodyPr/>
          <a:lstStyle/>
          <a:p>
            <a:pPr fontAlgn="base"/>
            <a:r>
              <a:rPr lang="en-US" altLang="zh-CN" b="1" dirty="0"/>
              <a:t>Optimizing for Numeric Data</a:t>
            </a:r>
          </a:p>
          <a:p>
            <a:pPr lvl="1" fontAlgn="base"/>
            <a:r>
              <a:rPr lang="en-US" altLang="zh-CN" dirty="0"/>
              <a:t>For unique IDs or other values that can be represented as </a:t>
            </a:r>
            <a:r>
              <a:rPr lang="en-US" altLang="zh-CN" dirty="0">
                <a:solidFill>
                  <a:srgbClr val="FF0000"/>
                </a:solidFill>
              </a:rPr>
              <a:t>either strings or numbers</a:t>
            </a:r>
            <a:r>
              <a:rPr lang="en-US" altLang="zh-CN" dirty="0"/>
              <a:t>, </a:t>
            </a:r>
          </a:p>
          <a:p>
            <a:pPr lvl="2" fontAlgn="base"/>
            <a:r>
              <a:rPr lang="en-US" altLang="zh-CN" dirty="0"/>
              <a:t>prefer </a:t>
            </a:r>
            <a:r>
              <a:rPr lang="en-US" altLang="zh-CN" dirty="0">
                <a:solidFill>
                  <a:srgbClr val="FF0000"/>
                </a:solidFill>
              </a:rPr>
              <a:t>numeric</a:t>
            </a:r>
            <a:r>
              <a:rPr lang="en-US" altLang="zh-CN" dirty="0"/>
              <a:t> columns to </a:t>
            </a:r>
            <a:r>
              <a:rPr lang="en-US" altLang="zh-CN" dirty="0">
                <a:solidFill>
                  <a:srgbClr val="FF0000"/>
                </a:solidFill>
              </a:rPr>
              <a:t>string</a:t>
            </a:r>
            <a:r>
              <a:rPr lang="en-US" altLang="zh-CN" dirty="0"/>
              <a:t> columns. </a:t>
            </a:r>
          </a:p>
          <a:p>
            <a:pPr lvl="2" fontAlgn="base"/>
            <a:r>
              <a:rPr lang="en-US" altLang="zh-CN" dirty="0"/>
              <a:t>Since large numeric values can be stored in fewer bytes than the corresponding strings, it is </a:t>
            </a:r>
            <a:r>
              <a:rPr lang="en-US" altLang="zh-CN" dirty="0">
                <a:solidFill>
                  <a:srgbClr val="FF0000"/>
                </a:solidFill>
              </a:rPr>
              <a:t>faster</a:t>
            </a:r>
            <a:r>
              <a:rPr lang="en-US" altLang="zh-CN" dirty="0"/>
              <a:t> and </a:t>
            </a:r>
            <a:r>
              <a:rPr lang="en-US" altLang="zh-CN" dirty="0">
                <a:solidFill>
                  <a:srgbClr val="FF0000"/>
                </a:solidFill>
              </a:rPr>
              <a:t>takes less memory </a:t>
            </a:r>
            <a:r>
              <a:rPr lang="en-US" altLang="zh-CN" dirty="0"/>
              <a:t>to transfer and compare them.</a:t>
            </a:r>
          </a:p>
          <a:p>
            <a:pPr lvl="1" fontAlgn="base"/>
            <a:r>
              <a:rPr lang="en-US" altLang="zh-CN" dirty="0"/>
              <a:t>If you are using numeric data, </a:t>
            </a:r>
          </a:p>
          <a:p>
            <a:pPr lvl="2" fontAlgn="base"/>
            <a:r>
              <a:rPr lang="en-US" altLang="zh-CN" dirty="0"/>
              <a:t>it is </a:t>
            </a:r>
            <a:r>
              <a:rPr lang="en-US" altLang="zh-CN" dirty="0">
                <a:solidFill>
                  <a:srgbClr val="FF0000"/>
                </a:solidFill>
              </a:rPr>
              <a:t>faster</a:t>
            </a:r>
            <a:r>
              <a:rPr lang="en-US" altLang="zh-CN" dirty="0"/>
              <a:t> in many cases to access information from a database (using a live connection) than to access a text file. </a:t>
            </a:r>
          </a:p>
          <a:p>
            <a:pPr lvl="2" fontAlgn="base"/>
            <a:r>
              <a:rPr lang="en-US" altLang="zh-CN" dirty="0"/>
              <a:t>Information in the database is likely to be stored in a </a:t>
            </a:r>
            <a:r>
              <a:rPr lang="en-US" altLang="zh-CN" dirty="0">
                <a:solidFill>
                  <a:srgbClr val="FF0000"/>
                </a:solidFill>
              </a:rPr>
              <a:t>more compact format </a:t>
            </a:r>
            <a:r>
              <a:rPr lang="en-US" altLang="zh-CN" dirty="0"/>
              <a:t>than in the text file, so accessing it involves </a:t>
            </a:r>
            <a:r>
              <a:rPr lang="en-US" altLang="zh-CN" dirty="0">
                <a:solidFill>
                  <a:srgbClr val="FF0000"/>
                </a:solidFill>
              </a:rPr>
              <a:t>fewer disk accesses</a:t>
            </a:r>
            <a:r>
              <a:rPr lang="en-US" altLang="zh-CN" dirty="0"/>
              <a:t>. </a:t>
            </a:r>
          </a:p>
          <a:p>
            <a:pPr lvl="2" fontAlgn="base"/>
            <a:r>
              <a:rPr lang="en-US" altLang="zh-CN" dirty="0"/>
              <a:t>You also save code in your application because you can </a:t>
            </a:r>
            <a:r>
              <a:rPr lang="en-US" altLang="zh-CN" dirty="0">
                <a:solidFill>
                  <a:srgbClr val="FF0000"/>
                </a:solidFill>
              </a:rPr>
              <a:t>avoid parsing the text file to find line and column boundaries</a:t>
            </a:r>
            <a:r>
              <a:rPr lang="en-US" altLang="zh-CN" dirty="0"/>
              <a:t>.</a:t>
            </a:r>
          </a:p>
          <a:p>
            <a:endParaRPr kumimoji="1" lang="zh-CN" altLang="en-US" dirty="0"/>
          </a:p>
        </p:txBody>
      </p:sp>
      <p:sp>
        <p:nvSpPr>
          <p:cNvPr id="4" name="灯片编号占位符 3">
            <a:extLst>
              <a:ext uri="{FF2B5EF4-FFF2-40B4-BE49-F238E27FC236}">
                <a16:creationId xmlns:a16="http://schemas.microsoft.com/office/drawing/2014/main" id="{A0E87577-B063-AC4D-86EE-04825B74F020}"/>
              </a:ext>
            </a:extLst>
          </p:cNvPr>
          <p:cNvSpPr>
            <a:spLocks noGrp="1"/>
          </p:cNvSpPr>
          <p:nvPr>
            <p:ph type="sldNum" sz="quarter" idx="12"/>
          </p:nvPr>
        </p:nvSpPr>
        <p:spPr/>
        <p:txBody>
          <a:bodyPr/>
          <a:lstStyle/>
          <a:p>
            <a:fld id="{CB818ED7-1FAF-4BEC-A906-EB6564C334EB}" type="slidenum">
              <a:rPr lang="zh-CN" altLang="en-US" smtClean="0"/>
              <a:pPr/>
              <a:t>35</a:t>
            </a:fld>
            <a:endParaRPr lang="zh-CN" altLang="en-US" dirty="0"/>
          </a:p>
        </p:txBody>
      </p:sp>
    </p:spTree>
    <p:extLst>
      <p:ext uri="{BB962C8B-B14F-4D97-AF65-F5344CB8AC3E}">
        <p14:creationId xmlns:p14="http://schemas.microsoft.com/office/powerpoint/2010/main" val="3372661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23D-AE21-4D45-920F-5FA72D31E4E3}"/>
              </a:ext>
            </a:extLst>
          </p:cNvPr>
          <p:cNvSpPr>
            <a:spLocks noGrp="1"/>
          </p:cNvSpPr>
          <p:nvPr>
            <p:ph type="title"/>
          </p:nvPr>
        </p:nvSpPr>
        <p:spPr/>
        <p:txBody>
          <a:bodyPr/>
          <a:lstStyle/>
          <a:p>
            <a:r>
              <a:rPr kumimoji="1" lang="en-US" altLang="zh-CN" dirty="0"/>
              <a:t>Optimizing MySQL Data Types</a:t>
            </a:r>
            <a:endParaRPr kumimoji="1" lang="zh-CN" altLang="en-US" dirty="0"/>
          </a:p>
        </p:txBody>
      </p:sp>
      <p:sp>
        <p:nvSpPr>
          <p:cNvPr id="3" name="内容占位符 2">
            <a:extLst>
              <a:ext uri="{FF2B5EF4-FFF2-40B4-BE49-F238E27FC236}">
                <a16:creationId xmlns:a16="http://schemas.microsoft.com/office/drawing/2014/main" id="{4BDAFADB-6721-584F-97E4-C5F7A2476ED4}"/>
              </a:ext>
            </a:extLst>
          </p:cNvPr>
          <p:cNvSpPr>
            <a:spLocks noGrp="1"/>
          </p:cNvSpPr>
          <p:nvPr>
            <p:ph idx="1"/>
          </p:nvPr>
        </p:nvSpPr>
        <p:spPr/>
        <p:txBody>
          <a:bodyPr>
            <a:normAutofit/>
          </a:bodyPr>
          <a:lstStyle/>
          <a:p>
            <a:pPr fontAlgn="base"/>
            <a:r>
              <a:rPr lang="en-US" altLang="zh-CN" b="1" dirty="0"/>
              <a:t>Optimizing for Character and String Types</a:t>
            </a:r>
          </a:p>
          <a:p>
            <a:pPr lvl="1" fontAlgn="base"/>
            <a:r>
              <a:rPr lang="en-US" altLang="zh-CN" dirty="0"/>
              <a:t>Use </a:t>
            </a:r>
            <a:r>
              <a:rPr lang="en-US" altLang="zh-CN" dirty="0">
                <a:solidFill>
                  <a:srgbClr val="FF0000"/>
                </a:solidFill>
              </a:rPr>
              <a:t>binary collation order </a:t>
            </a:r>
            <a:r>
              <a:rPr lang="en-US" altLang="zh-CN" dirty="0"/>
              <a:t>for fast comparison and sort operations, </a:t>
            </a:r>
          </a:p>
          <a:p>
            <a:pPr lvl="2" fontAlgn="base"/>
            <a:r>
              <a:rPr lang="en-US" altLang="zh-CN" dirty="0"/>
              <a:t>when you do not need language-specific collation features. You can use the </a:t>
            </a:r>
            <a:r>
              <a:rPr lang="en-US" altLang="zh-CN" dirty="0">
                <a:hlinkClick r:id="rId2"/>
              </a:rPr>
              <a:t>BINARY</a:t>
            </a:r>
            <a:r>
              <a:rPr lang="en-US" altLang="zh-CN" dirty="0"/>
              <a:t> operator to use binary collation within a particular query.</a:t>
            </a:r>
          </a:p>
          <a:p>
            <a:pPr lvl="1" fontAlgn="base"/>
            <a:r>
              <a:rPr lang="en-US" altLang="zh-CN" dirty="0"/>
              <a:t>When comparing values from different columns, </a:t>
            </a:r>
          </a:p>
          <a:p>
            <a:pPr lvl="2" fontAlgn="base"/>
            <a:r>
              <a:rPr lang="en-US" altLang="zh-CN" dirty="0"/>
              <a:t>declare those columns with the </a:t>
            </a:r>
            <a:r>
              <a:rPr lang="en-US" altLang="zh-CN" dirty="0">
                <a:solidFill>
                  <a:srgbClr val="FF0000"/>
                </a:solidFill>
              </a:rPr>
              <a:t>same character set </a:t>
            </a:r>
            <a:r>
              <a:rPr lang="en-US" altLang="zh-CN" dirty="0"/>
              <a:t>and </a:t>
            </a:r>
            <a:r>
              <a:rPr lang="en-US" altLang="zh-CN" dirty="0">
                <a:solidFill>
                  <a:srgbClr val="FF0000"/>
                </a:solidFill>
              </a:rPr>
              <a:t>collation</a:t>
            </a:r>
            <a:r>
              <a:rPr lang="en-US" altLang="zh-CN" dirty="0"/>
              <a:t> wherever possible, to avoid string conversions while running the query.</a:t>
            </a:r>
          </a:p>
          <a:p>
            <a:pPr lvl="1" fontAlgn="base"/>
            <a:r>
              <a:rPr lang="en-US" altLang="zh-CN" dirty="0"/>
              <a:t>For column values </a:t>
            </a:r>
            <a:r>
              <a:rPr lang="en-US" altLang="zh-CN" dirty="0">
                <a:solidFill>
                  <a:srgbClr val="FF0000"/>
                </a:solidFill>
              </a:rPr>
              <a:t>less than 8KB </a:t>
            </a:r>
            <a:r>
              <a:rPr lang="en-US" altLang="zh-CN" dirty="0"/>
              <a:t>in size, use binary </a:t>
            </a:r>
            <a:r>
              <a:rPr lang="en-US" altLang="zh-CN" dirty="0">
                <a:solidFill>
                  <a:srgbClr val="FF0000"/>
                </a:solidFill>
              </a:rPr>
              <a:t>VARCHAR</a:t>
            </a:r>
            <a:r>
              <a:rPr lang="en-US" altLang="zh-CN" dirty="0"/>
              <a:t> instead of </a:t>
            </a:r>
            <a:r>
              <a:rPr lang="en-US" altLang="zh-CN" dirty="0">
                <a:solidFill>
                  <a:srgbClr val="FF0000"/>
                </a:solidFill>
              </a:rPr>
              <a:t>BLOB</a:t>
            </a:r>
            <a:r>
              <a:rPr lang="en-US" altLang="zh-CN" dirty="0"/>
              <a:t>. </a:t>
            </a:r>
          </a:p>
          <a:p>
            <a:pPr lvl="2" fontAlgn="base"/>
            <a:r>
              <a:rPr lang="en-US" altLang="zh-CN" dirty="0"/>
              <a:t>The </a:t>
            </a:r>
            <a:r>
              <a:rPr lang="en-US" altLang="zh-CN" dirty="0">
                <a:solidFill>
                  <a:srgbClr val="FF0000"/>
                </a:solidFill>
              </a:rPr>
              <a:t>GROUP BY </a:t>
            </a:r>
            <a:r>
              <a:rPr lang="en-US" altLang="zh-CN" dirty="0"/>
              <a:t>and </a:t>
            </a:r>
            <a:r>
              <a:rPr lang="en-US" altLang="zh-CN" dirty="0">
                <a:solidFill>
                  <a:srgbClr val="FF0000"/>
                </a:solidFill>
              </a:rPr>
              <a:t>ORDER BY </a:t>
            </a:r>
            <a:r>
              <a:rPr lang="en-US" altLang="zh-CN" dirty="0"/>
              <a:t>clauses can generate temporary tables, and these temporary tables can use the </a:t>
            </a:r>
            <a:r>
              <a:rPr lang="en-US" altLang="zh-CN" dirty="0">
                <a:solidFill>
                  <a:srgbClr val="FF0000"/>
                </a:solidFill>
              </a:rPr>
              <a:t>MEMORY</a:t>
            </a:r>
            <a:r>
              <a:rPr lang="en-US" altLang="zh-CN" dirty="0"/>
              <a:t> storage engine if the original table does not contain any BLOB columns.</a:t>
            </a:r>
          </a:p>
        </p:txBody>
      </p:sp>
      <p:sp>
        <p:nvSpPr>
          <p:cNvPr id="4" name="灯片编号占位符 3">
            <a:extLst>
              <a:ext uri="{FF2B5EF4-FFF2-40B4-BE49-F238E27FC236}">
                <a16:creationId xmlns:a16="http://schemas.microsoft.com/office/drawing/2014/main" id="{A0E87577-B063-AC4D-86EE-04825B74F020}"/>
              </a:ext>
            </a:extLst>
          </p:cNvPr>
          <p:cNvSpPr>
            <a:spLocks noGrp="1"/>
          </p:cNvSpPr>
          <p:nvPr>
            <p:ph type="sldNum" sz="quarter" idx="12"/>
          </p:nvPr>
        </p:nvSpPr>
        <p:spPr/>
        <p:txBody>
          <a:bodyPr/>
          <a:lstStyle/>
          <a:p>
            <a:fld id="{CB818ED7-1FAF-4BEC-A906-EB6564C334EB}" type="slidenum">
              <a:rPr lang="zh-CN" altLang="en-US" smtClean="0"/>
              <a:pPr/>
              <a:t>36</a:t>
            </a:fld>
            <a:endParaRPr lang="zh-CN" altLang="en-US" dirty="0"/>
          </a:p>
        </p:txBody>
      </p:sp>
    </p:spTree>
    <p:extLst>
      <p:ext uri="{BB962C8B-B14F-4D97-AF65-F5344CB8AC3E}">
        <p14:creationId xmlns:p14="http://schemas.microsoft.com/office/powerpoint/2010/main" val="1337296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23D-AE21-4D45-920F-5FA72D31E4E3}"/>
              </a:ext>
            </a:extLst>
          </p:cNvPr>
          <p:cNvSpPr>
            <a:spLocks noGrp="1"/>
          </p:cNvSpPr>
          <p:nvPr>
            <p:ph type="title"/>
          </p:nvPr>
        </p:nvSpPr>
        <p:spPr/>
        <p:txBody>
          <a:bodyPr/>
          <a:lstStyle/>
          <a:p>
            <a:r>
              <a:rPr kumimoji="1" lang="en-US" altLang="zh-CN" dirty="0"/>
              <a:t>Optimizing MySQL Data Types</a:t>
            </a:r>
            <a:endParaRPr kumimoji="1" lang="zh-CN" altLang="en-US" dirty="0"/>
          </a:p>
        </p:txBody>
      </p:sp>
      <p:sp>
        <p:nvSpPr>
          <p:cNvPr id="3" name="内容占位符 2">
            <a:extLst>
              <a:ext uri="{FF2B5EF4-FFF2-40B4-BE49-F238E27FC236}">
                <a16:creationId xmlns:a16="http://schemas.microsoft.com/office/drawing/2014/main" id="{4BDAFADB-6721-584F-97E4-C5F7A2476ED4}"/>
              </a:ext>
            </a:extLst>
          </p:cNvPr>
          <p:cNvSpPr>
            <a:spLocks noGrp="1"/>
          </p:cNvSpPr>
          <p:nvPr>
            <p:ph idx="1"/>
          </p:nvPr>
        </p:nvSpPr>
        <p:spPr/>
        <p:txBody>
          <a:bodyPr>
            <a:normAutofit/>
          </a:bodyPr>
          <a:lstStyle/>
          <a:p>
            <a:pPr fontAlgn="base"/>
            <a:r>
              <a:rPr lang="en-US" altLang="zh-CN" b="1" dirty="0"/>
              <a:t>Optimizing for Character and String Types</a:t>
            </a:r>
          </a:p>
          <a:p>
            <a:pPr lvl="1" fontAlgn="base"/>
            <a:r>
              <a:rPr lang="en-US" altLang="zh-CN" dirty="0"/>
              <a:t>If a table contains string columns such as name and address, but many queries </a:t>
            </a:r>
            <a:r>
              <a:rPr lang="en-US" altLang="zh-CN" dirty="0">
                <a:solidFill>
                  <a:srgbClr val="FF0000"/>
                </a:solidFill>
              </a:rPr>
              <a:t>do not retrieve those columns</a:t>
            </a:r>
            <a:r>
              <a:rPr lang="en-US" altLang="zh-CN" dirty="0"/>
              <a:t>, </a:t>
            </a:r>
          </a:p>
          <a:p>
            <a:pPr lvl="2" fontAlgn="base"/>
            <a:r>
              <a:rPr lang="en-US" altLang="zh-CN" dirty="0"/>
              <a:t>consider </a:t>
            </a:r>
            <a:r>
              <a:rPr lang="en-US" altLang="zh-CN" dirty="0">
                <a:solidFill>
                  <a:srgbClr val="FF0000"/>
                </a:solidFill>
              </a:rPr>
              <a:t>splitting the string columns into a separate table </a:t>
            </a:r>
            <a:r>
              <a:rPr lang="en-US" altLang="zh-CN" dirty="0"/>
              <a:t>and using </a:t>
            </a:r>
            <a:r>
              <a:rPr lang="en-US" altLang="zh-CN" dirty="0">
                <a:solidFill>
                  <a:srgbClr val="FF0000"/>
                </a:solidFill>
              </a:rPr>
              <a:t>join</a:t>
            </a:r>
            <a:r>
              <a:rPr lang="en-US" altLang="zh-CN" dirty="0"/>
              <a:t> queries with a foreign key when necessary. </a:t>
            </a:r>
          </a:p>
          <a:p>
            <a:pPr lvl="2" fontAlgn="base"/>
            <a:r>
              <a:rPr lang="en-US" altLang="zh-CN" dirty="0"/>
              <a:t>When MySQL retrieves </a:t>
            </a:r>
            <a:r>
              <a:rPr lang="en-US" altLang="zh-CN" dirty="0">
                <a:solidFill>
                  <a:srgbClr val="FF0000"/>
                </a:solidFill>
              </a:rPr>
              <a:t>any value from a row</a:t>
            </a:r>
            <a:r>
              <a:rPr lang="en-US" altLang="zh-CN" dirty="0"/>
              <a:t>, it reads a data block containing </a:t>
            </a:r>
            <a:r>
              <a:rPr lang="en-US" altLang="zh-CN" dirty="0">
                <a:solidFill>
                  <a:srgbClr val="FF0000"/>
                </a:solidFill>
              </a:rPr>
              <a:t>all the columns of that row </a:t>
            </a:r>
            <a:r>
              <a:rPr lang="en-US" altLang="zh-CN" dirty="0"/>
              <a:t>(and possibly other adjacent rows). </a:t>
            </a:r>
            <a:r>
              <a:rPr lang="en-US" altLang="zh-CN" dirty="0">
                <a:solidFill>
                  <a:srgbClr val="FF0000"/>
                </a:solidFill>
              </a:rPr>
              <a:t>Keeping each row small</a:t>
            </a:r>
            <a:r>
              <a:rPr lang="en-US" altLang="zh-CN" dirty="0"/>
              <a:t>, with only the most frequently used columns, allows more rows to fit in each data block. </a:t>
            </a:r>
          </a:p>
          <a:p>
            <a:pPr lvl="2" fontAlgn="base"/>
            <a:r>
              <a:rPr lang="en-US" altLang="zh-CN" dirty="0"/>
              <a:t>Such compact tables </a:t>
            </a:r>
            <a:r>
              <a:rPr lang="en-US" altLang="zh-CN" dirty="0">
                <a:solidFill>
                  <a:srgbClr val="FF0000"/>
                </a:solidFill>
              </a:rPr>
              <a:t>reduce disk I/O and memory usage </a:t>
            </a:r>
            <a:r>
              <a:rPr lang="en-US" altLang="zh-CN" dirty="0"/>
              <a:t>for common queries.</a:t>
            </a:r>
          </a:p>
          <a:p>
            <a:pPr lvl="1" fontAlgn="base"/>
            <a:r>
              <a:rPr lang="en-US" altLang="zh-CN" dirty="0"/>
              <a:t>When you use a </a:t>
            </a:r>
            <a:r>
              <a:rPr lang="en-US" altLang="zh-CN" dirty="0">
                <a:solidFill>
                  <a:srgbClr val="FF0000"/>
                </a:solidFill>
              </a:rPr>
              <a:t>randomly generated value </a:t>
            </a:r>
            <a:r>
              <a:rPr lang="en-US" altLang="zh-CN" dirty="0"/>
              <a:t>as a </a:t>
            </a:r>
            <a:r>
              <a:rPr lang="en-US" altLang="zh-CN" dirty="0">
                <a:solidFill>
                  <a:srgbClr val="FF0000"/>
                </a:solidFill>
              </a:rPr>
              <a:t>primary key </a:t>
            </a:r>
            <a:r>
              <a:rPr lang="en-US" altLang="zh-CN" dirty="0"/>
              <a:t>in an </a:t>
            </a:r>
            <a:r>
              <a:rPr lang="en-US" altLang="zh-CN" dirty="0" err="1">
                <a:solidFill>
                  <a:srgbClr val="FF0000"/>
                </a:solidFill>
              </a:rPr>
              <a:t>InnoDB</a:t>
            </a:r>
            <a:r>
              <a:rPr lang="en-US" altLang="zh-CN" dirty="0"/>
              <a:t> table, </a:t>
            </a:r>
          </a:p>
          <a:p>
            <a:pPr lvl="2" fontAlgn="base"/>
            <a:r>
              <a:rPr lang="en-US" altLang="zh-CN" dirty="0">
                <a:solidFill>
                  <a:srgbClr val="FF0000"/>
                </a:solidFill>
              </a:rPr>
              <a:t>prefix</a:t>
            </a:r>
            <a:r>
              <a:rPr lang="en-US" altLang="zh-CN" dirty="0"/>
              <a:t> it with </a:t>
            </a:r>
            <a:r>
              <a:rPr lang="en-US" altLang="zh-CN" dirty="0">
                <a:solidFill>
                  <a:srgbClr val="FF0000"/>
                </a:solidFill>
              </a:rPr>
              <a:t>an ascending value </a:t>
            </a:r>
            <a:r>
              <a:rPr lang="en-US" altLang="zh-CN" dirty="0"/>
              <a:t>such as the current date and time if possible. When consecutive primary values are physically stored near each other, </a:t>
            </a:r>
            <a:r>
              <a:rPr lang="en-US" altLang="zh-CN" dirty="0" err="1"/>
              <a:t>InnoDB</a:t>
            </a:r>
            <a:r>
              <a:rPr lang="en-US" altLang="zh-CN" dirty="0"/>
              <a:t> can insert and retrieve them faster.</a:t>
            </a:r>
          </a:p>
        </p:txBody>
      </p:sp>
      <p:sp>
        <p:nvSpPr>
          <p:cNvPr id="4" name="灯片编号占位符 3">
            <a:extLst>
              <a:ext uri="{FF2B5EF4-FFF2-40B4-BE49-F238E27FC236}">
                <a16:creationId xmlns:a16="http://schemas.microsoft.com/office/drawing/2014/main" id="{A0E87577-B063-AC4D-86EE-04825B74F020}"/>
              </a:ext>
            </a:extLst>
          </p:cNvPr>
          <p:cNvSpPr>
            <a:spLocks noGrp="1"/>
          </p:cNvSpPr>
          <p:nvPr>
            <p:ph type="sldNum" sz="quarter" idx="12"/>
          </p:nvPr>
        </p:nvSpPr>
        <p:spPr/>
        <p:txBody>
          <a:bodyPr/>
          <a:lstStyle/>
          <a:p>
            <a:fld id="{CB818ED7-1FAF-4BEC-A906-EB6564C334EB}" type="slidenum">
              <a:rPr lang="zh-CN" altLang="en-US" smtClean="0"/>
              <a:pPr/>
              <a:t>37</a:t>
            </a:fld>
            <a:endParaRPr lang="zh-CN" altLang="en-US" dirty="0"/>
          </a:p>
        </p:txBody>
      </p:sp>
    </p:spTree>
    <p:extLst>
      <p:ext uri="{BB962C8B-B14F-4D97-AF65-F5344CB8AC3E}">
        <p14:creationId xmlns:p14="http://schemas.microsoft.com/office/powerpoint/2010/main" val="1030976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23D-AE21-4D45-920F-5FA72D31E4E3}"/>
              </a:ext>
            </a:extLst>
          </p:cNvPr>
          <p:cNvSpPr>
            <a:spLocks noGrp="1"/>
          </p:cNvSpPr>
          <p:nvPr>
            <p:ph type="title"/>
          </p:nvPr>
        </p:nvSpPr>
        <p:spPr/>
        <p:txBody>
          <a:bodyPr/>
          <a:lstStyle/>
          <a:p>
            <a:r>
              <a:rPr kumimoji="1" lang="en-US" altLang="zh-CN" dirty="0"/>
              <a:t>Optimizing MySQL Data Types</a:t>
            </a:r>
            <a:endParaRPr kumimoji="1" lang="zh-CN" altLang="en-US" dirty="0"/>
          </a:p>
        </p:txBody>
      </p:sp>
      <p:sp>
        <p:nvSpPr>
          <p:cNvPr id="3" name="内容占位符 2">
            <a:extLst>
              <a:ext uri="{FF2B5EF4-FFF2-40B4-BE49-F238E27FC236}">
                <a16:creationId xmlns:a16="http://schemas.microsoft.com/office/drawing/2014/main" id="{4BDAFADB-6721-584F-97E4-C5F7A2476ED4}"/>
              </a:ext>
            </a:extLst>
          </p:cNvPr>
          <p:cNvSpPr>
            <a:spLocks noGrp="1"/>
          </p:cNvSpPr>
          <p:nvPr>
            <p:ph idx="1"/>
          </p:nvPr>
        </p:nvSpPr>
        <p:spPr/>
        <p:txBody>
          <a:bodyPr>
            <a:normAutofit/>
          </a:bodyPr>
          <a:lstStyle/>
          <a:p>
            <a:pPr fontAlgn="base"/>
            <a:r>
              <a:rPr lang="en-US" altLang="zh-CN" b="1" dirty="0"/>
              <a:t>Optimizing for BLOB Types</a:t>
            </a:r>
          </a:p>
          <a:p>
            <a:pPr lvl="1" fontAlgn="base"/>
            <a:r>
              <a:rPr lang="en-US" altLang="zh-CN" dirty="0"/>
              <a:t>When storing a </a:t>
            </a:r>
            <a:r>
              <a:rPr lang="en-US" altLang="zh-CN" dirty="0">
                <a:solidFill>
                  <a:srgbClr val="FF0000"/>
                </a:solidFill>
              </a:rPr>
              <a:t>large blob containing textual data</a:t>
            </a:r>
            <a:r>
              <a:rPr lang="en-US" altLang="zh-CN" dirty="0"/>
              <a:t>, consider compressing it first. </a:t>
            </a:r>
          </a:p>
          <a:p>
            <a:pPr lvl="1" fontAlgn="base"/>
            <a:r>
              <a:rPr lang="en-US" altLang="zh-CN" dirty="0"/>
              <a:t>For a table with several columns, to reduce memory requirements for queries that </a:t>
            </a:r>
            <a:r>
              <a:rPr lang="en-US" altLang="zh-CN" dirty="0">
                <a:solidFill>
                  <a:srgbClr val="FF0000"/>
                </a:solidFill>
              </a:rPr>
              <a:t>do not use the BLOB column</a:t>
            </a:r>
            <a:r>
              <a:rPr lang="en-US" altLang="zh-CN" dirty="0"/>
              <a:t>, </a:t>
            </a:r>
          </a:p>
          <a:p>
            <a:pPr lvl="2" fontAlgn="base"/>
            <a:r>
              <a:rPr lang="en-US" altLang="zh-CN" dirty="0"/>
              <a:t>consider splitting the BLOB column into a separate table and referencing it with a join query when needed.</a:t>
            </a:r>
          </a:p>
          <a:p>
            <a:pPr lvl="1" fontAlgn="base"/>
            <a:r>
              <a:rPr lang="en-US" altLang="zh-CN" dirty="0"/>
              <a:t>You could put the </a:t>
            </a:r>
            <a:r>
              <a:rPr lang="en-US" altLang="zh-CN" dirty="0">
                <a:solidFill>
                  <a:srgbClr val="FF0000"/>
                </a:solidFill>
              </a:rPr>
              <a:t>BLOB-specific table on a different storage device </a:t>
            </a:r>
            <a:r>
              <a:rPr lang="en-US" altLang="zh-CN" dirty="0"/>
              <a:t>or even a separate database instance. </a:t>
            </a:r>
          </a:p>
          <a:p>
            <a:pPr lvl="1" fontAlgn="base"/>
            <a:r>
              <a:rPr lang="en-US" altLang="zh-CN" dirty="0"/>
              <a:t>Rather than testing for </a:t>
            </a:r>
            <a:r>
              <a:rPr lang="en-US" altLang="zh-CN" dirty="0">
                <a:solidFill>
                  <a:srgbClr val="FF0000"/>
                </a:solidFill>
              </a:rPr>
              <a:t>equality</a:t>
            </a:r>
            <a:r>
              <a:rPr lang="en-US" altLang="zh-CN" dirty="0"/>
              <a:t> against </a:t>
            </a:r>
            <a:r>
              <a:rPr lang="en-US" altLang="zh-CN" dirty="0">
                <a:solidFill>
                  <a:srgbClr val="FF0000"/>
                </a:solidFill>
              </a:rPr>
              <a:t>a very long text string</a:t>
            </a:r>
            <a:r>
              <a:rPr lang="en-US" altLang="zh-CN" dirty="0"/>
              <a:t>, you can store a </a:t>
            </a:r>
            <a:r>
              <a:rPr lang="en-US" altLang="zh-CN" dirty="0">
                <a:solidFill>
                  <a:srgbClr val="FF0000"/>
                </a:solidFill>
              </a:rPr>
              <a:t>hash of the column value</a:t>
            </a:r>
            <a:r>
              <a:rPr lang="en-US" altLang="zh-CN" dirty="0"/>
              <a:t> in a separate column, index that column, and </a:t>
            </a:r>
            <a:r>
              <a:rPr lang="en-US" altLang="zh-CN" dirty="0">
                <a:solidFill>
                  <a:srgbClr val="FF0000"/>
                </a:solidFill>
              </a:rPr>
              <a:t>test the hashed value </a:t>
            </a:r>
            <a:r>
              <a:rPr lang="en-US" altLang="zh-CN" dirty="0"/>
              <a:t>in queries.</a:t>
            </a:r>
          </a:p>
          <a:p>
            <a:pPr lvl="2" fontAlgn="base"/>
            <a:r>
              <a:rPr lang="en-US" altLang="zh-CN" dirty="0"/>
              <a:t>Since hash functions can produce duplicate results for different inputs, you still include a clause </a:t>
            </a:r>
            <a:r>
              <a:rPr lang="en-US" altLang="zh-CN" dirty="0">
                <a:solidFill>
                  <a:srgbClr val="FF0000"/>
                </a:solidFill>
              </a:rPr>
              <a:t>AND </a:t>
            </a:r>
            <a:r>
              <a:rPr lang="en-US" altLang="zh-CN" i="1" dirty="0" err="1">
                <a:solidFill>
                  <a:srgbClr val="FF0000"/>
                </a:solidFill>
              </a:rPr>
              <a:t>blob_column</a:t>
            </a:r>
            <a:r>
              <a:rPr lang="en-US" altLang="zh-CN" dirty="0">
                <a:solidFill>
                  <a:srgbClr val="FF0000"/>
                </a:solidFill>
              </a:rPr>
              <a:t> = </a:t>
            </a:r>
            <a:r>
              <a:rPr lang="en-US" altLang="zh-CN" i="1" dirty="0" err="1">
                <a:solidFill>
                  <a:srgbClr val="FF0000"/>
                </a:solidFill>
              </a:rPr>
              <a:t>long_string_value</a:t>
            </a:r>
            <a:r>
              <a:rPr lang="en-US" altLang="zh-CN" dirty="0">
                <a:solidFill>
                  <a:srgbClr val="FF0000"/>
                </a:solidFill>
              </a:rPr>
              <a:t> </a:t>
            </a:r>
            <a:r>
              <a:rPr lang="en-US" altLang="zh-CN" dirty="0"/>
              <a:t>in the query to guard against false matches; the performance benefit comes from the smaller, easily scanned index for the hashed values.</a:t>
            </a:r>
          </a:p>
        </p:txBody>
      </p:sp>
      <p:sp>
        <p:nvSpPr>
          <p:cNvPr id="4" name="灯片编号占位符 3">
            <a:extLst>
              <a:ext uri="{FF2B5EF4-FFF2-40B4-BE49-F238E27FC236}">
                <a16:creationId xmlns:a16="http://schemas.microsoft.com/office/drawing/2014/main" id="{A0E87577-B063-AC4D-86EE-04825B74F020}"/>
              </a:ext>
            </a:extLst>
          </p:cNvPr>
          <p:cNvSpPr>
            <a:spLocks noGrp="1"/>
          </p:cNvSpPr>
          <p:nvPr>
            <p:ph type="sldNum" sz="quarter" idx="12"/>
          </p:nvPr>
        </p:nvSpPr>
        <p:spPr/>
        <p:txBody>
          <a:bodyPr/>
          <a:lstStyle/>
          <a:p>
            <a:fld id="{CB818ED7-1FAF-4BEC-A906-EB6564C334EB}" type="slidenum">
              <a:rPr lang="zh-CN" altLang="en-US" smtClean="0"/>
              <a:pPr/>
              <a:t>38</a:t>
            </a:fld>
            <a:endParaRPr lang="zh-CN" altLang="en-US" dirty="0"/>
          </a:p>
        </p:txBody>
      </p:sp>
    </p:spTree>
    <p:extLst>
      <p:ext uri="{BB962C8B-B14F-4D97-AF65-F5344CB8AC3E}">
        <p14:creationId xmlns:p14="http://schemas.microsoft.com/office/powerpoint/2010/main" val="4198490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0EFB5-28E3-2442-B130-F7E7B46C5781}"/>
              </a:ext>
            </a:extLst>
          </p:cNvPr>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a:extLst>
              <a:ext uri="{FF2B5EF4-FFF2-40B4-BE49-F238E27FC236}">
                <a16:creationId xmlns:a16="http://schemas.microsoft.com/office/drawing/2014/main" id="{472C629A-9A38-414F-A917-8764AAA1DEDD}"/>
              </a:ext>
            </a:extLst>
          </p:cNvPr>
          <p:cNvSpPr>
            <a:spLocks noGrp="1"/>
          </p:cNvSpPr>
          <p:nvPr>
            <p:ph idx="1"/>
          </p:nvPr>
        </p:nvSpPr>
        <p:spPr/>
        <p:txBody>
          <a:bodyPr/>
          <a:lstStyle/>
          <a:p>
            <a:pPr fontAlgn="base"/>
            <a:r>
              <a:rPr lang="en-US" altLang="zh-CN" dirty="0"/>
              <a:t>How MySQL Opens and Closes Tables</a:t>
            </a:r>
          </a:p>
          <a:p>
            <a:pPr fontAlgn="base"/>
            <a:r>
              <a:rPr lang="en-US" altLang="zh-CN" dirty="0"/>
              <a:t>Disadvantages of Creating Many Tables in the Same Database</a:t>
            </a:r>
          </a:p>
          <a:p>
            <a:pPr fontAlgn="base"/>
            <a:endParaRPr lang="en-US" altLang="zh-CN" dirty="0"/>
          </a:p>
          <a:p>
            <a:pPr fontAlgn="base"/>
            <a:r>
              <a:rPr lang="en-US" altLang="zh-CN" dirty="0"/>
              <a:t>Some techniques for keeping individual queries fast involve </a:t>
            </a:r>
            <a:r>
              <a:rPr lang="en-US" altLang="zh-CN" dirty="0">
                <a:solidFill>
                  <a:srgbClr val="FF0000"/>
                </a:solidFill>
              </a:rPr>
              <a:t>splitting data across many tables</a:t>
            </a:r>
            <a:r>
              <a:rPr lang="en-US" altLang="zh-CN" dirty="0"/>
              <a:t>. </a:t>
            </a:r>
          </a:p>
          <a:p>
            <a:pPr lvl="1" fontAlgn="base"/>
            <a:r>
              <a:rPr lang="en-US" altLang="zh-CN" dirty="0"/>
              <a:t>When the number of tables runs into </a:t>
            </a:r>
            <a:r>
              <a:rPr lang="en-US" altLang="zh-CN" dirty="0">
                <a:solidFill>
                  <a:srgbClr val="FF0000"/>
                </a:solidFill>
              </a:rPr>
              <a:t>the thousands or even millions</a:t>
            </a:r>
            <a:r>
              <a:rPr lang="en-US" altLang="zh-CN" dirty="0"/>
              <a:t>, the </a:t>
            </a:r>
            <a:r>
              <a:rPr lang="en-US" altLang="zh-CN" dirty="0">
                <a:solidFill>
                  <a:srgbClr val="FF0000"/>
                </a:solidFill>
              </a:rPr>
              <a:t>overhead of dealing with all these tables </a:t>
            </a:r>
            <a:r>
              <a:rPr lang="en-US" altLang="zh-CN" dirty="0"/>
              <a:t>becomes a new performance consideration.</a:t>
            </a:r>
          </a:p>
          <a:p>
            <a:endParaRPr kumimoji="1" lang="zh-CN" altLang="en-US" dirty="0"/>
          </a:p>
        </p:txBody>
      </p:sp>
      <p:sp>
        <p:nvSpPr>
          <p:cNvPr id="4" name="灯片编号占位符 3">
            <a:extLst>
              <a:ext uri="{FF2B5EF4-FFF2-40B4-BE49-F238E27FC236}">
                <a16:creationId xmlns:a16="http://schemas.microsoft.com/office/drawing/2014/main" id="{FDA7E95A-AA5E-5248-B673-24694DD41C85}"/>
              </a:ext>
            </a:extLst>
          </p:cNvPr>
          <p:cNvSpPr>
            <a:spLocks noGrp="1"/>
          </p:cNvSpPr>
          <p:nvPr>
            <p:ph type="sldNum" sz="quarter" idx="12"/>
          </p:nvPr>
        </p:nvSpPr>
        <p:spPr/>
        <p:txBody>
          <a:bodyPr/>
          <a:lstStyle/>
          <a:p>
            <a:fld id="{CB818ED7-1FAF-4BEC-A906-EB6564C334EB}" type="slidenum">
              <a:rPr lang="zh-CN" altLang="en-US" smtClean="0"/>
              <a:pPr/>
              <a:t>39</a:t>
            </a:fld>
            <a:endParaRPr lang="zh-CN" altLang="en-US" dirty="0"/>
          </a:p>
        </p:txBody>
      </p:sp>
    </p:spTree>
    <p:extLst>
      <p:ext uri="{BB962C8B-B14F-4D97-AF65-F5344CB8AC3E}">
        <p14:creationId xmlns:p14="http://schemas.microsoft.com/office/powerpoint/2010/main" val="445904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40A1C-16BE-1D44-B271-8C99C8DCF237}"/>
              </a:ext>
            </a:extLst>
          </p:cNvPr>
          <p:cNvSpPr>
            <a:spLocks noGrp="1"/>
          </p:cNvSpPr>
          <p:nvPr>
            <p:ph type="title"/>
          </p:nvPr>
        </p:nvSpPr>
        <p:spPr/>
        <p:txBody>
          <a:bodyPr/>
          <a:lstStyle/>
          <a:p>
            <a:r>
              <a:rPr lang="en-US" altLang="zh-CN" dirty="0"/>
              <a:t>Optimization Overview </a:t>
            </a:r>
            <a:endParaRPr kumimoji="1" lang="zh-CN" altLang="en-US" dirty="0"/>
          </a:p>
        </p:txBody>
      </p:sp>
      <p:sp>
        <p:nvSpPr>
          <p:cNvPr id="3" name="内容占位符 2">
            <a:extLst>
              <a:ext uri="{FF2B5EF4-FFF2-40B4-BE49-F238E27FC236}">
                <a16:creationId xmlns:a16="http://schemas.microsoft.com/office/drawing/2014/main" id="{BCC27BB7-41FB-1140-9556-64B3219E738A}"/>
              </a:ext>
            </a:extLst>
          </p:cNvPr>
          <p:cNvSpPr>
            <a:spLocks noGrp="1"/>
          </p:cNvSpPr>
          <p:nvPr>
            <p:ph idx="1"/>
          </p:nvPr>
        </p:nvSpPr>
        <p:spPr/>
        <p:txBody>
          <a:bodyPr>
            <a:normAutofit/>
          </a:bodyPr>
          <a:lstStyle/>
          <a:p>
            <a:r>
              <a:rPr lang="en-US" altLang="zh-CN" sz="2000" dirty="0"/>
              <a:t>Optimizing at the Database Level</a:t>
            </a:r>
            <a:r>
              <a:rPr lang="zh-CN" altLang="en-US" sz="2000" dirty="0"/>
              <a:t> </a:t>
            </a:r>
            <a:endParaRPr lang="en-US" altLang="zh-CN" sz="2000" dirty="0"/>
          </a:p>
          <a:p>
            <a:pPr lvl="1"/>
            <a:r>
              <a:rPr lang="en-US" altLang="zh-CN" sz="1600" dirty="0"/>
              <a:t>The most important factor in making a database application fast is its basic design:</a:t>
            </a:r>
          </a:p>
          <a:p>
            <a:pPr lvl="2" fontAlgn="base"/>
            <a:r>
              <a:rPr lang="en-US" altLang="zh-CN" sz="1400" dirty="0"/>
              <a:t>Are the tables structured properly? In particular, do the columns have the right data types, and does each table have the appropriate columns for the type of work? </a:t>
            </a:r>
          </a:p>
          <a:p>
            <a:pPr lvl="2" fontAlgn="base"/>
            <a:r>
              <a:rPr lang="en-US" altLang="zh-CN" sz="1400" dirty="0"/>
              <a:t>Are the right indexes in place to make queries efficient?</a:t>
            </a:r>
          </a:p>
          <a:p>
            <a:pPr lvl="2" fontAlgn="base"/>
            <a:r>
              <a:rPr lang="en-US" altLang="zh-CN" sz="1400" dirty="0"/>
              <a:t>Are you using the appropriate storage engine for each table, and taking advantage of the strengths and features of each storage engine you use?.</a:t>
            </a:r>
          </a:p>
          <a:p>
            <a:pPr lvl="2" fontAlgn="base"/>
            <a:r>
              <a:rPr lang="en-US" altLang="zh-CN" sz="1400" dirty="0"/>
              <a:t>Does each table use an appropriate row format? </a:t>
            </a:r>
          </a:p>
          <a:p>
            <a:pPr lvl="2" fontAlgn="base"/>
            <a:r>
              <a:rPr lang="en-US" altLang="zh-CN" sz="1400" dirty="0"/>
              <a:t>Does the application use an appropriate locking strategy?</a:t>
            </a:r>
          </a:p>
          <a:p>
            <a:pPr lvl="2" fontAlgn="base"/>
            <a:r>
              <a:rPr lang="en-US" altLang="zh-CN" sz="1400" dirty="0"/>
              <a:t>Are all memory areas used for caching sized correctly? </a:t>
            </a:r>
            <a:endParaRPr kumimoji="1" lang="zh-CN" altLang="en-US" sz="1400" dirty="0"/>
          </a:p>
        </p:txBody>
      </p:sp>
      <p:sp>
        <p:nvSpPr>
          <p:cNvPr id="4" name="灯片编号占位符 3">
            <a:extLst>
              <a:ext uri="{FF2B5EF4-FFF2-40B4-BE49-F238E27FC236}">
                <a16:creationId xmlns:a16="http://schemas.microsoft.com/office/drawing/2014/main" id="{38BAF0FD-DE83-194A-A22B-9C233AE8000C}"/>
              </a:ext>
            </a:extLst>
          </p:cNvPr>
          <p:cNvSpPr>
            <a:spLocks noGrp="1"/>
          </p:cNvSpPr>
          <p:nvPr>
            <p:ph type="sldNum" sz="quarter" idx="12"/>
          </p:nvPr>
        </p:nvSpPr>
        <p:spPr/>
        <p:txBody>
          <a:bodyPr/>
          <a:lstStyle/>
          <a:p>
            <a:fld id="{CB818ED7-1FAF-4BEC-A906-EB6564C334EB}" type="slidenum">
              <a:rPr lang="zh-CN" altLang="en-US" smtClean="0"/>
              <a:pPr/>
              <a:t>4</a:t>
            </a:fld>
            <a:endParaRPr lang="zh-CN" altLang="en-US" dirty="0"/>
          </a:p>
        </p:txBody>
      </p:sp>
    </p:spTree>
    <p:extLst>
      <p:ext uri="{BB962C8B-B14F-4D97-AF65-F5344CB8AC3E}">
        <p14:creationId xmlns:p14="http://schemas.microsoft.com/office/powerpoint/2010/main" val="2376995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0EFB5-28E3-2442-B130-F7E7B46C5781}"/>
              </a:ext>
            </a:extLst>
          </p:cNvPr>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a:extLst>
              <a:ext uri="{FF2B5EF4-FFF2-40B4-BE49-F238E27FC236}">
                <a16:creationId xmlns:a16="http://schemas.microsoft.com/office/drawing/2014/main" id="{472C629A-9A38-414F-A917-8764AAA1DEDD}"/>
              </a:ext>
            </a:extLst>
          </p:cNvPr>
          <p:cNvSpPr>
            <a:spLocks noGrp="1"/>
          </p:cNvSpPr>
          <p:nvPr>
            <p:ph idx="1"/>
          </p:nvPr>
        </p:nvSpPr>
        <p:spPr/>
        <p:txBody>
          <a:bodyPr>
            <a:normAutofit/>
          </a:bodyPr>
          <a:lstStyle/>
          <a:p>
            <a:pPr fontAlgn="base"/>
            <a:r>
              <a:rPr lang="en-US" altLang="zh-CN" b="1" dirty="0"/>
              <a:t>How MySQL Opens and Closes Tables</a:t>
            </a:r>
          </a:p>
          <a:p>
            <a:pPr lvl="1" fontAlgn="base"/>
            <a:r>
              <a:rPr lang="en-US" altLang="zh-CN" dirty="0"/>
              <a:t>When you execute a </a:t>
            </a:r>
            <a:r>
              <a:rPr lang="en-US" altLang="zh-CN" b="1" dirty="0">
                <a:hlinkClick r:id="rId2" tooltip="4.5.2 mysqladmin — A MySQL Server Administration Program"/>
              </a:rPr>
              <a:t>mysqladmin status</a:t>
            </a:r>
            <a:r>
              <a:rPr lang="en-US" altLang="zh-CN" dirty="0"/>
              <a:t> command, you should see something like this:</a:t>
            </a:r>
          </a:p>
          <a:p>
            <a:pPr marL="673894" lvl="1" indent="0" fontAlgn="base">
              <a:buNone/>
            </a:pPr>
            <a:r>
              <a:rPr lang="en-US" altLang="zh-CN" dirty="0">
                <a:solidFill>
                  <a:schemeClr val="tx2">
                    <a:lumMod val="60000"/>
                    <a:lumOff val="40000"/>
                  </a:schemeClr>
                </a:solidFill>
              </a:rPr>
              <a:t>Uptime: 426 Running threads: 1 Questions: 11082 </a:t>
            </a:r>
          </a:p>
          <a:p>
            <a:pPr marL="673894" lvl="1" indent="0" fontAlgn="base">
              <a:buNone/>
            </a:pPr>
            <a:r>
              <a:rPr lang="en-US" altLang="zh-CN" dirty="0">
                <a:solidFill>
                  <a:schemeClr val="tx2">
                    <a:lumMod val="60000"/>
                    <a:lumOff val="40000"/>
                  </a:schemeClr>
                </a:solidFill>
              </a:rPr>
              <a:t>Reloads: 1 Open tables: 12</a:t>
            </a:r>
          </a:p>
          <a:p>
            <a:pPr lvl="1" fontAlgn="base"/>
            <a:r>
              <a:rPr lang="en-US" altLang="zh-CN" dirty="0"/>
              <a:t>The Open tables value of 12 can be somewhat puzzling if you have </a:t>
            </a:r>
            <a:r>
              <a:rPr lang="en-US" altLang="zh-CN" dirty="0">
                <a:solidFill>
                  <a:srgbClr val="FF0000"/>
                </a:solidFill>
              </a:rPr>
              <a:t>fewer</a:t>
            </a:r>
            <a:r>
              <a:rPr lang="en-US" altLang="zh-CN" dirty="0"/>
              <a:t> than 12 tables.</a:t>
            </a:r>
          </a:p>
          <a:p>
            <a:pPr lvl="1" fontAlgn="base"/>
            <a:r>
              <a:rPr lang="en-US" altLang="zh-CN" dirty="0"/>
              <a:t>MySQL is </a:t>
            </a:r>
            <a:r>
              <a:rPr lang="en-US" altLang="zh-CN" dirty="0">
                <a:solidFill>
                  <a:srgbClr val="FF0000"/>
                </a:solidFill>
              </a:rPr>
              <a:t>multithreaded</a:t>
            </a:r>
            <a:r>
              <a:rPr lang="en-US" altLang="zh-CN" dirty="0"/>
              <a:t>, so there may be many clients issuing queries for a given table simultaneously. </a:t>
            </a:r>
          </a:p>
          <a:p>
            <a:pPr lvl="2" fontAlgn="base"/>
            <a:r>
              <a:rPr lang="en-US" altLang="zh-CN" dirty="0"/>
              <a:t>To minimize the problem with multiple client sessions having different states on the same table, </a:t>
            </a:r>
            <a:r>
              <a:rPr lang="en-US" altLang="zh-CN" dirty="0">
                <a:solidFill>
                  <a:srgbClr val="FF0000"/>
                </a:solidFill>
              </a:rPr>
              <a:t>the table is opened independently by each concurrent session</a:t>
            </a:r>
            <a:r>
              <a:rPr lang="en-US" altLang="zh-CN" dirty="0"/>
              <a:t>. </a:t>
            </a:r>
          </a:p>
          <a:p>
            <a:pPr lvl="2" fontAlgn="base"/>
            <a:r>
              <a:rPr lang="en-US" altLang="zh-CN" dirty="0"/>
              <a:t>This uses </a:t>
            </a:r>
            <a:r>
              <a:rPr lang="en-US" altLang="zh-CN" dirty="0">
                <a:solidFill>
                  <a:srgbClr val="FF0000"/>
                </a:solidFill>
              </a:rPr>
              <a:t>additional memory </a:t>
            </a:r>
            <a:r>
              <a:rPr lang="en-US" altLang="zh-CN" dirty="0"/>
              <a:t>but normally </a:t>
            </a:r>
            <a:r>
              <a:rPr lang="en-US" altLang="zh-CN" dirty="0">
                <a:solidFill>
                  <a:srgbClr val="FF0000"/>
                </a:solidFill>
              </a:rPr>
              <a:t>increases performance</a:t>
            </a:r>
            <a:r>
              <a:rPr lang="en-US" altLang="zh-CN" dirty="0"/>
              <a:t>. </a:t>
            </a:r>
          </a:p>
          <a:p>
            <a:pPr lvl="2" fontAlgn="base"/>
            <a:r>
              <a:rPr lang="en-US" altLang="zh-CN" dirty="0"/>
              <a:t>With </a:t>
            </a:r>
            <a:r>
              <a:rPr lang="en-US" altLang="zh-CN" dirty="0" err="1">
                <a:solidFill>
                  <a:srgbClr val="FF0000"/>
                </a:solidFill>
              </a:rPr>
              <a:t>MyISAM</a:t>
            </a:r>
            <a:r>
              <a:rPr lang="en-US" altLang="zh-CN" dirty="0"/>
              <a:t> tables, one extra file descriptor is required for the data file for each client that has the table open. </a:t>
            </a:r>
          </a:p>
          <a:p>
            <a:endParaRPr kumimoji="1" lang="zh-CN" altLang="en-US" dirty="0"/>
          </a:p>
        </p:txBody>
      </p:sp>
      <p:sp>
        <p:nvSpPr>
          <p:cNvPr id="4" name="灯片编号占位符 3">
            <a:extLst>
              <a:ext uri="{FF2B5EF4-FFF2-40B4-BE49-F238E27FC236}">
                <a16:creationId xmlns:a16="http://schemas.microsoft.com/office/drawing/2014/main" id="{FDA7E95A-AA5E-5248-B673-24694DD41C85}"/>
              </a:ext>
            </a:extLst>
          </p:cNvPr>
          <p:cNvSpPr>
            <a:spLocks noGrp="1"/>
          </p:cNvSpPr>
          <p:nvPr>
            <p:ph type="sldNum" sz="quarter" idx="12"/>
          </p:nvPr>
        </p:nvSpPr>
        <p:spPr/>
        <p:txBody>
          <a:bodyPr/>
          <a:lstStyle/>
          <a:p>
            <a:fld id="{CB818ED7-1FAF-4BEC-A906-EB6564C334EB}" type="slidenum">
              <a:rPr lang="zh-CN" altLang="en-US" smtClean="0"/>
              <a:pPr/>
              <a:t>40</a:t>
            </a:fld>
            <a:endParaRPr lang="zh-CN" altLang="en-US" dirty="0"/>
          </a:p>
        </p:txBody>
      </p:sp>
    </p:spTree>
    <p:extLst>
      <p:ext uri="{BB962C8B-B14F-4D97-AF65-F5344CB8AC3E}">
        <p14:creationId xmlns:p14="http://schemas.microsoft.com/office/powerpoint/2010/main" val="240705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0EFB5-28E3-2442-B130-F7E7B46C5781}"/>
              </a:ext>
            </a:extLst>
          </p:cNvPr>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a:extLst>
              <a:ext uri="{FF2B5EF4-FFF2-40B4-BE49-F238E27FC236}">
                <a16:creationId xmlns:a16="http://schemas.microsoft.com/office/drawing/2014/main" id="{472C629A-9A38-414F-A917-8764AAA1DEDD}"/>
              </a:ext>
            </a:extLst>
          </p:cNvPr>
          <p:cNvSpPr>
            <a:spLocks noGrp="1"/>
          </p:cNvSpPr>
          <p:nvPr>
            <p:ph idx="1"/>
          </p:nvPr>
        </p:nvSpPr>
        <p:spPr/>
        <p:txBody>
          <a:bodyPr>
            <a:normAutofit/>
          </a:bodyPr>
          <a:lstStyle/>
          <a:p>
            <a:pPr fontAlgn="base"/>
            <a:r>
              <a:rPr lang="en-US" altLang="zh-CN" b="1" dirty="0"/>
              <a:t>How MySQL Opens and Closes Tables</a:t>
            </a:r>
          </a:p>
          <a:p>
            <a:pPr lvl="1" fontAlgn="base"/>
            <a:r>
              <a:rPr lang="en-US" altLang="zh-CN" dirty="0"/>
              <a:t>The </a:t>
            </a:r>
            <a:r>
              <a:rPr lang="en-US" altLang="zh-CN" dirty="0">
                <a:hlinkClick r:id="rId2"/>
              </a:rPr>
              <a:t>table_open_cache</a:t>
            </a:r>
            <a:r>
              <a:rPr lang="en-US" altLang="zh-CN" dirty="0"/>
              <a:t> and </a:t>
            </a:r>
            <a:r>
              <a:rPr lang="en-US" altLang="zh-CN" dirty="0">
                <a:hlinkClick r:id="rId3"/>
              </a:rPr>
              <a:t>max_connections</a:t>
            </a:r>
            <a:r>
              <a:rPr lang="en-US" altLang="zh-CN" dirty="0"/>
              <a:t> system variables affect the </a:t>
            </a:r>
            <a:r>
              <a:rPr lang="en-US" altLang="zh-CN" dirty="0">
                <a:solidFill>
                  <a:srgbClr val="FF0000"/>
                </a:solidFill>
              </a:rPr>
              <a:t>maximum number </a:t>
            </a:r>
            <a:r>
              <a:rPr lang="en-US" altLang="zh-CN" dirty="0"/>
              <a:t>of files the server keeps open. </a:t>
            </a:r>
          </a:p>
          <a:p>
            <a:pPr lvl="2" fontAlgn="base"/>
            <a:r>
              <a:rPr lang="en-US" altLang="zh-CN" dirty="0"/>
              <a:t>If you increase one or both of these values, you may run up against a limit imposed by your operating system on the per-process number of open file descriptors.</a:t>
            </a:r>
          </a:p>
          <a:p>
            <a:pPr lvl="1" fontAlgn="base"/>
            <a:r>
              <a:rPr lang="en-US" altLang="zh-CN" dirty="0">
                <a:hlinkClick r:id="rId2"/>
              </a:rPr>
              <a:t>table_open_cache</a:t>
            </a:r>
            <a:r>
              <a:rPr lang="en-US" altLang="zh-CN" dirty="0"/>
              <a:t> is related to </a:t>
            </a:r>
            <a:r>
              <a:rPr lang="en-US" altLang="zh-CN" dirty="0">
                <a:hlinkClick r:id="rId3"/>
              </a:rPr>
              <a:t>max_connections</a:t>
            </a:r>
            <a:r>
              <a:rPr lang="en-US" altLang="zh-CN" dirty="0"/>
              <a:t>. </a:t>
            </a:r>
          </a:p>
          <a:p>
            <a:pPr lvl="2" fontAlgn="base"/>
            <a:r>
              <a:rPr lang="en-US" altLang="zh-CN" dirty="0"/>
              <a:t>For example, for 200 concurrent running connections, specify a table cache size of </a:t>
            </a:r>
            <a:r>
              <a:rPr lang="en-US" altLang="zh-CN" dirty="0">
                <a:solidFill>
                  <a:srgbClr val="FF0000"/>
                </a:solidFill>
              </a:rPr>
              <a:t>at least 200 * </a:t>
            </a:r>
            <a:r>
              <a:rPr lang="en-US" altLang="zh-CN" i="1" dirty="0">
                <a:solidFill>
                  <a:srgbClr val="FF0000"/>
                </a:solidFill>
              </a:rPr>
              <a:t>N</a:t>
            </a:r>
            <a:r>
              <a:rPr lang="en-US" altLang="zh-CN" dirty="0"/>
              <a:t>, where </a:t>
            </a:r>
            <a:r>
              <a:rPr lang="en-US" altLang="zh-CN" i="1" dirty="0"/>
              <a:t>N</a:t>
            </a:r>
            <a:r>
              <a:rPr lang="zh-CN" altLang="en-US" i="1" dirty="0"/>
              <a:t> </a:t>
            </a:r>
            <a:r>
              <a:rPr lang="en-US" altLang="zh-CN" dirty="0"/>
              <a:t>is the maximum number of tables per join in any of the queries which you execute. You must also reserve some extra file descriptors for temporary tables and files.</a:t>
            </a:r>
          </a:p>
          <a:p>
            <a:pPr lvl="1" fontAlgn="base"/>
            <a:r>
              <a:rPr lang="en-US" altLang="zh-CN" dirty="0"/>
              <a:t>Make sure that your operating system can handle the number of open file descriptors implied by the </a:t>
            </a:r>
            <a:r>
              <a:rPr lang="en-US" altLang="zh-CN" dirty="0">
                <a:hlinkClick r:id="rId2"/>
              </a:rPr>
              <a:t>table_open_cache</a:t>
            </a:r>
            <a:r>
              <a:rPr lang="en-US" altLang="zh-CN" dirty="0"/>
              <a:t> setting.</a:t>
            </a:r>
          </a:p>
          <a:p>
            <a:pPr lvl="2" fontAlgn="base"/>
            <a:r>
              <a:rPr lang="en-US" altLang="zh-CN" dirty="0"/>
              <a:t>If </a:t>
            </a:r>
            <a:r>
              <a:rPr lang="en-US" altLang="zh-CN" dirty="0">
                <a:hlinkClick r:id="rId2"/>
              </a:rPr>
              <a:t>table_open_cache</a:t>
            </a:r>
            <a:r>
              <a:rPr lang="en-US" altLang="zh-CN" dirty="0"/>
              <a:t> is set </a:t>
            </a:r>
            <a:r>
              <a:rPr lang="en-US" altLang="zh-CN" dirty="0">
                <a:solidFill>
                  <a:srgbClr val="FF0000"/>
                </a:solidFill>
              </a:rPr>
              <a:t>too high</a:t>
            </a:r>
            <a:r>
              <a:rPr lang="en-US" altLang="zh-CN" dirty="0"/>
              <a:t>, MySQL may run out of file descriptors and exhibit symptoms such as refusing connections or failing to perform queries.</a:t>
            </a:r>
          </a:p>
          <a:p>
            <a:endParaRPr kumimoji="1" lang="zh-CN" altLang="en-US" dirty="0"/>
          </a:p>
        </p:txBody>
      </p:sp>
      <p:sp>
        <p:nvSpPr>
          <p:cNvPr id="4" name="灯片编号占位符 3">
            <a:extLst>
              <a:ext uri="{FF2B5EF4-FFF2-40B4-BE49-F238E27FC236}">
                <a16:creationId xmlns:a16="http://schemas.microsoft.com/office/drawing/2014/main" id="{FDA7E95A-AA5E-5248-B673-24694DD41C85}"/>
              </a:ext>
            </a:extLst>
          </p:cNvPr>
          <p:cNvSpPr>
            <a:spLocks noGrp="1"/>
          </p:cNvSpPr>
          <p:nvPr>
            <p:ph type="sldNum" sz="quarter" idx="12"/>
          </p:nvPr>
        </p:nvSpPr>
        <p:spPr/>
        <p:txBody>
          <a:bodyPr/>
          <a:lstStyle/>
          <a:p>
            <a:fld id="{CB818ED7-1FAF-4BEC-A906-EB6564C334EB}" type="slidenum">
              <a:rPr lang="zh-CN" altLang="en-US" smtClean="0"/>
              <a:pPr/>
              <a:t>41</a:t>
            </a:fld>
            <a:endParaRPr lang="zh-CN" altLang="en-US" dirty="0"/>
          </a:p>
        </p:txBody>
      </p:sp>
    </p:spTree>
    <p:extLst>
      <p:ext uri="{BB962C8B-B14F-4D97-AF65-F5344CB8AC3E}">
        <p14:creationId xmlns:p14="http://schemas.microsoft.com/office/powerpoint/2010/main" val="3622201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0EFB5-28E3-2442-B130-F7E7B46C5781}"/>
              </a:ext>
            </a:extLst>
          </p:cNvPr>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a:extLst>
              <a:ext uri="{FF2B5EF4-FFF2-40B4-BE49-F238E27FC236}">
                <a16:creationId xmlns:a16="http://schemas.microsoft.com/office/drawing/2014/main" id="{472C629A-9A38-414F-A917-8764AAA1DEDD}"/>
              </a:ext>
            </a:extLst>
          </p:cNvPr>
          <p:cNvSpPr>
            <a:spLocks noGrp="1"/>
          </p:cNvSpPr>
          <p:nvPr>
            <p:ph idx="1"/>
          </p:nvPr>
        </p:nvSpPr>
        <p:spPr/>
        <p:txBody>
          <a:bodyPr>
            <a:normAutofit/>
          </a:bodyPr>
          <a:lstStyle/>
          <a:p>
            <a:pPr fontAlgn="base"/>
            <a:r>
              <a:rPr lang="en-US" altLang="zh-CN" b="1" dirty="0"/>
              <a:t>How MySQL Opens and Closes Tables</a:t>
            </a:r>
          </a:p>
          <a:p>
            <a:pPr lvl="1" fontAlgn="base"/>
            <a:r>
              <a:rPr lang="en-US" altLang="zh-CN" dirty="0"/>
              <a:t>MySQL </a:t>
            </a:r>
            <a:r>
              <a:rPr lang="en-US" altLang="zh-CN" dirty="0">
                <a:solidFill>
                  <a:srgbClr val="FF0000"/>
                </a:solidFill>
              </a:rPr>
              <a:t>closes</a:t>
            </a:r>
            <a:r>
              <a:rPr lang="en-US" altLang="zh-CN" dirty="0"/>
              <a:t> an unused table and removes it from the table </a:t>
            </a:r>
            <a:r>
              <a:rPr lang="en-US" altLang="zh-CN" dirty="0">
                <a:solidFill>
                  <a:srgbClr val="FF0000"/>
                </a:solidFill>
              </a:rPr>
              <a:t>cache</a:t>
            </a:r>
            <a:r>
              <a:rPr lang="en-US" altLang="zh-CN" dirty="0"/>
              <a:t> under the following circumstances:</a:t>
            </a:r>
          </a:p>
          <a:p>
            <a:pPr lvl="2" fontAlgn="base"/>
            <a:r>
              <a:rPr lang="en-US" altLang="zh-CN" dirty="0"/>
              <a:t>When the cache is </a:t>
            </a:r>
            <a:r>
              <a:rPr lang="en-US" altLang="zh-CN" dirty="0">
                <a:solidFill>
                  <a:srgbClr val="FF0000"/>
                </a:solidFill>
              </a:rPr>
              <a:t>full</a:t>
            </a:r>
            <a:r>
              <a:rPr lang="en-US" altLang="zh-CN" dirty="0"/>
              <a:t> and a thread tries to open a table that is </a:t>
            </a:r>
            <a:r>
              <a:rPr lang="en-US" altLang="zh-CN" dirty="0">
                <a:solidFill>
                  <a:srgbClr val="FF0000"/>
                </a:solidFill>
              </a:rPr>
              <a:t>not in the cache</a:t>
            </a:r>
            <a:r>
              <a:rPr lang="en-US" altLang="zh-CN" dirty="0"/>
              <a:t>.</a:t>
            </a:r>
          </a:p>
          <a:p>
            <a:pPr lvl="2" fontAlgn="base"/>
            <a:r>
              <a:rPr lang="en-US" altLang="zh-CN" dirty="0"/>
              <a:t>When the cache contains </a:t>
            </a:r>
            <a:r>
              <a:rPr lang="en-US" altLang="zh-CN" dirty="0">
                <a:solidFill>
                  <a:srgbClr val="FF0000"/>
                </a:solidFill>
              </a:rPr>
              <a:t>more than </a:t>
            </a:r>
            <a:r>
              <a:rPr lang="en-US" altLang="zh-CN" dirty="0">
                <a:hlinkClick r:id="rId2"/>
              </a:rPr>
              <a:t>table_open_cache</a:t>
            </a:r>
            <a:r>
              <a:rPr lang="en-US" altLang="zh-CN" dirty="0"/>
              <a:t> entries and a table in the cache is </a:t>
            </a:r>
            <a:r>
              <a:rPr lang="en-US" altLang="zh-CN" dirty="0">
                <a:solidFill>
                  <a:srgbClr val="FF0000"/>
                </a:solidFill>
              </a:rPr>
              <a:t>no longer being used </a:t>
            </a:r>
            <a:r>
              <a:rPr lang="en-US" altLang="zh-CN" dirty="0"/>
              <a:t>by any threads.</a:t>
            </a:r>
          </a:p>
          <a:p>
            <a:pPr lvl="2" fontAlgn="base"/>
            <a:r>
              <a:rPr lang="en-US" altLang="zh-CN" dirty="0"/>
              <a:t>When a table-flushing operation occurs. This happens when someone issues a </a:t>
            </a:r>
            <a:r>
              <a:rPr lang="en-US" altLang="zh-CN" dirty="0">
                <a:hlinkClick r:id="rId3"/>
              </a:rPr>
              <a:t>FLUSH TABLES</a:t>
            </a:r>
            <a:r>
              <a:rPr lang="en-US" altLang="zh-CN" dirty="0"/>
              <a:t> statement or executes a </a:t>
            </a:r>
            <a:r>
              <a:rPr lang="en-US" altLang="zh-CN" b="1" dirty="0">
                <a:hlinkClick r:id="rId4" tooltip="4.5.2 mysqladmin — A MySQL Server Administration Program"/>
              </a:rPr>
              <a:t>mysqladmin flush-tables</a:t>
            </a:r>
            <a:r>
              <a:rPr lang="en-US" altLang="zh-CN" dirty="0"/>
              <a:t> </a:t>
            </a:r>
            <a:r>
              <a:rPr lang="en-US" altLang="zh-CN" dirty="0" err="1"/>
              <a:t>or</a:t>
            </a:r>
            <a:r>
              <a:rPr lang="en-US" altLang="zh-CN" b="1" dirty="0" err="1">
                <a:hlinkClick r:id="rId4" tooltip="4.5.2 mysqladmin — A MySQL Server Administration Program"/>
              </a:rPr>
              <a:t>mysqladmin</a:t>
            </a:r>
            <a:r>
              <a:rPr lang="en-US" altLang="zh-CN" b="1" dirty="0">
                <a:hlinkClick r:id="rId4" tooltip="4.5.2 mysqladmin — A MySQL Server Administration Program"/>
              </a:rPr>
              <a:t> refresh</a:t>
            </a:r>
            <a:r>
              <a:rPr lang="en-US" altLang="zh-CN" dirty="0"/>
              <a:t> command.</a:t>
            </a:r>
          </a:p>
          <a:p>
            <a:endParaRPr kumimoji="1" lang="zh-CN" altLang="en-US" dirty="0"/>
          </a:p>
        </p:txBody>
      </p:sp>
      <p:sp>
        <p:nvSpPr>
          <p:cNvPr id="4" name="灯片编号占位符 3">
            <a:extLst>
              <a:ext uri="{FF2B5EF4-FFF2-40B4-BE49-F238E27FC236}">
                <a16:creationId xmlns:a16="http://schemas.microsoft.com/office/drawing/2014/main" id="{FDA7E95A-AA5E-5248-B673-24694DD41C85}"/>
              </a:ext>
            </a:extLst>
          </p:cNvPr>
          <p:cNvSpPr>
            <a:spLocks noGrp="1"/>
          </p:cNvSpPr>
          <p:nvPr>
            <p:ph type="sldNum" sz="quarter" idx="12"/>
          </p:nvPr>
        </p:nvSpPr>
        <p:spPr/>
        <p:txBody>
          <a:bodyPr/>
          <a:lstStyle/>
          <a:p>
            <a:fld id="{CB818ED7-1FAF-4BEC-A906-EB6564C334EB}" type="slidenum">
              <a:rPr lang="zh-CN" altLang="en-US" smtClean="0"/>
              <a:pPr/>
              <a:t>42</a:t>
            </a:fld>
            <a:endParaRPr lang="zh-CN" altLang="en-US" dirty="0"/>
          </a:p>
        </p:txBody>
      </p:sp>
    </p:spTree>
    <p:extLst>
      <p:ext uri="{BB962C8B-B14F-4D97-AF65-F5344CB8AC3E}">
        <p14:creationId xmlns:p14="http://schemas.microsoft.com/office/powerpoint/2010/main" val="2395814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0EFB5-28E3-2442-B130-F7E7B46C5781}"/>
              </a:ext>
            </a:extLst>
          </p:cNvPr>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a:extLst>
              <a:ext uri="{FF2B5EF4-FFF2-40B4-BE49-F238E27FC236}">
                <a16:creationId xmlns:a16="http://schemas.microsoft.com/office/drawing/2014/main" id="{472C629A-9A38-414F-A917-8764AAA1DEDD}"/>
              </a:ext>
            </a:extLst>
          </p:cNvPr>
          <p:cNvSpPr>
            <a:spLocks noGrp="1"/>
          </p:cNvSpPr>
          <p:nvPr>
            <p:ph idx="1"/>
          </p:nvPr>
        </p:nvSpPr>
        <p:spPr/>
        <p:txBody>
          <a:bodyPr>
            <a:normAutofit/>
          </a:bodyPr>
          <a:lstStyle/>
          <a:p>
            <a:pPr fontAlgn="base"/>
            <a:r>
              <a:rPr lang="en-US" altLang="zh-CN" b="1" dirty="0"/>
              <a:t>How MySQL Opens and Closes Tables</a:t>
            </a:r>
          </a:p>
          <a:p>
            <a:pPr lvl="1" fontAlgn="base"/>
            <a:r>
              <a:rPr lang="en-US" altLang="zh-CN" dirty="0"/>
              <a:t>When the table cache </a:t>
            </a:r>
            <a:r>
              <a:rPr lang="en-US" altLang="zh-CN" dirty="0">
                <a:solidFill>
                  <a:srgbClr val="FF0000"/>
                </a:solidFill>
              </a:rPr>
              <a:t>fills up</a:t>
            </a:r>
            <a:r>
              <a:rPr lang="en-US" altLang="zh-CN" dirty="0"/>
              <a:t>, the server uses the following procedure to locate a cache entry to use:</a:t>
            </a:r>
          </a:p>
          <a:p>
            <a:pPr lvl="2" fontAlgn="base"/>
            <a:r>
              <a:rPr lang="en-US" altLang="zh-CN" dirty="0"/>
              <a:t>Tables </a:t>
            </a:r>
            <a:r>
              <a:rPr lang="en-US" altLang="zh-CN" dirty="0">
                <a:solidFill>
                  <a:srgbClr val="FF0000"/>
                </a:solidFill>
              </a:rPr>
              <a:t>not currently </a:t>
            </a:r>
            <a:r>
              <a:rPr lang="en-US" altLang="zh-CN" dirty="0"/>
              <a:t>in use are released, beginning with the table </a:t>
            </a:r>
            <a:r>
              <a:rPr lang="en-US" altLang="zh-CN" dirty="0">
                <a:solidFill>
                  <a:srgbClr val="FF0000"/>
                </a:solidFill>
              </a:rPr>
              <a:t>least recently used</a:t>
            </a:r>
            <a:r>
              <a:rPr lang="en-US" altLang="zh-CN" dirty="0"/>
              <a:t>.</a:t>
            </a:r>
          </a:p>
          <a:p>
            <a:pPr lvl="2" fontAlgn="base"/>
            <a:r>
              <a:rPr lang="en-US" altLang="zh-CN" dirty="0"/>
              <a:t>If a new table </a:t>
            </a:r>
            <a:r>
              <a:rPr lang="en-US" altLang="zh-CN" dirty="0">
                <a:solidFill>
                  <a:srgbClr val="FF0000"/>
                </a:solidFill>
              </a:rPr>
              <a:t>must be opened</a:t>
            </a:r>
            <a:r>
              <a:rPr lang="en-US" altLang="zh-CN" dirty="0"/>
              <a:t>, but the cache is full and no tables can be released, the cache is </a:t>
            </a:r>
            <a:r>
              <a:rPr lang="en-US" altLang="zh-CN" dirty="0">
                <a:solidFill>
                  <a:srgbClr val="FF0000"/>
                </a:solidFill>
              </a:rPr>
              <a:t>temporarily extended </a:t>
            </a:r>
            <a:r>
              <a:rPr lang="en-US" altLang="zh-CN" dirty="0"/>
              <a:t>as necessary. </a:t>
            </a:r>
          </a:p>
          <a:p>
            <a:pPr lvl="2" fontAlgn="base"/>
            <a:r>
              <a:rPr lang="en-US" altLang="zh-CN" dirty="0"/>
              <a:t>When the cache is in a </a:t>
            </a:r>
            <a:r>
              <a:rPr lang="en-US" altLang="zh-CN" dirty="0">
                <a:solidFill>
                  <a:srgbClr val="FF0000"/>
                </a:solidFill>
              </a:rPr>
              <a:t>temporarily extended state </a:t>
            </a:r>
            <a:r>
              <a:rPr lang="en-US" altLang="zh-CN" dirty="0"/>
              <a:t>and a table goes from a used to </a:t>
            </a:r>
            <a:r>
              <a:rPr lang="en-US" altLang="zh-CN" dirty="0">
                <a:solidFill>
                  <a:srgbClr val="FF0000"/>
                </a:solidFill>
              </a:rPr>
              <a:t>unused state</a:t>
            </a:r>
            <a:r>
              <a:rPr lang="en-US" altLang="zh-CN" dirty="0"/>
              <a:t>, the table is </a:t>
            </a:r>
            <a:r>
              <a:rPr lang="en-US" altLang="zh-CN" dirty="0">
                <a:solidFill>
                  <a:srgbClr val="FF0000"/>
                </a:solidFill>
              </a:rPr>
              <a:t>closed</a:t>
            </a:r>
            <a:r>
              <a:rPr lang="en-US" altLang="zh-CN" dirty="0"/>
              <a:t> and released from the cache.</a:t>
            </a:r>
          </a:p>
          <a:p>
            <a:endParaRPr kumimoji="1" lang="zh-CN" altLang="en-US" dirty="0"/>
          </a:p>
        </p:txBody>
      </p:sp>
      <p:sp>
        <p:nvSpPr>
          <p:cNvPr id="4" name="灯片编号占位符 3">
            <a:extLst>
              <a:ext uri="{FF2B5EF4-FFF2-40B4-BE49-F238E27FC236}">
                <a16:creationId xmlns:a16="http://schemas.microsoft.com/office/drawing/2014/main" id="{FDA7E95A-AA5E-5248-B673-24694DD41C85}"/>
              </a:ext>
            </a:extLst>
          </p:cNvPr>
          <p:cNvSpPr>
            <a:spLocks noGrp="1"/>
          </p:cNvSpPr>
          <p:nvPr>
            <p:ph type="sldNum" sz="quarter" idx="12"/>
          </p:nvPr>
        </p:nvSpPr>
        <p:spPr/>
        <p:txBody>
          <a:bodyPr/>
          <a:lstStyle/>
          <a:p>
            <a:fld id="{CB818ED7-1FAF-4BEC-A906-EB6564C334EB}" type="slidenum">
              <a:rPr lang="zh-CN" altLang="en-US" smtClean="0"/>
              <a:pPr/>
              <a:t>43</a:t>
            </a:fld>
            <a:endParaRPr lang="zh-CN" altLang="en-US" dirty="0"/>
          </a:p>
        </p:txBody>
      </p:sp>
    </p:spTree>
    <p:extLst>
      <p:ext uri="{BB962C8B-B14F-4D97-AF65-F5344CB8AC3E}">
        <p14:creationId xmlns:p14="http://schemas.microsoft.com/office/powerpoint/2010/main" val="3892370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0EFB5-28E3-2442-B130-F7E7B46C5781}"/>
              </a:ext>
            </a:extLst>
          </p:cNvPr>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a:extLst>
              <a:ext uri="{FF2B5EF4-FFF2-40B4-BE49-F238E27FC236}">
                <a16:creationId xmlns:a16="http://schemas.microsoft.com/office/drawing/2014/main" id="{472C629A-9A38-414F-A917-8764AAA1DEDD}"/>
              </a:ext>
            </a:extLst>
          </p:cNvPr>
          <p:cNvSpPr>
            <a:spLocks noGrp="1"/>
          </p:cNvSpPr>
          <p:nvPr>
            <p:ph idx="1"/>
          </p:nvPr>
        </p:nvSpPr>
        <p:spPr/>
        <p:txBody>
          <a:bodyPr>
            <a:normAutofit/>
          </a:bodyPr>
          <a:lstStyle/>
          <a:p>
            <a:pPr fontAlgn="base"/>
            <a:r>
              <a:rPr lang="en-US" altLang="zh-CN" b="1" dirty="0"/>
              <a:t>How MySQL Opens and Closes Tables</a:t>
            </a:r>
          </a:p>
          <a:p>
            <a:pPr lvl="1" fontAlgn="base"/>
            <a:r>
              <a:rPr lang="en-US" altLang="zh-CN" dirty="0"/>
              <a:t>To determine whether your table cache is </a:t>
            </a:r>
            <a:r>
              <a:rPr lang="en-US" altLang="zh-CN" dirty="0">
                <a:solidFill>
                  <a:srgbClr val="FF0000"/>
                </a:solidFill>
              </a:rPr>
              <a:t>too small</a:t>
            </a:r>
            <a:r>
              <a:rPr lang="en-US" altLang="zh-CN" dirty="0"/>
              <a:t>, check the </a:t>
            </a:r>
            <a:r>
              <a:rPr lang="en-US" altLang="zh-CN" dirty="0">
                <a:hlinkClick r:id="rId2"/>
              </a:rPr>
              <a:t>Opened_tables</a:t>
            </a:r>
            <a:r>
              <a:rPr lang="en-US" altLang="zh-CN" dirty="0"/>
              <a:t> status variable, which indicates the number of table-opening operations since the server started:</a:t>
            </a:r>
          </a:p>
          <a:p>
            <a:pPr marL="685800" lvl="2" indent="0" fontAlgn="base">
              <a:buNone/>
            </a:pPr>
            <a:r>
              <a:rPr lang="en-US" altLang="zh-CN" dirty="0" err="1">
                <a:solidFill>
                  <a:schemeClr val="tx2">
                    <a:lumMod val="60000"/>
                    <a:lumOff val="40000"/>
                  </a:schemeClr>
                </a:solidFill>
              </a:rPr>
              <a:t>mysql</a:t>
            </a:r>
            <a:r>
              <a:rPr lang="en-US" altLang="zh-CN" dirty="0">
                <a:solidFill>
                  <a:schemeClr val="tx2">
                    <a:lumMod val="60000"/>
                    <a:lumOff val="40000"/>
                  </a:schemeClr>
                </a:solidFill>
              </a:rPr>
              <a:t>&gt; SHOW GLOBAL STATUS LIKE '</a:t>
            </a:r>
            <a:r>
              <a:rPr lang="en-US" altLang="zh-CN" dirty="0" err="1">
                <a:solidFill>
                  <a:schemeClr val="tx2">
                    <a:lumMod val="60000"/>
                    <a:lumOff val="40000"/>
                  </a:schemeClr>
                </a:solidFill>
              </a:rPr>
              <a:t>Opened_tables</a:t>
            </a:r>
            <a:r>
              <a:rPr lang="en-US" altLang="zh-CN" dirty="0">
                <a:solidFill>
                  <a:schemeClr val="tx2">
                    <a:lumMod val="60000"/>
                    <a:lumOff val="40000"/>
                  </a:schemeClr>
                </a:solidFill>
              </a:rPr>
              <a:t>’; </a:t>
            </a:r>
          </a:p>
          <a:p>
            <a:pPr marL="685800" lvl="2" indent="0" fontAlgn="base">
              <a:buNone/>
            </a:pPr>
            <a:r>
              <a:rPr lang="en-US" altLang="zh-CN" dirty="0">
                <a:solidFill>
                  <a:schemeClr val="tx2">
                    <a:lumMod val="60000"/>
                    <a:lumOff val="40000"/>
                  </a:schemeClr>
                </a:solidFill>
              </a:rPr>
              <a:t>+-------------------+-------+ </a:t>
            </a:r>
          </a:p>
          <a:p>
            <a:pPr marL="685800" lvl="2" indent="0" fontAlgn="base">
              <a:buNone/>
            </a:pPr>
            <a:r>
              <a:rPr lang="en-US" altLang="zh-CN" dirty="0">
                <a:solidFill>
                  <a:schemeClr val="tx2">
                    <a:lumMod val="60000"/>
                    <a:lumOff val="40000"/>
                  </a:schemeClr>
                </a:solidFill>
              </a:rPr>
              <a:t>| </a:t>
            </a:r>
            <a:r>
              <a:rPr lang="en-US" altLang="zh-CN" dirty="0" err="1">
                <a:solidFill>
                  <a:schemeClr val="tx2">
                    <a:lumMod val="60000"/>
                    <a:lumOff val="40000"/>
                  </a:schemeClr>
                </a:solidFill>
              </a:rPr>
              <a:t>Variable_name</a:t>
            </a:r>
            <a:r>
              <a:rPr lang="en-US" altLang="zh-CN" dirty="0">
                <a:solidFill>
                  <a:schemeClr val="tx2">
                    <a:lumMod val="60000"/>
                    <a:lumOff val="40000"/>
                  </a:schemeClr>
                </a:solidFill>
              </a:rPr>
              <a:t> | Value | </a:t>
            </a:r>
          </a:p>
          <a:p>
            <a:pPr marL="685800" lvl="2" indent="0" fontAlgn="base">
              <a:buNone/>
            </a:pPr>
            <a:r>
              <a:rPr lang="en-US" altLang="zh-CN" dirty="0">
                <a:solidFill>
                  <a:schemeClr val="tx2">
                    <a:lumMod val="60000"/>
                    <a:lumOff val="40000"/>
                  </a:schemeClr>
                </a:solidFill>
              </a:rPr>
              <a:t>+-------------------+-------+ </a:t>
            </a:r>
          </a:p>
          <a:p>
            <a:pPr marL="685800" lvl="2" indent="0" fontAlgn="base">
              <a:buNone/>
            </a:pPr>
            <a:r>
              <a:rPr lang="en-US" altLang="zh-CN" dirty="0">
                <a:solidFill>
                  <a:schemeClr val="tx2">
                    <a:lumMod val="60000"/>
                    <a:lumOff val="40000"/>
                  </a:schemeClr>
                </a:solidFill>
              </a:rPr>
              <a:t>| </a:t>
            </a:r>
            <a:r>
              <a:rPr lang="en-US" altLang="zh-CN" dirty="0" err="1">
                <a:solidFill>
                  <a:schemeClr val="tx2">
                    <a:lumMod val="60000"/>
                    <a:lumOff val="40000"/>
                  </a:schemeClr>
                </a:solidFill>
              </a:rPr>
              <a:t>Opened_tables</a:t>
            </a:r>
            <a:r>
              <a:rPr lang="en-US" altLang="zh-CN" dirty="0">
                <a:solidFill>
                  <a:schemeClr val="tx2">
                    <a:lumMod val="60000"/>
                    <a:lumOff val="40000"/>
                  </a:schemeClr>
                </a:solidFill>
              </a:rPr>
              <a:t> | 2741 | </a:t>
            </a:r>
          </a:p>
          <a:p>
            <a:pPr marL="685800" lvl="2" indent="0" fontAlgn="base">
              <a:buNone/>
            </a:pPr>
            <a:r>
              <a:rPr lang="en-US" altLang="zh-CN" dirty="0">
                <a:solidFill>
                  <a:schemeClr val="tx2">
                    <a:lumMod val="60000"/>
                    <a:lumOff val="40000"/>
                  </a:schemeClr>
                </a:solidFill>
              </a:rPr>
              <a:t>+-------------------+-------+</a:t>
            </a:r>
          </a:p>
          <a:p>
            <a:pPr lvl="2" fontAlgn="base"/>
            <a:r>
              <a:rPr lang="en-US" altLang="zh-CN" dirty="0"/>
              <a:t>If the value is </a:t>
            </a:r>
            <a:r>
              <a:rPr lang="en-US" altLang="zh-CN" dirty="0">
                <a:solidFill>
                  <a:srgbClr val="FF0000"/>
                </a:solidFill>
              </a:rPr>
              <a:t>very large or increases rapidly</a:t>
            </a:r>
            <a:r>
              <a:rPr lang="en-US" altLang="zh-CN" dirty="0"/>
              <a:t>, even when you have not issued many </a:t>
            </a:r>
            <a:r>
              <a:rPr lang="en-US" altLang="zh-CN" dirty="0">
                <a:hlinkClick r:id="rId3"/>
              </a:rPr>
              <a:t>FLUSH TABLES</a:t>
            </a:r>
            <a:r>
              <a:rPr lang="en-US" altLang="zh-CN" dirty="0"/>
              <a:t> statements, increase the </a:t>
            </a:r>
            <a:r>
              <a:rPr lang="en-US" altLang="zh-CN" dirty="0">
                <a:hlinkClick r:id="rId4"/>
              </a:rPr>
              <a:t>table_open_cache</a:t>
            </a:r>
            <a:r>
              <a:rPr lang="en-US" altLang="zh-CN" dirty="0"/>
              <a:t> value at server startup.</a:t>
            </a:r>
          </a:p>
          <a:p>
            <a:pPr lvl="2" fontAlgn="base"/>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FDA7E95A-AA5E-5248-B673-24694DD41C85}"/>
              </a:ext>
            </a:extLst>
          </p:cNvPr>
          <p:cNvSpPr>
            <a:spLocks noGrp="1"/>
          </p:cNvSpPr>
          <p:nvPr>
            <p:ph type="sldNum" sz="quarter" idx="12"/>
          </p:nvPr>
        </p:nvSpPr>
        <p:spPr/>
        <p:txBody>
          <a:bodyPr/>
          <a:lstStyle/>
          <a:p>
            <a:fld id="{CB818ED7-1FAF-4BEC-A906-EB6564C334EB}" type="slidenum">
              <a:rPr lang="zh-CN" altLang="en-US" smtClean="0"/>
              <a:pPr/>
              <a:t>44</a:t>
            </a:fld>
            <a:endParaRPr lang="zh-CN" altLang="en-US" dirty="0"/>
          </a:p>
        </p:txBody>
      </p:sp>
    </p:spTree>
    <p:extLst>
      <p:ext uri="{BB962C8B-B14F-4D97-AF65-F5344CB8AC3E}">
        <p14:creationId xmlns:p14="http://schemas.microsoft.com/office/powerpoint/2010/main" val="1587251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0EFB5-28E3-2442-B130-F7E7B46C5781}"/>
              </a:ext>
            </a:extLst>
          </p:cNvPr>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a:extLst>
              <a:ext uri="{FF2B5EF4-FFF2-40B4-BE49-F238E27FC236}">
                <a16:creationId xmlns:a16="http://schemas.microsoft.com/office/drawing/2014/main" id="{472C629A-9A38-414F-A917-8764AAA1DEDD}"/>
              </a:ext>
            </a:extLst>
          </p:cNvPr>
          <p:cNvSpPr>
            <a:spLocks noGrp="1"/>
          </p:cNvSpPr>
          <p:nvPr>
            <p:ph idx="1"/>
          </p:nvPr>
        </p:nvSpPr>
        <p:spPr>
          <a:xfrm>
            <a:off x="179512" y="845073"/>
            <a:ext cx="8784976" cy="3940924"/>
          </a:xfrm>
        </p:spPr>
        <p:txBody>
          <a:bodyPr/>
          <a:lstStyle/>
          <a:p>
            <a:pPr fontAlgn="base"/>
            <a:r>
              <a:rPr lang="en-US" altLang="zh-CN" b="1" dirty="0"/>
              <a:t>Disadvantages of Creating Many Tables in the Same Database</a:t>
            </a:r>
          </a:p>
          <a:p>
            <a:pPr fontAlgn="base"/>
            <a:endParaRPr lang="en-US" altLang="zh-CN" dirty="0"/>
          </a:p>
          <a:p>
            <a:pPr fontAlgn="base"/>
            <a:r>
              <a:rPr lang="en-US" altLang="zh-CN" dirty="0"/>
              <a:t>If you have </a:t>
            </a:r>
            <a:r>
              <a:rPr lang="en-US" altLang="zh-CN" dirty="0">
                <a:solidFill>
                  <a:srgbClr val="FF0000"/>
                </a:solidFill>
              </a:rPr>
              <a:t>many</a:t>
            </a:r>
            <a:r>
              <a:rPr lang="en-US" altLang="zh-CN" dirty="0"/>
              <a:t> </a:t>
            </a:r>
            <a:r>
              <a:rPr lang="en-US" altLang="zh-CN" dirty="0" err="1"/>
              <a:t>MyISAM</a:t>
            </a:r>
            <a:r>
              <a:rPr lang="en-US" altLang="zh-CN" dirty="0"/>
              <a:t> tables in the </a:t>
            </a:r>
            <a:r>
              <a:rPr lang="en-US" altLang="zh-CN" dirty="0">
                <a:solidFill>
                  <a:srgbClr val="FF0000"/>
                </a:solidFill>
              </a:rPr>
              <a:t>same database directory</a:t>
            </a:r>
            <a:r>
              <a:rPr lang="en-US" altLang="zh-CN" dirty="0"/>
              <a:t>, </a:t>
            </a:r>
          </a:p>
          <a:p>
            <a:pPr lvl="1" fontAlgn="base"/>
            <a:r>
              <a:rPr lang="en-US" altLang="zh-CN" dirty="0"/>
              <a:t>open, close, and create operations are slow. </a:t>
            </a:r>
          </a:p>
          <a:p>
            <a:pPr fontAlgn="base"/>
            <a:r>
              <a:rPr lang="en-US" altLang="zh-CN" dirty="0"/>
              <a:t>If you execute </a:t>
            </a:r>
            <a:r>
              <a:rPr lang="en-US" altLang="zh-CN" dirty="0">
                <a:hlinkClick r:id="rId2" tooltip="13.2.10 SELECT Statement"/>
              </a:rPr>
              <a:t>SELECT</a:t>
            </a:r>
            <a:r>
              <a:rPr lang="en-US" altLang="zh-CN" dirty="0"/>
              <a:t> statements on </a:t>
            </a:r>
            <a:r>
              <a:rPr lang="en-US" altLang="zh-CN" dirty="0">
                <a:solidFill>
                  <a:srgbClr val="FF0000"/>
                </a:solidFill>
              </a:rPr>
              <a:t>many different tables</a:t>
            </a:r>
            <a:r>
              <a:rPr lang="en-US" altLang="zh-CN" dirty="0"/>
              <a:t>, </a:t>
            </a:r>
          </a:p>
          <a:p>
            <a:pPr lvl="1" fontAlgn="base"/>
            <a:r>
              <a:rPr lang="en-US" altLang="zh-CN" dirty="0"/>
              <a:t>there is a </a:t>
            </a:r>
            <a:r>
              <a:rPr lang="en-US" altLang="zh-CN" dirty="0">
                <a:solidFill>
                  <a:srgbClr val="FF0000"/>
                </a:solidFill>
              </a:rPr>
              <a:t>little overhead </a:t>
            </a:r>
            <a:r>
              <a:rPr lang="en-US" altLang="zh-CN" dirty="0"/>
              <a:t>when the table cache is </a:t>
            </a:r>
            <a:r>
              <a:rPr lang="en-US" altLang="zh-CN" dirty="0">
                <a:solidFill>
                  <a:srgbClr val="FF0000"/>
                </a:solidFill>
              </a:rPr>
              <a:t>full</a:t>
            </a:r>
            <a:r>
              <a:rPr lang="en-US" altLang="zh-CN" dirty="0"/>
              <a:t>, </a:t>
            </a:r>
          </a:p>
          <a:p>
            <a:pPr lvl="1" fontAlgn="base"/>
            <a:r>
              <a:rPr lang="en-US" altLang="zh-CN" dirty="0"/>
              <a:t>because for every table that has to be opened, another must be closed. </a:t>
            </a:r>
          </a:p>
          <a:p>
            <a:pPr lvl="1" fontAlgn="base"/>
            <a:r>
              <a:rPr lang="en-US" altLang="zh-CN" dirty="0"/>
              <a:t>You can reduce this overhead by </a:t>
            </a:r>
            <a:r>
              <a:rPr lang="en-US" altLang="zh-CN" dirty="0">
                <a:solidFill>
                  <a:srgbClr val="FF0000"/>
                </a:solidFill>
              </a:rPr>
              <a:t>increasing</a:t>
            </a:r>
            <a:r>
              <a:rPr lang="en-US" altLang="zh-CN" dirty="0"/>
              <a:t> the number of entries permitted in the table cache.</a:t>
            </a:r>
            <a:br>
              <a:rPr lang="en-US" altLang="zh-CN" dirty="0"/>
            </a:br>
            <a:endParaRPr kumimoji="1" lang="zh-CN" altLang="en-US" dirty="0"/>
          </a:p>
        </p:txBody>
      </p:sp>
      <p:sp>
        <p:nvSpPr>
          <p:cNvPr id="4" name="灯片编号占位符 3">
            <a:extLst>
              <a:ext uri="{FF2B5EF4-FFF2-40B4-BE49-F238E27FC236}">
                <a16:creationId xmlns:a16="http://schemas.microsoft.com/office/drawing/2014/main" id="{FDA7E95A-AA5E-5248-B673-24694DD41C85}"/>
              </a:ext>
            </a:extLst>
          </p:cNvPr>
          <p:cNvSpPr>
            <a:spLocks noGrp="1"/>
          </p:cNvSpPr>
          <p:nvPr>
            <p:ph type="sldNum" sz="quarter" idx="12"/>
          </p:nvPr>
        </p:nvSpPr>
        <p:spPr/>
        <p:txBody>
          <a:bodyPr/>
          <a:lstStyle/>
          <a:p>
            <a:fld id="{CB818ED7-1FAF-4BEC-A906-EB6564C334EB}" type="slidenum">
              <a:rPr lang="zh-CN" altLang="en-US" smtClean="0"/>
              <a:pPr/>
              <a:t>45</a:t>
            </a:fld>
            <a:endParaRPr lang="zh-CN" altLang="en-US" dirty="0"/>
          </a:p>
        </p:txBody>
      </p:sp>
    </p:spTree>
    <p:extLst>
      <p:ext uri="{BB962C8B-B14F-4D97-AF65-F5344CB8AC3E}">
        <p14:creationId xmlns:p14="http://schemas.microsoft.com/office/powerpoint/2010/main" val="253026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0EFB5-28E3-2442-B130-F7E7B46C5781}"/>
              </a:ext>
            </a:extLst>
          </p:cNvPr>
          <p:cNvSpPr>
            <a:spLocks noGrp="1"/>
          </p:cNvSpPr>
          <p:nvPr>
            <p:ph type="title"/>
          </p:nvPr>
        </p:nvSpPr>
        <p:spPr>
          <a:xfrm>
            <a:off x="107504" y="105708"/>
            <a:ext cx="6894766" cy="413814"/>
          </a:xfrm>
        </p:spPr>
        <p:txBody>
          <a:bodyPr/>
          <a:lstStyle/>
          <a:p>
            <a:r>
              <a:rPr lang="en-US" altLang="zh-CN" dirty="0"/>
              <a:t>Internal Temporary Table Use in MySQL</a:t>
            </a:r>
            <a:endParaRPr kumimoji="1" lang="zh-CN" altLang="en-US" dirty="0"/>
          </a:p>
        </p:txBody>
      </p:sp>
      <p:sp>
        <p:nvSpPr>
          <p:cNvPr id="3" name="内容占位符 2">
            <a:extLst>
              <a:ext uri="{FF2B5EF4-FFF2-40B4-BE49-F238E27FC236}">
                <a16:creationId xmlns:a16="http://schemas.microsoft.com/office/drawing/2014/main" id="{472C629A-9A38-414F-A917-8764AAA1DEDD}"/>
              </a:ext>
            </a:extLst>
          </p:cNvPr>
          <p:cNvSpPr>
            <a:spLocks noGrp="1"/>
          </p:cNvSpPr>
          <p:nvPr>
            <p:ph idx="1"/>
          </p:nvPr>
        </p:nvSpPr>
        <p:spPr>
          <a:xfrm>
            <a:off x="107504" y="845073"/>
            <a:ext cx="8856984" cy="3940924"/>
          </a:xfrm>
        </p:spPr>
        <p:txBody>
          <a:bodyPr>
            <a:normAutofit fontScale="92500" lnSpcReduction="20000"/>
          </a:bodyPr>
          <a:lstStyle/>
          <a:p>
            <a:pPr fontAlgn="base"/>
            <a:r>
              <a:rPr lang="en-US" altLang="zh-CN" dirty="0"/>
              <a:t>In some cases, the server creates internal temporary tables while processing statements. Users </a:t>
            </a:r>
            <a:r>
              <a:rPr lang="en-US" altLang="zh-CN" dirty="0">
                <a:solidFill>
                  <a:srgbClr val="FF0000"/>
                </a:solidFill>
              </a:rPr>
              <a:t>have no direct control over when this occurs</a:t>
            </a:r>
            <a:r>
              <a:rPr lang="en-US" altLang="zh-CN" dirty="0"/>
              <a:t>.</a:t>
            </a:r>
            <a:r>
              <a:rPr lang="zh-CN" altLang="en-US" dirty="0"/>
              <a:t> </a:t>
            </a:r>
            <a:r>
              <a:rPr lang="en-US" altLang="zh-CN" dirty="0"/>
              <a:t>The server creates temporary tables under conditions such as these:</a:t>
            </a:r>
          </a:p>
          <a:p>
            <a:pPr lvl="1" fontAlgn="base"/>
            <a:r>
              <a:rPr lang="en-US" altLang="zh-CN" dirty="0"/>
              <a:t>Evaluation of </a:t>
            </a:r>
            <a:r>
              <a:rPr lang="en-US" altLang="zh-CN" dirty="0">
                <a:hlinkClick r:id="rId2" tooltip="13.2.10.3 UNION Clause"/>
              </a:rPr>
              <a:t>UNION</a:t>
            </a:r>
            <a:r>
              <a:rPr lang="en-US" altLang="zh-CN" dirty="0"/>
              <a:t> statements, with some exceptions.</a:t>
            </a:r>
          </a:p>
          <a:p>
            <a:pPr lvl="1" fontAlgn="base"/>
            <a:r>
              <a:rPr lang="en-US" altLang="zh-CN" dirty="0"/>
              <a:t>Evaluation of some views, such those that use the </a:t>
            </a:r>
            <a:r>
              <a:rPr lang="en-US" altLang="zh-CN" dirty="0">
                <a:solidFill>
                  <a:srgbClr val="FF0000"/>
                </a:solidFill>
              </a:rPr>
              <a:t>TEMPTABLE</a:t>
            </a:r>
            <a:r>
              <a:rPr lang="en-US" altLang="zh-CN" dirty="0"/>
              <a:t> algorithm, </a:t>
            </a:r>
            <a:r>
              <a:rPr lang="en-US" altLang="zh-CN" dirty="0">
                <a:hlinkClick r:id="rId2" tooltip="13.2.10.3 UNION Clause"/>
              </a:rPr>
              <a:t>UNION</a:t>
            </a:r>
            <a:r>
              <a:rPr lang="en-US" altLang="zh-CN" dirty="0"/>
              <a:t>, or aggregation.</a:t>
            </a:r>
          </a:p>
          <a:p>
            <a:pPr lvl="1" fontAlgn="base"/>
            <a:r>
              <a:rPr lang="en-US" altLang="zh-CN" dirty="0"/>
              <a:t>Evaluation of derived tables.</a:t>
            </a:r>
          </a:p>
          <a:p>
            <a:pPr lvl="1" fontAlgn="base"/>
            <a:r>
              <a:rPr lang="en-US" altLang="zh-CN" dirty="0"/>
              <a:t>Evaluation of common table expressions.</a:t>
            </a:r>
          </a:p>
          <a:p>
            <a:pPr lvl="1" fontAlgn="base"/>
            <a:r>
              <a:rPr lang="en-US" altLang="zh-CN" dirty="0"/>
              <a:t>Tables created for subquery or </a:t>
            </a:r>
            <a:r>
              <a:rPr lang="en-US" altLang="zh-CN" dirty="0" err="1"/>
              <a:t>semijoin</a:t>
            </a:r>
            <a:r>
              <a:rPr lang="en-US" altLang="zh-CN" dirty="0"/>
              <a:t> materialization.</a:t>
            </a:r>
          </a:p>
          <a:p>
            <a:pPr lvl="1" fontAlgn="base"/>
            <a:r>
              <a:rPr lang="en-US" altLang="zh-CN" dirty="0"/>
              <a:t>Evaluation of statements that contain an </a:t>
            </a:r>
            <a:r>
              <a:rPr lang="en-US" altLang="zh-CN" dirty="0">
                <a:solidFill>
                  <a:srgbClr val="FF0000"/>
                </a:solidFill>
              </a:rPr>
              <a:t>ORDER BY </a:t>
            </a:r>
            <a:r>
              <a:rPr lang="en-US" altLang="zh-CN" dirty="0"/>
              <a:t>clause and a different GROUP BY clause, or for which the </a:t>
            </a:r>
            <a:r>
              <a:rPr lang="en-US" altLang="zh-CN" dirty="0">
                <a:solidFill>
                  <a:srgbClr val="FF0000"/>
                </a:solidFill>
              </a:rPr>
              <a:t>ORDER BY </a:t>
            </a:r>
            <a:r>
              <a:rPr lang="en-US" altLang="zh-CN" dirty="0"/>
              <a:t>or </a:t>
            </a:r>
            <a:r>
              <a:rPr lang="en-US" altLang="zh-CN" dirty="0">
                <a:solidFill>
                  <a:srgbClr val="FF0000"/>
                </a:solidFill>
              </a:rPr>
              <a:t>GROUP BY </a:t>
            </a:r>
            <a:r>
              <a:rPr lang="en-US" altLang="zh-CN" dirty="0"/>
              <a:t>contains columns from tables other than the first table in the join queue.</a:t>
            </a:r>
          </a:p>
          <a:p>
            <a:pPr lvl="1" fontAlgn="base"/>
            <a:r>
              <a:rPr lang="en-US" altLang="zh-CN" dirty="0"/>
              <a:t>Evaluation of </a:t>
            </a:r>
            <a:r>
              <a:rPr lang="en-US" altLang="zh-CN" dirty="0">
                <a:solidFill>
                  <a:srgbClr val="FF0000"/>
                </a:solidFill>
              </a:rPr>
              <a:t>DISTINCT</a:t>
            </a:r>
            <a:r>
              <a:rPr lang="en-US" altLang="zh-CN" dirty="0"/>
              <a:t> combined with </a:t>
            </a:r>
            <a:r>
              <a:rPr lang="en-US" altLang="zh-CN" dirty="0">
                <a:solidFill>
                  <a:srgbClr val="FF0000"/>
                </a:solidFill>
              </a:rPr>
              <a:t>ORDER BY </a:t>
            </a:r>
            <a:r>
              <a:rPr lang="en-US" altLang="zh-CN" dirty="0"/>
              <a:t>may require a temporary table.</a:t>
            </a:r>
          </a:p>
          <a:p>
            <a:pPr lvl="1" fontAlgn="base"/>
            <a:r>
              <a:rPr lang="en-US" altLang="zh-CN" dirty="0"/>
              <a:t>For queries that use the</a:t>
            </a:r>
            <a:r>
              <a:rPr lang="en-US" altLang="zh-CN" dirty="0">
                <a:solidFill>
                  <a:srgbClr val="FF0000"/>
                </a:solidFill>
              </a:rPr>
              <a:t> SQL_SMALL_RESULT </a:t>
            </a:r>
            <a:r>
              <a:rPr lang="en-US" altLang="zh-CN" dirty="0"/>
              <a:t>modifier, MySQL uses an in-memory temporary table, unless the query also contains elements (described later) that require on-disk storage.</a:t>
            </a:r>
          </a:p>
          <a:p>
            <a:pPr lvl="1" fontAlgn="base"/>
            <a:r>
              <a:rPr lang="en-US" altLang="zh-CN" dirty="0"/>
              <a:t>To evaluate </a:t>
            </a:r>
            <a:r>
              <a:rPr lang="en-US" altLang="zh-CN" dirty="0">
                <a:hlinkClick r:id="rId3" tooltip="13.2.6.1 INSERT ... SELECT Statement"/>
              </a:rPr>
              <a:t>INSERT ... SELECT</a:t>
            </a:r>
            <a:r>
              <a:rPr lang="en-US" altLang="zh-CN" dirty="0"/>
              <a:t> statements that select from and insert into the same table, MySQL creates an internal temporary table to hold the rows from the </a:t>
            </a:r>
            <a:r>
              <a:rPr lang="en-US" altLang="zh-CN" dirty="0">
                <a:hlinkClick r:id="rId4" tooltip="13.2.10 SELECT Statement"/>
              </a:rPr>
              <a:t>SELECT</a:t>
            </a:r>
            <a:r>
              <a:rPr lang="en-US" altLang="zh-CN" dirty="0"/>
              <a:t>, then inserts those rows into the target table..</a:t>
            </a:r>
          </a:p>
          <a:p>
            <a:pPr lvl="1" fontAlgn="base"/>
            <a:r>
              <a:rPr lang="en-US" altLang="zh-CN" dirty="0"/>
              <a:t>Evaluation of multiple-table </a:t>
            </a:r>
            <a:r>
              <a:rPr lang="en-US" altLang="zh-CN" dirty="0">
                <a:hlinkClick r:id="rId5" tooltip="13.2.13 UPDATE Statement"/>
              </a:rPr>
              <a:t>UPDATE</a:t>
            </a:r>
            <a:r>
              <a:rPr lang="en-US" altLang="zh-CN" dirty="0"/>
              <a:t> statements.</a:t>
            </a:r>
          </a:p>
          <a:p>
            <a:pPr lvl="1" fontAlgn="base"/>
            <a:r>
              <a:rPr lang="en-US" altLang="zh-CN" dirty="0"/>
              <a:t>Evaluation of </a:t>
            </a:r>
            <a:r>
              <a:rPr lang="en-US" altLang="zh-CN" dirty="0">
                <a:hlinkClick r:id="rId6"/>
              </a:rPr>
              <a:t>GROUP_CONCAT()</a:t>
            </a:r>
            <a:r>
              <a:rPr lang="en-US" altLang="zh-CN" dirty="0"/>
              <a:t> or </a:t>
            </a:r>
            <a:r>
              <a:rPr lang="en-US" altLang="zh-CN" dirty="0">
                <a:hlinkClick r:id="rId7"/>
              </a:rPr>
              <a:t>COUNT(DISTINCT)</a:t>
            </a:r>
            <a:r>
              <a:rPr lang="en-US" altLang="zh-CN" dirty="0"/>
              <a:t> expressions.</a:t>
            </a:r>
          </a:p>
          <a:p>
            <a:pPr lvl="1" fontAlgn="base"/>
            <a:r>
              <a:rPr lang="en-US" altLang="zh-CN" dirty="0"/>
              <a:t>Evaluation of window.</a:t>
            </a:r>
          </a:p>
        </p:txBody>
      </p:sp>
      <p:sp>
        <p:nvSpPr>
          <p:cNvPr id="4" name="灯片编号占位符 3">
            <a:extLst>
              <a:ext uri="{FF2B5EF4-FFF2-40B4-BE49-F238E27FC236}">
                <a16:creationId xmlns:a16="http://schemas.microsoft.com/office/drawing/2014/main" id="{FDA7E95A-AA5E-5248-B673-24694DD41C85}"/>
              </a:ext>
            </a:extLst>
          </p:cNvPr>
          <p:cNvSpPr>
            <a:spLocks noGrp="1"/>
          </p:cNvSpPr>
          <p:nvPr>
            <p:ph type="sldNum" sz="quarter" idx="12"/>
          </p:nvPr>
        </p:nvSpPr>
        <p:spPr/>
        <p:txBody>
          <a:bodyPr/>
          <a:lstStyle/>
          <a:p>
            <a:fld id="{CB818ED7-1FAF-4BEC-A906-EB6564C334EB}" type="slidenum">
              <a:rPr lang="zh-CN" altLang="en-US" smtClean="0"/>
              <a:pPr/>
              <a:t>46</a:t>
            </a:fld>
            <a:endParaRPr lang="zh-CN" altLang="en-US" dirty="0"/>
          </a:p>
        </p:txBody>
      </p:sp>
    </p:spTree>
    <p:extLst>
      <p:ext uri="{BB962C8B-B14F-4D97-AF65-F5344CB8AC3E}">
        <p14:creationId xmlns:p14="http://schemas.microsoft.com/office/powerpoint/2010/main" val="4039534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A6F02-A397-EB48-BD47-AB85D3C8D794}"/>
              </a:ext>
            </a:extLst>
          </p:cNvPr>
          <p:cNvSpPr>
            <a:spLocks noGrp="1"/>
          </p:cNvSpPr>
          <p:nvPr>
            <p:ph type="title"/>
          </p:nvPr>
        </p:nvSpPr>
        <p:spPr>
          <a:xfrm>
            <a:off x="107504" y="105708"/>
            <a:ext cx="7056784" cy="413814"/>
          </a:xfrm>
        </p:spPr>
        <p:txBody>
          <a:bodyPr/>
          <a:lstStyle/>
          <a:p>
            <a:r>
              <a:rPr lang="en-US" altLang="zh-CN" dirty="0"/>
              <a:t>Limits on Number of Databases and Tables</a:t>
            </a:r>
            <a:endParaRPr kumimoji="1" lang="zh-CN" altLang="en-US" dirty="0"/>
          </a:p>
        </p:txBody>
      </p:sp>
      <p:sp>
        <p:nvSpPr>
          <p:cNvPr id="3" name="内容占位符 2">
            <a:extLst>
              <a:ext uri="{FF2B5EF4-FFF2-40B4-BE49-F238E27FC236}">
                <a16:creationId xmlns:a16="http://schemas.microsoft.com/office/drawing/2014/main" id="{265DCDF8-1C28-4243-ADB6-0C90ABB7E46E}"/>
              </a:ext>
            </a:extLst>
          </p:cNvPr>
          <p:cNvSpPr>
            <a:spLocks noGrp="1"/>
          </p:cNvSpPr>
          <p:nvPr>
            <p:ph idx="1"/>
          </p:nvPr>
        </p:nvSpPr>
        <p:spPr/>
        <p:txBody>
          <a:bodyPr/>
          <a:lstStyle/>
          <a:p>
            <a:pPr fontAlgn="base"/>
            <a:r>
              <a:rPr lang="en-US" altLang="zh-CN" dirty="0"/>
              <a:t>MySQL has </a:t>
            </a:r>
            <a:r>
              <a:rPr lang="en-US" altLang="zh-CN" dirty="0">
                <a:solidFill>
                  <a:srgbClr val="FF0000"/>
                </a:solidFill>
              </a:rPr>
              <a:t>no limit </a:t>
            </a:r>
            <a:r>
              <a:rPr lang="en-US" altLang="zh-CN" dirty="0"/>
              <a:t>on the number of databases. </a:t>
            </a:r>
          </a:p>
          <a:p>
            <a:pPr lvl="1" fontAlgn="base"/>
            <a:r>
              <a:rPr lang="en-US" altLang="zh-CN" dirty="0"/>
              <a:t>The </a:t>
            </a:r>
            <a:r>
              <a:rPr lang="en-US" altLang="zh-CN" dirty="0">
                <a:solidFill>
                  <a:srgbClr val="FF0000"/>
                </a:solidFill>
              </a:rPr>
              <a:t>underlying file system </a:t>
            </a:r>
            <a:r>
              <a:rPr lang="en-US" altLang="zh-CN" dirty="0"/>
              <a:t>may have a limit on the number of directories.</a:t>
            </a:r>
          </a:p>
          <a:p>
            <a:pPr fontAlgn="base"/>
            <a:r>
              <a:rPr lang="en-US" altLang="zh-CN" dirty="0"/>
              <a:t>MySQL has </a:t>
            </a:r>
            <a:r>
              <a:rPr lang="en-US" altLang="zh-CN" dirty="0">
                <a:solidFill>
                  <a:srgbClr val="FF0000"/>
                </a:solidFill>
              </a:rPr>
              <a:t>no limit </a:t>
            </a:r>
            <a:r>
              <a:rPr lang="en-US" altLang="zh-CN" dirty="0"/>
              <a:t>on the number of tables. </a:t>
            </a:r>
          </a:p>
          <a:p>
            <a:pPr lvl="1" fontAlgn="base"/>
            <a:r>
              <a:rPr lang="en-US" altLang="zh-CN" dirty="0"/>
              <a:t>The </a:t>
            </a:r>
            <a:r>
              <a:rPr lang="en-US" altLang="zh-CN" dirty="0">
                <a:solidFill>
                  <a:srgbClr val="FF0000"/>
                </a:solidFill>
              </a:rPr>
              <a:t>underlying file system </a:t>
            </a:r>
            <a:r>
              <a:rPr lang="en-US" altLang="zh-CN" dirty="0"/>
              <a:t>may have a limit on the number of files that represent tables.</a:t>
            </a:r>
          </a:p>
          <a:p>
            <a:pPr lvl="1" fontAlgn="base"/>
            <a:r>
              <a:rPr lang="en-US" altLang="zh-CN" dirty="0"/>
              <a:t>Individual storage engines may impose engine-specific</a:t>
            </a:r>
            <a:r>
              <a:rPr lang="zh-CN" altLang="en-US" dirty="0"/>
              <a:t> </a:t>
            </a:r>
            <a:r>
              <a:rPr lang="en-US" altLang="zh-CN" dirty="0"/>
              <a:t>constraints. </a:t>
            </a:r>
            <a:r>
              <a:rPr lang="en-US" altLang="zh-CN" dirty="0" err="1">
                <a:solidFill>
                  <a:srgbClr val="FF0000"/>
                </a:solidFill>
              </a:rPr>
              <a:t>InnoDB</a:t>
            </a:r>
            <a:r>
              <a:rPr lang="en-US" altLang="zh-CN" dirty="0"/>
              <a:t> permits up to </a:t>
            </a:r>
            <a:r>
              <a:rPr lang="en-US" altLang="zh-CN" dirty="0">
                <a:solidFill>
                  <a:srgbClr val="FF0000"/>
                </a:solidFill>
              </a:rPr>
              <a:t>4 billion </a:t>
            </a:r>
            <a:r>
              <a:rPr lang="en-US" altLang="zh-CN" dirty="0"/>
              <a:t>tables.</a:t>
            </a:r>
          </a:p>
          <a:p>
            <a:endParaRPr kumimoji="1" lang="zh-CN" altLang="en-US" dirty="0"/>
          </a:p>
        </p:txBody>
      </p:sp>
      <p:sp>
        <p:nvSpPr>
          <p:cNvPr id="4" name="灯片编号占位符 3">
            <a:extLst>
              <a:ext uri="{FF2B5EF4-FFF2-40B4-BE49-F238E27FC236}">
                <a16:creationId xmlns:a16="http://schemas.microsoft.com/office/drawing/2014/main" id="{59BDD89F-063F-2C48-82BD-D91A60304A66}"/>
              </a:ext>
            </a:extLst>
          </p:cNvPr>
          <p:cNvSpPr>
            <a:spLocks noGrp="1"/>
          </p:cNvSpPr>
          <p:nvPr>
            <p:ph type="sldNum" sz="quarter" idx="12"/>
          </p:nvPr>
        </p:nvSpPr>
        <p:spPr/>
        <p:txBody>
          <a:bodyPr/>
          <a:lstStyle/>
          <a:p>
            <a:fld id="{CB818ED7-1FAF-4BEC-A906-EB6564C334EB}" type="slidenum">
              <a:rPr lang="zh-CN" altLang="en-US" smtClean="0"/>
              <a:pPr/>
              <a:t>47</a:t>
            </a:fld>
            <a:endParaRPr lang="zh-CN" altLang="en-US" dirty="0"/>
          </a:p>
        </p:txBody>
      </p:sp>
    </p:spTree>
    <p:extLst>
      <p:ext uri="{BB962C8B-B14F-4D97-AF65-F5344CB8AC3E}">
        <p14:creationId xmlns:p14="http://schemas.microsoft.com/office/powerpoint/2010/main" val="2483730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A6F02-A397-EB48-BD47-AB85D3C8D794}"/>
              </a:ext>
            </a:extLst>
          </p:cNvPr>
          <p:cNvSpPr>
            <a:spLocks noGrp="1"/>
          </p:cNvSpPr>
          <p:nvPr>
            <p:ph type="title"/>
          </p:nvPr>
        </p:nvSpPr>
        <p:spPr>
          <a:xfrm>
            <a:off x="107504" y="105708"/>
            <a:ext cx="7056784" cy="413814"/>
          </a:xfrm>
        </p:spPr>
        <p:txBody>
          <a:bodyPr/>
          <a:lstStyle/>
          <a:p>
            <a:r>
              <a:rPr lang="en-US" altLang="zh-CN" dirty="0"/>
              <a:t>Limits on Table Size</a:t>
            </a:r>
            <a:endParaRPr lang="zh-CN" altLang="en-US" dirty="0"/>
          </a:p>
        </p:txBody>
      </p:sp>
      <p:sp>
        <p:nvSpPr>
          <p:cNvPr id="3" name="内容占位符 2">
            <a:extLst>
              <a:ext uri="{FF2B5EF4-FFF2-40B4-BE49-F238E27FC236}">
                <a16:creationId xmlns:a16="http://schemas.microsoft.com/office/drawing/2014/main" id="{265DCDF8-1C28-4243-ADB6-0C90ABB7E46E}"/>
              </a:ext>
            </a:extLst>
          </p:cNvPr>
          <p:cNvSpPr>
            <a:spLocks noGrp="1"/>
          </p:cNvSpPr>
          <p:nvPr>
            <p:ph idx="1"/>
          </p:nvPr>
        </p:nvSpPr>
        <p:spPr/>
        <p:txBody>
          <a:bodyPr>
            <a:normAutofit/>
          </a:bodyPr>
          <a:lstStyle/>
          <a:p>
            <a:pPr fontAlgn="base"/>
            <a:r>
              <a:rPr lang="en-US" altLang="zh-CN" dirty="0"/>
              <a:t>The effective </a:t>
            </a:r>
            <a:r>
              <a:rPr lang="en-US" altLang="zh-CN" dirty="0">
                <a:solidFill>
                  <a:srgbClr val="FF0000"/>
                </a:solidFill>
              </a:rPr>
              <a:t>maximum table size </a:t>
            </a:r>
            <a:r>
              <a:rPr lang="en-US" altLang="zh-CN" dirty="0"/>
              <a:t>for MySQL databases is </a:t>
            </a:r>
          </a:p>
          <a:p>
            <a:pPr lvl="1" fontAlgn="base"/>
            <a:r>
              <a:rPr lang="en-US" altLang="zh-CN" dirty="0"/>
              <a:t>usually determined by </a:t>
            </a:r>
            <a:r>
              <a:rPr lang="en-US" altLang="zh-CN" dirty="0">
                <a:solidFill>
                  <a:srgbClr val="FF0000"/>
                </a:solidFill>
              </a:rPr>
              <a:t>operating system constraints on file sizes</a:t>
            </a:r>
            <a:r>
              <a:rPr lang="en-US" altLang="zh-CN" dirty="0"/>
              <a:t>, not by MySQL internal limits. </a:t>
            </a:r>
          </a:p>
          <a:p>
            <a:pPr lvl="1" fontAlgn="base"/>
            <a:r>
              <a:rPr lang="en-US" altLang="zh-CN" dirty="0"/>
              <a:t>For up-to-date information operating system file size limits, refer to the documentation specific to your operating system.</a:t>
            </a:r>
          </a:p>
          <a:p>
            <a:pPr lvl="1" fontAlgn="base"/>
            <a:r>
              <a:rPr lang="en-US" altLang="zh-CN" dirty="0"/>
              <a:t>Windows users, please note that FAT and VFAT (FAT32)</a:t>
            </a:r>
            <a:r>
              <a:rPr lang="zh-CN" altLang="en-US" dirty="0"/>
              <a:t> </a:t>
            </a:r>
            <a:r>
              <a:rPr lang="en-US" altLang="zh-CN" dirty="0"/>
              <a:t>are</a:t>
            </a:r>
            <a:r>
              <a:rPr lang="zh-CN" altLang="en-US" dirty="0"/>
              <a:t> </a:t>
            </a:r>
            <a:r>
              <a:rPr lang="en-US" altLang="zh-CN" i="1" dirty="0">
                <a:solidFill>
                  <a:srgbClr val="FF0000"/>
                </a:solidFill>
              </a:rPr>
              <a:t>not</a:t>
            </a:r>
            <a:r>
              <a:rPr lang="zh-CN" altLang="en-US" dirty="0"/>
              <a:t> </a:t>
            </a:r>
            <a:r>
              <a:rPr lang="en-US" altLang="zh-CN" dirty="0"/>
              <a:t>considered suitable for production use with MySQL. Use NTFS instead.</a:t>
            </a:r>
          </a:p>
          <a:p>
            <a:pPr lvl="1" fontAlgn="base"/>
            <a:endParaRPr lang="en-US" altLang="zh-CN" dirty="0"/>
          </a:p>
          <a:p>
            <a:pPr lvl="1" fontAlgn="base"/>
            <a:endParaRPr lang="en-US" altLang="zh-CN" dirty="0"/>
          </a:p>
        </p:txBody>
      </p:sp>
      <p:sp>
        <p:nvSpPr>
          <p:cNvPr id="4" name="灯片编号占位符 3">
            <a:extLst>
              <a:ext uri="{FF2B5EF4-FFF2-40B4-BE49-F238E27FC236}">
                <a16:creationId xmlns:a16="http://schemas.microsoft.com/office/drawing/2014/main" id="{59BDD89F-063F-2C48-82BD-D91A60304A66}"/>
              </a:ext>
            </a:extLst>
          </p:cNvPr>
          <p:cNvSpPr>
            <a:spLocks noGrp="1"/>
          </p:cNvSpPr>
          <p:nvPr>
            <p:ph type="sldNum" sz="quarter" idx="12"/>
          </p:nvPr>
        </p:nvSpPr>
        <p:spPr/>
        <p:txBody>
          <a:bodyPr/>
          <a:lstStyle/>
          <a:p>
            <a:fld id="{CB818ED7-1FAF-4BEC-A906-EB6564C334EB}" type="slidenum">
              <a:rPr lang="zh-CN" altLang="en-US" smtClean="0"/>
              <a:pPr/>
              <a:t>48</a:t>
            </a:fld>
            <a:endParaRPr lang="zh-CN" altLang="en-US" dirty="0"/>
          </a:p>
        </p:txBody>
      </p:sp>
    </p:spTree>
    <p:extLst>
      <p:ext uri="{BB962C8B-B14F-4D97-AF65-F5344CB8AC3E}">
        <p14:creationId xmlns:p14="http://schemas.microsoft.com/office/powerpoint/2010/main" val="410584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A6F02-A397-EB48-BD47-AB85D3C8D794}"/>
              </a:ext>
            </a:extLst>
          </p:cNvPr>
          <p:cNvSpPr>
            <a:spLocks noGrp="1"/>
          </p:cNvSpPr>
          <p:nvPr>
            <p:ph type="title"/>
          </p:nvPr>
        </p:nvSpPr>
        <p:spPr>
          <a:xfrm>
            <a:off x="107504" y="105708"/>
            <a:ext cx="7056784" cy="413814"/>
          </a:xfrm>
        </p:spPr>
        <p:txBody>
          <a:bodyPr/>
          <a:lstStyle/>
          <a:p>
            <a:r>
              <a:rPr lang="en-US" altLang="zh-CN" dirty="0"/>
              <a:t>Limits on Table Size</a:t>
            </a:r>
            <a:endParaRPr lang="zh-CN" altLang="en-US" dirty="0"/>
          </a:p>
        </p:txBody>
      </p:sp>
      <p:sp>
        <p:nvSpPr>
          <p:cNvPr id="3" name="内容占位符 2">
            <a:extLst>
              <a:ext uri="{FF2B5EF4-FFF2-40B4-BE49-F238E27FC236}">
                <a16:creationId xmlns:a16="http://schemas.microsoft.com/office/drawing/2014/main" id="{265DCDF8-1C28-4243-ADB6-0C90ABB7E46E}"/>
              </a:ext>
            </a:extLst>
          </p:cNvPr>
          <p:cNvSpPr>
            <a:spLocks noGrp="1"/>
          </p:cNvSpPr>
          <p:nvPr>
            <p:ph idx="1"/>
          </p:nvPr>
        </p:nvSpPr>
        <p:spPr/>
        <p:txBody>
          <a:bodyPr>
            <a:normAutofit/>
          </a:bodyPr>
          <a:lstStyle/>
          <a:p>
            <a:pPr fontAlgn="base"/>
            <a:r>
              <a:rPr lang="en-US" altLang="zh-CN" dirty="0"/>
              <a:t>If you encounter a </a:t>
            </a:r>
            <a:r>
              <a:rPr lang="en-US" altLang="zh-CN" dirty="0">
                <a:solidFill>
                  <a:srgbClr val="FF0000"/>
                </a:solidFill>
              </a:rPr>
              <a:t>full-table error</a:t>
            </a:r>
            <a:r>
              <a:rPr lang="en-US" altLang="zh-CN" dirty="0"/>
              <a:t>, there are several reasons why it might have occurred:</a:t>
            </a:r>
          </a:p>
          <a:p>
            <a:pPr lvl="1" fontAlgn="base"/>
            <a:r>
              <a:rPr lang="en-US" altLang="zh-CN" dirty="0"/>
              <a:t>The disk might be </a:t>
            </a:r>
            <a:r>
              <a:rPr lang="en-US" altLang="zh-CN" dirty="0">
                <a:solidFill>
                  <a:srgbClr val="FF0000"/>
                </a:solidFill>
              </a:rPr>
              <a:t>full</a:t>
            </a:r>
            <a:r>
              <a:rPr lang="en-US" altLang="zh-CN" dirty="0"/>
              <a:t>.</a:t>
            </a:r>
          </a:p>
          <a:p>
            <a:pPr lvl="1" fontAlgn="base"/>
            <a:r>
              <a:rPr lang="en-US" altLang="zh-CN" dirty="0"/>
              <a:t>You are using </a:t>
            </a:r>
            <a:r>
              <a:rPr lang="en-US" altLang="zh-CN" dirty="0" err="1">
                <a:solidFill>
                  <a:srgbClr val="FF0000"/>
                </a:solidFill>
              </a:rPr>
              <a:t>InnoDB</a:t>
            </a:r>
            <a:r>
              <a:rPr lang="en-US" altLang="zh-CN" dirty="0"/>
              <a:t> tables and have run out of room in an </a:t>
            </a:r>
            <a:r>
              <a:rPr lang="en-US" altLang="zh-CN" dirty="0" err="1"/>
              <a:t>InnoDB</a:t>
            </a:r>
            <a:r>
              <a:rPr lang="en-US" altLang="zh-CN" dirty="0"/>
              <a:t> tablespace file. </a:t>
            </a:r>
          </a:p>
          <a:p>
            <a:pPr lvl="2" fontAlgn="base"/>
            <a:r>
              <a:rPr lang="en-US" altLang="zh-CN" dirty="0"/>
              <a:t>The maximum tablespace size is also the maximum size for a table. </a:t>
            </a:r>
          </a:p>
          <a:p>
            <a:pPr lvl="2" fontAlgn="base"/>
            <a:r>
              <a:rPr lang="en-US" altLang="zh-CN" dirty="0"/>
              <a:t>Generally, partitioning of tables into multiple tablespace files is recommended for tables </a:t>
            </a:r>
            <a:r>
              <a:rPr lang="en-US" altLang="zh-CN" dirty="0">
                <a:solidFill>
                  <a:srgbClr val="FF0000"/>
                </a:solidFill>
              </a:rPr>
              <a:t>larger than 1TB in size</a:t>
            </a:r>
            <a:r>
              <a:rPr lang="en-US" altLang="zh-CN" dirty="0"/>
              <a:t>.</a:t>
            </a:r>
          </a:p>
          <a:p>
            <a:pPr lvl="1" fontAlgn="base"/>
            <a:r>
              <a:rPr lang="en-US" altLang="zh-CN" dirty="0"/>
              <a:t>You have hit an </a:t>
            </a:r>
            <a:r>
              <a:rPr lang="en-US" altLang="zh-CN" dirty="0">
                <a:solidFill>
                  <a:srgbClr val="FF0000"/>
                </a:solidFill>
              </a:rPr>
              <a:t>operating system file size limit</a:t>
            </a:r>
            <a:r>
              <a:rPr lang="en-US" altLang="zh-CN" dirty="0"/>
              <a:t>. </a:t>
            </a:r>
          </a:p>
          <a:p>
            <a:pPr lvl="2" fontAlgn="base"/>
            <a:r>
              <a:rPr lang="en-US" altLang="zh-CN" dirty="0"/>
              <a:t>For example, you are using </a:t>
            </a:r>
            <a:r>
              <a:rPr lang="en-US" altLang="zh-CN" dirty="0" err="1">
                <a:solidFill>
                  <a:srgbClr val="FF0000"/>
                </a:solidFill>
              </a:rPr>
              <a:t>MyISAM</a:t>
            </a:r>
            <a:r>
              <a:rPr lang="en-US" altLang="zh-CN" dirty="0"/>
              <a:t> tables on an operating system that supports files </a:t>
            </a:r>
            <a:r>
              <a:rPr lang="en-US" altLang="zh-CN" dirty="0">
                <a:solidFill>
                  <a:srgbClr val="FF0000"/>
                </a:solidFill>
              </a:rPr>
              <a:t>only up to 2GB in size </a:t>
            </a:r>
            <a:r>
              <a:rPr lang="en-US" altLang="zh-CN" dirty="0"/>
              <a:t>and you have hit this limit for the data file or index file.</a:t>
            </a:r>
          </a:p>
          <a:p>
            <a:pPr lvl="1" fontAlgn="base"/>
            <a:r>
              <a:rPr lang="en-US" altLang="zh-CN" dirty="0"/>
              <a:t>You are using a </a:t>
            </a:r>
            <a:r>
              <a:rPr lang="en-US" altLang="zh-CN" dirty="0" err="1">
                <a:solidFill>
                  <a:srgbClr val="FF0000"/>
                </a:solidFill>
              </a:rPr>
              <a:t>MyISAM</a:t>
            </a:r>
            <a:r>
              <a:rPr lang="en-US" altLang="zh-CN" dirty="0"/>
              <a:t> table and the space required for the table exceeds what is permitted by the </a:t>
            </a:r>
            <a:r>
              <a:rPr lang="en-US" altLang="zh-CN" dirty="0">
                <a:solidFill>
                  <a:srgbClr val="FF0000"/>
                </a:solidFill>
              </a:rPr>
              <a:t>internal pointer size</a:t>
            </a:r>
            <a:r>
              <a:rPr lang="en-US" altLang="zh-CN" dirty="0"/>
              <a:t>. </a:t>
            </a:r>
          </a:p>
          <a:p>
            <a:pPr lvl="2" fontAlgn="base"/>
            <a:r>
              <a:rPr lang="en-US" altLang="zh-CN" dirty="0" err="1">
                <a:solidFill>
                  <a:srgbClr val="FF0000"/>
                </a:solidFill>
              </a:rPr>
              <a:t>MyISAM</a:t>
            </a:r>
            <a:r>
              <a:rPr lang="en-US" altLang="zh-CN" dirty="0"/>
              <a:t> permits </a:t>
            </a:r>
            <a:r>
              <a:rPr lang="en-US" altLang="zh-CN" dirty="0">
                <a:solidFill>
                  <a:srgbClr val="FF0000"/>
                </a:solidFill>
              </a:rPr>
              <a:t>data and index files</a:t>
            </a:r>
            <a:r>
              <a:rPr lang="en-US" altLang="zh-CN" dirty="0"/>
              <a:t> to grow up to </a:t>
            </a:r>
            <a:r>
              <a:rPr lang="en-US" altLang="zh-CN" dirty="0">
                <a:solidFill>
                  <a:srgbClr val="FF0000"/>
                </a:solidFill>
              </a:rPr>
              <a:t>256TB</a:t>
            </a:r>
            <a:r>
              <a:rPr lang="en-US" altLang="zh-CN" dirty="0"/>
              <a:t> by default, but this limit can be changed up to the maximum permissible size of </a:t>
            </a:r>
            <a:r>
              <a:rPr lang="en-US" altLang="zh-CN" dirty="0">
                <a:solidFill>
                  <a:srgbClr val="FF0000"/>
                </a:solidFill>
              </a:rPr>
              <a:t>65,536TB</a:t>
            </a:r>
            <a:r>
              <a:rPr lang="en-US" altLang="zh-CN" dirty="0"/>
              <a:t> (256</a:t>
            </a:r>
            <a:r>
              <a:rPr lang="en-US" altLang="zh-CN" b="1" baseline="30000" dirty="0"/>
              <a:t>7</a:t>
            </a:r>
            <a:r>
              <a:rPr lang="en-US" altLang="zh-CN" dirty="0"/>
              <a:t> − 1 bytes).</a:t>
            </a:r>
          </a:p>
          <a:p>
            <a:pPr lvl="1" fontAlgn="base"/>
            <a:endParaRPr lang="en-US" altLang="zh-CN" dirty="0"/>
          </a:p>
        </p:txBody>
      </p:sp>
      <p:sp>
        <p:nvSpPr>
          <p:cNvPr id="4" name="灯片编号占位符 3">
            <a:extLst>
              <a:ext uri="{FF2B5EF4-FFF2-40B4-BE49-F238E27FC236}">
                <a16:creationId xmlns:a16="http://schemas.microsoft.com/office/drawing/2014/main" id="{59BDD89F-063F-2C48-82BD-D91A60304A66}"/>
              </a:ext>
            </a:extLst>
          </p:cNvPr>
          <p:cNvSpPr>
            <a:spLocks noGrp="1"/>
          </p:cNvSpPr>
          <p:nvPr>
            <p:ph type="sldNum" sz="quarter" idx="12"/>
          </p:nvPr>
        </p:nvSpPr>
        <p:spPr/>
        <p:txBody>
          <a:bodyPr/>
          <a:lstStyle/>
          <a:p>
            <a:fld id="{CB818ED7-1FAF-4BEC-A906-EB6564C334EB}" type="slidenum">
              <a:rPr lang="zh-CN" altLang="en-US" smtClean="0"/>
              <a:pPr/>
              <a:t>49</a:t>
            </a:fld>
            <a:endParaRPr lang="zh-CN" altLang="en-US" dirty="0"/>
          </a:p>
        </p:txBody>
      </p:sp>
    </p:spTree>
    <p:extLst>
      <p:ext uri="{BB962C8B-B14F-4D97-AF65-F5344CB8AC3E}">
        <p14:creationId xmlns:p14="http://schemas.microsoft.com/office/powerpoint/2010/main" val="2323800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40A1C-16BE-1D44-B271-8C99C8DCF237}"/>
              </a:ext>
            </a:extLst>
          </p:cNvPr>
          <p:cNvSpPr>
            <a:spLocks noGrp="1"/>
          </p:cNvSpPr>
          <p:nvPr>
            <p:ph type="title"/>
          </p:nvPr>
        </p:nvSpPr>
        <p:spPr/>
        <p:txBody>
          <a:bodyPr/>
          <a:lstStyle/>
          <a:p>
            <a:r>
              <a:rPr lang="en-US" altLang="zh-CN" dirty="0"/>
              <a:t>Optimization Overview </a:t>
            </a:r>
            <a:endParaRPr kumimoji="1" lang="zh-CN" altLang="en-US" dirty="0"/>
          </a:p>
        </p:txBody>
      </p:sp>
      <p:sp>
        <p:nvSpPr>
          <p:cNvPr id="3" name="内容占位符 2">
            <a:extLst>
              <a:ext uri="{FF2B5EF4-FFF2-40B4-BE49-F238E27FC236}">
                <a16:creationId xmlns:a16="http://schemas.microsoft.com/office/drawing/2014/main" id="{BCC27BB7-41FB-1140-9556-64B3219E738A}"/>
              </a:ext>
            </a:extLst>
          </p:cNvPr>
          <p:cNvSpPr>
            <a:spLocks noGrp="1"/>
          </p:cNvSpPr>
          <p:nvPr>
            <p:ph idx="1"/>
          </p:nvPr>
        </p:nvSpPr>
        <p:spPr/>
        <p:txBody>
          <a:bodyPr>
            <a:normAutofit/>
          </a:bodyPr>
          <a:lstStyle/>
          <a:p>
            <a:r>
              <a:rPr lang="en-US" altLang="zh-CN" sz="2000" dirty="0"/>
              <a:t>Optimizing at the Hardware Level</a:t>
            </a:r>
            <a:r>
              <a:rPr lang="zh-CN" altLang="en-US" sz="2000" dirty="0"/>
              <a:t> </a:t>
            </a:r>
            <a:endParaRPr lang="en-US" altLang="zh-CN" sz="2000" dirty="0"/>
          </a:p>
          <a:p>
            <a:pPr lvl="1" fontAlgn="base"/>
            <a:r>
              <a:rPr lang="en-US" altLang="zh-CN" sz="1600" dirty="0"/>
              <a:t>Any database application eventually hits hardware limits as the database becomes more and more busy. </a:t>
            </a:r>
          </a:p>
          <a:p>
            <a:pPr lvl="1" fontAlgn="base"/>
            <a:r>
              <a:rPr lang="en-US" altLang="zh-CN" sz="1600" dirty="0"/>
              <a:t>A DBA must evaluate </a:t>
            </a:r>
          </a:p>
          <a:p>
            <a:pPr lvl="2" fontAlgn="base"/>
            <a:r>
              <a:rPr lang="en-US" altLang="zh-CN" sz="1400" dirty="0"/>
              <a:t>whether it is possible to tune the application </a:t>
            </a:r>
          </a:p>
          <a:p>
            <a:pPr lvl="2" fontAlgn="base"/>
            <a:r>
              <a:rPr lang="en-US" altLang="zh-CN" sz="1400" dirty="0"/>
              <a:t>or reconfigure the server to avoid these bottlenecks, </a:t>
            </a:r>
          </a:p>
          <a:p>
            <a:pPr lvl="2" fontAlgn="base"/>
            <a:r>
              <a:rPr lang="en-US" altLang="zh-CN" sz="1400" dirty="0"/>
              <a:t>or whether more hardware resources are required. </a:t>
            </a:r>
          </a:p>
          <a:p>
            <a:pPr lvl="1" fontAlgn="base"/>
            <a:r>
              <a:rPr lang="en-US" altLang="zh-CN" sz="1600" dirty="0"/>
              <a:t>System bottlenecks typically arise from these sources:</a:t>
            </a:r>
          </a:p>
          <a:p>
            <a:pPr lvl="2" fontAlgn="base"/>
            <a:r>
              <a:rPr lang="en-US" altLang="zh-CN" sz="1400" dirty="0"/>
              <a:t>Disk seeks. </a:t>
            </a:r>
          </a:p>
          <a:p>
            <a:pPr lvl="2" fontAlgn="base"/>
            <a:r>
              <a:rPr lang="en-US" altLang="zh-CN" sz="1400" dirty="0"/>
              <a:t>Disk reading and writing. </a:t>
            </a:r>
          </a:p>
          <a:p>
            <a:pPr lvl="2" fontAlgn="base"/>
            <a:r>
              <a:rPr lang="en-US" altLang="zh-CN" sz="1400" dirty="0"/>
              <a:t>CPU cycles. </a:t>
            </a:r>
          </a:p>
          <a:p>
            <a:pPr lvl="2" fontAlgn="base"/>
            <a:r>
              <a:rPr lang="en-US" altLang="zh-CN" sz="1400" dirty="0"/>
              <a:t>Memory bandwidth. </a:t>
            </a:r>
          </a:p>
        </p:txBody>
      </p:sp>
      <p:sp>
        <p:nvSpPr>
          <p:cNvPr id="4" name="灯片编号占位符 3">
            <a:extLst>
              <a:ext uri="{FF2B5EF4-FFF2-40B4-BE49-F238E27FC236}">
                <a16:creationId xmlns:a16="http://schemas.microsoft.com/office/drawing/2014/main" id="{38BAF0FD-DE83-194A-A22B-9C233AE8000C}"/>
              </a:ext>
            </a:extLst>
          </p:cNvPr>
          <p:cNvSpPr>
            <a:spLocks noGrp="1"/>
          </p:cNvSpPr>
          <p:nvPr>
            <p:ph type="sldNum" sz="quarter" idx="12"/>
          </p:nvPr>
        </p:nvSpPr>
        <p:spPr/>
        <p:txBody>
          <a:bodyPr/>
          <a:lstStyle/>
          <a:p>
            <a:fld id="{CB818ED7-1FAF-4BEC-A906-EB6564C334EB}" type="slidenum">
              <a:rPr lang="zh-CN" altLang="en-US" smtClean="0"/>
              <a:pPr/>
              <a:t>5</a:t>
            </a:fld>
            <a:endParaRPr lang="zh-CN" altLang="en-US" dirty="0"/>
          </a:p>
        </p:txBody>
      </p:sp>
    </p:spTree>
    <p:extLst>
      <p:ext uri="{BB962C8B-B14F-4D97-AF65-F5344CB8AC3E}">
        <p14:creationId xmlns:p14="http://schemas.microsoft.com/office/powerpoint/2010/main" val="3089307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A6F02-A397-EB48-BD47-AB85D3C8D794}"/>
              </a:ext>
            </a:extLst>
          </p:cNvPr>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a:extLst>
              <a:ext uri="{FF2B5EF4-FFF2-40B4-BE49-F238E27FC236}">
                <a16:creationId xmlns:a16="http://schemas.microsoft.com/office/drawing/2014/main" id="{265DCDF8-1C28-4243-ADB6-0C90ABB7E46E}"/>
              </a:ext>
            </a:extLst>
          </p:cNvPr>
          <p:cNvSpPr>
            <a:spLocks noGrp="1"/>
          </p:cNvSpPr>
          <p:nvPr>
            <p:ph idx="1"/>
          </p:nvPr>
        </p:nvSpPr>
        <p:spPr/>
        <p:txBody>
          <a:bodyPr>
            <a:normAutofit/>
          </a:bodyPr>
          <a:lstStyle/>
          <a:p>
            <a:pPr fontAlgn="base"/>
            <a:r>
              <a:rPr lang="en-US" altLang="zh-CN" b="1" dirty="0"/>
              <a:t>Column Count Limits</a:t>
            </a:r>
          </a:p>
          <a:p>
            <a:pPr lvl="1" fontAlgn="base"/>
            <a:r>
              <a:rPr lang="en-US" altLang="zh-CN" dirty="0"/>
              <a:t>MySQL has hard limit of </a:t>
            </a:r>
            <a:r>
              <a:rPr lang="en-US" altLang="zh-CN" dirty="0">
                <a:solidFill>
                  <a:srgbClr val="FF0000"/>
                </a:solidFill>
              </a:rPr>
              <a:t>4096 columns per table</a:t>
            </a:r>
            <a:r>
              <a:rPr lang="en-US" altLang="zh-CN" dirty="0"/>
              <a:t>, but the effective maximum may be less for a given table. The exact column limit depends on several factors:</a:t>
            </a:r>
          </a:p>
          <a:p>
            <a:pPr lvl="2" fontAlgn="base"/>
            <a:r>
              <a:rPr lang="en-US" altLang="zh-CN" dirty="0"/>
              <a:t>The </a:t>
            </a:r>
            <a:r>
              <a:rPr lang="en-US" altLang="zh-CN" dirty="0">
                <a:solidFill>
                  <a:srgbClr val="FF0000"/>
                </a:solidFill>
              </a:rPr>
              <a:t>maximum row size </a:t>
            </a:r>
            <a:r>
              <a:rPr lang="en-US" altLang="zh-CN" dirty="0"/>
              <a:t>for a table constrains the number (and possibly size) of columns because the total length of all columns cannot exceed this size.</a:t>
            </a:r>
          </a:p>
          <a:p>
            <a:pPr lvl="2" fontAlgn="base"/>
            <a:r>
              <a:rPr lang="en-US" altLang="zh-CN" dirty="0"/>
              <a:t>The storage requirements of </a:t>
            </a:r>
            <a:r>
              <a:rPr lang="en-US" altLang="zh-CN" dirty="0">
                <a:solidFill>
                  <a:srgbClr val="FF0000"/>
                </a:solidFill>
              </a:rPr>
              <a:t>individual columns </a:t>
            </a:r>
            <a:r>
              <a:rPr lang="en-US" altLang="zh-CN" dirty="0"/>
              <a:t>constrain the number of columns that fit within a given maximum row size. </a:t>
            </a:r>
          </a:p>
          <a:p>
            <a:pPr lvl="2" fontAlgn="base"/>
            <a:r>
              <a:rPr lang="en-US" altLang="zh-CN" dirty="0"/>
              <a:t>Storage engines may impose additional restrictions that limit table column count. For</a:t>
            </a:r>
            <a:r>
              <a:rPr lang="zh-CN" altLang="en-US" dirty="0"/>
              <a:t> </a:t>
            </a:r>
            <a:r>
              <a:rPr lang="en-US" altLang="zh-CN" dirty="0"/>
              <a:t>example, </a:t>
            </a:r>
            <a:r>
              <a:rPr lang="en-US" altLang="zh-CN" dirty="0">
                <a:hlinkClick r:id="rId2" tooltip="Chapter 15 The InnoDB Storage Engine"/>
              </a:rPr>
              <a:t>InnoDB</a:t>
            </a:r>
            <a:r>
              <a:rPr lang="en-US" altLang="zh-CN" dirty="0"/>
              <a:t> has a limit of </a:t>
            </a:r>
            <a:r>
              <a:rPr lang="en-US" altLang="zh-CN" dirty="0">
                <a:solidFill>
                  <a:srgbClr val="FF0000"/>
                </a:solidFill>
              </a:rPr>
              <a:t>1017 columns per table</a:t>
            </a:r>
            <a:r>
              <a:rPr lang="en-US" altLang="zh-CN" dirty="0"/>
              <a:t>. </a:t>
            </a:r>
          </a:p>
          <a:p>
            <a:pPr lvl="2" fontAlgn="base"/>
            <a:r>
              <a:rPr lang="en-US" altLang="zh-CN" dirty="0"/>
              <a:t>Functional key parts are implemented as hidden virtual generated stored columns, so each functional key part in a table index counts against the table total column limit.</a:t>
            </a:r>
          </a:p>
          <a:p>
            <a:pPr lvl="1" fontAlgn="base"/>
            <a:endParaRPr lang="en-US" altLang="zh-CN" dirty="0"/>
          </a:p>
        </p:txBody>
      </p:sp>
      <p:sp>
        <p:nvSpPr>
          <p:cNvPr id="4" name="灯片编号占位符 3">
            <a:extLst>
              <a:ext uri="{FF2B5EF4-FFF2-40B4-BE49-F238E27FC236}">
                <a16:creationId xmlns:a16="http://schemas.microsoft.com/office/drawing/2014/main" id="{59BDD89F-063F-2C48-82BD-D91A60304A66}"/>
              </a:ext>
            </a:extLst>
          </p:cNvPr>
          <p:cNvSpPr>
            <a:spLocks noGrp="1"/>
          </p:cNvSpPr>
          <p:nvPr>
            <p:ph type="sldNum" sz="quarter" idx="12"/>
          </p:nvPr>
        </p:nvSpPr>
        <p:spPr/>
        <p:txBody>
          <a:bodyPr/>
          <a:lstStyle/>
          <a:p>
            <a:fld id="{CB818ED7-1FAF-4BEC-A906-EB6564C334EB}" type="slidenum">
              <a:rPr lang="zh-CN" altLang="en-US" smtClean="0"/>
              <a:pPr/>
              <a:t>50</a:t>
            </a:fld>
            <a:endParaRPr lang="zh-CN" altLang="en-US" dirty="0"/>
          </a:p>
        </p:txBody>
      </p:sp>
    </p:spTree>
    <p:extLst>
      <p:ext uri="{BB962C8B-B14F-4D97-AF65-F5344CB8AC3E}">
        <p14:creationId xmlns:p14="http://schemas.microsoft.com/office/powerpoint/2010/main" val="148322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A6F02-A397-EB48-BD47-AB85D3C8D794}"/>
              </a:ext>
            </a:extLst>
          </p:cNvPr>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a:extLst>
              <a:ext uri="{FF2B5EF4-FFF2-40B4-BE49-F238E27FC236}">
                <a16:creationId xmlns:a16="http://schemas.microsoft.com/office/drawing/2014/main" id="{265DCDF8-1C28-4243-ADB6-0C90ABB7E46E}"/>
              </a:ext>
            </a:extLst>
          </p:cNvPr>
          <p:cNvSpPr>
            <a:spLocks noGrp="1"/>
          </p:cNvSpPr>
          <p:nvPr>
            <p:ph idx="1"/>
          </p:nvPr>
        </p:nvSpPr>
        <p:spPr/>
        <p:txBody>
          <a:bodyPr>
            <a:normAutofit/>
          </a:bodyPr>
          <a:lstStyle/>
          <a:p>
            <a:pPr fontAlgn="base"/>
            <a:r>
              <a:rPr lang="en-US" altLang="zh-CN" b="1" dirty="0"/>
              <a:t>Row Size Limits</a:t>
            </a:r>
          </a:p>
          <a:p>
            <a:pPr lvl="1" fontAlgn="base"/>
            <a:r>
              <a:rPr lang="en-US" altLang="zh-CN" dirty="0"/>
              <a:t>The maximum row size for a given table is determined by several factors:</a:t>
            </a:r>
          </a:p>
          <a:p>
            <a:pPr lvl="2" fontAlgn="base"/>
            <a:r>
              <a:rPr lang="en-US" altLang="zh-CN" dirty="0"/>
              <a:t>The internal representation of a MySQL table has a maximum row size limit of </a:t>
            </a:r>
            <a:r>
              <a:rPr lang="en-US" altLang="zh-CN" dirty="0">
                <a:solidFill>
                  <a:srgbClr val="FF0000"/>
                </a:solidFill>
              </a:rPr>
              <a:t>65,535 bytes</a:t>
            </a:r>
            <a:r>
              <a:rPr lang="en-US" altLang="zh-CN" dirty="0"/>
              <a:t>, even if the storage engine is capable of supporting larger rows.</a:t>
            </a:r>
            <a:r>
              <a:rPr lang="zh-CN" altLang="en-US" dirty="0"/>
              <a:t> </a:t>
            </a:r>
            <a:r>
              <a:rPr lang="en-US" altLang="zh-CN" dirty="0">
                <a:hlinkClick r:id="rId2" tooltip="11.3.4 The BLOB and TEXT Types"/>
              </a:rPr>
              <a:t>BLOB</a:t>
            </a:r>
            <a:r>
              <a:rPr lang="en-US" altLang="zh-CN" dirty="0"/>
              <a:t> and </a:t>
            </a:r>
            <a:r>
              <a:rPr lang="en-US" altLang="zh-CN" dirty="0">
                <a:hlinkClick r:id="rId2" tooltip="11.3.4 The BLOB and TEXT Types"/>
              </a:rPr>
              <a:t>TEXT</a:t>
            </a:r>
            <a:r>
              <a:rPr lang="en-US" altLang="zh-CN" dirty="0"/>
              <a:t> columns only </a:t>
            </a:r>
            <a:r>
              <a:rPr lang="en-US" altLang="zh-CN" dirty="0">
                <a:solidFill>
                  <a:srgbClr val="FF0000"/>
                </a:solidFill>
              </a:rPr>
              <a:t>contribute 9 to 12 bytes </a:t>
            </a:r>
            <a:r>
              <a:rPr lang="en-US" altLang="zh-CN" dirty="0"/>
              <a:t>toward the row size limit because </a:t>
            </a:r>
            <a:r>
              <a:rPr lang="en-US" altLang="zh-CN" dirty="0">
                <a:solidFill>
                  <a:srgbClr val="FF0000"/>
                </a:solidFill>
              </a:rPr>
              <a:t>their contents are stored separately from the rest of the row</a:t>
            </a:r>
            <a:r>
              <a:rPr lang="en-US" altLang="zh-CN" dirty="0"/>
              <a:t>.</a:t>
            </a:r>
          </a:p>
          <a:p>
            <a:pPr lvl="2" fontAlgn="base"/>
            <a:r>
              <a:rPr lang="en-US" altLang="zh-CN" dirty="0"/>
              <a:t>The maximum row size for an </a:t>
            </a:r>
            <a:r>
              <a:rPr lang="en-US" altLang="zh-CN" dirty="0" err="1"/>
              <a:t>InnoDB</a:t>
            </a:r>
            <a:r>
              <a:rPr lang="en-US" altLang="zh-CN" dirty="0"/>
              <a:t> table, which applies to data stored locally within a database page, is </a:t>
            </a:r>
            <a:r>
              <a:rPr lang="en-US" altLang="zh-CN" dirty="0">
                <a:solidFill>
                  <a:srgbClr val="FF0000"/>
                </a:solidFill>
              </a:rPr>
              <a:t>slightly less than half a page </a:t>
            </a:r>
            <a:r>
              <a:rPr lang="en-US" altLang="zh-CN" dirty="0"/>
              <a:t>for 4KB, 8KB, 16KB, and 32KB </a:t>
            </a:r>
            <a:r>
              <a:rPr lang="en-US" altLang="zh-CN" dirty="0">
                <a:hlinkClick r:id="rId3"/>
              </a:rPr>
              <a:t>innodb_page_size</a:t>
            </a:r>
            <a:r>
              <a:rPr lang="en-US" altLang="zh-CN" dirty="0"/>
              <a:t> settings.</a:t>
            </a:r>
          </a:p>
          <a:p>
            <a:pPr lvl="2" fontAlgn="base"/>
            <a:r>
              <a:rPr lang="en-US" altLang="zh-CN" dirty="0">
                <a:solidFill>
                  <a:srgbClr val="FF0000"/>
                </a:solidFill>
              </a:rPr>
              <a:t>Different storage formats </a:t>
            </a:r>
            <a:r>
              <a:rPr lang="en-US" altLang="zh-CN" dirty="0"/>
              <a:t>use different amounts of page header and trailer data, which affects the amount of storage available for rows.</a:t>
            </a:r>
          </a:p>
          <a:p>
            <a:pPr lvl="1" fontAlgn="base"/>
            <a:endParaRPr lang="en-US" altLang="zh-CN" dirty="0"/>
          </a:p>
        </p:txBody>
      </p:sp>
      <p:sp>
        <p:nvSpPr>
          <p:cNvPr id="4" name="灯片编号占位符 3">
            <a:extLst>
              <a:ext uri="{FF2B5EF4-FFF2-40B4-BE49-F238E27FC236}">
                <a16:creationId xmlns:a16="http://schemas.microsoft.com/office/drawing/2014/main" id="{59BDD89F-063F-2C48-82BD-D91A60304A66}"/>
              </a:ext>
            </a:extLst>
          </p:cNvPr>
          <p:cNvSpPr>
            <a:spLocks noGrp="1"/>
          </p:cNvSpPr>
          <p:nvPr>
            <p:ph type="sldNum" sz="quarter" idx="12"/>
          </p:nvPr>
        </p:nvSpPr>
        <p:spPr/>
        <p:txBody>
          <a:bodyPr/>
          <a:lstStyle/>
          <a:p>
            <a:fld id="{CB818ED7-1FAF-4BEC-A906-EB6564C334EB}" type="slidenum">
              <a:rPr lang="zh-CN" altLang="en-US" smtClean="0"/>
              <a:pPr/>
              <a:t>51</a:t>
            </a:fld>
            <a:endParaRPr lang="zh-CN" altLang="en-US" dirty="0"/>
          </a:p>
        </p:txBody>
      </p:sp>
    </p:spTree>
    <p:extLst>
      <p:ext uri="{BB962C8B-B14F-4D97-AF65-F5344CB8AC3E}">
        <p14:creationId xmlns:p14="http://schemas.microsoft.com/office/powerpoint/2010/main" val="979449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A6F02-A397-EB48-BD47-AB85D3C8D794}"/>
              </a:ext>
            </a:extLst>
          </p:cNvPr>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a:extLst>
              <a:ext uri="{FF2B5EF4-FFF2-40B4-BE49-F238E27FC236}">
                <a16:creationId xmlns:a16="http://schemas.microsoft.com/office/drawing/2014/main" id="{265DCDF8-1C28-4243-ADB6-0C90ABB7E46E}"/>
              </a:ext>
            </a:extLst>
          </p:cNvPr>
          <p:cNvSpPr>
            <a:spLocks noGrp="1"/>
          </p:cNvSpPr>
          <p:nvPr>
            <p:ph idx="1"/>
          </p:nvPr>
        </p:nvSpPr>
        <p:spPr/>
        <p:txBody>
          <a:bodyPr>
            <a:normAutofit/>
          </a:bodyPr>
          <a:lstStyle/>
          <a:p>
            <a:pPr fontAlgn="base"/>
            <a:r>
              <a:rPr lang="en-US" altLang="zh-CN" b="1" dirty="0"/>
              <a:t>Row Size Limits</a:t>
            </a:r>
            <a:r>
              <a:rPr lang="zh-CN" altLang="en-US" b="1" dirty="0"/>
              <a:t> </a:t>
            </a:r>
            <a:r>
              <a:rPr lang="en-US" altLang="zh-CN" b="1" dirty="0"/>
              <a:t>Examples</a:t>
            </a:r>
          </a:p>
          <a:p>
            <a:pPr marL="342900" lvl="1" indent="0" fontAlgn="base">
              <a:buNone/>
            </a:pPr>
            <a:r>
              <a:rPr lang="en-US" altLang="zh-CN" sz="1200" dirty="0" err="1">
                <a:solidFill>
                  <a:srgbClr val="A67F59"/>
                </a:solidFill>
                <a:latin typeface="Open Sans"/>
              </a:rPr>
              <a:t>mysql</a:t>
            </a:r>
            <a:r>
              <a:rPr lang="en-US" altLang="zh-CN" sz="1200" dirty="0">
                <a:solidFill>
                  <a:srgbClr val="A67F59"/>
                </a:solidFill>
                <a:latin typeface="Open Sans"/>
              </a:rPr>
              <a:t>&gt;</a:t>
            </a:r>
            <a:r>
              <a:rPr lang="en-US" altLang="zh-CN" sz="1200" dirty="0">
                <a:solidFill>
                  <a:srgbClr val="555555"/>
                </a:solidFill>
                <a:latin typeface="Open Sans"/>
              </a:rPr>
              <a:t> </a:t>
            </a:r>
            <a:r>
              <a:rPr lang="en-US" altLang="zh-CN" sz="1200" dirty="0">
                <a:solidFill>
                  <a:srgbClr val="0077AA"/>
                </a:solidFill>
                <a:latin typeface="Open Sans"/>
              </a:rPr>
              <a:t>CREATE</a:t>
            </a:r>
            <a:r>
              <a:rPr lang="en-US" altLang="zh-CN" sz="1200" dirty="0">
                <a:solidFill>
                  <a:srgbClr val="555555"/>
                </a:solidFill>
                <a:latin typeface="Open Sans"/>
              </a:rPr>
              <a:t> </a:t>
            </a:r>
            <a:r>
              <a:rPr lang="en-US" altLang="zh-CN" sz="1200" dirty="0">
                <a:solidFill>
                  <a:srgbClr val="0077AA"/>
                </a:solidFill>
                <a:latin typeface="Open Sans"/>
              </a:rPr>
              <a:t>TABLE</a:t>
            </a:r>
            <a:r>
              <a:rPr lang="en-US" altLang="zh-CN" sz="1200" dirty="0">
                <a:solidFill>
                  <a:srgbClr val="555555"/>
                </a:solidFill>
                <a:latin typeface="Open Sans"/>
              </a:rPr>
              <a:t> t </a:t>
            </a:r>
            <a:r>
              <a:rPr lang="en-US" altLang="zh-CN" sz="1200" dirty="0">
                <a:solidFill>
                  <a:srgbClr val="999999"/>
                </a:solidFill>
                <a:latin typeface="Open Sans"/>
              </a:rPr>
              <a:t>(</a:t>
            </a:r>
            <a:r>
              <a:rPr lang="en-US" altLang="zh-CN" sz="1200" dirty="0">
                <a:solidFill>
                  <a:srgbClr val="555555"/>
                </a:solidFill>
                <a:latin typeface="Open Sans"/>
              </a:rPr>
              <a:t>a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b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endParaRPr lang="en-US" altLang="zh-CN" sz="1200" dirty="0">
              <a:solidFill>
                <a:srgbClr val="555555"/>
              </a:solidFill>
              <a:latin typeface="Open Sans"/>
            </a:endParaRPr>
          </a:p>
          <a:p>
            <a:pPr marL="342900" lvl="1" indent="0" fontAlgn="base">
              <a:buNone/>
            </a:pPr>
            <a:r>
              <a:rPr lang="en-US" altLang="zh-CN" sz="1200" dirty="0">
                <a:solidFill>
                  <a:srgbClr val="555555"/>
                </a:solidFill>
                <a:latin typeface="Open Sans"/>
              </a:rPr>
              <a:t>	</a:t>
            </a:r>
            <a:r>
              <a:rPr lang="zh-CN" altLang="en-US" sz="1200" dirty="0">
                <a:solidFill>
                  <a:srgbClr val="555555"/>
                </a:solidFill>
                <a:latin typeface="Open Sans"/>
              </a:rPr>
              <a:t>     </a:t>
            </a:r>
            <a:r>
              <a:rPr lang="en-US" altLang="zh-CN" sz="1200" dirty="0">
                <a:solidFill>
                  <a:srgbClr val="555555"/>
                </a:solidFill>
                <a:latin typeface="Open Sans"/>
              </a:rPr>
              <a:t>c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d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e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f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g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6000</a:t>
            </a:r>
            <a:r>
              <a:rPr lang="en-US" altLang="zh-CN" sz="1200" dirty="0">
                <a:solidFill>
                  <a:srgbClr val="999999"/>
                </a:solidFill>
                <a:latin typeface="Open Sans"/>
              </a:rPr>
              <a:t>))</a:t>
            </a:r>
            <a:r>
              <a:rPr lang="en-US" altLang="zh-CN" sz="1200" dirty="0">
                <a:solidFill>
                  <a:srgbClr val="555555"/>
                </a:solidFill>
                <a:latin typeface="Open Sans"/>
              </a:rPr>
              <a:t> </a:t>
            </a:r>
            <a:r>
              <a:rPr lang="en-US" altLang="zh-CN" sz="1200" dirty="0">
                <a:solidFill>
                  <a:srgbClr val="0077AA"/>
                </a:solidFill>
                <a:latin typeface="Open Sans"/>
              </a:rPr>
              <a:t>ENGINE</a:t>
            </a:r>
            <a:r>
              <a:rPr lang="en-US" altLang="zh-CN" sz="1200" dirty="0">
                <a:solidFill>
                  <a:srgbClr val="A67F59"/>
                </a:solidFill>
                <a:latin typeface="Open Sans"/>
              </a:rPr>
              <a:t>=</a:t>
            </a:r>
            <a:r>
              <a:rPr lang="en-US" altLang="zh-CN" sz="1200" dirty="0" err="1">
                <a:solidFill>
                  <a:srgbClr val="555555"/>
                </a:solidFill>
                <a:latin typeface="Open Sans"/>
              </a:rPr>
              <a:t>InnoDB</a:t>
            </a:r>
            <a:r>
              <a:rPr lang="en-US" altLang="zh-CN" sz="1200" dirty="0">
                <a:solidFill>
                  <a:srgbClr val="555555"/>
                </a:solidFill>
                <a:latin typeface="Open Sans"/>
              </a:rPr>
              <a:t> </a:t>
            </a:r>
            <a:r>
              <a:rPr lang="en-US" altLang="zh-CN" sz="1200" dirty="0">
                <a:solidFill>
                  <a:srgbClr val="0077AA"/>
                </a:solidFill>
                <a:latin typeface="Open Sans"/>
              </a:rPr>
              <a:t>CHARACTER</a:t>
            </a:r>
            <a:r>
              <a:rPr lang="en-US" altLang="zh-CN" sz="1200" dirty="0">
                <a:solidFill>
                  <a:srgbClr val="555555"/>
                </a:solidFill>
                <a:latin typeface="Open Sans"/>
              </a:rPr>
              <a:t> </a:t>
            </a:r>
            <a:r>
              <a:rPr lang="en-US" altLang="zh-CN" sz="1200" dirty="0">
                <a:solidFill>
                  <a:srgbClr val="0077AA"/>
                </a:solidFill>
                <a:latin typeface="Open Sans"/>
              </a:rPr>
              <a:t>SET</a:t>
            </a:r>
            <a:r>
              <a:rPr lang="en-US" altLang="zh-CN" sz="1200" dirty="0">
                <a:solidFill>
                  <a:srgbClr val="555555"/>
                </a:solidFill>
                <a:latin typeface="Open Sans"/>
              </a:rPr>
              <a:t> latin1</a:t>
            </a:r>
            <a:r>
              <a:rPr lang="en-US" altLang="zh-CN" sz="1200" dirty="0">
                <a:solidFill>
                  <a:srgbClr val="999999"/>
                </a:solidFill>
                <a:latin typeface="Open Sans"/>
              </a:rPr>
              <a:t>;</a:t>
            </a:r>
            <a:r>
              <a:rPr lang="en-US" altLang="zh-CN" sz="1200" dirty="0">
                <a:solidFill>
                  <a:srgbClr val="555555"/>
                </a:solidFill>
                <a:latin typeface="Open Sans"/>
              </a:rPr>
              <a:t> </a:t>
            </a:r>
          </a:p>
          <a:p>
            <a:pPr marL="342900" lvl="1" indent="0" fontAlgn="base">
              <a:buNone/>
            </a:pPr>
            <a:r>
              <a:rPr lang="en-US" altLang="zh-CN" sz="1200" dirty="0">
                <a:solidFill>
                  <a:srgbClr val="555555"/>
                </a:solidFill>
                <a:latin typeface="Open Sans"/>
              </a:rPr>
              <a:t>ERROR 1118 (42000)</a:t>
            </a:r>
            <a:r>
              <a:rPr lang="en-US" altLang="zh-CN" sz="1200" dirty="0">
                <a:solidFill>
                  <a:srgbClr val="999999"/>
                </a:solidFill>
                <a:latin typeface="Open Sans"/>
              </a:rPr>
              <a:t>:</a:t>
            </a:r>
            <a:r>
              <a:rPr lang="en-US" altLang="zh-CN" sz="1200" dirty="0">
                <a:solidFill>
                  <a:srgbClr val="555555"/>
                </a:solidFill>
                <a:latin typeface="Open Sans"/>
              </a:rPr>
              <a:t> Row size too large. The maximum row size for the used </a:t>
            </a:r>
          </a:p>
          <a:p>
            <a:pPr marL="342900" lvl="1" indent="0" fontAlgn="base">
              <a:buNone/>
            </a:pPr>
            <a:r>
              <a:rPr lang="en-US" altLang="zh-CN" sz="1200" dirty="0">
                <a:solidFill>
                  <a:srgbClr val="555555"/>
                </a:solidFill>
                <a:latin typeface="Open Sans"/>
              </a:rPr>
              <a:t>table type, not counting BLOBs, is 65535. This includes storage overhead, </a:t>
            </a:r>
          </a:p>
          <a:p>
            <a:pPr marL="342900" lvl="1" indent="0" fontAlgn="base">
              <a:buNone/>
            </a:pPr>
            <a:r>
              <a:rPr lang="en-US" altLang="zh-CN" sz="1200" dirty="0">
                <a:solidFill>
                  <a:srgbClr val="555555"/>
                </a:solidFill>
                <a:latin typeface="Open Sans"/>
              </a:rPr>
              <a:t>check the manual. You have to change some columns to TEXT or BLOBs</a:t>
            </a:r>
          </a:p>
          <a:p>
            <a:pPr fontAlgn="base"/>
            <a:endParaRPr lang="en-US" altLang="zh-CN" sz="1200" dirty="0">
              <a:solidFill>
                <a:srgbClr val="555555"/>
              </a:solidFill>
              <a:latin typeface="Open Sans"/>
            </a:endParaRPr>
          </a:p>
          <a:p>
            <a:pPr marL="342900" lvl="1" indent="0" fontAlgn="base">
              <a:buNone/>
            </a:pPr>
            <a:r>
              <a:rPr lang="en-US" altLang="zh-CN" sz="1200" dirty="0" err="1">
                <a:solidFill>
                  <a:srgbClr val="A67F59"/>
                </a:solidFill>
                <a:latin typeface="Open Sans"/>
              </a:rPr>
              <a:t>mysql</a:t>
            </a:r>
            <a:r>
              <a:rPr lang="en-US" altLang="zh-CN" sz="1200" dirty="0">
                <a:solidFill>
                  <a:srgbClr val="A67F59"/>
                </a:solidFill>
                <a:latin typeface="Open Sans"/>
              </a:rPr>
              <a:t>&gt;</a:t>
            </a:r>
            <a:r>
              <a:rPr lang="en-US" altLang="zh-CN" sz="1200" dirty="0">
                <a:solidFill>
                  <a:srgbClr val="555555"/>
                </a:solidFill>
                <a:latin typeface="Open Sans"/>
              </a:rPr>
              <a:t> </a:t>
            </a:r>
            <a:r>
              <a:rPr lang="en-US" altLang="zh-CN" sz="1200" dirty="0">
                <a:solidFill>
                  <a:srgbClr val="0077AA"/>
                </a:solidFill>
                <a:latin typeface="Open Sans"/>
              </a:rPr>
              <a:t>CREATE</a:t>
            </a:r>
            <a:r>
              <a:rPr lang="en-US" altLang="zh-CN" sz="1200" dirty="0">
                <a:solidFill>
                  <a:srgbClr val="555555"/>
                </a:solidFill>
                <a:latin typeface="Open Sans"/>
              </a:rPr>
              <a:t> </a:t>
            </a:r>
            <a:r>
              <a:rPr lang="en-US" altLang="zh-CN" sz="1200" dirty="0">
                <a:solidFill>
                  <a:srgbClr val="0077AA"/>
                </a:solidFill>
                <a:latin typeface="Open Sans"/>
              </a:rPr>
              <a:t>TABLE</a:t>
            </a:r>
            <a:r>
              <a:rPr lang="en-US" altLang="zh-CN" sz="1200" dirty="0">
                <a:solidFill>
                  <a:srgbClr val="555555"/>
                </a:solidFill>
                <a:latin typeface="Open Sans"/>
              </a:rPr>
              <a:t> t </a:t>
            </a:r>
            <a:r>
              <a:rPr lang="en-US" altLang="zh-CN" sz="1200" dirty="0">
                <a:solidFill>
                  <a:srgbClr val="999999"/>
                </a:solidFill>
                <a:latin typeface="Open Sans"/>
              </a:rPr>
              <a:t>(</a:t>
            </a:r>
            <a:r>
              <a:rPr lang="en-US" altLang="zh-CN" sz="1200" dirty="0">
                <a:solidFill>
                  <a:srgbClr val="555555"/>
                </a:solidFill>
                <a:latin typeface="Open Sans"/>
              </a:rPr>
              <a:t>a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b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c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d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e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f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g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6000</a:t>
            </a:r>
            <a:r>
              <a:rPr lang="en-US" altLang="zh-CN" sz="1200" dirty="0">
                <a:solidFill>
                  <a:srgbClr val="999999"/>
                </a:solidFill>
                <a:latin typeface="Open Sans"/>
              </a:rPr>
              <a:t>))</a:t>
            </a:r>
            <a:r>
              <a:rPr lang="en-US" altLang="zh-CN" sz="1200" dirty="0">
                <a:solidFill>
                  <a:srgbClr val="555555"/>
                </a:solidFill>
                <a:latin typeface="Open Sans"/>
              </a:rPr>
              <a:t> </a:t>
            </a:r>
            <a:r>
              <a:rPr lang="en-US" altLang="zh-CN" sz="1200" dirty="0">
                <a:solidFill>
                  <a:srgbClr val="0077AA"/>
                </a:solidFill>
                <a:latin typeface="Open Sans"/>
              </a:rPr>
              <a:t>ENGINE</a:t>
            </a:r>
            <a:r>
              <a:rPr lang="en-US" altLang="zh-CN" sz="1200" dirty="0">
                <a:solidFill>
                  <a:srgbClr val="A67F59"/>
                </a:solidFill>
                <a:latin typeface="Open Sans"/>
              </a:rPr>
              <a:t>=</a:t>
            </a:r>
            <a:r>
              <a:rPr lang="en-US" altLang="zh-CN" sz="1200" dirty="0" err="1">
                <a:solidFill>
                  <a:srgbClr val="555555"/>
                </a:solidFill>
                <a:latin typeface="Open Sans"/>
              </a:rPr>
              <a:t>MyISAM</a:t>
            </a:r>
            <a:r>
              <a:rPr lang="en-US" altLang="zh-CN" sz="1200" dirty="0">
                <a:solidFill>
                  <a:srgbClr val="555555"/>
                </a:solidFill>
                <a:latin typeface="Open Sans"/>
              </a:rPr>
              <a:t> </a:t>
            </a:r>
            <a:r>
              <a:rPr lang="en-US" altLang="zh-CN" sz="1200" dirty="0">
                <a:solidFill>
                  <a:srgbClr val="0077AA"/>
                </a:solidFill>
                <a:latin typeface="Open Sans"/>
              </a:rPr>
              <a:t>CHARACTER</a:t>
            </a:r>
            <a:r>
              <a:rPr lang="en-US" altLang="zh-CN" sz="1200" dirty="0">
                <a:solidFill>
                  <a:srgbClr val="555555"/>
                </a:solidFill>
                <a:latin typeface="Open Sans"/>
              </a:rPr>
              <a:t> </a:t>
            </a:r>
            <a:r>
              <a:rPr lang="en-US" altLang="zh-CN" sz="1200" dirty="0">
                <a:solidFill>
                  <a:srgbClr val="0077AA"/>
                </a:solidFill>
                <a:latin typeface="Open Sans"/>
              </a:rPr>
              <a:t>SET</a:t>
            </a:r>
            <a:r>
              <a:rPr lang="en-US" altLang="zh-CN" sz="1200" dirty="0">
                <a:solidFill>
                  <a:srgbClr val="555555"/>
                </a:solidFill>
                <a:latin typeface="Open Sans"/>
              </a:rPr>
              <a:t> latin1</a:t>
            </a:r>
            <a:r>
              <a:rPr lang="en-US" altLang="zh-CN" sz="1200" dirty="0">
                <a:solidFill>
                  <a:srgbClr val="999999"/>
                </a:solidFill>
                <a:latin typeface="Open Sans"/>
              </a:rPr>
              <a:t>;</a:t>
            </a:r>
            <a:r>
              <a:rPr lang="en-US" altLang="zh-CN" sz="1200" dirty="0">
                <a:solidFill>
                  <a:srgbClr val="555555"/>
                </a:solidFill>
                <a:latin typeface="Open Sans"/>
              </a:rPr>
              <a:t> </a:t>
            </a:r>
          </a:p>
          <a:p>
            <a:pPr marL="342900" lvl="1" indent="0" fontAlgn="base">
              <a:buNone/>
            </a:pPr>
            <a:r>
              <a:rPr lang="en-US" altLang="zh-CN" sz="1200" dirty="0">
                <a:solidFill>
                  <a:srgbClr val="555555"/>
                </a:solidFill>
                <a:latin typeface="Open Sans"/>
              </a:rPr>
              <a:t>ERROR 1118 (42000)</a:t>
            </a:r>
            <a:r>
              <a:rPr lang="en-US" altLang="zh-CN" sz="1200" dirty="0">
                <a:solidFill>
                  <a:srgbClr val="999999"/>
                </a:solidFill>
                <a:latin typeface="Open Sans"/>
              </a:rPr>
              <a:t>:</a:t>
            </a:r>
            <a:r>
              <a:rPr lang="en-US" altLang="zh-CN" sz="1200" dirty="0">
                <a:solidFill>
                  <a:srgbClr val="555555"/>
                </a:solidFill>
                <a:latin typeface="Open Sans"/>
              </a:rPr>
              <a:t> Row size too large. The maximum row size for the used </a:t>
            </a:r>
          </a:p>
          <a:p>
            <a:pPr marL="342900" lvl="1" indent="0" fontAlgn="base">
              <a:buNone/>
            </a:pPr>
            <a:r>
              <a:rPr lang="en-US" altLang="zh-CN" sz="1200" dirty="0">
                <a:solidFill>
                  <a:srgbClr val="555555"/>
                </a:solidFill>
                <a:latin typeface="Open Sans"/>
              </a:rPr>
              <a:t>table type, not counting BLOBs, is 65535. This includes storage overhead, </a:t>
            </a:r>
          </a:p>
          <a:p>
            <a:pPr marL="342900" lvl="1" indent="0" fontAlgn="base">
              <a:buNone/>
            </a:pPr>
            <a:r>
              <a:rPr lang="en-US" altLang="zh-CN" sz="1200" dirty="0">
                <a:solidFill>
                  <a:srgbClr val="555555"/>
                </a:solidFill>
                <a:latin typeface="Open Sans"/>
              </a:rPr>
              <a:t>check the manual. You have to change some columns to TEXT or BLOBs</a:t>
            </a:r>
          </a:p>
          <a:p>
            <a:pPr marL="0" indent="0" fontAlgn="base">
              <a:buNone/>
            </a:pPr>
            <a:endParaRPr lang="en-US" altLang="zh-CN" sz="1200" b="1" dirty="0"/>
          </a:p>
          <a:p>
            <a:pPr lvl="1" fontAlgn="base"/>
            <a:endParaRPr lang="en-US" altLang="zh-CN" dirty="0"/>
          </a:p>
        </p:txBody>
      </p:sp>
      <p:sp>
        <p:nvSpPr>
          <p:cNvPr id="4" name="灯片编号占位符 3">
            <a:extLst>
              <a:ext uri="{FF2B5EF4-FFF2-40B4-BE49-F238E27FC236}">
                <a16:creationId xmlns:a16="http://schemas.microsoft.com/office/drawing/2014/main" id="{59BDD89F-063F-2C48-82BD-D91A60304A66}"/>
              </a:ext>
            </a:extLst>
          </p:cNvPr>
          <p:cNvSpPr>
            <a:spLocks noGrp="1"/>
          </p:cNvSpPr>
          <p:nvPr>
            <p:ph type="sldNum" sz="quarter" idx="12"/>
          </p:nvPr>
        </p:nvSpPr>
        <p:spPr/>
        <p:txBody>
          <a:bodyPr/>
          <a:lstStyle/>
          <a:p>
            <a:fld id="{CB818ED7-1FAF-4BEC-A906-EB6564C334EB}" type="slidenum">
              <a:rPr lang="zh-CN" altLang="en-US" smtClean="0"/>
              <a:pPr/>
              <a:t>52</a:t>
            </a:fld>
            <a:endParaRPr lang="zh-CN" altLang="en-US" dirty="0"/>
          </a:p>
        </p:txBody>
      </p:sp>
    </p:spTree>
    <p:extLst>
      <p:ext uri="{BB962C8B-B14F-4D97-AF65-F5344CB8AC3E}">
        <p14:creationId xmlns:p14="http://schemas.microsoft.com/office/powerpoint/2010/main" val="527569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A6F02-A397-EB48-BD47-AB85D3C8D794}"/>
              </a:ext>
            </a:extLst>
          </p:cNvPr>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a:extLst>
              <a:ext uri="{FF2B5EF4-FFF2-40B4-BE49-F238E27FC236}">
                <a16:creationId xmlns:a16="http://schemas.microsoft.com/office/drawing/2014/main" id="{265DCDF8-1C28-4243-ADB6-0C90ABB7E46E}"/>
              </a:ext>
            </a:extLst>
          </p:cNvPr>
          <p:cNvSpPr>
            <a:spLocks noGrp="1"/>
          </p:cNvSpPr>
          <p:nvPr>
            <p:ph idx="1"/>
          </p:nvPr>
        </p:nvSpPr>
        <p:spPr/>
        <p:txBody>
          <a:bodyPr>
            <a:normAutofit/>
          </a:bodyPr>
          <a:lstStyle/>
          <a:p>
            <a:pPr fontAlgn="base"/>
            <a:r>
              <a:rPr lang="en-US" altLang="zh-CN" b="1" dirty="0"/>
              <a:t>Row Size Limits</a:t>
            </a:r>
            <a:r>
              <a:rPr lang="zh-CN" altLang="en-US" b="1" dirty="0"/>
              <a:t> </a:t>
            </a:r>
            <a:r>
              <a:rPr lang="en-US" altLang="zh-CN" b="1" dirty="0"/>
              <a:t>Examples</a:t>
            </a:r>
          </a:p>
          <a:p>
            <a:pPr marL="342900" lvl="1" indent="0" fontAlgn="base">
              <a:buNone/>
            </a:pPr>
            <a:r>
              <a:rPr lang="en-US" altLang="zh-CN" sz="1200" dirty="0" err="1">
                <a:solidFill>
                  <a:srgbClr val="A67F59"/>
                </a:solidFill>
                <a:latin typeface="Open Sans"/>
              </a:rPr>
              <a:t>mysql</a:t>
            </a:r>
            <a:r>
              <a:rPr lang="en-US" altLang="zh-CN" sz="1200" dirty="0">
                <a:solidFill>
                  <a:srgbClr val="A67F59"/>
                </a:solidFill>
                <a:latin typeface="Open Sans"/>
              </a:rPr>
              <a:t>&gt;</a:t>
            </a:r>
            <a:r>
              <a:rPr lang="en-US" altLang="zh-CN" sz="1200" dirty="0">
                <a:solidFill>
                  <a:srgbClr val="555555"/>
                </a:solidFill>
                <a:latin typeface="Open Sans"/>
              </a:rPr>
              <a:t> </a:t>
            </a:r>
            <a:r>
              <a:rPr lang="en-US" altLang="zh-CN" sz="1200" dirty="0">
                <a:solidFill>
                  <a:srgbClr val="0077AA"/>
                </a:solidFill>
                <a:latin typeface="Open Sans"/>
              </a:rPr>
              <a:t>CREATE</a:t>
            </a:r>
            <a:r>
              <a:rPr lang="en-US" altLang="zh-CN" sz="1200" dirty="0">
                <a:solidFill>
                  <a:srgbClr val="555555"/>
                </a:solidFill>
                <a:latin typeface="Open Sans"/>
              </a:rPr>
              <a:t> </a:t>
            </a:r>
            <a:r>
              <a:rPr lang="en-US" altLang="zh-CN" sz="1200" dirty="0">
                <a:solidFill>
                  <a:srgbClr val="0077AA"/>
                </a:solidFill>
                <a:latin typeface="Open Sans"/>
              </a:rPr>
              <a:t>TABLE</a:t>
            </a:r>
            <a:r>
              <a:rPr lang="en-US" altLang="zh-CN" sz="1200" dirty="0">
                <a:solidFill>
                  <a:srgbClr val="555555"/>
                </a:solidFill>
                <a:latin typeface="Open Sans"/>
              </a:rPr>
              <a:t> t </a:t>
            </a:r>
            <a:r>
              <a:rPr lang="en-US" altLang="zh-CN" sz="1200" dirty="0">
                <a:solidFill>
                  <a:srgbClr val="999999"/>
                </a:solidFill>
                <a:latin typeface="Open Sans"/>
              </a:rPr>
              <a:t>(</a:t>
            </a:r>
            <a:r>
              <a:rPr lang="en-US" altLang="zh-CN" sz="1200" dirty="0">
                <a:solidFill>
                  <a:srgbClr val="555555"/>
                </a:solidFill>
                <a:latin typeface="Open Sans"/>
              </a:rPr>
              <a:t>a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b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c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d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e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f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g </a:t>
            </a:r>
            <a:r>
              <a:rPr lang="en-US" altLang="zh-CN" sz="1200" dirty="0">
                <a:solidFill>
                  <a:srgbClr val="834689"/>
                </a:solidFill>
                <a:latin typeface="Open Sans"/>
              </a:rPr>
              <a:t>TEXT</a:t>
            </a:r>
            <a:r>
              <a:rPr lang="en-US" altLang="zh-CN" sz="1200" dirty="0">
                <a:solidFill>
                  <a:srgbClr val="999999"/>
                </a:solidFill>
                <a:latin typeface="Open Sans"/>
              </a:rPr>
              <a:t>(</a:t>
            </a:r>
            <a:r>
              <a:rPr lang="en-US" altLang="zh-CN" sz="1200" dirty="0">
                <a:solidFill>
                  <a:srgbClr val="990055"/>
                </a:solidFill>
                <a:latin typeface="Open Sans"/>
              </a:rPr>
              <a:t>6000</a:t>
            </a:r>
            <a:r>
              <a:rPr lang="en-US" altLang="zh-CN" sz="1200" dirty="0">
                <a:solidFill>
                  <a:srgbClr val="999999"/>
                </a:solidFill>
                <a:latin typeface="Open Sans"/>
              </a:rPr>
              <a:t>))</a:t>
            </a:r>
            <a:r>
              <a:rPr lang="en-US" altLang="zh-CN" sz="1200" dirty="0">
                <a:solidFill>
                  <a:srgbClr val="555555"/>
                </a:solidFill>
                <a:latin typeface="Open Sans"/>
              </a:rPr>
              <a:t> </a:t>
            </a:r>
            <a:r>
              <a:rPr lang="en-US" altLang="zh-CN" sz="1200" dirty="0">
                <a:solidFill>
                  <a:srgbClr val="0077AA"/>
                </a:solidFill>
                <a:latin typeface="Open Sans"/>
              </a:rPr>
              <a:t>ENGINE</a:t>
            </a:r>
            <a:r>
              <a:rPr lang="en-US" altLang="zh-CN" sz="1200" dirty="0">
                <a:solidFill>
                  <a:srgbClr val="A67F59"/>
                </a:solidFill>
                <a:latin typeface="Open Sans"/>
              </a:rPr>
              <a:t>=</a:t>
            </a:r>
            <a:r>
              <a:rPr lang="en-US" altLang="zh-CN" sz="1200" dirty="0" err="1">
                <a:solidFill>
                  <a:srgbClr val="555555"/>
                </a:solidFill>
                <a:latin typeface="Open Sans"/>
              </a:rPr>
              <a:t>MyISAM</a:t>
            </a:r>
            <a:r>
              <a:rPr lang="en-US" altLang="zh-CN" sz="1200" dirty="0">
                <a:solidFill>
                  <a:srgbClr val="555555"/>
                </a:solidFill>
                <a:latin typeface="Open Sans"/>
              </a:rPr>
              <a:t> </a:t>
            </a:r>
            <a:r>
              <a:rPr lang="en-US" altLang="zh-CN" sz="1200" dirty="0">
                <a:solidFill>
                  <a:srgbClr val="0077AA"/>
                </a:solidFill>
                <a:latin typeface="Open Sans"/>
              </a:rPr>
              <a:t>CHARACTER</a:t>
            </a:r>
            <a:r>
              <a:rPr lang="en-US" altLang="zh-CN" sz="1200" dirty="0">
                <a:solidFill>
                  <a:srgbClr val="555555"/>
                </a:solidFill>
                <a:latin typeface="Open Sans"/>
              </a:rPr>
              <a:t> </a:t>
            </a:r>
            <a:r>
              <a:rPr lang="en-US" altLang="zh-CN" sz="1200" dirty="0">
                <a:solidFill>
                  <a:srgbClr val="0077AA"/>
                </a:solidFill>
                <a:latin typeface="Open Sans"/>
              </a:rPr>
              <a:t>SET</a:t>
            </a:r>
            <a:r>
              <a:rPr lang="en-US" altLang="zh-CN" sz="1200" dirty="0">
                <a:solidFill>
                  <a:srgbClr val="555555"/>
                </a:solidFill>
                <a:latin typeface="Open Sans"/>
              </a:rPr>
              <a:t> latin1</a:t>
            </a:r>
            <a:r>
              <a:rPr lang="en-US" altLang="zh-CN" sz="1200" dirty="0">
                <a:solidFill>
                  <a:srgbClr val="999999"/>
                </a:solidFill>
                <a:latin typeface="Open Sans"/>
              </a:rPr>
              <a:t>;</a:t>
            </a:r>
            <a:r>
              <a:rPr lang="en-US" altLang="zh-CN" sz="1200" dirty="0">
                <a:solidFill>
                  <a:srgbClr val="555555"/>
                </a:solidFill>
                <a:latin typeface="Open Sans"/>
              </a:rPr>
              <a:t> </a:t>
            </a:r>
          </a:p>
          <a:p>
            <a:pPr marL="342900" lvl="1" indent="0" fontAlgn="base">
              <a:buNone/>
            </a:pPr>
            <a:r>
              <a:rPr lang="en-US" altLang="zh-CN" sz="1200" dirty="0">
                <a:solidFill>
                  <a:srgbClr val="555555"/>
                </a:solidFill>
                <a:latin typeface="Open Sans"/>
              </a:rPr>
              <a:t>Query OK, 0 rows affected (0.02 sec)</a:t>
            </a:r>
          </a:p>
          <a:p>
            <a:pPr fontAlgn="base"/>
            <a:endParaRPr lang="en-US" altLang="zh-CN" sz="1200" dirty="0">
              <a:solidFill>
                <a:srgbClr val="A67F59"/>
              </a:solidFill>
              <a:latin typeface="Open Sans"/>
            </a:endParaRPr>
          </a:p>
          <a:p>
            <a:pPr marL="342900" lvl="1" indent="0" fontAlgn="base">
              <a:buNone/>
            </a:pPr>
            <a:r>
              <a:rPr lang="en-US" altLang="zh-CN" sz="1200" dirty="0" err="1">
                <a:solidFill>
                  <a:srgbClr val="A67F59"/>
                </a:solidFill>
                <a:latin typeface="Open Sans"/>
              </a:rPr>
              <a:t>mysql</a:t>
            </a:r>
            <a:r>
              <a:rPr lang="en-US" altLang="zh-CN" sz="1200" dirty="0">
                <a:solidFill>
                  <a:srgbClr val="A67F59"/>
                </a:solidFill>
                <a:latin typeface="Open Sans"/>
              </a:rPr>
              <a:t>&gt;</a:t>
            </a:r>
            <a:r>
              <a:rPr lang="en-US" altLang="zh-CN" sz="1200" dirty="0">
                <a:solidFill>
                  <a:srgbClr val="555555"/>
                </a:solidFill>
                <a:latin typeface="Open Sans"/>
              </a:rPr>
              <a:t> </a:t>
            </a:r>
            <a:r>
              <a:rPr lang="en-US" altLang="zh-CN" sz="1200" dirty="0">
                <a:solidFill>
                  <a:srgbClr val="0077AA"/>
                </a:solidFill>
                <a:latin typeface="Open Sans"/>
              </a:rPr>
              <a:t>CREATE</a:t>
            </a:r>
            <a:r>
              <a:rPr lang="en-US" altLang="zh-CN" sz="1200" dirty="0">
                <a:solidFill>
                  <a:srgbClr val="555555"/>
                </a:solidFill>
                <a:latin typeface="Open Sans"/>
              </a:rPr>
              <a:t> </a:t>
            </a:r>
            <a:r>
              <a:rPr lang="en-US" altLang="zh-CN" sz="1200" dirty="0">
                <a:solidFill>
                  <a:srgbClr val="0077AA"/>
                </a:solidFill>
                <a:latin typeface="Open Sans"/>
              </a:rPr>
              <a:t>TABLE</a:t>
            </a:r>
            <a:r>
              <a:rPr lang="en-US" altLang="zh-CN" sz="1200" dirty="0">
                <a:solidFill>
                  <a:srgbClr val="555555"/>
                </a:solidFill>
                <a:latin typeface="Open Sans"/>
              </a:rPr>
              <a:t> t </a:t>
            </a:r>
            <a:r>
              <a:rPr lang="en-US" altLang="zh-CN" sz="1200" dirty="0">
                <a:solidFill>
                  <a:srgbClr val="999999"/>
                </a:solidFill>
                <a:latin typeface="Open Sans"/>
              </a:rPr>
              <a:t>(</a:t>
            </a:r>
            <a:r>
              <a:rPr lang="en-US" altLang="zh-CN" sz="1200" dirty="0">
                <a:solidFill>
                  <a:srgbClr val="555555"/>
                </a:solidFill>
                <a:latin typeface="Open Sans"/>
              </a:rPr>
              <a:t>a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b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c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d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e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f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g </a:t>
            </a:r>
            <a:r>
              <a:rPr lang="en-US" altLang="zh-CN" sz="1200" dirty="0">
                <a:solidFill>
                  <a:srgbClr val="834689"/>
                </a:solidFill>
                <a:latin typeface="Open Sans"/>
              </a:rPr>
              <a:t>TEXT</a:t>
            </a:r>
            <a:r>
              <a:rPr lang="en-US" altLang="zh-CN" sz="1200" dirty="0">
                <a:solidFill>
                  <a:srgbClr val="999999"/>
                </a:solidFill>
                <a:latin typeface="Open Sans"/>
              </a:rPr>
              <a:t>(</a:t>
            </a:r>
            <a:r>
              <a:rPr lang="en-US" altLang="zh-CN" sz="1200" dirty="0">
                <a:solidFill>
                  <a:srgbClr val="990055"/>
                </a:solidFill>
                <a:latin typeface="Open Sans"/>
              </a:rPr>
              <a:t>6000</a:t>
            </a:r>
            <a:r>
              <a:rPr lang="en-US" altLang="zh-CN" sz="1200" dirty="0">
                <a:solidFill>
                  <a:srgbClr val="999999"/>
                </a:solidFill>
                <a:latin typeface="Open Sans"/>
              </a:rPr>
              <a:t>))</a:t>
            </a:r>
            <a:r>
              <a:rPr lang="en-US" altLang="zh-CN" sz="1200" dirty="0">
                <a:solidFill>
                  <a:srgbClr val="555555"/>
                </a:solidFill>
                <a:latin typeface="Open Sans"/>
              </a:rPr>
              <a:t> </a:t>
            </a:r>
            <a:r>
              <a:rPr lang="en-US" altLang="zh-CN" sz="1200" dirty="0">
                <a:solidFill>
                  <a:srgbClr val="0077AA"/>
                </a:solidFill>
                <a:latin typeface="Open Sans"/>
              </a:rPr>
              <a:t>ENGINE</a:t>
            </a:r>
            <a:r>
              <a:rPr lang="en-US" altLang="zh-CN" sz="1200" dirty="0">
                <a:solidFill>
                  <a:srgbClr val="A67F59"/>
                </a:solidFill>
                <a:latin typeface="Open Sans"/>
              </a:rPr>
              <a:t>=</a:t>
            </a:r>
            <a:r>
              <a:rPr lang="en-US" altLang="zh-CN" sz="1200" dirty="0" err="1">
                <a:solidFill>
                  <a:srgbClr val="555555"/>
                </a:solidFill>
                <a:latin typeface="Open Sans"/>
              </a:rPr>
              <a:t>InnoDB</a:t>
            </a:r>
            <a:r>
              <a:rPr lang="en-US" altLang="zh-CN" sz="1200" dirty="0">
                <a:solidFill>
                  <a:srgbClr val="555555"/>
                </a:solidFill>
                <a:latin typeface="Open Sans"/>
              </a:rPr>
              <a:t> </a:t>
            </a:r>
            <a:r>
              <a:rPr lang="en-US" altLang="zh-CN" sz="1200" dirty="0">
                <a:solidFill>
                  <a:srgbClr val="0077AA"/>
                </a:solidFill>
                <a:latin typeface="Open Sans"/>
              </a:rPr>
              <a:t>CHARACTER</a:t>
            </a:r>
            <a:r>
              <a:rPr lang="en-US" altLang="zh-CN" sz="1200" dirty="0">
                <a:solidFill>
                  <a:srgbClr val="555555"/>
                </a:solidFill>
                <a:latin typeface="Open Sans"/>
              </a:rPr>
              <a:t> </a:t>
            </a:r>
            <a:r>
              <a:rPr lang="en-US" altLang="zh-CN" sz="1200" dirty="0">
                <a:solidFill>
                  <a:srgbClr val="0077AA"/>
                </a:solidFill>
                <a:latin typeface="Open Sans"/>
              </a:rPr>
              <a:t>SET</a:t>
            </a:r>
            <a:r>
              <a:rPr lang="en-US" altLang="zh-CN" sz="1200" dirty="0">
                <a:solidFill>
                  <a:srgbClr val="555555"/>
                </a:solidFill>
                <a:latin typeface="Open Sans"/>
              </a:rPr>
              <a:t> latin1</a:t>
            </a:r>
            <a:r>
              <a:rPr lang="en-US" altLang="zh-CN" sz="1200" dirty="0">
                <a:solidFill>
                  <a:srgbClr val="999999"/>
                </a:solidFill>
                <a:latin typeface="Open Sans"/>
              </a:rPr>
              <a:t>;</a:t>
            </a:r>
            <a:r>
              <a:rPr lang="en-US" altLang="zh-CN" sz="1200" dirty="0">
                <a:solidFill>
                  <a:srgbClr val="555555"/>
                </a:solidFill>
                <a:latin typeface="Open Sans"/>
              </a:rPr>
              <a:t> </a:t>
            </a:r>
          </a:p>
          <a:p>
            <a:pPr marL="342900" lvl="1" indent="0" fontAlgn="base">
              <a:buNone/>
            </a:pPr>
            <a:r>
              <a:rPr lang="en-US" altLang="zh-CN" sz="1200" dirty="0">
                <a:solidFill>
                  <a:srgbClr val="555555"/>
                </a:solidFill>
                <a:latin typeface="Open Sans"/>
              </a:rPr>
              <a:t>Query OK, 0 rows affected (0.02 sec)</a:t>
            </a:r>
          </a:p>
          <a:p>
            <a:pPr lvl="1" fontAlgn="base"/>
            <a:endParaRPr lang="en-US" altLang="zh-CN" dirty="0"/>
          </a:p>
        </p:txBody>
      </p:sp>
      <p:sp>
        <p:nvSpPr>
          <p:cNvPr id="4" name="灯片编号占位符 3">
            <a:extLst>
              <a:ext uri="{FF2B5EF4-FFF2-40B4-BE49-F238E27FC236}">
                <a16:creationId xmlns:a16="http://schemas.microsoft.com/office/drawing/2014/main" id="{59BDD89F-063F-2C48-82BD-D91A60304A66}"/>
              </a:ext>
            </a:extLst>
          </p:cNvPr>
          <p:cNvSpPr>
            <a:spLocks noGrp="1"/>
          </p:cNvSpPr>
          <p:nvPr>
            <p:ph type="sldNum" sz="quarter" idx="12"/>
          </p:nvPr>
        </p:nvSpPr>
        <p:spPr/>
        <p:txBody>
          <a:bodyPr/>
          <a:lstStyle/>
          <a:p>
            <a:fld id="{CB818ED7-1FAF-4BEC-A906-EB6564C334EB}" type="slidenum">
              <a:rPr lang="zh-CN" altLang="en-US" smtClean="0"/>
              <a:pPr/>
              <a:t>53</a:t>
            </a:fld>
            <a:endParaRPr lang="zh-CN" altLang="en-US" dirty="0"/>
          </a:p>
        </p:txBody>
      </p:sp>
    </p:spTree>
    <p:extLst>
      <p:ext uri="{BB962C8B-B14F-4D97-AF65-F5344CB8AC3E}">
        <p14:creationId xmlns:p14="http://schemas.microsoft.com/office/powerpoint/2010/main" val="2683854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A6F02-A397-EB48-BD47-AB85D3C8D794}"/>
              </a:ext>
            </a:extLst>
          </p:cNvPr>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a:extLst>
              <a:ext uri="{FF2B5EF4-FFF2-40B4-BE49-F238E27FC236}">
                <a16:creationId xmlns:a16="http://schemas.microsoft.com/office/drawing/2014/main" id="{265DCDF8-1C28-4243-ADB6-0C90ABB7E46E}"/>
              </a:ext>
            </a:extLst>
          </p:cNvPr>
          <p:cNvSpPr>
            <a:spLocks noGrp="1"/>
          </p:cNvSpPr>
          <p:nvPr>
            <p:ph idx="1"/>
          </p:nvPr>
        </p:nvSpPr>
        <p:spPr/>
        <p:txBody>
          <a:bodyPr>
            <a:normAutofit fontScale="92500" lnSpcReduction="20000"/>
          </a:bodyPr>
          <a:lstStyle/>
          <a:p>
            <a:pPr fontAlgn="base"/>
            <a:r>
              <a:rPr lang="en-US" altLang="zh-CN" sz="2100" b="1" dirty="0"/>
              <a:t>Row Size Limits</a:t>
            </a:r>
            <a:r>
              <a:rPr lang="zh-CN" altLang="en-US" sz="2100" b="1" dirty="0"/>
              <a:t> </a:t>
            </a:r>
            <a:r>
              <a:rPr lang="en-US" altLang="zh-CN" sz="2100" b="1" dirty="0"/>
              <a:t>Examples</a:t>
            </a:r>
          </a:p>
          <a:p>
            <a:pPr marL="342900" lvl="1" indent="0" fontAlgn="base">
              <a:buNone/>
            </a:pPr>
            <a:r>
              <a:rPr lang="en-US" altLang="zh-CN" dirty="0" err="1">
                <a:solidFill>
                  <a:srgbClr val="A67F59"/>
                </a:solidFill>
                <a:latin typeface="Open Sans"/>
              </a:rPr>
              <a:t>mysql</a:t>
            </a:r>
            <a:r>
              <a:rPr lang="en-US" altLang="zh-CN" dirty="0">
                <a:solidFill>
                  <a:srgbClr val="A67F59"/>
                </a:solidFill>
                <a:latin typeface="Open Sans"/>
              </a:rPr>
              <a:t>&gt;</a:t>
            </a:r>
            <a:r>
              <a:rPr lang="en-US" altLang="zh-CN" dirty="0">
                <a:solidFill>
                  <a:srgbClr val="555555"/>
                </a:solidFill>
                <a:latin typeface="Open Sans"/>
              </a:rPr>
              <a:t> </a:t>
            </a:r>
            <a:r>
              <a:rPr lang="en-US" altLang="zh-CN" dirty="0">
                <a:solidFill>
                  <a:srgbClr val="0077AA"/>
                </a:solidFill>
                <a:latin typeface="Open Sans"/>
              </a:rPr>
              <a:t>CREATE</a:t>
            </a:r>
            <a:r>
              <a:rPr lang="en-US" altLang="zh-CN" dirty="0">
                <a:solidFill>
                  <a:srgbClr val="555555"/>
                </a:solidFill>
                <a:latin typeface="Open Sans"/>
              </a:rPr>
              <a:t> </a:t>
            </a:r>
            <a:r>
              <a:rPr lang="en-US" altLang="zh-CN" dirty="0">
                <a:solidFill>
                  <a:srgbClr val="0077AA"/>
                </a:solidFill>
                <a:latin typeface="Open Sans"/>
              </a:rPr>
              <a:t>TABLE</a:t>
            </a:r>
            <a:r>
              <a:rPr lang="en-US" altLang="zh-CN" dirty="0">
                <a:solidFill>
                  <a:srgbClr val="555555"/>
                </a:solidFill>
                <a:latin typeface="Open Sans"/>
              </a:rPr>
              <a:t> t1 </a:t>
            </a:r>
          </a:p>
          <a:p>
            <a:pPr marL="342900" lvl="1" indent="0" fontAlgn="base">
              <a:buNone/>
            </a:pPr>
            <a:r>
              <a:rPr lang="zh-CN" altLang="en-US" dirty="0">
                <a:solidFill>
                  <a:srgbClr val="555555"/>
                </a:solidFill>
                <a:latin typeface="Open Sans"/>
              </a:rPr>
              <a:t>             </a:t>
            </a:r>
            <a:r>
              <a:rPr lang="en-US" altLang="zh-CN" dirty="0">
                <a:solidFill>
                  <a:srgbClr val="999999"/>
                </a:solidFill>
                <a:latin typeface="Open Sans"/>
              </a:rPr>
              <a:t>(</a:t>
            </a:r>
            <a:r>
              <a:rPr lang="en-US" altLang="zh-CN" dirty="0">
                <a:solidFill>
                  <a:srgbClr val="555555"/>
                </a:solidFill>
                <a:latin typeface="Open Sans"/>
              </a:rPr>
              <a:t>c1 </a:t>
            </a:r>
            <a:r>
              <a:rPr lang="en-US" altLang="zh-CN" dirty="0">
                <a:solidFill>
                  <a:srgbClr val="834689"/>
                </a:solidFill>
                <a:latin typeface="Open Sans"/>
              </a:rPr>
              <a:t>VARCHAR</a:t>
            </a:r>
            <a:r>
              <a:rPr lang="en-US" altLang="zh-CN" dirty="0">
                <a:solidFill>
                  <a:srgbClr val="999999"/>
                </a:solidFill>
                <a:latin typeface="Open Sans"/>
              </a:rPr>
              <a:t>(</a:t>
            </a:r>
            <a:r>
              <a:rPr lang="en-US" altLang="zh-CN" dirty="0">
                <a:solidFill>
                  <a:srgbClr val="990055"/>
                </a:solidFill>
                <a:latin typeface="Open Sans"/>
              </a:rPr>
              <a:t>32765</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c2 </a:t>
            </a:r>
            <a:r>
              <a:rPr lang="en-US" altLang="zh-CN" dirty="0">
                <a:solidFill>
                  <a:srgbClr val="834689"/>
                </a:solidFill>
                <a:latin typeface="Open Sans"/>
              </a:rPr>
              <a:t>VARCHAR</a:t>
            </a:r>
            <a:r>
              <a:rPr lang="en-US" altLang="zh-CN" dirty="0">
                <a:solidFill>
                  <a:srgbClr val="999999"/>
                </a:solidFill>
                <a:latin typeface="Open Sans"/>
              </a:rPr>
              <a:t>(</a:t>
            </a:r>
            <a:r>
              <a:rPr lang="en-US" altLang="zh-CN" dirty="0">
                <a:solidFill>
                  <a:srgbClr val="990055"/>
                </a:solidFill>
                <a:latin typeface="Open Sans"/>
              </a:rPr>
              <a:t>32766</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ENGINE</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err="1">
                <a:solidFill>
                  <a:srgbClr val="555555"/>
                </a:solidFill>
                <a:latin typeface="Open Sans"/>
              </a:rPr>
              <a:t>InnoDB</a:t>
            </a:r>
            <a:r>
              <a:rPr lang="en-US" altLang="zh-CN" dirty="0">
                <a:solidFill>
                  <a:srgbClr val="555555"/>
                </a:solidFill>
                <a:latin typeface="Open Sans"/>
              </a:rPr>
              <a:t> </a:t>
            </a:r>
            <a:r>
              <a:rPr lang="en-US" altLang="zh-CN" dirty="0">
                <a:solidFill>
                  <a:srgbClr val="0077AA"/>
                </a:solidFill>
                <a:latin typeface="Open Sans"/>
              </a:rPr>
              <a:t>CHARACTER</a:t>
            </a:r>
            <a:r>
              <a:rPr lang="en-US" altLang="zh-CN" dirty="0">
                <a:solidFill>
                  <a:srgbClr val="555555"/>
                </a:solidFill>
                <a:latin typeface="Open Sans"/>
              </a:rPr>
              <a:t> </a:t>
            </a:r>
            <a:r>
              <a:rPr lang="en-US" altLang="zh-CN" dirty="0">
                <a:solidFill>
                  <a:srgbClr val="0077AA"/>
                </a:solidFill>
                <a:latin typeface="Open Sans"/>
              </a:rPr>
              <a:t>SET</a:t>
            </a:r>
            <a:r>
              <a:rPr lang="en-US" altLang="zh-CN" dirty="0">
                <a:solidFill>
                  <a:srgbClr val="555555"/>
                </a:solidFill>
                <a:latin typeface="Open Sans"/>
              </a:rPr>
              <a:t> latin1</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en-US" altLang="zh-CN" dirty="0">
                <a:solidFill>
                  <a:srgbClr val="555555"/>
                </a:solidFill>
                <a:latin typeface="Open Sans"/>
              </a:rPr>
              <a:t>Query OK, 0 rows affected (0.02 sec)</a:t>
            </a:r>
          </a:p>
          <a:p>
            <a:pPr marL="342900" lvl="1" indent="0" fontAlgn="base">
              <a:buNone/>
            </a:pPr>
            <a:endParaRPr lang="en-US" altLang="zh-CN" dirty="0">
              <a:solidFill>
                <a:srgbClr val="555555"/>
              </a:solidFill>
              <a:latin typeface="Open Sans"/>
            </a:endParaRPr>
          </a:p>
          <a:p>
            <a:pPr marL="342900" lvl="1" indent="0" fontAlgn="base">
              <a:buNone/>
            </a:pPr>
            <a:r>
              <a:rPr lang="en-US" altLang="zh-CN" dirty="0" err="1">
                <a:solidFill>
                  <a:srgbClr val="A67F59"/>
                </a:solidFill>
                <a:latin typeface="Open Sans"/>
              </a:rPr>
              <a:t>mysql</a:t>
            </a:r>
            <a:r>
              <a:rPr lang="en-US" altLang="zh-CN" dirty="0">
                <a:solidFill>
                  <a:srgbClr val="A67F59"/>
                </a:solidFill>
                <a:latin typeface="Open Sans"/>
              </a:rPr>
              <a:t>&gt;</a:t>
            </a:r>
            <a:r>
              <a:rPr lang="en-US" altLang="zh-CN" dirty="0">
                <a:solidFill>
                  <a:srgbClr val="555555"/>
                </a:solidFill>
                <a:latin typeface="Open Sans"/>
              </a:rPr>
              <a:t> </a:t>
            </a:r>
            <a:r>
              <a:rPr lang="en-US" altLang="zh-CN" dirty="0">
                <a:solidFill>
                  <a:srgbClr val="0077AA"/>
                </a:solidFill>
                <a:latin typeface="Open Sans"/>
              </a:rPr>
              <a:t>CREATE</a:t>
            </a:r>
            <a:r>
              <a:rPr lang="en-US" altLang="zh-CN" dirty="0">
                <a:solidFill>
                  <a:srgbClr val="555555"/>
                </a:solidFill>
                <a:latin typeface="Open Sans"/>
              </a:rPr>
              <a:t> </a:t>
            </a:r>
            <a:r>
              <a:rPr lang="en-US" altLang="zh-CN" dirty="0">
                <a:solidFill>
                  <a:srgbClr val="0077AA"/>
                </a:solidFill>
                <a:latin typeface="Open Sans"/>
              </a:rPr>
              <a:t>TABLE</a:t>
            </a:r>
            <a:r>
              <a:rPr lang="en-US" altLang="zh-CN" dirty="0">
                <a:solidFill>
                  <a:srgbClr val="555555"/>
                </a:solidFill>
                <a:latin typeface="Open Sans"/>
              </a:rPr>
              <a:t> t2</a:t>
            </a:r>
          </a:p>
          <a:p>
            <a:pPr marL="342900" lvl="1" indent="0" fontAlgn="base">
              <a:buNone/>
            </a:pPr>
            <a:r>
              <a:rPr lang="zh-CN" altLang="en-US" dirty="0">
                <a:solidFill>
                  <a:srgbClr val="555555"/>
                </a:solidFill>
                <a:latin typeface="Open Sans"/>
              </a:rPr>
              <a:t>            </a:t>
            </a:r>
            <a:r>
              <a:rPr lang="en-US" altLang="zh-CN" dirty="0">
                <a:solidFill>
                  <a:srgbClr val="555555"/>
                </a:solidFill>
                <a:latin typeface="Open Sans"/>
              </a:rPr>
              <a:t> </a:t>
            </a:r>
            <a:r>
              <a:rPr lang="en-US" altLang="zh-CN" dirty="0">
                <a:solidFill>
                  <a:srgbClr val="999999"/>
                </a:solidFill>
                <a:latin typeface="Open Sans"/>
              </a:rPr>
              <a:t>(</a:t>
            </a:r>
            <a:r>
              <a:rPr lang="en-US" altLang="zh-CN" dirty="0">
                <a:solidFill>
                  <a:srgbClr val="555555"/>
                </a:solidFill>
                <a:latin typeface="Open Sans"/>
              </a:rPr>
              <a:t>c1 </a:t>
            </a:r>
            <a:r>
              <a:rPr lang="en-US" altLang="zh-CN" dirty="0">
                <a:solidFill>
                  <a:srgbClr val="834689"/>
                </a:solidFill>
                <a:latin typeface="Open Sans"/>
              </a:rPr>
              <a:t>VARCHAR</a:t>
            </a:r>
            <a:r>
              <a:rPr lang="en-US" altLang="zh-CN" dirty="0">
                <a:solidFill>
                  <a:srgbClr val="999999"/>
                </a:solidFill>
                <a:latin typeface="Open Sans"/>
              </a:rPr>
              <a:t>(</a:t>
            </a:r>
            <a:r>
              <a:rPr lang="en-US" altLang="zh-CN" dirty="0">
                <a:solidFill>
                  <a:srgbClr val="990055"/>
                </a:solidFill>
                <a:latin typeface="Open Sans"/>
              </a:rPr>
              <a:t>65535</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zh-CN" altLang="en-US" dirty="0">
                <a:solidFill>
                  <a:srgbClr val="0077AA"/>
                </a:solidFill>
                <a:latin typeface="Open Sans"/>
              </a:rPr>
              <a:t>             </a:t>
            </a:r>
            <a:r>
              <a:rPr lang="en-US" altLang="zh-CN" dirty="0">
                <a:solidFill>
                  <a:srgbClr val="0077AA"/>
                </a:solidFill>
                <a:latin typeface="Open Sans"/>
              </a:rPr>
              <a:t>ENGINE</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err="1">
                <a:solidFill>
                  <a:srgbClr val="555555"/>
                </a:solidFill>
                <a:latin typeface="Open Sans"/>
              </a:rPr>
              <a:t>InnoDB</a:t>
            </a:r>
            <a:r>
              <a:rPr lang="en-US" altLang="zh-CN" dirty="0">
                <a:solidFill>
                  <a:srgbClr val="555555"/>
                </a:solidFill>
                <a:latin typeface="Open Sans"/>
              </a:rPr>
              <a:t> </a:t>
            </a:r>
            <a:r>
              <a:rPr lang="en-US" altLang="zh-CN" dirty="0">
                <a:solidFill>
                  <a:srgbClr val="0077AA"/>
                </a:solidFill>
                <a:latin typeface="Open Sans"/>
              </a:rPr>
              <a:t>CHARACTER</a:t>
            </a:r>
            <a:r>
              <a:rPr lang="en-US" altLang="zh-CN" dirty="0">
                <a:solidFill>
                  <a:srgbClr val="555555"/>
                </a:solidFill>
                <a:latin typeface="Open Sans"/>
              </a:rPr>
              <a:t> </a:t>
            </a:r>
            <a:r>
              <a:rPr lang="en-US" altLang="zh-CN" dirty="0">
                <a:solidFill>
                  <a:srgbClr val="0077AA"/>
                </a:solidFill>
                <a:latin typeface="Open Sans"/>
              </a:rPr>
              <a:t>SET</a:t>
            </a:r>
            <a:r>
              <a:rPr lang="en-US" altLang="zh-CN" dirty="0">
                <a:solidFill>
                  <a:srgbClr val="555555"/>
                </a:solidFill>
                <a:latin typeface="Open Sans"/>
              </a:rPr>
              <a:t> latin1</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en-US" altLang="zh-CN" dirty="0">
                <a:solidFill>
                  <a:srgbClr val="555555"/>
                </a:solidFill>
                <a:latin typeface="Open Sans"/>
              </a:rPr>
              <a:t>ERROR 1118 (42000)</a:t>
            </a:r>
            <a:r>
              <a:rPr lang="en-US" altLang="zh-CN" dirty="0">
                <a:solidFill>
                  <a:srgbClr val="999999"/>
                </a:solidFill>
                <a:latin typeface="Open Sans"/>
              </a:rPr>
              <a:t>:</a:t>
            </a:r>
            <a:r>
              <a:rPr lang="en-US" altLang="zh-CN" dirty="0">
                <a:solidFill>
                  <a:srgbClr val="555555"/>
                </a:solidFill>
                <a:latin typeface="Open Sans"/>
              </a:rPr>
              <a:t> Row size too large. The maximum row size for the used table type, not counting BLOBs, is 65535. This includes storage overhead, check the manual. You have to change some columns to TEXT or BLOBs</a:t>
            </a:r>
          </a:p>
          <a:p>
            <a:pPr marL="342900" lvl="1" indent="0" fontAlgn="base">
              <a:buNone/>
            </a:pPr>
            <a:endParaRPr lang="en-US" altLang="zh-CN" dirty="0">
              <a:solidFill>
                <a:srgbClr val="555555"/>
              </a:solidFill>
              <a:latin typeface="Open Sans"/>
            </a:endParaRPr>
          </a:p>
          <a:p>
            <a:pPr marL="342900" lvl="1" indent="0" fontAlgn="base">
              <a:buNone/>
            </a:pPr>
            <a:r>
              <a:rPr lang="en-US" altLang="zh-CN" dirty="0" err="1">
                <a:solidFill>
                  <a:srgbClr val="A67F59"/>
                </a:solidFill>
                <a:latin typeface="Open Sans"/>
              </a:rPr>
              <a:t>mysql</a:t>
            </a:r>
            <a:r>
              <a:rPr lang="en-US" altLang="zh-CN" dirty="0">
                <a:solidFill>
                  <a:srgbClr val="A67F59"/>
                </a:solidFill>
                <a:latin typeface="Open Sans"/>
              </a:rPr>
              <a:t>&gt;</a:t>
            </a:r>
            <a:r>
              <a:rPr lang="en-US" altLang="zh-CN" dirty="0">
                <a:solidFill>
                  <a:srgbClr val="555555"/>
                </a:solidFill>
                <a:latin typeface="Open Sans"/>
              </a:rPr>
              <a:t> </a:t>
            </a:r>
            <a:r>
              <a:rPr lang="en-US" altLang="zh-CN" dirty="0">
                <a:solidFill>
                  <a:srgbClr val="0077AA"/>
                </a:solidFill>
                <a:latin typeface="Open Sans"/>
              </a:rPr>
              <a:t>CREATE</a:t>
            </a:r>
            <a:r>
              <a:rPr lang="en-US" altLang="zh-CN" dirty="0">
                <a:solidFill>
                  <a:srgbClr val="555555"/>
                </a:solidFill>
                <a:latin typeface="Open Sans"/>
              </a:rPr>
              <a:t> </a:t>
            </a:r>
            <a:r>
              <a:rPr lang="en-US" altLang="zh-CN" dirty="0">
                <a:solidFill>
                  <a:srgbClr val="0077AA"/>
                </a:solidFill>
                <a:latin typeface="Open Sans"/>
              </a:rPr>
              <a:t>TABLE</a:t>
            </a:r>
            <a:r>
              <a:rPr lang="en-US" altLang="zh-CN" dirty="0">
                <a:solidFill>
                  <a:srgbClr val="555555"/>
                </a:solidFill>
                <a:latin typeface="Open Sans"/>
              </a:rPr>
              <a:t> t2 </a:t>
            </a:r>
          </a:p>
          <a:p>
            <a:pPr marL="342900" lvl="1" indent="0" fontAlgn="base">
              <a:buNone/>
            </a:pPr>
            <a:r>
              <a:rPr lang="zh-CN" altLang="en-US" dirty="0">
                <a:solidFill>
                  <a:srgbClr val="999999"/>
                </a:solidFill>
                <a:latin typeface="Open Sans"/>
              </a:rPr>
              <a:t>             </a:t>
            </a:r>
            <a:r>
              <a:rPr lang="en-US" altLang="zh-CN" dirty="0">
                <a:solidFill>
                  <a:srgbClr val="999999"/>
                </a:solidFill>
                <a:latin typeface="Open Sans"/>
              </a:rPr>
              <a:t>(</a:t>
            </a:r>
            <a:r>
              <a:rPr lang="en-US" altLang="zh-CN" dirty="0">
                <a:solidFill>
                  <a:srgbClr val="555555"/>
                </a:solidFill>
                <a:latin typeface="Open Sans"/>
              </a:rPr>
              <a:t>c1 </a:t>
            </a:r>
            <a:r>
              <a:rPr lang="en-US" altLang="zh-CN" dirty="0">
                <a:solidFill>
                  <a:srgbClr val="834689"/>
                </a:solidFill>
                <a:latin typeface="Open Sans"/>
              </a:rPr>
              <a:t>VARCHAR</a:t>
            </a:r>
            <a:r>
              <a:rPr lang="en-US" altLang="zh-CN" dirty="0">
                <a:solidFill>
                  <a:srgbClr val="999999"/>
                </a:solidFill>
                <a:latin typeface="Open Sans"/>
              </a:rPr>
              <a:t>(</a:t>
            </a:r>
            <a:r>
              <a:rPr lang="en-US" altLang="zh-CN" dirty="0">
                <a:solidFill>
                  <a:srgbClr val="990055"/>
                </a:solidFill>
                <a:latin typeface="Open Sans"/>
              </a:rPr>
              <a:t>65533</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ENGINE</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err="1">
                <a:solidFill>
                  <a:srgbClr val="555555"/>
                </a:solidFill>
                <a:latin typeface="Open Sans"/>
              </a:rPr>
              <a:t>InnoDB</a:t>
            </a:r>
            <a:r>
              <a:rPr lang="en-US" altLang="zh-CN" dirty="0">
                <a:solidFill>
                  <a:srgbClr val="555555"/>
                </a:solidFill>
                <a:latin typeface="Open Sans"/>
              </a:rPr>
              <a:t> </a:t>
            </a:r>
            <a:r>
              <a:rPr lang="en-US" altLang="zh-CN" dirty="0">
                <a:solidFill>
                  <a:srgbClr val="0077AA"/>
                </a:solidFill>
                <a:latin typeface="Open Sans"/>
              </a:rPr>
              <a:t>CHARACTER</a:t>
            </a:r>
            <a:r>
              <a:rPr lang="en-US" altLang="zh-CN" dirty="0">
                <a:solidFill>
                  <a:srgbClr val="555555"/>
                </a:solidFill>
                <a:latin typeface="Open Sans"/>
              </a:rPr>
              <a:t> </a:t>
            </a:r>
            <a:r>
              <a:rPr lang="en-US" altLang="zh-CN" dirty="0">
                <a:solidFill>
                  <a:srgbClr val="0077AA"/>
                </a:solidFill>
                <a:latin typeface="Open Sans"/>
              </a:rPr>
              <a:t>SET</a:t>
            </a:r>
            <a:r>
              <a:rPr lang="en-US" altLang="zh-CN" dirty="0">
                <a:solidFill>
                  <a:srgbClr val="555555"/>
                </a:solidFill>
                <a:latin typeface="Open Sans"/>
              </a:rPr>
              <a:t> latin1</a:t>
            </a:r>
            <a:r>
              <a:rPr lang="en-US" altLang="zh-CN" dirty="0">
                <a:solidFill>
                  <a:srgbClr val="999999"/>
                </a:solidFill>
                <a:latin typeface="Open Sans"/>
              </a:rPr>
              <a:t>;</a:t>
            </a:r>
            <a:r>
              <a:rPr lang="en-US" altLang="zh-CN" dirty="0">
                <a:solidFill>
                  <a:srgbClr val="555555"/>
                </a:solidFill>
                <a:latin typeface="Open Sans"/>
              </a:rPr>
              <a:t> </a:t>
            </a:r>
          </a:p>
          <a:p>
            <a:pPr marL="342900" lvl="1" indent="0" fontAlgn="base">
              <a:buNone/>
            </a:pPr>
            <a:r>
              <a:rPr lang="en-US" altLang="zh-CN" dirty="0">
                <a:solidFill>
                  <a:srgbClr val="555555"/>
                </a:solidFill>
                <a:latin typeface="Open Sans"/>
              </a:rPr>
              <a:t>Query OK, 0 rows affected (0.01 sec)</a:t>
            </a:r>
          </a:p>
        </p:txBody>
      </p:sp>
      <p:sp>
        <p:nvSpPr>
          <p:cNvPr id="4" name="灯片编号占位符 3">
            <a:extLst>
              <a:ext uri="{FF2B5EF4-FFF2-40B4-BE49-F238E27FC236}">
                <a16:creationId xmlns:a16="http://schemas.microsoft.com/office/drawing/2014/main" id="{59BDD89F-063F-2C48-82BD-D91A60304A66}"/>
              </a:ext>
            </a:extLst>
          </p:cNvPr>
          <p:cNvSpPr>
            <a:spLocks noGrp="1"/>
          </p:cNvSpPr>
          <p:nvPr>
            <p:ph type="sldNum" sz="quarter" idx="12"/>
          </p:nvPr>
        </p:nvSpPr>
        <p:spPr/>
        <p:txBody>
          <a:bodyPr/>
          <a:lstStyle/>
          <a:p>
            <a:fld id="{CB818ED7-1FAF-4BEC-A906-EB6564C334EB}" type="slidenum">
              <a:rPr lang="zh-CN" altLang="en-US" smtClean="0"/>
              <a:pPr/>
              <a:t>54</a:t>
            </a:fld>
            <a:endParaRPr lang="zh-CN" altLang="en-US" dirty="0"/>
          </a:p>
        </p:txBody>
      </p:sp>
    </p:spTree>
    <p:extLst>
      <p:ext uri="{BB962C8B-B14F-4D97-AF65-F5344CB8AC3E}">
        <p14:creationId xmlns:p14="http://schemas.microsoft.com/office/powerpoint/2010/main" val="3604077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A6F02-A397-EB48-BD47-AB85D3C8D794}"/>
              </a:ext>
            </a:extLst>
          </p:cNvPr>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a:extLst>
              <a:ext uri="{FF2B5EF4-FFF2-40B4-BE49-F238E27FC236}">
                <a16:creationId xmlns:a16="http://schemas.microsoft.com/office/drawing/2014/main" id="{265DCDF8-1C28-4243-ADB6-0C90ABB7E46E}"/>
              </a:ext>
            </a:extLst>
          </p:cNvPr>
          <p:cNvSpPr>
            <a:spLocks noGrp="1"/>
          </p:cNvSpPr>
          <p:nvPr>
            <p:ph idx="1"/>
          </p:nvPr>
        </p:nvSpPr>
        <p:spPr/>
        <p:txBody>
          <a:bodyPr>
            <a:normAutofit/>
          </a:bodyPr>
          <a:lstStyle/>
          <a:p>
            <a:pPr fontAlgn="base"/>
            <a:r>
              <a:rPr lang="en-US" altLang="zh-CN" b="1" dirty="0"/>
              <a:t>Row Size Limits</a:t>
            </a:r>
            <a:r>
              <a:rPr lang="zh-CN" altLang="en-US" b="1" dirty="0"/>
              <a:t> </a:t>
            </a:r>
            <a:r>
              <a:rPr lang="en-US" altLang="zh-CN" b="1" dirty="0"/>
              <a:t>Examples</a:t>
            </a:r>
          </a:p>
          <a:p>
            <a:pPr marL="342900" lvl="1" indent="0" fontAlgn="base">
              <a:buNone/>
            </a:pPr>
            <a:r>
              <a:rPr lang="en-US" altLang="zh-CN" sz="1350" dirty="0" err="1">
                <a:solidFill>
                  <a:srgbClr val="A67F59"/>
                </a:solidFill>
                <a:latin typeface="Open Sans"/>
              </a:rPr>
              <a:t>mysql</a:t>
            </a:r>
            <a:r>
              <a:rPr lang="en-US" altLang="zh-CN" sz="1350" dirty="0">
                <a:solidFill>
                  <a:srgbClr val="A67F59"/>
                </a:solidFill>
                <a:latin typeface="Open Sans"/>
              </a:rPr>
              <a:t>&gt;</a:t>
            </a:r>
            <a:r>
              <a:rPr lang="en-US" altLang="zh-CN" sz="1350" dirty="0">
                <a:solidFill>
                  <a:srgbClr val="555555"/>
                </a:solidFill>
                <a:latin typeface="Open Sans"/>
              </a:rPr>
              <a:t> </a:t>
            </a:r>
            <a:r>
              <a:rPr lang="en-US" altLang="zh-CN" sz="1350" dirty="0">
                <a:solidFill>
                  <a:srgbClr val="0077AA"/>
                </a:solidFill>
                <a:latin typeface="Open Sans"/>
              </a:rPr>
              <a:t>CREATE</a:t>
            </a:r>
            <a:r>
              <a:rPr lang="en-US" altLang="zh-CN" sz="1350" dirty="0">
                <a:solidFill>
                  <a:srgbClr val="555555"/>
                </a:solidFill>
                <a:latin typeface="Open Sans"/>
              </a:rPr>
              <a:t> </a:t>
            </a:r>
            <a:r>
              <a:rPr lang="en-US" altLang="zh-CN" sz="1350" dirty="0">
                <a:solidFill>
                  <a:srgbClr val="0077AA"/>
                </a:solidFill>
                <a:latin typeface="Open Sans"/>
              </a:rPr>
              <a:t>TABLE</a:t>
            </a:r>
            <a:r>
              <a:rPr lang="en-US" altLang="zh-CN" sz="1350" dirty="0">
                <a:solidFill>
                  <a:srgbClr val="555555"/>
                </a:solidFill>
                <a:latin typeface="Open Sans"/>
              </a:rPr>
              <a:t> t3 </a:t>
            </a:r>
          </a:p>
          <a:p>
            <a:pPr marL="342900" lvl="1" indent="0" fontAlgn="base">
              <a:buNone/>
            </a:pPr>
            <a:r>
              <a:rPr lang="zh-CN" altLang="en-US" sz="1350" dirty="0">
                <a:solidFill>
                  <a:srgbClr val="555555"/>
                </a:solidFill>
                <a:latin typeface="Open Sans"/>
              </a:rPr>
              <a:t>             </a:t>
            </a:r>
            <a:r>
              <a:rPr lang="en-US" altLang="zh-CN" sz="1350" dirty="0">
                <a:solidFill>
                  <a:srgbClr val="999999"/>
                </a:solidFill>
                <a:latin typeface="Open Sans"/>
              </a:rPr>
              <a:t>(</a:t>
            </a:r>
            <a:r>
              <a:rPr lang="en-US" altLang="zh-CN" sz="1350" dirty="0">
                <a:solidFill>
                  <a:srgbClr val="555555"/>
                </a:solidFill>
                <a:latin typeface="Open Sans"/>
              </a:rPr>
              <a:t>c1 </a:t>
            </a:r>
            <a:r>
              <a:rPr lang="en-US" altLang="zh-CN" sz="1350" dirty="0">
                <a:solidFill>
                  <a:srgbClr val="834689"/>
                </a:solidFill>
                <a:latin typeface="Open Sans"/>
              </a:rPr>
              <a:t>VARCHAR</a:t>
            </a:r>
            <a:r>
              <a:rPr lang="en-US" altLang="zh-CN" sz="1350" dirty="0">
                <a:solidFill>
                  <a:srgbClr val="999999"/>
                </a:solidFill>
                <a:latin typeface="Open Sans"/>
              </a:rPr>
              <a:t>(</a:t>
            </a:r>
            <a:r>
              <a:rPr lang="en-US" altLang="zh-CN" sz="1350" dirty="0">
                <a:solidFill>
                  <a:srgbClr val="990055"/>
                </a:solidFill>
                <a:latin typeface="Open Sans"/>
              </a:rPr>
              <a:t>32765</a:t>
            </a:r>
            <a:r>
              <a:rPr lang="en-US" altLang="zh-CN" sz="1350" dirty="0">
                <a:solidFill>
                  <a:srgbClr val="999999"/>
                </a:solidFill>
                <a:latin typeface="Open Sans"/>
              </a:rPr>
              <a:t>)</a:t>
            </a:r>
            <a:r>
              <a:rPr lang="en-US" altLang="zh-CN" sz="1350" dirty="0">
                <a:solidFill>
                  <a:srgbClr val="555555"/>
                </a:solidFill>
                <a:latin typeface="Open Sans"/>
              </a:rPr>
              <a:t> </a:t>
            </a:r>
            <a:r>
              <a:rPr lang="en-US" altLang="zh-CN" sz="1350" dirty="0">
                <a:solidFill>
                  <a:srgbClr val="990055"/>
                </a:solidFill>
                <a:latin typeface="Open Sans"/>
              </a:rPr>
              <a:t>NULL</a:t>
            </a:r>
            <a:r>
              <a:rPr lang="en-US" altLang="zh-CN" sz="1350" dirty="0">
                <a:solidFill>
                  <a:srgbClr val="999999"/>
                </a:solidFill>
                <a:latin typeface="Open Sans"/>
              </a:rPr>
              <a:t>,</a:t>
            </a:r>
            <a:r>
              <a:rPr lang="en-US" altLang="zh-CN" sz="1350" dirty="0">
                <a:solidFill>
                  <a:srgbClr val="555555"/>
                </a:solidFill>
                <a:latin typeface="Open Sans"/>
              </a:rPr>
              <a:t> c2 </a:t>
            </a:r>
            <a:r>
              <a:rPr lang="en-US" altLang="zh-CN" sz="1350" dirty="0">
                <a:solidFill>
                  <a:srgbClr val="834689"/>
                </a:solidFill>
                <a:latin typeface="Open Sans"/>
              </a:rPr>
              <a:t>VARCHAR</a:t>
            </a:r>
            <a:r>
              <a:rPr lang="en-US" altLang="zh-CN" sz="1350" dirty="0">
                <a:solidFill>
                  <a:srgbClr val="999999"/>
                </a:solidFill>
                <a:latin typeface="Open Sans"/>
              </a:rPr>
              <a:t>(</a:t>
            </a:r>
            <a:r>
              <a:rPr lang="en-US" altLang="zh-CN" sz="1350" dirty="0">
                <a:solidFill>
                  <a:srgbClr val="990055"/>
                </a:solidFill>
                <a:latin typeface="Open Sans"/>
              </a:rPr>
              <a:t>32766</a:t>
            </a:r>
            <a:r>
              <a:rPr lang="en-US" altLang="zh-CN" sz="1350" dirty="0">
                <a:solidFill>
                  <a:srgbClr val="999999"/>
                </a:solidFill>
                <a:latin typeface="Open Sans"/>
              </a:rPr>
              <a:t>)</a:t>
            </a:r>
            <a:r>
              <a:rPr lang="en-US" altLang="zh-CN" sz="1350" dirty="0">
                <a:solidFill>
                  <a:srgbClr val="555555"/>
                </a:solidFill>
                <a:latin typeface="Open Sans"/>
              </a:rPr>
              <a:t> </a:t>
            </a:r>
            <a:r>
              <a:rPr lang="en-US" altLang="zh-CN" sz="1350" dirty="0">
                <a:solidFill>
                  <a:srgbClr val="990055"/>
                </a:solidFill>
                <a:latin typeface="Open Sans"/>
              </a:rPr>
              <a:t>NULL</a:t>
            </a:r>
            <a:r>
              <a:rPr lang="en-US" altLang="zh-CN" sz="1350" dirty="0">
                <a:solidFill>
                  <a:srgbClr val="999999"/>
                </a:solidFill>
                <a:latin typeface="Open Sans"/>
              </a:rPr>
              <a:t>)</a:t>
            </a:r>
            <a:r>
              <a:rPr lang="en-US" altLang="zh-CN" sz="1350" dirty="0">
                <a:solidFill>
                  <a:srgbClr val="555555"/>
                </a:solidFill>
                <a:latin typeface="Open Sans"/>
              </a:rPr>
              <a:t> </a:t>
            </a:r>
          </a:p>
          <a:p>
            <a:pPr marL="342900" lvl="1" indent="0" fontAlgn="base">
              <a:buNone/>
            </a:pPr>
            <a:r>
              <a:rPr lang="zh-CN" altLang="en-US" sz="1350" dirty="0">
                <a:solidFill>
                  <a:srgbClr val="555555"/>
                </a:solidFill>
                <a:latin typeface="Open Sans"/>
              </a:rPr>
              <a:t>             </a:t>
            </a:r>
            <a:r>
              <a:rPr lang="en-US" altLang="zh-CN" sz="1350" dirty="0">
                <a:solidFill>
                  <a:srgbClr val="0077AA"/>
                </a:solidFill>
                <a:latin typeface="Open Sans"/>
              </a:rPr>
              <a:t>ENGINE</a:t>
            </a:r>
            <a:r>
              <a:rPr lang="en-US" altLang="zh-CN" sz="1350" dirty="0">
                <a:solidFill>
                  <a:srgbClr val="555555"/>
                </a:solidFill>
                <a:latin typeface="Open Sans"/>
              </a:rPr>
              <a:t> </a:t>
            </a:r>
            <a:r>
              <a:rPr lang="en-US" altLang="zh-CN" sz="1350" dirty="0">
                <a:solidFill>
                  <a:srgbClr val="A67F59"/>
                </a:solidFill>
                <a:latin typeface="Open Sans"/>
              </a:rPr>
              <a:t>=</a:t>
            </a:r>
            <a:r>
              <a:rPr lang="en-US" altLang="zh-CN" sz="1350" dirty="0">
                <a:solidFill>
                  <a:srgbClr val="555555"/>
                </a:solidFill>
                <a:latin typeface="Open Sans"/>
              </a:rPr>
              <a:t> </a:t>
            </a:r>
            <a:r>
              <a:rPr lang="en-US" altLang="zh-CN" sz="1350" dirty="0" err="1">
                <a:solidFill>
                  <a:srgbClr val="555555"/>
                </a:solidFill>
                <a:latin typeface="Open Sans"/>
              </a:rPr>
              <a:t>MyISAM</a:t>
            </a:r>
            <a:r>
              <a:rPr lang="en-US" altLang="zh-CN" sz="1350" dirty="0">
                <a:solidFill>
                  <a:srgbClr val="555555"/>
                </a:solidFill>
                <a:latin typeface="Open Sans"/>
              </a:rPr>
              <a:t> </a:t>
            </a:r>
            <a:r>
              <a:rPr lang="en-US" altLang="zh-CN" sz="1350" dirty="0">
                <a:solidFill>
                  <a:srgbClr val="0077AA"/>
                </a:solidFill>
                <a:latin typeface="Open Sans"/>
              </a:rPr>
              <a:t>CHARACTER</a:t>
            </a:r>
            <a:r>
              <a:rPr lang="en-US" altLang="zh-CN" sz="1350" dirty="0">
                <a:solidFill>
                  <a:srgbClr val="555555"/>
                </a:solidFill>
                <a:latin typeface="Open Sans"/>
              </a:rPr>
              <a:t> </a:t>
            </a:r>
            <a:r>
              <a:rPr lang="en-US" altLang="zh-CN" sz="1350" dirty="0">
                <a:solidFill>
                  <a:srgbClr val="0077AA"/>
                </a:solidFill>
                <a:latin typeface="Open Sans"/>
              </a:rPr>
              <a:t>SET</a:t>
            </a:r>
            <a:r>
              <a:rPr lang="en-US" altLang="zh-CN" sz="1350" dirty="0">
                <a:solidFill>
                  <a:srgbClr val="555555"/>
                </a:solidFill>
                <a:latin typeface="Open Sans"/>
              </a:rPr>
              <a:t> latin1</a:t>
            </a:r>
            <a:r>
              <a:rPr lang="en-US" altLang="zh-CN" sz="1350" dirty="0">
                <a:solidFill>
                  <a:srgbClr val="999999"/>
                </a:solidFill>
                <a:latin typeface="Open Sans"/>
              </a:rPr>
              <a:t>;</a:t>
            </a:r>
            <a:r>
              <a:rPr lang="en-US" altLang="zh-CN" sz="1350" dirty="0">
                <a:solidFill>
                  <a:srgbClr val="555555"/>
                </a:solidFill>
                <a:latin typeface="Open Sans"/>
              </a:rPr>
              <a:t> </a:t>
            </a:r>
          </a:p>
          <a:p>
            <a:pPr marL="342900" lvl="1" indent="0" fontAlgn="base">
              <a:buNone/>
            </a:pPr>
            <a:r>
              <a:rPr lang="en-US" altLang="zh-CN" sz="1350" dirty="0">
                <a:solidFill>
                  <a:srgbClr val="555555"/>
                </a:solidFill>
                <a:latin typeface="Open Sans"/>
              </a:rPr>
              <a:t>ERROR 1118 (42000)</a:t>
            </a:r>
            <a:r>
              <a:rPr lang="en-US" altLang="zh-CN" sz="1350" dirty="0">
                <a:solidFill>
                  <a:srgbClr val="999999"/>
                </a:solidFill>
                <a:latin typeface="Open Sans"/>
              </a:rPr>
              <a:t>:</a:t>
            </a:r>
            <a:r>
              <a:rPr lang="en-US" altLang="zh-CN" sz="1350" dirty="0">
                <a:solidFill>
                  <a:srgbClr val="555555"/>
                </a:solidFill>
                <a:latin typeface="Open Sans"/>
              </a:rPr>
              <a:t> Row size too large. The maximum row size for the used table type, not counting BLOBs, is 65535. This includes storage overhead, check the manual. You have to change some columns to TEXT or BLOBs</a:t>
            </a:r>
          </a:p>
          <a:p>
            <a:pPr marL="342900" lvl="1" indent="0" fontAlgn="base">
              <a:buNone/>
            </a:pPr>
            <a:endParaRPr lang="en-US" altLang="zh-CN" sz="1350" dirty="0">
              <a:solidFill>
                <a:srgbClr val="555555"/>
              </a:solidFill>
              <a:latin typeface="Open Sans"/>
            </a:endParaRPr>
          </a:p>
        </p:txBody>
      </p:sp>
      <p:sp>
        <p:nvSpPr>
          <p:cNvPr id="4" name="灯片编号占位符 3">
            <a:extLst>
              <a:ext uri="{FF2B5EF4-FFF2-40B4-BE49-F238E27FC236}">
                <a16:creationId xmlns:a16="http://schemas.microsoft.com/office/drawing/2014/main" id="{59BDD89F-063F-2C48-82BD-D91A60304A66}"/>
              </a:ext>
            </a:extLst>
          </p:cNvPr>
          <p:cNvSpPr>
            <a:spLocks noGrp="1"/>
          </p:cNvSpPr>
          <p:nvPr>
            <p:ph type="sldNum" sz="quarter" idx="12"/>
          </p:nvPr>
        </p:nvSpPr>
        <p:spPr/>
        <p:txBody>
          <a:bodyPr/>
          <a:lstStyle/>
          <a:p>
            <a:fld id="{CB818ED7-1FAF-4BEC-A906-EB6564C334EB}" type="slidenum">
              <a:rPr lang="zh-CN" altLang="en-US" smtClean="0"/>
              <a:pPr/>
              <a:t>55</a:t>
            </a:fld>
            <a:endParaRPr lang="zh-CN" altLang="en-US" dirty="0"/>
          </a:p>
        </p:txBody>
      </p:sp>
    </p:spTree>
    <p:extLst>
      <p:ext uri="{BB962C8B-B14F-4D97-AF65-F5344CB8AC3E}">
        <p14:creationId xmlns:p14="http://schemas.microsoft.com/office/powerpoint/2010/main" val="688628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A6F02-A397-EB48-BD47-AB85D3C8D794}"/>
              </a:ext>
            </a:extLst>
          </p:cNvPr>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a:extLst>
              <a:ext uri="{FF2B5EF4-FFF2-40B4-BE49-F238E27FC236}">
                <a16:creationId xmlns:a16="http://schemas.microsoft.com/office/drawing/2014/main" id="{265DCDF8-1C28-4243-ADB6-0C90ABB7E46E}"/>
              </a:ext>
            </a:extLst>
          </p:cNvPr>
          <p:cNvSpPr>
            <a:spLocks noGrp="1"/>
          </p:cNvSpPr>
          <p:nvPr>
            <p:ph idx="1"/>
          </p:nvPr>
        </p:nvSpPr>
        <p:spPr/>
        <p:txBody>
          <a:bodyPr>
            <a:normAutofit/>
          </a:bodyPr>
          <a:lstStyle/>
          <a:p>
            <a:pPr fontAlgn="base"/>
            <a:r>
              <a:rPr lang="en-US" altLang="zh-CN" b="1" dirty="0"/>
              <a:t>Row Size Limits</a:t>
            </a:r>
            <a:r>
              <a:rPr lang="zh-CN" altLang="en-US" b="1" dirty="0"/>
              <a:t> </a:t>
            </a:r>
            <a:r>
              <a:rPr lang="en-US" altLang="zh-CN" b="1" dirty="0"/>
              <a:t>Examples</a:t>
            </a:r>
          </a:p>
          <a:p>
            <a:pPr marL="342900" lvl="1" indent="0" fontAlgn="base">
              <a:buNone/>
            </a:pPr>
            <a:r>
              <a:rPr lang="en-US" altLang="zh-CN" sz="1275" dirty="0" err="1">
                <a:solidFill>
                  <a:srgbClr val="A67F59"/>
                </a:solidFill>
                <a:latin typeface="Open Sans"/>
              </a:rPr>
              <a:t>mysql</a:t>
            </a:r>
            <a:r>
              <a:rPr lang="en-US" altLang="zh-CN" sz="1275" dirty="0">
                <a:solidFill>
                  <a:srgbClr val="A67F59"/>
                </a:solidFill>
                <a:latin typeface="Open Sans"/>
              </a:rPr>
              <a:t>&gt;</a:t>
            </a:r>
            <a:r>
              <a:rPr lang="en-US" altLang="zh-CN" sz="1275" dirty="0">
                <a:solidFill>
                  <a:srgbClr val="555555"/>
                </a:solidFill>
                <a:latin typeface="Open Sans"/>
              </a:rPr>
              <a:t> </a:t>
            </a:r>
            <a:r>
              <a:rPr lang="en-US" altLang="zh-CN" sz="1275" dirty="0">
                <a:solidFill>
                  <a:srgbClr val="0077AA"/>
                </a:solidFill>
                <a:latin typeface="Open Sans"/>
              </a:rPr>
              <a:t>CREATE</a:t>
            </a:r>
            <a:r>
              <a:rPr lang="en-US" altLang="zh-CN" sz="1275" dirty="0">
                <a:solidFill>
                  <a:srgbClr val="555555"/>
                </a:solidFill>
                <a:latin typeface="Open Sans"/>
              </a:rPr>
              <a:t> </a:t>
            </a:r>
            <a:r>
              <a:rPr lang="en-US" altLang="zh-CN" sz="1275" dirty="0">
                <a:solidFill>
                  <a:srgbClr val="0077AA"/>
                </a:solidFill>
                <a:latin typeface="Open Sans"/>
              </a:rPr>
              <a:t>TABLE</a:t>
            </a:r>
            <a:r>
              <a:rPr lang="en-US" altLang="zh-CN" sz="1275" dirty="0">
                <a:solidFill>
                  <a:srgbClr val="555555"/>
                </a:solidFill>
                <a:latin typeface="Open Sans"/>
              </a:rPr>
              <a:t> t4 </a:t>
            </a:r>
            <a:r>
              <a:rPr lang="en-US" altLang="zh-CN" sz="1275" dirty="0">
                <a:solidFill>
                  <a:srgbClr val="999999"/>
                </a:solidFill>
                <a:latin typeface="Open Sans"/>
              </a:rPr>
              <a:t>(</a:t>
            </a: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c1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c3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c4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c5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c6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c7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c8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c9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c10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c11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c12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c13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c14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c15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c16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c17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c18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c19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c20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c21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c22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c23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c24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c25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c26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c27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c28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c29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c30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c31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c32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c33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zh-CN" altLang="en-US" sz="1275" dirty="0">
                <a:solidFill>
                  <a:srgbClr val="0077AA"/>
                </a:solidFill>
                <a:latin typeface="Open Sans"/>
              </a:rPr>
              <a:t>             </a:t>
            </a:r>
            <a:r>
              <a:rPr lang="en-US" altLang="zh-CN" sz="1275" dirty="0">
                <a:solidFill>
                  <a:srgbClr val="0077AA"/>
                </a:solidFill>
                <a:latin typeface="Open Sans"/>
              </a:rPr>
              <a:t>ENGINE</a:t>
            </a:r>
            <a:r>
              <a:rPr lang="en-US" altLang="zh-CN" sz="1275" dirty="0">
                <a:solidFill>
                  <a:srgbClr val="A67F59"/>
                </a:solidFill>
                <a:latin typeface="Open Sans"/>
              </a:rPr>
              <a:t>=</a:t>
            </a:r>
            <a:r>
              <a:rPr lang="en-US" altLang="zh-CN" sz="1275" dirty="0" err="1">
                <a:solidFill>
                  <a:srgbClr val="555555"/>
                </a:solidFill>
                <a:latin typeface="Open Sans"/>
              </a:rPr>
              <a:t>InnoDB</a:t>
            </a:r>
            <a:r>
              <a:rPr lang="en-US" altLang="zh-CN" sz="1275" dirty="0">
                <a:solidFill>
                  <a:srgbClr val="555555"/>
                </a:solidFill>
                <a:latin typeface="Open Sans"/>
              </a:rPr>
              <a:t> </a:t>
            </a:r>
            <a:r>
              <a:rPr lang="en-US" altLang="zh-CN" sz="1275" dirty="0">
                <a:solidFill>
                  <a:srgbClr val="0077AA"/>
                </a:solidFill>
                <a:latin typeface="Open Sans"/>
              </a:rPr>
              <a:t>ROW_FORMAT</a:t>
            </a:r>
            <a:r>
              <a:rPr lang="en-US" altLang="zh-CN" sz="1275" dirty="0">
                <a:solidFill>
                  <a:srgbClr val="A67F59"/>
                </a:solidFill>
                <a:latin typeface="Open Sans"/>
              </a:rPr>
              <a:t>=</a:t>
            </a:r>
            <a:r>
              <a:rPr lang="en-US" altLang="zh-CN" sz="1275" dirty="0">
                <a:solidFill>
                  <a:srgbClr val="0077AA"/>
                </a:solidFill>
                <a:latin typeface="Open Sans"/>
              </a:rPr>
              <a:t>DYNAMIC</a:t>
            </a:r>
            <a:r>
              <a:rPr lang="en-US" altLang="zh-CN" sz="1275" dirty="0">
                <a:solidFill>
                  <a:srgbClr val="555555"/>
                </a:solidFill>
                <a:latin typeface="Open Sans"/>
              </a:rPr>
              <a:t> </a:t>
            </a:r>
            <a:r>
              <a:rPr lang="en-US" altLang="zh-CN" sz="1275" dirty="0">
                <a:solidFill>
                  <a:srgbClr val="0077AA"/>
                </a:solidFill>
                <a:latin typeface="Open Sans"/>
              </a:rPr>
              <a:t>DEFAULT</a:t>
            </a:r>
            <a:r>
              <a:rPr lang="en-US" altLang="zh-CN" sz="1275" dirty="0">
                <a:solidFill>
                  <a:srgbClr val="555555"/>
                </a:solidFill>
                <a:latin typeface="Open Sans"/>
              </a:rPr>
              <a:t> </a:t>
            </a:r>
            <a:r>
              <a:rPr lang="en-US" altLang="zh-CN" sz="1275" dirty="0">
                <a:solidFill>
                  <a:srgbClr val="0077AA"/>
                </a:solidFill>
                <a:latin typeface="Open Sans"/>
              </a:rPr>
              <a:t>CHARSET</a:t>
            </a:r>
            <a:r>
              <a:rPr lang="en-US" altLang="zh-CN" sz="1275" dirty="0">
                <a:solidFill>
                  <a:srgbClr val="555555"/>
                </a:solidFill>
                <a:latin typeface="Open Sans"/>
              </a:rPr>
              <a:t> latin1</a:t>
            </a:r>
            <a:r>
              <a:rPr lang="en-US" altLang="zh-CN" sz="1275" dirty="0">
                <a:solidFill>
                  <a:srgbClr val="999999"/>
                </a:solidFill>
                <a:latin typeface="Open Sans"/>
              </a:rPr>
              <a:t>;</a:t>
            </a:r>
            <a:r>
              <a:rPr lang="en-US" altLang="zh-CN" sz="1275" dirty="0">
                <a:solidFill>
                  <a:srgbClr val="555555"/>
                </a:solidFill>
                <a:latin typeface="Open Sans"/>
              </a:rPr>
              <a:t> </a:t>
            </a:r>
          </a:p>
          <a:p>
            <a:pPr marL="342900" lvl="1" indent="0" fontAlgn="base">
              <a:buNone/>
            </a:pPr>
            <a:r>
              <a:rPr lang="en-US" altLang="zh-CN" sz="1275" dirty="0">
                <a:solidFill>
                  <a:srgbClr val="555555"/>
                </a:solidFill>
                <a:latin typeface="Open Sans"/>
              </a:rPr>
              <a:t>ERROR 1118 (42000)</a:t>
            </a:r>
            <a:r>
              <a:rPr lang="en-US" altLang="zh-CN" sz="1275" dirty="0">
                <a:solidFill>
                  <a:srgbClr val="999999"/>
                </a:solidFill>
                <a:latin typeface="Open Sans"/>
              </a:rPr>
              <a:t>:</a:t>
            </a:r>
            <a:r>
              <a:rPr lang="en-US" altLang="zh-CN" sz="1275" dirty="0">
                <a:solidFill>
                  <a:srgbClr val="555555"/>
                </a:solidFill>
                <a:latin typeface="Open Sans"/>
              </a:rPr>
              <a:t> Row size too large (&gt; 8126). Changing some columns to TEXT or BLOB may help. In current row format, BLOB prefix of 0 bytes is stored inline.</a:t>
            </a:r>
          </a:p>
          <a:p>
            <a:pPr marL="342900" lvl="1" indent="0" fontAlgn="base">
              <a:buNone/>
            </a:pPr>
            <a:endParaRPr lang="en-US" altLang="zh-CN" sz="1350" dirty="0">
              <a:solidFill>
                <a:srgbClr val="555555"/>
              </a:solidFill>
              <a:latin typeface="Open Sans"/>
            </a:endParaRPr>
          </a:p>
        </p:txBody>
      </p:sp>
      <p:sp>
        <p:nvSpPr>
          <p:cNvPr id="4" name="灯片编号占位符 3">
            <a:extLst>
              <a:ext uri="{FF2B5EF4-FFF2-40B4-BE49-F238E27FC236}">
                <a16:creationId xmlns:a16="http://schemas.microsoft.com/office/drawing/2014/main" id="{59BDD89F-063F-2C48-82BD-D91A60304A66}"/>
              </a:ext>
            </a:extLst>
          </p:cNvPr>
          <p:cNvSpPr>
            <a:spLocks noGrp="1"/>
          </p:cNvSpPr>
          <p:nvPr>
            <p:ph type="sldNum" sz="quarter" idx="12"/>
          </p:nvPr>
        </p:nvSpPr>
        <p:spPr/>
        <p:txBody>
          <a:bodyPr/>
          <a:lstStyle/>
          <a:p>
            <a:fld id="{CB818ED7-1FAF-4BEC-A906-EB6564C334EB}" type="slidenum">
              <a:rPr lang="zh-CN" altLang="en-US" smtClean="0"/>
              <a:pPr/>
              <a:t>56</a:t>
            </a:fld>
            <a:endParaRPr lang="zh-CN" altLang="en-US" dirty="0"/>
          </a:p>
        </p:txBody>
      </p:sp>
      <p:sp>
        <p:nvSpPr>
          <p:cNvPr id="5" name="矩形 4">
            <a:extLst>
              <a:ext uri="{FF2B5EF4-FFF2-40B4-BE49-F238E27FC236}">
                <a16:creationId xmlns:a16="http://schemas.microsoft.com/office/drawing/2014/main" id="{971AD9B6-760D-864E-B2DD-5126B0DED37E}"/>
              </a:ext>
            </a:extLst>
          </p:cNvPr>
          <p:cNvSpPr/>
          <p:nvPr/>
        </p:nvSpPr>
        <p:spPr>
          <a:xfrm>
            <a:off x="2857500" y="355759"/>
            <a:ext cx="3429000" cy="300082"/>
          </a:xfrm>
          <a:prstGeom prst="rect">
            <a:avLst/>
          </a:prstGeom>
        </p:spPr>
        <p:txBody>
          <a:bodyPr>
            <a:spAutoFit/>
          </a:bodyPr>
          <a:lstStyle/>
          <a:p>
            <a:pPr fontAlgn="base"/>
            <a:endParaRPr lang="en-US" altLang="zh-CN" sz="1350" dirty="0">
              <a:solidFill>
                <a:srgbClr val="555555"/>
              </a:solidFill>
              <a:latin typeface="Open Sans"/>
            </a:endParaRPr>
          </a:p>
        </p:txBody>
      </p:sp>
    </p:spTree>
    <p:extLst>
      <p:ext uri="{BB962C8B-B14F-4D97-AF65-F5344CB8AC3E}">
        <p14:creationId xmlns:p14="http://schemas.microsoft.com/office/powerpoint/2010/main" val="2137631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itchFamily="34" charset="0"/>
                <a:ea typeface="Tahoma" pitchFamily="34" charset="0"/>
                <a:cs typeface="Tahoma" pitchFamily="34" charset="0"/>
              </a:rPr>
              <a:t>Thank You!</a:t>
            </a:r>
            <a:endParaRPr lang="zh-CN" altLang="en-US" sz="4500" dirty="0">
              <a:solidFill>
                <a:schemeClr val="bg1"/>
              </a:solidFill>
              <a:latin typeface="Tahoma" pitchFamily="34" charset="0"/>
              <a:cs typeface="Tahoma" pitchFamily="34" charset="0"/>
            </a:endParaRPr>
          </a:p>
        </p:txBody>
      </p:sp>
      <p:pic>
        <p:nvPicPr>
          <p:cNvPr id="4" name="图片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pPr/>
              <a:t>57</a:t>
            </a:fld>
            <a:endParaRPr lang="zh-CN" altLang="en-US" dirty="0"/>
          </a:p>
        </p:txBody>
      </p:sp>
    </p:spTree>
    <p:extLst>
      <p:ext uri="{BB962C8B-B14F-4D97-AF65-F5344CB8AC3E}">
        <p14:creationId xmlns:p14="http://schemas.microsoft.com/office/powerpoint/2010/main" val="100703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40A1C-16BE-1D44-B271-8C99C8DCF237}"/>
              </a:ext>
            </a:extLst>
          </p:cNvPr>
          <p:cNvSpPr>
            <a:spLocks noGrp="1"/>
          </p:cNvSpPr>
          <p:nvPr>
            <p:ph type="title"/>
          </p:nvPr>
        </p:nvSpPr>
        <p:spPr/>
        <p:txBody>
          <a:bodyPr/>
          <a:lstStyle/>
          <a:p>
            <a:r>
              <a:rPr lang="en-US" altLang="zh-CN" dirty="0"/>
              <a:t>Optimization Overview </a:t>
            </a:r>
            <a:endParaRPr kumimoji="1" lang="zh-CN" altLang="en-US" dirty="0"/>
          </a:p>
        </p:txBody>
      </p:sp>
      <p:sp>
        <p:nvSpPr>
          <p:cNvPr id="3" name="内容占位符 2">
            <a:extLst>
              <a:ext uri="{FF2B5EF4-FFF2-40B4-BE49-F238E27FC236}">
                <a16:creationId xmlns:a16="http://schemas.microsoft.com/office/drawing/2014/main" id="{BCC27BB7-41FB-1140-9556-64B3219E738A}"/>
              </a:ext>
            </a:extLst>
          </p:cNvPr>
          <p:cNvSpPr>
            <a:spLocks noGrp="1"/>
          </p:cNvSpPr>
          <p:nvPr>
            <p:ph idx="1"/>
          </p:nvPr>
        </p:nvSpPr>
        <p:spPr/>
        <p:txBody>
          <a:bodyPr>
            <a:normAutofit/>
          </a:bodyPr>
          <a:lstStyle/>
          <a:p>
            <a:pPr fontAlgn="base"/>
            <a:r>
              <a:rPr lang="en-US" altLang="zh-CN" dirty="0"/>
              <a:t>Balancing Portability and Performance</a:t>
            </a:r>
          </a:p>
          <a:p>
            <a:pPr lvl="1" fontAlgn="base"/>
            <a:r>
              <a:rPr lang="en-US" altLang="zh-CN" dirty="0"/>
              <a:t>To use performance-oriented SQL extensions in a portable MySQL program, you can wrap MySQL-specific keywords in a statement within /*! */ comment delimiters. </a:t>
            </a:r>
          </a:p>
          <a:p>
            <a:pPr lvl="1" fontAlgn="base"/>
            <a:r>
              <a:rPr lang="en-US" altLang="zh-CN" dirty="0"/>
              <a:t>Other SQL servers ignore the commented keywords.</a:t>
            </a:r>
          </a:p>
        </p:txBody>
      </p:sp>
      <p:sp>
        <p:nvSpPr>
          <p:cNvPr id="4" name="灯片编号占位符 3">
            <a:extLst>
              <a:ext uri="{FF2B5EF4-FFF2-40B4-BE49-F238E27FC236}">
                <a16:creationId xmlns:a16="http://schemas.microsoft.com/office/drawing/2014/main" id="{38BAF0FD-DE83-194A-A22B-9C233AE8000C}"/>
              </a:ext>
            </a:extLst>
          </p:cNvPr>
          <p:cNvSpPr>
            <a:spLocks noGrp="1"/>
          </p:cNvSpPr>
          <p:nvPr>
            <p:ph type="sldNum" sz="quarter" idx="12"/>
          </p:nvPr>
        </p:nvSpPr>
        <p:spPr/>
        <p:txBody>
          <a:bodyPr/>
          <a:lstStyle/>
          <a:p>
            <a:fld id="{CB818ED7-1FAF-4BEC-A906-EB6564C334EB}" type="slidenum">
              <a:rPr lang="zh-CN" altLang="en-US" smtClean="0"/>
              <a:pPr/>
              <a:t>6</a:t>
            </a:fld>
            <a:endParaRPr lang="zh-CN" altLang="en-US" dirty="0"/>
          </a:p>
        </p:txBody>
      </p:sp>
    </p:spTree>
    <p:extLst>
      <p:ext uri="{BB962C8B-B14F-4D97-AF65-F5344CB8AC3E}">
        <p14:creationId xmlns:p14="http://schemas.microsoft.com/office/powerpoint/2010/main" val="2054760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8F5E3-BDC1-5B4E-9D3F-F46D32571025}"/>
              </a:ext>
            </a:extLst>
          </p:cNvPr>
          <p:cNvSpPr>
            <a:spLocks noGrp="1"/>
          </p:cNvSpPr>
          <p:nvPr>
            <p:ph type="title"/>
          </p:nvPr>
        </p:nvSpPr>
        <p:spPr/>
        <p:txBody>
          <a:bodyPr/>
          <a:lstStyle/>
          <a:p>
            <a:r>
              <a:rPr kumimoji="1" lang="en-US" altLang="zh-CN" dirty="0"/>
              <a:t>Optimization and Indexes</a:t>
            </a:r>
            <a:endParaRPr kumimoji="1" lang="zh-CN" altLang="en-US" dirty="0"/>
          </a:p>
        </p:txBody>
      </p:sp>
      <p:sp>
        <p:nvSpPr>
          <p:cNvPr id="3" name="内容占位符 2">
            <a:extLst>
              <a:ext uri="{FF2B5EF4-FFF2-40B4-BE49-F238E27FC236}">
                <a16:creationId xmlns:a16="http://schemas.microsoft.com/office/drawing/2014/main" id="{D02514F0-A2A0-7B48-8038-30F9735CB282}"/>
              </a:ext>
            </a:extLst>
          </p:cNvPr>
          <p:cNvSpPr>
            <a:spLocks noGrp="1"/>
          </p:cNvSpPr>
          <p:nvPr>
            <p:ph idx="1"/>
          </p:nvPr>
        </p:nvSpPr>
        <p:spPr/>
        <p:txBody>
          <a:bodyPr>
            <a:normAutofit/>
          </a:bodyPr>
          <a:lstStyle/>
          <a:p>
            <a:pPr fontAlgn="base"/>
            <a:r>
              <a:rPr lang="en-US" altLang="zh-CN" dirty="0"/>
              <a:t>The best way to improve the performance</a:t>
            </a:r>
            <a:r>
              <a:rPr lang="zh-CN" altLang="en-US" dirty="0"/>
              <a:t> </a:t>
            </a:r>
            <a:r>
              <a:rPr lang="en-US" altLang="zh-CN" dirty="0"/>
              <a:t>of</a:t>
            </a:r>
            <a:r>
              <a:rPr lang="zh-CN" altLang="en-US" dirty="0"/>
              <a:t> </a:t>
            </a:r>
            <a:r>
              <a:rPr lang="en-US" altLang="zh-CN" dirty="0">
                <a:solidFill>
                  <a:schemeClr val="tx2"/>
                </a:solidFill>
                <a:latin typeface="+mn-lt"/>
              </a:rPr>
              <a:t>SELECT</a:t>
            </a:r>
            <a:r>
              <a:rPr lang="zh-CN" altLang="en-US" dirty="0"/>
              <a:t> </a:t>
            </a:r>
            <a:r>
              <a:rPr lang="en-US" altLang="zh-CN" dirty="0"/>
              <a:t>operations is </a:t>
            </a:r>
          </a:p>
          <a:p>
            <a:pPr lvl="1" fontAlgn="base"/>
            <a:r>
              <a:rPr lang="en-US" altLang="zh-CN" dirty="0"/>
              <a:t>to create indexes on </a:t>
            </a:r>
            <a:r>
              <a:rPr lang="en-US" altLang="zh-CN" dirty="0">
                <a:solidFill>
                  <a:srgbClr val="FF0000"/>
                </a:solidFill>
              </a:rPr>
              <a:t>one or more of the columns </a:t>
            </a:r>
            <a:r>
              <a:rPr lang="en-US" altLang="zh-CN" dirty="0"/>
              <a:t>that are tested in the query. </a:t>
            </a:r>
          </a:p>
          <a:p>
            <a:pPr lvl="1" fontAlgn="base"/>
            <a:r>
              <a:rPr lang="en-US" altLang="zh-CN" dirty="0"/>
              <a:t>The index entries act like </a:t>
            </a:r>
            <a:r>
              <a:rPr lang="en-US" altLang="zh-CN" dirty="0">
                <a:solidFill>
                  <a:srgbClr val="FF0000"/>
                </a:solidFill>
              </a:rPr>
              <a:t>pointers to the table rows</a:t>
            </a:r>
            <a:r>
              <a:rPr lang="en-US" altLang="zh-CN" dirty="0"/>
              <a:t>, allowing the query to quickly determine which rows match a condition in the </a:t>
            </a:r>
            <a:r>
              <a:rPr lang="en-US" altLang="zh-CN" dirty="0">
                <a:solidFill>
                  <a:srgbClr val="FF0000"/>
                </a:solidFill>
              </a:rPr>
              <a:t>WHERE</a:t>
            </a:r>
            <a:r>
              <a:rPr lang="en-US" altLang="zh-CN" dirty="0"/>
              <a:t> clause, and retrieve the other column values for those rows. </a:t>
            </a:r>
          </a:p>
          <a:p>
            <a:pPr lvl="1" fontAlgn="base"/>
            <a:r>
              <a:rPr lang="en-US" altLang="zh-CN" dirty="0">
                <a:solidFill>
                  <a:srgbClr val="FF0000"/>
                </a:solidFill>
              </a:rPr>
              <a:t>All</a:t>
            </a:r>
            <a:r>
              <a:rPr lang="en-US" altLang="zh-CN" dirty="0"/>
              <a:t> MySQL data types can be indexed.</a:t>
            </a:r>
          </a:p>
          <a:p>
            <a:pPr lvl="1" fontAlgn="base"/>
            <a:endParaRPr lang="en-US" altLang="zh-CN" dirty="0"/>
          </a:p>
          <a:p>
            <a:pPr fontAlgn="base"/>
            <a:r>
              <a:rPr lang="en-US" altLang="zh-CN" dirty="0"/>
              <a:t>Although it can be tempting to create an index for every possible column used in a query, </a:t>
            </a:r>
          </a:p>
          <a:p>
            <a:pPr lvl="1" fontAlgn="base"/>
            <a:r>
              <a:rPr lang="en-US" altLang="zh-CN" dirty="0">
                <a:solidFill>
                  <a:srgbClr val="FF0000"/>
                </a:solidFill>
              </a:rPr>
              <a:t>unnecessary indexes waste space and waste time</a:t>
            </a:r>
            <a:r>
              <a:rPr lang="en-US" altLang="zh-CN" dirty="0"/>
              <a:t> for MySQL to determine which indexes to use. </a:t>
            </a:r>
          </a:p>
          <a:p>
            <a:pPr lvl="1" fontAlgn="base"/>
            <a:r>
              <a:rPr lang="en-US" altLang="zh-CN" dirty="0"/>
              <a:t>Indexes also add to the </a:t>
            </a:r>
            <a:r>
              <a:rPr lang="en-US" altLang="zh-CN" dirty="0">
                <a:solidFill>
                  <a:srgbClr val="FF0000"/>
                </a:solidFill>
              </a:rPr>
              <a:t>cost</a:t>
            </a:r>
            <a:r>
              <a:rPr lang="en-US" altLang="zh-CN" dirty="0"/>
              <a:t> of inserts, updates, and deletes because each index must be updated. </a:t>
            </a:r>
          </a:p>
          <a:p>
            <a:pPr lvl="1" fontAlgn="base"/>
            <a:r>
              <a:rPr lang="en-US" altLang="zh-CN" dirty="0"/>
              <a:t>You must find the </a:t>
            </a:r>
            <a:r>
              <a:rPr lang="en-US" altLang="zh-CN" dirty="0">
                <a:solidFill>
                  <a:srgbClr val="FF0000"/>
                </a:solidFill>
              </a:rPr>
              <a:t>right balance </a:t>
            </a:r>
            <a:r>
              <a:rPr lang="en-US" altLang="zh-CN" dirty="0"/>
              <a:t>to achieve fast queries using the optimal set of indexes.</a:t>
            </a:r>
          </a:p>
          <a:p>
            <a:endParaRPr kumimoji="1" lang="zh-CN" altLang="en-US" dirty="0"/>
          </a:p>
        </p:txBody>
      </p:sp>
      <p:sp>
        <p:nvSpPr>
          <p:cNvPr id="4" name="灯片编号占位符 3">
            <a:extLst>
              <a:ext uri="{FF2B5EF4-FFF2-40B4-BE49-F238E27FC236}">
                <a16:creationId xmlns:a16="http://schemas.microsoft.com/office/drawing/2014/main" id="{E828DDEF-BACC-494B-B364-67911CBE10EF}"/>
              </a:ext>
            </a:extLst>
          </p:cNvPr>
          <p:cNvSpPr>
            <a:spLocks noGrp="1"/>
          </p:cNvSpPr>
          <p:nvPr>
            <p:ph type="sldNum" sz="quarter" idx="12"/>
          </p:nvPr>
        </p:nvSpPr>
        <p:spPr/>
        <p:txBody>
          <a:bodyPr/>
          <a:lstStyle/>
          <a:p>
            <a:fld id="{CB818ED7-1FAF-4BEC-A906-EB6564C334EB}" type="slidenum">
              <a:rPr lang="zh-CN" altLang="en-US" smtClean="0"/>
              <a:pPr/>
              <a:t>7</a:t>
            </a:fld>
            <a:endParaRPr lang="zh-CN" altLang="en-US" dirty="0"/>
          </a:p>
        </p:txBody>
      </p:sp>
    </p:spTree>
    <p:extLst>
      <p:ext uri="{BB962C8B-B14F-4D97-AF65-F5344CB8AC3E}">
        <p14:creationId xmlns:p14="http://schemas.microsoft.com/office/powerpoint/2010/main" val="2791729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8F5E3-BDC1-5B4E-9D3F-F46D32571025}"/>
              </a:ext>
            </a:extLst>
          </p:cNvPr>
          <p:cNvSpPr>
            <a:spLocks noGrp="1"/>
          </p:cNvSpPr>
          <p:nvPr>
            <p:ph type="title"/>
          </p:nvPr>
        </p:nvSpPr>
        <p:spPr/>
        <p:txBody>
          <a:bodyPr/>
          <a:lstStyle/>
          <a:p>
            <a:r>
              <a:rPr kumimoji="1" lang="en-US" altLang="zh-CN" dirty="0"/>
              <a:t>How MySQL Uses</a:t>
            </a:r>
            <a:r>
              <a:rPr kumimoji="1" lang="zh-CN" altLang="en-US" dirty="0"/>
              <a:t> </a:t>
            </a:r>
            <a:r>
              <a:rPr kumimoji="1" lang="en-US" altLang="zh-CN" dirty="0"/>
              <a:t>Indexes</a:t>
            </a:r>
            <a:endParaRPr kumimoji="1" lang="zh-CN" altLang="en-US" dirty="0"/>
          </a:p>
        </p:txBody>
      </p:sp>
      <p:sp>
        <p:nvSpPr>
          <p:cNvPr id="3" name="内容占位符 2">
            <a:extLst>
              <a:ext uri="{FF2B5EF4-FFF2-40B4-BE49-F238E27FC236}">
                <a16:creationId xmlns:a16="http://schemas.microsoft.com/office/drawing/2014/main" id="{D02514F0-A2A0-7B48-8038-30F9735CB282}"/>
              </a:ext>
            </a:extLst>
          </p:cNvPr>
          <p:cNvSpPr>
            <a:spLocks noGrp="1"/>
          </p:cNvSpPr>
          <p:nvPr>
            <p:ph idx="1"/>
          </p:nvPr>
        </p:nvSpPr>
        <p:spPr/>
        <p:txBody>
          <a:bodyPr>
            <a:normAutofit/>
          </a:bodyPr>
          <a:lstStyle/>
          <a:p>
            <a:pPr fontAlgn="base"/>
            <a:r>
              <a:rPr lang="en-US" altLang="zh-CN" dirty="0"/>
              <a:t>Indexes are used to find rows with specific column values quickly. </a:t>
            </a:r>
          </a:p>
          <a:p>
            <a:pPr lvl="1" fontAlgn="base"/>
            <a:r>
              <a:rPr lang="en-US" altLang="zh-CN" dirty="0"/>
              <a:t>Without an index, MySQL must begin with the first row and then read through the </a:t>
            </a:r>
            <a:r>
              <a:rPr lang="en-US" altLang="zh-CN" dirty="0">
                <a:solidFill>
                  <a:srgbClr val="FF0000"/>
                </a:solidFill>
              </a:rPr>
              <a:t>entire table </a:t>
            </a:r>
            <a:r>
              <a:rPr lang="en-US" altLang="zh-CN" dirty="0"/>
              <a:t>to find the relevant rows. </a:t>
            </a:r>
          </a:p>
          <a:p>
            <a:pPr lvl="1" fontAlgn="base"/>
            <a:r>
              <a:rPr lang="en-US" altLang="zh-CN" dirty="0"/>
              <a:t>The larger the table, the more this costs. </a:t>
            </a:r>
          </a:p>
          <a:p>
            <a:pPr lvl="1" fontAlgn="base"/>
            <a:r>
              <a:rPr lang="en-US" altLang="zh-CN" dirty="0"/>
              <a:t>If the table has an index for the columns in question, MySQL can quickly determine the position to seek to in the middle of the data file without having to look at all the data. </a:t>
            </a:r>
          </a:p>
          <a:p>
            <a:pPr lvl="1" fontAlgn="base"/>
            <a:r>
              <a:rPr lang="en-US" altLang="zh-CN" dirty="0"/>
              <a:t>This is much faster than reading every row sequentially.</a:t>
            </a:r>
          </a:p>
          <a:p>
            <a:pPr fontAlgn="base"/>
            <a:endParaRPr lang="en-US" altLang="zh-CN" dirty="0"/>
          </a:p>
          <a:p>
            <a:pPr fontAlgn="base"/>
            <a:r>
              <a:rPr lang="en-US" altLang="zh-CN" dirty="0"/>
              <a:t>Most MySQL indexes (PRIMARY KEY, UNIQUE, INDEX, and FULLTEXT) are stored in </a:t>
            </a:r>
            <a:r>
              <a:rPr lang="en-US" altLang="zh-CN" dirty="0">
                <a:hlinkClick r:id="rId3" tooltip="B-tree"/>
              </a:rPr>
              <a:t>B-trees</a:t>
            </a:r>
            <a:r>
              <a:rPr lang="en-US" altLang="zh-CN" dirty="0"/>
              <a:t>. Exceptions: </a:t>
            </a:r>
          </a:p>
          <a:p>
            <a:pPr lvl="1" fontAlgn="base"/>
            <a:r>
              <a:rPr lang="en-US" altLang="zh-CN" dirty="0"/>
              <a:t>Indexes on spatial data types use </a:t>
            </a:r>
            <a:r>
              <a:rPr lang="en-US" altLang="zh-CN" dirty="0">
                <a:solidFill>
                  <a:srgbClr val="FF0000"/>
                </a:solidFill>
              </a:rPr>
              <a:t>R-trees</a:t>
            </a:r>
            <a:r>
              <a:rPr lang="en-US" altLang="zh-CN" dirty="0"/>
              <a:t>; </a:t>
            </a:r>
          </a:p>
          <a:p>
            <a:pPr lvl="1" fontAlgn="base"/>
            <a:r>
              <a:rPr lang="en-US" altLang="zh-CN" dirty="0"/>
              <a:t>MEMORY tables also support </a:t>
            </a:r>
            <a:r>
              <a:rPr lang="en-US" altLang="zh-CN" dirty="0">
                <a:hlinkClick r:id="rId4" tooltip="hash index"/>
              </a:rPr>
              <a:t>hash indexes</a:t>
            </a:r>
            <a:r>
              <a:rPr lang="en-US" altLang="zh-CN" dirty="0"/>
              <a:t>; </a:t>
            </a:r>
          </a:p>
          <a:p>
            <a:pPr lvl="1" fontAlgn="base"/>
            <a:r>
              <a:rPr lang="en-US" altLang="zh-CN" dirty="0" err="1"/>
              <a:t>InnoDB</a:t>
            </a:r>
            <a:r>
              <a:rPr lang="en-US" altLang="zh-CN" dirty="0"/>
              <a:t> uses </a:t>
            </a:r>
            <a:r>
              <a:rPr lang="en-US" altLang="zh-CN" dirty="0">
                <a:solidFill>
                  <a:srgbClr val="FF0000"/>
                </a:solidFill>
              </a:rPr>
              <a:t>inverted lists </a:t>
            </a:r>
            <a:r>
              <a:rPr lang="en-US" altLang="zh-CN" dirty="0"/>
              <a:t>for FULLTEXT indexes.</a:t>
            </a:r>
          </a:p>
          <a:p>
            <a:endParaRPr kumimoji="1" lang="zh-CN" altLang="en-US" dirty="0"/>
          </a:p>
        </p:txBody>
      </p:sp>
      <p:sp>
        <p:nvSpPr>
          <p:cNvPr id="4" name="灯片编号占位符 3">
            <a:extLst>
              <a:ext uri="{FF2B5EF4-FFF2-40B4-BE49-F238E27FC236}">
                <a16:creationId xmlns:a16="http://schemas.microsoft.com/office/drawing/2014/main" id="{E828DDEF-BACC-494B-B364-67911CBE10EF}"/>
              </a:ext>
            </a:extLst>
          </p:cNvPr>
          <p:cNvSpPr>
            <a:spLocks noGrp="1"/>
          </p:cNvSpPr>
          <p:nvPr>
            <p:ph type="sldNum" sz="quarter" idx="12"/>
          </p:nvPr>
        </p:nvSpPr>
        <p:spPr/>
        <p:txBody>
          <a:bodyPr/>
          <a:lstStyle/>
          <a:p>
            <a:fld id="{CB818ED7-1FAF-4BEC-A906-EB6564C334EB}" type="slidenum">
              <a:rPr lang="zh-CN" altLang="en-US" smtClean="0"/>
              <a:pPr/>
              <a:t>8</a:t>
            </a:fld>
            <a:endParaRPr lang="zh-CN" altLang="en-US" dirty="0"/>
          </a:p>
        </p:txBody>
      </p:sp>
    </p:spTree>
    <p:extLst>
      <p:ext uri="{BB962C8B-B14F-4D97-AF65-F5344CB8AC3E}">
        <p14:creationId xmlns:p14="http://schemas.microsoft.com/office/powerpoint/2010/main" val="1350788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8F5E3-BDC1-5B4E-9D3F-F46D32571025}"/>
              </a:ext>
            </a:extLst>
          </p:cNvPr>
          <p:cNvSpPr>
            <a:spLocks noGrp="1"/>
          </p:cNvSpPr>
          <p:nvPr>
            <p:ph type="title"/>
          </p:nvPr>
        </p:nvSpPr>
        <p:spPr/>
        <p:txBody>
          <a:bodyPr/>
          <a:lstStyle/>
          <a:p>
            <a:r>
              <a:rPr kumimoji="1" lang="en-US" altLang="zh-CN" dirty="0"/>
              <a:t>How MySQL Uses</a:t>
            </a:r>
            <a:r>
              <a:rPr kumimoji="1" lang="zh-CN" altLang="en-US" dirty="0"/>
              <a:t> </a:t>
            </a:r>
            <a:r>
              <a:rPr kumimoji="1" lang="en-US" altLang="zh-CN" dirty="0"/>
              <a:t>Indexes</a:t>
            </a:r>
            <a:endParaRPr kumimoji="1" lang="zh-CN" altLang="en-US" dirty="0"/>
          </a:p>
        </p:txBody>
      </p:sp>
      <p:sp>
        <p:nvSpPr>
          <p:cNvPr id="3" name="内容占位符 2">
            <a:extLst>
              <a:ext uri="{FF2B5EF4-FFF2-40B4-BE49-F238E27FC236}">
                <a16:creationId xmlns:a16="http://schemas.microsoft.com/office/drawing/2014/main" id="{D02514F0-A2A0-7B48-8038-30F9735CB282}"/>
              </a:ext>
            </a:extLst>
          </p:cNvPr>
          <p:cNvSpPr>
            <a:spLocks noGrp="1"/>
          </p:cNvSpPr>
          <p:nvPr>
            <p:ph idx="1"/>
          </p:nvPr>
        </p:nvSpPr>
        <p:spPr/>
        <p:txBody>
          <a:bodyPr>
            <a:normAutofit/>
          </a:bodyPr>
          <a:lstStyle/>
          <a:p>
            <a:pPr fontAlgn="base"/>
            <a:r>
              <a:rPr lang="en-US" altLang="zh-CN" dirty="0"/>
              <a:t>MySQL uses indexes for these operations:</a:t>
            </a:r>
          </a:p>
          <a:p>
            <a:pPr lvl="1" fontAlgn="base"/>
            <a:r>
              <a:rPr lang="en-US" altLang="zh-CN" dirty="0"/>
              <a:t>To find the rows matching a WHERE clause quickly.</a:t>
            </a:r>
          </a:p>
          <a:p>
            <a:pPr lvl="1" fontAlgn="base"/>
            <a:r>
              <a:rPr lang="en-US" altLang="zh-CN" dirty="0"/>
              <a:t>To eliminate rows from consideration. </a:t>
            </a:r>
          </a:p>
          <a:p>
            <a:pPr lvl="1" fontAlgn="base"/>
            <a:r>
              <a:rPr lang="en-US" altLang="zh-CN" dirty="0"/>
              <a:t>If the table has a multiple-column index, any leftmost prefix of the index can be used by the optimizer to look up rows. </a:t>
            </a:r>
          </a:p>
          <a:p>
            <a:pPr lvl="1" fontAlgn="base"/>
            <a:r>
              <a:rPr lang="en-US" altLang="zh-CN" dirty="0"/>
              <a:t>To retrieve rows from other tables when performing joins.</a:t>
            </a:r>
          </a:p>
          <a:p>
            <a:pPr lvl="1" fontAlgn="base"/>
            <a:r>
              <a:rPr lang="en-US" altLang="zh-CN" dirty="0"/>
              <a:t>To find the </a:t>
            </a:r>
            <a:r>
              <a:rPr lang="en-US" altLang="zh-CN" dirty="0">
                <a:hlinkClick r:id="rId3"/>
              </a:rPr>
              <a:t>MIN()</a:t>
            </a:r>
            <a:r>
              <a:rPr lang="en-US" altLang="zh-CN" dirty="0"/>
              <a:t> or </a:t>
            </a:r>
            <a:r>
              <a:rPr lang="en-US" altLang="zh-CN" dirty="0">
                <a:hlinkClick r:id="rId4"/>
              </a:rPr>
              <a:t>MAX()</a:t>
            </a:r>
            <a:r>
              <a:rPr lang="en-US" altLang="zh-CN" dirty="0"/>
              <a:t> value for a specific indexed column </a:t>
            </a:r>
            <a:r>
              <a:rPr lang="en-US" altLang="zh-CN" i="1" dirty="0" err="1"/>
              <a:t>key_col</a:t>
            </a:r>
            <a:r>
              <a:rPr lang="en-US" altLang="zh-CN" dirty="0"/>
              <a:t>. </a:t>
            </a:r>
          </a:p>
          <a:p>
            <a:pPr lvl="1" fontAlgn="base"/>
            <a:r>
              <a:rPr lang="en-US" altLang="zh-CN" dirty="0"/>
              <a:t>To sort or group a table if the sorting or grouping is done on a leftmost prefix of a usable index (for example, ORDER BY </a:t>
            </a:r>
            <a:r>
              <a:rPr lang="en-US" altLang="zh-CN" i="1" dirty="0"/>
              <a:t>key_part1</a:t>
            </a:r>
            <a:r>
              <a:rPr lang="en-US" altLang="zh-CN" dirty="0"/>
              <a:t>, </a:t>
            </a:r>
            <a:r>
              <a:rPr lang="en-US" altLang="zh-CN" i="1" dirty="0"/>
              <a:t>key_part2</a:t>
            </a:r>
            <a:r>
              <a:rPr lang="en-US" altLang="zh-CN" dirty="0"/>
              <a:t>). </a:t>
            </a:r>
          </a:p>
          <a:p>
            <a:pPr lvl="1" fontAlgn="base"/>
            <a:r>
              <a:rPr lang="en-US" altLang="zh-CN" dirty="0"/>
              <a:t>In some cases, a query can be optimized to retrieve values without consulting the data rows. </a:t>
            </a:r>
          </a:p>
          <a:p>
            <a:endParaRPr kumimoji="1" lang="zh-CN" altLang="en-US" dirty="0"/>
          </a:p>
        </p:txBody>
      </p:sp>
      <p:sp>
        <p:nvSpPr>
          <p:cNvPr id="4" name="灯片编号占位符 3">
            <a:extLst>
              <a:ext uri="{FF2B5EF4-FFF2-40B4-BE49-F238E27FC236}">
                <a16:creationId xmlns:a16="http://schemas.microsoft.com/office/drawing/2014/main" id="{E828DDEF-BACC-494B-B364-67911CBE10EF}"/>
              </a:ext>
            </a:extLst>
          </p:cNvPr>
          <p:cNvSpPr>
            <a:spLocks noGrp="1"/>
          </p:cNvSpPr>
          <p:nvPr>
            <p:ph type="sldNum" sz="quarter" idx="12"/>
          </p:nvPr>
        </p:nvSpPr>
        <p:spPr/>
        <p:txBody>
          <a:bodyPr/>
          <a:lstStyle/>
          <a:p>
            <a:fld id="{CB818ED7-1FAF-4BEC-A906-EB6564C334EB}" type="slidenum">
              <a:rPr lang="zh-CN" altLang="en-US" smtClean="0"/>
              <a:pPr/>
              <a:t>9</a:t>
            </a:fld>
            <a:endParaRPr lang="zh-CN" altLang="en-US" dirty="0"/>
          </a:p>
        </p:txBody>
      </p:sp>
    </p:spTree>
    <p:extLst>
      <p:ext uri="{BB962C8B-B14F-4D97-AF65-F5344CB8AC3E}">
        <p14:creationId xmlns:p14="http://schemas.microsoft.com/office/powerpoint/2010/main" val="1406780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38239</TotalTime>
  <Words>7189</Words>
  <Application>Microsoft Macintosh PowerPoint</Application>
  <PresentationFormat>全屏显示(16:9)</PresentationFormat>
  <Paragraphs>613</Paragraphs>
  <Slides>57</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57</vt:i4>
      </vt:variant>
    </vt:vector>
  </HeadingPairs>
  <TitlesOfParts>
    <vt:vector size="67" baseType="lpstr">
      <vt:lpstr>DengXian</vt:lpstr>
      <vt:lpstr>微软雅黑</vt:lpstr>
      <vt:lpstr>Liberation Mono</vt:lpstr>
      <vt:lpstr>Arial</vt:lpstr>
      <vt:lpstr>Calibri</vt:lpstr>
      <vt:lpstr>Cambria</vt:lpstr>
      <vt:lpstr>Open Sans</vt:lpstr>
      <vt:lpstr>Tahoma</vt:lpstr>
      <vt:lpstr>Times New Roman</vt:lpstr>
      <vt:lpstr>Office 主题​​</vt:lpstr>
      <vt:lpstr>Architecture of Enterprise Applications 11  MySQL Optimization I</vt:lpstr>
      <vt:lpstr>Contents and Objectives</vt:lpstr>
      <vt:lpstr>Optimization Overview </vt:lpstr>
      <vt:lpstr>Optimization Overview </vt:lpstr>
      <vt:lpstr>Optimization Overview </vt:lpstr>
      <vt:lpstr>Optimization Overview </vt:lpstr>
      <vt:lpstr>Optimization and Indexes</vt:lpstr>
      <vt:lpstr>How MySQL Uses Indexes</vt:lpstr>
      <vt:lpstr>How MySQL Uses Indexes</vt:lpstr>
      <vt:lpstr>How MySQL Uses Indexes</vt:lpstr>
      <vt:lpstr>Primary Key Optimization</vt:lpstr>
      <vt:lpstr>SPATIAL Index Optimization</vt:lpstr>
      <vt:lpstr>Foreign Key Optimization</vt:lpstr>
      <vt:lpstr>Column Indexes</vt:lpstr>
      <vt:lpstr>Column Indexes</vt:lpstr>
      <vt:lpstr>Column Indexes</vt:lpstr>
      <vt:lpstr>Multiple-Column Indexes</vt:lpstr>
      <vt:lpstr>Multiple-Column Indexes</vt:lpstr>
      <vt:lpstr>Multiple-Column Indexes</vt:lpstr>
      <vt:lpstr>Multiple-Column Indexes</vt:lpstr>
      <vt:lpstr>Comparison of B-Tree and Hash Indexes</vt:lpstr>
      <vt:lpstr>Comparison of B-Tree and Hash Indexes</vt:lpstr>
      <vt:lpstr>Comparison of B-Tree and Hash Indexes</vt:lpstr>
      <vt:lpstr>Descending Indexes</vt:lpstr>
      <vt:lpstr>Descending Indexes</vt:lpstr>
      <vt:lpstr>Optimizing Database Structure</vt:lpstr>
      <vt:lpstr>Optimizing Data Size</vt:lpstr>
      <vt:lpstr>Optimizing Data Size</vt:lpstr>
      <vt:lpstr>Optimizing Data Size</vt:lpstr>
      <vt:lpstr>Optimizing Data Size</vt:lpstr>
      <vt:lpstr>Optimizing Data Size</vt:lpstr>
      <vt:lpstr>Optimizing Data Size</vt:lpstr>
      <vt:lpstr>Optimizing Data Size</vt:lpstr>
      <vt:lpstr>Optimizing Data Size</vt:lpstr>
      <vt:lpstr>Optimizing MySQL Data Types</vt:lpstr>
      <vt:lpstr>Optimizing MySQL Data Types</vt:lpstr>
      <vt:lpstr>Optimizing MySQL Data Types</vt:lpstr>
      <vt:lpstr>Optimizing MySQL Data Types</vt:lpstr>
      <vt:lpstr>Optimizing for Many Tables</vt:lpstr>
      <vt:lpstr>Optimizing for Many Tables</vt:lpstr>
      <vt:lpstr>Optimizing for Many Tables</vt:lpstr>
      <vt:lpstr>Optimizing for Many Tables</vt:lpstr>
      <vt:lpstr>Optimizing for Many Tables</vt:lpstr>
      <vt:lpstr>Optimizing for Many Tables</vt:lpstr>
      <vt:lpstr>Optimizing for Many Tables</vt:lpstr>
      <vt:lpstr>Internal Temporary Table Use in MySQL</vt:lpstr>
      <vt:lpstr>Limits on Number of Databases and Tables</vt:lpstr>
      <vt:lpstr>Limits on Table Size</vt:lpstr>
      <vt:lpstr>Limits on Table Size</vt:lpstr>
      <vt:lpstr>Limits on Table Column Count and Row Size</vt:lpstr>
      <vt:lpstr>Limits on Table Column Count and Row Size</vt:lpstr>
      <vt:lpstr>Limits on Table Column Count and Row Size</vt:lpstr>
      <vt:lpstr>Limits on Table Column Count and Row Size</vt:lpstr>
      <vt:lpstr>Limits on Table Column Count and Row Size</vt:lpstr>
      <vt:lpstr>Limits on Table Column Count and Row Size</vt:lpstr>
      <vt:lpstr>Limits on Table Column Count and Row Size</vt:lpstr>
      <vt:lpstr>PowerPoint 演示文稿</vt:lpstr>
    </vt:vector>
  </TitlesOfParts>
  <Company>REINS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subject>REINS BLUE</dc:subject>
  <dc:creator>REINS</dc:creator>
  <cp:lastModifiedBy>haopeng chen</cp:lastModifiedBy>
  <cp:revision>1589</cp:revision>
  <cp:lastPrinted>2018-03-25T12:18:37Z</cp:lastPrinted>
  <dcterms:created xsi:type="dcterms:W3CDTF">2011-12-13T14:18:46Z</dcterms:created>
  <dcterms:modified xsi:type="dcterms:W3CDTF">2023-09-23T02:40:45Z</dcterms:modified>
</cp:coreProperties>
</file>