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4"/>
  </p:notesMasterIdLst>
  <p:sldIdLst>
    <p:sldId id="256" r:id="rId2"/>
    <p:sldId id="495" r:id="rId3"/>
    <p:sldId id="520" r:id="rId4"/>
    <p:sldId id="521" r:id="rId5"/>
    <p:sldId id="522" r:id="rId6"/>
    <p:sldId id="523" r:id="rId7"/>
    <p:sldId id="525" r:id="rId8"/>
    <p:sldId id="526" r:id="rId9"/>
    <p:sldId id="527" r:id="rId10"/>
    <p:sldId id="529" r:id="rId11"/>
    <p:sldId id="531" r:id="rId12"/>
    <p:sldId id="528" r:id="rId13"/>
    <p:sldId id="541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8" r:id="rId22"/>
    <p:sldId id="25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 autoAdjust="0"/>
    <p:restoredTop sz="89592" autoAdjust="0"/>
  </p:normalViewPr>
  <p:slideViewPr>
    <p:cSldViewPr>
      <p:cViewPr varScale="1">
        <p:scale>
          <a:sx n="152" d="100"/>
          <a:sy n="152" d="100"/>
        </p:scale>
        <p:origin x="9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50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73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9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86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1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30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492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9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3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7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14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29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08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25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38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95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69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1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ins.se.sjtu.edu.cn/~chen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nodb-parameters.html#sysvar_innodb_buffer_pool_siz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innodb-parameters.html#sysvar_innodb_fsync_threshold" TargetMode="External"/><Relationship Id="rId4" Type="http://schemas.openxmlformats.org/officeDocument/2006/relationships/hyperlink" Target="https://dev.mysql.com/doc/refman/8.0/en/innodb-parameters.html#sysvar_innodb_flush_metho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glossary.html#glos_doublewrite_buffer" TargetMode="External"/><Relationship Id="rId13" Type="http://schemas.openxmlformats.org/officeDocument/2006/relationships/hyperlink" Target="https://dev.mysql.com/doc/refman/8.0/en/innodb-parameters.html#sysvar_innodb_io_capacity" TargetMode="External"/><Relationship Id="rId3" Type="http://schemas.openxmlformats.org/officeDocument/2006/relationships/hyperlink" Target="https://dev.mysql.com/doc/refman/8.0/en/glossary.html#glos_file_per_table" TargetMode="External"/><Relationship Id="rId7" Type="http://schemas.openxmlformats.org/officeDocument/2006/relationships/hyperlink" Target="https://dev.mysql.com/doc/refman/8.0/en/glossary.html#glos_system_tablespace" TargetMode="External"/><Relationship Id="rId12" Type="http://schemas.openxmlformats.org/officeDocument/2006/relationships/hyperlink" Target="https://dev.mysql.com/doc/refman/8.0/en/glossary.html#glos_check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glossary.html#glos_temporary_tablespace" TargetMode="External"/><Relationship Id="rId11" Type="http://schemas.openxmlformats.org/officeDocument/2006/relationships/hyperlink" Target="https://dev.mysql.com/doc/refman/8.0/en/glossary.html#glos_redo_log" TargetMode="External"/><Relationship Id="rId5" Type="http://schemas.openxmlformats.org/officeDocument/2006/relationships/hyperlink" Target="https://dev.mysql.com/doc/refman/8.0/en/glossary.html#glos_undo_tablespace" TargetMode="External"/><Relationship Id="rId10" Type="http://schemas.openxmlformats.org/officeDocument/2006/relationships/hyperlink" Target="https://dev.mysql.com/doc/refman/8.0/en/glossary.html#glos_binary_log" TargetMode="External"/><Relationship Id="rId4" Type="http://schemas.openxmlformats.org/officeDocument/2006/relationships/hyperlink" Target="https://dev.mysql.com/doc/refman/8.0/en/glossary.html#glos_general_tablespace" TargetMode="External"/><Relationship Id="rId9" Type="http://schemas.openxmlformats.org/officeDocument/2006/relationships/hyperlink" Target="https://dev.mysql.com/doc/refman/8.0/en/glossary.html#glos_change_buffer" TargetMode="External"/><Relationship Id="rId14" Type="http://schemas.openxmlformats.org/officeDocument/2006/relationships/hyperlink" Target="https://dev.mysql.com/doc/refman/8.0/en/glossary.html#glos_flus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truncate-tabl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create-table.html" TargetMode="External"/><Relationship Id="rId4" Type="http://schemas.openxmlformats.org/officeDocument/2006/relationships/hyperlink" Target="https://dev.mysql.com/doc/refman/8.0/en/drop-tabl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reate-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innodb-multiple-buffer-pools.html" TargetMode="External"/><Relationship Id="rId3" Type="http://schemas.openxmlformats.org/officeDocument/2006/relationships/hyperlink" Target="https://dev.mysql.com/doc/refman/8.0/en/innodb-storage-engine.html" TargetMode="External"/><Relationship Id="rId7" Type="http://schemas.openxmlformats.org/officeDocument/2006/relationships/hyperlink" Target="https://dev.mysql.com/doc/refman/8.0/en/innodb-performance-midpoint_insertio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innodb-buffer-pool-flushing.html" TargetMode="External"/><Relationship Id="rId5" Type="http://schemas.openxmlformats.org/officeDocument/2006/relationships/hyperlink" Target="https://dev.mysql.com/doc/refman/8.0/en/innodb-performance-read_ahead.html" TargetMode="External"/><Relationship Id="rId10" Type="http://schemas.openxmlformats.org/officeDocument/2006/relationships/hyperlink" Target="https://dev.mysql.com/doc/refman/8.0/en/innodb-buffer-pool-resize.html" TargetMode="External"/><Relationship Id="rId4" Type="http://schemas.openxmlformats.org/officeDocument/2006/relationships/hyperlink" Target="https://dev.mysql.com/doc/refman/8.0/en/glossary.html#glos_buffer_pool" TargetMode="External"/><Relationship Id="rId9" Type="http://schemas.openxmlformats.org/officeDocument/2006/relationships/hyperlink" Target="https://dev.mysql.com/doc/refman/8.0/en/innodb-preload-buffer-pool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nodb-parameters.html#sysvar_innodb_buffer_pool_siz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innodb-parameters.html#sysvar_innodb_buffer_pool_instances" TargetMode="External"/><Relationship Id="rId4" Type="http://schemas.openxmlformats.org/officeDocument/2006/relationships/hyperlink" Target="https://dev.mysql.com/doc/refman/8.0/en/innodb-parameters.html#sysvar_innodb_buffer_pool_chunk_siz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nodb-parameters.html#sysvar_innodb_buffer_pool_instanc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innodb-parameters.html#sysvar_innodb_buffer_pool_siz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lr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glossary.html#glos_full_table_scan" TargetMode="External"/><Relationship Id="rId5" Type="http://schemas.openxmlformats.org/officeDocument/2006/relationships/hyperlink" Target="https://dev.mysql.com/doc/refman/8.0/en/glossary.html#glos_read_ahead" TargetMode="External"/><Relationship Id="rId4" Type="http://schemas.openxmlformats.org/officeDocument/2006/relationships/hyperlink" Target="https://dev.mysql.com/doc/refman/8.0/en/glossary.html#glos_buffer_poo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read_ahea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innodb-parameters.html#sysvar_innodb_random_read_ahead" TargetMode="External"/><Relationship Id="rId5" Type="http://schemas.openxmlformats.org/officeDocument/2006/relationships/hyperlink" Target="https://dev.mysql.com/doc/refman/8.0/en/glossary.html#glos_extent" TargetMode="External"/><Relationship Id="rId4" Type="http://schemas.openxmlformats.org/officeDocument/2006/relationships/hyperlink" Target="https://dev.mysql.com/doc/refman/8.0/en/glossary.html#glos_buffer_poo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nodb-parameters.html#sysvar_innodb_page_cleaner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c/refman/8.0/en/innodb-parameters.html#sysvar_innodb_max_dirty_pages_pct_lwm" TargetMode="External"/><Relationship Id="rId4" Type="http://schemas.openxmlformats.org/officeDocument/2006/relationships/hyperlink" Target="https://dev.mysql.com/doc/refman/8.0/en/innodb-parameters.html#sysvar_innodb_buffer_pool_instanc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c/refman/8.0/en/optimization.htm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.mysql.com/doc/refman/8.0/en/innodb-preload-buffer-pool.html#innodb-preload-buffer-pool-dump-progress" TargetMode="External"/><Relationship Id="rId3" Type="http://schemas.openxmlformats.org/officeDocument/2006/relationships/hyperlink" Target="https://dev.mysql.com/doc/refman/8.0/en/glossary.html#glos_warm_up" TargetMode="External"/><Relationship Id="rId7" Type="http://schemas.openxmlformats.org/officeDocument/2006/relationships/hyperlink" Target="https://dev.mysql.com/doc/refman/8.0/en/innodb-preload-buffer-pool.html#innodb-preload-buffer-pool-onlin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innodb-preload-buffer-pool.html#innodb-preload-buffer-pool-offline" TargetMode="External"/><Relationship Id="rId11" Type="http://schemas.openxmlformats.org/officeDocument/2006/relationships/hyperlink" Target="https://dev.mysql.com/doc/refman/8.0/en/innodb-preload-buffer-pool.html#monitor-buffer-pool-load-performance-schema" TargetMode="External"/><Relationship Id="rId5" Type="http://schemas.openxmlformats.org/officeDocument/2006/relationships/hyperlink" Target="https://dev.mysql.com/doc/refman/8.0/en/innodb-preload-buffer-pool.html#innodb-preload-buffer-pool-dump-pct" TargetMode="External"/><Relationship Id="rId10" Type="http://schemas.openxmlformats.org/officeDocument/2006/relationships/hyperlink" Target="https://dev.mysql.com/doc/refman/8.0/en/innodb-preload-buffer-pool.html#innodb-preload-buffer-pool-abort-load" TargetMode="External"/><Relationship Id="rId4" Type="http://schemas.openxmlformats.org/officeDocument/2006/relationships/hyperlink" Target="https://dev.mysql.com/doc/refman/8.0/en/innodb-parameters.html#sysvar_innodb_buffer_pool_dump_pct" TargetMode="External"/><Relationship Id="rId9" Type="http://schemas.openxmlformats.org/officeDocument/2006/relationships/hyperlink" Target="https://dev.mysql.com/doc/refman/8.0/en/innodb-preload-buffer-pool.html#innodb-preload-buffer-pool-load-progres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prepar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server-system-variables.html#sysvar_stored_program_cache" TargetMode="External"/><Relationship Id="rId5" Type="http://schemas.openxmlformats.org/officeDocument/2006/relationships/hyperlink" Target="https://dev.mysql.com/doc/refman/8.0/en/server-system-variables.html#sysvar_max_prepared_stmt_count" TargetMode="External"/><Relationship Id="rId4" Type="http://schemas.openxmlformats.org/officeDocument/2006/relationships/hyperlink" Target="https://dev.mysql.com/doc/c-api/8.0/en/mysql-stmt-prepare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ha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sele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buffer_pool" TargetMode="External"/><Relationship Id="rId7" Type="http://schemas.openxmlformats.org/officeDocument/2006/relationships/hyperlink" Target="https://dev.mysql.com/doc/refman/8.0/en/glossary.html#glos_covering_inde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innodb-transaction-isolation-levels.html#isolevel_repeatable-read" TargetMode="External"/><Relationship Id="rId5" Type="http://schemas.openxmlformats.org/officeDocument/2006/relationships/hyperlink" Target="https://dev.mysql.com/doc/refman/8.0/en/innodb-transaction-isolation-levels.html#isolevel_read-committed" TargetMode="External"/><Relationship Id="rId4" Type="http://schemas.openxmlformats.org/officeDocument/2006/relationships/hyperlink" Target="https://dev.mysql.com/doc/refman/8.0/en/innodb-parameters.html#sysvar_innodb_change_buffe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transaction_i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select.html" TargetMode="External"/><Relationship Id="rId5" Type="http://schemas.openxmlformats.org/officeDocument/2006/relationships/hyperlink" Target="https://dev.mysql.com/doc/refman/8.0/en/server-system-variables.html#sysvar_autocommit" TargetMode="External"/><Relationship Id="rId4" Type="http://schemas.openxmlformats.org/officeDocument/2006/relationships/hyperlink" Target="https://dev.mysql.com/doc/refman/8.0/en/commi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inser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.mysql.com/doc/refman/8.0/en/innodb-parameters.html#sysvar_innodb_autoinc_lock_mod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glossary.html#glos_primary_ke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.mysql.com/doc/refman/8.0/en/innodb-performance-ro-txn.html" TargetMode="External"/><Relationship Id="rId5" Type="http://schemas.openxmlformats.org/officeDocument/2006/relationships/hyperlink" Target="https://dev.mysql.com/doc/refman/8.0/en/glossary.html#glos_concatenated_index" TargetMode="External"/><Relationship Id="rId4" Type="http://schemas.openxmlformats.org/officeDocument/2006/relationships/hyperlink" Target="https://dev.mysql.com/doc/refman/8.0/en/glossary.html#glos_secondary_inde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</a:t>
            </a:r>
            <a:r>
              <a:rPr lang="zh-Hans" altLang="en-US" sz="2400" dirty="0"/>
              <a:t> </a:t>
            </a:r>
            <a:r>
              <a:rPr lang="en-US" altLang="zh-CN" sz="2400" dirty="0"/>
              <a:t>12 </a:t>
            </a:r>
            <a:br>
              <a:rPr lang="en-US" altLang="zh-CN" sz="2400" dirty="0"/>
            </a:br>
            <a:r>
              <a:rPr lang="en-US" altLang="zh-Hans" sz="2400" dirty="0"/>
              <a:t>MySQL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r>
              <a:rPr lang="zh-CN" altLang="en-US" sz="2400" dirty="0"/>
              <a:t> </a:t>
            </a:r>
            <a:r>
              <a:rPr lang="en-US" altLang="zh-CN" sz="2400" dirty="0"/>
              <a:t>II</a:t>
            </a: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3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4092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Disk I/O</a:t>
            </a:r>
          </a:p>
          <a:p>
            <a:pPr lvl="1" fontAlgn="base"/>
            <a:r>
              <a:rPr lang="en-US" altLang="zh-CN" dirty="0"/>
              <a:t>If you follow best practices for database design and tuning techniques for SQL operations, but your database is still slow due to heavy disk I/O activity, consider these disk I/O optimizations. </a:t>
            </a:r>
          </a:p>
          <a:p>
            <a:pPr lvl="1" fontAlgn="base"/>
            <a:r>
              <a:rPr lang="en-US" altLang="zh-CN" dirty="0"/>
              <a:t>If the Unix top tool or the Windows Task Manager shows that the CPU usage percentage with your workload </a:t>
            </a:r>
            <a:r>
              <a:rPr lang="en-US" altLang="zh-CN" dirty="0">
                <a:solidFill>
                  <a:srgbClr val="FF0000"/>
                </a:solidFill>
              </a:rPr>
              <a:t>is less than 70%, </a:t>
            </a:r>
            <a:r>
              <a:rPr lang="en-US" altLang="zh-CN" dirty="0"/>
              <a:t>your workload is probably disk-bound.</a:t>
            </a:r>
          </a:p>
          <a:p>
            <a:pPr lvl="1" fontAlgn="base"/>
            <a:endParaRPr lang="en-US" altLang="zh-CN" dirty="0"/>
          </a:p>
          <a:p>
            <a:pPr lvl="1" fontAlgn="base"/>
            <a:r>
              <a:rPr lang="en-US" altLang="zh-CN" dirty="0"/>
              <a:t>Increase buffer pool size</a:t>
            </a:r>
          </a:p>
          <a:p>
            <a:pPr lvl="2" fontAlgn="base"/>
            <a:r>
              <a:rPr lang="en-US" altLang="zh-CN" dirty="0"/>
              <a:t>When table data is cached in the </a:t>
            </a:r>
            <a:r>
              <a:rPr lang="en-US" altLang="zh-CN" dirty="0" err="1"/>
              <a:t>InnoDB</a:t>
            </a:r>
            <a:r>
              <a:rPr lang="en-US" altLang="zh-CN" dirty="0"/>
              <a:t> buffer pool, it can be accessed repeatedly by queries without requiring any disk I/O. Specify the size of the buffer pool with the </a:t>
            </a:r>
            <a:r>
              <a:rPr lang="en-US" altLang="zh-CN" dirty="0">
                <a:hlinkClick r:id="rId3"/>
              </a:rPr>
              <a:t>innodb_buffer_pool_size</a:t>
            </a:r>
            <a:r>
              <a:rPr lang="en-US" altLang="zh-CN" dirty="0"/>
              <a:t> option.</a:t>
            </a:r>
          </a:p>
          <a:p>
            <a:pPr lvl="1" fontAlgn="base"/>
            <a:r>
              <a:rPr lang="en-US" altLang="zh-CN" dirty="0"/>
              <a:t>Adjust the flush method</a:t>
            </a:r>
          </a:p>
          <a:p>
            <a:pPr lvl="2" fontAlgn="base"/>
            <a:r>
              <a:rPr lang="en-US" altLang="zh-CN" dirty="0"/>
              <a:t>If database write performance is an issue, conduct benchmarks with the </a:t>
            </a:r>
            <a:r>
              <a:rPr lang="en-US" altLang="zh-CN" dirty="0">
                <a:hlinkClick r:id="rId4"/>
              </a:rPr>
              <a:t>innodb_flush_method</a:t>
            </a:r>
            <a:r>
              <a:rPr lang="en-US" altLang="zh-CN" dirty="0"/>
              <a:t> parameter set to </a:t>
            </a:r>
            <a:r>
              <a:rPr lang="en-US" altLang="zh-CN" dirty="0">
                <a:solidFill>
                  <a:srgbClr val="FF0000"/>
                </a:solidFill>
              </a:rPr>
              <a:t>O_DSYNC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Configure an </a:t>
            </a:r>
            <a:r>
              <a:rPr lang="en-US" altLang="zh-CN" dirty="0" err="1">
                <a:solidFill>
                  <a:srgbClr val="FF0000"/>
                </a:solidFill>
              </a:rPr>
              <a:t>fsync</a:t>
            </a:r>
            <a:r>
              <a:rPr lang="en-US" altLang="zh-CN" dirty="0"/>
              <a:t> threshold</a:t>
            </a:r>
          </a:p>
          <a:p>
            <a:pPr lvl="2" fontAlgn="base"/>
            <a:r>
              <a:rPr lang="en-US" altLang="zh-CN" dirty="0"/>
              <a:t>You can use the </a:t>
            </a:r>
            <a:r>
              <a:rPr lang="en-US" altLang="zh-CN" dirty="0">
                <a:hlinkClick r:id="rId5"/>
              </a:rPr>
              <a:t>innodb_fsync_threshold</a:t>
            </a:r>
            <a:r>
              <a:rPr lang="en-US" altLang="zh-CN" dirty="0"/>
              <a:t> variable to define a threshold value, in bytes. </a:t>
            </a:r>
          </a:p>
          <a:p>
            <a:pPr lvl="2" fontAlgn="base"/>
            <a:r>
              <a:rPr lang="en-US" altLang="zh-CN" dirty="0"/>
              <a:t>Specifying a threshold to force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periodic</a:t>
            </a:r>
            <a:r>
              <a:rPr lang="en-US" altLang="zh-CN" dirty="0"/>
              <a:t> flushes may be beneficial in cases where multiple MySQL instances use the same storage devices.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0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Disk I/O</a:t>
            </a:r>
          </a:p>
          <a:p>
            <a:pPr lvl="1" fontAlgn="base"/>
            <a:r>
              <a:rPr lang="en-US" altLang="zh-CN" dirty="0"/>
              <a:t>Consider </a:t>
            </a:r>
            <a:r>
              <a:rPr lang="en-US" altLang="zh-CN" dirty="0">
                <a:solidFill>
                  <a:srgbClr val="FF0000"/>
                </a:solidFill>
              </a:rPr>
              <a:t>non-rotational </a:t>
            </a:r>
            <a:r>
              <a:rPr lang="en-US" altLang="zh-CN" dirty="0"/>
              <a:t>storage</a:t>
            </a:r>
          </a:p>
          <a:p>
            <a:pPr lvl="2" fontAlgn="base"/>
            <a:r>
              <a:rPr lang="en-US" altLang="zh-CN" dirty="0"/>
              <a:t>Non-rotational storage generally provides better performance for </a:t>
            </a:r>
            <a:r>
              <a:rPr lang="en-US" altLang="zh-CN" dirty="0">
                <a:solidFill>
                  <a:srgbClr val="FF0000"/>
                </a:solidFill>
              </a:rPr>
              <a:t>random I/O operations</a:t>
            </a:r>
            <a:r>
              <a:rPr lang="en-US" altLang="zh-CN" dirty="0"/>
              <a:t>; and rotational storage for sequential I/O operations. When distributing data and log files across rotational and non-rotational storage devices, consider the type of I/O operations that are predominantly performed on each file.</a:t>
            </a:r>
          </a:p>
          <a:p>
            <a:pPr lvl="2" fontAlgn="base"/>
            <a:r>
              <a:rPr lang="en-US" altLang="zh-CN" dirty="0"/>
              <a:t>Random I/O-oriented files typically include </a:t>
            </a:r>
            <a:r>
              <a:rPr lang="en-US" altLang="zh-CN" dirty="0">
                <a:hlinkClick r:id="rId3" tooltip="file-per-table"/>
              </a:rPr>
              <a:t>file-per-table</a:t>
            </a:r>
            <a:r>
              <a:rPr lang="en-US" altLang="zh-CN" dirty="0"/>
              <a:t> and </a:t>
            </a:r>
            <a:r>
              <a:rPr lang="en-US" altLang="zh-CN" dirty="0">
                <a:hlinkClick r:id="rId4" tooltip="general tablespace"/>
              </a:rPr>
              <a:t>general tablespace</a:t>
            </a:r>
            <a:r>
              <a:rPr lang="en-US" altLang="zh-CN" dirty="0"/>
              <a:t> data files, </a:t>
            </a:r>
            <a:r>
              <a:rPr lang="en-US" altLang="zh-CN" dirty="0">
                <a:hlinkClick r:id="rId5" tooltip="undo tablespace"/>
              </a:rPr>
              <a:t>undo tablespace</a:t>
            </a:r>
            <a:r>
              <a:rPr lang="en-US" altLang="zh-CN" dirty="0"/>
              <a:t> files, and </a:t>
            </a:r>
            <a:r>
              <a:rPr lang="en-US" altLang="zh-CN" dirty="0">
                <a:hlinkClick r:id="rId6" tooltip="temporary tablespace"/>
              </a:rPr>
              <a:t>temporary tablespace</a:t>
            </a:r>
            <a:r>
              <a:rPr lang="en-US" altLang="zh-CN" dirty="0"/>
              <a:t> files. </a:t>
            </a:r>
          </a:p>
          <a:p>
            <a:pPr lvl="2" fontAlgn="base"/>
            <a:r>
              <a:rPr lang="en-US" altLang="zh-CN" dirty="0"/>
              <a:t>Sequential I/O-oriented files include </a:t>
            </a:r>
            <a:r>
              <a:rPr lang="en-US" altLang="zh-CN" dirty="0" err="1"/>
              <a:t>InnoDB</a:t>
            </a:r>
            <a:r>
              <a:rPr lang="en-US" altLang="zh-CN" dirty="0"/>
              <a:t> </a:t>
            </a:r>
            <a:r>
              <a:rPr lang="en-US" altLang="zh-CN" dirty="0">
                <a:hlinkClick r:id="rId7" tooltip="system tablespace"/>
              </a:rPr>
              <a:t>system tablespace</a:t>
            </a:r>
            <a:r>
              <a:rPr lang="en-US" altLang="zh-CN" dirty="0"/>
              <a:t> files (due to </a:t>
            </a:r>
            <a:r>
              <a:rPr lang="en-US" altLang="zh-CN" dirty="0">
                <a:hlinkClick r:id="rId8" tooltip="doublewrite buffer"/>
              </a:rPr>
              <a:t>doublewrite buffering</a:t>
            </a:r>
            <a:r>
              <a:rPr lang="en-US" altLang="zh-CN" dirty="0"/>
              <a:t> prior to MySQL 8.0.20 and </a:t>
            </a:r>
            <a:r>
              <a:rPr lang="en-US" altLang="zh-CN" dirty="0">
                <a:hlinkClick r:id="rId9" tooltip="change buffer"/>
              </a:rPr>
              <a:t>change buffering</a:t>
            </a:r>
            <a:r>
              <a:rPr lang="en-US" altLang="zh-CN" dirty="0"/>
              <a:t>), </a:t>
            </a:r>
            <a:r>
              <a:rPr lang="en-US" altLang="zh-CN" dirty="0" err="1"/>
              <a:t>doublewrite</a:t>
            </a:r>
            <a:r>
              <a:rPr lang="en-US" altLang="zh-CN" dirty="0"/>
              <a:t> files introduced in MySQL 8.0.20, and log files such as </a:t>
            </a:r>
            <a:r>
              <a:rPr lang="en-US" altLang="zh-CN" dirty="0">
                <a:hlinkClick r:id="rId10" tooltip="binary log"/>
              </a:rPr>
              <a:t>binary log</a:t>
            </a:r>
            <a:r>
              <a:rPr lang="en-US" altLang="zh-CN" dirty="0"/>
              <a:t> files and </a:t>
            </a:r>
            <a:r>
              <a:rPr lang="en-US" altLang="zh-CN" dirty="0">
                <a:hlinkClick r:id="rId11" tooltip="redo log"/>
              </a:rPr>
              <a:t>redo log</a:t>
            </a:r>
            <a:r>
              <a:rPr lang="en-US" altLang="zh-CN" dirty="0"/>
              <a:t> files.</a:t>
            </a:r>
          </a:p>
          <a:p>
            <a:pPr lvl="1" fontAlgn="base"/>
            <a:r>
              <a:rPr lang="en-US" altLang="zh-CN" dirty="0"/>
              <a:t>Increase I/O capacity to avoid backlogs</a:t>
            </a:r>
          </a:p>
          <a:p>
            <a:pPr lvl="2" fontAlgn="base"/>
            <a:r>
              <a:rPr lang="en-US" altLang="zh-CN" dirty="0"/>
              <a:t>If throughput </a:t>
            </a:r>
            <a:r>
              <a:rPr lang="en-US" altLang="zh-CN" dirty="0">
                <a:solidFill>
                  <a:srgbClr val="FF0000"/>
                </a:solidFill>
              </a:rPr>
              <a:t>drops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periodically</a:t>
            </a:r>
            <a:r>
              <a:rPr lang="en-US" altLang="zh-CN" dirty="0"/>
              <a:t> because of </a:t>
            </a:r>
            <a:r>
              <a:rPr lang="en-US" altLang="zh-CN" dirty="0" err="1"/>
              <a:t>InnoDB</a:t>
            </a:r>
            <a:r>
              <a:rPr lang="en-US" altLang="zh-CN" dirty="0"/>
              <a:t> </a:t>
            </a:r>
            <a:r>
              <a:rPr lang="en-US" altLang="zh-CN" dirty="0">
                <a:hlinkClick r:id="rId12" tooltip="checkpoint"/>
              </a:rPr>
              <a:t>checkpoint</a:t>
            </a:r>
            <a:r>
              <a:rPr lang="en-US" altLang="zh-CN" dirty="0"/>
              <a:t> operations, consider increasing the value of the </a:t>
            </a:r>
            <a:r>
              <a:rPr lang="en-US" altLang="zh-CN" dirty="0">
                <a:hlinkClick r:id="rId13"/>
              </a:rPr>
              <a:t>innodb_io_capacity</a:t>
            </a:r>
            <a:r>
              <a:rPr lang="en-US" altLang="zh-CN" dirty="0"/>
              <a:t> configuration option. </a:t>
            </a:r>
          </a:p>
          <a:p>
            <a:pPr lvl="2" fontAlgn="base"/>
            <a:r>
              <a:rPr lang="en-US" altLang="zh-CN" dirty="0"/>
              <a:t>Higher values cause more frequent </a:t>
            </a:r>
            <a:r>
              <a:rPr lang="en-US" altLang="zh-CN" dirty="0">
                <a:hlinkClick r:id="rId14" tooltip="flush"/>
              </a:rPr>
              <a:t>flushing</a:t>
            </a:r>
            <a:r>
              <a:rPr lang="en-US" altLang="zh-CN" dirty="0"/>
              <a:t>, avoiding the backlog of work that can cause dips in throughput.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08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40924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DDL Operations</a:t>
            </a:r>
          </a:p>
          <a:p>
            <a:pPr lvl="1" fontAlgn="base"/>
            <a:r>
              <a:rPr lang="en-US" altLang="zh-CN" dirty="0"/>
              <a:t>Use </a:t>
            </a:r>
            <a:r>
              <a:rPr lang="en-US" altLang="zh-CN" dirty="0">
                <a:hlinkClick r:id="rId3" tooltip="13.1.37 TRUNCATE TABLE Statement"/>
              </a:rPr>
              <a:t>TRUNCATE TABLE</a:t>
            </a:r>
            <a:r>
              <a:rPr lang="en-US" altLang="zh-CN" dirty="0"/>
              <a:t> to </a:t>
            </a:r>
            <a:r>
              <a:rPr lang="en-US" altLang="zh-CN" dirty="0">
                <a:solidFill>
                  <a:srgbClr val="FF0000"/>
                </a:solidFill>
              </a:rPr>
              <a:t>empty</a:t>
            </a:r>
            <a:r>
              <a:rPr lang="en-US" altLang="zh-CN" dirty="0"/>
              <a:t> a table,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 DELETE FROM </a:t>
            </a:r>
            <a:r>
              <a:rPr lang="en-US" altLang="zh-CN" i="1" dirty="0" err="1"/>
              <a:t>tbl_name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Foreign key constraints can make a TRUNCATE statement work like a regular </a:t>
            </a:r>
            <a:r>
              <a:rPr lang="en-US" altLang="zh-CN" dirty="0">
                <a:solidFill>
                  <a:srgbClr val="FF0000"/>
                </a:solidFill>
              </a:rPr>
              <a:t>DELETE</a:t>
            </a:r>
            <a:r>
              <a:rPr lang="zh-CN" altLang="en-US" dirty="0"/>
              <a:t> </a:t>
            </a:r>
            <a:r>
              <a:rPr lang="en-US" altLang="zh-CN" dirty="0"/>
              <a:t>statement, in which case a sequence of commands like </a:t>
            </a:r>
            <a:r>
              <a:rPr lang="en-US" altLang="zh-CN" dirty="0">
                <a:hlinkClick r:id="rId4" tooltip="13.1.32 DROP TABLE Statement"/>
              </a:rPr>
              <a:t>DROP TABLE</a:t>
            </a:r>
            <a:r>
              <a:rPr lang="en-US" altLang="zh-CN" dirty="0"/>
              <a:t> and </a:t>
            </a:r>
            <a:r>
              <a:rPr lang="en-US" altLang="zh-CN" dirty="0">
                <a:hlinkClick r:id="rId5" tooltip="13.1.20 CREATE TABLE Statement"/>
              </a:rPr>
              <a:t>CREATE TABLE</a:t>
            </a:r>
            <a:r>
              <a:rPr lang="en-US" altLang="zh-CN" dirty="0"/>
              <a:t> might be fastest.</a:t>
            </a:r>
          </a:p>
          <a:p>
            <a:pPr lvl="1" fontAlgn="base"/>
            <a:r>
              <a:rPr lang="en-US" altLang="zh-CN" dirty="0"/>
              <a:t>Because the primary key is integral to the storage layout of each </a:t>
            </a:r>
            <a:r>
              <a:rPr lang="en-US" altLang="zh-CN" dirty="0" err="1"/>
              <a:t>InnoDB</a:t>
            </a:r>
            <a:r>
              <a:rPr lang="en-US" altLang="zh-CN" dirty="0"/>
              <a:t> table, </a:t>
            </a:r>
          </a:p>
          <a:p>
            <a:pPr lvl="2" fontAlgn="base"/>
            <a:r>
              <a:rPr lang="en-US" altLang="zh-CN" dirty="0"/>
              <a:t>and changing the definition of the primary key involves reorganizing the whole table, </a:t>
            </a:r>
          </a:p>
          <a:p>
            <a:pPr lvl="2" fontAlgn="base"/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en-US" altLang="zh-CN" dirty="0"/>
              <a:t> set up the primary key as part of the </a:t>
            </a:r>
            <a:r>
              <a:rPr lang="en-US" altLang="zh-CN" dirty="0">
                <a:hlinkClick r:id="rId5" tooltip="13.1.20 CREATE TABLE Statement"/>
              </a:rPr>
              <a:t>CREATE TABLE</a:t>
            </a:r>
            <a:r>
              <a:rPr lang="en-US" altLang="zh-CN" dirty="0"/>
              <a:t> statement, </a:t>
            </a:r>
          </a:p>
          <a:p>
            <a:pPr lvl="2" fontAlgn="base"/>
            <a:r>
              <a:rPr lang="en-US" altLang="zh-CN" dirty="0"/>
              <a:t>and plan ahead so that you do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need to </a:t>
            </a:r>
            <a:r>
              <a:rPr lang="en-US" altLang="zh-CN" dirty="0">
                <a:solidFill>
                  <a:srgbClr val="FF0000"/>
                </a:solidFill>
              </a:rPr>
              <a:t>ALTER</a:t>
            </a:r>
            <a:r>
              <a:rPr lang="en-US" altLang="zh-CN" dirty="0"/>
              <a:t> or </a:t>
            </a:r>
            <a:r>
              <a:rPr lang="en-US" altLang="zh-CN" dirty="0">
                <a:solidFill>
                  <a:srgbClr val="FF0000"/>
                </a:solidFill>
              </a:rPr>
              <a:t>DROP</a:t>
            </a:r>
            <a:r>
              <a:rPr lang="en-US" altLang="zh-CN" dirty="0"/>
              <a:t> the primary key afterward.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33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MEMORY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Consider using MEMORY tables for 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noncritical data </a:t>
            </a:r>
            <a:r>
              <a:rPr lang="en-US" altLang="zh-CN" dirty="0"/>
              <a:t>that is accessed often, and is </a:t>
            </a:r>
            <a:r>
              <a:rPr lang="en-US" altLang="zh-CN" dirty="0">
                <a:solidFill>
                  <a:srgbClr val="FF0000"/>
                </a:solidFill>
              </a:rPr>
              <a:t>read-only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rarely updated</a:t>
            </a:r>
            <a:r>
              <a:rPr lang="en-US" altLang="zh-CN" dirty="0"/>
              <a:t>. </a:t>
            </a:r>
          </a:p>
          <a:p>
            <a:pPr fontAlgn="base"/>
            <a:r>
              <a:rPr lang="en-US" altLang="zh-CN" dirty="0"/>
              <a:t>For best performance with MEMORY tables, </a:t>
            </a:r>
          </a:p>
          <a:p>
            <a:pPr lvl="1" fontAlgn="base"/>
            <a:r>
              <a:rPr lang="en-US" altLang="zh-CN" dirty="0"/>
              <a:t>examine the kinds of queries against each table, and specify the type to use for each associated index, either </a:t>
            </a:r>
            <a:r>
              <a:rPr lang="en-US" altLang="zh-CN" dirty="0">
                <a:solidFill>
                  <a:srgbClr val="FF0000"/>
                </a:solidFill>
              </a:rPr>
              <a:t>a B-tree index </a:t>
            </a:r>
            <a:r>
              <a:rPr lang="en-US" altLang="zh-CN" dirty="0"/>
              <a:t>or a </a:t>
            </a:r>
            <a:r>
              <a:rPr lang="en-US" altLang="zh-CN" dirty="0">
                <a:solidFill>
                  <a:srgbClr val="FF0000"/>
                </a:solidFill>
              </a:rPr>
              <a:t>hash index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On the </a:t>
            </a:r>
            <a:r>
              <a:rPr lang="en-US" altLang="zh-CN" dirty="0">
                <a:hlinkClick r:id="rId3" tooltip="13.1.15 CREATE INDEX Statement"/>
              </a:rPr>
              <a:t>CREATE INDEX</a:t>
            </a:r>
            <a:r>
              <a:rPr lang="en-US" altLang="zh-CN" dirty="0"/>
              <a:t> statement, use the clause </a:t>
            </a:r>
            <a:r>
              <a:rPr lang="en-US" altLang="zh-CN" dirty="0">
                <a:solidFill>
                  <a:srgbClr val="FF0000"/>
                </a:solidFill>
              </a:rPr>
              <a:t>USING BTREE </a:t>
            </a:r>
            <a:r>
              <a:rPr lang="en-US" altLang="zh-CN" dirty="0"/>
              <a:t>or </a:t>
            </a:r>
            <a:r>
              <a:rPr lang="en-US" altLang="zh-CN" dirty="0">
                <a:solidFill>
                  <a:srgbClr val="FF0000"/>
                </a:solidFill>
              </a:rPr>
              <a:t>USING HASH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B-tree indexes are fast for queries that do greater-than or less-than comparisons through operators such as &gt; or BETWEEN. </a:t>
            </a:r>
          </a:p>
          <a:p>
            <a:pPr lvl="2" fontAlgn="base"/>
            <a:r>
              <a:rPr lang="en-US" altLang="zh-CN" dirty="0"/>
              <a:t>Hash indexes are only fast for queries that look up single values through the = operator, or a restricted set of values through the IN operator.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2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 err="1"/>
              <a:t>InnoDB</a:t>
            </a:r>
            <a:r>
              <a:rPr lang="en-US" altLang="zh-CN" dirty="0"/>
              <a:t> Buffer Pool Optimization</a:t>
            </a:r>
          </a:p>
          <a:p>
            <a:pPr lvl="1" fontAlgn="base"/>
            <a:r>
              <a:rPr lang="en-US" altLang="zh-CN" dirty="0">
                <a:hlinkClick r:id="rId3" tooltip="Chapter 15 The InnoDB Storage Engine"/>
              </a:rPr>
              <a:t>InnoDB</a:t>
            </a:r>
            <a:r>
              <a:rPr lang="en-US" altLang="zh-CN" dirty="0"/>
              <a:t> maintains a storage area called the </a:t>
            </a:r>
            <a:r>
              <a:rPr lang="en-US" altLang="zh-CN" dirty="0">
                <a:hlinkClick r:id="rId4" tooltip="buffer pool"/>
              </a:rPr>
              <a:t>buffer pool</a:t>
            </a:r>
            <a:r>
              <a:rPr lang="en-US" altLang="zh-CN" dirty="0"/>
              <a:t> for caching data and indexes in memory. </a:t>
            </a:r>
          </a:p>
          <a:p>
            <a:pPr lvl="1" fontAlgn="base"/>
            <a:endParaRPr lang="en-US" altLang="zh-CN" dirty="0"/>
          </a:p>
          <a:p>
            <a:pPr lvl="1" fontAlgn="base"/>
            <a:r>
              <a:rPr lang="en-US" altLang="zh-CN" dirty="0">
                <a:hlinkClick r:id="rId5" tooltip="15.8.3.4 Configuring InnoDB Buffer Pool Prefetching (Read-Ahead)"/>
              </a:rPr>
              <a:t>Configuring InnoDB Buffer Pool Prefetching (Read-Ahead)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6" tooltip="15.8.3.5 Configuring Buffer Pool Flushing"/>
              </a:rPr>
              <a:t>Configuring Buffer Pool Flushing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7" tooltip="15.8.3.3 Making the Buffer Pool Scan Resistant"/>
              </a:rPr>
              <a:t>Making the Buffer Pool Scan Resistant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8" tooltip="15.8.3.2 Configuring Multiple Buffer Pool Instances"/>
              </a:rPr>
              <a:t>Configuring Multiple Buffer Pool Instances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9" tooltip="15.8.3.6 Saving and Restoring the Buffer Pool State"/>
              </a:rPr>
              <a:t>Saving and Restoring the Buffer Pool State</a:t>
            </a:r>
            <a:endParaRPr lang="en-US" altLang="zh-CN" dirty="0"/>
          </a:p>
          <a:p>
            <a:pPr lvl="1" fontAlgn="base"/>
            <a:r>
              <a:rPr lang="en-US" altLang="zh-CN" dirty="0">
                <a:hlinkClick r:id="rId10" tooltip="15.8.3.1 Configuring InnoDB Buffer Pool Size"/>
              </a:rPr>
              <a:t>Configuring InnoDB Buffer Pool Size</a:t>
            </a: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38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zh-CN" dirty="0"/>
              <a:t>Configuring </a:t>
            </a:r>
            <a:r>
              <a:rPr lang="en-US" altLang="zh-CN" dirty="0" err="1"/>
              <a:t>InnoDB</a:t>
            </a:r>
            <a:r>
              <a:rPr lang="en-US" altLang="zh-CN" dirty="0"/>
              <a:t> Buffer Pool Size</a:t>
            </a:r>
          </a:p>
          <a:p>
            <a:pPr lvl="1" fontAlgn="base"/>
            <a:r>
              <a:rPr lang="en-US" altLang="zh-CN" dirty="0"/>
              <a:t>When increasing or decreasing </a:t>
            </a:r>
            <a:r>
              <a:rPr lang="en-US" altLang="zh-CN" dirty="0">
                <a:hlinkClick r:id="rId3"/>
              </a:rPr>
              <a:t>innodb_buffer_pool_size</a:t>
            </a:r>
            <a:r>
              <a:rPr lang="en-US" altLang="zh-CN" dirty="0"/>
              <a:t>, the operation is performed in chunks. </a:t>
            </a:r>
          </a:p>
          <a:p>
            <a:pPr lvl="2" fontAlgn="base"/>
            <a:r>
              <a:rPr lang="en-US" altLang="zh-CN" dirty="0"/>
              <a:t>Chunk size is defined by the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innodb_buffer_pool_chunk_size</a:t>
            </a:r>
            <a:r>
              <a:rPr lang="en-US" altLang="zh-CN" dirty="0"/>
              <a:t> configuration option, which has a default of </a:t>
            </a:r>
            <a:r>
              <a:rPr lang="en-US" altLang="zh-CN" dirty="0">
                <a:solidFill>
                  <a:srgbClr val="FF0000"/>
                </a:solidFill>
              </a:rPr>
              <a:t>128M</a:t>
            </a:r>
            <a:r>
              <a:rPr lang="en-US" altLang="zh-CN" dirty="0"/>
              <a:t>. </a:t>
            </a:r>
            <a:r>
              <a:rPr lang="zh-CN" altLang="en-US" dirty="0"/>
              <a:t> </a:t>
            </a:r>
            <a:r>
              <a:rPr lang="en-US" altLang="zh-CN" dirty="0"/>
              <a:t>Buffer pool size must always be equal to or a multiple of </a:t>
            </a:r>
            <a:r>
              <a:rPr lang="en-US" altLang="zh-CN" dirty="0">
                <a:hlinkClick r:id="rId4"/>
              </a:rPr>
              <a:t>innodb_buffer_pool_chunk_size</a:t>
            </a:r>
            <a:r>
              <a:rPr lang="en-US" altLang="zh-CN" dirty="0"/>
              <a:t> * </a:t>
            </a:r>
            <a:r>
              <a:rPr lang="en-US" altLang="zh-CN" dirty="0">
                <a:hlinkClick r:id="rId5"/>
              </a:rPr>
              <a:t>innodb_buffer_pool_instances</a:t>
            </a:r>
            <a:r>
              <a:rPr lang="en-US" altLang="zh-CN" dirty="0"/>
              <a:t>. </a:t>
            </a:r>
          </a:p>
          <a:p>
            <a:pPr lvl="2" fontAlgn="base"/>
            <a:endParaRPr lang="en-US" altLang="zh-CN" dirty="0"/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shell&gt; </a:t>
            </a:r>
            <a:r>
              <a:rPr lang="en-US" altLang="zh-CN" sz="1200" dirty="0" err="1">
                <a:solidFill>
                  <a:srgbClr val="555555"/>
                </a:solidFill>
                <a:latin typeface="+mn-lt"/>
              </a:rPr>
              <a:t>mysqld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--</a:t>
            </a:r>
            <a:r>
              <a:rPr lang="en-US" altLang="zh-CN" sz="1200" dirty="0" err="1">
                <a:solidFill>
                  <a:srgbClr val="555555"/>
                </a:solidFill>
                <a:latin typeface="+mn-lt"/>
              </a:rPr>
              <a:t>innodb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-buffer-pool-size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=</a:t>
            </a:r>
            <a:r>
              <a:rPr lang="en-US" altLang="zh-CN" sz="1200" dirty="0">
                <a:solidFill>
                  <a:srgbClr val="0077AA"/>
                </a:solidFill>
                <a:latin typeface="+mn-lt"/>
              </a:rPr>
              <a:t>8G --</a:t>
            </a:r>
            <a:r>
              <a:rPr lang="en-US" altLang="zh-CN" sz="1200" dirty="0" err="1">
                <a:solidFill>
                  <a:srgbClr val="0077AA"/>
                </a:solidFill>
                <a:latin typeface="+mn-lt"/>
              </a:rPr>
              <a:t>innodb</a:t>
            </a:r>
            <a:r>
              <a:rPr lang="en-US" altLang="zh-CN" sz="1200" dirty="0">
                <a:solidFill>
                  <a:srgbClr val="0077AA"/>
                </a:solidFill>
                <a:latin typeface="+mn-lt"/>
              </a:rPr>
              <a:t>-buffer-pool-instances=16</a:t>
            </a:r>
            <a:endParaRPr lang="en-US" altLang="zh-CN" sz="1200" dirty="0">
              <a:solidFill>
                <a:srgbClr val="555555"/>
              </a:solidFill>
              <a:latin typeface="+mn-lt"/>
            </a:endParaRPr>
          </a:p>
          <a:p>
            <a:pPr marL="600075" lvl="2" indent="0" fontAlgn="base">
              <a:buNone/>
            </a:pPr>
            <a:r>
              <a:rPr lang="en-US" altLang="zh-CN" sz="1200" dirty="0" err="1">
                <a:solidFill>
                  <a:srgbClr val="A67F59"/>
                </a:solidFill>
                <a:latin typeface="+mn-lt"/>
              </a:rPr>
              <a:t>mysql</a:t>
            </a:r>
            <a:r>
              <a:rPr lang="en-US" altLang="zh-CN" sz="1200" dirty="0">
                <a:solidFill>
                  <a:srgbClr val="A67F59"/>
                </a:solidFill>
                <a:latin typeface="+mn-lt"/>
              </a:rPr>
              <a:t>&gt;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  <a:r>
              <a:rPr lang="en-US" altLang="zh-CN" sz="1200" dirty="0">
                <a:solidFill>
                  <a:srgbClr val="0077AA"/>
                </a:solidFill>
                <a:latin typeface="+mn-lt"/>
              </a:rPr>
              <a:t>SELECT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  <a:r>
              <a:rPr lang="en-US" altLang="zh-CN" sz="1200" dirty="0">
                <a:solidFill>
                  <a:srgbClr val="EE9900"/>
                </a:solidFill>
                <a:latin typeface="+mn-lt"/>
              </a:rPr>
              <a:t>@@</a:t>
            </a:r>
            <a:r>
              <a:rPr lang="en-US" altLang="zh-CN" sz="1200" dirty="0" err="1">
                <a:solidFill>
                  <a:srgbClr val="EE9900"/>
                </a:solidFill>
                <a:latin typeface="+mn-lt"/>
              </a:rPr>
              <a:t>innodb_buffer_pool_size</a:t>
            </a:r>
            <a:r>
              <a:rPr lang="en-US" altLang="zh-CN" sz="1200" dirty="0">
                <a:solidFill>
                  <a:srgbClr val="A67F59"/>
                </a:solidFill>
                <a:latin typeface="+mn-lt"/>
              </a:rPr>
              <a:t>/</a:t>
            </a:r>
            <a:r>
              <a:rPr lang="en-US" altLang="zh-CN" sz="1200" dirty="0">
                <a:solidFill>
                  <a:srgbClr val="990055"/>
                </a:solidFill>
                <a:latin typeface="+mn-lt"/>
              </a:rPr>
              <a:t>1024</a:t>
            </a:r>
            <a:r>
              <a:rPr lang="en-US" altLang="zh-CN" sz="1200" dirty="0">
                <a:solidFill>
                  <a:srgbClr val="A67F59"/>
                </a:solidFill>
                <a:latin typeface="+mn-lt"/>
              </a:rPr>
              <a:t>/</a:t>
            </a:r>
            <a:r>
              <a:rPr lang="en-US" altLang="zh-CN" sz="1200" dirty="0">
                <a:solidFill>
                  <a:srgbClr val="990055"/>
                </a:solidFill>
                <a:latin typeface="+mn-lt"/>
              </a:rPr>
              <a:t>1024</a:t>
            </a:r>
            <a:r>
              <a:rPr lang="en-US" altLang="zh-CN" sz="1200" dirty="0">
                <a:solidFill>
                  <a:srgbClr val="A67F59"/>
                </a:solidFill>
                <a:latin typeface="+mn-lt"/>
              </a:rPr>
              <a:t>/</a:t>
            </a:r>
            <a:r>
              <a:rPr lang="en-US" altLang="zh-CN" sz="1200" dirty="0">
                <a:solidFill>
                  <a:srgbClr val="990055"/>
                </a:solidFill>
                <a:latin typeface="+mn-lt"/>
              </a:rPr>
              <a:t>1024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;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+-----------------------</a:t>
            </a:r>
            <a:r>
              <a:rPr lang="en-US" altLang="zh-CN" sz="1200" dirty="0">
                <a:solidFill>
                  <a:srgbClr val="999999"/>
                </a:solidFill>
              </a:rPr>
              <a:t>--------------------------------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----------+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|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  <a:r>
              <a:rPr lang="zh-CN" altLang="en-US" sz="1200" dirty="0">
                <a:solidFill>
                  <a:srgbClr val="555555"/>
                </a:solidFill>
                <a:latin typeface="+mn-lt"/>
              </a:rPr>
              <a:t>      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@@</a:t>
            </a:r>
            <a:r>
              <a:rPr lang="en-US" altLang="zh-CN" sz="1200" dirty="0" err="1">
                <a:solidFill>
                  <a:srgbClr val="555555"/>
                </a:solidFill>
                <a:latin typeface="+mn-lt"/>
              </a:rPr>
              <a:t>innodb_buffer_pool_size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/1024/1024/1024 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|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+---------------------------</a:t>
            </a:r>
            <a:r>
              <a:rPr lang="en-US" altLang="zh-CN" sz="1200" dirty="0">
                <a:solidFill>
                  <a:srgbClr val="999999"/>
                </a:solidFill>
              </a:rPr>
              <a:t>------------------------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---------------+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|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  <a:r>
              <a:rPr lang="zh-CN" altLang="en-US" sz="1200" dirty="0">
                <a:solidFill>
                  <a:srgbClr val="555555"/>
                </a:solidFill>
                <a:latin typeface="+mn-lt"/>
              </a:rPr>
              <a:t>                                                             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8.000000000000 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|</a:t>
            </a:r>
            <a:r>
              <a:rPr lang="en-US" altLang="zh-CN" sz="1200" dirty="0">
                <a:solidFill>
                  <a:srgbClr val="555555"/>
                </a:solidFill>
                <a:latin typeface="+mn-lt"/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+-------------------------</a:t>
            </a:r>
            <a:r>
              <a:rPr lang="en-US" altLang="zh-CN" sz="1200" dirty="0">
                <a:solidFill>
                  <a:srgbClr val="999999"/>
                </a:solidFill>
              </a:rPr>
              <a:t>------------------------</a:t>
            </a:r>
            <a:r>
              <a:rPr lang="en-US" altLang="zh-CN" sz="1200" dirty="0">
                <a:solidFill>
                  <a:srgbClr val="999999"/>
                </a:solidFill>
                <a:latin typeface="+mn-lt"/>
              </a:rPr>
              <a:t>-----------------+</a:t>
            </a:r>
          </a:p>
          <a:p>
            <a:pPr marL="600075" lvl="2" indent="0" fontAlgn="base">
              <a:buNone/>
            </a:pPr>
            <a:endParaRPr lang="en-US" altLang="zh-CN" sz="1200" dirty="0">
              <a:solidFill>
                <a:srgbClr val="555555"/>
              </a:solidFill>
              <a:latin typeface="+mn-lt"/>
            </a:endParaRP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555555"/>
                </a:solidFill>
              </a:rPr>
              <a:t>shell&gt; </a:t>
            </a:r>
            <a:r>
              <a:rPr lang="en-US" altLang="zh-CN" sz="1200" dirty="0" err="1">
                <a:solidFill>
                  <a:srgbClr val="555555"/>
                </a:solidFill>
              </a:rPr>
              <a:t>mysqld</a:t>
            </a:r>
            <a:r>
              <a:rPr lang="en-US" altLang="zh-CN" sz="1200" dirty="0">
                <a:solidFill>
                  <a:srgbClr val="555555"/>
                </a:solidFill>
              </a:rPr>
              <a:t> --</a:t>
            </a:r>
            <a:r>
              <a:rPr lang="en-US" altLang="zh-CN" sz="1200" dirty="0" err="1">
                <a:solidFill>
                  <a:srgbClr val="555555"/>
                </a:solidFill>
              </a:rPr>
              <a:t>innodb</a:t>
            </a:r>
            <a:r>
              <a:rPr lang="en-US" altLang="zh-CN" sz="1200" dirty="0">
                <a:solidFill>
                  <a:srgbClr val="555555"/>
                </a:solidFill>
              </a:rPr>
              <a:t>-buffer-pool-size</a:t>
            </a:r>
            <a:r>
              <a:rPr lang="en-US" altLang="zh-CN" sz="1200" dirty="0">
                <a:solidFill>
                  <a:srgbClr val="999999"/>
                </a:solidFill>
              </a:rPr>
              <a:t>=</a:t>
            </a:r>
            <a:r>
              <a:rPr lang="en-US" altLang="zh-CN" sz="1200" dirty="0">
                <a:solidFill>
                  <a:srgbClr val="0077AA"/>
                </a:solidFill>
              </a:rPr>
              <a:t>9G --</a:t>
            </a:r>
            <a:r>
              <a:rPr lang="en-US" altLang="zh-CN" sz="1200" dirty="0" err="1">
                <a:solidFill>
                  <a:srgbClr val="0077AA"/>
                </a:solidFill>
              </a:rPr>
              <a:t>innodb</a:t>
            </a:r>
            <a:r>
              <a:rPr lang="en-US" altLang="zh-CN" sz="1200" dirty="0">
                <a:solidFill>
                  <a:srgbClr val="0077AA"/>
                </a:solidFill>
              </a:rPr>
              <a:t>-buffer-pool-instances=16</a:t>
            </a:r>
            <a:endParaRPr lang="en-US" altLang="zh-CN" sz="1200" dirty="0">
              <a:solidFill>
                <a:srgbClr val="555555"/>
              </a:solidFill>
            </a:endParaRPr>
          </a:p>
          <a:p>
            <a:pPr marL="600075" lvl="2" indent="0" fontAlgn="base">
              <a:buNone/>
            </a:pPr>
            <a:r>
              <a:rPr lang="en-US" altLang="zh-CN" sz="1200" dirty="0" err="1">
                <a:solidFill>
                  <a:srgbClr val="A67F59"/>
                </a:solidFill>
              </a:rPr>
              <a:t>mysql</a:t>
            </a:r>
            <a:r>
              <a:rPr lang="en-US" altLang="zh-CN" sz="1200" dirty="0">
                <a:solidFill>
                  <a:srgbClr val="A67F59"/>
                </a:solidFill>
              </a:rPr>
              <a:t>&gt;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  <a:r>
              <a:rPr lang="en-US" altLang="zh-CN" sz="1200" dirty="0">
                <a:solidFill>
                  <a:srgbClr val="0077AA"/>
                </a:solidFill>
              </a:rPr>
              <a:t>SELECT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  <a:r>
              <a:rPr lang="en-US" altLang="zh-CN" sz="1200" dirty="0">
                <a:solidFill>
                  <a:srgbClr val="EE9900"/>
                </a:solidFill>
              </a:rPr>
              <a:t>@@</a:t>
            </a:r>
            <a:r>
              <a:rPr lang="en-US" altLang="zh-CN" sz="1200" dirty="0" err="1">
                <a:solidFill>
                  <a:srgbClr val="EE9900"/>
                </a:solidFill>
              </a:rPr>
              <a:t>innodb_buffer_pool_size</a:t>
            </a:r>
            <a:r>
              <a:rPr lang="en-US" altLang="zh-CN" sz="1200" dirty="0">
                <a:solidFill>
                  <a:srgbClr val="A67F59"/>
                </a:solidFill>
              </a:rPr>
              <a:t>/</a:t>
            </a:r>
            <a:r>
              <a:rPr lang="en-US" altLang="zh-CN" sz="1200" dirty="0">
                <a:solidFill>
                  <a:srgbClr val="990055"/>
                </a:solidFill>
              </a:rPr>
              <a:t>1024</a:t>
            </a:r>
            <a:r>
              <a:rPr lang="en-US" altLang="zh-CN" sz="1200" dirty="0">
                <a:solidFill>
                  <a:srgbClr val="A67F59"/>
                </a:solidFill>
              </a:rPr>
              <a:t>/</a:t>
            </a:r>
            <a:r>
              <a:rPr lang="en-US" altLang="zh-CN" sz="1200" dirty="0">
                <a:solidFill>
                  <a:srgbClr val="990055"/>
                </a:solidFill>
              </a:rPr>
              <a:t>1024</a:t>
            </a:r>
            <a:r>
              <a:rPr lang="en-US" altLang="zh-CN" sz="1200" dirty="0">
                <a:solidFill>
                  <a:srgbClr val="A67F59"/>
                </a:solidFill>
              </a:rPr>
              <a:t>/</a:t>
            </a:r>
            <a:r>
              <a:rPr lang="en-US" altLang="zh-CN" sz="1200" dirty="0">
                <a:solidFill>
                  <a:srgbClr val="990055"/>
                </a:solidFill>
              </a:rPr>
              <a:t>1024</a:t>
            </a:r>
            <a:r>
              <a:rPr lang="en-US" altLang="zh-CN" sz="1200" dirty="0">
                <a:solidFill>
                  <a:srgbClr val="999999"/>
                </a:solidFill>
              </a:rPr>
              <a:t>;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</a:rPr>
              <a:t>+----------------------------------------------------------------+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</a:rPr>
              <a:t>|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  <a:r>
              <a:rPr lang="zh-CN" altLang="en-US" sz="1200" dirty="0">
                <a:solidFill>
                  <a:srgbClr val="555555"/>
                </a:solidFill>
              </a:rPr>
              <a:t>      </a:t>
            </a:r>
            <a:r>
              <a:rPr lang="en-US" altLang="zh-CN" sz="1200" dirty="0">
                <a:solidFill>
                  <a:srgbClr val="555555"/>
                </a:solidFill>
              </a:rPr>
              <a:t>@@</a:t>
            </a:r>
            <a:r>
              <a:rPr lang="en-US" altLang="zh-CN" sz="1200" dirty="0" err="1">
                <a:solidFill>
                  <a:srgbClr val="555555"/>
                </a:solidFill>
              </a:rPr>
              <a:t>innodb_buffer_pool_size</a:t>
            </a:r>
            <a:r>
              <a:rPr lang="en-US" altLang="zh-CN" sz="1200" dirty="0">
                <a:solidFill>
                  <a:srgbClr val="555555"/>
                </a:solidFill>
              </a:rPr>
              <a:t>/1024/1024/1024 </a:t>
            </a:r>
            <a:r>
              <a:rPr lang="en-US" altLang="zh-CN" sz="1200" dirty="0">
                <a:solidFill>
                  <a:srgbClr val="999999"/>
                </a:solidFill>
              </a:rPr>
              <a:t>|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</a:rPr>
              <a:t>+----------------------------------------------------------------+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</a:rPr>
              <a:t>|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  <a:r>
              <a:rPr lang="zh-CN" altLang="en-US" sz="1200" dirty="0">
                <a:solidFill>
                  <a:srgbClr val="555555"/>
                </a:solidFill>
              </a:rPr>
              <a:t>                                                              </a:t>
            </a:r>
            <a:r>
              <a:rPr lang="en-US" altLang="zh-CN" sz="1200" dirty="0">
                <a:solidFill>
                  <a:srgbClr val="555555"/>
                </a:solidFill>
              </a:rPr>
              <a:t>10.000000000000 </a:t>
            </a:r>
            <a:r>
              <a:rPr lang="en-US" altLang="zh-CN" sz="1200" dirty="0">
                <a:solidFill>
                  <a:srgbClr val="999999"/>
                </a:solidFill>
              </a:rPr>
              <a:t>|</a:t>
            </a:r>
            <a:r>
              <a:rPr lang="en-US" altLang="zh-CN" sz="1200" dirty="0">
                <a:solidFill>
                  <a:srgbClr val="555555"/>
                </a:solidFill>
              </a:rPr>
              <a:t> </a:t>
            </a:r>
          </a:p>
          <a:p>
            <a:pPr marL="600075" lvl="2" indent="0" fontAlgn="base">
              <a:buNone/>
            </a:pPr>
            <a:r>
              <a:rPr lang="en-US" altLang="zh-CN" sz="1200" dirty="0">
                <a:solidFill>
                  <a:srgbClr val="999999"/>
                </a:solidFill>
              </a:rPr>
              <a:t>+----------------------------------------------------------------+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89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Configuring Multiple Buffer Pool Instances</a:t>
            </a:r>
          </a:p>
          <a:p>
            <a:pPr lvl="1" fontAlgn="base"/>
            <a:r>
              <a:rPr lang="en-US" altLang="zh-CN" dirty="0"/>
              <a:t>For systems with buffer pools in the </a:t>
            </a:r>
            <a:r>
              <a:rPr lang="en-US" altLang="zh-CN" dirty="0">
                <a:solidFill>
                  <a:srgbClr val="FF0000"/>
                </a:solidFill>
              </a:rPr>
              <a:t>multi-gigabyte</a:t>
            </a:r>
            <a:r>
              <a:rPr lang="en-US" altLang="zh-CN" dirty="0"/>
              <a:t> range, dividing the buffer pool into </a:t>
            </a:r>
            <a:r>
              <a:rPr lang="en-US" altLang="zh-CN" dirty="0">
                <a:solidFill>
                  <a:srgbClr val="FF0000"/>
                </a:solidFill>
              </a:rPr>
              <a:t>separate instances can improve concurrency</a:t>
            </a:r>
            <a:r>
              <a:rPr lang="en-US" altLang="zh-CN" dirty="0"/>
              <a:t>, by reducing contention as different threads read and write to cached pages. </a:t>
            </a:r>
          </a:p>
          <a:p>
            <a:pPr lvl="1" fontAlgn="base"/>
            <a:r>
              <a:rPr lang="en-US" altLang="zh-CN" dirty="0"/>
              <a:t>Multiple buffer pool instances are configured using the </a:t>
            </a:r>
            <a:r>
              <a:rPr lang="en-US" altLang="zh-CN" dirty="0">
                <a:hlinkClick r:id="rId3"/>
              </a:rPr>
              <a:t>innodb_buffer_pool_instances</a:t>
            </a:r>
            <a:r>
              <a:rPr lang="en-US" altLang="zh-CN" dirty="0"/>
              <a:t> configuration option, and you might also adjust the </a:t>
            </a:r>
            <a:r>
              <a:rPr lang="en-US" altLang="zh-CN" dirty="0">
                <a:hlinkClick r:id="rId4"/>
              </a:rPr>
              <a:t>innodb_buffer_pool_size</a:t>
            </a:r>
            <a:r>
              <a:rPr lang="en-US" altLang="zh-CN" dirty="0"/>
              <a:t> value.</a:t>
            </a:r>
          </a:p>
          <a:p>
            <a:pPr lvl="1" fontAlgn="base"/>
            <a:r>
              <a:rPr lang="en-US" altLang="zh-CN" dirty="0"/>
              <a:t>When the </a:t>
            </a:r>
            <a:r>
              <a:rPr lang="en-US" altLang="zh-CN" dirty="0" err="1"/>
              <a:t>InnoDB</a:t>
            </a:r>
            <a:r>
              <a:rPr lang="en-US" altLang="zh-CN" dirty="0"/>
              <a:t> buffer pool is large, many data requests can be satisfied by retrieving from memory.</a:t>
            </a:r>
          </a:p>
          <a:p>
            <a:pPr lvl="1" fontAlgn="base"/>
            <a:r>
              <a:rPr lang="en-US" altLang="zh-CN" dirty="0"/>
              <a:t>To enable multiple buffer pool instances, set the </a:t>
            </a:r>
            <a:r>
              <a:rPr lang="en-US" altLang="zh-CN" dirty="0" err="1">
                <a:solidFill>
                  <a:srgbClr val="FF0000"/>
                </a:solidFill>
              </a:rPr>
              <a:t>innodb_buffer_pool_instances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configuration option to a value </a:t>
            </a:r>
            <a:r>
              <a:rPr lang="en-US" altLang="zh-CN" dirty="0">
                <a:solidFill>
                  <a:srgbClr val="FF0000"/>
                </a:solidFill>
              </a:rPr>
              <a:t>greater than 1 (the default) up to 64 (the maximum)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This option takes effect only when you set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 err="1">
                <a:solidFill>
                  <a:srgbClr val="FF0000"/>
                </a:solidFill>
              </a:rPr>
              <a:t>innodb_buffer_pool_size</a:t>
            </a:r>
            <a:r>
              <a:rPr lang="en-US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/>
              <a:t>to a size of </a:t>
            </a:r>
            <a:r>
              <a:rPr lang="en-US" altLang="zh-CN" dirty="0">
                <a:solidFill>
                  <a:srgbClr val="FF0000"/>
                </a:solidFill>
              </a:rPr>
              <a:t>1GB or more</a:t>
            </a:r>
            <a:r>
              <a:rPr lang="en-US" altLang="zh-CN" dirty="0"/>
              <a:t>. The total size you specify is divided among all the buffer pools. For best efficiency, specify a combination of </a:t>
            </a:r>
            <a:r>
              <a:rPr lang="en-US" altLang="zh-CN" dirty="0">
                <a:hlinkClick r:id="rId3"/>
              </a:rPr>
              <a:t>innodb_buffer_pool_instances</a:t>
            </a:r>
            <a:r>
              <a:rPr lang="en-US" altLang="zh-CN" dirty="0"/>
              <a:t> and </a:t>
            </a:r>
            <a:r>
              <a:rPr lang="en-US" altLang="zh-CN" dirty="0">
                <a:hlinkClick r:id="rId4"/>
              </a:rPr>
              <a:t>innodb_buffer_pool_size</a:t>
            </a:r>
            <a:r>
              <a:rPr lang="en-US" altLang="zh-CN" dirty="0"/>
              <a:t> so that each buffer pool instance is </a:t>
            </a:r>
            <a:r>
              <a:rPr lang="en-US" altLang="zh-CN" dirty="0">
                <a:solidFill>
                  <a:srgbClr val="FF0000"/>
                </a:solidFill>
              </a:rPr>
              <a:t>at least 1GB</a:t>
            </a:r>
            <a:r>
              <a:rPr lang="en-US" altLang="zh-CN" dirty="0"/>
              <a:t>.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3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Making the Buffer Pool Scan Resistant</a:t>
            </a:r>
          </a:p>
          <a:p>
            <a:pPr lvl="1" fontAlgn="base"/>
            <a:r>
              <a:rPr lang="en-US" altLang="zh-CN" dirty="0"/>
              <a:t>Rather than using a strict </a:t>
            </a:r>
            <a:r>
              <a:rPr lang="en-US" altLang="zh-CN" dirty="0">
                <a:hlinkClick r:id="rId3" tooltip="LRU"/>
              </a:rPr>
              <a:t>LRU</a:t>
            </a:r>
            <a:r>
              <a:rPr lang="en-US" altLang="zh-CN" dirty="0"/>
              <a:t> algorithm, </a:t>
            </a:r>
          </a:p>
          <a:p>
            <a:pPr lvl="2" fontAlgn="base"/>
            <a:r>
              <a:rPr lang="en-US" altLang="zh-CN" dirty="0" err="1"/>
              <a:t>InnoDB</a:t>
            </a:r>
            <a:r>
              <a:rPr lang="en-US" altLang="zh-CN" dirty="0"/>
              <a:t> uses a technique to minimize the amount of data that is brought into the </a:t>
            </a:r>
            <a:r>
              <a:rPr lang="en-US" altLang="zh-CN" dirty="0">
                <a:hlinkClick r:id="rId4" tooltip="buffer pool"/>
              </a:rPr>
              <a:t>buffer pool</a:t>
            </a:r>
            <a:r>
              <a:rPr lang="en-US" altLang="zh-CN" dirty="0"/>
              <a:t> and never accessed again. </a:t>
            </a:r>
          </a:p>
          <a:p>
            <a:pPr lvl="2" fontAlgn="base"/>
            <a:r>
              <a:rPr lang="en-US" altLang="zh-CN" dirty="0"/>
              <a:t>The goal is to make sure that frequently accessed (“hot”) pages remain in the buffer pool, even as </a:t>
            </a:r>
            <a:r>
              <a:rPr lang="en-US" altLang="zh-CN" dirty="0">
                <a:hlinkClick r:id="rId5" tooltip="read-ahead"/>
              </a:rPr>
              <a:t>read-ahead</a:t>
            </a:r>
            <a:r>
              <a:rPr lang="en-US" altLang="zh-CN" dirty="0"/>
              <a:t> and </a:t>
            </a:r>
            <a:r>
              <a:rPr lang="en-US" altLang="zh-CN" dirty="0">
                <a:hlinkClick r:id="rId6" tooltip="full table scan"/>
              </a:rPr>
              <a:t>full table scans</a:t>
            </a:r>
            <a:r>
              <a:rPr lang="en-US" altLang="zh-CN" dirty="0"/>
              <a:t> bring in new blocks that might or might not be accessed afterward.</a:t>
            </a:r>
          </a:p>
          <a:p>
            <a:pPr lvl="1" fontAlgn="base"/>
            <a:r>
              <a:rPr lang="en-US" altLang="zh-CN" dirty="0"/>
              <a:t>Newly read blocks are inserted into </a:t>
            </a:r>
            <a:r>
              <a:rPr lang="en-US" altLang="zh-CN" dirty="0">
                <a:solidFill>
                  <a:srgbClr val="FF0000"/>
                </a:solidFill>
              </a:rPr>
              <a:t>the middle of the LRU list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All newly read pages are inserted at a location that by default is </a:t>
            </a:r>
            <a:r>
              <a:rPr lang="en-US" altLang="zh-CN" dirty="0">
                <a:solidFill>
                  <a:srgbClr val="FF0000"/>
                </a:solidFill>
              </a:rPr>
              <a:t>3/8 from the tail of the LRU list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The pages are </a:t>
            </a:r>
            <a:r>
              <a:rPr lang="en-US" altLang="zh-CN" dirty="0">
                <a:solidFill>
                  <a:srgbClr val="FF0000"/>
                </a:solidFill>
              </a:rPr>
              <a:t>moved to the front of the list </a:t>
            </a:r>
            <a:r>
              <a:rPr lang="en-US" altLang="zh-CN" dirty="0"/>
              <a:t>(the most-recently used end) when they are accessed in the buffer pool for the first time. </a:t>
            </a:r>
          </a:p>
          <a:p>
            <a:pPr lvl="2" fontAlgn="base"/>
            <a:r>
              <a:rPr lang="en-US" altLang="zh-CN" dirty="0"/>
              <a:t>Thus, pages that are never accessed never make it to the front portion of the LRU list, and </a:t>
            </a:r>
            <a:r>
              <a:rPr lang="en-US" altLang="zh-CN" dirty="0">
                <a:solidFill>
                  <a:srgbClr val="FF0000"/>
                </a:solidFill>
              </a:rPr>
              <a:t>“age out” sooner</a:t>
            </a:r>
            <a:r>
              <a:rPr lang="en-US" altLang="zh-CN" dirty="0"/>
              <a:t> than with a strict LRU approach. </a:t>
            </a:r>
          </a:p>
          <a:p>
            <a:pPr lvl="2" fontAlgn="base"/>
            <a:r>
              <a:rPr lang="en-US" altLang="zh-CN" dirty="0"/>
              <a:t>This arrangement divides the LRU list into </a:t>
            </a:r>
            <a:r>
              <a:rPr lang="en-US" altLang="zh-CN" dirty="0">
                <a:solidFill>
                  <a:srgbClr val="FF0000"/>
                </a:solidFill>
              </a:rPr>
              <a:t>two segments</a:t>
            </a:r>
            <a:r>
              <a:rPr lang="en-US" altLang="zh-CN" dirty="0"/>
              <a:t>, where the pages downstream of the insertion point are considered “old” and are desirable victims for LRU eviction.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29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Configuring </a:t>
            </a:r>
            <a:r>
              <a:rPr lang="en-US" altLang="zh-CN" dirty="0" err="1"/>
              <a:t>InnoDB</a:t>
            </a:r>
            <a:r>
              <a:rPr lang="en-US" altLang="zh-CN" dirty="0"/>
              <a:t> Buffer Pool Prefetching (Read-Ahead)</a:t>
            </a:r>
          </a:p>
          <a:p>
            <a:pPr lvl="1" fontAlgn="base"/>
            <a:r>
              <a:rPr lang="en-US" altLang="zh-CN" dirty="0"/>
              <a:t>A </a:t>
            </a:r>
            <a:r>
              <a:rPr lang="en-US" altLang="zh-CN" dirty="0">
                <a:hlinkClick r:id="rId3" tooltip="read-ahead"/>
              </a:rPr>
              <a:t>read-ahead</a:t>
            </a:r>
            <a:r>
              <a:rPr lang="en-US" altLang="zh-CN" dirty="0"/>
              <a:t> request is an I/O request to prefetch multiple pages in the </a:t>
            </a:r>
            <a:r>
              <a:rPr lang="en-US" altLang="zh-CN" dirty="0">
                <a:hlinkClick r:id="rId4" tooltip="buffer pool"/>
              </a:rPr>
              <a:t>buffer pool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asynchronously</a:t>
            </a:r>
            <a:r>
              <a:rPr lang="en-US" altLang="zh-CN" dirty="0"/>
              <a:t>, in anticipation of </a:t>
            </a:r>
            <a:r>
              <a:rPr lang="en-US" altLang="zh-CN" dirty="0">
                <a:solidFill>
                  <a:srgbClr val="FF0000"/>
                </a:solidFill>
              </a:rPr>
              <a:t>impending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need</a:t>
            </a:r>
            <a:r>
              <a:rPr lang="en-US" altLang="zh-CN" dirty="0"/>
              <a:t> for these pages. </a:t>
            </a:r>
          </a:p>
          <a:p>
            <a:pPr lvl="1" fontAlgn="base"/>
            <a:r>
              <a:rPr lang="en-US" altLang="zh-CN" dirty="0"/>
              <a:t>The requests bring in all the pages in one </a:t>
            </a:r>
            <a:r>
              <a:rPr lang="en-US" altLang="zh-CN" dirty="0">
                <a:hlinkClick r:id="rId5" tooltip="extent"/>
              </a:rPr>
              <a:t>extent</a:t>
            </a:r>
            <a:r>
              <a:rPr lang="en-US" altLang="zh-CN" dirty="0"/>
              <a:t>. </a:t>
            </a:r>
            <a:r>
              <a:rPr lang="en-US" altLang="zh-CN" dirty="0" err="1"/>
              <a:t>InnoDB</a:t>
            </a:r>
            <a:r>
              <a:rPr lang="en-US" altLang="zh-CN" dirty="0"/>
              <a:t> uses two read-ahead algorithms to improve I/O performance:</a:t>
            </a:r>
          </a:p>
          <a:p>
            <a:pPr lvl="2" fontAlgn="base"/>
            <a:r>
              <a:rPr lang="en-US" altLang="zh-CN" b="1" dirty="0">
                <a:solidFill>
                  <a:srgbClr val="FF0000"/>
                </a:solidFill>
              </a:rPr>
              <a:t>Linear</a:t>
            </a:r>
            <a:r>
              <a:rPr lang="en-US" altLang="zh-CN" dirty="0"/>
              <a:t> read-ahead is a technique that predicts what pages might be needed soon based on pages in the buffer pool being accessed sequentially. </a:t>
            </a:r>
          </a:p>
          <a:p>
            <a:pPr lvl="2" fontAlgn="base"/>
            <a:r>
              <a:rPr lang="en-US" altLang="zh-CN" b="1" dirty="0">
                <a:solidFill>
                  <a:srgbClr val="FF0000"/>
                </a:solidFill>
              </a:rPr>
              <a:t>Random</a:t>
            </a:r>
            <a:r>
              <a:rPr lang="en-US" altLang="zh-CN" dirty="0"/>
              <a:t> read-ahead is a technique that predicts when pages might be needed soon based on pages already in the buffer pool, regardless of the order in which those pages were read. </a:t>
            </a:r>
          </a:p>
          <a:p>
            <a:pPr lvl="1" fontAlgn="base"/>
            <a:r>
              <a:rPr lang="en-US" altLang="zh-CN" dirty="0"/>
              <a:t>The </a:t>
            </a:r>
            <a:r>
              <a:rPr lang="en-US" altLang="zh-CN" dirty="0">
                <a:solidFill>
                  <a:srgbClr val="FF0000"/>
                </a:solidFill>
              </a:rPr>
              <a:t>SHOW ENGINE INNODB STATUS </a:t>
            </a:r>
            <a:r>
              <a:rPr lang="en-US" altLang="zh-CN" dirty="0"/>
              <a:t>command displays statistics to help you evaluate the effectiveness of the read-ahead algorithm. </a:t>
            </a:r>
          </a:p>
          <a:p>
            <a:pPr lvl="2" fontAlgn="base"/>
            <a:r>
              <a:rPr lang="en-US" altLang="zh-CN" dirty="0"/>
              <a:t>The information can be useful when fine-tuning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dirty="0">
                <a:hlinkClick r:id="rId6"/>
              </a:rPr>
              <a:t>innodb_random_read_ahead</a:t>
            </a:r>
            <a:r>
              <a:rPr lang="en-US" altLang="zh-CN" dirty="0"/>
              <a:t> setting.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Configuring Buffer Pool Flushing</a:t>
            </a:r>
          </a:p>
          <a:p>
            <a:pPr lvl="1" fontAlgn="base"/>
            <a:r>
              <a:rPr lang="en-US" altLang="zh-CN" dirty="0" err="1"/>
              <a:t>InnoDB</a:t>
            </a:r>
            <a:r>
              <a:rPr lang="en-US" altLang="zh-CN" dirty="0"/>
              <a:t> performs certain tasks in the background, including flushing of dirty pages from the buffer pool. </a:t>
            </a:r>
          </a:p>
          <a:p>
            <a:pPr lvl="2" fontAlgn="base"/>
            <a:r>
              <a:rPr lang="en-US" altLang="zh-CN" dirty="0">
                <a:solidFill>
                  <a:srgbClr val="FF0000"/>
                </a:solidFill>
              </a:rPr>
              <a:t>Dirty pages </a:t>
            </a:r>
            <a:r>
              <a:rPr lang="en-US" altLang="zh-CN" dirty="0"/>
              <a:t>are those that have been modified but are not yet written to the data files on disk.</a:t>
            </a:r>
          </a:p>
          <a:p>
            <a:pPr lvl="1" fontAlgn="base"/>
            <a:r>
              <a:rPr lang="en-US" altLang="zh-CN" dirty="0"/>
              <a:t>In MySQL 8.0, buffer pool flushing is performed by page cleaner threads. </a:t>
            </a:r>
          </a:p>
          <a:p>
            <a:pPr lvl="2" fontAlgn="base"/>
            <a:r>
              <a:rPr lang="en-US" altLang="zh-CN" dirty="0"/>
              <a:t>The number of page cleaner threads is controlled by the </a:t>
            </a:r>
            <a:r>
              <a:rPr lang="en-US" altLang="zh-CN" dirty="0">
                <a:hlinkClick r:id="rId3"/>
              </a:rPr>
              <a:t>innodb_page_cleaners</a:t>
            </a:r>
            <a:r>
              <a:rPr lang="en-US" altLang="zh-CN" dirty="0"/>
              <a:t> variable, which has a default value of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However, if the number of page cleaner threads exceeds the number of buffer pool instances, </a:t>
            </a:r>
            <a:r>
              <a:rPr lang="en-US" altLang="zh-CN" dirty="0">
                <a:hlinkClick r:id="rId3"/>
              </a:rPr>
              <a:t>innodb_page_cleaners</a:t>
            </a:r>
            <a:r>
              <a:rPr lang="en-US" altLang="zh-CN" dirty="0"/>
              <a:t> is automatically set to the same value as </a:t>
            </a:r>
            <a:r>
              <a:rPr lang="en-US" altLang="zh-CN" dirty="0">
                <a:hlinkClick r:id="rId4"/>
              </a:rPr>
              <a:t>innodb_buffer_pool_instances</a:t>
            </a:r>
            <a:r>
              <a:rPr lang="en-US" altLang="zh-CN" dirty="0"/>
              <a:t>.</a:t>
            </a:r>
          </a:p>
          <a:p>
            <a:pPr lvl="1" fontAlgn="base"/>
            <a:r>
              <a:rPr lang="en-US" altLang="zh-CN" dirty="0"/>
              <a:t>Buffer pool flushing is initiated when the percentage of dirty pages reaches the low water mark value defined by the </a:t>
            </a:r>
            <a:r>
              <a:rPr lang="en-US" altLang="zh-CN" dirty="0">
                <a:hlinkClick r:id="rId5"/>
              </a:rPr>
              <a:t>innodb_max_dirty_pages_pct_lwm</a:t>
            </a:r>
            <a:r>
              <a:rPr lang="en-US" altLang="zh-CN" dirty="0"/>
              <a:t> variable. </a:t>
            </a:r>
          </a:p>
          <a:p>
            <a:pPr lvl="2" fontAlgn="base"/>
            <a:r>
              <a:rPr lang="en-US" altLang="zh-CN" dirty="0"/>
              <a:t>The default low water mark is </a:t>
            </a:r>
            <a:r>
              <a:rPr lang="en-US" altLang="zh-CN" dirty="0">
                <a:solidFill>
                  <a:srgbClr val="FF0000"/>
                </a:solidFill>
              </a:rPr>
              <a:t>10%</a:t>
            </a:r>
            <a:r>
              <a:rPr lang="en-US" altLang="zh-CN" dirty="0"/>
              <a:t> of buffer pool pages. A </a:t>
            </a:r>
            <a:r>
              <a:rPr lang="en-US" altLang="zh-CN" dirty="0">
                <a:hlinkClick r:id="rId5"/>
              </a:rPr>
              <a:t>innodb_max_dirty_pages_pct_lwm</a:t>
            </a:r>
            <a:r>
              <a:rPr lang="en-US" altLang="zh-CN" dirty="0"/>
              <a:t> value of 0 disables this early flushing behavior.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6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250EB-DAFA-144D-8190-CA621C47104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dirty="0">
                <a:effectLst/>
              </a:rPr>
              <a:t>Contents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and</a:t>
            </a:r>
            <a:r>
              <a:rPr lang="zh-CN" altLang="en-US" dirty="0">
                <a:effectLst/>
              </a:rPr>
              <a:t> </a:t>
            </a:r>
            <a:r>
              <a:rPr lang="en-US" altLang="zh-CN" dirty="0">
                <a:effectLst/>
              </a:rPr>
              <a:t>Objectives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081E5-717D-B240-AA7C-3760AF60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</a:t>
            </a:r>
          </a:p>
          <a:p>
            <a:pPr lvl="1"/>
            <a:r>
              <a:rPr lang="en-US" altLang="zh-CN" sz="1800" dirty="0"/>
              <a:t>Optimizing for InnoDB Tables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Optimizing for MyISAM Tables</a:t>
            </a:r>
          </a:p>
          <a:p>
            <a:pPr lvl="1"/>
            <a:r>
              <a:rPr lang="en-US" altLang="zh-CN" sz="1800" dirty="0"/>
              <a:t>Optimizing for MEMORY Tables</a:t>
            </a:r>
          </a:p>
          <a:p>
            <a:pPr lvl="1"/>
            <a:r>
              <a:rPr lang="en-US" altLang="zh-CN" sz="1800" dirty="0"/>
              <a:t>Buffering and Caching</a:t>
            </a:r>
          </a:p>
          <a:p>
            <a:pPr lvl="1"/>
            <a:r>
              <a:rPr lang="en-US" altLang="zh-CN" sz="2000" dirty="0">
                <a:solidFill>
                  <a:schemeClr val="tx2"/>
                </a:solidFill>
              </a:rPr>
              <a:t>From: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hlinkClick r:id="rId2"/>
              </a:rPr>
              <a:t>https://dev.mysql.com/doc/refman/8.0/en/optimization.html</a:t>
            </a:r>
            <a:r>
              <a:rPr lang="zh-CN" altLang="en-US" sz="2000" dirty="0">
                <a:solidFill>
                  <a:schemeClr val="tx2"/>
                </a:solidFill>
              </a:rPr>
              <a:t> 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marL="257175" lvl="1" indent="-257175">
              <a:buFont typeface="Arial" pitchFamily="34" charset="0"/>
              <a:buChar char="•"/>
            </a:pPr>
            <a:endParaRPr lang="en-US" altLang="zh-CN" sz="2400" dirty="0"/>
          </a:p>
          <a:p>
            <a:pPr marL="257175" lvl="1" indent="-257175">
              <a:buFont typeface="Arial" pitchFamily="34" charset="0"/>
              <a:buChar char="•"/>
            </a:pPr>
            <a:r>
              <a:rPr lang="en-US" altLang="zh-CN" sz="2400" dirty="0"/>
              <a:t>Objectives</a:t>
            </a:r>
          </a:p>
          <a:p>
            <a:pPr marL="557212" lvl="2" indent="-257175"/>
            <a:r>
              <a:rPr lang="zh-CN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能够根据数据访问的具体场景，设计数据库性能调优方案，包括索引优化、缓存设置和参数调优等</a:t>
            </a:r>
            <a:endParaRPr lang="en-US" altLang="zh-CN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050B7B0-CCC5-984B-963A-09AD0FD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B940C-A9A4-194A-BA81-0FD93FD2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521" y="731585"/>
            <a:ext cx="17049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1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4048936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Saving and Restoring the Buffer Pool State</a:t>
            </a:r>
          </a:p>
          <a:p>
            <a:pPr lvl="1" fontAlgn="base"/>
            <a:r>
              <a:rPr lang="en-US" altLang="zh-CN" dirty="0"/>
              <a:t>To reduce the </a:t>
            </a:r>
            <a:r>
              <a:rPr lang="en-US" altLang="zh-CN" dirty="0">
                <a:hlinkClick r:id="rId3" tooltip="warm up"/>
              </a:rPr>
              <a:t>warmup</a:t>
            </a:r>
            <a:r>
              <a:rPr lang="en-US" altLang="zh-CN" dirty="0"/>
              <a:t> period after restarting the server, </a:t>
            </a:r>
            <a:r>
              <a:rPr lang="en-US" altLang="zh-CN" dirty="0" err="1"/>
              <a:t>InnoDB</a:t>
            </a:r>
            <a:r>
              <a:rPr lang="en-US" altLang="zh-CN" dirty="0"/>
              <a:t> saves a percentage of the most recently used pages for each buffer pool at server shutdown and restores these pages at server startup. </a:t>
            </a:r>
          </a:p>
          <a:p>
            <a:pPr lvl="1" fontAlgn="base"/>
            <a:r>
              <a:rPr lang="en-US" altLang="zh-CN" dirty="0"/>
              <a:t>The percentage of recently used pages that is stored is defined by the </a:t>
            </a:r>
            <a:r>
              <a:rPr lang="en-US" altLang="zh-CN" dirty="0">
                <a:hlinkClick r:id="rId4"/>
              </a:rPr>
              <a:t>innodb_buffer_pool_dump_pct</a:t>
            </a:r>
            <a:r>
              <a:rPr lang="en-US" altLang="zh-CN" dirty="0"/>
              <a:t> configuration option.</a:t>
            </a:r>
          </a:p>
          <a:p>
            <a:pPr lvl="1" fontAlgn="base"/>
            <a:r>
              <a:rPr lang="en-US" altLang="zh-CN" dirty="0"/>
              <a:t>Operations related to saving and restoring the buffer pool state are described in the following topics:</a:t>
            </a:r>
          </a:p>
          <a:p>
            <a:pPr lvl="2" fontAlgn="base"/>
            <a:r>
              <a:rPr lang="en-US" altLang="zh-CN" dirty="0">
                <a:hlinkClick r:id="rId5" tooltip="Configuring the Dump Percentage for Buffer Pool Pages"/>
              </a:rPr>
              <a:t>Configuring the Dump Percentage for Buffer Pool Pages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6" tooltip="Saving the Buffer Pool State at Shutdown and Restoring it at Startup"/>
              </a:rPr>
              <a:t>Saving the Buffer Pool State at Shutdown and Restoring it at Startup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7" tooltip="Saving and Restoring the Buffer Pool State Online"/>
              </a:rPr>
              <a:t>Saving and Restoring the Buffer Pool State Online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8" tooltip="Displaying Buffer Pool Dump Progress"/>
              </a:rPr>
              <a:t>Displaying Buffer Pool Dump Progress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9" tooltip="Displaying Buffer Pool Load Progress"/>
              </a:rPr>
              <a:t>Displaying Buffer Pool Load Progress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10" tooltip="Aborting a Buffer Pool Load Operation"/>
              </a:rPr>
              <a:t>Aborting a Buffer Pool Load Operation</a:t>
            </a:r>
            <a:endParaRPr lang="en-US" altLang="zh-CN" dirty="0"/>
          </a:p>
          <a:p>
            <a:pPr lvl="2" fontAlgn="base"/>
            <a:r>
              <a:rPr lang="en-US" altLang="zh-CN" dirty="0">
                <a:hlinkClick r:id="rId11" tooltip="Monitoring Buffer Pool Load Progress Using Performance Schema"/>
              </a:rPr>
              <a:t>Monitoring Buffer Pool Load Progress Using Performance Schema</a:t>
            </a:r>
            <a:endParaRPr lang="en-US" altLang="zh-CN" dirty="0"/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55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Buffering and Caching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928992" cy="4192720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Caching of Prepared Statements and Stored Programs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Prepared statements</a:t>
            </a:r>
            <a:r>
              <a:rPr lang="en-US" altLang="zh-CN" dirty="0"/>
              <a:t>, both those processed at the SQL level (using the </a:t>
            </a:r>
            <a:r>
              <a:rPr lang="en-US" altLang="zh-CN" dirty="0">
                <a:hlinkClick r:id="rId3" tooltip="13.5.1 PREPARE Statement"/>
              </a:rPr>
              <a:t>PREPARE</a:t>
            </a:r>
            <a:r>
              <a:rPr lang="en-US" altLang="zh-CN" dirty="0"/>
              <a:t> statement) and those processed using the binary client/server protocol (using the </a:t>
            </a:r>
            <a:r>
              <a:rPr lang="en-US" altLang="zh-CN" dirty="0">
                <a:hlinkClick r:id="rId4"/>
              </a:rPr>
              <a:t>mysql_stmt_prepare()</a:t>
            </a:r>
            <a:r>
              <a:rPr lang="en-US" altLang="zh-CN" dirty="0"/>
              <a:t> C API function). </a:t>
            </a:r>
          </a:p>
          <a:p>
            <a:pPr lvl="2" fontAlgn="base"/>
            <a:r>
              <a:rPr lang="en-US" altLang="zh-CN" dirty="0"/>
              <a:t>The </a:t>
            </a:r>
            <a:r>
              <a:rPr lang="en-US" altLang="zh-CN" dirty="0">
                <a:hlinkClick r:id="rId5"/>
              </a:rPr>
              <a:t>max_prepared_stmt_count</a:t>
            </a:r>
            <a:r>
              <a:rPr lang="en-US" altLang="zh-CN" dirty="0"/>
              <a:t> system variable controls the total number of statements the server caches. (The sum of the number of prepared statements across all sessions.)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Stored programs </a:t>
            </a:r>
            <a:r>
              <a:rPr lang="en-US" altLang="zh-CN" dirty="0"/>
              <a:t>(stored procedures and functions, triggers, and events). In this case, the server converts and caches the entire program body. </a:t>
            </a:r>
          </a:p>
          <a:p>
            <a:pPr lvl="2" fontAlgn="base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linkClick r:id="rId6"/>
              </a:rPr>
              <a:t>stored_program_cache</a:t>
            </a:r>
            <a:r>
              <a:rPr lang="en-US" altLang="zh-CN" dirty="0"/>
              <a:t> system variable indicates the approximate number of stored programs the server caches per session.</a:t>
            </a:r>
          </a:p>
          <a:p>
            <a:pPr lvl="2" fontAlgn="base"/>
            <a:endParaRPr lang="en-US" altLang="zh-CN" dirty="0"/>
          </a:p>
          <a:p>
            <a:pPr lvl="1" fontAlgn="base"/>
            <a:r>
              <a:rPr lang="en-US" altLang="zh-CN" dirty="0"/>
              <a:t>The server maintains caches for prepared statements and stored programs on a </a:t>
            </a:r>
            <a:r>
              <a:rPr lang="en-US" altLang="zh-CN" dirty="0">
                <a:solidFill>
                  <a:srgbClr val="FF0000"/>
                </a:solidFill>
              </a:rPr>
              <a:t>per-session basis</a:t>
            </a:r>
            <a:r>
              <a:rPr lang="en-US" altLang="zh-CN" dirty="0"/>
              <a:t>. Statements cached for one session are </a:t>
            </a:r>
            <a:r>
              <a:rPr lang="en-US" altLang="zh-CN" dirty="0">
                <a:solidFill>
                  <a:srgbClr val="FF0000"/>
                </a:solidFill>
              </a:rPr>
              <a:t>not accessible </a:t>
            </a:r>
            <a:r>
              <a:rPr lang="en-US" altLang="zh-CN" dirty="0"/>
              <a:t>to other sessions. When a session ends, the server discards any statements cached for it.</a:t>
            </a:r>
            <a:br>
              <a:rPr lang="en-US" altLang="zh-CN" dirty="0"/>
            </a:br>
            <a:endParaRPr lang="en-US" altLang="zh-CN" dirty="0"/>
          </a:p>
          <a:p>
            <a:pPr lvl="1"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Storage Layout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</a:p>
          <a:p>
            <a:pPr lvl="1" fontAlgn="base"/>
            <a:r>
              <a:rPr lang="en-US" altLang="zh-CN" dirty="0"/>
              <a:t>Once your data reaches a </a:t>
            </a:r>
            <a:r>
              <a:rPr lang="en-US" altLang="zh-CN" dirty="0">
                <a:solidFill>
                  <a:srgbClr val="FF0000"/>
                </a:solidFill>
              </a:rPr>
              <a:t>stable size</a:t>
            </a:r>
            <a:r>
              <a:rPr lang="en-US" altLang="zh-CN" dirty="0"/>
              <a:t>, or a growing table has increased by tens or some hundreds of megabytes, consider using the </a:t>
            </a:r>
            <a:r>
              <a:rPr lang="en-US" altLang="zh-CN" dirty="0">
                <a:solidFill>
                  <a:srgbClr val="FF0000"/>
                </a:solidFill>
              </a:rPr>
              <a:t>OPTIMIZE TABLE </a:t>
            </a:r>
            <a:r>
              <a:rPr lang="en-US" altLang="zh-CN" dirty="0"/>
              <a:t>statement to reorganize the table and compact any wasted space. </a:t>
            </a:r>
          </a:p>
          <a:p>
            <a:pPr lvl="2" fontAlgn="base"/>
            <a:r>
              <a:rPr lang="en-US" altLang="zh-CN" dirty="0">
                <a:solidFill>
                  <a:srgbClr val="FF0000"/>
                </a:solidFill>
              </a:rPr>
              <a:t>OPTIMIZE TABLE </a:t>
            </a:r>
            <a:r>
              <a:rPr lang="en-US" altLang="zh-CN" dirty="0"/>
              <a:t>copies the data part of the table and rebuilds the indexes. The benefits come from improved packing of data within indexes, and reduced fragmentation within the tablespaces and on disk.</a:t>
            </a:r>
          </a:p>
          <a:p>
            <a:pPr lvl="1" fontAlgn="base"/>
            <a:r>
              <a:rPr lang="en-US" altLang="zh-CN" dirty="0"/>
              <a:t>In </a:t>
            </a:r>
            <a:r>
              <a:rPr lang="en-US" altLang="zh-CN" dirty="0" err="1"/>
              <a:t>InnoDB</a:t>
            </a:r>
            <a:r>
              <a:rPr lang="en-US" altLang="zh-CN" dirty="0"/>
              <a:t>, having </a:t>
            </a:r>
            <a:r>
              <a:rPr lang="en-US" altLang="zh-CN" dirty="0">
                <a:solidFill>
                  <a:srgbClr val="FF0000"/>
                </a:solidFill>
              </a:rPr>
              <a:t>a long PRIMARY KEY </a:t>
            </a:r>
            <a:r>
              <a:rPr lang="en-US" altLang="zh-CN" dirty="0"/>
              <a:t>(either a single column with a lengthy value, or several columns that form a long composite value) wastes a lot of disk space. </a:t>
            </a:r>
          </a:p>
          <a:p>
            <a:pPr lvl="2" fontAlgn="base"/>
            <a:r>
              <a:rPr lang="en-US" altLang="zh-CN" dirty="0"/>
              <a:t>Create an </a:t>
            </a:r>
            <a:r>
              <a:rPr lang="en-US" altLang="zh-CN" dirty="0">
                <a:solidFill>
                  <a:srgbClr val="FF0000"/>
                </a:solidFill>
              </a:rPr>
              <a:t>AUTO_INCREMENT </a:t>
            </a:r>
            <a:r>
              <a:rPr lang="en-US" altLang="zh-CN" dirty="0"/>
              <a:t>column as the primary key if your primary key is long, or index a prefix of a long VARCHAR column instead of the entire column.</a:t>
            </a:r>
          </a:p>
          <a:p>
            <a:pPr lvl="1" fontAlgn="base"/>
            <a:r>
              <a:rPr lang="en-US" altLang="zh-CN" dirty="0"/>
              <a:t>Use the </a:t>
            </a:r>
            <a:r>
              <a:rPr lang="en-US" altLang="zh-CN" dirty="0">
                <a:hlinkClick r:id="rId3" tooltip="11.3.2 The CHAR and VARCHAR Types"/>
              </a:rPr>
              <a:t>VARCHAR</a:t>
            </a:r>
            <a:r>
              <a:rPr lang="en-US" altLang="zh-CN" dirty="0"/>
              <a:t> data type instead of </a:t>
            </a:r>
            <a:r>
              <a:rPr lang="en-US" altLang="zh-CN" dirty="0">
                <a:hlinkClick r:id="rId3" tooltip="11.3.2 The CHAR and VARCHAR Types"/>
              </a:rPr>
              <a:t>CHAR</a:t>
            </a:r>
            <a:r>
              <a:rPr lang="en-US" altLang="zh-CN" dirty="0"/>
              <a:t> to store variable-length strings or for columns with </a:t>
            </a:r>
            <a:r>
              <a:rPr lang="en-US" altLang="zh-CN" dirty="0">
                <a:solidFill>
                  <a:srgbClr val="FF0000"/>
                </a:solidFill>
              </a:rPr>
              <a:t>many NULL values</a:t>
            </a:r>
            <a:r>
              <a:rPr lang="en-US" altLang="zh-CN" dirty="0"/>
              <a:t>. </a:t>
            </a:r>
          </a:p>
          <a:p>
            <a:pPr lvl="1" fontAlgn="base"/>
            <a:r>
              <a:rPr lang="en-US" altLang="zh-CN" dirty="0"/>
              <a:t>For tables that are </a:t>
            </a:r>
            <a:r>
              <a:rPr lang="en-US" altLang="zh-CN" dirty="0">
                <a:solidFill>
                  <a:srgbClr val="FF0000"/>
                </a:solidFill>
              </a:rPr>
              <a:t>big</a:t>
            </a:r>
            <a:r>
              <a:rPr lang="en-US" altLang="zh-CN" dirty="0"/>
              <a:t>, or contain </a:t>
            </a:r>
            <a:r>
              <a:rPr lang="en-US" altLang="zh-CN" dirty="0">
                <a:solidFill>
                  <a:srgbClr val="FF0000"/>
                </a:solidFill>
              </a:rPr>
              <a:t>lots of repetitive text or numeric data</a:t>
            </a:r>
            <a:r>
              <a:rPr lang="en-US" altLang="zh-CN" dirty="0"/>
              <a:t>, consider using </a:t>
            </a:r>
            <a:r>
              <a:rPr lang="en-US" altLang="zh-CN" dirty="0">
                <a:solidFill>
                  <a:srgbClr val="FF0000"/>
                </a:solidFill>
              </a:rPr>
              <a:t>COMPRESSED</a:t>
            </a:r>
            <a:r>
              <a:rPr lang="en-US" altLang="zh-CN" dirty="0"/>
              <a:t> row format.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8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Transaction Management</a:t>
            </a:r>
          </a:p>
          <a:p>
            <a:pPr lvl="1" fontAlgn="base"/>
            <a:r>
              <a:rPr lang="en-US" altLang="zh-CN" dirty="0"/>
              <a:t>The default MySQL setting </a:t>
            </a:r>
            <a:r>
              <a:rPr lang="en-US" altLang="zh-CN" dirty="0">
                <a:solidFill>
                  <a:srgbClr val="FF0000"/>
                </a:solidFill>
              </a:rPr>
              <a:t>AUTOCOMMIT=1</a:t>
            </a:r>
            <a:r>
              <a:rPr lang="en-US" altLang="zh-CN" dirty="0"/>
              <a:t> can impose performance limitations on a busy database server. </a:t>
            </a:r>
          </a:p>
          <a:p>
            <a:pPr lvl="2" fontAlgn="base"/>
            <a:r>
              <a:rPr lang="en-US" altLang="zh-CN" dirty="0"/>
              <a:t>Where practical, </a:t>
            </a:r>
            <a:r>
              <a:rPr lang="en-US" altLang="zh-CN" dirty="0">
                <a:solidFill>
                  <a:srgbClr val="FF0000"/>
                </a:solidFill>
              </a:rPr>
              <a:t>wrap several related data change operations into a single transaction</a:t>
            </a:r>
            <a:r>
              <a:rPr lang="en-US" altLang="zh-CN" dirty="0"/>
              <a:t>, by issuing</a:t>
            </a:r>
            <a:r>
              <a:rPr lang="en-US" altLang="zh-CN" dirty="0">
                <a:solidFill>
                  <a:srgbClr val="FF0000"/>
                </a:solidFill>
              </a:rPr>
              <a:t> SET AUTOCOMMIT=0 </a:t>
            </a:r>
            <a:r>
              <a:rPr lang="en-US" altLang="zh-CN" dirty="0"/>
              <a:t>or a </a:t>
            </a:r>
            <a:r>
              <a:rPr lang="en-US" altLang="zh-CN" dirty="0">
                <a:solidFill>
                  <a:srgbClr val="FF0000"/>
                </a:solidFill>
              </a:rPr>
              <a:t>START TRANSACTION </a:t>
            </a:r>
            <a:r>
              <a:rPr lang="en-US" altLang="zh-CN" dirty="0"/>
              <a:t>statement, followed by a </a:t>
            </a:r>
            <a:r>
              <a:rPr lang="en-US" altLang="zh-CN" dirty="0">
                <a:solidFill>
                  <a:srgbClr val="FF0000"/>
                </a:solidFill>
              </a:rPr>
              <a:t>COMMIT</a:t>
            </a:r>
            <a:r>
              <a:rPr lang="en-US" altLang="zh-CN" dirty="0"/>
              <a:t> statement after making all the changes.</a:t>
            </a:r>
          </a:p>
          <a:p>
            <a:pPr lvl="1" fontAlgn="base"/>
            <a:r>
              <a:rPr lang="en-US" altLang="zh-CN" dirty="0"/>
              <a:t>Alternatively, for transactions that consist only of a single </a:t>
            </a:r>
            <a:r>
              <a:rPr lang="en-US" altLang="zh-CN" dirty="0">
                <a:hlinkClick r:id="rId3" tooltip="13.2.10 SELECT Statement"/>
              </a:rPr>
              <a:t>SELECT</a:t>
            </a:r>
            <a:r>
              <a:rPr lang="en-US" altLang="zh-CN" dirty="0"/>
              <a:t> statement, turning on AUTOCOMMIT helps </a:t>
            </a:r>
            <a:r>
              <a:rPr lang="en-US" altLang="zh-CN" dirty="0" err="1"/>
              <a:t>InnoDB</a:t>
            </a:r>
            <a:r>
              <a:rPr lang="en-US" altLang="zh-CN" dirty="0"/>
              <a:t> to recognize read-only transactions and optimize them.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Avoid</a:t>
            </a:r>
            <a:r>
              <a:rPr lang="en-US" altLang="zh-CN" dirty="0"/>
              <a:t> performing rollbacks after </a:t>
            </a:r>
            <a:r>
              <a:rPr lang="en-US" altLang="zh-CN" dirty="0">
                <a:solidFill>
                  <a:srgbClr val="FF0000"/>
                </a:solidFill>
              </a:rPr>
              <a:t>inserting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updating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rgbClr val="FF0000"/>
                </a:solidFill>
              </a:rPr>
              <a:t>deleting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huge numbers of rows</a:t>
            </a:r>
            <a:r>
              <a:rPr lang="en-US" altLang="zh-CN" dirty="0"/>
              <a:t>. </a:t>
            </a:r>
          </a:p>
          <a:p>
            <a:pPr lvl="2" fontAlgn="base"/>
            <a:r>
              <a:rPr lang="en-US" altLang="zh-CN" dirty="0"/>
              <a:t>If a big transaction is slowing down server performance, rolling it back can make the problem worse, potentially taking several times as long to perform as the original data change operations. </a:t>
            </a:r>
          </a:p>
          <a:p>
            <a:pPr lvl="2" fontAlgn="base"/>
            <a:r>
              <a:rPr lang="en-US" altLang="zh-CN" dirty="0"/>
              <a:t>Killing the database process does not help, because the rollback starts again on server startup.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4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Transaction Management</a:t>
            </a:r>
          </a:p>
          <a:p>
            <a:pPr lvl="1" fontAlgn="base"/>
            <a:r>
              <a:rPr lang="en-US" altLang="zh-CN" dirty="0"/>
              <a:t>To minimize the chance of this issue occurring:</a:t>
            </a:r>
          </a:p>
          <a:p>
            <a:pPr lvl="2" fontAlgn="base"/>
            <a:r>
              <a:rPr lang="en-US" altLang="zh-CN" dirty="0"/>
              <a:t>Increase the size of the </a:t>
            </a:r>
            <a:r>
              <a:rPr lang="en-US" altLang="zh-CN" dirty="0">
                <a:hlinkClick r:id="rId3" tooltip="buffer pool"/>
              </a:rPr>
              <a:t>buffer pool</a:t>
            </a:r>
            <a:r>
              <a:rPr lang="en-US" altLang="zh-CN" dirty="0"/>
              <a:t> so that all the data change changes can be cached rather than immediately written to disk.</a:t>
            </a:r>
          </a:p>
          <a:p>
            <a:pPr lvl="2" fontAlgn="base"/>
            <a:r>
              <a:rPr lang="en-US" altLang="zh-CN" dirty="0"/>
              <a:t>Set </a:t>
            </a:r>
            <a:r>
              <a:rPr lang="en-US" altLang="zh-CN" dirty="0">
                <a:hlinkClick r:id="rId4"/>
              </a:rPr>
              <a:t>innodb_change_buffering=all</a:t>
            </a:r>
            <a:r>
              <a:rPr lang="en-US" altLang="zh-CN" dirty="0"/>
              <a:t> so that update and delete operations are buffered in addition to inserts.</a:t>
            </a:r>
          </a:p>
          <a:p>
            <a:pPr lvl="2" fontAlgn="base"/>
            <a:r>
              <a:rPr lang="en-US" altLang="zh-CN" dirty="0"/>
              <a:t>Consider issuing </a:t>
            </a:r>
            <a:r>
              <a:rPr lang="en-US" altLang="zh-CN" dirty="0">
                <a:solidFill>
                  <a:srgbClr val="FF0000"/>
                </a:solidFill>
              </a:rPr>
              <a:t>COMMIT</a:t>
            </a:r>
            <a:r>
              <a:rPr lang="en-US" altLang="zh-CN" dirty="0"/>
              <a:t> statements periodically during the big data change operation, possibly breaking a single delete or update into multiple statements that operate on smaller numbers of rows.</a:t>
            </a:r>
          </a:p>
          <a:p>
            <a:pPr lvl="1" fontAlgn="base"/>
            <a:r>
              <a:rPr lang="en-US" altLang="zh-CN" dirty="0">
                <a:solidFill>
                  <a:srgbClr val="FF0000"/>
                </a:solidFill>
              </a:rPr>
              <a:t>A long-running transaction </a:t>
            </a:r>
            <a:r>
              <a:rPr lang="en-US" altLang="zh-CN" dirty="0"/>
              <a:t>can prevent </a:t>
            </a:r>
            <a:r>
              <a:rPr lang="en-US" altLang="zh-CN" dirty="0" err="1"/>
              <a:t>InnoDB</a:t>
            </a:r>
            <a:r>
              <a:rPr lang="en-US" altLang="zh-CN" dirty="0"/>
              <a:t> from purging data that was changed by a different transaction.</a:t>
            </a:r>
          </a:p>
          <a:p>
            <a:pPr lvl="2" fontAlgn="base"/>
            <a:r>
              <a:rPr lang="en-US" altLang="zh-CN" dirty="0"/>
              <a:t>When rows are modified or deleted within a long-running transaction, other transactions using the </a:t>
            </a:r>
            <a:r>
              <a:rPr lang="en-US" altLang="zh-CN" dirty="0">
                <a:hlinkClick r:id="rId5"/>
              </a:rPr>
              <a:t>READ COMMITTED</a:t>
            </a:r>
            <a:r>
              <a:rPr lang="en-US" altLang="zh-CN" dirty="0"/>
              <a:t> and </a:t>
            </a:r>
            <a:r>
              <a:rPr lang="en-US" altLang="zh-CN" dirty="0">
                <a:hlinkClick r:id="rId6"/>
              </a:rPr>
              <a:t>REPEATABLE READ</a:t>
            </a:r>
            <a:r>
              <a:rPr lang="en-US" altLang="zh-CN" dirty="0"/>
              <a:t> isolation levels have to do more work to reconstruct the older data if they read those same rows.</a:t>
            </a:r>
          </a:p>
          <a:p>
            <a:pPr lvl="2" fontAlgn="base"/>
            <a:r>
              <a:rPr lang="en-US" altLang="zh-CN" dirty="0"/>
              <a:t>When a long-running transaction modifies a table, queries against that table from other transactions do not make use of the </a:t>
            </a:r>
            <a:r>
              <a:rPr lang="en-US" altLang="zh-CN" dirty="0">
                <a:hlinkClick r:id="rId7" tooltip="covering index"/>
              </a:rPr>
              <a:t>covering index</a:t>
            </a:r>
            <a:r>
              <a:rPr lang="en-US" altLang="zh-CN" dirty="0"/>
              <a:t> technique.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1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Read-Only Transactions</a:t>
            </a:r>
          </a:p>
          <a:p>
            <a:pPr lvl="1" fontAlgn="base"/>
            <a:r>
              <a:rPr lang="en-US" altLang="zh-CN" dirty="0" err="1"/>
              <a:t>InnoDB</a:t>
            </a:r>
            <a:r>
              <a:rPr lang="en-US" altLang="zh-CN" dirty="0"/>
              <a:t> can avoid the overhead associated with setting up the </a:t>
            </a:r>
            <a:r>
              <a:rPr lang="en-US" altLang="zh-CN" dirty="0">
                <a:hlinkClick r:id="rId3" tooltip="transaction ID"/>
              </a:rPr>
              <a:t>transaction ID</a:t>
            </a:r>
            <a:r>
              <a:rPr lang="en-US" altLang="zh-CN" dirty="0"/>
              <a:t> (TRX_ID field) for transactions that are known to be read-only.</a:t>
            </a:r>
          </a:p>
          <a:p>
            <a:pPr lvl="1" fontAlgn="base"/>
            <a:r>
              <a:rPr lang="en-US" altLang="zh-CN" dirty="0" err="1"/>
              <a:t>InnoDB</a:t>
            </a:r>
            <a:r>
              <a:rPr lang="en-US" altLang="zh-CN" dirty="0"/>
              <a:t> detects read-only transactions when:</a:t>
            </a:r>
          </a:p>
          <a:p>
            <a:pPr lvl="2" fontAlgn="base"/>
            <a:r>
              <a:rPr lang="en-US" altLang="zh-CN" dirty="0"/>
              <a:t>The transaction is started with the </a:t>
            </a:r>
            <a:r>
              <a:rPr lang="en-US" altLang="zh-CN" dirty="0">
                <a:hlinkClick r:id="rId4" tooltip="13.3.1 START TRANSACTION, COMMIT, and ROLLBACK Statements"/>
              </a:rPr>
              <a:t>START TRANSACTION READ ONLY</a:t>
            </a:r>
            <a:r>
              <a:rPr lang="en-US" altLang="zh-CN" dirty="0"/>
              <a:t> statement. </a:t>
            </a:r>
          </a:p>
          <a:p>
            <a:pPr lvl="2" fontAlgn="base"/>
            <a:r>
              <a:rPr lang="en-US" altLang="zh-CN" dirty="0"/>
              <a:t>The </a:t>
            </a:r>
            <a:r>
              <a:rPr lang="en-US" altLang="zh-CN" dirty="0">
                <a:hlinkClick r:id="rId5"/>
              </a:rPr>
              <a:t>autocommit</a:t>
            </a:r>
            <a:r>
              <a:rPr lang="en-US" altLang="zh-CN" dirty="0"/>
              <a:t> setting is turned on, so that the transaction is guaranteed to be a single statement, and the single statement making up the transaction is a “non-locking” </a:t>
            </a:r>
            <a:r>
              <a:rPr lang="en-US" altLang="zh-CN" dirty="0">
                <a:hlinkClick r:id="rId6" tooltip="13.2.10 SELECT Statement"/>
              </a:rPr>
              <a:t>SELECT</a:t>
            </a:r>
            <a:r>
              <a:rPr lang="en-US" altLang="zh-CN" dirty="0"/>
              <a:t> statement. </a:t>
            </a:r>
          </a:p>
          <a:p>
            <a:pPr lvl="2" fontAlgn="base"/>
            <a:r>
              <a:rPr lang="en-US" altLang="zh-CN" dirty="0"/>
              <a:t>The transaction is started without the </a:t>
            </a:r>
            <a:r>
              <a:rPr lang="en-US" altLang="zh-CN" dirty="0">
                <a:solidFill>
                  <a:srgbClr val="FF0000"/>
                </a:solidFill>
              </a:rPr>
              <a:t>READ ONLY </a:t>
            </a:r>
            <a:r>
              <a:rPr lang="en-US" altLang="zh-CN" dirty="0"/>
              <a:t>option, but </a:t>
            </a:r>
            <a:r>
              <a:rPr lang="en-US" altLang="zh-CN" dirty="0">
                <a:solidFill>
                  <a:srgbClr val="FF0000"/>
                </a:solidFill>
              </a:rPr>
              <a:t>no updates or statements that explicitly lock rows</a:t>
            </a:r>
            <a:r>
              <a:rPr lang="en-US" altLang="zh-CN" dirty="0"/>
              <a:t> have been executed yet.</a:t>
            </a:r>
          </a:p>
          <a:p>
            <a:pPr lvl="1" fontAlgn="base"/>
            <a:r>
              <a:rPr lang="en-US" altLang="zh-CN" dirty="0"/>
              <a:t>Thus, for a read-intensive application such as a report generator, you can tune a sequence of </a:t>
            </a:r>
            <a:r>
              <a:rPr lang="en-US" altLang="zh-CN" dirty="0" err="1"/>
              <a:t>InnoDB</a:t>
            </a:r>
            <a:r>
              <a:rPr lang="en-US" altLang="zh-CN" dirty="0"/>
              <a:t> queries </a:t>
            </a:r>
          </a:p>
          <a:p>
            <a:pPr lvl="2" fontAlgn="base"/>
            <a:r>
              <a:rPr lang="en-US" altLang="zh-CN" dirty="0"/>
              <a:t>by grouping them inside </a:t>
            </a:r>
            <a:r>
              <a:rPr lang="en-US" altLang="zh-CN" dirty="0">
                <a:hlinkClick r:id="rId4" tooltip="13.3.1 START TRANSACTION, COMMIT, and ROLLBACK Statements"/>
              </a:rPr>
              <a:t>START TRANSACTION READ ONLY</a:t>
            </a:r>
            <a:r>
              <a:rPr lang="en-US" altLang="zh-CN" dirty="0"/>
              <a:t> and </a:t>
            </a:r>
            <a:r>
              <a:rPr lang="en-US" altLang="zh-CN" dirty="0">
                <a:hlinkClick r:id="rId4" tooltip="13.3.1 START TRANSACTION, COMMIT, and ROLLBACK Statements"/>
              </a:rPr>
              <a:t>COMMIT</a:t>
            </a:r>
            <a:r>
              <a:rPr lang="en-US" altLang="zh-CN" dirty="0"/>
              <a:t>, or </a:t>
            </a:r>
          </a:p>
          <a:p>
            <a:pPr lvl="2" fontAlgn="base"/>
            <a:r>
              <a:rPr lang="en-US" altLang="zh-CN" dirty="0"/>
              <a:t>by turning on the </a:t>
            </a:r>
            <a:r>
              <a:rPr lang="en-US" altLang="zh-CN" dirty="0">
                <a:hlinkClick r:id="rId5"/>
              </a:rPr>
              <a:t>autocommit</a:t>
            </a:r>
            <a:r>
              <a:rPr lang="en-US" altLang="zh-CN" dirty="0"/>
              <a:t> setting before running the </a:t>
            </a:r>
            <a:r>
              <a:rPr lang="en-US" altLang="zh-CN" dirty="0">
                <a:solidFill>
                  <a:srgbClr val="FF0000"/>
                </a:solidFill>
              </a:rPr>
              <a:t>SELECT</a:t>
            </a:r>
            <a:r>
              <a:rPr lang="en-US" altLang="zh-CN" dirty="0"/>
              <a:t> statements, or </a:t>
            </a:r>
          </a:p>
          <a:p>
            <a:pPr lvl="2" fontAlgn="base"/>
            <a:r>
              <a:rPr lang="en-US" altLang="zh-CN" dirty="0"/>
              <a:t>simply by avoiding any data change statements interspersed with the queries.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Bulk Data Loading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</a:p>
          <a:p>
            <a:pPr lvl="1" fontAlgn="base"/>
            <a:r>
              <a:rPr lang="en-US" altLang="zh-CN" dirty="0"/>
              <a:t>When importing data into </a:t>
            </a:r>
            <a:r>
              <a:rPr lang="en-US" altLang="zh-CN" dirty="0" err="1"/>
              <a:t>InnoDB</a:t>
            </a:r>
            <a:r>
              <a:rPr lang="en-US" altLang="zh-CN" dirty="0"/>
              <a:t>, turn off </a:t>
            </a:r>
            <a:r>
              <a:rPr lang="en-US" altLang="zh-CN" dirty="0" err="1">
                <a:solidFill>
                  <a:srgbClr val="FF0000"/>
                </a:solidFill>
              </a:rPr>
              <a:t>autocommit</a:t>
            </a:r>
            <a:r>
              <a:rPr lang="en-US" altLang="zh-CN" dirty="0"/>
              <a:t> mode, because it performs </a:t>
            </a:r>
            <a:r>
              <a:rPr lang="en-US" altLang="zh-CN" dirty="0">
                <a:solidFill>
                  <a:srgbClr val="FF0000"/>
                </a:solidFill>
              </a:rPr>
              <a:t>a log flush to disk for every insert</a:t>
            </a:r>
            <a:r>
              <a:rPr lang="en-US" altLang="zh-CN" dirty="0"/>
              <a:t>. 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autocommit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=0; </a:t>
            </a:r>
          </a:p>
          <a:p>
            <a:pPr marL="642938" lvl="2" indent="0" fontAlgn="base">
              <a:buNone/>
            </a:pP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zh-CN" altLang="en-US" i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</a:rPr>
              <a:t>... SQL import statements ...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COMMIT;</a:t>
            </a:r>
          </a:p>
          <a:p>
            <a:pPr lvl="1" fontAlgn="base"/>
            <a:r>
              <a:rPr lang="en-US" altLang="zh-CN" dirty="0"/>
              <a:t>If you have 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 constraints on secondary keys, you can speed up table imports by </a:t>
            </a:r>
            <a:r>
              <a:rPr lang="en-US" altLang="zh-CN" dirty="0">
                <a:solidFill>
                  <a:srgbClr val="FF0000"/>
                </a:solidFill>
              </a:rPr>
              <a:t>temporarily turning off the uniqueness checks </a:t>
            </a:r>
            <a:r>
              <a:rPr lang="en-US" altLang="zh-CN" dirty="0"/>
              <a:t>during the import session: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unique_checks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=0; </a:t>
            </a:r>
          </a:p>
          <a:p>
            <a:pPr marL="642938" lvl="2" indent="0" fontAlgn="base">
              <a:buNone/>
            </a:pPr>
            <a:r>
              <a:rPr lang="zh-CN" altLang="en-US" i="1" dirty="0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</a:rPr>
              <a:t>... SQL import statements ... 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unique_checks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=1;</a:t>
            </a:r>
          </a:p>
          <a:p>
            <a:pPr marL="538163" lvl="1" indent="0" fontAlgn="base">
              <a:buNone/>
            </a:pPr>
            <a:r>
              <a:rPr lang="en-US" altLang="zh-CN" dirty="0"/>
              <a:t>For big tables, this saves a lot of disk I/O because </a:t>
            </a:r>
            <a:r>
              <a:rPr lang="en-US" altLang="zh-CN" dirty="0" err="1"/>
              <a:t>InnoDB</a:t>
            </a:r>
            <a:r>
              <a:rPr lang="en-US" altLang="zh-CN" dirty="0"/>
              <a:t> can use its change buffer to write secondary index records in a batch. </a:t>
            </a:r>
            <a:r>
              <a:rPr lang="en-US" altLang="zh-CN" dirty="0">
                <a:solidFill>
                  <a:srgbClr val="FF0000"/>
                </a:solidFill>
              </a:rPr>
              <a:t>Be certain that the data contains no duplicate keys.</a:t>
            </a:r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5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CN" dirty="0"/>
              <a:t>Bulk Data Loading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</a:p>
          <a:p>
            <a:pPr lvl="1" fontAlgn="base"/>
            <a:r>
              <a:rPr lang="en-US" altLang="zh-CN" dirty="0"/>
              <a:t>If you have </a:t>
            </a:r>
            <a:r>
              <a:rPr lang="en-US" altLang="zh-CN" dirty="0">
                <a:solidFill>
                  <a:srgbClr val="FF0000"/>
                </a:solidFill>
              </a:rPr>
              <a:t>FOREIGN KEY </a:t>
            </a:r>
            <a:r>
              <a:rPr lang="en-US" altLang="zh-CN" dirty="0"/>
              <a:t>constraints in your tables, you can speed up table imports by </a:t>
            </a:r>
            <a:r>
              <a:rPr lang="en-US" altLang="zh-CN" dirty="0">
                <a:solidFill>
                  <a:srgbClr val="FF0000"/>
                </a:solidFill>
              </a:rPr>
              <a:t>turning off the foreign key checks </a:t>
            </a:r>
            <a:r>
              <a:rPr lang="en-US" altLang="zh-CN" dirty="0"/>
              <a:t>for the duration of the import session: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foreign_key_checks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=0; </a:t>
            </a:r>
          </a:p>
          <a:p>
            <a:pPr marL="685800" lvl="2" indent="0" fontAlgn="base">
              <a:buNone/>
            </a:pPr>
            <a:r>
              <a:rPr lang="zh-CN" altLang="en-US" i="1" dirty="0">
                <a:solidFill>
                  <a:schemeClr val="tx2">
                    <a:lumMod val="75000"/>
                  </a:schemeClr>
                </a:solidFill>
              </a:rPr>
              <a:t>     </a:t>
            </a:r>
            <a:r>
              <a:rPr lang="en-US" altLang="zh-CN" i="1" dirty="0">
                <a:solidFill>
                  <a:schemeClr val="tx2">
                    <a:lumMod val="75000"/>
                  </a:schemeClr>
                </a:solidFill>
              </a:rPr>
              <a:t>... SQL import statements ... 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SET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foreign_key_checks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=1;</a:t>
            </a:r>
          </a:p>
          <a:p>
            <a:pPr marL="342900" lvl="1" indent="0" fontAlgn="base">
              <a:buNone/>
            </a:pPr>
            <a:r>
              <a:rPr lang="zh-CN" altLang="en-US" dirty="0"/>
              <a:t>     </a:t>
            </a:r>
            <a:r>
              <a:rPr lang="en-US" altLang="zh-CN" dirty="0"/>
              <a:t>For big tables, this can save a lot of disk I/O.</a:t>
            </a:r>
          </a:p>
          <a:p>
            <a:pPr lvl="1" fontAlgn="base"/>
            <a:r>
              <a:rPr lang="en-US" altLang="zh-CN" dirty="0"/>
              <a:t>Use the </a:t>
            </a:r>
            <a:r>
              <a:rPr lang="en-US" altLang="zh-CN" dirty="0">
                <a:solidFill>
                  <a:srgbClr val="FF0000"/>
                </a:solidFill>
              </a:rPr>
              <a:t>multiple-row</a:t>
            </a:r>
            <a:r>
              <a:rPr lang="en-US" altLang="zh-CN" dirty="0"/>
              <a:t> </a:t>
            </a:r>
            <a:r>
              <a:rPr lang="en-US" altLang="zh-CN" dirty="0">
                <a:hlinkClick r:id="rId3" tooltip="13.2.6 INSERT Statement"/>
              </a:rPr>
              <a:t>INSERT</a:t>
            </a:r>
            <a:r>
              <a:rPr lang="en-US" altLang="zh-CN" dirty="0"/>
              <a:t> syntax to reduce communication overhead between the client and the server if you need to insert many rows:</a:t>
            </a:r>
          </a:p>
          <a:p>
            <a:pPr marL="685800" lvl="2" indent="0" fontAlgn="base">
              <a:buNone/>
            </a:pP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INSERT INTO 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yourtable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 VALUES (1,2), (5,5), ...;</a:t>
            </a:r>
          </a:p>
          <a:p>
            <a:pPr marL="342900" lvl="1" indent="0" fontAlgn="base">
              <a:buNone/>
            </a:pPr>
            <a:r>
              <a:rPr lang="zh-CN" altLang="en-US" dirty="0"/>
              <a:t>     </a:t>
            </a:r>
            <a:r>
              <a:rPr lang="en-US" altLang="zh-CN" dirty="0"/>
              <a:t>This tip is valid for inserts into any table, not just </a:t>
            </a:r>
            <a:r>
              <a:rPr lang="en-US" altLang="zh-CN" dirty="0" err="1"/>
              <a:t>InnoDB</a:t>
            </a:r>
            <a:r>
              <a:rPr lang="en-US" altLang="zh-CN" dirty="0"/>
              <a:t> tables.</a:t>
            </a:r>
          </a:p>
          <a:p>
            <a:pPr lvl="1" fontAlgn="base"/>
            <a:r>
              <a:rPr lang="en-US" altLang="zh-CN" dirty="0"/>
              <a:t>When doing bulk inserts into tables with auto-increment columns, set </a:t>
            </a:r>
            <a:r>
              <a:rPr lang="en-US" altLang="zh-CN" dirty="0">
                <a:hlinkClick r:id="rId4"/>
              </a:rPr>
              <a:t>innodb_autoinc_lock_mode</a:t>
            </a:r>
            <a:r>
              <a:rPr lang="en-US" altLang="zh-CN" dirty="0"/>
              <a:t> to 2 (interleaved) instead of 1 (consecutive). </a:t>
            </a:r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62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8A63-46C7-B642-8B93-EBE1C81D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Optimizing for </a:t>
            </a:r>
            <a:r>
              <a:rPr lang="en-US" altLang="zh-CN" dirty="0" err="1"/>
              <a:t>InnoDB</a:t>
            </a:r>
            <a:r>
              <a:rPr lang="en-US" altLang="zh-CN" dirty="0"/>
              <a:t>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531FA-6855-3E4C-9F71-4DB8C155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45073"/>
            <a:ext cx="8856984" cy="3940924"/>
          </a:xfrm>
        </p:spPr>
        <p:txBody>
          <a:bodyPr>
            <a:normAutofit/>
          </a:bodyPr>
          <a:lstStyle/>
          <a:p>
            <a:pPr fontAlgn="base"/>
            <a:r>
              <a:rPr lang="en-US" altLang="zh-CN" dirty="0"/>
              <a:t>Optimizing </a:t>
            </a:r>
            <a:r>
              <a:rPr lang="en-US" altLang="zh-CN" dirty="0" err="1"/>
              <a:t>InnoDB</a:t>
            </a:r>
            <a:r>
              <a:rPr lang="en-US" altLang="zh-CN" dirty="0"/>
              <a:t> Queries</a:t>
            </a:r>
          </a:p>
          <a:p>
            <a:pPr lvl="1" fontAlgn="base"/>
            <a:r>
              <a:rPr lang="en-US" altLang="zh-CN" dirty="0"/>
              <a:t>Because each </a:t>
            </a:r>
            <a:r>
              <a:rPr lang="en-US" altLang="zh-CN" dirty="0" err="1"/>
              <a:t>InnoDB</a:t>
            </a:r>
            <a:r>
              <a:rPr lang="en-US" altLang="zh-CN" dirty="0"/>
              <a:t> table has a </a:t>
            </a:r>
            <a:r>
              <a:rPr lang="en-US" altLang="zh-CN" dirty="0">
                <a:hlinkClick r:id="rId3" tooltip="primary key"/>
              </a:rPr>
              <a:t>primary key</a:t>
            </a:r>
            <a:r>
              <a:rPr lang="en-US" altLang="zh-CN" dirty="0"/>
              <a:t> (whether you request one or not), specify a set of primary key columns for each table, columns that are used in the most important and time-critical queries.</a:t>
            </a:r>
          </a:p>
          <a:p>
            <a:pPr lvl="1" fontAlgn="base"/>
            <a:r>
              <a:rPr lang="en-US" altLang="zh-CN" dirty="0"/>
              <a:t>Do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specify too many or too long columns in the primary key, because these column values are duplicated in each secondary index. </a:t>
            </a:r>
          </a:p>
          <a:p>
            <a:pPr lvl="1" fontAlgn="base"/>
            <a:r>
              <a:rPr lang="en-US" altLang="zh-CN" dirty="0"/>
              <a:t>Do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create a separate </a:t>
            </a:r>
            <a:r>
              <a:rPr lang="en-US" altLang="zh-CN" dirty="0">
                <a:hlinkClick r:id="rId4" tooltip="secondary index"/>
              </a:rPr>
              <a:t>secondary index</a:t>
            </a:r>
            <a:r>
              <a:rPr lang="en-US" altLang="zh-CN" dirty="0"/>
              <a:t> for each column, because each query can only make use of one index. </a:t>
            </a:r>
          </a:p>
          <a:p>
            <a:pPr lvl="2" fontAlgn="base"/>
            <a:r>
              <a:rPr lang="en-US" altLang="zh-CN" dirty="0"/>
              <a:t>If you have many queries for the same table, testing different combinations of columns, try to create a small number of </a:t>
            </a:r>
            <a:r>
              <a:rPr lang="en-US" altLang="zh-CN" dirty="0">
                <a:hlinkClick r:id="rId5" tooltip="concatenated index"/>
              </a:rPr>
              <a:t>concatenated indexes</a:t>
            </a:r>
            <a:r>
              <a:rPr lang="en-US" altLang="zh-CN" dirty="0"/>
              <a:t> rather than a large number of single-column indexes. </a:t>
            </a:r>
          </a:p>
          <a:p>
            <a:pPr lvl="1" fontAlgn="base"/>
            <a:r>
              <a:rPr lang="en-US" altLang="zh-CN" dirty="0"/>
              <a:t>If an indexed column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contain any </a:t>
            </a:r>
            <a:r>
              <a:rPr lang="en-US" altLang="zh-CN" dirty="0">
                <a:solidFill>
                  <a:srgbClr val="FF0000"/>
                </a:solidFill>
              </a:rPr>
              <a:t>NULL</a:t>
            </a:r>
            <a:r>
              <a:rPr lang="en-US" altLang="zh-CN" dirty="0"/>
              <a:t> values, declare it as </a:t>
            </a:r>
            <a:r>
              <a:rPr lang="en-US" altLang="zh-CN" dirty="0">
                <a:solidFill>
                  <a:srgbClr val="FF0000"/>
                </a:solidFill>
              </a:rPr>
              <a:t>NOT NULL </a:t>
            </a:r>
            <a:r>
              <a:rPr lang="en-US" altLang="zh-CN" dirty="0"/>
              <a:t>when you create the table. </a:t>
            </a:r>
          </a:p>
          <a:p>
            <a:pPr lvl="1" fontAlgn="base"/>
            <a:r>
              <a:rPr lang="en-US" altLang="zh-CN" dirty="0"/>
              <a:t>You can optimize single-query transactions for </a:t>
            </a:r>
            <a:r>
              <a:rPr lang="en-US" altLang="zh-CN" dirty="0" err="1"/>
              <a:t>InnoDB</a:t>
            </a:r>
            <a:r>
              <a:rPr lang="en-US" altLang="zh-CN" dirty="0"/>
              <a:t> tables, </a:t>
            </a:r>
            <a:r>
              <a:rPr lang="en-US" altLang="zh-CN" dirty="0">
                <a:hlinkClick r:id="rId6" tooltip="8.5.3 Optimizing InnoDB Read-Only Transactions"/>
              </a:rPr>
              <a:t>Optimizing InnoDB Read-Only Transactions</a:t>
            </a:r>
            <a:br>
              <a:rPr lang="en-US" altLang="zh-CN" dirty="0"/>
            </a:br>
            <a:endParaRPr lang="en-US" altLang="zh-CN" dirty="0"/>
          </a:p>
          <a:p>
            <a:pPr fontAlgn="base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149F-8FA4-B140-9913-E3A2FFC0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40320</TotalTime>
  <Words>3214</Words>
  <Application>Microsoft Macintosh PowerPoint</Application>
  <PresentationFormat>全屏显示(16:9)</PresentationFormat>
  <Paragraphs>248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DengXian</vt:lpstr>
      <vt:lpstr>微软雅黑</vt:lpstr>
      <vt:lpstr>Arial</vt:lpstr>
      <vt:lpstr>Calibri</vt:lpstr>
      <vt:lpstr>Cambria</vt:lpstr>
      <vt:lpstr>Tahoma</vt:lpstr>
      <vt:lpstr>Times New Roman</vt:lpstr>
      <vt:lpstr>Office 主题​​</vt:lpstr>
      <vt:lpstr>Architecture of Enterprise Applications 12  MySQL Optimization II</vt:lpstr>
      <vt:lpstr>Contents and Objectives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InnoDB Tables</vt:lpstr>
      <vt:lpstr>Optimizing for MEMORY Tables</vt:lpstr>
      <vt:lpstr>Buffering and Caching</vt:lpstr>
      <vt:lpstr>Buffering and Caching</vt:lpstr>
      <vt:lpstr>Buffering and Caching</vt:lpstr>
      <vt:lpstr>Buffering and Caching</vt:lpstr>
      <vt:lpstr>Buffering and Caching</vt:lpstr>
      <vt:lpstr>Buffering and Caching</vt:lpstr>
      <vt:lpstr>Buffering and Caching</vt:lpstr>
      <vt:lpstr>Buffering and Caching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1600</cp:revision>
  <cp:lastPrinted>2018-03-25T12:18:37Z</cp:lastPrinted>
  <dcterms:created xsi:type="dcterms:W3CDTF">2011-12-13T14:18:46Z</dcterms:created>
  <dcterms:modified xsi:type="dcterms:W3CDTF">2023-09-23T02:43:06Z</dcterms:modified>
</cp:coreProperties>
</file>