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48"/>
  </p:notesMasterIdLst>
  <p:sldIdLst>
    <p:sldId id="256" r:id="rId2"/>
    <p:sldId id="575" r:id="rId3"/>
    <p:sldId id="520" r:id="rId4"/>
    <p:sldId id="521" r:id="rId5"/>
    <p:sldId id="526" r:id="rId6"/>
    <p:sldId id="525" r:id="rId7"/>
    <p:sldId id="527" r:id="rId8"/>
    <p:sldId id="528" r:id="rId9"/>
    <p:sldId id="529" r:id="rId10"/>
    <p:sldId id="531" r:id="rId11"/>
    <p:sldId id="532" r:id="rId12"/>
    <p:sldId id="533" r:id="rId13"/>
    <p:sldId id="534" r:id="rId14"/>
    <p:sldId id="535" r:id="rId15"/>
    <p:sldId id="536" r:id="rId16"/>
    <p:sldId id="537" r:id="rId17"/>
    <p:sldId id="538" r:id="rId18"/>
    <p:sldId id="539" r:id="rId19"/>
    <p:sldId id="576" r:id="rId20"/>
    <p:sldId id="540" r:id="rId21"/>
    <p:sldId id="541" r:id="rId22"/>
    <p:sldId id="542" r:id="rId23"/>
    <p:sldId id="543" r:id="rId24"/>
    <p:sldId id="544" r:id="rId25"/>
    <p:sldId id="545" r:id="rId26"/>
    <p:sldId id="546" r:id="rId27"/>
    <p:sldId id="547" r:id="rId28"/>
    <p:sldId id="548" r:id="rId29"/>
    <p:sldId id="549" r:id="rId30"/>
    <p:sldId id="550" r:id="rId31"/>
    <p:sldId id="551" r:id="rId32"/>
    <p:sldId id="552" r:id="rId33"/>
    <p:sldId id="553" r:id="rId34"/>
    <p:sldId id="554" r:id="rId35"/>
    <p:sldId id="555" r:id="rId36"/>
    <p:sldId id="556" r:id="rId37"/>
    <p:sldId id="557" r:id="rId38"/>
    <p:sldId id="558" r:id="rId39"/>
    <p:sldId id="559" r:id="rId40"/>
    <p:sldId id="560" r:id="rId41"/>
    <p:sldId id="561" r:id="rId42"/>
    <p:sldId id="562" r:id="rId43"/>
    <p:sldId id="563" r:id="rId44"/>
    <p:sldId id="565" r:id="rId45"/>
    <p:sldId id="566" r:id="rId46"/>
    <p:sldId id="259" r:id="rId4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DBD8CF"/>
    <a:srgbClr val="C9C8B7"/>
    <a:srgbClr val="B9B799"/>
    <a:srgbClr val="A2F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89592" autoAdjust="0"/>
  </p:normalViewPr>
  <p:slideViewPr>
    <p:cSldViewPr>
      <p:cViewPr varScale="1">
        <p:scale>
          <a:sx n="152" d="100"/>
          <a:sy n="152" d="100"/>
        </p:scale>
        <p:origin x="976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 varScale="1">
      <p:scale>
        <a:sx n="1" d="1"/>
        <a:sy n="1" d="1"/>
      </p:scale>
      <p:origin x="0" y="11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0D2F6-41A1-4FB9-8DEA-0C65FD35AB0D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1B5-E10A-485A-AB8F-213CB661A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874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150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305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453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223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845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053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61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959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914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04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983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581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48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368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361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571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blipFill dpi="0" rotWithShape="1">
          <a:blip r:embed="rId2">
            <a:alphaModFix amt="2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 pressure="77"/>
                    </a14:imgEffect>
                  </a14:imgLayer>
                </a14:imgProps>
              </a:ext>
            </a:extLst>
          </a:blip>
          <a:srcRect/>
          <a:tile tx="-31750" ty="-3175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单圆角矩形 6"/>
          <p:cNvSpPr/>
          <p:nvPr userDrawn="1"/>
        </p:nvSpPr>
        <p:spPr>
          <a:xfrm>
            <a:off x="-34456" y="1059582"/>
            <a:ext cx="6084168" cy="1982405"/>
          </a:xfrm>
          <a:prstGeom prst="round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460" y="1271653"/>
            <a:ext cx="5490645" cy="1558265"/>
          </a:xfrm>
        </p:spPr>
        <p:txBody>
          <a:bodyPr anchor="ctr"/>
          <a:lstStyle>
            <a:lvl1pPr algn="l">
              <a:defRPr sz="4050" b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9131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alphaModFix amt="2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 pressure="77"/>
                    </a14:imgEffect>
                  </a14:imgLayer>
                </a14:imgProps>
              </a:ext>
            </a:extLst>
          </a:blip>
          <a:srcRect/>
          <a:tile tx="-31750" ty="-3175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571472" y="589345"/>
            <a:ext cx="8143932" cy="1982405"/>
          </a:xfrm>
          <a:prstGeom prst="roundRect">
            <a:avLst>
              <a:gd name="adj" fmla="val 620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7238" y="735546"/>
            <a:ext cx="7772400" cy="1674186"/>
          </a:xfrm>
        </p:spPr>
        <p:txBody>
          <a:bodyPr anchor="t"/>
          <a:lstStyle>
            <a:lvl1pPr algn="ctr">
              <a:defRPr sz="2100" b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3038" y="2895786"/>
            <a:ext cx="6400800" cy="140415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baseline="0">
                <a:solidFill>
                  <a:schemeClr val="tx1"/>
                </a:solidFill>
                <a:latin typeface="Cambria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-36512" y="4948014"/>
            <a:ext cx="9216000" cy="21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68441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72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61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39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85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图: 延期 21"/>
          <p:cNvSpPr/>
          <p:nvPr userDrawn="1"/>
        </p:nvSpPr>
        <p:spPr>
          <a:xfrm rot="16200000">
            <a:off x="4420251" y="419751"/>
            <a:ext cx="303498" cy="9144000"/>
          </a:xfrm>
          <a:prstGeom prst="flowChartDelay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20" name="矩形 19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504" y="105708"/>
            <a:ext cx="6817128" cy="4138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504" y="845073"/>
            <a:ext cx="8784976" cy="3940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7504" y="4948014"/>
            <a:ext cx="2026096" cy="189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新宋体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12160" y="4925087"/>
            <a:ext cx="2895600" cy="195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pic>
        <p:nvPicPr>
          <p:cNvPr id="1026" name="Picture 2" descr="C:\Users\Administrator\Desktop\REINS.png"/>
          <p:cNvPicPr>
            <a:picLocks noChangeAspect="1" noChangeArrowheads="1"/>
          </p:cNvPicPr>
          <p:nvPr userDrawn="1"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56257"/>
            <a:ext cx="1691680" cy="355253"/>
          </a:xfrm>
          <a:prstGeom prst="rect">
            <a:avLst/>
          </a:prstGeom>
          <a:noFill/>
          <a:ln w="9525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 userDrawn="1"/>
        </p:nvSpPr>
        <p:spPr>
          <a:xfrm>
            <a:off x="6876256" y="400404"/>
            <a:ext cx="2232248" cy="19620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675" dirty="0" err="1">
                <a:solidFill>
                  <a:schemeClr val="bg1"/>
                </a:solidFill>
                <a:effectLst/>
                <a:latin typeface="Cambria" pitchFamily="18" charset="0"/>
              </a:rPr>
              <a:t>REliable</a:t>
            </a:r>
            <a:r>
              <a:rPr lang="en-US" altLang="zh-CN" sz="675" dirty="0">
                <a:solidFill>
                  <a:schemeClr val="bg1"/>
                </a:solidFill>
                <a:effectLst/>
                <a:latin typeface="Cambria" pitchFamily="18" charset="0"/>
              </a:rPr>
              <a:t>, </a:t>
            </a:r>
            <a:r>
              <a:rPr lang="en-US" altLang="zh-CN" sz="675" dirty="0" err="1">
                <a:solidFill>
                  <a:schemeClr val="bg1"/>
                </a:solidFill>
                <a:effectLst/>
                <a:latin typeface="Cambria" pitchFamily="18" charset="0"/>
              </a:rPr>
              <a:t>INtelligent</a:t>
            </a:r>
            <a:r>
              <a:rPr lang="en-US" altLang="zh-CN" sz="675" baseline="0" dirty="0">
                <a:solidFill>
                  <a:schemeClr val="bg1"/>
                </a:solidFill>
                <a:effectLst/>
                <a:latin typeface="Cambria" pitchFamily="18" charset="0"/>
              </a:rPr>
              <a:t> &amp; Scalable Systems</a:t>
            </a:r>
            <a:endParaRPr lang="zh-CN" altLang="en-US" sz="675" dirty="0">
              <a:solidFill>
                <a:schemeClr val="bg1"/>
              </a:solidFill>
              <a:effectLst/>
              <a:latin typeface="Cambria" pitchFamily="18" charset="0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6191250" y="575073"/>
            <a:ext cx="29527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600" dirty="0">
                <a:latin typeface="微软雅黑" pitchFamily="34" charset="-122"/>
                <a:ea typeface="微软雅黑" pitchFamily="34" charset="-122"/>
              </a:rPr>
              <a:t>                               </a:t>
            </a:r>
            <a:endParaRPr lang="zh-CN" altLang="en-US" sz="600" dirty="0">
              <a:solidFill>
                <a:schemeClr val="bg1"/>
              </a:solidFill>
              <a:effectLst/>
              <a:latin typeface="Cambria" pitchFamily="18" charset="0"/>
            </a:endParaRPr>
          </a:p>
        </p:txBody>
      </p:sp>
      <p:sp>
        <p:nvSpPr>
          <p:cNvPr id="32" name="矩形 31"/>
          <p:cNvSpPr/>
          <p:nvPr userDrawn="1"/>
        </p:nvSpPr>
        <p:spPr>
          <a:xfrm>
            <a:off x="4643438" y="575073"/>
            <a:ext cx="16192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 userDrawn="1"/>
        </p:nvSpPr>
        <p:spPr>
          <a:xfrm>
            <a:off x="3286125" y="575073"/>
            <a:ext cx="14033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 userDrawn="1"/>
        </p:nvSpPr>
        <p:spPr>
          <a:xfrm>
            <a:off x="2143125" y="575073"/>
            <a:ext cx="11874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1214438" y="575073"/>
            <a:ext cx="9715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500063" y="575073"/>
            <a:ext cx="7556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0" y="573882"/>
            <a:ext cx="539750" cy="1083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067944" y="4894009"/>
            <a:ext cx="1008112" cy="23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 baseline="0">
                <a:solidFill>
                  <a:schemeClr val="bg1"/>
                </a:solidFill>
                <a:latin typeface="Tahoma" pitchFamily="34" charset="0"/>
                <a:ea typeface="微软雅黑" pitchFamily="34" charset="-122"/>
              </a:defRPr>
            </a:lvl1pPr>
          </a:lstStyle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22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0" r:id="rId3"/>
    <p:sldLayoutId id="2147483653" r:id="rId4"/>
    <p:sldLayoutId id="2147483654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685800" rtl="0" eaLnBrk="1" latinLnBrk="0" hangingPunct="1">
        <a:spcBef>
          <a:spcPct val="0"/>
        </a:spcBef>
        <a:buNone/>
        <a:defRPr sz="2400" b="0" kern="1200" baseline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ahoma" pitchFamily="34" charset="0"/>
          <a:ea typeface="微软雅黑" pitchFamily="34" charset="-122"/>
          <a:cs typeface="Tahoma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35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20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20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eins.se.sjtu.edu.cn/~chenh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glossary.html#glos_physical" TargetMode="External"/><Relationship Id="rId7" Type="http://schemas.openxmlformats.org/officeDocument/2006/relationships/hyperlink" Target="https://dev.mysql.com/doc/refman/8.0/en/glossary.html#glos_warm_backup" TargetMode="External"/><Relationship Id="rId2" Type="http://schemas.openxmlformats.org/officeDocument/2006/relationships/hyperlink" Target="https://dev.mysql.com/doc/refman/8.0/en/glossary.html#glos_mysql_enterprise_backup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.mysql.com/doc/refman/8.0/en/glossary.html#glos_hot_backup" TargetMode="External"/><Relationship Id="rId5" Type="http://schemas.openxmlformats.org/officeDocument/2006/relationships/hyperlink" Target="https://dev.mysql.com/doc/refman/8.0/en/glossary.html#glos_compressed_backup" TargetMode="External"/><Relationship Id="rId4" Type="http://schemas.openxmlformats.org/officeDocument/2006/relationships/hyperlink" Target="https://dev.mysql.com/doc/refman/8.0/en/glossary.html#glos_incremental_backu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mysqldump.html#option_mysqldump_single-transaction" TargetMode="External"/><Relationship Id="rId2" Type="http://schemas.openxmlformats.org/officeDocument/2006/relationships/hyperlink" Target="https://dev.mysql.com/doc/refman/8.0/en/mysqldump.html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create-table.html" TargetMode="External"/><Relationship Id="rId7" Type="http://schemas.openxmlformats.org/officeDocument/2006/relationships/hyperlink" Target="https://dev.mysql.com/doc/refman/8.0/en/mysqlimport.html" TargetMode="External"/><Relationship Id="rId2" Type="http://schemas.openxmlformats.org/officeDocument/2006/relationships/hyperlink" Target="https://dev.mysql.com/doc/refman/8.0/en/select-into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.mysql.com/doc/refman/8.0/en/load-data.html" TargetMode="External"/><Relationship Id="rId5" Type="http://schemas.openxmlformats.org/officeDocument/2006/relationships/hyperlink" Target="https://dev.mysql.com/doc/refman/8.0/en/mysqldump.html#option_mysqldump_tab" TargetMode="External"/><Relationship Id="rId4" Type="http://schemas.openxmlformats.org/officeDocument/2006/relationships/hyperlink" Target="https://dev.mysql.com/doc/refman/8.0/en/mysqldump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mysqldump.html" TargetMode="External"/><Relationship Id="rId2" Type="http://schemas.openxmlformats.org/officeDocument/2006/relationships/hyperlink" Target="https://dev.mysql.com/doc/refman/8.0/en/flush.html#flush-logs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8.0/en/load-data.html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myisamchk.html" TargetMode="External"/><Relationship Id="rId2" Type="http://schemas.openxmlformats.org/officeDocument/2006/relationships/hyperlink" Target="https://dev.mysql.com/doc/refman/8.0/en/repair-table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.mysql.com/doc/refman/8.0/en/lock-tables.html" TargetMode="External"/><Relationship Id="rId4" Type="http://schemas.openxmlformats.org/officeDocument/2006/relationships/hyperlink" Target="https://dev.mysql.com/doc/refman/8.0/en/flush.html#flush-tables-with-read-lock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.mysql.com/doc/refman/8.0/en/backup-and-recovery.html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insert.html" TargetMode="External"/><Relationship Id="rId2" Type="http://schemas.openxmlformats.org/officeDocument/2006/relationships/hyperlink" Target="https://dev.mysql.com/doc/refman/8.0/en/mysqldump.html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replication-options-binary-log.html#option_mysqld_log-bi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mysqlbinlog.html" TargetMode="External"/><Relationship Id="rId2" Type="http://schemas.openxmlformats.org/officeDocument/2006/relationships/hyperlink" Target="https://dev.mysql.com/doc/refman/8.0/en/replication-options-binary-log.html#option_mysqld_log-bin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.mysql.com/doc/refman/8.0/en/mysql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flush.html#flush-logs" TargetMode="External"/><Relationship Id="rId2" Type="http://schemas.openxmlformats.org/officeDocument/2006/relationships/hyperlink" Target="https://dev.mysql.com/doc/refman/8.0/en/mysqldump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.mysql.com/doc/refman/8.0/en/mysqladmin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mysql-shell/8.0/en/mysql-shell-utilities-load-dump.html" TargetMode="External"/><Relationship Id="rId2" Type="http://schemas.openxmlformats.org/officeDocument/2006/relationships/hyperlink" Target="https://dev.mysql.com/doc/mysql-shell/8.0/en/mysql-shell-utilities-dump-instance-schema.html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mysqldump.html#option_mysqldump_tab" TargetMode="External"/><Relationship Id="rId2" Type="http://schemas.openxmlformats.org/officeDocument/2006/relationships/hyperlink" Target="https://dev.mysql.com/doc/refman/8.0/en/mysqldump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.mysql.com/doc/refman/8.0/en/create-table.html" TargetMode="External"/><Relationship Id="rId4" Type="http://schemas.openxmlformats.org/officeDocument/2006/relationships/hyperlink" Target="https://dev.mysql.com/doc/refman/8.0/en/mysql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mysqldump.html#option_mysqldump_all-databases" TargetMode="External"/><Relationship Id="rId2" Type="http://schemas.openxmlformats.org/officeDocument/2006/relationships/hyperlink" Target="https://dev.mysql.com/doc/refman/8.0/en/mysqldump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.mysql.com/doc/refman/8.0/en/mysqldump.html#option_mysqldump_database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mysqldump.html#option_mysqldump_all-databases" TargetMode="External"/><Relationship Id="rId7" Type="http://schemas.openxmlformats.org/officeDocument/2006/relationships/hyperlink" Target="https://dev.mysql.com/doc/refman/8.0/en/mysql.html" TargetMode="External"/><Relationship Id="rId2" Type="http://schemas.openxmlformats.org/officeDocument/2006/relationships/hyperlink" Target="https://dev.mysql.com/doc/refman/8.0/en/mysqldump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.mysql.com/doc/refman/8.0/en/use.html" TargetMode="External"/><Relationship Id="rId5" Type="http://schemas.openxmlformats.org/officeDocument/2006/relationships/hyperlink" Target="https://dev.mysql.com/doc/refman/8.0/en/create-database.html" TargetMode="External"/><Relationship Id="rId4" Type="http://schemas.openxmlformats.org/officeDocument/2006/relationships/hyperlink" Target="https://dev.mysql.com/doc/refman/8.0/en/mysqldump.html#option_mysqldump_databases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mysqldump.html#option_mysqldump_tab" TargetMode="External"/><Relationship Id="rId2" Type="http://schemas.openxmlformats.org/officeDocument/2006/relationships/hyperlink" Target="https://dev.mysql.com/doc/refman/8.0/en/mysqldump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.mysql.com/doc/refman/8.0/en/create-tabl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mysqlimport.html" TargetMode="External"/><Relationship Id="rId2" Type="http://schemas.openxmlformats.org/officeDocument/2006/relationships/hyperlink" Target="https://dev.mysql.com/doc/refman/8.0/en/mysql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.mysql.com/doc/refman/8.0/en/mysqldump.html" TargetMode="External"/><Relationship Id="rId4" Type="http://schemas.openxmlformats.org/officeDocument/2006/relationships/hyperlink" Target="https://dev.mysql.com/doc/refman/8.0/en/load-data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mysqldump.html" TargetMode="External"/><Relationship Id="rId2" Type="http://schemas.openxmlformats.org/officeDocument/2006/relationships/hyperlink" Target="https://dev.mysql.com/doc/refman/8.0/en/mysqldump.html#option_mysqldump_database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.mysql.com/doc/refman/8.0/en/mysql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mysqldump.html#option_mysqldump_databas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.mysql.com/doc/refman/8.0/en/mysqldump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mysqldump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.mysql.com/doc/refman/8.0/en/mysqldump.html#option_mysqldump_triggers" TargetMode="External"/><Relationship Id="rId5" Type="http://schemas.openxmlformats.org/officeDocument/2006/relationships/hyperlink" Target="https://dev.mysql.com/doc/refman/8.0/en/mysqldump.html#option_mysqldump_routines" TargetMode="External"/><Relationship Id="rId4" Type="http://schemas.openxmlformats.org/officeDocument/2006/relationships/hyperlink" Target="https://dev.mysql.com/doc/refman/8.0/en/mysqldump.html#option_mysqldump_events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mysqldump.html#option_mysqldump_no-data" TargetMode="External"/><Relationship Id="rId7" Type="http://schemas.openxmlformats.org/officeDocument/2006/relationships/hyperlink" Target="https://dev.mysql.com/doc/refman/8.0/en/mysqldump.html#option_mysqldump_event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.mysql.com/doc/refman/8.0/en/mysqldump.html#option_mysqldump_routines" TargetMode="External"/><Relationship Id="rId5" Type="http://schemas.openxmlformats.org/officeDocument/2006/relationships/hyperlink" Target="https://dev.mysql.com/doc/refman/8.0/en/mysqldump.html#option_mysqldump_no-create-info" TargetMode="External"/><Relationship Id="rId4" Type="http://schemas.openxmlformats.org/officeDocument/2006/relationships/hyperlink" Target="https://dev.mysql.com/doc/refman/8.0/en/mysqldump.html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mysqlbinlog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.mysql.com/doc/refman/8.0/en/mysqlbinlog.html#option_mysqlbinlog_read-from-remote-server" TargetMode="External"/><Relationship Id="rId4" Type="http://schemas.openxmlformats.org/officeDocument/2006/relationships/hyperlink" Target="https://dev.mysql.com/doc/refman/8.0/en/mysql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create-table.html" TargetMode="External"/><Relationship Id="rId2" Type="http://schemas.openxmlformats.org/officeDocument/2006/relationships/hyperlink" Target="https://dev.mysql.com/doc/refman/8.0/en/create-database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.mysql.com/doc/refman/8.0/en/insert.html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mysqlbinlog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.mysql.com/doc/refman/8.0/en/drop-table.html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create-table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.mysql.com/doc/refman/8.0/en/mysql.html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replication-gtids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.mysql.com/doc/refman/8.0/en/mysqlbinlog.html" TargetMode="External"/><Relationship Id="rId4" Type="http://schemas.openxmlformats.org/officeDocument/2006/relationships/hyperlink" Target="https://dev.mysql.com/doc/refman/8.0/en/mysqlbinlog.html#option_mysqlbinlog_skip-gtids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mysqlbinlog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.mysql.com/doc/refman/8.0/en/mysqlbinlog.html#option_mysqlbinlog_stop-datetime" TargetMode="External"/><Relationship Id="rId4" Type="http://schemas.openxmlformats.org/officeDocument/2006/relationships/hyperlink" Target="https://dev.mysql.com/doc/refman/8.0/en/mysqlbinlog.html#option_mysqlbinlog_start-datetime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mysqlbinlog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.mysql.com/doc/refman/8.0/en/mysqlbinlog.html#option_mysqlbinlog_start-position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insert.html" TargetMode="External"/><Relationship Id="rId2" Type="http://schemas.openxmlformats.org/officeDocument/2006/relationships/hyperlink" Target="https://dev.mysql.com/doc/refman/8.0/en/mysqldump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.mysql.com/doc/refman/8.0/en/select-into.html" TargetMode="External"/><Relationship Id="rId4" Type="http://schemas.openxmlformats.org/officeDocument/2006/relationships/hyperlink" Target="https://dev.mysql.com/doc/refman/8.0/en/mysqldump.html#option_mysqldump_tab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CN" sz="2400" dirty="0"/>
              <a:t>Architecture of Enterprise Applications</a:t>
            </a:r>
            <a:r>
              <a:rPr lang="zh-Hans" altLang="en-US" sz="2400" dirty="0"/>
              <a:t> </a:t>
            </a:r>
            <a:r>
              <a:rPr lang="en-US" altLang="zh-CN" sz="2400" dirty="0"/>
              <a:t>13 </a:t>
            </a:r>
            <a:br>
              <a:rPr lang="en-US" altLang="zh-CN" sz="2400" dirty="0"/>
            </a:br>
            <a:r>
              <a:rPr lang="en-US" altLang="zh-Hans" sz="2400" dirty="0"/>
              <a:t>MySQL</a:t>
            </a:r>
            <a:r>
              <a:rPr lang="zh-CN" altLang="en-US" sz="2400" dirty="0"/>
              <a:t> </a:t>
            </a:r>
            <a:r>
              <a:rPr lang="en-US" altLang="zh-CN" sz="2400" dirty="0"/>
              <a:t>Backup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/>
              <a:t>Recovery</a:t>
            </a:r>
            <a:endParaRPr lang="zh-CN" altLang="en-US" sz="1350" i="1" dirty="0">
              <a:solidFill>
                <a:schemeClr val="tx1"/>
              </a:solidFill>
              <a:effectLst/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2225279" y="2895786"/>
            <a:ext cx="4800600" cy="1836204"/>
          </a:xfrm>
        </p:spPr>
        <p:txBody>
          <a:bodyPr>
            <a:normAutofit/>
          </a:bodyPr>
          <a:lstStyle/>
          <a:p>
            <a:r>
              <a:rPr lang="en-US" altLang="zh-CN" b="1" dirty="0"/>
              <a:t>Haopeng Chen</a:t>
            </a:r>
          </a:p>
          <a:p>
            <a:endParaRPr lang="en-US" altLang="zh-CN" dirty="0"/>
          </a:p>
          <a:p>
            <a:r>
              <a:rPr lang="en-US" altLang="zh-CN" sz="1350" b="1" i="1" dirty="0" err="1"/>
              <a:t>RE</a:t>
            </a:r>
            <a:r>
              <a:rPr lang="en-US" altLang="zh-CN" i="1" dirty="0" err="1"/>
              <a:t>liable</a:t>
            </a:r>
            <a:r>
              <a:rPr lang="en-US" altLang="zh-CN" i="1" dirty="0"/>
              <a:t>, </a:t>
            </a:r>
            <a:r>
              <a:rPr lang="en-US" altLang="zh-CN" sz="1350" b="1" i="1" dirty="0" err="1"/>
              <a:t>IN</a:t>
            </a:r>
            <a:r>
              <a:rPr lang="en-US" altLang="zh-CN" i="1" dirty="0" err="1"/>
              <a:t>telligent</a:t>
            </a:r>
            <a:r>
              <a:rPr lang="en-US" altLang="zh-CN" i="1" dirty="0"/>
              <a:t> and </a:t>
            </a:r>
            <a:r>
              <a:rPr lang="en-US" altLang="zh-CN" sz="1350" b="1" i="1" dirty="0"/>
              <a:t>S</a:t>
            </a:r>
            <a:r>
              <a:rPr lang="en-US" altLang="zh-CN" i="1" dirty="0"/>
              <a:t>calable Systems Group (</a:t>
            </a:r>
            <a:r>
              <a:rPr lang="en-US" altLang="zh-CN" b="1" i="1" dirty="0"/>
              <a:t>REINS</a:t>
            </a:r>
            <a:r>
              <a:rPr lang="en-US" altLang="zh-CN" i="1" dirty="0"/>
              <a:t>)</a:t>
            </a:r>
          </a:p>
          <a:p>
            <a:r>
              <a:rPr lang="en-US" altLang="zh-CN" dirty="0"/>
              <a:t>Shanghai Jiao Tong University</a:t>
            </a:r>
          </a:p>
          <a:p>
            <a:r>
              <a:rPr lang="en-US" altLang="zh-CN" dirty="0"/>
              <a:t>Shanghai, China</a:t>
            </a:r>
          </a:p>
          <a:p>
            <a:r>
              <a:rPr lang="en-US" altLang="zh-CN" u="sng" dirty="0">
                <a:hlinkClick r:id="rId3"/>
              </a:rPr>
              <a:t>http://reins.se.sjtu.edu.cn/~chenhp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e-mail: chen-hp@sjtu.edu.cn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12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3351-5A7E-E24A-8376-819C334F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Backup and Recovery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DCFE8-9865-2D4A-9D2F-27ACFE853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dirty="0"/>
              <a:t>Backup Scheduling, Compression, and Encryption</a:t>
            </a:r>
          </a:p>
          <a:p>
            <a:pPr lvl="1" fontAlgn="base"/>
            <a:r>
              <a:rPr lang="en-US" altLang="zh-CN" dirty="0"/>
              <a:t>Backup scheduling is valuable for </a:t>
            </a:r>
            <a:r>
              <a:rPr lang="en-US" altLang="zh-CN" dirty="0">
                <a:solidFill>
                  <a:srgbClr val="FF0000"/>
                </a:solidFill>
              </a:rPr>
              <a:t>automating backup procedures</a:t>
            </a:r>
            <a:r>
              <a:rPr lang="en-US" altLang="zh-CN" dirty="0"/>
              <a:t>. </a:t>
            </a:r>
          </a:p>
          <a:p>
            <a:pPr lvl="1" fontAlgn="base"/>
            <a:r>
              <a:rPr lang="en-US" altLang="zh-CN" dirty="0"/>
              <a:t>Compression of backup output </a:t>
            </a:r>
            <a:r>
              <a:rPr lang="en-US" altLang="zh-CN" dirty="0">
                <a:solidFill>
                  <a:srgbClr val="FF0000"/>
                </a:solidFill>
              </a:rPr>
              <a:t>reduces space requirements</a:t>
            </a:r>
            <a:r>
              <a:rPr lang="en-US" altLang="zh-CN" dirty="0"/>
              <a:t>, and </a:t>
            </a:r>
          </a:p>
          <a:p>
            <a:pPr lvl="1" fontAlgn="base"/>
            <a:r>
              <a:rPr lang="en-US" altLang="zh-CN" dirty="0"/>
              <a:t>encryption of the output provides </a:t>
            </a:r>
            <a:r>
              <a:rPr lang="en-US" altLang="zh-CN" dirty="0">
                <a:solidFill>
                  <a:srgbClr val="FF0000"/>
                </a:solidFill>
              </a:rPr>
              <a:t>better security against unauthorized access</a:t>
            </a:r>
            <a:r>
              <a:rPr lang="en-US" altLang="zh-CN" dirty="0"/>
              <a:t> of backed-up data. </a:t>
            </a:r>
          </a:p>
          <a:p>
            <a:pPr lvl="1" fontAlgn="base"/>
            <a:r>
              <a:rPr lang="en-US" altLang="zh-CN" dirty="0"/>
              <a:t>MySQL itself </a:t>
            </a:r>
            <a:r>
              <a:rPr lang="en-US" altLang="zh-CN" dirty="0">
                <a:solidFill>
                  <a:srgbClr val="FF0000"/>
                </a:solidFill>
              </a:rPr>
              <a:t>does not </a:t>
            </a:r>
            <a:r>
              <a:rPr lang="en-US" altLang="zh-CN" dirty="0"/>
              <a:t>provide these capabilities. </a:t>
            </a:r>
          </a:p>
          <a:p>
            <a:pPr lvl="2" fontAlgn="base"/>
            <a:r>
              <a:rPr lang="en-US" altLang="zh-CN" dirty="0"/>
              <a:t>The MySQL Enterprise Backup product can compress </a:t>
            </a:r>
            <a:r>
              <a:rPr lang="en-US" altLang="zh-CN" dirty="0" err="1"/>
              <a:t>InnoDB</a:t>
            </a:r>
            <a:r>
              <a:rPr lang="en-US" altLang="zh-CN" dirty="0"/>
              <a:t> backups, and compression or encryption of backup output can be achieved using file system utilities. Other third-party solutions may be available.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8A03B-D0A3-294B-A68A-398490C6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20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3351-5A7E-E24A-8376-819C334F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Database Backup Methods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DCFE8-9865-2D4A-9D2F-27ACFE853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dirty="0"/>
              <a:t>Making a Hot Backup with MySQL Enterprise Backup</a:t>
            </a:r>
          </a:p>
          <a:p>
            <a:pPr lvl="1" fontAlgn="base"/>
            <a:r>
              <a:rPr lang="en-US" altLang="zh-CN" dirty="0"/>
              <a:t>Customers of </a:t>
            </a:r>
            <a:r>
              <a:rPr lang="en-US" altLang="zh-CN" dirty="0">
                <a:solidFill>
                  <a:srgbClr val="FF0000"/>
                </a:solidFill>
              </a:rPr>
              <a:t>MySQL Enterprise Edition </a:t>
            </a:r>
            <a:r>
              <a:rPr lang="en-US" altLang="zh-CN" dirty="0"/>
              <a:t>can use the </a:t>
            </a:r>
            <a:r>
              <a:rPr lang="en-US" altLang="zh-CN" dirty="0">
                <a:hlinkClick r:id="rId2" tooltip="MySQL Enterprise Backup"/>
              </a:rPr>
              <a:t>MySQL Enterprise Backup</a:t>
            </a:r>
            <a:r>
              <a:rPr lang="en-US" altLang="zh-CN" dirty="0"/>
              <a:t> product to do </a:t>
            </a:r>
            <a:r>
              <a:rPr lang="en-US" altLang="zh-CN" dirty="0">
                <a:hlinkClick r:id="rId3" tooltip="physical"/>
              </a:rPr>
              <a:t>physical</a:t>
            </a:r>
            <a:r>
              <a:rPr lang="en-US" altLang="zh-CN" dirty="0"/>
              <a:t> backups of </a:t>
            </a:r>
            <a:r>
              <a:rPr lang="en-US" altLang="zh-CN" dirty="0">
                <a:solidFill>
                  <a:srgbClr val="FF0000"/>
                </a:solidFill>
              </a:rPr>
              <a:t>entire</a:t>
            </a:r>
            <a:r>
              <a:rPr lang="en-US" altLang="zh-CN" dirty="0"/>
              <a:t> instances or </a:t>
            </a:r>
            <a:r>
              <a:rPr lang="en-US" altLang="zh-CN" dirty="0">
                <a:solidFill>
                  <a:srgbClr val="FF0000"/>
                </a:solidFill>
              </a:rPr>
              <a:t>selected</a:t>
            </a:r>
            <a:r>
              <a:rPr lang="en-US" altLang="zh-CN" dirty="0"/>
              <a:t> databases, tables, or both. </a:t>
            </a:r>
          </a:p>
          <a:p>
            <a:pPr lvl="1" fontAlgn="base"/>
            <a:r>
              <a:rPr lang="en-US" altLang="zh-CN" dirty="0"/>
              <a:t>This product includes features for </a:t>
            </a:r>
            <a:r>
              <a:rPr lang="en-US" altLang="zh-CN" dirty="0">
                <a:hlinkClick r:id="rId4" tooltip="incremental backup"/>
              </a:rPr>
              <a:t>incremental</a:t>
            </a:r>
            <a:r>
              <a:rPr lang="en-US" altLang="zh-CN" dirty="0"/>
              <a:t> and </a:t>
            </a:r>
            <a:r>
              <a:rPr lang="en-US" altLang="zh-CN" dirty="0">
                <a:hlinkClick r:id="rId5" tooltip="compressed backup"/>
              </a:rPr>
              <a:t>compressed</a:t>
            </a:r>
            <a:r>
              <a:rPr lang="en-US" altLang="zh-CN" dirty="0"/>
              <a:t> backups. </a:t>
            </a:r>
          </a:p>
          <a:p>
            <a:pPr lvl="1" fontAlgn="base"/>
            <a:r>
              <a:rPr lang="en-US" altLang="zh-CN" dirty="0"/>
              <a:t>Backing up the </a:t>
            </a:r>
            <a:r>
              <a:rPr lang="en-US" altLang="zh-CN" dirty="0">
                <a:solidFill>
                  <a:srgbClr val="FF0000"/>
                </a:solidFill>
              </a:rPr>
              <a:t>physical</a:t>
            </a:r>
            <a:r>
              <a:rPr lang="en-US" altLang="zh-CN" dirty="0"/>
              <a:t> database files makes restore much </a:t>
            </a:r>
            <a:r>
              <a:rPr lang="en-US" altLang="zh-CN" dirty="0">
                <a:solidFill>
                  <a:srgbClr val="FF0000"/>
                </a:solidFill>
              </a:rPr>
              <a:t>faster</a:t>
            </a:r>
            <a:r>
              <a:rPr lang="en-US" altLang="zh-CN" dirty="0"/>
              <a:t> than </a:t>
            </a:r>
            <a:r>
              <a:rPr lang="en-US" altLang="zh-CN" dirty="0">
                <a:solidFill>
                  <a:srgbClr val="FF0000"/>
                </a:solidFill>
              </a:rPr>
              <a:t>logical</a:t>
            </a:r>
            <a:r>
              <a:rPr lang="en-US" altLang="zh-CN" dirty="0"/>
              <a:t> techniques such as the </a:t>
            </a:r>
            <a:r>
              <a:rPr lang="en-US" altLang="zh-CN" dirty="0" err="1">
                <a:solidFill>
                  <a:srgbClr val="FF0000"/>
                </a:solidFill>
              </a:rPr>
              <a:t>mysqldump</a:t>
            </a:r>
            <a:r>
              <a:rPr lang="en-US" altLang="zh-CN" dirty="0"/>
              <a:t> command. </a:t>
            </a:r>
          </a:p>
          <a:p>
            <a:pPr lvl="1" fontAlgn="base"/>
            <a:r>
              <a:rPr lang="en-US" altLang="zh-CN" dirty="0" err="1"/>
              <a:t>InnoDB</a:t>
            </a:r>
            <a:r>
              <a:rPr lang="en-US" altLang="zh-CN" dirty="0"/>
              <a:t> tables are copied using a </a:t>
            </a:r>
            <a:r>
              <a:rPr lang="en-US" altLang="zh-CN" dirty="0">
                <a:hlinkClick r:id="rId6" tooltip="hot backup"/>
              </a:rPr>
              <a:t>hot backup</a:t>
            </a:r>
            <a:r>
              <a:rPr lang="en-US" altLang="zh-CN" dirty="0"/>
              <a:t> mechanism. </a:t>
            </a:r>
          </a:p>
          <a:p>
            <a:pPr lvl="2" fontAlgn="base"/>
            <a:r>
              <a:rPr lang="en-US" altLang="zh-CN" dirty="0"/>
              <a:t>(Ideally, the </a:t>
            </a:r>
            <a:r>
              <a:rPr lang="en-US" altLang="zh-CN" dirty="0" err="1"/>
              <a:t>InnoDB</a:t>
            </a:r>
            <a:r>
              <a:rPr lang="en-US" altLang="zh-CN" dirty="0"/>
              <a:t> tables should represent a substantial majority of the data.) </a:t>
            </a:r>
          </a:p>
          <a:p>
            <a:pPr lvl="1" fontAlgn="base"/>
            <a:r>
              <a:rPr lang="en-US" altLang="zh-CN" dirty="0"/>
              <a:t>Tables from other storage engines are copied using a </a:t>
            </a:r>
            <a:r>
              <a:rPr lang="en-US" altLang="zh-CN" dirty="0">
                <a:hlinkClick r:id="rId7" tooltip="warm backup"/>
              </a:rPr>
              <a:t>warm backup</a:t>
            </a:r>
            <a:r>
              <a:rPr lang="en-US" altLang="zh-CN" dirty="0"/>
              <a:t> mechanism.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8A03B-D0A3-294B-A68A-398490C6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11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3351-5A7E-E24A-8376-819C334F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Database Backup Methods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DCFE8-9865-2D4A-9D2F-27ACFE853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altLang="zh-CN" dirty="0"/>
              <a:t>Making Backups with </a:t>
            </a:r>
            <a:r>
              <a:rPr lang="en-US" altLang="zh-CN" dirty="0" err="1"/>
              <a:t>mysqldump</a:t>
            </a:r>
            <a:endParaRPr lang="en-US" altLang="zh-CN" dirty="0"/>
          </a:p>
          <a:p>
            <a:pPr lvl="1" fontAlgn="base"/>
            <a:r>
              <a:rPr lang="en-US" altLang="zh-CN" dirty="0"/>
              <a:t>The </a:t>
            </a:r>
            <a:r>
              <a:rPr lang="en-US" altLang="zh-CN" b="1" dirty="0">
                <a:hlinkClick r:id="rId2" tooltip="4.5.4 mysqldump — A Database Backup Program"/>
              </a:rPr>
              <a:t>mysqldump</a:t>
            </a:r>
            <a:r>
              <a:rPr lang="en-US" altLang="zh-CN" dirty="0"/>
              <a:t> program can make backups. It can back up all kinds of tables. </a:t>
            </a:r>
          </a:p>
          <a:p>
            <a:pPr lvl="1" fontAlgn="base"/>
            <a:r>
              <a:rPr lang="en-US" altLang="zh-CN" dirty="0"/>
              <a:t>For </a:t>
            </a:r>
            <a:r>
              <a:rPr lang="en-US" altLang="zh-CN" dirty="0" err="1"/>
              <a:t>InnoDB</a:t>
            </a:r>
            <a:r>
              <a:rPr lang="en-US" altLang="zh-CN" dirty="0"/>
              <a:t> tables, it is possible to perform an online backup that takes no locks on tables using the </a:t>
            </a:r>
            <a:r>
              <a:rPr lang="en-US" altLang="zh-CN" dirty="0">
                <a:hlinkClick r:id="rId3"/>
              </a:rPr>
              <a:t>--single-transaction</a:t>
            </a:r>
            <a:r>
              <a:rPr lang="en-US" altLang="zh-CN" dirty="0"/>
              <a:t> option to </a:t>
            </a:r>
            <a:r>
              <a:rPr lang="en-US" altLang="zh-CN" b="1" dirty="0">
                <a:hlinkClick r:id="rId2" tooltip="4.5.4 mysqldump — A Database Backup Program"/>
              </a:rPr>
              <a:t>mysqldump</a:t>
            </a:r>
            <a:r>
              <a:rPr lang="en-US" altLang="zh-CN" dirty="0"/>
              <a:t>. </a:t>
            </a:r>
          </a:p>
          <a:p>
            <a:pPr lvl="1" fontAlgn="base"/>
            <a:endParaRPr lang="en-US" altLang="zh-CN" dirty="0"/>
          </a:p>
          <a:p>
            <a:pPr fontAlgn="base"/>
            <a:r>
              <a:rPr lang="en-US" altLang="zh-CN" dirty="0"/>
              <a:t>Making Backups by Copying Table Files</a:t>
            </a:r>
          </a:p>
          <a:p>
            <a:pPr lvl="1" fontAlgn="base"/>
            <a:r>
              <a:rPr lang="en-US" altLang="zh-CN" dirty="0" err="1"/>
              <a:t>MyISAM</a:t>
            </a:r>
            <a:r>
              <a:rPr lang="en-US" altLang="zh-CN" dirty="0"/>
              <a:t> tables can be backed up by </a:t>
            </a:r>
            <a:r>
              <a:rPr lang="en-US" altLang="zh-CN" dirty="0">
                <a:solidFill>
                  <a:srgbClr val="FF0000"/>
                </a:solidFill>
              </a:rPr>
              <a:t>copying table files </a:t>
            </a:r>
            <a:r>
              <a:rPr lang="en-US" altLang="zh-CN" dirty="0"/>
              <a:t>(*.MYD, *.MYI files, and associated *.</a:t>
            </a:r>
            <a:r>
              <a:rPr lang="en-US" altLang="zh-CN" dirty="0" err="1"/>
              <a:t>sdi</a:t>
            </a:r>
            <a:r>
              <a:rPr lang="en-US" altLang="zh-CN" dirty="0"/>
              <a:t> files). To get a consistent backup, stop the server or lock and flush the relevant tables:</a:t>
            </a:r>
          </a:p>
          <a:p>
            <a:pPr marL="575072" lvl="1" indent="0" fontAlgn="base">
              <a:buNone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FLUSH TABLES </a:t>
            </a:r>
            <a:r>
              <a:rPr lang="en-US" altLang="zh-CN" i="1" dirty="0" err="1">
                <a:solidFill>
                  <a:schemeClr val="tx2">
                    <a:lumMod val="75000"/>
                  </a:schemeClr>
                </a:solidFill>
              </a:rPr>
              <a:t>tbl_list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WITH READ LOCK;</a:t>
            </a:r>
          </a:p>
          <a:p>
            <a:pPr lvl="1" fontAlgn="base"/>
            <a:r>
              <a:rPr lang="en-US" altLang="zh-CN" dirty="0"/>
              <a:t>You need only </a:t>
            </a:r>
            <a:r>
              <a:rPr lang="en-US" altLang="zh-CN" dirty="0">
                <a:solidFill>
                  <a:srgbClr val="FF0000"/>
                </a:solidFill>
              </a:rPr>
              <a:t>a read lock</a:t>
            </a:r>
            <a:r>
              <a:rPr lang="en-US" altLang="zh-CN" dirty="0"/>
              <a:t>; this enables other clients to continue to query the tables while you are making a copy of the files in the database directory. </a:t>
            </a:r>
          </a:p>
          <a:p>
            <a:pPr lvl="1" fontAlgn="base"/>
            <a:r>
              <a:rPr lang="en-US" altLang="zh-CN" dirty="0"/>
              <a:t>The flush is needed to ensure that the </a:t>
            </a:r>
            <a:r>
              <a:rPr lang="en-US" altLang="zh-CN" dirty="0">
                <a:solidFill>
                  <a:srgbClr val="FF0000"/>
                </a:solidFill>
              </a:rPr>
              <a:t>all active index pages </a:t>
            </a:r>
            <a:r>
              <a:rPr lang="en-US" altLang="zh-CN" dirty="0"/>
              <a:t>are written to disk before you start the backup. </a:t>
            </a:r>
          </a:p>
          <a:p>
            <a:pPr lvl="1" fontAlgn="base"/>
            <a:r>
              <a:rPr lang="en-US" altLang="zh-CN" dirty="0"/>
              <a:t>You can also create a binary backup simply by </a:t>
            </a:r>
            <a:r>
              <a:rPr lang="en-US" altLang="zh-CN" dirty="0">
                <a:solidFill>
                  <a:srgbClr val="FF0000"/>
                </a:solidFill>
              </a:rPr>
              <a:t>copying the table files</a:t>
            </a:r>
            <a:r>
              <a:rPr lang="en-US" altLang="zh-CN" dirty="0"/>
              <a:t>, as long as the server isn't updating anything. </a:t>
            </a:r>
          </a:p>
          <a:p>
            <a:pPr lvl="1" fontAlgn="base"/>
            <a:r>
              <a:rPr lang="en-US" altLang="zh-CN" dirty="0"/>
              <a:t>(But note that table file copying methods </a:t>
            </a:r>
            <a:r>
              <a:rPr lang="en-US" altLang="zh-CN" dirty="0">
                <a:solidFill>
                  <a:srgbClr val="FF0000"/>
                </a:solidFill>
              </a:rPr>
              <a:t>do not work </a:t>
            </a:r>
            <a:r>
              <a:rPr lang="en-US" altLang="zh-CN" dirty="0"/>
              <a:t>if your database contains </a:t>
            </a:r>
            <a:r>
              <a:rPr lang="en-US" altLang="zh-CN" dirty="0" err="1">
                <a:solidFill>
                  <a:srgbClr val="FF0000"/>
                </a:solidFill>
              </a:rPr>
              <a:t>InnoDB</a:t>
            </a:r>
            <a:r>
              <a:rPr lang="en-US" altLang="zh-CN" dirty="0">
                <a:solidFill>
                  <a:srgbClr val="FF0000"/>
                </a:solidFill>
              </a:rPr>
              <a:t> tables</a:t>
            </a:r>
            <a:r>
              <a:rPr lang="en-US" altLang="zh-CN" dirty="0"/>
              <a:t>. Also, even if the server is not actively updating data, </a:t>
            </a:r>
            <a:r>
              <a:rPr lang="en-US" altLang="zh-CN" dirty="0" err="1"/>
              <a:t>InnoDB</a:t>
            </a:r>
            <a:r>
              <a:rPr lang="en-US" altLang="zh-CN" dirty="0"/>
              <a:t> may still have modified data </a:t>
            </a:r>
            <a:r>
              <a:rPr lang="en-US" altLang="zh-CN" dirty="0">
                <a:solidFill>
                  <a:srgbClr val="FF0000"/>
                </a:solidFill>
              </a:rPr>
              <a:t>cached in memory and not flushed to disk</a:t>
            </a:r>
            <a:r>
              <a:rPr lang="en-US" altLang="zh-CN" dirty="0"/>
              <a:t>.)</a:t>
            </a:r>
          </a:p>
          <a:p>
            <a:pPr lvl="1" fontAlgn="base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8A03B-D0A3-294B-A68A-398490C6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61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3351-5A7E-E24A-8376-819C334F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Database Backup Methods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DCFE8-9865-2D4A-9D2F-27ACFE853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dirty="0"/>
              <a:t>Making Delimited-Text File Backups</a:t>
            </a:r>
          </a:p>
          <a:p>
            <a:pPr lvl="1" fontAlgn="base"/>
            <a:r>
              <a:rPr lang="en-US" altLang="zh-CN" dirty="0"/>
              <a:t>To create a </a:t>
            </a:r>
            <a:r>
              <a:rPr lang="en-US" altLang="zh-CN" dirty="0">
                <a:solidFill>
                  <a:srgbClr val="FF0000"/>
                </a:solidFill>
              </a:rPr>
              <a:t>text file </a:t>
            </a:r>
            <a:r>
              <a:rPr lang="en-US" altLang="zh-CN" dirty="0"/>
              <a:t>containing a table's data, you can use </a:t>
            </a:r>
            <a:r>
              <a:rPr lang="en-US" altLang="zh-CN" dirty="0">
                <a:hlinkClick r:id="rId2" tooltip="13.2.10.1 SELECT ... INTO Statement"/>
              </a:rPr>
              <a:t>SELECT * INTO OUTFILE '</a:t>
            </a:r>
            <a:r>
              <a:rPr lang="en-US" altLang="zh-CN" i="1" dirty="0">
                <a:hlinkClick r:id="rId2" tooltip="13.2.10.1 SELECT ... INTO Statement"/>
              </a:rPr>
              <a:t>file_name</a:t>
            </a:r>
            <a:r>
              <a:rPr lang="en-US" altLang="zh-CN" dirty="0">
                <a:hlinkClick r:id="rId2" tooltip="13.2.10.1 SELECT ... INTO Statement"/>
              </a:rPr>
              <a:t>' FROM </a:t>
            </a:r>
            <a:r>
              <a:rPr lang="en-US" altLang="zh-CN" i="1" dirty="0">
                <a:hlinkClick r:id="rId2" tooltip="13.2.10.1 SELECT ... INTO Statement"/>
              </a:rPr>
              <a:t>tbl_name</a:t>
            </a:r>
            <a:r>
              <a:rPr lang="en-US" altLang="zh-CN" dirty="0"/>
              <a:t>. </a:t>
            </a:r>
          </a:p>
          <a:p>
            <a:pPr lvl="1" fontAlgn="base"/>
            <a:r>
              <a:rPr lang="en-US" altLang="zh-CN" dirty="0"/>
              <a:t>The file is created on the MySQL server host,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the client host. For this statement, the output file </a:t>
            </a:r>
            <a:r>
              <a:rPr lang="en-US" altLang="zh-CN" dirty="0">
                <a:solidFill>
                  <a:srgbClr val="FF0000"/>
                </a:solidFill>
              </a:rPr>
              <a:t>cannot</a:t>
            </a:r>
            <a:r>
              <a:rPr lang="en-US" altLang="zh-CN" dirty="0"/>
              <a:t> already exist because permitting files to be overwritten constitutes a security risk. </a:t>
            </a:r>
          </a:p>
          <a:p>
            <a:pPr lvl="1" fontAlgn="base"/>
            <a:r>
              <a:rPr lang="en-US" altLang="zh-CN" dirty="0"/>
              <a:t>This method works for any kind of data file, but saves </a:t>
            </a:r>
            <a:r>
              <a:rPr lang="en-US" altLang="zh-CN" dirty="0">
                <a:solidFill>
                  <a:srgbClr val="FF0000"/>
                </a:solidFill>
              </a:rPr>
              <a:t>only table data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the </a:t>
            </a:r>
            <a:r>
              <a:rPr lang="en-US" altLang="zh-CN" dirty="0">
                <a:solidFill>
                  <a:srgbClr val="FF0000"/>
                </a:solidFill>
              </a:rPr>
              <a:t>table structure</a:t>
            </a:r>
            <a:r>
              <a:rPr lang="en-US" altLang="zh-CN" dirty="0"/>
              <a:t>.</a:t>
            </a:r>
          </a:p>
          <a:p>
            <a:pPr lvl="1" fontAlgn="base"/>
            <a:r>
              <a:rPr lang="en-US" altLang="zh-CN" dirty="0"/>
              <a:t>Another way to create text data files (along with files containing </a:t>
            </a:r>
            <a:r>
              <a:rPr lang="en-US" altLang="zh-CN" dirty="0">
                <a:hlinkClick r:id="rId3" tooltip="13.1.20 CREATE TABLE Statement"/>
              </a:rPr>
              <a:t>CREATE TABLE</a:t>
            </a:r>
            <a:r>
              <a:rPr lang="en-US" altLang="zh-CN" dirty="0"/>
              <a:t> statements for the backed up tables) is to use </a:t>
            </a:r>
            <a:r>
              <a:rPr lang="en-US" altLang="zh-CN" b="1" dirty="0">
                <a:hlinkClick r:id="rId4" tooltip="4.5.4 mysqldump — A Database Backup Program"/>
              </a:rPr>
              <a:t>mysqldump</a:t>
            </a:r>
            <a:r>
              <a:rPr lang="en-US" altLang="zh-CN" dirty="0"/>
              <a:t> with the </a:t>
            </a:r>
            <a:r>
              <a:rPr lang="en-US" altLang="zh-CN" dirty="0">
                <a:hlinkClick r:id="rId5"/>
              </a:rPr>
              <a:t>--tab</a:t>
            </a:r>
            <a:r>
              <a:rPr lang="en-US" altLang="zh-CN" dirty="0"/>
              <a:t> option. </a:t>
            </a:r>
          </a:p>
          <a:p>
            <a:pPr lvl="1" fontAlgn="base"/>
            <a:r>
              <a:rPr lang="en-US" altLang="zh-CN" dirty="0"/>
              <a:t>To reload a delimited-text data file, use </a:t>
            </a:r>
            <a:r>
              <a:rPr lang="en-US" altLang="zh-CN" dirty="0">
                <a:hlinkClick r:id="rId6" tooltip="13.2.7 LOAD DATA Statement"/>
              </a:rPr>
              <a:t>LOAD DATA</a:t>
            </a:r>
            <a:r>
              <a:rPr lang="en-US" altLang="zh-CN" dirty="0"/>
              <a:t> or </a:t>
            </a:r>
            <a:r>
              <a:rPr lang="en-US" altLang="zh-CN" b="1" dirty="0">
                <a:hlinkClick r:id="rId7" tooltip="4.5.5 mysqlimport — A Data Import Program"/>
              </a:rPr>
              <a:t>mysqlimport</a:t>
            </a:r>
            <a:r>
              <a:rPr lang="en-US" altLang="zh-CN" dirty="0"/>
              <a:t>.</a:t>
            </a:r>
          </a:p>
          <a:p>
            <a:pPr lvl="1" fontAlgn="base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8A03B-D0A3-294B-A68A-398490C6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1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3351-5A7E-E24A-8376-819C334F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Database Backup Methods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DCFE8-9865-2D4A-9D2F-27ACFE853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dirty="0"/>
              <a:t>Making Incremental Backups by Enabling the Binary Log</a:t>
            </a:r>
          </a:p>
          <a:p>
            <a:pPr lvl="1" fontAlgn="base"/>
            <a:r>
              <a:rPr lang="en-US" altLang="zh-CN" dirty="0"/>
              <a:t>MySQL supports </a:t>
            </a:r>
            <a:r>
              <a:rPr lang="en-US" altLang="zh-CN" dirty="0">
                <a:solidFill>
                  <a:srgbClr val="FF0000"/>
                </a:solidFill>
              </a:rPr>
              <a:t>incremental</a:t>
            </a:r>
            <a:r>
              <a:rPr lang="en-US" altLang="zh-CN" dirty="0"/>
              <a:t> backups using the </a:t>
            </a:r>
            <a:r>
              <a:rPr lang="en-US" altLang="zh-CN" dirty="0">
                <a:solidFill>
                  <a:srgbClr val="FF0000"/>
                </a:solidFill>
              </a:rPr>
              <a:t>binary log</a:t>
            </a:r>
            <a:r>
              <a:rPr lang="en-US" altLang="zh-CN" dirty="0"/>
              <a:t>. </a:t>
            </a:r>
          </a:p>
          <a:p>
            <a:pPr lvl="1" fontAlgn="base"/>
            <a:r>
              <a:rPr lang="en-US" altLang="zh-CN" dirty="0"/>
              <a:t>The binary log files provide you with the information you need to </a:t>
            </a:r>
            <a:r>
              <a:rPr lang="en-US" altLang="zh-CN" dirty="0">
                <a:solidFill>
                  <a:srgbClr val="FF0000"/>
                </a:solidFill>
              </a:rPr>
              <a:t>replicate changes to the database </a:t>
            </a:r>
            <a:r>
              <a:rPr lang="en-US" altLang="zh-CN" dirty="0"/>
              <a:t>that are made subsequent to the point at which you performed a backup. </a:t>
            </a:r>
          </a:p>
          <a:p>
            <a:pPr lvl="1" fontAlgn="base"/>
            <a:r>
              <a:rPr lang="en-US" altLang="zh-CN" dirty="0"/>
              <a:t>At the moment you want to make an </a:t>
            </a:r>
            <a:r>
              <a:rPr lang="en-US" altLang="zh-CN" dirty="0">
                <a:solidFill>
                  <a:srgbClr val="FF0000"/>
                </a:solidFill>
              </a:rPr>
              <a:t>incremental</a:t>
            </a:r>
            <a:r>
              <a:rPr lang="en-US" altLang="zh-CN" dirty="0"/>
              <a:t> backup (containing all changes that happened since the last full or incremental backup), you should rotate the binary log by using </a:t>
            </a:r>
            <a:r>
              <a:rPr lang="en-US" altLang="zh-CN" dirty="0">
                <a:hlinkClick r:id="rId2"/>
              </a:rPr>
              <a:t>FLUSH LOGS</a:t>
            </a:r>
            <a:r>
              <a:rPr lang="en-US" altLang="zh-CN" dirty="0"/>
              <a:t>. </a:t>
            </a:r>
          </a:p>
          <a:p>
            <a:pPr lvl="1" fontAlgn="base"/>
            <a:r>
              <a:rPr lang="en-US" altLang="zh-CN" dirty="0"/>
              <a:t>The next time you do a full backup, you should also rotate the binary log using </a:t>
            </a:r>
            <a:r>
              <a:rPr lang="en-US" altLang="zh-CN" dirty="0">
                <a:hlinkClick r:id="rId2"/>
              </a:rPr>
              <a:t>FLUSH LOGS</a:t>
            </a:r>
            <a:r>
              <a:rPr lang="en-US" altLang="zh-CN" dirty="0"/>
              <a:t> or </a:t>
            </a:r>
            <a:r>
              <a:rPr lang="en-US" altLang="zh-CN" b="1" dirty="0">
                <a:hlinkClick r:id="rId3" tooltip="4.5.4 mysqldump — A Database Backup Program"/>
              </a:rPr>
              <a:t>mysqldump --flush-logs</a:t>
            </a:r>
            <a:r>
              <a:rPr lang="en-US" altLang="zh-CN" dirty="0"/>
              <a:t>.</a:t>
            </a:r>
          </a:p>
          <a:p>
            <a:pPr lvl="1" fontAlgn="base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8A03B-D0A3-294B-A68A-398490C6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69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3351-5A7E-E24A-8376-819C334F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Database Backup Methods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DCFE8-9865-2D4A-9D2F-27ACFE853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dirty="0"/>
              <a:t>Making Backups Using Replicas</a:t>
            </a:r>
          </a:p>
          <a:p>
            <a:pPr lvl="1" fontAlgn="base"/>
            <a:r>
              <a:rPr lang="en-US" altLang="zh-CN" dirty="0"/>
              <a:t>If you have performance problems with a server while making backups, one strategy that can help is to </a:t>
            </a:r>
            <a:r>
              <a:rPr lang="en-US" altLang="zh-CN" dirty="0">
                <a:solidFill>
                  <a:srgbClr val="FF0000"/>
                </a:solidFill>
              </a:rPr>
              <a:t>set up replication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perform backups on the replica rather than on the source</a:t>
            </a:r>
            <a:r>
              <a:rPr lang="en-US" altLang="zh-CN" dirty="0"/>
              <a:t>.</a:t>
            </a:r>
          </a:p>
          <a:p>
            <a:pPr lvl="1" fontAlgn="base"/>
            <a:r>
              <a:rPr lang="en-US" altLang="zh-CN" dirty="0"/>
              <a:t>If you are backing up a replica, you should back up </a:t>
            </a:r>
            <a:r>
              <a:rPr lang="en-US" altLang="zh-CN" dirty="0">
                <a:solidFill>
                  <a:srgbClr val="FF0000"/>
                </a:solidFill>
              </a:rPr>
              <a:t>its connection metadata repository </a:t>
            </a:r>
            <a:r>
              <a:rPr lang="en-US" altLang="zh-CN" dirty="0"/>
              <a:t>and applier metadata repository when you back up the replica's databases, regardless of the backup method you choose. </a:t>
            </a:r>
          </a:p>
          <a:p>
            <a:pPr lvl="1" fontAlgn="base"/>
            <a:r>
              <a:rPr lang="en-US" altLang="zh-CN" dirty="0"/>
              <a:t>This information is always needed to resume replication after you restore the replica's data. </a:t>
            </a:r>
          </a:p>
          <a:p>
            <a:pPr lvl="2" fontAlgn="base"/>
            <a:r>
              <a:rPr lang="en-US" altLang="zh-CN" dirty="0"/>
              <a:t>If your replica is replicating </a:t>
            </a:r>
            <a:r>
              <a:rPr lang="en-US" altLang="zh-CN" dirty="0">
                <a:hlinkClick r:id="rId2" tooltip="13.2.7 LOAD DATA Statement"/>
              </a:rPr>
              <a:t>LOAD DATA</a:t>
            </a:r>
            <a:r>
              <a:rPr lang="en-US" altLang="zh-CN" dirty="0"/>
              <a:t> statements, you should also back up any </a:t>
            </a:r>
            <a:r>
              <a:rPr lang="en-US" altLang="zh-CN" dirty="0">
                <a:solidFill>
                  <a:srgbClr val="FF0000"/>
                </a:solidFill>
              </a:rPr>
              <a:t>SQL_LOAD-* </a:t>
            </a:r>
            <a:r>
              <a:rPr lang="en-US" altLang="zh-CN" dirty="0"/>
              <a:t>files that exist in the directory that the replica uses for this purpose. </a:t>
            </a:r>
          </a:p>
          <a:p>
            <a:pPr lvl="2" fontAlgn="base"/>
            <a:r>
              <a:rPr lang="en-US" altLang="zh-CN" dirty="0"/>
              <a:t>The replica needs these files to resume replication of any interrupted </a:t>
            </a:r>
            <a:r>
              <a:rPr lang="en-US" altLang="zh-CN" dirty="0">
                <a:hlinkClick r:id="rId2" tooltip="13.2.7 LOAD DATA Statement"/>
              </a:rPr>
              <a:t>LOAD DATA</a:t>
            </a:r>
            <a:r>
              <a:rPr lang="en-US" altLang="zh-CN" dirty="0"/>
              <a:t> operations.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8A03B-D0A3-294B-A68A-398490C6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49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3351-5A7E-E24A-8376-819C334F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Database Backup Methods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DCFE8-9865-2D4A-9D2F-27ACFE853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dirty="0"/>
              <a:t>Recovering Corrupt Tables</a:t>
            </a:r>
          </a:p>
          <a:p>
            <a:pPr lvl="1" fontAlgn="base"/>
            <a:r>
              <a:rPr lang="en-US" altLang="zh-CN" dirty="0"/>
              <a:t>If you have to restore </a:t>
            </a:r>
            <a:r>
              <a:rPr lang="en-US" altLang="zh-CN" dirty="0" err="1">
                <a:solidFill>
                  <a:srgbClr val="FF0000"/>
                </a:solidFill>
              </a:rPr>
              <a:t>MyISAM</a:t>
            </a:r>
            <a:r>
              <a:rPr lang="en-US" altLang="zh-CN" dirty="0"/>
              <a:t> tables that have become corrupt, try to recover them using </a:t>
            </a:r>
            <a:r>
              <a:rPr lang="en-US" altLang="zh-CN" dirty="0">
                <a:hlinkClick r:id="rId2" tooltip="13.7.3.5 REPAIR TABLE Statement"/>
              </a:rPr>
              <a:t>REPAIR TABLE</a:t>
            </a:r>
            <a:r>
              <a:rPr lang="en-US" altLang="zh-CN" dirty="0"/>
              <a:t> or </a:t>
            </a:r>
            <a:r>
              <a:rPr lang="en-US" altLang="zh-CN" b="1" dirty="0">
                <a:hlinkClick r:id="rId3" tooltip="4.6.4 myisamchk — MyISAM Table-Maintenance Utility"/>
              </a:rPr>
              <a:t>myisamchk -r</a:t>
            </a:r>
            <a:r>
              <a:rPr lang="en-US" altLang="zh-CN" dirty="0"/>
              <a:t> first. That should work in </a:t>
            </a:r>
            <a:r>
              <a:rPr lang="en-US" altLang="zh-CN" dirty="0">
                <a:solidFill>
                  <a:srgbClr val="FF0000"/>
                </a:solidFill>
              </a:rPr>
              <a:t>99.9% </a:t>
            </a:r>
            <a:r>
              <a:rPr lang="en-US" altLang="zh-CN" dirty="0"/>
              <a:t>of all cases.</a:t>
            </a:r>
          </a:p>
          <a:p>
            <a:pPr fontAlgn="base"/>
            <a:r>
              <a:rPr lang="en-US" altLang="zh-CN" dirty="0"/>
              <a:t>Making Backups Using a File System Snapshot</a:t>
            </a:r>
          </a:p>
          <a:p>
            <a:pPr lvl="1" fontAlgn="base"/>
            <a:r>
              <a:rPr lang="en-US" altLang="zh-CN" dirty="0"/>
              <a:t>If you are using a </a:t>
            </a:r>
            <a:r>
              <a:rPr lang="en-US" altLang="zh-CN" dirty="0">
                <a:solidFill>
                  <a:srgbClr val="FF0000"/>
                </a:solidFill>
              </a:rPr>
              <a:t>Veritas file system</a:t>
            </a:r>
            <a:r>
              <a:rPr lang="en-US" altLang="zh-CN" dirty="0"/>
              <a:t>, you can make a backup like this:</a:t>
            </a:r>
          </a:p>
          <a:p>
            <a:pPr lvl="2" fontAlgn="base"/>
            <a:r>
              <a:rPr lang="en-US" altLang="zh-CN" dirty="0"/>
              <a:t>From a client program, execute </a:t>
            </a:r>
            <a:r>
              <a:rPr lang="en-US" altLang="zh-CN" dirty="0">
                <a:hlinkClick r:id="rId4"/>
              </a:rPr>
              <a:t>FLUSH TABLES WITH READ LOCK</a:t>
            </a:r>
            <a:r>
              <a:rPr lang="en-US" altLang="zh-CN" dirty="0"/>
              <a:t>.</a:t>
            </a:r>
          </a:p>
          <a:p>
            <a:pPr lvl="2" fontAlgn="base"/>
            <a:r>
              <a:rPr lang="en-US" altLang="zh-CN" dirty="0"/>
              <a:t>From another shell, execute mount </a:t>
            </a:r>
            <a:r>
              <a:rPr lang="en-US" altLang="zh-CN" dirty="0" err="1"/>
              <a:t>vxfs</a:t>
            </a:r>
            <a:r>
              <a:rPr lang="en-US" altLang="zh-CN" dirty="0"/>
              <a:t> snapshot.</a:t>
            </a:r>
          </a:p>
          <a:p>
            <a:pPr lvl="2" fontAlgn="base"/>
            <a:r>
              <a:rPr lang="en-US" altLang="zh-CN" dirty="0"/>
              <a:t>From the first client, execute </a:t>
            </a:r>
            <a:r>
              <a:rPr lang="en-US" altLang="zh-CN" dirty="0">
                <a:hlinkClick r:id="rId5" tooltip="13.3.6 LOCK TABLES and UNLOCK TABLES Statements"/>
              </a:rPr>
              <a:t>UNLOCK TABLES</a:t>
            </a:r>
            <a:r>
              <a:rPr lang="en-US" altLang="zh-CN" dirty="0"/>
              <a:t>.</a:t>
            </a:r>
          </a:p>
          <a:p>
            <a:pPr lvl="2" fontAlgn="base"/>
            <a:r>
              <a:rPr lang="en-US" altLang="zh-CN" dirty="0"/>
              <a:t>Copy files from the snapshot.</a:t>
            </a:r>
          </a:p>
          <a:p>
            <a:pPr lvl="2" fontAlgn="base"/>
            <a:r>
              <a:rPr lang="en-US" altLang="zh-CN" dirty="0"/>
              <a:t>Unmount the snapshot.</a:t>
            </a:r>
          </a:p>
          <a:p>
            <a:pPr lvl="1" fontAlgn="base"/>
            <a:r>
              <a:rPr lang="en-US" altLang="zh-CN" dirty="0"/>
              <a:t>Similar snapshot capabilities may be available in other file systems, such as LVM or ZFS.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8A03B-D0A3-294B-A68A-398490C6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4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3351-5A7E-E24A-8376-819C334F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05708"/>
            <a:ext cx="6678742" cy="413814"/>
          </a:xfrm>
        </p:spPr>
        <p:txBody>
          <a:bodyPr/>
          <a:lstStyle/>
          <a:p>
            <a:r>
              <a:rPr kumimoji="1" lang="en-US" altLang="zh-CN" dirty="0"/>
              <a:t>Example Backup and Recovery Strategy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DCFE8-9865-2D4A-9D2F-27ACFE853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discuss</a:t>
            </a:r>
            <a:r>
              <a:rPr lang="zh-CN" altLang="en-US" dirty="0"/>
              <a:t> </a:t>
            </a:r>
            <a:r>
              <a:rPr lang="en-US" altLang="zh-CN" dirty="0"/>
              <a:t>a procedure for performing backups that enables you to recover data after several types of crashes:</a:t>
            </a:r>
          </a:p>
          <a:p>
            <a:pPr lvl="1" fontAlgn="base"/>
            <a:r>
              <a:rPr lang="en-US" altLang="zh-CN" dirty="0"/>
              <a:t>Operating system crash</a:t>
            </a:r>
          </a:p>
          <a:p>
            <a:pPr lvl="1" fontAlgn="base"/>
            <a:r>
              <a:rPr lang="en-US" altLang="zh-CN" dirty="0"/>
              <a:t>Power failure</a:t>
            </a:r>
          </a:p>
          <a:p>
            <a:pPr lvl="1" fontAlgn="base"/>
            <a:r>
              <a:rPr lang="en-US" altLang="zh-CN" dirty="0"/>
              <a:t>File system crash</a:t>
            </a:r>
          </a:p>
          <a:p>
            <a:pPr lvl="1" fontAlgn="base"/>
            <a:r>
              <a:rPr lang="en-US" altLang="zh-CN" dirty="0"/>
              <a:t>Hardware problem (hard drive, motherboard, and so forth)</a:t>
            </a:r>
          </a:p>
          <a:p>
            <a:pPr fontAlgn="base"/>
            <a:endParaRPr lang="en-US" altLang="zh-CN" dirty="0"/>
          </a:p>
          <a:p>
            <a:pPr fontAlgn="base"/>
            <a:r>
              <a:rPr lang="en-US" altLang="zh-CN" dirty="0"/>
              <a:t>Assume that data is stored in the </a:t>
            </a:r>
            <a:r>
              <a:rPr lang="en-US" altLang="zh-CN" dirty="0" err="1">
                <a:solidFill>
                  <a:srgbClr val="FF0000"/>
                </a:solidFill>
              </a:rPr>
              <a:t>InnoDB</a:t>
            </a:r>
            <a:r>
              <a:rPr lang="en-US" altLang="zh-CN" dirty="0"/>
              <a:t> storage engine, which has support for transactions and automatic crash recovery. </a:t>
            </a:r>
          </a:p>
          <a:p>
            <a:pPr fontAlgn="base"/>
            <a:r>
              <a:rPr lang="en-US" altLang="zh-CN" dirty="0"/>
              <a:t>Assume also that the MySQL server is </a:t>
            </a:r>
            <a:r>
              <a:rPr lang="en-US" altLang="zh-CN" dirty="0">
                <a:solidFill>
                  <a:srgbClr val="FF0000"/>
                </a:solidFill>
              </a:rPr>
              <a:t>under load at the time of the crash</a:t>
            </a:r>
            <a:r>
              <a:rPr lang="en-US" altLang="zh-CN" dirty="0"/>
              <a:t>. If it were not, no recovery would ever be needed.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8A03B-D0A3-294B-A68A-398490C6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49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3351-5A7E-E24A-8376-819C334F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05708"/>
            <a:ext cx="6678742" cy="413814"/>
          </a:xfrm>
        </p:spPr>
        <p:txBody>
          <a:bodyPr/>
          <a:lstStyle/>
          <a:p>
            <a:r>
              <a:rPr kumimoji="1" lang="en-US" altLang="zh-CN" dirty="0"/>
              <a:t>Example Backup and Recovery Strategy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DCFE8-9865-2D4A-9D2F-27ACFE85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8856984" cy="4298428"/>
          </a:xfrm>
        </p:spPr>
        <p:txBody>
          <a:bodyPr>
            <a:normAutofit/>
          </a:bodyPr>
          <a:lstStyle/>
          <a:p>
            <a:pPr fontAlgn="base"/>
            <a:r>
              <a:rPr lang="en-US" altLang="zh-CN" dirty="0"/>
              <a:t>For cases of </a:t>
            </a:r>
            <a:r>
              <a:rPr lang="en-US" altLang="zh-CN" dirty="0">
                <a:solidFill>
                  <a:srgbClr val="FF0000"/>
                </a:solidFill>
              </a:rPr>
              <a:t>operating system crashes</a:t>
            </a:r>
            <a:r>
              <a:rPr lang="en-US" altLang="zh-CN" dirty="0"/>
              <a:t> or </a:t>
            </a:r>
            <a:r>
              <a:rPr lang="en-US" altLang="zh-CN" dirty="0">
                <a:solidFill>
                  <a:srgbClr val="FF0000"/>
                </a:solidFill>
              </a:rPr>
              <a:t>power failures</a:t>
            </a:r>
            <a:r>
              <a:rPr lang="en-US" altLang="zh-CN" dirty="0"/>
              <a:t>, we can assume that </a:t>
            </a:r>
            <a:r>
              <a:rPr lang="en-US" altLang="zh-CN" dirty="0">
                <a:solidFill>
                  <a:srgbClr val="FF0000"/>
                </a:solidFill>
              </a:rPr>
              <a:t>MySQL's disk data is available after a restart</a:t>
            </a:r>
            <a:r>
              <a:rPr lang="en-US" altLang="zh-CN" dirty="0"/>
              <a:t>. </a:t>
            </a:r>
          </a:p>
          <a:p>
            <a:pPr lvl="1" fontAlgn="base"/>
            <a:r>
              <a:rPr lang="en-US" altLang="zh-CN" dirty="0"/>
              <a:t>The </a:t>
            </a:r>
            <a:r>
              <a:rPr lang="en-US" altLang="zh-CN" dirty="0" err="1"/>
              <a:t>InnoDB</a:t>
            </a:r>
            <a:r>
              <a:rPr lang="en-US" altLang="zh-CN" dirty="0"/>
              <a:t> data files might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contain </a:t>
            </a:r>
            <a:r>
              <a:rPr lang="en-US" altLang="zh-CN" dirty="0">
                <a:solidFill>
                  <a:srgbClr val="FF0000"/>
                </a:solidFill>
              </a:rPr>
              <a:t>consistent</a:t>
            </a:r>
            <a:r>
              <a:rPr lang="en-US" altLang="zh-CN" dirty="0"/>
              <a:t> data due to the crash, but </a:t>
            </a:r>
            <a:r>
              <a:rPr lang="en-US" altLang="zh-CN" dirty="0" err="1"/>
              <a:t>InnoDB</a:t>
            </a:r>
            <a:r>
              <a:rPr lang="en-US" altLang="zh-CN" dirty="0"/>
              <a:t> </a:t>
            </a:r>
            <a:r>
              <a:rPr lang="en-US" altLang="zh-CN" dirty="0">
                <a:solidFill>
                  <a:srgbClr val="FF0000"/>
                </a:solidFill>
              </a:rPr>
              <a:t>reads</a:t>
            </a:r>
            <a:r>
              <a:rPr lang="en-US" altLang="zh-CN" dirty="0"/>
              <a:t> its logs and </a:t>
            </a:r>
            <a:r>
              <a:rPr lang="en-US" altLang="zh-CN" dirty="0">
                <a:solidFill>
                  <a:srgbClr val="FF0000"/>
                </a:solidFill>
              </a:rPr>
              <a:t>finds</a:t>
            </a:r>
            <a:r>
              <a:rPr lang="en-US" altLang="zh-CN" dirty="0"/>
              <a:t> in them the list of </a:t>
            </a:r>
            <a:r>
              <a:rPr lang="en-US" altLang="zh-CN" dirty="0">
                <a:solidFill>
                  <a:srgbClr val="FF0000"/>
                </a:solidFill>
              </a:rPr>
              <a:t>pending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committed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noncommitted transactions </a:t>
            </a:r>
            <a:r>
              <a:rPr lang="en-US" altLang="zh-CN" dirty="0"/>
              <a:t>that have not been flushed to the data files. </a:t>
            </a:r>
          </a:p>
          <a:p>
            <a:pPr lvl="1" fontAlgn="base"/>
            <a:r>
              <a:rPr lang="en-US" altLang="zh-CN" dirty="0" err="1"/>
              <a:t>InnoDB</a:t>
            </a:r>
            <a:r>
              <a:rPr lang="en-US" altLang="zh-CN" dirty="0"/>
              <a:t> </a:t>
            </a:r>
            <a:r>
              <a:rPr lang="en-US" altLang="zh-CN" dirty="0">
                <a:solidFill>
                  <a:srgbClr val="FF0000"/>
                </a:solidFill>
              </a:rPr>
              <a:t>automatically rolls back </a:t>
            </a:r>
            <a:r>
              <a:rPr lang="en-US" altLang="zh-CN" dirty="0"/>
              <a:t>those transactions that were </a:t>
            </a:r>
            <a:r>
              <a:rPr lang="en-US" altLang="zh-CN" dirty="0">
                <a:solidFill>
                  <a:srgbClr val="FF0000"/>
                </a:solidFill>
              </a:rPr>
              <a:t>not committed</a:t>
            </a:r>
            <a:r>
              <a:rPr lang="en-US" altLang="zh-CN" dirty="0"/>
              <a:t>, and </a:t>
            </a:r>
            <a:r>
              <a:rPr lang="en-US" altLang="zh-CN" dirty="0">
                <a:solidFill>
                  <a:srgbClr val="FF0000"/>
                </a:solidFill>
              </a:rPr>
              <a:t>flushes</a:t>
            </a:r>
            <a:r>
              <a:rPr lang="en-US" altLang="zh-CN" dirty="0"/>
              <a:t> to its data files those that were </a:t>
            </a:r>
            <a:r>
              <a:rPr lang="en-US" altLang="zh-CN" dirty="0">
                <a:solidFill>
                  <a:srgbClr val="FF0000"/>
                </a:solidFill>
              </a:rPr>
              <a:t>committed</a:t>
            </a:r>
            <a:r>
              <a:rPr lang="en-US" altLang="zh-CN" dirty="0"/>
              <a:t>.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8A03B-D0A3-294B-A68A-398490C6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76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3351-5A7E-E24A-8376-819C334F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05708"/>
            <a:ext cx="6678742" cy="413814"/>
          </a:xfrm>
        </p:spPr>
        <p:txBody>
          <a:bodyPr/>
          <a:lstStyle/>
          <a:p>
            <a:r>
              <a:rPr kumimoji="1" lang="en-US" altLang="zh-CN" dirty="0"/>
              <a:t>Example Backup and Recovery Strategy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DCFE8-9865-2D4A-9D2F-27ACFE85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8856984" cy="4298428"/>
          </a:xfrm>
        </p:spPr>
        <p:txBody>
          <a:bodyPr>
            <a:normAutofit/>
          </a:bodyPr>
          <a:lstStyle/>
          <a:p>
            <a:pPr fontAlgn="base"/>
            <a:r>
              <a:rPr lang="en-US" altLang="zh-CN" dirty="0"/>
              <a:t>For the cases of </a:t>
            </a:r>
            <a:r>
              <a:rPr lang="en-US" altLang="zh-CN" dirty="0">
                <a:solidFill>
                  <a:srgbClr val="FF0000"/>
                </a:solidFill>
              </a:rPr>
              <a:t>file system crashes </a:t>
            </a:r>
            <a:r>
              <a:rPr lang="en-US" altLang="zh-CN" dirty="0"/>
              <a:t>or </a:t>
            </a:r>
            <a:r>
              <a:rPr lang="en-US" altLang="zh-CN" dirty="0">
                <a:solidFill>
                  <a:srgbClr val="FF0000"/>
                </a:solidFill>
              </a:rPr>
              <a:t>hardware problems</a:t>
            </a:r>
            <a:r>
              <a:rPr lang="en-US" altLang="zh-CN" dirty="0"/>
              <a:t>, we can assume that the MySQL disk data is </a:t>
            </a:r>
            <a:r>
              <a:rPr lang="en-US" altLang="zh-CN" i="1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 available after a restart. </a:t>
            </a:r>
          </a:p>
          <a:p>
            <a:pPr lvl="1" fontAlgn="base"/>
            <a:r>
              <a:rPr lang="en-US" altLang="zh-CN" dirty="0"/>
              <a:t>This means that MySQL </a:t>
            </a:r>
            <a:r>
              <a:rPr lang="en-US" altLang="zh-CN" dirty="0">
                <a:solidFill>
                  <a:srgbClr val="FF0000"/>
                </a:solidFill>
              </a:rPr>
              <a:t>fails to start </a:t>
            </a:r>
            <a:r>
              <a:rPr lang="en-US" altLang="zh-CN" dirty="0"/>
              <a:t>successfully because some blocks of disk data are </a:t>
            </a:r>
            <a:r>
              <a:rPr lang="en-US" altLang="zh-CN" dirty="0">
                <a:solidFill>
                  <a:srgbClr val="FF0000"/>
                </a:solidFill>
              </a:rPr>
              <a:t>no longer readable</a:t>
            </a:r>
            <a:r>
              <a:rPr lang="en-US" altLang="zh-CN" dirty="0"/>
              <a:t>. </a:t>
            </a:r>
          </a:p>
          <a:p>
            <a:pPr lvl="1" fontAlgn="base"/>
            <a:r>
              <a:rPr lang="en-US" altLang="zh-CN" dirty="0"/>
              <a:t>In this case, it is necessary to </a:t>
            </a:r>
            <a:r>
              <a:rPr lang="en-US" altLang="zh-CN" dirty="0">
                <a:solidFill>
                  <a:srgbClr val="FF0000"/>
                </a:solidFill>
              </a:rPr>
              <a:t>reformat the disk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install a new one</a:t>
            </a:r>
            <a:r>
              <a:rPr lang="en-US" altLang="zh-CN" dirty="0"/>
              <a:t>, or otherwise </a:t>
            </a:r>
            <a:r>
              <a:rPr lang="en-US" altLang="zh-CN" dirty="0">
                <a:solidFill>
                  <a:srgbClr val="FF0000"/>
                </a:solidFill>
              </a:rPr>
              <a:t>correct the underlying problem</a:t>
            </a:r>
            <a:r>
              <a:rPr lang="en-US" altLang="zh-CN" dirty="0"/>
              <a:t>. </a:t>
            </a:r>
          </a:p>
          <a:p>
            <a:pPr lvl="1" fontAlgn="base"/>
            <a:r>
              <a:rPr lang="en-US" altLang="zh-CN" dirty="0"/>
              <a:t>Then it is necessary to recover our MySQL data </a:t>
            </a:r>
            <a:r>
              <a:rPr lang="en-US" altLang="zh-CN" dirty="0">
                <a:solidFill>
                  <a:srgbClr val="FF0000"/>
                </a:solidFill>
              </a:rPr>
              <a:t>from backups</a:t>
            </a:r>
            <a:r>
              <a:rPr lang="en-US" altLang="zh-CN" dirty="0"/>
              <a:t>, which means that backups must already have been made. To make sure that is the case, design and implement a backup policy.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8A03B-D0A3-294B-A68A-398490C6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581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250EB-DAFA-144D-8190-CA621C47104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dirty="0"/>
              <a:t>Contents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Objectives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081E5-717D-B240-AA7C-3760AF60A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600" dirty="0"/>
              <a:t>Contents</a:t>
            </a:r>
          </a:p>
          <a:p>
            <a:pPr lvl="1"/>
            <a:r>
              <a:rPr lang="en-US" altLang="zh-CN" sz="1900" dirty="0"/>
              <a:t>Backup and Recovery Types</a:t>
            </a:r>
          </a:p>
          <a:p>
            <a:pPr lvl="1"/>
            <a:r>
              <a:rPr lang="en-US" altLang="zh-CN" sz="1900" dirty="0"/>
              <a:t>Database Backup Methods</a:t>
            </a:r>
          </a:p>
          <a:p>
            <a:pPr lvl="1"/>
            <a:r>
              <a:rPr lang="en-US" altLang="zh-CN" sz="1900" dirty="0"/>
              <a:t>Example Backup and Recovery Strategy</a:t>
            </a:r>
          </a:p>
          <a:p>
            <a:pPr lvl="1"/>
            <a:r>
              <a:rPr lang="en-US" altLang="zh-CN" sz="1900" dirty="0"/>
              <a:t>Using </a:t>
            </a:r>
            <a:r>
              <a:rPr lang="en-US" altLang="zh-CN" sz="1900" dirty="0" err="1"/>
              <a:t>mysqldump</a:t>
            </a:r>
            <a:r>
              <a:rPr lang="en-US" altLang="zh-CN" sz="1900" dirty="0"/>
              <a:t> for Backups</a:t>
            </a:r>
          </a:p>
          <a:p>
            <a:pPr lvl="1"/>
            <a:r>
              <a:rPr lang="en-US" altLang="zh-CN" sz="1900" dirty="0"/>
              <a:t>Point-in-Time (Incremental) Recovery</a:t>
            </a:r>
          </a:p>
          <a:p>
            <a:pPr lvl="1"/>
            <a:r>
              <a:rPr lang="en-US" altLang="zh-CN" sz="1900" dirty="0">
                <a:solidFill>
                  <a:schemeClr val="tx2"/>
                </a:solidFill>
              </a:rPr>
              <a:t>From:</a:t>
            </a:r>
            <a:r>
              <a:rPr lang="zh-CN" altLang="en-US" sz="19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hlinkClick r:id="rId2"/>
              </a:rPr>
              <a:t>https://dev.mysql.com/doc/refman/8.0/en/backup-and-recovery.html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endParaRPr lang="en-US" altLang="zh-CN" sz="2000" dirty="0">
              <a:solidFill>
                <a:schemeClr val="tx2"/>
              </a:solidFill>
            </a:endParaRPr>
          </a:p>
          <a:p>
            <a:pPr lvl="1"/>
            <a:endParaRPr lang="en-US" altLang="zh-CN" sz="2000" dirty="0">
              <a:solidFill>
                <a:schemeClr val="tx2"/>
              </a:solidFill>
            </a:endParaRPr>
          </a:p>
          <a:p>
            <a:r>
              <a:rPr lang="en-US" altLang="zh-CN" sz="2600" dirty="0"/>
              <a:t>Objectives</a:t>
            </a:r>
          </a:p>
          <a:p>
            <a:pPr lvl="1"/>
            <a:r>
              <a:rPr lang="zh-CN" altLang="en-US" sz="1900" dirty="0">
                <a:latin typeface="DengXian" panose="02010600030101010101" pitchFamily="2" charset="-122"/>
                <a:ea typeface="DengXian" panose="02010600030101010101" pitchFamily="2" charset="-122"/>
              </a:rPr>
              <a:t>能够根据数据访问的具体场景，设计提高数据库访问性能和灾备能力的方案，包括集群部署和备份机制</a:t>
            </a:r>
            <a:endParaRPr lang="en-US" altLang="zh-CN" sz="1900" dirty="0">
              <a:solidFill>
                <a:schemeClr val="tx2"/>
              </a:solidFill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C050B7B0-CCC5-984B-963A-09AD0FD1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DB940C-A9A4-194A-BA81-0FD93FD2F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521" y="737061"/>
            <a:ext cx="17049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5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3351-5A7E-E24A-8376-819C334F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05708"/>
            <a:ext cx="6678742" cy="413814"/>
          </a:xfrm>
        </p:spPr>
        <p:txBody>
          <a:bodyPr/>
          <a:lstStyle/>
          <a:p>
            <a:r>
              <a:rPr kumimoji="1" lang="en-US" altLang="zh-CN" dirty="0"/>
              <a:t>Example Backup and Recovery Strategy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DCFE8-9865-2D4A-9D2F-27ACFE85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8784976" cy="4298428"/>
          </a:xfrm>
        </p:spPr>
        <p:txBody>
          <a:bodyPr>
            <a:normAutofit/>
          </a:bodyPr>
          <a:lstStyle/>
          <a:p>
            <a:pPr fontAlgn="base"/>
            <a:r>
              <a:rPr lang="en-US" altLang="zh-CN" dirty="0"/>
              <a:t>Establishing a Backup Policy</a:t>
            </a:r>
          </a:p>
          <a:p>
            <a:pPr lvl="1" fontAlgn="base"/>
            <a:r>
              <a:rPr lang="en-US" altLang="zh-CN" dirty="0"/>
              <a:t>To be useful, backups must be scheduled regularly. </a:t>
            </a:r>
          </a:p>
          <a:p>
            <a:pPr lvl="1" fontAlgn="base"/>
            <a:r>
              <a:rPr lang="en-US" altLang="zh-CN" dirty="0"/>
              <a:t>Assume that we make </a:t>
            </a:r>
            <a:r>
              <a:rPr lang="en-US" altLang="zh-CN" dirty="0">
                <a:solidFill>
                  <a:srgbClr val="FF0000"/>
                </a:solidFill>
              </a:rPr>
              <a:t>a full backup </a:t>
            </a:r>
            <a:r>
              <a:rPr lang="en-US" altLang="zh-CN" dirty="0"/>
              <a:t>of all our </a:t>
            </a:r>
            <a:r>
              <a:rPr lang="en-US" altLang="zh-CN" dirty="0" err="1"/>
              <a:t>InnoDB</a:t>
            </a:r>
            <a:r>
              <a:rPr lang="en-US" altLang="zh-CN" dirty="0"/>
              <a:t> tables in all databases using the following command on Sunday at 1 p.m., when load is low:</a:t>
            </a:r>
          </a:p>
          <a:p>
            <a:pPr marL="538163" lvl="1" indent="0" fontAlgn="base">
              <a:buNone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mysqldump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--all-databases --master-data --single-transaction &gt; backup_sunday_1_PM.sql</a:t>
            </a:r>
          </a:p>
          <a:p>
            <a:pPr marL="538163" lvl="1" indent="0" fontAlgn="base">
              <a:buNone/>
            </a:pP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pPr lvl="1" fontAlgn="base"/>
            <a:r>
              <a:rPr lang="en-US" altLang="zh-CN" dirty="0"/>
              <a:t>The resulting 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err="1">
                <a:solidFill>
                  <a:srgbClr val="FF0000"/>
                </a:solidFill>
              </a:rPr>
              <a:t>sql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/>
              <a:t>file produced by </a:t>
            </a:r>
            <a:r>
              <a:rPr lang="en-US" altLang="zh-CN" b="1" dirty="0">
                <a:hlinkClick r:id="rId2" tooltip="4.5.4 mysqldump — A Database Backup Program"/>
              </a:rPr>
              <a:t>mysqldump</a:t>
            </a:r>
            <a:r>
              <a:rPr lang="en-US" altLang="zh-CN" dirty="0"/>
              <a:t> contains a set of SQL </a:t>
            </a:r>
            <a:r>
              <a:rPr lang="en-US" altLang="zh-CN" dirty="0">
                <a:hlinkClick r:id="rId3" tooltip="13.2.6 INSERT Statement"/>
              </a:rPr>
              <a:t>INSERT</a:t>
            </a:r>
            <a:r>
              <a:rPr lang="en-US" altLang="zh-CN" dirty="0"/>
              <a:t> statements that can be used </a:t>
            </a:r>
            <a:r>
              <a:rPr lang="en-US" altLang="zh-CN" dirty="0">
                <a:solidFill>
                  <a:srgbClr val="FF0000"/>
                </a:solidFill>
              </a:rPr>
              <a:t>to reload the dumped tables </a:t>
            </a:r>
            <a:r>
              <a:rPr lang="en-US" altLang="zh-CN" dirty="0"/>
              <a:t>at a later time.</a:t>
            </a:r>
          </a:p>
          <a:p>
            <a:pPr lvl="1" fontAlgn="base"/>
            <a:r>
              <a:rPr lang="en-US" altLang="zh-CN" dirty="0"/>
              <a:t>This backup operation acquires </a:t>
            </a:r>
            <a:r>
              <a:rPr lang="en-US" altLang="zh-CN" dirty="0">
                <a:solidFill>
                  <a:srgbClr val="FF0000"/>
                </a:solidFill>
              </a:rPr>
              <a:t>a global read lock on all tables at the beginning of the dump. </a:t>
            </a:r>
          </a:p>
          <a:p>
            <a:pPr lvl="1" fontAlgn="base"/>
            <a:r>
              <a:rPr lang="en-US" altLang="zh-CN" dirty="0"/>
              <a:t>Full backups are necessary, but it is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always convenient to create them. 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8A03B-D0A3-294B-A68A-398490C6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53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3351-5A7E-E24A-8376-819C334F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05708"/>
            <a:ext cx="6678742" cy="413814"/>
          </a:xfrm>
        </p:spPr>
        <p:txBody>
          <a:bodyPr/>
          <a:lstStyle/>
          <a:p>
            <a:r>
              <a:rPr kumimoji="1" lang="en-US" altLang="zh-CN" dirty="0"/>
              <a:t>Example Backup and Recovery Strategy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DCFE8-9865-2D4A-9D2F-27ACFE85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743720"/>
            <a:ext cx="8784976" cy="4298428"/>
          </a:xfrm>
        </p:spPr>
        <p:txBody>
          <a:bodyPr>
            <a:normAutofit/>
          </a:bodyPr>
          <a:lstStyle/>
          <a:p>
            <a:pPr fontAlgn="base"/>
            <a:r>
              <a:rPr lang="en-US" altLang="zh-CN" dirty="0"/>
              <a:t>Establishing a Backup Policy</a:t>
            </a:r>
          </a:p>
          <a:p>
            <a:pPr lvl="1" fontAlgn="base"/>
            <a:r>
              <a:rPr lang="en-US" altLang="zh-CN" dirty="0"/>
              <a:t>To make incremental backups, we need to save the </a:t>
            </a:r>
            <a:r>
              <a:rPr lang="en-US" altLang="zh-CN" dirty="0">
                <a:solidFill>
                  <a:srgbClr val="FF0000"/>
                </a:solidFill>
              </a:rPr>
              <a:t>incremental</a:t>
            </a:r>
            <a:r>
              <a:rPr lang="en-US" altLang="zh-CN" dirty="0"/>
              <a:t> changes. </a:t>
            </a:r>
          </a:p>
          <a:p>
            <a:pPr lvl="1" fontAlgn="base"/>
            <a:r>
              <a:rPr lang="en-US" altLang="zh-CN" dirty="0"/>
              <a:t>In MySQL, these changes are represented in the </a:t>
            </a:r>
            <a:r>
              <a:rPr lang="en-US" altLang="zh-CN" dirty="0">
                <a:solidFill>
                  <a:srgbClr val="FF0000"/>
                </a:solidFill>
              </a:rPr>
              <a:t>binary log</a:t>
            </a:r>
            <a:r>
              <a:rPr lang="en-US" altLang="zh-CN" dirty="0"/>
              <a:t>, </a:t>
            </a:r>
          </a:p>
          <a:p>
            <a:pPr lvl="2" fontAlgn="base"/>
            <a:r>
              <a:rPr lang="en-US" altLang="zh-CN" dirty="0"/>
              <a:t>so the MySQL server should always be started with the </a:t>
            </a:r>
            <a:r>
              <a:rPr lang="en-US" altLang="zh-CN" dirty="0">
                <a:hlinkClick r:id="rId3"/>
              </a:rPr>
              <a:t>--log-bin</a:t>
            </a:r>
            <a:r>
              <a:rPr lang="en-US" altLang="zh-CN" dirty="0"/>
              <a:t> option to enable that log. With binary logging enabled, the server writes </a:t>
            </a:r>
            <a:r>
              <a:rPr lang="en-US" altLang="zh-CN" dirty="0">
                <a:solidFill>
                  <a:srgbClr val="FF0000"/>
                </a:solidFill>
              </a:rPr>
              <a:t>each data change </a:t>
            </a:r>
            <a:r>
              <a:rPr lang="en-US" altLang="zh-CN" dirty="0"/>
              <a:t>into a file while it updates data. </a:t>
            </a:r>
          </a:p>
          <a:p>
            <a:pPr lvl="2" fontAlgn="base"/>
            <a:endParaRPr lang="en-US" altLang="zh-CN" dirty="0"/>
          </a:p>
          <a:p>
            <a:pPr lvl="1" fontAlgn="base"/>
            <a:endParaRPr lang="en-US" altLang="zh-CN" dirty="0"/>
          </a:p>
          <a:p>
            <a:pPr lvl="1" fontAlgn="base"/>
            <a:endParaRPr lang="en-US" altLang="zh-CN" dirty="0"/>
          </a:p>
          <a:p>
            <a:pPr lvl="1" fontAlgn="base"/>
            <a:endParaRPr lang="en-US" altLang="zh-CN" dirty="0"/>
          </a:p>
          <a:p>
            <a:pPr lvl="1" fontAlgn="base"/>
            <a:endParaRPr lang="en-US" altLang="zh-CN" dirty="0"/>
          </a:p>
          <a:p>
            <a:pPr lvl="1" fontAlgn="base"/>
            <a:r>
              <a:rPr lang="en-US" altLang="zh-CN" dirty="0"/>
              <a:t>The MySQL binary logs take up disk space. To free up space, purge them from time to time:</a:t>
            </a:r>
          </a:p>
          <a:p>
            <a:pPr marL="538163" lvl="1" indent="0" fontAlgn="base">
              <a:buNone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mysqldump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--single-transaction --flush-logs --master-data=2 \ </a:t>
            </a:r>
          </a:p>
          <a:p>
            <a:pPr marL="538163" lvl="1" indent="0" fontAlgn="base">
              <a:buNone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--all-databases --delete-master-logs &gt; backup_sunday_1_PM.sql</a:t>
            </a:r>
          </a:p>
          <a:p>
            <a:pPr lvl="1" fontAlgn="base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8A03B-D0A3-294B-A68A-398490C6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46C701-2339-3F46-BAFF-18DCAFADF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2139702"/>
            <a:ext cx="5241764" cy="127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0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3351-5A7E-E24A-8376-819C334F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05708"/>
            <a:ext cx="6678742" cy="413814"/>
          </a:xfrm>
        </p:spPr>
        <p:txBody>
          <a:bodyPr/>
          <a:lstStyle/>
          <a:p>
            <a:r>
              <a:rPr kumimoji="1" lang="en-US" altLang="zh-CN" dirty="0"/>
              <a:t>Example Backup and Recovery Strategy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DCFE8-9865-2D4A-9D2F-27ACFE85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8856984" cy="4298428"/>
          </a:xfrm>
        </p:spPr>
        <p:txBody>
          <a:bodyPr>
            <a:normAutofit/>
          </a:bodyPr>
          <a:lstStyle/>
          <a:p>
            <a:pPr fontAlgn="base"/>
            <a:r>
              <a:rPr lang="en-US" altLang="zh-CN" dirty="0"/>
              <a:t>Using Backups for Recovery</a:t>
            </a:r>
          </a:p>
          <a:p>
            <a:pPr lvl="1" fontAlgn="base"/>
            <a:r>
              <a:rPr lang="en-US" altLang="zh-CN" dirty="0"/>
              <a:t>Now, suppose that we have a </a:t>
            </a:r>
            <a:r>
              <a:rPr lang="en-US" altLang="zh-CN" dirty="0">
                <a:solidFill>
                  <a:srgbClr val="FF0000"/>
                </a:solidFill>
              </a:rPr>
              <a:t>catastrophic unexpected exit </a:t>
            </a:r>
            <a:r>
              <a:rPr lang="en-US" altLang="zh-CN" dirty="0"/>
              <a:t>on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Wednesday at 8 a.m</a:t>
            </a:r>
            <a:r>
              <a:rPr lang="en-US" altLang="zh-CN" dirty="0"/>
              <a:t>. that requires recovery from backups. </a:t>
            </a:r>
          </a:p>
          <a:p>
            <a:pPr lvl="1" fontAlgn="base"/>
            <a:r>
              <a:rPr lang="en-US" altLang="zh-CN" dirty="0"/>
              <a:t>To recover, first we restore </a:t>
            </a:r>
            <a:r>
              <a:rPr lang="en-US" altLang="zh-CN" dirty="0">
                <a:solidFill>
                  <a:srgbClr val="FF0000"/>
                </a:solidFill>
              </a:rPr>
              <a:t>the last full backup </a:t>
            </a:r>
            <a:r>
              <a:rPr lang="en-US" altLang="zh-CN" dirty="0"/>
              <a:t>we have (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the one from Sunday 1 p.m.</a:t>
            </a:r>
            <a:r>
              <a:rPr lang="en-US" altLang="zh-CN" dirty="0"/>
              <a:t>):</a:t>
            </a:r>
          </a:p>
          <a:p>
            <a:pPr marL="538163" lvl="1" indent="0" fontAlgn="base">
              <a:buNone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backup_sunday_1_PM.sql</a:t>
            </a:r>
          </a:p>
          <a:p>
            <a:pPr lvl="1" fontAlgn="base"/>
            <a:r>
              <a:rPr lang="en-US" altLang="zh-CN" dirty="0"/>
              <a:t>At this point, the data is restored to its state as of Sunday 1 p.m.</a:t>
            </a:r>
          </a:p>
          <a:p>
            <a:pPr lvl="1" fontAlgn="base"/>
            <a:endParaRPr lang="en-US" altLang="zh-CN" dirty="0"/>
          </a:p>
          <a:p>
            <a:pPr lvl="1" fontAlgn="base"/>
            <a:r>
              <a:rPr lang="en-US" altLang="zh-CN" dirty="0"/>
              <a:t>To restore the changes made since then, we must use the </a:t>
            </a:r>
            <a:r>
              <a:rPr lang="en-US" altLang="zh-CN" dirty="0">
                <a:solidFill>
                  <a:srgbClr val="FF0000"/>
                </a:solidFill>
              </a:rPr>
              <a:t>incremental</a:t>
            </a:r>
            <a:r>
              <a:rPr lang="en-US" altLang="zh-CN" dirty="0"/>
              <a:t> backups; that is, 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gbichot2-bin.000007 </a:t>
            </a:r>
            <a:r>
              <a:rPr lang="en-US" altLang="zh-CN" dirty="0"/>
              <a:t>and </a:t>
            </a:r>
            <a:r>
              <a:rPr lang="en-US" altLang="zh-CN" dirty="0">
                <a:solidFill>
                  <a:srgbClr val="FF0000"/>
                </a:solidFill>
              </a:rPr>
              <a:t>gbichot2-bin.000008</a:t>
            </a:r>
            <a:r>
              <a:rPr lang="en-US" altLang="zh-CN" dirty="0"/>
              <a:t> binary log files. </a:t>
            </a:r>
          </a:p>
          <a:p>
            <a:pPr lvl="1" fontAlgn="base"/>
            <a:r>
              <a:rPr lang="en-US" altLang="zh-CN" dirty="0"/>
              <a:t>Fetch the files if necessary from where they were backed up, and then process their contents like this:</a:t>
            </a:r>
          </a:p>
          <a:p>
            <a:pPr marL="538163" lvl="1" indent="0" fontAlgn="base">
              <a:buNone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mysqlbinlog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gbichot2-bin.000007 gbichot2-bin.000008 |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8A03B-D0A3-294B-A68A-398490C6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432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3351-5A7E-E24A-8376-819C334F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05708"/>
            <a:ext cx="6678742" cy="413814"/>
          </a:xfrm>
        </p:spPr>
        <p:txBody>
          <a:bodyPr/>
          <a:lstStyle/>
          <a:p>
            <a:r>
              <a:rPr kumimoji="1" lang="en-US" altLang="zh-CN" dirty="0"/>
              <a:t>Example Backup and Recovery Strategy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DCFE8-9865-2D4A-9D2F-27ACFE85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8856984" cy="4298428"/>
          </a:xfrm>
        </p:spPr>
        <p:txBody>
          <a:bodyPr>
            <a:normAutofit/>
          </a:bodyPr>
          <a:lstStyle/>
          <a:p>
            <a:pPr fontAlgn="base"/>
            <a:r>
              <a:rPr lang="en-US" altLang="zh-CN" dirty="0"/>
              <a:t>Using Backups for Recovery</a:t>
            </a:r>
          </a:p>
          <a:p>
            <a:pPr lvl="1" fontAlgn="base"/>
            <a:r>
              <a:rPr lang="en-US" altLang="zh-CN" dirty="0"/>
              <a:t>We now have recovered the data to its state as of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Tuesday 1 p.m</a:t>
            </a:r>
            <a:r>
              <a:rPr lang="en-US" altLang="zh-CN" dirty="0"/>
              <a:t>., but still are missing the changes from that date to the date of the crash. </a:t>
            </a:r>
          </a:p>
          <a:p>
            <a:pPr lvl="1" fontAlgn="base"/>
            <a:r>
              <a:rPr lang="en-US" altLang="zh-CN" dirty="0"/>
              <a:t>To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lose them, we would have needed to have the MySQL server store its MySQL binary logs into </a:t>
            </a:r>
            <a:r>
              <a:rPr lang="en-US" altLang="zh-CN" dirty="0">
                <a:solidFill>
                  <a:srgbClr val="FF0000"/>
                </a:solidFill>
              </a:rPr>
              <a:t>a safe location </a:t>
            </a:r>
            <a:r>
              <a:rPr lang="en-US" altLang="zh-CN" dirty="0"/>
              <a:t>(RAID disks, SAN, ...) </a:t>
            </a:r>
            <a:r>
              <a:rPr lang="en-US" altLang="zh-CN" dirty="0">
                <a:solidFill>
                  <a:srgbClr val="FF0000"/>
                </a:solidFill>
              </a:rPr>
              <a:t>different from the place where it stores its data files</a:t>
            </a:r>
            <a:r>
              <a:rPr lang="en-US" altLang="zh-CN" dirty="0"/>
              <a:t>, so that these logs were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on the destroyed disk. </a:t>
            </a:r>
          </a:p>
          <a:p>
            <a:pPr lvl="1" fontAlgn="base"/>
            <a:r>
              <a:rPr lang="en-US" altLang="zh-CN" dirty="0"/>
              <a:t>(That is, we can start the server with a </a:t>
            </a:r>
            <a:r>
              <a:rPr lang="en-US" altLang="zh-CN" dirty="0">
                <a:hlinkClick r:id="rId2"/>
              </a:rPr>
              <a:t>--log-bin</a:t>
            </a:r>
            <a:r>
              <a:rPr lang="en-US" altLang="zh-CN" dirty="0"/>
              <a:t> option that specifies a location on a different physical device from the one on which the data directory resides.) </a:t>
            </a:r>
          </a:p>
          <a:p>
            <a:pPr lvl="1" fontAlgn="base"/>
            <a:endParaRPr lang="en-US" altLang="zh-CN" dirty="0"/>
          </a:p>
          <a:p>
            <a:pPr lvl="1" fontAlgn="base"/>
            <a:r>
              <a:rPr lang="en-US" altLang="zh-CN" dirty="0"/>
              <a:t>If we had done this, we would have the </a:t>
            </a:r>
            <a:r>
              <a:rPr lang="en-US" altLang="zh-CN" dirty="0">
                <a:solidFill>
                  <a:srgbClr val="FF0000"/>
                </a:solidFill>
              </a:rPr>
              <a:t>gbichot2-bin.000009 </a:t>
            </a:r>
            <a:r>
              <a:rPr lang="en-US" altLang="zh-CN" dirty="0"/>
              <a:t>file (and any subsequent files) at hand, and we could apply them using </a:t>
            </a:r>
            <a:r>
              <a:rPr lang="en-US" altLang="zh-CN" b="1" dirty="0">
                <a:hlinkClick r:id="rId3" tooltip="4.6.8 mysqlbinlog — Utility for Processing Binary Log Files"/>
              </a:rPr>
              <a:t>mysqlbinlog</a:t>
            </a:r>
            <a:r>
              <a:rPr lang="en-US" altLang="zh-CN" dirty="0"/>
              <a:t> and </a:t>
            </a:r>
            <a:r>
              <a:rPr lang="en-US" altLang="zh-CN" b="1" dirty="0">
                <a:hlinkClick r:id="rId4" tooltip="4.5.1 mysql — The MySQL Command-Line Client"/>
              </a:rPr>
              <a:t>mysql</a:t>
            </a:r>
            <a:r>
              <a:rPr lang="en-US" altLang="zh-CN" dirty="0"/>
              <a:t> to restore the most recent data changes with no loss up to the moment of the crash:</a:t>
            </a:r>
          </a:p>
          <a:p>
            <a:pPr marL="538163" lvl="1" indent="0" fontAlgn="base">
              <a:buNone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mysqlbinlog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gbichot2-bin.000009 ... |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8A03B-D0A3-294B-A68A-398490C6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268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3351-5A7E-E24A-8376-819C334F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05708"/>
            <a:ext cx="6678742" cy="413814"/>
          </a:xfrm>
        </p:spPr>
        <p:txBody>
          <a:bodyPr/>
          <a:lstStyle/>
          <a:p>
            <a:r>
              <a:rPr kumimoji="1" lang="en-US" altLang="zh-CN" dirty="0"/>
              <a:t>Example Backup and Recovery Strategy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DCFE8-9865-2D4A-9D2F-27ACFE85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8856984" cy="4298428"/>
          </a:xfrm>
        </p:spPr>
        <p:txBody>
          <a:bodyPr>
            <a:normAutofit/>
          </a:bodyPr>
          <a:lstStyle/>
          <a:p>
            <a:pPr fontAlgn="base"/>
            <a:r>
              <a:rPr lang="en-US" altLang="zh-CN" dirty="0"/>
              <a:t>Backup Strategy Summary</a:t>
            </a:r>
          </a:p>
          <a:p>
            <a:pPr lvl="1" fontAlgn="base"/>
            <a:r>
              <a:rPr lang="en-US" altLang="zh-CN" dirty="0"/>
              <a:t>In case of an </a:t>
            </a:r>
            <a:r>
              <a:rPr lang="en-US" altLang="zh-CN" dirty="0">
                <a:solidFill>
                  <a:srgbClr val="FF0000"/>
                </a:solidFill>
              </a:rPr>
              <a:t>operating system crash </a:t>
            </a:r>
            <a:r>
              <a:rPr lang="en-US" altLang="zh-CN" dirty="0"/>
              <a:t>or </a:t>
            </a:r>
            <a:r>
              <a:rPr lang="en-US" altLang="zh-CN" dirty="0">
                <a:solidFill>
                  <a:srgbClr val="FF0000"/>
                </a:solidFill>
              </a:rPr>
              <a:t>power failure</a:t>
            </a:r>
            <a:r>
              <a:rPr lang="en-US" altLang="zh-CN" dirty="0"/>
              <a:t>, </a:t>
            </a:r>
            <a:r>
              <a:rPr lang="en-US" altLang="zh-CN" dirty="0" err="1"/>
              <a:t>InnoDB</a:t>
            </a:r>
            <a:r>
              <a:rPr lang="en-US" altLang="zh-CN" dirty="0"/>
              <a:t> </a:t>
            </a:r>
            <a:r>
              <a:rPr lang="en-US" altLang="zh-CN" dirty="0">
                <a:solidFill>
                  <a:srgbClr val="FF0000"/>
                </a:solidFill>
              </a:rPr>
              <a:t>itself</a:t>
            </a:r>
            <a:r>
              <a:rPr lang="en-US" altLang="zh-CN" dirty="0"/>
              <a:t> does all the job of recovering data. But to make sure that you can sleep well, observe the following guidelines:</a:t>
            </a:r>
          </a:p>
          <a:p>
            <a:pPr lvl="1" fontAlgn="base"/>
            <a:r>
              <a:rPr lang="en-US" altLang="zh-CN" dirty="0"/>
              <a:t>Always run the MySQL server with </a:t>
            </a:r>
            <a:r>
              <a:rPr lang="en-US" altLang="zh-CN" dirty="0">
                <a:solidFill>
                  <a:srgbClr val="FF0000"/>
                </a:solidFill>
              </a:rPr>
              <a:t>binary logging enabled </a:t>
            </a:r>
            <a:r>
              <a:rPr lang="en-US" altLang="zh-CN" dirty="0"/>
              <a:t>(that is the default setting for MySQL 8.0). </a:t>
            </a:r>
          </a:p>
          <a:p>
            <a:pPr lvl="2" fontAlgn="base"/>
            <a:r>
              <a:rPr lang="en-US" altLang="zh-CN" dirty="0"/>
              <a:t>If you have such safe media, this technique can </a:t>
            </a:r>
            <a:r>
              <a:rPr lang="en-US" altLang="zh-CN" dirty="0">
                <a:solidFill>
                  <a:srgbClr val="FF0000"/>
                </a:solidFill>
              </a:rPr>
              <a:t>also be good for disk load balancing </a:t>
            </a:r>
            <a:r>
              <a:rPr lang="en-US" altLang="zh-CN" dirty="0"/>
              <a:t>(which results in a performance improvement).</a:t>
            </a:r>
          </a:p>
          <a:p>
            <a:pPr lvl="1" fontAlgn="base"/>
            <a:r>
              <a:rPr lang="en-US" altLang="zh-CN" dirty="0"/>
              <a:t>Make </a:t>
            </a:r>
            <a:r>
              <a:rPr lang="en-US" altLang="zh-CN" dirty="0">
                <a:solidFill>
                  <a:srgbClr val="FF0000"/>
                </a:solidFill>
              </a:rPr>
              <a:t>periodic full backups</a:t>
            </a:r>
            <a:r>
              <a:rPr lang="en-US" altLang="zh-CN" dirty="0"/>
              <a:t>, using the </a:t>
            </a:r>
            <a:r>
              <a:rPr lang="en-US" altLang="zh-CN" b="1" dirty="0">
                <a:hlinkClick r:id="rId2" tooltip="4.5.4 mysqldump — A Database Backup Program"/>
              </a:rPr>
              <a:t>mysqldump</a:t>
            </a:r>
            <a:r>
              <a:rPr lang="en-US" altLang="zh-CN" dirty="0"/>
              <a:t> command</a:t>
            </a:r>
            <a:r>
              <a:rPr lang="zh-CN" altLang="en-US" dirty="0"/>
              <a:t> </a:t>
            </a:r>
            <a:r>
              <a:rPr lang="en-US" altLang="zh-CN" dirty="0"/>
              <a:t>that makes an online, nonblocking backup.</a:t>
            </a:r>
          </a:p>
          <a:p>
            <a:pPr lvl="1" fontAlgn="base"/>
            <a:r>
              <a:rPr lang="en-US" altLang="zh-CN" dirty="0"/>
              <a:t>Make </a:t>
            </a:r>
            <a:r>
              <a:rPr lang="en-US" altLang="zh-CN" dirty="0">
                <a:solidFill>
                  <a:srgbClr val="FF0000"/>
                </a:solidFill>
              </a:rPr>
              <a:t>periodic incremental backups </a:t>
            </a:r>
            <a:r>
              <a:rPr lang="en-US" altLang="zh-CN" dirty="0"/>
              <a:t>by flushing the logs with </a:t>
            </a:r>
            <a:r>
              <a:rPr lang="en-US" altLang="zh-CN" dirty="0">
                <a:hlinkClick r:id="rId3"/>
              </a:rPr>
              <a:t>FLUSH LOGS</a:t>
            </a:r>
            <a:r>
              <a:rPr lang="en-US" altLang="zh-CN" dirty="0"/>
              <a:t> or </a:t>
            </a:r>
            <a:r>
              <a:rPr lang="en-US" altLang="zh-CN" b="1" dirty="0">
                <a:hlinkClick r:id="rId4" tooltip="4.5.2 mysqladmin — A MySQL Server Administration Program"/>
              </a:rPr>
              <a:t>mysqladmin flush-logs</a:t>
            </a:r>
            <a:r>
              <a:rPr lang="en-US" altLang="zh-CN" dirty="0"/>
              <a:t>.</a:t>
            </a:r>
          </a:p>
          <a:p>
            <a:pPr marL="538163" lvl="1" indent="0" fontAlgn="base">
              <a:buNone/>
            </a:pP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8A03B-D0A3-294B-A68A-398490C6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4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3351-5A7E-E24A-8376-819C334F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05708"/>
            <a:ext cx="6678742" cy="413814"/>
          </a:xfrm>
        </p:spPr>
        <p:txBody>
          <a:bodyPr/>
          <a:lstStyle/>
          <a:p>
            <a:r>
              <a:rPr kumimoji="1" lang="en-US" altLang="zh-CN" dirty="0"/>
              <a:t>Using </a:t>
            </a:r>
            <a:r>
              <a:rPr kumimoji="1" lang="en-US" altLang="zh-CN" dirty="0" err="1"/>
              <a:t>mysqldump</a:t>
            </a:r>
            <a:r>
              <a:rPr kumimoji="1" lang="en-US" altLang="zh-CN" dirty="0"/>
              <a:t> for Backups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DCFE8-9865-2D4A-9D2F-27ACFE85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8856984" cy="3994930"/>
          </a:xfrm>
        </p:spPr>
        <p:txBody>
          <a:bodyPr>
            <a:normAutofit/>
          </a:bodyPr>
          <a:lstStyle/>
          <a:p>
            <a:pPr fontAlgn="base"/>
            <a:r>
              <a:rPr lang="en-US" altLang="zh-CN" dirty="0"/>
              <a:t>Consider using the </a:t>
            </a:r>
            <a:r>
              <a:rPr lang="en-US" altLang="zh-CN" dirty="0">
                <a:hlinkClick r:id="rId2"/>
              </a:rPr>
              <a:t>MySQL Shell dump utilities</a:t>
            </a:r>
            <a:r>
              <a:rPr lang="en-US" altLang="zh-CN" dirty="0"/>
              <a:t>, which provide </a:t>
            </a:r>
          </a:p>
          <a:p>
            <a:pPr lvl="1" fontAlgn="base"/>
            <a:r>
              <a:rPr lang="en-US" altLang="zh-CN" dirty="0"/>
              <a:t>parallel dumping with </a:t>
            </a:r>
            <a:r>
              <a:rPr lang="en-US" altLang="zh-CN" dirty="0">
                <a:solidFill>
                  <a:srgbClr val="FF0000"/>
                </a:solidFill>
              </a:rPr>
              <a:t>multiple threads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file compression</a:t>
            </a:r>
            <a:r>
              <a:rPr lang="en-US" altLang="zh-CN" dirty="0"/>
              <a:t>, and </a:t>
            </a:r>
            <a:r>
              <a:rPr lang="en-US" altLang="zh-CN" dirty="0">
                <a:solidFill>
                  <a:srgbClr val="FF0000"/>
                </a:solidFill>
              </a:rPr>
              <a:t>progress information display</a:t>
            </a:r>
            <a:r>
              <a:rPr lang="en-US" altLang="zh-CN" dirty="0"/>
              <a:t>, as well as </a:t>
            </a:r>
            <a:r>
              <a:rPr lang="en-US" altLang="zh-CN" dirty="0">
                <a:solidFill>
                  <a:srgbClr val="FF0000"/>
                </a:solidFill>
              </a:rPr>
              <a:t>cloud features </a:t>
            </a:r>
            <a:r>
              <a:rPr lang="en-US" altLang="zh-CN" dirty="0"/>
              <a:t>such as Oracle Cloud Infrastructure Object Storage streaming, and </a:t>
            </a:r>
            <a:r>
              <a:rPr lang="en-US" altLang="zh-CN" dirty="0">
                <a:solidFill>
                  <a:srgbClr val="FF0000"/>
                </a:solidFill>
              </a:rPr>
              <a:t>MySQL Database Service compatibility checks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modifications</a:t>
            </a:r>
            <a:r>
              <a:rPr lang="en-US" altLang="zh-CN" dirty="0"/>
              <a:t>. </a:t>
            </a:r>
          </a:p>
          <a:p>
            <a:pPr lvl="1" fontAlgn="base"/>
            <a:r>
              <a:rPr lang="en-US" altLang="zh-CN" dirty="0"/>
              <a:t>Dumps can be easily imported into a MySQL Server instance or a MySQL Database Service DB System using the </a:t>
            </a:r>
            <a:r>
              <a:rPr lang="en-US" altLang="zh-CN" dirty="0">
                <a:hlinkClick r:id="rId3"/>
              </a:rPr>
              <a:t>MySQL Shell load dump utilities</a:t>
            </a:r>
            <a:r>
              <a:rPr lang="en-US" altLang="zh-CN" dirty="0"/>
              <a:t>.</a:t>
            </a:r>
          </a:p>
          <a:p>
            <a:pPr fontAlgn="base"/>
            <a:r>
              <a:rPr lang="en-US" altLang="zh-CN" dirty="0"/>
              <a:t>A dump file can be used in several ways:</a:t>
            </a:r>
          </a:p>
          <a:p>
            <a:pPr lvl="1" fontAlgn="base"/>
            <a:r>
              <a:rPr lang="en-US" altLang="zh-CN" dirty="0"/>
              <a:t>As a </a:t>
            </a:r>
            <a:r>
              <a:rPr lang="en-US" altLang="zh-CN" dirty="0">
                <a:solidFill>
                  <a:srgbClr val="FF0000"/>
                </a:solidFill>
              </a:rPr>
              <a:t>backup</a:t>
            </a:r>
            <a:r>
              <a:rPr lang="en-US" altLang="zh-CN" dirty="0"/>
              <a:t> to enable data recovery in case of data loss.</a:t>
            </a:r>
          </a:p>
          <a:p>
            <a:pPr lvl="1" fontAlgn="base"/>
            <a:r>
              <a:rPr lang="en-US" altLang="zh-CN" dirty="0"/>
              <a:t>As a source of data for </a:t>
            </a:r>
            <a:r>
              <a:rPr lang="en-US" altLang="zh-CN" dirty="0">
                <a:solidFill>
                  <a:srgbClr val="FF0000"/>
                </a:solidFill>
              </a:rPr>
              <a:t>setting up replicas</a:t>
            </a:r>
            <a:r>
              <a:rPr lang="en-US" altLang="zh-CN" dirty="0"/>
              <a:t>.</a:t>
            </a:r>
          </a:p>
          <a:p>
            <a:pPr lvl="1" fontAlgn="base"/>
            <a:r>
              <a:rPr lang="en-US" altLang="zh-CN" dirty="0"/>
              <a:t>As a source of data for </a:t>
            </a:r>
            <a:r>
              <a:rPr lang="en-US" altLang="zh-CN" dirty="0">
                <a:solidFill>
                  <a:srgbClr val="FF0000"/>
                </a:solidFill>
              </a:rPr>
              <a:t>experimentation</a:t>
            </a:r>
            <a:r>
              <a:rPr lang="en-US" altLang="zh-CN" dirty="0"/>
              <a:t>:</a:t>
            </a:r>
          </a:p>
          <a:p>
            <a:pPr lvl="2" fontAlgn="base"/>
            <a:r>
              <a:rPr lang="en-US" altLang="zh-CN" dirty="0"/>
              <a:t>To make a copy of a database that you can use </a:t>
            </a:r>
            <a:r>
              <a:rPr lang="en-US" altLang="zh-CN" dirty="0">
                <a:solidFill>
                  <a:srgbClr val="FF0000"/>
                </a:solidFill>
              </a:rPr>
              <a:t>without changing the original data</a:t>
            </a:r>
            <a:r>
              <a:rPr lang="en-US" altLang="zh-CN" dirty="0"/>
              <a:t>.</a:t>
            </a:r>
          </a:p>
          <a:p>
            <a:pPr lvl="2" fontAlgn="base"/>
            <a:r>
              <a:rPr lang="en-US" altLang="zh-CN" dirty="0"/>
              <a:t>To test </a:t>
            </a:r>
            <a:r>
              <a:rPr lang="en-US" altLang="zh-CN" dirty="0">
                <a:solidFill>
                  <a:srgbClr val="FF0000"/>
                </a:solidFill>
              </a:rPr>
              <a:t>potential upgrade incompatibilities</a:t>
            </a:r>
            <a:r>
              <a:rPr lang="en-US" altLang="zh-CN" dirty="0"/>
              <a:t>.</a:t>
            </a:r>
          </a:p>
          <a:p>
            <a:pPr lvl="1" fontAlgn="base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8A03B-D0A3-294B-A68A-398490C6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72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3351-5A7E-E24A-8376-819C334F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05708"/>
            <a:ext cx="6678742" cy="413814"/>
          </a:xfrm>
        </p:spPr>
        <p:txBody>
          <a:bodyPr/>
          <a:lstStyle/>
          <a:p>
            <a:r>
              <a:rPr kumimoji="1" lang="en-US" altLang="zh-CN" dirty="0"/>
              <a:t>Using </a:t>
            </a:r>
            <a:r>
              <a:rPr kumimoji="1" lang="en-US" altLang="zh-CN" dirty="0" err="1"/>
              <a:t>mysqldump</a:t>
            </a:r>
            <a:r>
              <a:rPr kumimoji="1" lang="en-US" altLang="zh-CN" dirty="0"/>
              <a:t> for Backups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DCFE8-9865-2D4A-9D2F-27ACFE85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8856984" cy="3994930"/>
          </a:xfrm>
        </p:spPr>
        <p:txBody>
          <a:bodyPr>
            <a:normAutofit/>
          </a:bodyPr>
          <a:lstStyle/>
          <a:p>
            <a:pPr fontAlgn="base"/>
            <a:r>
              <a:rPr lang="en-US" altLang="zh-CN" b="1" dirty="0">
                <a:hlinkClick r:id="rId2" tooltip="4.5.4 mysqldump — A Database Backup Program"/>
              </a:rPr>
              <a:t>mysqldump</a:t>
            </a:r>
            <a:r>
              <a:rPr lang="en-US" altLang="zh-CN" dirty="0"/>
              <a:t> produces two types of output, depending on whether the </a:t>
            </a:r>
            <a:r>
              <a:rPr lang="en-US" altLang="zh-CN" dirty="0">
                <a:hlinkClick r:id="rId3"/>
              </a:rPr>
              <a:t>--tab</a:t>
            </a:r>
            <a:r>
              <a:rPr lang="en-US" altLang="zh-CN" dirty="0"/>
              <a:t> option is given:</a:t>
            </a:r>
          </a:p>
          <a:p>
            <a:pPr lvl="1" fontAlgn="base"/>
            <a:r>
              <a:rPr lang="en-US" altLang="zh-CN" dirty="0"/>
              <a:t>Without </a:t>
            </a:r>
            <a:r>
              <a:rPr lang="en-US" altLang="zh-CN" dirty="0">
                <a:hlinkClick r:id="rId3"/>
              </a:rPr>
              <a:t>--tab</a:t>
            </a:r>
            <a:r>
              <a:rPr lang="en-US" altLang="zh-CN" dirty="0"/>
              <a:t>, </a:t>
            </a:r>
            <a:r>
              <a:rPr lang="en-US" altLang="zh-CN" b="1" dirty="0">
                <a:hlinkClick r:id="rId2" tooltip="4.5.4 mysqldump — A Database Backup Program"/>
              </a:rPr>
              <a:t>mysqldump</a:t>
            </a:r>
            <a:r>
              <a:rPr lang="en-US" altLang="zh-CN" dirty="0"/>
              <a:t> writes SQL statements to the standard output. </a:t>
            </a:r>
          </a:p>
          <a:p>
            <a:pPr lvl="2" fontAlgn="base"/>
            <a:r>
              <a:rPr lang="en-US" altLang="zh-CN" dirty="0"/>
              <a:t>This output consists of </a:t>
            </a:r>
            <a:r>
              <a:rPr lang="en-US" altLang="zh-CN" dirty="0">
                <a:solidFill>
                  <a:srgbClr val="FF0000"/>
                </a:solidFill>
              </a:rPr>
              <a:t>CREATE</a:t>
            </a:r>
            <a:r>
              <a:rPr lang="en-US" altLang="zh-CN" dirty="0"/>
              <a:t> statements to create dumped objects (databases, tables, stored routines, and so forth), and </a:t>
            </a:r>
            <a:r>
              <a:rPr lang="en-US" altLang="zh-CN" dirty="0">
                <a:solidFill>
                  <a:srgbClr val="FF0000"/>
                </a:solidFill>
              </a:rPr>
              <a:t>INSERT</a:t>
            </a:r>
            <a:r>
              <a:rPr lang="en-US" altLang="zh-CN" dirty="0"/>
              <a:t> statements to load data into tables. </a:t>
            </a:r>
          </a:p>
          <a:p>
            <a:pPr lvl="2" fontAlgn="base"/>
            <a:r>
              <a:rPr lang="en-US" altLang="zh-CN" dirty="0"/>
              <a:t>The output can be saved in </a:t>
            </a:r>
            <a:r>
              <a:rPr lang="en-US" altLang="zh-CN" dirty="0">
                <a:solidFill>
                  <a:srgbClr val="FF0000"/>
                </a:solidFill>
              </a:rPr>
              <a:t>a file </a:t>
            </a:r>
            <a:r>
              <a:rPr lang="en-US" altLang="zh-CN" dirty="0"/>
              <a:t>and reloaded later using </a:t>
            </a:r>
            <a:r>
              <a:rPr lang="en-US" altLang="zh-CN" b="1" dirty="0">
                <a:hlinkClick r:id="rId4" tooltip="4.5.1 mysql — The MySQL Command-Line Client"/>
              </a:rPr>
              <a:t>mysql</a:t>
            </a:r>
            <a:r>
              <a:rPr lang="en-US" altLang="zh-CN" dirty="0"/>
              <a:t> to recreate the dumped objects. Options are available to modify the format of the SQL statements, and to control which objects are dumped.</a:t>
            </a:r>
          </a:p>
          <a:p>
            <a:pPr lvl="1" fontAlgn="base"/>
            <a:r>
              <a:rPr lang="en-US" altLang="zh-CN" dirty="0"/>
              <a:t>With </a:t>
            </a:r>
            <a:r>
              <a:rPr lang="en-US" altLang="zh-CN" dirty="0">
                <a:hlinkClick r:id="rId3"/>
              </a:rPr>
              <a:t>--tab</a:t>
            </a:r>
            <a:r>
              <a:rPr lang="en-US" altLang="zh-CN" dirty="0"/>
              <a:t>, </a:t>
            </a:r>
            <a:r>
              <a:rPr lang="en-US" altLang="zh-CN" b="1" dirty="0">
                <a:hlinkClick r:id="rId2" tooltip="4.5.4 mysqldump — A Database Backup Program"/>
              </a:rPr>
              <a:t>mysqldump</a:t>
            </a:r>
            <a:r>
              <a:rPr lang="en-US" altLang="zh-CN" dirty="0"/>
              <a:t> </a:t>
            </a:r>
            <a:r>
              <a:rPr lang="en-US" altLang="zh-CN" dirty="0">
                <a:solidFill>
                  <a:srgbClr val="FF0000"/>
                </a:solidFill>
              </a:rPr>
              <a:t>produces two output files for each dumped table</a:t>
            </a:r>
            <a:r>
              <a:rPr lang="en-US" altLang="zh-CN" dirty="0"/>
              <a:t>. </a:t>
            </a:r>
          </a:p>
          <a:p>
            <a:pPr lvl="2" fontAlgn="base"/>
            <a:r>
              <a:rPr lang="en-US" altLang="zh-CN" dirty="0"/>
              <a:t>The server writes one file as </a:t>
            </a:r>
            <a:r>
              <a:rPr lang="en-US" altLang="zh-CN" dirty="0">
                <a:solidFill>
                  <a:srgbClr val="FF0000"/>
                </a:solidFill>
              </a:rPr>
              <a:t>tab-delimited text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one line per table row</a:t>
            </a:r>
            <a:r>
              <a:rPr lang="en-US" altLang="zh-CN" dirty="0"/>
              <a:t>. This file is named </a:t>
            </a:r>
            <a:r>
              <a:rPr lang="en-US" altLang="zh-CN" i="1" dirty="0" err="1">
                <a:solidFill>
                  <a:srgbClr val="FF0000"/>
                </a:solidFill>
              </a:rPr>
              <a:t>tbl_name</a:t>
            </a:r>
            <a:r>
              <a:rPr lang="en-US" altLang="zh-CN" dirty="0" err="1">
                <a:solidFill>
                  <a:srgbClr val="FF0000"/>
                </a:solidFill>
              </a:rPr>
              <a:t>.txt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/>
              <a:t>in the output directory. </a:t>
            </a:r>
          </a:p>
          <a:p>
            <a:pPr lvl="2" fontAlgn="base"/>
            <a:r>
              <a:rPr lang="en-US" altLang="zh-CN" dirty="0"/>
              <a:t>The server also sends a </a:t>
            </a:r>
            <a:r>
              <a:rPr lang="en-US" altLang="zh-CN" u="sng" dirty="0">
                <a:hlinkClick r:id="rId5" tooltip="13.1.20 CREATE TABLE Statement"/>
              </a:rPr>
              <a:t>CREATE TABLE</a:t>
            </a:r>
            <a:r>
              <a:rPr lang="en-US" altLang="zh-CN" dirty="0"/>
              <a:t> statement for the table to </a:t>
            </a:r>
            <a:r>
              <a:rPr lang="en-US" altLang="zh-CN" b="1" dirty="0">
                <a:hlinkClick r:id="rId2" tooltip="4.5.4 mysqldump — A Database Backup Program"/>
              </a:rPr>
              <a:t>mysqldump</a:t>
            </a:r>
            <a:r>
              <a:rPr lang="en-US" altLang="zh-CN" dirty="0"/>
              <a:t>, which writes it as a file named</a:t>
            </a:r>
            <a:r>
              <a:rPr lang="zh-CN" altLang="en-US" dirty="0"/>
              <a:t> </a:t>
            </a:r>
            <a:r>
              <a:rPr lang="en-US" altLang="zh-CN" i="1" dirty="0" err="1">
                <a:solidFill>
                  <a:srgbClr val="FF0000"/>
                </a:solidFill>
              </a:rPr>
              <a:t>tbl_name</a:t>
            </a:r>
            <a:r>
              <a:rPr lang="en-US" altLang="zh-CN" dirty="0" err="1">
                <a:solidFill>
                  <a:srgbClr val="FF0000"/>
                </a:solidFill>
              </a:rPr>
              <a:t>.sql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/>
              <a:t>in the output directory.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8A03B-D0A3-294B-A68A-398490C6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80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3351-5A7E-E24A-8376-819C334F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05708"/>
            <a:ext cx="6678742" cy="413814"/>
          </a:xfrm>
        </p:spPr>
        <p:txBody>
          <a:bodyPr/>
          <a:lstStyle/>
          <a:p>
            <a:r>
              <a:rPr kumimoji="1" lang="en-US" altLang="zh-CN" dirty="0"/>
              <a:t>Using </a:t>
            </a:r>
            <a:r>
              <a:rPr kumimoji="1" lang="en-US" altLang="zh-CN" dirty="0" err="1"/>
              <a:t>mysqldump</a:t>
            </a:r>
            <a:r>
              <a:rPr kumimoji="1" lang="en-US" altLang="zh-CN" dirty="0"/>
              <a:t> for Backups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DCFE8-9865-2D4A-9D2F-27ACFE85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8712968" cy="399493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altLang="zh-CN" dirty="0"/>
              <a:t>Dumping Data in SQL Format with </a:t>
            </a:r>
            <a:r>
              <a:rPr lang="en-US" altLang="zh-CN" dirty="0" err="1">
                <a:solidFill>
                  <a:srgbClr val="FF0000"/>
                </a:solidFill>
              </a:rPr>
              <a:t>mysqldump</a:t>
            </a:r>
            <a:endParaRPr lang="en-US" altLang="zh-CN" dirty="0">
              <a:solidFill>
                <a:srgbClr val="FF0000"/>
              </a:solidFill>
            </a:endParaRPr>
          </a:p>
          <a:p>
            <a:pPr lvl="1" fontAlgn="base"/>
            <a:r>
              <a:rPr lang="en-US" altLang="zh-CN" dirty="0"/>
              <a:t>By default, </a:t>
            </a:r>
            <a:r>
              <a:rPr lang="en-US" altLang="zh-CN" b="1" dirty="0">
                <a:hlinkClick r:id="rId2" tooltip="4.5.4 mysqldump — A Database Backup Program"/>
              </a:rPr>
              <a:t>mysqldump</a:t>
            </a:r>
            <a:r>
              <a:rPr lang="en-US" altLang="zh-CN" dirty="0"/>
              <a:t> writes information as SQL statements to the standard output. You can save the output in a file:</a:t>
            </a:r>
          </a:p>
          <a:p>
            <a:pPr marL="538163" lvl="1" indent="0" fontAlgn="base">
              <a:buNone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mysqldump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zh-CN" i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altLang="zh-CN" i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base"/>
            <a:r>
              <a:rPr lang="en-US" altLang="zh-CN" dirty="0"/>
              <a:t>To dump </a:t>
            </a:r>
            <a:r>
              <a:rPr lang="en-US" altLang="zh-CN" dirty="0">
                <a:solidFill>
                  <a:srgbClr val="FF0000"/>
                </a:solidFill>
              </a:rPr>
              <a:t>all</a:t>
            </a:r>
            <a:r>
              <a:rPr lang="en-US" altLang="zh-CN" dirty="0"/>
              <a:t> databases, invoke </a:t>
            </a:r>
            <a:r>
              <a:rPr lang="en-US" altLang="zh-CN" b="1" dirty="0">
                <a:hlinkClick r:id="rId2" tooltip="4.5.4 mysqldump — A Database Backup Program"/>
              </a:rPr>
              <a:t>mysqldump</a:t>
            </a:r>
            <a:r>
              <a:rPr lang="en-US" altLang="zh-CN" dirty="0"/>
              <a:t> with the </a:t>
            </a:r>
            <a:r>
              <a:rPr lang="en-US" altLang="zh-CN" dirty="0">
                <a:hlinkClick r:id="rId3"/>
              </a:rPr>
              <a:t>--all-databases</a:t>
            </a:r>
            <a:r>
              <a:rPr lang="en-US" altLang="zh-CN" dirty="0"/>
              <a:t> option:</a:t>
            </a:r>
          </a:p>
          <a:p>
            <a:pPr marL="538163" lvl="1" indent="0" fontAlgn="base">
              <a:buNone/>
            </a:pP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sz="157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mysqldump</a:t>
            </a: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--all-databases &gt; </a:t>
            </a:r>
            <a:r>
              <a:rPr lang="en-US" altLang="zh-CN" sz="157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dump.sql</a:t>
            </a:r>
            <a:endParaRPr lang="en-US" altLang="zh-CN" sz="1575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base"/>
            <a:r>
              <a:rPr lang="en-US" altLang="zh-CN" dirty="0"/>
              <a:t>To dump </a:t>
            </a:r>
            <a:r>
              <a:rPr lang="en-US" altLang="zh-CN" dirty="0">
                <a:solidFill>
                  <a:srgbClr val="FF0000"/>
                </a:solidFill>
              </a:rPr>
              <a:t>only specific databases</a:t>
            </a:r>
            <a:r>
              <a:rPr lang="en-US" altLang="zh-CN" dirty="0"/>
              <a:t>, name them on the command line and use the </a:t>
            </a:r>
            <a:r>
              <a:rPr lang="en-US" altLang="zh-CN" dirty="0">
                <a:hlinkClick r:id="rId4"/>
              </a:rPr>
              <a:t>--databases</a:t>
            </a:r>
            <a:r>
              <a:rPr lang="en-US" altLang="zh-CN" dirty="0"/>
              <a:t> option:</a:t>
            </a:r>
          </a:p>
          <a:p>
            <a:pPr marL="538163" lvl="1" indent="0" fontAlgn="base">
              <a:buNone/>
            </a:pP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sz="157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mysqldump</a:t>
            </a: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--databases db1 db2 db3 &gt; </a:t>
            </a:r>
            <a:r>
              <a:rPr lang="en-US" altLang="zh-CN" sz="157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dump.sql</a:t>
            </a:r>
            <a:endParaRPr lang="en-US" altLang="zh-CN" sz="1575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base"/>
            <a:r>
              <a:rPr lang="en-US" altLang="zh-CN" dirty="0"/>
              <a:t>To dump </a:t>
            </a:r>
            <a:r>
              <a:rPr lang="en-US" altLang="zh-CN" dirty="0">
                <a:solidFill>
                  <a:srgbClr val="FF0000"/>
                </a:solidFill>
              </a:rPr>
              <a:t>a single database</a:t>
            </a:r>
            <a:r>
              <a:rPr lang="en-US" altLang="zh-CN" dirty="0"/>
              <a:t>, name it on the command line:</a:t>
            </a:r>
          </a:p>
          <a:p>
            <a:pPr marL="538163" lvl="1" indent="0" fontAlgn="base">
              <a:buNone/>
            </a:pP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sz="157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mysqldump</a:t>
            </a: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--databases test &gt; </a:t>
            </a:r>
            <a:r>
              <a:rPr lang="en-US" altLang="zh-CN" sz="157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dump.sql</a:t>
            </a:r>
            <a:endParaRPr lang="en-US" altLang="zh-CN" sz="1575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base"/>
            <a:r>
              <a:rPr lang="en-US" altLang="zh-CN" dirty="0"/>
              <a:t>In the </a:t>
            </a:r>
            <a:r>
              <a:rPr lang="en-US" altLang="zh-CN" dirty="0">
                <a:solidFill>
                  <a:srgbClr val="FF0000"/>
                </a:solidFill>
              </a:rPr>
              <a:t>single-database</a:t>
            </a:r>
            <a:r>
              <a:rPr lang="en-US" altLang="zh-CN" dirty="0"/>
              <a:t> case, it is permissible to omit the </a:t>
            </a:r>
            <a:r>
              <a:rPr lang="en-US" altLang="zh-CN" dirty="0">
                <a:hlinkClick r:id="rId4"/>
              </a:rPr>
              <a:t>--databases</a:t>
            </a:r>
            <a:r>
              <a:rPr lang="en-US" altLang="zh-CN" dirty="0"/>
              <a:t> option:</a:t>
            </a:r>
          </a:p>
          <a:p>
            <a:pPr marL="538163" lvl="1" indent="0" fontAlgn="base">
              <a:buNone/>
            </a:pP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sz="157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mysqldump</a:t>
            </a: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 &gt; </a:t>
            </a:r>
            <a:r>
              <a:rPr lang="en-US" altLang="zh-CN" sz="157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dump.sql</a:t>
            </a:r>
            <a:endParaRPr lang="en-US" altLang="zh-CN" sz="1575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base"/>
            <a:r>
              <a:rPr lang="en-US" altLang="zh-CN" dirty="0"/>
              <a:t>To dump </a:t>
            </a:r>
            <a:r>
              <a:rPr lang="en-US" altLang="zh-CN" dirty="0">
                <a:solidFill>
                  <a:srgbClr val="FF0000"/>
                </a:solidFill>
              </a:rPr>
              <a:t>only specific tables from a database</a:t>
            </a:r>
            <a:r>
              <a:rPr lang="en-US" altLang="zh-CN" dirty="0"/>
              <a:t>, name them on the command line following the database name:</a:t>
            </a:r>
          </a:p>
          <a:p>
            <a:pPr marL="538163" lvl="1" indent="0" fontAlgn="base">
              <a:buNone/>
            </a:pP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sz="157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mysqldump</a:t>
            </a: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 t1 t3 t7 &gt; </a:t>
            </a:r>
            <a:r>
              <a:rPr lang="en-US" altLang="zh-CN" sz="157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dump.sql</a:t>
            </a:r>
            <a:endParaRPr lang="en-US" altLang="zh-CN" sz="1575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8A03B-D0A3-294B-A68A-398490C6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79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3351-5A7E-E24A-8376-819C334F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05708"/>
            <a:ext cx="6678742" cy="413814"/>
          </a:xfrm>
        </p:spPr>
        <p:txBody>
          <a:bodyPr/>
          <a:lstStyle/>
          <a:p>
            <a:r>
              <a:rPr kumimoji="1" lang="en-US" altLang="zh-CN" dirty="0"/>
              <a:t>Using </a:t>
            </a:r>
            <a:r>
              <a:rPr kumimoji="1" lang="en-US" altLang="zh-CN" dirty="0" err="1"/>
              <a:t>mysqldump</a:t>
            </a:r>
            <a:r>
              <a:rPr kumimoji="1" lang="en-US" altLang="zh-CN" dirty="0"/>
              <a:t> for Backups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DCFE8-9865-2D4A-9D2F-27ACFE85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8856984" cy="3994930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altLang="zh-CN" dirty="0"/>
              <a:t>Reloading SQL-Format Backups</a:t>
            </a:r>
          </a:p>
          <a:p>
            <a:pPr lvl="1" fontAlgn="base"/>
            <a:r>
              <a:rPr lang="en-US" altLang="zh-CN" dirty="0"/>
              <a:t>If the dump file was created by </a:t>
            </a:r>
            <a:r>
              <a:rPr lang="en-US" altLang="zh-CN" b="1" dirty="0">
                <a:hlinkClick r:id="rId2" tooltip="4.5.4 mysqldump — A Database Backup Program"/>
              </a:rPr>
              <a:t>mysqldump</a:t>
            </a:r>
            <a:r>
              <a:rPr lang="en-US" altLang="zh-CN" dirty="0"/>
              <a:t> with the </a:t>
            </a:r>
            <a:r>
              <a:rPr lang="en-US" altLang="zh-CN" dirty="0">
                <a:hlinkClick r:id="rId3"/>
              </a:rPr>
              <a:t>--all-databases</a:t>
            </a:r>
            <a:r>
              <a:rPr lang="en-US" altLang="zh-CN" dirty="0"/>
              <a:t> or </a:t>
            </a:r>
            <a:r>
              <a:rPr lang="en-US" altLang="zh-CN" dirty="0">
                <a:hlinkClick r:id="rId4"/>
              </a:rPr>
              <a:t>--databases</a:t>
            </a:r>
            <a:r>
              <a:rPr lang="en-US" altLang="zh-CN" dirty="0"/>
              <a:t> option, it contains </a:t>
            </a:r>
            <a:r>
              <a:rPr lang="en-US" altLang="zh-CN" dirty="0">
                <a:hlinkClick r:id="rId5" tooltip="13.1.12 CREATE DATABASE Statement"/>
              </a:rPr>
              <a:t>CREATE DATABASE</a:t>
            </a:r>
            <a:r>
              <a:rPr lang="en-US" altLang="zh-CN" dirty="0"/>
              <a:t> and </a:t>
            </a:r>
            <a:r>
              <a:rPr lang="en-US" altLang="zh-CN" dirty="0">
                <a:hlinkClick r:id="rId6" tooltip="13.8.4 USE Statement"/>
              </a:rPr>
              <a:t>USE</a:t>
            </a:r>
            <a:r>
              <a:rPr lang="en-US" altLang="zh-CN" dirty="0"/>
              <a:t> statements and it is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necessary to specify a default database into which to load the data:</a:t>
            </a:r>
          </a:p>
          <a:p>
            <a:pPr marL="538163" lvl="1" indent="0" fontAlgn="base">
              <a:buNone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dump.sql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base"/>
            <a:r>
              <a:rPr lang="en-US" altLang="zh-CN" dirty="0"/>
              <a:t>Alternatively, from within </a:t>
            </a:r>
            <a:r>
              <a:rPr lang="en-US" altLang="zh-CN" b="1" dirty="0">
                <a:hlinkClick r:id="rId7" tooltip="4.5.1 mysql — The MySQL Command-Line Client"/>
              </a:rPr>
              <a:t>mysql</a:t>
            </a:r>
            <a:r>
              <a:rPr lang="en-US" altLang="zh-CN" dirty="0"/>
              <a:t>, use a source command:</a:t>
            </a:r>
          </a:p>
          <a:p>
            <a:pPr marL="538163" lvl="1" indent="0" fontAlgn="base">
              <a:buNone/>
            </a:pPr>
            <a:r>
              <a:rPr lang="en-US" altLang="zh-CN" sz="157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source </a:t>
            </a:r>
            <a:r>
              <a:rPr lang="en-US" altLang="zh-CN" sz="157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dump.sql</a:t>
            </a:r>
            <a:endParaRPr lang="en-US" altLang="zh-CN" sz="1575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base"/>
            <a:r>
              <a:rPr lang="en-US" altLang="zh-CN" dirty="0"/>
              <a:t>If the file </a:t>
            </a:r>
            <a:r>
              <a:rPr lang="en-US" altLang="zh-CN" dirty="0">
                <a:solidFill>
                  <a:srgbClr val="FF0000"/>
                </a:solidFill>
              </a:rPr>
              <a:t>is a single-database dump not</a:t>
            </a:r>
            <a:r>
              <a:rPr lang="en-US" altLang="zh-CN" dirty="0"/>
              <a:t> containing </a:t>
            </a:r>
            <a:r>
              <a:rPr lang="en-US" altLang="zh-CN" dirty="0">
                <a:hlinkClick r:id="rId5" tooltip="13.1.12 CREATE DATABASE Statement"/>
              </a:rPr>
              <a:t>CREATE DATABASE</a:t>
            </a:r>
            <a:r>
              <a:rPr lang="en-US" altLang="zh-CN" dirty="0"/>
              <a:t> and </a:t>
            </a:r>
            <a:r>
              <a:rPr lang="en-US" altLang="zh-CN" dirty="0">
                <a:hlinkClick r:id="rId6" tooltip="13.8.4 USE Statement"/>
              </a:rPr>
              <a:t>USE</a:t>
            </a:r>
            <a:r>
              <a:rPr lang="en-US" altLang="zh-CN" dirty="0"/>
              <a:t> statements, create the database first (if necessary):</a:t>
            </a:r>
          </a:p>
          <a:p>
            <a:pPr marL="538163" lvl="1" indent="0" fontAlgn="base">
              <a:buNone/>
            </a:pP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sz="157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mysqladmin</a:t>
            </a: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db1</a:t>
            </a:r>
          </a:p>
          <a:p>
            <a:pPr lvl="1" fontAlgn="base"/>
            <a:r>
              <a:rPr lang="en-US" altLang="zh-CN" dirty="0"/>
              <a:t>Then </a:t>
            </a:r>
            <a:r>
              <a:rPr lang="en-US" altLang="zh-CN" dirty="0">
                <a:solidFill>
                  <a:srgbClr val="FF0000"/>
                </a:solidFill>
              </a:rPr>
              <a:t>specify the database name</a:t>
            </a:r>
            <a:r>
              <a:rPr lang="en-US" altLang="zh-CN" dirty="0"/>
              <a:t> when you load the dump file:</a:t>
            </a:r>
          </a:p>
          <a:p>
            <a:pPr marL="538163" lvl="1" indent="0" fontAlgn="base">
              <a:buNone/>
            </a:pP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sz="157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db1 &lt; </a:t>
            </a:r>
            <a:r>
              <a:rPr lang="en-US" altLang="zh-CN" sz="157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dump.sql</a:t>
            </a:r>
            <a:endParaRPr lang="en-US" altLang="zh-CN" sz="1575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base"/>
            <a:r>
              <a:rPr lang="en-US" altLang="zh-CN" dirty="0"/>
              <a:t>Alternatively, from within </a:t>
            </a:r>
            <a:r>
              <a:rPr lang="en-US" altLang="zh-CN" b="1" dirty="0">
                <a:hlinkClick r:id="rId7" tooltip="4.5.1 mysql — The MySQL Command-Line Client"/>
              </a:rPr>
              <a:t>mysql</a:t>
            </a:r>
            <a:r>
              <a:rPr lang="en-US" altLang="zh-CN" dirty="0"/>
              <a:t>, create the database, select it as the default database, and load the dump file:</a:t>
            </a:r>
          </a:p>
          <a:p>
            <a:pPr marL="538163" lvl="1" indent="0" fontAlgn="base">
              <a:buNone/>
            </a:pPr>
            <a:r>
              <a:rPr lang="en-US" altLang="zh-CN" sz="157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CREATE DATABASE IF NOT EXISTS db1; </a:t>
            </a:r>
          </a:p>
          <a:p>
            <a:pPr marL="538163" lvl="1" indent="0" fontAlgn="base">
              <a:buNone/>
            </a:pPr>
            <a:r>
              <a:rPr lang="en-US" altLang="zh-CN" sz="157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USE db1; </a:t>
            </a:r>
          </a:p>
          <a:p>
            <a:pPr marL="538163" lvl="1" indent="0" fontAlgn="base">
              <a:buNone/>
            </a:pPr>
            <a:r>
              <a:rPr lang="en-US" altLang="zh-CN" sz="157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source </a:t>
            </a:r>
            <a:r>
              <a:rPr lang="en-US" altLang="zh-CN" sz="157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dump.sql</a:t>
            </a:r>
            <a:endParaRPr lang="en-US" altLang="zh-CN" sz="1575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8A03B-D0A3-294B-A68A-398490C6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3351-5A7E-E24A-8376-819C334F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14" y="105708"/>
            <a:ext cx="6588732" cy="413814"/>
          </a:xfrm>
        </p:spPr>
        <p:txBody>
          <a:bodyPr/>
          <a:lstStyle/>
          <a:p>
            <a:r>
              <a:rPr kumimoji="1" lang="en-US" altLang="zh-CN" dirty="0"/>
              <a:t>Using </a:t>
            </a:r>
            <a:r>
              <a:rPr kumimoji="1" lang="en-US" altLang="zh-CN" dirty="0" err="1"/>
              <a:t>mysqldump</a:t>
            </a:r>
            <a:r>
              <a:rPr kumimoji="1" lang="en-US" altLang="zh-CN" dirty="0"/>
              <a:t> for Backups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DCFE8-9865-2D4A-9D2F-27ACFE85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8856984" cy="3994930"/>
          </a:xfrm>
        </p:spPr>
        <p:txBody>
          <a:bodyPr>
            <a:normAutofit/>
          </a:bodyPr>
          <a:lstStyle/>
          <a:p>
            <a:pPr fontAlgn="base"/>
            <a:r>
              <a:rPr lang="en-US" altLang="zh-CN" dirty="0"/>
              <a:t>Dumping Data in Delimited-Text Format with </a:t>
            </a:r>
            <a:r>
              <a:rPr lang="en-US" altLang="zh-CN" dirty="0" err="1"/>
              <a:t>mysqldump</a:t>
            </a:r>
            <a:endParaRPr lang="en-US" altLang="zh-CN" dirty="0"/>
          </a:p>
          <a:p>
            <a:pPr lvl="1" fontAlgn="base"/>
            <a:r>
              <a:rPr lang="en-US" altLang="zh-CN" dirty="0"/>
              <a:t>If you invoke </a:t>
            </a:r>
            <a:r>
              <a:rPr lang="en-US" altLang="zh-CN" b="1" dirty="0">
                <a:hlinkClick r:id="rId2" tooltip="4.5.4 mysqldump — A Database Backup Program"/>
              </a:rPr>
              <a:t>mysqldump</a:t>
            </a:r>
            <a:r>
              <a:rPr lang="en-US" altLang="zh-CN" dirty="0"/>
              <a:t> with the </a:t>
            </a:r>
            <a:r>
              <a:rPr lang="en-US" altLang="zh-CN" dirty="0">
                <a:hlinkClick r:id="rId3"/>
              </a:rPr>
              <a:t>--tab=</a:t>
            </a:r>
            <a:r>
              <a:rPr lang="en-US" altLang="zh-CN" i="1" dirty="0">
                <a:hlinkClick r:id="rId3"/>
              </a:rPr>
              <a:t>dir_name</a:t>
            </a:r>
            <a:r>
              <a:rPr lang="en-US" altLang="zh-CN" dirty="0"/>
              <a:t> option, it uses </a:t>
            </a:r>
            <a:r>
              <a:rPr lang="en-US" altLang="zh-CN" i="1" dirty="0" err="1">
                <a:solidFill>
                  <a:srgbClr val="FF0000"/>
                </a:solidFill>
              </a:rPr>
              <a:t>dir_name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/>
              <a:t>as the output directory and dumps tables individually in that directory using </a:t>
            </a:r>
            <a:r>
              <a:rPr lang="en-US" altLang="zh-CN" dirty="0">
                <a:solidFill>
                  <a:srgbClr val="FF0000"/>
                </a:solidFill>
              </a:rPr>
              <a:t>two files for each table</a:t>
            </a:r>
            <a:r>
              <a:rPr lang="en-US" altLang="zh-CN" dirty="0"/>
              <a:t>. The table name is the base name for these files. </a:t>
            </a:r>
          </a:p>
          <a:p>
            <a:pPr lvl="2" fontAlgn="base"/>
            <a:r>
              <a:rPr lang="en-US" altLang="zh-CN" dirty="0"/>
              <a:t>For a table named </a:t>
            </a:r>
            <a:r>
              <a:rPr lang="en-US" altLang="zh-CN" dirty="0">
                <a:solidFill>
                  <a:srgbClr val="FF0000"/>
                </a:solidFill>
              </a:rPr>
              <a:t>t1</a:t>
            </a:r>
            <a:r>
              <a:rPr lang="en-US" altLang="zh-CN" dirty="0"/>
              <a:t>, the files are named </a:t>
            </a:r>
            <a:r>
              <a:rPr lang="en-US" altLang="zh-CN" dirty="0">
                <a:solidFill>
                  <a:srgbClr val="FF0000"/>
                </a:solidFill>
              </a:rPr>
              <a:t>t1.sql </a:t>
            </a:r>
            <a:r>
              <a:rPr lang="en-US" altLang="zh-CN" dirty="0"/>
              <a:t>and </a:t>
            </a:r>
            <a:r>
              <a:rPr lang="en-US" altLang="zh-CN" dirty="0">
                <a:solidFill>
                  <a:srgbClr val="FF0000"/>
                </a:solidFill>
              </a:rPr>
              <a:t>t1.txt</a:t>
            </a:r>
            <a:r>
              <a:rPr lang="en-US" altLang="zh-CN" dirty="0"/>
              <a:t>. The 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err="1">
                <a:solidFill>
                  <a:srgbClr val="FF0000"/>
                </a:solidFill>
              </a:rPr>
              <a:t>sql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/>
              <a:t>file contains a </a:t>
            </a:r>
            <a:r>
              <a:rPr lang="en-US" altLang="zh-CN" dirty="0">
                <a:hlinkClick r:id="rId4" tooltip="13.1.20 CREATE TABLE Statement"/>
              </a:rPr>
              <a:t>CREATE TABLE</a:t>
            </a:r>
            <a:r>
              <a:rPr lang="en-US" altLang="zh-CN" dirty="0"/>
              <a:t> statement for the table. The </a:t>
            </a:r>
            <a:r>
              <a:rPr lang="en-US" altLang="zh-CN" dirty="0">
                <a:solidFill>
                  <a:srgbClr val="FF0000"/>
                </a:solidFill>
              </a:rPr>
              <a:t>.txt </a:t>
            </a:r>
            <a:r>
              <a:rPr lang="en-US" altLang="zh-CN" dirty="0"/>
              <a:t>file contains the table data, one line per table row.</a:t>
            </a:r>
          </a:p>
          <a:p>
            <a:pPr lvl="1" fontAlgn="base"/>
            <a:r>
              <a:rPr lang="en-US" altLang="zh-CN" dirty="0"/>
              <a:t>The following command dumps the contents of the db1 database to files in the /</a:t>
            </a:r>
            <a:r>
              <a:rPr lang="en-US" altLang="zh-CN" dirty="0" err="1"/>
              <a:t>tmp</a:t>
            </a:r>
            <a:r>
              <a:rPr lang="en-US" altLang="zh-CN" dirty="0"/>
              <a:t> database:</a:t>
            </a:r>
          </a:p>
          <a:p>
            <a:pPr marL="538163" lvl="1" indent="0" fontAlgn="base">
              <a:buNone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mysqldump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--tab=/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db1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8A03B-D0A3-294B-A68A-398490C6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2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88A63-46C7-B642-8B93-EBE1C81D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Backup and Recovery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531FA-6855-3E4C-9F71-4DB8C1559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dirty="0"/>
              <a:t>It is important to back up your databases </a:t>
            </a:r>
          </a:p>
          <a:p>
            <a:pPr lvl="1" fontAlgn="base"/>
            <a:r>
              <a:rPr lang="en-US" altLang="zh-CN" dirty="0"/>
              <a:t>so that you can </a:t>
            </a:r>
            <a:r>
              <a:rPr lang="en-US" altLang="zh-CN" dirty="0">
                <a:solidFill>
                  <a:srgbClr val="FF0000"/>
                </a:solidFill>
              </a:rPr>
              <a:t>recover</a:t>
            </a:r>
            <a:r>
              <a:rPr lang="en-US" altLang="zh-CN" dirty="0"/>
              <a:t> your data and be up and running again in case problems occur, such as </a:t>
            </a:r>
            <a:r>
              <a:rPr lang="en-US" altLang="zh-CN" dirty="0">
                <a:solidFill>
                  <a:srgbClr val="FF0000"/>
                </a:solidFill>
              </a:rPr>
              <a:t>system crashes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hardware failures</a:t>
            </a:r>
            <a:r>
              <a:rPr lang="en-US" altLang="zh-CN" dirty="0"/>
              <a:t>, or </a:t>
            </a:r>
            <a:r>
              <a:rPr lang="en-US" altLang="zh-CN" dirty="0">
                <a:solidFill>
                  <a:srgbClr val="FF0000"/>
                </a:solidFill>
              </a:rPr>
              <a:t>users deleting data by mistake</a:t>
            </a:r>
            <a:r>
              <a:rPr lang="en-US" altLang="zh-CN" dirty="0"/>
              <a:t>. </a:t>
            </a:r>
          </a:p>
          <a:p>
            <a:pPr lvl="1" fontAlgn="base"/>
            <a:r>
              <a:rPr lang="en-US" altLang="zh-CN" dirty="0"/>
              <a:t>Backups are also essential as a </a:t>
            </a:r>
            <a:r>
              <a:rPr lang="en-US" altLang="zh-CN" dirty="0">
                <a:solidFill>
                  <a:srgbClr val="FF0000"/>
                </a:solidFill>
              </a:rPr>
              <a:t>safeguard</a:t>
            </a:r>
            <a:r>
              <a:rPr lang="en-US" altLang="zh-CN" dirty="0"/>
              <a:t> before </a:t>
            </a:r>
            <a:r>
              <a:rPr lang="en-US" altLang="zh-CN" dirty="0">
                <a:solidFill>
                  <a:srgbClr val="FF0000"/>
                </a:solidFill>
              </a:rPr>
              <a:t>upgrading</a:t>
            </a:r>
            <a:r>
              <a:rPr lang="en-US" altLang="zh-CN" dirty="0"/>
              <a:t> a MySQL installation, and they can be used to transfer a MySQL installation to another system or to set up replica servers.</a:t>
            </a:r>
          </a:p>
          <a:p>
            <a:pPr fontAlgn="base"/>
            <a:r>
              <a:rPr lang="en-US" altLang="zh-CN" dirty="0"/>
              <a:t>Several backup and recovery topics with which you should be familiar:</a:t>
            </a:r>
          </a:p>
          <a:p>
            <a:pPr lvl="1" fontAlgn="base"/>
            <a:r>
              <a:rPr lang="en-US" altLang="zh-CN" dirty="0"/>
              <a:t>Types of backups: </a:t>
            </a:r>
            <a:r>
              <a:rPr lang="en-US" altLang="zh-CN" dirty="0">
                <a:solidFill>
                  <a:srgbClr val="FF0000"/>
                </a:solidFill>
              </a:rPr>
              <a:t>Logical</a:t>
            </a:r>
            <a:r>
              <a:rPr lang="en-US" altLang="zh-CN" dirty="0"/>
              <a:t> versus </a:t>
            </a:r>
            <a:r>
              <a:rPr lang="en-US" altLang="zh-CN" dirty="0">
                <a:solidFill>
                  <a:srgbClr val="FF0000"/>
                </a:solidFill>
              </a:rPr>
              <a:t>physical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full</a:t>
            </a:r>
            <a:r>
              <a:rPr lang="en-US" altLang="zh-CN" dirty="0"/>
              <a:t> versus </a:t>
            </a:r>
            <a:r>
              <a:rPr lang="en-US" altLang="zh-CN" dirty="0">
                <a:solidFill>
                  <a:srgbClr val="FF0000"/>
                </a:solidFill>
              </a:rPr>
              <a:t>incremental</a:t>
            </a:r>
            <a:r>
              <a:rPr lang="en-US" altLang="zh-CN" dirty="0"/>
              <a:t>, and so forth.</a:t>
            </a:r>
          </a:p>
          <a:p>
            <a:pPr lvl="1" fontAlgn="base"/>
            <a:r>
              <a:rPr lang="en-US" altLang="zh-CN" dirty="0"/>
              <a:t>Methods for </a:t>
            </a:r>
            <a:r>
              <a:rPr lang="en-US" altLang="zh-CN" dirty="0">
                <a:solidFill>
                  <a:srgbClr val="FF0000"/>
                </a:solidFill>
              </a:rPr>
              <a:t>creating</a:t>
            </a:r>
            <a:r>
              <a:rPr lang="en-US" altLang="zh-CN" dirty="0"/>
              <a:t> backups.</a:t>
            </a:r>
          </a:p>
          <a:p>
            <a:pPr lvl="1" fontAlgn="base"/>
            <a:r>
              <a:rPr lang="en-US" altLang="zh-CN" dirty="0">
                <a:solidFill>
                  <a:srgbClr val="FF0000"/>
                </a:solidFill>
              </a:rPr>
              <a:t>Recovery</a:t>
            </a:r>
            <a:r>
              <a:rPr lang="en-US" altLang="zh-CN" dirty="0"/>
              <a:t> methods, including point-in-time recovery.</a:t>
            </a:r>
          </a:p>
          <a:p>
            <a:pPr lvl="1" fontAlgn="base"/>
            <a:r>
              <a:rPr lang="en-US" altLang="zh-CN" dirty="0"/>
              <a:t>Backup </a:t>
            </a:r>
            <a:r>
              <a:rPr lang="en-US" altLang="zh-CN" dirty="0">
                <a:solidFill>
                  <a:srgbClr val="FF0000"/>
                </a:solidFill>
              </a:rPr>
              <a:t>scheduling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compression</a:t>
            </a:r>
            <a:r>
              <a:rPr lang="en-US" altLang="zh-CN" dirty="0"/>
              <a:t>, and </a:t>
            </a:r>
            <a:r>
              <a:rPr lang="en-US" altLang="zh-CN" dirty="0">
                <a:solidFill>
                  <a:srgbClr val="FF0000"/>
                </a:solidFill>
              </a:rPr>
              <a:t>encryption</a:t>
            </a:r>
            <a:r>
              <a:rPr lang="en-US" altLang="zh-CN" dirty="0"/>
              <a:t>.</a:t>
            </a:r>
          </a:p>
          <a:p>
            <a:pPr lvl="1" fontAlgn="base"/>
            <a:r>
              <a:rPr lang="en-US" altLang="zh-CN" dirty="0"/>
              <a:t>Table </a:t>
            </a:r>
            <a:r>
              <a:rPr lang="en-US" altLang="zh-CN" dirty="0">
                <a:solidFill>
                  <a:srgbClr val="FF0000"/>
                </a:solidFill>
              </a:rPr>
              <a:t>maintenance</a:t>
            </a:r>
            <a:r>
              <a:rPr lang="en-US" altLang="zh-CN" dirty="0"/>
              <a:t>, to enable recovery of corrupt tables.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66149F-8FA4-B140-9913-E3A2FFC0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8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3351-5A7E-E24A-8376-819C334F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05708"/>
            <a:ext cx="6678742" cy="413814"/>
          </a:xfrm>
        </p:spPr>
        <p:txBody>
          <a:bodyPr/>
          <a:lstStyle/>
          <a:p>
            <a:r>
              <a:rPr kumimoji="1" lang="en-US" altLang="zh-CN" dirty="0"/>
              <a:t>Using </a:t>
            </a:r>
            <a:r>
              <a:rPr kumimoji="1" lang="en-US" altLang="zh-CN" dirty="0" err="1"/>
              <a:t>mysqldump</a:t>
            </a:r>
            <a:r>
              <a:rPr kumimoji="1" lang="en-US" altLang="zh-CN" dirty="0"/>
              <a:t> for Backups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DCFE8-9865-2D4A-9D2F-27ACFE85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8856984" cy="399493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altLang="zh-CN" dirty="0"/>
              <a:t>Reloading Delimited-Text Format Backups</a:t>
            </a:r>
          </a:p>
          <a:p>
            <a:pPr lvl="1" fontAlgn="base"/>
            <a:r>
              <a:rPr lang="en-US" altLang="zh-CN" dirty="0"/>
              <a:t>To reload a table, first change location into the output directory. Then process the 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err="1">
                <a:solidFill>
                  <a:srgbClr val="FF0000"/>
                </a:solidFill>
              </a:rPr>
              <a:t>sql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/>
              <a:t>file with </a:t>
            </a:r>
            <a:r>
              <a:rPr lang="en-US" altLang="zh-CN" b="1" dirty="0">
                <a:hlinkClick r:id="rId2" tooltip="4.5.1 mysql — The MySQL Command-Line Client"/>
              </a:rPr>
              <a:t>mysql</a:t>
            </a:r>
            <a:r>
              <a:rPr lang="en-US" altLang="zh-CN" dirty="0"/>
              <a:t> to create an empty table and process the </a:t>
            </a:r>
            <a:r>
              <a:rPr lang="en-US" altLang="zh-CN" dirty="0">
                <a:solidFill>
                  <a:srgbClr val="FF0000"/>
                </a:solidFill>
              </a:rPr>
              <a:t>.txt </a:t>
            </a:r>
            <a:r>
              <a:rPr lang="en-US" altLang="zh-CN" dirty="0"/>
              <a:t>file to load the data into the table:</a:t>
            </a:r>
          </a:p>
          <a:p>
            <a:pPr marL="538163" lvl="1" indent="0" fontAlgn="base">
              <a:buNone/>
            </a:pPr>
            <a:r>
              <a:rPr lang="en-US" altLang="zh-CN" sz="1425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shell&gt; </a:t>
            </a:r>
            <a:r>
              <a:rPr lang="en-US" altLang="zh-CN" sz="1425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altLang="zh-CN" sz="1425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db1 &lt; t1.sql </a:t>
            </a:r>
          </a:p>
          <a:p>
            <a:pPr marL="538163" lvl="1" indent="0" fontAlgn="base">
              <a:buNone/>
            </a:pPr>
            <a:r>
              <a:rPr lang="en-US" altLang="zh-CN" sz="1425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shell&gt; </a:t>
            </a:r>
            <a:r>
              <a:rPr lang="en-US" altLang="zh-CN" sz="1425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mysqlimport</a:t>
            </a:r>
            <a:r>
              <a:rPr lang="en-US" altLang="zh-CN" sz="1425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db1 t1.txt</a:t>
            </a:r>
          </a:p>
          <a:p>
            <a:pPr lvl="1" fontAlgn="base"/>
            <a:r>
              <a:rPr lang="en-US" altLang="zh-CN" dirty="0"/>
              <a:t>An alternative to using </a:t>
            </a:r>
            <a:r>
              <a:rPr lang="en-US" altLang="zh-CN" b="1" dirty="0">
                <a:hlinkClick r:id="rId3" tooltip="4.5.5 mysqlimport — A Data Import Program"/>
              </a:rPr>
              <a:t>mysqlimport</a:t>
            </a:r>
            <a:r>
              <a:rPr lang="en-US" altLang="zh-CN" dirty="0"/>
              <a:t> to load the data file is to use the </a:t>
            </a:r>
            <a:r>
              <a:rPr lang="en-US" altLang="zh-CN" dirty="0">
                <a:hlinkClick r:id="rId4" tooltip="13.2.7 LOAD DATA Statement"/>
              </a:rPr>
              <a:t>LOAD DATA</a:t>
            </a:r>
            <a:r>
              <a:rPr lang="en-US" altLang="zh-CN" dirty="0"/>
              <a:t> statement from within the </a:t>
            </a:r>
            <a:r>
              <a:rPr lang="en-US" altLang="zh-CN" b="1" dirty="0">
                <a:hlinkClick r:id="rId2" tooltip="4.5.1 mysql — The MySQL Command-Line Client"/>
              </a:rPr>
              <a:t>mysql</a:t>
            </a:r>
            <a:r>
              <a:rPr lang="en-US" altLang="zh-CN" dirty="0"/>
              <a:t> client:</a:t>
            </a:r>
          </a:p>
          <a:p>
            <a:pPr marL="538163" lvl="1" indent="0" fontAlgn="base">
              <a:buNone/>
            </a:pPr>
            <a:r>
              <a:rPr lang="en-US" altLang="zh-CN" sz="1425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altLang="zh-CN" sz="1425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USE db1; </a:t>
            </a:r>
          </a:p>
          <a:p>
            <a:pPr marL="538163" lvl="1" indent="0" fontAlgn="base">
              <a:buNone/>
            </a:pPr>
            <a:r>
              <a:rPr lang="en-US" altLang="zh-CN" sz="1425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altLang="zh-CN" sz="1425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LOAD DATA INFILE 't1.txt' INTO TABLE t1;</a:t>
            </a:r>
          </a:p>
          <a:p>
            <a:pPr lvl="1" fontAlgn="base"/>
            <a:r>
              <a:rPr lang="en-US" altLang="zh-CN" dirty="0"/>
              <a:t>If you used any data-formatting options with </a:t>
            </a:r>
            <a:r>
              <a:rPr lang="en-US" altLang="zh-CN" b="1" dirty="0">
                <a:hlinkClick r:id="rId5" tooltip="4.5.4 mysqldump — A Database Backup Program"/>
              </a:rPr>
              <a:t>mysqldump</a:t>
            </a:r>
            <a:r>
              <a:rPr lang="en-US" altLang="zh-CN" dirty="0"/>
              <a:t> when you initially dumped the table, you must use the same options with </a:t>
            </a:r>
            <a:r>
              <a:rPr lang="en-US" altLang="zh-CN" b="1" dirty="0">
                <a:hlinkClick r:id="rId3" tooltip="4.5.5 mysqlimport — A Data Import Program"/>
              </a:rPr>
              <a:t>mysqlimport</a:t>
            </a:r>
            <a:r>
              <a:rPr lang="en-US" altLang="zh-CN" dirty="0"/>
              <a:t> or </a:t>
            </a:r>
            <a:r>
              <a:rPr lang="en-US" altLang="zh-CN" dirty="0">
                <a:hlinkClick r:id="rId4" tooltip="13.2.7 LOAD DATA Statement"/>
              </a:rPr>
              <a:t>LOAD DATA</a:t>
            </a:r>
            <a:r>
              <a:rPr lang="en-US" altLang="zh-CN" dirty="0"/>
              <a:t> to ensure proper interpretation of the data file contents:</a:t>
            </a:r>
          </a:p>
          <a:p>
            <a:pPr marL="538163" lvl="1" indent="0" fontAlgn="base">
              <a:buNone/>
            </a:pPr>
            <a:r>
              <a:rPr lang="en-US" altLang="zh-CN" sz="1425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shell&gt; </a:t>
            </a:r>
            <a:r>
              <a:rPr lang="en-US" altLang="zh-CN" sz="1425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mysqlimport</a:t>
            </a:r>
            <a:r>
              <a:rPr lang="en-US" altLang="zh-CN" sz="1425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--fields-terminated-by=, --fields-enclosed-by='"' --lines-terminated-by=0x0d0a db1 t1.txt</a:t>
            </a:r>
          </a:p>
          <a:p>
            <a:pPr lvl="1" fontAlgn="base"/>
            <a:r>
              <a:rPr lang="en-US" altLang="zh-CN" dirty="0"/>
              <a:t>Or:</a:t>
            </a:r>
          </a:p>
          <a:p>
            <a:pPr marL="538163" lvl="1" indent="0" fontAlgn="base">
              <a:buNone/>
            </a:pPr>
            <a:r>
              <a:rPr lang="en-US" altLang="zh-CN" sz="1425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altLang="zh-CN" sz="1425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USE db1; </a:t>
            </a:r>
          </a:p>
          <a:p>
            <a:pPr marL="538163" lvl="1" indent="0" fontAlgn="base">
              <a:buNone/>
            </a:pPr>
            <a:r>
              <a:rPr lang="en-US" altLang="zh-CN" sz="1425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altLang="zh-CN" sz="1425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LOAD DATA INFILE 't1.txt' INTO TABLE t1 FIELDS TERMINATED BY ',' FIELDS ENCLOSED BY '"' LINES TERMINATED BY '\r\n';</a:t>
            </a:r>
          </a:p>
          <a:p>
            <a:pPr marL="538163" lvl="1" indent="0" fontAlgn="base">
              <a:buNone/>
            </a:pPr>
            <a:endParaRPr lang="en-US" altLang="zh-CN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8A03B-D0A3-294B-A68A-398490C6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25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3351-5A7E-E24A-8376-819C334F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05708"/>
            <a:ext cx="6678742" cy="413814"/>
          </a:xfrm>
        </p:spPr>
        <p:txBody>
          <a:bodyPr/>
          <a:lstStyle/>
          <a:p>
            <a:r>
              <a:rPr kumimoji="1" lang="en-US" altLang="zh-CN" dirty="0" err="1"/>
              <a:t>mysqldump</a:t>
            </a:r>
            <a:r>
              <a:rPr kumimoji="1" lang="en-US" altLang="zh-CN" dirty="0"/>
              <a:t> Tips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DCFE8-9865-2D4A-9D2F-27ACFE85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8784976" cy="3994930"/>
          </a:xfrm>
        </p:spPr>
        <p:txBody>
          <a:bodyPr>
            <a:normAutofit/>
          </a:bodyPr>
          <a:lstStyle/>
          <a:p>
            <a:pPr fontAlgn="base"/>
            <a:r>
              <a:rPr lang="en-US" altLang="zh-CN" dirty="0"/>
              <a:t>How to make a copy of</a:t>
            </a:r>
            <a:r>
              <a:rPr lang="zh-CN" altLang="en-US" dirty="0"/>
              <a:t> </a:t>
            </a:r>
            <a:r>
              <a:rPr lang="en-US" altLang="zh-CN" dirty="0"/>
              <a:t>a database</a:t>
            </a:r>
          </a:p>
          <a:p>
            <a:pPr fontAlgn="base"/>
            <a:r>
              <a:rPr lang="en-US" altLang="zh-CN" dirty="0"/>
              <a:t>How to copy a database from one server to another</a:t>
            </a:r>
          </a:p>
          <a:p>
            <a:pPr fontAlgn="base"/>
            <a:r>
              <a:rPr lang="en-US" altLang="zh-CN" dirty="0"/>
              <a:t>How to dump stored programs (stored procedures and functions, triggers, and events)</a:t>
            </a:r>
          </a:p>
          <a:p>
            <a:pPr fontAlgn="base"/>
            <a:r>
              <a:rPr lang="en-US" altLang="zh-CN" dirty="0"/>
              <a:t>How to dump definitions and data separately</a:t>
            </a:r>
          </a:p>
          <a:p>
            <a:pPr marL="538163" lvl="1" indent="0" fontAlgn="base">
              <a:buNone/>
            </a:pPr>
            <a:endParaRPr lang="en-US" altLang="zh-CN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8A03B-D0A3-294B-A68A-398490C6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76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3351-5A7E-E24A-8376-819C334F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05708"/>
            <a:ext cx="6678742" cy="413814"/>
          </a:xfrm>
        </p:spPr>
        <p:txBody>
          <a:bodyPr/>
          <a:lstStyle/>
          <a:p>
            <a:r>
              <a:rPr kumimoji="1" lang="en-US" altLang="zh-CN" dirty="0" err="1"/>
              <a:t>mysqldump</a:t>
            </a:r>
            <a:r>
              <a:rPr kumimoji="1" lang="en-US" altLang="zh-CN" dirty="0"/>
              <a:t> Tips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DCFE8-9865-2D4A-9D2F-27ACFE85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8928992" cy="3994930"/>
          </a:xfrm>
        </p:spPr>
        <p:txBody>
          <a:bodyPr>
            <a:normAutofit/>
          </a:bodyPr>
          <a:lstStyle/>
          <a:p>
            <a:pPr fontAlgn="base"/>
            <a:r>
              <a:rPr lang="en-US" altLang="zh-CN" dirty="0"/>
              <a:t>Making a Copy of a Database</a:t>
            </a:r>
          </a:p>
          <a:p>
            <a:pPr lvl="1" fontAlgn="base"/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mysqldump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db1 &gt;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dump.sql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fontAlgn="base"/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mysqladmin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db2 </a:t>
            </a:r>
          </a:p>
          <a:p>
            <a:pPr lvl="1" fontAlgn="base"/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db2 &lt;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dump.sql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endParaRPr lang="en-US" altLang="zh-CN" dirty="0"/>
          </a:p>
          <a:p>
            <a:pPr lvl="1" fontAlgn="base"/>
            <a:r>
              <a:rPr lang="en-US" altLang="zh-CN" dirty="0"/>
              <a:t>Do not use </a:t>
            </a:r>
            <a:r>
              <a:rPr lang="en-US" altLang="zh-CN" dirty="0">
                <a:hlinkClick r:id="rId2"/>
              </a:rPr>
              <a:t>--databases</a:t>
            </a:r>
            <a:r>
              <a:rPr lang="en-US" altLang="zh-CN" dirty="0"/>
              <a:t> on the </a:t>
            </a:r>
            <a:r>
              <a:rPr lang="en-US" altLang="zh-CN" b="1" dirty="0">
                <a:hlinkClick r:id="rId3" tooltip="4.5.4 mysqldump — A Database Backup Program"/>
              </a:rPr>
              <a:t>mysqldump</a:t>
            </a:r>
            <a:r>
              <a:rPr lang="en-US" altLang="zh-CN" dirty="0"/>
              <a:t> command line because that causes </a:t>
            </a:r>
            <a:r>
              <a:rPr lang="en-US" altLang="zh-CN" dirty="0">
                <a:solidFill>
                  <a:srgbClr val="FF0000"/>
                </a:solidFill>
              </a:rPr>
              <a:t>USE db1 </a:t>
            </a:r>
            <a:r>
              <a:rPr lang="en-US" altLang="zh-CN" dirty="0"/>
              <a:t>to be included in the dump file, which overrides the effect of naming </a:t>
            </a:r>
            <a:r>
              <a:rPr lang="en-US" altLang="zh-CN" dirty="0">
                <a:solidFill>
                  <a:srgbClr val="FF0000"/>
                </a:solidFill>
              </a:rPr>
              <a:t>db2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on the </a:t>
            </a:r>
            <a:r>
              <a:rPr lang="en-US" altLang="zh-CN" b="1" dirty="0">
                <a:hlinkClick r:id="rId4" tooltip="4.5.1 mysql — The MySQL Command-Line Client"/>
              </a:rPr>
              <a:t>mysql</a:t>
            </a:r>
            <a:r>
              <a:rPr lang="en-US" altLang="zh-CN" dirty="0"/>
              <a:t> command line.</a:t>
            </a:r>
          </a:p>
          <a:p>
            <a:pPr marL="538163" lvl="1" indent="0" fontAlgn="base">
              <a:buNone/>
            </a:pPr>
            <a:endParaRPr lang="en-US" altLang="zh-CN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8A03B-D0A3-294B-A68A-398490C6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164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3351-5A7E-E24A-8376-819C334F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05708"/>
            <a:ext cx="6678742" cy="413814"/>
          </a:xfrm>
        </p:spPr>
        <p:txBody>
          <a:bodyPr/>
          <a:lstStyle/>
          <a:p>
            <a:r>
              <a:rPr kumimoji="1" lang="en-US" altLang="zh-CN" dirty="0" err="1"/>
              <a:t>mysqldump</a:t>
            </a:r>
            <a:r>
              <a:rPr kumimoji="1" lang="en-US" altLang="zh-CN" dirty="0"/>
              <a:t> Tips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DCFE8-9865-2D4A-9D2F-27ACFE85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8928992" cy="3994930"/>
          </a:xfrm>
        </p:spPr>
        <p:txBody>
          <a:bodyPr>
            <a:normAutofit/>
          </a:bodyPr>
          <a:lstStyle/>
          <a:p>
            <a:pPr fontAlgn="base"/>
            <a:r>
              <a:rPr lang="en-US" altLang="zh-CN" dirty="0"/>
              <a:t>Copy a Database from one Server to Another</a:t>
            </a:r>
          </a:p>
          <a:p>
            <a:pPr lvl="1" fontAlgn="base"/>
            <a:r>
              <a:rPr lang="en-US" altLang="zh-CN" dirty="0"/>
              <a:t>On Server 1:</a:t>
            </a:r>
          </a:p>
          <a:p>
            <a:pPr marL="538163" lvl="1" indent="0" fontAlgn="base">
              <a:buNone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mysqldump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--databases db1 &gt;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dump.sql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base"/>
            <a:r>
              <a:rPr lang="en-US" altLang="zh-CN" dirty="0"/>
              <a:t>Copy the dump file from Server 1 to Server 2.</a:t>
            </a:r>
          </a:p>
          <a:p>
            <a:pPr lvl="1" fontAlgn="base"/>
            <a:r>
              <a:rPr lang="en-US" altLang="zh-CN" dirty="0"/>
              <a:t>On Server 2:</a:t>
            </a:r>
          </a:p>
          <a:p>
            <a:pPr marL="538163" lvl="1" indent="0" fontAlgn="base">
              <a:buNone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dump.sql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8163" lvl="1" indent="0" fontAlgn="base">
              <a:buNone/>
            </a:pPr>
            <a:endParaRPr lang="en-US" altLang="zh-CN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base"/>
            <a:r>
              <a:rPr lang="en-US" altLang="zh-CN" dirty="0"/>
              <a:t>Alternatively, you can omit </a:t>
            </a:r>
            <a:r>
              <a:rPr lang="en-US" altLang="zh-CN" dirty="0">
                <a:hlinkClick r:id="rId3"/>
              </a:rPr>
              <a:t>--databases</a:t>
            </a:r>
            <a:r>
              <a:rPr lang="en-US" altLang="zh-CN" dirty="0"/>
              <a:t> from the </a:t>
            </a:r>
            <a:r>
              <a:rPr lang="en-US" altLang="zh-CN" b="1" dirty="0">
                <a:hlinkClick r:id="rId4" tooltip="4.5.4 mysqldump — A Database Backup Program"/>
              </a:rPr>
              <a:t>mysqldump</a:t>
            </a:r>
            <a:r>
              <a:rPr lang="en-US" altLang="zh-CN" dirty="0"/>
              <a:t> command. </a:t>
            </a:r>
          </a:p>
          <a:p>
            <a:pPr lvl="1" fontAlgn="base"/>
            <a:r>
              <a:rPr lang="en-US" altLang="zh-CN" dirty="0"/>
              <a:t>On Server 1:</a:t>
            </a:r>
          </a:p>
          <a:p>
            <a:pPr marL="538163" lvl="1" indent="0" fontAlgn="base">
              <a:buNone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mysqldump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db1 &gt;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dump.sql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base"/>
            <a:r>
              <a:rPr lang="en-US" altLang="zh-CN" dirty="0"/>
              <a:t>On Server 2:</a:t>
            </a:r>
          </a:p>
          <a:p>
            <a:pPr marL="538163" lvl="1" indent="0" fontAlgn="base">
              <a:buNone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mysqladmin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db1 </a:t>
            </a:r>
          </a:p>
          <a:p>
            <a:pPr marL="538163" lvl="1" indent="0" fontAlgn="base">
              <a:buNone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db1 &lt;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dump.sql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8163" lvl="1" indent="0" fontAlgn="base">
              <a:buNone/>
            </a:pPr>
            <a:endParaRPr lang="en-US" altLang="zh-CN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8A03B-D0A3-294B-A68A-398490C6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80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3351-5A7E-E24A-8376-819C334F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05708"/>
            <a:ext cx="6678742" cy="413814"/>
          </a:xfrm>
        </p:spPr>
        <p:txBody>
          <a:bodyPr/>
          <a:lstStyle/>
          <a:p>
            <a:r>
              <a:rPr kumimoji="1" lang="en-US" altLang="zh-CN" dirty="0" err="1"/>
              <a:t>mysqldump</a:t>
            </a:r>
            <a:r>
              <a:rPr kumimoji="1" lang="en-US" altLang="zh-CN" dirty="0"/>
              <a:t> Tips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DCFE8-9865-2D4A-9D2F-27ACFE85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8856984" cy="3994930"/>
          </a:xfrm>
        </p:spPr>
        <p:txBody>
          <a:bodyPr>
            <a:normAutofit/>
          </a:bodyPr>
          <a:lstStyle/>
          <a:p>
            <a:pPr fontAlgn="base"/>
            <a:r>
              <a:rPr lang="en-US" altLang="zh-CN" dirty="0"/>
              <a:t>Dumping Stored Programs</a:t>
            </a:r>
          </a:p>
          <a:p>
            <a:pPr lvl="1" fontAlgn="base"/>
            <a:r>
              <a:rPr lang="en-US" altLang="zh-CN" dirty="0"/>
              <a:t>Several options control how </a:t>
            </a:r>
            <a:r>
              <a:rPr lang="en-US" altLang="zh-CN" b="1" dirty="0">
                <a:hlinkClick r:id="rId3" tooltip="4.5.4 mysqldump — A Database Backup Program"/>
              </a:rPr>
              <a:t>mysqldump</a:t>
            </a:r>
            <a:r>
              <a:rPr lang="en-US" altLang="zh-CN" dirty="0"/>
              <a:t> handles stored programs (</a:t>
            </a:r>
            <a:r>
              <a:rPr lang="en-US" altLang="zh-CN" dirty="0">
                <a:solidFill>
                  <a:srgbClr val="FF0000"/>
                </a:solidFill>
              </a:rPr>
              <a:t>stored procedures and functions, triggers, and events</a:t>
            </a:r>
            <a:r>
              <a:rPr lang="en-US" altLang="zh-CN" dirty="0"/>
              <a:t>):</a:t>
            </a:r>
          </a:p>
          <a:p>
            <a:pPr lvl="2" fontAlgn="base"/>
            <a:r>
              <a:rPr lang="en-US" altLang="zh-CN" dirty="0">
                <a:hlinkClick r:id="rId4"/>
              </a:rPr>
              <a:t>--events</a:t>
            </a:r>
            <a:r>
              <a:rPr lang="en-US" altLang="zh-CN" dirty="0"/>
              <a:t>: Dump Event Scheduler events</a:t>
            </a:r>
          </a:p>
          <a:p>
            <a:pPr lvl="2" fontAlgn="base"/>
            <a:r>
              <a:rPr lang="en-US" altLang="zh-CN" dirty="0">
                <a:hlinkClick r:id="rId5"/>
              </a:rPr>
              <a:t>--routines</a:t>
            </a:r>
            <a:r>
              <a:rPr lang="en-US" altLang="zh-CN" dirty="0"/>
              <a:t>: Dump stored procedures and functions</a:t>
            </a:r>
          </a:p>
          <a:p>
            <a:pPr lvl="2" fontAlgn="base"/>
            <a:r>
              <a:rPr lang="en-US" altLang="zh-CN" dirty="0">
                <a:hlinkClick r:id="rId6"/>
              </a:rPr>
              <a:t>--triggers</a:t>
            </a:r>
            <a:r>
              <a:rPr lang="en-US" altLang="zh-CN" dirty="0"/>
              <a:t>: Dump triggers for tables</a:t>
            </a:r>
          </a:p>
          <a:p>
            <a:pPr lvl="1" fontAlgn="base"/>
            <a:r>
              <a:rPr lang="en-US" altLang="zh-CN" dirty="0"/>
              <a:t>The </a:t>
            </a:r>
            <a:r>
              <a:rPr lang="en-US" altLang="zh-CN" dirty="0">
                <a:hlinkClick r:id="rId6"/>
              </a:rPr>
              <a:t>--triggers</a:t>
            </a:r>
            <a:r>
              <a:rPr lang="en-US" altLang="zh-CN" dirty="0"/>
              <a:t> option is </a:t>
            </a:r>
            <a:r>
              <a:rPr lang="en-US" altLang="zh-CN" dirty="0">
                <a:solidFill>
                  <a:srgbClr val="FF0000"/>
                </a:solidFill>
              </a:rPr>
              <a:t>enabled by default </a:t>
            </a:r>
            <a:r>
              <a:rPr lang="en-US" altLang="zh-CN" dirty="0"/>
              <a:t>so that when tables are dumped, they are accompanied by any triggers they have. </a:t>
            </a:r>
          </a:p>
          <a:p>
            <a:pPr lvl="2" fontAlgn="base"/>
            <a:r>
              <a:rPr lang="en-US" altLang="zh-CN" dirty="0">
                <a:solidFill>
                  <a:srgbClr val="FF0000"/>
                </a:solidFill>
              </a:rPr>
              <a:t>The other options are disabled by default </a:t>
            </a:r>
            <a:r>
              <a:rPr lang="en-US" altLang="zh-CN" dirty="0"/>
              <a:t>and must be specified explicitly to dump the corresponding objects. </a:t>
            </a:r>
          </a:p>
          <a:p>
            <a:pPr lvl="2" fontAlgn="base"/>
            <a:r>
              <a:rPr lang="en-US" altLang="zh-CN" dirty="0"/>
              <a:t>To disable any of these options explicitly, use its skip form: </a:t>
            </a:r>
            <a:r>
              <a:rPr lang="en-US" altLang="zh-CN" dirty="0">
                <a:hlinkClick r:id="rId4"/>
              </a:rPr>
              <a:t>--skip-events</a:t>
            </a:r>
            <a:r>
              <a:rPr lang="en-US" altLang="zh-CN" dirty="0"/>
              <a:t>, </a:t>
            </a:r>
            <a:r>
              <a:rPr lang="en-US" altLang="zh-CN" dirty="0">
                <a:hlinkClick r:id="rId5"/>
              </a:rPr>
              <a:t>--skip-routines</a:t>
            </a:r>
            <a:r>
              <a:rPr lang="en-US" altLang="zh-CN" dirty="0"/>
              <a:t>, or </a:t>
            </a:r>
            <a:r>
              <a:rPr lang="en-US" altLang="zh-CN" dirty="0">
                <a:hlinkClick r:id="rId6"/>
              </a:rPr>
              <a:t>--skip-triggers</a:t>
            </a:r>
            <a:r>
              <a:rPr lang="en-US" altLang="zh-CN" dirty="0"/>
              <a:t>.</a:t>
            </a:r>
          </a:p>
          <a:p>
            <a:pPr marL="538163" lvl="1" indent="0" fontAlgn="base">
              <a:buNone/>
            </a:pPr>
            <a:endParaRPr lang="en-US" altLang="zh-CN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8A03B-D0A3-294B-A68A-398490C6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50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3351-5A7E-E24A-8376-819C334F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05708"/>
            <a:ext cx="6678742" cy="413814"/>
          </a:xfrm>
        </p:spPr>
        <p:txBody>
          <a:bodyPr/>
          <a:lstStyle/>
          <a:p>
            <a:r>
              <a:rPr kumimoji="1" lang="en-US" altLang="zh-CN" dirty="0" err="1"/>
              <a:t>mysqldump</a:t>
            </a:r>
            <a:r>
              <a:rPr kumimoji="1" lang="en-US" altLang="zh-CN" dirty="0"/>
              <a:t> Tips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DCFE8-9865-2D4A-9D2F-27ACFE85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8856984" cy="3994930"/>
          </a:xfrm>
        </p:spPr>
        <p:txBody>
          <a:bodyPr>
            <a:normAutofit/>
          </a:bodyPr>
          <a:lstStyle/>
          <a:p>
            <a:pPr fontAlgn="base"/>
            <a:r>
              <a:rPr lang="en-US" altLang="zh-CN" dirty="0"/>
              <a:t>Dumping Table Definitions and Content Separately</a:t>
            </a:r>
          </a:p>
          <a:p>
            <a:pPr lvl="1" fontAlgn="base"/>
            <a:r>
              <a:rPr lang="en-US" altLang="zh-CN" dirty="0"/>
              <a:t>The </a:t>
            </a:r>
            <a:r>
              <a:rPr lang="en-US" altLang="zh-CN" dirty="0">
                <a:hlinkClick r:id="rId3"/>
              </a:rPr>
              <a:t>--no-data</a:t>
            </a:r>
            <a:r>
              <a:rPr lang="en-US" altLang="zh-CN" dirty="0"/>
              <a:t> option tells </a:t>
            </a:r>
            <a:r>
              <a:rPr lang="en-US" altLang="zh-CN" b="1" dirty="0">
                <a:hlinkClick r:id="rId4" tooltip="4.5.4 mysqldump — A Database Backup Program"/>
              </a:rPr>
              <a:t>mysqldump</a:t>
            </a:r>
            <a:r>
              <a:rPr lang="en-US" altLang="zh-CN" dirty="0"/>
              <a:t> 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to dump table data, resulting in the dump file containing </a:t>
            </a:r>
            <a:r>
              <a:rPr lang="en-US" altLang="zh-CN" dirty="0">
                <a:solidFill>
                  <a:srgbClr val="FF0000"/>
                </a:solidFill>
              </a:rPr>
              <a:t>only statements to create the tables</a:t>
            </a:r>
            <a:r>
              <a:rPr lang="en-US" altLang="zh-CN" dirty="0"/>
              <a:t>. </a:t>
            </a:r>
          </a:p>
          <a:p>
            <a:pPr lvl="2" fontAlgn="base"/>
            <a:r>
              <a:rPr lang="en-US" altLang="zh-CN" dirty="0"/>
              <a:t>Conversely, the </a:t>
            </a:r>
            <a:r>
              <a:rPr lang="en-US" altLang="zh-CN" dirty="0">
                <a:hlinkClick r:id="rId5"/>
              </a:rPr>
              <a:t>--no-create-info</a:t>
            </a:r>
            <a:r>
              <a:rPr lang="en-US" altLang="zh-CN" dirty="0"/>
              <a:t> option tells </a:t>
            </a:r>
            <a:r>
              <a:rPr lang="en-US" altLang="zh-CN" b="1" dirty="0">
                <a:hlinkClick r:id="rId4" tooltip="4.5.4 mysqldump — A Database Backup Program"/>
              </a:rPr>
              <a:t>mysqldump</a:t>
            </a:r>
            <a:r>
              <a:rPr lang="en-US" altLang="zh-CN" dirty="0"/>
              <a:t> to </a:t>
            </a:r>
            <a:r>
              <a:rPr lang="en-US" altLang="zh-CN" dirty="0">
                <a:solidFill>
                  <a:srgbClr val="FF0000"/>
                </a:solidFill>
              </a:rPr>
              <a:t>suppress CREATE </a:t>
            </a:r>
            <a:r>
              <a:rPr lang="en-US" altLang="zh-CN" dirty="0"/>
              <a:t>statements from the output, so that the dump file contains </a:t>
            </a:r>
            <a:r>
              <a:rPr lang="en-US" altLang="zh-CN" dirty="0">
                <a:solidFill>
                  <a:srgbClr val="FF0000"/>
                </a:solidFill>
              </a:rPr>
              <a:t>only table data</a:t>
            </a:r>
            <a:r>
              <a:rPr lang="en-US" altLang="zh-CN" dirty="0"/>
              <a:t>.</a:t>
            </a:r>
          </a:p>
          <a:p>
            <a:pPr lvl="1" fontAlgn="base"/>
            <a:r>
              <a:rPr lang="en-US" altLang="zh-CN" dirty="0"/>
              <a:t>For example, to dump table </a:t>
            </a:r>
            <a:r>
              <a:rPr lang="en-US" altLang="zh-CN" dirty="0">
                <a:solidFill>
                  <a:srgbClr val="FF0000"/>
                </a:solidFill>
              </a:rPr>
              <a:t>definitions and data separately </a:t>
            </a:r>
            <a:r>
              <a:rPr lang="en-US" altLang="zh-CN" dirty="0"/>
              <a:t>for the test database, use these commands:</a:t>
            </a:r>
          </a:p>
          <a:p>
            <a:pPr marL="538163" lvl="1" indent="0" fontAlgn="base">
              <a:buNone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mysqldump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--no-data test &gt; dump-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defs.sql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38163" lvl="1" indent="0" fontAlgn="base">
              <a:buNone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mysqldump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--no-create-info test &gt; dump-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data.sql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base"/>
            <a:r>
              <a:rPr lang="en-US" altLang="zh-CN" dirty="0"/>
              <a:t>For a </a:t>
            </a:r>
            <a:r>
              <a:rPr lang="en-US" altLang="zh-CN" dirty="0">
                <a:solidFill>
                  <a:srgbClr val="FF0000"/>
                </a:solidFill>
              </a:rPr>
              <a:t>definition-only dump</a:t>
            </a:r>
            <a:r>
              <a:rPr lang="en-US" altLang="zh-CN" dirty="0"/>
              <a:t>, add the </a:t>
            </a:r>
            <a:r>
              <a:rPr lang="en-US" altLang="zh-CN" dirty="0">
                <a:hlinkClick r:id="rId6"/>
              </a:rPr>
              <a:t>--routines</a:t>
            </a:r>
            <a:r>
              <a:rPr lang="en-US" altLang="zh-CN" dirty="0"/>
              <a:t> and </a:t>
            </a:r>
            <a:r>
              <a:rPr lang="en-US" altLang="zh-CN" dirty="0">
                <a:hlinkClick r:id="rId7"/>
              </a:rPr>
              <a:t>--events</a:t>
            </a:r>
            <a:r>
              <a:rPr lang="en-US" altLang="zh-CN" dirty="0"/>
              <a:t> options to also include </a:t>
            </a:r>
            <a:r>
              <a:rPr lang="en-US" altLang="zh-CN" dirty="0">
                <a:solidFill>
                  <a:srgbClr val="FF0000"/>
                </a:solidFill>
              </a:rPr>
              <a:t>stored routine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event definitions</a:t>
            </a:r>
            <a:r>
              <a:rPr lang="en-US" altLang="zh-CN" dirty="0"/>
              <a:t>:</a:t>
            </a:r>
          </a:p>
          <a:p>
            <a:pPr marL="538163" lvl="1" indent="0" fontAlgn="base">
              <a:buNone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mysqldump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--no-data --routines --events test &gt; dump-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defs.sql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8163" lvl="1" indent="0" fontAlgn="base">
              <a:buNone/>
            </a:pPr>
            <a:endParaRPr lang="en-US" altLang="zh-CN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8A03B-D0A3-294B-A68A-398490C6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79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3351-5A7E-E24A-8376-819C334F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05708"/>
            <a:ext cx="6678742" cy="413814"/>
          </a:xfrm>
        </p:spPr>
        <p:txBody>
          <a:bodyPr/>
          <a:lstStyle/>
          <a:p>
            <a:r>
              <a:rPr kumimoji="1" lang="en-US" altLang="zh-CN" dirty="0" err="1"/>
              <a:t>mysqldump</a:t>
            </a:r>
            <a:r>
              <a:rPr kumimoji="1" lang="en-US" altLang="zh-CN" dirty="0"/>
              <a:t> Tips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DCFE8-9865-2D4A-9D2F-27ACFE85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8928992" cy="3994930"/>
          </a:xfrm>
        </p:spPr>
        <p:txBody>
          <a:bodyPr>
            <a:normAutofit/>
          </a:bodyPr>
          <a:lstStyle/>
          <a:p>
            <a:pPr fontAlgn="base"/>
            <a:r>
              <a:rPr lang="en-US" altLang="zh-CN" dirty="0"/>
              <a:t>Using </a:t>
            </a:r>
            <a:r>
              <a:rPr lang="en-US" altLang="zh-CN" dirty="0" err="1"/>
              <a:t>mysqldump</a:t>
            </a:r>
            <a:r>
              <a:rPr lang="en-US" altLang="zh-CN" dirty="0"/>
              <a:t> to Test for Upgrade Incompatibilities</a:t>
            </a:r>
          </a:p>
          <a:p>
            <a:pPr lvl="1" fontAlgn="base"/>
            <a:r>
              <a:rPr lang="en-US" altLang="zh-CN" dirty="0"/>
              <a:t>When contemplating a MySQL </a:t>
            </a:r>
            <a:r>
              <a:rPr lang="en-US" altLang="zh-CN" dirty="0">
                <a:solidFill>
                  <a:srgbClr val="FF0000"/>
                </a:solidFill>
              </a:rPr>
              <a:t>upgrade</a:t>
            </a:r>
            <a:r>
              <a:rPr lang="en-US" altLang="zh-CN" dirty="0"/>
              <a:t>, it is prudent to install the newer version separately from your current production version. </a:t>
            </a:r>
          </a:p>
          <a:p>
            <a:pPr lvl="2" fontAlgn="base"/>
            <a:r>
              <a:rPr lang="en-US" altLang="zh-CN" dirty="0"/>
              <a:t>Then you can dump the database and database object definitions from the production server and </a:t>
            </a:r>
            <a:r>
              <a:rPr lang="en-US" altLang="zh-CN" dirty="0">
                <a:solidFill>
                  <a:srgbClr val="FF0000"/>
                </a:solidFill>
              </a:rPr>
              <a:t>load</a:t>
            </a:r>
            <a:r>
              <a:rPr lang="en-US" altLang="zh-CN" dirty="0"/>
              <a:t> them into the new server to verify that they are handled properly. (This is also useful for testing downgrades.)</a:t>
            </a:r>
          </a:p>
          <a:p>
            <a:pPr lvl="1" fontAlgn="base"/>
            <a:r>
              <a:rPr lang="en-US" altLang="zh-CN" dirty="0"/>
              <a:t>On the production server:</a:t>
            </a:r>
          </a:p>
          <a:p>
            <a:pPr marL="538163" lvl="1" indent="0" fontAlgn="base">
              <a:buNone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mysqldump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--all-databases --no-data --routines --events &gt; dump-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defs.sql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base"/>
            <a:r>
              <a:rPr lang="en-US" altLang="zh-CN" dirty="0"/>
              <a:t>On the upgraded server:</a:t>
            </a:r>
          </a:p>
          <a:p>
            <a:pPr marL="538163" lvl="1" indent="0" fontAlgn="base">
              <a:buNone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dump-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defs.sql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base"/>
            <a:r>
              <a:rPr lang="en-US" altLang="zh-CN" dirty="0"/>
              <a:t>Because the dump file </a:t>
            </a:r>
            <a:r>
              <a:rPr lang="en-US" altLang="zh-CN" dirty="0">
                <a:solidFill>
                  <a:srgbClr val="FF0000"/>
                </a:solidFill>
              </a:rPr>
              <a:t>does not contain table data</a:t>
            </a:r>
            <a:r>
              <a:rPr lang="en-US" altLang="zh-CN" dirty="0"/>
              <a:t>, it can be processed </a:t>
            </a:r>
            <a:r>
              <a:rPr lang="en-US" altLang="zh-CN" dirty="0">
                <a:solidFill>
                  <a:srgbClr val="FF0000"/>
                </a:solidFill>
              </a:rPr>
              <a:t>quickly</a:t>
            </a:r>
            <a:r>
              <a:rPr lang="en-US" altLang="zh-CN" dirty="0"/>
              <a:t>. </a:t>
            </a:r>
          </a:p>
          <a:p>
            <a:pPr marL="538163" lvl="1" indent="0" fontAlgn="base">
              <a:buNone/>
            </a:pPr>
            <a:endParaRPr lang="en-US" altLang="zh-CN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8A03B-D0A3-294B-A68A-398490C6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81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3351-5A7E-E24A-8376-819C334F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05708"/>
            <a:ext cx="6678742" cy="413814"/>
          </a:xfrm>
        </p:spPr>
        <p:txBody>
          <a:bodyPr/>
          <a:lstStyle/>
          <a:p>
            <a:r>
              <a:rPr kumimoji="1" lang="en-US" altLang="zh-CN" dirty="0" err="1"/>
              <a:t>mysqldump</a:t>
            </a:r>
            <a:r>
              <a:rPr kumimoji="1" lang="en-US" altLang="zh-CN" dirty="0"/>
              <a:t> Tips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DCFE8-9865-2D4A-9D2F-27ACFE85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8928992" cy="3994930"/>
          </a:xfrm>
        </p:spPr>
        <p:txBody>
          <a:bodyPr>
            <a:normAutofit/>
          </a:bodyPr>
          <a:lstStyle/>
          <a:p>
            <a:pPr fontAlgn="base"/>
            <a:r>
              <a:rPr lang="en-US" altLang="zh-CN" dirty="0"/>
              <a:t>Using </a:t>
            </a:r>
            <a:r>
              <a:rPr lang="en-US" altLang="zh-CN" dirty="0" err="1"/>
              <a:t>mysqldump</a:t>
            </a:r>
            <a:r>
              <a:rPr lang="en-US" altLang="zh-CN" dirty="0"/>
              <a:t> to Test for Upgrade Incompatibilities</a:t>
            </a:r>
          </a:p>
          <a:p>
            <a:pPr lvl="1" fontAlgn="base"/>
            <a:r>
              <a:rPr lang="en-US" altLang="zh-CN" dirty="0"/>
              <a:t>This enables you to spot potential </a:t>
            </a:r>
            <a:r>
              <a:rPr lang="en-US" altLang="zh-CN" dirty="0">
                <a:solidFill>
                  <a:srgbClr val="FF0000"/>
                </a:solidFill>
              </a:rPr>
              <a:t>incompatibilities</a:t>
            </a:r>
            <a:r>
              <a:rPr lang="en-US" altLang="zh-CN" dirty="0"/>
              <a:t> without waiting for lengthy data-loading operations. Look for warnings or errors while the dump file is being processed.</a:t>
            </a:r>
          </a:p>
          <a:p>
            <a:pPr lvl="1" fontAlgn="base"/>
            <a:r>
              <a:rPr lang="en-US" altLang="zh-CN" dirty="0"/>
              <a:t>After you have verified that the definitions are handled properly, dump the data and try to load it into the upgraded server.</a:t>
            </a:r>
          </a:p>
          <a:p>
            <a:pPr lvl="1" fontAlgn="base"/>
            <a:r>
              <a:rPr lang="en-US" altLang="zh-CN" dirty="0"/>
              <a:t>On the production server:</a:t>
            </a:r>
          </a:p>
          <a:p>
            <a:pPr marL="538163" lvl="1" indent="0" fontAlgn="base">
              <a:buNone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mysqldump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--all-databases --no-create-info &gt; dump-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data.sql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base"/>
            <a:r>
              <a:rPr lang="en-US" altLang="zh-CN" dirty="0"/>
              <a:t>On the upgraded server:</a:t>
            </a:r>
          </a:p>
          <a:p>
            <a:pPr marL="538163" lvl="1" indent="0" fontAlgn="base">
              <a:buNone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dump-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data.sql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base"/>
            <a:r>
              <a:rPr lang="en-US" altLang="zh-CN" dirty="0"/>
              <a:t>Now check the table contents and run some test queries.</a:t>
            </a:r>
          </a:p>
          <a:p>
            <a:pPr marL="538163" lvl="1" indent="0" fontAlgn="base">
              <a:buNone/>
            </a:pPr>
            <a:endParaRPr lang="en-US" altLang="zh-CN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8A03B-D0A3-294B-A68A-398490C6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431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3351-5A7E-E24A-8376-819C334F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05708"/>
            <a:ext cx="6678742" cy="413814"/>
          </a:xfrm>
        </p:spPr>
        <p:txBody>
          <a:bodyPr/>
          <a:lstStyle/>
          <a:p>
            <a:r>
              <a:rPr kumimoji="1" lang="en-US" altLang="zh-CN" dirty="0"/>
              <a:t>Point-in-Time (Incremental) Recovery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DCFE8-9865-2D4A-9D2F-27ACFE85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8856984" cy="3994930"/>
          </a:xfrm>
        </p:spPr>
        <p:txBody>
          <a:bodyPr>
            <a:normAutofit/>
          </a:bodyPr>
          <a:lstStyle/>
          <a:p>
            <a:pPr fontAlgn="base"/>
            <a:r>
              <a:rPr lang="en-US" altLang="zh-CN" dirty="0"/>
              <a:t>Point-in-time recovery refers to </a:t>
            </a:r>
          </a:p>
          <a:p>
            <a:pPr lvl="1" fontAlgn="base"/>
            <a:r>
              <a:rPr lang="en-US" altLang="zh-CN" dirty="0">
                <a:solidFill>
                  <a:srgbClr val="FF0000"/>
                </a:solidFill>
              </a:rPr>
              <a:t>recovery of data changes up to a given point in time</a:t>
            </a:r>
            <a:r>
              <a:rPr lang="en-US" altLang="zh-CN" dirty="0"/>
              <a:t>. </a:t>
            </a:r>
          </a:p>
          <a:p>
            <a:pPr lvl="1" fontAlgn="base"/>
            <a:r>
              <a:rPr lang="en-US" altLang="zh-CN" dirty="0"/>
              <a:t>Typically, this type of recovery is performed </a:t>
            </a:r>
            <a:r>
              <a:rPr lang="en-US" altLang="zh-CN" dirty="0">
                <a:solidFill>
                  <a:srgbClr val="FF0000"/>
                </a:solidFill>
              </a:rPr>
              <a:t>after restoring a full backup</a:t>
            </a:r>
            <a:r>
              <a:rPr lang="en-US" altLang="zh-CN" dirty="0"/>
              <a:t> that brings the server to its state as of the time the backup was made. </a:t>
            </a:r>
          </a:p>
          <a:p>
            <a:pPr lvl="1" fontAlgn="base"/>
            <a:r>
              <a:rPr lang="en-US" altLang="zh-CN" dirty="0"/>
              <a:t>Point-in-time recovery then brings the server up to </a:t>
            </a:r>
            <a:r>
              <a:rPr lang="en-US" altLang="zh-CN" dirty="0">
                <a:solidFill>
                  <a:srgbClr val="FF0000"/>
                </a:solidFill>
              </a:rPr>
              <a:t>date incrementally from the time of the full backup to a more recent time</a:t>
            </a:r>
            <a:r>
              <a:rPr lang="en-US" altLang="zh-CN" dirty="0"/>
              <a:t>.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8A03B-D0A3-294B-A68A-398490C6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71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3351-5A7E-E24A-8376-819C334F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05708"/>
            <a:ext cx="6678742" cy="413814"/>
          </a:xfrm>
        </p:spPr>
        <p:txBody>
          <a:bodyPr/>
          <a:lstStyle/>
          <a:p>
            <a:r>
              <a:rPr kumimoji="1" lang="en-US" altLang="zh-CN" dirty="0"/>
              <a:t>Point-in-Time (Incremental) Recovery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DCFE8-9865-2D4A-9D2F-27ACFE85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8856984" cy="399493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altLang="zh-CN" dirty="0"/>
              <a:t>Point-in-Time Recovery Using Binary Log</a:t>
            </a:r>
          </a:p>
          <a:p>
            <a:pPr lvl="1" fontAlgn="base"/>
            <a:r>
              <a:rPr lang="en-US" altLang="zh-CN" dirty="0"/>
              <a:t>To restore data from the binary log, you must know the name and location of the current binary log files. </a:t>
            </a:r>
          </a:p>
          <a:p>
            <a:pPr marL="538163" lvl="1" indent="0" fontAlgn="base">
              <a:buNone/>
            </a:pP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SHOW BINARY LOGS;</a:t>
            </a:r>
          </a:p>
          <a:p>
            <a:pPr lvl="1" fontAlgn="base"/>
            <a:r>
              <a:rPr lang="en-US" altLang="zh-CN" dirty="0"/>
              <a:t>To determine the name of the </a:t>
            </a:r>
            <a:r>
              <a:rPr lang="en-US" altLang="zh-CN" dirty="0">
                <a:solidFill>
                  <a:srgbClr val="FF0000"/>
                </a:solidFill>
              </a:rPr>
              <a:t>current binary log file</a:t>
            </a:r>
            <a:r>
              <a:rPr lang="en-US" altLang="zh-CN" dirty="0"/>
              <a:t>, issue the following statement:</a:t>
            </a:r>
          </a:p>
          <a:p>
            <a:pPr marL="538163" lvl="1" indent="0" fontAlgn="base">
              <a:buNone/>
            </a:pP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SHOW MASTER STATUS;</a:t>
            </a:r>
          </a:p>
          <a:p>
            <a:pPr marL="538163" lvl="1" indent="0" fontAlgn="base">
              <a:buNone/>
            </a:pPr>
            <a:endParaRPr lang="en-US" altLang="zh-CN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base"/>
            <a:r>
              <a:rPr lang="en-US" altLang="zh-CN" dirty="0"/>
              <a:t>To apply events from the binary log, process </a:t>
            </a:r>
            <a:r>
              <a:rPr lang="en-US" altLang="zh-CN" b="1" dirty="0">
                <a:hlinkClick r:id="rId3" tooltip="4.6.8 mysqlbinlog — Utility for Processing Binary Log Files"/>
              </a:rPr>
              <a:t>mysqlbinlog</a:t>
            </a:r>
            <a:r>
              <a:rPr lang="en-US" altLang="zh-CN" dirty="0"/>
              <a:t> output using the </a:t>
            </a:r>
            <a:r>
              <a:rPr lang="en-US" altLang="zh-CN" b="1" dirty="0">
                <a:hlinkClick r:id="rId4" tooltip="4.5.1 mysql — The MySQL Command-Line Client"/>
              </a:rPr>
              <a:t>mysql</a:t>
            </a:r>
            <a:r>
              <a:rPr lang="en-US" altLang="zh-CN" dirty="0"/>
              <a:t> client:</a:t>
            </a:r>
          </a:p>
          <a:p>
            <a:pPr marL="538163" lvl="1" indent="0" fontAlgn="base">
              <a:buNone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mysqlbinlog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binlog_files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root –p</a:t>
            </a:r>
          </a:p>
          <a:p>
            <a:pPr marL="538163" lvl="1" indent="0" fontAlgn="base">
              <a:buNone/>
            </a:pPr>
            <a:endParaRPr lang="en-US" altLang="zh-CN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base"/>
            <a:r>
              <a:rPr lang="en-US" altLang="zh-CN" dirty="0"/>
              <a:t>If binary log files have been encrypted, which can be done from MySQL 8.0.14 onwards, </a:t>
            </a:r>
            <a:r>
              <a:rPr lang="en-US" altLang="zh-CN" b="1" dirty="0">
                <a:hlinkClick r:id="rId3" tooltip="4.6.8 mysqlbinlog — Utility for Processing Binary Log Files"/>
              </a:rPr>
              <a:t>mysqlbinlog</a:t>
            </a:r>
            <a:r>
              <a:rPr lang="en-US" altLang="zh-CN" dirty="0"/>
              <a:t> </a:t>
            </a:r>
            <a:r>
              <a:rPr lang="en-US" altLang="zh-CN" dirty="0">
                <a:solidFill>
                  <a:srgbClr val="FF0000"/>
                </a:solidFill>
              </a:rPr>
              <a:t>cannot</a:t>
            </a:r>
            <a:r>
              <a:rPr lang="en-US" altLang="zh-CN" dirty="0"/>
              <a:t> read them directly as in the above example, but can read them from the server using the </a:t>
            </a:r>
            <a:r>
              <a:rPr lang="en-US" altLang="zh-CN" dirty="0">
                <a:hlinkClick r:id="rId5"/>
              </a:rPr>
              <a:t>--read-from-remote-server</a:t>
            </a:r>
            <a:r>
              <a:rPr lang="en-US" altLang="zh-CN" dirty="0"/>
              <a:t> (-R) option. For example:</a:t>
            </a:r>
          </a:p>
          <a:p>
            <a:pPr marL="538163" lvl="1" indent="0" fontAlgn="base">
              <a:buNone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mysqlbinlog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--read-from-remote-server --host=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host_name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--port=3306 --user=root --password --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ssl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-mode=required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binlog_files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root -p</a:t>
            </a:r>
          </a:p>
          <a:p>
            <a:pPr lvl="1" fontAlgn="base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8A03B-D0A3-294B-A68A-398490C6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641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91A50-7389-A744-BE47-8AAFFF79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Backup and Recovery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2057F8-BB31-B84C-91AE-EC376F868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Physical (Raw) Versus Logical Backups</a:t>
            </a:r>
          </a:p>
          <a:p>
            <a:pPr lvl="1" fontAlgn="base"/>
            <a:r>
              <a:rPr lang="en-US" altLang="zh-CN" dirty="0"/>
              <a:t>Physical backups consist of raw copies of the directories and files that store database contents. </a:t>
            </a:r>
          </a:p>
          <a:p>
            <a:pPr lvl="2" fontAlgn="base"/>
            <a:r>
              <a:rPr lang="en-US" altLang="zh-CN" dirty="0"/>
              <a:t>This type of backup is suitable for </a:t>
            </a:r>
            <a:r>
              <a:rPr lang="en-US" altLang="zh-CN" dirty="0">
                <a:solidFill>
                  <a:srgbClr val="FF0000"/>
                </a:solidFill>
              </a:rPr>
              <a:t>large, important databases</a:t>
            </a:r>
            <a:r>
              <a:rPr lang="en-US" altLang="zh-CN" dirty="0"/>
              <a:t> that need to be </a:t>
            </a:r>
            <a:r>
              <a:rPr lang="en-US" altLang="zh-CN" dirty="0">
                <a:solidFill>
                  <a:srgbClr val="FF0000"/>
                </a:solidFill>
              </a:rPr>
              <a:t>recovered quickly </a:t>
            </a:r>
            <a:r>
              <a:rPr lang="en-US" altLang="zh-CN" dirty="0"/>
              <a:t>when problems occur.</a:t>
            </a:r>
          </a:p>
          <a:p>
            <a:pPr lvl="1" fontAlgn="base"/>
            <a:r>
              <a:rPr lang="en-US" altLang="zh-CN" dirty="0"/>
              <a:t>Logical backups save information represented as logical database structure (</a:t>
            </a:r>
            <a:r>
              <a:rPr lang="en-US" altLang="zh-CN" dirty="0">
                <a:hlinkClick r:id="rId2" tooltip="13.1.12 CREATE DATABASE Statement"/>
              </a:rPr>
              <a:t>CREATE DATABASE</a:t>
            </a:r>
            <a:r>
              <a:rPr lang="en-US" altLang="zh-CN" dirty="0"/>
              <a:t>, </a:t>
            </a:r>
            <a:r>
              <a:rPr lang="en-US" altLang="zh-CN" dirty="0">
                <a:hlinkClick r:id="rId3" tooltip="13.1.20 CREATE TABLE Statement"/>
              </a:rPr>
              <a:t>CREATE TABLE</a:t>
            </a:r>
            <a:r>
              <a:rPr lang="en-US" altLang="zh-CN" dirty="0"/>
              <a:t> statements) and content (</a:t>
            </a:r>
            <a:r>
              <a:rPr lang="en-US" altLang="zh-CN" dirty="0">
                <a:hlinkClick r:id="rId4" tooltip="13.2.6 INSERT Statement"/>
              </a:rPr>
              <a:t>INSERT</a:t>
            </a:r>
            <a:r>
              <a:rPr lang="en-US" altLang="zh-CN" dirty="0"/>
              <a:t> statements or delimited-text files). </a:t>
            </a:r>
          </a:p>
          <a:p>
            <a:pPr lvl="2" fontAlgn="base"/>
            <a:r>
              <a:rPr lang="en-US" altLang="zh-CN" dirty="0"/>
              <a:t>This type of backup is suitable for </a:t>
            </a:r>
            <a:r>
              <a:rPr lang="en-US" altLang="zh-CN" dirty="0">
                <a:solidFill>
                  <a:srgbClr val="FF0000"/>
                </a:solidFill>
              </a:rPr>
              <a:t>smaller amounts of data </a:t>
            </a:r>
            <a:r>
              <a:rPr lang="en-US" altLang="zh-CN" dirty="0"/>
              <a:t>where you might edit the data values or table structure, or recreate the data </a:t>
            </a:r>
            <a:r>
              <a:rPr lang="en-US" altLang="zh-CN" dirty="0">
                <a:solidFill>
                  <a:srgbClr val="FF0000"/>
                </a:solidFill>
              </a:rPr>
              <a:t>on a different machine architecture</a:t>
            </a:r>
            <a:r>
              <a:rPr lang="en-US" altLang="zh-CN" dirty="0"/>
              <a:t>.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8180BA-9555-B143-94B1-ED8FDAA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05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3351-5A7E-E24A-8376-819C334F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05708"/>
            <a:ext cx="6678742" cy="413814"/>
          </a:xfrm>
        </p:spPr>
        <p:txBody>
          <a:bodyPr/>
          <a:lstStyle/>
          <a:p>
            <a:r>
              <a:rPr kumimoji="1" lang="en-US" altLang="zh-CN" dirty="0"/>
              <a:t>Point-in-Time (Incremental) Recovery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DCFE8-9865-2D4A-9D2F-27ACFE85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8928992" cy="3994930"/>
          </a:xfrm>
        </p:spPr>
        <p:txBody>
          <a:bodyPr>
            <a:normAutofit/>
          </a:bodyPr>
          <a:lstStyle/>
          <a:p>
            <a:pPr fontAlgn="base"/>
            <a:r>
              <a:rPr lang="en-US" altLang="zh-CN" dirty="0"/>
              <a:t>Point-in-Time Recovery Using Binary Log</a:t>
            </a:r>
          </a:p>
          <a:p>
            <a:pPr lvl="1" fontAlgn="base"/>
            <a:r>
              <a:rPr lang="en-US" altLang="zh-CN" dirty="0"/>
              <a:t>To </a:t>
            </a:r>
            <a:r>
              <a:rPr lang="en-US" altLang="zh-CN" dirty="0">
                <a:solidFill>
                  <a:srgbClr val="FF0000"/>
                </a:solidFill>
              </a:rPr>
              <a:t>view</a:t>
            </a:r>
            <a:r>
              <a:rPr lang="en-US" altLang="zh-CN" dirty="0"/>
              <a:t> events from the log, send </a:t>
            </a:r>
            <a:r>
              <a:rPr lang="en-US" altLang="zh-CN" b="1" dirty="0">
                <a:hlinkClick r:id="rId3" tooltip="4.6.8 mysqlbinlog — Utility for Processing Binary Log Files"/>
              </a:rPr>
              <a:t>mysqlbinlog</a:t>
            </a:r>
            <a:r>
              <a:rPr lang="en-US" altLang="zh-CN" dirty="0"/>
              <a:t> output into a paging program:</a:t>
            </a:r>
          </a:p>
          <a:p>
            <a:pPr marL="538163" lvl="1" indent="0" fontAlgn="base">
              <a:lnSpc>
                <a:spcPct val="90000"/>
              </a:lnSpc>
              <a:buNone/>
            </a:pPr>
            <a:r>
              <a:rPr lang="en-US" altLang="zh-CN" sz="142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sz="142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mysqlbinlog</a:t>
            </a:r>
            <a:r>
              <a:rPr lang="en-US" altLang="zh-CN" sz="142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2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binlog_files</a:t>
            </a:r>
            <a:r>
              <a:rPr lang="en-US" altLang="zh-CN" sz="142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more</a:t>
            </a:r>
          </a:p>
          <a:p>
            <a:pPr lvl="1" fontAlgn="base"/>
            <a:r>
              <a:rPr lang="en-US" altLang="zh-CN" dirty="0"/>
              <a:t>Alternatively, save the output in a file and view the file in a text editor:</a:t>
            </a:r>
          </a:p>
          <a:p>
            <a:pPr marL="538163" lvl="1" indent="0" fontAlgn="base">
              <a:lnSpc>
                <a:spcPct val="90000"/>
              </a:lnSpc>
              <a:buNone/>
            </a:pPr>
            <a:r>
              <a:rPr lang="en-US" altLang="zh-CN" sz="142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sz="142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mysqlbinlog</a:t>
            </a:r>
            <a:r>
              <a:rPr lang="en-US" altLang="zh-CN" sz="142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2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binlog_files</a:t>
            </a:r>
            <a:r>
              <a:rPr lang="en-US" altLang="zh-CN" sz="142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altLang="zh-CN" sz="142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tmpfile</a:t>
            </a:r>
            <a:r>
              <a:rPr lang="en-US" altLang="zh-CN" sz="142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38163" lvl="1" indent="0" fontAlgn="base">
              <a:lnSpc>
                <a:spcPct val="90000"/>
              </a:lnSpc>
              <a:buNone/>
            </a:pPr>
            <a:r>
              <a:rPr lang="en-US" altLang="zh-CN" sz="142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... edit </a:t>
            </a:r>
            <a:r>
              <a:rPr lang="en-US" altLang="zh-CN" sz="142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tmpfile</a:t>
            </a:r>
            <a:r>
              <a:rPr lang="en-US" altLang="zh-CN" sz="142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marL="538163" lvl="1" indent="0" fontAlgn="base">
              <a:lnSpc>
                <a:spcPct val="90000"/>
              </a:lnSpc>
              <a:buNone/>
            </a:pPr>
            <a:endParaRPr lang="en-US" altLang="zh-CN" sz="1425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base"/>
            <a:r>
              <a:rPr lang="en-US" altLang="zh-CN" dirty="0">
                <a:solidFill>
                  <a:srgbClr val="FF0000"/>
                </a:solidFill>
              </a:rPr>
              <a:t>Saving</a:t>
            </a:r>
            <a:r>
              <a:rPr lang="en-US" altLang="zh-CN" dirty="0"/>
              <a:t> the output in a file is useful as a preliminary to executing the log contents </a:t>
            </a:r>
            <a:r>
              <a:rPr lang="en-US" altLang="zh-CN" dirty="0">
                <a:solidFill>
                  <a:srgbClr val="FF0000"/>
                </a:solidFill>
              </a:rPr>
              <a:t>with certain events removed</a:t>
            </a:r>
            <a:r>
              <a:rPr lang="en-US" altLang="zh-CN" dirty="0"/>
              <a:t>, such as an accidental </a:t>
            </a:r>
            <a:r>
              <a:rPr lang="en-US" altLang="zh-CN" dirty="0">
                <a:hlinkClick r:id="rId4" tooltip="13.1.32 DROP TABLE Statement"/>
              </a:rPr>
              <a:t>DROP TABLE</a:t>
            </a:r>
            <a:r>
              <a:rPr lang="en-US" altLang="zh-CN" dirty="0"/>
              <a:t>. </a:t>
            </a:r>
          </a:p>
          <a:p>
            <a:pPr lvl="1" fontAlgn="base"/>
            <a:r>
              <a:rPr lang="en-US" altLang="zh-CN" dirty="0"/>
              <a:t>You can delete from the file any statements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to be executed before executing its contents. </a:t>
            </a:r>
          </a:p>
          <a:p>
            <a:pPr lvl="1" fontAlgn="base"/>
            <a:r>
              <a:rPr lang="en-US" altLang="zh-CN" dirty="0"/>
              <a:t>After editing the file, apply the contents as follows:</a:t>
            </a:r>
          </a:p>
          <a:p>
            <a:pPr marL="538163" lvl="1" indent="0" fontAlgn="base">
              <a:lnSpc>
                <a:spcPct val="90000"/>
              </a:lnSpc>
              <a:buNone/>
            </a:pPr>
            <a:r>
              <a:rPr lang="en-US" altLang="zh-CN" sz="142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sz="142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zh-CN" sz="142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root -p &lt; </a:t>
            </a:r>
            <a:r>
              <a:rPr lang="en-US" altLang="zh-CN" sz="142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tmpfile</a:t>
            </a:r>
            <a:endParaRPr lang="en-US" altLang="zh-CN" sz="1425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8A03B-D0A3-294B-A68A-398490C6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389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3351-5A7E-E24A-8376-819C334F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05708"/>
            <a:ext cx="6678742" cy="413814"/>
          </a:xfrm>
        </p:spPr>
        <p:txBody>
          <a:bodyPr/>
          <a:lstStyle/>
          <a:p>
            <a:r>
              <a:rPr kumimoji="1" lang="en-US" altLang="zh-CN" dirty="0"/>
              <a:t>Point-in-Time (Incremental) Recovery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DCFE8-9865-2D4A-9D2F-27ACFE85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8856984" cy="3994930"/>
          </a:xfrm>
        </p:spPr>
        <p:txBody>
          <a:bodyPr>
            <a:normAutofit/>
          </a:bodyPr>
          <a:lstStyle/>
          <a:p>
            <a:pPr fontAlgn="base"/>
            <a:r>
              <a:rPr lang="en-US" altLang="zh-CN" dirty="0"/>
              <a:t>Point-in-Time Recovery Using Binary Log</a:t>
            </a:r>
          </a:p>
          <a:p>
            <a:pPr lvl="1" fontAlgn="base"/>
            <a:r>
              <a:rPr lang="en-US" altLang="zh-CN" dirty="0"/>
              <a:t>If you have </a:t>
            </a:r>
            <a:r>
              <a:rPr lang="en-US" altLang="zh-CN" dirty="0">
                <a:solidFill>
                  <a:srgbClr val="FF0000"/>
                </a:solidFill>
              </a:rPr>
              <a:t>more than one binary log </a:t>
            </a:r>
            <a:r>
              <a:rPr lang="en-US" altLang="zh-CN" dirty="0"/>
              <a:t>to apply on the MySQL server, the safe method is to process them all using a single connection to the server. </a:t>
            </a:r>
          </a:p>
          <a:p>
            <a:pPr lvl="1" fontAlgn="base"/>
            <a:r>
              <a:rPr lang="en-US" altLang="zh-CN" dirty="0"/>
              <a:t>Here is an example that demonstrates what may be </a:t>
            </a:r>
            <a:r>
              <a:rPr lang="en-US" altLang="zh-CN" i="1" dirty="0">
                <a:solidFill>
                  <a:srgbClr val="FF0000"/>
                </a:solidFill>
              </a:rPr>
              <a:t>unsafe</a:t>
            </a:r>
            <a:r>
              <a:rPr lang="en-US" altLang="zh-CN" dirty="0"/>
              <a:t>:</a:t>
            </a:r>
          </a:p>
          <a:p>
            <a:pPr marL="538163" lvl="1" indent="0" fontAlgn="base">
              <a:lnSpc>
                <a:spcPct val="90000"/>
              </a:lnSpc>
              <a:buNone/>
            </a:pPr>
            <a:r>
              <a:rPr lang="en-US" altLang="zh-CN" sz="142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sz="142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mysqlbinlog</a:t>
            </a:r>
            <a:r>
              <a:rPr lang="en-US" altLang="zh-CN" sz="142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binlog.000001 | </a:t>
            </a:r>
            <a:r>
              <a:rPr lang="en-US" altLang="zh-CN" sz="142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zh-CN" sz="142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root -p # DANGER!! </a:t>
            </a:r>
          </a:p>
          <a:p>
            <a:pPr marL="538163" lvl="1" indent="0" fontAlgn="base">
              <a:lnSpc>
                <a:spcPct val="90000"/>
              </a:lnSpc>
              <a:buNone/>
            </a:pPr>
            <a:r>
              <a:rPr lang="en-US" altLang="zh-CN" sz="142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sz="142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mysqlbinlog</a:t>
            </a:r>
            <a:r>
              <a:rPr lang="en-US" altLang="zh-CN" sz="142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binlog.000002 | </a:t>
            </a:r>
            <a:r>
              <a:rPr lang="en-US" altLang="zh-CN" sz="142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zh-CN" sz="142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root -p # DANGER!!</a:t>
            </a:r>
          </a:p>
          <a:p>
            <a:pPr lvl="1" fontAlgn="base"/>
            <a:r>
              <a:rPr lang="en-US" altLang="zh-CN" dirty="0"/>
              <a:t>Processing binary logs this way using </a:t>
            </a:r>
            <a:r>
              <a:rPr lang="en-US" altLang="zh-CN" dirty="0">
                <a:solidFill>
                  <a:srgbClr val="FF0000"/>
                </a:solidFill>
              </a:rPr>
              <a:t>different connections </a:t>
            </a:r>
            <a:r>
              <a:rPr lang="en-US" altLang="zh-CN" dirty="0"/>
              <a:t>to the server causes problems if the </a:t>
            </a:r>
            <a:r>
              <a:rPr lang="en-US" altLang="zh-CN" dirty="0">
                <a:solidFill>
                  <a:srgbClr val="FF0000"/>
                </a:solidFill>
              </a:rPr>
              <a:t>first</a:t>
            </a:r>
            <a:r>
              <a:rPr lang="en-US" altLang="zh-CN" dirty="0"/>
              <a:t> log file contains a </a:t>
            </a:r>
            <a:r>
              <a:rPr lang="en-US" altLang="zh-CN" dirty="0">
                <a:hlinkClick r:id="rId3" tooltip="13.1.20 CREATE TABLE Statement"/>
              </a:rPr>
              <a:t>CREATE TEMPORARY TABLE</a:t>
            </a:r>
            <a:r>
              <a:rPr lang="en-US" altLang="zh-CN" dirty="0"/>
              <a:t> statement and the </a:t>
            </a:r>
            <a:r>
              <a:rPr lang="en-US" altLang="zh-CN" dirty="0">
                <a:solidFill>
                  <a:srgbClr val="FF0000"/>
                </a:solidFill>
              </a:rPr>
              <a:t>second</a:t>
            </a:r>
            <a:r>
              <a:rPr lang="en-US" altLang="zh-CN" dirty="0"/>
              <a:t> log contains a statement that uses the temporary table. </a:t>
            </a:r>
          </a:p>
          <a:p>
            <a:pPr lvl="2" fontAlgn="base"/>
            <a:r>
              <a:rPr lang="en-US" altLang="zh-CN" dirty="0"/>
              <a:t>When the </a:t>
            </a:r>
            <a:r>
              <a:rPr lang="en-US" altLang="zh-CN" dirty="0">
                <a:solidFill>
                  <a:srgbClr val="FF0000"/>
                </a:solidFill>
              </a:rPr>
              <a:t>first</a:t>
            </a:r>
            <a:r>
              <a:rPr lang="en-US" altLang="zh-CN" dirty="0"/>
              <a:t> </a:t>
            </a:r>
            <a:r>
              <a:rPr lang="en-US" altLang="zh-CN" b="1" dirty="0">
                <a:hlinkClick r:id="rId4" tooltip="4.5.1 mysql — The MySQL Command-Line Client"/>
              </a:rPr>
              <a:t>mysql</a:t>
            </a:r>
            <a:r>
              <a:rPr lang="en-US" altLang="zh-CN" dirty="0"/>
              <a:t> process terminates, the server </a:t>
            </a:r>
            <a:r>
              <a:rPr lang="en-US" altLang="zh-CN" dirty="0">
                <a:solidFill>
                  <a:srgbClr val="FF0000"/>
                </a:solidFill>
              </a:rPr>
              <a:t>drops the temporary table</a:t>
            </a:r>
            <a:r>
              <a:rPr lang="en-US" altLang="zh-CN" dirty="0"/>
              <a:t>. </a:t>
            </a:r>
          </a:p>
          <a:p>
            <a:pPr lvl="2" fontAlgn="base"/>
            <a:r>
              <a:rPr lang="en-US" altLang="zh-CN" dirty="0"/>
              <a:t>When the </a:t>
            </a:r>
            <a:r>
              <a:rPr lang="en-US" altLang="zh-CN" dirty="0">
                <a:solidFill>
                  <a:srgbClr val="FF0000"/>
                </a:solidFill>
              </a:rPr>
              <a:t>second</a:t>
            </a:r>
            <a:r>
              <a:rPr lang="en-US" altLang="zh-CN" dirty="0"/>
              <a:t> </a:t>
            </a:r>
            <a:r>
              <a:rPr lang="en-US" altLang="zh-CN" b="1" dirty="0">
                <a:hlinkClick r:id="rId4" tooltip="4.5.1 mysql — The MySQL Command-Line Client"/>
              </a:rPr>
              <a:t>mysql</a:t>
            </a:r>
            <a:r>
              <a:rPr lang="en-US" altLang="zh-CN" dirty="0"/>
              <a:t> process attempts to use the table, the server reports “</a:t>
            </a:r>
            <a:r>
              <a:rPr lang="en-US" altLang="zh-CN" dirty="0">
                <a:solidFill>
                  <a:srgbClr val="FF0000"/>
                </a:solidFill>
              </a:rPr>
              <a:t>unknown table</a:t>
            </a:r>
            <a:r>
              <a:rPr lang="en-US" altLang="zh-CN" dirty="0"/>
              <a:t>.”</a:t>
            </a:r>
          </a:p>
          <a:p>
            <a:pPr fontAlgn="base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8A03B-D0A3-294B-A68A-398490C6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701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3351-5A7E-E24A-8376-819C334F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05708"/>
            <a:ext cx="6678742" cy="413814"/>
          </a:xfrm>
        </p:spPr>
        <p:txBody>
          <a:bodyPr/>
          <a:lstStyle/>
          <a:p>
            <a:r>
              <a:rPr kumimoji="1" lang="en-US" altLang="zh-CN" dirty="0"/>
              <a:t>Point-in-Time (Incremental) Recovery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DCFE8-9865-2D4A-9D2F-27ACFE85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8928992" cy="399493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altLang="zh-CN" dirty="0"/>
              <a:t>Point-in-Time Recovery Using Binary Log</a:t>
            </a:r>
          </a:p>
          <a:p>
            <a:pPr lvl="1" fontAlgn="base"/>
            <a:r>
              <a:rPr lang="en-US" altLang="zh-CN" dirty="0"/>
              <a:t>To avoid problems like this, use a </a:t>
            </a:r>
            <a:r>
              <a:rPr lang="en-US" altLang="zh-CN" i="1" dirty="0">
                <a:solidFill>
                  <a:srgbClr val="FF0000"/>
                </a:solidFill>
              </a:rPr>
              <a:t>single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/>
              <a:t>connection to apply the contents of all binary log files that you want to process. </a:t>
            </a:r>
          </a:p>
          <a:p>
            <a:pPr lvl="1" fontAlgn="base"/>
            <a:r>
              <a:rPr lang="en-US" altLang="zh-CN" dirty="0"/>
              <a:t>Here is one way to do so:</a:t>
            </a:r>
          </a:p>
          <a:p>
            <a:pPr marL="538163" lvl="1" indent="0" fontAlgn="base">
              <a:lnSpc>
                <a:spcPct val="110000"/>
              </a:lnSpc>
              <a:buNone/>
            </a:pP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sz="157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mysqlbinlog</a:t>
            </a: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binlog.000001 binlog.000002 | </a:t>
            </a:r>
            <a:r>
              <a:rPr lang="en-US" altLang="zh-CN" sz="157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root -p</a:t>
            </a:r>
          </a:p>
          <a:p>
            <a:pPr lvl="1" fontAlgn="base"/>
            <a:r>
              <a:rPr lang="en-US" altLang="zh-CN" dirty="0"/>
              <a:t>Another approach is to write the whole log to a single file and then process the file:</a:t>
            </a:r>
          </a:p>
          <a:p>
            <a:pPr marL="538163" lvl="1" indent="0" fontAlgn="base">
              <a:lnSpc>
                <a:spcPct val="110000"/>
              </a:lnSpc>
              <a:buNone/>
            </a:pP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sz="157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mysqlbinlog</a:t>
            </a: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binlog.000001 &gt; /</a:t>
            </a:r>
            <a:r>
              <a:rPr lang="en-US" altLang="zh-CN" sz="157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57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statements.sql</a:t>
            </a: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38163" lvl="1" indent="0" fontAlgn="base">
              <a:lnSpc>
                <a:spcPct val="110000"/>
              </a:lnSpc>
              <a:buNone/>
            </a:pP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sz="157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mysqlbinlog</a:t>
            </a: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binlog.000002 &gt;&gt; /</a:t>
            </a:r>
            <a:r>
              <a:rPr lang="en-US" altLang="zh-CN" sz="157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57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statements.sql</a:t>
            </a: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38163" lvl="1" indent="0" fontAlgn="base">
              <a:lnSpc>
                <a:spcPct val="110000"/>
              </a:lnSpc>
              <a:buNone/>
            </a:pP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sz="157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root -p -e "source /</a:t>
            </a:r>
            <a:r>
              <a:rPr lang="en-US" altLang="zh-CN" sz="157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57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statements.sql</a:t>
            </a: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 fontAlgn="base"/>
            <a:r>
              <a:rPr lang="en-US" altLang="zh-CN" dirty="0"/>
              <a:t>When writing to a dump file while reading back from a binary log containing GTIDs (</a:t>
            </a:r>
            <a:r>
              <a:rPr lang="en-US" altLang="zh-CN" dirty="0">
                <a:hlinkClick r:id="rId3" tooltip="17.1.3 Replication with Global Transaction Identifiers"/>
              </a:rPr>
              <a:t>“Replication with Global Transaction Identifiers”</a:t>
            </a:r>
            <a:r>
              <a:rPr lang="en-US" altLang="zh-CN" dirty="0"/>
              <a:t>), use the </a:t>
            </a:r>
            <a:r>
              <a:rPr lang="en-US" altLang="zh-CN" dirty="0">
                <a:hlinkClick r:id="rId4"/>
              </a:rPr>
              <a:t>--skip-gtids</a:t>
            </a:r>
            <a:r>
              <a:rPr lang="en-US" altLang="zh-CN" dirty="0"/>
              <a:t> option with </a:t>
            </a:r>
            <a:r>
              <a:rPr lang="en-US" altLang="zh-CN" b="1" dirty="0">
                <a:hlinkClick r:id="rId5" tooltip="4.6.8 mysqlbinlog — Utility for Processing Binary Log Files"/>
              </a:rPr>
              <a:t>mysqlbinlog</a:t>
            </a:r>
            <a:r>
              <a:rPr lang="en-US" altLang="zh-CN" dirty="0"/>
              <a:t>, like this:</a:t>
            </a:r>
          </a:p>
          <a:p>
            <a:pPr marL="538163" lvl="1" indent="0" fontAlgn="base">
              <a:lnSpc>
                <a:spcPct val="110000"/>
              </a:lnSpc>
              <a:buNone/>
            </a:pP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sz="157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mysqlbinlog</a:t>
            </a: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--skip-</a:t>
            </a:r>
            <a:r>
              <a:rPr lang="en-US" altLang="zh-CN" sz="157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gtids</a:t>
            </a: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binlog.000001 &gt; /</a:t>
            </a:r>
            <a:r>
              <a:rPr lang="en-US" altLang="zh-CN" sz="157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57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dump.sql</a:t>
            </a: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38163" lvl="1" indent="0" fontAlgn="base">
              <a:lnSpc>
                <a:spcPct val="110000"/>
              </a:lnSpc>
              <a:buNone/>
            </a:pP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sz="157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mysqlbinlog</a:t>
            </a: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--skip-</a:t>
            </a:r>
            <a:r>
              <a:rPr lang="en-US" altLang="zh-CN" sz="157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gtids</a:t>
            </a: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binlog.000002 &gt;&gt; /</a:t>
            </a:r>
            <a:r>
              <a:rPr lang="en-US" altLang="zh-CN" sz="157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57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dump.sql</a:t>
            </a: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38163" lvl="1" indent="0" fontAlgn="base">
              <a:lnSpc>
                <a:spcPct val="110000"/>
              </a:lnSpc>
              <a:buNone/>
            </a:pP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sz="157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root -p -e "source /</a:t>
            </a:r>
            <a:r>
              <a:rPr lang="en-US" altLang="zh-CN" sz="157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57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dump.sql</a:t>
            </a:r>
            <a:r>
              <a:rPr lang="en-US" altLang="zh-CN" sz="157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fontAlgn="base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8A03B-D0A3-294B-A68A-398490C6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189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3351-5A7E-E24A-8376-819C334F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05708"/>
            <a:ext cx="6678742" cy="413814"/>
          </a:xfrm>
        </p:spPr>
        <p:txBody>
          <a:bodyPr/>
          <a:lstStyle/>
          <a:p>
            <a:r>
              <a:rPr kumimoji="1" lang="en-US" altLang="zh-CN" dirty="0"/>
              <a:t>Point-in-Time (Incremental) Recovery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DCFE8-9865-2D4A-9D2F-27ACFE85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8928992" cy="3994930"/>
          </a:xfrm>
        </p:spPr>
        <p:txBody>
          <a:bodyPr>
            <a:normAutofit/>
          </a:bodyPr>
          <a:lstStyle/>
          <a:p>
            <a:pPr fontAlgn="base"/>
            <a:r>
              <a:rPr lang="en-US" altLang="zh-CN" dirty="0"/>
              <a:t>Point-in-Time Recovery Using Event Positions</a:t>
            </a:r>
          </a:p>
          <a:p>
            <a:pPr lvl="1" fontAlgn="base"/>
            <a:r>
              <a:rPr lang="en-US" altLang="zh-CN" dirty="0"/>
              <a:t>As an example, suppose that around </a:t>
            </a:r>
            <a:r>
              <a:rPr lang="en-US" altLang="zh-CN" dirty="0">
                <a:solidFill>
                  <a:srgbClr val="FF0000"/>
                </a:solidFill>
              </a:rPr>
              <a:t>20:06:00 on March 11, 2020</a:t>
            </a:r>
            <a:r>
              <a:rPr lang="en-US" altLang="zh-CN" dirty="0"/>
              <a:t>, an SQL statement was executed that </a:t>
            </a:r>
            <a:r>
              <a:rPr lang="en-US" altLang="zh-CN" dirty="0">
                <a:solidFill>
                  <a:srgbClr val="FF0000"/>
                </a:solidFill>
              </a:rPr>
              <a:t>deleted a table</a:t>
            </a:r>
            <a:r>
              <a:rPr lang="en-US" altLang="zh-CN" dirty="0"/>
              <a:t>. </a:t>
            </a:r>
          </a:p>
          <a:p>
            <a:pPr lvl="2" fontAlgn="base"/>
            <a:r>
              <a:rPr lang="en-US" altLang="zh-CN" dirty="0"/>
              <a:t>You can perform a point-in-time recovery to </a:t>
            </a:r>
            <a:r>
              <a:rPr lang="en-US" altLang="zh-CN" dirty="0">
                <a:solidFill>
                  <a:srgbClr val="FF0000"/>
                </a:solidFill>
              </a:rPr>
              <a:t>restore the server </a:t>
            </a:r>
            <a:r>
              <a:rPr lang="en-US" altLang="zh-CN" dirty="0"/>
              <a:t>up to its state </a:t>
            </a:r>
            <a:r>
              <a:rPr lang="en-US" altLang="zh-CN" dirty="0">
                <a:solidFill>
                  <a:srgbClr val="FF0000"/>
                </a:solidFill>
              </a:rPr>
              <a:t>right before the table deletion</a:t>
            </a:r>
            <a:r>
              <a:rPr lang="en-US" altLang="zh-CN" dirty="0"/>
              <a:t>. </a:t>
            </a:r>
          </a:p>
          <a:p>
            <a:pPr lvl="1" fontAlgn="base"/>
            <a:r>
              <a:rPr lang="en-US" altLang="zh-CN" dirty="0"/>
              <a:t>These are some sample steps to achieve that:</a:t>
            </a:r>
          </a:p>
          <a:p>
            <a:pPr lvl="2" fontAlgn="base"/>
            <a:r>
              <a:rPr lang="en-US" altLang="zh-CN" dirty="0"/>
              <a:t>Restore the </a:t>
            </a:r>
            <a:r>
              <a:rPr lang="en-US" altLang="zh-CN" dirty="0">
                <a:solidFill>
                  <a:srgbClr val="FF0000"/>
                </a:solidFill>
              </a:rPr>
              <a:t>last full backup </a:t>
            </a:r>
            <a:r>
              <a:rPr lang="en-US" altLang="zh-CN" dirty="0"/>
              <a:t>created before the point-in-time of interest (call it </a:t>
            </a:r>
            <a:r>
              <a:rPr lang="en-US" altLang="zh-CN" dirty="0" err="1">
                <a:solidFill>
                  <a:srgbClr val="FF0000"/>
                </a:solidFill>
              </a:rPr>
              <a:t>t</a:t>
            </a:r>
            <a:r>
              <a:rPr lang="en-US" altLang="zh-CN" baseline="-25000" dirty="0" err="1">
                <a:solidFill>
                  <a:srgbClr val="FF0000"/>
                </a:solidFill>
              </a:rPr>
              <a:t>p</a:t>
            </a:r>
            <a:r>
              <a:rPr lang="en-US" altLang="zh-CN" dirty="0"/>
              <a:t>, which is 20:06:00 on March 11, 2020 in our example). When finished, note the binary log position up to which you have restored the server for later use, and </a:t>
            </a:r>
            <a:r>
              <a:rPr lang="en-US" altLang="zh-CN" dirty="0">
                <a:solidFill>
                  <a:srgbClr val="FF0000"/>
                </a:solidFill>
              </a:rPr>
              <a:t>restart the server</a:t>
            </a:r>
            <a:r>
              <a:rPr lang="en-US" altLang="zh-CN" dirty="0"/>
              <a:t>.</a:t>
            </a:r>
          </a:p>
          <a:p>
            <a:pPr lvl="2" fontAlgn="base"/>
            <a:r>
              <a:rPr lang="en-US" altLang="zh-CN" dirty="0"/>
              <a:t>Find the </a:t>
            </a:r>
            <a:r>
              <a:rPr lang="en-US" altLang="zh-CN" dirty="0">
                <a:solidFill>
                  <a:srgbClr val="FF0000"/>
                </a:solidFill>
              </a:rPr>
              <a:t>precise binary log event position </a:t>
            </a:r>
            <a:r>
              <a:rPr lang="en-US" altLang="zh-CN" dirty="0"/>
              <a:t>corresponding to the point in time up to which you want to restore your database. </a:t>
            </a:r>
          </a:p>
          <a:p>
            <a:pPr lvl="3" fontAlgn="base"/>
            <a:r>
              <a:rPr lang="en-US" altLang="zh-CN" dirty="0"/>
              <a:t>In our example, given that we know the rough time where the table deletion took place (</a:t>
            </a:r>
            <a:r>
              <a:rPr lang="en-US" altLang="zh-CN" dirty="0" err="1">
                <a:solidFill>
                  <a:srgbClr val="FF0000"/>
                </a:solidFill>
              </a:rPr>
              <a:t>t</a:t>
            </a:r>
            <a:r>
              <a:rPr lang="en-US" altLang="zh-CN" baseline="-25000" dirty="0" err="1">
                <a:solidFill>
                  <a:srgbClr val="FF0000"/>
                </a:solidFill>
              </a:rPr>
              <a:t>p</a:t>
            </a:r>
            <a:r>
              <a:rPr lang="en-US" altLang="zh-CN" dirty="0"/>
              <a:t>), we can find the log position by checking the log contents around that time using the </a:t>
            </a:r>
            <a:r>
              <a:rPr lang="en-US" altLang="zh-CN" b="1" dirty="0">
                <a:hlinkClick r:id="rId3" tooltip="4.6.8 mysqlbinlog — Utility for Processing Binary Log Files"/>
              </a:rPr>
              <a:t>mysqlbinlog</a:t>
            </a:r>
            <a:r>
              <a:rPr lang="en-US" altLang="zh-CN" dirty="0"/>
              <a:t> utility. </a:t>
            </a:r>
          </a:p>
          <a:p>
            <a:pPr lvl="3" fontAlgn="base"/>
            <a:r>
              <a:rPr lang="en-US" altLang="zh-CN" dirty="0"/>
              <a:t>Use the </a:t>
            </a:r>
            <a:r>
              <a:rPr lang="en-US" altLang="zh-CN" dirty="0">
                <a:hlinkClick r:id="rId4"/>
              </a:rPr>
              <a:t>--start-datetime</a:t>
            </a:r>
            <a:r>
              <a:rPr lang="en-US" altLang="zh-CN" dirty="0"/>
              <a:t> and </a:t>
            </a:r>
            <a:r>
              <a:rPr lang="en-US" altLang="zh-CN" dirty="0">
                <a:hlinkClick r:id="rId5"/>
              </a:rPr>
              <a:t>--stop-datetime</a:t>
            </a:r>
            <a:r>
              <a:rPr lang="en-US" altLang="zh-CN" dirty="0"/>
              <a:t> options to </a:t>
            </a:r>
            <a:r>
              <a:rPr lang="en-US" altLang="zh-CN" dirty="0">
                <a:solidFill>
                  <a:srgbClr val="FF0000"/>
                </a:solidFill>
              </a:rPr>
              <a:t>specify a short time period around </a:t>
            </a:r>
            <a:r>
              <a:rPr lang="en-US" altLang="zh-CN" dirty="0" err="1">
                <a:solidFill>
                  <a:srgbClr val="FF0000"/>
                </a:solidFill>
              </a:rPr>
              <a:t>t</a:t>
            </a:r>
            <a:r>
              <a:rPr lang="en-US" altLang="zh-CN" baseline="-25000" dirty="0" err="1">
                <a:solidFill>
                  <a:srgbClr val="FF0000"/>
                </a:solidFill>
              </a:rPr>
              <a:t>p</a:t>
            </a:r>
            <a:r>
              <a:rPr lang="en-US" altLang="zh-CN" dirty="0"/>
              <a:t>, and then look for the event in the output.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8A03B-D0A3-294B-A68A-398490C6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30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3351-5A7E-E24A-8376-819C334F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05708"/>
            <a:ext cx="6678742" cy="413814"/>
          </a:xfrm>
        </p:spPr>
        <p:txBody>
          <a:bodyPr/>
          <a:lstStyle/>
          <a:p>
            <a:r>
              <a:rPr kumimoji="1" lang="en-US" altLang="zh-CN" dirty="0"/>
              <a:t>Point-in-Time (Incremental) Recovery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DCFE8-9865-2D4A-9D2F-27ACFE85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7704856" cy="3994930"/>
          </a:xfrm>
        </p:spPr>
        <p:txBody>
          <a:bodyPr>
            <a:normAutofit/>
          </a:bodyPr>
          <a:lstStyle/>
          <a:p>
            <a:pPr fontAlgn="base"/>
            <a:r>
              <a:rPr lang="en-US" altLang="zh-CN" dirty="0"/>
              <a:t>Point-in-Time Recovery Using Event Positions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8A03B-D0A3-294B-A68A-398490C6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2395E0-5E64-3E46-90BD-14511E33C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219" y="1216863"/>
            <a:ext cx="5547562" cy="392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0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3351-5A7E-E24A-8376-819C334F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05708"/>
            <a:ext cx="6678742" cy="413814"/>
          </a:xfrm>
        </p:spPr>
        <p:txBody>
          <a:bodyPr/>
          <a:lstStyle/>
          <a:p>
            <a:r>
              <a:rPr kumimoji="1" lang="en-US" altLang="zh-CN" dirty="0"/>
              <a:t>Point-in-Time (Incremental) Recovery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DCFE8-9865-2D4A-9D2F-27ACFE85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8928992" cy="3994930"/>
          </a:xfrm>
        </p:spPr>
        <p:txBody>
          <a:bodyPr>
            <a:normAutofit/>
          </a:bodyPr>
          <a:lstStyle/>
          <a:p>
            <a:pPr fontAlgn="base"/>
            <a:r>
              <a:rPr lang="en-US" altLang="zh-CN" dirty="0"/>
              <a:t>Point-in-Time Recovery Using Event Positions</a:t>
            </a:r>
          </a:p>
          <a:p>
            <a:pPr lvl="1" fontAlgn="base"/>
            <a:r>
              <a:rPr lang="en-US" altLang="zh-CN" dirty="0"/>
              <a:t>Apply the events in binary log file to the server, starting with the log position your found in step 1 (assume it is 155) and ending at the position you have found in step 2 that is </a:t>
            </a:r>
            <a:r>
              <a:rPr lang="en-US" altLang="zh-CN" i="1" dirty="0">
                <a:solidFill>
                  <a:srgbClr val="FF0000"/>
                </a:solidFill>
              </a:rPr>
              <a:t>before</a:t>
            </a:r>
            <a:r>
              <a:rPr lang="en-US" altLang="zh-CN" dirty="0"/>
              <a:t> your point-in-time of interest (which is 232):</a:t>
            </a:r>
          </a:p>
          <a:p>
            <a:pPr marL="538163" lvl="1" indent="0" fontAlgn="base">
              <a:lnSpc>
                <a:spcPct val="110000"/>
              </a:lnSpc>
              <a:buNone/>
            </a:pPr>
            <a:r>
              <a:rPr lang="en-US" altLang="zh-CN" sz="142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sz="142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mysqlbinlog</a:t>
            </a:r>
            <a:r>
              <a:rPr lang="en-US" altLang="zh-CN" sz="142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--start-position=155 --stop-position=232 /var/lib/</a:t>
            </a:r>
            <a:r>
              <a:rPr lang="en-US" altLang="zh-CN" sz="142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zh-CN" sz="142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/bin.123456 \ | </a:t>
            </a:r>
            <a:r>
              <a:rPr lang="en-US" altLang="zh-CN" sz="142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zh-CN" sz="142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root -p</a:t>
            </a:r>
          </a:p>
          <a:p>
            <a:pPr lvl="1" fontAlgn="base"/>
            <a:r>
              <a:rPr lang="en-US" altLang="zh-CN" dirty="0"/>
              <a:t>Your database has now been restored to the point-in-time of interest, 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p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right before the table </a:t>
            </a:r>
            <a:r>
              <a:rPr lang="en-US" altLang="zh-CN" dirty="0" err="1">
                <a:solidFill>
                  <a:srgbClr val="FF0000"/>
                </a:solidFill>
              </a:rPr>
              <a:t>pets.cats</a:t>
            </a:r>
            <a:r>
              <a:rPr lang="en-US" altLang="zh-CN" dirty="0">
                <a:solidFill>
                  <a:srgbClr val="FF0000"/>
                </a:solidFill>
              </a:rPr>
              <a:t> was dropped</a:t>
            </a:r>
            <a:r>
              <a:rPr lang="en-US" altLang="zh-CN" dirty="0"/>
              <a:t>.</a:t>
            </a:r>
          </a:p>
          <a:p>
            <a:pPr lvl="1" fontAlgn="base"/>
            <a:r>
              <a:rPr lang="en-US" altLang="zh-CN" dirty="0"/>
              <a:t>Beyond the point-in-time recovery that has been finished, if you also want to </a:t>
            </a:r>
            <a:r>
              <a:rPr lang="en-US" altLang="zh-CN" dirty="0" err="1"/>
              <a:t>reexecute</a:t>
            </a:r>
            <a:r>
              <a:rPr lang="en-US" altLang="zh-CN" dirty="0"/>
              <a:t> all the statements </a:t>
            </a:r>
            <a:r>
              <a:rPr lang="en-US" altLang="zh-CN" i="1" dirty="0">
                <a:solidFill>
                  <a:srgbClr val="FF0000"/>
                </a:solidFill>
              </a:rPr>
              <a:t>after</a:t>
            </a:r>
            <a:r>
              <a:rPr lang="en-US" altLang="zh-CN" dirty="0"/>
              <a:t> your point-in-time of interest, use </a:t>
            </a:r>
            <a:r>
              <a:rPr lang="en-US" altLang="zh-CN" b="1" dirty="0">
                <a:hlinkClick r:id="rId3" tooltip="4.6.8 mysqlbinlog — Utility for Processing Binary Log Files"/>
              </a:rPr>
              <a:t>mysqlbinlog</a:t>
            </a:r>
            <a:r>
              <a:rPr lang="zh-CN" altLang="en-US" b="1" dirty="0"/>
              <a:t> </a:t>
            </a:r>
            <a:r>
              <a:rPr lang="en-US" altLang="zh-CN" dirty="0"/>
              <a:t>again to apply all the events </a:t>
            </a:r>
            <a:r>
              <a:rPr lang="en-US" altLang="zh-CN" dirty="0">
                <a:solidFill>
                  <a:srgbClr val="FF0000"/>
                </a:solidFill>
              </a:rPr>
              <a:t>after </a:t>
            </a:r>
            <a:r>
              <a:rPr lang="en-US" altLang="zh-CN" dirty="0" err="1">
                <a:solidFill>
                  <a:srgbClr val="FF0000"/>
                </a:solidFill>
              </a:rPr>
              <a:t>t</a:t>
            </a:r>
            <a:r>
              <a:rPr lang="en-US" altLang="zh-CN" baseline="-25000" dirty="0" err="1">
                <a:solidFill>
                  <a:srgbClr val="FF0000"/>
                </a:solidFill>
              </a:rPr>
              <a:t>p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/>
              <a:t>to the server. </a:t>
            </a:r>
          </a:p>
          <a:p>
            <a:pPr lvl="1" fontAlgn="base"/>
            <a:r>
              <a:rPr lang="en-US" altLang="zh-CN" dirty="0"/>
              <a:t>We noted in step 2 that after the statement we wanted to skip, the log is at position 355; we can use it for the </a:t>
            </a:r>
            <a:r>
              <a:rPr lang="en-US" altLang="zh-CN" dirty="0">
                <a:hlinkClick r:id="rId4"/>
              </a:rPr>
              <a:t>--start-position</a:t>
            </a:r>
            <a:r>
              <a:rPr lang="en-US" altLang="zh-CN" dirty="0"/>
              <a:t> option, so that any statements after the position are included:</a:t>
            </a:r>
          </a:p>
          <a:p>
            <a:pPr marL="538163" lvl="1" indent="0" fontAlgn="base">
              <a:lnSpc>
                <a:spcPct val="110000"/>
              </a:lnSpc>
              <a:buNone/>
            </a:pPr>
            <a:r>
              <a:rPr lang="en-US" altLang="zh-CN" sz="142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shell&gt; </a:t>
            </a:r>
            <a:r>
              <a:rPr lang="en-US" altLang="zh-CN" sz="142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mysqlbinlog</a:t>
            </a:r>
            <a:r>
              <a:rPr lang="en-US" altLang="zh-CN" sz="142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--start-position=355 /var/lib/</a:t>
            </a:r>
            <a:r>
              <a:rPr lang="en-US" altLang="zh-CN" sz="142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zh-CN" sz="142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/bin.123456 \ | </a:t>
            </a:r>
            <a:r>
              <a:rPr lang="en-US" altLang="zh-CN" sz="1425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zh-CN" sz="1425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root -p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8A03B-D0A3-294B-A68A-398490C6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81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1670" y="3327834"/>
            <a:ext cx="35103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Thank You!</a:t>
            </a:r>
            <a:endParaRPr lang="zh-CN" altLang="en-US" sz="45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08" y="489226"/>
            <a:ext cx="1848521" cy="51758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03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3351-5A7E-E24A-8376-819C334F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Backup and Recovery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DCFE8-9865-2D4A-9D2F-27ACFE853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Online Versus Offline Backups</a:t>
            </a:r>
          </a:p>
          <a:p>
            <a:pPr lvl="1" fontAlgn="base"/>
            <a:r>
              <a:rPr lang="en-US" altLang="zh-CN" dirty="0">
                <a:solidFill>
                  <a:srgbClr val="FF0000"/>
                </a:solidFill>
              </a:rPr>
              <a:t>Online</a:t>
            </a:r>
            <a:r>
              <a:rPr lang="en-US" altLang="zh-CN" dirty="0"/>
              <a:t> backups take place while the MySQL server is </a:t>
            </a:r>
            <a:r>
              <a:rPr lang="en-US" altLang="zh-CN" dirty="0">
                <a:solidFill>
                  <a:srgbClr val="FF0000"/>
                </a:solidFill>
              </a:rPr>
              <a:t>running</a:t>
            </a:r>
            <a:r>
              <a:rPr lang="en-US" altLang="zh-CN" dirty="0"/>
              <a:t> so that the database information can be obtained from the server. </a:t>
            </a:r>
          </a:p>
          <a:p>
            <a:pPr lvl="1" fontAlgn="base"/>
            <a:r>
              <a:rPr lang="en-US" altLang="zh-CN" dirty="0">
                <a:solidFill>
                  <a:srgbClr val="FF0000"/>
                </a:solidFill>
              </a:rPr>
              <a:t>Offline</a:t>
            </a:r>
            <a:r>
              <a:rPr lang="en-US" altLang="zh-CN" dirty="0"/>
              <a:t> backups take place while the server is </a:t>
            </a:r>
            <a:r>
              <a:rPr lang="en-US" altLang="zh-CN" dirty="0">
                <a:solidFill>
                  <a:srgbClr val="FF0000"/>
                </a:solidFill>
              </a:rPr>
              <a:t>stopped</a:t>
            </a:r>
            <a:r>
              <a:rPr lang="en-US" altLang="zh-CN" dirty="0"/>
              <a:t>. </a:t>
            </a:r>
          </a:p>
          <a:p>
            <a:pPr lvl="1" fontAlgn="base"/>
            <a:r>
              <a:rPr lang="en-US" altLang="zh-CN" dirty="0"/>
              <a:t>This distinction can also be described as “</a:t>
            </a:r>
            <a:r>
              <a:rPr lang="en-US" altLang="zh-CN" dirty="0">
                <a:solidFill>
                  <a:srgbClr val="FF0000"/>
                </a:solidFill>
              </a:rPr>
              <a:t>hot</a:t>
            </a:r>
            <a:r>
              <a:rPr lang="en-US" altLang="zh-CN" dirty="0"/>
              <a:t>” versus “</a:t>
            </a:r>
            <a:r>
              <a:rPr lang="en-US" altLang="zh-CN" dirty="0">
                <a:solidFill>
                  <a:srgbClr val="FF0000"/>
                </a:solidFill>
              </a:rPr>
              <a:t>cold</a:t>
            </a:r>
            <a:r>
              <a:rPr lang="en-US" altLang="zh-CN" dirty="0"/>
              <a:t>” backups; </a:t>
            </a:r>
          </a:p>
          <a:p>
            <a:pPr lvl="2" fontAlgn="base"/>
            <a:r>
              <a:rPr lang="en-US" altLang="zh-CN" dirty="0"/>
              <a:t>a “</a:t>
            </a:r>
            <a:r>
              <a:rPr lang="en-US" altLang="zh-CN" dirty="0">
                <a:solidFill>
                  <a:srgbClr val="FF0000"/>
                </a:solidFill>
              </a:rPr>
              <a:t>warm</a:t>
            </a:r>
            <a:r>
              <a:rPr lang="en-US" altLang="zh-CN" dirty="0"/>
              <a:t>” backup is one where the server remains </a:t>
            </a:r>
            <a:r>
              <a:rPr lang="en-US" altLang="zh-CN" dirty="0">
                <a:solidFill>
                  <a:srgbClr val="FF0000"/>
                </a:solidFill>
              </a:rPr>
              <a:t>running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but locked against modifying data </a:t>
            </a:r>
            <a:r>
              <a:rPr lang="en-US" altLang="zh-CN" dirty="0"/>
              <a:t>while you access database files externally.</a:t>
            </a:r>
          </a:p>
          <a:p>
            <a:pPr lvl="1" fontAlgn="base"/>
            <a:r>
              <a:rPr lang="en-US" altLang="zh-CN" dirty="0">
                <a:solidFill>
                  <a:srgbClr val="FF0000"/>
                </a:solidFill>
              </a:rPr>
              <a:t>Online</a:t>
            </a:r>
            <a:r>
              <a:rPr lang="en-US" altLang="zh-CN" dirty="0"/>
              <a:t> backup methods have these characteristics:</a:t>
            </a:r>
          </a:p>
          <a:p>
            <a:pPr lvl="2" fontAlgn="base"/>
            <a:r>
              <a:rPr lang="en-US" altLang="zh-CN" dirty="0"/>
              <a:t>The backup is </a:t>
            </a:r>
            <a:r>
              <a:rPr lang="en-US" altLang="zh-CN" dirty="0">
                <a:solidFill>
                  <a:srgbClr val="FF0000"/>
                </a:solidFill>
              </a:rPr>
              <a:t>less intrusive to other clients</a:t>
            </a:r>
            <a:r>
              <a:rPr lang="en-US" altLang="zh-CN" dirty="0"/>
              <a:t>, which can connect to the MySQL server during the backup and may be able to access data depending on what operations they need to perform.</a:t>
            </a:r>
          </a:p>
          <a:p>
            <a:pPr lvl="2" fontAlgn="base"/>
            <a:r>
              <a:rPr lang="en-US" altLang="zh-CN" dirty="0"/>
              <a:t>Care must be taken to </a:t>
            </a:r>
            <a:r>
              <a:rPr lang="en-US" altLang="zh-CN" dirty="0">
                <a:solidFill>
                  <a:srgbClr val="FF0000"/>
                </a:solidFill>
              </a:rPr>
              <a:t>impose appropriate locking </a:t>
            </a:r>
            <a:r>
              <a:rPr lang="en-US" altLang="zh-CN" dirty="0"/>
              <a:t>so that data modifications do not take place that would compromise backup integrity. The MySQL Enterprise Backup product </a:t>
            </a:r>
            <a:r>
              <a:rPr lang="en-US" altLang="zh-CN" dirty="0">
                <a:solidFill>
                  <a:srgbClr val="FF0000"/>
                </a:solidFill>
              </a:rPr>
              <a:t>does such locking automatically</a:t>
            </a:r>
            <a:r>
              <a:rPr lang="en-US" altLang="zh-CN" dirty="0"/>
              <a:t>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8A03B-D0A3-294B-A68A-398490C6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25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3351-5A7E-E24A-8376-819C334F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Backup and Recovery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DCFE8-9865-2D4A-9D2F-27ACFE853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Online Versus Offline Backups</a:t>
            </a:r>
          </a:p>
          <a:p>
            <a:pPr lvl="1" fontAlgn="base"/>
            <a:r>
              <a:rPr lang="en-US" altLang="zh-CN" dirty="0">
                <a:solidFill>
                  <a:srgbClr val="FF0000"/>
                </a:solidFill>
              </a:rPr>
              <a:t>Offline</a:t>
            </a:r>
            <a:r>
              <a:rPr lang="en-US" altLang="zh-CN" dirty="0"/>
              <a:t> backup methods have these characteristics:</a:t>
            </a:r>
          </a:p>
          <a:p>
            <a:pPr lvl="2" fontAlgn="base"/>
            <a:r>
              <a:rPr lang="en-US" altLang="zh-CN" dirty="0"/>
              <a:t>Clients can be </a:t>
            </a:r>
            <a:r>
              <a:rPr lang="en-US" altLang="zh-CN" dirty="0">
                <a:solidFill>
                  <a:srgbClr val="FF0000"/>
                </a:solidFill>
              </a:rPr>
              <a:t>affected adversely </a:t>
            </a:r>
            <a:r>
              <a:rPr lang="en-US" altLang="zh-CN" dirty="0"/>
              <a:t>because the server is </a:t>
            </a:r>
            <a:r>
              <a:rPr lang="en-US" altLang="zh-CN" dirty="0">
                <a:solidFill>
                  <a:srgbClr val="FF0000"/>
                </a:solidFill>
              </a:rPr>
              <a:t>unavailable during backup</a:t>
            </a:r>
            <a:r>
              <a:rPr lang="en-US" altLang="zh-CN" dirty="0"/>
              <a:t>. For that reason, such backups are often taken from a </a:t>
            </a:r>
            <a:r>
              <a:rPr lang="en-US" altLang="zh-CN" dirty="0">
                <a:solidFill>
                  <a:srgbClr val="FF0000"/>
                </a:solidFill>
              </a:rPr>
              <a:t>replica</a:t>
            </a:r>
            <a:r>
              <a:rPr lang="en-US" altLang="zh-CN" dirty="0"/>
              <a:t> that can be taken offline without harming availability.</a:t>
            </a:r>
          </a:p>
          <a:p>
            <a:pPr lvl="2" fontAlgn="base"/>
            <a:r>
              <a:rPr lang="en-US" altLang="zh-CN" dirty="0"/>
              <a:t>The backup procedure is </a:t>
            </a:r>
            <a:r>
              <a:rPr lang="en-US" altLang="zh-CN" dirty="0">
                <a:solidFill>
                  <a:srgbClr val="FF0000"/>
                </a:solidFill>
              </a:rPr>
              <a:t>simpler</a:t>
            </a:r>
            <a:r>
              <a:rPr lang="en-US" altLang="zh-CN" dirty="0"/>
              <a:t> because there is no possibility of interference from client activity.</a:t>
            </a:r>
          </a:p>
          <a:p>
            <a:pPr lvl="1" fontAlgn="base"/>
            <a:r>
              <a:rPr lang="en-US" altLang="zh-CN" dirty="0"/>
              <a:t>A similar distinction between </a:t>
            </a:r>
            <a:r>
              <a:rPr lang="en-US" altLang="zh-CN" dirty="0">
                <a:solidFill>
                  <a:srgbClr val="FF0000"/>
                </a:solidFill>
              </a:rPr>
              <a:t>online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offline</a:t>
            </a:r>
            <a:r>
              <a:rPr lang="en-US" altLang="zh-CN" dirty="0"/>
              <a:t> applies for recovery operations, and similar characteristics apply. </a:t>
            </a:r>
          </a:p>
          <a:p>
            <a:pPr lvl="2" fontAlgn="base"/>
            <a:r>
              <a:rPr lang="en-US" altLang="zh-CN" dirty="0"/>
              <a:t>However, it is more likely for clients to be affected by online recovery than by online backup because </a:t>
            </a:r>
            <a:r>
              <a:rPr lang="en-US" altLang="zh-CN" dirty="0">
                <a:solidFill>
                  <a:srgbClr val="FF0000"/>
                </a:solidFill>
              </a:rPr>
              <a:t>recovery requires stronger locking</a:t>
            </a:r>
            <a:r>
              <a:rPr lang="en-US" altLang="zh-CN" dirty="0"/>
              <a:t>. </a:t>
            </a:r>
          </a:p>
          <a:p>
            <a:pPr lvl="2" fontAlgn="base"/>
            <a:r>
              <a:rPr lang="en-US" altLang="zh-CN" dirty="0"/>
              <a:t>During backup, clients might be able to read data while it is being backed up. Recovery modifies data and does not just read it, so clients must be </a:t>
            </a:r>
            <a:r>
              <a:rPr lang="en-US" altLang="zh-CN" dirty="0">
                <a:solidFill>
                  <a:srgbClr val="FF0000"/>
                </a:solidFill>
              </a:rPr>
              <a:t>prevented from accessing data while it is being restored</a:t>
            </a:r>
            <a:r>
              <a:rPr lang="en-US" altLang="zh-CN" dirty="0"/>
              <a:t>.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8A03B-D0A3-294B-A68A-398490C6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02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3351-5A7E-E24A-8376-819C334F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Backup and Recovery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DCFE8-9865-2D4A-9D2F-27ACFE853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dirty="0"/>
              <a:t>Local Versus Remote Backups</a:t>
            </a:r>
          </a:p>
          <a:p>
            <a:pPr lvl="1" fontAlgn="base"/>
            <a:r>
              <a:rPr lang="en-US" altLang="zh-CN" dirty="0"/>
              <a:t>A </a:t>
            </a:r>
            <a:r>
              <a:rPr lang="en-US" altLang="zh-CN" dirty="0">
                <a:solidFill>
                  <a:srgbClr val="FF0000"/>
                </a:solidFill>
              </a:rPr>
              <a:t>local</a:t>
            </a:r>
            <a:r>
              <a:rPr lang="en-US" altLang="zh-CN" dirty="0"/>
              <a:t> backup is performed </a:t>
            </a:r>
            <a:r>
              <a:rPr lang="en-US" altLang="zh-CN" dirty="0">
                <a:solidFill>
                  <a:srgbClr val="FF0000"/>
                </a:solidFill>
              </a:rPr>
              <a:t>on the same host </a:t>
            </a:r>
            <a:r>
              <a:rPr lang="en-US" altLang="zh-CN" dirty="0"/>
              <a:t>where the MySQL server runs, </a:t>
            </a:r>
          </a:p>
          <a:p>
            <a:pPr lvl="2" fontAlgn="base"/>
            <a:r>
              <a:rPr lang="en-US" altLang="zh-CN" dirty="0"/>
              <a:t>whereas a </a:t>
            </a:r>
            <a:r>
              <a:rPr lang="en-US" altLang="zh-CN" dirty="0">
                <a:solidFill>
                  <a:srgbClr val="FF0000"/>
                </a:solidFill>
              </a:rPr>
              <a:t>remote</a:t>
            </a:r>
            <a:r>
              <a:rPr lang="en-US" altLang="zh-CN" dirty="0"/>
              <a:t> backup is done from </a:t>
            </a:r>
            <a:r>
              <a:rPr lang="en-US" altLang="zh-CN" dirty="0">
                <a:solidFill>
                  <a:srgbClr val="FF0000"/>
                </a:solidFill>
              </a:rPr>
              <a:t>a different host</a:t>
            </a:r>
            <a:r>
              <a:rPr lang="en-US" altLang="zh-CN" dirty="0"/>
              <a:t>. For some types of backups, the backup can be initiated from a remote host even if the output is written locally on the server host.</a:t>
            </a:r>
          </a:p>
          <a:p>
            <a:pPr lvl="2" fontAlgn="base"/>
            <a:r>
              <a:rPr lang="en-US" altLang="zh-CN" b="1" dirty="0">
                <a:hlinkClick r:id="rId2" tooltip="4.5.4 mysqldump — A Database Backup Program"/>
              </a:rPr>
              <a:t>mysqldump</a:t>
            </a:r>
            <a:r>
              <a:rPr lang="en-US" altLang="zh-CN" dirty="0"/>
              <a:t> can connect to local or remote servers. </a:t>
            </a:r>
          </a:p>
          <a:p>
            <a:pPr lvl="3" fontAlgn="base"/>
            <a:r>
              <a:rPr lang="en-US" altLang="zh-CN" dirty="0"/>
              <a:t>For </a:t>
            </a:r>
            <a:r>
              <a:rPr lang="en-US" altLang="zh-CN" dirty="0">
                <a:solidFill>
                  <a:srgbClr val="FF0000"/>
                </a:solidFill>
              </a:rPr>
              <a:t>SQL output </a:t>
            </a:r>
            <a:r>
              <a:rPr lang="en-US" altLang="zh-CN" dirty="0"/>
              <a:t>(CREATE and </a:t>
            </a:r>
            <a:r>
              <a:rPr lang="en-US" altLang="zh-CN" dirty="0">
                <a:hlinkClick r:id="rId3" tooltip="13.2.6 INSERT Statement"/>
              </a:rPr>
              <a:t>INSERT</a:t>
            </a:r>
            <a:r>
              <a:rPr lang="en-US" altLang="zh-CN" dirty="0"/>
              <a:t> statements), local or remote dumps can be done and generate output </a:t>
            </a:r>
            <a:r>
              <a:rPr lang="en-US" altLang="zh-CN" dirty="0">
                <a:solidFill>
                  <a:srgbClr val="FF0000"/>
                </a:solidFill>
              </a:rPr>
              <a:t>on the client</a:t>
            </a:r>
            <a:r>
              <a:rPr lang="en-US" altLang="zh-CN" dirty="0"/>
              <a:t>. </a:t>
            </a:r>
          </a:p>
          <a:p>
            <a:pPr lvl="3" fontAlgn="base"/>
            <a:r>
              <a:rPr lang="en-US" altLang="zh-CN" dirty="0"/>
              <a:t>For </a:t>
            </a:r>
            <a:r>
              <a:rPr lang="en-US" altLang="zh-CN" dirty="0">
                <a:solidFill>
                  <a:srgbClr val="FF0000"/>
                </a:solidFill>
              </a:rPr>
              <a:t>delimited-text output </a:t>
            </a:r>
            <a:r>
              <a:rPr lang="en-US" altLang="zh-CN" dirty="0"/>
              <a:t>(with the </a:t>
            </a:r>
            <a:r>
              <a:rPr lang="en-US" altLang="zh-CN" dirty="0">
                <a:hlinkClick r:id="rId4"/>
              </a:rPr>
              <a:t>--tab</a:t>
            </a:r>
            <a:r>
              <a:rPr lang="en-US" altLang="zh-CN" dirty="0"/>
              <a:t> option), data files are created </a:t>
            </a:r>
            <a:r>
              <a:rPr lang="en-US" altLang="zh-CN" dirty="0">
                <a:solidFill>
                  <a:srgbClr val="FF0000"/>
                </a:solidFill>
              </a:rPr>
              <a:t>on the server host</a:t>
            </a:r>
            <a:r>
              <a:rPr lang="en-US" altLang="zh-CN" dirty="0"/>
              <a:t>.</a:t>
            </a:r>
          </a:p>
          <a:p>
            <a:pPr lvl="2" fontAlgn="base"/>
            <a:r>
              <a:rPr lang="en-US" altLang="zh-CN" dirty="0">
                <a:hlinkClick r:id="rId5" tooltip="13.2.10.1 SELECT ... INTO Statement"/>
              </a:rPr>
              <a:t>SELECT ... INTO OUTFILE</a:t>
            </a:r>
            <a:r>
              <a:rPr lang="en-US" altLang="zh-CN" dirty="0"/>
              <a:t> can be initiated from a local or remote client host, but the output file is created </a:t>
            </a:r>
            <a:r>
              <a:rPr lang="en-US" altLang="zh-CN" dirty="0">
                <a:solidFill>
                  <a:srgbClr val="FF0000"/>
                </a:solidFill>
              </a:rPr>
              <a:t>on the server host</a:t>
            </a:r>
            <a:r>
              <a:rPr lang="en-US" altLang="zh-CN" dirty="0"/>
              <a:t>.</a:t>
            </a:r>
          </a:p>
          <a:p>
            <a:pPr lvl="2" fontAlgn="base"/>
            <a:r>
              <a:rPr lang="en-US" altLang="zh-CN" dirty="0">
                <a:solidFill>
                  <a:srgbClr val="FF0000"/>
                </a:solidFill>
              </a:rPr>
              <a:t>Physical</a:t>
            </a:r>
            <a:r>
              <a:rPr lang="en-US" altLang="zh-CN" dirty="0"/>
              <a:t> backup methods typically are initiated </a:t>
            </a:r>
            <a:r>
              <a:rPr lang="en-US" altLang="zh-CN" dirty="0">
                <a:solidFill>
                  <a:srgbClr val="FF0000"/>
                </a:solidFill>
              </a:rPr>
              <a:t>locally</a:t>
            </a:r>
            <a:r>
              <a:rPr lang="en-US" altLang="zh-CN" dirty="0"/>
              <a:t> on the MySQL server host so that the server can be taken </a:t>
            </a:r>
            <a:r>
              <a:rPr lang="en-US" altLang="zh-CN" dirty="0">
                <a:solidFill>
                  <a:srgbClr val="FF0000"/>
                </a:solidFill>
              </a:rPr>
              <a:t>offline</a:t>
            </a:r>
            <a:r>
              <a:rPr lang="en-US" altLang="zh-CN" dirty="0"/>
              <a:t>, although the destination for copied files might be remote.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8A03B-D0A3-294B-A68A-398490C6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78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3351-5A7E-E24A-8376-819C334F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Backup and Recovery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DCFE8-9865-2D4A-9D2F-27ACFE853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dirty="0"/>
              <a:t>Snapshot Backups</a:t>
            </a:r>
          </a:p>
          <a:p>
            <a:pPr lvl="1"/>
            <a:r>
              <a:rPr lang="en-US" altLang="zh-CN" dirty="0"/>
              <a:t>Some file system implementations enable “</a:t>
            </a:r>
            <a:r>
              <a:rPr lang="en-US" altLang="zh-CN" dirty="0">
                <a:solidFill>
                  <a:srgbClr val="FF0000"/>
                </a:solidFill>
              </a:rPr>
              <a:t>snapshots</a:t>
            </a:r>
            <a:r>
              <a:rPr lang="en-US" altLang="zh-CN" dirty="0"/>
              <a:t>” to be taken. </a:t>
            </a:r>
          </a:p>
          <a:p>
            <a:pPr lvl="1"/>
            <a:r>
              <a:rPr lang="en-US" altLang="zh-CN" dirty="0"/>
              <a:t>These provide </a:t>
            </a:r>
            <a:r>
              <a:rPr lang="en-US" altLang="zh-CN" dirty="0">
                <a:solidFill>
                  <a:srgbClr val="FF0000"/>
                </a:solidFill>
              </a:rPr>
              <a:t>logical copies </a:t>
            </a:r>
            <a:r>
              <a:rPr lang="en-US" altLang="zh-CN" dirty="0"/>
              <a:t>of the file system at a given point in time, </a:t>
            </a:r>
            <a:r>
              <a:rPr lang="en-US" altLang="zh-CN" dirty="0">
                <a:solidFill>
                  <a:srgbClr val="FF0000"/>
                </a:solidFill>
              </a:rPr>
              <a:t>without requiring a physical copy of the entire file system</a:t>
            </a:r>
            <a:r>
              <a:rPr lang="en-US" altLang="zh-CN" dirty="0"/>
              <a:t>. </a:t>
            </a:r>
          </a:p>
          <a:p>
            <a:pPr lvl="2"/>
            <a:r>
              <a:rPr lang="en-US" altLang="zh-CN" dirty="0"/>
              <a:t>(For example, the implementation may use </a:t>
            </a:r>
            <a:r>
              <a:rPr lang="en-US" altLang="zh-CN" dirty="0">
                <a:solidFill>
                  <a:srgbClr val="FF0000"/>
                </a:solidFill>
              </a:rPr>
              <a:t>copy-on-write</a:t>
            </a:r>
            <a:r>
              <a:rPr lang="en-US" altLang="zh-CN" dirty="0"/>
              <a:t> techniques so that only parts of the file system </a:t>
            </a:r>
            <a:r>
              <a:rPr lang="en-US" altLang="zh-CN" dirty="0">
                <a:solidFill>
                  <a:srgbClr val="FF0000"/>
                </a:solidFill>
              </a:rPr>
              <a:t>modified after the snapshot </a:t>
            </a:r>
            <a:r>
              <a:rPr lang="en-US" altLang="zh-CN" dirty="0"/>
              <a:t>time need be copied.) </a:t>
            </a:r>
          </a:p>
          <a:p>
            <a:pPr lvl="1"/>
            <a:r>
              <a:rPr lang="en-US" altLang="zh-CN" dirty="0"/>
              <a:t>MySQL itself </a:t>
            </a:r>
            <a:r>
              <a:rPr lang="en-US" altLang="zh-CN" dirty="0">
                <a:solidFill>
                  <a:srgbClr val="FF0000"/>
                </a:solidFill>
              </a:rPr>
              <a:t>does not </a:t>
            </a:r>
            <a:r>
              <a:rPr lang="en-US" altLang="zh-CN" dirty="0"/>
              <a:t>provide the capability for taking file system snapshots. </a:t>
            </a:r>
          </a:p>
          <a:p>
            <a:pPr lvl="2"/>
            <a:r>
              <a:rPr lang="en-US" altLang="zh-CN" dirty="0"/>
              <a:t>It is available through </a:t>
            </a:r>
            <a:r>
              <a:rPr lang="en-US" altLang="zh-CN" dirty="0">
                <a:solidFill>
                  <a:srgbClr val="FF0000"/>
                </a:solidFill>
              </a:rPr>
              <a:t>third-party</a:t>
            </a:r>
            <a:r>
              <a:rPr lang="en-US" altLang="zh-CN" dirty="0"/>
              <a:t> solutions such as Veritas, LVM, or ZFS.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8A03B-D0A3-294B-A68A-398490C6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71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3351-5A7E-E24A-8376-819C334F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Backup and Recovery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DCFE8-9865-2D4A-9D2F-27ACFE853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dirty="0"/>
              <a:t>Full Versus Incremental Backups</a:t>
            </a:r>
          </a:p>
          <a:p>
            <a:pPr lvl="1" fontAlgn="base"/>
            <a:r>
              <a:rPr lang="en-US" altLang="zh-CN" dirty="0"/>
              <a:t>A </a:t>
            </a:r>
            <a:r>
              <a:rPr lang="en-US" altLang="zh-CN" dirty="0">
                <a:solidFill>
                  <a:srgbClr val="FF0000"/>
                </a:solidFill>
              </a:rPr>
              <a:t>full</a:t>
            </a:r>
            <a:r>
              <a:rPr lang="en-US" altLang="zh-CN" dirty="0"/>
              <a:t> backup includes all data managed by a MySQL server at a given point in time. </a:t>
            </a:r>
          </a:p>
          <a:p>
            <a:pPr lvl="1" fontAlgn="base"/>
            <a:r>
              <a:rPr lang="en-US" altLang="zh-CN" dirty="0"/>
              <a:t>An </a:t>
            </a:r>
            <a:r>
              <a:rPr lang="en-US" altLang="zh-CN" dirty="0">
                <a:solidFill>
                  <a:srgbClr val="FF0000"/>
                </a:solidFill>
              </a:rPr>
              <a:t>incremental</a:t>
            </a:r>
            <a:r>
              <a:rPr lang="en-US" altLang="zh-CN" dirty="0"/>
              <a:t> backup consists of the changes made to the data during a given time span (from one point in time to another). </a:t>
            </a:r>
          </a:p>
          <a:p>
            <a:pPr lvl="1" fontAlgn="base"/>
            <a:r>
              <a:rPr lang="en-US" altLang="zh-CN" dirty="0"/>
              <a:t>MySQL has different ways to perform full backups. </a:t>
            </a:r>
          </a:p>
          <a:p>
            <a:pPr lvl="1" fontAlgn="base"/>
            <a:r>
              <a:rPr lang="en-US" altLang="zh-CN" dirty="0"/>
              <a:t>Incremental backups are made possible by enabling the server's </a:t>
            </a:r>
            <a:r>
              <a:rPr lang="en-US" altLang="zh-CN" dirty="0">
                <a:solidFill>
                  <a:srgbClr val="FF0000"/>
                </a:solidFill>
              </a:rPr>
              <a:t>binary log</a:t>
            </a:r>
            <a:r>
              <a:rPr lang="en-US" altLang="zh-CN" dirty="0"/>
              <a:t>, which the server uses </a:t>
            </a:r>
            <a:r>
              <a:rPr lang="en-US" altLang="zh-CN" dirty="0">
                <a:solidFill>
                  <a:srgbClr val="FF0000"/>
                </a:solidFill>
              </a:rPr>
              <a:t>to record data changes</a:t>
            </a:r>
            <a:r>
              <a:rPr lang="en-US" altLang="zh-CN" dirty="0"/>
              <a:t>.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8A03B-D0A3-294B-A68A-398490C6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076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38839</TotalTime>
  <Words>5798</Words>
  <Application>Microsoft Macintosh PowerPoint</Application>
  <PresentationFormat>全屏显示(16:9)</PresentationFormat>
  <Paragraphs>456</Paragraphs>
  <Slides>46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6" baseType="lpstr">
      <vt:lpstr>DengXian</vt:lpstr>
      <vt:lpstr>微软雅黑</vt:lpstr>
      <vt:lpstr>Arial</vt:lpstr>
      <vt:lpstr>Calibri</vt:lpstr>
      <vt:lpstr>Cambria</vt:lpstr>
      <vt:lpstr>Consolas</vt:lpstr>
      <vt:lpstr>Courier New</vt:lpstr>
      <vt:lpstr>Tahoma</vt:lpstr>
      <vt:lpstr>Times New Roman</vt:lpstr>
      <vt:lpstr>Office 主题​​</vt:lpstr>
      <vt:lpstr>Architecture of Enterprise Applications 13  MySQL Backup &amp; Recovery</vt:lpstr>
      <vt:lpstr>Contents and Objectives</vt:lpstr>
      <vt:lpstr>Backup and Recovery</vt:lpstr>
      <vt:lpstr>Backup and Recovery Types</vt:lpstr>
      <vt:lpstr>Backup and Recovery Types</vt:lpstr>
      <vt:lpstr>Backup and Recovery Types</vt:lpstr>
      <vt:lpstr>Backup and Recovery Types</vt:lpstr>
      <vt:lpstr>Backup and Recovery Types</vt:lpstr>
      <vt:lpstr>Backup and Recovery Types</vt:lpstr>
      <vt:lpstr>Backup and Recovery Types</vt:lpstr>
      <vt:lpstr>Database Backup Methods</vt:lpstr>
      <vt:lpstr>Database Backup Methods</vt:lpstr>
      <vt:lpstr>Database Backup Methods</vt:lpstr>
      <vt:lpstr>Database Backup Methods</vt:lpstr>
      <vt:lpstr>Database Backup Methods</vt:lpstr>
      <vt:lpstr>Database Backup Methods</vt:lpstr>
      <vt:lpstr>Example Backup and Recovery Strategy</vt:lpstr>
      <vt:lpstr>Example Backup and Recovery Strategy</vt:lpstr>
      <vt:lpstr>Example Backup and Recovery Strategy</vt:lpstr>
      <vt:lpstr>Example Backup and Recovery Strategy</vt:lpstr>
      <vt:lpstr>Example Backup and Recovery Strategy</vt:lpstr>
      <vt:lpstr>Example Backup and Recovery Strategy</vt:lpstr>
      <vt:lpstr>Example Backup and Recovery Strategy</vt:lpstr>
      <vt:lpstr>Example Backup and Recovery Strategy</vt:lpstr>
      <vt:lpstr>Using mysqldump for Backups</vt:lpstr>
      <vt:lpstr>Using mysqldump for Backups</vt:lpstr>
      <vt:lpstr>Using mysqldump for Backups</vt:lpstr>
      <vt:lpstr>Using mysqldump for Backups</vt:lpstr>
      <vt:lpstr>Using mysqldump for Backups</vt:lpstr>
      <vt:lpstr>Using mysqldump for Backups</vt:lpstr>
      <vt:lpstr>mysqldump Tips</vt:lpstr>
      <vt:lpstr>mysqldump Tips</vt:lpstr>
      <vt:lpstr>mysqldump Tips</vt:lpstr>
      <vt:lpstr>mysqldump Tips</vt:lpstr>
      <vt:lpstr>mysqldump Tips</vt:lpstr>
      <vt:lpstr>mysqldump Tips</vt:lpstr>
      <vt:lpstr>mysqldump Tips</vt:lpstr>
      <vt:lpstr>Point-in-Time (Incremental) Recovery</vt:lpstr>
      <vt:lpstr>Point-in-Time (Incremental) Recovery</vt:lpstr>
      <vt:lpstr>Point-in-Time (Incremental) Recovery</vt:lpstr>
      <vt:lpstr>Point-in-Time (Incremental) Recovery</vt:lpstr>
      <vt:lpstr>Point-in-Time (Incremental) Recovery</vt:lpstr>
      <vt:lpstr>Point-in-Time (Incremental) Recovery</vt:lpstr>
      <vt:lpstr>Point-in-Time (Incremental) Recovery</vt:lpstr>
      <vt:lpstr>Point-in-Time (Incremental) Recovery</vt:lpstr>
      <vt:lpstr>PowerPoint 演示文稿</vt:lpstr>
    </vt:vector>
  </TitlesOfParts>
  <Company>REINS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REINS PPT</dc:title>
  <dc:subject>REINS BLUE</dc:subject>
  <dc:creator>REINS</dc:creator>
  <cp:lastModifiedBy>haopeng chen</cp:lastModifiedBy>
  <cp:revision>1700</cp:revision>
  <cp:lastPrinted>2018-03-25T12:18:37Z</cp:lastPrinted>
  <dcterms:created xsi:type="dcterms:W3CDTF">2011-12-13T14:18:46Z</dcterms:created>
  <dcterms:modified xsi:type="dcterms:W3CDTF">2023-09-24T13:56:53Z</dcterms:modified>
</cp:coreProperties>
</file>