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8" r:id="rId1"/>
  </p:sldMasterIdLst>
  <p:notesMasterIdLst>
    <p:notesMasterId r:id="rId76"/>
  </p:notesMasterIdLst>
  <p:sldIdLst>
    <p:sldId id="256" r:id="rId2"/>
    <p:sldId id="594" r:id="rId3"/>
    <p:sldId id="520" r:id="rId4"/>
    <p:sldId id="521" r:id="rId5"/>
    <p:sldId id="522" r:id="rId6"/>
    <p:sldId id="523" r:id="rId7"/>
    <p:sldId id="524" r:id="rId8"/>
    <p:sldId id="525" r:id="rId9"/>
    <p:sldId id="526" r:id="rId10"/>
    <p:sldId id="527" r:id="rId11"/>
    <p:sldId id="528" r:id="rId12"/>
    <p:sldId id="529" r:id="rId13"/>
    <p:sldId id="530" r:id="rId14"/>
    <p:sldId id="531" r:id="rId15"/>
    <p:sldId id="532" r:id="rId16"/>
    <p:sldId id="533" r:id="rId17"/>
    <p:sldId id="534" r:id="rId18"/>
    <p:sldId id="535" r:id="rId19"/>
    <p:sldId id="536" r:id="rId20"/>
    <p:sldId id="537" r:id="rId21"/>
    <p:sldId id="538" r:id="rId22"/>
    <p:sldId id="539" r:id="rId23"/>
    <p:sldId id="540" r:id="rId24"/>
    <p:sldId id="541" r:id="rId25"/>
    <p:sldId id="542" r:id="rId26"/>
    <p:sldId id="543" r:id="rId27"/>
    <p:sldId id="544" r:id="rId28"/>
    <p:sldId id="545" r:id="rId29"/>
    <p:sldId id="546" r:id="rId30"/>
    <p:sldId id="547" r:id="rId31"/>
    <p:sldId id="548" r:id="rId32"/>
    <p:sldId id="549" r:id="rId33"/>
    <p:sldId id="550" r:id="rId34"/>
    <p:sldId id="551" r:id="rId35"/>
    <p:sldId id="552" r:id="rId36"/>
    <p:sldId id="553" r:id="rId37"/>
    <p:sldId id="555" r:id="rId38"/>
    <p:sldId id="554" r:id="rId39"/>
    <p:sldId id="556" r:id="rId40"/>
    <p:sldId id="557" r:id="rId41"/>
    <p:sldId id="558" r:id="rId42"/>
    <p:sldId id="559" r:id="rId43"/>
    <p:sldId id="560" r:id="rId44"/>
    <p:sldId id="561" r:id="rId45"/>
    <p:sldId id="562" r:id="rId46"/>
    <p:sldId id="563" r:id="rId47"/>
    <p:sldId id="564" r:id="rId48"/>
    <p:sldId id="565" r:id="rId49"/>
    <p:sldId id="566" r:id="rId50"/>
    <p:sldId id="568" r:id="rId51"/>
    <p:sldId id="569" r:id="rId52"/>
    <p:sldId id="570" r:id="rId53"/>
    <p:sldId id="571" r:id="rId54"/>
    <p:sldId id="572" r:id="rId55"/>
    <p:sldId id="573" r:id="rId56"/>
    <p:sldId id="574" r:id="rId57"/>
    <p:sldId id="575" r:id="rId58"/>
    <p:sldId id="576" r:id="rId59"/>
    <p:sldId id="577" r:id="rId60"/>
    <p:sldId id="579" r:id="rId61"/>
    <p:sldId id="580" r:id="rId62"/>
    <p:sldId id="581" r:id="rId63"/>
    <p:sldId id="582" r:id="rId64"/>
    <p:sldId id="583" r:id="rId65"/>
    <p:sldId id="584" r:id="rId66"/>
    <p:sldId id="585" r:id="rId67"/>
    <p:sldId id="586" r:id="rId68"/>
    <p:sldId id="587" r:id="rId69"/>
    <p:sldId id="588" r:id="rId70"/>
    <p:sldId id="589" r:id="rId71"/>
    <p:sldId id="590" r:id="rId72"/>
    <p:sldId id="591" r:id="rId73"/>
    <p:sldId id="593" r:id="rId74"/>
    <p:sldId id="259" r:id="rId7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DBD8CF"/>
    <a:srgbClr val="C9C8B7"/>
    <a:srgbClr val="B9B799"/>
    <a:srgbClr val="A2F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376" autoAdjust="0"/>
    <p:restoredTop sz="89592" autoAdjust="0"/>
  </p:normalViewPr>
  <p:slideViewPr>
    <p:cSldViewPr>
      <p:cViewPr varScale="1">
        <p:scale>
          <a:sx n="152" d="100"/>
          <a:sy n="152" d="100"/>
        </p:scale>
        <p:origin x="720" y="184"/>
      </p:cViewPr>
      <p:guideLst>
        <p:guide orient="horz" pos="1620"/>
        <p:guide pos="2880"/>
      </p:guideLst>
    </p:cSldViewPr>
  </p:slideViewPr>
  <p:outlineViewPr>
    <p:cViewPr>
      <p:scale>
        <a:sx n="33" d="100"/>
        <a:sy n="33" d="100"/>
      </p:scale>
      <p:origin x="0" y="0"/>
    </p:cViewPr>
  </p:outlineViewPr>
  <p:notesTextViewPr>
    <p:cViewPr>
      <p:scale>
        <a:sx n="140" d="100"/>
        <a:sy n="140" d="100"/>
      </p:scale>
      <p:origin x="0" y="0"/>
    </p:cViewPr>
  </p:notesTextViewPr>
  <p:sorterViewPr>
    <p:cViewPr varScale="1">
      <p:scale>
        <a:sx n="1" d="1"/>
        <a:sy n="1" d="1"/>
      </p:scale>
      <p:origin x="0" y="116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70D2F6-41A1-4FB9-8DEA-0C65FD35AB0D}" type="datetimeFigureOut">
              <a:rPr lang="zh-CN" altLang="en-US" smtClean="0"/>
              <a:t>2023/10/31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1221B5-E10A-485A-AB8F-213CB661A8F5}" type="slidenum">
              <a:rPr lang="zh-CN" altLang="en-US" smtClean="0"/>
              <a:t>‹#›</a:t>
            </a:fld>
            <a:endParaRPr lang="zh-CN" altLang="en-US"/>
          </a:p>
        </p:txBody>
      </p:sp>
    </p:spTree>
    <p:extLst>
      <p:ext uri="{BB962C8B-B14F-4D97-AF65-F5344CB8AC3E}">
        <p14:creationId xmlns:p14="http://schemas.microsoft.com/office/powerpoint/2010/main" val="16578747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1</a:t>
            </a:fld>
            <a:endParaRPr lang="zh-CN" altLang="en-US"/>
          </a:p>
        </p:txBody>
      </p:sp>
    </p:spTree>
    <p:extLst>
      <p:ext uri="{BB962C8B-B14F-4D97-AF65-F5344CB8AC3E}">
        <p14:creationId xmlns:p14="http://schemas.microsoft.com/office/powerpoint/2010/main" val="17941501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41</a:t>
            </a:fld>
            <a:endParaRPr lang="zh-CN" altLang="en-US"/>
          </a:p>
        </p:txBody>
      </p:sp>
    </p:spTree>
    <p:extLst>
      <p:ext uri="{BB962C8B-B14F-4D97-AF65-F5344CB8AC3E}">
        <p14:creationId xmlns:p14="http://schemas.microsoft.com/office/powerpoint/2010/main" val="2812209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42</a:t>
            </a:fld>
            <a:endParaRPr lang="zh-CN" altLang="en-US"/>
          </a:p>
        </p:txBody>
      </p:sp>
    </p:spTree>
    <p:extLst>
      <p:ext uri="{BB962C8B-B14F-4D97-AF65-F5344CB8AC3E}">
        <p14:creationId xmlns:p14="http://schemas.microsoft.com/office/powerpoint/2010/main" val="1971059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43</a:t>
            </a:fld>
            <a:endParaRPr lang="zh-CN" altLang="en-US"/>
          </a:p>
        </p:txBody>
      </p:sp>
    </p:spTree>
    <p:extLst>
      <p:ext uri="{BB962C8B-B14F-4D97-AF65-F5344CB8AC3E}">
        <p14:creationId xmlns:p14="http://schemas.microsoft.com/office/powerpoint/2010/main" val="185165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44</a:t>
            </a:fld>
            <a:endParaRPr lang="zh-CN" altLang="en-US"/>
          </a:p>
        </p:txBody>
      </p:sp>
    </p:spTree>
    <p:extLst>
      <p:ext uri="{BB962C8B-B14F-4D97-AF65-F5344CB8AC3E}">
        <p14:creationId xmlns:p14="http://schemas.microsoft.com/office/powerpoint/2010/main" val="15992266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45</a:t>
            </a:fld>
            <a:endParaRPr lang="zh-CN" altLang="en-US"/>
          </a:p>
        </p:txBody>
      </p:sp>
    </p:spTree>
    <p:extLst>
      <p:ext uri="{BB962C8B-B14F-4D97-AF65-F5344CB8AC3E}">
        <p14:creationId xmlns:p14="http://schemas.microsoft.com/office/powerpoint/2010/main" val="4115522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46</a:t>
            </a:fld>
            <a:endParaRPr lang="zh-CN" altLang="en-US"/>
          </a:p>
        </p:txBody>
      </p:sp>
    </p:spTree>
    <p:extLst>
      <p:ext uri="{BB962C8B-B14F-4D97-AF65-F5344CB8AC3E}">
        <p14:creationId xmlns:p14="http://schemas.microsoft.com/office/powerpoint/2010/main" val="4151036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47</a:t>
            </a:fld>
            <a:endParaRPr lang="zh-CN" altLang="en-US"/>
          </a:p>
        </p:txBody>
      </p:sp>
    </p:spTree>
    <p:extLst>
      <p:ext uri="{BB962C8B-B14F-4D97-AF65-F5344CB8AC3E}">
        <p14:creationId xmlns:p14="http://schemas.microsoft.com/office/powerpoint/2010/main" val="2836646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48</a:t>
            </a:fld>
            <a:endParaRPr lang="zh-CN" altLang="en-US"/>
          </a:p>
        </p:txBody>
      </p:sp>
    </p:spTree>
    <p:extLst>
      <p:ext uri="{BB962C8B-B14F-4D97-AF65-F5344CB8AC3E}">
        <p14:creationId xmlns:p14="http://schemas.microsoft.com/office/powerpoint/2010/main" val="3611515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49</a:t>
            </a:fld>
            <a:endParaRPr lang="zh-CN" altLang="en-US"/>
          </a:p>
        </p:txBody>
      </p:sp>
    </p:spTree>
    <p:extLst>
      <p:ext uri="{BB962C8B-B14F-4D97-AF65-F5344CB8AC3E}">
        <p14:creationId xmlns:p14="http://schemas.microsoft.com/office/powerpoint/2010/main" val="19727953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50</a:t>
            </a:fld>
            <a:endParaRPr lang="zh-CN" altLang="en-US"/>
          </a:p>
        </p:txBody>
      </p:sp>
    </p:spTree>
    <p:extLst>
      <p:ext uri="{BB962C8B-B14F-4D97-AF65-F5344CB8AC3E}">
        <p14:creationId xmlns:p14="http://schemas.microsoft.com/office/powerpoint/2010/main" val="5251393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a:t>
            </a:fld>
            <a:endParaRPr lang="zh-CN" altLang="en-US"/>
          </a:p>
        </p:txBody>
      </p:sp>
    </p:spTree>
    <p:extLst>
      <p:ext uri="{BB962C8B-B14F-4D97-AF65-F5344CB8AC3E}">
        <p14:creationId xmlns:p14="http://schemas.microsoft.com/office/powerpoint/2010/main" val="21399149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51</a:t>
            </a:fld>
            <a:endParaRPr lang="zh-CN" altLang="en-US"/>
          </a:p>
        </p:txBody>
      </p:sp>
    </p:spTree>
    <p:extLst>
      <p:ext uri="{BB962C8B-B14F-4D97-AF65-F5344CB8AC3E}">
        <p14:creationId xmlns:p14="http://schemas.microsoft.com/office/powerpoint/2010/main" val="246003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52</a:t>
            </a:fld>
            <a:endParaRPr lang="zh-CN" altLang="en-US"/>
          </a:p>
        </p:txBody>
      </p:sp>
    </p:spTree>
    <p:extLst>
      <p:ext uri="{BB962C8B-B14F-4D97-AF65-F5344CB8AC3E}">
        <p14:creationId xmlns:p14="http://schemas.microsoft.com/office/powerpoint/2010/main" val="2681187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53</a:t>
            </a:fld>
            <a:endParaRPr lang="zh-CN" altLang="en-US"/>
          </a:p>
        </p:txBody>
      </p:sp>
    </p:spTree>
    <p:extLst>
      <p:ext uri="{BB962C8B-B14F-4D97-AF65-F5344CB8AC3E}">
        <p14:creationId xmlns:p14="http://schemas.microsoft.com/office/powerpoint/2010/main" val="1196562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54</a:t>
            </a:fld>
            <a:endParaRPr lang="zh-CN" altLang="en-US"/>
          </a:p>
        </p:txBody>
      </p:sp>
    </p:spTree>
    <p:extLst>
      <p:ext uri="{BB962C8B-B14F-4D97-AF65-F5344CB8AC3E}">
        <p14:creationId xmlns:p14="http://schemas.microsoft.com/office/powerpoint/2010/main" val="522803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59</a:t>
            </a:fld>
            <a:endParaRPr lang="zh-CN" altLang="en-US"/>
          </a:p>
        </p:txBody>
      </p:sp>
    </p:spTree>
    <p:extLst>
      <p:ext uri="{BB962C8B-B14F-4D97-AF65-F5344CB8AC3E}">
        <p14:creationId xmlns:p14="http://schemas.microsoft.com/office/powerpoint/2010/main" val="2981269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60</a:t>
            </a:fld>
            <a:endParaRPr lang="zh-CN" altLang="en-US"/>
          </a:p>
        </p:txBody>
      </p:sp>
    </p:spTree>
    <p:extLst>
      <p:ext uri="{BB962C8B-B14F-4D97-AF65-F5344CB8AC3E}">
        <p14:creationId xmlns:p14="http://schemas.microsoft.com/office/powerpoint/2010/main" val="29574792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61</a:t>
            </a:fld>
            <a:endParaRPr lang="zh-CN" altLang="en-US"/>
          </a:p>
        </p:txBody>
      </p:sp>
    </p:spTree>
    <p:extLst>
      <p:ext uri="{BB962C8B-B14F-4D97-AF65-F5344CB8AC3E}">
        <p14:creationId xmlns:p14="http://schemas.microsoft.com/office/powerpoint/2010/main" val="4093480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62</a:t>
            </a:fld>
            <a:endParaRPr lang="zh-CN" altLang="en-US"/>
          </a:p>
        </p:txBody>
      </p:sp>
    </p:spTree>
    <p:extLst>
      <p:ext uri="{BB962C8B-B14F-4D97-AF65-F5344CB8AC3E}">
        <p14:creationId xmlns:p14="http://schemas.microsoft.com/office/powerpoint/2010/main" val="16963894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63</a:t>
            </a:fld>
            <a:endParaRPr lang="zh-CN" altLang="en-US"/>
          </a:p>
        </p:txBody>
      </p:sp>
    </p:spTree>
    <p:extLst>
      <p:ext uri="{BB962C8B-B14F-4D97-AF65-F5344CB8AC3E}">
        <p14:creationId xmlns:p14="http://schemas.microsoft.com/office/powerpoint/2010/main" val="6320824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64</a:t>
            </a:fld>
            <a:endParaRPr lang="zh-CN" altLang="en-US"/>
          </a:p>
        </p:txBody>
      </p:sp>
    </p:spTree>
    <p:extLst>
      <p:ext uri="{BB962C8B-B14F-4D97-AF65-F5344CB8AC3E}">
        <p14:creationId xmlns:p14="http://schemas.microsoft.com/office/powerpoint/2010/main" val="6772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a:t>
            </a:fld>
            <a:endParaRPr lang="zh-CN" altLang="en-US"/>
          </a:p>
        </p:txBody>
      </p:sp>
    </p:spTree>
    <p:extLst>
      <p:ext uri="{BB962C8B-B14F-4D97-AF65-F5344CB8AC3E}">
        <p14:creationId xmlns:p14="http://schemas.microsoft.com/office/powerpoint/2010/main" val="360603119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sz="1200" b="0" i="0" u="none" strike="noStrike"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65</a:t>
            </a:fld>
            <a:endParaRPr lang="zh-CN" altLang="en-US"/>
          </a:p>
        </p:txBody>
      </p:sp>
    </p:spTree>
    <p:extLst>
      <p:ext uri="{BB962C8B-B14F-4D97-AF65-F5344CB8AC3E}">
        <p14:creationId xmlns:p14="http://schemas.microsoft.com/office/powerpoint/2010/main" val="3259053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5</a:t>
            </a:fld>
            <a:endParaRPr lang="zh-CN" altLang="en-US"/>
          </a:p>
        </p:txBody>
      </p:sp>
    </p:spTree>
    <p:extLst>
      <p:ext uri="{BB962C8B-B14F-4D97-AF65-F5344CB8AC3E}">
        <p14:creationId xmlns:p14="http://schemas.microsoft.com/office/powerpoint/2010/main" val="5141078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28</a:t>
            </a:fld>
            <a:endParaRPr lang="zh-CN" altLang="en-US"/>
          </a:p>
        </p:txBody>
      </p:sp>
    </p:spTree>
    <p:extLst>
      <p:ext uri="{BB962C8B-B14F-4D97-AF65-F5344CB8AC3E}">
        <p14:creationId xmlns:p14="http://schemas.microsoft.com/office/powerpoint/2010/main" val="13405359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29</a:t>
            </a:fld>
            <a:endParaRPr lang="zh-CN" altLang="en-US"/>
          </a:p>
        </p:txBody>
      </p:sp>
    </p:spTree>
    <p:extLst>
      <p:ext uri="{BB962C8B-B14F-4D97-AF65-F5344CB8AC3E}">
        <p14:creationId xmlns:p14="http://schemas.microsoft.com/office/powerpoint/2010/main" val="84509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base"/>
            <a:endParaRPr lang="en-US" altLang="zh-CN" dirty="0">
              <a:effectLst/>
            </a:endParaRPr>
          </a:p>
        </p:txBody>
      </p:sp>
      <p:sp>
        <p:nvSpPr>
          <p:cNvPr id="4" name="灯片编号占位符 3"/>
          <p:cNvSpPr>
            <a:spLocks noGrp="1"/>
          </p:cNvSpPr>
          <p:nvPr>
            <p:ph type="sldNum" sz="quarter" idx="5"/>
          </p:nvPr>
        </p:nvSpPr>
        <p:spPr/>
        <p:txBody>
          <a:bodyPr/>
          <a:lstStyle/>
          <a:p>
            <a:fld id="{111221B5-E10A-485A-AB8F-213CB661A8F5}" type="slidenum">
              <a:rPr lang="zh-CN" altLang="en-US" smtClean="0"/>
              <a:t>30</a:t>
            </a:fld>
            <a:endParaRPr lang="zh-CN" altLang="en-US"/>
          </a:p>
        </p:txBody>
      </p:sp>
    </p:spTree>
    <p:extLst>
      <p:ext uri="{BB962C8B-B14F-4D97-AF65-F5344CB8AC3E}">
        <p14:creationId xmlns:p14="http://schemas.microsoft.com/office/powerpoint/2010/main" val="37491042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lang="en-US" altLang="zh-CN" sz="1200" b="0" i="0" u="none" strike="noStrike" kern="1200" dirty="0">
              <a:solidFill>
                <a:schemeClr val="tx1"/>
              </a:solidFill>
              <a:effectLst/>
              <a:latin typeface="+mn-lt"/>
              <a:ea typeface="+mn-ea"/>
              <a:cs typeface="+mn-cs"/>
            </a:endParaRPr>
          </a:p>
          <a:p>
            <a:br>
              <a:rPr lang="en-US" altLang="zh-CN" dirty="0"/>
            </a:b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39</a:t>
            </a:fld>
            <a:endParaRPr lang="zh-CN" altLang="en-US"/>
          </a:p>
        </p:txBody>
      </p:sp>
    </p:spTree>
    <p:extLst>
      <p:ext uri="{BB962C8B-B14F-4D97-AF65-F5344CB8AC3E}">
        <p14:creationId xmlns:p14="http://schemas.microsoft.com/office/powerpoint/2010/main" val="11584792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fontAlgn="ctr"/>
            <a:endParaRPr kumimoji="1" lang="zh-CN" altLang="en-US" dirty="0"/>
          </a:p>
        </p:txBody>
      </p:sp>
      <p:sp>
        <p:nvSpPr>
          <p:cNvPr id="4" name="灯片编号占位符 3"/>
          <p:cNvSpPr>
            <a:spLocks noGrp="1"/>
          </p:cNvSpPr>
          <p:nvPr>
            <p:ph type="sldNum" sz="quarter" idx="5"/>
          </p:nvPr>
        </p:nvSpPr>
        <p:spPr/>
        <p:txBody>
          <a:bodyPr/>
          <a:lstStyle/>
          <a:p>
            <a:fld id="{111221B5-E10A-485A-AB8F-213CB661A8F5}" type="slidenum">
              <a:rPr lang="zh-CN" altLang="en-US" smtClean="0"/>
              <a:t>40</a:t>
            </a:fld>
            <a:endParaRPr lang="zh-CN" altLang="en-US"/>
          </a:p>
        </p:txBody>
      </p:sp>
    </p:spTree>
    <p:extLst>
      <p:ext uri="{BB962C8B-B14F-4D97-AF65-F5344CB8AC3E}">
        <p14:creationId xmlns:p14="http://schemas.microsoft.com/office/powerpoint/2010/main" val="217044360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单圆角矩形 6"/>
          <p:cNvSpPr/>
          <p:nvPr userDrawn="1"/>
        </p:nvSpPr>
        <p:spPr>
          <a:xfrm>
            <a:off x="-34456" y="1059582"/>
            <a:ext cx="6084168" cy="1982405"/>
          </a:xfrm>
          <a:prstGeom prst="round1Rect">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17460" y="1271653"/>
            <a:ext cx="5490645" cy="1558265"/>
          </a:xfrm>
        </p:spPr>
        <p:txBody>
          <a:bodyPr anchor="ctr"/>
          <a:lstStyle>
            <a:lvl1pPr algn="l">
              <a:defRPr sz="4050" b="0" baseline="0">
                <a:effectLst>
                  <a:outerShdw blurRad="38100" dist="38100" dir="2700000" algn="tl">
                    <a:srgbClr val="000000">
                      <a:alpha val="43137"/>
                    </a:srgbClr>
                  </a:outerShdw>
                </a:effectLst>
              </a:defRPr>
            </a:lvl1pPr>
          </a:lstStyle>
          <a:p>
            <a:r>
              <a:rPr lang="zh-CN" altLang="en-US" dirty="0"/>
              <a:t>单击此处编辑母版标题样式</a:t>
            </a:r>
          </a:p>
        </p:txBody>
      </p:sp>
    </p:spTree>
    <p:extLst>
      <p:ext uri="{BB962C8B-B14F-4D97-AF65-F5344CB8AC3E}">
        <p14:creationId xmlns:p14="http://schemas.microsoft.com/office/powerpoint/2010/main" val="28913199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blipFill dpi="0" rotWithShape="1">
          <a:blip r:embed="rId2">
            <a:alphaModFix amt="23000"/>
            <a:lum/>
            <a:extLst>
              <a:ext uri="{BEBA8EAE-BF5A-486C-A8C5-ECC9F3942E4B}">
                <a14:imgProps xmlns:a14="http://schemas.microsoft.com/office/drawing/2010/main">
                  <a14:imgLayer r:embed="rId3">
                    <a14:imgEffect>
                      <a14:artisticPencilSketch pressure="77"/>
                    </a14:imgEffect>
                  </a14:imgLayer>
                </a14:imgProps>
              </a:ext>
            </a:extLst>
          </a:blip>
          <a:srcRect/>
          <a:tile tx="-31750" ty="-31750" sx="40000" sy="40000" flip="none" algn="ctr"/>
        </a:blipFill>
        <a:effectLst/>
      </p:bgPr>
    </p:bg>
    <p:spTree>
      <p:nvGrpSpPr>
        <p:cNvPr id="1" name=""/>
        <p:cNvGrpSpPr/>
        <p:nvPr/>
      </p:nvGrpSpPr>
      <p:grpSpPr>
        <a:xfrm>
          <a:off x="0" y="0"/>
          <a:ext cx="0" cy="0"/>
          <a:chOff x="0" y="0"/>
          <a:chExt cx="0" cy="0"/>
        </a:xfrm>
      </p:grpSpPr>
      <p:sp>
        <p:nvSpPr>
          <p:cNvPr id="7" name="圆角矩形 6"/>
          <p:cNvSpPr/>
          <p:nvPr userDrawn="1"/>
        </p:nvSpPr>
        <p:spPr>
          <a:xfrm>
            <a:off x="571472" y="589345"/>
            <a:ext cx="8143932" cy="1982405"/>
          </a:xfrm>
          <a:prstGeom prst="roundRect">
            <a:avLst>
              <a:gd name="adj" fmla="val 6209"/>
            </a:avLst>
          </a:prstGeom>
          <a:solidFill>
            <a:schemeClr val="tx2">
              <a:lumMod val="40000"/>
              <a:lumOff val="60000"/>
            </a:schemeClr>
          </a:solidFill>
          <a:ln>
            <a:noFill/>
          </a:ln>
          <a:effectLst>
            <a:outerShdw blurRad="50800" dist="1270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ctrTitle"/>
          </p:nvPr>
        </p:nvSpPr>
        <p:spPr>
          <a:xfrm>
            <a:off x="757238" y="735546"/>
            <a:ext cx="7772400" cy="1674186"/>
          </a:xfrm>
        </p:spPr>
        <p:txBody>
          <a:bodyPr anchor="t"/>
          <a:lstStyle>
            <a:lvl1pPr algn="ctr">
              <a:defRPr sz="2100" b="0" baseline="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副标题 2"/>
          <p:cNvSpPr>
            <a:spLocks noGrp="1"/>
          </p:cNvSpPr>
          <p:nvPr>
            <p:ph type="subTitle" idx="1"/>
          </p:nvPr>
        </p:nvSpPr>
        <p:spPr>
          <a:xfrm>
            <a:off x="1443038" y="2895786"/>
            <a:ext cx="6400800" cy="1404156"/>
          </a:xfrm>
        </p:spPr>
        <p:txBody>
          <a:bodyPr anchor="t">
            <a:normAutofit/>
          </a:bodyPr>
          <a:lstStyle>
            <a:lvl1pPr marL="0" indent="0" algn="ctr">
              <a:buNone/>
              <a:defRPr sz="1200" baseline="0">
                <a:solidFill>
                  <a:schemeClr val="tx1"/>
                </a:solidFill>
                <a:latin typeface="Cambria" pitchFamily="18"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dirty="0"/>
              <a:t>单击此处编辑母版副标题样式</a:t>
            </a:r>
          </a:p>
        </p:txBody>
      </p:sp>
      <p:sp>
        <p:nvSpPr>
          <p:cNvPr id="14" name="矩形 13"/>
          <p:cNvSpPr/>
          <p:nvPr userDrawn="1"/>
        </p:nvSpPr>
        <p:spPr>
          <a:xfrm>
            <a:off x="-36512" y="4948014"/>
            <a:ext cx="9216000" cy="216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684418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25267285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9"/>
          <p:cNvSpPr>
            <a:spLocks noGrp="1"/>
          </p:cNvSpPr>
          <p:nvPr>
            <p:ph type="dt" sz="half" idx="10"/>
          </p:nvPr>
        </p:nvSpPr>
        <p:spPr/>
        <p:txBody>
          <a:bodyPr/>
          <a:lstStyle/>
          <a:p>
            <a:endParaRPr lang="zh-CN" altLang="en-US" dirty="0"/>
          </a:p>
        </p:txBody>
      </p:sp>
      <p:sp>
        <p:nvSpPr>
          <p:cNvPr id="11" name="页脚占位符 10"/>
          <p:cNvSpPr>
            <a:spLocks noGrp="1"/>
          </p:cNvSpPr>
          <p:nvPr>
            <p:ph type="ftr" sz="quarter" idx="11"/>
          </p:nvPr>
        </p:nvSpPr>
        <p:spPr/>
        <p:txBody>
          <a:bodyPr/>
          <a:lstStyle/>
          <a:p>
            <a:endParaRPr lang="zh-CN" altLang="en-US" dirty="0"/>
          </a:p>
        </p:txBody>
      </p:sp>
      <p:sp>
        <p:nvSpPr>
          <p:cNvPr id="12" name="灯片编号占位符 11"/>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64611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9" name="日期占位符 8"/>
          <p:cNvSpPr>
            <a:spLocks noGrp="1"/>
          </p:cNvSpPr>
          <p:nvPr>
            <p:ph type="dt" sz="half" idx="10"/>
          </p:nvPr>
        </p:nvSpPr>
        <p:spPr/>
        <p:txBody>
          <a:bodyPr/>
          <a:lstStyle/>
          <a:p>
            <a:endParaRPr lang="zh-CN" altLang="en-US" dirty="0"/>
          </a:p>
        </p:txBody>
      </p:sp>
      <p:sp>
        <p:nvSpPr>
          <p:cNvPr id="10" name="页脚占位符 9"/>
          <p:cNvSpPr>
            <a:spLocks noGrp="1"/>
          </p:cNvSpPr>
          <p:nvPr>
            <p:ph type="ftr" sz="quarter" idx="11"/>
          </p:nvPr>
        </p:nvSpPr>
        <p:spPr/>
        <p:txBody>
          <a:bodyPr/>
          <a:lstStyle/>
          <a:p>
            <a:endParaRPr lang="zh-CN" altLang="en-US" dirty="0"/>
          </a:p>
        </p:txBody>
      </p:sp>
      <p:sp>
        <p:nvSpPr>
          <p:cNvPr id="11" name="灯片编号占位符 10"/>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1533399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日期占位符 7"/>
          <p:cNvSpPr>
            <a:spLocks noGrp="1"/>
          </p:cNvSpPr>
          <p:nvPr>
            <p:ph type="dt" sz="half" idx="10"/>
          </p:nvPr>
        </p:nvSpPr>
        <p:spPr/>
        <p:txBody>
          <a:bodyPr/>
          <a:lstStyle/>
          <a:p>
            <a:endParaRPr lang="zh-CN" altLang="en-US" dirty="0"/>
          </a:p>
        </p:txBody>
      </p:sp>
      <p:sp>
        <p:nvSpPr>
          <p:cNvPr id="9" name="页脚占位符 8"/>
          <p:cNvSpPr>
            <a:spLocks noGrp="1"/>
          </p:cNvSpPr>
          <p:nvPr>
            <p:ph type="ftr" sz="quarter" idx="11"/>
          </p:nvPr>
        </p:nvSpPr>
        <p:spPr/>
        <p:txBody>
          <a:bodyPr/>
          <a:lstStyle/>
          <a:p>
            <a:endParaRPr lang="zh-CN" altLang="en-US" dirty="0"/>
          </a:p>
        </p:txBody>
      </p:sp>
      <p:sp>
        <p:nvSpPr>
          <p:cNvPr id="10" name="灯片编号占位符 9"/>
          <p:cNvSpPr>
            <a:spLocks noGrp="1"/>
          </p:cNvSpPr>
          <p:nvPr>
            <p:ph type="sldNum" sz="quarter" idx="12"/>
          </p:nvPr>
        </p:nvSpPr>
        <p:spPr/>
        <p:txBody>
          <a:body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3137855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流程图: 延期 21"/>
          <p:cNvSpPr/>
          <p:nvPr userDrawn="1"/>
        </p:nvSpPr>
        <p:spPr>
          <a:xfrm rot="16200000">
            <a:off x="4420251" y="419751"/>
            <a:ext cx="303498" cy="9144000"/>
          </a:xfrm>
          <a:prstGeom prst="flowChartDelay">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20" name="矩形 19"/>
          <p:cNvSpPr/>
          <p:nvPr userDrawn="1"/>
        </p:nvSpPr>
        <p:spPr>
          <a:xfrm>
            <a:off x="0" y="0"/>
            <a:ext cx="9144000" cy="594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占位符 1"/>
          <p:cNvSpPr>
            <a:spLocks noGrp="1"/>
          </p:cNvSpPr>
          <p:nvPr>
            <p:ph type="title"/>
          </p:nvPr>
        </p:nvSpPr>
        <p:spPr>
          <a:xfrm>
            <a:off x="107504" y="105708"/>
            <a:ext cx="6817128" cy="413814"/>
          </a:xfrm>
          <a:prstGeom prst="rect">
            <a:avLst/>
          </a:prstGeom>
        </p:spPr>
        <p:txBody>
          <a:bodyPr vert="horz" lIns="91440" tIns="45720" rIns="91440" bIns="45720" rtlCol="0" anchor="ctr">
            <a:noAutofit/>
          </a:bodyPr>
          <a:lstStyle/>
          <a:p>
            <a:r>
              <a:rPr lang="zh-CN" altLang="en-US" dirty="0"/>
              <a:t>单击此处编辑母版标题样式</a:t>
            </a:r>
          </a:p>
        </p:txBody>
      </p:sp>
      <p:sp>
        <p:nvSpPr>
          <p:cNvPr id="3" name="文本占位符 2"/>
          <p:cNvSpPr>
            <a:spLocks noGrp="1"/>
          </p:cNvSpPr>
          <p:nvPr>
            <p:ph type="body" idx="1"/>
          </p:nvPr>
        </p:nvSpPr>
        <p:spPr>
          <a:xfrm>
            <a:off x="107504" y="845073"/>
            <a:ext cx="8784976" cy="394092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07504" y="4948014"/>
            <a:ext cx="2026096" cy="189000"/>
          </a:xfrm>
          <a:prstGeom prst="rect">
            <a:avLst/>
          </a:prstGeom>
        </p:spPr>
        <p:txBody>
          <a:bodyPr vert="horz" lIns="91440" tIns="45720" rIns="91440" bIns="45720" rtlCol="0" anchor="ctr"/>
          <a:lstStyle>
            <a:lvl1pPr algn="l">
              <a:defRPr sz="900" baseline="0">
                <a:solidFill>
                  <a:schemeClr val="tx1">
                    <a:tint val="75000"/>
                  </a:schemeClr>
                </a:solidFill>
                <a:latin typeface="Tahoma" pitchFamily="34" charset="0"/>
                <a:ea typeface="新宋体" pitchFamily="49" charset="-122"/>
              </a:defRPr>
            </a:lvl1pPr>
          </a:lstStyle>
          <a:p>
            <a:endParaRPr lang="zh-CN" altLang="en-US" dirty="0"/>
          </a:p>
        </p:txBody>
      </p:sp>
      <p:sp>
        <p:nvSpPr>
          <p:cNvPr id="5" name="页脚占位符 4"/>
          <p:cNvSpPr>
            <a:spLocks noGrp="1"/>
          </p:cNvSpPr>
          <p:nvPr>
            <p:ph type="ftr" sz="quarter" idx="3"/>
          </p:nvPr>
        </p:nvSpPr>
        <p:spPr>
          <a:xfrm>
            <a:off x="6012160" y="4925087"/>
            <a:ext cx="2895600" cy="195486"/>
          </a:xfrm>
          <a:prstGeom prst="rect">
            <a:avLst/>
          </a:prstGeom>
        </p:spPr>
        <p:txBody>
          <a:bodyPr vert="horz" lIns="91440" tIns="45720" rIns="91440" bIns="45720" rtlCol="0" anchor="ctr"/>
          <a:lstStyle>
            <a:lvl1pPr algn="ctr">
              <a:defRPr sz="900" baseline="0">
                <a:solidFill>
                  <a:schemeClr val="tx1">
                    <a:tint val="75000"/>
                  </a:schemeClr>
                </a:solidFill>
                <a:latin typeface="Tahoma" pitchFamily="34" charset="0"/>
                <a:ea typeface="微软雅黑" pitchFamily="34" charset="-122"/>
              </a:defRPr>
            </a:lvl1pPr>
          </a:lstStyle>
          <a:p>
            <a:endParaRPr lang="zh-CN" altLang="en-US" dirty="0"/>
          </a:p>
        </p:txBody>
      </p:sp>
      <p:pic>
        <p:nvPicPr>
          <p:cNvPr id="1026" name="Picture 2" descr="C:\Users\Administrator\Desktop\REINS.png"/>
          <p:cNvPicPr>
            <a:picLocks noChangeAspect="1" noChangeArrowheads="1"/>
          </p:cNvPicPr>
          <p:nvPr userDrawn="1"/>
        </p:nvPicPr>
        <p:blipFill>
          <a:blip r:embed="rId8">
            <a:biLevel thresh="25000"/>
            <a:extLst>
              <a:ext uri="{28A0092B-C50C-407E-A947-70E740481C1C}">
                <a14:useLocalDpi xmlns:a14="http://schemas.microsoft.com/office/drawing/2010/main" val="0"/>
              </a:ext>
            </a:extLst>
          </a:blip>
          <a:srcRect/>
          <a:stretch>
            <a:fillRect/>
          </a:stretch>
        </p:blipFill>
        <p:spPr bwMode="auto">
          <a:xfrm>
            <a:off x="7344816" y="56257"/>
            <a:ext cx="1691680" cy="355253"/>
          </a:xfrm>
          <a:prstGeom prst="rect">
            <a:avLst/>
          </a:prstGeom>
          <a:noFill/>
          <a:ln w="9525">
            <a:noFill/>
            <a:prstDash val="solid"/>
          </a:ln>
          <a:effectLst>
            <a:outerShdw blurRad="50800" dist="38100" dir="8100000" algn="tr" rotWithShape="0">
              <a:prstClr val="black">
                <a:alpha val="40000"/>
              </a:prstClr>
            </a:outerShdw>
          </a:effectLst>
          <a:extLst>
            <a:ext uri="{909E8E84-426E-40dd-AFC4-6F175D3DCCD1}">
              <a14:hiddenFill xmlns:a14="http://schemas.microsoft.com/office/drawing/2010/main" xmlns="">
                <a:solidFill>
                  <a:srgbClr val="FFFFFF"/>
                </a:solidFill>
              </a14:hiddenFill>
            </a:ext>
          </a:extLst>
        </p:spPr>
      </p:pic>
      <p:sp>
        <p:nvSpPr>
          <p:cNvPr id="28" name="TextBox 27"/>
          <p:cNvSpPr txBox="1"/>
          <p:nvPr userDrawn="1"/>
        </p:nvSpPr>
        <p:spPr>
          <a:xfrm>
            <a:off x="6876256" y="400404"/>
            <a:ext cx="2232248" cy="196208"/>
          </a:xfrm>
          <a:prstGeom prst="rect">
            <a:avLst/>
          </a:prstGeom>
          <a:noFill/>
          <a:effectLst>
            <a:outerShdw blurRad="50800" dist="38100" dir="8100000" algn="tr" rotWithShape="0">
              <a:prstClr val="black">
                <a:alpha val="40000"/>
              </a:prstClr>
            </a:outerShdw>
          </a:effectLst>
        </p:spPr>
        <p:txBody>
          <a:bodyPr wrap="square" rtlCol="0">
            <a:spAutoFit/>
          </a:bodyPr>
          <a:lstStyle/>
          <a:p>
            <a:pPr algn="ctr"/>
            <a:r>
              <a:rPr lang="en-US" altLang="zh-CN" sz="675" dirty="0" err="1">
                <a:solidFill>
                  <a:schemeClr val="bg1"/>
                </a:solidFill>
                <a:effectLst/>
                <a:latin typeface="Cambria" pitchFamily="18" charset="0"/>
              </a:rPr>
              <a:t>REliable</a:t>
            </a:r>
            <a:r>
              <a:rPr lang="en-US" altLang="zh-CN" sz="675" dirty="0">
                <a:solidFill>
                  <a:schemeClr val="bg1"/>
                </a:solidFill>
                <a:effectLst/>
                <a:latin typeface="Cambria" pitchFamily="18" charset="0"/>
              </a:rPr>
              <a:t>, </a:t>
            </a:r>
            <a:r>
              <a:rPr lang="en-US" altLang="zh-CN" sz="675" dirty="0" err="1">
                <a:solidFill>
                  <a:schemeClr val="bg1"/>
                </a:solidFill>
                <a:effectLst/>
                <a:latin typeface="Cambria" pitchFamily="18" charset="0"/>
              </a:rPr>
              <a:t>INtelligent</a:t>
            </a:r>
            <a:r>
              <a:rPr lang="en-US" altLang="zh-CN" sz="675" baseline="0" dirty="0">
                <a:solidFill>
                  <a:schemeClr val="bg1"/>
                </a:solidFill>
                <a:effectLst/>
                <a:latin typeface="Cambria" pitchFamily="18" charset="0"/>
              </a:rPr>
              <a:t> &amp; Scalable Systems</a:t>
            </a:r>
            <a:endParaRPr lang="zh-CN" altLang="en-US" sz="675" dirty="0">
              <a:solidFill>
                <a:schemeClr val="bg1"/>
              </a:solidFill>
              <a:effectLst/>
              <a:latin typeface="Cambria" pitchFamily="18" charset="0"/>
            </a:endParaRPr>
          </a:p>
        </p:txBody>
      </p:sp>
      <p:sp>
        <p:nvSpPr>
          <p:cNvPr id="31" name="矩形 30"/>
          <p:cNvSpPr/>
          <p:nvPr userDrawn="1"/>
        </p:nvSpPr>
        <p:spPr>
          <a:xfrm>
            <a:off x="6191250" y="575073"/>
            <a:ext cx="29527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600" dirty="0">
                <a:latin typeface="微软雅黑" pitchFamily="34" charset="-122"/>
                <a:ea typeface="微软雅黑" pitchFamily="34" charset="-122"/>
              </a:rPr>
              <a:t>                               </a:t>
            </a:r>
            <a:endParaRPr lang="zh-CN" altLang="en-US" sz="600" dirty="0">
              <a:solidFill>
                <a:schemeClr val="bg1"/>
              </a:solidFill>
              <a:effectLst/>
              <a:latin typeface="Cambria" pitchFamily="18" charset="0"/>
            </a:endParaRPr>
          </a:p>
        </p:txBody>
      </p:sp>
      <p:sp>
        <p:nvSpPr>
          <p:cNvPr id="32" name="矩形 31"/>
          <p:cNvSpPr/>
          <p:nvPr userDrawn="1"/>
        </p:nvSpPr>
        <p:spPr>
          <a:xfrm>
            <a:off x="4643438" y="575073"/>
            <a:ext cx="16192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3" name="矩形 32"/>
          <p:cNvSpPr/>
          <p:nvPr userDrawn="1"/>
        </p:nvSpPr>
        <p:spPr>
          <a:xfrm>
            <a:off x="3286125" y="575073"/>
            <a:ext cx="14033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4" name="矩形 33"/>
          <p:cNvSpPr/>
          <p:nvPr userDrawn="1"/>
        </p:nvSpPr>
        <p:spPr>
          <a:xfrm>
            <a:off x="2143125" y="575073"/>
            <a:ext cx="11874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5" name="矩形 34"/>
          <p:cNvSpPr/>
          <p:nvPr userDrawn="1"/>
        </p:nvSpPr>
        <p:spPr>
          <a:xfrm>
            <a:off x="1214438" y="575073"/>
            <a:ext cx="971550" cy="107156"/>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6" name="矩形 35"/>
          <p:cNvSpPr/>
          <p:nvPr userDrawn="1"/>
        </p:nvSpPr>
        <p:spPr>
          <a:xfrm>
            <a:off x="500063" y="575073"/>
            <a:ext cx="755650" cy="107156"/>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37" name="矩形 36"/>
          <p:cNvSpPr/>
          <p:nvPr userDrawn="1"/>
        </p:nvSpPr>
        <p:spPr>
          <a:xfrm>
            <a:off x="0" y="573882"/>
            <a:ext cx="539750" cy="108347"/>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600" dirty="0">
              <a:latin typeface="微软雅黑" pitchFamily="34" charset="-122"/>
              <a:ea typeface="微软雅黑" pitchFamily="34" charset="-122"/>
            </a:endParaRPr>
          </a:p>
        </p:txBody>
      </p:sp>
      <p:sp>
        <p:nvSpPr>
          <p:cNvPr id="6" name="灯片编号占位符 5"/>
          <p:cNvSpPr>
            <a:spLocks noGrp="1"/>
          </p:cNvSpPr>
          <p:nvPr>
            <p:ph type="sldNum" sz="quarter" idx="4"/>
          </p:nvPr>
        </p:nvSpPr>
        <p:spPr>
          <a:xfrm>
            <a:off x="4067944" y="4894009"/>
            <a:ext cx="1008112" cy="234173"/>
          </a:xfrm>
          <a:prstGeom prst="rect">
            <a:avLst/>
          </a:prstGeom>
        </p:spPr>
        <p:txBody>
          <a:bodyPr vert="horz" lIns="91440" tIns="45720" rIns="91440" bIns="45720" rtlCol="0" anchor="ctr"/>
          <a:lstStyle>
            <a:lvl1pPr algn="ctr">
              <a:defRPr sz="1050" b="1" baseline="0">
                <a:solidFill>
                  <a:schemeClr val="bg1"/>
                </a:solidFill>
                <a:latin typeface="Tahoma" pitchFamily="34" charset="0"/>
                <a:ea typeface="微软雅黑" pitchFamily="34" charset="-122"/>
              </a:defRPr>
            </a:lvl1pPr>
          </a:lstStyle>
          <a:p>
            <a:fld id="{CB818ED7-1FAF-4BEC-A906-EB6564C334EB}" type="slidenum">
              <a:rPr lang="zh-CN" altLang="en-US" smtClean="0"/>
              <a:pPr/>
              <a:t>‹#›</a:t>
            </a:fld>
            <a:endParaRPr lang="zh-CN" altLang="en-US" dirty="0"/>
          </a:p>
        </p:txBody>
      </p:sp>
    </p:spTree>
    <p:extLst>
      <p:ext uri="{BB962C8B-B14F-4D97-AF65-F5344CB8AC3E}">
        <p14:creationId xmlns:p14="http://schemas.microsoft.com/office/powerpoint/2010/main" val="929226096"/>
      </p:ext>
    </p:extLst>
  </p:cSld>
  <p:clrMap bg1="lt1" tx1="dk1" bg2="lt2" tx2="dk2" accent1="accent1" accent2="accent2" accent3="accent3" accent4="accent4" accent5="accent5" accent6="accent6" hlink="hlink" folHlink="folHlink"/>
  <p:sldLayoutIdLst>
    <p:sldLayoutId id="2147483657" r:id="rId1"/>
    <p:sldLayoutId id="2147483649" r:id="rId2"/>
    <p:sldLayoutId id="2147483650" r:id="rId3"/>
    <p:sldLayoutId id="2147483653" r:id="rId4"/>
    <p:sldLayoutId id="2147483654" r:id="rId5"/>
    <p:sldLayoutId id="2147483655" r:id="rId6"/>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l" defTabSz="685800" rtl="0" eaLnBrk="1" latinLnBrk="0" hangingPunct="1">
        <a:spcBef>
          <a:spcPct val="0"/>
        </a:spcBef>
        <a:buNone/>
        <a:defRPr sz="2400" b="0" kern="1200" baseline="0">
          <a:solidFill>
            <a:schemeClr val="bg1"/>
          </a:solidFill>
          <a:effectLst>
            <a:outerShdw blurRad="38100" dist="38100" dir="2700000" algn="tl">
              <a:srgbClr val="000000">
                <a:alpha val="43137"/>
              </a:srgbClr>
            </a:outerShdw>
          </a:effectLst>
          <a:latin typeface="Tahoma" pitchFamily="34" charset="0"/>
          <a:ea typeface="微软雅黑" pitchFamily="34" charset="-122"/>
          <a:cs typeface="Tahoma" pitchFamily="34" charset="0"/>
        </a:defRPr>
      </a:lvl1pPr>
    </p:titleStyle>
    <p:body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reins.se.sjtu.edu.cn/~chenhp"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mysql.com/doc/refman/8.0/en/partitioning.html"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8" Type="http://schemas.openxmlformats.org/officeDocument/2006/relationships/hyperlink" Target="https://dev.mysql.com/doc/refman/8.0/en/blob.html" TargetMode="External"/><Relationship Id="rId3" Type="http://schemas.openxmlformats.org/officeDocument/2006/relationships/hyperlink" Target="https://dev.mysql.com/doc/refman/8.0/en/fixed-point-types.html" TargetMode="External"/><Relationship Id="rId7" Type="http://schemas.openxmlformats.org/officeDocument/2006/relationships/hyperlink" Target="https://dev.mysql.com/doc/refman/8.0/en/binary-varbinary.html" TargetMode="External"/><Relationship Id="rId2" Type="http://schemas.openxmlformats.org/officeDocument/2006/relationships/hyperlink" Target="https://dev.mysql.com/doc/refman/8.0/en/integer-types.html" TargetMode="External"/><Relationship Id="rId1" Type="http://schemas.openxmlformats.org/officeDocument/2006/relationships/slideLayout" Target="../slideLayouts/slideLayout3.xml"/><Relationship Id="rId6" Type="http://schemas.openxmlformats.org/officeDocument/2006/relationships/hyperlink" Target="https://dev.mysql.com/doc/refman/8.0/en/char.html" TargetMode="External"/><Relationship Id="rId5" Type="http://schemas.openxmlformats.org/officeDocument/2006/relationships/hyperlink" Target="https://dev.mysql.com/doc/refman/8.0/en/datetime.html" TargetMode="External"/><Relationship Id="rId4" Type="http://schemas.openxmlformats.org/officeDocument/2006/relationships/hyperlink" Target="https://dev.mysql.com/doc/refman/8.0/en/floating-point-types.html"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https://dev.mysql.com/doc/refman/8.0/en/datetime.html"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hyperlink" Target="https://dev.mysql.com/doc/refman/8.0/en/alter-table-partition-operations.html" TargetMode="Externa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hyperlink" Target="https://dev.mysql.com/doc/refman/8.0/en/load-xml.html" TargetMode="External"/><Relationship Id="rId3" Type="http://schemas.openxmlformats.org/officeDocument/2006/relationships/hyperlink" Target="https://dev.mysql.com/doc/refman/8.0/en/delete.html" TargetMode="External"/><Relationship Id="rId7" Type="http://schemas.openxmlformats.org/officeDocument/2006/relationships/hyperlink" Target="https://dev.mysql.com/doc/refman/8.0/en/load-data.html" TargetMode="External"/><Relationship Id="rId2" Type="http://schemas.openxmlformats.org/officeDocument/2006/relationships/hyperlink" Target="https://dev.mysql.com/doc/refman/8.0/en/select.html" TargetMode="External"/><Relationship Id="rId1" Type="http://schemas.openxmlformats.org/officeDocument/2006/relationships/slideLayout" Target="../slideLayouts/slideLayout3.xml"/><Relationship Id="rId6" Type="http://schemas.openxmlformats.org/officeDocument/2006/relationships/hyperlink" Target="https://dev.mysql.com/doc/refman/8.0/en/update.html" TargetMode="External"/><Relationship Id="rId5" Type="http://schemas.openxmlformats.org/officeDocument/2006/relationships/hyperlink" Target="https://dev.mysql.com/doc/refman/8.0/en/replace.html" TargetMode="External"/><Relationship Id="rId4" Type="http://schemas.openxmlformats.org/officeDocument/2006/relationships/hyperlink" Target="https://dev.mysql.com/doc/refman/8.0/en/insert.html" TargetMode="Externa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hyperlink" Target="https://dev.mysql.com/doc/refman/8.0/en/information-schema-innodb-tables-table.html" TargetMode="Externa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8" Type="http://schemas.openxmlformats.org/officeDocument/2006/relationships/hyperlink" Target="https://dev.mysql.com/doc/refman/8.0/en/load-xml.html" TargetMode="External"/><Relationship Id="rId3" Type="http://schemas.openxmlformats.org/officeDocument/2006/relationships/hyperlink" Target="https://dev.mysql.com/doc/refman/8.0/en/delete.html" TargetMode="External"/><Relationship Id="rId7" Type="http://schemas.openxmlformats.org/officeDocument/2006/relationships/hyperlink" Target="https://dev.mysql.com/doc/refman/8.0/en/load-data.html" TargetMode="External"/><Relationship Id="rId2" Type="http://schemas.openxmlformats.org/officeDocument/2006/relationships/hyperlink" Target="https://dev.mysql.com/doc/refman/8.0/en/select.html" TargetMode="External"/><Relationship Id="rId1" Type="http://schemas.openxmlformats.org/officeDocument/2006/relationships/slideLayout" Target="../slideLayouts/slideLayout3.xml"/><Relationship Id="rId6" Type="http://schemas.openxmlformats.org/officeDocument/2006/relationships/hyperlink" Target="https://dev.mysql.com/doc/refman/8.0/en/update.html" TargetMode="External"/><Relationship Id="rId5" Type="http://schemas.openxmlformats.org/officeDocument/2006/relationships/hyperlink" Target="https://dev.mysql.com/doc/refman/8.0/en/replace.html" TargetMode="External"/><Relationship Id="rId4" Type="http://schemas.openxmlformats.org/officeDocument/2006/relationships/hyperlink" Target="https://dev.mysql.com/doc/refman/8.0/en/insert.html" TargetMode="External"/></Relationships>
</file>

<file path=ppt/slides/_rels/slide7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ctrTitle"/>
          </p:nvPr>
        </p:nvSpPr>
        <p:spPr/>
        <p:txBody>
          <a:bodyPr anchor="ctr"/>
          <a:lstStyle/>
          <a:p>
            <a:r>
              <a:rPr lang="en-US" altLang="zh-CN" sz="2400" dirty="0"/>
              <a:t>Architecture of Enterprise Applications</a:t>
            </a:r>
            <a:r>
              <a:rPr lang="zh-Hans" altLang="en-US" sz="2400" dirty="0"/>
              <a:t> </a:t>
            </a:r>
            <a:r>
              <a:rPr lang="en-US" altLang="zh-Hans" sz="2400" dirty="0"/>
              <a:t>1</a:t>
            </a:r>
            <a:r>
              <a:rPr lang="en-US" altLang="zh-CN" sz="2400" dirty="0"/>
              <a:t>4 </a:t>
            </a:r>
            <a:br>
              <a:rPr lang="en-US" altLang="zh-CN" sz="2400" dirty="0"/>
            </a:br>
            <a:r>
              <a:rPr lang="en-US" altLang="zh-Hans" sz="2400" dirty="0"/>
              <a:t>MySQL</a:t>
            </a:r>
            <a:r>
              <a:rPr lang="zh-CN" altLang="en-US" sz="2400" dirty="0"/>
              <a:t> </a:t>
            </a:r>
            <a:r>
              <a:rPr lang="en-US" altLang="zh-CN" sz="2400" dirty="0"/>
              <a:t>Partitioning</a:t>
            </a:r>
            <a:endParaRPr lang="zh-CN" altLang="en-US" sz="1350" i="1" dirty="0">
              <a:solidFill>
                <a:schemeClr val="tx1"/>
              </a:solidFill>
              <a:effectLst/>
              <a:latin typeface="Times New Roman" pitchFamily="18" charset="0"/>
              <a:ea typeface="幼圆" pitchFamily="49" charset="-122"/>
              <a:cs typeface="Times New Roman" pitchFamily="18" charset="0"/>
            </a:endParaRPr>
          </a:p>
        </p:txBody>
      </p:sp>
      <p:sp>
        <p:nvSpPr>
          <p:cNvPr id="4" name="副标题 3"/>
          <p:cNvSpPr>
            <a:spLocks noGrp="1"/>
          </p:cNvSpPr>
          <p:nvPr>
            <p:ph type="subTitle" idx="1"/>
          </p:nvPr>
        </p:nvSpPr>
        <p:spPr>
          <a:xfrm>
            <a:off x="2225279" y="2895786"/>
            <a:ext cx="4800600" cy="1836204"/>
          </a:xfrm>
        </p:spPr>
        <p:txBody>
          <a:bodyPr>
            <a:normAutofit/>
          </a:bodyPr>
          <a:lstStyle/>
          <a:p>
            <a:r>
              <a:rPr lang="en-US" altLang="zh-CN" b="1" dirty="0"/>
              <a:t>Haopeng Chen</a:t>
            </a:r>
          </a:p>
          <a:p>
            <a:endParaRPr lang="en-US" altLang="zh-CN" dirty="0"/>
          </a:p>
          <a:p>
            <a:r>
              <a:rPr lang="en-US" altLang="zh-CN" sz="1350" b="1" i="1" dirty="0" err="1"/>
              <a:t>RE</a:t>
            </a:r>
            <a:r>
              <a:rPr lang="en-US" altLang="zh-CN" i="1" dirty="0" err="1"/>
              <a:t>liable</a:t>
            </a:r>
            <a:r>
              <a:rPr lang="en-US" altLang="zh-CN" i="1" dirty="0"/>
              <a:t>, </a:t>
            </a:r>
            <a:r>
              <a:rPr lang="en-US" altLang="zh-CN" sz="1350" b="1" i="1" dirty="0" err="1"/>
              <a:t>IN</a:t>
            </a:r>
            <a:r>
              <a:rPr lang="en-US" altLang="zh-CN" i="1" dirty="0" err="1"/>
              <a:t>telligent</a:t>
            </a:r>
            <a:r>
              <a:rPr lang="en-US" altLang="zh-CN" i="1" dirty="0"/>
              <a:t> and </a:t>
            </a:r>
            <a:r>
              <a:rPr lang="en-US" altLang="zh-CN" sz="1350" b="1" i="1" dirty="0"/>
              <a:t>S</a:t>
            </a:r>
            <a:r>
              <a:rPr lang="en-US" altLang="zh-CN" i="1" dirty="0"/>
              <a:t>calable Systems Group (</a:t>
            </a:r>
            <a:r>
              <a:rPr lang="en-US" altLang="zh-CN" b="1" i="1" dirty="0"/>
              <a:t>REINS</a:t>
            </a:r>
            <a:r>
              <a:rPr lang="en-US" altLang="zh-CN" i="1" dirty="0"/>
              <a:t>)</a:t>
            </a:r>
          </a:p>
          <a:p>
            <a:r>
              <a:rPr lang="en-US" altLang="zh-CN" dirty="0"/>
              <a:t>Shanghai Jiao Tong University</a:t>
            </a:r>
          </a:p>
          <a:p>
            <a:r>
              <a:rPr lang="en-US" altLang="zh-CN" dirty="0"/>
              <a:t>Shanghai, China</a:t>
            </a:r>
          </a:p>
          <a:p>
            <a:r>
              <a:rPr lang="en-US" altLang="zh-CN" u="sng" dirty="0">
                <a:hlinkClick r:id="rId3"/>
              </a:rPr>
              <a:t>http://reins.se.sjtu.edu.cn/~chenhp</a:t>
            </a:r>
            <a:r>
              <a:rPr lang="en-US" altLang="zh-CN" dirty="0"/>
              <a:t> </a:t>
            </a:r>
          </a:p>
          <a:p>
            <a:r>
              <a:rPr lang="en-US" altLang="zh-CN" dirty="0"/>
              <a:t>e-mail: chen-hp@sjtu.edu.cn</a:t>
            </a:r>
            <a:endParaRPr lang="zh-CN" altLang="en-US" dirty="0"/>
          </a:p>
        </p:txBody>
      </p:sp>
    </p:spTree>
    <p:extLst>
      <p:ext uri="{BB962C8B-B14F-4D97-AF65-F5344CB8AC3E}">
        <p14:creationId xmlns:p14="http://schemas.microsoft.com/office/powerpoint/2010/main" val="7751214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fontScale="92500" lnSpcReduction="10000"/>
          </a:bodyPr>
          <a:lstStyle/>
          <a:p>
            <a:r>
              <a:rPr lang="en-US" altLang="zh-CN" dirty="0"/>
              <a:t>This table can be partitioned by range in a number of ways, depending on your needs.</a:t>
            </a:r>
          </a:p>
          <a:p>
            <a:pPr marL="233363"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hired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'1970-01-01’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separated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'9999-12-31’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job_code</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store_id</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err="1">
                <a:solidFill>
                  <a:srgbClr val="000000"/>
                </a:solidFill>
                <a:latin typeface="Liberation Mono"/>
              </a:rPr>
              <a:t>store_id</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6</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16</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endParaRPr lang="zh-CN" altLang="en-US" sz="1500" dirty="0"/>
          </a:p>
          <a:p>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10</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6250274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784976" cy="3940924"/>
          </a:xfrm>
        </p:spPr>
        <p:txBody>
          <a:bodyPr>
            <a:normAutofit fontScale="92500" lnSpcReduction="10000"/>
          </a:bodyPr>
          <a:lstStyle/>
          <a:p>
            <a:r>
              <a:rPr lang="en-US" altLang="zh-CN" dirty="0"/>
              <a:t>This table can be partitioned by range in a number of ways, depending on your needs.</a:t>
            </a:r>
          </a:p>
          <a:p>
            <a:pPr marL="233363"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hired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'1970-01-01’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separated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'9999-12-31’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job_code</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store_id</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err="1">
                <a:solidFill>
                  <a:srgbClr val="000000"/>
                </a:solidFill>
                <a:latin typeface="Liberation Mono"/>
              </a:rPr>
              <a:t>store_id</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6</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16</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75" dirty="0">
                <a:solidFill>
                  <a:srgbClr val="FF0000"/>
                </a:solidFill>
                <a:latin typeface="Liberation Mono"/>
              </a:rPr>
              <a:t>MAXVALUE</a:t>
            </a:r>
          </a:p>
          <a:p>
            <a:pPr marL="233363" indent="0">
              <a:buNone/>
            </a:pPr>
            <a:r>
              <a:rPr lang="en-US" altLang="zh-CN" sz="1500" dirty="0">
                <a:solidFill>
                  <a:srgbClr val="999999"/>
                </a:solidFill>
                <a:latin typeface="Liberation Mono"/>
              </a:rPr>
              <a:t>);</a:t>
            </a:r>
            <a:endParaRPr lang="zh-CN" altLang="en-US" sz="1500" dirty="0"/>
          </a:p>
          <a:p>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11</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081336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lnSpcReduction="10000"/>
          </a:bodyPr>
          <a:lstStyle/>
          <a:p>
            <a:r>
              <a:rPr lang="en-US" altLang="zh-CN" sz="1650" dirty="0"/>
              <a:t>This table can be partitioned by range in a number of ways, depending on your needs.</a:t>
            </a:r>
          </a:p>
          <a:p>
            <a:pPr marL="233363"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hired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'1970-01-01’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separated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'9999-12-31’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job_code</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store_id</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err="1">
                <a:solidFill>
                  <a:srgbClr val="000000"/>
                </a:solidFill>
                <a:latin typeface="Liberation Mono"/>
              </a:rPr>
              <a:t>job_code</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100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1000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10000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endParaRPr lang="zh-CN" altLang="en-US" sz="1500" dirty="0"/>
          </a:p>
          <a:p>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12</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2775721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2"/>
            <a:ext cx="8928992" cy="4283109"/>
          </a:xfrm>
        </p:spPr>
        <p:txBody>
          <a:bodyPr>
            <a:normAutofit lnSpcReduction="10000"/>
          </a:bodyPr>
          <a:lstStyle/>
          <a:p>
            <a:r>
              <a:rPr lang="en-US" altLang="zh-CN" sz="1650" dirty="0"/>
              <a:t>This table can be partitioned by range in a number of ways, depending on your needs.</a:t>
            </a:r>
          </a:p>
          <a:p>
            <a:pPr marL="233363"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hired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'1970-01-01’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separated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669900"/>
                </a:solidFill>
                <a:latin typeface="Liberation Mono"/>
              </a:rPr>
              <a:t>'9999-12-31’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job_code</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store_id</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YEAR</a:t>
            </a:r>
            <a:r>
              <a:rPr lang="en-US" altLang="zh-CN" sz="1500" dirty="0">
                <a:solidFill>
                  <a:srgbClr val="999999"/>
                </a:solidFill>
                <a:latin typeface="Liberation Mono"/>
              </a:rPr>
              <a:t>(</a:t>
            </a:r>
            <a:r>
              <a:rPr lang="en-US" altLang="zh-CN" sz="1500" dirty="0">
                <a:solidFill>
                  <a:srgbClr val="000000"/>
                </a:solidFill>
                <a:latin typeface="Liberation Mono"/>
              </a:rPr>
              <a:t>separated</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999999"/>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1996</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77AA"/>
                </a:solidFill>
                <a:latin typeface="Liberation Mono"/>
              </a:rPr>
              <a:t>	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0077AA"/>
                </a:solidFill>
                <a:latin typeface="Liberation Mono"/>
              </a:rPr>
              <a:t>MAXVALUE</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endParaRPr lang="zh-CN" altLang="en-US" sz="1500" dirty="0"/>
          </a:p>
          <a:p>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13</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4086837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784976" cy="3940924"/>
          </a:xfrm>
        </p:spPr>
        <p:txBody>
          <a:bodyPr>
            <a:normAutofit fontScale="85000" lnSpcReduction="20000"/>
          </a:bodyPr>
          <a:lstStyle/>
          <a:p>
            <a:r>
              <a:rPr lang="en-US" altLang="zh-CN" sz="1650" dirty="0"/>
              <a:t>This table can be partitioned by range in a number of ways, depending on your needs.</a:t>
            </a:r>
          </a:p>
          <a:p>
            <a:pPr marL="233363"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quarterly_report_status</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report_id</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report_status</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20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err="1">
                <a:solidFill>
                  <a:srgbClr val="000000"/>
                </a:solidFill>
                <a:latin typeface="Liberation Mono"/>
              </a:rPr>
              <a:t>report_updated</a:t>
            </a:r>
            <a:r>
              <a:rPr lang="en-US" altLang="zh-CN" sz="1500" dirty="0">
                <a:solidFill>
                  <a:srgbClr val="000000"/>
                </a:solidFill>
                <a:latin typeface="Liberation Mono"/>
              </a:rPr>
              <a:t> </a:t>
            </a:r>
            <a:r>
              <a:rPr lang="en-US" altLang="zh-CN" sz="1500" dirty="0">
                <a:solidFill>
                  <a:srgbClr val="834689"/>
                </a:solidFill>
                <a:latin typeface="Liberation Mono"/>
              </a:rPr>
              <a:t>TIMESTAMP</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r>
              <a:rPr lang="en-US" altLang="zh-CN" sz="1500" dirty="0">
                <a:solidFill>
                  <a:srgbClr val="0077AA"/>
                </a:solidFill>
                <a:latin typeface="Liberation Mono"/>
              </a:rPr>
              <a:t>DEFAULT</a:t>
            </a:r>
            <a:r>
              <a:rPr lang="en-US" altLang="zh-CN" sz="1500" dirty="0">
                <a:solidFill>
                  <a:srgbClr val="000000"/>
                </a:solidFill>
                <a:latin typeface="Liberation Mono"/>
              </a:rPr>
              <a:t> </a:t>
            </a:r>
            <a:r>
              <a:rPr lang="en-US" altLang="zh-CN" sz="1500" dirty="0">
                <a:solidFill>
                  <a:srgbClr val="0077AA"/>
                </a:solidFill>
                <a:latin typeface="Liberation Mono"/>
              </a:rPr>
              <a:t>CURRENT_TIMESTAMP</a:t>
            </a:r>
            <a:r>
              <a:rPr lang="en-US" altLang="zh-CN" sz="1500" dirty="0">
                <a:solidFill>
                  <a:srgbClr val="000000"/>
                </a:solidFill>
                <a:latin typeface="Liberation Mono"/>
              </a:rPr>
              <a:t> </a:t>
            </a:r>
            <a:r>
              <a:rPr lang="en-US" altLang="zh-CN" sz="1500" dirty="0">
                <a:solidFill>
                  <a:srgbClr val="0077AA"/>
                </a:solidFill>
                <a:latin typeface="Liberation Mono"/>
              </a:rPr>
              <a:t>ON</a:t>
            </a:r>
            <a:r>
              <a:rPr lang="en-US" altLang="zh-CN" sz="1500" dirty="0">
                <a:solidFill>
                  <a:srgbClr val="000000"/>
                </a:solidFill>
                <a:latin typeface="Liberation Mono"/>
              </a:rPr>
              <a:t> </a:t>
            </a:r>
            <a:r>
              <a:rPr lang="en-US" altLang="zh-CN" sz="1500" dirty="0">
                <a:solidFill>
                  <a:srgbClr val="0077AA"/>
                </a:solidFill>
                <a:latin typeface="Liberation Mono"/>
              </a:rPr>
              <a:t>UPDATE</a:t>
            </a:r>
            <a:r>
              <a:rPr lang="en-US" altLang="zh-CN" sz="1500" dirty="0">
                <a:solidFill>
                  <a:srgbClr val="000000"/>
                </a:solidFill>
                <a:latin typeface="Liberation Mono"/>
              </a:rPr>
              <a:t> </a:t>
            </a:r>
            <a:r>
              <a:rPr lang="en-US" altLang="zh-CN" sz="1500" dirty="0">
                <a:solidFill>
                  <a:srgbClr val="0077AA"/>
                </a:solidFill>
                <a:latin typeface="Liberation Mono"/>
              </a:rPr>
              <a:t>CURRENT_TIMESTAMP</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err="1">
                <a:solidFill>
                  <a:srgbClr val="000000"/>
                </a:solidFill>
                <a:latin typeface="Liberation Mono"/>
              </a:rPr>
              <a:t>report_updated</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'2008-01-01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'2008-04-01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'2008-07-01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'2008-10-01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p4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'2009-01-01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p5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'2009-04-01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p6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'2009-07-01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p7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'2009-10-01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p8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UNIX_TIMESTAMP</a:t>
            </a:r>
            <a:r>
              <a:rPr lang="en-US" altLang="zh-CN" sz="1500" dirty="0">
                <a:solidFill>
                  <a:srgbClr val="999999"/>
                </a:solidFill>
                <a:latin typeface="Liberation Mono"/>
              </a:rPr>
              <a:t>(</a:t>
            </a:r>
            <a:r>
              <a:rPr lang="en-US" altLang="zh-CN" sz="1500" dirty="0">
                <a:solidFill>
                  <a:srgbClr val="669900"/>
                </a:solidFill>
                <a:latin typeface="Liberation Mono"/>
              </a:rPr>
              <a:t>'2010-01-01 00:00:00'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p9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999999"/>
                </a:solidFill>
                <a:latin typeface="Liberation Mono"/>
              </a:rPr>
              <a:t>);</a:t>
            </a:r>
            <a:endParaRPr lang="zh-CN" altLang="en-US" sz="1500" dirty="0"/>
          </a:p>
          <a:p>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14</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9422994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4464496" cy="3940924"/>
          </a:xfrm>
        </p:spPr>
        <p:txBody>
          <a:bodyPr>
            <a:normAutofit/>
          </a:bodyPr>
          <a:lstStyle/>
          <a:p>
            <a:r>
              <a:rPr lang="en-US" altLang="zh-CN" sz="1600" dirty="0"/>
              <a:t>Partition the table by </a:t>
            </a:r>
            <a:r>
              <a:rPr lang="en-US" altLang="zh-CN" sz="1100" dirty="0">
                <a:solidFill>
                  <a:srgbClr val="FF0000"/>
                </a:solidFill>
              </a:rPr>
              <a:t>RANGE</a:t>
            </a:r>
            <a:r>
              <a:rPr lang="en-US" altLang="zh-CN" sz="1600" dirty="0"/>
              <a:t>,</a:t>
            </a:r>
            <a:endParaRPr lang="en-US" altLang="zh-CN" sz="1400" dirty="0"/>
          </a:p>
          <a:p>
            <a:pPr marL="269081" indent="0">
              <a:buNone/>
            </a:pPr>
            <a:r>
              <a:rPr lang="en-US" altLang="zh-CN" sz="1100" dirty="0">
                <a:solidFill>
                  <a:srgbClr val="0077AA"/>
                </a:solidFill>
                <a:latin typeface="Liberation Mono"/>
              </a:rPr>
              <a:t>CREATE</a:t>
            </a:r>
            <a:r>
              <a:rPr lang="en-US" altLang="zh-CN" sz="1100" dirty="0">
                <a:solidFill>
                  <a:srgbClr val="000000"/>
                </a:solidFill>
                <a:latin typeface="Liberation Mono"/>
              </a:rPr>
              <a:t> </a:t>
            </a:r>
            <a:r>
              <a:rPr lang="en-US" altLang="zh-CN" sz="1100" dirty="0">
                <a:solidFill>
                  <a:srgbClr val="0077AA"/>
                </a:solidFill>
                <a:latin typeface="Liberation Mono"/>
              </a:rPr>
              <a:t>TABLE</a:t>
            </a:r>
            <a:r>
              <a:rPr lang="en-US" altLang="zh-CN" sz="1100" dirty="0">
                <a:solidFill>
                  <a:srgbClr val="000000"/>
                </a:solidFill>
                <a:latin typeface="Liberation Mono"/>
              </a:rPr>
              <a:t> members </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a:t>
            </a:r>
            <a:r>
              <a:rPr lang="en-US" altLang="zh-CN" sz="1100" dirty="0" err="1">
                <a:solidFill>
                  <a:srgbClr val="000000"/>
                </a:solidFill>
                <a:latin typeface="Liberation Mono"/>
              </a:rPr>
              <a:t>firstname</a:t>
            </a:r>
            <a:r>
              <a:rPr lang="en-US" altLang="zh-CN" sz="1100" dirty="0">
                <a:solidFill>
                  <a:srgbClr val="000000"/>
                </a:solidFill>
                <a:latin typeface="Liberation Mono"/>
              </a:rPr>
              <a:t> </a:t>
            </a:r>
            <a:r>
              <a:rPr lang="en-US" altLang="zh-CN" sz="1100" dirty="0">
                <a:solidFill>
                  <a:srgbClr val="834689"/>
                </a:solidFill>
                <a:latin typeface="Liberation Mono"/>
              </a:rPr>
              <a:t>VARCHAR</a:t>
            </a:r>
            <a:r>
              <a:rPr lang="en-US" altLang="zh-CN" sz="1100" dirty="0">
                <a:solidFill>
                  <a:srgbClr val="999999"/>
                </a:solidFill>
                <a:latin typeface="Liberation Mono"/>
              </a:rPr>
              <a:t>(</a:t>
            </a:r>
            <a:r>
              <a:rPr lang="en-US" altLang="zh-CN" sz="1100" dirty="0">
                <a:solidFill>
                  <a:srgbClr val="990055"/>
                </a:solidFill>
                <a:latin typeface="Liberation Mono"/>
              </a:rPr>
              <a:t>25</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A67F59"/>
                </a:solidFill>
                <a:latin typeface="Liberation Mono"/>
              </a:rPr>
              <a:t>NOT</a:t>
            </a:r>
            <a:r>
              <a:rPr lang="en-US" altLang="zh-CN" sz="1100" dirty="0">
                <a:solidFill>
                  <a:srgbClr val="000000"/>
                </a:solidFill>
                <a:latin typeface="Liberation Mono"/>
              </a:rPr>
              <a:t> </a:t>
            </a:r>
            <a:r>
              <a:rPr lang="en-US" altLang="zh-CN" sz="1100" dirty="0">
                <a:solidFill>
                  <a:srgbClr val="990055"/>
                </a:solidFill>
                <a:latin typeface="Liberation Mono"/>
              </a:rPr>
              <a:t>NULL</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a:t>
            </a:r>
            <a:r>
              <a:rPr lang="en-US" altLang="zh-CN" sz="1100" dirty="0" err="1">
                <a:solidFill>
                  <a:srgbClr val="000000"/>
                </a:solidFill>
                <a:latin typeface="Liberation Mono"/>
              </a:rPr>
              <a:t>lastname</a:t>
            </a:r>
            <a:r>
              <a:rPr lang="en-US" altLang="zh-CN" sz="1100" dirty="0">
                <a:solidFill>
                  <a:srgbClr val="000000"/>
                </a:solidFill>
                <a:latin typeface="Liberation Mono"/>
              </a:rPr>
              <a:t> </a:t>
            </a:r>
            <a:r>
              <a:rPr lang="en-US" altLang="zh-CN" sz="1100" dirty="0">
                <a:solidFill>
                  <a:srgbClr val="834689"/>
                </a:solidFill>
                <a:latin typeface="Liberation Mono"/>
              </a:rPr>
              <a:t>VARCHAR</a:t>
            </a:r>
            <a:r>
              <a:rPr lang="en-US" altLang="zh-CN" sz="1100" dirty="0">
                <a:solidFill>
                  <a:srgbClr val="999999"/>
                </a:solidFill>
                <a:latin typeface="Liberation Mono"/>
              </a:rPr>
              <a:t>(</a:t>
            </a:r>
            <a:r>
              <a:rPr lang="en-US" altLang="zh-CN" sz="1100" dirty="0">
                <a:solidFill>
                  <a:srgbClr val="990055"/>
                </a:solidFill>
                <a:latin typeface="Liberation Mono"/>
              </a:rPr>
              <a:t>25</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A67F59"/>
                </a:solidFill>
                <a:latin typeface="Liberation Mono"/>
              </a:rPr>
              <a:t>NOT</a:t>
            </a:r>
            <a:r>
              <a:rPr lang="en-US" altLang="zh-CN" sz="1100" dirty="0">
                <a:solidFill>
                  <a:srgbClr val="000000"/>
                </a:solidFill>
                <a:latin typeface="Liberation Mono"/>
              </a:rPr>
              <a:t> </a:t>
            </a:r>
            <a:r>
              <a:rPr lang="en-US" altLang="zh-CN" sz="1100" dirty="0">
                <a:solidFill>
                  <a:srgbClr val="990055"/>
                </a:solidFill>
                <a:latin typeface="Liberation Mono"/>
              </a:rPr>
              <a:t>NULL</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username </a:t>
            </a:r>
            <a:r>
              <a:rPr lang="en-US" altLang="zh-CN" sz="1100" dirty="0">
                <a:solidFill>
                  <a:srgbClr val="834689"/>
                </a:solidFill>
                <a:latin typeface="Liberation Mono"/>
              </a:rPr>
              <a:t>VARCHAR</a:t>
            </a:r>
            <a:r>
              <a:rPr lang="en-US" altLang="zh-CN" sz="1100" dirty="0">
                <a:solidFill>
                  <a:srgbClr val="999999"/>
                </a:solidFill>
                <a:latin typeface="Liberation Mono"/>
              </a:rPr>
              <a:t>(</a:t>
            </a:r>
            <a:r>
              <a:rPr lang="en-US" altLang="zh-CN" sz="1100" dirty="0">
                <a:solidFill>
                  <a:srgbClr val="990055"/>
                </a:solidFill>
                <a:latin typeface="Liberation Mono"/>
              </a:rPr>
              <a:t>16</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A67F59"/>
                </a:solidFill>
                <a:latin typeface="Liberation Mono"/>
              </a:rPr>
              <a:t>NOT</a:t>
            </a:r>
            <a:r>
              <a:rPr lang="en-US" altLang="zh-CN" sz="1100" dirty="0">
                <a:solidFill>
                  <a:srgbClr val="000000"/>
                </a:solidFill>
                <a:latin typeface="Liberation Mono"/>
              </a:rPr>
              <a:t> </a:t>
            </a:r>
            <a:r>
              <a:rPr lang="en-US" altLang="zh-CN" sz="1100" dirty="0">
                <a:solidFill>
                  <a:srgbClr val="990055"/>
                </a:solidFill>
                <a:latin typeface="Liberation Mono"/>
              </a:rPr>
              <a:t>NULL</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email </a:t>
            </a:r>
            <a:r>
              <a:rPr lang="en-US" altLang="zh-CN" sz="1100" dirty="0">
                <a:solidFill>
                  <a:srgbClr val="834689"/>
                </a:solidFill>
                <a:latin typeface="Liberation Mono"/>
              </a:rPr>
              <a:t>VARCHAR</a:t>
            </a:r>
            <a:r>
              <a:rPr lang="en-US" altLang="zh-CN" sz="1100" dirty="0">
                <a:solidFill>
                  <a:srgbClr val="999999"/>
                </a:solidFill>
                <a:latin typeface="Liberation Mono"/>
              </a:rPr>
              <a:t>(</a:t>
            </a:r>
            <a:r>
              <a:rPr lang="en-US" altLang="zh-CN" sz="1100" dirty="0">
                <a:solidFill>
                  <a:srgbClr val="990055"/>
                </a:solidFill>
                <a:latin typeface="Liberation Mono"/>
              </a:rPr>
              <a:t>35</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joined </a:t>
            </a:r>
            <a:r>
              <a:rPr lang="en-US" altLang="zh-CN" sz="1100" dirty="0">
                <a:solidFill>
                  <a:srgbClr val="834689"/>
                </a:solidFill>
                <a:latin typeface="Liberation Mono"/>
              </a:rPr>
              <a:t>DATE</a:t>
            </a:r>
            <a:r>
              <a:rPr lang="en-US" altLang="zh-CN" sz="1100" dirty="0">
                <a:solidFill>
                  <a:srgbClr val="000000"/>
                </a:solidFill>
                <a:latin typeface="Liberation Mono"/>
              </a:rPr>
              <a:t> </a:t>
            </a:r>
            <a:r>
              <a:rPr lang="en-US" altLang="zh-CN" sz="1100" dirty="0">
                <a:solidFill>
                  <a:srgbClr val="A67F59"/>
                </a:solidFill>
                <a:latin typeface="Liberation Mono"/>
              </a:rPr>
              <a:t>NOT</a:t>
            </a:r>
            <a:r>
              <a:rPr lang="en-US" altLang="zh-CN" sz="1100" dirty="0">
                <a:solidFill>
                  <a:srgbClr val="000000"/>
                </a:solidFill>
                <a:latin typeface="Liberation Mono"/>
              </a:rPr>
              <a:t> </a:t>
            </a:r>
            <a:r>
              <a:rPr lang="en-US" altLang="zh-CN" sz="1100" dirty="0">
                <a:solidFill>
                  <a:srgbClr val="990055"/>
                </a:solidFill>
                <a:latin typeface="Liberation Mono"/>
              </a:rPr>
              <a:t>NULL</a:t>
            </a:r>
            <a:r>
              <a:rPr lang="en-US" altLang="zh-CN" sz="1100" dirty="0">
                <a:solidFill>
                  <a:srgbClr val="000000"/>
                </a:solidFill>
                <a:latin typeface="Liberation Mono"/>
              </a:rPr>
              <a:t> </a:t>
            </a:r>
          </a:p>
          <a:p>
            <a:pPr marL="269081" indent="0">
              <a:buNone/>
            </a:pP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77AA"/>
                </a:solidFill>
                <a:latin typeface="Liberation Mono"/>
              </a:rPr>
              <a:t>PARTITION</a:t>
            </a:r>
            <a:r>
              <a:rPr lang="en-US" altLang="zh-CN" sz="1100" dirty="0">
                <a:solidFill>
                  <a:srgbClr val="000000"/>
                </a:solidFill>
                <a:latin typeface="Liberation Mono"/>
              </a:rPr>
              <a:t> </a:t>
            </a:r>
            <a:r>
              <a:rPr lang="en-US" altLang="zh-CN" sz="1100" dirty="0">
                <a:solidFill>
                  <a:srgbClr val="0077AA"/>
                </a:solidFill>
                <a:latin typeface="Liberation Mono"/>
              </a:rPr>
              <a:t>BY</a:t>
            </a:r>
            <a:r>
              <a:rPr lang="en-US" altLang="zh-CN" sz="1100" dirty="0">
                <a:solidFill>
                  <a:srgbClr val="000000"/>
                </a:solidFill>
                <a:latin typeface="Liberation Mono"/>
              </a:rPr>
              <a:t> </a:t>
            </a:r>
            <a:r>
              <a:rPr lang="en-US" altLang="zh-CN" sz="1100" dirty="0">
                <a:solidFill>
                  <a:srgbClr val="0077AA"/>
                </a:solidFill>
                <a:latin typeface="Liberation Mono"/>
              </a:rPr>
              <a:t>RANGE</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DD4A68"/>
                </a:solidFill>
                <a:latin typeface="Liberation Mono"/>
              </a:rPr>
              <a:t>YEAR</a:t>
            </a:r>
            <a:r>
              <a:rPr lang="en-US" altLang="zh-CN" sz="1100" dirty="0">
                <a:solidFill>
                  <a:srgbClr val="999999"/>
                </a:solidFill>
                <a:latin typeface="Liberation Mono"/>
              </a:rPr>
              <a:t>(</a:t>
            </a:r>
            <a:r>
              <a:rPr lang="en-US" altLang="zh-CN" sz="1100" dirty="0">
                <a:solidFill>
                  <a:srgbClr val="000000"/>
                </a:solidFill>
                <a:latin typeface="Liberation Mono"/>
              </a:rPr>
              <a:t>joined</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p0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1960</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p1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1970</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77AA"/>
                </a:solidFill>
                <a:latin typeface="Liberation Mono"/>
              </a:rPr>
              <a:t>	PARTITION</a:t>
            </a:r>
            <a:r>
              <a:rPr lang="en-US" altLang="zh-CN" sz="1100" dirty="0">
                <a:solidFill>
                  <a:srgbClr val="000000"/>
                </a:solidFill>
                <a:latin typeface="Liberation Mono"/>
              </a:rPr>
              <a:t> p2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1980</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77AA"/>
                </a:solidFill>
                <a:latin typeface="Liberation Mono"/>
              </a:rPr>
              <a:t>	PARTITION</a:t>
            </a:r>
            <a:r>
              <a:rPr lang="en-US" altLang="zh-CN" sz="1100" dirty="0">
                <a:solidFill>
                  <a:srgbClr val="000000"/>
                </a:solidFill>
                <a:latin typeface="Liberation Mono"/>
              </a:rPr>
              <a:t> p3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1990</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p4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0077AA"/>
                </a:solidFill>
                <a:latin typeface="Liberation Mono"/>
              </a:rPr>
              <a:t>MAXVALUE</a:t>
            </a:r>
            <a:r>
              <a:rPr lang="en-US" altLang="zh-CN" sz="1100" dirty="0">
                <a:solidFill>
                  <a:srgbClr val="000000"/>
                </a:solidFill>
                <a:latin typeface="Liberation Mono"/>
              </a:rPr>
              <a:t> </a:t>
            </a:r>
          </a:p>
          <a:p>
            <a:pPr marL="269081" indent="0">
              <a:buNone/>
            </a:pPr>
            <a:r>
              <a:rPr lang="en-US" altLang="zh-CN" sz="1100" dirty="0">
                <a:solidFill>
                  <a:srgbClr val="999999"/>
                </a:solidFill>
                <a:latin typeface="Liberation Mono"/>
              </a:rPr>
              <a:t>);</a:t>
            </a:r>
          </a:p>
          <a:p>
            <a:pPr marL="269081" indent="0">
              <a:buNone/>
            </a:pPr>
            <a:endParaRPr lang="en-US" altLang="zh-CN" sz="1100" dirty="0">
              <a:solidFill>
                <a:srgbClr val="999999"/>
              </a:solidFill>
              <a:latin typeface="Liberation Mono"/>
            </a:endParaRPr>
          </a:p>
          <a:p>
            <a:endParaRPr kumimoji="1" lang="zh-CN" altLang="en-US" sz="1600"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15</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内容占位符 2">
            <a:extLst>
              <a:ext uri="{FF2B5EF4-FFF2-40B4-BE49-F238E27FC236}">
                <a16:creationId xmlns:a16="http://schemas.microsoft.com/office/drawing/2014/main" id="{E3F0FB8B-756F-CE49-80CC-442FBFA3B369}"/>
              </a:ext>
            </a:extLst>
          </p:cNvPr>
          <p:cNvSpPr txBox="1">
            <a:spLocks/>
          </p:cNvSpPr>
          <p:nvPr/>
        </p:nvSpPr>
        <p:spPr>
          <a:xfrm>
            <a:off x="4355976" y="638894"/>
            <a:ext cx="4355976" cy="3940924"/>
          </a:xfrm>
          <a:prstGeom prst="rect">
            <a:avLst/>
          </a:prstGeom>
        </p:spPr>
        <p:txBody>
          <a:bodyPr vert="horz" lIns="91440" tIns="45720" rIns="91440" bIns="45720" rtlCol="0">
            <a:normAutofit/>
          </a:bodyPr>
          <a:lstStyle>
            <a:lvl1pPr marL="257175" indent="-257175" algn="l" defTabSz="685800" rtl="0" eaLnBrk="1" latinLnBrk="0" hangingPunct="1">
              <a:spcBef>
                <a:spcPct val="20000"/>
              </a:spcBef>
              <a:buFont typeface="Arial" pitchFamily="34" charset="0"/>
              <a:buChar char="•"/>
              <a:defRPr sz="1800" kern="1200" baseline="0">
                <a:solidFill>
                  <a:schemeClr val="tx1"/>
                </a:solidFill>
                <a:latin typeface="Cambria" pitchFamily="18" charset="0"/>
                <a:ea typeface="新宋体" pitchFamily="49" charset="-122"/>
                <a:cs typeface="+mn-cs"/>
              </a:defRPr>
            </a:lvl1pPr>
            <a:lvl2pPr marL="557213" indent="-214313" algn="l" defTabSz="685800" rtl="0" eaLnBrk="1" latinLnBrk="0" hangingPunct="1">
              <a:spcBef>
                <a:spcPct val="20000"/>
              </a:spcBef>
              <a:buFont typeface="Arial" pitchFamily="34" charset="0"/>
              <a:buChar char="–"/>
              <a:defRPr sz="1500" kern="1200" baseline="0">
                <a:solidFill>
                  <a:schemeClr val="tx1"/>
                </a:solidFill>
                <a:latin typeface="Cambria" pitchFamily="18" charset="0"/>
                <a:ea typeface="新宋体" pitchFamily="49" charset="-122"/>
                <a:cs typeface="+mn-cs"/>
              </a:defRPr>
            </a:lvl2pPr>
            <a:lvl3pPr marL="857250" indent="-171450" algn="l" defTabSz="685800" rtl="0" eaLnBrk="1" latinLnBrk="0" hangingPunct="1">
              <a:spcBef>
                <a:spcPct val="20000"/>
              </a:spcBef>
              <a:buFont typeface="Arial" pitchFamily="34" charset="0"/>
              <a:buChar char="•"/>
              <a:defRPr sz="1350" kern="1200" baseline="0">
                <a:solidFill>
                  <a:schemeClr val="tx1"/>
                </a:solidFill>
                <a:latin typeface="Cambria" pitchFamily="18" charset="0"/>
                <a:ea typeface="新宋体" pitchFamily="49" charset="-122"/>
                <a:cs typeface="+mn-cs"/>
              </a:defRPr>
            </a:lvl3pPr>
            <a:lvl4pPr marL="12001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4pPr>
            <a:lvl5pPr marL="1543050" indent="-171450" algn="l" defTabSz="685800" rtl="0" eaLnBrk="1" latinLnBrk="0" hangingPunct="1">
              <a:spcBef>
                <a:spcPct val="20000"/>
              </a:spcBef>
              <a:buFont typeface="Arial" pitchFamily="34" charset="0"/>
              <a:buChar char="»"/>
              <a:defRPr sz="1200" kern="1200" baseline="0">
                <a:solidFill>
                  <a:schemeClr val="tx1"/>
                </a:solidFill>
                <a:latin typeface="Cambria" pitchFamily="18" charset="0"/>
                <a:ea typeface="新宋体" pitchFamily="49" charset="-122"/>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269081" indent="0">
              <a:buFont typeface="Arial" pitchFamily="34" charset="0"/>
              <a:buNone/>
            </a:pPr>
            <a:endParaRPr lang="en-US" altLang="zh-CN" sz="1100" dirty="0">
              <a:solidFill>
                <a:srgbClr val="999999"/>
              </a:solidFill>
              <a:latin typeface="Liberation Mono"/>
            </a:endParaRPr>
          </a:p>
          <a:p>
            <a:r>
              <a:rPr lang="en-US" altLang="zh-CN" sz="1600" dirty="0"/>
              <a:t>Partition the table by </a:t>
            </a:r>
            <a:r>
              <a:rPr lang="en-US" altLang="zh-CN" sz="1100" dirty="0">
                <a:solidFill>
                  <a:srgbClr val="FF0000"/>
                </a:solidFill>
              </a:rPr>
              <a:t>RANGE COLUMNS</a:t>
            </a:r>
            <a:endParaRPr lang="zh-CN" altLang="en-US" sz="1400" dirty="0">
              <a:solidFill>
                <a:srgbClr val="FF0000"/>
              </a:solidFill>
            </a:endParaRPr>
          </a:p>
          <a:p>
            <a:pPr marL="269081" indent="0">
              <a:buFont typeface="Arial" pitchFamily="34" charset="0"/>
              <a:buNone/>
            </a:pPr>
            <a:r>
              <a:rPr lang="en-US" altLang="zh-CN" sz="1100" dirty="0">
                <a:solidFill>
                  <a:srgbClr val="0077AA"/>
                </a:solidFill>
                <a:latin typeface="Liberation Mono"/>
              </a:rPr>
              <a:t>PARTITION</a:t>
            </a:r>
            <a:r>
              <a:rPr lang="en-US" altLang="zh-CN" sz="1100" dirty="0">
                <a:solidFill>
                  <a:srgbClr val="000000"/>
                </a:solidFill>
                <a:latin typeface="Liberation Mono"/>
              </a:rPr>
              <a:t> </a:t>
            </a:r>
            <a:r>
              <a:rPr lang="en-US" altLang="zh-CN" sz="1100" dirty="0">
                <a:solidFill>
                  <a:srgbClr val="0077AA"/>
                </a:solidFill>
                <a:latin typeface="Liberation Mono"/>
              </a:rPr>
              <a:t>BY</a:t>
            </a:r>
            <a:r>
              <a:rPr lang="en-US" altLang="zh-CN" sz="1100" dirty="0">
                <a:solidFill>
                  <a:srgbClr val="000000"/>
                </a:solidFill>
                <a:latin typeface="Liberation Mono"/>
              </a:rPr>
              <a:t> </a:t>
            </a:r>
            <a:r>
              <a:rPr lang="en-US" altLang="zh-CN" sz="1100" dirty="0">
                <a:solidFill>
                  <a:srgbClr val="0077AA"/>
                </a:solidFill>
                <a:latin typeface="Liberation Mono"/>
              </a:rPr>
              <a:t>RANGE</a:t>
            </a:r>
            <a:r>
              <a:rPr lang="en-US" altLang="zh-CN" sz="1100" dirty="0">
                <a:solidFill>
                  <a:srgbClr val="000000"/>
                </a:solidFill>
                <a:latin typeface="Liberation Mono"/>
              </a:rPr>
              <a:t> </a:t>
            </a:r>
            <a:r>
              <a:rPr lang="en-US" altLang="zh-CN" sz="1100" dirty="0">
                <a:solidFill>
                  <a:srgbClr val="0077AA"/>
                </a:solidFill>
                <a:latin typeface="Liberation Mono"/>
              </a:rPr>
              <a:t>COLUMNS</a:t>
            </a:r>
            <a:r>
              <a:rPr lang="en-US" altLang="zh-CN" sz="1100" dirty="0">
                <a:solidFill>
                  <a:srgbClr val="999999"/>
                </a:solidFill>
                <a:latin typeface="Liberation Mono"/>
              </a:rPr>
              <a:t>(</a:t>
            </a:r>
            <a:r>
              <a:rPr lang="en-US" altLang="zh-CN" sz="1100" dirty="0">
                <a:solidFill>
                  <a:srgbClr val="000000"/>
                </a:solidFill>
                <a:latin typeface="Liberation Mono"/>
              </a:rPr>
              <a:t>joined</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Font typeface="Arial" pitchFamily="34" charse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p0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669900"/>
                </a:solidFill>
                <a:latin typeface="Liberation Mono"/>
              </a:rPr>
              <a:t>'1960-01-01’</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Font typeface="Arial" pitchFamily="34" charse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p1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669900"/>
                </a:solidFill>
                <a:latin typeface="Liberation Mono"/>
              </a:rPr>
              <a:t>'1970-01-01’</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Font typeface="Arial" pitchFamily="34" charse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p2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669900"/>
                </a:solidFill>
                <a:latin typeface="Liberation Mono"/>
              </a:rPr>
              <a:t>'1980-01-01’</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Font typeface="Arial" pitchFamily="34" charse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p3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669900"/>
                </a:solidFill>
                <a:latin typeface="Liberation Mono"/>
              </a:rPr>
              <a:t>'1990-01-01’</a:t>
            </a:r>
            <a:r>
              <a:rPr lang="en-US" altLang="zh-CN" sz="1100" dirty="0">
                <a:solidFill>
                  <a:srgbClr val="999999"/>
                </a:solidFill>
                <a:latin typeface="Liberation Mono"/>
              </a:rPr>
              <a:t>),</a:t>
            </a:r>
            <a:r>
              <a:rPr lang="en-US" altLang="zh-CN" sz="1100" dirty="0">
                <a:solidFill>
                  <a:srgbClr val="000000"/>
                </a:solidFill>
                <a:latin typeface="Liberation Mono"/>
              </a:rPr>
              <a:t> </a:t>
            </a:r>
          </a:p>
          <a:p>
            <a:pPr marL="269081" indent="0">
              <a:buFont typeface="Arial" pitchFamily="34" charset="0"/>
              <a:buNone/>
            </a:pPr>
            <a:r>
              <a:rPr lang="en-US" altLang="zh-CN" sz="1100" dirty="0">
                <a:solidFill>
                  <a:srgbClr val="000000"/>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p4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0077AA"/>
                </a:solidFill>
                <a:latin typeface="Liberation Mono"/>
              </a:rPr>
              <a:t>MAXVALUE</a:t>
            </a:r>
            <a:r>
              <a:rPr lang="en-US" altLang="zh-CN" sz="1100" dirty="0">
                <a:solidFill>
                  <a:srgbClr val="000000"/>
                </a:solidFill>
                <a:latin typeface="Liberation Mono"/>
              </a:rPr>
              <a:t> </a:t>
            </a:r>
          </a:p>
          <a:p>
            <a:pPr marL="269081" indent="0">
              <a:buFont typeface="Arial" pitchFamily="34" charset="0"/>
              <a:buNone/>
            </a:pPr>
            <a:r>
              <a:rPr lang="en-US" altLang="zh-CN" sz="1100" dirty="0">
                <a:solidFill>
                  <a:srgbClr val="999999"/>
                </a:solidFill>
                <a:latin typeface="Liberation Mono"/>
              </a:rPr>
              <a:t>);</a:t>
            </a:r>
            <a:endParaRPr lang="zh-CN" altLang="en-US" sz="1100" dirty="0"/>
          </a:p>
          <a:p>
            <a:endParaRPr kumimoji="1" lang="zh-CN" altLang="en-US" sz="1600" dirty="0"/>
          </a:p>
        </p:txBody>
      </p:sp>
      <p:sp>
        <p:nvSpPr>
          <p:cNvPr id="9" name="矩形 8">
            <a:extLst>
              <a:ext uri="{FF2B5EF4-FFF2-40B4-BE49-F238E27FC236}">
                <a16:creationId xmlns:a16="http://schemas.microsoft.com/office/drawing/2014/main" id="{25F6AB02-2A0C-4B45-AAB8-9308DC214C70}"/>
              </a:ext>
            </a:extLst>
          </p:cNvPr>
          <p:cNvSpPr/>
          <p:nvPr/>
        </p:nvSpPr>
        <p:spPr>
          <a:xfrm>
            <a:off x="4657400" y="2671036"/>
            <a:ext cx="4355976" cy="2123658"/>
          </a:xfrm>
          <a:prstGeom prst="rect">
            <a:avLst/>
          </a:prstGeom>
        </p:spPr>
        <p:txBody>
          <a:bodyPr wrap="square">
            <a:spAutoFit/>
          </a:bodyPr>
          <a:lstStyle/>
          <a:p>
            <a:r>
              <a:rPr lang="en-US" altLang="zh-CN" sz="1100" dirty="0">
                <a:solidFill>
                  <a:srgbClr val="0077AA"/>
                </a:solidFill>
                <a:latin typeface="Liberation Mono"/>
              </a:rPr>
              <a:t>CREATE</a:t>
            </a:r>
            <a:r>
              <a:rPr lang="en-US" altLang="zh-CN" sz="1100" dirty="0">
                <a:solidFill>
                  <a:srgbClr val="000000"/>
                </a:solidFill>
                <a:latin typeface="Liberation Mono"/>
              </a:rPr>
              <a:t> </a:t>
            </a:r>
            <a:r>
              <a:rPr lang="en-US" altLang="zh-CN" sz="1100" dirty="0">
                <a:solidFill>
                  <a:srgbClr val="0077AA"/>
                </a:solidFill>
                <a:latin typeface="Liberation Mono"/>
              </a:rPr>
              <a:t>TABLE</a:t>
            </a:r>
            <a:r>
              <a:rPr lang="en-US" altLang="zh-CN" sz="1100" dirty="0">
                <a:solidFill>
                  <a:srgbClr val="000000"/>
                </a:solidFill>
                <a:latin typeface="Liberation Mono"/>
              </a:rPr>
              <a:t> </a:t>
            </a:r>
            <a:r>
              <a:rPr lang="en-US" altLang="zh-CN" sz="1100" dirty="0" err="1">
                <a:solidFill>
                  <a:srgbClr val="000000"/>
                </a:solidFill>
                <a:latin typeface="Liberation Mono"/>
              </a:rPr>
              <a:t>rcx</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000000"/>
                </a:solidFill>
                <a:latin typeface="Liberation Mono"/>
              </a:rPr>
              <a:t> </a:t>
            </a:r>
          </a:p>
          <a:p>
            <a:r>
              <a:rPr lang="zh-CN" altLang="en-US" sz="1100" dirty="0">
                <a:solidFill>
                  <a:srgbClr val="000000"/>
                </a:solidFill>
                <a:latin typeface="Liberation Mono"/>
              </a:rPr>
              <a:t>    </a:t>
            </a:r>
            <a:r>
              <a:rPr lang="en-US" altLang="zh-CN" sz="1100" dirty="0">
                <a:solidFill>
                  <a:srgbClr val="000000"/>
                </a:solidFill>
                <a:latin typeface="Liberation Mono"/>
              </a:rPr>
              <a:t>a </a:t>
            </a:r>
            <a:r>
              <a:rPr lang="en-US" altLang="zh-CN" sz="1100" dirty="0">
                <a:solidFill>
                  <a:srgbClr val="834689"/>
                </a:solidFill>
                <a:latin typeface="Liberation Mono"/>
              </a:rPr>
              <a:t>INT</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zh-CN" altLang="en-US" sz="1100" dirty="0">
                <a:solidFill>
                  <a:srgbClr val="A67F59"/>
                </a:solidFill>
                <a:latin typeface="Liberation Mono"/>
              </a:rPr>
              <a:t>    </a:t>
            </a:r>
            <a:r>
              <a:rPr lang="en-US" altLang="zh-CN" sz="1100" dirty="0">
                <a:solidFill>
                  <a:srgbClr val="000000"/>
                </a:solidFill>
                <a:latin typeface="Liberation Mono"/>
              </a:rPr>
              <a:t>b </a:t>
            </a:r>
            <a:r>
              <a:rPr lang="en-US" altLang="zh-CN" sz="1100" dirty="0">
                <a:solidFill>
                  <a:srgbClr val="834689"/>
                </a:solidFill>
                <a:latin typeface="Liberation Mono"/>
              </a:rPr>
              <a:t>INT</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zh-CN" altLang="en-US" sz="1100" dirty="0">
                <a:solidFill>
                  <a:srgbClr val="A67F59"/>
                </a:solidFill>
                <a:latin typeface="Liberation Mono"/>
              </a:rPr>
              <a:t>    </a:t>
            </a:r>
            <a:r>
              <a:rPr lang="en-US" altLang="zh-CN" sz="1100" dirty="0">
                <a:solidFill>
                  <a:srgbClr val="000000"/>
                </a:solidFill>
                <a:latin typeface="Liberation Mono"/>
              </a:rPr>
              <a:t>c </a:t>
            </a:r>
            <a:r>
              <a:rPr lang="en-US" altLang="zh-CN" sz="1100" dirty="0">
                <a:solidFill>
                  <a:srgbClr val="834689"/>
                </a:solidFill>
                <a:latin typeface="Liberation Mono"/>
              </a:rPr>
              <a:t>CHAR</a:t>
            </a:r>
            <a:r>
              <a:rPr lang="en-US" altLang="zh-CN" sz="1100" dirty="0">
                <a:solidFill>
                  <a:srgbClr val="999999"/>
                </a:solidFill>
                <a:latin typeface="Liberation Mono"/>
              </a:rPr>
              <a:t>(</a:t>
            </a:r>
            <a:r>
              <a:rPr lang="en-US" altLang="zh-CN" sz="1100" dirty="0">
                <a:solidFill>
                  <a:srgbClr val="990055"/>
                </a:solidFill>
                <a:latin typeface="Liberation Mono"/>
              </a:rPr>
              <a:t>3</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zh-CN" altLang="en-US" sz="1100" dirty="0">
                <a:solidFill>
                  <a:srgbClr val="A67F59"/>
                </a:solidFill>
                <a:latin typeface="Liberation Mono"/>
              </a:rPr>
              <a:t>    </a:t>
            </a:r>
            <a:r>
              <a:rPr lang="en-US" altLang="zh-CN" sz="1100" dirty="0">
                <a:solidFill>
                  <a:srgbClr val="000000"/>
                </a:solidFill>
                <a:latin typeface="Liberation Mono"/>
              </a:rPr>
              <a:t>d </a:t>
            </a:r>
            <a:r>
              <a:rPr lang="en-US" altLang="zh-CN" sz="1100" dirty="0">
                <a:solidFill>
                  <a:srgbClr val="834689"/>
                </a:solidFill>
                <a:latin typeface="Liberation Mono"/>
              </a:rPr>
              <a:t>INT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en-US" altLang="zh-CN" sz="1100" dirty="0">
                <a:solidFill>
                  <a:srgbClr val="0077AA"/>
                </a:solidFill>
                <a:latin typeface="Liberation Mono"/>
              </a:rPr>
              <a:t>PARTITION</a:t>
            </a:r>
            <a:r>
              <a:rPr lang="en-US" altLang="zh-CN" sz="1100" dirty="0">
                <a:solidFill>
                  <a:srgbClr val="000000"/>
                </a:solidFill>
                <a:latin typeface="Liberation Mono"/>
              </a:rPr>
              <a:t> </a:t>
            </a:r>
            <a:r>
              <a:rPr lang="en-US" altLang="zh-CN" sz="1100" dirty="0">
                <a:solidFill>
                  <a:srgbClr val="0077AA"/>
                </a:solidFill>
                <a:latin typeface="Liberation Mono"/>
              </a:rPr>
              <a:t>BY</a:t>
            </a:r>
            <a:r>
              <a:rPr lang="en-US" altLang="zh-CN" sz="1100" dirty="0">
                <a:solidFill>
                  <a:srgbClr val="000000"/>
                </a:solidFill>
                <a:latin typeface="Liberation Mono"/>
              </a:rPr>
              <a:t> </a:t>
            </a:r>
            <a:r>
              <a:rPr lang="en-US" altLang="zh-CN" sz="1100" dirty="0">
                <a:solidFill>
                  <a:srgbClr val="0077AA"/>
                </a:solidFill>
                <a:latin typeface="Liberation Mono"/>
              </a:rPr>
              <a:t>RANGE</a:t>
            </a:r>
            <a:r>
              <a:rPr lang="en-US" altLang="zh-CN" sz="1100" dirty="0">
                <a:solidFill>
                  <a:srgbClr val="000000"/>
                </a:solidFill>
                <a:latin typeface="Liberation Mono"/>
              </a:rPr>
              <a:t> </a:t>
            </a:r>
            <a:r>
              <a:rPr lang="en-US" altLang="zh-CN" sz="1100" dirty="0">
                <a:solidFill>
                  <a:srgbClr val="0077AA"/>
                </a:solidFill>
                <a:latin typeface="Liberation Mono"/>
              </a:rPr>
              <a:t>COLUMNS</a:t>
            </a:r>
            <a:r>
              <a:rPr lang="en-US" altLang="zh-CN" sz="1100" dirty="0">
                <a:solidFill>
                  <a:srgbClr val="999999"/>
                </a:solidFill>
                <a:latin typeface="Liberation Mono"/>
              </a:rPr>
              <a:t>(</a:t>
            </a:r>
            <a:r>
              <a:rPr lang="en-US" altLang="zh-CN" sz="1100" dirty="0" err="1">
                <a:solidFill>
                  <a:srgbClr val="000000"/>
                </a:solidFill>
                <a:latin typeface="Liberation Mono"/>
              </a:rPr>
              <a:t>a</a:t>
            </a:r>
            <a:r>
              <a:rPr lang="en-US" altLang="zh-CN" sz="1100" dirty="0" err="1">
                <a:solidFill>
                  <a:srgbClr val="999999"/>
                </a:solidFill>
                <a:latin typeface="Liberation Mono"/>
              </a:rPr>
              <a:t>,</a:t>
            </a:r>
            <a:r>
              <a:rPr lang="en-US" altLang="zh-CN" sz="1100" dirty="0" err="1">
                <a:solidFill>
                  <a:srgbClr val="000000"/>
                </a:solidFill>
                <a:latin typeface="Liberation Mono"/>
              </a:rPr>
              <a:t>d</a:t>
            </a:r>
            <a:r>
              <a:rPr lang="en-US" altLang="zh-CN" sz="1100" dirty="0" err="1">
                <a:solidFill>
                  <a:srgbClr val="999999"/>
                </a:solidFill>
                <a:latin typeface="Liberation Mono"/>
              </a:rPr>
              <a:t>,</a:t>
            </a:r>
            <a:r>
              <a:rPr lang="en-US" altLang="zh-CN" sz="1100" dirty="0" err="1">
                <a:solidFill>
                  <a:srgbClr val="000000"/>
                </a:solidFill>
                <a:latin typeface="Liberation Mono"/>
              </a:rPr>
              <a:t>c</a:t>
            </a:r>
            <a:r>
              <a:rPr lang="en-US" altLang="zh-CN" sz="1100" dirty="0">
                <a:solidFill>
                  <a:srgbClr val="999999"/>
                </a:solidFill>
                <a:latin typeface="Liberation Mono"/>
              </a:rPr>
              <a:t>)</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000000"/>
                </a:solidFill>
                <a:latin typeface="Liberation Mono"/>
              </a:rPr>
              <a:t> </a:t>
            </a:r>
          </a:p>
          <a:p>
            <a:r>
              <a:rPr lang="zh-CN" altLang="en-US" sz="1100" dirty="0">
                <a:solidFill>
                  <a:srgbClr val="000000"/>
                </a:solidFill>
                <a:latin typeface="Liberation Mono"/>
              </a:rPr>
              <a:t>  </a:t>
            </a:r>
            <a:r>
              <a:rPr lang="zh-CN" altLang="en-US" sz="1100" dirty="0">
                <a:solidFill>
                  <a:srgbClr val="A67F59"/>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p0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5</a:t>
            </a:r>
            <a:r>
              <a:rPr lang="en-US" altLang="zh-CN" sz="1100" dirty="0">
                <a:solidFill>
                  <a:srgbClr val="999999"/>
                </a:solidFill>
                <a:latin typeface="Liberation Mono"/>
              </a:rPr>
              <a:t>,</a:t>
            </a:r>
            <a:r>
              <a:rPr lang="en-US" altLang="zh-CN" sz="1100" dirty="0">
                <a:solidFill>
                  <a:srgbClr val="990055"/>
                </a:solidFill>
                <a:latin typeface="Liberation Mono"/>
              </a:rPr>
              <a:t>10</a:t>
            </a:r>
            <a:r>
              <a:rPr lang="en-US" altLang="zh-CN" sz="1100" dirty="0">
                <a:solidFill>
                  <a:srgbClr val="999999"/>
                </a:solidFill>
                <a:latin typeface="Liberation Mono"/>
              </a:rPr>
              <a:t>,</a:t>
            </a:r>
            <a:r>
              <a:rPr lang="en-US" altLang="zh-CN" sz="1100" dirty="0">
                <a:solidFill>
                  <a:srgbClr val="669900"/>
                </a:solidFill>
                <a:latin typeface="Liberation Mono"/>
              </a:rPr>
              <a:t>'ggg’</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zh-CN" altLang="en-US" sz="1100" dirty="0">
                <a:solidFill>
                  <a:srgbClr val="A67F59"/>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p1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10</a:t>
            </a:r>
            <a:r>
              <a:rPr lang="en-US" altLang="zh-CN" sz="1100" dirty="0">
                <a:solidFill>
                  <a:srgbClr val="999999"/>
                </a:solidFill>
                <a:latin typeface="Liberation Mono"/>
              </a:rPr>
              <a:t>,</a:t>
            </a:r>
            <a:r>
              <a:rPr lang="en-US" altLang="zh-CN" sz="1100" dirty="0">
                <a:solidFill>
                  <a:srgbClr val="990055"/>
                </a:solidFill>
                <a:latin typeface="Liberation Mono"/>
              </a:rPr>
              <a:t>20</a:t>
            </a:r>
            <a:r>
              <a:rPr lang="en-US" altLang="zh-CN" sz="1100" dirty="0">
                <a:solidFill>
                  <a:srgbClr val="999999"/>
                </a:solidFill>
                <a:latin typeface="Liberation Mono"/>
              </a:rPr>
              <a:t>,</a:t>
            </a:r>
            <a:r>
              <a:rPr lang="en-US" altLang="zh-CN" sz="1100" dirty="0">
                <a:solidFill>
                  <a:srgbClr val="669900"/>
                </a:solidFill>
                <a:latin typeface="Liberation Mono"/>
              </a:rPr>
              <a:t>'mmm’</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zh-CN" altLang="en-US" sz="1100" dirty="0">
                <a:solidFill>
                  <a:srgbClr val="A67F59"/>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p2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990055"/>
                </a:solidFill>
                <a:latin typeface="Liberation Mono"/>
              </a:rPr>
              <a:t>15</a:t>
            </a:r>
            <a:r>
              <a:rPr lang="en-US" altLang="zh-CN" sz="1100" dirty="0">
                <a:solidFill>
                  <a:srgbClr val="999999"/>
                </a:solidFill>
                <a:latin typeface="Liberation Mono"/>
              </a:rPr>
              <a:t>,</a:t>
            </a:r>
            <a:r>
              <a:rPr lang="en-US" altLang="zh-CN" sz="1100" dirty="0">
                <a:solidFill>
                  <a:srgbClr val="990055"/>
                </a:solidFill>
                <a:latin typeface="Liberation Mono"/>
              </a:rPr>
              <a:t>30</a:t>
            </a:r>
            <a:r>
              <a:rPr lang="en-US" altLang="zh-CN" sz="1100" dirty="0">
                <a:solidFill>
                  <a:srgbClr val="999999"/>
                </a:solidFill>
                <a:latin typeface="Liberation Mono"/>
              </a:rPr>
              <a:t>,</a:t>
            </a:r>
            <a:r>
              <a:rPr lang="en-US" altLang="zh-CN" sz="1100" dirty="0">
                <a:solidFill>
                  <a:srgbClr val="669900"/>
                </a:solidFill>
                <a:latin typeface="Liberation Mono"/>
              </a:rPr>
              <a:t>'sss’</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zh-CN" altLang="en-US" sz="1100" dirty="0">
                <a:solidFill>
                  <a:srgbClr val="A67F59"/>
                </a:solidFill>
                <a:latin typeface="Liberation Mono"/>
              </a:rPr>
              <a:t>   </a:t>
            </a:r>
            <a:r>
              <a:rPr lang="en-US" altLang="zh-CN" sz="1100" dirty="0">
                <a:solidFill>
                  <a:srgbClr val="0077AA"/>
                </a:solidFill>
                <a:latin typeface="Liberation Mono"/>
              </a:rPr>
              <a:t>PARTITION</a:t>
            </a:r>
            <a:r>
              <a:rPr lang="en-US" altLang="zh-CN" sz="1100" dirty="0">
                <a:solidFill>
                  <a:srgbClr val="000000"/>
                </a:solidFill>
                <a:latin typeface="Liberation Mono"/>
              </a:rPr>
              <a:t> p3 </a:t>
            </a:r>
            <a:r>
              <a:rPr lang="en-US" altLang="zh-CN" sz="1100" dirty="0">
                <a:solidFill>
                  <a:srgbClr val="0077AA"/>
                </a:solidFill>
                <a:latin typeface="Liberation Mono"/>
              </a:rPr>
              <a:t>VALUES</a:t>
            </a:r>
            <a:r>
              <a:rPr lang="en-US" altLang="zh-CN" sz="1100" dirty="0">
                <a:solidFill>
                  <a:srgbClr val="000000"/>
                </a:solidFill>
                <a:latin typeface="Liberation Mono"/>
              </a:rPr>
              <a:t> </a:t>
            </a:r>
            <a:r>
              <a:rPr lang="en-US" altLang="zh-CN" sz="1100" dirty="0">
                <a:solidFill>
                  <a:srgbClr val="0077AA"/>
                </a:solidFill>
                <a:latin typeface="Liberation Mono"/>
              </a:rPr>
              <a:t>LESS</a:t>
            </a:r>
            <a:r>
              <a:rPr lang="en-US" altLang="zh-CN" sz="1100" dirty="0">
                <a:solidFill>
                  <a:srgbClr val="000000"/>
                </a:solidFill>
                <a:latin typeface="Liberation Mono"/>
              </a:rPr>
              <a:t> </a:t>
            </a:r>
            <a:r>
              <a:rPr lang="en-US" altLang="zh-CN" sz="1100" dirty="0">
                <a:solidFill>
                  <a:srgbClr val="0077AA"/>
                </a:solidFill>
                <a:latin typeface="Liberation Mono"/>
              </a:rPr>
              <a:t>THAN</a:t>
            </a:r>
            <a:r>
              <a:rPr lang="en-US" altLang="zh-CN" sz="1100" dirty="0">
                <a:solidFill>
                  <a:srgbClr val="000000"/>
                </a:solidFill>
                <a:latin typeface="Liberation Mono"/>
              </a:rPr>
              <a:t> </a:t>
            </a:r>
            <a:r>
              <a:rPr lang="en-US" altLang="zh-CN" sz="1100" dirty="0">
                <a:solidFill>
                  <a:srgbClr val="999999"/>
                </a:solidFill>
                <a:latin typeface="Liberation Mono"/>
              </a:rPr>
              <a:t>(</a:t>
            </a:r>
            <a:r>
              <a:rPr lang="en-US" altLang="zh-CN" sz="1100" dirty="0">
                <a:solidFill>
                  <a:srgbClr val="0077AA"/>
                </a:solidFill>
                <a:latin typeface="Liberation Mono"/>
              </a:rPr>
              <a:t>MAXVALUE</a:t>
            </a:r>
            <a:r>
              <a:rPr lang="en-US" altLang="zh-CN" sz="1100" dirty="0">
                <a:solidFill>
                  <a:srgbClr val="999999"/>
                </a:solidFill>
                <a:latin typeface="Liberation Mono"/>
              </a:rPr>
              <a:t>,</a:t>
            </a:r>
            <a:r>
              <a:rPr lang="en-US" altLang="zh-CN" sz="1100" dirty="0">
                <a:solidFill>
                  <a:srgbClr val="0077AA"/>
                </a:solidFill>
                <a:latin typeface="Liberation Mono"/>
              </a:rPr>
              <a:t>MAXVALUE</a:t>
            </a:r>
            <a:r>
              <a:rPr lang="en-US" altLang="zh-CN" sz="1100" dirty="0">
                <a:solidFill>
                  <a:srgbClr val="999999"/>
                </a:solidFill>
                <a:latin typeface="Liberation Mono"/>
              </a:rPr>
              <a:t>,</a:t>
            </a:r>
            <a:r>
              <a:rPr lang="en-US" altLang="zh-CN" sz="1100" dirty="0">
                <a:solidFill>
                  <a:srgbClr val="0077AA"/>
                </a:solidFill>
                <a:latin typeface="Liberation Mono"/>
              </a:rPr>
              <a:t>MAXVALUE</a:t>
            </a:r>
            <a:r>
              <a:rPr lang="en-US" altLang="zh-CN" sz="1100" dirty="0">
                <a:solidFill>
                  <a:srgbClr val="999999"/>
                </a:solidFill>
                <a:latin typeface="Liberation Mono"/>
              </a:rPr>
              <a:t>)</a:t>
            </a:r>
            <a:r>
              <a:rPr lang="en-US" altLang="zh-CN" sz="1100" dirty="0">
                <a:solidFill>
                  <a:srgbClr val="000000"/>
                </a:solidFill>
                <a:latin typeface="Liberation Mono"/>
              </a:rPr>
              <a:t> </a:t>
            </a:r>
            <a:endParaRPr lang="en-US" altLang="zh-CN" sz="1100" dirty="0">
              <a:solidFill>
                <a:srgbClr val="A67F59"/>
              </a:solidFill>
              <a:latin typeface="Liberation Mono"/>
            </a:endParaRPr>
          </a:p>
          <a:p>
            <a:r>
              <a:rPr lang="en-US" altLang="zh-CN" sz="1100" dirty="0">
                <a:solidFill>
                  <a:srgbClr val="999999"/>
                </a:solidFill>
                <a:latin typeface="Liberation Mono"/>
              </a:rPr>
              <a:t>);</a:t>
            </a:r>
            <a:endParaRPr lang="zh-CN" altLang="en-US" sz="1100" dirty="0"/>
          </a:p>
        </p:txBody>
      </p:sp>
    </p:spTree>
    <p:extLst>
      <p:ext uri="{BB962C8B-B14F-4D97-AF65-F5344CB8AC3E}">
        <p14:creationId xmlns:p14="http://schemas.microsoft.com/office/powerpoint/2010/main" val="7939282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a:bodyPr>
          <a:lstStyle/>
          <a:p>
            <a:r>
              <a:rPr lang="en-US" altLang="zh-CN" dirty="0"/>
              <a:t>List partitioning in MySQL is similar to range partitioning in many ways. </a:t>
            </a:r>
          </a:p>
          <a:p>
            <a:pPr lvl="1"/>
            <a:r>
              <a:rPr lang="en-US" altLang="zh-CN" dirty="0"/>
              <a:t>The chief difference between the two types of partitioning is that, in list partitioning, each partition is defined and selected based on the membership of a column value in one of a set of value lists. </a:t>
            </a:r>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endParaRPr lang="zh-CN" altLang="en-US" dirty="0"/>
          </a:p>
          <a:p>
            <a:pPr lvl="1"/>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16</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9947871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a:bodyPr>
          <a:lstStyle/>
          <a:p>
            <a:pPr marL="257175" lvl="1" indent="-257175">
              <a:buFont typeface="Arial" pitchFamily="34" charset="0"/>
              <a:buChar char="•"/>
            </a:pPr>
            <a:r>
              <a:rPr lang="zh-CN" altLang="zh-CN" sz="1800" dirty="0"/>
              <a:t>Suppose that there are 20 video stores distributed among 4 franchises as shown in the following table.</a:t>
            </a:r>
          </a:p>
          <a:p>
            <a:pPr lvl="1"/>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17</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0015A34F-5FE6-7343-A15A-8331B2CAAE76}"/>
              </a:ext>
            </a:extLst>
          </p:cNvPr>
          <p:cNvSpPr/>
          <p:nvPr/>
        </p:nvSpPr>
        <p:spPr>
          <a:xfrm>
            <a:off x="2857500" y="2017752"/>
            <a:ext cx="3429000" cy="300082"/>
          </a:xfrm>
          <a:prstGeom prst="rect">
            <a:avLst/>
          </a:prstGeom>
        </p:spPr>
        <p:txBody>
          <a:bodyPr>
            <a:spAutoFit/>
          </a:bodyPr>
          <a:lstStyle/>
          <a:p>
            <a:endParaRPr lang="zh-CN" altLang="en-US" sz="1350" dirty="0"/>
          </a:p>
        </p:txBody>
      </p:sp>
      <p:graphicFrame>
        <p:nvGraphicFramePr>
          <p:cNvPr id="9" name="表格 8">
            <a:extLst>
              <a:ext uri="{FF2B5EF4-FFF2-40B4-BE49-F238E27FC236}">
                <a16:creationId xmlns:a16="http://schemas.microsoft.com/office/drawing/2014/main" id="{E6D1AED8-C116-924C-AB77-0732E4779AD0}"/>
              </a:ext>
            </a:extLst>
          </p:cNvPr>
          <p:cNvGraphicFramePr>
            <a:graphicFrameLocks noGrp="1"/>
          </p:cNvGraphicFramePr>
          <p:nvPr>
            <p:extLst>
              <p:ext uri="{D42A27DB-BD31-4B8C-83A1-F6EECF244321}">
                <p14:modId xmlns:p14="http://schemas.microsoft.com/office/powerpoint/2010/main" val="3773282730"/>
              </p:ext>
            </p:extLst>
          </p:nvPr>
        </p:nvGraphicFramePr>
        <p:xfrm>
          <a:off x="2573778" y="1950244"/>
          <a:ext cx="3996445" cy="1281110"/>
        </p:xfrm>
        <a:graphic>
          <a:graphicData uri="http://schemas.openxmlformats.org/drawingml/2006/table">
            <a:tbl>
              <a:tblPr/>
              <a:tblGrid>
                <a:gridCol w="1198934">
                  <a:extLst>
                    <a:ext uri="{9D8B030D-6E8A-4147-A177-3AD203B41FA5}">
                      <a16:colId xmlns:a16="http://schemas.microsoft.com/office/drawing/2014/main" val="1940379834"/>
                    </a:ext>
                  </a:extLst>
                </a:gridCol>
                <a:gridCol w="2797511">
                  <a:extLst>
                    <a:ext uri="{9D8B030D-6E8A-4147-A177-3AD203B41FA5}">
                      <a16:colId xmlns:a16="http://schemas.microsoft.com/office/drawing/2014/main" val="1419284330"/>
                    </a:ext>
                  </a:extLst>
                </a:gridCol>
              </a:tblGrid>
              <a:tr h="248603">
                <a:tc>
                  <a:txBody>
                    <a:bodyPr/>
                    <a:lstStyle/>
                    <a:p>
                      <a:pPr algn="l" fontAlgn="base"/>
                      <a:r>
                        <a:rPr lang="en-US" sz="1400" b="1" i="0">
                          <a:effectLst/>
                        </a:rPr>
                        <a:t>Region</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l" fontAlgn="base"/>
                      <a:r>
                        <a:rPr lang="en-US" sz="1400" b="1" i="0">
                          <a:effectLst/>
                        </a:rPr>
                        <a:t>Store ID Numbers</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52744777"/>
                  </a:ext>
                </a:extLst>
              </a:tr>
              <a:tr h="248603">
                <a:tc>
                  <a:txBody>
                    <a:bodyPr/>
                    <a:lstStyle/>
                    <a:p>
                      <a:pPr fontAlgn="base"/>
                      <a:r>
                        <a:rPr lang="en-US" sz="1400">
                          <a:effectLst/>
                        </a:rPr>
                        <a:t>North</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a:effectLst/>
                        </a:rPr>
                        <a:t>3, 5, 6, 9, 17</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558660144"/>
                  </a:ext>
                </a:extLst>
              </a:tr>
              <a:tr h="248603">
                <a:tc>
                  <a:txBody>
                    <a:bodyPr/>
                    <a:lstStyle/>
                    <a:p>
                      <a:pPr fontAlgn="base"/>
                      <a:r>
                        <a:rPr lang="en-US" sz="1400">
                          <a:effectLst/>
                        </a:rPr>
                        <a:t>East</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a:effectLst/>
                        </a:rPr>
                        <a:t>1, 2, 10, 11, 19, 20</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372597278"/>
                  </a:ext>
                </a:extLst>
              </a:tr>
              <a:tr h="248603">
                <a:tc>
                  <a:txBody>
                    <a:bodyPr/>
                    <a:lstStyle/>
                    <a:p>
                      <a:pPr fontAlgn="base"/>
                      <a:r>
                        <a:rPr lang="en-US" sz="1400">
                          <a:effectLst/>
                        </a:rPr>
                        <a:t>West</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a:effectLst/>
                        </a:rPr>
                        <a:t>4, 12, 13, 14, 18</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934488069"/>
                  </a:ext>
                </a:extLst>
              </a:tr>
              <a:tr h="248603">
                <a:tc>
                  <a:txBody>
                    <a:bodyPr/>
                    <a:lstStyle/>
                    <a:p>
                      <a:pPr fontAlgn="base"/>
                      <a:r>
                        <a:rPr lang="en-US" sz="1400" dirty="0">
                          <a:effectLst/>
                        </a:rPr>
                        <a:t>Central</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altLang="zh-CN" sz="1400" dirty="0">
                          <a:effectLst/>
                        </a:rPr>
                        <a:t>7, 8, 15, 16</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463315844"/>
                  </a:ext>
                </a:extLst>
              </a:tr>
            </a:tbl>
          </a:graphicData>
        </a:graphic>
      </p:graphicFrame>
    </p:spTree>
    <p:extLst>
      <p:ext uri="{BB962C8B-B14F-4D97-AF65-F5344CB8AC3E}">
        <p14:creationId xmlns:p14="http://schemas.microsoft.com/office/powerpoint/2010/main" val="17147706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fontScale="92500" lnSpcReduction="10000"/>
          </a:bodyPr>
          <a:lstStyle/>
          <a:p>
            <a:r>
              <a:rPr lang="en-US" altLang="zh-CN" dirty="0"/>
              <a:t>List partitioning in MySQL is similar to range partitioning in many ways. </a:t>
            </a:r>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p>
          <a:p>
            <a:pPr marL="342900" lvl="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err="1">
                <a:solidFill>
                  <a:srgbClr val="000000"/>
                </a:solidFill>
                <a:latin typeface="Liberation Mono"/>
              </a:rPr>
              <a:t>store_id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	PARTITION</a:t>
            </a:r>
            <a:r>
              <a:rPr lang="en-US" altLang="zh-CN" dirty="0">
                <a:solidFill>
                  <a:srgbClr val="000000"/>
                </a:solidFill>
                <a:latin typeface="Liberation Mono"/>
              </a:rPr>
              <a:t> </a:t>
            </a:r>
            <a:r>
              <a:rPr lang="en-US" altLang="zh-CN" dirty="0" err="1">
                <a:solidFill>
                  <a:srgbClr val="000000"/>
                </a:solidFill>
                <a:latin typeface="Liberation Mono"/>
              </a:rPr>
              <a:t>pNorth</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990055"/>
                </a:solidFill>
                <a:latin typeface="Liberation Mono"/>
              </a:rPr>
              <a:t>9</a:t>
            </a:r>
            <a:r>
              <a:rPr lang="en-US" altLang="zh-CN" dirty="0">
                <a:solidFill>
                  <a:srgbClr val="999999"/>
                </a:solidFill>
                <a:latin typeface="Liberation Mono"/>
              </a:rPr>
              <a:t>,</a:t>
            </a:r>
            <a:r>
              <a:rPr lang="en-US" altLang="zh-CN" dirty="0">
                <a:solidFill>
                  <a:srgbClr val="990055"/>
                </a:solidFill>
                <a:latin typeface="Liberation Mono"/>
              </a:rPr>
              <a:t>17</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err="1">
                <a:solidFill>
                  <a:srgbClr val="000000"/>
                </a:solidFill>
                <a:latin typeface="Liberation Mono"/>
              </a:rPr>
              <a:t>pEast</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11</a:t>
            </a:r>
            <a:r>
              <a:rPr lang="en-US" altLang="zh-CN" dirty="0">
                <a:solidFill>
                  <a:srgbClr val="999999"/>
                </a:solidFill>
                <a:latin typeface="Liberation Mono"/>
              </a:rPr>
              <a:t>,</a:t>
            </a:r>
            <a:r>
              <a:rPr lang="en-US" altLang="zh-CN" dirty="0">
                <a:solidFill>
                  <a:srgbClr val="990055"/>
                </a:solidFill>
                <a:latin typeface="Liberation Mono"/>
              </a:rPr>
              <a:t>19</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	PARTITION</a:t>
            </a:r>
            <a:r>
              <a:rPr lang="en-US" altLang="zh-CN" dirty="0">
                <a:solidFill>
                  <a:srgbClr val="000000"/>
                </a:solidFill>
                <a:latin typeface="Liberation Mono"/>
              </a:rPr>
              <a:t> </a:t>
            </a:r>
            <a:r>
              <a:rPr lang="en-US" altLang="zh-CN" dirty="0" err="1">
                <a:solidFill>
                  <a:srgbClr val="000000"/>
                </a:solidFill>
                <a:latin typeface="Liberation Mono"/>
              </a:rPr>
              <a:t>pWest</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990055"/>
                </a:solidFill>
                <a:latin typeface="Liberation Mono"/>
              </a:rPr>
              <a:t>13</a:t>
            </a:r>
            <a:r>
              <a:rPr lang="en-US" altLang="zh-CN" dirty="0">
                <a:solidFill>
                  <a:srgbClr val="999999"/>
                </a:solidFill>
                <a:latin typeface="Liberation Mono"/>
              </a:rPr>
              <a:t>,</a:t>
            </a:r>
            <a:r>
              <a:rPr lang="en-US" altLang="zh-CN" dirty="0">
                <a:solidFill>
                  <a:srgbClr val="990055"/>
                </a:solidFill>
                <a:latin typeface="Liberation Mono"/>
              </a:rPr>
              <a:t>14</a:t>
            </a:r>
            <a:r>
              <a:rPr lang="en-US" altLang="zh-CN" dirty="0">
                <a:solidFill>
                  <a:srgbClr val="999999"/>
                </a:solidFill>
                <a:latin typeface="Liberation Mono"/>
              </a:rPr>
              <a:t>,</a:t>
            </a:r>
            <a:r>
              <a:rPr lang="en-US" altLang="zh-CN" dirty="0">
                <a:solidFill>
                  <a:srgbClr val="990055"/>
                </a:solidFill>
                <a:latin typeface="Liberation Mono"/>
              </a:rPr>
              <a:t>18</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err="1">
                <a:solidFill>
                  <a:srgbClr val="000000"/>
                </a:solidFill>
                <a:latin typeface="Liberation Mono"/>
              </a:rPr>
              <a:t>pCentral</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990055"/>
                </a:solidFill>
                <a:latin typeface="Liberation Mono"/>
              </a:rPr>
              <a:t>15</a:t>
            </a:r>
            <a:r>
              <a:rPr lang="en-US" altLang="zh-CN" dirty="0">
                <a:solidFill>
                  <a:srgbClr val="999999"/>
                </a:solidFill>
                <a:latin typeface="Liberation Mono"/>
              </a:rPr>
              <a:t>,</a:t>
            </a:r>
            <a:r>
              <a:rPr lang="en-US" altLang="zh-CN" dirty="0">
                <a:solidFill>
                  <a:srgbClr val="990055"/>
                </a:solidFill>
                <a:latin typeface="Liberation Mono"/>
              </a:rPr>
              <a:t>16</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endParaRPr lang="zh-CN" altLang="en-US" dirty="0"/>
          </a:p>
          <a:p>
            <a:pPr lvl="1"/>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18</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7540990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fontScale="92500" lnSpcReduction="10000"/>
          </a:bodyPr>
          <a:lstStyle/>
          <a:p>
            <a:r>
              <a:rPr lang="en-US" altLang="zh-CN" dirty="0"/>
              <a:t>Unlike the case with RANGE partitioning, there is </a:t>
            </a:r>
            <a:r>
              <a:rPr lang="en-US" altLang="zh-CN" dirty="0">
                <a:solidFill>
                  <a:srgbClr val="FF0000"/>
                </a:solidFill>
              </a:rPr>
              <a:t>no “catch-all” </a:t>
            </a:r>
            <a:r>
              <a:rPr lang="en-US" altLang="zh-CN" dirty="0"/>
              <a:t>such as MAXVALUE; </a:t>
            </a:r>
          </a:p>
          <a:p>
            <a:pPr lvl="1"/>
            <a:r>
              <a:rPr lang="en-US" altLang="zh-CN" dirty="0"/>
              <a:t>all expected values for the partitioning expression should be covered in </a:t>
            </a:r>
            <a:r>
              <a:rPr lang="en-US" altLang="zh-CN" dirty="0">
                <a:solidFill>
                  <a:srgbClr val="FF0000"/>
                </a:solidFill>
              </a:rPr>
              <a:t>PARTITION ... VALUES IN (...) </a:t>
            </a:r>
            <a:r>
              <a:rPr lang="en-US" altLang="zh-CN" dirty="0"/>
              <a:t>clauses. </a:t>
            </a: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h2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c2 </a:t>
            </a:r>
            <a:r>
              <a:rPr lang="en-US" altLang="zh-CN" dirty="0">
                <a:solidFill>
                  <a:srgbClr val="834689"/>
                </a:solidFill>
                <a:latin typeface="Liberation Mono"/>
              </a:rPr>
              <a:t>INT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Query OK, 0 rows affected (0.11 sec)</a:t>
            </a:r>
            <a:r>
              <a:rPr lang="en-US" altLang="zh-CN" dirty="0">
                <a:solidFill>
                  <a:srgbClr val="000000"/>
                </a:solidFill>
                <a:latin typeface="Liberation Mono"/>
              </a:rPr>
              <a:t> </a:t>
            </a: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h2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ERROR 1525 (HY000)</a:t>
            </a:r>
            <a:r>
              <a:rPr lang="en-US" altLang="zh-CN" dirty="0">
                <a:solidFill>
                  <a:srgbClr val="999999"/>
                </a:solidFill>
                <a:latin typeface="Liberation Mono"/>
              </a:rPr>
              <a:t>:</a:t>
            </a:r>
            <a:r>
              <a:rPr lang="en-US" altLang="zh-CN" dirty="0">
                <a:solidFill>
                  <a:srgbClr val="555555"/>
                </a:solidFill>
                <a:latin typeface="Liberation Mono"/>
              </a:rPr>
              <a:t> Table has no partition for value 3</a:t>
            </a:r>
            <a:endParaRPr lang="zh-CN" altLang="en-US" dirty="0"/>
          </a:p>
          <a:p>
            <a:pPr lvl="1"/>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19</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4965519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5250EB-DAFA-144D-8190-CA621C471049}"/>
              </a:ext>
            </a:extLst>
          </p:cNvPr>
          <p:cNvSpPr>
            <a:spLocks noGrp="1"/>
          </p:cNvSpPr>
          <p:nvPr>
            <p:ph type="title"/>
          </p:nvPr>
        </p:nvSpPr>
        <p:spPr>
          <a:effectLst>
            <a:outerShdw blurRad="50800" dist="38100" dir="2700000" algn="tl" rotWithShape="0">
              <a:prstClr val="black">
                <a:alpha val="40000"/>
              </a:prstClr>
            </a:outerShdw>
          </a:effectLst>
        </p:spPr>
        <p:txBody>
          <a:bodyPr/>
          <a:lstStyle/>
          <a:p>
            <a:r>
              <a:rPr lang="en-US" altLang="zh-CN" dirty="0"/>
              <a:t>Contents</a:t>
            </a:r>
            <a:r>
              <a:rPr lang="zh-CN" altLang="en-US" dirty="0"/>
              <a:t> </a:t>
            </a:r>
            <a:r>
              <a:rPr lang="en-US" altLang="zh-CN" dirty="0"/>
              <a:t>and</a:t>
            </a:r>
            <a:r>
              <a:rPr lang="zh-CN" altLang="en-US" dirty="0"/>
              <a:t> </a:t>
            </a:r>
            <a:r>
              <a:rPr lang="en-US" altLang="zh-CN" dirty="0"/>
              <a:t>Objectives</a:t>
            </a:r>
            <a:endParaRPr kumimoji="1" lang="zh-CN" altLang="en-US" dirty="0"/>
          </a:p>
        </p:txBody>
      </p:sp>
      <p:sp>
        <p:nvSpPr>
          <p:cNvPr id="3" name="内容占位符 2">
            <a:extLst>
              <a:ext uri="{FF2B5EF4-FFF2-40B4-BE49-F238E27FC236}">
                <a16:creationId xmlns:a16="http://schemas.microsoft.com/office/drawing/2014/main" id="{407081E5-717D-B240-AA7C-3760AF60A2F9}"/>
              </a:ext>
            </a:extLst>
          </p:cNvPr>
          <p:cNvSpPr>
            <a:spLocks noGrp="1"/>
          </p:cNvSpPr>
          <p:nvPr>
            <p:ph idx="1"/>
          </p:nvPr>
        </p:nvSpPr>
        <p:spPr/>
        <p:txBody>
          <a:bodyPr>
            <a:normAutofit/>
          </a:bodyPr>
          <a:lstStyle/>
          <a:p>
            <a:r>
              <a:rPr lang="en-US" altLang="zh-CN" sz="2400" dirty="0"/>
              <a:t>Contents</a:t>
            </a:r>
          </a:p>
          <a:p>
            <a:pPr lvl="1"/>
            <a:r>
              <a:rPr lang="en-US" altLang="zh-CN" sz="1800" dirty="0"/>
              <a:t>Partitioning</a:t>
            </a:r>
          </a:p>
          <a:p>
            <a:pPr lvl="1"/>
            <a:r>
              <a:rPr lang="en-US" altLang="zh-CN" sz="1800" dirty="0">
                <a:solidFill>
                  <a:schemeClr val="tx2"/>
                </a:solidFill>
              </a:rPr>
              <a:t>From</a:t>
            </a:r>
          </a:p>
          <a:p>
            <a:pPr lvl="2"/>
            <a:r>
              <a:rPr lang="en-US" altLang="zh-CN" sz="1800" dirty="0">
                <a:solidFill>
                  <a:schemeClr val="tx2"/>
                </a:solidFill>
                <a:hlinkClick r:id="rId2"/>
              </a:rPr>
              <a:t>https://dev.mysql.com/doc/refman/8.0/en/partitioning.html</a:t>
            </a:r>
            <a:r>
              <a:rPr lang="zh-CN" altLang="en-US" sz="1800" dirty="0">
                <a:solidFill>
                  <a:schemeClr val="tx2"/>
                </a:solidFill>
              </a:rPr>
              <a:t> </a:t>
            </a:r>
            <a:endParaRPr lang="en-US" altLang="zh-CN" sz="1800" dirty="0">
              <a:solidFill>
                <a:schemeClr val="tx2"/>
              </a:solidFill>
            </a:endParaRPr>
          </a:p>
          <a:p>
            <a:pPr lvl="1"/>
            <a:endParaRPr lang="en-US" altLang="zh-CN" sz="1800" dirty="0">
              <a:solidFill>
                <a:schemeClr val="tx2"/>
              </a:solidFill>
            </a:endParaRPr>
          </a:p>
          <a:p>
            <a:pPr lvl="1"/>
            <a:endParaRPr lang="en-US" altLang="zh-CN" sz="1800" dirty="0">
              <a:solidFill>
                <a:schemeClr val="tx2"/>
              </a:solidFill>
            </a:endParaRPr>
          </a:p>
          <a:p>
            <a:r>
              <a:rPr lang="en-US" altLang="zh-CN" sz="2400" dirty="0"/>
              <a:t>Objectives</a:t>
            </a:r>
          </a:p>
          <a:p>
            <a:pPr lvl="1"/>
            <a:r>
              <a:rPr lang="zh-CN" altLang="en-US" sz="1800" dirty="0">
                <a:latin typeface="DengXian" panose="02010600030101010101" pitchFamily="2" charset="-122"/>
                <a:ea typeface="DengXian" panose="02010600030101010101" pitchFamily="2" charset="-122"/>
              </a:rPr>
              <a:t>能够根据数据访问的具体场景，设计数据库分区方案，并能够对分区数据进行有效管理和控制</a:t>
            </a:r>
            <a:endParaRPr lang="en-US" altLang="zh-CN" sz="1800" dirty="0">
              <a:solidFill>
                <a:schemeClr val="tx2"/>
              </a:solidFill>
            </a:endParaRPr>
          </a:p>
        </p:txBody>
      </p:sp>
      <p:sp>
        <p:nvSpPr>
          <p:cNvPr id="4" name="幻灯片编号占位符 3">
            <a:extLst>
              <a:ext uri="{FF2B5EF4-FFF2-40B4-BE49-F238E27FC236}">
                <a16:creationId xmlns:a16="http://schemas.microsoft.com/office/drawing/2014/main" id="{C050B7B0-CCC5-984B-963A-09AD0FD19FB0}"/>
              </a:ext>
            </a:extLst>
          </p:cNvPr>
          <p:cNvSpPr>
            <a:spLocks noGrp="1"/>
          </p:cNvSpPr>
          <p:nvPr>
            <p:ph type="sldNum" sz="quarter" idx="12"/>
          </p:nvPr>
        </p:nvSpPr>
        <p:spPr/>
        <p:txBody>
          <a:bodyPr/>
          <a:lstStyle/>
          <a:p>
            <a:fld id="{CB818ED7-1FAF-4BEC-A906-EB6564C334EB}" type="slidenum">
              <a:rPr lang="zh-CN" altLang="en-US" smtClean="0"/>
              <a:pPr/>
              <a:t>2</a:t>
            </a:fld>
            <a:endParaRPr lang="zh-CN" altLang="en-US" dirty="0"/>
          </a:p>
        </p:txBody>
      </p:sp>
      <p:pic>
        <p:nvPicPr>
          <p:cNvPr id="5" name="图片 4">
            <a:extLst>
              <a:ext uri="{FF2B5EF4-FFF2-40B4-BE49-F238E27FC236}">
                <a16:creationId xmlns:a16="http://schemas.microsoft.com/office/drawing/2014/main" id="{60DB940C-A9A4-194A-BA81-0FD93FD2F9A0}"/>
              </a:ext>
            </a:extLst>
          </p:cNvPr>
          <p:cNvPicPr>
            <a:picLocks noChangeAspect="1"/>
          </p:cNvPicPr>
          <p:nvPr/>
        </p:nvPicPr>
        <p:blipFill>
          <a:blip r:embed="rId3"/>
          <a:stretch>
            <a:fillRect/>
          </a:stretch>
        </p:blipFill>
        <p:spPr>
          <a:xfrm>
            <a:off x="7331521" y="737061"/>
            <a:ext cx="1704975" cy="1200150"/>
          </a:xfrm>
          <a:prstGeom prst="rect">
            <a:avLst/>
          </a:prstGeom>
        </p:spPr>
      </p:pic>
    </p:spTree>
    <p:extLst>
      <p:ext uri="{BB962C8B-B14F-4D97-AF65-F5344CB8AC3E}">
        <p14:creationId xmlns:p14="http://schemas.microsoft.com/office/powerpoint/2010/main" val="8059536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fontScale="85000" lnSpcReduction="20000"/>
          </a:bodyPr>
          <a:lstStyle/>
          <a:p>
            <a:r>
              <a:rPr lang="en-US" altLang="zh-CN" dirty="0"/>
              <a:t>You can cause this type of error to be ignored by using the </a:t>
            </a:r>
            <a:r>
              <a:rPr lang="en-US" altLang="zh-CN" dirty="0">
                <a:solidFill>
                  <a:srgbClr val="FF0000"/>
                </a:solidFill>
              </a:rPr>
              <a:t>IGNORE</a:t>
            </a:r>
            <a:r>
              <a:rPr lang="en-US" altLang="zh-CN" dirty="0"/>
              <a:t> keyword.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TRUNCATE</a:t>
            </a:r>
            <a:r>
              <a:rPr lang="en-US" altLang="zh-CN" dirty="0">
                <a:solidFill>
                  <a:srgbClr val="000000"/>
                </a:solidFill>
                <a:latin typeface="Liberation Mono"/>
              </a:rPr>
              <a:t> h2</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h2</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Empty set (0.00 sec)</a:t>
            </a:r>
            <a:r>
              <a:rPr lang="en-US" altLang="zh-CN" dirty="0">
                <a:solidFill>
                  <a:srgbClr val="000000"/>
                </a:solidFill>
                <a:latin typeface="Liberation Mono"/>
              </a:rPr>
              <a:t>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IGNORE</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h2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9</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Query OK, 3 rows affected (0.00 sec)</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Records: 5 Duplicates: 2 Warnings: 0</a:t>
            </a:r>
            <a:r>
              <a:rPr lang="en-US" altLang="zh-CN" dirty="0">
                <a:solidFill>
                  <a:srgbClr val="000000"/>
                </a:solidFill>
                <a:latin typeface="Liberation Mono"/>
              </a:rPr>
              <a:t>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h2</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c1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c2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7</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5</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9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5</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3 rows in set (0.00 sec)</a:t>
            </a:r>
            <a:endParaRPr lang="zh-CN" altLang="en-US" dirty="0"/>
          </a:p>
          <a:p>
            <a:pPr marL="0" indent="0">
              <a:buNone/>
            </a:pPr>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20</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17906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lnSpcReduction="10000"/>
          </a:bodyPr>
          <a:lstStyle/>
          <a:p>
            <a:pPr fontAlgn="base"/>
            <a:r>
              <a:rPr lang="en-US" altLang="zh-CN" dirty="0"/>
              <a:t>COLUMNS partitioning</a:t>
            </a:r>
            <a:r>
              <a:rPr lang="zh-CN" altLang="en-US" dirty="0"/>
              <a:t> </a:t>
            </a:r>
            <a:r>
              <a:rPr lang="en-US" altLang="zh-CN" dirty="0"/>
              <a:t>is</a:t>
            </a:r>
            <a:r>
              <a:rPr lang="zh-CN" altLang="en-US" dirty="0"/>
              <a:t> </a:t>
            </a:r>
            <a:r>
              <a:rPr lang="en-US" altLang="zh-CN" dirty="0"/>
              <a:t>variants</a:t>
            </a:r>
            <a:r>
              <a:rPr lang="zh-CN" altLang="en-US" dirty="0"/>
              <a:t> </a:t>
            </a:r>
            <a:r>
              <a:rPr lang="en-US" altLang="zh-CN" dirty="0"/>
              <a:t>on</a:t>
            </a:r>
            <a:r>
              <a:rPr lang="zh-CN" altLang="en-US" dirty="0"/>
              <a:t> </a:t>
            </a:r>
            <a:r>
              <a:rPr lang="en-US" altLang="zh-CN" dirty="0"/>
              <a:t>RANGE</a:t>
            </a:r>
            <a:r>
              <a:rPr lang="zh-CN" altLang="en-US" dirty="0"/>
              <a:t> </a:t>
            </a:r>
            <a:r>
              <a:rPr lang="en-US" altLang="zh-CN" dirty="0"/>
              <a:t>and</a:t>
            </a:r>
            <a:r>
              <a:rPr lang="zh-CN" altLang="en-US" dirty="0"/>
              <a:t> </a:t>
            </a:r>
            <a:r>
              <a:rPr lang="en-US" altLang="zh-CN" dirty="0"/>
              <a:t>LIST</a:t>
            </a:r>
            <a:r>
              <a:rPr lang="zh-CN" altLang="en-US" dirty="0"/>
              <a:t> </a:t>
            </a:r>
            <a:r>
              <a:rPr lang="en-US" altLang="zh-CN" dirty="0"/>
              <a:t>partitioning. </a:t>
            </a:r>
          </a:p>
          <a:p>
            <a:pPr lvl="1" fontAlgn="base"/>
            <a:r>
              <a:rPr lang="en-US" altLang="zh-CN" dirty="0"/>
              <a:t>COLUMNS partitioning enables the use of </a:t>
            </a:r>
            <a:r>
              <a:rPr lang="en-US" altLang="zh-CN" dirty="0">
                <a:solidFill>
                  <a:srgbClr val="FF0000"/>
                </a:solidFill>
              </a:rPr>
              <a:t>multiple columns </a:t>
            </a:r>
            <a:r>
              <a:rPr lang="en-US" altLang="zh-CN" dirty="0"/>
              <a:t>in partitioning keys. </a:t>
            </a:r>
          </a:p>
          <a:p>
            <a:pPr lvl="1" fontAlgn="base"/>
            <a:r>
              <a:rPr lang="en-US" altLang="zh-CN" dirty="0"/>
              <a:t>All of these columns are taken into account both for the purpose of placing rows in partitions and for the determination of which partitions are to be checked for matching rows in partition pruning.</a:t>
            </a:r>
          </a:p>
          <a:p>
            <a:pPr lvl="1" fontAlgn="base"/>
            <a:endParaRPr lang="en-US" altLang="zh-CN" dirty="0"/>
          </a:p>
          <a:p>
            <a:pPr fontAlgn="base"/>
            <a:r>
              <a:rPr lang="en-US" altLang="zh-CN" dirty="0"/>
              <a:t>Both RANGE COLUMNS partitioning and LIST COLUMNS partitioning support the use of </a:t>
            </a:r>
            <a:r>
              <a:rPr lang="en-US" altLang="zh-CN" dirty="0">
                <a:solidFill>
                  <a:srgbClr val="FF0000"/>
                </a:solidFill>
              </a:rPr>
              <a:t>non-integer columns </a:t>
            </a:r>
            <a:r>
              <a:rPr lang="en-US" altLang="zh-CN" dirty="0"/>
              <a:t>for defining value ranges or list members. </a:t>
            </a:r>
          </a:p>
          <a:p>
            <a:pPr lvl="1" fontAlgn="base"/>
            <a:r>
              <a:rPr lang="en-US" altLang="zh-CN" dirty="0"/>
              <a:t>All integer types: </a:t>
            </a:r>
            <a:r>
              <a:rPr lang="en-US" altLang="zh-CN" dirty="0">
                <a:hlinkClick r:id="rId2" tooltip="11.1.2 Integer Types (Exact Value) - INTEGER, INT, SMALLINT, TINYINT, MEDIUMINT, BIGINT"/>
              </a:rPr>
              <a:t>TINYINT</a:t>
            </a:r>
            <a:r>
              <a:rPr lang="en-US" altLang="zh-CN" dirty="0"/>
              <a:t>, </a:t>
            </a:r>
            <a:r>
              <a:rPr lang="en-US" altLang="zh-CN" dirty="0">
                <a:hlinkClick r:id="rId2" tooltip="11.1.2 Integer Types (Exact Value) - INTEGER, INT, SMALLINT, TINYINT, MEDIUMINT, BIGINT"/>
              </a:rPr>
              <a:t>SMALLINT</a:t>
            </a:r>
            <a:r>
              <a:rPr lang="en-US" altLang="zh-CN" dirty="0"/>
              <a:t>, </a:t>
            </a:r>
            <a:r>
              <a:rPr lang="en-US" altLang="zh-CN" dirty="0">
                <a:hlinkClick r:id="rId2" tooltip="11.1.2 Integer Types (Exact Value) - INTEGER, INT, SMALLINT, TINYINT, MEDIUMINT, BIGINT"/>
              </a:rPr>
              <a:t>MEDIUMINT</a:t>
            </a:r>
            <a:r>
              <a:rPr lang="en-US" altLang="zh-CN" dirty="0"/>
              <a:t>, </a:t>
            </a:r>
            <a:r>
              <a:rPr lang="en-US" altLang="zh-CN" dirty="0">
                <a:hlinkClick r:id="rId2" tooltip="11.1.2 Integer Types (Exact Value) - INTEGER, INT, SMALLINT, TINYINT, MEDIUMINT, BIGINT"/>
              </a:rPr>
              <a:t>INT</a:t>
            </a:r>
            <a:r>
              <a:rPr lang="en-US" altLang="zh-CN" dirty="0"/>
              <a:t> (</a:t>
            </a:r>
            <a:r>
              <a:rPr lang="en-US" altLang="zh-CN" dirty="0">
                <a:hlinkClick r:id="rId2" tooltip="11.1.2 Integer Types (Exact Value) - INTEGER, INT, SMALLINT, TINYINT, MEDIUMINT, BIGINT"/>
              </a:rPr>
              <a:t>INTEGER</a:t>
            </a:r>
            <a:r>
              <a:rPr lang="en-US" altLang="zh-CN" dirty="0"/>
              <a:t>), and </a:t>
            </a:r>
            <a:r>
              <a:rPr lang="en-US" altLang="zh-CN" dirty="0">
                <a:hlinkClick r:id="rId2" tooltip="11.1.2 Integer Types (Exact Value) - INTEGER, INT, SMALLINT, TINYINT, MEDIUMINT, BIGINT"/>
              </a:rPr>
              <a:t>BIGINT</a:t>
            </a:r>
            <a:r>
              <a:rPr lang="en-US" altLang="zh-CN" dirty="0"/>
              <a:t>. (This is the same as with partitioning by RANGE and LIST.)</a:t>
            </a:r>
          </a:p>
          <a:p>
            <a:pPr marL="575072" lvl="1" indent="0" fontAlgn="base">
              <a:buNone/>
            </a:pPr>
            <a:r>
              <a:rPr lang="en-US" altLang="zh-CN" dirty="0"/>
              <a:t>Other numeric data types (such as </a:t>
            </a:r>
            <a:r>
              <a:rPr lang="en-US" altLang="zh-CN" dirty="0">
                <a:hlinkClick r:id="rId3" tooltip="11.1.3 Fixed-Point Types (Exact Value) - DECIMAL, NUMERIC"/>
              </a:rPr>
              <a:t>DECIMAL</a:t>
            </a:r>
            <a:r>
              <a:rPr lang="en-US" altLang="zh-CN" dirty="0"/>
              <a:t> or </a:t>
            </a:r>
            <a:r>
              <a:rPr lang="en-US" altLang="zh-CN" dirty="0">
                <a:hlinkClick r:id="rId4" tooltip="11.1.4 Floating-Point Types (Approximate Value) - FLOAT, DOUBLE"/>
              </a:rPr>
              <a:t>FLOAT</a:t>
            </a:r>
            <a:r>
              <a:rPr lang="en-US" altLang="zh-CN" dirty="0"/>
              <a:t>) are </a:t>
            </a:r>
            <a:r>
              <a:rPr lang="en-US" altLang="zh-CN" dirty="0">
                <a:solidFill>
                  <a:srgbClr val="FF0000"/>
                </a:solidFill>
              </a:rPr>
              <a:t>not</a:t>
            </a:r>
            <a:r>
              <a:rPr lang="en-US" altLang="zh-CN" dirty="0"/>
              <a:t> supported as partitioning columns.</a:t>
            </a:r>
          </a:p>
          <a:p>
            <a:pPr lvl="1" fontAlgn="base"/>
            <a:r>
              <a:rPr lang="en-US" altLang="zh-CN" dirty="0">
                <a:hlinkClick r:id="rId5" tooltip="11.2.2 The DATE, DATETIME, and TIMESTAMP Types"/>
              </a:rPr>
              <a:t>DATE</a:t>
            </a:r>
            <a:r>
              <a:rPr lang="en-US" altLang="zh-CN" dirty="0"/>
              <a:t> and </a:t>
            </a:r>
            <a:r>
              <a:rPr lang="en-US" altLang="zh-CN" dirty="0">
                <a:hlinkClick r:id="rId5" tooltip="11.2.2 The DATE, DATETIME, and TIMESTAMP Types"/>
              </a:rPr>
              <a:t>DATETIME</a:t>
            </a:r>
            <a:r>
              <a:rPr lang="en-US" altLang="zh-CN" dirty="0"/>
              <a:t>.</a:t>
            </a:r>
          </a:p>
          <a:p>
            <a:pPr marL="575072" lvl="1" indent="0" fontAlgn="base">
              <a:buNone/>
            </a:pPr>
            <a:r>
              <a:rPr lang="en-US" altLang="zh-CN" dirty="0"/>
              <a:t>Columns using other data types relating to dates or times are </a:t>
            </a:r>
            <a:r>
              <a:rPr lang="en-US" altLang="zh-CN" dirty="0">
                <a:solidFill>
                  <a:srgbClr val="FF0000"/>
                </a:solidFill>
              </a:rPr>
              <a:t>not</a:t>
            </a:r>
            <a:r>
              <a:rPr lang="en-US" altLang="zh-CN" dirty="0"/>
              <a:t> supported as partitioning columns.</a:t>
            </a:r>
          </a:p>
          <a:p>
            <a:pPr lvl="1" fontAlgn="base"/>
            <a:r>
              <a:rPr lang="en-US" altLang="zh-CN" dirty="0"/>
              <a:t>The following string types: </a:t>
            </a:r>
            <a:r>
              <a:rPr lang="en-US" altLang="zh-CN" dirty="0">
                <a:hlinkClick r:id="rId6" tooltip="11.3.2 The CHAR and VARCHAR Types"/>
              </a:rPr>
              <a:t>CHAR</a:t>
            </a:r>
            <a:r>
              <a:rPr lang="en-US" altLang="zh-CN" dirty="0"/>
              <a:t>, </a:t>
            </a:r>
            <a:r>
              <a:rPr lang="en-US" altLang="zh-CN" dirty="0">
                <a:hlinkClick r:id="rId6" tooltip="11.3.2 The CHAR and VARCHAR Types"/>
              </a:rPr>
              <a:t>VARCHAR</a:t>
            </a:r>
            <a:r>
              <a:rPr lang="en-US" altLang="zh-CN" dirty="0"/>
              <a:t>, </a:t>
            </a:r>
            <a:r>
              <a:rPr lang="en-US" altLang="zh-CN" dirty="0">
                <a:hlinkClick r:id="rId7" tooltip="11.3.3 The BINARY and VARBINARY Types"/>
              </a:rPr>
              <a:t>BINARY</a:t>
            </a:r>
            <a:r>
              <a:rPr lang="en-US" altLang="zh-CN" dirty="0"/>
              <a:t>, and </a:t>
            </a:r>
            <a:r>
              <a:rPr lang="en-US" altLang="zh-CN" dirty="0">
                <a:hlinkClick r:id="rId7" tooltip="11.3.3 The BINARY and VARBINARY Types"/>
              </a:rPr>
              <a:t>VARBINARY</a:t>
            </a:r>
            <a:r>
              <a:rPr lang="en-US" altLang="zh-CN" dirty="0"/>
              <a:t>.</a:t>
            </a:r>
          </a:p>
          <a:p>
            <a:pPr marL="575072" lvl="1" indent="0" fontAlgn="base">
              <a:buNone/>
            </a:pPr>
            <a:r>
              <a:rPr lang="en-US" altLang="zh-CN" dirty="0">
                <a:hlinkClick r:id="rId8" tooltip="11.3.4 The BLOB and TEXT Types"/>
              </a:rPr>
              <a:t>TEXT</a:t>
            </a:r>
            <a:r>
              <a:rPr lang="en-US" altLang="zh-CN" dirty="0"/>
              <a:t> and </a:t>
            </a:r>
            <a:r>
              <a:rPr lang="en-US" altLang="zh-CN" dirty="0">
                <a:hlinkClick r:id="rId8" tooltip="11.3.4 The BLOB and TEXT Types"/>
              </a:rPr>
              <a:t>BLOB</a:t>
            </a:r>
            <a:r>
              <a:rPr lang="en-US" altLang="zh-CN" dirty="0"/>
              <a:t> columns are </a:t>
            </a:r>
            <a:r>
              <a:rPr lang="en-US" altLang="zh-CN" dirty="0">
                <a:solidFill>
                  <a:srgbClr val="FF0000"/>
                </a:solidFill>
              </a:rPr>
              <a:t>not</a:t>
            </a:r>
            <a:r>
              <a:rPr lang="en-US" altLang="zh-CN" dirty="0"/>
              <a:t> supported as partitioning columns.</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21</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924788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a:bodyPr>
          <a:lstStyle/>
          <a:p>
            <a:pPr fontAlgn="base"/>
            <a:r>
              <a:rPr lang="en-US" altLang="zh-CN" dirty="0"/>
              <a:t>Range columns partitioning </a:t>
            </a:r>
          </a:p>
          <a:p>
            <a:pPr lvl="1" fontAlgn="base"/>
            <a:r>
              <a:rPr lang="en-US" altLang="zh-CN" dirty="0"/>
              <a:t>is similar to range partitioning, but enables you to define partitions using ranges based on </a:t>
            </a:r>
            <a:r>
              <a:rPr lang="en-US" altLang="zh-CN" dirty="0">
                <a:solidFill>
                  <a:srgbClr val="FF0000"/>
                </a:solidFill>
              </a:rPr>
              <a:t>multiple column values</a:t>
            </a:r>
            <a:r>
              <a:rPr lang="en-US" altLang="zh-CN" dirty="0"/>
              <a:t>. </a:t>
            </a:r>
          </a:p>
          <a:p>
            <a:pPr lvl="1" fontAlgn="base"/>
            <a:endParaRPr lang="en-US" altLang="zh-CN" dirty="0"/>
          </a:p>
          <a:p>
            <a:pPr fontAlgn="base"/>
            <a:r>
              <a:rPr lang="en-US" altLang="zh-CN" dirty="0"/>
              <a:t>RANGE COLUMNS partitioning differs significantly</a:t>
            </a:r>
            <a:r>
              <a:rPr lang="zh-CN" altLang="en-US" dirty="0"/>
              <a:t> </a:t>
            </a:r>
            <a:r>
              <a:rPr lang="en-US" altLang="zh-CN" dirty="0"/>
              <a:t>from</a:t>
            </a:r>
            <a:r>
              <a:rPr lang="zh-CN" altLang="en-US" dirty="0"/>
              <a:t> </a:t>
            </a:r>
            <a:r>
              <a:rPr lang="en-US" altLang="zh-CN" dirty="0"/>
              <a:t>RANGE partitioning in the following ways:</a:t>
            </a:r>
          </a:p>
          <a:p>
            <a:pPr lvl="1" fontAlgn="base"/>
            <a:r>
              <a:rPr lang="en-US" altLang="zh-CN" dirty="0"/>
              <a:t>RANGE COLUMNS </a:t>
            </a:r>
            <a:r>
              <a:rPr lang="en-US" altLang="zh-CN" dirty="0">
                <a:solidFill>
                  <a:srgbClr val="FF0000"/>
                </a:solidFill>
              </a:rPr>
              <a:t>does not accept expressions</a:t>
            </a:r>
            <a:r>
              <a:rPr lang="en-US" altLang="zh-CN" dirty="0"/>
              <a:t>, only names of columns.</a:t>
            </a:r>
          </a:p>
          <a:p>
            <a:pPr lvl="1" fontAlgn="base"/>
            <a:r>
              <a:rPr lang="en-US" altLang="zh-CN" dirty="0"/>
              <a:t>RANGE COLUMNS accepts </a:t>
            </a:r>
            <a:r>
              <a:rPr lang="en-US" altLang="zh-CN" dirty="0">
                <a:solidFill>
                  <a:srgbClr val="FF0000"/>
                </a:solidFill>
              </a:rPr>
              <a:t>a list of one or more columns</a:t>
            </a:r>
            <a:r>
              <a:rPr lang="en-US" altLang="zh-CN" dirty="0"/>
              <a:t>.</a:t>
            </a:r>
          </a:p>
          <a:p>
            <a:pPr lvl="1" fontAlgn="base"/>
            <a:r>
              <a:rPr lang="en-US" altLang="zh-CN" dirty="0"/>
              <a:t>RANGE COLUMNS partitions are based on comparisons between </a:t>
            </a:r>
            <a:r>
              <a:rPr lang="en-US" altLang="zh-CN" dirty="0">
                <a:solidFill>
                  <a:srgbClr val="FF0000"/>
                </a:solidFill>
              </a:rPr>
              <a:t>tuples</a:t>
            </a:r>
            <a:r>
              <a:rPr lang="en-US" altLang="zh-CN" dirty="0"/>
              <a:t> (lists of column values) rather than comparisons between </a:t>
            </a:r>
            <a:r>
              <a:rPr lang="en-US" altLang="zh-CN" dirty="0">
                <a:solidFill>
                  <a:srgbClr val="FF0000"/>
                </a:solidFill>
              </a:rPr>
              <a:t>scalar values</a:t>
            </a:r>
            <a:r>
              <a:rPr lang="en-US" altLang="zh-CN" dirty="0"/>
              <a:t>. </a:t>
            </a:r>
          </a:p>
          <a:p>
            <a:pPr lvl="1" fontAlgn="base"/>
            <a:r>
              <a:rPr lang="en-US" altLang="zh-CN" dirty="0"/>
              <a:t>RANGE COLUMNS partitioning columns are </a:t>
            </a:r>
            <a:r>
              <a:rPr lang="en-US" altLang="zh-CN" dirty="0">
                <a:solidFill>
                  <a:srgbClr val="FF0000"/>
                </a:solidFill>
              </a:rPr>
              <a:t>not restricted to integer columns</a:t>
            </a:r>
            <a:r>
              <a:rPr lang="en-US" altLang="zh-CN" dirty="0"/>
              <a:t>; string, </a:t>
            </a:r>
            <a:r>
              <a:rPr lang="en-US" altLang="zh-CN" dirty="0">
                <a:hlinkClick r:id="rId2" tooltip="11.2.2 The DATE, DATETIME, and TIMESTAMP Types"/>
              </a:rPr>
              <a:t>DATE</a:t>
            </a:r>
            <a:r>
              <a:rPr lang="en-US" altLang="zh-CN" dirty="0"/>
              <a:t> and </a:t>
            </a:r>
            <a:r>
              <a:rPr lang="en-US" altLang="zh-CN" dirty="0">
                <a:hlinkClick r:id="rId2" tooltip="11.2.2 The DATE, DATETIME, and TIMESTAMP Types"/>
              </a:rPr>
              <a:t>DATETIME</a:t>
            </a:r>
            <a:r>
              <a:rPr lang="en-US" altLang="zh-CN" dirty="0"/>
              <a:t> columns can also be used as partitioning columns. </a:t>
            </a:r>
            <a:br>
              <a:rPr lang="en-US" altLang="zh-CN" dirty="0"/>
            </a:br>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22</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1171648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a:bodyPr>
          <a:lstStyle/>
          <a:p>
            <a:pPr fontAlgn="base"/>
            <a:r>
              <a:rPr lang="en-US" altLang="zh-CN" dirty="0"/>
              <a:t>The </a:t>
            </a:r>
            <a:r>
              <a:rPr lang="en-US" altLang="zh-CN" dirty="0">
                <a:solidFill>
                  <a:srgbClr val="FF0000"/>
                </a:solidFill>
              </a:rPr>
              <a:t>basic syntax </a:t>
            </a:r>
            <a:r>
              <a:rPr lang="en-US" altLang="zh-CN" dirty="0"/>
              <a:t>for creating a table partitioned by RANGE COLUMNS is shown here:</a:t>
            </a:r>
            <a:br>
              <a:rPr lang="en-US" altLang="zh-CN" dirty="0"/>
            </a:br>
            <a:endParaRPr lang="en-US" altLang="zh-CN" dirty="0"/>
          </a:p>
          <a:p>
            <a:pPr marL="233363"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i="1" dirty="0" err="1">
                <a:solidFill>
                  <a:srgbClr val="000000"/>
                </a:solidFill>
                <a:latin typeface="Liberation Mono"/>
              </a:rPr>
              <a:t>table_name</a:t>
            </a:r>
            <a:r>
              <a:rPr lang="en-US" altLang="zh-CN" dirty="0">
                <a:solidFill>
                  <a:srgbClr val="000000"/>
                </a:solidFill>
                <a:latin typeface="Liberation Mono"/>
              </a:rPr>
              <a:t> </a:t>
            </a:r>
          </a:p>
          <a:p>
            <a:pPr marL="233363" indent="0" fontAlgn="base">
              <a:buNone/>
            </a:pPr>
            <a:r>
              <a:rPr lang="en-US" altLang="zh-CN" dirty="0">
                <a:solidFill>
                  <a:srgbClr val="000000"/>
                </a:solidFill>
                <a:latin typeface="Liberation Mono"/>
              </a:rPr>
              <a:t>PARTITIONED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i="1" dirty="0" err="1">
                <a:solidFill>
                  <a:srgbClr val="000000"/>
                </a:solidFill>
                <a:latin typeface="Liberation Mono"/>
              </a:rPr>
              <a:t>column_list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i="1" dirty="0" err="1">
                <a:solidFill>
                  <a:srgbClr val="000000"/>
                </a:solidFill>
                <a:latin typeface="Liberation Mono"/>
              </a:rPr>
              <a:t>partition_name</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i="1" dirty="0" err="1">
                <a:solidFill>
                  <a:srgbClr val="000000"/>
                </a:solidFill>
                <a:latin typeface="Liberation Mono"/>
              </a:rPr>
              <a:t>value_list</a:t>
            </a:r>
            <a:r>
              <a:rPr lang="en-US" altLang="zh-CN" dirty="0">
                <a:solidFill>
                  <a:srgbClr val="999999"/>
                </a:solidFill>
                <a:latin typeface="Liberation Mono"/>
              </a:rPr>
              <a:t>)[,</a:t>
            </a:r>
            <a:r>
              <a:rPr lang="en-US" altLang="zh-CN" dirty="0">
                <a:solidFill>
                  <a:srgbClr val="000000"/>
                </a:solidFill>
                <a:latin typeface="Liberation Mono"/>
              </a:rPr>
              <a:t> </a:t>
            </a:r>
          </a:p>
          <a:p>
            <a:pPr marL="233363"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i="1" dirty="0" err="1">
                <a:solidFill>
                  <a:srgbClr val="000000"/>
                </a:solidFill>
                <a:latin typeface="Liberation Mono"/>
              </a:rPr>
              <a:t>partition_name</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i="1" dirty="0" err="1">
                <a:solidFill>
                  <a:srgbClr val="000000"/>
                </a:solidFill>
                <a:latin typeface="Liberation Mono"/>
              </a:rPr>
              <a:t>value_list</a:t>
            </a:r>
            <a:r>
              <a:rPr lang="en-US" altLang="zh-CN" dirty="0">
                <a:solidFill>
                  <a:srgbClr val="999999"/>
                </a:solidFill>
                <a:latin typeface="Liberation Mono"/>
              </a:rPr>
              <a:t>)][,</a:t>
            </a:r>
            <a:r>
              <a:rPr lang="en-US" altLang="zh-CN" dirty="0">
                <a:solidFill>
                  <a:srgbClr val="000000"/>
                </a:solidFill>
                <a:latin typeface="Liberation Mono"/>
              </a:rPr>
              <a:t> </a:t>
            </a:r>
          </a:p>
          <a:p>
            <a:pPr marL="233363" indent="0" fontAlgn="base">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fontAlgn="base">
              <a:buNone/>
            </a:pPr>
            <a:r>
              <a:rPr lang="en-US" altLang="zh-CN" i="1" dirty="0" err="1">
                <a:solidFill>
                  <a:srgbClr val="000000"/>
                </a:solidFill>
                <a:latin typeface="Liberation Mono"/>
              </a:rPr>
              <a:t>column_list</a:t>
            </a:r>
            <a:r>
              <a:rPr lang="en-US" altLang="zh-CN" dirty="0">
                <a:solidFill>
                  <a:srgbClr val="000000"/>
                </a:solidFill>
                <a:latin typeface="Liberation Mono"/>
              </a:rPr>
              <a:t>: </a:t>
            </a:r>
          </a:p>
          <a:p>
            <a:pPr marL="233363" indent="0" fontAlgn="base">
              <a:buNone/>
            </a:pPr>
            <a:r>
              <a:rPr lang="en-US" altLang="zh-CN" i="1" dirty="0">
                <a:solidFill>
                  <a:srgbClr val="000000"/>
                </a:solidFill>
                <a:latin typeface="Liberation Mono"/>
              </a:rPr>
              <a:t>	</a:t>
            </a:r>
            <a:r>
              <a:rPr lang="en-US" altLang="zh-CN" i="1" dirty="0" err="1">
                <a:solidFill>
                  <a:srgbClr val="000000"/>
                </a:solidFill>
                <a:latin typeface="Liberation Mono"/>
              </a:rPr>
              <a:t>column_name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i="1" dirty="0" err="1">
                <a:solidFill>
                  <a:srgbClr val="000000"/>
                </a:solidFill>
                <a:latin typeface="Liberation Mono"/>
              </a:rPr>
              <a:t>column_name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fontAlgn="base">
              <a:buNone/>
            </a:pPr>
            <a:r>
              <a:rPr lang="en-US" altLang="zh-CN" i="1" dirty="0" err="1">
                <a:solidFill>
                  <a:srgbClr val="000000"/>
                </a:solidFill>
                <a:latin typeface="Liberation Mono"/>
              </a:rPr>
              <a:t>value_list</a:t>
            </a:r>
            <a:r>
              <a:rPr lang="en-US" altLang="zh-CN" dirty="0">
                <a:solidFill>
                  <a:srgbClr val="000000"/>
                </a:solidFill>
                <a:latin typeface="Liberation Mono"/>
              </a:rPr>
              <a:t>: </a:t>
            </a:r>
          </a:p>
          <a:p>
            <a:pPr marL="233363" indent="0" fontAlgn="base">
              <a:buNone/>
            </a:pPr>
            <a:r>
              <a:rPr lang="en-US" altLang="zh-CN" i="1" dirty="0">
                <a:solidFill>
                  <a:srgbClr val="000000"/>
                </a:solidFill>
                <a:latin typeface="Liberation Mono"/>
              </a:rPr>
              <a:t>	value</a:t>
            </a:r>
            <a:r>
              <a:rPr lang="en-US" altLang="zh-CN" dirty="0">
                <a:solidFill>
                  <a:srgbClr val="999999"/>
                </a:solidFill>
                <a:latin typeface="Liberation Mono"/>
              </a:rPr>
              <a:t>[,</a:t>
            </a:r>
            <a:r>
              <a:rPr lang="en-US" altLang="zh-CN" dirty="0">
                <a:solidFill>
                  <a:srgbClr val="000000"/>
                </a:solidFill>
                <a:latin typeface="Liberation Mono"/>
              </a:rPr>
              <a:t> </a:t>
            </a:r>
            <a:r>
              <a:rPr lang="en-US" altLang="zh-CN" i="1" dirty="0">
                <a:solidFill>
                  <a:srgbClr val="000000"/>
                </a:solidFill>
                <a:latin typeface="Liberation Mono"/>
              </a:rPr>
              <a:t>value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endParaRPr lang="zh-CN" altLang="en-US" dirty="0"/>
          </a:p>
          <a:p>
            <a:pPr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23</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28237160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a:bodyPr>
          <a:lstStyle/>
          <a:p>
            <a:pPr marL="233363"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rcx</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b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c </a:t>
            </a:r>
            <a:r>
              <a:rPr lang="en-US" altLang="zh-CN" sz="1500" dirty="0">
                <a:solidFill>
                  <a:srgbClr val="834689"/>
                </a:solidFill>
                <a:latin typeface="Liberation Mono"/>
              </a:rPr>
              <a:t>CHAR</a:t>
            </a:r>
            <a:r>
              <a:rPr lang="en-US" altLang="zh-CN" sz="1500" dirty="0">
                <a:solidFill>
                  <a:srgbClr val="999999"/>
                </a:solidFill>
                <a:latin typeface="Liberation Mono"/>
              </a:rPr>
              <a:t>(</a:t>
            </a:r>
            <a:r>
              <a:rPr lang="en-US" altLang="zh-CN" sz="1500" dirty="0">
                <a:solidFill>
                  <a:srgbClr val="990055"/>
                </a:solidFill>
                <a:latin typeface="Liberation Mono"/>
              </a:rPr>
              <a:t>3</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d </a:t>
            </a:r>
            <a:r>
              <a:rPr lang="en-US" altLang="zh-CN" sz="1500" dirty="0">
                <a:solidFill>
                  <a:srgbClr val="834689"/>
                </a:solidFill>
                <a:latin typeface="Liberation Mono"/>
              </a:rPr>
              <a:t>INT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0077AA"/>
                </a:solidFill>
                <a:latin typeface="Liberation Mono"/>
              </a:rPr>
              <a:t>COLUMNS</a:t>
            </a:r>
            <a:r>
              <a:rPr lang="en-US" altLang="zh-CN" sz="1500" dirty="0">
                <a:solidFill>
                  <a:srgbClr val="999999"/>
                </a:solidFill>
                <a:latin typeface="Liberation Mono"/>
              </a:rPr>
              <a:t>(</a:t>
            </a:r>
            <a:r>
              <a:rPr lang="en-US" altLang="zh-CN" sz="1500" dirty="0" err="1">
                <a:solidFill>
                  <a:srgbClr val="000000"/>
                </a:solidFill>
                <a:latin typeface="Liberation Mono"/>
              </a:rPr>
              <a:t>a</a:t>
            </a:r>
            <a:r>
              <a:rPr lang="en-US" altLang="zh-CN" sz="1500" dirty="0" err="1">
                <a:solidFill>
                  <a:srgbClr val="999999"/>
                </a:solidFill>
                <a:latin typeface="Liberation Mono"/>
              </a:rPr>
              <a:t>,</a:t>
            </a:r>
            <a:r>
              <a:rPr lang="en-US" altLang="zh-CN" sz="1500" dirty="0" err="1">
                <a:solidFill>
                  <a:srgbClr val="000000"/>
                </a:solidFill>
                <a:latin typeface="Liberation Mono"/>
              </a:rPr>
              <a:t>d</a:t>
            </a:r>
            <a:r>
              <a:rPr lang="en-US" altLang="zh-CN" sz="1500" dirty="0" err="1">
                <a:solidFill>
                  <a:srgbClr val="999999"/>
                </a:solidFill>
                <a:latin typeface="Liberation Mono"/>
              </a:rPr>
              <a:t>,</a:t>
            </a:r>
            <a:r>
              <a:rPr lang="en-US" altLang="zh-CN" sz="1500" dirty="0" err="1">
                <a:solidFill>
                  <a:srgbClr val="000000"/>
                </a:solidFill>
                <a:latin typeface="Liberation Mono"/>
              </a:rPr>
              <a:t>c</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5</a:t>
            </a:r>
            <a:r>
              <a:rPr lang="en-US" altLang="zh-CN" sz="1500" dirty="0">
                <a:solidFill>
                  <a:srgbClr val="999999"/>
                </a:solidFill>
                <a:latin typeface="Liberation Mono"/>
              </a:rPr>
              <a:t>,</a:t>
            </a:r>
            <a:r>
              <a:rPr lang="en-US" altLang="zh-CN" sz="1500" dirty="0">
                <a:solidFill>
                  <a:srgbClr val="990055"/>
                </a:solidFill>
                <a:latin typeface="Liberation Mono"/>
              </a:rPr>
              <a:t>10</a:t>
            </a:r>
            <a:r>
              <a:rPr lang="en-US" altLang="zh-CN" sz="1500" dirty="0">
                <a:solidFill>
                  <a:srgbClr val="999999"/>
                </a:solidFill>
                <a:latin typeface="Liberation Mono"/>
              </a:rPr>
              <a:t>,</a:t>
            </a:r>
            <a:r>
              <a:rPr lang="en-US" altLang="zh-CN" sz="1500" dirty="0">
                <a:solidFill>
                  <a:srgbClr val="669900"/>
                </a:solidFill>
                <a:latin typeface="Liberation Mono"/>
              </a:rPr>
              <a:t>'ggg'</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10</a:t>
            </a:r>
            <a:r>
              <a:rPr lang="en-US" altLang="zh-CN" sz="1500" dirty="0">
                <a:solidFill>
                  <a:srgbClr val="999999"/>
                </a:solidFill>
                <a:latin typeface="Liberation Mono"/>
              </a:rPr>
              <a:t>,</a:t>
            </a:r>
            <a:r>
              <a:rPr lang="en-US" altLang="zh-CN" sz="1500" dirty="0">
                <a:solidFill>
                  <a:srgbClr val="990055"/>
                </a:solidFill>
                <a:latin typeface="Liberation Mono"/>
              </a:rPr>
              <a:t>20</a:t>
            </a:r>
            <a:r>
              <a:rPr lang="en-US" altLang="zh-CN" sz="1500" dirty="0">
                <a:solidFill>
                  <a:srgbClr val="999999"/>
                </a:solidFill>
                <a:latin typeface="Liberation Mono"/>
              </a:rPr>
              <a:t>,</a:t>
            </a:r>
            <a:r>
              <a:rPr lang="en-US" altLang="zh-CN" sz="1500" dirty="0">
                <a:solidFill>
                  <a:srgbClr val="669900"/>
                </a:solidFill>
                <a:latin typeface="Liberation Mono"/>
              </a:rPr>
              <a:t>'mmm'</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15</a:t>
            </a:r>
            <a:r>
              <a:rPr lang="en-US" altLang="zh-CN" sz="1500" dirty="0">
                <a:solidFill>
                  <a:srgbClr val="999999"/>
                </a:solidFill>
                <a:latin typeface="Liberation Mono"/>
              </a:rPr>
              <a:t>,</a:t>
            </a:r>
            <a:r>
              <a:rPr lang="en-US" altLang="zh-CN" sz="1500" dirty="0">
                <a:solidFill>
                  <a:srgbClr val="990055"/>
                </a:solidFill>
                <a:latin typeface="Liberation Mono"/>
              </a:rPr>
              <a:t>30</a:t>
            </a:r>
            <a:r>
              <a:rPr lang="en-US" altLang="zh-CN" sz="1500" dirty="0">
                <a:solidFill>
                  <a:srgbClr val="999999"/>
                </a:solidFill>
                <a:latin typeface="Liberation Mono"/>
              </a:rPr>
              <a:t>,</a:t>
            </a:r>
            <a:r>
              <a:rPr lang="en-US" altLang="zh-CN" sz="1500" dirty="0">
                <a:solidFill>
                  <a:srgbClr val="669900"/>
                </a:solidFill>
                <a:latin typeface="Liberation Mono"/>
              </a:rPr>
              <a:t>'sss'</a:t>
            </a:r>
            <a:r>
              <a:rPr lang="en-US" altLang="zh-CN" sz="1500" dirty="0">
                <a:solidFill>
                  <a:srgbClr val="999999"/>
                </a:solidFill>
                <a:latin typeface="Liberation Mono"/>
              </a:rPr>
              <a:t>),</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77AA"/>
                </a:solidFill>
                <a:latin typeface="Liberation Mono"/>
              </a:rPr>
              <a:t>MAXVALUE</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33363" indent="0">
              <a:buNone/>
            </a:pPr>
            <a:r>
              <a:rPr lang="en-US" altLang="zh-CN" sz="1500" dirty="0">
                <a:solidFill>
                  <a:srgbClr val="555555"/>
                </a:solidFill>
                <a:latin typeface="Liberation Mono"/>
              </a:rPr>
              <a:t>Query OK, 0 rows affected (0.15 sec)</a:t>
            </a:r>
            <a:endParaRPr lang="zh-CN" altLang="en-US" sz="1500" dirty="0"/>
          </a:p>
          <a:p>
            <a:pPr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24</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0202523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38680" y="925941"/>
            <a:ext cx="8897815" cy="3940924"/>
          </a:xfrm>
        </p:spPr>
        <p:txBody>
          <a:bodyPr>
            <a:normAutofit fontScale="62500" lnSpcReduction="20000"/>
          </a:bodyPr>
          <a:lstStyle/>
          <a:p>
            <a:pPr marL="26908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rc1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dirty="0">
                <a:solidFill>
                  <a:srgbClr val="000000"/>
                </a:solidFill>
                <a:latin typeface="Liberation Mono"/>
              </a:rPr>
              <a:t>a</a:t>
            </a:r>
            <a:r>
              <a:rPr lang="en-US" altLang="zh-CN" dirty="0">
                <a:solidFill>
                  <a:srgbClr val="999999"/>
                </a:solidFill>
                <a:latin typeface="Liberation Mono"/>
              </a:rPr>
              <a:t>,</a:t>
            </a:r>
            <a:r>
              <a:rPr lang="en-US" altLang="zh-CN" dirty="0">
                <a:solidFill>
                  <a:srgbClr val="000000"/>
                </a:solidFill>
                <a:latin typeface="Liberation Mono"/>
              </a:rPr>
              <a:t> b</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p>
          <a:p>
            <a:pPr marL="269081" indent="0" fontAlgn="base">
              <a:buNone/>
            </a:pPr>
            <a:endParaRPr lang="en-US" altLang="zh-CN" dirty="0">
              <a:solidFill>
                <a:srgbClr val="999999"/>
              </a:solidFill>
              <a:latin typeface="Liberation Mono"/>
            </a:endParaRPr>
          </a:p>
          <a:p>
            <a:pPr marL="269081"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rc1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555555"/>
                </a:solidFill>
                <a:latin typeface="Liberation Mono"/>
              </a:rPr>
              <a:t>Query OK, 3 rows affected (0.00 sec)</a:t>
            </a:r>
            <a:r>
              <a:rPr lang="en-US" altLang="zh-CN" dirty="0">
                <a:solidFill>
                  <a:srgbClr val="000000"/>
                </a:solidFill>
                <a:latin typeface="Liberation Mono"/>
              </a:rPr>
              <a:t> </a:t>
            </a:r>
          </a:p>
          <a:p>
            <a:pPr marL="269081" indent="0" fontAlgn="base">
              <a:buNone/>
            </a:pPr>
            <a:r>
              <a:rPr lang="en-US" altLang="zh-CN" dirty="0">
                <a:solidFill>
                  <a:srgbClr val="555555"/>
                </a:solidFill>
                <a:latin typeface="Liberation Mono"/>
              </a:rPr>
              <a:t>Records: 3 Duplicates: 0 Warnings: 0</a:t>
            </a:r>
            <a:r>
              <a:rPr lang="en-US" altLang="zh-CN" dirty="0">
                <a:solidFill>
                  <a:srgbClr val="000000"/>
                </a:solidFill>
                <a:latin typeface="Liberation Mono"/>
              </a:rPr>
              <a:t> </a:t>
            </a:r>
          </a:p>
          <a:p>
            <a:pPr marL="269081" indent="0" fontAlgn="base">
              <a:buNone/>
            </a:pPr>
            <a:endParaRPr lang="en-US" altLang="zh-CN" dirty="0">
              <a:solidFill>
                <a:srgbClr val="000000"/>
              </a:solidFill>
              <a:latin typeface="Liberation Mono"/>
            </a:endParaRPr>
          </a:p>
          <a:p>
            <a:pPr marL="269081"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TABLE_ROWS </a:t>
            </a:r>
          </a:p>
          <a:p>
            <a:pPr marL="269081" indent="0" fontAlgn="base">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p>
          <a:p>
            <a:pPr marL="269081" indent="0" fontAlgn="base">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'rc1'</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555555"/>
                </a:solidFill>
                <a:latin typeface="Liberation Mono"/>
              </a:rPr>
              <a:t> TABLE_SCHEMA </a:t>
            </a:r>
            <a:r>
              <a:rPr lang="en-US" altLang="zh-CN" dirty="0">
                <a:solidFill>
                  <a:srgbClr val="999999"/>
                </a:solidFill>
                <a:latin typeface="Liberation Mono"/>
              </a:rPr>
              <a:t>|</a:t>
            </a:r>
            <a:r>
              <a:rPr lang="en-US" altLang="zh-CN" dirty="0">
                <a:solidFill>
                  <a:srgbClr val="555555"/>
                </a:solidFill>
                <a:latin typeface="Liberation Mono"/>
              </a:rPr>
              <a:t> PARTITION_NAME </a:t>
            </a:r>
            <a:r>
              <a:rPr lang="en-US" altLang="zh-CN" dirty="0">
                <a:solidFill>
                  <a:srgbClr val="999999"/>
                </a:solidFill>
                <a:latin typeface="Liberation Mono"/>
              </a:rPr>
              <a:t>|</a:t>
            </a:r>
            <a:r>
              <a:rPr lang="en-US" altLang="zh-CN" dirty="0">
                <a:solidFill>
                  <a:srgbClr val="555555"/>
                </a:solidFill>
                <a:latin typeface="Liberation Mono"/>
              </a:rPr>
              <a:t> TABLE_ROWS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555555"/>
                </a:solidFill>
                <a:latin typeface="Liberation Mono"/>
              </a:rPr>
              <a:t> p</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555555"/>
                </a:solidFill>
                <a:latin typeface="Liberation Mono"/>
              </a:rPr>
              <a:t> p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555555"/>
                </a:solidFill>
                <a:latin typeface="Liberation Mono"/>
              </a:rPr>
              <a:t>2 rows in set (0.00 sec)</a:t>
            </a:r>
            <a:endParaRPr lang="zh-CN" altLang="en-US" dirty="0"/>
          </a:p>
          <a:p>
            <a:pPr marL="269081" indent="0" fontAlgn="base">
              <a:buNone/>
            </a:pPr>
            <a:endParaRPr lang="zh-CN" altLang="en-US" dirty="0"/>
          </a:p>
          <a:p>
            <a:pPr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25</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4214017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fontScale="62500" lnSpcReduction="20000"/>
          </a:bodyPr>
          <a:lstStyle/>
          <a:p>
            <a:pPr marL="26908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rx</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	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endParaRPr lang="zh-CN" altLang="en-US" dirty="0"/>
          </a:p>
          <a:p>
            <a:pPr marL="269081" indent="0" fontAlgn="base">
              <a:buNone/>
            </a:pPr>
            <a:endParaRPr lang="en-US" altLang="zh-CN" dirty="0">
              <a:solidFill>
                <a:srgbClr val="999999"/>
              </a:solidFill>
              <a:latin typeface="Liberation Mono"/>
            </a:endParaRPr>
          </a:p>
          <a:p>
            <a:pPr marL="269081"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a:t>
            </a:r>
            <a:r>
              <a:rPr lang="en-US" altLang="zh-CN" dirty="0" err="1">
                <a:solidFill>
                  <a:srgbClr val="000000"/>
                </a:solidFill>
                <a:latin typeface="Liberation Mono"/>
              </a:rPr>
              <a:t>rx</a:t>
            </a:r>
            <a:r>
              <a:rPr lang="en-US" altLang="zh-CN" dirty="0">
                <a:solidFill>
                  <a:srgbClr val="000000"/>
                </a:solidFill>
                <a:latin typeface="Liberation Mono"/>
              </a:rPr>
              <a:t>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990055"/>
                </a:solidFill>
                <a:latin typeface="Liberation Mono"/>
              </a:rPr>
              <a:t>12</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555555"/>
                </a:solidFill>
                <a:latin typeface="Liberation Mono"/>
              </a:rPr>
              <a:t>Query OK, 3 rows affected (0.00 sec)</a:t>
            </a:r>
            <a:r>
              <a:rPr lang="en-US" altLang="zh-CN" dirty="0">
                <a:solidFill>
                  <a:srgbClr val="000000"/>
                </a:solidFill>
                <a:latin typeface="Liberation Mono"/>
              </a:rPr>
              <a:t> </a:t>
            </a:r>
          </a:p>
          <a:p>
            <a:pPr marL="269081" indent="0" fontAlgn="base">
              <a:buNone/>
            </a:pPr>
            <a:r>
              <a:rPr lang="en-US" altLang="zh-CN" dirty="0">
                <a:solidFill>
                  <a:srgbClr val="555555"/>
                </a:solidFill>
                <a:latin typeface="Liberation Mono"/>
              </a:rPr>
              <a:t>Records: 3 Duplicates: 0 Warnings: 0</a:t>
            </a:r>
            <a:r>
              <a:rPr lang="en-US" altLang="zh-CN" dirty="0">
                <a:solidFill>
                  <a:srgbClr val="000000"/>
                </a:solidFill>
                <a:latin typeface="Liberation Mono"/>
              </a:rPr>
              <a:t> </a:t>
            </a:r>
          </a:p>
          <a:p>
            <a:pPr marL="269081" indent="0" fontAlgn="base">
              <a:buNone/>
            </a:pPr>
            <a:endParaRPr lang="en-US" altLang="zh-CN" dirty="0">
              <a:solidFill>
                <a:srgbClr val="000000"/>
              </a:solidFill>
              <a:latin typeface="Liberation Mono"/>
            </a:endParaRPr>
          </a:p>
          <a:p>
            <a:pPr marL="269081" indent="0" fontAlgn="base">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TABLE_ROWS </a:t>
            </a:r>
          </a:p>
          <a:p>
            <a:pPr marL="269081" indent="0" fontAlgn="base">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p>
          <a:p>
            <a:pPr marL="269081" indent="0" fontAlgn="base">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rx</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555555"/>
                </a:solidFill>
                <a:latin typeface="Liberation Mono"/>
              </a:rPr>
              <a:t> TABLE_SCHEMA </a:t>
            </a:r>
            <a:r>
              <a:rPr lang="en-US" altLang="zh-CN" dirty="0">
                <a:solidFill>
                  <a:srgbClr val="999999"/>
                </a:solidFill>
                <a:latin typeface="Liberation Mono"/>
              </a:rPr>
              <a:t>|</a:t>
            </a:r>
            <a:r>
              <a:rPr lang="en-US" altLang="zh-CN" dirty="0">
                <a:solidFill>
                  <a:srgbClr val="555555"/>
                </a:solidFill>
                <a:latin typeface="Liberation Mono"/>
              </a:rPr>
              <a:t> PARTITION_NAME </a:t>
            </a:r>
            <a:r>
              <a:rPr lang="en-US" altLang="zh-CN" dirty="0">
                <a:solidFill>
                  <a:srgbClr val="999999"/>
                </a:solidFill>
                <a:latin typeface="Liberation Mono"/>
              </a:rPr>
              <a:t>|</a:t>
            </a:r>
            <a:r>
              <a:rPr lang="en-US" altLang="zh-CN" dirty="0">
                <a:solidFill>
                  <a:srgbClr val="555555"/>
                </a:solidFill>
                <a:latin typeface="Liberation Mono"/>
              </a:rPr>
              <a:t> TABLE_ROWS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555555"/>
                </a:solidFill>
                <a:latin typeface="Liberation Mono"/>
              </a:rPr>
              <a:t> p</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555555"/>
                </a:solidFill>
                <a:latin typeface="Liberation Mono"/>
              </a:rPr>
              <a:t> p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3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fontAlgn="base">
              <a:buNone/>
            </a:pPr>
            <a:r>
              <a:rPr lang="en-US" altLang="zh-CN" dirty="0">
                <a:solidFill>
                  <a:srgbClr val="555555"/>
                </a:solidFill>
                <a:latin typeface="Liberation Mono"/>
              </a:rPr>
              <a:t>2 rows in set (0.00 sec)</a:t>
            </a:r>
            <a:endParaRPr lang="zh-CN" altLang="en-US" dirty="0"/>
          </a:p>
          <a:p>
            <a:pPr marL="269081" indent="0" fontAlgn="base">
              <a:buNone/>
            </a:pPr>
            <a:endParaRPr lang="zh-CN" altLang="en-US" dirty="0"/>
          </a:p>
          <a:p>
            <a:pPr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26</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5E3E9DD6-3A3C-3C41-93B8-823FEAF4333A}"/>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10" name="矩形 9">
            <a:extLst>
              <a:ext uri="{FF2B5EF4-FFF2-40B4-BE49-F238E27FC236}">
                <a16:creationId xmlns:a16="http://schemas.microsoft.com/office/drawing/2014/main" id="{FFF54F52-0BD8-0D4B-BFBD-C4771A74E6B3}"/>
              </a:ext>
            </a:extLst>
          </p:cNvPr>
          <p:cNvSpPr/>
          <p:nvPr/>
        </p:nvSpPr>
        <p:spPr>
          <a:xfrm>
            <a:off x="2857500" y="1394505"/>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8817087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fontScale="92500" lnSpcReduction="20000"/>
          </a:bodyPr>
          <a:lstStyle/>
          <a:p>
            <a:pPr marL="26908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rc4 </a:t>
            </a:r>
            <a:r>
              <a:rPr lang="en-US" altLang="zh-CN" dirty="0">
                <a:solidFill>
                  <a:srgbClr val="999999"/>
                </a:solidFill>
                <a:latin typeface="Liberation Mono"/>
              </a:rPr>
              <a:t>(</a:t>
            </a:r>
            <a:r>
              <a:rPr lang="en-US" altLang="zh-CN" dirty="0">
                <a:solidFill>
                  <a:srgbClr val="000000"/>
                </a:solidFill>
                <a:latin typeface="Liberation Mono"/>
              </a:rPr>
              <a:t> a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b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dirty="0" err="1">
                <a:solidFill>
                  <a:srgbClr val="000000"/>
                </a:solidFill>
                <a:latin typeface="Liberation Mono"/>
              </a:rPr>
              <a:t>a</a:t>
            </a:r>
            <a:r>
              <a:rPr lang="en-US" altLang="zh-CN" dirty="0" err="1">
                <a:solidFill>
                  <a:srgbClr val="999999"/>
                </a:solidFill>
                <a:latin typeface="Liberation Mono"/>
              </a:rPr>
              <a:t>,</a:t>
            </a:r>
            <a:r>
              <a:rPr lang="en-US" altLang="zh-CN" dirty="0" err="1">
                <a:solidFill>
                  <a:srgbClr val="000000"/>
                </a:solidFill>
                <a:latin typeface="Liberation Mono"/>
              </a:rPr>
              <a:t>b</a:t>
            </a:r>
            <a:r>
              <a:rPr lang="en-US" altLang="zh-CN" dirty="0" err="1">
                <a:solidFill>
                  <a:srgbClr val="999999"/>
                </a:solidFill>
                <a:latin typeface="Liberation Mono"/>
              </a:rPr>
              <a:t>,</a:t>
            </a:r>
            <a:r>
              <a:rPr lang="en-US" altLang="zh-CN" dirty="0" err="1">
                <a:solidFill>
                  <a:srgbClr val="000000"/>
                </a:solidFill>
                <a:latin typeface="Liberation Mono"/>
              </a:rPr>
              <a:t>c</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p>
          <a:p>
            <a:pPr marL="269081" indent="0">
              <a:buNone/>
            </a:pPr>
            <a:r>
              <a:rPr lang="en-US" altLang="zh-CN" dirty="0">
                <a:solidFill>
                  <a:srgbClr val="999999"/>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endParaRPr lang="zh-CN" altLang="en-US" dirty="0"/>
          </a:p>
          <a:p>
            <a:pPr marL="526256" fontAlgn="base"/>
            <a:endParaRPr lang="en-US" altLang="zh-CN" dirty="0">
              <a:solidFill>
                <a:srgbClr val="999999"/>
              </a:solidFill>
              <a:latin typeface="Liberation Mono"/>
            </a:endParaRP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r>
              <a:rPr lang="en-US" altLang="zh-CN" dirty="0">
                <a:solidFill>
                  <a:srgbClr val="555555"/>
                </a:solidFill>
                <a:latin typeface="Liberation Mono"/>
              </a:rPr>
              <a:t> (0,25,50) &lt; (10,20,100) </a:t>
            </a:r>
            <a:r>
              <a:rPr lang="en-US" altLang="zh-CN" dirty="0">
                <a:solidFill>
                  <a:srgbClr val="999999"/>
                </a:solidFill>
                <a:latin typeface="Liberation Mono"/>
              </a:rPr>
              <a:t>|</a:t>
            </a:r>
            <a:r>
              <a:rPr lang="en-US" altLang="zh-CN" dirty="0">
                <a:solidFill>
                  <a:srgbClr val="555555"/>
                </a:solidFill>
                <a:latin typeface="Liberation Mono"/>
              </a:rPr>
              <a:t> (10,20,100) &lt; (10,30,50)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 </a:t>
            </a:r>
          </a:p>
          <a:p>
            <a:pPr marL="26908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 </a:t>
            </a:r>
          </a:p>
          <a:p>
            <a:pPr marL="269081" indent="0">
              <a:buNone/>
            </a:pPr>
            <a:r>
              <a:rPr lang="en-US" altLang="zh-CN" dirty="0">
                <a:solidFill>
                  <a:srgbClr val="555555"/>
                </a:solidFill>
                <a:latin typeface="Liberation Mono"/>
              </a:rPr>
              <a:t>1 row in set (0.00 sec)</a:t>
            </a:r>
            <a:endParaRPr lang="zh-CN" altLang="en-US" dirty="0"/>
          </a:p>
          <a:p>
            <a:pPr marL="269081" indent="0" fontAlgn="base">
              <a:buNone/>
            </a:pPr>
            <a:endParaRPr lang="zh-CN" altLang="en-US" dirty="0"/>
          </a:p>
          <a:p>
            <a:pPr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27</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5E3E9DD6-3A3C-3C41-93B8-823FEAF4333A}"/>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10" name="矩形 9">
            <a:extLst>
              <a:ext uri="{FF2B5EF4-FFF2-40B4-BE49-F238E27FC236}">
                <a16:creationId xmlns:a16="http://schemas.microsoft.com/office/drawing/2014/main" id="{FFF54F52-0BD8-0D4B-BFBD-C4771A74E6B3}"/>
              </a:ext>
            </a:extLst>
          </p:cNvPr>
          <p:cNvSpPr/>
          <p:nvPr/>
        </p:nvSpPr>
        <p:spPr>
          <a:xfrm>
            <a:off x="2857500" y="1394505"/>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9836902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79512" y="845073"/>
            <a:ext cx="8856984" cy="3940924"/>
          </a:xfrm>
        </p:spPr>
        <p:txBody>
          <a:bodyPr>
            <a:normAutofit fontScale="92500" lnSpcReduction="10000"/>
          </a:bodyPr>
          <a:lstStyle/>
          <a:p>
            <a:pPr marL="269081" indent="0">
              <a:buNone/>
            </a:pPr>
            <a:r>
              <a:rPr lang="en-US" altLang="zh-CN" sz="1200" dirty="0" err="1">
                <a:solidFill>
                  <a:srgbClr val="A67F59"/>
                </a:solidFill>
                <a:latin typeface="Liberation Mono"/>
              </a:rPr>
              <a:t>mysql</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CREATE</a:t>
            </a:r>
            <a:r>
              <a:rPr lang="en-US" altLang="zh-CN" sz="1200" dirty="0">
                <a:solidFill>
                  <a:srgbClr val="000000"/>
                </a:solidFill>
                <a:latin typeface="Liberation Mono"/>
              </a:rPr>
              <a:t> </a:t>
            </a:r>
            <a:r>
              <a:rPr lang="en-US" altLang="zh-CN" sz="1200" dirty="0">
                <a:solidFill>
                  <a:srgbClr val="0077AA"/>
                </a:solidFill>
                <a:latin typeface="Liberation Mono"/>
              </a:rPr>
              <a:t>TABLE</a:t>
            </a:r>
            <a:r>
              <a:rPr lang="en-US" altLang="zh-CN" sz="1200" dirty="0">
                <a:solidFill>
                  <a:srgbClr val="000000"/>
                </a:solidFill>
                <a:latin typeface="Liberation Mono"/>
              </a:rPr>
              <a:t> </a:t>
            </a:r>
            <a:r>
              <a:rPr lang="en-US" altLang="zh-CN" sz="1200" dirty="0" err="1">
                <a:solidFill>
                  <a:srgbClr val="000000"/>
                </a:solidFill>
                <a:latin typeface="Liberation Mono"/>
              </a:rPr>
              <a:t>rcf</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 </a:t>
            </a:r>
            <a:r>
              <a:rPr lang="en-US" altLang="zh-CN" sz="1200" dirty="0">
                <a:solidFill>
                  <a:srgbClr val="834689"/>
                </a:solidFill>
                <a:latin typeface="Liberation Mono"/>
              </a:rPr>
              <a:t>INT</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b </a:t>
            </a:r>
            <a:r>
              <a:rPr lang="en-US" altLang="zh-CN" sz="1200" dirty="0">
                <a:solidFill>
                  <a:srgbClr val="834689"/>
                </a:solidFill>
                <a:latin typeface="Liberation Mono"/>
              </a:rPr>
              <a:t>INT</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c </a:t>
            </a:r>
            <a:r>
              <a:rPr lang="en-US" altLang="zh-CN" sz="1200" dirty="0">
                <a:solidFill>
                  <a:srgbClr val="834689"/>
                </a:solidFill>
                <a:latin typeface="Liberation Mono"/>
              </a:rPr>
              <a:t>INT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dirty="0">
                <a:solidFill>
                  <a:srgbClr val="0077AA"/>
                </a:solidFill>
                <a:latin typeface="Liberation Mono"/>
              </a:rPr>
              <a:t>RANGE</a:t>
            </a:r>
            <a:r>
              <a:rPr lang="en-US" altLang="zh-CN" sz="1200" dirty="0">
                <a:solidFill>
                  <a:srgbClr val="000000"/>
                </a:solidFill>
                <a:latin typeface="Liberation Mono"/>
              </a:rPr>
              <a:t> </a:t>
            </a:r>
            <a:r>
              <a:rPr lang="en-US" altLang="zh-CN" sz="1200" dirty="0">
                <a:solidFill>
                  <a:srgbClr val="0077AA"/>
                </a:solidFill>
                <a:latin typeface="Liberation Mono"/>
              </a:rPr>
              <a:t>COLUMNS</a:t>
            </a:r>
            <a:r>
              <a:rPr lang="en-US" altLang="zh-CN" sz="1200" dirty="0">
                <a:solidFill>
                  <a:srgbClr val="999999"/>
                </a:solidFill>
                <a:latin typeface="Liberation Mono"/>
              </a:rPr>
              <a:t>(</a:t>
            </a:r>
            <a:r>
              <a:rPr lang="en-US" altLang="zh-CN" sz="1200" dirty="0" err="1">
                <a:solidFill>
                  <a:srgbClr val="000000"/>
                </a:solidFill>
                <a:latin typeface="Liberation Mono"/>
              </a:rPr>
              <a:t>a</a:t>
            </a:r>
            <a:r>
              <a:rPr lang="en-US" altLang="zh-CN" sz="1200" dirty="0" err="1">
                <a:solidFill>
                  <a:srgbClr val="999999"/>
                </a:solidFill>
                <a:latin typeface="Liberation Mono"/>
              </a:rPr>
              <a:t>,</a:t>
            </a:r>
            <a:r>
              <a:rPr lang="en-US" altLang="zh-CN" sz="1200" dirty="0" err="1">
                <a:solidFill>
                  <a:srgbClr val="000000"/>
                </a:solidFill>
                <a:latin typeface="Liberation Mono"/>
              </a:rPr>
              <a:t>b</a:t>
            </a:r>
            <a:r>
              <a:rPr lang="en-US" altLang="zh-CN" sz="1200" dirty="0" err="1">
                <a:solidFill>
                  <a:srgbClr val="999999"/>
                </a:solidFill>
                <a:latin typeface="Liberation Mono"/>
              </a:rPr>
              <a:t>,</a:t>
            </a:r>
            <a:r>
              <a:rPr lang="en-US" altLang="zh-CN" sz="1200" dirty="0" err="1">
                <a:solidFill>
                  <a:srgbClr val="000000"/>
                </a:solidFill>
                <a:latin typeface="Liberation Mono"/>
              </a:rPr>
              <a:t>c</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p0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0</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p1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100</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p2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10</a:t>
            </a:r>
            <a:r>
              <a:rPr lang="en-US" altLang="zh-CN" sz="1200" dirty="0">
                <a:solidFill>
                  <a:srgbClr val="999999"/>
                </a:solidFill>
                <a:latin typeface="Liberation Mono"/>
              </a:rPr>
              <a:t>,</a:t>
            </a:r>
            <a:r>
              <a:rPr lang="en-US" altLang="zh-CN" sz="1200" dirty="0">
                <a:solidFill>
                  <a:srgbClr val="990055"/>
                </a:solidFill>
                <a:latin typeface="Liberation Mono"/>
              </a:rPr>
              <a:t>30</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A67F59"/>
                </a:solidFill>
                <a:latin typeface="Liberation Mono"/>
              </a:rPr>
              <a:t>	-&gt;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p3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77AA"/>
                </a:solidFill>
                <a:latin typeface="Liberation Mono"/>
              </a:rPr>
              <a:t>MAXVALUE</a:t>
            </a:r>
            <a:r>
              <a:rPr lang="en-US" altLang="zh-CN" sz="1200" dirty="0">
                <a:solidFill>
                  <a:srgbClr val="999999"/>
                </a:solidFill>
                <a:latin typeface="Liberation Mono"/>
              </a:rPr>
              <a:t>,</a:t>
            </a:r>
            <a:r>
              <a:rPr lang="en-US" altLang="zh-CN" sz="1200" dirty="0">
                <a:solidFill>
                  <a:srgbClr val="0077AA"/>
                </a:solidFill>
                <a:latin typeface="Liberation Mono"/>
              </a:rPr>
              <a:t>MAXVALUE</a:t>
            </a:r>
            <a:r>
              <a:rPr lang="en-US" altLang="zh-CN" sz="1200" dirty="0">
                <a:solidFill>
                  <a:srgbClr val="999999"/>
                </a:solidFill>
                <a:latin typeface="Liberation Mono"/>
              </a:rPr>
              <a:t>,</a:t>
            </a:r>
            <a:r>
              <a:rPr lang="en-US" altLang="zh-CN" sz="1200" dirty="0">
                <a:solidFill>
                  <a:srgbClr val="0077AA"/>
                </a:solidFill>
                <a:latin typeface="Liberation Mono"/>
              </a:rPr>
              <a:t>MAXVALUE</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000000"/>
                </a:solidFill>
                <a:latin typeface="Liberation Mono"/>
              </a:rPr>
              <a:t>	</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555555"/>
                </a:solidFill>
                <a:latin typeface="Liberation Mono"/>
              </a:rPr>
              <a:t>ERROR 1493 (HY000)</a:t>
            </a:r>
            <a:r>
              <a:rPr lang="en-US" altLang="zh-CN" sz="1200" dirty="0">
                <a:solidFill>
                  <a:srgbClr val="999999"/>
                </a:solidFill>
                <a:latin typeface="Liberation Mono"/>
              </a:rPr>
              <a:t>:</a:t>
            </a:r>
            <a:r>
              <a:rPr lang="en-US" altLang="zh-CN" sz="1200" dirty="0">
                <a:solidFill>
                  <a:srgbClr val="555555"/>
                </a:solidFill>
                <a:latin typeface="Liberation Mono"/>
              </a:rPr>
              <a:t> VALUES LESS THAN value must be strictly increasing for each partition</a:t>
            </a:r>
          </a:p>
          <a:p>
            <a:pPr marL="340519" indent="0">
              <a:buNone/>
            </a:pPr>
            <a:endParaRPr lang="en-US" altLang="zh-CN" sz="1200" dirty="0">
              <a:solidFill>
                <a:srgbClr val="555555"/>
              </a:solidFill>
              <a:latin typeface="Liberation Mono"/>
            </a:endParaRPr>
          </a:p>
          <a:p>
            <a:pPr marL="269081" indent="0">
              <a:buNone/>
            </a:pPr>
            <a:r>
              <a:rPr lang="en-US" altLang="zh-CN" sz="1200" dirty="0" err="1">
                <a:solidFill>
                  <a:srgbClr val="A67F59"/>
                </a:solidFill>
                <a:latin typeface="Liberation Mono"/>
              </a:rPr>
              <a:t>mysql</a:t>
            </a:r>
            <a:r>
              <a:rPr lang="en-US" altLang="zh-CN" sz="1200" dirty="0">
                <a:solidFill>
                  <a:srgbClr val="A67F59"/>
                </a:solidFill>
                <a:latin typeface="Liberation Mono"/>
              </a:rPr>
              <a:t>&gt;</a:t>
            </a:r>
            <a:r>
              <a:rPr lang="en-US" altLang="zh-CN" sz="1200" dirty="0">
                <a:solidFill>
                  <a:srgbClr val="000000"/>
                </a:solidFill>
                <a:latin typeface="Liberation Mono"/>
              </a:rPr>
              <a:t> </a:t>
            </a:r>
            <a:r>
              <a:rPr lang="en-US" altLang="zh-CN" sz="1200" dirty="0">
                <a:solidFill>
                  <a:srgbClr val="0077AA"/>
                </a:solidFill>
                <a:latin typeface="Liberation Mono"/>
              </a:rPr>
              <a:t>SELECT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0</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&lt;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100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20</a:t>
            </a:r>
            <a:r>
              <a:rPr lang="en-US" altLang="zh-CN" sz="1200" dirty="0">
                <a:solidFill>
                  <a:srgbClr val="999999"/>
                </a:solidFill>
                <a:latin typeface="Liberation Mono"/>
              </a:rPr>
              <a:t>,</a:t>
            </a:r>
            <a:r>
              <a:rPr lang="en-US" altLang="zh-CN" sz="1200" dirty="0">
                <a:solidFill>
                  <a:srgbClr val="990055"/>
                </a:solidFill>
                <a:latin typeface="Liberation Mono"/>
              </a:rPr>
              <a:t>100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&lt;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10</a:t>
            </a:r>
            <a:r>
              <a:rPr lang="en-US" altLang="zh-CN" sz="1200" dirty="0">
                <a:solidFill>
                  <a:srgbClr val="999999"/>
                </a:solidFill>
                <a:latin typeface="Liberation Mono"/>
              </a:rPr>
              <a:t>,</a:t>
            </a:r>
            <a:r>
              <a:rPr lang="en-US" altLang="zh-CN" sz="1200" dirty="0">
                <a:solidFill>
                  <a:srgbClr val="990055"/>
                </a:solidFill>
                <a:latin typeface="Liberation Mono"/>
              </a:rPr>
              <a:t>30</a:t>
            </a:r>
            <a:r>
              <a:rPr lang="en-US" altLang="zh-CN" sz="1200" dirty="0">
                <a:solidFill>
                  <a:srgbClr val="999999"/>
                </a:solidFill>
                <a:latin typeface="Liberation Mono"/>
              </a:rPr>
              <a:t>,</a:t>
            </a:r>
            <a:r>
              <a:rPr lang="en-US" altLang="zh-CN" sz="1200" dirty="0">
                <a:solidFill>
                  <a:srgbClr val="990055"/>
                </a:solidFill>
                <a:latin typeface="Liberation Mono"/>
              </a:rPr>
              <a:t>50</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999999"/>
                </a:solidFill>
                <a:latin typeface="Liberation Mono"/>
              </a:rPr>
              <a:t>|</a:t>
            </a:r>
            <a:r>
              <a:rPr lang="en-US" altLang="zh-CN" sz="1200" dirty="0">
                <a:solidFill>
                  <a:srgbClr val="555555"/>
                </a:solidFill>
                <a:latin typeface="Liberation Mono"/>
              </a:rPr>
              <a:t> (0,25,50) &lt; (20,20,100) </a:t>
            </a:r>
            <a:r>
              <a:rPr lang="en-US" altLang="zh-CN" sz="1200" dirty="0">
                <a:solidFill>
                  <a:srgbClr val="999999"/>
                </a:solidFill>
                <a:latin typeface="Liberation Mono"/>
              </a:rPr>
              <a:t>|</a:t>
            </a:r>
            <a:r>
              <a:rPr lang="en-US" altLang="zh-CN" sz="1200" dirty="0">
                <a:solidFill>
                  <a:srgbClr val="555555"/>
                </a:solidFill>
                <a:latin typeface="Liberation Mono"/>
              </a:rPr>
              <a:t> (20,20,100) &lt; (10,30,50)</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999999"/>
                </a:solidFill>
                <a:latin typeface="Liberation Mono"/>
              </a:rPr>
              <a:t>+-------------------------------+----------------------------------+ </a:t>
            </a:r>
          </a:p>
          <a:p>
            <a:pPr marL="269081" indent="0">
              <a:buNone/>
            </a:pPr>
            <a:r>
              <a:rPr lang="en-US" altLang="zh-CN" sz="1200" dirty="0">
                <a:solidFill>
                  <a:srgbClr val="999999"/>
                </a:solidFill>
                <a:latin typeface="Liberation Mono"/>
              </a:rPr>
              <a:t>|</a:t>
            </a:r>
            <a:r>
              <a:rPr lang="en-US" altLang="zh-CN" sz="1200" dirty="0">
                <a:solidFill>
                  <a:srgbClr val="555555"/>
                </a:solidFill>
                <a:latin typeface="Liberation Mono"/>
              </a:rPr>
              <a:t> </a:t>
            </a:r>
            <a:r>
              <a:rPr lang="zh-CN" altLang="en-US" sz="1200" dirty="0">
                <a:solidFill>
                  <a:srgbClr val="555555"/>
                </a:solidFill>
                <a:latin typeface="Liberation Mono"/>
              </a:rPr>
              <a:t>                                       </a:t>
            </a:r>
            <a:r>
              <a:rPr lang="en-US" altLang="zh-CN" sz="1200" dirty="0">
                <a:solidFill>
                  <a:srgbClr val="555555"/>
                </a:solidFill>
                <a:latin typeface="Liberation Mono"/>
              </a:rPr>
              <a:t>1 </a:t>
            </a:r>
            <a:r>
              <a:rPr lang="en-US" altLang="zh-CN" sz="1200" dirty="0">
                <a:solidFill>
                  <a:srgbClr val="999999"/>
                </a:solidFill>
                <a:latin typeface="Liberation Mono"/>
              </a:rPr>
              <a:t>|</a:t>
            </a:r>
            <a:r>
              <a:rPr lang="en-US" altLang="zh-CN" sz="1200" dirty="0">
                <a:solidFill>
                  <a:srgbClr val="555555"/>
                </a:solidFill>
                <a:latin typeface="Liberation Mono"/>
              </a:rPr>
              <a:t> </a:t>
            </a:r>
            <a:r>
              <a:rPr lang="zh-CN" altLang="en-US" sz="1200" dirty="0">
                <a:solidFill>
                  <a:srgbClr val="555555"/>
                </a:solidFill>
                <a:latin typeface="Liberation Mono"/>
              </a:rPr>
              <a:t>                                         </a:t>
            </a:r>
            <a:r>
              <a:rPr lang="en-US" altLang="zh-CN" sz="1200" dirty="0">
                <a:solidFill>
                  <a:srgbClr val="555555"/>
                </a:solidFill>
                <a:latin typeface="Liberation Mono"/>
              </a:rPr>
              <a:t>0 </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a:buNone/>
            </a:pPr>
            <a:r>
              <a:rPr lang="en-US" altLang="zh-CN" sz="1200" dirty="0">
                <a:solidFill>
                  <a:srgbClr val="999999"/>
                </a:solidFill>
                <a:latin typeface="Liberation Mono"/>
              </a:rPr>
              <a:t>+-------------------------------+----------------------------------+ </a:t>
            </a:r>
          </a:p>
          <a:p>
            <a:pPr marL="269081" indent="0">
              <a:buNone/>
            </a:pPr>
            <a:r>
              <a:rPr lang="en-US" altLang="zh-CN" sz="1200" dirty="0">
                <a:solidFill>
                  <a:srgbClr val="555555"/>
                </a:solidFill>
                <a:latin typeface="Liberation Mono"/>
              </a:rPr>
              <a:t>1 row in set (0.00 sec)</a:t>
            </a:r>
            <a:endParaRPr lang="zh-CN" altLang="en-US" sz="1200"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28</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5E3E9DD6-3A3C-3C41-93B8-823FEAF4333A}"/>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10" name="矩形 9">
            <a:extLst>
              <a:ext uri="{FF2B5EF4-FFF2-40B4-BE49-F238E27FC236}">
                <a16:creationId xmlns:a16="http://schemas.microsoft.com/office/drawing/2014/main" id="{FFF54F52-0BD8-0D4B-BFBD-C4771A74E6B3}"/>
              </a:ext>
            </a:extLst>
          </p:cNvPr>
          <p:cNvSpPr/>
          <p:nvPr/>
        </p:nvSpPr>
        <p:spPr>
          <a:xfrm>
            <a:off x="2857500" y="1394505"/>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198572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fontScale="92500" lnSpcReduction="20000"/>
          </a:bodyPr>
          <a:lstStyle/>
          <a:p>
            <a:pPr marL="30480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employees_by_lname</a:t>
            </a:r>
            <a:r>
              <a:rPr lang="en-US" altLang="zh-CN" dirty="0">
                <a:solidFill>
                  <a:srgbClr val="000000"/>
                </a:solidFill>
                <a:latin typeface="Liberation Mono"/>
              </a:rPr>
              <a:t> </a:t>
            </a:r>
            <a:r>
              <a:rPr lang="en-US" altLang="zh-CN" dirty="0">
                <a:solidFill>
                  <a:srgbClr val="999999"/>
                </a:solidFill>
                <a:latin typeface="Liberation Mono"/>
              </a:rPr>
              <a:t>(</a:t>
            </a:r>
          </a:p>
          <a:p>
            <a:pPr marL="304800"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p>
          <a:p>
            <a:pPr marL="304800"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err="1">
                <a:solidFill>
                  <a:srgbClr val="000000"/>
                </a:solidFill>
                <a:latin typeface="Liberation Mono"/>
              </a:rPr>
              <a:t>lname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'g’</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'm’</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't’</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999999"/>
                </a:solidFill>
                <a:latin typeface="Liberation Mono"/>
              </a:rPr>
              <a:t>);</a:t>
            </a:r>
            <a:endParaRPr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29</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5E3E9DD6-3A3C-3C41-93B8-823FEAF4333A}"/>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10" name="矩形 9">
            <a:extLst>
              <a:ext uri="{FF2B5EF4-FFF2-40B4-BE49-F238E27FC236}">
                <a16:creationId xmlns:a16="http://schemas.microsoft.com/office/drawing/2014/main" id="{FFF54F52-0BD8-0D4B-BFBD-C4771A74E6B3}"/>
              </a:ext>
            </a:extLst>
          </p:cNvPr>
          <p:cNvSpPr/>
          <p:nvPr/>
        </p:nvSpPr>
        <p:spPr>
          <a:xfrm>
            <a:off x="2857500" y="1394505"/>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641426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88A63-46C7-B642-8B93-EBE1C81D1ECA}"/>
              </a:ext>
            </a:extLst>
          </p:cNvPr>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lang="zh-CN" altLang="en-US" dirty="0"/>
          </a:p>
        </p:txBody>
      </p:sp>
      <p:sp>
        <p:nvSpPr>
          <p:cNvPr id="3" name="内容占位符 2">
            <a:extLst>
              <a:ext uri="{FF2B5EF4-FFF2-40B4-BE49-F238E27FC236}">
                <a16:creationId xmlns:a16="http://schemas.microsoft.com/office/drawing/2014/main" id="{9EE531FA-6855-3E4C-9F71-4DB8C1559EAD}"/>
              </a:ext>
            </a:extLst>
          </p:cNvPr>
          <p:cNvSpPr>
            <a:spLocks noGrp="1"/>
          </p:cNvSpPr>
          <p:nvPr>
            <p:ph idx="1"/>
          </p:nvPr>
        </p:nvSpPr>
        <p:spPr/>
        <p:txBody>
          <a:bodyPr>
            <a:normAutofit/>
          </a:bodyPr>
          <a:lstStyle/>
          <a:p>
            <a:pPr fontAlgn="base"/>
            <a:r>
              <a:rPr lang="en-US" altLang="zh-CN" dirty="0"/>
              <a:t>In MySQL 8.0, </a:t>
            </a:r>
          </a:p>
          <a:p>
            <a:pPr lvl="1" fontAlgn="base"/>
            <a:r>
              <a:rPr lang="en-US" altLang="zh-CN" dirty="0"/>
              <a:t>partitioning support is provided by</a:t>
            </a:r>
            <a:r>
              <a:rPr lang="zh-CN" altLang="en-US" dirty="0"/>
              <a:t> </a:t>
            </a:r>
            <a:r>
              <a:rPr lang="en-US" altLang="zh-CN" dirty="0"/>
              <a:t>the</a:t>
            </a:r>
            <a:r>
              <a:rPr lang="zh-CN" altLang="en-US" dirty="0"/>
              <a:t> </a:t>
            </a:r>
            <a:r>
              <a:rPr lang="en-US" altLang="zh-CN" dirty="0" err="1">
                <a:solidFill>
                  <a:srgbClr val="FF0000"/>
                </a:solidFill>
              </a:rPr>
              <a:t>InnoDB</a:t>
            </a:r>
            <a:r>
              <a:rPr lang="zh-CN" altLang="en-US" dirty="0"/>
              <a:t> </a:t>
            </a:r>
            <a:r>
              <a:rPr lang="en-US" altLang="zh-CN" dirty="0"/>
              <a:t>and</a:t>
            </a:r>
            <a:r>
              <a:rPr lang="zh-CN" altLang="en-US" dirty="0"/>
              <a:t> </a:t>
            </a:r>
            <a:r>
              <a:rPr lang="en-US" altLang="zh-CN" dirty="0">
                <a:solidFill>
                  <a:srgbClr val="FF0000"/>
                </a:solidFill>
              </a:rPr>
              <a:t>NDB</a:t>
            </a:r>
            <a:r>
              <a:rPr lang="en-US" altLang="zh-CN" dirty="0"/>
              <a:t> storage engines.</a:t>
            </a:r>
          </a:p>
          <a:p>
            <a:pPr fontAlgn="base"/>
            <a:endParaRPr lang="en-US" altLang="zh-CN" dirty="0"/>
          </a:p>
          <a:p>
            <a:pPr fontAlgn="base"/>
            <a:r>
              <a:rPr lang="en-US" altLang="zh-CN" dirty="0"/>
              <a:t>The SQL standard does </a:t>
            </a:r>
            <a:r>
              <a:rPr lang="en-US" altLang="zh-CN" dirty="0">
                <a:solidFill>
                  <a:srgbClr val="FF0000"/>
                </a:solidFill>
              </a:rPr>
              <a:t>not</a:t>
            </a:r>
            <a:r>
              <a:rPr lang="en-US" altLang="zh-CN" dirty="0"/>
              <a:t> provide much in the way of guidance regarding the physical aspects of data storage. </a:t>
            </a:r>
          </a:p>
          <a:p>
            <a:pPr lvl="1" fontAlgn="base"/>
            <a:r>
              <a:rPr lang="en-US" altLang="zh-CN" dirty="0"/>
              <a:t>Nonetheless, most advanced database management systems have evolved some means of </a:t>
            </a:r>
            <a:r>
              <a:rPr lang="en-US" altLang="zh-CN" dirty="0">
                <a:solidFill>
                  <a:srgbClr val="FF0000"/>
                </a:solidFill>
              </a:rPr>
              <a:t>determining the physical location to be used for storing specific pieces of data in terms of the file system, hardware or even both</a:t>
            </a:r>
            <a:r>
              <a:rPr lang="en-US" altLang="zh-CN" dirty="0"/>
              <a:t>. </a:t>
            </a:r>
          </a:p>
          <a:p>
            <a:pPr lvl="1" fontAlgn="base"/>
            <a:endParaRPr lang="en-US" altLang="zh-CN" dirty="0"/>
          </a:p>
          <a:p>
            <a:pPr fontAlgn="base"/>
            <a:r>
              <a:rPr lang="en-US" altLang="zh-CN" dirty="0"/>
              <a:t>In MySQL, </a:t>
            </a:r>
          </a:p>
          <a:p>
            <a:pPr lvl="1" fontAlgn="base"/>
            <a:r>
              <a:rPr lang="en-US" altLang="zh-CN" dirty="0"/>
              <a:t>the </a:t>
            </a:r>
            <a:r>
              <a:rPr lang="en-US" altLang="zh-CN" dirty="0" err="1"/>
              <a:t>InnoDB</a:t>
            </a:r>
            <a:r>
              <a:rPr lang="en-US" altLang="zh-CN" dirty="0"/>
              <a:t> storage engine has long supported the notion of a </a:t>
            </a:r>
            <a:r>
              <a:rPr lang="en-US" altLang="zh-CN" dirty="0">
                <a:solidFill>
                  <a:srgbClr val="FF0000"/>
                </a:solidFill>
              </a:rPr>
              <a:t>tablespace</a:t>
            </a:r>
            <a:r>
              <a:rPr lang="en-US" altLang="zh-CN" dirty="0"/>
              <a:t>, and the MySQL Server, even prior to the introduction of partitioning, could be configured to employ different physical directories for storing different databases.</a:t>
            </a:r>
          </a:p>
        </p:txBody>
      </p:sp>
      <p:sp>
        <p:nvSpPr>
          <p:cNvPr id="4" name="灯片编号占位符 3">
            <a:extLst>
              <a:ext uri="{FF2B5EF4-FFF2-40B4-BE49-F238E27FC236}">
                <a16:creationId xmlns:a16="http://schemas.microsoft.com/office/drawing/2014/main" id="{AA66149F-8FA4-B140-9913-E3A2FFC09307}"/>
              </a:ext>
            </a:extLst>
          </p:cNvPr>
          <p:cNvSpPr>
            <a:spLocks noGrp="1"/>
          </p:cNvSpPr>
          <p:nvPr>
            <p:ph type="sldNum" sz="quarter" idx="12"/>
          </p:nvPr>
        </p:nvSpPr>
        <p:spPr/>
        <p:txBody>
          <a:bodyPr/>
          <a:lstStyle/>
          <a:p>
            <a:fld id="{CB818ED7-1FAF-4BEC-A906-EB6564C334EB}" type="slidenum">
              <a:rPr lang="zh-CN" altLang="en-US" smtClean="0"/>
              <a:pPr/>
              <a:t>3</a:t>
            </a:fld>
            <a:endParaRPr lang="zh-CN" altLang="en-US" dirty="0"/>
          </a:p>
        </p:txBody>
      </p:sp>
    </p:spTree>
    <p:extLst>
      <p:ext uri="{BB962C8B-B14F-4D97-AF65-F5344CB8AC3E}">
        <p14:creationId xmlns:p14="http://schemas.microsoft.com/office/powerpoint/2010/main" val="3992816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fontScale="92500" lnSpcReduction="20000"/>
          </a:bodyPr>
          <a:lstStyle/>
          <a:p>
            <a:pPr marL="304800"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err="1">
                <a:solidFill>
                  <a:srgbClr val="000000"/>
                </a:solidFill>
                <a:latin typeface="Liberation Mono"/>
              </a:rPr>
              <a:t>lname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'g’</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'm’</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't’</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999999"/>
                </a:solidFill>
                <a:latin typeface="Liberation Mono"/>
              </a:rPr>
              <a:t>);</a:t>
            </a:r>
          </a:p>
          <a:p>
            <a:pPr marL="304800" indent="0">
              <a:buNone/>
            </a:pPr>
            <a:endParaRPr lang="en-US" altLang="zh-CN" dirty="0">
              <a:solidFill>
                <a:srgbClr val="999999"/>
              </a:solidFill>
              <a:latin typeface="Liberation Mono"/>
            </a:endParaRPr>
          </a:p>
          <a:p>
            <a:pPr marL="304800"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hired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'1980-01-01’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'1990-01-01’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77AA"/>
                </a:solidFill>
                <a:latin typeface="Liberation Mono"/>
              </a:rPr>
              <a:t>	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'2000-01-01’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p4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669900"/>
                </a:solidFill>
                <a:latin typeface="Liberation Mono"/>
              </a:rPr>
              <a:t>'2010-01-01’</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p5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999999"/>
                </a:solidFill>
                <a:latin typeface="Liberation Mono"/>
              </a:rPr>
              <a:t>);</a:t>
            </a:r>
            <a:endParaRPr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30</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5E3E9DD6-3A3C-3C41-93B8-823FEAF4333A}"/>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10" name="矩形 9">
            <a:extLst>
              <a:ext uri="{FF2B5EF4-FFF2-40B4-BE49-F238E27FC236}">
                <a16:creationId xmlns:a16="http://schemas.microsoft.com/office/drawing/2014/main" id="{FFF54F52-0BD8-0D4B-BFBD-C4771A74E6B3}"/>
              </a:ext>
            </a:extLst>
          </p:cNvPr>
          <p:cNvSpPr/>
          <p:nvPr/>
        </p:nvSpPr>
        <p:spPr>
          <a:xfrm>
            <a:off x="2857500" y="1394505"/>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63633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a:bodyPr>
          <a:lstStyle/>
          <a:p>
            <a:pPr fontAlgn="base"/>
            <a:r>
              <a:rPr lang="en-US" altLang="zh-CN" dirty="0"/>
              <a:t>MySQL 8.0 provides support for LIST COLUMNS partitioning. </a:t>
            </a:r>
          </a:p>
          <a:p>
            <a:pPr lvl="1" fontAlgn="base"/>
            <a:r>
              <a:rPr lang="en-US" altLang="zh-CN" dirty="0"/>
              <a:t>This is a variant of LIST partitioning that enables the use of multiple columns as partition keys</a:t>
            </a:r>
          </a:p>
          <a:p>
            <a:pPr marL="257175" lvl="1" indent="-257175" fontAlgn="base">
              <a:buFont typeface="Arial" pitchFamily="34" charset="0"/>
              <a:buChar char="•"/>
            </a:pPr>
            <a:r>
              <a:rPr lang="zh-CN" altLang="zh-CN" sz="1800" dirty="0"/>
              <a:t>Suppose that you have a business that has customers in 12 cities which, </a:t>
            </a:r>
            <a:endParaRPr lang="en-US" altLang="zh-CN" sz="1800" dirty="0"/>
          </a:p>
          <a:p>
            <a:pPr lvl="1" fontAlgn="base"/>
            <a:r>
              <a:rPr lang="zh-CN" altLang="zh-CN" dirty="0"/>
              <a:t>for sales and marketing purposes, you organize into 4 regions of 3 cities each as shown in the following table:</a:t>
            </a:r>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31</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graphicFrame>
        <p:nvGraphicFramePr>
          <p:cNvPr id="9" name="表格 8">
            <a:extLst>
              <a:ext uri="{FF2B5EF4-FFF2-40B4-BE49-F238E27FC236}">
                <a16:creationId xmlns:a16="http://schemas.microsoft.com/office/drawing/2014/main" id="{55FE2A09-28EF-7E41-92CC-40F4E6BF2B6F}"/>
              </a:ext>
            </a:extLst>
          </p:cNvPr>
          <p:cNvGraphicFramePr>
            <a:graphicFrameLocks noGrp="1"/>
          </p:cNvGraphicFramePr>
          <p:nvPr>
            <p:extLst>
              <p:ext uri="{D42A27DB-BD31-4B8C-83A1-F6EECF244321}">
                <p14:modId xmlns:p14="http://schemas.microsoft.com/office/powerpoint/2010/main" val="1531499182"/>
              </p:ext>
            </p:extLst>
          </p:nvPr>
        </p:nvGraphicFramePr>
        <p:xfrm>
          <a:off x="2546775" y="2643385"/>
          <a:ext cx="4050450" cy="1281110"/>
        </p:xfrm>
        <a:graphic>
          <a:graphicData uri="http://schemas.openxmlformats.org/drawingml/2006/table">
            <a:tbl>
              <a:tblPr/>
              <a:tblGrid>
                <a:gridCol w="929585">
                  <a:extLst>
                    <a:ext uri="{9D8B030D-6E8A-4147-A177-3AD203B41FA5}">
                      <a16:colId xmlns:a16="http://schemas.microsoft.com/office/drawing/2014/main" val="2367848003"/>
                    </a:ext>
                  </a:extLst>
                </a:gridCol>
                <a:gridCol w="3120865">
                  <a:extLst>
                    <a:ext uri="{9D8B030D-6E8A-4147-A177-3AD203B41FA5}">
                      <a16:colId xmlns:a16="http://schemas.microsoft.com/office/drawing/2014/main" val="1712669054"/>
                    </a:ext>
                  </a:extLst>
                </a:gridCol>
              </a:tblGrid>
              <a:tr h="248603">
                <a:tc>
                  <a:txBody>
                    <a:bodyPr/>
                    <a:lstStyle/>
                    <a:p>
                      <a:pPr algn="l" fontAlgn="base"/>
                      <a:r>
                        <a:rPr lang="en-US" sz="1400" b="1" i="0">
                          <a:effectLst/>
                        </a:rPr>
                        <a:t>Region</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tc>
                  <a:txBody>
                    <a:bodyPr/>
                    <a:lstStyle/>
                    <a:p>
                      <a:pPr algn="l" fontAlgn="base"/>
                      <a:r>
                        <a:rPr lang="en-US" sz="1400" b="1" i="0">
                          <a:effectLst/>
                        </a:rPr>
                        <a:t>Cities</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452865124"/>
                  </a:ext>
                </a:extLst>
              </a:tr>
              <a:tr h="248603">
                <a:tc>
                  <a:txBody>
                    <a:bodyPr/>
                    <a:lstStyle/>
                    <a:p>
                      <a:pPr fontAlgn="base"/>
                      <a:r>
                        <a:rPr lang="en-US" altLang="zh-CN" sz="1400">
                          <a:effectLst/>
                        </a:rPr>
                        <a:t>1</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Oskarshamn, Högsby, Mönsterås</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601298689"/>
                  </a:ext>
                </a:extLst>
              </a:tr>
              <a:tr h="248603">
                <a:tc>
                  <a:txBody>
                    <a:bodyPr/>
                    <a:lstStyle/>
                    <a:p>
                      <a:pPr fontAlgn="base"/>
                      <a:r>
                        <a:rPr lang="en-US" altLang="zh-CN" sz="1400" dirty="0">
                          <a:effectLst/>
                        </a:rPr>
                        <a:t>2</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Vimmerby, Hultsfred, Västervik</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731641303"/>
                  </a:ext>
                </a:extLst>
              </a:tr>
              <a:tr h="248603">
                <a:tc>
                  <a:txBody>
                    <a:bodyPr/>
                    <a:lstStyle/>
                    <a:p>
                      <a:pPr fontAlgn="base"/>
                      <a:r>
                        <a:rPr lang="en-US" altLang="zh-CN" sz="1400">
                          <a:effectLst/>
                        </a:rPr>
                        <a:t>3</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a:effectLst/>
                        </a:rPr>
                        <a:t>Nässjö, Eksjö, Vetlanda</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2959461767"/>
                  </a:ext>
                </a:extLst>
              </a:tr>
              <a:tr h="248603">
                <a:tc>
                  <a:txBody>
                    <a:bodyPr/>
                    <a:lstStyle/>
                    <a:p>
                      <a:pPr fontAlgn="base"/>
                      <a:r>
                        <a:rPr lang="en-US" altLang="zh-CN" sz="1400">
                          <a:effectLst/>
                        </a:rPr>
                        <a:t>4</a:t>
                      </a: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c>
                  <a:txBody>
                    <a:bodyPr/>
                    <a:lstStyle/>
                    <a:p>
                      <a:pPr fontAlgn="base"/>
                      <a:r>
                        <a:rPr lang="en-US" sz="1400" dirty="0" err="1">
                          <a:effectLst/>
                        </a:rPr>
                        <a:t>Uppvidinge</a:t>
                      </a:r>
                      <a:r>
                        <a:rPr lang="en-US" sz="1400" dirty="0">
                          <a:effectLst/>
                        </a:rPr>
                        <a:t>, </a:t>
                      </a:r>
                      <a:r>
                        <a:rPr lang="en-US" sz="1400" dirty="0" err="1">
                          <a:effectLst/>
                        </a:rPr>
                        <a:t>Alvesta</a:t>
                      </a:r>
                      <a:r>
                        <a:rPr lang="en-US" sz="1400" dirty="0">
                          <a:effectLst/>
                        </a:rPr>
                        <a:t>, </a:t>
                      </a:r>
                      <a:r>
                        <a:rPr lang="en-US" sz="1400" dirty="0" err="1">
                          <a:effectLst/>
                        </a:rPr>
                        <a:t>Växjo</a:t>
                      </a:r>
                      <a:endParaRPr lang="en-US" sz="1400" dirty="0">
                        <a:effectLst/>
                      </a:endParaRPr>
                    </a:p>
                  </a:txBody>
                  <a:tcPr marL="21431" marR="21431" marT="21431" marB="21431">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extLst>
                  <a:ext uri="{0D108BD9-81ED-4DB2-BD59-A6C34878D82A}">
                    <a16:rowId xmlns:a16="http://schemas.microsoft.com/office/drawing/2014/main" val="1298435617"/>
                  </a:ext>
                </a:extLst>
              </a:tr>
            </a:tbl>
          </a:graphicData>
        </a:graphic>
      </p:graphicFrame>
    </p:spTree>
    <p:extLst>
      <p:ext uri="{BB962C8B-B14F-4D97-AF65-F5344CB8AC3E}">
        <p14:creationId xmlns:p14="http://schemas.microsoft.com/office/powerpoint/2010/main" val="41191295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7812868" cy="3940924"/>
          </a:xfrm>
        </p:spPr>
        <p:txBody>
          <a:bodyPr>
            <a:normAutofit/>
          </a:bodyPr>
          <a:lstStyle/>
          <a:p>
            <a:pPr marL="34290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customers_1 </a:t>
            </a:r>
            <a:r>
              <a:rPr lang="en-US" altLang="zh-CN" dirty="0">
                <a:solidFill>
                  <a:srgbClr val="999999"/>
                </a:solidFill>
                <a:latin typeface="Liberation Mono"/>
              </a:rPr>
              <a:t>(</a:t>
            </a:r>
          </a:p>
          <a:p>
            <a:pPr marL="342900" lvl="1" indent="0" fontAlgn="base">
              <a:buNone/>
            </a:pPr>
            <a:r>
              <a:rPr lang="en-US" altLang="zh-CN" dirty="0">
                <a:solidFill>
                  <a:srgbClr val="999999"/>
                </a:solidFill>
                <a:latin typeface="Liberation Mono"/>
              </a:rPr>
              <a:t>	</a:t>
            </a:r>
            <a:r>
              <a:rPr lang="en-US" altLang="zh-CN" dirty="0" err="1">
                <a:solidFill>
                  <a:srgbClr val="000000"/>
                </a:solidFill>
                <a:latin typeface="Liberation Mono"/>
              </a:rPr>
              <a:t>first_name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last_name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25</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street_1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street_2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city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15</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renewal </a:t>
            </a:r>
            <a:r>
              <a:rPr lang="en-US" altLang="zh-CN" dirty="0">
                <a:solidFill>
                  <a:srgbClr val="834689"/>
                </a:solidFill>
                <a:latin typeface="Liberation Mono"/>
              </a:rPr>
              <a:t>DATE</a:t>
            </a:r>
            <a:r>
              <a:rPr lang="en-US" altLang="zh-CN" dirty="0">
                <a:solidFill>
                  <a:srgbClr val="000000"/>
                </a:solidFill>
                <a:latin typeface="Liberation Mono"/>
              </a:rPr>
              <a:t> </a:t>
            </a:r>
          </a:p>
          <a:p>
            <a:pPr marL="34290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000000"/>
                </a:solidFill>
                <a:latin typeface="Liberation Mono"/>
              </a:rPr>
              <a:t> </a:t>
            </a:r>
            <a:r>
              <a:rPr lang="en-US" altLang="zh-CN" dirty="0">
                <a:solidFill>
                  <a:srgbClr val="0077AA"/>
                </a:solidFill>
                <a:latin typeface="Liberation Mono"/>
              </a:rPr>
              <a:t>COLUMNS</a:t>
            </a:r>
            <a:r>
              <a:rPr lang="en-US" altLang="zh-CN" dirty="0">
                <a:solidFill>
                  <a:srgbClr val="999999"/>
                </a:solidFill>
                <a:latin typeface="Liberation Mono"/>
              </a:rPr>
              <a:t>(</a:t>
            </a:r>
            <a:r>
              <a:rPr lang="en-US" altLang="zh-CN" dirty="0">
                <a:solidFill>
                  <a:srgbClr val="000000"/>
                </a:solidFill>
                <a:latin typeface="Liberation Mono"/>
              </a:rPr>
              <a:t>city</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'Oskarshamn'</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Högsby</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Mönsterås</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Vimmerby</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Hultsfred</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Västervik</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Nässjö</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Eksjö</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Vetlanda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pRegion_4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99999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Uppvidinge</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Alvesta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Växjo</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32</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525533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7812868" cy="3940924"/>
          </a:xfrm>
        </p:spPr>
        <p:txBody>
          <a:bodyPr>
            <a:normAutofit fontScale="85000" lnSpcReduction="20000"/>
          </a:bodyPr>
          <a:lstStyle/>
          <a:p>
            <a:pPr marL="342900" lvl="1" indent="0" fontAlgn="base">
              <a:buNone/>
            </a:pPr>
            <a:r>
              <a:rPr lang="en-US" altLang="zh-CN" sz="1575" dirty="0">
                <a:solidFill>
                  <a:srgbClr val="0077AA"/>
                </a:solidFill>
                <a:latin typeface="Liberation Mono"/>
              </a:rPr>
              <a:t>CREATE</a:t>
            </a:r>
            <a:r>
              <a:rPr lang="en-US" altLang="zh-CN" sz="1575" dirty="0">
                <a:solidFill>
                  <a:srgbClr val="000000"/>
                </a:solidFill>
                <a:latin typeface="Liberation Mono"/>
              </a:rPr>
              <a:t> </a:t>
            </a:r>
            <a:r>
              <a:rPr lang="en-US" altLang="zh-CN" sz="1575" dirty="0">
                <a:solidFill>
                  <a:srgbClr val="0077AA"/>
                </a:solidFill>
                <a:latin typeface="Liberation Mono"/>
              </a:rPr>
              <a:t>TABLE</a:t>
            </a:r>
            <a:r>
              <a:rPr lang="en-US" altLang="zh-CN" sz="1575" dirty="0">
                <a:solidFill>
                  <a:srgbClr val="000000"/>
                </a:solidFill>
                <a:latin typeface="Liberation Mono"/>
              </a:rPr>
              <a:t> customers_1 </a:t>
            </a:r>
            <a:r>
              <a:rPr lang="en-US" altLang="zh-CN" sz="1575" dirty="0">
                <a:solidFill>
                  <a:srgbClr val="999999"/>
                </a:solidFill>
                <a:latin typeface="Liberation Mono"/>
              </a:rPr>
              <a:t>(</a:t>
            </a:r>
          </a:p>
          <a:p>
            <a:pPr marL="342900" lvl="1" indent="0" fontAlgn="base">
              <a:buNone/>
            </a:pPr>
            <a:r>
              <a:rPr lang="en-US" altLang="zh-CN" sz="1575" dirty="0">
                <a:solidFill>
                  <a:srgbClr val="999999"/>
                </a:solidFill>
                <a:latin typeface="Liberation Mono"/>
              </a:rPr>
              <a:t>	</a:t>
            </a:r>
            <a:r>
              <a:rPr lang="en-US" altLang="zh-CN" sz="1575" dirty="0" err="1">
                <a:solidFill>
                  <a:srgbClr val="000000"/>
                </a:solidFill>
                <a:latin typeface="Liberation Mono"/>
              </a:rPr>
              <a:t>first_name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a:t>
            </a:r>
            <a:r>
              <a:rPr lang="en-US" altLang="zh-CN" sz="1575" dirty="0" err="1">
                <a:solidFill>
                  <a:srgbClr val="000000"/>
                </a:solidFill>
                <a:latin typeface="Liberation Mono"/>
              </a:rPr>
              <a:t>last_name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street_1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street_2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city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15</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renewal </a:t>
            </a:r>
            <a:r>
              <a:rPr lang="en-US" altLang="zh-CN" sz="1575" dirty="0">
                <a:solidFill>
                  <a:srgbClr val="834689"/>
                </a:solidFill>
                <a:latin typeface="Liberation Mono"/>
              </a:rPr>
              <a:t>DATE</a:t>
            </a:r>
            <a:r>
              <a:rPr lang="en-US" altLang="zh-CN" sz="1575" dirty="0">
                <a:solidFill>
                  <a:srgbClr val="000000"/>
                </a:solidFill>
                <a:latin typeface="Liberation Mono"/>
              </a:rPr>
              <a:t> </a:t>
            </a:r>
          </a:p>
          <a:p>
            <a:pPr marL="342900" lvl="1" indent="0" fontAlgn="base">
              <a:buNone/>
            </a:pP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77AA"/>
                </a:solidFill>
                <a:latin typeface="Liberation Mono"/>
              </a:rPr>
              <a:t>PARTITION</a:t>
            </a:r>
            <a:r>
              <a:rPr lang="en-US" altLang="zh-CN" sz="1575" dirty="0">
                <a:solidFill>
                  <a:srgbClr val="000000"/>
                </a:solidFill>
                <a:latin typeface="Liberation Mono"/>
              </a:rPr>
              <a:t> </a:t>
            </a:r>
            <a:r>
              <a:rPr lang="en-US" altLang="zh-CN" sz="1575" dirty="0">
                <a:solidFill>
                  <a:srgbClr val="0077AA"/>
                </a:solidFill>
                <a:latin typeface="Liberation Mono"/>
              </a:rPr>
              <a:t>BY</a:t>
            </a:r>
            <a:r>
              <a:rPr lang="en-US" altLang="zh-CN" sz="1575" dirty="0">
                <a:solidFill>
                  <a:srgbClr val="000000"/>
                </a:solidFill>
                <a:latin typeface="Liberation Mono"/>
              </a:rPr>
              <a:t> </a:t>
            </a:r>
            <a:r>
              <a:rPr lang="en-US" altLang="zh-CN" sz="1575" dirty="0">
                <a:solidFill>
                  <a:srgbClr val="0077AA"/>
                </a:solidFill>
                <a:latin typeface="Liberation Mono"/>
              </a:rPr>
              <a:t>LIST</a:t>
            </a:r>
            <a:r>
              <a:rPr lang="en-US" altLang="zh-CN" sz="1575" dirty="0">
                <a:solidFill>
                  <a:srgbClr val="000000"/>
                </a:solidFill>
                <a:latin typeface="Liberation Mono"/>
              </a:rPr>
              <a:t> </a:t>
            </a:r>
            <a:r>
              <a:rPr lang="en-US" altLang="zh-CN" sz="1575" dirty="0">
                <a:solidFill>
                  <a:srgbClr val="0077AA"/>
                </a:solidFill>
                <a:latin typeface="Liberation Mono"/>
              </a:rPr>
              <a:t>COLUMNS</a:t>
            </a:r>
            <a:r>
              <a:rPr lang="en-US" altLang="zh-CN" sz="1575" dirty="0">
                <a:solidFill>
                  <a:srgbClr val="999999"/>
                </a:solidFill>
                <a:latin typeface="Liberation Mono"/>
              </a:rPr>
              <a:t>(</a:t>
            </a:r>
            <a:r>
              <a:rPr lang="en-US" altLang="zh-CN" sz="1575" dirty="0">
                <a:solidFill>
                  <a:srgbClr val="000000"/>
                </a:solidFill>
                <a:latin typeface="Liberation Mono"/>
              </a:rPr>
              <a:t>renewal</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77AA"/>
                </a:solidFill>
                <a:latin typeface="Liberation Mono"/>
              </a:rPr>
              <a:t>	PARTITION</a:t>
            </a:r>
            <a:r>
              <a:rPr lang="en-US" altLang="zh-CN" sz="1575" dirty="0">
                <a:solidFill>
                  <a:srgbClr val="000000"/>
                </a:solidFill>
                <a:latin typeface="Liberation Mono"/>
              </a:rPr>
              <a:t> pWeek_1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'2010-02-01'</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'2010-02-02'</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'2010-02-03’</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669900"/>
                </a:solidFill>
                <a:latin typeface="Liberation Mono"/>
              </a:rPr>
              <a:t>'2010-02-04'</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'2010-02-05'</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'2010-02-06'</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'2010-02-07’</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0077AA"/>
                </a:solidFill>
                <a:latin typeface="Liberation Mono"/>
              </a:rPr>
              <a:t>PARTITION</a:t>
            </a:r>
            <a:r>
              <a:rPr lang="en-US" altLang="zh-CN" sz="1575" dirty="0">
                <a:solidFill>
                  <a:srgbClr val="000000"/>
                </a:solidFill>
                <a:latin typeface="Liberation Mono"/>
              </a:rPr>
              <a:t> pWeek_2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'2010-02-08'</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'2010-02-09'</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'2010-02-10’</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669900"/>
                </a:solidFill>
                <a:latin typeface="Liberation Mono"/>
              </a:rPr>
              <a:t>'2010-02-11'</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'2010-02-12'</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'2010-02-13'</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'2010-02-14’</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0077AA"/>
                </a:solidFill>
                <a:latin typeface="Liberation Mono"/>
              </a:rPr>
              <a:t>PARTITION</a:t>
            </a:r>
            <a:r>
              <a:rPr lang="en-US" altLang="zh-CN" sz="1575" dirty="0">
                <a:solidFill>
                  <a:srgbClr val="000000"/>
                </a:solidFill>
                <a:latin typeface="Liberation Mono"/>
              </a:rPr>
              <a:t> pWeek_3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'2010-02-15'</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'2010-02-16'</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'2010-02-17’</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669900"/>
                </a:solidFill>
                <a:latin typeface="Liberation Mono"/>
              </a:rPr>
              <a:t>'2010-02-18'</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'2010-02-19'</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'2010-02-20'</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'2010-02-21’</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0077AA"/>
                </a:solidFill>
                <a:latin typeface="Liberation Mono"/>
              </a:rPr>
              <a:t>PARTITION</a:t>
            </a:r>
            <a:r>
              <a:rPr lang="en-US" altLang="zh-CN" sz="1575" dirty="0">
                <a:solidFill>
                  <a:srgbClr val="000000"/>
                </a:solidFill>
                <a:latin typeface="Liberation Mono"/>
              </a:rPr>
              <a:t> pWeek_4 </a:t>
            </a:r>
            <a:r>
              <a:rPr lang="en-US" altLang="zh-CN" sz="1575" dirty="0">
                <a:solidFill>
                  <a:srgbClr val="0077AA"/>
                </a:solidFill>
                <a:latin typeface="Liberation Mono"/>
              </a:rPr>
              <a:t>VALUES</a:t>
            </a:r>
            <a:r>
              <a:rPr lang="en-US" altLang="zh-CN" sz="1575" dirty="0">
                <a:solidFill>
                  <a:srgbClr val="000000"/>
                </a:solidFill>
                <a:latin typeface="Liberation Mono"/>
              </a:rPr>
              <a:t> </a:t>
            </a:r>
            <a:r>
              <a:rPr lang="en-US" altLang="zh-CN" sz="1575" dirty="0">
                <a:solidFill>
                  <a:srgbClr val="0077AA"/>
                </a:solidFill>
                <a:latin typeface="Liberation Mono"/>
              </a:rPr>
              <a:t>IN</a:t>
            </a:r>
            <a:r>
              <a:rPr lang="en-US" altLang="zh-CN" sz="1575" dirty="0">
                <a:solidFill>
                  <a:srgbClr val="999999"/>
                </a:solidFill>
                <a:latin typeface="Liberation Mono"/>
              </a:rPr>
              <a:t>(</a:t>
            </a:r>
            <a:r>
              <a:rPr lang="en-US" altLang="zh-CN" sz="1575" dirty="0">
                <a:solidFill>
                  <a:srgbClr val="669900"/>
                </a:solidFill>
                <a:latin typeface="Liberation Mono"/>
              </a:rPr>
              <a:t>'2010-02-22'</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'2010-02-23'</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'2010-02-24’</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75" dirty="0">
                <a:solidFill>
                  <a:srgbClr val="000000"/>
                </a:solidFill>
                <a:latin typeface="Liberation Mono"/>
              </a:rPr>
              <a:t>		</a:t>
            </a:r>
            <a:r>
              <a:rPr lang="en-US" altLang="zh-CN" sz="1575" dirty="0">
                <a:solidFill>
                  <a:srgbClr val="669900"/>
                </a:solidFill>
                <a:latin typeface="Liberation Mono"/>
              </a:rPr>
              <a:t>'2010-02-25'</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'2010-02-26'</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'2010-02-27'</a:t>
            </a:r>
            <a:r>
              <a:rPr lang="en-US" altLang="zh-CN" sz="1575" dirty="0">
                <a:solidFill>
                  <a:srgbClr val="999999"/>
                </a:solidFill>
                <a:latin typeface="Liberation Mono"/>
              </a:rPr>
              <a:t>,</a:t>
            </a:r>
            <a:r>
              <a:rPr lang="en-US" altLang="zh-CN" sz="1575" dirty="0">
                <a:solidFill>
                  <a:srgbClr val="000000"/>
                </a:solidFill>
                <a:latin typeface="Liberation Mono"/>
              </a:rPr>
              <a:t> </a:t>
            </a:r>
            <a:r>
              <a:rPr lang="en-US" altLang="zh-CN" sz="1575" dirty="0">
                <a:solidFill>
                  <a:srgbClr val="669900"/>
                </a:solidFill>
                <a:latin typeface="Liberation Mono"/>
              </a:rPr>
              <a:t>'2010-02-28’</a:t>
            </a:r>
            <a:r>
              <a:rPr lang="en-US" altLang="zh-CN" sz="1575" dirty="0">
                <a:solidFill>
                  <a:srgbClr val="999999"/>
                </a:solidFill>
                <a:latin typeface="Liberation Mono"/>
              </a:rPr>
              <a:t>)</a:t>
            </a:r>
          </a:p>
          <a:p>
            <a:pPr marL="340519" indent="0">
              <a:buNone/>
            </a:pPr>
            <a:r>
              <a:rPr lang="en-US" altLang="zh-CN" sz="1575" dirty="0">
                <a:solidFill>
                  <a:srgbClr val="999999"/>
                </a:solidFill>
                <a:latin typeface="Liberation Mono"/>
              </a:rPr>
              <a:t>);</a:t>
            </a:r>
            <a:endParaRPr lang="zh-CN" altLang="en-US" sz="1575" dirty="0"/>
          </a:p>
          <a:p>
            <a:pPr marL="340519" indent="0">
              <a:buNone/>
            </a:pP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33</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9929247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LIST</a:t>
            </a:r>
            <a:r>
              <a:rPr kumimoji="1" lang="zh-CN" altLang="en-US" dirty="0"/>
              <a:t> </a:t>
            </a:r>
            <a:r>
              <a:rPr kumimoji="1" lang="en-US" altLang="zh-CN" dirty="0"/>
              <a:t>COLUMN</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7812868" cy="3940924"/>
          </a:xfrm>
        </p:spPr>
        <p:txBody>
          <a:bodyPr>
            <a:normAutofit lnSpcReduction="10000"/>
          </a:bodyPr>
          <a:lstStyle/>
          <a:p>
            <a:pPr marL="342900" lvl="1" indent="0" fontAlgn="base">
              <a:buNone/>
            </a:pPr>
            <a:r>
              <a:rPr lang="en-US" altLang="zh-CN" sz="1575" dirty="0">
                <a:solidFill>
                  <a:srgbClr val="0077AA"/>
                </a:solidFill>
                <a:latin typeface="Liberation Mono"/>
              </a:rPr>
              <a:t>CREATE</a:t>
            </a:r>
            <a:r>
              <a:rPr lang="en-US" altLang="zh-CN" sz="1575" dirty="0">
                <a:solidFill>
                  <a:srgbClr val="000000"/>
                </a:solidFill>
                <a:latin typeface="Liberation Mono"/>
              </a:rPr>
              <a:t> </a:t>
            </a:r>
            <a:r>
              <a:rPr lang="en-US" altLang="zh-CN" sz="1575" dirty="0">
                <a:solidFill>
                  <a:srgbClr val="0077AA"/>
                </a:solidFill>
                <a:latin typeface="Liberation Mono"/>
              </a:rPr>
              <a:t>TABLE</a:t>
            </a:r>
            <a:r>
              <a:rPr lang="en-US" altLang="zh-CN" sz="1575" dirty="0">
                <a:solidFill>
                  <a:srgbClr val="000000"/>
                </a:solidFill>
                <a:latin typeface="Liberation Mono"/>
              </a:rPr>
              <a:t> customers_1 </a:t>
            </a:r>
            <a:r>
              <a:rPr lang="en-US" altLang="zh-CN" sz="1575" dirty="0">
                <a:solidFill>
                  <a:srgbClr val="999999"/>
                </a:solidFill>
                <a:latin typeface="Liberation Mono"/>
              </a:rPr>
              <a:t>(</a:t>
            </a:r>
          </a:p>
          <a:p>
            <a:pPr marL="342900" lvl="1" indent="0" fontAlgn="base">
              <a:buNone/>
            </a:pPr>
            <a:r>
              <a:rPr lang="en-US" altLang="zh-CN" sz="1575" dirty="0">
                <a:solidFill>
                  <a:srgbClr val="999999"/>
                </a:solidFill>
                <a:latin typeface="Liberation Mono"/>
              </a:rPr>
              <a:t>	</a:t>
            </a:r>
            <a:r>
              <a:rPr lang="en-US" altLang="zh-CN" sz="1575" dirty="0" err="1">
                <a:solidFill>
                  <a:srgbClr val="000000"/>
                </a:solidFill>
                <a:latin typeface="Liberation Mono"/>
              </a:rPr>
              <a:t>first_name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a:t>
            </a:r>
            <a:r>
              <a:rPr lang="en-US" altLang="zh-CN" sz="1575" dirty="0" err="1">
                <a:solidFill>
                  <a:srgbClr val="000000"/>
                </a:solidFill>
                <a:latin typeface="Liberation Mono"/>
              </a:rPr>
              <a:t>last_name</a:t>
            </a:r>
            <a:r>
              <a:rPr lang="en-US" altLang="zh-CN" sz="1575" dirty="0">
                <a:solidFill>
                  <a:srgbClr val="000000"/>
                </a:solidFill>
                <a:latin typeface="Liberation Mono"/>
              </a:rPr>
              <a:t>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25</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street_1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street_2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30</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city </a:t>
            </a:r>
            <a:r>
              <a:rPr lang="en-US" altLang="zh-CN" sz="1575" dirty="0">
                <a:solidFill>
                  <a:srgbClr val="834689"/>
                </a:solidFill>
                <a:latin typeface="Liberation Mono"/>
              </a:rPr>
              <a:t>VARCHAR</a:t>
            </a:r>
            <a:r>
              <a:rPr lang="en-US" altLang="zh-CN" sz="1575" dirty="0">
                <a:solidFill>
                  <a:srgbClr val="999999"/>
                </a:solidFill>
                <a:latin typeface="Liberation Mono"/>
              </a:rPr>
              <a:t>(</a:t>
            </a:r>
            <a:r>
              <a:rPr lang="en-US" altLang="zh-CN" sz="1575" dirty="0">
                <a:solidFill>
                  <a:srgbClr val="990055"/>
                </a:solidFill>
                <a:latin typeface="Liberation Mono"/>
              </a:rPr>
              <a:t>15</a:t>
            </a:r>
            <a:r>
              <a:rPr lang="en-US" altLang="zh-CN" sz="1575" dirty="0">
                <a:solidFill>
                  <a:srgbClr val="999999"/>
                </a:solidFill>
                <a:latin typeface="Liberation Mono"/>
              </a:rPr>
              <a:t>),</a:t>
            </a:r>
            <a:r>
              <a:rPr lang="en-US" altLang="zh-CN" sz="1575" dirty="0">
                <a:solidFill>
                  <a:srgbClr val="000000"/>
                </a:solidFill>
                <a:latin typeface="Liberation Mono"/>
              </a:rPr>
              <a:t> </a:t>
            </a:r>
          </a:p>
          <a:p>
            <a:pPr marL="342900" lvl="1" indent="0" fontAlgn="base">
              <a:buNone/>
            </a:pPr>
            <a:r>
              <a:rPr lang="en-US" altLang="zh-CN" sz="1575" dirty="0">
                <a:solidFill>
                  <a:srgbClr val="000000"/>
                </a:solidFill>
                <a:latin typeface="Liberation Mono"/>
              </a:rPr>
              <a:t>	renewal </a:t>
            </a:r>
            <a:r>
              <a:rPr lang="en-US" altLang="zh-CN" sz="1575" dirty="0">
                <a:solidFill>
                  <a:srgbClr val="834689"/>
                </a:solidFill>
                <a:latin typeface="Liberation Mono"/>
              </a:rPr>
              <a:t>DATE</a:t>
            </a:r>
            <a:r>
              <a:rPr lang="en-US" altLang="zh-CN" sz="1575" dirty="0">
                <a:solidFill>
                  <a:srgbClr val="000000"/>
                </a:solidFill>
                <a:latin typeface="Liberation Mono"/>
              </a:rPr>
              <a:t> </a:t>
            </a:r>
          </a:p>
          <a:p>
            <a:pPr marL="342900" lvl="1" indent="0" fontAlgn="base">
              <a:buNone/>
            </a:pPr>
            <a:r>
              <a:rPr lang="en-US" altLang="zh-CN" sz="1575" dirty="0">
                <a:solidFill>
                  <a:srgbClr val="999999"/>
                </a:solidFill>
                <a:latin typeface="Liberation Mono"/>
              </a:rPr>
              <a:t>)</a:t>
            </a:r>
            <a:r>
              <a:rPr lang="en-US" altLang="zh-CN" sz="1575" dirty="0">
                <a:solidFill>
                  <a:srgbClr val="000000"/>
                </a:solidFill>
                <a:latin typeface="Liberation Mono"/>
              </a:rPr>
              <a:t> </a:t>
            </a:r>
          </a:p>
          <a:p>
            <a:pPr marL="340519"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000000"/>
                </a:solidFill>
                <a:latin typeface="Liberation Mono"/>
              </a:rPr>
              <a:t> </a:t>
            </a:r>
            <a:r>
              <a:rPr lang="en-US" altLang="zh-CN" sz="1500" dirty="0">
                <a:solidFill>
                  <a:srgbClr val="0077AA"/>
                </a:solidFill>
                <a:latin typeface="Liberation Mono"/>
              </a:rPr>
              <a:t>COLUMNS</a:t>
            </a:r>
            <a:r>
              <a:rPr lang="en-US" altLang="zh-CN" sz="1500" dirty="0">
                <a:solidFill>
                  <a:srgbClr val="999999"/>
                </a:solidFill>
                <a:latin typeface="Liberation Mono"/>
              </a:rPr>
              <a:t>(</a:t>
            </a:r>
            <a:r>
              <a:rPr lang="en-US" altLang="zh-CN" sz="1500" dirty="0">
                <a:solidFill>
                  <a:srgbClr val="000000"/>
                </a:solidFill>
                <a:latin typeface="Liberation Mono"/>
              </a:rPr>
              <a:t>renewal</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340519"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'2010-02-09’</a:t>
            </a:r>
            <a:r>
              <a:rPr lang="en-US" altLang="zh-CN" sz="1500" dirty="0">
                <a:solidFill>
                  <a:srgbClr val="999999"/>
                </a:solidFill>
                <a:latin typeface="Liberation Mono"/>
              </a:rPr>
              <a:t>),</a:t>
            </a:r>
            <a:r>
              <a:rPr lang="en-US" altLang="zh-CN" sz="1500" dirty="0">
                <a:solidFill>
                  <a:srgbClr val="000000"/>
                </a:solidFill>
                <a:latin typeface="Liberation Mono"/>
              </a:rPr>
              <a:t> </a:t>
            </a:r>
          </a:p>
          <a:p>
            <a:pPr marL="340519"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'2010-02-15’</a:t>
            </a:r>
            <a:r>
              <a:rPr lang="en-US" altLang="zh-CN" sz="1500" dirty="0">
                <a:solidFill>
                  <a:srgbClr val="999999"/>
                </a:solidFill>
                <a:latin typeface="Liberation Mono"/>
              </a:rPr>
              <a:t>),</a:t>
            </a:r>
            <a:r>
              <a:rPr lang="en-US" altLang="zh-CN" sz="1500" dirty="0">
                <a:solidFill>
                  <a:srgbClr val="000000"/>
                </a:solidFill>
                <a:latin typeface="Liberation Mono"/>
              </a:rPr>
              <a:t> </a:t>
            </a:r>
          </a:p>
          <a:p>
            <a:pPr marL="340519"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'2010-02-22’</a:t>
            </a:r>
            <a:r>
              <a:rPr lang="en-US" altLang="zh-CN" sz="1500" dirty="0">
                <a:solidFill>
                  <a:srgbClr val="999999"/>
                </a:solidFill>
                <a:latin typeface="Liberation Mono"/>
              </a:rPr>
              <a:t>),</a:t>
            </a:r>
            <a:r>
              <a:rPr lang="en-US" altLang="zh-CN" sz="1500" dirty="0">
                <a:solidFill>
                  <a:srgbClr val="000000"/>
                </a:solidFill>
                <a:latin typeface="Liberation Mono"/>
              </a:rPr>
              <a:t> </a:t>
            </a:r>
          </a:p>
          <a:p>
            <a:pPr marL="340519"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pWeek_4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999999"/>
                </a:solidFill>
                <a:latin typeface="Liberation Mono"/>
              </a:rPr>
              <a:t>(</a:t>
            </a:r>
            <a:r>
              <a:rPr lang="en-US" altLang="zh-CN" sz="1500" dirty="0">
                <a:solidFill>
                  <a:srgbClr val="669900"/>
                </a:solidFill>
                <a:latin typeface="Liberation Mono"/>
              </a:rPr>
              <a:t>'2010-03-01’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340519" indent="0">
              <a:buNone/>
            </a:pPr>
            <a:r>
              <a:rPr lang="en-US" altLang="zh-CN" sz="1500" dirty="0">
                <a:solidFill>
                  <a:srgbClr val="999999"/>
                </a:solidFill>
                <a:latin typeface="Liberation Mono"/>
              </a:rPr>
              <a:t>);</a:t>
            </a:r>
            <a:endParaRPr lang="zh-CN" altLang="en-US" sz="1500" dirty="0"/>
          </a:p>
          <a:p>
            <a:pPr marL="340519" indent="0">
              <a:buNone/>
            </a:pP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34</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E89FF3AE-3FDE-EE4E-980A-84A1219023E3}"/>
              </a:ext>
            </a:extLst>
          </p:cNvPr>
          <p:cNvSpPr/>
          <p:nvPr/>
        </p:nvSpPr>
        <p:spPr>
          <a:xfrm>
            <a:off x="2857500" y="1186756"/>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5899524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a:bodyPr>
          <a:lstStyle/>
          <a:p>
            <a:pPr fontAlgn="base"/>
            <a:r>
              <a:rPr lang="en-US" altLang="zh-CN" dirty="0"/>
              <a:t>Partitioning by HASH is used primarily </a:t>
            </a:r>
          </a:p>
          <a:p>
            <a:pPr lvl="1" fontAlgn="base"/>
            <a:r>
              <a:rPr lang="en-US" altLang="zh-CN" dirty="0"/>
              <a:t>to ensure </a:t>
            </a:r>
            <a:r>
              <a:rPr lang="en-US" altLang="zh-CN" dirty="0">
                <a:solidFill>
                  <a:srgbClr val="FF0000"/>
                </a:solidFill>
              </a:rPr>
              <a:t>an even distribution of data </a:t>
            </a:r>
            <a:r>
              <a:rPr lang="en-US" altLang="zh-CN" dirty="0"/>
              <a:t>among a predetermined number of partitions. </a:t>
            </a:r>
          </a:p>
          <a:p>
            <a:pPr marL="538163"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p>
          <a:p>
            <a:pPr marL="538163"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p>
          <a:p>
            <a:pPr marL="538163"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err="1">
                <a:solidFill>
                  <a:srgbClr val="000000"/>
                </a:solidFill>
                <a:latin typeface="Liberation Mono"/>
              </a:rPr>
              <a:t>store_id</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35</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0034478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712968" cy="3940924"/>
          </a:xfrm>
        </p:spPr>
        <p:txBody>
          <a:bodyPr>
            <a:normAutofit/>
          </a:bodyPr>
          <a:lstStyle/>
          <a:p>
            <a:pPr fontAlgn="base"/>
            <a:r>
              <a:rPr lang="en-US" altLang="zh-CN" dirty="0"/>
              <a:t>Partitioning by HASH is used primarily </a:t>
            </a:r>
          </a:p>
          <a:p>
            <a:pPr lvl="1" fontAlgn="base"/>
            <a:r>
              <a:rPr lang="en-US" altLang="zh-CN" dirty="0"/>
              <a:t>to ensure </a:t>
            </a:r>
            <a:r>
              <a:rPr lang="en-US" altLang="zh-CN" dirty="0">
                <a:solidFill>
                  <a:srgbClr val="FF0000"/>
                </a:solidFill>
              </a:rPr>
              <a:t>an even distribution of data </a:t>
            </a:r>
            <a:r>
              <a:rPr lang="en-US" altLang="zh-CN" dirty="0"/>
              <a:t>among a predetermined number of partitions. </a:t>
            </a:r>
          </a:p>
          <a:p>
            <a:pPr marL="538163"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p>
          <a:p>
            <a:pPr marL="538163"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p>
          <a:p>
            <a:pPr marL="538163"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hired</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36</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4171662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79512" y="845073"/>
            <a:ext cx="7740860" cy="3940924"/>
          </a:xfrm>
        </p:spPr>
        <p:txBody>
          <a:bodyPr>
            <a:normAutofit/>
          </a:bodyPr>
          <a:lstStyle/>
          <a:p>
            <a:pPr marL="304800"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999999"/>
                </a:solidFill>
                <a:latin typeface="Liberation Mono"/>
              </a:rPr>
              <a:t>(</a:t>
            </a:r>
            <a:r>
              <a:rPr lang="en-US" altLang="zh-CN" dirty="0">
                <a:solidFill>
                  <a:srgbClr val="000000"/>
                </a:solidFill>
                <a:latin typeface="Liberation Mono"/>
              </a:rPr>
              <a:t>col1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col2 </a:t>
            </a:r>
            <a:r>
              <a:rPr lang="en-US" altLang="zh-CN" dirty="0">
                <a:solidFill>
                  <a:srgbClr val="834689"/>
                </a:solidFill>
                <a:latin typeface="Liberation Mono"/>
              </a:rPr>
              <a:t>CHAR</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col3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col3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p>
          <a:p>
            <a:pPr marL="304800" indent="0">
              <a:buNone/>
            </a:pPr>
            <a:endParaRPr lang="en-US" altLang="zh-CN" dirty="0">
              <a:solidFill>
                <a:srgbClr val="999999"/>
              </a:solidFill>
              <a:latin typeface="Liberation Mono"/>
            </a:endParaRPr>
          </a:p>
          <a:p>
            <a:pPr marL="304800" indent="0">
              <a:buNone/>
            </a:pPr>
            <a:r>
              <a:rPr lang="en-US" altLang="zh-CN" dirty="0">
                <a:solidFill>
                  <a:srgbClr val="DD4A68"/>
                </a:solidFill>
                <a:latin typeface="Liberation Mono"/>
              </a:rPr>
              <a:t>MOD</a:t>
            </a:r>
            <a:r>
              <a:rPr lang="en-US" altLang="zh-CN" dirty="0">
                <a:solidFill>
                  <a:srgbClr val="999999"/>
                </a:solidFill>
                <a:latin typeface="Liberation Mono"/>
              </a:rPr>
              <a:t>(</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669900"/>
                </a:solidFill>
                <a:latin typeface="Liberation Mono"/>
              </a:rPr>
              <a:t>'2005-09-01'</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MOD</a:t>
            </a:r>
            <a:r>
              <a:rPr lang="en-US" altLang="zh-CN" dirty="0">
                <a:solidFill>
                  <a:srgbClr val="999999"/>
                </a:solidFill>
                <a:latin typeface="Liberation Mono"/>
              </a:rPr>
              <a:t>(</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p>
          <a:p>
            <a:pPr marL="304800" indent="0">
              <a:buNone/>
            </a:pP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1</a:t>
            </a:r>
            <a:endParaRPr lang="zh-CN" altLang="en-US" dirty="0"/>
          </a:p>
          <a:p>
            <a:pPr marL="304800" indent="0">
              <a:buNone/>
            </a:pP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37</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92517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LINEAR</a:t>
            </a:r>
            <a:r>
              <a:rPr kumimoji="1" lang="zh-CN" altLang="en-US" dirty="0"/>
              <a:t> </a:t>
            </a:r>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a:bodyPr>
          <a:lstStyle/>
          <a:p>
            <a:pPr fontAlgn="base"/>
            <a:r>
              <a:rPr lang="en-US" altLang="zh-CN" dirty="0"/>
              <a:t>MySQL also supports linear hashing, </a:t>
            </a:r>
          </a:p>
          <a:p>
            <a:pPr lvl="1" fontAlgn="base"/>
            <a:r>
              <a:rPr lang="en-US" altLang="zh-CN" dirty="0"/>
              <a:t>which differs from regular hashing in that linear hashing utilizes a linear </a:t>
            </a:r>
            <a:r>
              <a:rPr lang="en-US" altLang="zh-CN" dirty="0">
                <a:solidFill>
                  <a:srgbClr val="FF0000"/>
                </a:solidFill>
              </a:rPr>
              <a:t>powers-of-two</a:t>
            </a:r>
            <a:r>
              <a:rPr lang="en-US" altLang="zh-CN" dirty="0"/>
              <a:t> algorithm whereas regular hashing employs the </a:t>
            </a:r>
            <a:r>
              <a:rPr lang="en-US" altLang="zh-CN" dirty="0">
                <a:solidFill>
                  <a:srgbClr val="FF0000"/>
                </a:solidFill>
              </a:rPr>
              <a:t>modulus</a:t>
            </a:r>
            <a:r>
              <a:rPr lang="en-US" altLang="zh-CN" dirty="0"/>
              <a:t> of the hashing function's value. </a:t>
            </a:r>
          </a:p>
          <a:p>
            <a:pPr marL="538163"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p>
          <a:p>
            <a:pPr marL="538163"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p>
          <a:p>
            <a:pPr marL="538163"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 LINEAR</a:t>
            </a:r>
            <a:r>
              <a:rPr lang="zh-CN" altLang="en-US" dirty="0">
                <a:solidFill>
                  <a:srgbClr val="0077AA"/>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hired</a:t>
            </a:r>
            <a:r>
              <a:rPr lang="en-US" altLang="zh-CN" dirty="0">
                <a:solidFill>
                  <a:srgbClr val="999999"/>
                </a:solidFill>
                <a:latin typeface="Liberation Mono"/>
              </a:rPr>
              <a:t>))</a:t>
            </a:r>
            <a:r>
              <a:rPr lang="en-US" altLang="zh-CN" dirty="0">
                <a:solidFill>
                  <a:srgbClr val="000000"/>
                </a:solidFill>
                <a:latin typeface="Liberation Mono"/>
              </a:rPr>
              <a:t> </a:t>
            </a:r>
          </a:p>
          <a:p>
            <a:pPr marL="538163"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38</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423183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LINEAR</a:t>
            </a:r>
            <a:r>
              <a:rPr kumimoji="1" lang="zh-CN" altLang="en-US" dirty="0"/>
              <a:t> </a:t>
            </a:r>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928992" cy="3940924"/>
          </a:xfrm>
        </p:spPr>
        <p:txBody>
          <a:bodyPr>
            <a:normAutofit/>
          </a:bodyPr>
          <a:lstStyle/>
          <a:p>
            <a:pPr fontAlgn="base"/>
            <a:r>
              <a:rPr lang="en-US" altLang="zh-CN" dirty="0"/>
              <a:t>Given an expression </a:t>
            </a:r>
            <a:r>
              <a:rPr lang="en-US" altLang="zh-CN" i="1" dirty="0">
                <a:solidFill>
                  <a:srgbClr val="FF0000"/>
                </a:solidFill>
              </a:rPr>
              <a:t>expr</a:t>
            </a:r>
            <a:r>
              <a:rPr lang="en-US" altLang="zh-CN" dirty="0"/>
              <a:t>, </a:t>
            </a:r>
          </a:p>
          <a:p>
            <a:pPr lvl="1" fontAlgn="base"/>
            <a:r>
              <a:rPr lang="en-US" altLang="zh-CN" dirty="0"/>
              <a:t>the partition in which the record is stored when linear hashing is used is partition number </a:t>
            </a:r>
            <a:r>
              <a:rPr lang="en-US" altLang="zh-CN" i="1" dirty="0">
                <a:solidFill>
                  <a:srgbClr val="FF0000"/>
                </a:solidFill>
              </a:rPr>
              <a:t>N</a:t>
            </a:r>
            <a:r>
              <a:rPr lang="en-US" altLang="zh-CN" dirty="0"/>
              <a:t> from among </a:t>
            </a:r>
            <a:r>
              <a:rPr lang="en-US" altLang="zh-CN" i="1" dirty="0">
                <a:solidFill>
                  <a:srgbClr val="FF0000"/>
                </a:solidFill>
              </a:rPr>
              <a:t>num</a:t>
            </a:r>
            <a:r>
              <a:rPr lang="en-US" altLang="zh-CN" dirty="0"/>
              <a:t> partitions, where </a:t>
            </a:r>
            <a:r>
              <a:rPr lang="en-US" altLang="zh-CN" i="1" dirty="0"/>
              <a:t>N</a:t>
            </a:r>
            <a:r>
              <a:rPr lang="en-US" altLang="zh-CN" dirty="0"/>
              <a:t> is derived according to the following algorithm:</a:t>
            </a:r>
          </a:p>
          <a:p>
            <a:pPr marL="685800" lvl="1" indent="-342900" fontAlgn="base">
              <a:buFont typeface="+mj-lt"/>
              <a:buAutoNum type="arabicPeriod"/>
            </a:pPr>
            <a:r>
              <a:rPr lang="en-US" altLang="zh-CN" dirty="0"/>
              <a:t>Find the next power of 2 greater than </a:t>
            </a:r>
            <a:r>
              <a:rPr lang="en-US" altLang="zh-CN" i="1" dirty="0"/>
              <a:t>num</a:t>
            </a:r>
            <a:r>
              <a:rPr lang="en-US" altLang="zh-CN" dirty="0"/>
              <a:t>. We call this value </a:t>
            </a:r>
            <a:r>
              <a:rPr lang="en-US" altLang="zh-CN" i="1" dirty="0"/>
              <a:t>V</a:t>
            </a:r>
            <a:r>
              <a:rPr lang="en-US" altLang="zh-CN" dirty="0"/>
              <a:t>; it can be calculated as:</a:t>
            </a:r>
          </a:p>
          <a:p>
            <a:pPr lvl="2" fontAlgn="base"/>
            <a:r>
              <a:rPr lang="en-US" altLang="zh-CN" i="1" dirty="0"/>
              <a:t>V</a:t>
            </a:r>
            <a:r>
              <a:rPr lang="en-US" altLang="zh-CN" dirty="0"/>
              <a:t> = POWER(2, CEILING(LOG(2, </a:t>
            </a:r>
            <a:r>
              <a:rPr lang="en-US" altLang="zh-CN" i="1" dirty="0"/>
              <a:t>num</a:t>
            </a:r>
            <a:r>
              <a:rPr lang="en-US" altLang="zh-CN" dirty="0"/>
              <a:t>)))</a:t>
            </a:r>
          </a:p>
          <a:p>
            <a:pPr marL="685800" lvl="1" indent="-342900" fontAlgn="base">
              <a:buFont typeface="+mj-lt"/>
              <a:buAutoNum type="arabicPeriod"/>
            </a:pPr>
            <a:r>
              <a:rPr lang="en-US" altLang="zh-CN" dirty="0"/>
              <a:t>Set </a:t>
            </a:r>
            <a:r>
              <a:rPr lang="en-US" altLang="zh-CN" i="1" dirty="0"/>
              <a:t>N</a:t>
            </a:r>
            <a:r>
              <a:rPr lang="en-US" altLang="zh-CN" dirty="0"/>
              <a:t> = </a:t>
            </a:r>
            <a:r>
              <a:rPr lang="en-US" altLang="zh-CN" i="1" dirty="0"/>
              <a:t>F</a:t>
            </a:r>
            <a:r>
              <a:rPr lang="en-US" altLang="zh-CN" dirty="0"/>
              <a:t>(</a:t>
            </a:r>
            <a:r>
              <a:rPr lang="en-US" altLang="zh-CN" i="1" dirty="0" err="1"/>
              <a:t>column_list</a:t>
            </a:r>
            <a:r>
              <a:rPr lang="en-US" altLang="zh-CN" dirty="0"/>
              <a:t>) &amp; (</a:t>
            </a:r>
            <a:r>
              <a:rPr lang="en-US" altLang="zh-CN" i="1" dirty="0"/>
              <a:t>V</a:t>
            </a:r>
            <a:r>
              <a:rPr lang="en-US" altLang="zh-CN" dirty="0"/>
              <a:t> - 1).</a:t>
            </a:r>
          </a:p>
          <a:p>
            <a:pPr marL="685800" lvl="1" indent="-342900" fontAlgn="base">
              <a:buFont typeface="+mj-lt"/>
              <a:buAutoNum type="arabicPeriod"/>
            </a:pPr>
            <a:r>
              <a:rPr lang="en-US" altLang="zh-CN" dirty="0"/>
              <a:t>While </a:t>
            </a:r>
            <a:r>
              <a:rPr lang="en-US" altLang="zh-CN" i="1" dirty="0"/>
              <a:t>N</a:t>
            </a:r>
            <a:r>
              <a:rPr lang="en-US" altLang="zh-CN" dirty="0"/>
              <a:t> &gt;= </a:t>
            </a:r>
            <a:r>
              <a:rPr lang="en-US" altLang="zh-CN" i="1" dirty="0"/>
              <a:t>num</a:t>
            </a:r>
            <a:r>
              <a:rPr lang="en-US" altLang="zh-CN" dirty="0"/>
              <a:t>:</a:t>
            </a:r>
          </a:p>
          <a:p>
            <a:pPr lvl="2" fontAlgn="base"/>
            <a:r>
              <a:rPr lang="en-US" altLang="zh-CN" dirty="0"/>
              <a:t>Set </a:t>
            </a:r>
            <a:r>
              <a:rPr lang="en-US" altLang="zh-CN" i="1" dirty="0"/>
              <a:t>V</a:t>
            </a:r>
            <a:r>
              <a:rPr lang="en-US" altLang="zh-CN" dirty="0"/>
              <a:t> = </a:t>
            </a:r>
            <a:r>
              <a:rPr lang="en-US" altLang="zh-CN" i="1" dirty="0"/>
              <a:t>V</a:t>
            </a:r>
            <a:r>
              <a:rPr lang="en-US" altLang="zh-CN" dirty="0"/>
              <a:t> / 2</a:t>
            </a:r>
          </a:p>
          <a:p>
            <a:pPr lvl="2" fontAlgn="base"/>
            <a:r>
              <a:rPr lang="en-US" altLang="zh-CN" dirty="0"/>
              <a:t>Set </a:t>
            </a:r>
            <a:r>
              <a:rPr lang="en-US" altLang="zh-CN" i="1" dirty="0"/>
              <a:t>N</a:t>
            </a:r>
            <a:r>
              <a:rPr lang="en-US" altLang="zh-CN" dirty="0"/>
              <a:t> = </a:t>
            </a:r>
            <a:r>
              <a:rPr lang="en-US" altLang="zh-CN" i="1" dirty="0"/>
              <a:t>N</a:t>
            </a:r>
            <a:r>
              <a:rPr lang="en-US" altLang="zh-CN" dirty="0"/>
              <a:t> &amp; (</a:t>
            </a:r>
            <a:r>
              <a:rPr lang="en-US" altLang="zh-CN" i="1" dirty="0"/>
              <a:t>V</a:t>
            </a:r>
            <a:r>
              <a:rPr lang="en-US" altLang="zh-CN" dirty="0"/>
              <a:t> - 1)</a:t>
            </a:r>
          </a:p>
          <a:p>
            <a:pPr marL="0" indent="0">
              <a:buNone/>
            </a:pPr>
            <a:br>
              <a:rPr lang="en-US" altLang="zh-CN" dirty="0"/>
            </a:br>
            <a:endParaRPr lang="en-US" altLang="zh-CN"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39</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554469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88A63-46C7-B642-8B93-EBE1C81D1ECA}"/>
              </a:ext>
            </a:extLst>
          </p:cNvPr>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lang="zh-CN" altLang="en-US" dirty="0"/>
          </a:p>
        </p:txBody>
      </p:sp>
      <p:sp>
        <p:nvSpPr>
          <p:cNvPr id="3" name="内容占位符 2">
            <a:extLst>
              <a:ext uri="{FF2B5EF4-FFF2-40B4-BE49-F238E27FC236}">
                <a16:creationId xmlns:a16="http://schemas.microsoft.com/office/drawing/2014/main" id="{9EE531FA-6855-3E4C-9F71-4DB8C1559EAD}"/>
              </a:ext>
            </a:extLst>
          </p:cNvPr>
          <p:cNvSpPr>
            <a:spLocks noGrp="1"/>
          </p:cNvSpPr>
          <p:nvPr>
            <p:ph idx="1"/>
          </p:nvPr>
        </p:nvSpPr>
        <p:spPr/>
        <p:txBody>
          <a:bodyPr>
            <a:normAutofit/>
          </a:bodyPr>
          <a:lstStyle/>
          <a:p>
            <a:pPr fontAlgn="base"/>
            <a:r>
              <a:rPr lang="en-US" altLang="zh-CN" dirty="0"/>
              <a:t>Partitioning takes this notion a step further, </a:t>
            </a:r>
          </a:p>
          <a:p>
            <a:pPr lvl="1" fontAlgn="base"/>
            <a:r>
              <a:rPr lang="en-US" altLang="zh-CN" dirty="0"/>
              <a:t>by enabling you to </a:t>
            </a:r>
            <a:r>
              <a:rPr lang="en-US" altLang="zh-CN" dirty="0">
                <a:solidFill>
                  <a:srgbClr val="FF0000"/>
                </a:solidFill>
              </a:rPr>
              <a:t>distribute portions of individual tables across a file system according to rules which you can set largely as needed</a:t>
            </a:r>
            <a:r>
              <a:rPr lang="en-US" altLang="zh-CN" dirty="0"/>
              <a:t>. </a:t>
            </a:r>
          </a:p>
          <a:p>
            <a:pPr lvl="1" fontAlgn="base"/>
            <a:r>
              <a:rPr lang="en-US" altLang="zh-CN" dirty="0"/>
              <a:t>In effect, different portions of a table are stored </a:t>
            </a:r>
            <a:r>
              <a:rPr lang="en-US" altLang="zh-CN" dirty="0">
                <a:solidFill>
                  <a:srgbClr val="FF0000"/>
                </a:solidFill>
              </a:rPr>
              <a:t>as</a:t>
            </a:r>
            <a:r>
              <a:rPr lang="en-US" altLang="zh-CN" dirty="0"/>
              <a:t> </a:t>
            </a:r>
            <a:r>
              <a:rPr lang="en-US" altLang="zh-CN" dirty="0">
                <a:solidFill>
                  <a:srgbClr val="FF0000"/>
                </a:solidFill>
              </a:rPr>
              <a:t>separate tables </a:t>
            </a:r>
            <a:r>
              <a:rPr lang="en-US" altLang="zh-CN" dirty="0"/>
              <a:t>in different locations. </a:t>
            </a:r>
          </a:p>
          <a:p>
            <a:pPr lvl="1" fontAlgn="base"/>
            <a:r>
              <a:rPr lang="en-US" altLang="zh-CN" dirty="0"/>
              <a:t>The user-selected rule by which the division of data is accomplished is known as a </a:t>
            </a:r>
            <a:r>
              <a:rPr lang="en-US" altLang="zh-CN" dirty="0">
                <a:solidFill>
                  <a:srgbClr val="FF0000"/>
                </a:solidFill>
              </a:rPr>
              <a:t>partitioning function</a:t>
            </a:r>
            <a:r>
              <a:rPr lang="en-US" altLang="zh-CN" dirty="0"/>
              <a:t>, which in MySQL can be the modulus, simple matching against a set of ranges or value lists, an internal hashing function, or a linear hashing function. </a:t>
            </a:r>
          </a:p>
          <a:p>
            <a:pPr lvl="1" fontAlgn="base"/>
            <a:r>
              <a:rPr lang="en-US" altLang="zh-CN" dirty="0"/>
              <a:t>The function is selected according to the partitioning type specified by the user, and takes as its parameter the value of </a:t>
            </a:r>
            <a:r>
              <a:rPr lang="en-US" altLang="zh-CN" dirty="0">
                <a:solidFill>
                  <a:srgbClr val="FF0000"/>
                </a:solidFill>
              </a:rPr>
              <a:t>a user-supplied expression</a:t>
            </a:r>
            <a:r>
              <a:rPr lang="en-US" altLang="zh-CN" dirty="0"/>
              <a:t>. </a:t>
            </a:r>
          </a:p>
          <a:p>
            <a:pPr lvl="1" fontAlgn="base"/>
            <a:r>
              <a:rPr lang="en-US" altLang="zh-CN" dirty="0"/>
              <a:t>This expression can be a column value, a function acting on one or more column values, or a set of one or more column values, depending on the type of partitioning that is used.</a:t>
            </a:r>
          </a:p>
        </p:txBody>
      </p:sp>
      <p:sp>
        <p:nvSpPr>
          <p:cNvPr id="4" name="灯片编号占位符 3">
            <a:extLst>
              <a:ext uri="{FF2B5EF4-FFF2-40B4-BE49-F238E27FC236}">
                <a16:creationId xmlns:a16="http://schemas.microsoft.com/office/drawing/2014/main" id="{AA66149F-8FA4-B140-9913-E3A2FFC09307}"/>
              </a:ext>
            </a:extLst>
          </p:cNvPr>
          <p:cNvSpPr>
            <a:spLocks noGrp="1"/>
          </p:cNvSpPr>
          <p:nvPr>
            <p:ph type="sldNum" sz="quarter" idx="12"/>
          </p:nvPr>
        </p:nvSpPr>
        <p:spPr/>
        <p:txBody>
          <a:bodyPr/>
          <a:lstStyle/>
          <a:p>
            <a:fld id="{CB818ED7-1FAF-4BEC-A906-EB6564C334EB}" type="slidenum">
              <a:rPr lang="zh-CN" altLang="en-US" smtClean="0"/>
              <a:pPr/>
              <a:t>4</a:t>
            </a:fld>
            <a:endParaRPr lang="zh-CN" altLang="en-US" dirty="0"/>
          </a:p>
        </p:txBody>
      </p:sp>
    </p:spTree>
    <p:extLst>
      <p:ext uri="{BB962C8B-B14F-4D97-AF65-F5344CB8AC3E}">
        <p14:creationId xmlns:p14="http://schemas.microsoft.com/office/powerpoint/2010/main" val="39372580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LINEAR</a:t>
            </a:r>
            <a:r>
              <a:rPr kumimoji="1" lang="zh-CN" altLang="en-US" dirty="0"/>
              <a:t> </a:t>
            </a:r>
            <a:r>
              <a:rPr kumimoji="1" lang="en-US" altLang="zh-CN" dirty="0"/>
              <a:t>HASH</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7812868" cy="3940924"/>
          </a:xfrm>
        </p:spPr>
        <p:txBody>
          <a:bodyPr>
            <a:normAutofit fontScale="92500" lnSpcReduction="10000"/>
          </a:bodyPr>
          <a:lstStyle/>
          <a:p>
            <a:pPr marL="340519" indent="0">
              <a:buNone/>
            </a:pPr>
            <a:r>
              <a:rPr lang="en-US" altLang="zh-CN" sz="1200" dirty="0">
                <a:solidFill>
                  <a:srgbClr val="000000"/>
                </a:solidFill>
                <a:latin typeface="Liberation Mono"/>
              </a:rPr>
              <a:t>CREATE TABLE t1 </a:t>
            </a:r>
            <a:r>
              <a:rPr lang="en-US" altLang="zh-CN" sz="1200" dirty="0">
                <a:solidFill>
                  <a:srgbClr val="999999"/>
                </a:solidFill>
                <a:latin typeface="Liberation Mono"/>
              </a:rPr>
              <a:t>(</a:t>
            </a:r>
            <a:r>
              <a:rPr lang="en-US" altLang="zh-CN" sz="1200" dirty="0">
                <a:solidFill>
                  <a:srgbClr val="000000"/>
                </a:solidFill>
                <a:latin typeface="Liberation Mono"/>
              </a:rPr>
              <a:t>col1 INT</a:t>
            </a:r>
            <a:r>
              <a:rPr lang="en-US" altLang="zh-CN" sz="1200" dirty="0">
                <a:solidFill>
                  <a:srgbClr val="999999"/>
                </a:solidFill>
                <a:latin typeface="Liberation Mono"/>
              </a:rPr>
              <a:t>,</a:t>
            </a:r>
            <a:r>
              <a:rPr lang="en-US" altLang="zh-CN" sz="1200" dirty="0">
                <a:solidFill>
                  <a:srgbClr val="000000"/>
                </a:solidFill>
                <a:latin typeface="Liberation Mono"/>
              </a:rPr>
              <a:t> col2 CHAR</a:t>
            </a:r>
            <a:r>
              <a:rPr lang="en-US" altLang="zh-CN" sz="1200" dirty="0">
                <a:solidFill>
                  <a:srgbClr val="999999"/>
                </a:solidFill>
                <a:latin typeface="Liberation Mono"/>
              </a:rPr>
              <a:t>(</a:t>
            </a:r>
            <a:r>
              <a:rPr lang="en-US" altLang="zh-CN" sz="1200" dirty="0">
                <a:solidFill>
                  <a:srgbClr val="000000"/>
                </a:solidFill>
                <a:latin typeface="Liberation Mono"/>
              </a:rPr>
              <a:t>5</a:t>
            </a:r>
            <a:r>
              <a:rPr lang="en-US" altLang="zh-CN" sz="1200" dirty="0">
                <a:solidFill>
                  <a:srgbClr val="999999"/>
                </a:solidFill>
                <a:latin typeface="Liberation Mono"/>
              </a:rPr>
              <a:t>),</a:t>
            </a:r>
            <a:r>
              <a:rPr lang="en-US" altLang="zh-CN" sz="1200" dirty="0">
                <a:solidFill>
                  <a:srgbClr val="000000"/>
                </a:solidFill>
                <a:latin typeface="Liberation Mono"/>
              </a:rPr>
              <a:t> col3 DATE</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0519" indent="0">
              <a:buNone/>
            </a:pPr>
            <a:r>
              <a:rPr lang="en-US" altLang="zh-CN" sz="1200" dirty="0">
                <a:solidFill>
                  <a:srgbClr val="000000"/>
                </a:solidFill>
                <a:latin typeface="Liberation Mono"/>
              </a:rPr>
              <a:t>	PARTITION BY LINEAR HASH</a:t>
            </a:r>
            <a:r>
              <a:rPr lang="en-US" altLang="zh-CN" sz="1200" dirty="0">
                <a:solidFill>
                  <a:srgbClr val="999999"/>
                </a:solidFill>
                <a:latin typeface="Liberation Mono"/>
              </a:rPr>
              <a:t>(</a:t>
            </a:r>
            <a:r>
              <a:rPr lang="en-US" altLang="zh-CN" sz="1200" dirty="0">
                <a:solidFill>
                  <a:srgbClr val="000000"/>
                </a:solidFill>
                <a:latin typeface="Liberation Mono"/>
              </a:rPr>
              <a:t> YEAR</a:t>
            </a:r>
            <a:r>
              <a:rPr lang="en-US" altLang="zh-CN" sz="1200" dirty="0">
                <a:solidFill>
                  <a:srgbClr val="999999"/>
                </a:solidFill>
                <a:latin typeface="Liberation Mono"/>
              </a:rPr>
              <a:t>(</a:t>
            </a:r>
            <a:r>
              <a:rPr lang="en-US" altLang="zh-CN" sz="1200" dirty="0">
                <a:solidFill>
                  <a:srgbClr val="000000"/>
                </a:solidFill>
                <a:latin typeface="Liberation Mono"/>
              </a:rPr>
              <a:t>col3</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0519" indent="0">
              <a:buNone/>
            </a:pPr>
            <a:r>
              <a:rPr lang="en-US" altLang="zh-CN" sz="1200" dirty="0">
                <a:solidFill>
                  <a:srgbClr val="000000"/>
                </a:solidFill>
                <a:latin typeface="Liberation Mono"/>
              </a:rPr>
              <a:t>	PARTITIONS 6</a:t>
            </a:r>
            <a:r>
              <a:rPr lang="en-US" altLang="zh-CN" sz="1200" dirty="0">
                <a:solidFill>
                  <a:srgbClr val="999999"/>
                </a:solidFill>
                <a:latin typeface="Liberation Mono"/>
              </a:rPr>
              <a:t>;</a:t>
            </a:r>
          </a:p>
          <a:p>
            <a:pPr marL="340519" indent="0">
              <a:buNone/>
            </a:pPr>
            <a:endParaRPr lang="en-US" altLang="zh-CN" sz="1200" dirty="0">
              <a:solidFill>
                <a:srgbClr val="999999"/>
              </a:solidFill>
              <a:latin typeface="Liberation Mono"/>
            </a:endParaRPr>
          </a:p>
          <a:p>
            <a:pPr marL="340519" indent="0">
              <a:buNone/>
            </a:pPr>
            <a:r>
              <a:rPr lang="en-US" altLang="zh-CN" sz="1200" i="1" dirty="0">
                <a:solidFill>
                  <a:srgbClr val="000000"/>
                </a:solidFill>
                <a:latin typeface="Liberation Mono"/>
              </a:rPr>
              <a:t>V</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POWER</a:t>
            </a:r>
            <a:r>
              <a:rPr lang="en-US" altLang="zh-CN" sz="1200" dirty="0">
                <a:solidFill>
                  <a:srgbClr val="999999"/>
                </a:solidFill>
                <a:latin typeface="Liberation Mono"/>
              </a:rPr>
              <a:t>(</a:t>
            </a:r>
            <a:r>
              <a:rPr lang="en-US" altLang="zh-CN" sz="1200" dirty="0">
                <a:solidFill>
                  <a:srgbClr val="000000"/>
                </a:solidFill>
                <a:latin typeface="Liberation Mono"/>
              </a:rPr>
              <a:t>2</a:t>
            </a:r>
            <a:r>
              <a:rPr lang="en-US" altLang="zh-CN" sz="1200" dirty="0">
                <a:solidFill>
                  <a:srgbClr val="999999"/>
                </a:solidFill>
                <a:latin typeface="Liberation Mono"/>
              </a:rPr>
              <a:t>,</a:t>
            </a:r>
            <a:r>
              <a:rPr lang="en-US" altLang="zh-CN" sz="1200" dirty="0">
                <a:solidFill>
                  <a:srgbClr val="000000"/>
                </a:solidFill>
                <a:latin typeface="Liberation Mono"/>
              </a:rPr>
              <a:t> CEILING</a:t>
            </a:r>
            <a:r>
              <a:rPr lang="en-US" altLang="zh-CN" sz="1200" dirty="0">
                <a:solidFill>
                  <a:srgbClr val="999999"/>
                </a:solidFill>
                <a:latin typeface="Liberation Mono"/>
              </a:rPr>
              <a:t>(</a:t>
            </a:r>
            <a:r>
              <a:rPr lang="en-US" altLang="zh-CN" sz="1200" dirty="0">
                <a:solidFill>
                  <a:srgbClr val="000000"/>
                </a:solidFill>
                <a:latin typeface="Liberation Mono"/>
              </a:rPr>
              <a:t> LOG</a:t>
            </a:r>
            <a:r>
              <a:rPr lang="en-US" altLang="zh-CN" sz="1200" dirty="0">
                <a:solidFill>
                  <a:srgbClr val="999999"/>
                </a:solidFill>
                <a:latin typeface="Liberation Mono"/>
              </a:rPr>
              <a:t>(</a:t>
            </a:r>
            <a:r>
              <a:rPr lang="en-US" altLang="zh-CN" sz="1200" dirty="0">
                <a:solidFill>
                  <a:srgbClr val="000000"/>
                </a:solidFill>
                <a:latin typeface="Liberation Mono"/>
              </a:rPr>
              <a:t>2</a:t>
            </a:r>
            <a:r>
              <a:rPr lang="en-US" altLang="zh-CN" sz="1200" dirty="0">
                <a:solidFill>
                  <a:srgbClr val="999999"/>
                </a:solidFill>
                <a:latin typeface="Liberation Mono"/>
              </a:rPr>
              <a:t>,</a:t>
            </a:r>
            <a:r>
              <a:rPr lang="en-US" altLang="zh-CN" sz="1200" dirty="0">
                <a:solidFill>
                  <a:srgbClr val="000000"/>
                </a:solidFill>
                <a:latin typeface="Liberation Mono"/>
              </a:rPr>
              <a:t>6</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8 </a:t>
            </a:r>
          </a:p>
          <a:p>
            <a:pPr marL="340519" indent="0">
              <a:buNone/>
            </a:pPr>
            <a:r>
              <a:rPr lang="en-US" altLang="zh-CN" sz="1200" i="1" dirty="0">
                <a:solidFill>
                  <a:srgbClr val="000000"/>
                </a:solidFill>
                <a:latin typeface="Liberation Mono"/>
              </a:rPr>
              <a:t>N</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YEAR</a:t>
            </a:r>
            <a:r>
              <a:rPr lang="en-US" altLang="zh-CN" sz="1200" dirty="0">
                <a:solidFill>
                  <a:srgbClr val="999999"/>
                </a:solidFill>
                <a:latin typeface="Liberation Mono"/>
              </a:rPr>
              <a:t>(</a:t>
            </a:r>
            <a:r>
              <a:rPr lang="en-US" altLang="zh-CN" sz="1200" dirty="0">
                <a:solidFill>
                  <a:srgbClr val="000000"/>
                </a:solidFill>
                <a:latin typeface="Liberation Mono"/>
              </a:rPr>
              <a:t>'2003</a:t>
            </a:r>
            <a:r>
              <a:rPr lang="en-US" altLang="zh-CN" sz="1200" dirty="0">
                <a:solidFill>
                  <a:srgbClr val="A67F59"/>
                </a:solidFill>
                <a:latin typeface="Liberation Mono"/>
              </a:rPr>
              <a:t>-</a:t>
            </a:r>
            <a:r>
              <a:rPr lang="en-US" altLang="zh-CN" sz="1200" dirty="0">
                <a:solidFill>
                  <a:srgbClr val="000000"/>
                </a:solidFill>
                <a:latin typeface="Liberation Mono"/>
              </a:rPr>
              <a:t>04</a:t>
            </a:r>
            <a:r>
              <a:rPr lang="en-US" altLang="zh-CN" sz="1200" dirty="0">
                <a:solidFill>
                  <a:srgbClr val="A67F59"/>
                </a:solidFill>
                <a:latin typeface="Liberation Mono"/>
              </a:rPr>
              <a:t>-</a:t>
            </a:r>
            <a:r>
              <a:rPr lang="en-US" altLang="zh-CN" sz="1200" dirty="0">
                <a:solidFill>
                  <a:srgbClr val="000000"/>
                </a:solidFill>
                <a:latin typeface="Liberation Mono"/>
              </a:rPr>
              <a:t>14'</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&amp;</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8 </a:t>
            </a:r>
            <a:r>
              <a:rPr lang="en-US" altLang="zh-CN" sz="1200" dirty="0">
                <a:solidFill>
                  <a:srgbClr val="A67F59"/>
                </a:solidFill>
                <a:latin typeface="Liberation Mono"/>
              </a:rPr>
              <a:t>-</a:t>
            </a:r>
            <a:r>
              <a:rPr lang="en-US" altLang="zh-CN" sz="1200" dirty="0">
                <a:solidFill>
                  <a:srgbClr val="000000"/>
                </a:solidFill>
                <a:latin typeface="Liberation Mono"/>
              </a:rPr>
              <a:t> 1</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0519" indent="0">
              <a:buNone/>
            </a:pPr>
            <a:r>
              <a:rPr lang="zh-CN" altLang="en-US"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2003 </a:t>
            </a:r>
            <a:r>
              <a:rPr lang="en-US" altLang="zh-CN" sz="1200" dirty="0">
                <a:solidFill>
                  <a:srgbClr val="A67F59"/>
                </a:solidFill>
                <a:latin typeface="Liberation Mono"/>
              </a:rPr>
              <a:t>&amp;</a:t>
            </a:r>
            <a:r>
              <a:rPr lang="en-US" altLang="zh-CN" sz="1200" dirty="0">
                <a:solidFill>
                  <a:srgbClr val="000000"/>
                </a:solidFill>
                <a:latin typeface="Liberation Mono"/>
              </a:rPr>
              <a:t> 7 </a:t>
            </a:r>
          </a:p>
          <a:p>
            <a:pPr marL="340519" indent="0">
              <a:buNone/>
            </a:pPr>
            <a:r>
              <a:rPr lang="zh-CN" altLang="en-US" sz="1200" dirty="0">
                <a:solidFill>
                  <a:srgbClr val="A67F59"/>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3 </a:t>
            </a:r>
          </a:p>
          <a:p>
            <a:pPr marL="340519" indent="0">
              <a:buNone/>
            </a:pPr>
            <a:r>
              <a:rPr lang="en-US" altLang="zh-CN" sz="1200" dirty="0">
                <a:solidFill>
                  <a:srgbClr val="999999"/>
                </a:solidFill>
                <a:latin typeface="Liberation Mono"/>
              </a:rPr>
              <a:t>(</a:t>
            </a:r>
            <a:r>
              <a:rPr lang="en-US" altLang="zh-CN" sz="1200" i="1" dirty="0">
                <a:solidFill>
                  <a:srgbClr val="000000"/>
                </a:solidFill>
                <a:latin typeface="Liberation Mono"/>
              </a:rPr>
              <a:t>3 </a:t>
            </a:r>
            <a:r>
              <a:rPr lang="en-US" altLang="zh-CN" sz="1200" i="1" dirty="0">
                <a:solidFill>
                  <a:srgbClr val="A67F59"/>
                </a:solidFill>
                <a:latin typeface="Liberation Mono"/>
              </a:rPr>
              <a:t>&gt;=</a:t>
            </a:r>
            <a:r>
              <a:rPr lang="en-US" altLang="zh-CN" sz="1200" i="1" dirty="0">
                <a:solidFill>
                  <a:srgbClr val="000000"/>
                </a:solidFill>
                <a:latin typeface="Liberation Mono"/>
              </a:rPr>
              <a:t> 6 is FALSE</a:t>
            </a:r>
            <a:r>
              <a:rPr lang="en-US" altLang="zh-CN" sz="1200" i="1" dirty="0">
                <a:solidFill>
                  <a:srgbClr val="A67F59"/>
                </a:solidFill>
                <a:latin typeface="Liberation Mono"/>
              </a:rPr>
              <a:t>:</a:t>
            </a:r>
            <a:r>
              <a:rPr lang="en-US" altLang="zh-CN" sz="1200" i="1" dirty="0">
                <a:solidFill>
                  <a:srgbClr val="000000"/>
                </a:solidFill>
                <a:latin typeface="Liberation Mono"/>
              </a:rPr>
              <a:t> record stored in partition </a:t>
            </a:r>
            <a:r>
              <a:rPr lang="en-US" altLang="zh-CN" sz="1200" i="1" dirty="0">
                <a:solidFill>
                  <a:srgbClr val="708090"/>
                </a:solidFill>
                <a:latin typeface="Liberation Mono"/>
              </a:rPr>
              <a:t>#3</a:t>
            </a:r>
            <a:r>
              <a:rPr lang="en-US" altLang="zh-CN" sz="1200" dirty="0">
                <a:solidFill>
                  <a:srgbClr val="708090"/>
                </a:solidFill>
                <a:latin typeface="Liberation Mono"/>
              </a:rPr>
              <a:t>)</a:t>
            </a:r>
            <a:endParaRPr lang="zh-CN" altLang="en-US" sz="1200" dirty="0"/>
          </a:p>
          <a:p>
            <a:pPr marL="340519" indent="0">
              <a:buNone/>
            </a:pPr>
            <a:endParaRPr lang="en-US" altLang="zh-CN" sz="1200" dirty="0"/>
          </a:p>
          <a:p>
            <a:pPr marL="340519" indent="0">
              <a:buNone/>
            </a:pPr>
            <a:r>
              <a:rPr lang="en-US" altLang="zh-CN" sz="1200" i="1" dirty="0">
                <a:solidFill>
                  <a:srgbClr val="000000"/>
                </a:solidFill>
                <a:latin typeface="Liberation Mono"/>
              </a:rPr>
              <a:t>V</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8 </a:t>
            </a:r>
          </a:p>
          <a:p>
            <a:pPr marL="340519" indent="0">
              <a:buNone/>
            </a:pPr>
            <a:r>
              <a:rPr lang="en-US" altLang="zh-CN" sz="1200" i="1" dirty="0">
                <a:solidFill>
                  <a:srgbClr val="000000"/>
                </a:solidFill>
                <a:latin typeface="Liberation Mono"/>
              </a:rPr>
              <a:t>N</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YEAR</a:t>
            </a:r>
            <a:r>
              <a:rPr lang="en-US" altLang="zh-CN" sz="1200" dirty="0">
                <a:solidFill>
                  <a:srgbClr val="999999"/>
                </a:solidFill>
                <a:latin typeface="Liberation Mono"/>
              </a:rPr>
              <a:t>(</a:t>
            </a:r>
            <a:r>
              <a:rPr lang="en-US" altLang="zh-CN" sz="1200" dirty="0">
                <a:solidFill>
                  <a:srgbClr val="000000"/>
                </a:solidFill>
                <a:latin typeface="Liberation Mono"/>
              </a:rPr>
              <a:t>'1998</a:t>
            </a:r>
            <a:r>
              <a:rPr lang="en-US" altLang="zh-CN" sz="1200" dirty="0">
                <a:solidFill>
                  <a:srgbClr val="A67F59"/>
                </a:solidFill>
                <a:latin typeface="Liberation Mono"/>
              </a:rPr>
              <a:t>-</a:t>
            </a:r>
            <a:r>
              <a:rPr lang="en-US" altLang="zh-CN" sz="1200" dirty="0">
                <a:solidFill>
                  <a:srgbClr val="000000"/>
                </a:solidFill>
                <a:latin typeface="Liberation Mono"/>
              </a:rPr>
              <a:t>10</a:t>
            </a:r>
            <a:r>
              <a:rPr lang="en-US" altLang="zh-CN" sz="1200" dirty="0">
                <a:solidFill>
                  <a:srgbClr val="A67F59"/>
                </a:solidFill>
                <a:latin typeface="Liberation Mono"/>
              </a:rPr>
              <a:t>-</a:t>
            </a:r>
            <a:r>
              <a:rPr lang="en-US" altLang="zh-CN" sz="1200" dirty="0">
                <a:solidFill>
                  <a:srgbClr val="000000"/>
                </a:solidFill>
                <a:latin typeface="Liberation Mono"/>
              </a:rPr>
              <a:t>19'</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&amp;</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8 </a:t>
            </a:r>
            <a:r>
              <a:rPr lang="en-US" altLang="zh-CN" sz="1200" dirty="0">
                <a:solidFill>
                  <a:srgbClr val="A67F59"/>
                </a:solidFill>
                <a:latin typeface="Liberation Mono"/>
              </a:rPr>
              <a:t>-</a:t>
            </a:r>
            <a:r>
              <a:rPr lang="en-US" altLang="zh-CN" sz="1200" dirty="0">
                <a:solidFill>
                  <a:srgbClr val="000000"/>
                </a:solidFill>
                <a:latin typeface="Liberation Mono"/>
              </a:rPr>
              <a:t> 1</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0519" indent="0">
              <a:buNone/>
            </a:pPr>
            <a:r>
              <a:rPr lang="zh-CN" altLang="en-US"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1998 </a:t>
            </a:r>
            <a:r>
              <a:rPr lang="en-US" altLang="zh-CN" sz="1200" dirty="0">
                <a:solidFill>
                  <a:srgbClr val="A67F59"/>
                </a:solidFill>
                <a:latin typeface="Liberation Mono"/>
              </a:rPr>
              <a:t>&amp;</a:t>
            </a:r>
            <a:r>
              <a:rPr lang="en-US" altLang="zh-CN" sz="1200" dirty="0">
                <a:solidFill>
                  <a:srgbClr val="000000"/>
                </a:solidFill>
                <a:latin typeface="Liberation Mono"/>
              </a:rPr>
              <a:t> 7 </a:t>
            </a:r>
          </a:p>
          <a:p>
            <a:pPr marL="340519" indent="0">
              <a:buNone/>
            </a:pPr>
            <a:r>
              <a:rPr lang="zh-CN" altLang="en-US" sz="1200" dirty="0">
                <a:solidFill>
                  <a:srgbClr val="A67F59"/>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6 </a:t>
            </a:r>
          </a:p>
          <a:p>
            <a:pPr marL="340519" indent="0">
              <a:buNone/>
            </a:pPr>
            <a:r>
              <a:rPr lang="en-US" altLang="zh-CN" sz="1200" dirty="0">
                <a:solidFill>
                  <a:srgbClr val="999999"/>
                </a:solidFill>
                <a:latin typeface="Liberation Mono"/>
              </a:rPr>
              <a:t>(</a:t>
            </a:r>
            <a:r>
              <a:rPr lang="en-US" altLang="zh-CN" sz="1200" i="1" dirty="0">
                <a:solidFill>
                  <a:srgbClr val="000000"/>
                </a:solidFill>
                <a:latin typeface="Liberation Mono"/>
              </a:rPr>
              <a:t>6 </a:t>
            </a:r>
            <a:r>
              <a:rPr lang="en-US" altLang="zh-CN" sz="1200" i="1" dirty="0">
                <a:solidFill>
                  <a:srgbClr val="A67F59"/>
                </a:solidFill>
                <a:latin typeface="Liberation Mono"/>
              </a:rPr>
              <a:t>&gt;=</a:t>
            </a:r>
            <a:r>
              <a:rPr lang="en-US" altLang="zh-CN" sz="1200" i="1" dirty="0">
                <a:solidFill>
                  <a:srgbClr val="000000"/>
                </a:solidFill>
                <a:latin typeface="Liberation Mono"/>
              </a:rPr>
              <a:t> 6 is TRUE</a:t>
            </a:r>
            <a:r>
              <a:rPr lang="en-US" altLang="zh-CN" sz="1200" i="1" dirty="0">
                <a:solidFill>
                  <a:srgbClr val="A67F59"/>
                </a:solidFill>
                <a:latin typeface="Liberation Mono"/>
              </a:rPr>
              <a:t>:</a:t>
            </a:r>
            <a:r>
              <a:rPr lang="en-US" altLang="zh-CN" sz="1200" i="1" dirty="0">
                <a:solidFill>
                  <a:srgbClr val="000000"/>
                </a:solidFill>
                <a:latin typeface="Liberation Mono"/>
              </a:rPr>
              <a:t> additional step required</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0519" indent="0">
              <a:buNone/>
            </a:pPr>
            <a:endParaRPr lang="en-US" altLang="zh-CN" sz="1200" i="1" dirty="0">
              <a:solidFill>
                <a:srgbClr val="000000"/>
              </a:solidFill>
              <a:latin typeface="Liberation Mono"/>
            </a:endParaRPr>
          </a:p>
          <a:p>
            <a:pPr marL="340519" indent="0">
              <a:buNone/>
            </a:pPr>
            <a:r>
              <a:rPr lang="en-US" altLang="zh-CN" sz="1200" i="1" dirty="0">
                <a:solidFill>
                  <a:srgbClr val="000000"/>
                </a:solidFill>
                <a:latin typeface="Liberation Mono"/>
              </a:rPr>
              <a:t>N</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6 </a:t>
            </a:r>
            <a:r>
              <a:rPr lang="en-US" altLang="zh-CN" sz="1200" dirty="0">
                <a:solidFill>
                  <a:srgbClr val="A67F59"/>
                </a:solidFill>
                <a:latin typeface="Liberation Mono"/>
              </a:rPr>
              <a:t>&amp;</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8 </a:t>
            </a:r>
            <a:r>
              <a:rPr lang="en-US" altLang="zh-CN" sz="1200" dirty="0">
                <a:solidFill>
                  <a:srgbClr val="A67F59"/>
                </a:solidFill>
                <a:latin typeface="Liberation Mono"/>
              </a:rPr>
              <a:t>/</a:t>
            </a:r>
            <a:r>
              <a:rPr lang="en-US" altLang="zh-CN" sz="1200" dirty="0">
                <a:solidFill>
                  <a:srgbClr val="000000"/>
                </a:solidFill>
                <a:latin typeface="Liberation Mono"/>
              </a:rPr>
              <a:t> 2</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1</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0519" indent="0">
              <a:buNone/>
            </a:pPr>
            <a:r>
              <a:rPr lang="zh-CN" altLang="en-US" sz="1200" dirty="0">
                <a:solidFill>
                  <a:srgbClr val="A67F59"/>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6 </a:t>
            </a:r>
            <a:r>
              <a:rPr lang="en-US" altLang="zh-CN" sz="1200" dirty="0">
                <a:solidFill>
                  <a:srgbClr val="A67F59"/>
                </a:solidFill>
                <a:latin typeface="Liberation Mono"/>
              </a:rPr>
              <a:t>&amp;</a:t>
            </a:r>
            <a:r>
              <a:rPr lang="en-US" altLang="zh-CN" sz="1200" dirty="0">
                <a:solidFill>
                  <a:srgbClr val="000000"/>
                </a:solidFill>
                <a:latin typeface="Liberation Mono"/>
              </a:rPr>
              <a:t> 3 </a:t>
            </a:r>
          </a:p>
          <a:p>
            <a:pPr marL="340519" indent="0">
              <a:buNone/>
            </a:pPr>
            <a:r>
              <a:rPr lang="zh-CN" altLang="en-US" sz="1200" dirty="0">
                <a:solidFill>
                  <a:srgbClr val="000000"/>
                </a:solidFill>
                <a:latin typeface="Liberation Mono"/>
              </a:rPr>
              <a:t>    </a:t>
            </a:r>
            <a:r>
              <a:rPr lang="en-US" altLang="zh-CN" sz="1200" dirty="0">
                <a:solidFill>
                  <a:srgbClr val="A67F59"/>
                </a:solidFill>
                <a:latin typeface="Liberation Mono"/>
              </a:rPr>
              <a:t>=</a:t>
            </a:r>
            <a:r>
              <a:rPr lang="en-US" altLang="zh-CN" sz="1200" dirty="0">
                <a:solidFill>
                  <a:srgbClr val="000000"/>
                </a:solidFill>
                <a:latin typeface="Liberation Mono"/>
              </a:rPr>
              <a:t> 2 </a:t>
            </a:r>
          </a:p>
          <a:p>
            <a:pPr marL="340519" indent="0">
              <a:buNone/>
            </a:pPr>
            <a:r>
              <a:rPr lang="en-US" altLang="zh-CN" sz="1200" dirty="0">
                <a:solidFill>
                  <a:srgbClr val="999999"/>
                </a:solidFill>
                <a:latin typeface="Liberation Mono"/>
              </a:rPr>
              <a:t>(</a:t>
            </a:r>
            <a:r>
              <a:rPr lang="en-US" altLang="zh-CN" sz="1200" i="1" dirty="0">
                <a:solidFill>
                  <a:srgbClr val="000000"/>
                </a:solidFill>
                <a:latin typeface="Liberation Mono"/>
              </a:rPr>
              <a:t>2 </a:t>
            </a:r>
            <a:r>
              <a:rPr lang="en-US" altLang="zh-CN" sz="1200" i="1" dirty="0">
                <a:solidFill>
                  <a:srgbClr val="A67F59"/>
                </a:solidFill>
                <a:latin typeface="Liberation Mono"/>
              </a:rPr>
              <a:t>&gt;=</a:t>
            </a:r>
            <a:r>
              <a:rPr lang="en-US" altLang="zh-CN" sz="1200" i="1" dirty="0">
                <a:solidFill>
                  <a:srgbClr val="000000"/>
                </a:solidFill>
                <a:latin typeface="Liberation Mono"/>
              </a:rPr>
              <a:t> 6 is FALSE</a:t>
            </a:r>
            <a:r>
              <a:rPr lang="en-US" altLang="zh-CN" sz="1200" i="1" dirty="0">
                <a:solidFill>
                  <a:srgbClr val="A67F59"/>
                </a:solidFill>
                <a:latin typeface="Liberation Mono"/>
              </a:rPr>
              <a:t>:</a:t>
            </a:r>
            <a:r>
              <a:rPr lang="en-US" altLang="zh-CN" sz="1200" i="1" dirty="0">
                <a:solidFill>
                  <a:srgbClr val="000000"/>
                </a:solidFill>
                <a:latin typeface="Liberation Mono"/>
              </a:rPr>
              <a:t> record stored in partition </a:t>
            </a:r>
            <a:r>
              <a:rPr lang="en-US" altLang="zh-CN" sz="1200" i="1" dirty="0">
                <a:solidFill>
                  <a:srgbClr val="708090"/>
                </a:solidFill>
                <a:latin typeface="Liberation Mono"/>
              </a:rPr>
              <a:t>#2</a:t>
            </a:r>
            <a:r>
              <a:rPr lang="en-US" altLang="zh-CN" sz="1200" dirty="0">
                <a:solidFill>
                  <a:srgbClr val="708090"/>
                </a:solidFill>
                <a:latin typeface="Liberation Mono"/>
              </a:rPr>
              <a:t>)</a:t>
            </a:r>
            <a:endParaRPr kumimoji="1" lang="zh-CN" altLang="en-US" sz="1200"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40</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185902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KEY</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a:xfrm>
            <a:off x="107504" y="845073"/>
            <a:ext cx="8856984" cy="3940924"/>
          </a:xfrm>
        </p:spPr>
        <p:txBody>
          <a:bodyPr>
            <a:normAutofit/>
          </a:bodyPr>
          <a:lstStyle/>
          <a:p>
            <a:pPr fontAlgn="base"/>
            <a:r>
              <a:rPr lang="en-US" altLang="zh-CN" dirty="0"/>
              <a:t>Partitioning by key is similar to partitioning by hash, </a:t>
            </a:r>
          </a:p>
          <a:p>
            <a:pPr lvl="1" fontAlgn="base"/>
            <a:r>
              <a:rPr lang="en-US" altLang="zh-CN" dirty="0"/>
              <a:t>except that where hash partitioning employs a user-defined expression, </a:t>
            </a:r>
          </a:p>
          <a:p>
            <a:pPr lvl="1" fontAlgn="base"/>
            <a:r>
              <a:rPr lang="en-US" altLang="zh-CN" dirty="0"/>
              <a:t>the hashing function for key partitioning is supplied by the MySQL server. </a:t>
            </a:r>
            <a:br>
              <a:rPr lang="en-US" altLang="zh-CN" dirty="0"/>
            </a:br>
            <a:endParaRPr lang="en-US" altLang="zh-CN" dirty="0"/>
          </a:p>
          <a:p>
            <a:pPr marL="34290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k1 </a:t>
            </a:r>
            <a:r>
              <a:rPr lang="en-US" altLang="zh-CN" dirty="0">
                <a:solidFill>
                  <a:srgbClr val="999999"/>
                </a:solidFill>
                <a:latin typeface="Liberation Mono"/>
              </a:rPr>
              <a:t>(</a:t>
            </a:r>
          </a:p>
          <a:p>
            <a:pPr marL="342900" lvl="1" indent="0" fontAlgn="base">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PRIMARY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0000"/>
                </a:solidFill>
                <a:latin typeface="Liberation Mono"/>
              </a:rPr>
              <a:t>	</a:t>
            </a:r>
            <a:r>
              <a:rPr lang="en-US" altLang="zh-CN" dirty="0">
                <a:solidFill>
                  <a:srgbClr val="0077AA"/>
                </a:solidFill>
                <a:latin typeface="Liberation Mono"/>
              </a:rPr>
              <a:t>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2</a:t>
            </a:r>
            <a:r>
              <a:rPr lang="en-US" altLang="zh-CN" dirty="0">
                <a:solidFill>
                  <a:srgbClr val="999999"/>
                </a:solidFill>
                <a:latin typeface="Liberation Mono"/>
              </a:rPr>
              <a:t>;</a:t>
            </a:r>
          </a:p>
          <a:p>
            <a:pPr marL="342900" lvl="1" indent="0" fontAlgn="base">
              <a:buNone/>
            </a:pPr>
            <a:endParaRPr lang="zh-CN" altLang="en-US" dirty="0"/>
          </a:p>
          <a:p>
            <a:pPr marL="342900" lvl="1" indent="0" fontAlgn="base">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tk</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col1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col2 </a:t>
            </a:r>
            <a:r>
              <a:rPr lang="en-US" altLang="zh-CN" dirty="0">
                <a:solidFill>
                  <a:srgbClr val="834689"/>
                </a:solidFill>
                <a:latin typeface="Liberation Mono"/>
              </a:rPr>
              <a:t>CHAR</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col3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LINEAR</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col1</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fontAlgn="base">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endParaRPr lang="zh-CN" altLang="en-US" dirty="0"/>
          </a:p>
          <a:p>
            <a:pPr lvl="1" fontAlgn="base"/>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41</a:t>
            </a:fld>
            <a:endParaRPr lang="zh-CN" altLang="en-US" dirty="0"/>
          </a:p>
        </p:txBody>
      </p:sp>
      <p:sp>
        <p:nvSpPr>
          <p:cNvPr id="5" name="矩形 4">
            <a:extLst>
              <a:ext uri="{FF2B5EF4-FFF2-40B4-BE49-F238E27FC236}">
                <a16:creationId xmlns:a16="http://schemas.microsoft.com/office/drawing/2014/main" id="{2A4D3FF3-B097-E649-97F4-2E3C10470A36}"/>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143786B6-3D5F-AB4C-A757-76E337855662}"/>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B7F9BAD5-204B-D34F-A9B0-4E95D36E68DB}"/>
              </a:ext>
            </a:extLst>
          </p:cNvPr>
          <p:cNvSpPr/>
          <p:nvPr/>
        </p:nvSpPr>
        <p:spPr>
          <a:xfrm>
            <a:off x="2857500" y="1498379"/>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CC952035-64CF-1140-97FF-B0E2D357D1B6}"/>
              </a:ext>
            </a:extLst>
          </p:cNvPr>
          <p:cNvSpPr/>
          <p:nvPr/>
        </p:nvSpPr>
        <p:spPr>
          <a:xfrm>
            <a:off x="2857500" y="2017752"/>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0742756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p:txBody>
          <a:bodyPr/>
          <a:lstStyle/>
          <a:p>
            <a:r>
              <a:rPr kumimoji="1" lang="en-US" altLang="zh-CN" dirty="0" err="1"/>
              <a:t>Subpartitioning</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92500" lnSpcReduction="10000"/>
          </a:bodyPr>
          <a:lstStyle/>
          <a:p>
            <a:r>
              <a:rPr lang="en-US" altLang="zh-CN" dirty="0" err="1"/>
              <a:t>Subpartitioning</a:t>
            </a:r>
            <a:r>
              <a:rPr lang="en-US" altLang="zh-CN" dirty="0"/>
              <a:t>—also known as composite partitioning</a:t>
            </a:r>
          </a:p>
          <a:p>
            <a:pPr lvl="1"/>
            <a:r>
              <a:rPr lang="en-US" altLang="zh-CN" dirty="0"/>
              <a:t>is the further division of each partition in a partitioned table. </a:t>
            </a:r>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ts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	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	SUBPARTITION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TO_DAYS</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SUBPARTITIONS</a:t>
            </a:r>
            <a:r>
              <a:rPr lang="en-US" altLang="zh-CN" dirty="0">
                <a:solidFill>
                  <a:srgbClr val="000000"/>
                </a:solidFill>
                <a:latin typeface="Liberation Mono"/>
              </a:rPr>
              <a:t> </a:t>
            </a:r>
            <a:r>
              <a:rPr lang="en-US" altLang="zh-CN" dirty="0">
                <a:solidFill>
                  <a:srgbClr val="990055"/>
                </a:solidFill>
                <a:latin typeface="Liberation Mono"/>
              </a:rPr>
              <a:t>2</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999999"/>
                </a:solidFill>
                <a:latin typeface="Liberation Mono"/>
              </a:rPr>
              <a:t>);</a:t>
            </a:r>
          </a:p>
          <a:p>
            <a:pPr marL="342900" lvl="1" indent="0">
              <a:buNone/>
            </a:pPr>
            <a:endParaRPr lang="en-US" altLang="zh-CN" dirty="0">
              <a:solidFill>
                <a:srgbClr val="999999"/>
              </a:solidFill>
              <a:latin typeface="Liberation Mono"/>
            </a:endParaRPr>
          </a:p>
          <a:p>
            <a:pPr fontAlgn="base"/>
            <a:r>
              <a:rPr lang="en-US" altLang="zh-CN" dirty="0"/>
              <a:t>Table </a:t>
            </a:r>
            <a:r>
              <a:rPr lang="en-US" altLang="zh-CN" dirty="0" err="1">
                <a:solidFill>
                  <a:srgbClr val="FF0000"/>
                </a:solidFill>
              </a:rPr>
              <a:t>ts</a:t>
            </a:r>
            <a:r>
              <a:rPr lang="en-US" altLang="zh-CN" dirty="0"/>
              <a:t> has 3 RANGE partitions. </a:t>
            </a:r>
          </a:p>
          <a:p>
            <a:pPr lvl="1" fontAlgn="base"/>
            <a:r>
              <a:rPr lang="en-US" altLang="zh-CN" dirty="0"/>
              <a:t>Each of these partitions—p0, p1, and p2—is further divided into 2 </a:t>
            </a:r>
            <a:r>
              <a:rPr lang="en-US" altLang="zh-CN" dirty="0" err="1"/>
              <a:t>subpartitions</a:t>
            </a:r>
            <a:r>
              <a:rPr lang="en-US" altLang="zh-CN" dirty="0"/>
              <a:t>. </a:t>
            </a:r>
          </a:p>
          <a:p>
            <a:pPr lvl="1" fontAlgn="base"/>
            <a:r>
              <a:rPr lang="en-US" altLang="zh-CN" dirty="0"/>
              <a:t>In effect, the entire table is divided into 3 * 2 = 6</a:t>
            </a:r>
            <a:r>
              <a:rPr lang="zh-CN" altLang="en-US" dirty="0"/>
              <a:t> </a:t>
            </a:r>
            <a:r>
              <a:rPr lang="en-US" altLang="zh-CN" dirty="0"/>
              <a:t>partitions. </a:t>
            </a:r>
          </a:p>
          <a:p>
            <a:pPr lvl="1" fontAlgn="base"/>
            <a:r>
              <a:rPr lang="en-US" altLang="zh-CN" dirty="0"/>
              <a:t>However, due to the action of the </a:t>
            </a:r>
            <a:r>
              <a:rPr lang="en-US" altLang="zh-CN" dirty="0">
                <a:solidFill>
                  <a:srgbClr val="FF0000"/>
                </a:solidFill>
              </a:rPr>
              <a:t>PARTITION BY RANGE </a:t>
            </a:r>
            <a:r>
              <a:rPr lang="en-US" altLang="zh-CN" dirty="0"/>
              <a:t>clause, the first 2 of these store only those records with a value less than 1990 in the </a:t>
            </a:r>
            <a:r>
              <a:rPr lang="en-US" altLang="zh-CN" dirty="0">
                <a:solidFill>
                  <a:srgbClr val="FF0000"/>
                </a:solidFill>
              </a:rPr>
              <a:t>purchased</a:t>
            </a:r>
            <a:r>
              <a:rPr lang="zh-CN" altLang="en-US" dirty="0"/>
              <a:t> </a:t>
            </a:r>
            <a:r>
              <a:rPr lang="en-US" altLang="zh-CN" dirty="0"/>
              <a:t>column.</a:t>
            </a: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42</a:t>
            </a:fld>
            <a:endParaRPr lang="zh-CN" altLang="en-US" dirty="0"/>
          </a:p>
        </p:txBody>
      </p:sp>
    </p:spTree>
    <p:extLst>
      <p:ext uri="{BB962C8B-B14F-4D97-AF65-F5344CB8AC3E}">
        <p14:creationId xmlns:p14="http://schemas.microsoft.com/office/powerpoint/2010/main" val="1702983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p:txBody>
          <a:bodyPr/>
          <a:lstStyle/>
          <a:p>
            <a:r>
              <a:rPr kumimoji="1" lang="en-US" altLang="zh-CN" dirty="0" err="1"/>
              <a:t>Subpartitioning</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77500" lnSpcReduction="20000"/>
          </a:bodyPr>
          <a:lstStyle/>
          <a:p>
            <a:r>
              <a:rPr lang="en-US" altLang="zh-CN" dirty="0"/>
              <a:t>It is also possible to define </a:t>
            </a:r>
            <a:r>
              <a:rPr lang="en-US" altLang="zh-CN" dirty="0" err="1"/>
              <a:t>subpartitions</a:t>
            </a:r>
            <a:r>
              <a:rPr lang="en-US" altLang="zh-CN" dirty="0"/>
              <a:t> </a:t>
            </a:r>
            <a:r>
              <a:rPr lang="en-US" altLang="zh-CN" dirty="0">
                <a:solidFill>
                  <a:srgbClr val="FF0000"/>
                </a:solidFill>
              </a:rPr>
              <a:t>explicitly</a:t>
            </a:r>
            <a:r>
              <a:rPr lang="en-US" altLang="zh-CN" dirty="0"/>
              <a:t> using </a:t>
            </a:r>
            <a:r>
              <a:rPr lang="en-US" altLang="zh-CN" dirty="0">
                <a:solidFill>
                  <a:srgbClr val="FF0000"/>
                </a:solidFill>
              </a:rPr>
              <a:t>SUBPARTITION</a:t>
            </a:r>
            <a:r>
              <a:rPr lang="en-US" altLang="zh-CN" dirty="0"/>
              <a:t> clauses to specify options for individual </a:t>
            </a:r>
            <a:r>
              <a:rPr lang="en-US" altLang="zh-CN" dirty="0" err="1"/>
              <a:t>subpartitions</a:t>
            </a:r>
            <a:r>
              <a:rPr lang="en-US" altLang="zh-CN" dirty="0"/>
              <a:t>. </a:t>
            </a:r>
          </a:p>
          <a:p>
            <a:pPr marL="233363"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a:t>
            </a:r>
            <a:r>
              <a:rPr lang="en-US" altLang="zh-CN" dirty="0" err="1">
                <a:solidFill>
                  <a:srgbClr val="000000"/>
                </a:solidFill>
                <a:latin typeface="Liberation Mono"/>
              </a:rPr>
              <a:t>ts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77AA"/>
                </a:solidFill>
                <a:latin typeface="Liberation Mono"/>
              </a:rPr>
              <a:t>SUBPARTITION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TO_DAYS</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s0</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s1 </a:t>
            </a:r>
          </a:p>
          <a:p>
            <a:pPr marL="233363"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77AA"/>
                </a:solidFill>
                <a:latin typeface="Liberation Mono"/>
              </a:rPr>
              <a:t>	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s2</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77AA"/>
                </a:solidFill>
                <a:latin typeface="Liberation Mono"/>
              </a:rPr>
              <a:t>		SUBPARTITION</a:t>
            </a:r>
            <a:r>
              <a:rPr lang="en-US" altLang="zh-CN" dirty="0">
                <a:solidFill>
                  <a:srgbClr val="000000"/>
                </a:solidFill>
                <a:latin typeface="Liberation Mono"/>
              </a:rPr>
              <a:t> s3 </a:t>
            </a:r>
          </a:p>
          <a:p>
            <a:pPr marL="233363" indent="0">
              <a:buNone/>
            </a:pPr>
            <a:r>
              <a:rPr lang="en-US" altLang="zh-CN" dirty="0">
                <a:solidFill>
                  <a:srgbClr val="999999"/>
                </a:solidFill>
                <a:latin typeface="Liberation Mono"/>
              </a:rPr>
              <a:t>	),</a:t>
            </a:r>
            <a:r>
              <a:rPr lang="en-US" altLang="zh-CN" dirty="0">
                <a:solidFill>
                  <a:srgbClr val="000000"/>
                </a:solidFill>
                <a:latin typeface="Liberation Mono"/>
              </a:rPr>
              <a:t> </a:t>
            </a:r>
          </a:p>
          <a:p>
            <a:pPr marL="233363"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77AA"/>
                </a:solidFill>
                <a:latin typeface="Liberation Mono"/>
              </a:rPr>
              <a:t>		SUBPARTITION</a:t>
            </a:r>
            <a:r>
              <a:rPr lang="en-US" altLang="zh-CN" dirty="0">
                <a:solidFill>
                  <a:srgbClr val="000000"/>
                </a:solidFill>
                <a:latin typeface="Liberation Mono"/>
              </a:rPr>
              <a:t> s4</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000000"/>
                </a:solidFill>
                <a:latin typeface="Liberation Mono"/>
              </a:rPr>
              <a:t>		</a:t>
            </a:r>
            <a:r>
              <a:rPr lang="en-US" altLang="zh-CN" dirty="0">
                <a:solidFill>
                  <a:srgbClr val="0077AA"/>
                </a:solidFill>
                <a:latin typeface="Liberation Mono"/>
              </a:rPr>
              <a:t>SUBPARTITION</a:t>
            </a:r>
            <a:r>
              <a:rPr lang="en-US" altLang="zh-CN" dirty="0">
                <a:solidFill>
                  <a:srgbClr val="000000"/>
                </a:solidFill>
                <a:latin typeface="Liberation Mono"/>
              </a:rPr>
              <a:t> s5 </a:t>
            </a:r>
          </a:p>
          <a:p>
            <a:pPr marL="233363"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endParaRPr lang="zh-CN" altLang="en-US" dirty="0"/>
          </a:p>
          <a:p>
            <a:pPr marL="0" indent="0">
              <a:buNone/>
            </a:pP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43</a:t>
            </a:fld>
            <a:endParaRPr lang="zh-CN" altLang="en-US" dirty="0"/>
          </a:p>
        </p:txBody>
      </p:sp>
    </p:spTree>
    <p:extLst>
      <p:ext uri="{BB962C8B-B14F-4D97-AF65-F5344CB8AC3E}">
        <p14:creationId xmlns:p14="http://schemas.microsoft.com/office/powerpoint/2010/main" val="1165159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a:xfrm>
            <a:off x="107504" y="699542"/>
            <a:ext cx="8784976" cy="4086455"/>
          </a:xfrm>
        </p:spPr>
        <p:txBody>
          <a:bodyPr>
            <a:normAutofit lnSpcReduction="10000"/>
          </a:bodyPr>
          <a:lstStyle/>
          <a:p>
            <a:r>
              <a:rPr lang="en-US" altLang="zh-CN" sz="1200" b="1" dirty="0"/>
              <a:t>Handling of NULL with RANGE partitioning</a:t>
            </a:r>
          </a:p>
          <a:p>
            <a:pPr lvl="1"/>
            <a:r>
              <a:rPr lang="en-US" altLang="zh-CN" sz="1000" dirty="0"/>
              <a:t> If you insert a row into a table partitioned by RANGE such that the column value used to determine the partition is NULL, the row is inserted into </a:t>
            </a:r>
            <a:r>
              <a:rPr lang="en-US" altLang="zh-CN" sz="1000" dirty="0">
                <a:solidFill>
                  <a:srgbClr val="FF0000"/>
                </a:solidFill>
              </a:rPr>
              <a:t>the lowest partition</a:t>
            </a:r>
            <a:r>
              <a:rPr lang="en-US" altLang="zh-CN" sz="1000" dirty="0"/>
              <a:t>.</a:t>
            </a:r>
          </a:p>
          <a:p>
            <a:pPr marL="342900" lvl="1" indent="0">
              <a:buNone/>
            </a:pPr>
            <a:r>
              <a:rPr lang="en-US" altLang="zh-CN" sz="1000" dirty="0" err="1">
                <a:solidFill>
                  <a:srgbClr val="A67F59"/>
                </a:solidFill>
                <a:latin typeface="Liberation Mono"/>
              </a:rPr>
              <a:t>mysql</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CREATE</a:t>
            </a:r>
            <a:r>
              <a:rPr lang="en-US" altLang="zh-CN" sz="1000" dirty="0">
                <a:solidFill>
                  <a:srgbClr val="000000"/>
                </a:solidFill>
                <a:latin typeface="Liberation Mono"/>
              </a:rPr>
              <a:t> </a:t>
            </a:r>
            <a:r>
              <a:rPr lang="en-US" altLang="zh-CN" sz="1000" dirty="0">
                <a:solidFill>
                  <a:srgbClr val="0077AA"/>
                </a:solidFill>
                <a:latin typeface="Liberation Mono"/>
              </a:rPr>
              <a:t>TABLE</a:t>
            </a:r>
            <a:r>
              <a:rPr lang="en-US" altLang="zh-CN" sz="1000" dirty="0">
                <a:solidFill>
                  <a:srgbClr val="000000"/>
                </a:solidFill>
                <a:latin typeface="Liberation Mono"/>
              </a:rPr>
              <a:t> t1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c1 </a:t>
            </a:r>
            <a:r>
              <a:rPr lang="en-US" altLang="zh-CN" sz="1000" dirty="0">
                <a:solidFill>
                  <a:srgbClr val="834689"/>
                </a:solidFill>
                <a:latin typeface="Liberation Mono"/>
              </a:rPr>
              <a:t>INT</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c2 </a:t>
            </a:r>
            <a:r>
              <a:rPr lang="en-US" altLang="zh-CN" sz="1000" dirty="0">
                <a:solidFill>
                  <a:srgbClr val="834689"/>
                </a:solidFill>
                <a:latin typeface="Liberation Mono"/>
              </a:rPr>
              <a:t>VARCHAR</a:t>
            </a:r>
            <a:r>
              <a:rPr lang="en-US" altLang="zh-CN" sz="1000" dirty="0">
                <a:solidFill>
                  <a:srgbClr val="999999"/>
                </a:solidFill>
                <a:latin typeface="Liberation Mono"/>
              </a:rPr>
              <a:t>(</a:t>
            </a:r>
            <a:r>
              <a:rPr lang="en-US" altLang="zh-CN" sz="1000" dirty="0">
                <a:solidFill>
                  <a:srgbClr val="990055"/>
                </a:solidFill>
                <a:latin typeface="Liberation Mono"/>
              </a:rPr>
              <a:t>20</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a:t>
            </a:r>
            <a:r>
              <a:rPr lang="en-US" altLang="zh-CN" sz="1000" dirty="0">
                <a:solidFill>
                  <a:srgbClr val="0077AA"/>
                </a:solidFill>
                <a:latin typeface="Liberation Mono"/>
              </a:rPr>
              <a:t>BY</a:t>
            </a:r>
            <a:r>
              <a:rPr lang="en-US" altLang="zh-CN" sz="1000" dirty="0">
                <a:solidFill>
                  <a:srgbClr val="000000"/>
                </a:solidFill>
                <a:latin typeface="Liberation Mono"/>
              </a:rPr>
              <a:t> </a:t>
            </a:r>
            <a:r>
              <a:rPr lang="en-US" altLang="zh-CN" sz="1000" dirty="0">
                <a:solidFill>
                  <a:srgbClr val="0077AA"/>
                </a:solidFill>
                <a:latin typeface="Liberation Mono"/>
              </a:rPr>
              <a:t>RANGE</a:t>
            </a:r>
            <a:r>
              <a:rPr lang="en-US" altLang="zh-CN" sz="1000" dirty="0">
                <a:solidFill>
                  <a:srgbClr val="999999"/>
                </a:solidFill>
                <a:latin typeface="Liberation Mono"/>
              </a:rPr>
              <a:t>(</a:t>
            </a:r>
            <a:r>
              <a:rPr lang="en-US" altLang="zh-CN" sz="1000" dirty="0">
                <a:solidFill>
                  <a:srgbClr val="000000"/>
                </a:solidFill>
                <a:latin typeface="Liberation Mono"/>
              </a:rPr>
              <a:t>c1</a:t>
            </a:r>
            <a:r>
              <a:rPr lang="en-US" altLang="zh-CN" sz="1000" dirty="0">
                <a:solidFill>
                  <a:srgbClr val="999999"/>
                </a:solidFill>
                <a:latin typeface="Liberation Mono"/>
              </a:rPr>
              <a: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p0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0</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p1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10</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p2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0077AA"/>
                </a:solidFill>
                <a:latin typeface="Liberation Mono"/>
              </a:rPr>
              <a:t>MAXVALUE</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555555"/>
                </a:solidFill>
                <a:latin typeface="Liberation Mono"/>
              </a:rPr>
              <a:t>Query OK, 0 rows affected (0.09 sec)</a:t>
            </a:r>
            <a:r>
              <a:rPr lang="en-US" altLang="zh-CN" sz="1000" dirty="0">
                <a:solidFill>
                  <a:srgbClr val="000000"/>
                </a:solidFill>
                <a:latin typeface="Liberation Mono"/>
              </a:rPr>
              <a:t> </a:t>
            </a:r>
          </a:p>
          <a:p>
            <a:pPr marL="342900" lvl="1" indent="0">
              <a:buNone/>
            </a:pPr>
            <a:r>
              <a:rPr lang="en-US" altLang="zh-CN" sz="1000" dirty="0" err="1">
                <a:solidFill>
                  <a:srgbClr val="A67F59"/>
                </a:solidFill>
                <a:latin typeface="Liberation Mono"/>
              </a:rPr>
              <a:t>mysql</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CREATE</a:t>
            </a:r>
            <a:r>
              <a:rPr lang="en-US" altLang="zh-CN" sz="1000" dirty="0">
                <a:solidFill>
                  <a:srgbClr val="000000"/>
                </a:solidFill>
                <a:latin typeface="Liberation Mono"/>
              </a:rPr>
              <a:t> </a:t>
            </a:r>
            <a:r>
              <a:rPr lang="en-US" altLang="zh-CN" sz="1000" dirty="0">
                <a:solidFill>
                  <a:srgbClr val="0077AA"/>
                </a:solidFill>
                <a:latin typeface="Liberation Mono"/>
              </a:rPr>
              <a:t>TABLE</a:t>
            </a:r>
            <a:r>
              <a:rPr lang="en-US" altLang="zh-CN" sz="1000" dirty="0">
                <a:solidFill>
                  <a:srgbClr val="000000"/>
                </a:solidFill>
                <a:latin typeface="Liberation Mono"/>
              </a:rPr>
              <a:t> t2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c1 </a:t>
            </a:r>
            <a:r>
              <a:rPr lang="en-US" altLang="zh-CN" sz="1000" dirty="0">
                <a:solidFill>
                  <a:srgbClr val="834689"/>
                </a:solidFill>
                <a:latin typeface="Liberation Mono"/>
              </a:rPr>
              <a:t>INT</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c2 </a:t>
            </a:r>
            <a:r>
              <a:rPr lang="en-US" altLang="zh-CN" sz="1000" dirty="0">
                <a:solidFill>
                  <a:srgbClr val="834689"/>
                </a:solidFill>
                <a:latin typeface="Liberation Mono"/>
              </a:rPr>
              <a:t>VARCHAR</a:t>
            </a:r>
            <a:r>
              <a:rPr lang="en-US" altLang="zh-CN" sz="1000" dirty="0">
                <a:solidFill>
                  <a:srgbClr val="999999"/>
                </a:solidFill>
                <a:latin typeface="Liberation Mono"/>
              </a:rPr>
              <a:t>(</a:t>
            </a:r>
            <a:r>
              <a:rPr lang="en-US" altLang="zh-CN" sz="1000" dirty="0">
                <a:solidFill>
                  <a:srgbClr val="990055"/>
                </a:solidFill>
                <a:latin typeface="Liberation Mono"/>
              </a:rPr>
              <a:t>20</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a:t>
            </a:r>
            <a:r>
              <a:rPr lang="en-US" altLang="zh-CN" sz="1000" dirty="0">
                <a:solidFill>
                  <a:srgbClr val="0077AA"/>
                </a:solidFill>
                <a:latin typeface="Liberation Mono"/>
              </a:rPr>
              <a:t>BY</a:t>
            </a:r>
            <a:r>
              <a:rPr lang="en-US" altLang="zh-CN" sz="1000" dirty="0">
                <a:solidFill>
                  <a:srgbClr val="000000"/>
                </a:solidFill>
                <a:latin typeface="Liberation Mono"/>
              </a:rPr>
              <a:t> </a:t>
            </a:r>
            <a:r>
              <a:rPr lang="en-US" altLang="zh-CN" sz="1000" dirty="0">
                <a:solidFill>
                  <a:srgbClr val="0077AA"/>
                </a:solidFill>
                <a:latin typeface="Liberation Mono"/>
              </a:rPr>
              <a:t>RANGE</a:t>
            </a:r>
            <a:r>
              <a:rPr lang="en-US" altLang="zh-CN" sz="1000" dirty="0">
                <a:solidFill>
                  <a:srgbClr val="999999"/>
                </a:solidFill>
                <a:latin typeface="Liberation Mono"/>
              </a:rPr>
              <a:t>(</a:t>
            </a:r>
            <a:r>
              <a:rPr lang="en-US" altLang="zh-CN" sz="1000" dirty="0">
                <a:solidFill>
                  <a:srgbClr val="000000"/>
                </a:solidFill>
                <a:latin typeface="Liberation Mono"/>
              </a:rPr>
              <a:t>c1</a:t>
            </a:r>
            <a:r>
              <a:rPr lang="en-US" altLang="zh-CN" sz="1000" dirty="0">
                <a:solidFill>
                  <a:srgbClr val="999999"/>
                </a:solidFill>
                <a:latin typeface="Liberation Mono"/>
              </a:rPr>
              <a:t>)</a:t>
            </a:r>
            <a:r>
              <a:rPr lang="en-US" altLang="zh-CN" sz="1000" dirty="0">
                <a:solidFill>
                  <a:srgbClr val="000000"/>
                </a:solidFill>
                <a:latin typeface="Liberation Mono"/>
              </a:rPr>
              <a:t> </a:t>
            </a:r>
            <a:r>
              <a:rPr lang="en-US" altLang="zh-CN" sz="1000" dirty="0">
                <a:solidFill>
                  <a:srgbClr val="999999"/>
                </a:solidFill>
                <a:latin typeface="Liberation Mono"/>
              </a:rPr>
              <a:t>(</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p0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A67F59"/>
                </a:solidFill>
                <a:latin typeface="Liberation Mono"/>
              </a:rPr>
              <a:t>-</a:t>
            </a:r>
            <a:r>
              <a:rPr lang="en-US" altLang="zh-CN" sz="1000" dirty="0">
                <a:solidFill>
                  <a:srgbClr val="990055"/>
                </a:solidFill>
                <a:latin typeface="Liberation Mono"/>
              </a:rPr>
              <a:t>5</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p1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0</a:t>
            </a:r>
            <a:r>
              <a:rPr lang="en-US" altLang="zh-CN" sz="1000" dirty="0">
                <a:solidFill>
                  <a:srgbClr val="999999"/>
                </a:solidFill>
                <a:latin typeface="Liberation Mono"/>
              </a:rPr>
              <a:t>),</a:t>
            </a:r>
          </a:p>
          <a:p>
            <a:pPr marL="342900" lvl="1" indent="0">
              <a:buNone/>
            </a:pPr>
            <a:r>
              <a:rPr lang="en-US" altLang="zh-CN" sz="1000" dirty="0">
                <a:solidFill>
                  <a:srgbClr val="A67F59"/>
                </a:solidFill>
                <a:latin typeface="Liberation Mono"/>
              </a:rPr>
              <a:t>	-&gt;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p2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990055"/>
                </a:solidFill>
                <a:latin typeface="Liberation Mono"/>
              </a:rPr>
              <a:t>10</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0077AA"/>
                </a:solidFill>
                <a:latin typeface="Liberation Mono"/>
              </a:rPr>
              <a:t>PARTITION</a:t>
            </a:r>
            <a:r>
              <a:rPr lang="en-US" altLang="zh-CN" sz="1000" dirty="0">
                <a:solidFill>
                  <a:srgbClr val="000000"/>
                </a:solidFill>
                <a:latin typeface="Liberation Mono"/>
              </a:rPr>
              <a:t> p3 </a:t>
            </a:r>
            <a:r>
              <a:rPr lang="en-US" altLang="zh-CN" sz="1000" dirty="0">
                <a:solidFill>
                  <a:srgbClr val="0077AA"/>
                </a:solidFill>
                <a:latin typeface="Liberation Mono"/>
              </a:rPr>
              <a:t>VALUES</a:t>
            </a:r>
            <a:r>
              <a:rPr lang="en-US" altLang="zh-CN" sz="1000" dirty="0">
                <a:solidFill>
                  <a:srgbClr val="000000"/>
                </a:solidFill>
                <a:latin typeface="Liberation Mono"/>
              </a:rPr>
              <a:t> </a:t>
            </a:r>
            <a:r>
              <a:rPr lang="en-US" altLang="zh-CN" sz="1000" dirty="0">
                <a:solidFill>
                  <a:srgbClr val="0077AA"/>
                </a:solidFill>
                <a:latin typeface="Liberation Mono"/>
              </a:rPr>
              <a:t>LESS</a:t>
            </a:r>
            <a:r>
              <a:rPr lang="en-US" altLang="zh-CN" sz="1000" dirty="0">
                <a:solidFill>
                  <a:srgbClr val="000000"/>
                </a:solidFill>
                <a:latin typeface="Liberation Mono"/>
              </a:rPr>
              <a:t> </a:t>
            </a:r>
            <a:r>
              <a:rPr lang="en-US" altLang="zh-CN" sz="1000" dirty="0">
                <a:solidFill>
                  <a:srgbClr val="0077AA"/>
                </a:solidFill>
                <a:latin typeface="Liberation Mono"/>
              </a:rPr>
              <a:t>THAN</a:t>
            </a:r>
            <a:r>
              <a:rPr lang="en-US" altLang="zh-CN" sz="1000" dirty="0">
                <a:solidFill>
                  <a:srgbClr val="000000"/>
                </a:solidFill>
                <a:latin typeface="Liberation Mono"/>
              </a:rPr>
              <a:t> </a:t>
            </a:r>
            <a:r>
              <a:rPr lang="en-US" altLang="zh-CN" sz="1000" dirty="0">
                <a:solidFill>
                  <a:srgbClr val="0077AA"/>
                </a:solidFill>
                <a:latin typeface="Liberation Mono"/>
              </a:rPr>
              <a:t>MAXVALUE</a:t>
            </a:r>
            <a:r>
              <a:rPr lang="en-US" altLang="zh-CN" sz="1000" dirty="0">
                <a:solidFill>
                  <a:srgbClr val="000000"/>
                </a:solidFill>
                <a:latin typeface="Liberation Mono"/>
              </a:rPr>
              <a:t> </a:t>
            </a:r>
          </a:p>
          <a:p>
            <a:pPr marL="342900" lvl="1" indent="0">
              <a:buNone/>
            </a:pPr>
            <a:r>
              <a:rPr lang="en-US" altLang="zh-CN" sz="1000" dirty="0">
                <a:solidFill>
                  <a:srgbClr val="000000"/>
                </a:solidFill>
                <a:latin typeface="Liberation Mono"/>
              </a:rPr>
              <a:t>	</a:t>
            </a:r>
            <a:r>
              <a:rPr lang="en-US" altLang="zh-CN" sz="1000" dirty="0">
                <a:solidFill>
                  <a:srgbClr val="A67F59"/>
                </a:solidFill>
                <a:latin typeface="Liberation Mono"/>
              </a:rPr>
              <a:t>-&gt;</a:t>
            </a:r>
            <a:r>
              <a:rPr lang="en-US" altLang="zh-CN" sz="1000" dirty="0">
                <a:solidFill>
                  <a:srgbClr val="000000"/>
                </a:solidFill>
                <a:latin typeface="Liberation Mono"/>
              </a:rPr>
              <a:t> </a:t>
            </a:r>
            <a:r>
              <a:rPr lang="en-US" altLang="zh-CN" sz="1000" dirty="0">
                <a:solidFill>
                  <a:srgbClr val="999999"/>
                </a:solidFill>
                <a:latin typeface="Liberation Mono"/>
              </a:rPr>
              <a:t>);</a:t>
            </a:r>
            <a:r>
              <a:rPr lang="en-US" altLang="zh-CN" sz="1000" dirty="0">
                <a:solidFill>
                  <a:srgbClr val="000000"/>
                </a:solidFill>
                <a:latin typeface="Liberation Mono"/>
              </a:rPr>
              <a:t> </a:t>
            </a:r>
          </a:p>
          <a:p>
            <a:pPr marL="342900" lvl="1" indent="0">
              <a:buNone/>
            </a:pPr>
            <a:r>
              <a:rPr lang="en-US" altLang="zh-CN" sz="1000" dirty="0">
                <a:solidFill>
                  <a:srgbClr val="555555"/>
                </a:solidFill>
                <a:latin typeface="Liberation Mono"/>
              </a:rPr>
              <a:t>Query OK, 0 rows affected (0.09 sec)</a:t>
            </a:r>
            <a:endParaRPr lang="zh-CN" altLang="en-US" sz="1000"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44</a:t>
            </a:fld>
            <a:endParaRPr lang="zh-CN" altLang="en-US" dirty="0"/>
          </a:p>
        </p:txBody>
      </p:sp>
    </p:spTree>
    <p:extLst>
      <p:ext uri="{BB962C8B-B14F-4D97-AF65-F5344CB8AC3E}">
        <p14:creationId xmlns:p14="http://schemas.microsoft.com/office/powerpoint/2010/main" val="3461887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92500" lnSpcReduction="20000"/>
          </a:bodyPr>
          <a:lstStyle/>
          <a:p>
            <a:r>
              <a:rPr lang="en-US" altLang="zh-CN" b="1" dirty="0"/>
              <a:t>Handling of NULL with RANGE partitioning</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 TABLE_ROWS</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AVG_ROW_LENGTH</a:t>
            </a:r>
            <a:r>
              <a:rPr lang="en-US" altLang="zh-CN" dirty="0">
                <a:solidFill>
                  <a:srgbClr val="999999"/>
                </a:solidFill>
                <a:latin typeface="Liberation Mono"/>
              </a:rPr>
              <a:t>,</a:t>
            </a:r>
            <a:r>
              <a:rPr lang="en-US" altLang="zh-CN" dirty="0">
                <a:solidFill>
                  <a:srgbClr val="000000"/>
                </a:solidFill>
                <a:latin typeface="Liberation Mono"/>
              </a:rPr>
              <a:t> DATA_LENGTH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't_’</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sz="1275" dirty="0">
                <a:solidFill>
                  <a:srgbClr val="999999"/>
                </a:solidFill>
                <a:latin typeface="Liberation Mono"/>
              </a:rPr>
              <a:t>|</a:t>
            </a:r>
            <a:r>
              <a:rPr lang="en-US" altLang="zh-CN" sz="1275" dirty="0">
                <a:solidFill>
                  <a:srgbClr val="555555"/>
                </a:solidFill>
                <a:latin typeface="Liberation Mono"/>
              </a:rPr>
              <a:t> TABLE_NAME </a:t>
            </a:r>
            <a:r>
              <a:rPr lang="en-US" altLang="zh-CN" sz="1275" dirty="0">
                <a:solidFill>
                  <a:srgbClr val="999999"/>
                </a:solidFill>
                <a:latin typeface="Liberation Mono"/>
              </a:rPr>
              <a:t>|</a:t>
            </a:r>
            <a:r>
              <a:rPr lang="en-US" altLang="zh-CN" sz="1275" dirty="0">
                <a:solidFill>
                  <a:srgbClr val="555555"/>
                </a:solidFill>
                <a:latin typeface="Liberation Mono"/>
              </a:rPr>
              <a:t> PARTITION_NAME </a:t>
            </a:r>
            <a:r>
              <a:rPr lang="en-US" altLang="zh-CN" sz="1275" dirty="0">
                <a:solidFill>
                  <a:srgbClr val="999999"/>
                </a:solidFill>
                <a:latin typeface="Liberation Mono"/>
              </a:rPr>
              <a:t>|</a:t>
            </a:r>
            <a:r>
              <a:rPr lang="en-US" altLang="zh-CN" sz="1275" dirty="0">
                <a:solidFill>
                  <a:srgbClr val="555555"/>
                </a:solidFill>
                <a:latin typeface="Liberation Mono"/>
              </a:rPr>
              <a:t> TABLE_ROWS </a:t>
            </a:r>
            <a:r>
              <a:rPr lang="en-US" altLang="zh-CN" sz="1275" dirty="0">
                <a:solidFill>
                  <a:srgbClr val="999999"/>
                </a:solidFill>
                <a:latin typeface="Liberation Mono"/>
              </a:rPr>
              <a:t>|</a:t>
            </a:r>
            <a:r>
              <a:rPr lang="en-US" altLang="zh-CN" sz="1275" dirty="0">
                <a:solidFill>
                  <a:srgbClr val="555555"/>
                </a:solidFill>
                <a:latin typeface="Liberation Mono"/>
              </a:rPr>
              <a:t> AVG_ROW_LENGTH </a:t>
            </a:r>
            <a:r>
              <a:rPr lang="en-US" altLang="zh-CN" sz="1275" dirty="0">
                <a:solidFill>
                  <a:srgbClr val="999999"/>
                </a:solidFill>
                <a:latin typeface="Liberation Mono"/>
              </a:rPr>
              <a:t>|</a:t>
            </a:r>
            <a:r>
              <a:rPr lang="en-US" altLang="zh-CN" sz="1275" dirty="0">
                <a:solidFill>
                  <a:srgbClr val="555555"/>
                </a:solidFill>
                <a:latin typeface="Liberation Mono"/>
              </a:rPr>
              <a:t> DATA_LENGTH </a:t>
            </a:r>
            <a:r>
              <a:rPr lang="en-US" altLang="zh-CN" sz="1275" dirty="0">
                <a:solidFill>
                  <a:srgbClr val="999999"/>
                </a:solidFill>
                <a:latin typeface="Liberation Mono"/>
              </a:rPr>
              <a:t>|</a:t>
            </a:r>
            <a:r>
              <a:rPr lang="en-US" altLang="zh-CN" sz="1275"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p3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7 rows in set (0.00 sec)</a:t>
            </a:r>
            <a:endParaRPr lang="zh-CN" altLang="en-US" dirty="0"/>
          </a:p>
          <a:p>
            <a:pPr marL="342900" lvl="1" indent="0">
              <a:buNone/>
            </a:pP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45</a:t>
            </a:fld>
            <a:endParaRPr lang="zh-CN" altLang="en-US" dirty="0"/>
          </a:p>
        </p:txBody>
      </p:sp>
    </p:spTree>
    <p:extLst>
      <p:ext uri="{BB962C8B-B14F-4D97-AF65-F5344CB8AC3E}">
        <p14:creationId xmlns:p14="http://schemas.microsoft.com/office/powerpoint/2010/main" val="1594372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70000" lnSpcReduction="20000"/>
          </a:bodyPr>
          <a:lstStyle/>
          <a:p>
            <a:r>
              <a:rPr lang="en-US" altLang="zh-CN" b="1" dirty="0"/>
              <a:t>Handling of NULL with RANGE partitioning</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id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name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NULL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mothra</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1 row in set (0.00 sec)</a:t>
            </a:r>
            <a:r>
              <a:rPr lang="en-US" altLang="zh-CN" dirty="0">
                <a:solidFill>
                  <a:srgbClr val="000000"/>
                </a:solidFill>
                <a:latin typeface="Liberation Mono"/>
              </a:rPr>
              <a:t> </a:t>
            </a:r>
          </a:p>
          <a:p>
            <a:pPr marL="233363"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t2</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id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name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555555"/>
                </a:solidFill>
                <a:latin typeface="Liberation Mono"/>
              </a:rPr>
              <a:t> NULL </a:t>
            </a: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mothra</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33363" indent="0">
              <a:buNone/>
            </a:pPr>
            <a:r>
              <a:rPr lang="en-US" altLang="zh-CN" dirty="0">
                <a:solidFill>
                  <a:srgbClr val="555555"/>
                </a:solidFill>
                <a:latin typeface="Liberation Mono"/>
              </a:rPr>
              <a:t>1 row in set (0.00 sec)</a:t>
            </a:r>
            <a:endParaRPr lang="zh-CN" altLang="en-US" dirty="0"/>
          </a:p>
          <a:p>
            <a:pPr marL="342900" lvl="1" indent="0">
              <a:buNone/>
            </a:pP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46</a:t>
            </a:fld>
            <a:endParaRPr lang="zh-CN" altLang="en-US" dirty="0"/>
          </a:p>
        </p:txBody>
      </p:sp>
    </p:spTree>
    <p:extLst>
      <p:ext uri="{BB962C8B-B14F-4D97-AF65-F5344CB8AC3E}">
        <p14:creationId xmlns:p14="http://schemas.microsoft.com/office/powerpoint/2010/main" val="36688916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92500" lnSpcReduction="20000"/>
          </a:bodyPr>
          <a:lstStyle/>
          <a:p>
            <a:r>
              <a:rPr lang="en-US" altLang="zh-CN" b="1" dirty="0"/>
              <a:t>Handling of NULL with RANGE partitioning</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 TABLE_ROWS</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AVG_ROW_LENGTH</a:t>
            </a:r>
            <a:r>
              <a:rPr lang="en-US" altLang="zh-CN" dirty="0">
                <a:solidFill>
                  <a:srgbClr val="999999"/>
                </a:solidFill>
                <a:latin typeface="Liberation Mono"/>
              </a:rPr>
              <a:t>,</a:t>
            </a:r>
            <a:r>
              <a:rPr lang="en-US" altLang="zh-CN" dirty="0">
                <a:solidFill>
                  <a:srgbClr val="000000"/>
                </a:solidFill>
                <a:latin typeface="Liberation Mono"/>
              </a:rPr>
              <a:t> DATA_LENGTH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't_’</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sz="1275" dirty="0">
                <a:solidFill>
                  <a:srgbClr val="999999"/>
                </a:solidFill>
                <a:latin typeface="Liberation Mono"/>
              </a:rPr>
              <a:t>|</a:t>
            </a:r>
            <a:r>
              <a:rPr lang="en-US" altLang="zh-CN" sz="1275" dirty="0">
                <a:solidFill>
                  <a:srgbClr val="555555"/>
                </a:solidFill>
                <a:latin typeface="Liberation Mono"/>
              </a:rPr>
              <a:t> TABLE_NAME </a:t>
            </a:r>
            <a:r>
              <a:rPr lang="en-US" altLang="zh-CN" sz="1275" dirty="0">
                <a:solidFill>
                  <a:srgbClr val="999999"/>
                </a:solidFill>
                <a:latin typeface="Liberation Mono"/>
              </a:rPr>
              <a:t>|</a:t>
            </a:r>
            <a:r>
              <a:rPr lang="en-US" altLang="zh-CN" sz="1275" dirty="0">
                <a:solidFill>
                  <a:srgbClr val="555555"/>
                </a:solidFill>
                <a:latin typeface="Liberation Mono"/>
              </a:rPr>
              <a:t> PARTITION_NAME </a:t>
            </a:r>
            <a:r>
              <a:rPr lang="en-US" altLang="zh-CN" sz="1275" dirty="0">
                <a:solidFill>
                  <a:srgbClr val="999999"/>
                </a:solidFill>
                <a:latin typeface="Liberation Mono"/>
              </a:rPr>
              <a:t>|</a:t>
            </a:r>
            <a:r>
              <a:rPr lang="en-US" altLang="zh-CN" sz="1275" dirty="0">
                <a:solidFill>
                  <a:srgbClr val="555555"/>
                </a:solidFill>
                <a:latin typeface="Liberation Mono"/>
              </a:rPr>
              <a:t> TABLE_ROWS </a:t>
            </a:r>
            <a:r>
              <a:rPr lang="en-US" altLang="zh-CN" sz="1275" dirty="0">
                <a:solidFill>
                  <a:srgbClr val="999999"/>
                </a:solidFill>
                <a:latin typeface="Liberation Mono"/>
              </a:rPr>
              <a:t>|</a:t>
            </a:r>
            <a:r>
              <a:rPr lang="en-US" altLang="zh-CN" sz="1275" dirty="0">
                <a:solidFill>
                  <a:srgbClr val="555555"/>
                </a:solidFill>
                <a:latin typeface="Liberation Mono"/>
              </a:rPr>
              <a:t> AVG_ROW_LENGTH </a:t>
            </a:r>
            <a:r>
              <a:rPr lang="en-US" altLang="zh-CN" sz="1275" dirty="0">
                <a:solidFill>
                  <a:srgbClr val="999999"/>
                </a:solidFill>
                <a:latin typeface="Liberation Mono"/>
              </a:rPr>
              <a:t>|</a:t>
            </a:r>
            <a:r>
              <a:rPr lang="en-US" altLang="zh-CN" sz="1275" dirty="0">
                <a:solidFill>
                  <a:srgbClr val="555555"/>
                </a:solidFill>
                <a:latin typeface="Liberation Mono"/>
              </a:rPr>
              <a:t> DATA_LENGTH </a:t>
            </a:r>
            <a:r>
              <a:rPr lang="en-US" altLang="zh-CN" sz="1275" dirty="0">
                <a:solidFill>
                  <a:srgbClr val="999999"/>
                </a:solidFill>
                <a:latin typeface="Liberation Mono"/>
              </a:rPr>
              <a:t>|</a:t>
            </a:r>
            <a:r>
              <a:rPr lang="en-US" altLang="zh-CN" sz="1275"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t1</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p3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7 rows in set (0.00 sec)</a:t>
            </a:r>
            <a:endParaRPr lang="zh-CN" altLang="en-US" dirty="0"/>
          </a:p>
          <a:p>
            <a:pPr marL="342900" lvl="1" indent="0">
              <a:buNone/>
            </a:pP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47</a:t>
            </a:fld>
            <a:endParaRPr lang="zh-CN" altLang="en-US" dirty="0"/>
          </a:p>
        </p:txBody>
      </p:sp>
    </p:spTree>
    <p:extLst>
      <p:ext uri="{BB962C8B-B14F-4D97-AF65-F5344CB8AC3E}">
        <p14:creationId xmlns:p14="http://schemas.microsoft.com/office/powerpoint/2010/main" val="33057336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lnSpcReduction="10000"/>
          </a:bodyPr>
          <a:lstStyle/>
          <a:p>
            <a:r>
              <a:rPr lang="en-US" altLang="zh-CN" b="1" dirty="0"/>
              <a:t>Handling of NULL with RANGE partitioning</a:t>
            </a: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DROP</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Query OK, 0 rows affected (0.16 sec)</a:t>
            </a:r>
            <a:r>
              <a:rPr lang="en-US" altLang="zh-CN" dirty="0">
                <a:solidFill>
                  <a:srgbClr val="000000"/>
                </a:solidFill>
                <a:latin typeface="Liberation Mono"/>
              </a:rPr>
              <a:t> </a:t>
            </a:r>
          </a:p>
          <a:p>
            <a:pPr marL="269081" indent="0">
              <a:buNone/>
            </a:pPr>
            <a:endParaRPr lang="en-US" altLang="zh-CN" dirty="0">
              <a:solidFill>
                <a:srgbClr val="000000"/>
              </a:solidFill>
              <a:latin typeface="Liberation Mono"/>
            </a:endParaRP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t2 </a:t>
            </a:r>
            <a:r>
              <a:rPr lang="en-US" altLang="zh-CN" dirty="0">
                <a:solidFill>
                  <a:srgbClr val="0077AA"/>
                </a:solidFill>
                <a:latin typeface="Liberation Mono"/>
              </a:rPr>
              <a:t>DROP</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Query OK, 0 rows affected (0.16 sec)</a:t>
            </a:r>
            <a:r>
              <a:rPr lang="en-US" altLang="zh-CN" dirty="0">
                <a:solidFill>
                  <a:srgbClr val="000000"/>
                </a:solidFill>
                <a:latin typeface="Liberation Mono"/>
              </a:rPr>
              <a:t> </a:t>
            </a:r>
          </a:p>
          <a:p>
            <a:pPr marL="269081" indent="0">
              <a:buNone/>
            </a:pPr>
            <a:endParaRPr lang="en-US" altLang="zh-CN" dirty="0">
              <a:solidFill>
                <a:srgbClr val="000000"/>
              </a:solidFill>
              <a:latin typeface="Liberation Mono"/>
            </a:endParaRP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Empty set (0.00 sec)</a:t>
            </a:r>
            <a:r>
              <a:rPr lang="en-US" altLang="zh-CN" dirty="0">
                <a:solidFill>
                  <a:srgbClr val="000000"/>
                </a:solidFill>
                <a:latin typeface="Liberation Mono"/>
              </a:rPr>
              <a:t> </a:t>
            </a:r>
          </a:p>
          <a:p>
            <a:pPr marL="269081" indent="0">
              <a:buNone/>
            </a:pPr>
            <a:endParaRPr lang="en-US" altLang="zh-CN" dirty="0">
              <a:solidFill>
                <a:srgbClr val="000000"/>
              </a:solidFill>
              <a:latin typeface="Liberation Mono"/>
            </a:endParaRP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t2</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Empty set (0.00 sec)</a:t>
            </a:r>
            <a:endParaRPr lang="zh-CN" altLang="en-US" dirty="0"/>
          </a:p>
          <a:p>
            <a:pPr marL="342900" lvl="1" indent="0">
              <a:buNone/>
            </a:pP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48</a:t>
            </a:fld>
            <a:endParaRPr lang="zh-CN" altLang="en-US" dirty="0"/>
          </a:p>
        </p:txBody>
      </p:sp>
    </p:spTree>
    <p:extLst>
      <p:ext uri="{BB962C8B-B14F-4D97-AF65-F5344CB8AC3E}">
        <p14:creationId xmlns:p14="http://schemas.microsoft.com/office/powerpoint/2010/main" val="39158685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92500" lnSpcReduction="10000"/>
          </a:bodyPr>
          <a:lstStyle/>
          <a:p>
            <a:r>
              <a:rPr lang="en-US" altLang="zh-CN" b="1" dirty="0"/>
              <a:t>Handling of NULL with LIST partitioning </a:t>
            </a:r>
          </a:p>
          <a:p>
            <a:pPr lvl="1"/>
            <a:r>
              <a:rPr lang="en-US" altLang="zh-CN" dirty="0"/>
              <a:t>A table that is partitioned by LIST admits </a:t>
            </a:r>
            <a:r>
              <a:rPr lang="en-US" altLang="zh-CN" dirty="0">
                <a:solidFill>
                  <a:srgbClr val="FF0000"/>
                </a:solidFill>
              </a:rPr>
              <a:t>NULL</a:t>
            </a:r>
            <a:r>
              <a:rPr lang="en-US" altLang="zh-CN" dirty="0"/>
              <a:t> values if and only if one of its partitions is defined using that </a:t>
            </a:r>
            <a:r>
              <a:rPr lang="en-US" altLang="zh-CN" dirty="0">
                <a:solidFill>
                  <a:srgbClr val="FF0000"/>
                </a:solidFill>
              </a:rPr>
              <a:t>value-list that contains NULL</a:t>
            </a:r>
            <a:r>
              <a:rPr lang="en-US" altLang="zh-CN" dirty="0"/>
              <a:t>. </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ts1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555555"/>
                </a:solidFill>
                <a:latin typeface="Liberation Mono"/>
              </a:rPr>
              <a:t>Query OK, 0 rows affected (0.01 sec)</a:t>
            </a:r>
            <a:r>
              <a:rPr lang="en-US" altLang="zh-CN" dirty="0">
                <a:solidFill>
                  <a:srgbClr val="000000"/>
                </a:solidFill>
                <a:latin typeface="Liberation Mono"/>
              </a:rPr>
              <a:t> </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9</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ERROR 1504 (HY000)</a:t>
            </a:r>
            <a:r>
              <a:rPr lang="en-US" altLang="zh-CN" dirty="0">
                <a:solidFill>
                  <a:srgbClr val="999999"/>
                </a:solidFill>
                <a:latin typeface="Liberation Mono"/>
              </a:rPr>
              <a:t>:</a:t>
            </a:r>
            <a:r>
              <a:rPr lang="en-US" altLang="zh-CN" dirty="0">
                <a:solidFill>
                  <a:srgbClr val="555555"/>
                </a:solidFill>
                <a:latin typeface="Liberation Mono"/>
              </a:rPr>
              <a:t> Table has no partition for value 9 </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ERROR 1504 (HY000)</a:t>
            </a:r>
            <a:r>
              <a:rPr lang="en-US" altLang="zh-CN" dirty="0">
                <a:solidFill>
                  <a:srgbClr val="999999"/>
                </a:solidFill>
                <a:latin typeface="Liberation Mono"/>
              </a:rPr>
              <a:t>:</a:t>
            </a:r>
            <a:r>
              <a:rPr lang="en-US" altLang="zh-CN" dirty="0">
                <a:solidFill>
                  <a:srgbClr val="555555"/>
                </a:solidFill>
                <a:latin typeface="Liberation Mono"/>
              </a:rPr>
              <a:t> Table has no partition for value NULL</a:t>
            </a:r>
            <a:endParaRPr lang="zh-CN" altLang="en-US" dirty="0"/>
          </a:p>
          <a:p>
            <a:pPr marL="342900" lvl="1" indent="0">
              <a:buNone/>
            </a:pPr>
            <a:endParaRPr lang="en-US" altLang="zh-CN" b="1"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49</a:t>
            </a:fld>
            <a:endParaRPr lang="zh-CN" altLang="en-US" dirty="0"/>
          </a:p>
        </p:txBody>
      </p:sp>
    </p:spTree>
    <p:extLst>
      <p:ext uri="{BB962C8B-B14F-4D97-AF65-F5344CB8AC3E}">
        <p14:creationId xmlns:p14="http://schemas.microsoft.com/office/powerpoint/2010/main" val="3942974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788A63-46C7-B642-8B93-EBE1C81D1ECA}"/>
              </a:ext>
            </a:extLst>
          </p:cNvPr>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lang="zh-CN" altLang="en-US" dirty="0"/>
          </a:p>
        </p:txBody>
      </p:sp>
      <p:sp>
        <p:nvSpPr>
          <p:cNvPr id="3" name="内容占位符 2">
            <a:extLst>
              <a:ext uri="{FF2B5EF4-FFF2-40B4-BE49-F238E27FC236}">
                <a16:creationId xmlns:a16="http://schemas.microsoft.com/office/drawing/2014/main" id="{9EE531FA-6855-3E4C-9F71-4DB8C1559EAD}"/>
              </a:ext>
            </a:extLst>
          </p:cNvPr>
          <p:cNvSpPr>
            <a:spLocks noGrp="1"/>
          </p:cNvSpPr>
          <p:nvPr>
            <p:ph idx="1"/>
          </p:nvPr>
        </p:nvSpPr>
        <p:spPr/>
        <p:txBody>
          <a:bodyPr>
            <a:normAutofit/>
          </a:bodyPr>
          <a:lstStyle/>
          <a:p>
            <a:pPr fontAlgn="base"/>
            <a:r>
              <a:rPr lang="en-US" altLang="zh-CN" dirty="0"/>
              <a:t>This is known as </a:t>
            </a:r>
            <a:r>
              <a:rPr lang="en-US" altLang="zh-CN" dirty="0">
                <a:solidFill>
                  <a:srgbClr val="FF0000"/>
                </a:solidFill>
              </a:rPr>
              <a:t>horizontal</a:t>
            </a:r>
            <a:r>
              <a:rPr lang="en-US" altLang="zh-CN" dirty="0"/>
              <a:t> partitioning</a:t>
            </a:r>
          </a:p>
          <a:p>
            <a:pPr lvl="1" fontAlgn="base"/>
            <a:r>
              <a:rPr lang="en-US" altLang="zh-CN" dirty="0"/>
              <a:t>that is, different rows of a table may be assigned to different physical partitions. </a:t>
            </a:r>
          </a:p>
          <a:p>
            <a:pPr lvl="1" fontAlgn="base"/>
            <a:r>
              <a:rPr lang="en-US" altLang="zh-CN" dirty="0"/>
              <a:t>MySQL 8.0 does </a:t>
            </a:r>
            <a:r>
              <a:rPr lang="en-US" altLang="zh-CN" dirty="0">
                <a:solidFill>
                  <a:srgbClr val="FF0000"/>
                </a:solidFill>
              </a:rPr>
              <a:t>not</a:t>
            </a:r>
            <a:r>
              <a:rPr lang="en-US" altLang="zh-CN" dirty="0"/>
              <a:t> support </a:t>
            </a:r>
            <a:r>
              <a:rPr lang="en-US" altLang="zh-CN" dirty="0">
                <a:solidFill>
                  <a:srgbClr val="FF0000"/>
                </a:solidFill>
              </a:rPr>
              <a:t>vertical</a:t>
            </a:r>
            <a:r>
              <a:rPr lang="en-US" altLang="zh-CN" dirty="0"/>
              <a:t> partitioning, in which different columns of a table are assigned to different physical partitions. </a:t>
            </a:r>
          </a:p>
          <a:p>
            <a:pPr lvl="1" fontAlgn="base"/>
            <a:r>
              <a:rPr lang="en-US" altLang="zh-CN" dirty="0"/>
              <a:t>There are </a:t>
            </a:r>
            <a:r>
              <a:rPr lang="en-US" altLang="zh-CN" dirty="0">
                <a:solidFill>
                  <a:srgbClr val="FF0000"/>
                </a:solidFill>
              </a:rPr>
              <a:t>no plans </a:t>
            </a:r>
            <a:r>
              <a:rPr lang="en-US" altLang="zh-CN" dirty="0"/>
              <a:t>at this time to introduce vertical partitioning into MySQL.</a:t>
            </a:r>
          </a:p>
        </p:txBody>
      </p:sp>
      <p:sp>
        <p:nvSpPr>
          <p:cNvPr id="4" name="灯片编号占位符 3">
            <a:extLst>
              <a:ext uri="{FF2B5EF4-FFF2-40B4-BE49-F238E27FC236}">
                <a16:creationId xmlns:a16="http://schemas.microsoft.com/office/drawing/2014/main" id="{AA66149F-8FA4-B140-9913-E3A2FFC09307}"/>
              </a:ext>
            </a:extLst>
          </p:cNvPr>
          <p:cNvSpPr>
            <a:spLocks noGrp="1"/>
          </p:cNvSpPr>
          <p:nvPr>
            <p:ph type="sldNum" sz="quarter" idx="12"/>
          </p:nvPr>
        </p:nvSpPr>
        <p:spPr/>
        <p:txBody>
          <a:bodyPr/>
          <a:lstStyle/>
          <a:p>
            <a:fld id="{CB818ED7-1FAF-4BEC-A906-EB6564C334EB}" type="slidenum">
              <a:rPr lang="zh-CN" altLang="en-US" smtClean="0"/>
              <a:pPr/>
              <a:t>5</a:t>
            </a:fld>
            <a:endParaRPr lang="zh-CN" altLang="en-US" dirty="0"/>
          </a:p>
        </p:txBody>
      </p:sp>
    </p:spTree>
    <p:extLst>
      <p:ext uri="{BB962C8B-B14F-4D97-AF65-F5344CB8AC3E}">
        <p14:creationId xmlns:p14="http://schemas.microsoft.com/office/powerpoint/2010/main" val="940444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70000" lnSpcReduction="20000"/>
          </a:bodyPr>
          <a:lstStyle/>
          <a:p>
            <a:r>
              <a:rPr lang="en-US" altLang="zh-CN" b="1" dirty="0"/>
              <a:t>Handling of NULL with LIST partitioning </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ts2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Query OK, 0 rows affected (0.01 sec)</a:t>
            </a:r>
            <a:r>
              <a:rPr lang="en-US" altLang="zh-CN" dirty="0">
                <a:solidFill>
                  <a:srgbClr val="000000"/>
                </a:solidFill>
                <a:latin typeface="Liberation Mono"/>
              </a:rPr>
              <a:t> </a:t>
            </a:r>
          </a:p>
          <a:p>
            <a:pPr marL="342900" lvl="1" indent="0">
              <a:buNone/>
            </a:pPr>
            <a:endParaRPr lang="en-US" altLang="zh-CN" dirty="0">
              <a:solidFill>
                <a:srgbClr val="000000"/>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ts3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c1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c2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20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LIST</a:t>
            </a:r>
            <a:r>
              <a:rPr lang="en-US" altLang="zh-CN" dirty="0">
                <a:solidFill>
                  <a:srgbClr val="999999"/>
                </a:solidFill>
                <a:latin typeface="Liberation Mono"/>
              </a:rPr>
              <a:t>(</a:t>
            </a:r>
            <a:r>
              <a:rPr lang="en-US" altLang="zh-CN" dirty="0">
                <a:solidFill>
                  <a:srgbClr val="000000"/>
                </a:solidFill>
                <a:latin typeface="Liberation Mono"/>
              </a:rPr>
              <a:t>c1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IN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p>
          <a:p>
            <a:pPr marL="342900" lvl="1" indent="0">
              <a:buNone/>
            </a:pPr>
            <a:r>
              <a:rPr lang="en-US" altLang="zh-CN" dirty="0">
                <a:solidFill>
                  <a:srgbClr val="555555"/>
                </a:solidFill>
                <a:latin typeface="Liberation Mono"/>
              </a:rPr>
              <a:t>Query OK, 0 rows affected (0.01 sec)</a:t>
            </a:r>
            <a:endParaRPr lang="zh-CN" altLang="en-US" dirty="0"/>
          </a:p>
          <a:p>
            <a:pPr marL="342900" lvl="1" indent="0">
              <a:buNone/>
            </a:pPr>
            <a:endParaRPr lang="en-US" altLang="zh-CN" b="1"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50</a:t>
            </a:fld>
            <a:endParaRPr lang="zh-CN" altLang="en-US" dirty="0"/>
          </a:p>
        </p:txBody>
      </p:sp>
      <p:sp>
        <p:nvSpPr>
          <p:cNvPr id="5" name="矩形 4">
            <a:extLst>
              <a:ext uri="{FF2B5EF4-FFF2-40B4-BE49-F238E27FC236}">
                <a16:creationId xmlns:a16="http://schemas.microsoft.com/office/drawing/2014/main" id="{68F51C55-5DE9-3F44-BE6B-893DD0C4003C}"/>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5389329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70000" lnSpcReduction="20000"/>
          </a:bodyPr>
          <a:lstStyle/>
          <a:p>
            <a:r>
              <a:rPr lang="en-US" altLang="zh-CN" b="1" dirty="0"/>
              <a:t>Handling of NULL with LIST partitioning </a:t>
            </a:r>
          </a:p>
          <a:p>
            <a:pPr marL="340519"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0519" indent="0">
              <a:buNone/>
            </a:pPr>
            <a:r>
              <a:rPr lang="en-US" altLang="zh-CN" dirty="0">
                <a:solidFill>
                  <a:srgbClr val="555555"/>
                </a:solidFill>
                <a:latin typeface="Liberation Mono"/>
              </a:rPr>
              <a:t>Query OK, 1 row affected (0.00 sec)</a:t>
            </a:r>
            <a:r>
              <a:rPr lang="en-US" altLang="zh-CN" dirty="0">
                <a:solidFill>
                  <a:srgbClr val="000000"/>
                </a:solidFill>
                <a:latin typeface="Liberation Mono"/>
              </a:rPr>
              <a:t> </a:t>
            </a:r>
          </a:p>
          <a:p>
            <a:pPr marL="340519"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ts3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t>
            </a:r>
            <a:r>
              <a:rPr lang="en-US" altLang="zh-CN" dirty="0" err="1">
                <a:solidFill>
                  <a:srgbClr val="669900"/>
                </a:solidFill>
                <a:latin typeface="Liberation Mono"/>
              </a:rPr>
              <a:t>mothra</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0519" indent="0">
              <a:buNone/>
            </a:pPr>
            <a:r>
              <a:rPr lang="en-US" altLang="zh-CN" dirty="0">
                <a:solidFill>
                  <a:srgbClr val="555555"/>
                </a:solidFill>
                <a:latin typeface="Liberation Mono"/>
              </a:rPr>
              <a:t>Query OK, 1 row affected (0.00 sec)</a:t>
            </a:r>
          </a:p>
          <a:p>
            <a:pPr marL="269081" indent="0">
              <a:buNone/>
            </a:pPr>
            <a:endParaRPr lang="en-US" altLang="zh-CN" dirty="0">
              <a:solidFill>
                <a:srgbClr val="555555"/>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 PARTITION_NAME</a:t>
            </a:r>
            <a:r>
              <a:rPr lang="en-US" altLang="zh-CN" dirty="0">
                <a:solidFill>
                  <a:srgbClr val="999999"/>
                </a:solidFill>
                <a:latin typeface="Liberation Mono"/>
              </a:rPr>
              <a:t>,</a:t>
            </a:r>
            <a:r>
              <a:rPr lang="en-US" altLang="zh-CN" dirty="0">
                <a:solidFill>
                  <a:srgbClr val="000000"/>
                </a:solidFill>
                <a:latin typeface="Liberation Mono"/>
              </a:rPr>
              <a:t> TABLE_ROWS</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zh-CN" altLang="en-US" dirty="0">
                <a:solidFill>
                  <a:srgbClr val="000000"/>
                </a:solidFill>
                <a:latin typeface="Liberation Mono"/>
              </a:rPr>
              <a:t>                      </a:t>
            </a:r>
            <a:r>
              <a:rPr lang="en-US" altLang="zh-CN" dirty="0">
                <a:solidFill>
                  <a:srgbClr val="0077AA"/>
                </a:solidFill>
                <a:latin typeface="Liberation Mono"/>
              </a:rPr>
              <a:t>AVG_ROW_LENGTH</a:t>
            </a:r>
            <a:r>
              <a:rPr lang="en-US" altLang="zh-CN" dirty="0">
                <a:solidFill>
                  <a:srgbClr val="999999"/>
                </a:solidFill>
                <a:latin typeface="Liberation Mono"/>
              </a:rPr>
              <a:t>,</a:t>
            </a:r>
            <a:r>
              <a:rPr lang="en-US" altLang="zh-CN" dirty="0">
                <a:solidFill>
                  <a:srgbClr val="000000"/>
                </a:solidFill>
                <a:latin typeface="Liberation Mono"/>
              </a:rPr>
              <a:t> DATA_LENGTH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LIKE</a:t>
            </a:r>
            <a:r>
              <a:rPr lang="en-US" altLang="zh-CN" dirty="0">
                <a:solidFill>
                  <a:srgbClr val="000000"/>
                </a:solidFill>
                <a:latin typeface="Liberation Mono"/>
              </a:rPr>
              <a:t> </a:t>
            </a:r>
            <a:r>
              <a:rPr lang="en-US" altLang="zh-CN" dirty="0">
                <a:solidFill>
                  <a:srgbClr val="669900"/>
                </a:solidFill>
                <a:latin typeface="Liberation Mono"/>
              </a:rPr>
              <a:t>'t_’</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sz="1275" dirty="0">
                <a:solidFill>
                  <a:srgbClr val="999999"/>
                </a:solidFill>
                <a:latin typeface="Liberation Mono"/>
              </a:rPr>
              <a:t>|</a:t>
            </a:r>
            <a:r>
              <a:rPr lang="en-US" altLang="zh-CN" sz="1275" dirty="0">
                <a:solidFill>
                  <a:srgbClr val="555555"/>
                </a:solidFill>
                <a:latin typeface="Liberation Mono"/>
              </a:rPr>
              <a:t> TABLE_NAME </a:t>
            </a:r>
            <a:r>
              <a:rPr lang="en-US" altLang="zh-CN" sz="1275" dirty="0">
                <a:solidFill>
                  <a:srgbClr val="999999"/>
                </a:solidFill>
                <a:latin typeface="Liberation Mono"/>
              </a:rPr>
              <a:t>|</a:t>
            </a:r>
            <a:r>
              <a:rPr lang="en-US" altLang="zh-CN" sz="1275" dirty="0">
                <a:solidFill>
                  <a:srgbClr val="555555"/>
                </a:solidFill>
                <a:latin typeface="Liberation Mono"/>
              </a:rPr>
              <a:t> PARTITION_NAME </a:t>
            </a:r>
            <a:r>
              <a:rPr lang="en-US" altLang="zh-CN" sz="1275" dirty="0">
                <a:solidFill>
                  <a:srgbClr val="999999"/>
                </a:solidFill>
                <a:latin typeface="Liberation Mono"/>
              </a:rPr>
              <a:t>|</a:t>
            </a:r>
            <a:r>
              <a:rPr lang="en-US" altLang="zh-CN" sz="1275" dirty="0">
                <a:solidFill>
                  <a:srgbClr val="555555"/>
                </a:solidFill>
                <a:latin typeface="Liberation Mono"/>
              </a:rPr>
              <a:t> TABLE_ROWS </a:t>
            </a:r>
            <a:r>
              <a:rPr lang="en-US" altLang="zh-CN" sz="1275" dirty="0">
                <a:solidFill>
                  <a:srgbClr val="999999"/>
                </a:solidFill>
                <a:latin typeface="Liberation Mono"/>
              </a:rPr>
              <a:t>|</a:t>
            </a:r>
            <a:r>
              <a:rPr lang="en-US" altLang="zh-CN" sz="1275" dirty="0">
                <a:solidFill>
                  <a:srgbClr val="555555"/>
                </a:solidFill>
                <a:latin typeface="Liberation Mono"/>
              </a:rPr>
              <a:t> AVG_ROW_LENGTH </a:t>
            </a:r>
            <a:r>
              <a:rPr lang="en-US" altLang="zh-CN" sz="1275" dirty="0">
                <a:solidFill>
                  <a:srgbClr val="999999"/>
                </a:solidFill>
                <a:latin typeface="Liberation Mono"/>
              </a:rPr>
              <a:t>|</a:t>
            </a:r>
            <a:r>
              <a:rPr lang="en-US" altLang="zh-CN" sz="1275" dirty="0">
                <a:solidFill>
                  <a:srgbClr val="555555"/>
                </a:solidFill>
                <a:latin typeface="Liberation Mono"/>
              </a:rPr>
              <a:t> DATA_LENGTH </a:t>
            </a:r>
            <a:r>
              <a:rPr lang="en-US" altLang="zh-CN" sz="1275" dirty="0">
                <a:solidFill>
                  <a:srgbClr val="999999"/>
                </a:solidFill>
                <a:latin typeface="Liberation Mono"/>
              </a:rPr>
              <a:t>|</a:t>
            </a:r>
            <a:r>
              <a:rPr lang="en-US" altLang="zh-CN" sz="1275"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ts2</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p3</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ts3</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ts3</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ts3</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p2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7 rows in set (0.00 sec)</a:t>
            </a:r>
            <a:endParaRPr lang="zh-CN" altLang="en-US" dirty="0"/>
          </a:p>
          <a:p>
            <a:pPr marL="269081" indent="0">
              <a:buNone/>
            </a:pPr>
            <a:endParaRPr lang="zh-CN" altLang="en-US" dirty="0"/>
          </a:p>
          <a:p>
            <a:pPr marL="342900" lvl="1" indent="0">
              <a:buNone/>
            </a:pPr>
            <a:endParaRPr lang="en-US" altLang="zh-CN" b="1"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51</a:t>
            </a:fld>
            <a:endParaRPr lang="zh-CN" altLang="en-US" dirty="0"/>
          </a:p>
        </p:txBody>
      </p:sp>
      <p:sp>
        <p:nvSpPr>
          <p:cNvPr id="5" name="矩形 4">
            <a:extLst>
              <a:ext uri="{FF2B5EF4-FFF2-40B4-BE49-F238E27FC236}">
                <a16:creationId xmlns:a16="http://schemas.microsoft.com/office/drawing/2014/main" id="{68F51C55-5DE9-3F44-BE6B-893DD0C4003C}"/>
              </a:ext>
            </a:extLst>
          </p:cNvPr>
          <p:cNvSpPr/>
          <p:nvPr/>
        </p:nvSpPr>
        <p:spPr>
          <a:xfrm>
            <a:off x="2857500" y="1498379"/>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976627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fontScale="92500" lnSpcReduction="20000"/>
          </a:bodyPr>
          <a:lstStyle/>
          <a:p>
            <a:r>
              <a:rPr lang="en-US" altLang="zh-CN" b="1" dirty="0"/>
              <a:t>Handling of NULL with HASH and KEY partitioning </a:t>
            </a:r>
          </a:p>
          <a:p>
            <a:pPr lvl="1"/>
            <a:r>
              <a:rPr lang="en-US" altLang="zh-CN" dirty="0"/>
              <a:t>Any partition expression that yields a </a:t>
            </a:r>
            <a:r>
              <a:rPr lang="en-US" altLang="zh-CN" dirty="0">
                <a:solidFill>
                  <a:srgbClr val="FF0000"/>
                </a:solidFill>
              </a:rPr>
              <a:t>NULL</a:t>
            </a:r>
            <a:r>
              <a:rPr lang="en-US" altLang="zh-CN" dirty="0"/>
              <a:t> value is treated as though its return value were </a:t>
            </a:r>
            <a:r>
              <a:rPr lang="en-US" altLang="zh-CN" dirty="0">
                <a:solidFill>
                  <a:srgbClr val="FF0000"/>
                </a:solidFill>
              </a:rPr>
              <a:t>zero</a:t>
            </a:r>
            <a:r>
              <a:rPr lang="en-US" altLang="zh-CN" dirty="0"/>
              <a:t>. </a:t>
            </a:r>
          </a:p>
          <a:p>
            <a:pPr marL="367904" indent="0">
              <a:buNone/>
            </a:pPr>
            <a:r>
              <a:rPr lang="en-US" altLang="zh-CN" sz="1425" dirty="0" err="1">
                <a:solidFill>
                  <a:srgbClr val="A67F59"/>
                </a:solidFill>
                <a:latin typeface="Liberation Mono"/>
              </a:rPr>
              <a:t>mysql</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CREATE</a:t>
            </a:r>
            <a:r>
              <a:rPr lang="en-US" altLang="zh-CN" sz="1425" dirty="0">
                <a:solidFill>
                  <a:srgbClr val="000000"/>
                </a:solidFill>
                <a:latin typeface="Liberation Mono"/>
              </a:rPr>
              <a:t> </a:t>
            </a:r>
            <a:r>
              <a:rPr lang="en-US" altLang="zh-CN" sz="1425" dirty="0">
                <a:solidFill>
                  <a:srgbClr val="0077AA"/>
                </a:solidFill>
                <a:latin typeface="Liberation Mono"/>
              </a:rPr>
              <a:t>TABLE</a:t>
            </a:r>
            <a:r>
              <a:rPr lang="en-US" altLang="zh-CN" sz="1425" dirty="0">
                <a:solidFill>
                  <a:srgbClr val="000000"/>
                </a:solidFill>
                <a:latin typeface="Liberation Mono"/>
              </a:rPr>
              <a:t> </a:t>
            </a:r>
            <a:r>
              <a:rPr lang="en-US" altLang="zh-CN" sz="1425" dirty="0" err="1">
                <a:solidFill>
                  <a:srgbClr val="000000"/>
                </a:solidFill>
                <a:latin typeface="Liberation Mono"/>
              </a:rPr>
              <a:t>th</a:t>
            </a:r>
            <a:r>
              <a:rPr lang="en-US" altLang="zh-CN" sz="1425" dirty="0">
                <a:solidFill>
                  <a:srgbClr val="000000"/>
                </a:solidFill>
                <a:latin typeface="Liberation Mono"/>
              </a:rPr>
              <a:t> </a:t>
            </a:r>
            <a:r>
              <a:rPr lang="en-US" altLang="zh-CN" sz="1425" dirty="0">
                <a:solidFill>
                  <a:srgbClr val="999999"/>
                </a:solidFill>
                <a:latin typeface="Liberation Mono"/>
              </a:rPr>
              <a:t>(</a:t>
            </a:r>
            <a:r>
              <a:rPr lang="en-US" altLang="zh-CN" sz="1425" dirty="0">
                <a:solidFill>
                  <a:srgbClr val="000000"/>
                </a:solidFill>
                <a:latin typeface="Liberation Mono"/>
              </a:rPr>
              <a:t> </a:t>
            </a:r>
          </a:p>
          <a:p>
            <a:pPr marL="367904"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c1 </a:t>
            </a:r>
            <a:r>
              <a:rPr lang="en-US" altLang="zh-CN" sz="1425" dirty="0">
                <a:solidFill>
                  <a:srgbClr val="834689"/>
                </a:solidFill>
                <a:latin typeface="Liberation Mono"/>
              </a:rPr>
              <a:t>INT</a:t>
            </a:r>
            <a:r>
              <a:rPr lang="en-US" altLang="zh-CN" sz="1425" dirty="0">
                <a:solidFill>
                  <a:srgbClr val="999999"/>
                </a:solidFill>
                <a:latin typeface="Liberation Mono"/>
              </a:rPr>
              <a:t>,</a:t>
            </a:r>
            <a:r>
              <a:rPr lang="en-US" altLang="zh-CN" sz="1425" dirty="0">
                <a:solidFill>
                  <a:srgbClr val="000000"/>
                </a:solidFill>
                <a:latin typeface="Liberation Mono"/>
              </a:rPr>
              <a:t> </a:t>
            </a:r>
          </a:p>
          <a:p>
            <a:pPr marL="367904"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c2 </a:t>
            </a:r>
            <a:r>
              <a:rPr lang="en-US" altLang="zh-CN" sz="1425" dirty="0">
                <a:solidFill>
                  <a:srgbClr val="834689"/>
                </a:solidFill>
                <a:latin typeface="Liberation Mono"/>
              </a:rPr>
              <a:t>VARCHAR</a:t>
            </a:r>
            <a:r>
              <a:rPr lang="en-US" altLang="zh-CN" sz="1425" dirty="0">
                <a:solidFill>
                  <a:srgbClr val="999999"/>
                </a:solidFill>
                <a:latin typeface="Liberation Mono"/>
              </a:rPr>
              <a:t>(</a:t>
            </a:r>
            <a:r>
              <a:rPr lang="en-US" altLang="zh-CN" sz="1425" dirty="0">
                <a:solidFill>
                  <a:srgbClr val="990055"/>
                </a:solidFill>
                <a:latin typeface="Liberation Mono"/>
              </a:rPr>
              <a:t>20</a:t>
            </a:r>
            <a:r>
              <a:rPr lang="en-US" altLang="zh-CN" sz="1425" dirty="0">
                <a:solidFill>
                  <a:srgbClr val="999999"/>
                </a:solidFill>
                <a:latin typeface="Liberation Mono"/>
              </a:rPr>
              <a:t>)</a:t>
            </a:r>
            <a:r>
              <a:rPr lang="en-US" altLang="zh-CN" sz="1425" dirty="0">
                <a:solidFill>
                  <a:srgbClr val="000000"/>
                </a:solidFill>
                <a:latin typeface="Liberation Mono"/>
              </a:rPr>
              <a:t> </a:t>
            </a:r>
          </a:p>
          <a:p>
            <a:pPr marL="367904"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999999"/>
                </a:solidFill>
                <a:latin typeface="Liberation Mono"/>
              </a:rPr>
              <a:t>)</a:t>
            </a:r>
          </a:p>
          <a:p>
            <a:pPr marL="367904" indent="0">
              <a:buNone/>
            </a:pPr>
            <a:r>
              <a:rPr lang="en-US" altLang="zh-CN" sz="1425" dirty="0">
                <a:solidFill>
                  <a:srgbClr val="999999"/>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PARTITION</a:t>
            </a:r>
            <a:r>
              <a:rPr lang="en-US" altLang="zh-CN" sz="1425" dirty="0">
                <a:solidFill>
                  <a:srgbClr val="000000"/>
                </a:solidFill>
                <a:latin typeface="Liberation Mono"/>
              </a:rPr>
              <a:t> </a:t>
            </a:r>
            <a:r>
              <a:rPr lang="en-US" altLang="zh-CN" sz="1425" dirty="0">
                <a:solidFill>
                  <a:srgbClr val="0077AA"/>
                </a:solidFill>
                <a:latin typeface="Liberation Mono"/>
              </a:rPr>
              <a:t>BY</a:t>
            </a:r>
            <a:r>
              <a:rPr lang="en-US" altLang="zh-CN" sz="1425" dirty="0">
                <a:solidFill>
                  <a:srgbClr val="000000"/>
                </a:solidFill>
                <a:latin typeface="Liberation Mono"/>
              </a:rPr>
              <a:t> </a:t>
            </a:r>
            <a:r>
              <a:rPr lang="en-US" altLang="zh-CN" sz="1425" dirty="0">
                <a:solidFill>
                  <a:srgbClr val="0077AA"/>
                </a:solidFill>
                <a:latin typeface="Liberation Mono"/>
              </a:rPr>
              <a:t>HASH</a:t>
            </a:r>
            <a:r>
              <a:rPr lang="en-US" altLang="zh-CN" sz="1425" dirty="0">
                <a:solidFill>
                  <a:srgbClr val="999999"/>
                </a:solidFill>
                <a:latin typeface="Liberation Mono"/>
              </a:rPr>
              <a:t>(</a:t>
            </a:r>
            <a:r>
              <a:rPr lang="en-US" altLang="zh-CN" sz="1425" dirty="0">
                <a:solidFill>
                  <a:srgbClr val="000000"/>
                </a:solidFill>
                <a:latin typeface="Liberation Mono"/>
              </a:rPr>
              <a:t>c1</a:t>
            </a:r>
            <a:r>
              <a:rPr lang="en-US" altLang="zh-CN" sz="1425" dirty="0">
                <a:solidFill>
                  <a:srgbClr val="999999"/>
                </a:solidFill>
                <a:latin typeface="Liberation Mono"/>
              </a:rPr>
              <a:t>)</a:t>
            </a:r>
            <a:r>
              <a:rPr lang="en-US" altLang="zh-CN" sz="1425" dirty="0">
                <a:solidFill>
                  <a:srgbClr val="000000"/>
                </a:solidFill>
                <a:latin typeface="Liberation Mono"/>
              </a:rPr>
              <a:t> </a:t>
            </a:r>
          </a:p>
          <a:p>
            <a:pPr marL="367904"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PARTITIONS</a:t>
            </a:r>
            <a:r>
              <a:rPr lang="en-US" altLang="zh-CN" sz="1425" dirty="0">
                <a:solidFill>
                  <a:srgbClr val="000000"/>
                </a:solidFill>
                <a:latin typeface="Liberation Mono"/>
              </a:rPr>
              <a:t> </a:t>
            </a:r>
            <a:r>
              <a:rPr lang="en-US" altLang="zh-CN" sz="1425" dirty="0">
                <a:solidFill>
                  <a:srgbClr val="990055"/>
                </a:solidFill>
                <a:latin typeface="Liberation Mono"/>
              </a:rPr>
              <a:t>2</a:t>
            </a:r>
            <a:r>
              <a:rPr lang="en-US" altLang="zh-CN" sz="1425" dirty="0">
                <a:solidFill>
                  <a:srgbClr val="999999"/>
                </a:solidFill>
                <a:latin typeface="Liberation Mono"/>
              </a:rPr>
              <a:t>;</a:t>
            </a:r>
            <a:r>
              <a:rPr lang="en-US" altLang="zh-CN" sz="1425" dirty="0">
                <a:solidFill>
                  <a:srgbClr val="000000"/>
                </a:solidFill>
                <a:latin typeface="Liberation Mono"/>
              </a:rPr>
              <a:t> </a:t>
            </a:r>
          </a:p>
          <a:p>
            <a:pPr marL="367904" indent="0">
              <a:buNone/>
            </a:pPr>
            <a:r>
              <a:rPr lang="en-US" altLang="zh-CN" sz="1425" dirty="0">
                <a:solidFill>
                  <a:srgbClr val="555555"/>
                </a:solidFill>
                <a:latin typeface="Liberation Mono"/>
              </a:rPr>
              <a:t>Query OK, 0 rows affected (0.00 sec)</a:t>
            </a:r>
            <a:endParaRPr lang="zh-CN" altLang="en-US" sz="1425" dirty="0"/>
          </a:p>
          <a:p>
            <a:pPr marL="367904" lvl="1" indent="0">
              <a:buNone/>
            </a:pPr>
            <a:r>
              <a:rPr lang="en-US" altLang="zh-CN" sz="1425" dirty="0" err="1">
                <a:solidFill>
                  <a:srgbClr val="A67F59"/>
                </a:solidFill>
                <a:latin typeface="Liberation Mono"/>
              </a:rPr>
              <a:t>mysql</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SELECT</a:t>
            </a:r>
            <a:r>
              <a:rPr lang="zh-CN" altLang="en-US" sz="1425" dirty="0">
                <a:solidFill>
                  <a:srgbClr val="0077AA"/>
                </a:solidFill>
                <a:latin typeface="Liberation Mono"/>
              </a:rPr>
              <a:t> </a:t>
            </a:r>
            <a:r>
              <a:rPr lang="en-US" altLang="zh-CN" sz="1425" dirty="0">
                <a:solidFill>
                  <a:srgbClr val="0077AA"/>
                </a:solidFill>
                <a:latin typeface="Liberation Mono"/>
              </a:rPr>
              <a:t>TABLE_NAME</a:t>
            </a:r>
            <a:r>
              <a:rPr lang="en-US" altLang="zh-CN" sz="1425" dirty="0">
                <a:solidFill>
                  <a:srgbClr val="999999"/>
                </a:solidFill>
                <a:latin typeface="Liberation Mono"/>
              </a:rPr>
              <a:t>,</a:t>
            </a:r>
            <a:r>
              <a:rPr lang="en-US" altLang="zh-CN" sz="1425" dirty="0">
                <a:solidFill>
                  <a:srgbClr val="000000"/>
                </a:solidFill>
                <a:latin typeface="Liberation Mono"/>
              </a:rPr>
              <a:t>PARTITION_NAME</a:t>
            </a:r>
            <a:r>
              <a:rPr lang="en-US" altLang="zh-CN" sz="1425" dirty="0">
                <a:solidFill>
                  <a:srgbClr val="999999"/>
                </a:solidFill>
                <a:latin typeface="Liberation Mono"/>
              </a:rPr>
              <a:t>,</a:t>
            </a:r>
            <a:r>
              <a:rPr lang="en-US" altLang="zh-CN" sz="1425" dirty="0">
                <a:solidFill>
                  <a:srgbClr val="000000"/>
                </a:solidFill>
                <a:latin typeface="Liberation Mono"/>
              </a:rPr>
              <a:t>TABLE_ROWS</a:t>
            </a:r>
            <a:r>
              <a:rPr lang="en-US" altLang="zh-CN" sz="1425" dirty="0">
                <a:solidFill>
                  <a:srgbClr val="999999"/>
                </a:solidFill>
                <a:latin typeface="Liberation Mono"/>
              </a:rPr>
              <a:t>,</a:t>
            </a:r>
            <a:r>
              <a:rPr lang="en-US" altLang="zh-CN" sz="1425" dirty="0">
                <a:solidFill>
                  <a:srgbClr val="0077AA"/>
                </a:solidFill>
                <a:latin typeface="Liberation Mono"/>
              </a:rPr>
              <a:t>AVG_ROW_LENGTH</a:t>
            </a:r>
            <a:r>
              <a:rPr lang="en-US" altLang="zh-CN" sz="1425" dirty="0">
                <a:solidFill>
                  <a:srgbClr val="999999"/>
                </a:solidFill>
                <a:latin typeface="Liberation Mono"/>
              </a:rPr>
              <a:t>,</a:t>
            </a:r>
            <a:r>
              <a:rPr lang="zh-CN" altLang="en-US" sz="1425" dirty="0">
                <a:solidFill>
                  <a:srgbClr val="999999"/>
                </a:solidFill>
                <a:latin typeface="Liberation Mono"/>
              </a:rPr>
              <a:t> </a:t>
            </a:r>
            <a:r>
              <a:rPr lang="en-US" altLang="zh-CN" sz="1425" dirty="0">
                <a:solidFill>
                  <a:srgbClr val="000000"/>
                </a:solidFill>
                <a:latin typeface="Liberation Mono"/>
              </a:rPr>
              <a:t>DATA_LENGTH </a:t>
            </a:r>
          </a:p>
          <a:p>
            <a:pPr marL="367904" lvl="1"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FROM</a:t>
            </a:r>
            <a:r>
              <a:rPr lang="en-US" altLang="zh-CN" sz="1425" dirty="0">
                <a:solidFill>
                  <a:srgbClr val="000000"/>
                </a:solidFill>
                <a:latin typeface="Liberation Mono"/>
              </a:rPr>
              <a:t> INFORMATION_SCHEMA</a:t>
            </a:r>
            <a:r>
              <a:rPr lang="en-US" altLang="zh-CN" sz="1425" dirty="0">
                <a:solidFill>
                  <a:srgbClr val="999999"/>
                </a:solidFill>
                <a:latin typeface="Liberation Mono"/>
              </a:rPr>
              <a:t>.</a:t>
            </a:r>
            <a:r>
              <a:rPr lang="en-US" altLang="zh-CN" sz="1425" dirty="0">
                <a:solidFill>
                  <a:srgbClr val="0077AA"/>
                </a:solidFill>
                <a:latin typeface="Liberation Mono"/>
              </a:rPr>
              <a:t>PARTITIONS</a:t>
            </a:r>
            <a:r>
              <a:rPr lang="en-US" altLang="zh-CN" sz="1425" dirty="0">
                <a:solidFill>
                  <a:srgbClr val="000000"/>
                </a:solidFill>
                <a:latin typeface="Liberation Mono"/>
              </a:rPr>
              <a:t> </a:t>
            </a:r>
          </a:p>
          <a:p>
            <a:pPr marL="367904" lvl="1" indent="0">
              <a:buNone/>
            </a:pPr>
            <a:r>
              <a:rPr lang="en-US" altLang="zh-CN" sz="1425" dirty="0">
                <a:solidFill>
                  <a:srgbClr val="000000"/>
                </a:solidFill>
                <a:latin typeface="Liberation Mono"/>
              </a:rPr>
              <a:t>	</a:t>
            </a:r>
            <a:r>
              <a:rPr lang="en-US" altLang="zh-CN" sz="1425" dirty="0">
                <a:solidFill>
                  <a:srgbClr val="A67F59"/>
                </a:solidFill>
                <a:latin typeface="Liberation Mono"/>
              </a:rPr>
              <a:t>&gt;</a:t>
            </a:r>
            <a:r>
              <a:rPr lang="en-US" altLang="zh-CN" sz="1425" dirty="0">
                <a:solidFill>
                  <a:srgbClr val="000000"/>
                </a:solidFill>
                <a:latin typeface="Liberation Mono"/>
              </a:rPr>
              <a:t> </a:t>
            </a:r>
            <a:r>
              <a:rPr lang="en-US" altLang="zh-CN" sz="1425" dirty="0">
                <a:solidFill>
                  <a:srgbClr val="0077AA"/>
                </a:solidFill>
                <a:latin typeface="Liberation Mono"/>
              </a:rPr>
              <a:t>WHERE</a:t>
            </a:r>
            <a:r>
              <a:rPr lang="en-US" altLang="zh-CN" sz="1425" dirty="0">
                <a:solidFill>
                  <a:srgbClr val="000000"/>
                </a:solidFill>
                <a:latin typeface="Liberation Mono"/>
              </a:rPr>
              <a:t> TABLE_SCHEMA </a:t>
            </a:r>
            <a:r>
              <a:rPr lang="en-US" altLang="zh-CN" sz="1425" dirty="0">
                <a:solidFill>
                  <a:srgbClr val="A67F59"/>
                </a:solidFill>
                <a:latin typeface="Liberation Mono"/>
              </a:rPr>
              <a:t>=</a:t>
            </a:r>
            <a:r>
              <a:rPr lang="en-US" altLang="zh-CN" sz="1425" dirty="0">
                <a:solidFill>
                  <a:srgbClr val="000000"/>
                </a:solidFill>
                <a:latin typeface="Liberation Mono"/>
              </a:rPr>
              <a:t> </a:t>
            </a:r>
            <a:r>
              <a:rPr lang="en-US" altLang="zh-CN" sz="1425" dirty="0">
                <a:solidFill>
                  <a:srgbClr val="669900"/>
                </a:solidFill>
                <a:latin typeface="Liberation Mono"/>
              </a:rPr>
              <a:t>'p'</a:t>
            </a:r>
            <a:r>
              <a:rPr lang="en-US" altLang="zh-CN" sz="1425" dirty="0">
                <a:solidFill>
                  <a:srgbClr val="000000"/>
                </a:solidFill>
                <a:latin typeface="Liberation Mono"/>
              </a:rPr>
              <a:t> </a:t>
            </a:r>
            <a:r>
              <a:rPr lang="en-US" altLang="zh-CN" sz="1425" dirty="0">
                <a:solidFill>
                  <a:srgbClr val="A67F59"/>
                </a:solidFill>
                <a:latin typeface="Liberation Mono"/>
              </a:rPr>
              <a:t>AND</a:t>
            </a:r>
            <a:r>
              <a:rPr lang="en-US" altLang="zh-CN" sz="1425" dirty="0">
                <a:solidFill>
                  <a:srgbClr val="000000"/>
                </a:solidFill>
                <a:latin typeface="Liberation Mono"/>
              </a:rPr>
              <a:t> </a:t>
            </a:r>
            <a:r>
              <a:rPr lang="en-US" altLang="zh-CN" sz="1425" dirty="0">
                <a:solidFill>
                  <a:srgbClr val="0077AA"/>
                </a:solidFill>
                <a:latin typeface="Liberation Mono"/>
              </a:rPr>
              <a:t>TABLE_NAME</a:t>
            </a:r>
            <a:r>
              <a:rPr lang="en-US" altLang="zh-CN" sz="1425" dirty="0">
                <a:solidFill>
                  <a:srgbClr val="000000"/>
                </a:solidFill>
                <a:latin typeface="Liberation Mono"/>
              </a:rPr>
              <a:t> </a:t>
            </a:r>
            <a:r>
              <a:rPr lang="en-US" altLang="zh-CN" sz="1425" dirty="0">
                <a:solidFill>
                  <a:srgbClr val="A67F59"/>
                </a:solidFill>
                <a:latin typeface="Liberation Mono"/>
              </a:rPr>
              <a:t>=</a:t>
            </a:r>
            <a:r>
              <a:rPr lang="en-US" altLang="zh-CN" sz="1425" dirty="0">
                <a:solidFill>
                  <a:srgbClr val="669900"/>
                </a:solidFill>
                <a:latin typeface="Liberation Mono"/>
              </a:rPr>
              <a:t>'</a:t>
            </a:r>
            <a:r>
              <a:rPr lang="en-US" altLang="zh-CN" sz="1425" dirty="0" err="1">
                <a:solidFill>
                  <a:srgbClr val="669900"/>
                </a:solidFill>
                <a:latin typeface="Liberation Mono"/>
              </a:rPr>
              <a:t>th</a:t>
            </a:r>
            <a:r>
              <a:rPr lang="en-US" altLang="zh-CN" sz="1425" dirty="0">
                <a:solidFill>
                  <a:srgbClr val="669900"/>
                </a:solidFill>
                <a:latin typeface="Liberation Mono"/>
              </a:rPr>
              <a:t>’</a:t>
            </a:r>
            <a:r>
              <a:rPr lang="en-US" altLang="zh-CN" sz="1425" dirty="0">
                <a:solidFill>
                  <a:srgbClr val="999999"/>
                </a:solidFill>
                <a:latin typeface="Liberation Mono"/>
              </a:rPr>
              <a:t>;</a:t>
            </a:r>
            <a:r>
              <a:rPr lang="en-US" altLang="zh-CN" sz="1425" dirty="0">
                <a:solidFill>
                  <a:srgbClr val="000000"/>
                </a:solidFill>
                <a:latin typeface="Liberation Mono"/>
              </a:rPr>
              <a:t> </a:t>
            </a:r>
          </a:p>
          <a:p>
            <a:pPr marL="342900" lvl="1" indent="0">
              <a:buNone/>
            </a:pPr>
            <a:r>
              <a:rPr lang="en-US" altLang="zh-CN" sz="1350" dirty="0">
                <a:solidFill>
                  <a:srgbClr val="999999"/>
                </a:solidFill>
                <a:latin typeface="Liberation Mono"/>
              </a:rPr>
              <a:t>+----------------+---------------------+----------------+----------------------+-----------------+</a:t>
            </a:r>
            <a:r>
              <a:rPr lang="en-US" altLang="zh-CN" sz="1350" dirty="0">
                <a:solidFill>
                  <a:srgbClr val="000000"/>
                </a:solidFill>
                <a:latin typeface="Liberation Mono"/>
              </a:rPr>
              <a:t> </a:t>
            </a:r>
          </a:p>
          <a:p>
            <a:pPr marL="342900" lvl="1" indent="0">
              <a:buNone/>
            </a:pPr>
            <a:r>
              <a:rPr lang="en-US" altLang="zh-CN" sz="1050" dirty="0">
                <a:solidFill>
                  <a:srgbClr val="999999"/>
                </a:solidFill>
                <a:latin typeface="Liberation Mono"/>
              </a:rPr>
              <a:t>|</a:t>
            </a:r>
            <a:r>
              <a:rPr lang="en-US" altLang="zh-CN" sz="1050" dirty="0">
                <a:solidFill>
                  <a:srgbClr val="555555"/>
                </a:solidFill>
                <a:latin typeface="Liberation Mono"/>
              </a:rPr>
              <a:t> TABLE_NAME </a:t>
            </a:r>
            <a:r>
              <a:rPr lang="zh-CN" altLang="en-US"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PARTITION_NAME</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TABLE_ROWS</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AVG_ROW_LENGTH</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555555"/>
                </a:solidFill>
                <a:latin typeface="Liberation Mono"/>
              </a:rPr>
              <a:t> DATA_LENGTH</a:t>
            </a:r>
            <a:r>
              <a:rPr lang="zh-CN" altLang="en-US" sz="1050" dirty="0">
                <a:solidFill>
                  <a:srgbClr val="555555"/>
                </a:solidFill>
                <a:latin typeface="Liberation Mono"/>
              </a:rPr>
              <a:t> </a:t>
            </a:r>
            <a:r>
              <a:rPr lang="en-US" altLang="zh-CN" sz="1050" dirty="0">
                <a:solidFill>
                  <a:srgbClr val="555555"/>
                </a:solidFill>
                <a:latin typeface="Liberation Mono"/>
              </a:rPr>
              <a:t> </a:t>
            </a:r>
            <a:r>
              <a:rPr lang="en-US" altLang="zh-CN" sz="1050" dirty="0">
                <a:solidFill>
                  <a:srgbClr val="999999"/>
                </a:solidFill>
                <a:latin typeface="Liberation Mono"/>
              </a:rPr>
              <a:t>|</a:t>
            </a:r>
            <a:r>
              <a:rPr lang="en-US" altLang="zh-CN" sz="1050" dirty="0">
                <a:solidFill>
                  <a:srgbClr val="000000"/>
                </a:solidFill>
                <a:latin typeface="Liberation Mono"/>
              </a:rPr>
              <a:t> </a:t>
            </a:r>
          </a:p>
          <a:p>
            <a:pPr marL="342900" lvl="1" indent="0">
              <a:buNone/>
            </a:pPr>
            <a:r>
              <a:rPr lang="en-US" altLang="zh-CN" sz="1350" dirty="0">
                <a:solidFill>
                  <a:srgbClr val="999999"/>
                </a:solidFill>
                <a:latin typeface="Liberation Mono"/>
              </a:rPr>
              <a:t>+----------------+---------------------+----------------+----------------------+-----------------+</a:t>
            </a:r>
            <a:r>
              <a:rPr lang="en-US" altLang="zh-CN" sz="1350" dirty="0">
                <a:solidFill>
                  <a:srgbClr val="000000"/>
                </a:solidFill>
                <a:latin typeface="Liberation Mono"/>
              </a:rPr>
              <a:t> </a:t>
            </a:r>
          </a:p>
          <a:p>
            <a:pPr marL="342900" lvl="1" indent="0">
              <a:buNone/>
            </a:pPr>
            <a:r>
              <a:rPr lang="en-US" altLang="zh-CN" sz="1350" dirty="0">
                <a:solidFill>
                  <a:srgbClr val="999999"/>
                </a:solidFill>
                <a:latin typeface="Liberation Mono"/>
              </a:rPr>
              <a:t>|</a:t>
            </a:r>
            <a:r>
              <a:rPr lang="en-US" altLang="zh-CN" sz="1350" dirty="0">
                <a:solidFill>
                  <a:srgbClr val="555555"/>
                </a:solidFill>
                <a:latin typeface="Liberation Mono"/>
              </a:rPr>
              <a:t> </a:t>
            </a:r>
            <a:r>
              <a:rPr lang="en-US" altLang="zh-CN" sz="1350" dirty="0" err="1">
                <a:solidFill>
                  <a:srgbClr val="555555"/>
                </a:solidFill>
                <a:latin typeface="Liberation Mono"/>
              </a:rPr>
              <a:t>th</a:t>
            </a:r>
            <a:r>
              <a:rPr lang="zh-CN" altLang="en-US" sz="1350" dirty="0">
                <a:solidFill>
                  <a:srgbClr val="555555"/>
                </a:solidFill>
                <a:latin typeface="Liberation Mono"/>
              </a:rPr>
              <a:t>                </a:t>
            </a:r>
            <a:r>
              <a:rPr lang="en-US" altLang="zh-CN"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p0 </a:t>
            </a:r>
            <a:r>
              <a:rPr lang="zh-CN" altLang="en-US"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zh-CN" altLang="en-US" sz="1350" dirty="0">
                <a:solidFill>
                  <a:srgbClr val="999999"/>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en-US" altLang="zh-CN" sz="1350" dirty="0">
                <a:solidFill>
                  <a:srgbClr val="000000"/>
                </a:solidFill>
                <a:latin typeface="Liberation Mono"/>
              </a:rPr>
              <a:t> </a:t>
            </a:r>
          </a:p>
          <a:p>
            <a:pPr marL="342900" lvl="1" indent="0">
              <a:buNone/>
            </a:pPr>
            <a:r>
              <a:rPr lang="en-US" altLang="zh-CN" sz="1350" dirty="0">
                <a:solidFill>
                  <a:srgbClr val="999999"/>
                </a:solidFill>
                <a:latin typeface="Liberation Mono"/>
              </a:rPr>
              <a:t>|</a:t>
            </a:r>
            <a:r>
              <a:rPr lang="en-US" altLang="zh-CN" sz="1350" dirty="0">
                <a:solidFill>
                  <a:srgbClr val="555555"/>
                </a:solidFill>
                <a:latin typeface="Liberation Mono"/>
              </a:rPr>
              <a:t> </a:t>
            </a:r>
            <a:r>
              <a:rPr lang="en-US" altLang="zh-CN" sz="1350" dirty="0" err="1">
                <a:solidFill>
                  <a:srgbClr val="555555"/>
                </a:solidFill>
                <a:latin typeface="Liberation Mono"/>
              </a:rPr>
              <a:t>th</a:t>
            </a:r>
            <a:r>
              <a:rPr lang="zh-CN" altLang="en-US"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p1 </a:t>
            </a:r>
            <a:r>
              <a:rPr lang="zh-CN" altLang="en-US" sz="1350" dirty="0">
                <a:solidFill>
                  <a:srgbClr val="555555"/>
                </a:solidFill>
                <a:latin typeface="Liberation Mono"/>
              </a:rPr>
              <a:t>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r>
              <a:rPr lang="zh-CN" altLang="en-US" sz="1350" dirty="0">
                <a:solidFill>
                  <a:srgbClr val="999999"/>
                </a:solidFill>
                <a:latin typeface="Liberation Mono"/>
              </a:rPr>
              <a:t>                          </a:t>
            </a:r>
            <a:r>
              <a:rPr lang="en-US" altLang="zh-CN" sz="1350" dirty="0">
                <a:solidFill>
                  <a:srgbClr val="555555"/>
                </a:solidFill>
                <a:latin typeface="Liberation Mono"/>
              </a:rPr>
              <a:t> 0 </a:t>
            </a:r>
            <a:r>
              <a:rPr lang="en-US" altLang="zh-CN" sz="1350" dirty="0">
                <a:solidFill>
                  <a:srgbClr val="999999"/>
                </a:solidFill>
                <a:latin typeface="Liberation Mono"/>
              </a:rPr>
              <a:t>|</a:t>
            </a:r>
            <a:r>
              <a:rPr lang="en-US" altLang="zh-CN" sz="1350" dirty="0">
                <a:solidFill>
                  <a:srgbClr val="555555"/>
                </a:solidFill>
                <a:latin typeface="Liberation Mono"/>
              </a:rPr>
              <a:t> </a:t>
            </a:r>
            <a:r>
              <a:rPr lang="zh-CN" altLang="en-US" sz="1350" dirty="0">
                <a:solidFill>
                  <a:srgbClr val="555555"/>
                </a:solidFill>
                <a:latin typeface="Liberation Mono"/>
              </a:rPr>
              <a:t>                   </a:t>
            </a:r>
            <a:r>
              <a:rPr lang="en-US" altLang="zh-CN" sz="1350" dirty="0">
                <a:solidFill>
                  <a:srgbClr val="555555"/>
                </a:solidFill>
                <a:latin typeface="Liberation Mono"/>
              </a:rPr>
              <a:t>0 </a:t>
            </a:r>
            <a:r>
              <a:rPr lang="en-US" altLang="zh-CN" sz="1350" dirty="0">
                <a:solidFill>
                  <a:srgbClr val="999999"/>
                </a:solidFill>
                <a:latin typeface="Liberation Mono"/>
              </a:rPr>
              <a:t>|</a:t>
            </a:r>
            <a:endParaRPr lang="en-US" altLang="zh-CN" sz="1350" dirty="0">
              <a:solidFill>
                <a:srgbClr val="000000"/>
              </a:solidFill>
              <a:latin typeface="Liberation Mono"/>
            </a:endParaRPr>
          </a:p>
          <a:p>
            <a:pPr marL="342900" lvl="1" indent="0">
              <a:buNone/>
            </a:pPr>
            <a:r>
              <a:rPr lang="en-US" altLang="zh-CN" sz="1350" dirty="0">
                <a:solidFill>
                  <a:srgbClr val="999999"/>
                </a:solidFill>
                <a:latin typeface="Liberation Mono"/>
              </a:rPr>
              <a:t>+----------------+---------------------+----------------+----------------------+-----------------+</a:t>
            </a:r>
            <a:r>
              <a:rPr lang="en-US" altLang="zh-CN" sz="1350" dirty="0">
                <a:solidFill>
                  <a:srgbClr val="000000"/>
                </a:solidFill>
                <a:latin typeface="Liberation Mono"/>
              </a:rPr>
              <a:t> </a:t>
            </a:r>
          </a:p>
          <a:p>
            <a:pPr marL="342900" lvl="1" indent="0">
              <a:buNone/>
            </a:pPr>
            <a:r>
              <a:rPr lang="en-US" altLang="zh-CN" sz="1350" dirty="0">
                <a:solidFill>
                  <a:srgbClr val="555555"/>
                </a:solidFill>
                <a:latin typeface="Liberation Mono"/>
              </a:rPr>
              <a:t>2 rows in set (0.00 sec)</a:t>
            </a:r>
            <a:endParaRPr lang="zh-CN" altLang="en-US" sz="1350"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52</a:t>
            </a:fld>
            <a:endParaRPr lang="zh-CN" altLang="en-US" dirty="0"/>
          </a:p>
        </p:txBody>
      </p:sp>
    </p:spTree>
    <p:extLst>
      <p:ext uri="{BB962C8B-B14F-4D97-AF65-F5344CB8AC3E}">
        <p14:creationId xmlns:p14="http://schemas.microsoft.com/office/powerpoint/2010/main" val="1018141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07504" y="105708"/>
            <a:ext cx="6624736"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a:bodyPr>
          <a:lstStyle/>
          <a:p>
            <a:r>
              <a:rPr lang="en-US" altLang="zh-CN" b="1" dirty="0"/>
              <a:t>Handling of NULL with HASH and KEY partitioning </a:t>
            </a:r>
          </a:p>
          <a:p>
            <a:pPr lvl="1"/>
            <a:r>
              <a:rPr lang="en-US" altLang="zh-CN" dirty="0"/>
              <a:t>Any partition expression that yields a </a:t>
            </a:r>
            <a:r>
              <a:rPr lang="en-US" altLang="zh-CN" dirty="0">
                <a:solidFill>
                  <a:srgbClr val="FF0000"/>
                </a:solidFill>
              </a:rPr>
              <a:t>NULL</a:t>
            </a:r>
            <a:r>
              <a:rPr lang="en-US" altLang="zh-CN" dirty="0"/>
              <a:t> value is treated as though its return value were </a:t>
            </a:r>
            <a:r>
              <a:rPr lang="en-US" altLang="zh-CN" dirty="0">
                <a:solidFill>
                  <a:srgbClr val="FF0000"/>
                </a:solidFill>
              </a:rPr>
              <a:t>zero</a:t>
            </a:r>
            <a:r>
              <a:rPr lang="en-US" altLang="zh-CN" dirty="0"/>
              <a:t>. </a:t>
            </a: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INSERT</a:t>
            </a:r>
            <a:r>
              <a:rPr lang="en-US" altLang="zh-CN" sz="1500" dirty="0">
                <a:solidFill>
                  <a:srgbClr val="000000"/>
                </a:solidFill>
                <a:latin typeface="Liberation Mono"/>
              </a:rPr>
              <a:t>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err="1">
                <a:solidFill>
                  <a:srgbClr val="000000"/>
                </a:solidFill>
                <a:latin typeface="Liberation Mono"/>
              </a:rPr>
              <a:t>th</a:t>
            </a:r>
            <a:r>
              <a:rPr lang="en-US" altLang="zh-CN" sz="1500" dirty="0">
                <a:solidFill>
                  <a:srgbClr val="000000"/>
                </a:solidFill>
                <a:latin typeface="Liberation Mono"/>
              </a:rPr>
              <a:t>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a:t>
            </a:r>
            <a:r>
              <a:rPr lang="en-US" altLang="zh-CN" sz="1500" dirty="0" err="1">
                <a:solidFill>
                  <a:srgbClr val="669900"/>
                </a:solidFill>
                <a:latin typeface="Liberation Mono"/>
              </a:rPr>
              <a:t>mothra</a:t>
            </a:r>
            <a:r>
              <a:rPr lang="en-US" altLang="zh-CN" sz="1500" dirty="0">
                <a:solidFill>
                  <a:srgbClr val="669900"/>
                </a:solidFill>
                <a:latin typeface="Liberation Mono"/>
              </a:rPr>
              <a:t>'</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a:t>
            </a:r>
            <a:r>
              <a:rPr lang="en-US" altLang="zh-CN" sz="1500" dirty="0" err="1">
                <a:solidFill>
                  <a:srgbClr val="669900"/>
                </a:solidFill>
                <a:latin typeface="Liberation Mono"/>
              </a:rPr>
              <a:t>gigan</a:t>
            </a:r>
            <a:r>
              <a:rPr lang="en-US" altLang="zh-CN" sz="1500" dirty="0">
                <a:solidFill>
                  <a:srgbClr val="669900"/>
                </a:solidFill>
                <a:latin typeface="Liberation Mono"/>
              </a:rPr>
              <a:t>’</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Query OK, 1 row affected (0.00 sec)</a:t>
            </a:r>
            <a:r>
              <a:rPr lang="en-US" altLang="zh-CN" sz="1500" dirty="0">
                <a:solidFill>
                  <a:srgbClr val="000000"/>
                </a:solidFill>
                <a:latin typeface="Liberation Mono"/>
              </a:rPr>
              <a:t> </a:t>
            </a:r>
          </a:p>
          <a:p>
            <a:pPr marL="269081" indent="0">
              <a:buNone/>
            </a:pPr>
            <a:endParaRPr lang="en-US" altLang="zh-CN" sz="1500" dirty="0">
              <a:solidFill>
                <a:srgbClr val="000000"/>
              </a:solidFill>
              <a:latin typeface="Liberation Mono"/>
            </a:endParaRP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a:t>
            </a:r>
            <a:r>
              <a:rPr lang="en-US" altLang="zh-CN" sz="1500" dirty="0" err="1">
                <a:solidFill>
                  <a:srgbClr val="000000"/>
                </a:solidFill>
                <a:latin typeface="Liberation Mono"/>
              </a:rPr>
              <a:t>th</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c1</a:t>
            </a:r>
            <a:r>
              <a:rPr lang="zh-CN" altLang="en-US" sz="1500" dirty="0">
                <a:solidFill>
                  <a:srgbClr val="555555"/>
                </a:solidFill>
                <a:latin typeface="Liberation Mono"/>
              </a:rPr>
              <a:t>     </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c2</a:t>
            </a:r>
            <a:r>
              <a:rPr lang="zh-CN" altLang="en-US" sz="1500" dirty="0">
                <a:solidFill>
                  <a:srgbClr val="555555"/>
                </a:solidFill>
                <a:latin typeface="Liberation Mono"/>
              </a:rPr>
              <a:t>         </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NULL </a:t>
            </a:r>
            <a:r>
              <a:rPr lang="en-US" altLang="zh-CN" sz="1500" dirty="0">
                <a:solidFill>
                  <a:srgbClr val="999999"/>
                </a:solidFill>
                <a:latin typeface="Liberation Mono"/>
              </a:rPr>
              <a:t>|</a:t>
            </a:r>
            <a:r>
              <a:rPr lang="en-US" altLang="zh-CN" sz="1500" dirty="0">
                <a:solidFill>
                  <a:srgbClr val="555555"/>
                </a:solidFill>
                <a:latin typeface="Liberation Mono"/>
              </a:rPr>
              <a:t> </a:t>
            </a:r>
            <a:r>
              <a:rPr lang="en-US" altLang="zh-CN" sz="1500" dirty="0" err="1">
                <a:solidFill>
                  <a:srgbClr val="555555"/>
                </a:solidFill>
                <a:latin typeface="Liberation Mono"/>
              </a:rPr>
              <a:t>mothra</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0 </a:t>
            </a:r>
            <a:r>
              <a:rPr lang="zh-CN" altLang="en-US"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a:t>
            </a:r>
            <a:r>
              <a:rPr lang="en-US" altLang="zh-CN" sz="1500" dirty="0" err="1">
                <a:solidFill>
                  <a:srgbClr val="555555"/>
                </a:solidFill>
                <a:latin typeface="Liberation Mono"/>
              </a:rPr>
              <a:t>gigan</a:t>
            </a:r>
            <a:r>
              <a:rPr lang="zh-CN" altLang="en-US" sz="1500" dirty="0">
                <a:solidFill>
                  <a:srgbClr val="555555"/>
                </a:solidFill>
                <a:latin typeface="Liberation Mono"/>
              </a:rPr>
              <a:t>   </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2 rows in set (0.01 sec)</a:t>
            </a:r>
            <a:endParaRPr lang="zh-CN" altLang="en-US" sz="1500"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53</a:t>
            </a:fld>
            <a:endParaRPr lang="zh-CN" altLang="en-US" dirty="0"/>
          </a:p>
        </p:txBody>
      </p:sp>
    </p:spTree>
    <p:extLst>
      <p:ext uri="{BB962C8B-B14F-4D97-AF65-F5344CB8AC3E}">
        <p14:creationId xmlns:p14="http://schemas.microsoft.com/office/powerpoint/2010/main" val="9513871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4B61AD-2687-7844-8417-B1108CF0AF76}"/>
              </a:ext>
            </a:extLst>
          </p:cNvPr>
          <p:cNvSpPr>
            <a:spLocks noGrp="1"/>
          </p:cNvSpPr>
          <p:nvPr>
            <p:ph type="title"/>
          </p:nvPr>
        </p:nvSpPr>
        <p:spPr>
          <a:xfrm>
            <a:off x="179512" y="105708"/>
            <a:ext cx="6552728" cy="413814"/>
          </a:xfrm>
        </p:spPr>
        <p:txBody>
          <a:bodyPr/>
          <a:lstStyle/>
          <a:p>
            <a:r>
              <a:rPr kumimoji="1" lang="en-US" altLang="zh-CN" dirty="0"/>
              <a:t>How MySQL Partitioning Handles NULL</a:t>
            </a:r>
            <a:endParaRPr kumimoji="1" lang="zh-CN" altLang="en-US" dirty="0"/>
          </a:p>
        </p:txBody>
      </p:sp>
      <p:sp>
        <p:nvSpPr>
          <p:cNvPr id="3" name="内容占位符 2">
            <a:extLst>
              <a:ext uri="{FF2B5EF4-FFF2-40B4-BE49-F238E27FC236}">
                <a16:creationId xmlns:a16="http://schemas.microsoft.com/office/drawing/2014/main" id="{9D4C9416-53F9-DE4E-9A79-8D8BBC621F0A}"/>
              </a:ext>
            </a:extLst>
          </p:cNvPr>
          <p:cNvSpPr>
            <a:spLocks noGrp="1"/>
          </p:cNvSpPr>
          <p:nvPr>
            <p:ph idx="1"/>
          </p:nvPr>
        </p:nvSpPr>
        <p:spPr/>
        <p:txBody>
          <a:bodyPr>
            <a:normAutofit/>
          </a:bodyPr>
          <a:lstStyle/>
          <a:p>
            <a:r>
              <a:rPr lang="en-US" altLang="zh-CN" b="1" dirty="0"/>
              <a:t>Handling of NULL with HASH and KEY partitioning </a:t>
            </a:r>
          </a:p>
          <a:p>
            <a:pPr marL="367904"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SELECT</a:t>
            </a:r>
            <a:r>
              <a:rPr lang="zh-CN" altLang="en-US" dirty="0">
                <a:solidFill>
                  <a:srgbClr val="0077AA"/>
                </a:solidFill>
                <a:latin typeface="Liberation Mono"/>
              </a:rPr>
              <a:t> </a:t>
            </a:r>
            <a:r>
              <a:rPr lang="en-US" altLang="zh-CN" dirty="0">
                <a:solidFill>
                  <a:srgbClr val="0077AA"/>
                </a:solidFill>
                <a:latin typeface="Liberation Mono"/>
              </a:rPr>
              <a:t>TABLE_NAME</a:t>
            </a:r>
            <a:r>
              <a:rPr lang="en-US" altLang="zh-CN" dirty="0">
                <a:solidFill>
                  <a:srgbClr val="999999"/>
                </a:solidFill>
                <a:latin typeface="Liberation Mono"/>
              </a:rPr>
              <a:t>,</a:t>
            </a:r>
            <a:r>
              <a:rPr lang="en-US" altLang="zh-CN" dirty="0">
                <a:solidFill>
                  <a:srgbClr val="000000"/>
                </a:solidFill>
                <a:latin typeface="Liberation Mono"/>
              </a:rPr>
              <a:t>PARTITION_NAME</a:t>
            </a:r>
            <a:r>
              <a:rPr lang="en-US" altLang="zh-CN" dirty="0">
                <a:solidFill>
                  <a:srgbClr val="999999"/>
                </a:solidFill>
                <a:latin typeface="Liberation Mono"/>
              </a:rPr>
              <a:t>,</a:t>
            </a:r>
            <a:r>
              <a:rPr lang="en-US" altLang="zh-CN" dirty="0">
                <a:solidFill>
                  <a:srgbClr val="000000"/>
                </a:solidFill>
                <a:latin typeface="Liberation Mono"/>
              </a:rPr>
              <a:t>TABLE_ROWS</a:t>
            </a:r>
            <a:r>
              <a:rPr lang="en-US" altLang="zh-CN" dirty="0">
                <a:solidFill>
                  <a:srgbClr val="999999"/>
                </a:solidFill>
                <a:latin typeface="Liberation Mono"/>
              </a:rPr>
              <a:t>,</a:t>
            </a:r>
            <a:r>
              <a:rPr lang="en-US" altLang="zh-CN" dirty="0">
                <a:solidFill>
                  <a:srgbClr val="0077AA"/>
                </a:solidFill>
                <a:latin typeface="Liberation Mono"/>
              </a:rPr>
              <a:t>AVG_ROW_LENGTH</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999999"/>
                </a:solidFill>
                <a:latin typeface="Liberation Mono"/>
              </a:rPr>
              <a:t>			</a:t>
            </a:r>
            <a:r>
              <a:rPr lang="en-US" altLang="zh-CN" dirty="0">
                <a:solidFill>
                  <a:srgbClr val="000000"/>
                </a:solidFill>
                <a:latin typeface="Liberation Mono"/>
              </a:rPr>
              <a:t>DATA_LENGTH </a:t>
            </a:r>
          </a:p>
          <a:p>
            <a:pPr marL="367904"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INFORMATION_SCHEMA</a:t>
            </a:r>
            <a:r>
              <a:rPr lang="en-US" altLang="zh-CN" dirty="0">
                <a:solidFill>
                  <a:srgbClr val="999999"/>
                </a:solidFill>
                <a:latin typeface="Liberation Mono"/>
              </a:rPr>
              <a:t>.</a:t>
            </a:r>
            <a:r>
              <a:rPr lang="en-US" altLang="zh-CN" dirty="0">
                <a:solidFill>
                  <a:srgbClr val="0077AA"/>
                </a:solidFill>
                <a:latin typeface="Liberation Mono"/>
              </a:rPr>
              <a:t>PARTITIONS</a:t>
            </a:r>
            <a:r>
              <a:rPr lang="en-US" altLang="zh-CN" dirty="0">
                <a:solidFill>
                  <a:srgbClr val="000000"/>
                </a:solidFill>
                <a:latin typeface="Liberation Mono"/>
              </a:rPr>
              <a:t> </a:t>
            </a:r>
          </a:p>
          <a:p>
            <a:pPr marL="367904" lvl="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WHERE</a:t>
            </a:r>
            <a:r>
              <a:rPr lang="en-US" altLang="zh-CN" dirty="0">
                <a:solidFill>
                  <a:srgbClr val="000000"/>
                </a:solidFill>
                <a:latin typeface="Liberation Mono"/>
              </a:rPr>
              <a:t> TABLE_SCHEMA </a:t>
            </a:r>
            <a:r>
              <a:rPr lang="en-US" altLang="zh-CN" dirty="0">
                <a:solidFill>
                  <a:srgbClr val="A67F5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'p'</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a:solidFill>
                  <a:srgbClr val="0077AA"/>
                </a:solidFill>
                <a:latin typeface="Liberation Mono"/>
              </a:rPr>
              <a:t>TABLE_NAME</a:t>
            </a:r>
            <a:r>
              <a:rPr lang="en-US" altLang="zh-CN" dirty="0">
                <a:solidFill>
                  <a:srgbClr val="000000"/>
                </a:solidFill>
                <a:latin typeface="Liberation Mono"/>
              </a:rPr>
              <a:t> </a:t>
            </a:r>
            <a:r>
              <a:rPr lang="en-US" altLang="zh-CN" dirty="0">
                <a:solidFill>
                  <a:srgbClr val="A67F59"/>
                </a:solidFill>
                <a:latin typeface="Liberation Mono"/>
              </a:rPr>
              <a:t>=</a:t>
            </a:r>
            <a:r>
              <a:rPr lang="en-US" altLang="zh-CN" dirty="0">
                <a:solidFill>
                  <a:srgbClr val="669900"/>
                </a:solidFill>
                <a:latin typeface="Liberation Mono"/>
              </a:rPr>
              <a:t>'</a:t>
            </a:r>
            <a:r>
              <a:rPr lang="en-US" altLang="zh-CN" dirty="0" err="1">
                <a:solidFill>
                  <a:srgbClr val="669900"/>
                </a:solidFill>
                <a:latin typeface="Liberation Mono"/>
              </a:rPr>
              <a:t>th</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sz="1200" dirty="0">
                <a:solidFill>
                  <a:srgbClr val="999999"/>
                </a:solidFill>
                <a:latin typeface="Liberation Mono"/>
              </a:rPr>
              <a:t>|</a:t>
            </a:r>
            <a:r>
              <a:rPr lang="en-US" altLang="zh-CN" sz="1200" dirty="0">
                <a:solidFill>
                  <a:srgbClr val="555555"/>
                </a:solidFill>
                <a:latin typeface="Liberation Mono"/>
              </a:rPr>
              <a:t> TABLE_NAME </a:t>
            </a:r>
            <a:r>
              <a:rPr lang="zh-CN" altLang="en-US"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PARTITION_NAME</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TABLE_ROWS</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AVG_ROW_LENGTH</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555555"/>
                </a:solidFill>
                <a:latin typeface="Liberation Mono"/>
              </a:rPr>
              <a:t> DATA_LENGTH</a:t>
            </a:r>
            <a:r>
              <a:rPr lang="zh-CN" altLang="en-US" sz="1200" dirty="0">
                <a:solidFill>
                  <a:srgbClr val="555555"/>
                </a:solidFill>
                <a:latin typeface="Liberation Mono"/>
              </a:rPr>
              <a:t> </a:t>
            </a:r>
            <a:r>
              <a:rPr lang="en-US" altLang="zh-CN" sz="1200" dirty="0">
                <a:solidFill>
                  <a:srgbClr val="555555"/>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th</a:t>
            </a:r>
            <a:r>
              <a:rPr lang="zh-CN" altLang="en-US" dirty="0">
                <a:solidFill>
                  <a:srgbClr val="555555"/>
                </a:solidFill>
                <a:latin typeface="Liberation Mono"/>
              </a:rPr>
              <a:t>                </a:t>
            </a:r>
            <a:r>
              <a:rPr lang="en-US" altLang="zh-CN"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p0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20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en-US" altLang="zh-CN" dirty="0" err="1">
                <a:solidFill>
                  <a:srgbClr val="555555"/>
                </a:solidFill>
                <a:latin typeface="Liberation Mono"/>
              </a:rPr>
              <a:t>th</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p1 </a:t>
            </a:r>
            <a:r>
              <a:rPr lang="zh-CN" altLang="en-US" dirty="0">
                <a:solidFill>
                  <a:srgbClr val="555555"/>
                </a:solidFill>
                <a:latin typeface="Liberation Mono"/>
              </a:rPr>
              <a:t>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zh-CN" altLang="en-US" dirty="0">
                <a:solidFill>
                  <a:srgbClr val="999999"/>
                </a:solidFill>
                <a:latin typeface="Liberation Mono"/>
              </a:rPr>
              <a:t>                          </a:t>
            </a:r>
            <a:r>
              <a:rPr lang="en-US" altLang="zh-CN" dirty="0">
                <a:solidFill>
                  <a:srgbClr val="555555"/>
                </a:solidFill>
                <a:latin typeface="Liberation Mono"/>
              </a:rPr>
              <a:t> 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endParaRPr lang="en-US" altLang="zh-CN" dirty="0">
              <a:solidFill>
                <a:srgbClr val="000000"/>
              </a:solidFill>
              <a:latin typeface="Liberation Mono"/>
            </a:endParaRP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2 rows in set (0.00 sec)</a:t>
            </a:r>
            <a:endParaRPr lang="zh-CN" altLang="en-US" dirty="0"/>
          </a:p>
        </p:txBody>
      </p:sp>
      <p:sp>
        <p:nvSpPr>
          <p:cNvPr id="4" name="灯片编号占位符 3">
            <a:extLst>
              <a:ext uri="{FF2B5EF4-FFF2-40B4-BE49-F238E27FC236}">
                <a16:creationId xmlns:a16="http://schemas.microsoft.com/office/drawing/2014/main" id="{CF5DB497-8FCE-9A4D-9CEE-608A96BF2089}"/>
              </a:ext>
            </a:extLst>
          </p:cNvPr>
          <p:cNvSpPr>
            <a:spLocks noGrp="1"/>
          </p:cNvSpPr>
          <p:nvPr>
            <p:ph type="sldNum" sz="quarter" idx="12"/>
          </p:nvPr>
        </p:nvSpPr>
        <p:spPr/>
        <p:txBody>
          <a:bodyPr/>
          <a:lstStyle/>
          <a:p>
            <a:fld id="{CB818ED7-1FAF-4BEC-A906-EB6564C334EB}" type="slidenum">
              <a:rPr lang="zh-CN" altLang="en-US" smtClean="0"/>
              <a:pPr/>
              <a:t>54</a:t>
            </a:fld>
            <a:endParaRPr lang="zh-CN" altLang="en-US" dirty="0"/>
          </a:p>
        </p:txBody>
      </p:sp>
      <p:sp>
        <p:nvSpPr>
          <p:cNvPr id="5" name="矩形 4">
            <a:extLst>
              <a:ext uri="{FF2B5EF4-FFF2-40B4-BE49-F238E27FC236}">
                <a16:creationId xmlns:a16="http://schemas.microsoft.com/office/drawing/2014/main" id="{1A32A9FA-4204-A04A-BE2C-D0FD01119FEF}"/>
              </a:ext>
            </a:extLst>
          </p:cNvPr>
          <p:cNvSpPr/>
          <p:nvPr/>
        </p:nvSpPr>
        <p:spPr>
          <a:xfrm>
            <a:off x="2857500" y="1913878"/>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766234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p:txBody>
          <a:bodyPr/>
          <a:lstStyle/>
          <a:p>
            <a:r>
              <a:rPr kumimoji="1" lang="en-US" altLang="zh-CN" dirty="0"/>
              <a:t>Partition</a:t>
            </a:r>
            <a:r>
              <a:rPr kumimoji="1" lang="zh-CN" altLang="en-US" dirty="0"/>
              <a:t> </a:t>
            </a:r>
            <a:r>
              <a:rPr kumimoji="1" lang="en-US" altLang="zh-CN" dirty="0"/>
              <a:t>Management</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92500" lnSpcReduction="10000"/>
          </a:bodyPr>
          <a:lstStyle/>
          <a:p>
            <a:r>
              <a:rPr lang="en-US" altLang="zh-CN" dirty="0"/>
              <a:t>There are a number of ways using SQL statements to </a:t>
            </a:r>
          </a:p>
          <a:p>
            <a:pPr lvl="1"/>
            <a:r>
              <a:rPr lang="en-US" altLang="zh-CN" dirty="0"/>
              <a:t>modify partitioned tables; </a:t>
            </a:r>
          </a:p>
          <a:p>
            <a:pPr lvl="1"/>
            <a:r>
              <a:rPr lang="en-US" altLang="zh-CN" dirty="0"/>
              <a:t>it is possible to add, drop, redefine, merge, or split existing partitions using the partitioning extensions to the </a:t>
            </a:r>
            <a:r>
              <a:rPr lang="en-US" altLang="zh-CN" dirty="0">
                <a:hlinkClick r:id="rId2" tooltip="13.1.9.1 ALTER TABLE Partition Operations"/>
              </a:rPr>
              <a:t>ALTER TABLE</a:t>
            </a:r>
            <a:r>
              <a:rPr lang="en-US" altLang="zh-CN" dirty="0"/>
              <a:t> statement. </a:t>
            </a:r>
          </a:p>
          <a:p>
            <a:pPr lvl="1"/>
            <a:r>
              <a:rPr lang="en-US" altLang="zh-CN" dirty="0"/>
              <a:t>To change a table‘s partitioning scheme, it is necessary only to use the </a:t>
            </a:r>
            <a:r>
              <a:rPr lang="en-US" altLang="zh-CN" dirty="0">
                <a:hlinkClick r:id="rId2" tooltip="13.1.9.1 ALTER TABLE Partition Operations"/>
              </a:rPr>
              <a:t>ALTER TABLE</a:t>
            </a:r>
            <a:r>
              <a:rPr lang="en-US" altLang="zh-CN" dirty="0"/>
              <a:t> statement with a </a:t>
            </a:r>
            <a:r>
              <a:rPr lang="en-US" altLang="zh-CN" i="1" dirty="0" err="1">
                <a:solidFill>
                  <a:srgbClr val="FF0000"/>
                </a:solidFill>
              </a:rPr>
              <a:t>partition_options</a:t>
            </a:r>
            <a:r>
              <a:rPr lang="en-US" altLang="zh-CN" dirty="0">
                <a:solidFill>
                  <a:srgbClr val="FF0000"/>
                </a:solidFill>
              </a:rPr>
              <a:t> </a:t>
            </a:r>
            <a:r>
              <a:rPr lang="en-US" altLang="zh-CN" dirty="0"/>
              <a:t>option.</a:t>
            </a:r>
          </a:p>
          <a:p>
            <a:pPr lvl="1"/>
            <a:endParaRPr kumimoji="1" lang="en-US" altLang="zh-CN" dirty="0"/>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trb3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1995</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	);</a:t>
            </a:r>
          </a:p>
          <a:p>
            <a:pPr marL="342900" lvl="1" indent="0">
              <a:buNone/>
            </a:pPr>
            <a:endParaRPr lang="zh-CN" altLang="en-US" dirty="0"/>
          </a:p>
          <a:p>
            <a:pPr marL="342900" lvl="1"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trb3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KEY</a:t>
            </a:r>
            <a:r>
              <a:rPr lang="en-US" altLang="zh-CN" dirty="0">
                <a:solidFill>
                  <a:srgbClr val="999999"/>
                </a:solidFill>
                <a:latin typeface="Liberation Mono"/>
              </a:rPr>
              <a:t>(</a:t>
            </a:r>
            <a:r>
              <a:rPr lang="en-US" altLang="zh-CN" dirty="0">
                <a:solidFill>
                  <a:srgbClr val="000000"/>
                </a:solidFill>
                <a:latin typeface="Liberation Mono"/>
              </a:rPr>
              <a:t>id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2</a:t>
            </a:r>
            <a:r>
              <a:rPr lang="en-US" altLang="zh-CN" dirty="0">
                <a:solidFill>
                  <a:srgbClr val="999999"/>
                </a:solidFill>
                <a:latin typeface="Liberation Mono"/>
              </a:rPr>
              <a:t>;</a:t>
            </a:r>
            <a:endParaRPr lang="zh-CN" altLang="en-US"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55</a:t>
            </a:fld>
            <a:endParaRPr lang="zh-CN" altLang="en-US" dirty="0"/>
          </a:p>
        </p:txBody>
      </p:sp>
    </p:spTree>
    <p:extLst>
      <p:ext uri="{BB962C8B-B14F-4D97-AF65-F5344CB8AC3E}">
        <p14:creationId xmlns:p14="http://schemas.microsoft.com/office/powerpoint/2010/main" val="29745809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62500" lnSpcReduction="20000"/>
          </a:bodyPr>
          <a:lstStyle/>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tr </a:t>
            </a:r>
            <a:r>
              <a:rPr lang="en-US" altLang="zh-CN" dirty="0">
                <a:solidFill>
                  <a:srgbClr val="999999"/>
                </a:solidFill>
                <a:latin typeface="Liberation Mono"/>
              </a:rPr>
              <a:t>(</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0077AA"/>
                </a:solidFill>
                <a:latin typeface="Liberation Mono"/>
              </a:rPr>
              <a:t>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purchased </a:t>
            </a:r>
            <a:r>
              <a:rPr lang="en-US" altLang="zh-CN" dirty="0">
                <a:solidFill>
                  <a:srgbClr val="834689"/>
                </a:solidFill>
                <a:latin typeface="Liberation Mono"/>
              </a:rPr>
              <a:t>DATE</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YEAR</a:t>
            </a:r>
            <a:r>
              <a:rPr lang="en-US" altLang="zh-CN" dirty="0">
                <a:solidFill>
                  <a:srgbClr val="999999"/>
                </a:solidFill>
                <a:latin typeface="Liberation Mono"/>
              </a:rPr>
              <a:t>(</a:t>
            </a:r>
            <a:r>
              <a:rPr lang="en-US" altLang="zh-CN" dirty="0">
                <a:solidFill>
                  <a:srgbClr val="000000"/>
                </a:solidFill>
                <a:latin typeface="Liberation Mono"/>
              </a:rPr>
              <a:t>purchased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1995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p4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2010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p5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2015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Query OK, 0 rows affected (0.28 sec)</a:t>
            </a:r>
            <a:r>
              <a:rPr lang="en-US" altLang="zh-CN" dirty="0">
                <a:solidFill>
                  <a:srgbClr val="000000"/>
                </a:solidFill>
                <a:latin typeface="Liberation Mono"/>
              </a:rPr>
              <a:t> </a:t>
            </a:r>
          </a:p>
          <a:p>
            <a:pPr marL="26908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tr </a:t>
            </a:r>
            <a:r>
              <a:rPr lang="en-US" altLang="zh-CN" dirty="0">
                <a:solidFill>
                  <a:srgbClr val="0077AA"/>
                </a:solidFill>
                <a:latin typeface="Liberation Mono"/>
              </a:rPr>
              <a:t>VALUES</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'desk </a:t>
            </a:r>
            <a:r>
              <a:rPr lang="en-US" altLang="zh-CN" dirty="0" err="1">
                <a:solidFill>
                  <a:srgbClr val="669900"/>
                </a:solidFill>
                <a:latin typeface="Liberation Mono"/>
              </a:rPr>
              <a:t>organiser</a:t>
            </a:r>
            <a:r>
              <a:rPr lang="en-US" altLang="zh-CN" dirty="0">
                <a:solidFill>
                  <a:srgbClr val="669900"/>
                </a:solidFill>
                <a:latin typeface="Liberation Mono"/>
              </a:rPr>
              <a:t>'</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'2003-10-15’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2</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'alarm clock'</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'1997-11-05’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'chair'</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'2009-03-10’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'bookcase'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'1989-01-10’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'exercise bike'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'2014-05-09’</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6</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'sofa'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'1987-06-05’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'espresso maker'</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'2011-11-22’</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8</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'aquarium'</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'1992-08-04’</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A67F59"/>
                </a:solidFill>
                <a:latin typeface="Liberation Mono"/>
              </a:rPr>
              <a:t>	-&gt;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9</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'study desk'</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'2006-09-16’</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'lava lamp'</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'1998-12-25’</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555555"/>
                </a:solidFill>
                <a:latin typeface="Liberation Mono"/>
              </a:rPr>
              <a:t>Query OK, 10 rows affected (0.05 sec)</a:t>
            </a:r>
            <a:r>
              <a:rPr lang="en-US" altLang="zh-CN" dirty="0">
                <a:solidFill>
                  <a:srgbClr val="000000"/>
                </a:solidFill>
                <a:latin typeface="Liberation Mono"/>
              </a:rPr>
              <a:t> </a:t>
            </a:r>
            <a:r>
              <a:rPr lang="en-US" altLang="zh-CN" dirty="0">
                <a:solidFill>
                  <a:srgbClr val="555555"/>
                </a:solidFill>
                <a:latin typeface="Liberation Mono"/>
              </a:rPr>
              <a:t>Records: 10 Duplicates: 0 Warnings: 0</a:t>
            </a:r>
            <a:endParaRPr lang="zh-CN" altLang="en-US" dirty="0"/>
          </a:p>
          <a:p>
            <a:pPr marL="269081" indent="0">
              <a:buNone/>
            </a:pPr>
            <a:endParaRPr lang="zh-CN" altLang="en-US"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56</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0244237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92500" lnSpcReduction="20000"/>
          </a:bodyPr>
          <a:lstStyle/>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'1999-12-31’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name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purchased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2 </a:t>
            </a:r>
            <a:r>
              <a:rPr lang="en-US" altLang="zh-CN" sz="1500" dirty="0">
                <a:solidFill>
                  <a:srgbClr val="999999"/>
                </a:solidFill>
                <a:latin typeface="Liberation Mono"/>
              </a:rPr>
              <a:t>|</a:t>
            </a:r>
            <a:r>
              <a:rPr lang="en-US" altLang="zh-CN" sz="1500" dirty="0">
                <a:solidFill>
                  <a:srgbClr val="555555"/>
                </a:solidFill>
                <a:latin typeface="Liberation Mono"/>
              </a:rPr>
              <a:t> alarm clock </a:t>
            </a:r>
            <a:r>
              <a:rPr lang="en-US" altLang="zh-CN" sz="1500" dirty="0">
                <a:solidFill>
                  <a:srgbClr val="999999"/>
                </a:solidFill>
                <a:latin typeface="Liberation Mono"/>
              </a:rPr>
              <a:t>|</a:t>
            </a:r>
            <a:r>
              <a:rPr lang="en-US" altLang="zh-CN" sz="1500" dirty="0">
                <a:solidFill>
                  <a:srgbClr val="555555"/>
                </a:solidFill>
                <a:latin typeface="Liberation Mono"/>
              </a:rPr>
              <a:t> 1997</a:t>
            </a:r>
            <a:r>
              <a:rPr lang="en-US" altLang="zh-CN" sz="1500" dirty="0">
                <a:solidFill>
                  <a:srgbClr val="999999"/>
                </a:solidFill>
                <a:latin typeface="Liberation Mono"/>
              </a:rPr>
              <a:t>-</a:t>
            </a:r>
            <a:r>
              <a:rPr lang="en-US" altLang="zh-CN" sz="1500" dirty="0">
                <a:solidFill>
                  <a:srgbClr val="555555"/>
                </a:solidFill>
                <a:latin typeface="Liberation Mono"/>
              </a:rPr>
              <a:t>11</a:t>
            </a:r>
            <a:r>
              <a:rPr lang="en-US" altLang="zh-CN" sz="1500" dirty="0">
                <a:solidFill>
                  <a:srgbClr val="999999"/>
                </a:solidFill>
                <a:latin typeface="Liberation Mono"/>
              </a:rPr>
              <a:t>-</a:t>
            </a:r>
            <a:r>
              <a:rPr lang="en-US" altLang="zh-CN" sz="1500" dirty="0">
                <a:solidFill>
                  <a:srgbClr val="555555"/>
                </a:solidFill>
                <a:latin typeface="Liberation Mono"/>
              </a:rPr>
              <a:t>05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10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lava lamp </a:t>
            </a:r>
            <a:r>
              <a:rPr lang="en-US" altLang="zh-CN" sz="1500" dirty="0">
                <a:solidFill>
                  <a:srgbClr val="999999"/>
                </a:solidFill>
                <a:latin typeface="Liberation Mono"/>
              </a:rPr>
              <a:t>|</a:t>
            </a:r>
            <a:r>
              <a:rPr lang="en-US" altLang="zh-CN" sz="1500" dirty="0">
                <a:solidFill>
                  <a:srgbClr val="555555"/>
                </a:solidFill>
                <a:latin typeface="Liberation Mono"/>
              </a:rPr>
              <a:t> 1998</a:t>
            </a:r>
            <a:r>
              <a:rPr lang="en-US" altLang="zh-CN" sz="1500" dirty="0">
                <a:solidFill>
                  <a:srgbClr val="999999"/>
                </a:solidFill>
                <a:latin typeface="Liberation Mono"/>
              </a:rPr>
              <a:t>-</a:t>
            </a:r>
            <a:r>
              <a:rPr lang="en-US" altLang="zh-CN" sz="1500" dirty="0">
                <a:solidFill>
                  <a:srgbClr val="555555"/>
                </a:solidFill>
                <a:latin typeface="Liberation Mono"/>
              </a:rPr>
              <a:t>12</a:t>
            </a:r>
            <a:r>
              <a:rPr lang="en-US" altLang="zh-CN" sz="1500" dirty="0">
                <a:solidFill>
                  <a:srgbClr val="999999"/>
                </a:solidFill>
                <a:latin typeface="Liberation Mono"/>
              </a:rPr>
              <a:t>-</a:t>
            </a:r>
            <a:r>
              <a:rPr lang="en-US" altLang="zh-CN" sz="1500" dirty="0">
                <a:solidFill>
                  <a:srgbClr val="555555"/>
                </a:solidFill>
                <a:latin typeface="Liberation Mono"/>
              </a:rPr>
              <a:t>25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2 rows in set (0.00 sec)</a:t>
            </a:r>
          </a:p>
          <a:p>
            <a:pPr marL="269081" indent="0">
              <a:buNone/>
            </a:pPr>
            <a:endParaRPr lang="en-US" altLang="zh-CN" sz="1500" dirty="0">
              <a:solidFill>
                <a:srgbClr val="555555"/>
              </a:solidFill>
              <a:latin typeface="Liberation Mono"/>
            </a:endParaRP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a:t>
            </a:r>
            <a:r>
              <a:rPr lang="en-US" altLang="zh-CN" sz="1500" dirty="0">
                <a:latin typeface="Liberation Mono"/>
              </a:rPr>
              <a:t>tr</a:t>
            </a:r>
            <a:r>
              <a:rPr lang="en-US" altLang="zh-CN" sz="1500" dirty="0">
                <a:solidFill>
                  <a:srgbClr val="0077AA"/>
                </a:solidFill>
                <a:latin typeface="Liberation Mono"/>
              </a:rPr>
              <a:t> PARTITION </a:t>
            </a:r>
            <a:r>
              <a:rPr lang="en-US" altLang="zh-CN" sz="1575" dirty="0">
                <a:solidFill>
                  <a:srgbClr val="A67F59"/>
                </a:solidFill>
                <a:latin typeface="Liberation Mono"/>
              </a:rPr>
              <a:t>(</a:t>
            </a:r>
            <a:r>
              <a:rPr lang="en-US" altLang="zh-CN" sz="1500" dirty="0">
                <a:latin typeface="Liberation Mono"/>
              </a:rPr>
              <a:t>p2</a:t>
            </a:r>
            <a:r>
              <a:rPr lang="en-US" altLang="zh-CN" sz="1575" dirty="0">
                <a:solidFill>
                  <a:srgbClr val="A67F59"/>
                </a:solidFill>
                <a:latin typeface="Liberation Mono"/>
              </a:rPr>
              <a:t>)</a:t>
            </a:r>
            <a:r>
              <a:rPr lang="en-US" altLang="zh-CN" sz="1500" dirty="0">
                <a:solidFill>
                  <a:srgbClr val="0077AA"/>
                </a:solidFill>
                <a:latin typeface="Liberation Mono"/>
              </a:rPr>
              <a:t>;</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name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purchased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2 </a:t>
            </a:r>
            <a:r>
              <a:rPr lang="en-US" altLang="zh-CN" sz="1500" dirty="0">
                <a:solidFill>
                  <a:srgbClr val="999999"/>
                </a:solidFill>
                <a:latin typeface="Liberation Mono"/>
              </a:rPr>
              <a:t>|</a:t>
            </a:r>
            <a:r>
              <a:rPr lang="en-US" altLang="zh-CN" sz="1500" dirty="0">
                <a:solidFill>
                  <a:srgbClr val="555555"/>
                </a:solidFill>
                <a:latin typeface="Liberation Mono"/>
              </a:rPr>
              <a:t> alarm clock </a:t>
            </a:r>
            <a:r>
              <a:rPr lang="en-US" altLang="zh-CN" sz="1500" dirty="0">
                <a:solidFill>
                  <a:srgbClr val="999999"/>
                </a:solidFill>
                <a:latin typeface="Liberation Mono"/>
              </a:rPr>
              <a:t>|</a:t>
            </a:r>
            <a:r>
              <a:rPr lang="en-US" altLang="zh-CN" sz="1500" dirty="0">
                <a:solidFill>
                  <a:srgbClr val="555555"/>
                </a:solidFill>
                <a:latin typeface="Liberation Mono"/>
              </a:rPr>
              <a:t> 1997</a:t>
            </a:r>
            <a:r>
              <a:rPr lang="en-US" altLang="zh-CN" sz="1500" dirty="0">
                <a:solidFill>
                  <a:srgbClr val="999999"/>
                </a:solidFill>
                <a:latin typeface="Liberation Mono"/>
              </a:rPr>
              <a:t>-</a:t>
            </a:r>
            <a:r>
              <a:rPr lang="en-US" altLang="zh-CN" sz="1500" dirty="0">
                <a:solidFill>
                  <a:srgbClr val="555555"/>
                </a:solidFill>
                <a:latin typeface="Liberation Mono"/>
              </a:rPr>
              <a:t>11</a:t>
            </a:r>
            <a:r>
              <a:rPr lang="en-US" altLang="zh-CN" sz="1500" dirty="0">
                <a:solidFill>
                  <a:srgbClr val="999999"/>
                </a:solidFill>
                <a:latin typeface="Liberation Mono"/>
              </a:rPr>
              <a:t>-</a:t>
            </a:r>
            <a:r>
              <a:rPr lang="en-US" altLang="zh-CN" sz="1500" dirty="0">
                <a:solidFill>
                  <a:srgbClr val="555555"/>
                </a:solidFill>
                <a:latin typeface="Liberation Mono"/>
              </a:rPr>
              <a:t>05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10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lava lamp </a:t>
            </a:r>
            <a:r>
              <a:rPr lang="en-US" altLang="zh-CN" sz="1500" dirty="0">
                <a:solidFill>
                  <a:srgbClr val="999999"/>
                </a:solidFill>
                <a:latin typeface="Liberation Mono"/>
              </a:rPr>
              <a:t>|</a:t>
            </a:r>
            <a:r>
              <a:rPr lang="en-US" altLang="zh-CN" sz="1500" dirty="0">
                <a:solidFill>
                  <a:srgbClr val="555555"/>
                </a:solidFill>
                <a:latin typeface="Liberation Mono"/>
              </a:rPr>
              <a:t> 1998</a:t>
            </a:r>
            <a:r>
              <a:rPr lang="en-US" altLang="zh-CN" sz="1500" dirty="0">
                <a:solidFill>
                  <a:srgbClr val="999999"/>
                </a:solidFill>
                <a:latin typeface="Liberation Mono"/>
              </a:rPr>
              <a:t>-</a:t>
            </a:r>
            <a:r>
              <a:rPr lang="en-US" altLang="zh-CN" sz="1500" dirty="0">
                <a:solidFill>
                  <a:srgbClr val="555555"/>
                </a:solidFill>
                <a:latin typeface="Liberation Mono"/>
              </a:rPr>
              <a:t>12</a:t>
            </a:r>
            <a:r>
              <a:rPr lang="en-US" altLang="zh-CN" sz="1500" dirty="0">
                <a:solidFill>
                  <a:srgbClr val="999999"/>
                </a:solidFill>
                <a:latin typeface="Liberation Mono"/>
              </a:rPr>
              <a:t>-</a:t>
            </a:r>
            <a:r>
              <a:rPr lang="en-US" altLang="zh-CN" sz="1500" dirty="0">
                <a:solidFill>
                  <a:srgbClr val="555555"/>
                </a:solidFill>
                <a:latin typeface="Liberation Mono"/>
              </a:rPr>
              <a:t>25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2 rows in set (0.00 sec)</a:t>
            </a:r>
            <a:endParaRPr lang="zh-CN" altLang="en-US" sz="1500" dirty="0"/>
          </a:p>
          <a:p>
            <a:pPr marL="269081" indent="0">
              <a:buNone/>
            </a:pPr>
            <a:endParaRPr lang="zh-CN" altLang="en-US"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57</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98523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77500" lnSpcReduction="20000"/>
          </a:bodyPr>
          <a:lstStyle/>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tr </a:t>
            </a:r>
            <a:r>
              <a:rPr lang="en-US" altLang="zh-CN" sz="1500" dirty="0">
                <a:solidFill>
                  <a:srgbClr val="0077AA"/>
                </a:solidFill>
                <a:latin typeface="Liberation Mono"/>
              </a:rPr>
              <a:t>DROP</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Query OK, 0 rows affected (0.03 sec)</a:t>
            </a: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'1999-12-31’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Empty set (0.00 sec)</a:t>
            </a:r>
          </a:p>
          <a:p>
            <a:pPr marL="269081" indent="0">
              <a:buNone/>
            </a:pPr>
            <a:endParaRPr lang="en-US" altLang="zh-CN" sz="1500" dirty="0">
              <a:solidFill>
                <a:srgbClr val="555555"/>
              </a:solidFill>
              <a:latin typeface="Liberation Mono"/>
            </a:endParaRP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SHOW</a:t>
            </a:r>
            <a:r>
              <a:rPr lang="en-US" altLang="zh-CN" sz="1500" dirty="0">
                <a:solidFill>
                  <a:srgbClr val="000000"/>
                </a:solidFill>
                <a:latin typeface="Liberation Mono"/>
              </a:rPr>
              <a:t> </a:t>
            </a: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tr\G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1. row </a:t>
            </a:r>
            <a:r>
              <a:rPr lang="en-US" altLang="zh-CN" sz="1500" dirty="0">
                <a:solidFill>
                  <a:srgbClr val="999999"/>
                </a:solidFill>
                <a:latin typeface="Liberation Mono"/>
              </a:rPr>
              <a:t>***************************</a:t>
            </a:r>
            <a:r>
              <a:rPr lang="en-US" altLang="zh-CN" sz="1500" dirty="0">
                <a:solidFill>
                  <a:srgbClr val="555555"/>
                </a:solidFill>
                <a:latin typeface="Liberation Mono"/>
              </a:rPr>
              <a:t> </a:t>
            </a:r>
          </a:p>
          <a:p>
            <a:pPr marL="269081" indent="0">
              <a:buNone/>
            </a:pPr>
            <a:r>
              <a:rPr lang="en-US" altLang="zh-CN" sz="1500" dirty="0">
                <a:solidFill>
                  <a:srgbClr val="555555"/>
                </a:solidFill>
                <a:latin typeface="Liberation Mono"/>
              </a:rPr>
              <a:t>	Table</a:t>
            </a:r>
            <a:r>
              <a:rPr lang="en-US" altLang="zh-CN" sz="1500" dirty="0">
                <a:solidFill>
                  <a:srgbClr val="999999"/>
                </a:solidFill>
                <a:latin typeface="Liberation Mono"/>
              </a:rPr>
              <a:t>:</a:t>
            </a:r>
            <a:r>
              <a:rPr lang="en-US" altLang="zh-CN" sz="1500" dirty="0">
                <a:solidFill>
                  <a:srgbClr val="555555"/>
                </a:solidFill>
                <a:latin typeface="Liberation Mono"/>
              </a:rPr>
              <a:t> tr </a:t>
            </a:r>
          </a:p>
          <a:p>
            <a:pPr marL="269081" indent="0">
              <a:buNone/>
            </a:pPr>
            <a:r>
              <a:rPr lang="en-US" altLang="zh-CN" sz="1500" dirty="0">
                <a:solidFill>
                  <a:srgbClr val="555555"/>
                </a:solidFill>
                <a:latin typeface="Liberation Mono"/>
              </a:rPr>
              <a:t>Create Table</a:t>
            </a:r>
            <a:r>
              <a:rPr lang="en-US" altLang="zh-CN" sz="1500" dirty="0">
                <a:solidFill>
                  <a:srgbClr val="999999"/>
                </a:solidFill>
                <a:latin typeface="Liberation Mono"/>
              </a:rPr>
              <a:t>:</a:t>
            </a:r>
            <a:r>
              <a:rPr lang="en-US" altLang="zh-CN" sz="1500" dirty="0">
                <a:solidFill>
                  <a:srgbClr val="555555"/>
                </a:solidFill>
                <a:latin typeface="Liberation Mono"/>
              </a:rPr>
              <a:t> CREATE TABLE `tr` ( </a:t>
            </a:r>
          </a:p>
          <a:p>
            <a:pPr marL="269081" indent="0">
              <a:buNone/>
            </a:pPr>
            <a:r>
              <a:rPr lang="en-US" altLang="zh-CN" sz="1500" dirty="0">
                <a:solidFill>
                  <a:srgbClr val="555555"/>
                </a:solidFill>
                <a:latin typeface="Liberation Mono"/>
              </a:rPr>
              <a:t>	`id` int(11) DEFAULT NULL, </a:t>
            </a:r>
          </a:p>
          <a:p>
            <a:pPr marL="269081" indent="0">
              <a:buNone/>
            </a:pPr>
            <a:r>
              <a:rPr lang="en-US" altLang="zh-CN" sz="1500" dirty="0">
                <a:solidFill>
                  <a:srgbClr val="555555"/>
                </a:solidFill>
                <a:latin typeface="Liberation Mono"/>
              </a:rPr>
              <a:t>	`name` varchar(50) DEFAULT NULL, </a:t>
            </a:r>
          </a:p>
          <a:p>
            <a:pPr marL="269081" indent="0">
              <a:buNone/>
            </a:pPr>
            <a:r>
              <a:rPr lang="en-US" altLang="zh-CN" sz="1500" dirty="0">
                <a:solidFill>
                  <a:srgbClr val="555555"/>
                </a:solidFill>
                <a:latin typeface="Liberation Mono"/>
              </a:rPr>
              <a:t>	`purchased` date DEFAULT NULL </a:t>
            </a:r>
          </a:p>
          <a:p>
            <a:pPr marL="269081" indent="0">
              <a:buNone/>
            </a:pPr>
            <a:r>
              <a:rPr lang="en-US" altLang="zh-CN" sz="1500" dirty="0">
                <a:solidFill>
                  <a:srgbClr val="555555"/>
                </a:solidFill>
                <a:latin typeface="Liberation Mono"/>
              </a:rPr>
              <a:t>) ENGINE=</a:t>
            </a:r>
            <a:r>
              <a:rPr lang="en-US" altLang="zh-CN" sz="1500" dirty="0" err="1">
                <a:solidFill>
                  <a:srgbClr val="555555"/>
                </a:solidFill>
                <a:latin typeface="Liberation Mono"/>
              </a:rPr>
              <a:t>InnoDB</a:t>
            </a:r>
            <a:r>
              <a:rPr lang="en-US" altLang="zh-CN" sz="1500" dirty="0">
                <a:solidFill>
                  <a:srgbClr val="555555"/>
                </a:solidFill>
                <a:latin typeface="Liberation Mono"/>
              </a:rPr>
              <a:t> DEFAULT CHARSET=latin1 </a:t>
            </a:r>
          </a:p>
          <a:p>
            <a:pPr marL="269081" indent="0">
              <a:buNone/>
            </a:pPr>
            <a:r>
              <a:rPr lang="en-US" altLang="zh-CN" sz="1500" dirty="0">
                <a:solidFill>
                  <a:srgbClr val="555555"/>
                </a:solidFill>
                <a:latin typeface="Liberation Mono"/>
              </a:rPr>
              <a:t>/</a:t>
            </a:r>
            <a:r>
              <a:rPr lang="en-US" altLang="zh-CN" sz="1500" dirty="0">
                <a:solidFill>
                  <a:srgbClr val="999999"/>
                </a:solidFill>
                <a:latin typeface="Liberation Mono"/>
              </a:rPr>
              <a:t>*</a:t>
            </a:r>
            <a:r>
              <a:rPr lang="en-US" altLang="zh-CN" sz="1500" dirty="0">
                <a:solidFill>
                  <a:srgbClr val="555555"/>
                </a:solidFill>
                <a:latin typeface="Liberation Mono"/>
              </a:rPr>
              <a:t>!50100 PARTITION BY RANGE ( YEAR(purchased)) </a:t>
            </a:r>
          </a:p>
          <a:p>
            <a:pPr marL="269081" indent="0">
              <a:buNone/>
            </a:pPr>
            <a:r>
              <a:rPr lang="en-US" altLang="zh-CN" sz="1500" dirty="0">
                <a:solidFill>
                  <a:srgbClr val="555555"/>
                </a:solidFill>
                <a:latin typeface="Liberation Mono"/>
              </a:rPr>
              <a:t>(PARTITION p0 VALUES LESS THAN (1990)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p>
          <a:p>
            <a:pPr marL="269081"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p1 VALUES LESS THAN (1995)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p>
          <a:p>
            <a:pPr marL="269081"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p3 VALUES LESS THAN (2005)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p>
          <a:p>
            <a:pPr marL="269081"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p4 VALUES LESS THAN (2010)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p>
          <a:p>
            <a:pPr marL="269081" indent="0">
              <a:buNone/>
            </a:pPr>
            <a:r>
              <a:rPr lang="zh-CN" altLang="en-US" sz="1500" dirty="0">
                <a:solidFill>
                  <a:srgbClr val="555555"/>
                </a:solidFill>
                <a:latin typeface="Liberation Mono"/>
              </a:rPr>
              <a:t> </a:t>
            </a:r>
            <a:r>
              <a:rPr lang="en-US" altLang="zh-CN" sz="1500" dirty="0">
                <a:solidFill>
                  <a:srgbClr val="555555"/>
                </a:solidFill>
                <a:latin typeface="Liberation Mono"/>
              </a:rPr>
              <a:t>PARTITION p5 VALUES LESS THAN (2015) ENGINE = </a:t>
            </a:r>
            <a:r>
              <a:rPr lang="en-US" altLang="zh-CN" sz="1500" dirty="0" err="1">
                <a:solidFill>
                  <a:srgbClr val="555555"/>
                </a:solidFill>
                <a:latin typeface="Liberation Mono"/>
              </a:rPr>
              <a:t>InnoDB</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a:t>
            </a:r>
          </a:p>
          <a:p>
            <a:pPr marL="269081" indent="0">
              <a:buNone/>
            </a:pPr>
            <a:r>
              <a:rPr lang="en-US" altLang="zh-CN" sz="1500" dirty="0">
                <a:solidFill>
                  <a:srgbClr val="555555"/>
                </a:solidFill>
                <a:latin typeface="Liberation Mono"/>
              </a:rPr>
              <a:t>1 row in set (0.00 sec)</a:t>
            </a:r>
            <a:endParaRPr lang="zh-CN" altLang="en-US"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58</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8807761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92500" lnSpcReduction="10000"/>
          </a:bodyPr>
          <a:lstStyle/>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INSERT</a:t>
            </a:r>
            <a:r>
              <a:rPr lang="en-US" altLang="zh-CN" sz="1500" dirty="0">
                <a:solidFill>
                  <a:srgbClr val="000000"/>
                </a:solidFill>
                <a:latin typeface="Liberation Mono"/>
              </a:rPr>
              <a:t> </a:t>
            </a:r>
            <a:r>
              <a:rPr lang="en-US" altLang="zh-CN" sz="1500" dirty="0">
                <a:solidFill>
                  <a:srgbClr val="0077AA"/>
                </a:solidFill>
                <a:latin typeface="Liberation Mono"/>
              </a:rPr>
              <a:t>INTO</a:t>
            </a:r>
            <a:r>
              <a:rPr lang="en-US" altLang="zh-CN" sz="1500" dirty="0">
                <a:solidFill>
                  <a:srgbClr val="000000"/>
                </a:solidFill>
                <a:latin typeface="Liberation Mono"/>
              </a:rPr>
              <a:t> tr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11</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'pencil holder'</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'1995-07-12’</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Query OK, 1 row affected (0.00 sec)</a:t>
            </a:r>
            <a:r>
              <a:rPr lang="en-US" altLang="zh-CN" sz="1500" dirty="0">
                <a:solidFill>
                  <a:srgbClr val="000000"/>
                </a:solidFill>
                <a:latin typeface="Liberation Mono"/>
              </a:rPr>
              <a:t> </a:t>
            </a: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'2004-12-31’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name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purchased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1 </a:t>
            </a:r>
            <a:r>
              <a:rPr lang="en-US" altLang="zh-CN" sz="1500" dirty="0">
                <a:solidFill>
                  <a:srgbClr val="999999"/>
                </a:solidFill>
                <a:latin typeface="Liberation Mono"/>
              </a:rPr>
              <a:t>|</a:t>
            </a:r>
            <a:r>
              <a:rPr lang="en-US" altLang="zh-CN" sz="1500" dirty="0">
                <a:solidFill>
                  <a:srgbClr val="555555"/>
                </a:solidFill>
                <a:latin typeface="Liberation Mono"/>
              </a:rPr>
              <a:t> desk organizer</a:t>
            </a:r>
            <a:r>
              <a:rPr lang="zh-CN" altLang="en-US"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2003</a:t>
            </a:r>
            <a:r>
              <a:rPr lang="en-US" altLang="zh-CN" sz="1500" dirty="0">
                <a:solidFill>
                  <a:srgbClr val="999999"/>
                </a:solidFill>
                <a:latin typeface="Liberation Mono"/>
              </a:rPr>
              <a:t>-</a:t>
            </a:r>
            <a:r>
              <a:rPr lang="en-US" altLang="zh-CN" sz="1500" dirty="0">
                <a:solidFill>
                  <a:srgbClr val="555555"/>
                </a:solidFill>
                <a:latin typeface="Liberation Mono"/>
              </a:rPr>
              <a:t>10</a:t>
            </a:r>
            <a:r>
              <a:rPr lang="en-US" altLang="zh-CN" sz="1500" dirty="0">
                <a:solidFill>
                  <a:srgbClr val="999999"/>
                </a:solidFill>
                <a:latin typeface="Liberation Mono"/>
              </a:rPr>
              <a:t>-</a:t>
            </a:r>
            <a:r>
              <a:rPr lang="en-US" altLang="zh-CN" sz="1500" dirty="0">
                <a:solidFill>
                  <a:srgbClr val="555555"/>
                </a:solidFill>
                <a:latin typeface="Liberation Mono"/>
              </a:rPr>
              <a:t>15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11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pencil holder </a:t>
            </a:r>
            <a:r>
              <a:rPr lang="en-US" altLang="zh-CN" sz="1500" dirty="0">
                <a:solidFill>
                  <a:srgbClr val="999999"/>
                </a:solidFill>
                <a:latin typeface="Liberation Mono"/>
              </a:rPr>
              <a:t>|</a:t>
            </a:r>
            <a:r>
              <a:rPr lang="en-US" altLang="zh-CN" sz="1500" dirty="0">
                <a:solidFill>
                  <a:srgbClr val="555555"/>
                </a:solidFill>
                <a:latin typeface="Liberation Mono"/>
              </a:rPr>
              <a:t> 1995</a:t>
            </a:r>
            <a:r>
              <a:rPr lang="en-US" altLang="zh-CN" sz="1500" dirty="0">
                <a:solidFill>
                  <a:srgbClr val="999999"/>
                </a:solidFill>
                <a:latin typeface="Liberation Mono"/>
              </a:rPr>
              <a:t>-</a:t>
            </a:r>
            <a:r>
              <a:rPr lang="en-US" altLang="zh-CN" sz="1500" dirty="0">
                <a:solidFill>
                  <a:srgbClr val="555555"/>
                </a:solidFill>
                <a:latin typeface="Liberation Mono"/>
              </a:rPr>
              <a:t>07</a:t>
            </a:r>
            <a:r>
              <a:rPr lang="en-US" altLang="zh-CN" sz="1500" dirty="0">
                <a:solidFill>
                  <a:srgbClr val="999999"/>
                </a:solidFill>
                <a:latin typeface="Liberation Mono"/>
              </a:rPr>
              <a:t>-</a:t>
            </a:r>
            <a:r>
              <a:rPr lang="en-US" altLang="zh-CN" sz="1500" dirty="0">
                <a:solidFill>
                  <a:srgbClr val="555555"/>
                </a:solidFill>
                <a:latin typeface="Liberation Mono"/>
              </a:rPr>
              <a:t>12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2 rows in set (0.00 sec)</a:t>
            </a:r>
            <a:r>
              <a:rPr lang="en-US" altLang="zh-CN" sz="1500" dirty="0">
                <a:solidFill>
                  <a:srgbClr val="000000"/>
                </a:solidFill>
                <a:latin typeface="Liberation Mono"/>
              </a:rPr>
              <a:t> </a:t>
            </a: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tr </a:t>
            </a:r>
            <a:r>
              <a:rPr lang="en-US" altLang="zh-CN" sz="1500" dirty="0">
                <a:solidFill>
                  <a:srgbClr val="0077AA"/>
                </a:solidFill>
                <a:latin typeface="Liberation Mono"/>
              </a:rPr>
              <a:t>DROP</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Query OK, 0 rows affected (0.03 sec)</a:t>
            </a:r>
            <a:r>
              <a:rPr lang="en-US" altLang="zh-CN" sz="1500" dirty="0">
                <a:solidFill>
                  <a:srgbClr val="000000"/>
                </a:solidFill>
                <a:latin typeface="Liberation Mono"/>
              </a:rPr>
              <a:t> </a:t>
            </a: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tr </a:t>
            </a:r>
            <a:r>
              <a:rPr lang="en-US" altLang="zh-CN" sz="1500" dirty="0">
                <a:solidFill>
                  <a:srgbClr val="0077AA"/>
                </a:solidFill>
                <a:latin typeface="Liberation Mono"/>
              </a:rPr>
              <a:t>WHERE</a:t>
            </a:r>
            <a:r>
              <a:rPr lang="en-US" altLang="zh-CN" sz="1500" dirty="0">
                <a:solidFill>
                  <a:srgbClr val="000000"/>
                </a:solidFill>
                <a:latin typeface="Liberation Mono"/>
              </a:rPr>
              <a:t> purchased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A67F59"/>
                </a:solidFill>
                <a:latin typeface="Liberation Mono"/>
              </a:rPr>
              <a:t>BETWEEN</a:t>
            </a:r>
            <a:r>
              <a:rPr lang="en-US" altLang="zh-CN" sz="1500" dirty="0">
                <a:solidFill>
                  <a:srgbClr val="000000"/>
                </a:solidFill>
                <a:latin typeface="Liberation Mono"/>
              </a:rPr>
              <a:t> </a:t>
            </a:r>
            <a:r>
              <a:rPr lang="en-US" altLang="zh-CN" sz="1500" dirty="0">
                <a:solidFill>
                  <a:srgbClr val="669900"/>
                </a:solidFill>
                <a:latin typeface="Liberation Mono"/>
              </a:rPr>
              <a:t>'1995-01-01'</a:t>
            </a:r>
            <a:r>
              <a:rPr lang="en-US" altLang="zh-CN" sz="1500" dirty="0">
                <a:solidFill>
                  <a:srgbClr val="000000"/>
                </a:solidFill>
                <a:latin typeface="Liberation Mono"/>
              </a:rPr>
              <a:t> </a:t>
            </a:r>
            <a:r>
              <a:rPr lang="en-US" altLang="zh-CN" sz="1500" dirty="0">
                <a:solidFill>
                  <a:srgbClr val="A67F59"/>
                </a:solidFill>
                <a:latin typeface="Liberation Mono"/>
              </a:rPr>
              <a:t>AND</a:t>
            </a:r>
            <a:r>
              <a:rPr lang="en-US" altLang="zh-CN" sz="1500" dirty="0">
                <a:solidFill>
                  <a:srgbClr val="000000"/>
                </a:solidFill>
                <a:latin typeface="Liberation Mono"/>
              </a:rPr>
              <a:t> </a:t>
            </a:r>
            <a:r>
              <a:rPr lang="en-US" altLang="zh-CN" sz="1500" dirty="0">
                <a:solidFill>
                  <a:srgbClr val="669900"/>
                </a:solidFill>
                <a:latin typeface="Liberation Mono"/>
              </a:rPr>
              <a:t>'2004-12-31’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Empty set (0.00 sec)</a:t>
            </a:r>
            <a:endParaRPr lang="zh-CN" altLang="en-US" sz="1500"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59</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0826114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30003-131D-A841-9724-448C6D7DBBB1}"/>
              </a:ext>
            </a:extLst>
          </p:cNvPr>
          <p:cNvSpPr>
            <a:spLocks noGrp="1"/>
          </p:cNvSpPr>
          <p:nvPr>
            <p:ph type="title"/>
          </p:nvPr>
        </p:nvSpPr>
        <p:spPr/>
        <p:txBody>
          <a:bodyPr/>
          <a:lstStyle/>
          <a:p>
            <a:r>
              <a:rPr lang="en-US" altLang="zh-CN" dirty="0"/>
              <a:t>Overview</a:t>
            </a:r>
            <a:r>
              <a:rPr lang="zh-CN" altLang="en-US" dirty="0"/>
              <a:t> </a:t>
            </a:r>
            <a:r>
              <a:rPr lang="en-US" altLang="zh-CN" dirty="0"/>
              <a:t>of</a:t>
            </a:r>
            <a:r>
              <a:rPr lang="zh-CN" altLang="en-US" dirty="0"/>
              <a:t> </a:t>
            </a:r>
            <a:r>
              <a:rPr lang="en-US" altLang="zh-CN" dirty="0"/>
              <a:t>Partitioning</a:t>
            </a:r>
            <a:r>
              <a:rPr lang="zh-CN" altLang="en-US" dirty="0"/>
              <a:t> </a:t>
            </a:r>
            <a:r>
              <a:rPr lang="en-US" altLang="zh-CN" dirty="0"/>
              <a:t>in</a:t>
            </a:r>
            <a:r>
              <a:rPr lang="zh-CN" altLang="en-US" dirty="0"/>
              <a:t> </a:t>
            </a:r>
            <a:r>
              <a:rPr lang="en-US" altLang="zh-CN" dirty="0"/>
              <a:t>MySQL</a:t>
            </a:r>
            <a:endParaRPr kumimoji="1" lang="zh-CN" altLang="en-US" dirty="0"/>
          </a:p>
        </p:txBody>
      </p:sp>
      <p:sp>
        <p:nvSpPr>
          <p:cNvPr id="3" name="内容占位符 2">
            <a:extLst>
              <a:ext uri="{FF2B5EF4-FFF2-40B4-BE49-F238E27FC236}">
                <a16:creationId xmlns:a16="http://schemas.microsoft.com/office/drawing/2014/main" id="{4FD2E3FE-958A-C947-BDBE-3D8BD6C51D5C}"/>
              </a:ext>
            </a:extLst>
          </p:cNvPr>
          <p:cNvSpPr>
            <a:spLocks noGrp="1"/>
          </p:cNvSpPr>
          <p:nvPr>
            <p:ph idx="1"/>
          </p:nvPr>
        </p:nvSpPr>
        <p:spPr/>
        <p:txBody>
          <a:bodyPr>
            <a:normAutofit lnSpcReduction="10000"/>
          </a:bodyPr>
          <a:lstStyle/>
          <a:p>
            <a:pPr fontAlgn="base"/>
            <a:r>
              <a:rPr lang="en-US" altLang="zh-CN" dirty="0"/>
              <a:t>Some advantages of partitioning are listed here:</a:t>
            </a:r>
          </a:p>
          <a:p>
            <a:pPr lvl="1" fontAlgn="base"/>
            <a:r>
              <a:rPr lang="en-US" altLang="zh-CN" dirty="0"/>
              <a:t>Partitioning makes it possible to </a:t>
            </a:r>
            <a:r>
              <a:rPr lang="en-US" altLang="zh-CN" dirty="0">
                <a:solidFill>
                  <a:srgbClr val="FF0000"/>
                </a:solidFill>
              </a:rPr>
              <a:t>store more data in one table than can be held on a single disk or file system partition</a:t>
            </a:r>
            <a:r>
              <a:rPr lang="en-US" altLang="zh-CN" dirty="0"/>
              <a:t>.</a:t>
            </a:r>
          </a:p>
          <a:p>
            <a:pPr lvl="1" fontAlgn="base"/>
            <a:r>
              <a:rPr lang="en-US" altLang="zh-CN" dirty="0"/>
              <a:t>Data that loses its usefulness can often be </a:t>
            </a:r>
            <a:r>
              <a:rPr lang="en-US" altLang="zh-CN" dirty="0">
                <a:solidFill>
                  <a:srgbClr val="FF0000"/>
                </a:solidFill>
              </a:rPr>
              <a:t>easily removed from a partitioned table </a:t>
            </a:r>
            <a:r>
              <a:rPr lang="en-US" altLang="zh-CN" dirty="0"/>
              <a:t>by dropping the partition (or partitions) containing only that data. Conversely, the process of </a:t>
            </a:r>
            <a:r>
              <a:rPr lang="en-US" altLang="zh-CN" dirty="0">
                <a:solidFill>
                  <a:srgbClr val="FF0000"/>
                </a:solidFill>
              </a:rPr>
              <a:t>adding new data</a:t>
            </a:r>
            <a:r>
              <a:rPr lang="en-US" altLang="zh-CN" dirty="0"/>
              <a:t> can in some cases be greatly facilitated by adding one or more new partitions for storing specifically that data.</a:t>
            </a:r>
          </a:p>
          <a:p>
            <a:pPr lvl="1" fontAlgn="base"/>
            <a:r>
              <a:rPr lang="en-US" altLang="zh-CN" dirty="0">
                <a:solidFill>
                  <a:srgbClr val="FF0000"/>
                </a:solidFill>
              </a:rPr>
              <a:t>Some queries can be greatly optimized</a:t>
            </a:r>
            <a:r>
              <a:rPr lang="en-US" altLang="zh-CN" dirty="0"/>
              <a:t> in virtue of the fact that data satisfying a given WHERE clause can be stored only on one or more partitions, which automatically excludes any remaining partitions from the search. </a:t>
            </a:r>
          </a:p>
          <a:p>
            <a:pPr lvl="1" fontAlgn="base"/>
            <a:r>
              <a:rPr lang="en-US" altLang="zh-CN" dirty="0"/>
              <a:t>In addition, MySQL supports </a:t>
            </a:r>
            <a:r>
              <a:rPr lang="en-US" altLang="zh-CN" dirty="0">
                <a:solidFill>
                  <a:srgbClr val="FF0000"/>
                </a:solidFill>
              </a:rPr>
              <a:t>explicit partition selection for queries</a:t>
            </a:r>
            <a:r>
              <a:rPr lang="en-US" altLang="zh-CN" dirty="0"/>
              <a:t>. For example, </a:t>
            </a:r>
            <a:r>
              <a:rPr lang="en-US" altLang="zh-CN" dirty="0">
                <a:hlinkClick r:id="rId2" tooltip="13.2.10 SELECT Statement"/>
              </a:rPr>
              <a:t>SELECT * FROM t PARTITION (p0,p1) WHERE c &lt; 5</a:t>
            </a:r>
            <a:r>
              <a:rPr lang="en-US" altLang="zh-CN" dirty="0"/>
              <a:t> selects only those rows in partitions p0 and p1 that match the WHERE condition. </a:t>
            </a:r>
          </a:p>
          <a:p>
            <a:pPr lvl="2" fontAlgn="base"/>
            <a:r>
              <a:rPr lang="en-US" altLang="zh-CN" dirty="0"/>
              <a:t>In this case, MySQL does not check any other partitions of table t; this can greatly speed up queries when you already know which partition or partitions you wish to examine. </a:t>
            </a:r>
          </a:p>
          <a:p>
            <a:pPr lvl="2" fontAlgn="base"/>
            <a:r>
              <a:rPr lang="en-US" altLang="zh-CN" dirty="0"/>
              <a:t>Partition selection is also supported for the data modification statements</a:t>
            </a:r>
            <a:r>
              <a:rPr lang="zh-CN" altLang="en-US" dirty="0"/>
              <a:t> </a:t>
            </a:r>
            <a:r>
              <a:rPr lang="en-US" altLang="zh-CN" dirty="0">
                <a:hlinkClick r:id="rId3" tooltip="13.2.2 DELETE Statement"/>
              </a:rPr>
              <a:t>DELETE</a:t>
            </a:r>
            <a:r>
              <a:rPr lang="en-US" altLang="zh-CN" dirty="0"/>
              <a:t>, </a:t>
            </a:r>
            <a:r>
              <a:rPr lang="en-US" altLang="zh-CN" dirty="0">
                <a:hlinkClick r:id="rId4" tooltip="13.2.6 INSERT Statement"/>
              </a:rPr>
              <a:t>INSERT</a:t>
            </a:r>
            <a:r>
              <a:rPr lang="en-US" altLang="zh-CN" dirty="0"/>
              <a:t>, </a:t>
            </a:r>
            <a:r>
              <a:rPr lang="en-US" altLang="zh-CN" dirty="0">
                <a:hlinkClick r:id="rId5" tooltip="13.2.9 REPLACE Statement"/>
              </a:rPr>
              <a:t>REPLACE</a:t>
            </a:r>
            <a:r>
              <a:rPr lang="en-US" altLang="zh-CN" dirty="0"/>
              <a:t>, </a:t>
            </a:r>
            <a:r>
              <a:rPr lang="en-US" altLang="zh-CN" dirty="0">
                <a:hlinkClick r:id="rId6" tooltip="13.2.13 UPDATE Statement"/>
              </a:rPr>
              <a:t>UPDATE</a:t>
            </a:r>
            <a:r>
              <a:rPr lang="en-US" altLang="zh-CN" dirty="0"/>
              <a:t>, and </a:t>
            </a:r>
            <a:r>
              <a:rPr lang="en-US" altLang="zh-CN" dirty="0">
                <a:hlinkClick r:id="rId7" tooltip="13.2.7 LOAD DATA Statement"/>
              </a:rPr>
              <a:t>LOAD DATA</a:t>
            </a:r>
            <a:r>
              <a:rPr lang="en-US" altLang="zh-CN" dirty="0"/>
              <a:t>, </a:t>
            </a:r>
            <a:r>
              <a:rPr lang="en-US" altLang="zh-CN" dirty="0">
                <a:hlinkClick r:id="rId8" tooltip="13.2.8 LOAD XML Statement"/>
              </a:rPr>
              <a:t>LOAD XML</a:t>
            </a:r>
            <a:r>
              <a:rPr lang="en-US" altLang="zh-CN" dirty="0"/>
              <a:t>. </a:t>
            </a:r>
            <a:endParaRPr kumimoji="1" lang="zh-CN" altLang="en-US" dirty="0"/>
          </a:p>
        </p:txBody>
      </p:sp>
      <p:sp>
        <p:nvSpPr>
          <p:cNvPr id="4" name="灯片编号占位符 3">
            <a:extLst>
              <a:ext uri="{FF2B5EF4-FFF2-40B4-BE49-F238E27FC236}">
                <a16:creationId xmlns:a16="http://schemas.microsoft.com/office/drawing/2014/main" id="{D2F75976-5869-EF4F-A78A-F7589B3543FC}"/>
              </a:ext>
            </a:extLst>
          </p:cNvPr>
          <p:cNvSpPr>
            <a:spLocks noGrp="1"/>
          </p:cNvSpPr>
          <p:nvPr>
            <p:ph type="sldNum" sz="quarter" idx="12"/>
          </p:nvPr>
        </p:nvSpPr>
        <p:spPr/>
        <p:txBody>
          <a:bodyPr/>
          <a:lstStyle/>
          <a:p>
            <a:fld id="{CB818ED7-1FAF-4BEC-A906-EB6564C334EB}" type="slidenum">
              <a:rPr lang="zh-CN" altLang="en-US" smtClean="0"/>
              <a:pPr/>
              <a:t>6</a:t>
            </a:fld>
            <a:endParaRPr lang="zh-CN" altLang="en-US" dirty="0"/>
          </a:p>
        </p:txBody>
      </p:sp>
    </p:spTree>
    <p:extLst>
      <p:ext uri="{BB962C8B-B14F-4D97-AF65-F5344CB8AC3E}">
        <p14:creationId xmlns:p14="http://schemas.microsoft.com/office/powerpoint/2010/main" val="4245713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a:bodyPr>
          <a:lstStyle/>
          <a:p>
            <a:pPr marL="269081"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999999"/>
                </a:solidFill>
                <a:latin typeface="Liberation Mono"/>
              </a:rPr>
              <a:t>(</a:t>
            </a:r>
          </a:p>
          <a:p>
            <a:pPr marL="269081"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25</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25</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dob </a:t>
            </a:r>
            <a:r>
              <a:rPr lang="en-US" altLang="zh-CN" sz="1500" dirty="0">
                <a:solidFill>
                  <a:srgbClr val="834689"/>
                </a:solidFill>
                <a:latin typeface="Liberation Mono"/>
              </a:rPr>
              <a:t>DATE</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YEAR</a:t>
            </a:r>
            <a:r>
              <a:rPr lang="en-US" altLang="zh-CN" sz="1500" dirty="0">
                <a:solidFill>
                  <a:srgbClr val="999999"/>
                </a:solidFill>
                <a:latin typeface="Liberation Mono"/>
              </a:rPr>
              <a:t>(</a:t>
            </a:r>
            <a:r>
              <a:rPr lang="en-US" altLang="zh-CN" sz="1500" dirty="0">
                <a:solidFill>
                  <a:srgbClr val="000000"/>
                </a:solidFill>
                <a:latin typeface="Liberation Mono"/>
              </a:rPr>
              <a:t>dob</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1980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p>
          <a:p>
            <a:pPr marL="269081" indent="0">
              <a:buNone/>
            </a:pPr>
            <a:endParaRPr lang="en-US" altLang="zh-CN" sz="1500" dirty="0">
              <a:solidFill>
                <a:srgbClr val="999999"/>
              </a:solidFill>
              <a:latin typeface="Liberation Mono"/>
            </a:endParaRP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2010</a:t>
            </a:r>
            <a:r>
              <a:rPr lang="en-US" altLang="zh-CN" sz="1500" dirty="0">
                <a:solidFill>
                  <a:srgbClr val="999999"/>
                </a:solidFill>
                <a:latin typeface="Liberation Mono"/>
              </a:rPr>
              <a:t>));</a:t>
            </a:r>
            <a:endParaRPr lang="zh-CN" altLang="en-US" sz="1500" dirty="0"/>
          </a:p>
          <a:p>
            <a:pPr marL="269081" indent="0">
              <a:buNone/>
            </a:pPr>
            <a:endParaRPr lang="zh-CN" altLang="en-US" sz="1500"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60</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1639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a:bodyPr>
          <a:lstStyle/>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1970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ERROR 1463 (HY000)</a:t>
            </a:r>
            <a:r>
              <a:rPr lang="en-US" altLang="zh-CN" sz="1500" dirty="0">
                <a:solidFill>
                  <a:srgbClr val="999999"/>
                </a:solidFill>
                <a:latin typeface="Liberation Mono"/>
              </a:rPr>
              <a:t>:</a:t>
            </a:r>
            <a:r>
              <a:rPr lang="en-US" altLang="zh-CN" sz="1500" dirty="0">
                <a:solidFill>
                  <a:srgbClr val="555555"/>
                </a:solidFill>
                <a:latin typeface="Liberation Mono"/>
              </a:rPr>
              <a:t> VALUES LESS THAN value must be strictly » increasing for each partition</a:t>
            </a:r>
          </a:p>
          <a:p>
            <a:pPr marL="269081" indent="0">
              <a:buNone/>
            </a:pPr>
            <a:endParaRPr lang="en-US" altLang="zh-CN" sz="1500" dirty="0">
              <a:solidFill>
                <a:srgbClr val="555555"/>
              </a:solidFill>
              <a:latin typeface="Liberation Mono"/>
            </a:endParaRP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REORGANIZE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1970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1980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zh-CN" altLang="en-US" sz="1500" dirty="0">
                <a:solidFill>
                  <a:srgbClr val="000000"/>
                </a:solidFill>
                <a:latin typeface="Liberation Mono"/>
              </a:rPr>
              <a:t> </a:t>
            </a:r>
            <a:r>
              <a:rPr lang="en-US" altLang="zh-CN" sz="1500" dirty="0">
                <a:solidFill>
                  <a:srgbClr val="999999"/>
                </a:solidFill>
                <a:latin typeface="Liberation Mono"/>
              </a:rPr>
              <a:t>);</a:t>
            </a:r>
            <a:endParaRPr lang="zh-CN" altLang="en-US" sz="1500" dirty="0"/>
          </a:p>
          <a:p>
            <a:pPr marL="269081" indent="0">
              <a:buNone/>
            </a:pPr>
            <a:endParaRPr lang="zh-CN" altLang="en-US" sz="1500" dirty="0"/>
          </a:p>
          <a:p>
            <a:pPr marL="526256"/>
            <a:endParaRPr lang="zh-CN" altLang="en-US" sz="1500"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61</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309CAD87-C294-E047-9D12-212C5497CE09}"/>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068A7738-114E-D64E-9F12-88AA4C91B2AA}"/>
              </a:ext>
            </a:extLst>
          </p:cNvPr>
          <p:cNvSpPr/>
          <p:nvPr/>
        </p:nvSpPr>
        <p:spPr>
          <a:xfrm>
            <a:off x="2857500" y="2329376"/>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684473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a:bodyPr>
          <a:lstStyle/>
          <a:p>
            <a:pPr marL="269081"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id </a:t>
            </a:r>
            <a:r>
              <a:rPr lang="en-US" altLang="zh-CN" sz="1500" dirty="0">
                <a:solidFill>
                  <a:srgbClr val="834689"/>
                </a:solidFill>
                <a:latin typeface="Liberation Mono"/>
              </a:rPr>
              <a:t>INT</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data</a:t>
            </a:r>
            <a:r>
              <a:rPr lang="en-US" altLang="zh-CN" sz="1500" dirty="0">
                <a:solidFill>
                  <a:srgbClr val="000000"/>
                </a:solidFill>
                <a:latin typeface="Liberation Mono"/>
              </a:rPr>
              <a:t> </a:t>
            </a:r>
            <a:r>
              <a:rPr lang="en-US" altLang="zh-CN" sz="1500" dirty="0">
                <a:solidFill>
                  <a:srgbClr val="834689"/>
                </a:solidFill>
                <a:latin typeface="Liberation Mono"/>
              </a:rPr>
              <a:t>INT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LIST</a:t>
            </a:r>
            <a:r>
              <a:rPr lang="en-US" altLang="zh-CN" sz="1500" dirty="0">
                <a:solidFill>
                  <a:srgbClr val="999999"/>
                </a:solidFill>
                <a:latin typeface="Liberation Mono"/>
              </a:rPr>
              <a:t>(</a:t>
            </a:r>
            <a:r>
              <a:rPr lang="en-US" altLang="zh-CN" sz="1500" dirty="0">
                <a:solidFill>
                  <a:srgbClr val="0077AA"/>
                </a:solidFill>
                <a:latin typeface="Liberation Mono"/>
              </a:rPr>
              <a:t>data</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5</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15</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6</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12</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18</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p>
          <a:p>
            <a:pPr marL="269081" indent="0">
              <a:buNone/>
            </a:pPr>
            <a:endParaRPr lang="zh-CN" altLang="en-US" sz="1500" dirty="0"/>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7</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14</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21</a:t>
            </a:r>
            <a:r>
              <a:rPr lang="en-US" altLang="zh-CN" sz="1500" dirty="0">
                <a:solidFill>
                  <a:srgbClr val="999999"/>
                </a:solidFill>
                <a:latin typeface="Liberation Mono"/>
              </a:rPr>
              <a:t>));</a:t>
            </a:r>
            <a:endParaRPr lang="zh-CN" altLang="en-US" sz="1500" dirty="0"/>
          </a:p>
          <a:p>
            <a:pPr marL="269081" indent="0">
              <a:buNone/>
            </a:pPr>
            <a:endParaRPr lang="zh-CN" altLang="en-US" sz="1500" dirty="0"/>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np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4</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8</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12</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ERROR 1465 (HY000)</a:t>
            </a:r>
            <a:r>
              <a:rPr lang="en-US" altLang="zh-CN" sz="1500" dirty="0">
                <a:solidFill>
                  <a:srgbClr val="999999"/>
                </a:solidFill>
                <a:latin typeface="Liberation Mono"/>
              </a:rPr>
              <a:t>:</a:t>
            </a:r>
            <a:r>
              <a:rPr lang="en-US" altLang="zh-CN" sz="1500" dirty="0">
                <a:solidFill>
                  <a:srgbClr val="555555"/>
                </a:solidFill>
                <a:latin typeface="Liberation Mono"/>
              </a:rPr>
              <a:t> Multiple definition of same constant » in list partitioning</a:t>
            </a:r>
            <a:endParaRPr lang="zh-CN" altLang="en-US" sz="1500" dirty="0"/>
          </a:p>
          <a:p>
            <a:pPr marL="526256"/>
            <a:endParaRPr lang="zh-CN" altLang="en-US" sz="1500"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62</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309CAD87-C294-E047-9D12-212C5497CE09}"/>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068A7738-114E-D64E-9F12-88AA4C91B2AA}"/>
              </a:ext>
            </a:extLst>
          </p:cNvPr>
          <p:cNvSpPr/>
          <p:nvPr/>
        </p:nvSpPr>
        <p:spPr>
          <a:xfrm>
            <a:off x="2857500" y="2329376"/>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648416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92500" lnSpcReduction="10000"/>
          </a:bodyPr>
          <a:lstStyle/>
          <a:p>
            <a:pPr marL="269081" indent="0">
              <a:buNone/>
            </a:pPr>
            <a:r>
              <a:rPr lang="en-US" altLang="zh-CN" sz="1500" dirty="0">
                <a:solidFill>
                  <a:srgbClr val="0077AA"/>
                </a:solidFill>
                <a:latin typeface="Liberation Mono"/>
              </a:rPr>
              <a:t>CREATE</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999999"/>
                </a:solidFill>
                <a:latin typeface="Liberation Mono"/>
              </a:rPr>
              <a:t>(</a:t>
            </a:r>
          </a:p>
          <a:p>
            <a:pPr marL="269081" indent="0">
              <a:buNone/>
            </a:pPr>
            <a:r>
              <a:rPr lang="en-US" altLang="zh-CN" sz="1500" dirty="0">
                <a:solidFill>
                  <a:srgbClr val="999999"/>
                </a:solidFill>
                <a:latin typeface="Liberation Mono"/>
              </a:rPr>
              <a:t>	</a:t>
            </a:r>
            <a:r>
              <a:rPr lang="en-US" altLang="zh-CN" sz="1500" dirty="0">
                <a:solidFill>
                  <a:srgbClr val="000000"/>
                </a:solidFill>
                <a:latin typeface="Liberation Mono"/>
              </a:rPr>
              <a:t>id </a:t>
            </a:r>
            <a:r>
              <a:rPr lang="en-US" altLang="zh-CN" sz="1500" dirty="0">
                <a:solidFill>
                  <a:srgbClr val="834689"/>
                </a:solidFill>
                <a:latin typeface="Liberation Mono"/>
              </a:rPr>
              <a:t>INT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err="1">
                <a:solidFill>
                  <a:srgbClr val="000000"/>
                </a:solidFill>
                <a:latin typeface="Liberation Mono"/>
              </a:rPr>
              <a:t>fname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50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err="1">
                <a:solidFill>
                  <a:srgbClr val="000000"/>
                </a:solidFill>
                <a:latin typeface="Liberation Mono"/>
              </a:rPr>
              <a:t>lname</a:t>
            </a:r>
            <a:r>
              <a:rPr lang="en-US" altLang="zh-CN" sz="1500" dirty="0">
                <a:solidFill>
                  <a:srgbClr val="000000"/>
                </a:solidFill>
                <a:latin typeface="Liberation Mono"/>
              </a:rPr>
              <a:t> </a:t>
            </a:r>
            <a:r>
              <a:rPr lang="en-US" altLang="zh-CN" sz="1500" dirty="0">
                <a:solidFill>
                  <a:srgbClr val="834689"/>
                </a:solidFill>
                <a:latin typeface="Liberation Mono"/>
              </a:rPr>
              <a:t>VARCHAR</a:t>
            </a:r>
            <a:r>
              <a:rPr lang="en-US" altLang="zh-CN" sz="1500" dirty="0">
                <a:solidFill>
                  <a:srgbClr val="999999"/>
                </a:solidFill>
                <a:latin typeface="Liberation Mono"/>
              </a:rPr>
              <a:t>(</a:t>
            </a:r>
            <a:r>
              <a:rPr lang="en-US" altLang="zh-CN" sz="1500" dirty="0">
                <a:solidFill>
                  <a:srgbClr val="990055"/>
                </a:solidFill>
                <a:latin typeface="Liberation Mono"/>
              </a:rPr>
              <a:t>50</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hired </a:t>
            </a:r>
            <a:r>
              <a:rPr lang="en-US" altLang="zh-CN" sz="1500" dirty="0">
                <a:solidFill>
                  <a:srgbClr val="834689"/>
                </a:solidFill>
                <a:latin typeface="Liberation Mono"/>
              </a:rPr>
              <a:t>DATE</a:t>
            </a:r>
            <a:r>
              <a:rPr lang="en-US" altLang="zh-CN" sz="1500" dirty="0">
                <a:solidFill>
                  <a:srgbClr val="000000"/>
                </a:solidFill>
                <a:latin typeface="Liberation Mono"/>
              </a:rPr>
              <a:t> </a:t>
            </a:r>
            <a:r>
              <a:rPr lang="en-US" altLang="zh-CN" sz="1500" dirty="0">
                <a:solidFill>
                  <a:srgbClr val="A67F59"/>
                </a:solidFill>
                <a:latin typeface="Liberation Mono"/>
              </a:rPr>
              <a:t>NOT</a:t>
            </a:r>
            <a:r>
              <a:rPr lang="en-US" altLang="zh-CN" sz="1500" dirty="0">
                <a:solidFill>
                  <a:srgbClr val="000000"/>
                </a:solidFill>
                <a:latin typeface="Liberation Mono"/>
              </a:rPr>
              <a:t> </a:t>
            </a:r>
            <a:r>
              <a:rPr lang="en-US" altLang="zh-CN" sz="1500" dirty="0">
                <a:solidFill>
                  <a:srgbClr val="990055"/>
                </a:solidFill>
                <a:latin typeface="Liberation Mono"/>
              </a:rPr>
              <a:t>NULL</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0077AA"/>
                </a:solidFill>
                <a:latin typeface="Liberation Mono"/>
              </a:rPr>
              <a:t>BY</a:t>
            </a:r>
            <a:r>
              <a:rPr lang="en-US" altLang="zh-CN" sz="1500" dirty="0">
                <a:solidFill>
                  <a:srgbClr val="000000"/>
                </a:solidFill>
                <a:latin typeface="Liberation Mono"/>
              </a:rPr>
              <a:t> </a:t>
            </a:r>
            <a:r>
              <a:rPr lang="en-US" altLang="zh-CN" sz="1500" dirty="0">
                <a:solidFill>
                  <a:srgbClr val="0077AA"/>
                </a:solidFill>
                <a:latin typeface="Liberation Mono"/>
              </a:rPr>
              <a:t>RANGE</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DD4A68"/>
                </a:solidFill>
                <a:latin typeface="Liberation Mono"/>
              </a:rPr>
              <a:t>YEAR</a:t>
            </a:r>
            <a:r>
              <a:rPr lang="en-US" altLang="zh-CN" sz="1500" dirty="0">
                <a:solidFill>
                  <a:srgbClr val="999999"/>
                </a:solidFill>
                <a:latin typeface="Liberation Mono"/>
              </a:rPr>
              <a:t>(</a:t>
            </a:r>
            <a:r>
              <a:rPr lang="en-US" altLang="zh-CN" sz="1500" dirty="0">
                <a:solidFill>
                  <a:srgbClr val="000000"/>
                </a:solidFill>
                <a:latin typeface="Liberation Mono"/>
              </a:rPr>
              <a:t>hired</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p2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1996</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p3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2001</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p4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2005</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employees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77AA"/>
                </a:solidFill>
                <a:latin typeface="Liberation Mono"/>
              </a:rPr>
              <a:t>	PARTITION</a:t>
            </a:r>
            <a:r>
              <a:rPr lang="en-US" altLang="zh-CN" sz="1500" dirty="0">
                <a:solidFill>
                  <a:srgbClr val="000000"/>
                </a:solidFill>
                <a:latin typeface="Liberation Mono"/>
              </a:rPr>
              <a:t> p5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2010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p6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0077AA"/>
                </a:solidFill>
                <a:latin typeface="Liberation Mono"/>
              </a:rPr>
              <a:t>MAXVALUE</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endParaRPr lang="zh-CN" altLang="en-US" sz="1500" dirty="0"/>
          </a:p>
          <a:p>
            <a:pPr marL="526256"/>
            <a:endParaRPr lang="zh-CN" altLang="en-US" sz="1500"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63</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309CAD87-C294-E047-9D12-212C5497CE09}"/>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068A7738-114E-D64E-9F12-88AA4C91B2AA}"/>
              </a:ext>
            </a:extLst>
          </p:cNvPr>
          <p:cNvSpPr/>
          <p:nvPr/>
        </p:nvSpPr>
        <p:spPr>
          <a:xfrm>
            <a:off x="2857500" y="2329376"/>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1753523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29CEFD-ADDA-CD41-AF62-EBCDACF34AC0}"/>
              </a:ext>
            </a:extLst>
          </p:cNvPr>
          <p:cNvSpPr>
            <a:spLocks noGrp="1"/>
          </p:cNvSpPr>
          <p:nvPr>
            <p:ph type="title"/>
          </p:nvPr>
        </p:nvSpPr>
        <p:spPr>
          <a:xfrm>
            <a:off x="107504" y="105708"/>
            <a:ext cx="6948772" cy="413814"/>
          </a:xfrm>
        </p:spPr>
        <p:txBody>
          <a:bodyPr/>
          <a:lstStyle/>
          <a:p>
            <a:r>
              <a:rPr kumimoji="1" lang="en-US" altLang="zh-CN" dirty="0"/>
              <a:t>Management of RANGE and LIST Partitions</a:t>
            </a:r>
            <a:endParaRPr kumimoji="1" lang="zh-CN" altLang="en-US" dirty="0"/>
          </a:p>
        </p:txBody>
      </p:sp>
      <p:sp>
        <p:nvSpPr>
          <p:cNvPr id="3" name="内容占位符 2">
            <a:extLst>
              <a:ext uri="{FF2B5EF4-FFF2-40B4-BE49-F238E27FC236}">
                <a16:creationId xmlns:a16="http://schemas.microsoft.com/office/drawing/2014/main" id="{42B414DC-C80A-0640-8165-91005085A894}"/>
              </a:ext>
            </a:extLst>
          </p:cNvPr>
          <p:cNvSpPr>
            <a:spLocks noGrp="1"/>
          </p:cNvSpPr>
          <p:nvPr>
            <p:ph idx="1"/>
          </p:nvPr>
        </p:nvSpPr>
        <p:spPr/>
        <p:txBody>
          <a:bodyPr>
            <a:normAutofit fontScale="85000" lnSpcReduction="20000"/>
          </a:bodyPr>
          <a:lstStyle/>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0077AA"/>
                </a:solidFill>
                <a:latin typeface="Liberation Mono"/>
              </a:rPr>
              <a:t>REORGANIZE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n0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a:solidFill>
                  <a:srgbClr val="999999"/>
                </a:solidFill>
                <a:latin typeface="Liberation Mono"/>
              </a:rPr>
              <a:t>(</a:t>
            </a:r>
          </a:p>
          <a:p>
            <a:pPr marL="269081" indent="0">
              <a:buNone/>
            </a:pPr>
            <a:r>
              <a:rPr lang="en-US" altLang="zh-CN" sz="1500" dirty="0">
                <a:solidFill>
                  <a:srgbClr val="999999"/>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s0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1960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s1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1970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p>
          <a:p>
            <a:pPr marL="269081" indent="0">
              <a:buNone/>
            </a:pPr>
            <a:endParaRPr lang="en-US" altLang="zh-CN" sz="1500" dirty="0">
              <a:solidFill>
                <a:srgbClr val="999999"/>
              </a:solidFill>
              <a:latin typeface="Liberation Mono"/>
            </a:endParaRP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0077AA"/>
                </a:solidFill>
                <a:latin typeface="Liberation Mono"/>
              </a:rPr>
              <a:t>REORGANIZE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s0</a:t>
            </a:r>
            <a:r>
              <a:rPr lang="en-US" altLang="zh-CN" sz="1500" dirty="0">
                <a:solidFill>
                  <a:srgbClr val="999999"/>
                </a:solidFill>
                <a:latin typeface="Liberation Mono"/>
              </a:rPr>
              <a:t>,</a:t>
            </a:r>
            <a:r>
              <a:rPr lang="en-US" altLang="zh-CN" sz="1500" dirty="0">
                <a:solidFill>
                  <a:srgbClr val="000000"/>
                </a:solidFill>
                <a:latin typeface="Liberation Mono"/>
              </a:rPr>
              <a:t>s1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1970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p>
          <a:p>
            <a:pPr marL="269081" indent="0">
              <a:buNone/>
            </a:pPr>
            <a:endParaRPr lang="en-US" altLang="zh-CN" sz="1500" dirty="0">
              <a:solidFill>
                <a:srgbClr val="999999"/>
              </a:solidFill>
              <a:latin typeface="Liberation Mono"/>
            </a:endParaRP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members </a:t>
            </a:r>
            <a:r>
              <a:rPr lang="en-US" altLang="zh-CN" sz="1500" dirty="0">
                <a:solidFill>
                  <a:srgbClr val="0077AA"/>
                </a:solidFill>
                <a:latin typeface="Liberation Mono"/>
              </a:rPr>
              <a:t>REORGANIZE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a:t>
            </a:r>
            <a:r>
              <a:rPr lang="en-US" altLang="zh-CN" sz="1500" dirty="0">
                <a:solidFill>
                  <a:srgbClr val="999999"/>
                </a:solidFill>
                <a:latin typeface="Liberation Mono"/>
              </a:rPr>
              <a:t>,</a:t>
            </a:r>
            <a:r>
              <a:rPr lang="en-US" altLang="zh-CN" sz="1500" dirty="0">
                <a:solidFill>
                  <a:srgbClr val="000000"/>
                </a:solidFill>
                <a:latin typeface="Liberation Mono"/>
              </a:rPr>
              <a:t>p1</a:t>
            </a:r>
            <a:r>
              <a:rPr lang="en-US" altLang="zh-CN" sz="1500" dirty="0">
                <a:solidFill>
                  <a:srgbClr val="999999"/>
                </a:solidFill>
                <a:latin typeface="Liberation Mono"/>
              </a:rPr>
              <a:t>,</a:t>
            </a:r>
            <a:r>
              <a:rPr lang="en-US" altLang="zh-CN" sz="1500" dirty="0">
                <a:solidFill>
                  <a:srgbClr val="000000"/>
                </a:solidFill>
                <a:latin typeface="Liberation Mono"/>
              </a:rPr>
              <a:t>p2</a:t>
            </a:r>
            <a:r>
              <a:rPr lang="en-US" altLang="zh-CN" sz="1500" dirty="0">
                <a:solidFill>
                  <a:srgbClr val="999999"/>
                </a:solidFill>
                <a:latin typeface="Liberation Mono"/>
              </a:rPr>
              <a:t>,</a:t>
            </a:r>
            <a:r>
              <a:rPr lang="en-US" altLang="zh-CN" sz="1500" dirty="0">
                <a:solidFill>
                  <a:srgbClr val="000000"/>
                </a:solidFill>
                <a:latin typeface="Liberation Mono"/>
              </a:rPr>
              <a:t>p3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m0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1980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m1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LESS</a:t>
            </a:r>
            <a:r>
              <a:rPr lang="en-US" altLang="zh-CN" sz="1500" dirty="0">
                <a:solidFill>
                  <a:srgbClr val="000000"/>
                </a:solidFill>
                <a:latin typeface="Liberation Mono"/>
              </a:rPr>
              <a:t> </a:t>
            </a:r>
            <a:r>
              <a:rPr lang="en-US" altLang="zh-CN" sz="1500" dirty="0">
                <a:solidFill>
                  <a:srgbClr val="0077AA"/>
                </a:solidFill>
                <a:latin typeface="Liberation Mono"/>
              </a:rPr>
              <a:t>THAN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2000</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p>
          <a:p>
            <a:pPr marL="269081" indent="0">
              <a:buNone/>
            </a:pPr>
            <a:endParaRPr lang="en-US" altLang="zh-CN" sz="1500" dirty="0">
              <a:solidFill>
                <a:srgbClr val="999999"/>
              </a:solidFill>
              <a:latin typeface="Liberation Mono"/>
            </a:endParaRP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0077AA"/>
                </a:solidFill>
                <a:latin typeface="Liberation Mono"/>
              </a:rPr>
              <a:t>ADD</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77AA"/>
                </a:solidFill>
                <a:latin typeface="Liberation Mono"/>
              </a:rPr>
              <a:t>PARTITION</a:t>
            </a:r>
            <a:r>
              <a:rPr lang="en-US" altLang="zh-CN" sz="1500" dirty="0">
                <a:solidFill>
                  <a:srgbClr val="000000"/>
                </a:solidFill>
                <a:latin typeface="Liberation Mono"/>
              </a:rPr>
              <a:t> np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4</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8</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a:t>
            </a:r>
            <a:r>
              <a:rPr lang="en-US" altLang="zh-CN" sz="1500" dirty="0" err="1">
                <a:solidFill>
                  <a:srgbClr val="000000"/>
                </a:solidFill>
                <a:latin typeface="Liberation Mono"/>
              </a:rPr>
              <a:t>tt</a:t>
            </a:r>
            <a:r>
              <a:rPr lang="en-US" altLang="zh-CN" sz="1500" dirty="0">
                <a:solidFill>
                  <a:srgbClr val="000000"/>
                </a:solidFill>
                <a:latin typeface="Liberation Mono"/>
              </a:rPr>
              <a:t> </a:t>
            </a:r>
            <a:r>
              <a:rPr lang="en-US" altLang="zh-CN" sz="1500" dirty="0">
                <a:solidFill>
                  <a:srgbClr val="0077AA"/>
                </a:solidFill>
                <a:latin typeface="Liberation Mono"/>
              </a:rPr>
              <a:t>REORGANIZE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a:t>
            </a:r>
            <a:r>
              <a:rPr lang="en-US" altLang="zh-CN" sz="1500" dirty="0">
                <a:solidFill>
                  <a:srgbClr val="999999"/>
                </a:solidFill>
                <a:latin typeface="Liberation Mono"/>
              </a:rPr>
              <a:t>,</a:t>
            </a:r>
            <a:r>
              <a:rPr lang="en-US" altLang="zh-CN" sz="1500" dirty="0">
                <a:solidFill>
                  <a:srgbClr val="000000"/>
                </a:solidFill>
                <a:latin typeface="Liberation Mono"/>
              </a:rPr>
              <a:t>np </a:t>
            </a:r>
            <a:r>
              <a:rPr lang="en-US" altLang="zh-CN" sz="1500" dirty="0">
                <a:solidFill>
                  <a:srgbClr val="0077AA"/>
                </a:solidFill>
                <a:latin typeface="Liberation Mono"/>
              </a:rPr>
              <a:t>INTO</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p1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6</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18</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np </a:t>
            </a:r>
            <a:r>
              <a:rPr lang="en-US" altLang="zh-CN" sz="1500" dirty="0">
                <a:solidFill>
                  <a:srgbClr val="0077AA"/>
                </a:solidFill>
                <a:latin typeface="Liberation Mono"/>
              </a:rPr>
              <a:t>VALUES</a:t>
            </a:r>
            <a:r>
              <a:rPr lang="en-US" altLang="zh-CN" sz="1500" dirty="0">
                <a:solidFill>
                  <a:srgbClr val="000000"/>
                </a:solidFill>
                <a:latin typeface="Liberation Mono"/>
              </a:rPr>
              <a:t> </a:t>
            </a:r>
            <a:r>
              <a:rPr lang="en-US" altLang="zh-CN" sz="1500" dirty="0">
                <a:solidFill>
                  <a:srgbClr val="0077AA"/>
                </a:solidFill>
                <a:latin typeface="Liberation Mono"/>
              </a:rPr>
              <a:t>in</a:t>
            </a:r>
            <a:r>
              <a:rPr lang="en-US" altLang="zh-CN" sz="1500" dirty="0">
                <a:solidFill>
                  <a:srgbClr val="000000"/>
                </a:solidFill>
                <a:latin typeface="Liberation Mono"/>
              </a:rPr>
              <a:t> </a:t>
            </a:r>
            <a:r>
              <a:rPr lang="en-US" altLang="zh-CN" sz="1500" dirty="0">
                <a:solidFill>
                  <a:srgbClr val="999999"/>
                </a:solidFill>
                <a:latin typeface="Liberation Mono"/>
              </a:rPr>
              <a:t>(</a:t>
            </a:r>
            <a:r>
              <a:rPr lang="en-US" altLang="zh-CN" sz="1500" dirty="0">
                <a:solidFill>
                  <a:srgbClr val="990055"/>
                </a:solidFill>
                <a:latin typeface="Liberation Mono"/>
              </a:rPr>
              <a:t>4</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8</a:t>
            </a:r>
            <a:r>
              <a:rPr lang="en-US" altLang="zh-CN" sz="1500" dirty="0">
                <a:solidFill>
                  <a:srgbClr val="999999"/>
                </a:solidFill>
                <a:latin typeface="Liberation Mono"/>
              </a:rPr>
              <a:t>,</a:t>
            </a:r>
            <a:r>
              <a:rPr lang="en-US" altLang="zh-CN" sz="1500" dirty="0">
                <a:solidFill>
                  <a:srgbClr val="000000"/>
                </a:solidFill>
                <a:latin typeface="Liberation Mono"/>
              </a:rPr>
              <a:t> </a:t>
            </a:r>
            <a:r>
              <a:rPr lang="en-US" altLang="zh-CN" sz="1500" dirty="0">
                <a:solidFill>
                  <a:srgbClr val="990055"/>
                </a:solidFill>
                <a:latin typeface="Liberation Mono"/>
              </a:rPr>
              <a:t>12</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endParaRPr lang="zh-CN" altLang="en-US" sz="1500" dirty="0"/>
          </a:p>
          <a:p>
            <a:pPr marL="269081" indent="0">
              <a:buNone/>
            </a:pPr>
            <a:endParaRPr lang="zh-CN" altLang="en-US" sz="1500" dirty="0"/>
          </a:p>
          <a:p>
            <a:pPr marL="269081" indent="0">
              <a:buNone/>
            </a:pPr>
            <a:endParaRPr lang="zh-CN" altLang="en-US" sz="1500" dirty="0"/>
          </a:p>
          <a:p>
            <a:pPr marL="269081" indent="0">
              <a:buNone/>
            </a:pPr>
            <a:endParaRPr lang="zh-CN" altLang="en-US" sz="1500" dirty="0"/>
          </a:p>
          <a:p>
            <a:pPr marL="526256"/>
            <a:endParaRPr lang="zh-CN" altLang="en-US" sz="1500" dirty="0"/>
          </a:p>
        </p:txBody>
      </p:sp>
      <p:sp>
        <p:nvSpPr>
          <p:cNvPr id="4" name="灯片编号占位符 3">
            <a:extLst>
              <a:ext uri="{FF2B5EF4-FFF2-40B4-BE49-F238E27FC236}">
                <a16:creationId xmlns:a16="http://schemas.microsoft.com/office/drawing/2014/main" id="{DAE09049-6402-9247-A26C-B4DB5A848031}"/>
              </a:ext>
            </a:extLst>
          </p:cNvPr>
          <p:cNvSpPr>
            <a:spLocks noGrp="1"/>
          </p:cNvSpPr>
          <p:nvPr>
            <p:ph type="sldNum" sz="quarter" idx="12"/>
          </p:nvPr>
        </p:nvSpPr>
        <p:spPr/>
        <p:txBody>
          <a:bodyPr/>
          <a:lstStyle/>
          <a:p>
            <a:fld id="{CB818ED7-1FAF-4BEC-A906-EB6564C334EB}" type="slidenum">
              <a:rPr lang="zh-CN" altLang="en-US" smtClean="0"/>
              <a:pPr/>
              <a:t>64</a:t>
            </a:fld>
            <a:endParaRPr lang="zh-CN" altLang="en-US" dirty="0"/>
          </a:p>
        </p:txBody>
      </p:sp>
      <p:sp>
        <p:nvSpPr>
          <p:cNvPr id="6" name="矩形 5">
            <a:extLst>
              <a:ext uri="{FF2B5EF4-FFF2-40B4-BE49-F238E27FC236}">
                <a16:creationId xmlns:a16="http://schemas.microsoft.com/office/drawing/2014/main" id="{2BE40A68-6593-D14D-8D3E-9C91F7D639F7}"/>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5" name="矩形 4">
            <a:extLst>
              <a:ext uri="{FF2B5EF4-FFF2-40B4-BE49-F238E27FC236}">
                <a16:creationId xmlns:a16="http://schemas.microsoft.com/office/drawing/2014/main" id="{98C0304E-A3AE-7F46-ACC6-49A361DF3883}"/>
              </a:ext>
            </a:extLst>
          </p:cNvPr>
          <p:cNvSpPr/>
          <p:nvPr/>
        </p:nvSpPr>
        <p:spPr>
          <a:xfrm>
            <a:off x="2857500" y="1810003"/>
            <a:ext cx="3429000" cy="300082"/>
          </a:xfrm>
          <a:prstGeom prst="rect">
            <a:avLst/>
          </a:prstGeom>
        </p:spPr>
        <p:txBody>
          <a:bodyPr>
            <a:spAutoFit/>
          </a:bodyPr>
          <a:lstStyle/>
          <a:p>
            <a:endParaRPr lang="zh-CN" altLang="en-US" sz="1350" dirty="0"/>
          </a:p>
        </p:txBody>
      </p:sp>
      <p:sp>
        <p:nvSpPr>
          <p:cNvPr id="7" name="矩形 6">
            <a:extLst>
              <a:ext uri="{FF2B5EF4-FFF2-40B4-BE49-F238E27FC236}">
                <a16:creationId xmlns:a16="http://schemas.microsoft.com/office/drawing/2014/main" id="{309CAD87-C294-E047-9D12-212C5497CE09}"/>
              </a:ext>
            </a:extLst>
          </p:cNvPr>
          <p:cNvSpPr/>
          <p:nvPr/>
        </p:nvSpPr>
        <p:spPr>
          <a:xfrm>
            <a:off x="2857500" y="1913878"/>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068A7738-114E-D64E-9F12-88AA4C91B2AA}"/>
              </a:ext>
            </a:extLst>
          </p:cNvPr>
          <p:cNvSpPr/>
          <p:nvPr/>
        </p:nvSpPr>
        <p:spPr>
          <a:xfrm>
            <a:off x="2857500" y="2329376"/>
            <a:ext cx="3429000" cy="300082"/>
          </a:xfrm>
          <a:prstGeom prst="rect">
            <a:avLst/>
          </a:prstGeom>
        </p:spPr>
        <p:txBody>
          <a:bodyPr>
            <a:spAutoFit/>
          </a:bodyPr>
          <a:lstStyle/>
          <a:p>
            <a:endParaRPr lang="zh-CN" altLang="en-US" sz="1350" dirty="0"/>
          </a:p>
        </p:txBody>
      </p:sp>
      <p:sp>
        <p:nvSpPr>
          <p:cNvPr id="9" name="矩形 8">
            <a:extLst>
              <a:ext uri="{FF2B5EF4-FFF2-40B4-BE49-F238E27FC236}">
                <a16:creationId xmlns:a16="http://schemas.microsoft.com/office/drawing/2014/main" id="{0DB0B6E9-B7FD-254D-9620-B353484C74B9}"/>
              </a:ext>
            </a:extLst>
          </p:cNvPr>
          <p:cNvSpPr/>
          <p:nvPr/>
        </p:nvSpPr>
        <p:spPr>
          <a:xfrm>
            <a:off x="2857500" y="1394505"/>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8395118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p:txBody>
          <a:bodyPr/>
          <a:lstStyle/>
          <a:p>
            <a:r>
              <a:rPr kumimoji="1" lang="en-US" altLang="zh-CN" dirty="0"/>
              <a:t>Management of HASH and KEY Partitions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fontScale="85000" lnSpcReduction="20000"/>
          </a:bodyPr>
          <a:lstStyle/>
          <a:p>
            <a:r>
              <a:rPr lang="en-US" altLang="zh-CN" dirty="0"/>
              <a:t>You </a:t>
            </a:r>
            <a:r>
              <a:rPr lang="en-US" altLang="zh-CN" dirty="0">
                <a:solidFill>
                  <a:srgbClr val="FF0000"/>
                </a:solidFill>
              </a:rPr>
              <a:t>cannot</a:t>
            </a:r>
            <a:r>
              <a:rPr lang="en-US" altLang="zh-CN" dirty="0"/>
              <a:t> </a:t>
            </a:r>
            <a:r>
              <a:rPr lang="en-US" altLang="zh-CN" dirty="0">
                <a:solidFill>
                  <a:srgbClr val="FF0000"/>
                </a:solidFill>
              </a:rPr>
              <a:t>drop</a:t>
            </a:r>
            <a:r>
              <a:rPr lang="en-US" altLang="zh-CN" dirty="0"/>
              <a:t> partitions from tables that are partitioned by HASH or KEY in the same way that you can from tables that are partitioned by RANGE or LIST. </a:t>
            </a:r>
          </a:p>
          <a:p>
            <a:pPr lvl="1"/>
            <a:r>
              <a:rPr lang="en-US" altLang="zh-CN" dirty="0"/>
              <a:t>However, you can </a:t>
            </a:r>
            <a:r>
              <a:rPr lang="en-US" altLang="zh-CN" dirty="0">
                <a:solidFill>
                  <a:srgbClr val="FF0000"/>
                </a:solidFill>
              </a:rPr>
              <a:t>merge</a:t>
            </a:r>
            <a:r>
              <a:rPr lang="en-US" altLang="zh-CN" dirty="0"/>
              <a:t> HASH or KEY partitions using </a:t>
            </a:r>
            <a:r>
              <a:rPr lang="en-US" altLang="zh-CN" dirty="0">
                <a:solidFill>
                  <a:srgbClr val="FF0000"/>
                </a:solidFill>
              </a:rPr>
              <a:t>ALTER TABLE ... COALESCE PARTITION</a:t>
            </a:r>
            <a:r>
              <a:rPr lang="en-US" altLang="zh-CN" dirty="0"/>
              <a:t>. </a:t>
            </a:r>
          </a:p>
          <a:p>
            <a:pPr marL="342900"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clients </a:t>
            </a:r>
            <a:r>
              <a:rPr lang="en-US" altLang="zh-CN" dirty="0">
                <a:solidFill>
                  <a:srgbClr val="999999"/>
                </a:solidFill>
                <a:latin typeface="Liberation Mono"/>
              </a:rPr>
              <a:t>(</a:t>
            </a:r>
          </a:p>
          <a:p>
            <a:pPr marL="342900" lvl="1"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0000"/>
                </a:solidFill>
                <a:latin typeface="Liberation Mono"/>
              </a:rPr>
              <a:t>	</a:t>
            </a:r>
            <a:r>
              <a:rPr lang="en-US" altLang="zh-CN" dirty="0">
                <a:solidFill>
                  <a:srgbClr val="0077AA"/>
                </a:solidFill>
                <a:latin typeface="Liberation Mono"/>
              </a:rPr>
              <a:t>signed</a:t>
            </a:r>
            <a:r>
              <a:rPr lang="en-US" altLang="zh-CN" dirty="0">
                <a:solidFill>
                  <a:srgbClr val="000000"/>
                </a:solidFill>
                <a:latin typeface="Liberation Mono"/>
              </a:rPr>
              <a:t> </a:t>
            </a:r>
            <a:r>
              <a:rPr lang="en-US" altLang="zh-CN" dirty="0">
                <a:solidFill>
                  <a:srgbClr val="834689"/>
                </a:solidFill>
                <a:latin typeface="Liberation Mono"/>
              </a:rPr>
              <a:t>DATE</a:t>
            </a:r>
            <a:r>
              <a:rPr lang="en-US" altLang="zh-CN" dirty="0">
                <a:solidFill>
                  <a:srgbClr val="000000"/>
                </a:solidFill>
                <a:latin typeface="Liberation Mono"/>
              </a:rPr>
              <a:t> </a:t>
            </a:r>
          </a:p>
          <a:p>
            <a:pPr marL="342900"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HASH</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DD4A68"/>
                </a:solidFill>
                <a:latin typeface="Liberation Mono"/>
              </a:rPr>
              <a:t>MONTH</a:t>
            </a:r>
            <a:r>
              <a:rPr lang="en-US" altLang="zh-CN" dirty="0">
                <a:solidFill>
                  <a:srgbClr val="999999"/>
                </a:solidFill>
                <a:latin typeface="Liberation Mono"/>
              </a:rPr>
              <a:t>(</a:t>
            </a:r>
            <a:r>
              <a:rPr lang="en-US" altLang="zh-CN" dirty="0">
                <a:solidFill>
                  <a:srgbClr val="0077AA"/>
                </a:solidFill>
                <a:latin typeface="Liberation Mono"/>
              </a:rPr>
              <a:t>signed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12</a:t>
            </a:r>
            <a:r>
              <a:rPr lang="en-US" altLang="zh-CN" dirty="0">
                <a:solidFill>
                  <a:srgbClr val="999999"/>
                </a:solidFill>
                <a:latin typeface="Liberation Mono"/>
              </a:rPr>
              <a:t>;</a:t>
            </a:r>
          </a:p>
          <a:p>
            <a:pPr marL="342900" lvl="1" indent="0">
              <a:buNone/>
            </a:pPr>
            <a:endParaRPr lang="en-US" altLang="zh-CN" dirty="0">
              <a:solidFill>
                <a:srgbClr val="999999"/>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clients </a:t>
            </a:r>
            <a:r>
              <a:rPr lang="en-US" altLang="zh-CN" dirty="0">
                <a:solidFill>
                  <a:srgbClr val="0077AA"/>
                </a:solidFill>
                <a:latin typeface="Liberation Mono"/>
              </a:rPr>
              <a:t>COALESCE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990055"/>
                </a:solidFill>
                <a:latin typeface="Liberation Mono"/>
              </a:rPr>
              <a:t>4</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Query OK, 0 rows affected (0.02 sec)</a:t>
            </a:r>
          </a:p>
          <a:p>
            <a:pPr marL="342900" lvl="1" indent="0">
              <a:buNone/>
            </a:pPr>
            <a:endParaRPr lang="en-US" altLang="zh-CN" dirty="0">
              <a:solidFill>
                <a:srgbClr val="555555"/>
              </a:solidFill>
              <a:latin typeface="Liberation Mono"/>
            </a:endParaRPr>
          </a:p>
          <a:p>
            <a:pPr marL="342900" lvl="1" indent="0">
              <a:buNone/>
            </a:pPr>
            <a:r>
              <a:rPr lang="en" altLang="zh-CN" b="0" i="0" dirty="0" err="1">
                <a:solidFill>
                  <a:srgbClr val="A67F59"/>
                </a:solidFill>
                <a:effectLst/>
                <a:latin typeface="Liberation Mono"/>
              </a:rPr>
              <a:t>mysql</a:t>
            </a:r>
            <a:r>
              <a:rPr lang="en" altLang="zh-CN" b="0" i="0" dirty="0">
                <a:solidFill>
                  <a:srgbClr val="A67F59"/>
                </a:solidFill>
                <a:effectLst/>
                <a:latin typeface="Liberation Mono"/>
              </a:rPr>
              <a:t>&gt;</a:t>
            </a:r>
            <a:r>
              <a:rPr lang="en" altLang="zh-CN" b="0" i="0" dirty="0">
                <a:solidFill>
                  <a:srgbClr val="000000"/>
                </a:solidFill>
                <a:effectLst/>
                <a:latin typeface="Liberation Mono"/>
              </a:rPr>
              <a:t> </a:t>
            </a:r>
            <a:r>
              <a:rPr lang="en" altLang="zh-CN" b="0" i="0" dirty="0">
                <a:solidFill>
                  <a:srgbClr val="0077AA"/>
                </a:solidFill>
                <a:effectLst/>
                <a:latin typeface="Liberation Mono"/>
              </a:rPr>
              <a:t>ALTER</a:t>
            </a:r>
            <a:r>
              <a:rPr lang="en" altLang="zh-CN" b="0" i="0" dirty="0">
                <a:solidFill>
                  <a:srgbClr val="000000"/>
                </a:solidFill>
                <a:effectLst/>
                <a:latin typeface="Liberation Mono"/>
              </a:rPr>
              <a:t> </a:t>
            </a:r>
            <a:r>
              <a:rPr lang="en" altLang="zh-CN" b="0" i="0" dirty="0">
                <a:solidFill>
                  <a:srgbClr val="0077AA"/>
                </a:solidFill>
                <a:effectLst/>
                <a:latin typeface="Liberation Mono"/>
              </a:rPr>
              <a:t>TABLE</a:t>
            </a:r>
            <a:r>
              <a:rPr lang="en" altLang="zh-CN" b="0" i="0" dirty="0">
                <a:solidFill>
                  <a:srgbClr val="000000"/>
                </a:solidFill>
                <a:effectLst/>
                <a:latin typeface="Liberation Mono"/>
              </a:rPr>
              <a:t> clients </a:t>
            </a:r>
            <a:r>
              <a:rPr lang="en" altLang="zh-CN" b="0" i="0" dirty="0">
                <a:solidFill>
                  <a:srgbClr val="0077AA"/>
                </a:solidFill>
                <a:effectLst/>
                <a:latin typeface="Liberation Mono"/>
              </a:rPr>
              <a:t>COALESCE</a:t>
            </a:r>
            <a:r>
              <a:rPr lang="en" altLang="zh-CN" b="0" i="0" dirty="0">
                <a:solidFill>
                  <a:srgbClr val="000000"/>
                </a:solidFill>
                <a:effectLst/>
                <a:latin typeface="Liberation Mono"/>
              </a:rPr>
              <a:t> </a:t>
            </a:r>
            <a:r>
              <a:rPr lang="en" altLang="zh-CN" b="0" i="0" dirty="0">
                <a:solidFill>
                  <a:srgbClr val="0077AA"/>
                </a:solidFill>
                <a:effectLst/>
                <a:latin typeface="Liberation Mono"/>
              </a:rPr>
              <a:t>PARTITION</a:t>
            </a:r>
            <a:r>
              <a:rPr lang="en" altLang="zh-CN" b="0" i="0" dirty="0">
                <a:solidFill>
                  <a:srgbClr val="000000"/>
                </a:solidFill>
                <a:effectLst/>
                <a:latin typeface="Liberation Mono"/>
              </a:rPr>
              <a:t> </a:t>
            </a:r>
            <a:r>
              <a:rPr lang="en" altLang="zh-CN" b="0" i="0" dirty="0">
                <a:solidFill>
                  <a:srgbClr val="990055"/>
                </a:solidFill>
                <a:effectLst/>
                <a:latin typeface="Liberation Mono"/>
              </a:rPr>
              <a:t>18</a:t>
            </a:r>
            <a:r>
              <a:rPr lang="en" altLang="zh-CN" b="0" i="0" dirty="0">
                <a:solidFill>
                  <a:srgbClr val="999999"/>
                </a:solidFill>
                <a:effectLst/>
                <a:latin typeface="Liberation Mono"/>
              </a:rPr>
              <a:t>;</a:t>
            </a:r>
            <a:r>
              <a:rPr lang="en" altLang="zh-CN" b="0" i="0" dirty="0">
                <a:solidFill>
                  <a:srgbClr val="000000"/>
                </a:solidFill>
                <a:effectLst/>
                <a:latin typeface="Liberation Mono"/>
              </a:rPr>
              <a:t> </a:t>
            </a:r>
          </a:p>
          <a:p>
            <a:pPr marL="342900" lvl="1" indent="0">
              <a:buNone/>
            </a:pPr>
            <a:r>
              <a:rPr lang="en" altLang="zh-CN" b="0" i="0" dirty="0">
                <a:solidFill>
                  <a:srgbClr val="555555"/>
                </a:solidFill>
                <a:effectLst/>
                <a:latin typeface="Liberation Mono"/>
              </a:rPr>
              <a:t>ERROR 1478 (HY000)</a:t>
            </a:r>
            <a:r>
              <a:rPr lang="en" altLang="zh-CN" b="0" i="0" dirty="0">
                <a:solidFill>
                  <a:srgbClr val="999999"/>
                </a:solidFill>
                <a:effectLst/>
                <a:latin typeface="Liberation Mono"/>
              </a:rPr>
              <a:t>:</a:t>
            </a:r>
            <a:r>
              <a:rPr lang="en" altLang="zh-CN" b="0" i="0" dirty="0">
                <a:solidFill>
                  <a:srgbClr val="555555"/>
                </a:solidFill>
                <a:effectLst/>
                <a:latin typeface="Liberation Mono"/>
              </a:rPr>
              <a:t> Cannot remove all partitions, use DROP TABLE instead</a:t>
            </a:r>
            <a:endParaRPr lang="en-US" altLang="zh-CN" dirty="0">
              <a:solidFill>
                <a:srgbClr val="555555"/>
              </a:solidFill>
              <a:latin typeface="Liberation Mono"/>
            </a:endParaRPr>
          </a:p>
          <a:p>
            <a:pPr marL="342900" lvl="1" indent="0">
              <a:buNone/>
            </a:pPr>
            <a:endParaRPr lang="en-US" altLang="zh-CN" dirty="0">
              <a:solidFill>
                <a:srgbClr val="555555"/>
              </a:solidFill>
              <a:latin typeface="Liberation Mono"/>
            </a:endParaRPr>
          </a:p>
          <a:p>
            <a:pPr marL="342900" lvl="1" indent="0">
              <a:buNone/>
            </a:pP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clients </a:t>
            </a:r>
            <a:r>
              <a:rPr lang="en-US" altLang="zh-CN" dirty="0">
                <a:solidFill>
                  <a:srgbClr val="0077AA"/>
                </a:solidFill>
                <a:latin typeface="Liberation Mono"/>
              </a:rPr>
              <a:t>ADD</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PARTITIONS</a:t>
            </a:r>
            <a:r>
              <a:rPr lang="en-US" altLang="zh-CN" dirty="0">
                <a:solidFill>
                  <a:srgbClr val="000000"/>
                </a:solidFill>
                <a:latin typeface="Liberation Mono"/>
              </a:rPr>
              <a:t> </a:t>
            </a:r>
            <a:r>
              <a:rPr lang="en-US" altLang="zh-CN" dirty="0">
                <a:solidFill>
                  <a:srgbClr val="990055"/>
                </a:solidFill>
                <a:latin typeface="Liberation Mono"/>
              </a:rPr>
              <a:t>6</a:t>
            </a:r>
            <a:r>
              <a:rPr lang="en-US" altLang="zh-CN" dirty="0">
                <a:solidFill>
                  <a:srgbClr val="999999"/>
                </a:solidFill>
                <a:latin typeface="Liberation Mono"/>
              </a:rPr>
              <a:t>;</a:t>
            </a:r>
            <a:endParaRPr lang="zh-CN" altLang="en-US" dirty="0"/>
          </a:p>
          <a:p>
            <a:pPr marL="342900" lvl="1" indent="0">
              <a:buNone/>
            </a:pPr>
            <a:endParaRPr lang="zh-CN" altLang="en-US" dirty="0"/>
          </a:p>
          <a:p>
            <a:pPr marL="342900" lvl="1" indent="0">
              <a:buNone/>
            </a:pPr>
            <a:endParaRPr lang="en-US" altLang="zh-CN" dirty="0">
              <a:solidFill>
                <a:srgbClr val="999999"/>
              </a:solidFill>
              <a:latin typeface="Liberation Mono"/>
            </a:endParaRPr>
          </a:p>
          <a:p>
            <a:pPr marL="342900" lvl="1" indent="0">
              <a:buNone/>
            </a:pPr>
            <a:endParaRPr lang="zh-CN" altLang="en-US" dirty="0"/>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65</a:t>
            </a:fld>
            <a:endParaRPr lang="zh-CN" altLang="en-US" dirty="0"/>
          </a:p>
        </p:txBody>
      </p:sp>
    </p:spTree>
    <p:extLst>
      <p:ext uri="{BB962C8B-B14F-4D97-AF65-F5344CB8AC3E}">
        <p14:creationId xmlns:p14="http://schemas.microsoft.com/office/powerpoint/2010/main" val="3412849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a:xfrm>
            <a:off x="107504" y="105708"/>
            <a:ext cx="7128792"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a:bodyPr>
          <a:lstStyle/>
          <a:p>
            <a:pPr fontAlgn="base"/>
            <a:r>
              <a:rPr lang="en-US" altLang="zh-CN" dirty="0"/>
              <a:t>In MySQL 8.0, it is possible to exchange a table partition or </a:t>
            </a:r>
            <a:r>
              <a:rPr lang="en-US" altLang="zh-CN" dirty="0" err="1"/>
              <a:t>subpartition</a:t>
            </a:r>
            <a:r>
              <a:rPr lang="en-US" altLang="zh-CN" dirty="0"/>
              <a:t> with a table using </a:t>
            </a:r>
          </a:p>
          <a:p>
            <a:pPr marL="0" indent="0" fontAlgn="base">
              <a:buNone/>
            </a:pPr>
            <a:r>
              <a:rPr lang="zh-CN" altLang="en-US" dirty="0">
                <a:solidFill>
                  <a:srgbClr val="FF0000"/>
                </a:solidFill>
              </a:rPr>
              <a:t>       </a:t>
            </a:r>
            <a:r>
              <a:rPr lang="en-US" altLang="zh-CN" dirty="0">
                <a:solidFill>
                  <a:srgbClr val="FF0000"/>
                </a:solidFill>
              </a:rPr>
              <a:t>ALTER TABLE </a:t>
            </a:r>
            <a:r>
              <a:rPr lang="en-US" altLang="zh-CN" i="1" dirty="0" err="1">
                <a:solidFill>
                  <a:srgbClr val="FF0000"/>
                </a:solidFill>
              </a:rPr>
              <a:t>pt</a:t>
            </a:r>
            <a:r>
              <a:rPr lang="en-US" altLang="zh-CN" dirty="0">
                <a:solidFill>
                  <a:srgbClr val="FF0000"/>
                </a:solidFill>
              </a:rPr>
              <a:t> EXCHANGE PARTITION </a:t>
            </a:r>
            <a:r>
              <a:rPr lang="en-US" altLang="zh-CN" i="1" dirty="0">
                <a:solidFill>
                  <a:srgbClr val="FF0000"/>
                </a:solidFill>
              </a:rPr>
              <a:t>p</a:t>
            </a:r>
            <a:r>
              <a:rPr lang="en-US" altLang="zh-CN" dirty="0">
                <a:solidFill>
                  <a:srgbClr val="FF0000"/>
                </a:solidFill>
              </a:rPr>
              <a:t> WITH TABLE </a:t>
            </a:r>
            <a:r>
              <a:rPr lang="en-US" altLang="zh-CN" i="1" dirty="0" err="1">
                <a:solidFill>
                  <a:srgbClr val="FF0000"/>
                </a:solidFill>
              </a:rPr>
              <a:t>nt</a:t>
            </a:r>
            <a:r>
              <a:rPr lang="en-US" altLang="zh-CN" dirty="0">
                <a:solidFill>
                  <a:srgbClr val="FF0000"/>
                </a:solidFill>
              </a:rPr>
              <a:t>, </a:t>
            </a:r>
          </a:p>
          <a:p>
            <a:pPr lvl="1" fontAlgn="base"/>
            <a:r>
              <a:rPr lang="en-US" altLang="zh-CN" dirty="0"/>
              <a:t>where </a:t>
            </a:r>
            <a:r>
              <a:rPr lang="en-US" altLang="zh-CN" i="1" dirty="0" err="1">
                <a:solidFill>
                  <a:srgbClr val="FF0000"/>
                </a:solidFill>
              </a:rPr>
              <a:t>pt</a:t>
            </a:r>
            <a:r>
              <a:rPr lang="zh-CN" altLang="en-US" i="1" dirty="0"/>
              <a:t> </a:t>
            </a:r>
            <a:r>
              <a:rPr lang="en-US" altLang="zh-CN" dirty="0"/>
              <a:t>is the partitioned table and </a:t>
            </a:r>
            <a:r>
              <a:rPr lang="en-US" altLang="zh-CN" i="1" dirty="0">
                <a:solidFill>
                  <a:srgbClr val="FF0000"/>
                </a:solidFill>
              </a:rPr>
              <a:t>p</a:t>
            </a:r>
            <a:r>
              <a:rPr lang="en-US" altLang="zh-CN" dirty="0"/>
              <a:t> is the partition or </a:t>
            </a:r>
            <a:r>
              <a:rPr lang="en-US" altLang="zh-CN" dirty="0" err="1"/>
              <a:t>subpartition</a:t>
            </a:r>
            <a:r>
              <a:rPr lang="en-US" altLang="zh-CN" dirty="0"/>
              <a:t> of </a:t>
            </a:r>
            <a:r>
              <a:rPr lang="en-US" altLang="zh-CN" i="1" dirty="0" err="1">
                <a:solidFill>
                  <a:srgbClr val="FF0000"/>
                </a:solidFill>
              </a:rPr>
              <a:t>pt</a:t>
            </a:r>
            <a:r>
              <a:rPr lang="en-US" altLang="zh-CN" dirty="0"/>
              <a:t> to be exchanged with unpartitioned table </a:t>
            </a:r>
            <a:r>
              <a:rPr lang="en-US" altLang="zh-CN" i="1" dirty="0" err="1">
                <a:solidFill>
                  <a:srgbClr val="FF0000"/>
                </a:solidFill>
              </a:rPr>
              <a:t>nt</a:t>
            </a:r>
            <a:r>
              <a:rPr lang="en-US" altLang="zh-CN" dirty="0"/>
              <a:t>, provided that the following statements are true:</a:t>
            </a:r>
          </a:p>
          <a:p>
            <a:pPr lvl="2" fontAlgn="base"/>
            <a:r>
              <a:rPr lang="en-US" altLang="zh-CN" dirty="0"/>
              <a:t>Table </a:t>
            </a:r>
            <a:r>
              <a:rPr lang="en-US" altLang="zh-CN" i="1" dirty="0" err="1">
                <a:solidFill>
                  <a:srgbClr val="FF0000"/>
                </a:solidFill>
              </a:rPr>
              <a:t>nt</a:t>
            </a:r>
            <a:r>
              <a:rPr lang="en-US" altLang="zh-CN" dirty="0"/>
              <a:t> is not itself partitioned.</a:t>
            </a:r>
          </a:p>
          <a:p>
            <a:pPr lvl="2" fontAlgn="base"/>
            <a:r>
              <a:rPr lang="en-US" altLang="zh-CN" dirty="0"/>
              <a:t>Table </a:t>
            </a:r>
            <a:r>
              <a:rPr lang="en-US" altLang="zh-CN" i="1" dirty="0" err="1">
                <a:solidFill>
                  <a:srgbClr val="FF0000"/>
                </a:solidFill>
              </a:rPr>
              <a:t>nt</a:t>
            </a:r>
            <a:r>
              <a:rPr lang="en-US" altLang="zh-CN" dirty="0"/>
              <a:t> is not a temporary table.</a:t>
            </a:r>
          </a:p>
          <a:p>
            <a:pPr lvl="2" fontAlgn="base"/>
            <a:r>
              <a:rPr lang="en-US" altLang="zh-CN" dirty="0"/>
              <a:t>The structures of tables </a:t>
            </a:r>
            <a:r>
              <a:rPr lang="en-US" altLang="zh-CN" i="1" dirty="0" err="1">
                <a:solidFill>
                  <a:srgbClr val="FF0000"/>
                </a:solidFill>
              </a:rPr>
              <a:t>pt</a:t>
            </a:r>
            <a:r>
              <a:rPr lang="en-US" altLang="zh-CN" dirty="0"/>
              <a:t> and </a:t>
            </a:r>
            <a:r>
              <a:rPr lang="en-US" altLang="zh-CN" i="1" dirty="0" err="1">
                <a:solidFill>
                  <a:srgbClr val="FF0000"/>
                </a:solidFill>
              </a:rPr>
              <a:t>nt</a:t>
            </a:r>
            <a:r>
              <a:rPr lang="en-US" altLang="zh-CN" dirty="0"/>
              <a:t> are otherwise identical.</a:t>
            </a:r>
          </a:p>
          <a:p>
            <a:pPr lvl="2" fontAlgn="base"/>
            <a:r>
              <a:rPr lang="en-US" altLang="zh-CN" dirty="0"/>
              <a:t>Table </a:t>
            </a:r>
            <a:r>
              <a:rPr lang="en-US" altLang="zh-CN" dirty="0" err="1">
                <a:solidFill>
                  <a:srgbClr val="FF0000"/>
                </a:solidFill>
              </a:rPr>
              <a:t>nt</a:t>
            </a:r>
            <a:r>
              <a:rPr lang="en-US" altLang="zh-CN" dirty="0"/>
              <a:t> contains no foreign key references, and no other table has any foreign keys that refer to nt.</a:t>
            </a:r>
          </a:p>
          <a:p>
            <a:pPr lvl="2" fontAlgn="base"/>
            <a:r>
              <a:rPr lang="en-US" altLang="zh-CN" dirty="0"/>
              <a:t>There are no rows in </a:t>
            </a:r>
            <a:r>
              <a:rPr lang="en-US" altLang="zh-CN" i="1" dirty="0" err="1">
                <a:solidFill>
                  <a:srgbClr val="FF0000"/>
                </a:solidFill>
              </a:rPr>
              <a:t>nt</a:t>
            </a:r>
            <a:r>
              <a:rPr lang="en-US" altLang="zh-CN" dirty="0"/>
              <a:t> that lie outside the boundaries of the partition definition for </a:t>
            </a:r>
            <a:r>
              <a:rPr lang="en-US" altLang="zh-CN" i="1" dirty="0">
                <a:solidFill>
                  <a:srgbClr val="FF0000"/>
                </a:solidFill>
              </a:rPr>
              <a:t>p</a:t>
            </a:r>
            <a:r>
              <a:rPr lang="en-US" altLang="zh-CN" dirty="0"/>
              <a:t>. This condition does not apply if WITHOUT VALIDATION is used.</a:t>
            </a:r>
          </a:p>
          <a:p>
            <a:pPr lvl="2" fontAlgn="base"/>
            <a:r>
              <a:rPr lang="en-US" altLang="zh-CN" dirty="0"/>
              <a:t>For </a:t>
            </a:r>
            <a:r>
              <a:rPr lang="en-US" altLang="zh-CN" dirty="0" err="1"/>
              <a:t>InnoDB</a:t>
            </a:r>
            <a:r>
              <a:rPr lang="en-US" altLang="zh-CN" dirty="0"/>
              <a:t> tables, both tables use the same row format. To determine the row format of an </a:t>
            </a:r>
            <a:r>
              <a:rPr lang="en-US" altLang="zh-CN" dirty="0" err="1"/>
              <a:t>InnoDB</a:t>
            </a:r>
            <a:r>
              <a:rPr lang="en-US" altLang="zh-CN" dirty="0"/>
              <a:t> table, query </a:t>
            </a:r>
            <a:r>
              <a:rPr lang="en-US" altLang="zh-CN" dirty="0">
                <a:hlinkClick r:id="rId2" tooltip="26.51.24 The INFORMATION_SCHEMA INNODB_TABLES Table"/>
              </a:rPr>
              <a:t>INFORMATION_SCHEMA.INNODB_TABLES</a:t>
            </a:r>
            <a:r>
              <a:rPr lang="en-US" altLang="zh-CN" dirty="0"/>
              <a:t>.</a:t>
            </a:r>
          </a:p>
          <a:p>
            <a:pPr lvl="2" fontAlgn="base"/>
            <a:r>
              <a:rPr lang="en-US" altLang="zh-CN" dirty="0" err="1">
                <a:solidFill>
                  <a:srgbClr val="FF0000"/>
                </a:solidFill>
              </a:rPr>
              <a:t>nt</a:t>
            </a:r>
            <a:r>
              <a:rPr lang="en-US" altLang="zh-CN" dirty="0"/>
              <a:t> does not have any partitions that use the DATA DIRECTORY option. This restriction is lifted for </a:t>
            </a:r>
            <a:r>
              <a:rPr lang="en-US" altLang="zh-CN" dirty="0" err="1"/>
              <a:t>InnoDB</a:t>
            </a:r>
            <a:r>
              <a:rPr lang="en-US" altLang="zh-CN" dirty="0"/>
              <a:t> tables in MySQL 8.0.14 and later.</a:t>
            </a:r>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66</a:t>
            </a:fld>
            <a:endParaRPr lang="zh-CN" altLang="en-US" dirty="0"/>
          </a:p>
        </p:txBody>
      </p:sp>
      <p:sp>
        <p:nvSpPr>
          <p:cNvPr id="5" name="矩形 4">
            <a:extLst>
              <a:ext uri="{FF2B5EF4-FFF2-40B4-BE49-F238E27FC236}">
                <a16:creationId xmlns:a16="http://schemas.microsoft.com/office/drawing/2014/main" id="{BA32AB72-8917-2E4B-9903-F64DDB04214B}"/>
              </a:ext>
            </a:extLst>
          </p:cNvPr>
          <p:cNvSpPr/>
          <p:nvPr/>
        </p:nvSpPr>
        <p:spPr>
          <a:xfrm>
            <a:off x="2857500" y="2121627"/>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40207623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a:xfrm>
            <a:off x="107504" y="105708"/>
            <a:ext cx="7272808"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fontScale="85000" lnSpcReduction="20000"/>
          </a:bodyPr>
          <a:lstStyle/>
          <a:p>
            <a:pPr marL="26908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 </a:t>
            </a:r>
            <a:r>
              <a:rPr lang="en-US" altLang="zh-CN" dirty="0">
                <a:solidFill>
                  <a:srgbClr val="999999"/>
                </a:solidFill>
                <a:latin typeface="Liberation Mono"/>
              </a:rPr>
              <a:t>(</a:t>
            </a:r>
          </a:p>
          <a:p>
            <a:pPr marL="269081"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id</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100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150</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77AA"/>
                </a:solidFill>
                <a:latin typeface="Liberation Mono"/>
              </a:rPr>
              <a:t>MAXVALUE</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p>
          <a:p>
            <a:pPr marL="269081" indent="0">
              <a:buNone/>
            </a:pPr>
            <a:endParaRPr lang="en-US" altLang="zh-CN" dirty="0">
              <a:solidFill>
                <a:srgbClr val="999999"/>
              </a:solidFill>
              <a:latin typeface="Liberation Mono"/>
            </a:endParaRPr>
          </a:p>
          <a:p>
            <a:pPr marL="269081" indent="0">
              <a:buNone/>
            </a:pP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e </a:t>
            </a:r>
            <a:r>
              <a:rPr lang="en-US" altLang="zh-CN" dirty="0">
                <a:solidFill>
                  <a:srgbClr val="0077AA"/>
                </a:solidFill>
                <a:latin typeface="Liberation Mono"/>
              </a:rPr>
              <a:t>VALUES</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	(</a:t>
            </a:r>
            <a:r>
              <a:rPr lang="en-US" altLang="zh-CN" dirty="0">
                <a:solidFill>
                  <a:srgbClr val="990055"/>
                </a:solidFill>
                <a:latin typeface="Liberation Mono"/>
              </a:rPr>
              <a:t>1669</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"Jim"</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"Smith"</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337</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"Mary"</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"Jones"</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16</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"Frank"</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"White"</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	(</a:t>
            </a:r>
            <a:r>
              <a:rPr lang="en-US" altLang="zh-CN" dirty="0">
                <a:solidFill>
                  <a:srgbClr val="990055"/>
                </a:solidFill>
                <a:latin typeface="Liberation Mono"/>
              </a:rPr>
              <a:t>2005</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"Linda"</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"Black"</a:t>
            </a:r>
            <a:r>
              <a:rPr lang="en-US" altLang="zh-CN" dirty="0">
                <a:solidFill>
                  <a:srgbClr val="999999"/>
                </a:solidFill>
                <a:latin typeface="Liberation Mono"/>
              </a:rPr>
              <a:t>);</a:t>
            </a:r>
            <a:endParaRPr lang="zh-CN" altLang="en-US" dirty="0"/>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67</a:t>
            </a:fld>
            <a:endParaRPr lang="zh-CN" altLang="en-US" dirty="0"/>
          </a:p>
        </p:txBody>
      </p:sp>
      <p:sp>
        <p:nvSpPr>
          <p:cNvPr id="5" name="矩形 4">
            <a:extLst>
              <a:ext uri="{FF2B5EF4-FFF2-40B4-BE49-F238E27FC236}">
                <a16:creationId xmlns:a16="http://schemas.microsoft.com/office/drawing/2014/main" id="{BA32AB72-8917-2E4B-9903-F64DDB04214B}"/>
              </a:ext>
            </a:extLst>
          </p:cNvPr>
          <p:cNvSpPr/>
          <p:nvPr/>
        </p:nvSpPr>
        <p:spPr>
          <a:xfrm>
            <a:off x="2857500" y="2121627"/>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671112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a:xfrm>
            <a:off x="107504" y="105708"/>
            <a:ext cx="7200800"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fontScale="85000" lnSpcReduction="20000"/>
          </a:bodyPr>
          <a:lstStyle/>
          <a:p>
            <a:pPr marL="269081" indent="0">
              <a:buNone/>
            </a:pPr>
            <a:r>
              <a:rPr lang="en-US" altLang="zh-CN" sz="1650" dirty="0" err="1">
                <a:solidFill>
                  <a:srgbClr val="A67F59"/>
                </a:solidFill>
                <a:latin typeface="Liberation Mono"/>
              </a:rPr>
              <a:t>mysql</a:t>
            </a:r>
            <a:r>
              <a:rPr lang="en-US" altLang="zh-CN" sz="1650" dirty="0">
                <a:solidFill>
                  <a:srgbClr val="A67F59"/>
                </a:solidFill>
                <a:latin typeface="Liberation Mono"/>
              </a:rPr>
              <a:t>&gt;</a:t>
            </a:r>
            <a:r>
              <a:rPr lang="en-US" altLang="zh-CN" sz="1650" dirty="0">
                <a:solidFill>
                  <a:srgbClr val="000000"/>
                </a:solidFill>
                <a:latin typeface="Liberation Mono"/>
              </a:rPr>
              <a:t> </a:t>
            </a:r>
            <a:r>
              <a:rPr lang="en-US" altLang="zh-CN" sz="1650" dirty="0">
                <a:solidFill>
                  <a:srgbClr val="0077AA"/>
                </a:solidFill>
                <a:latin typeface="Liberation Mono"/>
              </a:rPr>
              <a:t>CREATE</a:t>
            </a:r>
            <a:r>
              <a:rPr lang="en-US" altLang="zh-CN" sz="1650" dirty="0">
                <a:solidFill>
                  <a:srgbClr val="000000"/>
                </a:solidFill>
                <a:latin typeface="Liberation Mono"/>
              </a:rPr>
              <a:t> </a:t>
            </a:r>
            <a:r>
              <a:rPr lang="en-US" altLang="zh-CN" sz="1650" dirty="0">
                <a:solidFill>
                  <a:srgbClr val="0077AA"/>
                </a:solidFill>
                <a:latin typeface="Liberation Mono"/>
              </a:rPr>
              <a:t>TABLE</a:t>
            </a:r>
            <a:r>
              <a:rPr lang="en-US" altLang="zh-CN" sz="1650" dirty="0">
                <a:solidFill>
                  <a:srgbClr val="000000"/>
                </a:solidFill>
                <a:latin typeface="Liberation Mono"/>
              </a:rPr>
              <a:t> e2 </a:t>
            </a:r>
            <a:r>
              <a:rPr lang="en-US" altLang="zh-CN" sz="1650" dirty="0">
                <a:solidFill>
                  <a:srgbClr val="A67F59"/>
                </a:solidFill>
                <a:latin typeface="Liberation Mono"/>
              </a:rPr>
              <a:t>LIKE</a:t>
            </a:r>
            <a:r>
              <a:rPr lang="en-US" altLang="zh-CN" sz="1650" dirty="0">
                <a:solidFill>
                  <a:srgbClr val="000000"/>
                </a:solidFill>
                <a:latin typeface="Liberation Mono"/>
              </a:rPr>
              <a:t> e</a:t>
            </a:r>
            <a:r>
              <a:rPr lang="en-US" altLang="zh-CN" sz="1650" dirty="0">
                <a:solidFill>
                  <a:srgbClr val="999999"/>
                </a:solidFill>
                <a:latin typeface="Liberation Mono"/>
              </a:rPr>
              <a:t>;</a:t>
            </a:r>
            <a:r>
              <a:rPr lang="en-US" altLang="zh-CN" sz="1650" dirty="0">
                <a:solidFill>
                  <a:srgbClr val="000000"/>
                </a:solidFill>
                <a:latin typeface="Liberation Mono"/>
              </a:rPr>
              <a:t> </a:t>
            </a:r>
          </a:p>
          <a:p>
            <a:pPr marL="269081" indent="0">
              <a:buNone/>
            </a:pPr>
            <a:r>
              <a:rPr lang="en-US" altLang="zh-CN" sz="1650" dirty="0">
                <a:solidFill>
                  <a:srgbClr val="555555"/>
                </a:solidFill>
                <a:latin typeface="Liberation Mono"/>
              </a:rPr>
              <a:t>Query OK, 0 rows affected (0.04 sec)</a:t>
            </a:r>
            <a:r>
              <a:rPr lang="en-US" altLang="zh-CN" sz="1650" dirty="0">
                <a:solidFill>
                  <a:srgbClr val="000000"/>
                </a:solidFill>
                <a:latin typeface="Liberation Mono"/>
              </a:rPr>
              <a:t> </a:t>
            </a:r>
          </a:p>
          <a:p>
            <a:pPr marL="269081" indent="0">
              <a:buNone/>
            </a:pPr>
            <a:r>
              <a:rPr lang="en-US" altLang="zh-CN" sz="1650" dirty="0" err="1">
                <a:solidFill>
                  <a:srgbClr val="A67F59"/>
                </a:solidFill>
                <a:latin typeface="Liberation Mono"/>
              </a:rPr>
              <a:t>mysql</a:t>
            </a:r>
            <a:r>
              <a:rPr lang="en-US" altLang="zh-CN" sz="1650" dirty="0">
                <a:solidFill>
                  <a:srgbClr val="A67F59"/>
                </a:solidFill>
                <a:latin typeface="Liberation Mono"/>
              </a:rPr>
              <a:t>&gt;</a:t>
            </a:r>
            <a:r>
              <a:rPr lang="en-US" altLang="zh-CN" sz="1650" dirty="0">
                <a:solidFill>
                  <a:srgbClr val="000000"/>
                </a:solidFill>
                <a:latin typeface="Liberation Mono"/>
              </a:rPr>
              <a:t> </a:t>
            </a:r>
            <a:r>
              <a:rPr lang="en-US" altLang="zh-CN" sz="1650" dirty="0">
                <a:solidFill>
                  <a:srgbClr val="0077AA"/>
                </a:solidFill>
                <a:latin typeface="Liberation Mono"/>
              </a:rPr>
              <a:t>ALTER</a:t>
            </a:r>
            <a:r>
              <a:rPr lang="en-US" altLang="zh-CN" sz="1650" dirty="0">
                <a:solidFill>
                  <a:srgbClr val="000000"/>
                </a:solidFill>
                <a:latin typeface="Liberation Mono"/>
              </a:rPr>
              <a:t> </a:t>
            </a:r>
            <a:r>
              <a:rPr lang="en-US" altLang="zh-CN" sz="1650" dirty="0">
                <a:solidFill>
                  <a:srgbClr val="0077AA"/>
                </a:solidFill>
                <a:latin typeface="Liberation Mono"/>
              </a:rPr>
              <a:t>TABLE</a:t>
            </a:r>
            <a:r>
              <a:rPr lang="en-US" altLang="zh-CN" sz="1650" dirty="0">
                <a:solidFill>
                  <a:srgbClr val="000000"/>
                </a:solidFill>
                <a:latin typeface="Liberation Mono"/>
              </a:rPr>
              <a:t> e2 </a:t>
            </a:r>
            <a:r>
              <a:rPr lang="en-US" altLang="zh-CN" sz="1650" dirty="0">
                <a:solidFill>
                  <a:srgbClr val="0077AA"/>
                </a:solidFill>
                <a:latin typeface="Liberation Mono"/>
              </a:rPr>
              <a:t>REMOVE</a:t>
            </a:r>
            <a:r>
              <a:rPr lang="en-US" altLang="zh-CN" sz="1650" dirty="0">
                <a:solidFill>
                  <a:srgbClr val="000000"/>
                </a:solidFill>
                <a:latin typeface="Liberation Mono"/>
              </a:rPr>
              <a:t> </a:t>
            </a:r>
            <a:r>
              <a:rPr lang="en-US" altLang="zh-CN" sz="1650" dirty="0">
                <a:solidFill>
                  <a:srgbClr val="0077AA"/>
                </a:solidFill>
                <a:latin typeface="Liberation Mono"/>
              </a:rPr>
              <a:t>PARTITIONING</a:t>
            </a:r>
            <a:r>
              <a:rPr lang="en-US" altLang="zh-CN" sz="1650" dirty="0">
                <a:solidFill>
                  <a:srgbClr val="999999"/>
                </a:solidFill>
                <a:latin typeface="Liberation Mono"/>
              </a:rPr>
              <a:t>;</a:t>
            </a:r>
            <a:r>
              <a:rPr lang="en-US" altLang="zh-CN" sz="1650" dirty="0">
                <a:solidFill>
                  <a:srgbClr val="000000"/>
                </a:solidFill>
                <a:latin typeface="Liberation Mono"/>
              </a:rPr>
              <a:t> </a:t>
            </a:r>
          </a:p>
          <a:p>
            <a:pPr marL="269081" indent="0">
              <a:buNone/>
            </a:pPr>
            <a:r>
              <a:rPr lang="en-US" altLang="zh-CN" sz="1650" dirty="0">
                <a:solidFill>
                  <a:srgbClr val="555555"/>
                </a:solidFill>
                <a:latin typeface="Liberation Mono"/>
              </a:rPr>
              <a:t>Query OK, 0 rows affected (0.07 sec)</a:t>
            </a:r>
            <a:r>
              <a:rPr lang="en-US" altLang="zh-CN" sz="1650" dirty="0">
                <a:solidFill>
                  <a:srgbClr val="000000"/>
                </a:solidFill>
                <a:latin typeface="Liberation Mono"/>
              </a:rPr>
              <a:t> </a:t>
            </a:r>
          </a:p>
          <a:p>
            <a:pPr marL="269081" indent="0">
              <a:buNone/>
            </a:pPr>
            <a:r>
              <a:rPr lang="en-US" altLang="zh-CN" sz="1650" dirty="0">
                <a:solidFill>
                  <a:srgbClr val="555555"/>
                </a:solidFill>
                <a:latin typeface="Liberation Mono"/>
              </a:rPr>
              <a:t>Records: 0 Duplicates: 0 Warnings: 0</a:t>
            </a:r>
          </a:p>
          <a:p>
            <a:pPr marL="269081" indent="0">
              <a:buNone/>
            </a:pPr>
            <a:endParaRPr lang="zh-CN" altLang="en-US" sz="1650" dirty="0"/>
          </a:p>
          <a:p>
            <a:pPr marL="269081" lvl="1" indent="0">
              <a:buNone/>
            </a:pPr>
            <a:r>
              <a:rPr lang="en-US" altLang="zh-CN" sz="1650" dirty="0" err="1">
                <a:solidFill>
                  <a:srgbClr val="A67F59"/>
                </a:solidFill>
                <a:latin typeface="Liberation Mono"/>
              </a:rPr>
              <a:t>mysql</a:t>
            </a:r>
            <a:r>
              <a:rPr lang="en-US" altLang="zh-CN" sz="1650" dirty="0">
                <a:solidFill>
                  <a:srgbClr val="A67F59"/>
                </a:solidFill>
                <a:latin typeface="Liberation Mono"/>
              </a:rPr>
              <a:t>&gt;</a:t>
            </a:r>
            <a:r>
              <a:rPr lang="en-US" altLang="zh-CN" sz="1650" dirty="0">
                <a:solidFill>
                  <a:srgbClr val="000000"/>
                </a:solidFill>
                <a:latin typeface="Liberation Mono"/>
              </a:rPr>
              <a:t> </a:t>
            </a:r>
            <a:r>
              <a:rPr lang="en-US" altLang="zh-CN" sz="1650" dirty="0">
                <a:solidFill>
                  <a:srgbClr val="0077AA"/>
                </a:solidFill>
                <a:latin typeface="Liberation Mono"/>
              </a:rPr>
              <a:t>SELECT</a:t>
            </a:r>
            <a:r>
              <a:rPr lang="en-US" altLang="zh-CN" sz="1650" dirty="0">
                <a:solidFill>
                  <a:srgbClr val="000000"/>
                </a:solidFill>
                <a:latin typeface="Liberation Mono"/>
              </a:rPr>
              <a:t> PARTITION_NAME</a:t>
            </a:r>
            <a:r>
              <a:rPr lang="en-US" altLang="zh-CN" sz="1650" dirty="0">
                <a:solidFill>
                  <a:srgbClr val="999999"/>
                </a:solidFill>
                <a:latin typeface="Liberation Mono"/>
              </a:rPr>
              <a:t>,</a:t>
            </a:r>
            <a:r>
              <a:rPr lang="en-US" altLang="zh-CN" sz="1650" dirty="0">
                <a:solidFill>
                  <a:srgbClr val="000000"/>
                </a:solidFill>
                <a:latin typeface="Liberation Mono"/>
              </a:rPr>
              <a:t> TABLE_ROWS </a:t>
            </a:r>
          </a:p>
          <a:p>
            <a:pPr marL="269081" lvl="1" indent="0">
              <a:buNone/>
            </a:pPr>
            <a:r>
              <a:rPr lang="zh-CN" altLang="en-US" sz="1650" dirty="0">
                <a:solidFill>
                  <a:srgbClr val="000000"/>
                </a:solidFill>
                <a:latin typeface="Liberation Mono"/>
              </a:rPr>
              <a:t> </a:t>
            </a:r>
            <a:r>
              <a:rPr lang="en-US" altLang="zh-CN" sz="1650" dirty="0">
                <a:solidFill>
                  <a:srgbClr val="000000"/>
                </a:solidFill>
                <a:latin typeface="Liberation Mono"/>
              </a:rPr>
              <a:t>		</a:t>
            </a:r>
            <a:r>
              <a:rPr lang="en-US" altLang="zh-CN" sz="1650" dirty="0">
                <a:solidFill>
                  <a:srgbClr val="0077AA"/>
                </a:solidFill>
                <a:latin typeface="Liberation Mono"/>
              </a:rPr>
              <a:t>FROM</a:t>
            </a:r>
            <a:r>
              <a:rPr lang="en-US" altLang="zh-CN" sz="1650" dirty="0">
                <a:solidFill>
                  <a:srgbClr val="000000"/>
                </a:solidFill>
                <a:latin typeface="Liberation Mono"/>
              </a:rPr>
              <a:t> INFORMATION_SCHEMA</a:t>
            </a:r>
            <a:r>
              <a:rPr lang="en-US" altLang="zh-CN" sz="1650" dirty="0">
                <a:solidFill>
                  <a:srgbClr val="999999"/>
                </a:solidFill>
                <a:latin typeface="Liberation Mono"/>
              </a:rPr>
              <a:t>.</a:t>
            </a:r>
            <a:r>
              <a:rPr lang="en-US" altLang="zh-CN" sz="1650" dirty="0">
                <a:solidFill>
                  <a:srgbClr val="0077AA"/>
                </a:solidFill>
                <a:latin typeface="Liberation Mono"/>
              </a:rPr>
              <a:t>PARTITIONS</a:t>
            </a:r>
            <a:r>
              <a:rPr lang="en-US" altLang="zh-CN" sz="1650" dirty="0">
                <a:solidFill>
                  <a:srgbClr val="000000"/>
                </a:solidFill>
                <a:latin typeface="Liberation Mono"/>
              </a:rPr>
              <a:t> </a:t>
            </a:r>
          </a:p>
          <a:p>
            <a:pPr marL="269081" lvl="1" indent="0">
              <a:buNone/>
            </a:pPr>
            <a:r>
              <a:rPr lang="en-US" altLang="zh-CN" sz="1650" dirty="0">
                <a:solidFill>
                  <a:srgbClr val="000000"/>
                </a:solidFill>
                <a:latin typeface="Liberation Mono"/>
              </a:rPr>
              <a:t>		</a:t>
            </a:r>
            <a:r>
              <a:rPr lang="en-US" altLang="zh-CN" sz="1650" dirty="0">
                <a:solidFill>
                  <a:srgbClr val="0077AA"/>
                </a:solidFill>
                <a:latin typeface="Liberation Mono"/>
              </a:rPr>
              <a:t>WHERE</a:t>
            </a:r>
            <a:r>
              <a:rPr lang="en-US" altLang="zh-CN" sz="1650" dirty="0">
                <a:solidFill>
                  <a:srgbClr val="000000"/>
                </a:solidFill>
                <a:latin typeface="Liberation Mono"/>
              </a:rPr>
              <a:t> </a:t>
            </a:r>
            <a:r>
              <a:rPr lang="en-US" altLang="zh-CN" sz="1650" dirty="0">
                <a:solidFill>
                  <a:srgbClr val="0077AA"/>
                </a:solidFill>
                <a:latin typeface="Liberation Mono"/>
              </a:rPr>
              <a:t>TABLE_NAME</a:t>
            </a:r>
            <a:r>
              <a:rPr lang="en-US" altLang="zh-CN" sz="1650" dirty="0">
                <a:solidFill>
                  <a:srgbClr val="000000"/>
                </a:solidFill>
                <a:latin typeface="Liberation Mono"/>
              </a:rPr>
              <a:t> </a:t>
            </a:r>
            <a:r>
              <a:rPr lang="en-US" altLang="zh-CN" sz="1650" dirty="0">
                <a:solidFill>
                  <a:srgbClr val="A67F59"/>
                </a:solidFill>
                <a:latin typeface="Liberation Mono"/>
              </a:rPr>
              <a:t>=</a:t>
            </a:r>
            <a:r>
              <a:rPr lang="en-US" altLang="zh-CN" sz="1650" dirty="0">
                <a:solidFill>
                  <a:srgbClr val="000000"/>
                </a:solidFill>
                <a:latin typeface="Liberation Mono"/>
              </a:rPr>
              <a:t> </a:t>
            </a:r>
            <a:r>
              <a:rPr lang="en-US" altLang="zh-CN" sz="1650" dirty="0">
                <a:solidFill>
                  <a:srgbClr val="669900"/>
                </a:solidFill>
                <a:latin typeface="Liberation Mono"/>
              </a:rPr>
              <a:t>'e'</a:t>
            </a:r>
            <a:r>
              <a:rPr lang="en-US" altLang="zh-CN" sz="1650" dirty="0">
                <a:solidFill>
                  <a:srgbClr val="999999"/>
                </a:solidFill>
                <a:latin typeface="Liberation Mono"/>
              </a:rPr>
              <a:t>;</a:t>
            </a:r>
            <a:r>
              <a:rPr lang="en-US" altLang="zh-CN" sz="1650"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sz="1125" dirty="0">
                <a:solidFill>
                  <a:srgbClr val="999999"/>
                </a:solidFill>
                <a:latin typeface="Liberation Mono"/>
              </a:rPr>
              <a:t>|</a:t>
            </a:r>
            <a:r>
              <a:rPr lang="en-US" altLang="zh-CN" sz="1125" dirty="0">
                <a:solidFill>
                  <a:srgbClr val="555555"/>
                </a:solidFill>
                <a:latin typeface="Liberation Mono"/>
              </a:rPr>
              <a:t> PARTITION_NAME </a:t>
            </a:r>
            <a:r>
              <a:rPr lang="en-US" altLang="zh-CN" sz="1125" dirty="0">
                <a:solidFill>
                  <a:srgbClr val="999999"/>
                </a:solidFill>
                <a:latin typeface="Liberation Mono"/>
              </a:rPr>
              <a:t>|</a:t>
            </a:r>
            <a:r>
              <a:rPr lang="en-US" altLang="zh-CN" sz="1125" dirty="0">
                <a:solidFill>
                  <a:srgbClr val="555555"/>
                </a:solidFill>
                <a:latin typeface="Liberation Mono"/>
              </a:rPr>
              <a:t> TABLE_ROWS </a:t>
            </a:r>
            <a:r>
              <a:rPr lang="en-US" altLang="zh-CN" sz="1125" dirty="0">
                <a:solidFill>
                  <a:srgbClr val="999999"/>
                </a:solidFill>
                <a:latin typeface="Liberation Mono"/>
              </a:rPr>
              <a:t>|</a:t>
            </a:r>
            <a:r>
              <a:rPr lang="en-US" altLang="zh-CN" sz="1125"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1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p1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p2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p3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3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555555"/>
                </a:solidFill>
                <a:latin typeface="Liberation Mono"/>
              </a:rPr>
              <a:t>2 rows in set (0.00 sec)</a:t>
            </a:r>
            <a:endParaRPr lang="zh-CN" altLang="en-US" dirty="0"/>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68</a:t>
            </a:fld>
            <a:endParaRPr lang="zh-CN" altLang="en-US" dirty="0"/>
          </a:p>
        </p:txBody>
      </p:sp>
      <p:sp>
        <p:nvSpPr>
          <p:cNvPr id="5" name="矩形 4">
            <a:extLst>
              <a:ext uri="{FF2B5EF4-FFF2-40B4-BE49-F238E27FC236}">
                <a16:creationId xmlns:a16="http://schemas.microsoft.com/office/drawing/2014/main" id="{BA32AB72-8917-2E4B-9903-F64DDB04214B}"/>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ED9903C3-4F28-BE41-ABA3-B5D08444C250}"/>
              </a:ext>
            </a:extLst>
          </p:cNvPr>
          <p:cNvSpPr/>
          <p:nvPr/>
        </p:nvSpPr>
        <p:spPr>
          <a:xfrm>
            <a:off x="2857500" y="1602254"/>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1223808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a:xfrm>
            <a:off x="107504" y="105708"/>
            <a:ext cx="7272808"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fontScale="70000" lnSpcReduction="20000"/>
          </a:bodyPr>
          <a:lstStyle/>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ALTER</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 </a:t>
            </a:r>
            <a:r>
              <a:rPr lang="en-US" altLang="zh-CN" sz="1500" dirty="0">
                <a:solidFill>
                  <a:srgbClr val="0077AA"/>
                </a:solidFill>
                <a:latin typeface="Liberation Mono"/>
              </a:rPr>
              <a:t>EXCHANGE</a:t>
            </a:r>
            <a:r>
              <a:rPr lang="en-US" altLang="zh-CN" sz="1500" dirty="0">
                <a:solidFill>
                  <a:srgbClr val="000000"/>
                </a:solidFill>
                <a:latin typeface="Liberation Mono"/>
              </a:rPr>
              <a:t> </a:t>
            </a:r>
            <a:r>
              <a:rPr lang="en-US" altLang="zh-CN" sz="1500" dirty="0">
                <a:solidFill>
                  <a:srgbClr val="0077AA"/>
                </a:solidFill>
                <a:latin typeface="Liberation Mono"/>
              </a:rPr>
              <a:t>PARTITION</a:t>
            </a:r>
            <a:r>
              <a:rPr lang="en-US" altLang="zh-CN" sz="1500" dirty="0">
                <a:solidFill>
                  <a:srgbClr val="000000"/>
                </a:solidFill>
                <a:latin typeface="Liberation Mono"/>
              </a:rPr>
              <a:t> p0 </a:t>
            </a:r>
            <a:r>
              <a:rPr lang="en-US" altLang="zh-CN" sz="1500" dirty="0">
                <a:solidFill>
                  <a:srgbClr val="0077AA"/>
                </a:solidFill>
                <a:latin typeface="Liberation Mono"/>
              </a:rPr>
              <a:t>WITH</a:t>
            </a:r>
            <a:r>
              <a:rPr lang="en-US" altLang="zh-CN" sz="1500" dirty="0">
                <a:solidFill>
                  <a:srgbClr val="000000"/>
                </a:solidFill>
                <a:latin typeface="Liberation Mono"/>
              </a:rPr>
              <a:t> </a:t>
            </a:r>
            <a:r>
              <a:rPr lang="en-US" altLang="zh-CN" sz="1500" dirty="0">
                <a:solidFill>
                  <a:srgbClr val="0077AA"/>
                </a:solidFill>
                <a:latin typeface="Liberation Mono"/>
              </a:rPr>
              <a:t>TABLE</a:t>
            </a:r>
            <a:r>
              <a:rPr lang="en-US" altLang="zh-CN" sz="1500" dirty="0">
                <a:solidFill>
                  <a:srgbClr val="000000"/>
                </a:solidFill>
                <a:latin typeface="Liberation Mono"/>
              </a:rPr>
              <a:t> e2</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Query OK, 0 rows affected (0.04 sec)</a:t>
            </a:r>
          </a:p>
          <a:p>
            <a:pPr marL="269081" indent="0">
              <a:buNone/>
            </a:pPr>
            <a:endParaRPr lang="en-US" altLang="zh-CN" sz="1500" dirty="0">
              <a:solidFill>
                <a:srgbClr val="555555"/>
              </a:solidFill>
              <a:latin typeface="Liberation Mono"/>
            </a:endParaRP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PARTITION_NAME</a:t>
            </a:r>
            <a:r>
              <a:rPr lang="en-US" altLang="zh-CN" sz="1500" dirty="0">
                <a:solidFill>
                  <a:srgbClr val="999999"/>
                </a:solidFill>
                <a:latin typeface="Liberation Mono"/>
              </a:rPr>
              <a:t>,</a:t>
            </a:r>
            <a:r>
              <a:rPr lang="en-US" altLang="zh-CN" sz="1500" dirty="0">
                <a:solidFill>
                  <a:srgbClr val="000000"/>
                </a:solidFill>
                <a:latin typeface="Liberation Mono"/>
              </a:rPr>
              <a:t> TABLE_ROWS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INFORMATION_SCHEMA</a:t>
            </a:r>
            <a:r>
              <a:rPr lang="en-US" altLang="zh-CN" sz="1500" dirty="0">
                <a:solidFill>
                  <a:srgbClr val="999999"/>
                </a:solidFill>
                <a:latin typeface="Liberation Mono"/>
              </a:rPr>
              <a:t>.</a:t>
            </a:r>
            <a:r>
              <a:rPr lang="en-US" altLang="zh-CN" sz="1500" dirty="0">
                <a:solidFill>
                  <a:srgbClr val="0077AA"/>
                </a:solidFill>
                <a:latin typeface="Liberation Mono"/>
              </a:rPr>
              <a:t>PARTITIONS</a:t>
            </a:r>
            <a:r>
              <a:rPr lang="en-US" altLang="zh-CN" sz="1500" dirty="0">
                <a:solidFill>
                  <a:srgbClr val="000000"/>
                </a:solidFill>
                <a:latin typeface="Liberation Mono"/>
              </a:rPr>
              <a:t> </a:t>
            </a:r>
          </a:p>
          <a:p>
            <a:pPr marL="269081" indent="0">
              <a:buNone/>
            </a:pPr>
            <a:r>
              <a:rPr lang="en-US" altLang="zh-CN" sz="1500" dirty="0">
                <a:solidFill>
                  <a:srgbClr val="000000"/>
                </a:solidFill>
                <a:latin typeface="Liberation Mono"/>
              </a:rPr>
              <a:t>		</a:t>
            </a:r>
            <a:r>
              <a:rPr lang="en-US" altLang="zh-CN" sz="1500" dirty="0">
                <a:solidFill>
                  <a:srgbClr val="0077AA"/>
                </a:solidFill>
                <a:latin typeface="Liberation Mono"/>
              </a:rPr>
              <a:t>WHERE</a:t>
            </a:r>
            <a:r>
              <a:rPr lang="en-US" altLang="zh-CN" sz="1500" dirty="0">
                <a:solidFill>
                  <a:srgbClr val="000000"/>
                </a:solidFill>
                <a:latin typeface="Liberation Mono"/>
              </a:rPr>
              <a:t> </a:t>
            </a:r>
            <a:r>
              <a:rPr lang="en-US" altLang="zh-CN" sz="1500" dirty="0">
                <a:solidFill>
                  <a:srgbClr val="0077AA"/>
                </a:solidFill>
                <a:latin typeface="Liberation Mono"/>
              </a:rPr>
              <a:t>TABLE_NAME</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669900"/>
                </a:solidFill>
                <a:latin typeface="Liberation Mono"/>
              </a:rPr>
              <a:t>'e'</a:t>
            </a:r>
            <a:r>
              <a:rPr lang="en-US" altLang="zh-CN" sz="1500" dirty="0">
                <a:solidFill>
                  <a:srgbClr val="999999"/>
                </a:solidFill>
                <a:latin typeface="Liberation Mono"/>
              </a:rPr>
              <a:t>;</a:t>
            </a:r>
            <a:r>
              <a:rPr lang="en-US" altLang="zh-CN" sz="1500" dirty="0">
                <a:solidFill>
                  <a:srgbClr val="000000"/>
                </a:solidFill>
                <a:latin typeface="Liberation Mono"/>
              </a:rPr>
              <a:t> </a:t>
            </a:r>
            <a:endParaRPr lang="en-US" altLang="zh-CN" sz="1500" dirty="0">
              <a:solidFill>
                <a:srgbClr val="999999"/>
              </a:solidFill>
              <a:latin typeface="Liberation Mono"/>
            </a:endParaRPr>
          </a:p>
          <a:p>
            <a:pPr marL="269081"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sz="1125" dirty="0">
                <a:solidFill>
                  <a:srgbClr val="999999"/>
                </a:solidFill>
                <a:latin typeface="Liberation Mono"/>
              </a:rPr>
              <a:t>|</a:t>
            </a:r>
            <a:r>
              <a:rPr lang="en-US" altLang="zh-CN" sz="1125" dirty="0">
                <a:solidFill>
                  <a:srgbClr val="555555"/>
                </a:solidFill>
                <a:latin typeface="Liberation Mono"/>
              </a:rPr>
              <a:t> PARTITION_NAME </a:t>
            </a:r>
            <a:r>
              <a:rPr lang="en-US" altLang="zh-CN" sz="1125" dirty="0">
                <a:solidFill>
                  <a:srgbClr val="999999"/>
                </a:solidFill>
                <a:latin typeface="Liberation Mono"/>
              </a:rPr>
              <a:t>|</a:t>
            </a:r>
            <a:r>
              <a:rPr lang="en-US" altLang="zh-CN" sz="1125" dirty="0">
                <a:solidFill>
                  <a:srgbClr val="555555"/>
                </a:solidFill>
                <a:latin typeface="Liberation Mono"/>
              </a:rPr>
              <a:t> TABLE_ROWS </a:t>
            </a:r>
            <a:r>
              <a:rPr lang="en-US" altLang="zh-CN" sz="1125" dirty="0">
                <a:solidFill>
                  <a:srgbClr val="999999"/>
                </a:solidFill>
                <a:latin typeface="Liberation Mono"/>
              </a:rPr>
              <a:t>|</a:t>
            </a:r>
            <a:r>
              <a:rPr lang="en-US" altLang="zh-CN" sz="1125"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p0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p1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p2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0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p3 </a:t>
            </a:r>
            <a:r>
              <a:rPr lang="en-US" altLang="zh-CN" dirty="0">
                <a:solidFill>
                  <a:srgbClr val="999999"/>
                </a:solidFill>
                <a:latin typeface="Liberation Mono"/>
              </a:rPr>
              <a:t>|</a:t>
            </a:r>
            <a:r>
              <a:rPr lang="en-US" altLang="zh-CN" dirty="0">
                <a:solidFill>
                  <a:srgbClr val="555555"/>
                </a:solidFill>
                <a:latin typeface="Liberation Mono"/>
              </a:rPr>
              <a:t> </a:t>
            </a:r>
            <a:r>
              <a:rPr lang="zh-CN" altLang="en-US" dirty="0">
                <a:solidFill>
                  <a:srgbClr val="555555"/>
                </a:solidFill>
                <a:latin typeface="Liberation Mono"/>
              </a:rPr>
              <a:t>               </a:t>
            </a:r>
            <a:r>
              <a:rPr lang="en-US" altLang="zh-CN" dirty="0">
                <a:solidFill>
                  <a:srgbClr val="555555"/>
                </a:solidFill>
                <a:latin typeface="Liberation Mono"/>
              </a:rPr>
              <a:t>3 </a:t>
            </a:r>
            <a:r>
              <a:rPr lang="en-US" altLang="zh-CN" dirty="0">
                <a:solidFill>
                  <a:srgbClr val="999999"/>
                </a:solidFill>
                <a:latin typeface="Liberation Mono"/>
              </a:rPr>
              <a:t>|</a:t>
            </a:r>
            <a:r>
              <a:rPr lang="en-US" altLang="zh-CN" dirty="0">
                <a:solidFill>
                  <a:srgbClr val="000000"/>
                </a:solidFill>
                <a:latin typeface="Liberation Mono"/>
              </a:rPr>
              <a:t> </a:t>
            </a:r>
          </a:p>
          <a:p>
            <a:pPr marL="269081" lvl="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sz="1500" dirty="0">
                <a:solidFill>
                  <a:srgbClr val="555555"/>
                </a:solidFill>
                <a:latin typeface="Liberation Mono"/>
              </a:rPr>
              <a:t>4 rows in set (0.00 sec)</a:t>
            </a:r>
          </a:p>
          <a:p>
            <a:pPr marL="269081" indent="0">
              <a:buNone/>
            </a:pPr>
            <a:endParaRPr lang="en-US" altLang="zh-CN" sz="1500" dirty="0">
              <a:solidFill>
                <a:srgbClr val="555555"/>
              </a:solidFill>
              <a:latin typeface="Liberation Mono"/>
            </a:endParaRPr>
          </a:p>
          <a:p>
            <a:pPr marL="269081" indent="0">
              <a:buNone/>
            </a:pPr>
            <a:r>
              <a:rPr lang="en-US" altLang="zh-CN" sz="1500" dirty="0" err="1">
                <a:solidFill>
                  <a:srgbClr val="A67F59"/>
                </a:solidFill>
                <a:latin typeface="Liberation Mono"/>
              </a:rPr>
              <a:t>mysql</a:t>
            </a:r>
            <a:r>
              <a:rPr lang="en-US" altLang="zh-CN" sz="1500" dirty="0">
                <a:solidFill>
                  <a:srgbClr val="A67F59"/>
                </a:solidFill>
                <a:latin typeface="Liberation Mono"/>
              </a:rPr>
              <a:t>&gt;</a:t>
            </a:r>
            <a:r>
              <a:rPr lang="en-US" altLang="zh-CN" sz="1500" dirty="0">
                <a:solidFill>
                  <a:srgbClr val="000000"/>
                </a:solidFill>
                <a:latin typeface="Liberation Mono"/>
              </a:rPr>
              <a:t> </a:t>
            </a:r>
            <a:r>
              <a:rPr lang="en-US" altLang="zh-CN" sz="1500" dirty="0">
                <a:solidFill>
                  <a:srgbClr val="0077AA"/>
                </a:solidFill>
                <a:latin typeface="Liberation Mono"/>
              </a:rPr>
              <a:t>SELECT</a:t>
            </a:r>
            <a:r>
              <a:rPr lang="en-US" altLang="zh-CN" sz="1500" dirty="0">
                <a:solidFill>
                  <a:srgbClr val="000000"/>
                </a:solidFill>
                <a:latin typeface="Liberation Mono"/>
              </a:rPr>
              <a:t> </a:t>
            </a:r>
            <a:r>
              <a:rPr lang="en-US" altLang="zh-CN" sz="1500" dirty="0">
                <a:solidFill>
                  <a:srgbClr val="A67F59"/>
                </a:solidFill>
                <a:latin typeface="Liberation Mono"/>
              </a:rPr>
              <a:t>*</a:t>
            </a:r>
            <a:r>
              <a:rPr lang="en-US" altLang="zh-CN" sz="1500" dirty="0">
                <a:solidFill>
                  <a:srgbClr val="000000"/>
                </a:solidFill>
                <a:latin typeface="Liberation Mono"/>
              </a:rPr>
              <a:t> </a:t>
            </a:r>
            <a:r>
              <a:rPr lang="en-US" altLang="zh-CN" sz="1500" dirty="0">
                <a:solidFill>
                  <a:srgbClr val="0077AA"/>
                </a:solidFill>
                <a:latin typeface="Liberation Mono"/>
              </a:rPr>
              <a:t>FROM</a:t>
            </a:r>
            <a:r>
              <a:rPr lang="en-US" altLang="zh-CN" sz="1500" dirty="0">
                <a:solidFill>
                  <a:srgbClr val="000000"/>
                </a:solidFill>
                <a:latin typeface="Liberation Mono"/>
              </a:rPr>
              <a:t> e2</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id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err="1">
                <a:solidFill>
                  <a:srgbClr val="555555"/>
                </a:solidFill>
                <a:latin typeface="Liberation Mono"/>
              </a:rPr>
              <a:t>fname</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555555"/>
                </a:solidFill>
                <a:latin typeface="Liberation Mono"/>
              </a:rPr>
              <a:t> </a:t>
            </a:r>
            <a:r>
              <a:rPr lang="en-US" altLang="zh-CN" sz="1500" dirty="0" err="1">
                <a:solidFill>
                  <a:srgbClr val="555555"/>
                </a:solidFill>
                <a:latin typeface="Liberation Mono"/>
              </a:rPr>
              <a:t>lname</a:t>
            </a:r>
            <a:r>
              <a:rPr lang="en-US" altLang="zh-CN" sz="1500" dirty="0">
                <a:solidFill>
                  <a:srgbClr val="555555"/>
                </a:solidFill>
                <a:latin typeface="Liberation Mono"/>
              </a:rPr>
              <a:t>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555555"/>
                </a:solidFill>
                <a:latin typeface="Liberation Mono"/>
              </a:rPr>
              <a:t> 16 </a:t>
            </a:r>
            <a:r>
              <a:rPr lang="en-US" altLang="zh-CN" sz="1500" dirty="0">
                <a:solidFill>
                  <a:srgbClr val="999999"/>
                </a:solidFill>
                <a:latin typeface="Liberation Mono"/>
              </a:rPr>
              <a:t>|</a:t>
            </a:r>
            <a:r>
              <a:rPr lang="en-US" altLang="zh-CN" sz="1500" dirty="0">
                <a:solidFill>
                  <a:srgbClr val="555555"/>
                </a:solidFill>
                <a:latin typeface="Liberation Mono"/>
              </a:rPr>
              <a:t> </a:t>
            </a:r>
            <a:r>
              <a:rPr lang="zh-CN" altLang="en-US" sz="1500" dirty="0">
                <a:solidFill>
                  <a:srgbClr val="555555"/>
                </a:solidFill>
                <a:latin typeface="Liberation Mono"/>
              </a:rPr>
              <a:t>  </a:t>
            </a:r>
            <a:r>
              <a:rPr lang="en-US" altLang="zh-CN" sz="1500" dirty="0">
                <a:solidFill>
                  <a:srgbClr val="555555"/>
                </a:solidFill>
                <a:latin typeface="Liberation Mono"/>
              </a:rPr>
              <a:t>Frank </a:t>
            </a:r>
            <a:r>
              <a:rPr lang="en-US" altLang="zh-CN" sz="1500" dirty="0">
                <a:solidFill>
                  <a:srgbClr val="999999"/>
                </a:solidFill>
                <a:latin typeface="Liberation Mono"/>
              </a:rPr>
              <a:t>|</a:t>
            </a:r>
            <a:r>
              <a:rPr lang="en-US" altLang="zh-CN" sz="1500" dirty="0">
                <a:solidFill>
                  <a:srgbClr val="555555"/>
                </a:solidFill>
                <a:latin typeface="Liberation Mono"/>
              </a:rPr>
              <a:t> White </a:t>
            </a: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999999"/>
                </a:solidFill>
                <a:latin typeface="Liberation Mono"/>
              </a:rPr>
              <a:t>+-----+----------+----------+</a:t>
            </a:r>
            <a:r>
              <a:rPr lang="en-US" altLang="zh-CN" sz="1500" dirty="0">
                <a:solidFill>
                  <a:srgbClr val="000000"/>
                </a:solidFill>
                <a:latin typeface="Liberation Mono"/>
              </a:rPr>
              <a:t>  </a:t>
            </a:r>
          </a:p>
          <a:p>
            <a:pPr marL="269081" indent="0">
              <a:buNone/>
            </a:pPr>
            <a:r>
              <a:rPr lang="en-US" altLang="zh-CN" sz="1500" dirty="0">
                <a:solidFill>
                  <a:srgbClr val="555555"/>
                </a:solidFill>
                <a:latin typeface="Liberation Mono"/>
              </a:rPr>
              <a:t>1 row in set (0.00 sec)</a:t>
            </a:r>
            <a:endParaRPr lang="zh-CN" altLang="en-US" sz="1500" dirty="0"/>
          </a:p>
          <a:p>
            <a:pPr marL="269081" indent="0">
              <a:buNone/>
            </a:pPr>
            <a:endParaRPr lang="zh-CN" altLang="en-US" sz="1500" dirty="0"/>
          </a:p>
          <a:p>
            <a:pPr marL="269081" indent="0">
              <a:buNone/>
            </a:pPr>
            <a:endParaRPr lang="zh-CN" altLang="en-US" sz="1500" dirty="0"/>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69</a:t>
            </a:fld>
            <a:endParaRPr lang="zh-CN" altLang="en-US" dirty="0"/>
          </a:p>
        </p:txBody>
      </p:sp>
      <p:sp>
        <p:nvSpPr>
          <p:cNvPr id="5" name="矩形 4">
            <a:extLst>
              <a:ext uri="{FF2B5EF4-FFF2-40B4-BE49-F238E27FC236}">
                <a16:creationId xmlns:a16="http://schemas.microsoft.com/office/drawing/2014/main" id="{BA32AB72-8917-2E4B-9903-F64DDB04214B}"/>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6" name="矩形 5">
            <a:extLst>
              <a:ext uri="{FF2B5EF4-FFF2-40B4-BE49-F238E27FC236}">
                <a16:creationId xmlns:a16="http://schemas.microsoft.com/office/drawing/2014/main" id="{ED9903C3-4F28-BE41-ABA3-B5D08444C250}"/>
              </a:ext>
            </a:extLst>
          </p:cNvPr>
          <p:cNvSpPr/>
          <p:nvPr/>
        </p:nvSpPr>
        <p:spPr>
          <a:xfrm>
            <a:off x="2857500" y="1602254"/>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15A4826F-CA7D-BF4C-8EAB-7672DBFCC9D8}"/>
              </a:ext>
            </a:extLst>
          </p:cNvPr>
          <p:cNvSpPr/>
          <p:nvPr/>
        </p:nvSpPr>
        <p:spPr>
          <a:xfrm>
            <a:off x="2857500" y="1706128"/>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29753117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7F1A7-BED6-0D4F-9571-ABDF941BCEB7}"/>
              </a:ext>
            </a:extLst>
          </p:cNvPr>
          <p:cNvSpPr>
            <a:spLocks noGrp="1"/>
          </p:cNvSpPr>
          <p:nvPr>
            <p:ph type="title"/>
          </p:nvPr>
        </p:nvSpPr>
        <p:spPr/>
        <p:txBody>
          <a:bodyPr/>
          <a:lstStyle/>
          <a:p>
            <a:r>
              <a:rPr kumimoji="1" lang="en-US" altLang="zh-CN" dirty="0"/>
              <a:t>Partitioning Types</a:t>
            </a:r>
            <a:endParaRPr kumimoji="1" lang="zh-CN" altLang="en-US" dirty="0"/>
          </a:p>
        </p:txBody>
      </p:sp>
      <p:sp>
        <p:nvSpPr>
          <p:cNvPr id="3" name="内容占位符 2">
            <a:extLst>
              <a:ext uri="{FF2B5EF4-FFF2-40B4-BE49-F238E27FC236}">
                <a16:creationId xmlns:a16="http://schemas.microsoft.com/office/drawing/2014/main" id="{E0F04E56-305C-BA4A-97A2-D47DC1C4B66D}"/>
              </a:ext>
            </a:extLst>
          </p:cNvPr>
          <p:cNvSpPr>
            <a:spLocks noGrp="1"/>
          </p:cNvSpPr>
          <p:nvPr>
            <p:ph idx="1"/>
          </p:nvPr>
        </p:nvSpPr>
        <p:spPr/>
        <p:txBody>
          <a:bodyPr>
            <a:normAutofit/>
          </a:bodyPr>
          <a:lstStyle/>
          <a:p>
            <a:pPr fontAlgn="base"/>
            <a:r>
              <a:rPr lang="en-US" altLang="zh-CN" dirty="0"/>
              <a:t>The types of partitioning which are available in MySQL 8.0</a:t>
            </a:r>
            <a:r>
              <a:rPr lang="zh-CN" altLang="en-US" dirty="0"/>
              <a:t> </a:t>
            </a:r>
            <a:r>
              <a:rPr lang="en-US" altLang="zh-CN" dirty="0"/>
              <a:t>are</a:t>
            </a:r>
            <a:r>
              <a:rPr lang="zh-CN" altLang="en-US" dirty="0"/>
              <a:t> </a:t>
            </a:r>
            <a:r>
              <a:rPr lang="en-US" altLang="zh-CN" dirty="0"/>
              <a:t>listed here:</a:t>
            </a:r>
          </a:p>
          <a:p>
            <a:pPr lvl="1" fontAlgn="base"/>
            <a:r>
              <a:rPr lang="en-US" altLang="zh-CN" b="1" dirty="0"/>
              <a:t>RANGE partitioning. </a:t>
            </a:r>
            <a:r>
              <a:rPr lang="en-US" altLang="zh-CN" dirty="0"/>
              <a:t> This type of partitioning assigns rows to partitions based on </a:t>
            </a:r>
            <a:r>
              <a:rPr lang="en-US" altLang="zh-CN" dirty="0">
                <a:solidFill>
                  <a:srgbClr val="FF0000"/>
                </a:solidFill>
              </a:rPr>
              <a:t>column values falling within a given range</a:t>
            </a:r>
            <a:r>
              <a:rPr lang="en-US" altLang="zh-CN" dirty="0"/>
              <a:t>.</a:t>
            </a:r>
          </a:p>
          <a:p>
            <a:pPr lvl="1" fontAlgn="base"/>
            <a:r>
              <a:rPr lang="en-US" altLang="zh-CN" b="1" dirty="0"/>
              <a:t>LIST partitioning. </a:t>
            </a:r>
            <a:r>
              <a:rPr lang="en-US" altLang="zh-CN" dirty="0"/>
              <a:t> Similar to partitioning by RANGE, except that the partition is selected based on columns </a:t>
            </a:r>
            <a:r>
              <a:rPr lang="en-US" altLang="zh-CN" dirty="0">
                <a:solidFill>
                  <a:srgbClr val="FF0000"/>
                </a:solidFill>
              </a:rPr>
              <a:t>matching one of a set of discrete values. </a:t>
            </a:r>
          </a:p>
          <a:p>
            <a:pPr lvl="1" fontAlgn="base"/>
            <a:r>
              <a:rPr lang="en-US" altLang="zh-CN" b="1" dirty="0"/>
              <a:t>HASH partitioning. </a:t>
            </a:r>
            <a:r>
              <a:rPr lang="en-US" altLang="zh-CN" dirty="0"/>
              <a:t> With this type of partitioning, a partition is selected based on </a:t>
            </a:r>
            <a:r>
              <a:rPr lang="en-US" altLang="zh-CN" dirty="0">
                <a:solidFill>
                  <a:srgbClr val="FF0000"/>
                </a:solidFill>
              </a:rPr>
              <a:t>the value returned by a user-defined expression </a:t>
            </a:r>
            <a:r>
              <a:rPr lang="en-US" altLang="zh-CN" dirty="0"/>
              <a:t>that operates on column values in rows to be inserted into the table. The function may consist of any expression valid in MySQL that yields a </a:t>
            </a:r>
            <a:r>
              <a:rPr lang="en-US" altLang="zh-CN" dirty="0">
                <a:solidFill>
                  <a:srgbClr val="FF0000"/>
                </a:solidFill>
              </a:rPr>
              <a:t>nonnegative integer value</a:t>
            </a:r>
            <a:r>
              <a:rPr lang="en-US" altLang="zh-CN" dirty="0"/>
              <a:t>. </a:t>
            </a:r>
          </a:p>
          <a:p>
            <a:pPr lvl="1" fontAlgn="base"/>
            <a:r>
              <a:rPr lang="en-US" altLang="zh-CN" b="1" dirty="0"/>
              <a:t>KEY partitioning. </a:t>
            </a:r>
            <a:r>
              <a:rPr lang="en-US" altLang="zh-CN" dirty="0"/>
              <a:t> This type of partitioning is similar to partitioning by HASH, except that </a:t>
            </a:r>
            <a:r>
              <a:rPr lang="en-US" altLang="zh-CN" dirty="0">
                <a:solidFill>
                  <a:srgbClr val="FF0000"/>
                </a:solidFill>
              </a:rPr>
              <a:t>only one or more columns to be evaluated are supplied</a:t>
            </a:r>
            <a:r>
              <a:rPr lang="en-US" altLang="zh-CN" dirty="0"/>
              <a:t>, and the </a:t>
            </a:r>
            <a:r>
              <a:rPr lang="en-US" altLang="zh-CN" dirty="0">
                <a:solidFill>
                  <a:srgbClr val="FF0000"/>
                </a:solidFill>
              </a:rPr>
              <a:t>MySQL server provides its own hashing function</a:t>
            </a:r>
            <a:r>
              <a:rPr lang="en-US" altLang="zh-CN" dirty="0"/>
              <a:t>. These columns can contain other than integer values, since the hashing function supplied by MySQL guarantees an integer result regardless of the column data type.</a:t>
            </a:r>
          </a:p>
          <a:p>
            <a:endParaRPr kumimoji="1" lang="zh-CN" altLang="en-US" dirty="0"/>
          </a:p>
        </p:txBody>
      </p:sp>
      <p:sp>
        <p:nvSpPr>
          <p:cNvPr id="4" name="灯片编号占位符 3">
            <a:extLst>
              <a:ext uri="{FF2B5EF4-FFF2-40B4-BE49-F238E27FC236}">
                <a16:creationId xmlns:a16="http://schemas.microsoft.com/office/drawing/2014/main" id="{B98B626E-0996-1A42-99D5-413C712AF75C}"/>
              </a:ext>
            </a:extLst>
          </p:cNvPr>
          <p:cNvSpPr>
            <a:spLocks noGrp="1"/>
          </p:cNvSpPr>
          <p:nvPr>
            <p:ph type="sldNum" sz="quarter" idx="12"/>
          </p:nvPr>
        </p:nvSpPr>
        <p:spPr/>
        <p:txBody>
          <a:bodyPr/>
          <a:lstStyle/>
          <a:p>
            <a:fld id="{CB818ED7-1FAF-4BEC-A906-EB6564C334EB}" type="slidenum">
              <a:rPr lang="zh-CN" altLang="en-US" smtClean="0"/>
              <a:pPr/>
              <a:t>7</a:t>
            </a:fld>
            <a:endParaRPr lang="zh-CN" altLang="en-US" dirty="0"/>
          </a:p>
        </p:txBody>
      </p:sp>
    </p:spTree>
    <p:extLst>
      <p:ext uri="{BB962C8B-B14F-4D97-AF65-F5344CB8AC3E}">
        <p14:creationId xmlns:p14="http://schemas.microsoft.com/office/powerpoint/2010/main" val="13987767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a:xfrm>
            <a:off x="107504" y="105708"/>
            <a:ext cx="7200800" cy="413814"/>
          </a:xfrm>
        </p:spPr>
        <p:txBody>
          <a:bodyPr/>
          <a:lstStyle/>
          <a:p>
            <a:r>
              <a:rPr kumimoji="1" lang="en-US" altLang="zh-CN" dirty="0"/>
              <a:t>Exchanging Partitions and </a:t>
            </a:r>
            <a:r>
              <a:rPr kumimoji="1" lang="en-US" altLang="zh-CN" dirty="0" err="1"/>
              <a:t>Subpartitions</a:t>
            </a:r>
            <a:r>
              <a:rPr kumimoji="1" lang="en-US" altLang="zh-CN" dirty="0"/>
              <a:t> with Tables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a:bodyPr>
          <a:lstStyle/>
          <a:p>
            <a:pPr fontAlgn="base"/>
            <a:r>
              <a:rPr lang="en-US" altLang="zh-CN" b="1" dirty="0"/>
              <a:t>Nonmatching Rows</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INSERT</a:t>
            </a:r>
            <a:r>
              <a:rPr lang="en-US" altLang="zh-CN" dirty="0">
                <a:solidFill>
                  <a:srgbClr val="000000"/>
                </a:solidFill>
                <a:latin typeface="Liberation Mono"/>
              </a:rPr>
              <a:t> </a:t>
            </a:r>
            <a:r>
              <a:rPr lang="en-US" altLang="zh-CN" dirty="0">
                <a:solidFill>
                  <a:srgbClr val="0077AA"/>
                </a:solidFill>
                <a:latin typeface="Liberation Mono"/>
              </a:rPr>
              <a:t>INTO</a:t>
            </a:r>
            <a:r>
              <a:rPr lang="en-US" altLang="zh-CN" dirty="0">
                <a:solidFill>
                  <a:srgbClr val="000000"/>
                </a:solidFill>
                <a:latin typeface="Liberation Mono"/>
              </a:rPr>
              <a:t> e2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51</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"Ellen"</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669900"/>
                </a:solidFill>
                <a:latin typeface="Liberation Mono"/>
              </a:rPr>
              <a:t>"McDonald"</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Query OK, 1 row affected (0.08 sec)</a:t>
            </a:r>
            <a:r>
              <a:rPr lang="en-US" altLang="zh-CN" dirty="0">
                <a:solidFill>
                  <a:srgbClr val="000000"/>
                </a:solidFill>
                <a:latin typeface="Liberation Mono"/>
              </a:rPr>
              <a:t> </a:t>
            </a: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 </a:t>
            </a:r>
            <a:r>
              <a:rPr lang="en-US" altLang="zh-CN" dirty="0">
                <a:solidFill>
                  <a:srgbClr val="0077AA"/>
                </a:solidFill>
                <a:latin typeface="Liberation Mono"/>
              </a:rPr>
              <a:t>EXCHANGE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WITH</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e2</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ERROR 1707 (HY000)</a:t>
            </a:r>
            <a:r>
              <a:rPr lang="en-US" altLang="zh-CN" dirty="0">
                <a:solidFill>
                  <a:srgbClr val="999999"/>
                </a:solidFill>
                <a:latin typeface="Liberation Mono"/>
              </a:rPr>
              <a:t>:</a:t>
            </a:r>
            <a:r>
              <a:rPr lang="en-US" altLang="zh-CN" dirty="0">
                <a:solidFill>
                  <a:srgbClr val="555555"/>
                </a:solidFill>
                <a:latin typeface="Liberation Mono"/>
              </a:rPr>
              <a:t> Found row that does not match the partition</a:t>
            </a:r>
            <a:endParaRPr lang="zh-CN" altLang="en-US" dirty="0"/>
          </a:p>
          <a:p>
            <a:pPr marL="342900" lvl="1" indent="0">
              <a:buNone/>
            </a:pPr>
            <a:endParaRPr lang="en-US" altLang="zh-CN" dirty="0">
              <a:solidFill>
                <a:srgbClr val="A67F59"/>
              </a:solidFill>
              <a:latin typeface="Liberation Mono"/>
            </a:endParaRPr>
          </a:p>
          <a:p>
            <a:pPr marL="342900" lvl="1" indent="0">
              <a:buNone/>
            </a:pPr>
            <a:r>
              <a:rPr lang="en-US" altLang="zh-CN" dirty="0" err="1">
                <a:solidFill>
                  <a:srgbClr val="A67F59"/>
                </a:solidFill>
                <a:latin typeface="Liberation Mono"/>
              </a:rPr>
              <a:t>mysql</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 </a:t>
            </a:r>
            <a:r>
              <a:rPr lang="en-US" altLang="zh-CN" dirty="0">
                <a:solidFill>
                  <a:srgbClr val="0077AA"/>
                </a:solidFill>
                <a:latin typeface="Liberation Mono"/>
              </a:rPr>
              <a:t>EXCHANGE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WITH</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e2 </a:t>
            </a:r>
            <a:r>
              <a:rPr lang="en-US" altLang="zh-CN" dirty="0">
                <a:solidFill>
                  <a:srgbClr val="0077AA"/>
                </a:solidFill>
                <a:latin typeface="Liberation Mono"/>
              </a:rPr>
              <a:t>WITHOUT</a:t>
            </a:r>
            <a:r>
              <a:rPr lang="en-US" altLang="zh-CN" dirty="0">
                <a:solidFill>
                  <a:srgbClr val="000000"/>
                </a:solidFill>
                <a:latin typeface="Liberation Mono"/>
              </a:rPr>
              <a:t> </a:t>
            </a:r>
            <a:r>
              <a:rPr lang="en-US" altLang="zh-CN" dirty="0">
                <a:solidFill>
                  <a:srgbClr val="0077AA"/>
                </a:solidFill>
                <a:latin typeface="Liberation Mono"/>
              </a:rPr>
              <a:t>VALIDATION</a:t>
            </a:r>
            <a:r>
              <a:rPr lang="en-US" altLang="zh-CN" dirty="0">
                <a:solidFill>
                  <a:srgbClr val="999999"/>
                </a:solidFill>
                <a:latin typeface="Liberation Mono"/>
              </a:rPr>
              <a:t>;</a:t>
            </a:r>
            <a:r>
              <a:rPr lang="en-US" altLang="zh-CN" dirty="0">
                <a:solidFill>
                  <a:srgbClr val="000000"/>
                </a:solidFill>
                <a:latin typeface="Liberation Mono"/>
              </a:rPr>
              <a:t> </a:t>
            </a:r>
          </a:p>
          <a:p>
            <a:pPr marL="342900" lvl="1" indent="0">
              <a:buNone/>
            </a:pPr>
            <a:r>
              <a:rPr lang="en-US" altLang="zh-CN" dirty="0">
                <a:solidFill>
                  <a:srgbClr val="555555"/>
                </a:solidFill>
                <a:latin typeface="Liberation Mono"/>
              </a:rPr>
              <a:t>Query OK, 0 rows affected (0.02 sec)</a:t>
            </a:r>
            <a:endParaRPr lang="zh-CN" altLang="en-US" dirty="0"/>
          </a:p>
          <a:p>
            <a:pPr marL="342900" lvl="1" indent="0">
              <a:buNone/>
            </a:pPr>
            <a:endParaRPr kumimoji="1" lang="zh-CN" altLang="en-US" dirty="0"/>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70</a:t>
            </a:fld>
            <a:endParaRPr lang="zh-CN" altLang="en-US" dirty="0"/>
          </a:p>
        </p:txBody>
      </p:sp>
      <p:sp>
        <p:nvSpPr>
          <p:cNvPr id="5" name="矩形 4">
            <a:extLst>
              <a:ext uri="{FF2B5EF4-FFF2-40B4-BE49-F238E27FC236}">
                <a16:creationId xmlns:a16="http://schemas.microsoft.com/office/drawing/2014/main" id="{BA32AB72-8917-2E4B-9903-F64DDB04214B}"/>
              </a:ext>
            </a:extLst>
          </p:cNvPr>
          <p:cNvSpPr/>
          <p:nvPr/>
        </p:nvSpPr>
        <p:spPr>
          <a:xfrm>
            <a:off x="2857500" y="2121627"/>
            <a:ext cx="3429000" cy="300082"/>
          </a:xfrm>
          <a:prstGeom prst="rect">
            <a:avLst/>
          </a:prstGeom>
        </p:spPr>
        <p:txBody>
          <a:bodyPr>
            <a:spAutoFit/>
          </a:bodyPr>
          <a:lstStyle/>
          <a:p>
            <a:endParaRPr lang="zh-CN" altLang="en-US" sz="1350" dirty="0"/>
          </a:p>
        </p:txBody>
      </p:sp>
    </p:spTree>
    <p:extLst>
      <p:ext uri="{BB962C8B-B14F-4D97-AF65-F5344CB8AC3E}">
        <p14:creationId xmlns:p14="http://schemas.microsoft.com/office/powerpoint/2010/main" val="36893368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07D67B-4DA7-364C-B2F6-D57402627BFC}"/>
              </a:ext>
            </a:extLst>
          </p:cNvPr>
          <p:cNvSpPr>
            <a:spLocks noGrp="1"/>
          </p:cNvSpPr>
          <p:nvPr>
            <p:ph type="title"/>
          </p:nvPr>
        </p:nvSpPr>
        <p:spPr/>
        <p:txBody>
          <a:bodyPr/>
          <a:lstStyle/>
          <a:p>
            <a:r>
              <a:rPr kumimoji="1" lang="en-US" altLang="zh-CN" dirty="0"/>
              <a:t>Maintenance of Partitions</a:t>
            </a:r>
            <a:endParaRPr kumimoji="1" lang="zh-CN" altLang="en-US" dirty="0"/>
          </a:p>
        </p:txBody>
      </p:sp>
      <p:sp>
        <p:nvSpPr>
          <p:cNvPr id="3" name="内容占位符 2">
            <a:extLst>
              <a:ext uri="{FF2B5EF4-FFF2-40B4-BE49-F238E27FC236}">
                <a16:creationId xmlns:a16="http://schemas.microsoft.com/office/drawing/2014/main" id="{330E4C4F-BE6E-0C47-B0AA-28A799A33302}"/>
              </a:ext>
            </a:extLst>
          </p:cNvPr>
          <p:cNvSpPr>
            <a:spLocks noGrp="1"/>
          </p:cNvSpPr>
          <p:nvPr>
            <p:ph idx="1"/>
          </p:nvPr>
        </p:nvSpPr>
        <p:spPr/>
        <p:txBody>
          <a:bodyPr>
            <a:normAutofit/>
          </a:bodyPr>
          <a:lstStyle/>
          <a:p>
            <a:pPr fontAlgn="base"/>
            <a:r>
              <a:rPr lang="en-US" altLang="zh-CN" dirty="0"/>
              <a:t>Rebuilding partitions</a:t>
            </a:r>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REBUILD</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p1</a:t>
            </a:r>
            <a:r>
              <a:rPr lang="en-US" altLang="zh-CN" dirty="0">
                <a:solidFill>
                  <a:srgbClr val="999999"/>
                </a:solidFill>
                <a:latin typeface="Liberation Mono"/>
              </a:rPr>
              <a:t>;</a:t>
            </a:r>
            <a:endParaRPr lang="zh-CN" altLang="en-US" dirty="0"/>
          </a:p>
          <a:p>
            <a:pPr fontAlgn="base"/>
            <a:r>
              <a:rPr lang="en-US" altLang="zh-CN" dirty="0"/>
              <a:t>Optimizing partitions</a:t>
            </a:r>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OPTIMIZE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 p1</a:t>
            </a:r>
            <a:r>
              <a:rPr lang="en-US" altLang="zh-CN" dirty="0">
                <a:solidFill>
                  <a:srgbClr val="999999"/>
                </a:solidFill>
                <a:latin typeface="Liberation Mono"/>
              </a:rPr>
              <a:t>;</a:t>
            </a:r>
            <a:endParaRPr lang="zh-CN" altLang="en-US" dirty="0"/>
          </a:p>
          <a:p>
            <a:pPr fontAlgn="base"/>
            <a:r>
              <a:rPr lang="en-US" altLang="zh-CN" dirty="0"/>
              <a:t>Analyzing partitions</a:t>
            </a:r>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ANALYZE</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a:t>
            </a:r>
            <a:r>
              <a:rPr lang="en-US" altLang="zh-CN" dirty="0">
                <a:solidFill>
                  <a:srgbClr val="999999"/>
                </a:solidFill>
                <a:latin typeface="Liberation Mono"/>
              </a:rPr>
              <a:t>;</a:t>
            </a:r>
            <a:endParaRPr lang="zh-CN" altLang="en-US" dirty="0"/>
          </a:p>
          <a:p>
            <a:pPr fontAlgn="base"/>
            <a:r>
              <a:rPr lang="en-US" altLang="zh-CN" dirty="0"/>
              <a:t>Repairing partitions</a:t>
            </a:r>
          </a:p>
          <a:p>
            <a:pPr lvl="1" fontAlgn="base"/>
            <a:r>
              <a:rPr lang="en-US" altLang="zh-CN" dirty="0">
                <a:solidFill>
                  <a:srgbClr val="0077AA"/>
                </a:solidFill>
                <a:latin typeface="Liberation Mono"/>
              </a:rPr>
              <a:t>ALTER</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0077AA"/>
                </a:solidFill>
                <a:latin typeface="Liberation Mono"/>
              </a:rPr>
              <a:t>REPAIR</a:t>
            </a: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a:t>
            </a:r>
            <a:r>
              <a:rPr lang="en-US" altLang="zh-CN" dirty="0">
                <a:solidFill>
                  <a:srgbClr val="999999"/>
                </a:solidFill>
                <a:latin typeface="Liberation Mono"/>
              </a:rPr>
              <a:t>,</a:t>
            </a:r>
            <a:r>
              <a:rPr lang="en-US" altLang="zh-CN" dirty="0">
                <a:solidFill>
                  <a:srgbClr val="000000"/>
                </a:solidFill>
                <a:latin typeface="Liberation Mono"/>
              </a:rPr>
              <a:t>p1</a:t>
            </a:r>
            <a:r>
              <a:rPr lang="en-US" altLang="zh-CN" dirty="0">
                <a:solidFill>
                  <a:srgbClr val="999999"/>
                </a:solidFill>
                <a:latin typeface="Liberation Mono"/>
              </a:rPr>
              <a:t>;</a:t>
            </a:r>
            <a:endParaRPr lang="zh-CN" altLang="en-US" dirty="0"/>
          </a:p>
          <a:p>
            <a:pPr marL="257175" lvl="1" indent="-257175" fontAlgn="base">
              <a:buFont typeface="Arial" pitchFamily="34" charset="0"/>
              <a:buChar char="•"/>
            </a:pPr>
            <a:r>
              <a:rPr lang="en-US" altLang="zh-CN" sz="1800" dirty="0"/>
              <a:t>Checking partitions</a:t>
            </a:r>
          </a:p>
          <a:p>
            <a:pPr lvl="1" fontAlgn="base"/>
            <a:r>
              <a:rPr lang="en-US" altLang="zh-CN" dirty="0">
                <a:solidFill>
                  <a:srgbClr val="0077AA"/>
                </a:solidFill>
                <a:latin typeface="Liberation Mono"/>
              </a:rPr>
              <a:t>ALTER TABLE </a:t>
            </a:r>
            <a:r>
              <a:rPr lang="en-US" altLang="zh-CN" dirty="0">
                <a:latin typeface="Liberation Mono"/>
              </a:rPr>
              <a:t>trb3</a:t>
            </a:r>
            <a:r>
              <a:rPr lang="en-US" altLang="zh-CN" dirty="0">
                <a:solidFill>
                  <a:srgbClr val="0077AA"/>
                </a:solidFill>
                <a:latin typeface="Liberation Mono"/>
              </a:rPr>
              <a:t> CHECK PARTITION </a:t>
            </a:r>
            <a:r>
              <a:rPr lang="en-US" altLang="zh-CN" dirty="0">
                <a:latin typeface="Liberation Mono"/>
              </a:rPr>
              <a:t>p1</a:t>
            </a:r>
            <a:r>
              <a:rPr lang="en-US" altLang="zh-CN" dirty="0">
                <a:solidFill>
                  <a:srgbClr val="0077AA"/>
                </a:solidFill>
                <a:latin typeface="Liberation Mono"/>
              </a:rPr>
              <a:t>;</a:t>
            </a:r>
            <a:endParaRPr lang="zh-CN" altLang="en-US" dirty="0">
              <a:solidFill>
                <a:srgbClr val="0077AA"/>
              </a:solidFill>
              <a:latin typeface="Liberation Mono"/>
            </a:endParaRPr>
          </a:p>
        </p:txBody>
      </p:sp>
      <p:sp>
        <p:nvSpPr>
          <p:cNvPr id="4" name="灯片编号占位符 3">
            <a:extLst>
              <a:ext uri="{FF2B5EF4-FFF2-40B4-BE49-F238E27FC236}">
                <a16:creationId xmlns:a16="http://schemas.microsoft.com/office/drawing/2014/main" id="{ABED48DC-604B-E546-B894-5CA56A0A38AA}"/>
              </a:ext>
            </a:extLst>
          </p:cNvPr>
          <p:cNvSpPr>
            <a:spLocks noGrp="1"/>
          </p:cNvSpPr>
          <p:nvPr>
            <p:ph type="sldNum" sz="quarter" idx="12"/>
          </p:nvPr>
        </p:nvSpPr>
        <p:spPr/>
        <p:txBody>
          <a:bodyPr/>
          <a:lstStyle/>
          <a:p>
            <a:fld id="{CB818ED7-1FAF-4BEC-A906-EB6564C334EB}" type="slidenum">
              <a:rPr lang="zh-CN" altLang="en-US" smtClean="0"/>
              <a:pPr/>
              <a:t>71</a:t>
            </a:fld>
            <a:endParaRPr lang="zh-CN" altLang="en-US" dirty="0"/>
          </a:p>
        </p:txBody>
      </p:sp>
      <p:sp>
        <p:nvSpPr>
          <p:cNvPr id="5" name="矩形 4">
            <a:extLst>
              <a:ext uri="{FF2B5EF4-FFF2-40B4-BE49-F238E27FC236}">
                <a16:creationId xmlns:a16="http://schemas.microsoft.com/office/drawing/2014/main" id="{BA32AB72-8917-2E4B-9903-F64DDB04214B}"/>
              </a:ext>
            </a:extLst>
          </p:cNvPr>
          <p:cNvSpPr/>
          <p:nvPr/>
        </p:nvSpPr>
        <p:spPr>
          <a:xfrm>
            <a:off x="2857500" y="2121627"/>
            <a:ext cx="3429000" cy="300082"/>
          </a:xfrm>
          <a:prstGeom prst="rect">
            <a:avLst/>
          </a:prstGeom>
        </p:spPr>
        <p:txBody>
          <a:bodyPr>
            <a:spAutoFit/>
          </a:bodyPr>
          <a:lstStyle/>
          <a:p>
            <a:endParaRPr lang="zh-CN" altLang="en-US" sz="1350" dirty="0"/>
          </a:p>
        </p:txBody>
      </p:sp>
      <p:sp>
        <p:nvSpPr>
          <p:cNvPr id="8" name="矩形 7">
            <a:extLst>
              <a:ext uri="{FF2B5EF4-FFF2-40B4-BE49-F238E27FC236}">
                <a16:creationId xmlns:a16="http://schemas.microsoft.com/office/drawing/2014/main" id="{55DF9B10-023F-A242-A59D-A48B27B81387}"/>
              </a:ext>
            </a:extLst>
          </p:cNvPr>
          <p:cNvSpPr/>
          <p:nvPr/>
        </p:nvSpPr>
        <p:spPr>
          <a:xfrm>
            <a:off x="2947300" y="2433250"/>
            <a:ext cx="184731" cy="300082"/>
          </a:xfrm>
          <a:prstGeom prst="rect">
            <a:avLst/>
          </a:prstGeom>
        </p:spPr>
        <p:txBody>
          <a:bodyPr wrap="none">
            <a:spAutoFit/>
          </a:bodyPr>
          <a:lstStyle/>
          <a:p>
            <a:endParaRPr lang="zh-CN" altLang="en-US" sz="1350" dirty="0"/>
          </a:p>
        </p:txBody>
      </p:sp>
    </p:spTree>
    <p:extLst>
      <p:ext uri="{BB962C8B-B14F-4D97-AF65-F5344CB8AC3E}">
        <p14:creationId xmlns:p14="http://schemas.microsoft.com/office/powerpoint/2010/main" val="18375675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D43D9-641E-9042-B4A3-BE978E465294}"/>
              </a:ext>
            </a:extLst>
          </p:cNvPr>
          <p:cNvSpPr>
            <a:spLocks noGrp="1"/>
          </p:cNvSpPr>
          <p:nvPr>
            <p:ph type="title"/>
          </p:nvPr>
        </p:nvSpPr>
        <p:spPr/>
        <p:txBody>
          <a:bodyPr/>
          <a:lstStyle/>
          <a:p>
            <a:r>
              <a:rPr kumimoji="1" lang="en-US" altLang="zh-CN" dirty="0"/>
              <a:t>Partition</a:t>
            </a:r>
            <a:r>
              <a:rPr kumimoji="1" lang="zh-CN" altLang="en-US" dirty="0"/>
              <a:t> </a:t>
            </a:r>
            <a:r>
              <a:rPr kumimoji="1" lang="en-US" altLang="zh-CN" dirty="0"/>
              <a:t>Pruning</a:t>
            </a:r>
            <a:endParaRPr kumimoji="1" lang="zh-CN" altLang="en-US" dirty="0"/>
          </a:p>
        </p:txBody>
      </p:sp>
      <p:sp>
        <p:nvSpPr>
          <p:cNvPr id="3" name="内容占位符 2">
            <a:extLst>
              <a:ext uri="{FF2B5EF4-FFF2-40B4-BE49-F238E27FC236}">
                <a16:creationId xmlns:a16="http://schemas.microsoft.com/office/drawing/2014/main" id="{01CCE4C9-31E9-C749-AF4A-8BA54BA924A6}"/>
              </a:ext>
            </a:extLst>
          </p:cNvPr>
          <p:cNvSpPr>
            <a:spLocks noGrp="1"/>
          </p:cNvSpPr>
          <p:nvPr>
            <p:ph idx="1"/>
          </p:nvPr>
        </p:nvSpPr>
        <p:spPr/>
        <p:txBody>
          <a:bodyPr>
            <a:normAutofit fontScale="85000" lnSpcReduction="20000"/>
          </a:bodyPr>
          <a:lstStyle/>
          <a:p>
            <a:r>
              <a:rPr lang="en-US" altLang="zh-CN" dirty="0"/>
              <a:t>“cutting away” of unneeded partitions is known as pruning</a:t>
            </a:r>
            <a:endParaRPr kumimoji="1" lang="en-US" altLang="zh-CN" dirty="0"/>
          </a:p>
          <a:p>
            <a:pPr marL="26908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t1 </a:t>
            </a:r>
            <a:r>
              <a:rPr lang="en-US" altLang="zh-CN" dirty="0">
                <a:solidFill>
                  <a:srgbClr val="999999"/>
                </a:solidFill>
                <a:latin typeface="Liberation Mono"/>
              </a:rPr>
              <a:t>(</a:t>
            </a:r>
          </a:p>
          <a:p>
            <a:pPr marL="269081" indent="0">
              <a:buNone/>
            </a:pPr>
            <a:r>
              <a:rPr lang="en-US" altLang="zh-CN" dirty="0">
                <a:solidFill>
                  <a:srgbClr val="999999"/>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50</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834689"/>
                </a:solidFill>
                <a:latin typeface="Liberation Mono"/>
              </a:rPr>
              <a:t>TINYINT</a:t>
            </a:r>
            <a:r>
              <a:rPr lang="en-US" altLang="zh-CN" dirty="0">
                <a:solidFill>
                  <a:srgbClr val="000000"/>
                </a:solidFill>
                <a:latin typeface="Liberation Mono"/>
              </a:rPr>
              <a:t> </a:t>
            </a:r>
            <a:r>
              <a:rPr lang="en-US" altLang="zh-CN" dirty="0">
                <a:solidFill>
                  <a:srgbClr val="0077AA"/>
                </a:solidFill>
                <a:latin typeface="Liberation Mono"/>
              </a:rPr>
              <a:t>UNSIGNED</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dob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PARTITION</a:t>
            </a:r>
            <a:r>
              <a:rPr lang="en-US" altLang="zh-CN" dirty="0">
                <a:solidFill>
                  <a:srgbClr val="000000"/>
                </a:solidFill>
                <a:latin typeface="Liberation Mono"/>
              </a:rPr>
              <a:t> </a:t>
            </a:r>
            <a:r>
              <a:rPr lang="en-US" altLang="zh-CN" dirty="0">
                <a:solidFill>
                  <a:srgbClr val="0077AA"/>
                </a:solidFill>
                <a:latin typeface="Liberation Mono"/>
              </a:rPr>
              <a:t>BY</a:t>
            </a:r>
            <a:r>
              <a:rPr lang="en-US" altLang="zh-CN" dirty="0">
                <a:solidFill>
                  <a:srgbClr val="000000"/>
                </a:solidFill>
                <a:latin typeface="Liberation Mono"/>
              </a:rPr>
              <a:t> </a:t>
            </a:r>
            <a:r>
              <a:rPr lang="en-US" altLang="zh-CN" dirty="0">
                <a:solidFill>
                  <a:srgbClr val="0077AA"/>
                </a:solidFill>
                <a:latin typeface="Liberation Mono"/>
              </a:rPr>
              <a:t>RANGE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p0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64</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p1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128</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77AA"/>
                </a:solidFill>
                <a:latin typeface="Liberation Mono"/>
              </a:rPr>
              <a:t>	PARTITION</a:t>
            </a:r>
            <a:r>
              <a:rPr lang="en-US" altLang="zh-CN" dirty="0">
                <a:solidFill>
                  <a:srgbClr val="000000"/>
                </a:solidFill>
                <a:latin typeface="Liberation Mono"/>
              </a:rPr>
              <a:t> p2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999999"/>
                </a:solidFill>
                <a:latin typeface="Liberation Mono"/>
              </a:rPr>
              <a:t>(</a:t>
            </a:r>
            <a:r>
              <a:rPr lang="en-US" altLang="zh-CN" dirty="0">
                <a:solidFill>
                  <a:srgbClr val="990055"/>
                </a:solidFill>
                <a:latin typeface="Liberation Mono"/>
              </a:rPr>
              <a:t>192</a:t>
            </a:r>
            <a:r>
              <a:rPr lang="en-US" altLang="zh-CN" dirty="0">
                <a:solidFill>
                  <a:srgbClr val="999999"/>
                </a:solidFill>
                <a:latin typeface="Liberation Mono"/>
              </a:rPr>
              <a:t>),</a:t>
            </a:r>
            <a:r>
              <a:rPr lang="en-US" altLang="zh-CN" dirty="0">
                <a:solidFill>
                  <a:srgbClr val="000000"/>
                </a:solidFill>
                <a:latin typeface="Liberation Mono"/>
              </a:rPr>
              <a:t>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PARTITION</a:t>
            </a:r>
            <a:r>
              <a:rPr lang="en-US" altLang="zh-CN" dirty="0">
                <a:solidFill>
                  <a:srgbClr val="000000"/>
                </a:solidFill>
                <a:latin typeface="Liberation Mono"/>
              </a:rPr>
              <a:t> p3 </a:t>
            </a:r>
            <a:r>
              <a:rPr lang="en-US" altLang="zh-CN" dirty="0">
                <a:solidFill>
                  <a:srgbClr val="0077AA"/>
                </a:solidFill>
                <a:latin typeface="Liberation Mono"/>
              </a:rPr>
              <a:t>VALUES</a:t>
            </a:r>
            <a:r>
              <a:rPr lang="en-US" altLang="zh-CN" dirty="0">
                <a:solidFill>
                  <a:srgbClr val="000000"/>
                </a:solidFill>
                <a:latin typeface="Liberation Mono"/>
              </a:rPr>
              <a:t> </a:t>
            </a:r>
            <a:r>
              <a:rPr lang="en-US" altLang="zh-CN" dirty="0">
                <a:solidFill>
                  <a:srgbClr val="0077AA"/>
                </a:solidFill>
                <a:latin typeface="Liberation Mono"/>
              </a:rPr>
              <a:t>LESS</a:t>
            </a:r>
            <a:r>
              <a:rPr lang="en-US" altLang="zh-CN" dirty="0">
                <a:solidFill>
                  <a:srgbClr val="000000"/>
                </a:solidFill>
                <a:latin typeface="Liberation Mono"/>
              </a:rPr>
              <a:t> </a:t>
            </a:r>
            <a:r>
              <a:rPr lang="en-US" altLang="zh-CN" dirty="0">
                <a:solidFill>
                  <a:srgbClr val="0077AA"/>
                </a:solidFill>
                <a:latin typeface="Liberation Mono"/>
              </a:rPr>
              <a:t>THAN</a:t>
            </a:r>
            <a:r>
              <a:rPr lang="en-US" altLang="zh-CN" dirty="0">
                <a:solidFill>
                  <a:srgbClr val="000000"/>
                </a:solidFill>
                <a:latin typeface="Liberation Mono"/>
              </a:rPr>
              <a:t> </a:t>
            </a:r>
            <a:r>
              <a:rPr lang="en-US" altLang="zh-CN" dirty="0">
                <a:solidFill>
                  <a:srgbClr val="0077AA"/>
                </a:solidFill>
                <a:latin typeface="Liberation Mono"/>
              </a:rPr>
              <a:t>MAXVALUE</a:t>
            </a:r>
            <a:r>
              <a:rPr lang="en-US" altLang="zh-CN" dirty="0">
                <a:solidFill>
                  <a:srgbClr val="000000"/>
                </a:solidFill>
                <a:latin typeface="Liberation Mono"/>
              </a:rPr>
              <a:t> </a:t>
            </a:r>
          </a:p>
          <a:p>
            <a:pPr marL="269081" indent="0">
              <a:buNone/>
            </a:pPr>
            <a:r>
              <a:rPr lang="en-US" altLang="zh-CN" dirty="0">
                <a:solidFill>
                  <a:srgbClr val="999999"/>
                </a:solidFill>
                <a:latin typeface="Liberation Mono"/>
              </a:rPr>
              <a:t>);</a:t>
            </a:r>
          </a:p>
          <a:p>
            <a:pPr marL="269081" indent="0">
              <a:buNone/>
            </a:pPr>
            <a:endParaRPr lang="zh-CN" altLang="en-US" dirty="0"/>
          </a:p>
          <a:p>
            <a:pPr marL="269081" indent="0">
              <a:buNone/>
            </a:pPr>
            <a:r>
              <a:rPr lang="en-US" altLang="zh-CN" dirty="0">
                <a:solidFill>
                  <a:srgbClr val="0077AA"/>
                </a:solidFill>
                <a:latin typeface="Liberation Mono"/>
              </a:rPr>
              <a:t>SELECT</a:t>
            </a: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999999"/>
                </a:solidFill>
                <a:latin typeface="Liberation Mono"/>
              </a:rPr>
              <a:t>,</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999999"/>
                </a:solidFill>
                <a:latin typeface="Liberation Mono"/>
              </a:rPr>
              <a:t>,</a:t>
            </a:r>
            <a:r>
              <a:rPr lang="en-US" altLang="zh-CN" dirty="0">
                <a:solidFill>
                  <a:srgbClr val="000000"/>
                </a:solidFill>
                <a:latin typeface="Liberation Mono"/>
              </a:rPr>
              <a:t> dob </a:t>
            </a:r>
          </a:p>
          <a:p>
            <a:pPr marL="269081" indent="0">
              <a:buNone/>
            </a:pPr>
            <a:r>
              <a:rPr lang="en-US" altLang="zh-CN" dirty="0">
                <a:solidFill>
                  <a:srgbClr val="000000"/>
                </a:solidFill>
                <a:latin typeface="Liberation Mono"/>
              </a:rPr>
              <a:t>	</a:t>
            </a:r>
            <a:r>
              <a:rPr lang="en-US" altLang="zh-CN" dirty="0">
                <a:solidFill>
                  <a:srgbClr val="0077AA"/>
                </a:solidFill>
                <a:latin typeface="Liberation Mono"/>
              </a:rPr>
              <a:t>FROM</a:t>
            </a:r>
            <a:r>
              <a:rPr lang="en-US" altLang="zh-CN" dirty="0">
                <a:solidFill>
                  <a:srgbClr val="000000"/>
                </a:solidFill>
                <a:latin typeface="Liberation Mono"/>
              </a:rPr>
              <a:t> t1 </a:t>
            </a:r>
          </a:p>
          <a:p>
            <a:pPr marL="269081" indent="0">
              <a:buNone/>
            </a:pPr>
            <a:r>
              <a:rPr lang="en-US" altLang="zh-CN" dirty="0">
                <a:solidFill>
                  <a:srgbClr val="0077AA"/>
                </a:solidFill>
                <a:latin typeface="Liberation Mono"/>
              </a:rPr>
              <a:t>	WHERE</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A67F59"/>
                </a:solidFill>
                <a:latin typeface="Liberation Mono"/>
              </a:rPr>
              <a:t>&gt;</a:t>
            </a:r>
            <a:r>
              <a:rPr lang="en-US" altLang="zh-CN" dirty="0">
                <a:solidFill>
                  <a:srgbClr val="000000"/>
                </a:solidFill>
                <a:latin typeface="Liberation Mono"/>
              </a:rPr>
              <a:t> </a:t>
            </a:r>
            <a:r>
              <a:rPr lang="en-US" altLang="zh-CN" dirty="0">
                <a:solidFill>
                  <a:srgbClr val="990055"/>
                </a:solidFill>
                <a:latin typeface="Liberation Mono"/>
              </a:rPr>
              <a:t>125</a:t>
            </a:r>
            <a:r>
              <a:rPr lang="en-US" altLang="zh-CN" dirty="0">
                <a:solidFill>
                  <a:srgbClr val="000000"/>
                </a:solidFill>
                <a:latin typeface="Liberation Mono"/>
              </a:rPr>
              <a:t> </a:t>
            </a:r>
            <a:r>
              <a:rPr lang="en-US" altLang="zh-CN" dirty="0">
                <a:solidFill>
                  <a:srgbClr val="A67F59"/>
                </a:solidFill>
                <a:latin typeface="Liberation Mono"/>
              </a:rPr>
              <a:t>AND</a:t>
            </a:r>
            <a:r>
              <a:rPr lang="en-US" altLang="zh-CN" dirty="0">
                <a:solidFill>
                  <a:srgbClr val="000000"/>
                </a:solidFill>
                <a:latin typeface="Liberation Mono"/>
              </a:rPr>
              <a:t> </a:t>
            </a:r>
            <a:r>
              <a:rPr lang="en-US" altLang="zh-CN" dirty="0" err="1">
                <a:solidFill>
                  <a:srgbClr val="000000"/>
                </a:solidFill>
                <a:latin typeface="Liberation Mono"/>
              </a:rPr>
              <a:t>region_code</a:t>
            </a:r>
            <a:r>
              <a:rPr lang="en-US" altLang="zh-CN" dirty="0">
                <a:solidFill>
                  <a:srgbClr val="000000"/>
                </a:solidFill>
                <a:latin typeface="Liberation Mono"/>
              </a:rPr>
              <a:t> </a:t>
            </a:r>
            <a:r>
              <a:rPr lang="en-US" altLang="zh-CN" dirty="0">
                <a:solidFill>
                  <a:srgbClr val="A67F59"/>
                </a:solidFill>
                <a:latin typeface="Liberation Mono"/>
              </a:rPr>
              <a:t>&lt;</a:t>
            </a:r>
            <a:r>
              <a:rPr lang="en-US" altLang="zh-CN" dirty="0">
                <a:solidFill>
                  <a:srgbClr val="000000"/>
                </a:solidFill>
                <a:latin typeface="Liberation Mono"/>
              </a:rPr>
              <a:t> </a:t>
            </a:r>
            <a:r>
              <a:rPr lang="en-US" altLang="zh-CN" dirty="0">
                <a:solidFill>
                  <a:srgbClr val="990055"/>
                </a:solidFill>
                <a:latin typeface="Liberation Mono"/>
              </a:rPr>
              <a:t>130</a:t>
            </a:r>
            <a:r>
              <a:rPr lang="en-US" altLang="zh-CN" dirty="0">
                <a:solidFill>
                  <a:srgbClr val="999999"/>
                </a:solidFill>
                <a:latin typeface="Liberation Mono"/>
              </a:rPr>
              <a:t>;</a:t>
            </a:r>
            <a:endParaRPr lang="zh-CN" altLang="en-US" dirty="0"/>
          </a:p>
          <a:p>
            <a:endParaRPr kumimoji="1" lang="zh-CN" altLang="en-US" dirty="0"/>
          </a:p>
        </p:txBody>
      </p:sp>
      <p:sp>
        <p:nvSpPr>
          <p:cNvPr id="4" name="灯片编号占位符 3">
            <a:extLst>
              <a:ext uri="{FF2B5EF4-FFF2-40B4-BE49-F238E27FC236}">
                <a16:creationId xmlns:a16="http://schemas.microsoft.com/office/drawing/2014/main" id="{038B1150-CDB1-AA4E-8F59-184B1F5D5AD7}"/>
              </a:ext>
            </a:extLst>
          </p:cNvPr>
          <p:cNvSpPr>
            <a:spLocks noGrp="1"/>
          </p:cNvSpPr>
          <p:nvPr>
            <p:ph type="sldNum" sz="quarter" idx="12"/>
          </p:nvPr>
        </p:nvSpPr>
        <p:spPr/>
        <p:txBody>
          <a:bodyPr/>
          <a:lstStyle/>
          <a:p>
            <a:fld id="{CB818ED7-1FAF-4BEC-A906-EB6564C334EB}" type="slidenum">
              <a:rPr lang="zh-CN" altLang="en-US" smtClean="0"/>
              <a:pPr/>
              <a:t>72</a:t>
            </a:fld>
            <a:endParaRPr lang="zh-CN" altLang="en-US" dirty="0"/>
          </a:p>
        </p:txBody>
      </p:sp>
    </p:spTree>
    <p:extLst>
      <p:ext uri="{BB962C8B-B14F-4D97-AF65-F5344CB8AC3E}">
        <p14:creationId xmlns:p14="http://schemas.microsoft.com/office/powerpoint/2010/main" val="121051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E2D43D9-641E-9042-B4A3-BE978E465294}"/>
              </a:ext>
            </a:extLst>
          </p:cNvPr>
          <p:cNvSpPr>
            <a:spLocks noGrp="1"/>
          </p:cNvSpPr>
          <p:nvPr>
            <p:ph type="title"/>
          </p:nvPr>
        </p:nvSpPr>
        <p:spPr/>
        <p:txBody>
          <a:bodyPr/>
          <a:lstStyle/>
          <a:p>
            <a:r>
              <a:rPr kumimoji="1" lang="en-US" altLang="zh-CN" dirty="0"/>
              <a:t>Partition</a:t>
            </a:r>
            <a:r>
              <a:rPr kumimoji="1" lang="zh-CN" altLang="en-US" dirty="0"/>
              <a:t> </a:t>
            </a:r>
            <a:r>
              <a:rPr kumimoji="1" lang="en-US" altLang="zh-CN" dirty="0"/>
              <a:t>Selection</a:t>
            </a:r>
            <a:endParaRPr kumimoji="1" lang="zh-CN" altLang="en-US" dirty="0"/>
          </a:p>
        </p:txBody>
      </p:sp>
      <p:sp>
        <p:nvSpPr>
          <p:cNvPr id="3" name="内容占位符 2">
            <a:extLst>
              <a:ext uri="{FF2B5EF4-FFF2-40B4-BE49-F238E27FC236}">
                <a16:creationId xmlns:a16="http://schemas.microsoft.com/office/drawing/2014/main" id="{01CCE4C9-31E9-C749-AF4A-8BA54BA924A6}"/>
              </a:ext>
            </a:extLst>
          </p:cNvPr>
          <p:cNvSpPr>
            <a:spLocks noGrp="1"/>
          </p:cNvSpPr>
          <p:nvPr>
            <p:ph idx="1"/>
          </p:nvPr>
        </p:nvSpPr>
        <p:spPr/>
        <p:txBody>
          <a:bodyPr>
            <a:normAutofit/>
          </a:bodyPr>
          <a:lstStyle/>
          <a:p>
            <a:pPr fontAlgn="base"/>
            <a:r>
              <a:rPr lang="en-US" altLang="zh-CN" dirty="0"/>
              <a:t>Partition selection is similar to partition pruning, </a:t>
            </a:r>
          </a:p>
          <a:p>
            <a:pPr lvl="1" fontAlgn="base"/>
            <a:r>
              <a:rPr lang="en-US" altLang="zh-CN" dirty="0"/>
              <a:t>in that only specific partitions are checked for matches, but differs in two key respects:</a:t>
            </a:r>
          </a:p>
          <a:p>
            <a:pPr lvl="2" fontAlgn="base"/>
            <a:r>
              <a:rPr lang="en-US" altLang="zh-CN" dirty="0"/>
              <a:t>The partitions to be checked are </a:t>
            </a:r>
            <a:r>
              <a:rPr lang="en-US" altLang="zh-CN" dirty="0">
                <a:solidFill>
                  <a:srgbClr val="FF0000"/>
                </a:solidFill>
              </a:rPr>
              <a:t>specified</a:t>
            </a:r>
            <a:r>
              <a:rPr lang="en-US" altLang="zh-CN" dirty="0"/>
              <a:t> by the issuer of the statement, unlike partition pruning, which is automatic.</a:t>
            </a:r>
          </a:p>
          <a:p>
            <a:pPr lvl="2" fontAlgn="base"/>
            <a:r>
              <a:rPr lang="en-US" altLang="zh-CN" dirty="0"/>
              <a:t>Whereas partition pruning applies only to queries, explicit selection of partitions is supported for </a:t>
            </a:r>
            <a:r>
              <a:rPr lang="en-US" altLang="zh-CN" dirty="0">
                <a:solidFill>
                  <a:srgbClr val="FF0000"/>
                </a:solidFill>
              </a:rPr>
              <a:t>both queries and a number of DML statements</a:t>
            </a:r>
            <a:r>
              <a:rPr lang="en-US" altLang="zh-CN" dirty="0"/>
              <a:t>.</a:t>
            </a:r>
          </a:p>
          <a:p>
            <a:pPr fontAlgn="base"/>
            <a:r>
              <a:rPr lang="en-US" altLang="zh-CN" dirty="0"/>
              <a:t>SQL statements supporting explicit partition selection are listed here:</a:t>
            </a:r>
          </a:p>
          <a:p>
            <a:pPr lvl="1" fontAlgn="base"/>
            <a:r>
              <a:rPr lang="en-US" altLang="zh-CN" dirty="0">
                <a:hlinkClick r:id="rId2" tooltip="13.2.10 SELECT Statement"/>
              </a:rPr>
              <a:t>SELECT</a:t>
            </a:r>
            <a:endParaRPr lang="en-US" altLang="zh-CN" dirty="0"/>
          </a:p>
          <a:p>
            <a:pPr lvl="1" fontAlgn="base"/>
            <a:r>
              <a:rPr lang="en-US" altLang="zh-CN" dirty="0">
                <a:hlinkClick r:id="rId3" tooltip="13.2.2 DELETE Statement"/>
              </a:rPr>
              <a:t>DELETE</a:t>
            </a:r>
            <a:endParaRPr lang="en-US" altLang="zh-CN" dirty="0"/>
          </a:p>
          <a:p>
            <a:pPr lvl="1" fontAlgn="base"/>
            <a:r>
              <a:rPr lang="en-US" altLang="zh-CN" dirty="0">
                <a:hlinkClick r:id="rId4" tooltip="13.2.6 INSERT Statement"/>
              </a:rPr>
              <a:t>INSERT</a:t>
            </a:r>
            <a:endParaRPr lang="en-US" altLang="zh-CN" dirty="0"/>
          </a:p>
          <a:p>
            <a:pPr lvl="1" fontAlgn="base"/>
            <a:r>
              <a:rPr lang="en-US" altLang="zh-CN" dirty="0">
                <a:hlinkClick r:id="rId5" tooltip="13.2.9 REPLACE Statement"/>
              </a:rPr>
              <a:t>REPLACE</a:t>
            </a:r>
            <a:endParaRPr lang="en-US" altLang="zh-CN" dirty="0"/>
          </a:p>
          <a:p>
            <a:pPr lvl="1" fontAlgn="base"/>
            <a:r>
              <a:rPr lang="en-US" altLang="zh-CN" dirty="0">
                <a:hlinkClick r:id="rId6" tooltip="13.2.13 UPDATE Statement"/>
              </a:rPr>
              <a:t>UPDATE</a:t>
            </a:r>
            <a:endParaRPr lang="en-US" altLang="zh-CN" dirty="0"/>
          </a:p>
          <a:p>
            <a:pPr lvl="1" fontAlgn="base"/>
            <a:r>
              <a:rPr lang="en-US" altLang="zh-CN" dirty="0">
                <a:hlinkClick r:id="rId7" tooltip="13.2.7 LOAD DATA Statement"/>
              </a:rPr>
              <a:t>LOAD DATA</a:t>
            </a:r>
            <a:r>
              <a:rPr lang="en-US" altLang="zh-CN" dirty="0"/>
              <a:t>.</a:t>
            </a:r>
          </a:p>
          <a:p>
            <a:pPr lvl="1" fontAlgn="base"/>
            <a:r>
              <a:rPr lang="en-US" altLang="zh-CN" dirty="0">
                <a:hlinkClick r:id="rId8" tooltip="13.2.8 LOAD XML Statement"/>
              </a:rPr>
              <a:t>LOAD XML</a:t>
            </a:r>
            <a:r>
              <a:rPr lang="en-US" altLang="zh-CN" dirty="0"/>
              <a:t>.</a:t>
            </a:r>
          </a:p>
          <a:p>
            <a:endParaRPr kumimoji="1" lang="zh-CN" altLang="en-US" dirty="0"/>
          </a:p>
        </p:txBody>
      </p:sp>
      <p:sp>
        <p:nvSpPr>
          <p:cNvPr id="4" name="灯片编号占位符 3">
            <a:extLst>
              <a:ext uri="{FF2B5EF4-FFF2-40B4-BE49-F238E27FC236}">
                <a16:creationId xmlns:a16="http://schemas.microsoft.com/office/drawing/2014/main" id="{038B1150-CDB1-AA4E-8F59-184B1F5D5AD7}"/>
              </a:ext>
            </a:extLst>
          </p:cNvPr>
          <p:cNvSpPr>
            <a:spLocks noGrp="1"/>
          </p:cNvSpPr>
          <p:nvPr>
            <p:ph type="sldNum" sz="quarter" idx="12"/>
          </p:nvPr>
        </p:nvSpPr>
        <p:spPr/>
        <p:txBody>
          <a:bodyPr/>
          <a:lstStyle/>
          <a:p>
            <a:fld id="{CB818ED7-1FAF-4BEC-A906-EB6564C334EB}" type="slidenum">
              <a:rPr lang="zh-CN" altLang="en-US" smtClean="0"/>
              <a:pPr/>
              <a:t>73</a:t>
            </a:fld>
            <a:endParaRPr lang="zh-CN" altLang="en-US" dirty="0"/>
          </a:p>
        </p:txBody>
      </p:sp>
    </p:spTree>
    <p:extLst>
      <p:ext uri="{BB962C8B-B14F-4D97-AF65-F5344CB8AC3E}">
        <p14:creationId xmlns:p14="http://schemas.microsoft.com/office/powerpoint/2010/main" val="3492366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showMasterSp="0">
  <p:cSld>
    <p:bg>
      <p:bgPr>
        <a:solidFill>
          <a:schemeClr val="tx2">
            <a:lumMod val="40000"/>
            <a:lumOff val="60000"/>
          </a:schemeClr>
        </a:solidFill>
        <a:effectLst/>
      </p:bgPr>
    </p:bg>
    <p:spTree>
      <p:nvGrpSpPr>
        <p:cNvPr id="1" name=""/>
        <p:cNvGrpSpPr/>
        <p:nvPr/>
      </p:nvGrpSpPr>
      <p:grpSpPr>
        <a:xfrm>
          <a:off x="0" y="0"/>
          <a:ext cx="0" cy="0"/>
          <a:chOff x="0" y="0"/>
          <a:chExt cx="0" cy="0"/>
        </a:xfrm>
      </p:grpSpPr>
      <p:sp>
        <p:nvSpPr>
          <p:cNvPr id="3" name="TextBox 2"/>
          <p:cNvSpPr txBox="1"/>
          <p:nvPr/>
        </p:nvSpPr>
        <p:spPr>
          <a:xfrm>
            <a:off x="1601670" y="3327834"/>
            <a:ext cx="3510390" cy="784830"/>
          </a:xfrm>
          <a:prstGeom prst="rect">
            <a:avLst/>
          </a:prstGeom>
          <a:noFill/>
        </p:spPr>
        <p:txBody>
          <a:bodyPr wrap="square" rtlCol="0">
            <a:spAutoFit/>
          </a:bodyPr>
          <a:lstStyle/>
          <a:p>
            <a:pPr algn="ctr"/>
            <a:r>
              <a:rPr lang="en-US" altLang="zh-CN" sz="4500" dirty="0">
                <a:solidFill>
                  <a:schemeClr val="bg1"/>
                </a:solidFill>
                <a:latin typeface="Tahoma" pitchFamily="34" charset="0"/>
                <a:ea typeface="Tahoma" pitchFamily="34" charset="0"/>
                <a:cs typeface="Tahoma" pitchFamily="34" charset="0"/>
              </a:rPr>
              <a:t>Thank You!</a:t>
            </a:r>
            <a:endParaRPr lang="zh-CN" altLang="en-US" sz="4500" dirty="0">
              <a:solidFill>
                <a:schemeClr val="bg1"/>
              </a:solidFill>
              <a:latin typeface="Tahoma" pitchFamily="34" charset="0"/>
              <a:cs typeface="Tahoma" pitchFamily="34" charset="0"/>
            </a:endParaRPr>
          </a:p>
        </p:txBody>
      </p:sp>
      <p:pic>
        <p:nvPicPr>
          <p:cNvPr id="4" name="图片 3"/>
          <p:cNvPicPr>
            <a:picLocks noChangeAspect="1"/>
          </p:cNvPicPr>
          <p:nvPr/>
        </p:nvPicPr>
        <p:blipFill>
          <a:blip r:embed="rId2">
            <a:biLevel thresh="25000"/>
            <a:extLst>
              <a:ext uri="{28A0092B-C50C-407E-A947-70E740481C1C}">
                <a14:useLocalDpi xmlns:a14="http://schemas.microsoft.com/office/drawing/2010/main" val="0"/>
              </a:ext>
            </a:extLst>
          </a:blip>
          <a:stretch>
            <a:fillRect/>
          </a:stretch>
        </p:blipFill>
        <p:spPr>
          <a:xfrm>
            <a:off x="5544108" y="489226"/>
            <a:ext cx="1848521" cy="517586"/>
          </a:xfrm>
          <a:prstGeom prst="rect">
            <a:avLst/>
          </a:prstGeom>
        </p:spPr>
      </p:pic>
      <p:sp>
        <p:nvSpPr>
          <p:cNvPr id="2" name="灯片编号占位符 1"/>
          <p:cNvSpPr>
            <a:spLocks noGrp="1"/>
          </p:cNvSpPr>
          <p:nvPr>
            <p:ph type="sldNum" sz="quarter" idx="12"/>
          </p:nvPr>
        </p:nvSpPr>
        <p:spPr/>
        <p:txBody>
          <a:bodyPr/>
          <a:lstStyle/>
          <a:p>
            <a:fld id="{CB818ED7-1FAF-4BEC-A906-EB6564C334EB}" type="slidenum">
              <a:rPr lang="zh-CN" altLang="en-US" smtClean="0"/>
              <a:pPr/>
              <a:t>74</a:t>
            </a:fld>
            <a:endParaRPr lang="zh-CN" altLang="en-US" dirty="0"/>
          </a:p>
        </p:txBody>
      </p:sp>
    </p:spTree>
    <p:extLst>
      <p:ext uri="{BB962C8B-B14F-4D97-AF65-F5344CB8AC3E}">
        <p14:creationId xmlns:p14="http://schemas.microsoft.com/office/powerpoint/2010/main" val="1007037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7F1A7-BED6-0D4F-9571-ABDF941BCEB7}"/>
              </a:ext>
            </a:extLst>
          </p:cNvPr>
          <p:cNvSpPr>
            <a:spLocks noGrp="1"/>
          </p:cNvSpPr>
          <p:nvPr>
            <p:ph type="title"/>
          </p:nvPr>
        </p:nvSpPr>
        <p:spPr/>
        <p:txBody>
          <a:bodyPr/>
          <a:lstStyle/>
          <a:p>
            <a:r>
              <a:rPr kumimoji="1" lang="en-US" altLang="zh-CN" dirty="0"/>
              <a:t>Partitioning Types</a:t>
            </a:r>
            <a:endParaRPr kumimoji="1" lang="zh-CN" altLang="en-US" dirty="0"/>
          </a:p>
        </p:txBody>
      </p:sp>
      <p:sp>
        <p:nvSpPr>
          <p:cNvPr id="3" name="内容占位符 2">
            <a:extLst>
              <a:ext uri="{FF2B5EF4-FFF2-40B4-BE49-F238E27FC236}">
                <a16:creationId xmlns:a16="http://schemas.microsoft.com/office/drawing/2014/main" id="{E0F04E56-305C-BA4A-97A2-D47DC1C4B66D}"/>
              </a:ext>
            </a:extLst>
          </p:cNvPr>
          <p:cNvSpPr>
            <a:spLocks noGrp="1"/>
          </p:cNvSpPr>
          <p:nvPr>
            <p:ph idx="1"/>
          </p:nvPr>
        </p:nvSpPr>
        <p:spPr/>
        <p:txBody>
          <a:bodyPr>
            <a:normAutofit fontScale="92500" lnSpcReduction="10000"/>
          </a:bodyPr>
          <a:lstStyle/>
          <a:p>
            <a:pPr fontAlgn="base"/>
            <a:r>
              <a:rPr lang="en-US" altLang="zh-CN" sz="1500" dirty="0"/>
              <a:t>A very common use of database partitioning is to segregate data </a:t>
            </a:r>
            <a:r>
              <a:rPr lang="en-US" altLang="zh-CN" sz="1500" dirty="0">
                <a:solidFill>
                  <a:srgbClr val="FF0000"/>
                </a:solidFill>
              </a:rPr>
              <a:t>by date</a:t>
            </a:r>
            <a:r>
              <a:rPr lang="en-US" altLang="zh-CN" sz="1500" dirty="0"/>
              <a:t>.</a:t>
            </a:r>
          </a:p>
          <a:p>
            <a:pPr marL="269081" indent="0" fontAlgn="base">
              <a:buNone/>
            </a:pPr>
            <a:r>
              <a:rPr lang="en-US" altLang="zh-CN" sz="1200" dirty="0">
                <a:solidFill>
                  <a:srgbClr val="0077AA"/>
                </a:solidFill>
                <a:latin typeface="Liberation Mono"/>
              </a:rPr>
              <a:t>CREATE</a:t>
            </a:r>
            <a:r>
              <a:rPr lang="en-US" altLang="zh-CN" sz="1200" dirty="0">
                <a:solidFill>
                  <a:srgbClr val="000000"/>
                </a:solidFill>
                <a:latin typeface="Liberation Mono"/>
              </a:rPr>
              <a:t> </a:t>
            </a:r>
            <a:r>
              <a:rPr lang="en-US" altLang="zh-CN" sz="1200" dirty="0">
                <a:solidFill>
                  <a:srgbClr val="0077AA"/>
                </a:solidFill>
                <a:latin typeface="Liberation Mono"/>
              </a:rPr>
              <a:t>TABLE</a:t>
            </a:r>
            <a:r>
              <a:rPr lang="en-US" altLang="zh-CN" sz="1200" dirty="0">
                <a:solidFill>
                  <a:srgbClr val="000000"/>
                </a:solidFill>
                <a:latin typeface="Liberation Mono"/>
              </a:rPr>
              <a:t> members </a:t>
            </a:r>
            <a:r>
              <a:rPr lang="en-US" altLang="zh-CN" sz="1200" dirty="0">
                <a:solidFill>
                  <a:srgbClr val="999999"/>
                </a:solidFill>
                <a:latin typeface="Liberation Mono"/>
              </a:rPr>
              <a:t>(</a:t>
            </a:r>
          </a:p>
          <a:p>
            <a:pPr marL="269081" indent="0" fontAlgn="base">
              <a:buNone/>
            </a:pPr>
            <a:r>
              <a:rPr lang="en-US" altLang="zh-CN" sz="1200" dirty="0">
                <a:solidFill>
                  <a:srgbClr val="999999"/>
                </a:solidFill>
                <a:latin typeface="Liberation Mono"/>
              </a:rPr>
              <a:t>	</a:t>
            </a:r>
            <a:r>
              <a:rPr lang="en-US" altLang="zh-CN" sz="1200" dirty="0" err="1">
                <a:solidFill>
                  <a:srgbClr val="000000"/>
                </a:solidFill>
                <a:latin typeface="Liberation Mono"/>
              </a:rPr>
              <a:t>firstname</a:t>
            </a:r>
            <a:r>
              <a:rPr lang="en-US" altLang="zh-CN" sz="1200" dirty="0">
                <a:solidFill>
                  <a:srgbClr val="000000"/>
                </a:solidFill>
                <a:latin typeface="Liberation Mono"/>
              </a:rPr>
              <a:t>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zh-CN" altLang="en-US" sz="1200" dirty="0">
                <a:solidFill>
                  <a:srgbClr val="999999"/>
                </a:solidFill>
                <a:latin typeface="Liberation Mono"/>
              </a:rPr>
              <a:t> </a:t>
            </a:r>
            <a:r>
              <a:rPr lang="en-US" altLang="zh-CN" sz="1200" dirty="0" err="1">
                <a:solidFill>
                  <a:srgbClr val="000000"/>
                </a:solidFill>
                <a:latin typeface="Liberation Mono"/>
              </a:rPr>
              <a:t>lastname</a:t>
            </a:r>
            <a:r>
              <a:rPr lang="en-US" altLang="zh-CN" sz="1200" dirty="0">
                <a:solidFill>
                  <a:srgbClr val="000000"/>
                </a:solidFill>
                <a:latin typeface="Liberation Mono"/>
              </a:rPr>
              <a:t>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0000"/>
                </a:solidFill>
                <a:latin typeface="Liberation Mono"/>
              </a:rPr>
              <a:t>	username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16</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email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35</a:t>
            </a:r>
            <a:r>
              <a:rPr lang="en-US" altLang="zh-CN" sz="1200" dirty="0">
                <a:solidFill>
                  <a:srgbClr val="999999"/>
                </a:solidFill>
                <a:latin typeface="Liberation Mono"/>
              </a:rPr>
              <a:t>),</a:t>
            </a:r>
          </a:p>
          <a:p>
            <a:pPr marL="269081" indent="0" fontAlgn="base">
              <a:buNone/>
            </a:pPr>
            <a:r>
              <a:rPr lang="en-US" altLang="zh-CN" sz="1200" dirty="0">
                <a:solidFill>
                  <a:srgbClr val="999999"/>
                </a:solidFill>
                <a:latin typeface="Liberation Mono"/>
              </a:rPr>
              <a:t>	</a:t>
            </a:r>
            <a:r>
              <a:rPr lang="en-US" altLang="zh-CN" sz="1200" dirty="0">
                <a:solidFill>
                  <a:srgbClr val="000000"/>
                </a:solidFill>
                <a:latin typeface="Liberation Mono"/>
              </a:rPr>
              <a:t>joined </a:t>
            </a:r>
            <a:r>
              <a:rPr lang="en-US" altLang="zh-CN" sz="1200" dirty="0">
                <a:solidFill>
                  <a:srgbClr val="834689"/>
                </a:solidFill>
                <a:latin typeface="Liberation Mono"/>
              </a:rPr>
              <a:t>DATE</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000000"/>
                </a:solidFill>
                <a:latin typeface="Liberation Mono"/>
              </a:rPr>
              <a:t> </a:t>
            </a:r>
          </a:p>
          <a:p>
            <a:pPr marL="269081" indent="0" fontAlgn="base">
              <a:buNone/>
            </a:pP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77AA"/>
                </a:solidFill>
                <a:latin typeface="Liberation Mono"/>
              </a:rPr>
              <a:t>PARTITION</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dirty="0">
                <a:solidFill>
                  <a:srgbClr val="0077AA"/>
                </a:solidFill>
                <a:latin typeface="Liberation Mono"/>
              </a:rPr>
              <a:t>KEY</a:t>
            </a:r>
            <a:r>
              <a:rPr lang="en-US" altLang="zh-CN" sz="1200" dirty="0">
                <a:solidFill>
                  <a:srgbClr val="999999"/>
                </a:solidFill>
                <a:latin typeface="Liberation Mono"/>
              </a:rPr>
              <a:t>(</a:t>
            </a:r>
            <a:r>
              <a:rPr lang="en-US" altLang="zh-CN" sz="1200" dirty="0">
                <a:solidFill>
                  <a:srgbClr val="000000"/>
                </a:solidFill>
                <a:latin typeface="Liberation Mono"/>
              </a:rPr>
              <a:t>joined</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77AA"/>
                </a:solidFill>
                <a:latin typeface="Liberation Mono"/>
              </a:rPr>
              <a:t>PARTITIONS</a:t>
            </a:r>
            <a:r>
              <a:rPr lang="en-US" altLang="zh-CN" sz="1200" dirty="0">
                <a:solidFill>
                  <a:srgbClr val="000000"/>
                </a:solidFill>
                <a:latin typeface="Liberation Mono"/>
              </a:rPr>
              <a:t> </a:t>
            </a:r>
            <a:r>
              <a:rPr lang="en-US" altLang="zh-CN" sz="1200" dirty="0">
                <a:solidFill>
                  <a:srgbClr val="990055"/>
                </a:solidFill>
                <a:latin typeface="Liberation Mono"/>
              </a:rPr>
              <a:t>6</a:t>
            </a:r>
            <a:r>
              <a:rPr lang="en-US" altLang="zh-CN" sz="1200" dirty="0">
                <a:solidFill>
                  <a:srgbClr val="999999"/>
                </a:solidFill>
                <a:latin typeface="Liberation Mono"/>
              </a:rPr>
              <a:t>;</a:t>
            </a:r>
          </a:p>
          <a:p>
            <a:pPr marL="269081" indent="0" fontAlgn="base">
              <a:buNone/>
            </a:pPr>
            <a:endParaRPr lang="en-US" altLang="zh-CN" sz="1200" dirty="0"/>
          </a:p>
          <a:p>
            <a:pPr fontAlgn="base"/>
            <a:r>
              <a:rPr lang="en-US" altLang="zh-CN" sz="1500" dirty="0"/>
              <a:t>Other partitioning types require </a:t>
            </a:r>
            <a:r>
              <a:rPr lang="en-US" altLang="zh-CN" sz="1500" dirty="0">
                <a:solidFill>
                  <a:srgbClr val="FF0000"/>
                </a:solidFill>
              </a:rPr>
              <a:t>a partitioning expression that yields an integer value or NULL</a:t>
            </a:r>
            <a:r>
              <a:rPr lang="en-US" altLang="zh-CN" sz="1500" dirty="0"/>
              <a:t>. </a:t>
            </a:r>
          </a:p>
          <a:p>
            <a:pPr marL="269081" indent="0" fontAlgn="base">
              <a:buNone/>
            </a:pPr>
            <a:r>
              <a:rPr lang="en-US" altLang="zh-CN" sz="1200" dirty="0">
                <a:solidFill>
                  <a:srgbClr val="0077AA"/>
                </a:solidFill>
                <a:latin typeface="Liberation Mono"/>
              </a:rPr>
              <a:t>CREATE</a:t>
            </a:r>
            <a:r>
              <a:rPr lang="en-US" altLang="zh-CN" sz="1200" dirty="0">
                <a:solidFill>
                  <a:srgbClr val="000000"/>
                </a:solidFill>
                <a:latin typeface="Liberation Mono"/>
              </a:rPr>
              <a:t> </a:t>
            </a:r>
            <a:r>
              <a:rPr lang="en-US" altLang="zh-CN" sz="1200" dirty="0">
                <a:solidFill>
                  <a:srgbClr val="0077AA"/>
                </a:solidFill>
                <a:latin typeface="Liberation Mono"/>
              </a:rPr>
              <a:t>TABLE</a:t>
            </a:r>
            <a:r>
              <a:rPr lang="en-US" altLang="zh-CN" sz="1200" dirty="0">
                <a:solidFill>
                  <a:srgbClr val="000000"/>
                </a:solidFill>
                <a:latin typeface="Liberation Mono"/>
              </a:rPr>
              <a:t> members </a:t>
            </a:r>
            <a:r>
              <a:rPr lang="en-US" altLang="zh-CN" sz="1200" dirty="0">
                <a:solidFill>
                  <a:srgbClr val="999999"/>
                </a:solidFill>
                <a:latin typeface="Liberation Mono"/>
              </a:rPr>
              <a:t>(</a:t>
            </a:r>
          </a:p>
          <a:p>
            <a:pPr marL="269081" indent="0" fontAlgn="base">
              <a:buNone/>
            </a:pPr>
            <a:r>
              <a:rPr lang="zh-CN" altLang="en-US" sz="1200" dirty="0">
                <a:solidFill>
                  <a:srgbClr val="999999"/>
                </a:solidFill>
                <a:latin typeface="Liberation Mono"/>
              </a:rPr>
              <a:t> </a:t>
            </a:r>
            <a:r>
              <a:rPr lang="en-US" altLang="zh-CN" sz="1200" dirty="0">
                <a:solidFill>
                  <a:srgbClr val="999999"/>
                </a:solidFill>
                <a:latin typeface="Liberation Mono"/>
              </a:rPr>
              <a:t>	</a:t>
            </a:r>
            <a:r>
              <a:rPr lang="en-US" altLang="zh-CN" sz="1200" dirty="0" err="1">
                <a:solidFill>
                  <a:srgbClr val="000000"/>
                </a:solidFill>
                <a:latin typeface="Liberation Mono"/>
              </a:rPr>
              <a:t>firstname</a:t>
            </a:r>
            <a:r>
              <a:rPr lang="en-US" altLang="zh-CN" sz="1200" dirty="0">
                <a:solidFill>
                  <a:srgbClr val="000000"/>
                </a:solidFill>
                <a:latin typeface="Liberation Mono"/>
              </a:rPr>
              <a:t>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err="1">
                <a:solidFill>
                  <a:srgbClr val="000000"/>
                </a:solidFill>
                <a:latin typeface="Liberation Mono"/>
              </a:rPr>
              <a:t>lastname</a:t>
            </a:r>
            <a:r>
              <a:rPr lang="en-US" altLang="zh-CN" sz="1200" dirty="0">
                <a:solidFill>
                  <a:srgbClr val="000000"/>
                </a:solidFill>
                <a:latin typeface="Liberation Mono"/>
              </a:rPr>
              <a:t>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25</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0000"/>
                </a:solidFill>
                <a:latin typeface="Liberation Mono"/>
              </a:rPr>
              <a:t>	username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16</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999999"/>
                </a:solidFill>
                <a:latin typeface="Liberation Mono"/>
              </a:rPr>
              <a:t>,</a:t>
            </a:r>
            <a:r>
              <a:rPr lang="en-US" altLang="zh-CN" sz="1200" dirty="0">
                <a:solidFill>
                  <a:srgbClr val="000000"/>
                </a:solidFill>
                <a:latin typeface="Liberation Mono"/>
              </a:rPr>
              <a:t> email </a:t>
            </a:r>
            <a:r>
              <a:rPr lang="en-US" altLang="zh-CN" sz="1200" dirty="0">
                <a:solidFill>
                  <a:srgbClr val="834689"/>
                </a:solidFill>
                <a:latin typeface="Liberation Mono"/>
              </a:rPr>
              <a:t>VARCHAR</a:t>
            </a:r>
            <a:r>
              <a:rPr lang="en-US" altLang="zh-CN" sz="1200" dirty="0">
                <a:solidFill>
                  <a:srgbClr val="999999"/>
                </a:solidFill>
                <a:latin typeface="Liberation Mono"/>
              </a:rPr>
              <a:t>(</a:t>
            </a:r>
            <a:r>
              <a:rPr lang="en-US" altLang="zh-CN" sz="1200" dirty="0">
                <a:solidFill>
                  <a:srgbClr val="990055"/>
                </a:solidFill>
                <a:latin typeface="Liberation Mono"/>
              </a:rPr>
              <a:t>35</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0000"/>
                </a:solidFill>
                <a:latin typeface="Liberation Mono"/>
              </a:rPr>
              <a:t>	joined </a:t>
            </a:r>
            <a:r>
              <a:rPr lang="en-US" altLang="zh-CN" sz="1200" dirty="0">
                <a:solidFill>
                  <a:srgbClr val="834689"/>
                </a:solidFill>
                <a:latin typeface="Liberation Mono"/>
              </a:rPr>
              <a:t>DATE</a:t>
            </a:r>
            <a:r>
              <a:rPr lang="en-US" altLang="zh-CN" sz="1200" dirty="0">
                <a:solidFill>
                  <a:srgbClr val="000000"/>
                </a:solidFill>
                <a:latin typeface="Liberation Mono"/>
              </a:rPr>
              <a:t> </a:t>
            </a:r>
            <a:r>
              <a:rPr lang="en-US" altLang="zh-CN" sz="1200" dirty="0">
                <a:solidFill>
                  <a:srgbClr val="A67F59"/>
                </a:solidFill>
                <a:latin typeface="Liberation Mono"/>
              </a:rPr>
              <a:t>NOT</a:t>
            </a:r>
            <a:r>
              <a:rPr lang="en-US" altLang="zh-CN" sz="1200" dirty="0">
                <a:solidFill>
                  <a:srgbClr val="000000"/>
                </a:solidFill>
                <a:latin typeface="Liberation Mono"/>
              </a:rPr>
              <a:t> </a:t>
            </a:r>
            <a:r>
              <a:rPr lang="en-US" altLang="zh-CN" sz="1200" dirty="0">
                <a:solidFill>
                  <a:srgbClr val="990055"/>
                </a:solidFill>
                <a:latin typeface="Liberation Mono"/>
              </a:rPr>
              <a:t>NULL</a:t>
            </a:r>
            <a:r>
              <a:rPr lang="en-US" altLang="zh-CN" sz="1200" dirty="0">
                <a:solidFill>
                  <a:srgbClr val="000000"/>
                </a:solidFill>
                <a:latin typeface="Liberation Mono"/>
              </a:rPr>
              <a:t> </a:t>
            </a:r>
          </a:p>
          <a:p>
            <a:pPr marL="269081" indent="0" fontAlgn="base">
              <a:buNone/>
            </a:pP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77AA"/>
                </a:solidFill>
                <a:latin typeface="Liberation Mono"/>
              </a:rPr>
              <a:t>PARTITION</a:t>
            </a:r>
            <a:r>
              <a:rPr lang="en-US" altLang="zh-CN" sz="1200" dirty="0">
                <a:solidFill>
                  <a:srgbClr val="000000"/>
                </a:solidFill>
                <a:latin typeface="Liberation Mono"/>
              </a:rPr>
              <a:t> </a:t>
            </a:r>
            <a:r>
              <a:rPr lang="en-US" altLang="zh-CN" sz="1200" dirty="0">
                <a:solidFill>
                  <a:srgbClr val="0077AA"/>
                </a:solidFill>
                <a:latin typeface="Liberation Mono"/>
              </a:rPr>
              <a:t>BY</a:t>
            </a:r>
            <a:r>
              <a:rPr lang="en-US" altLang="zh-CN" sz="1200" dirty="0">
                <a:solidFill>
                  <a:srgbClr val="000000"/>
                </a:solidFill>
                <a:latin typeface="Liberation Mono"/>
              </a:rPr>
              <a:t> </a:t>
            </a:r>
            <a:r>
              <a:rPr lang="en-US" altLang="zh-CN" sz="1200" dirty="0">
                <a:solidFill>
                  <a:srgbClr val="0077AA"/>
                </a:solidFill>
                <a:latin typeface="Liberation Mono"/>
              </a:rPr>
              <a:t>RANGE</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DD4A68"/>
                </a:solidFill>
                <a:latin typeface="Liberation Mono"/>
              </a:rPr>
              <a:t>YEAR</a:t>
            </a:r>
            <a:r>
              <a:rPr lang="en-US" altLang="zh-CN" sz="1200" dirty="0">
                <a:solidFill>
                  <a:srgbClr val="999999"/>
                </a:solidFill>
                <a:latin typeface="Liberation Mono"/>
              </a:rPr>
              <a:t>(</a:t>
            </a:r>
            <a:r>
              <a:rPr lang="en-US" altLang="zh-CN" sz="1200" dirty="0">
                <a:solidFill>
                  <a:srgbClr val="000000"/>
                </a:solidFill>
                <a:latin typeface="Liberation Mono"/>
              </a:rPr>
              <a:t>joined</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999999"/>
                </a:solidFill>
                <a:latin typeface="Liberation Mono"/>
              </a:rPr>
              <a:t>(</a:t>
            </a:r>
          </a:p>
          <a:p>
            <a:pPr marL="269081" indent="0" fontAlgn="base">
              <a:buNone/>
            </a:pP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p0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1960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p1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1970</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p2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1980</a:t>
            </a:r>
            <a:r>
              <a:rPr lang="en-US" altLang="zh-CN" sz="1200" dirty="0">
                <a:solidFill>
                  <a:srgbClr val="999999"/>
                </a:solidFill>
                <a:latin typeface="Liberation Mono"/>
              </a:rPr>
              <a:t>),</a:t>
            </a: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p3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999999"/>
                </a:solidFill>
                <a:latin typeface="Liberation Mono"/>
              </a:rPr>
              <a:t>(</a:t>
            </a:r>
            <a:r>
              <a:rPr lang="en-US" altLang="zh-CN" sz="1200" dirty="0">
                <a:solidFill>
                  <a:srgbClr val="990055"/>
                </a:solidFill>
                <a:latin typeface="Liberation Mono"/>
              </a:rPr>
              <a:t>1990</a:t>
            </a:r>
            <a:r>
              <a:rPr lang="en-US" altLang="zh-CN" sz="1200" dirty="0">
                <a:solidFill>
                  <a:srgbClr val="999999"/>
                </a:solidFill>
                <a:latin typeface="Liberation Mono"/>
              </a:rPr>
              <a:t>),</a:t>
            </a:r>
            <a:r>
              <a:rPr lang="en-US" altLang="zh-CN" sz="1200" dirty="0">
                <a:solidFill>
                  <a:srgbClr val="000000"/>
                </a:solidFill>
                <a:latin typeface="Liberation Mono"/>
              </a:rPr>
              <a:t> </a:t>
            </a:r>
          </a:p>
          <a:p>
            <a:pPr marL="269081" indent="0" fontAlgn="base">
              <a:buNone/>
            </a:pPr>
            <a:r>
              <a:rPr lang="en-US" altLang="zh-CN" sz="1200" dirty="0">
                <a:solidFill>
                  <a:srgbClr val="000000"/>
                </a:solidFill>
                <a:latin typeface="Liberation Mono"/>
              </a:rPr>
              <a:t>	</a:t>
            </a:r>
            <a:r>
              <a:rPr lang="en-US" altLang="zh-CN" sz="1200" dirty="0">
                <a:solidFill>
                  <a:srgbClr val="0077AA"/>
                </a:solidFill>
                <a:latin typeface="Liberation Mono"/>
              </a:rPr>
              <a:t>PARTITION</a:t>
            </a:r>
            <a:r>
              <a:rPr lang="en-US" altLang="zh-CN" sz="1200" dirty="0">
                <a:solidFill>
                  <a:srgbClr val="000000"/>
                </a:solidFill>
                <a:latin typeface="Liberation Mono"/>
              </a:rPr>
              <a:t> p4 </a:t>
            </a:r>
            <a:r>
              <a:rPr lang="en-US" altLang="zh-CN" sz="1200" dirty="0">
                <a:solidFill>
                  <a:srgbClr val="0077AA"/>
                </a:solidFill>
                <a:latin typeface="Liberation Mono"/>
              </a:rPr>
              <a:t>VALUES</a:t>
            </a:r>
            <a:r>
              <a:rPr lang="en-US" altLang="zh-CN" sz="1200" dirty="0">
                <a:solidFill>
                  <a:srgbClr val="000000"/>
                </a:solidFill>
                <a:latin typeface="Liberation Mono"/>
              </a:rPr>
              <a:t> </a:t>
            </a:r>
            <a:r>
              <a:rPr lang="en-US" altLang="zh-CN" sz="1200" dirty="0">
                <a:solidFill>
                  <a:srgbClr val="0077AA"/>
                </a:solidFill>
                <a:latin typeface="Liberation Mono"/>
              </a:rPr>
              <a:t>LESS</a:t>
            </a:r>
            <a:r>
              <a:rPr lang="en-US" altLang="zh-CN" sz="1200" dirty="0">
                <a:solidFill>
                  <a:srgbClr val="000000"/>
                </a:solidFill>
                <a:latin typeface="Liberation Mono"/>
              </a:rPr>
              <a:t> </a:t>
            </a:r>
            <a:r>
              <a:rPr lang="en-US" altLang="zh-CN" sz="1200" dirty="0">
                <a:solidFill>
                  <a:srgbClr val="0077AA"/>
                </a:solidFill>
                <a:latin typeface="Liberation Mono"/>
              </a:rPr>
              <a:t>THAN</a:t>
            </a:r>
            <a:r>
              <a:rPr lang="en-US" altLang="zh-CN" sz="1200" dirty="0">
                <a:solidFill>
                  <a:srgbClr val="000000"/>
                </a:solidFill>
                <a:latin typeface="Liberation Mono"/>
              </a:rPr>
              <a:t> </a:t>
            </a:r>
            <a:r>
              <a:rPr lang="en-US" altLang="zh-CN" sz="1200" dirty="0">
                <a:solidFill>
                  <a:srgbClr val="0077AA"/>
                </a:solidFill>
                <a:latin typeface="Liberation Mono"/>
              </a:rPr>
              <a:t>MAXVALUE</a:t>
            </a:r>
            <a:r>
              <a:rPr lang="en-US" altLang="zh-CN" sz="1200" dirty="0">
                <a:solidFill>
                  <a:srgbClr val="000000"/>
                </a:solidFill>
                <a:latin typeface="Liberation Mono"/>
              </a:rPr>
              <a:t> </a:t>
            </a:r>
          </a:p>
          <a:p>
            <a:pPr marL="269081" indent="0" fontAlgn="base">
              <a:buNone/>
            </a:pPr>
            <a:r>
              <a:rPr lang="en-US" altLang="zh-CN" sz="1200" dirty="0">
                <a:solidFill>
                  <a:srgbClr val="999999"/>
                </a:solidFill>
                <a:latin typeface="Liberation Mono"/>
              </a:rPr>
              <a:t>);</a:t>
            </a:r>
            <a:endParaRPr lang="zh-CN" altLang="en-US" sz="1200" dirty="0"/>
          </a:p>
          <a:p>
            <a:pPr marL="0" indent="0" fontAlgn="base">
              <a:buNone/>
            </a:pPr>
            <a:endParaRPr kumimoji="1" lang="zh-CN" altLang="en-US" sz="1500" dirty="0"/>
          </a:p>
        </p:txBody>
      </p:sp>
      <p:sp>
        <p:nvSpPr>
          <p:cNvPr id="4" name="灯片编号占位符 3">
            <a:extLst>
              <a:ext uri="{FF2B5EF4-FFF2-40B4-BE49-F238E27FC236}">
                <a16:creationId xmlns:a16="http://schemas.microsoft.com/office/drawing/2014/main" id="{B98B626E-0996-1A42-99D5-413C712AF75C}"/>
              </a:ext>
            </a:extLst>
          </p:cNvPr>
          <p:cNvSpPr>
            <a:spLocks noGrp="1"/>
          </p:cNvSpPr>
          <p:nvPr>
            <p:ph type="sldNum" sz="quarter" idx="12"/>
          </p:nvPr>
        </p:nvSpPr>
        <p:spPr/>
        <p:txBody>
          <a:bodyPr/>
          <a:lstStyle/>
          <a:p>
            <a:fld id="{CB818ED7-1FAF-4BEC-A906-EB6564C334EB}" type="slidenum">
              <a:rPr lang="zh-CN" altLang="en-US" smtClean="0"/>
              <a:pPr/>
              <a:t>8</a:t>
            </a:fld>
            <a:endParaRPr lang="zh-CN" altLang="en-US" dirty="0"/>
          </a:p>
        </p:txBody>
      </p:sp>
    </p:spTree>
    <p:extLst>
      <p:ext uri="{BB962C8B-B14F-4D97-AF65-F5344CB8AC3E}">
        <p14:creationId xmlns:p14="http://schemas.microsoft.com/office/powerpoint/2010/main" val="1284787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F8C6B-DEC2-EC45-9A28-77537379BFDD}"/>
              </a:ext>
            </a:extLst>
          </p:cNvPr>
          <p:cNvSpPr>
            <a:spLocks noGrp="1"/>
          </p:cNvSpPr>
          <p:nvPr>
            <p:ph type="title"/>
          </p:nvPr>
        </p:nvSpPr>
        <p:spPr/>
        <p:txBody>
          <a:bodyPr/>
          <a:lstStyle/>
          <a:p>
            <a:r>
              <a:rPr kumimoji="1" lang="en-US" altLang="zh-CN" dirty="0"/>
              <a:t>RANGE</a:t>
            </a:r>
            <a:r>
              <a:rPr kumimoji="1" lang="zh-CN" altLang="en-US" dirty="0"/>
              <a:t> </a:t>
            </a:r>
            <a:r>
              <a:rPr kumimoji="1" lang="en-US" altLang="zh-CN" dirty="0"/>
              <a:t>Partitioning</a:t>
            </a:r>
            <a:endParaRPr kumimoji="1" lang="zh-CN" altLang="en-US" dirty="0"/>
          </a:p>
        </p:txBody>
      </p:sp>
      <p:sp>
        <p:nvSpPr>
          <p:cNvPr id="3" name="内容占位符 2">
            <a:extLst>
              <a:ext uri="{FF2B5EF4-FFF2-40B4-BE49-F238E27FC236}">
                <a16:creationId xmlns:a16="http://schemas.microsoft.com/office/drawing/2014/main" id="{F1BD09FA-FF72-D84B-8168-876F353310F1}"/>
              </a:ext>
            </a:extLst>
          </p:cNvPr>
          <p:cNvSpPr>
            <a:spLocks noGrp="1"/>
          </p:cNvSpPr>
          <p:nvPr>
            <p:ph idx="1"/>
          </p:nvPr>
        </p:nvSpPr>
        <p:spPr/>
        <p:txBody>
          <a:bodyPr/>
          <a:lstStyle/>
          <a:p>
            <a:r>
              <a:rPr lang="en-US" altLang="zh-CN" dirty="0"/>
              <a:t>A table that is partitioned by range is partitioned in such a way </a:t>
            </a:r>
          </a:p>
          <a:p>
            <a:pPr lvl="1"/>
            <a:r>
              <a:rPr lang="en-US" altLang="zh-CN" dirty="0"/>
              <a:t>that each partition contains rows for which the partitioning expression value lies within </a:t>
            </a:r>
            <a:r>
              <a:rPr lang="en-US" altLang="zh-CN" dirty="0">
                <a:solidFill>
                  <a:srgbClr val="FF0000"/>
                </a:solidFill>
              </a:rPr>
              <a:t>a given range</a:t>
            </a:r>
            <a:r>
              <a:rPr lang="en-US" altLang="zh-CN" dirty="0"/>
              <a:t>. </a:t>
            </a:r>
          </a:p>
          <a:p>
            <a:pPr lvl="1"/>
            <a:r>
              <a:rPr lang="en-US" altLang="zh-CN" dirty="0"/>
              <a:t>Ranges should be </a:t>
            </a:r>
            <a:r>
              <a:rPr lang="en-US" altLang="zh-CN" dirty="0">
                <a:solidFill>
                  <a:srgbClr val="FF0000"/>
                </a:solidFill>
              </a:rPr>
              <a:t>contiguous</a:t>
            </a:r>
            <a:r>
              <a:rPr lang="en-US" altLang="zh-CN" dirty="0"/>
              <a:t> but </a:t>
            </a:r>
            <a:r>
              <a:rPr lang="en-US" altLang="zh-CN" dirty="0">
                <a:solidFill>
                  <a:srgbClr val="FF0000"/>
                </a:solidFill>
              </a:rPr>
              <a:t>not overlapping</a:t>
            </a:r>
            <a:r>
              <a:rPr lang="en-US" altLang="zh-CN" dirty="0"/>
              <a:t>, and are defined using the </a:t>
            </a:r>
            <a:r>
              <a:rPr lang="en-US" altLang="zh-CN" dirty="0">
                <a:solidFill>
                  <a:srgbClr val="FF0000"/>
                </a:solidFill>
              </a:rPr>
              <a:t>VALUES LESS THAN </a:t>
            </a:r>
            <a:r>
              <a:rPr lang="en-US" altLang="zh-CN" dirty="0"/>
              <a:t>operator. </a:t>
            </a:r>
            <a:endParaRPr kumimoji="1" lang="en-US" altLang="zh-CN" dirty="0"/>
          </a:p>
          <a:p>
            <a:pPr marL="575072" lvl="1" indent="0">
              <a:buNone/>
            </a:pPr>
            <a:r>
              <a:rPr lang="en-US" altLang="zh-CN" dirty="0">
                <a:solidFill>
                  <a:srgbClr val="0077AA"/>
                </a:solidFill>
                <a:latin typeface="Liberation Mono"/>
              </a:rPr>
              <a:t>CREATE</a:t>
            </a:r>
            <a:r>
              <a:rPr lang="en-US" altLang="zh-CN" dirty="0">
                <a:solidFill>
                  <a:srgbClr val="000000"/>
                </a:solidFill>
                <a:latin typeface="Liberation Mono"/>
              </a:rPr>
              <a:t> </a:t>
            </a:r>
            <a:r>
              <a:rPr lang="en-US" altLang="zh-CN" dirty="0">
                <a:solidFill>
                  <a:srgbClr val="0077AA"/>
                </a:solidFill>
                <a:latin typeface="Liberation Mono"/>
              </a:rPr>
              <a:t>TABLE</a:t>
            </a:r>
            <a:r>
              <a:rPr lang="en-US" altLang="zh-CN" dirty="0">
                <a:solidFill>
                  <a:srgbClr val="000000"/>
                </a:solidFill>
                <a:latin typeface="Liberation Mono"/>
              </a:rPr>
              <a:t> employees </a:t>
            </a:r>
            <a:r>
              <a:rPr lang="en-US" altLang="zh-CN" dirty="0">
                <a:solidFill>
                  <a:srgbClr val="999999"/>
                </a:solidFill>
                <a:latin typeface="Liberation Mono"/>
              </a:rPr>
              <a:t>(</a:t>
            </a:r>
          </a:p>
          <a:p>
            <a:pPr marL="575072" lvl="1" indent="0">
              <a:buNone/>
            </a:pPr>
            <a:r>
              <a:rPr lang="en-US" altLang="zh-CN" dirty="0">
                <a:solidFill>
                  <a:srgbClr val="999999"/>
                </a:solidFill>
                <a:latin typeface="Liberation Mono"/>
              </a:rPr>
              <a:t>	</a:t>
            </a:r>
            <a:r>
              <a:rPr lang="en-US" altLang="zh-CN" dirty="0">
                <a:solidFill>
                  <a:srgbClr val="000000"/>
                </a:solidFill>
                <a:latin typeface="Liberation Mono"/>
              </a:rPr>
              <a:t>id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r>
              <a:rPr lang="en-US" altLang="zh-CN" dirty="0">
                <a:solidFill>
                  <a:srgbClr val="000000"/>
                </a:solidFill>
                <a:latin typeface="Liberation Mono"/>
              </a:rPr>
              <a:t> </a:t>
            </a:r>
          </a:p>
          <a:p>
            <a:pPr marL="575072" lvl="1" indent="0">
              <a:buNone/>
            </a:pPr>
            <a:r>
              <a:rPr lang="en-US" altLang="zh-CN" dirty="0">
                <a:solidFill>
                  <a:srgbClr val="000000"/>
                </a:solidFill>
                <a:latin typeface="Liberation Mono"/>
              </a:rPr>
              <a:t>	</a:t>
            </a:r>
            <a:r>
              <a:rPr lang="en-US" altLang="zh-CN" dirty="0" err="1">
                <a:solidFill>
                  <a:srgbClr val="000000"/>
                </a:solidFill>
                <a:latin typeface="Liberation Mono"/>
              </a:rPr>
              <a:t>fname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75072" lvl="1" indent="0">
              <a:buNone/>
            </a:pPr>
            <a:r>
              <a:rPr lang="en-US" altLang="zh-CN" dirty="0">
                <a:solidFill>
                  <a:srgbClr val="000000"/>
                </a:solidFill>
                <a:latin typeface="Liberation Mono"/>
              </a:rPr>
              <a:t>	</a:t>
            </a:r>
            <a:r>
              <a:rPr lang="en-US" altLang="zh-CN" dirty="0" err="1">
                <a:solidFill>
                  <a:srgbClr val="000000"/>
                </a:solidFill>
                <a:latin typeface="Liberation Mono"/>
              </a:rPr>
              <a:t>lname</a:t>
            </a:r>
            <a:r>
              <a:rPr lang="en-US" altLang="zh-CN" dirty="0">
                <a:solidFill>
                  <a:srgbClr val="000000"/>
                </a:solidFill>
                <a:latin typeface="Liberation Mono"/>
              </a:rPr>
              <a:t> </a:t>
            </a:r>
            <a:r>
              <a:rPr lang="en-US" altLang="zh-CN" dirty="0">
                <a:solidFill>
                  <a:srgbClr val="834689"/>
                </a:solidFill>
                <a:latin typeface="Liberation Mono"/>
              </a:rPr>
              <a:t>VARCHAR</a:t>
            </a:r>
            <a:r>
              <a:rPr lang="en-US" altLang="zh-CN" dirty="0">
                <a:solidFill>
                  <a:srgbClr val="999999"/>
                </a:solidFill>
                <a:latin typeface="Liberation Mono"/>
              </a:rPr>
              <a:t>(</a:t>
            </a:r>
            <a:r>
              <a:rPr lang="en-US" altLang="zh-CN" dirty="0">
                <a:solidFill>
                  <a:srgbClr val="990055"/>
                </a:solidFill>
                <a:latin typeface="Liberation Mono"/>
              </a:rPr>
              <a:t>30</a:t>
            </a:r>
            <a:r>
              <a:rPr lang="en-US" altLang="zh-CN" dirty="0">
                <a:solidFill>
                  <a:srgbClr val="999999"/>
                </a:solidFill>
                <a:latin typeface="Liberation Mono"/>
              </a:rPr>
              <a:t>),</a:t>
            </a:r>
            <a:r>
              <a:rPr lang="en-US" altLang="zh-CN" dirty="0">
                <a:solidFill>
                  <a:srgbClr val="000000"/>
                </a:solidFill>
                <a:latin typeface="Liberation Mono"/>
              </a:rPr>
              <a:t> </a:t>
            </a:r>
          </a:p>
          <a:p>
            <a:pPr marL="575072" lvl="1" indent="0">
              <a:buNone/>
            </a:pPr>
            <a:r>
              <a:rPr lang="en-US" altLang="zh-CN" dirty="0">
                <a:solidFill>
                  <a:srgbClr val="000000"/>
                </a:solidFill>
                <a:latin typeface="Liberation Mono"/>
              </a:rPr>
              <a:t>	hired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'1970-01-01’</a:t>
            </a:r>
            <a:r>
              <a:rPr lang="en-US" altLang="zh-CN" dirty="0">
                <a:solidFill>
                  <a:srgbClr val="999999"/>
                </a:solidFill>
                <a:latin typeface="Liberation Mono"/>
              </a:rPr>
              <a:t>,</a:t>
            </a:r>
            <a:r>
              <a:rPr lang="en-US" altLang="zh-CN" dirty="0">
                <a:solidFill>
                  <a:srgbClr val="000000"/>
                </a:solidFill>
                <a:latin typeface="Liberation Mono"/>
              </a:rPr>
              <a:t> </a:t>
            </a:r>
          </a:p>
          <a:p>
            <a:pPr marL="575072" lvl="1" indent="0">
              <a:buNone/>
            </a:pPr>
            <a:r>
              <a:rPr lang="en-US" altLang="zh-CN" dirty="0">
                <a:solidFill>
                  <a:srgbClr val="000000"/>
                </a:solidFill>
                <a:latin typeface="Liberation Mono"/>
              </a:rPr>
              <a:t>	separated </a:t>
            </a:r>
            <a:r>
              <a:rPr lang="en-US" altLang="zh-CN" dirty="0">
                <a:solidFill>
                  <a:srgbClr val="834689"/>
                </a:solidFill>
                <a:latin typeface="Liberation Mono"/>
              </a:rPr>
              <a:t>DATE</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r>
              <a:rPr lang="en-US" altLang="zh-CN" dirty="0">
                <a:solidFill>
                  <a:srgbClr val="0077AA"/>
                </a:solidFill>
                <a:latin typeface="Liberation Mono"/>
              </a:rPr>
              <a:t>DEFAULT</a:t>
            </a:r>
            <a:r>
              <a:rPr lang="en-US" altLang="zh-CN" dirty="0">
                <a:solidFill>
                  <a:srgbClr val="000000"/>
                </a:solidFill>
                <a:latin typeface="Liberation Mono"/>
              </a:rPr>
              <a:t> </a:t>
            </a:r>
            <a:r>
              <a:rPr lang="en-US" altLang="zh-CN" dirty="0">
                <a:solidFill>
                  <a:srgbClr val="669900"/>
                </a:solidFill>
                <a:latin typeface="Liberation Mono"/>
              </a:rPr>
              <a:t>'9999-12-31’</a:t>
            </a:r>
            <a:r>
              <a:rPr lang="en-US" altLang="zh-CN" dirty="0">
                <a:solidFill>
                  <a:srgbClr val="999999"/>
                </a:solidFill>
                <a:latin typeface="Liberation Mono"/>
              </a:rPr>
              <a:t>,</a:t>
            </a:r>
            <a:r>
              <a:rPr lang="en-US" altLang="zh-CN" dirty="0">
                <a:solidFill>
                  <a:srgbClr val="000000"/>
                </a:solidFill>
                <a:latin typeface="Liberation Mono"/>
              </a:rPr>
              <a:t> </a:t>
            </a:r>
          </a:p>
          <a:p>
            <a:pPr marL="575072" lvl="1" indent="0">
              <a:buNone/>
            </a:pPr>
            <a:r>
              <a:rPr lang="en-US" altLang="zh-CN" dirty="0">
                <a:solidFill>
                  <a:srgbClr val="000000"/>
                </a:solidFill>
                <a:latin typeface="Liberation Mono"/>
              </a:rPr>
              <a:t>	</a:t>
            </a:r>
            <a:r>
              <a:rPr lang="en-US" altLang="zh-CN" dirty="0" err="1">
                <a:solidFill>
                  <a:srgbClr val="000000"/>
                </a:solidFill>
                <a:latin typeface="Liberation Mono"/>
              </a:rPr>
              <a:t>job_code</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999999"/>
                </a:solidFill>
                <a:latin typeface="Liberation Mono"/>
              </a:rPr>
              <a:t>,</a:t>
            </a:r>
          </a:p>
          <a:p>
            <a:pPr marL="575072" lvl="1" indent="0">
              <a:buNone/>
            </a:pPr>
            <a:r>
              <a:rPr lang="en-US" altLang="zh-CN" dirty="0">
                <a:solidFill>
                  <a:srgbClr val="999999"/>
                </a:solidFill>
                <a:latin typeface="Liberation Mono"/>
              </a:rPr>
              <a:t>	</a:t>
            </a:r>
            <a:r>
              <a:rPr lang="en-US" altLang="zh-CN" dirty="0" err="1">
                <a:solidFill>
                  <a:srgbClr val="000000"/>
                </a:solidFill>
                <a:latin typeface="Liberation Mono"/>
              </a:rPr>
              <a:t>store_id</a:t>
            </a:r>
            <a:r>
              <a:rPr lang="en-US" altLang="zh-CN" dirty="0">
                <a:solidFill>
                  <a:srgbClr val="000000"/>
                </a:solidFill>
                <a:latin typeface="Liberation Mono"/>
              </a:rPr>
              <a:t> </a:t>
            </a:r>
            <a:r>
              <a:rPr lang="en-US" altLang="zh-CN" dirty="0">
                <a:solidFill>
                  <a:srgbClr val="834689"/>
                </a:solidFill>
                <a:latin typeface="Liberation Mono"/>
              </a:rPr>
              <a:t>INT</a:t>
            </a:r>
            <a:r>
              <a:rPr lang="en-US" altLang="zh-CN" dirty="0">
                <a:solidFill>
                  <a:srgbClr val="000000"/>
                </a:solidFill>
                <a:latin typeface="Liberation Mono"/>
              </a:rPr>
              <a:t> </a:t>
            </a:r>
            <a:r>
              <a:rPr lang="en-US" altLang="zh-CN" dirty="0">
                <a:solidFill>
                  <a:srgbClr val="A67F59"/>
                </a:solidFill>
                <a:latin typeface="Liberation Mono"/>
              </a:rPr>
              <a:t>NOT</a:t>
            </a:r>
            <a:r>
              <a:rPr lang="en-US" altLang="zh-CN" dirty="0">
                <a:solidFill>
                  <a:srgbClr val="000000"/>
                </a:solidFill>
                <a:latin typeface="Liberation Mono"/>
              </a:rPr>
              <a:t> </a:t>
            </a:r>
            <a:r>
              <a:rPr lang="en-US" altLang="zh-CN" dirty="0">
                <a:solidFill>
                  <a:srgbClr val="990055"/>
                </a:solidFill>
                <a:latin typeface="Liberation Mono"/>
              </a:rPr>
              <a:t>NULL</a:t>
            </a:r>
            <a:r>
              <a:rPr lang="en-US" altLang="zh-CN" dirty="0">
                <a:solidFill>
                  <a:srgbClr val="000000"/>
                </a:solidFill>
                <a:latin typeface="Liberation Mono"/>
              </a:rPr>
              <a:t> </a:t>
            </a:r>
          </a:p>
          <a:p>
            <a:pPr marL="575072" lvl="1" indent="0">
              <a:buNone/>
            </a:pPr>
            <a:r>
              <a:rPr lang="en-US" altLang="zh-CN" dirty="0">
                <a:solidFill>
                  <a:srgbClr val="999999"/>
                </a:solidFill>
                <a:latin typeface="Liberation Mono"/>
              </a:rPr>
              <a:t>);</a:t>
            </a:r>
            <a:endParaRPr lang="zh-CN" altLang="en-US" dirty="0"/>
          </a:p>
          <a:p>
            <a:pPr lvl="1"/>
            <a:endParaRPr kumimoji="1" lang="zh-CN" altLang="en-US" dirty="0"/>
          </a:p>
        </p:txBody>
      </p:sp>
      <p:sp>
        <p:nvSpPr>
          <p:cNvPr id="4" name="灯片编号占位符 3">
            <a:extLst>
              <a:ext uri="{FF2B5EF4-FFF2-40B4-BE49-F238E27FC236}">
                <a16:creationId xmlns:a16="http://schemas.microsoft.com/office/drawing/2014/main" id="{9359E70E-A89F-3F4B-A67F-C7FD85557B02}"/>
              </a:ext>
            </a:extLst>
          </p:cNvPr>
          <p:cNvSpPr>
            <a:spLocks noGrp="1"/>
          </p:cNvSpPr>
          <p:nvPr>
            <p:ph type="sldNum" sz="quarter" idx="12"/>
          </p:nvPr>
        </p:nvSpPr>
        <p:spPr/>
        <p:txBody>
          <a:bodyPr/>
          <a:lstStyle/>
          <a:p>
            <a:fld id="{CB818ED7-1FAF-4BEC-A906-EB6564C334EB}" type="slidenum">
              <a:rPr lang="zh-CN" altLang="en-US" smtClean="0"/>
              <a:pPr/>
              <a:t>9</a:t>
            </a:fld>
            <a:endParaRPr lang="zh-CN" altLang="en-US" dirty="0"/>
          </a:p>
        </p:txBody>
      </p:sp>
    </p:spTree>
    <p:extLst>
      <p:ext uri="{BB962C8B-B14F-4D97-AF65-F5344CB8AC3E}">
        <p14:creationId xmlns:p14="http://schemas.microsoft.com/office/powerpoint/2010/main" val="22435807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主题​​">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42152</TotalTime>
  <Words>9410</Words>
  <Application>Microsoft Macintosh PowerPoint</Application>
  <PresentationFormat>全屏显示(16:9)</PresentationFormat>
  <Paragraphs>1258</Paragraphs>
  <Slides>74</Slides>
  <Notes>30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74</vt:i4>
      </vt:variant>
    </vt:vector>
  </HeadingPairs>
  <TitlesOfParts>
    <vt:vector size="83" baseType="lpstr">
      <vt:lpstr>DengXian</vt:lpstr>
      <vt:lpstr>微软雅黑</vt:lpstr>
      <vt:lpstr>Liberation Mono</vt:lpstr>
      <vt:lpstr>Arial</vt:lpstr>
      <vt:lpstr>Calibri</vt:lpstr>
      <vt:lpstr>Cambria</vt:lpstr>
      <vt:lpstr>Tahoma</vt:lpstr>
      <vt:lpstr>Times New Roman</vt:lpstr>
      <vt:lpstr>Office 主题​​</vt:lpstr>
      <vt:lpstr>Architecture of Enterprise Applications 14  MySQL Partitioning</vt:lpstr>
      <vt:lpstr>Contents and Objectives</vt:lpstr>
      <vt:lpstr>Overview of Partitioning in MySQL</vt:lpstr>
      <vt:lpstr>Overview of Partitioning in MySQL</vt:lpstr>
      <vt:lpstr>Overview of Partitioning in MySQL</vt:lpstr>
      <vt:lpstr>Overview of Partitioning in MySQL</vt:lpstr>
      <vt:lpstr>Partitioning Types</vt:lpstr>
      <vt:lpstr>Partitioning Types</vt:lpstr>
      <vt:lpstr>RANGE Partitioning</vt:lpstr>
      <vt:lpstr>RANGE Partitioning</vt:lpstr>
      <vt:lpstr>RANGE Partitioning</vt:lpstr>
      <vt:lpstr>RANGE Partitioning</vt:lpstr>
      <vt:lpstr>RANGE Partitioning</vt:lpstr>
      <vt:lpstr>RANGE Partitioning</vt:lpstr>
      <vt:lpstr>RANGE Partitioning</vt:lpstr>
      <vt:lpstr>LIST Partitioning</vt:lpstr>
      <vt:lpstr>LIST Partitioning</vt:lpstr>
      <vt:lpstr>LIST Partitioning</vt:lpstr>
      <vt:lpstr>LIST Partitioning</vt:lpstr>
      <vt:lpstr>LIST Partitioning</vt:lpstr>
      <vt:lpstr>COLUMN Partitioning</vt:lpstr>
      <vt:lpstr>RANGE COLUMN Partitioning</vt:lpstr>
      <vt:lpstr>RANGE COLUMN Partitioning</vt:lpstr>
      <vt:lpstr>RANGE COLUMN Partitioning</vt:lpstr>
      <vt:lpstr>RANGE COLUMN Partitioning</vt:lpstr>
      <vt:lpstr>RANGE COLUMN Partitioning</vt:lpstr>
      <vt:lpstr>RANGE COLUMN Partitioning</vt:lpstr>
      <vt:lpstr>RANGE COLUMN Partitioning</vt:lpstr>
      <vt:lpstr>RANGE COLUMN Partitioning</vt:lpstr>
      <vt:lpstr>RANGE COLUMN Partitioning</vt:lpstr>
      <vt:lpstr>LIST COLUMN Partitioning</vt:lpstr>
      <vt:lpstr>LIST COLUMN Partitioning</vt:lpstr>
      <vt:lpstr>LIST COLUMN Partitioning</vt:lpstr>
      <vt:lpstr>LIST COLUMN Partitioning</vt:lpstr>
      <vt:lpstr>HASH Partitioning</vt:lpstr>
      <vt:lpstr>HASH Partitioning</vt:lpstr>
      <vt:lpstr>HASH Partitioning</vt:lpstr>
      <vt:lpstr>LINEAR HASH Partitioning</vt:lpstr>
      <vt:lpstr>LINEAR HASH Partitioning</vt:lpstr>
      <vt:lpstr>LINEAR HASH Partitioning</vt:lpstr>
      <vt:lpstr>KEY Partitioning</vt:lpstr>
      <vt:lpstr>Subpartitioning</vt:lpstr>
      <vt:lpstr>Subpartitioning</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How MySQL Partitioning Handles NULL</vt:lpstr>
      <vt:lpstr>Partition Management</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RANGE and LIST Partitions</vt:lpstr>
      <vt:lpstr>Management of HASH and KEY Partitions</vt:lpstr>
      <vt:lpstr>Exchanging Partitions and Subpartitions with Tables</vt:lpstr>
      <vt:lpstr>Exchanging Partitions and Subpartitions with Tables</vt:lpstr>
      <vt:lpstr>Exchanging Partitions and Subpartitions with Tables</vt:lpstr>
      <vt:lpstr>Exchanging Partitions and Subpartitions with Tables</vt:lpstr>
      <vt:lpstr>Exchanging Partitions and Subpartitions with Tables</vt:lpstr>
      <vt:lpstr>Maintenance of Partitions</vt:lpstr>
      <vt:lpstr>Partition Pruning</vt:lpstr>
      <vt:lpstr>Partition Selection</vt:lpstr>
      <vt:lpstr>PowerPoint 演示文稿</vt:lpstr>
    </vt:vector>
  </TitlesOfParts>
  <Company>REINS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REINS PPT</dc:title>
  <dc:subject>REINS BLUE</dc:subject>
  <dc:creator>REINS</dc:creator>
  <cp:lastModifiedBy>haopeng chen</cp:lastModifiedBy>
  <cp:revision>1851</cp:revision>
  <cp:lastPrinted>2018-03-25T12:18:37Z</cp:lastPrinted>
  <dcterms:created xsi:type="dcterms:W3CDTF">2011-12-13T14:18:46Z</dcterms:created>
  <dcterms:modified xsi:type="dcterms:W3CDTF">2023-10-31T01:58:20Z</dcterms:modified>
</cp:coreProperties>
</file>