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notesMasterIdLst>
    <p:notesMasterId r:id="rId28"/>
  </p:notesMasterIdLst>
  <p:sldIdLst>
    <p:sldId id="515" r:id="rId2"/>
    <p:sldId id="390" r:id="rId3"/>
    <p:sldId id="544" r:id="rId4"/>
    <p:sldId id="543" r:id="rId5"/>
    <p:sldId id="545" r:id="rId6"/>
    <p:sldId id="533" r:id="rId7"/>
    <p:sldId id="534" r:id="rId8"/>
    <p:sldId id="535" r:id="rId9"/>
    <p:sldId id="536" r:id="rId10"/>
    <p:sldId id="541" r:id="rId11"/>
    <p:sldId id="542" r:id="rId12"/>
    <p:sldId id="537" r:id="rId13"/>
    <p:sldId id="539" r:id="rId14"/>
    <p:sldId id="538" r:id="rId15"/>
    <p:sldId id="546" r:id="rId16"/>
    <p:sldId id="547" r:id="rId17"/>
    <p:sldId id="548" r:id="rId18"/>
    <p:sldId id="549" r:id="rId19"/>
    <p:sldId id="550" r:id="rId20"/>
    <p:sldId id="551" r:id="rId21"/>
    <p:sldId id="552" r:id="rId22"/>
    <p:sldId id="553" r:id="rId23"/>
    <p:sldId id="554" r:id="rId24"/>
    <p:sldId id="555" r:id="rId25"/>
    <p:sldId id="540" r:id="rId26"/>
    <p:sldId id="259"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5DEE"/>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83401" autoAdjust="0"/>
  </p:normalViewPr>
  <p:slideViewPr>
    <p:cSldViewPr>
      <p:cViewPr varScale="1">
        <p:scale>
          <a:sx n="141" d="100"/>
          <a:sy n="141" d="100"/>
        </p:scale>
        <p:origin x="1000"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2023/11/18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1</a:t>
            </a:fld>
            <a:endParaRPr lang="zh-CN" altLang="en-US"/>
          </a:p>
        </p:txBody>
      </p:sp>
    </p:spTree>
    <p:extLst>
      <p:ext uri="{BB962C8B-B14F-4D97-AF65-F5344CB8AC3E}">
        <p14:creationId xmlns:p14="http://schemas.microsoft.com/office/powerpoint/2010/main" val="128297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25</a:t>
            </a:fld>
            <a:endParaRPr lang="zh-CN" altLang="en-US"/>
          </a:p>
        </p:txBody>
      </p:sp>
    </p:spTree>
    <p:extLst>
      <p:ext uri="{BB962C8B-B14F-4D97-AF65-F5344CB8AC3E}">
        <p14:creationId xmlns:p14="http://schemas.microsoft.com/office/powerpoint/2010/main" val="8166214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eins.se.sjtu.edu.cn/~chenh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cloud.google.com/learn/what-is-a-data-lake" TargetMode="External"/><Relationship Id="rId3" Type="http://schemas.openxmlformats.org/officeDocument/2006/relationships/hyperlink" Target="https://blog.csdn.net/u011598442/article/details/106610486/" TargetMode="External"/><Relationship Id="rId7" Type="http://schemas.openxmlformats.org/officeDocument/2006/relationships/hyperlink" Target="https://iceberg.apache.org/" TargetMode="External"/><Relationship Id="rId12" Type="http://schemas.openxmlformats.org/officeDocument/2006/relationships/hyperlink" Target="https://www.talend.com/resources/data-lake-vs-data-warehous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hudi.apache.org/" TargetMode="External"/><Relationship Id="rId11" Type="http://schemas.openxmlformats.org/officeDocument/2006/relationships/hyperlink" Target="http://cidrdb.org/cidr2021/papers/cidr2021_paper17.pdf" TargetMode="External"/><Relationship Id="rId5" Type="http://schemas.openxmlformats.org/officeDocument/2006/relationships/hyperlink" Target="https://delta.io/" TargetMode="External"/><Relationship Id="rId10" Type="http://schemas.openxmlformats.org/officeDocument/2006/relationships/hyperlink" Target="https://aws.amazon.com/what-is/data-lake/?nc1=h_ls" TargetMode="External"/><Relationship Id="rId4" Type="http://schemas.openxmlformats.org/officeDocument/2006/relationships/hyperlink" Target="https://en.wikipedia.org/wiki/Data_lake" TargetMode="External"/><Relationship Id="rId9" Type="http://schemas.openxmlformats.org/officeDocument/2006/relationships/hyperlink" Target="https://www.databricks.com/product/delta-lake-on-databrick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20</a:t>
            </a:r>
            <a:br>
              <a:rPr lang="en-US" altLang="zh-CN" sz="2400" dirty="0"/>
            </a:br>
            <a:r>
              <a:rPr lang="en-US" altLang="zh-CN" sz="2400" dirty="0"/>
              <a:t>Data Lake</a:t>
            </a:r>
            <a:br>
              <a:rPr lang="en-US" altLang="zh-CN" sz="2400" dirty="0"/>
            </a:b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3"/>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1789738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09A2B-7D68-FF32-5536-2E4D46B7BA47}"/>
              </a:ext>
            </a:extLst>
          </p:cNvPr>
          <p:cNvSpPr>
            <a:spLocks noGrp="1"/>
          </p:cNvSpPr>
          <p:nvPr>
            <p:ph type="title"/>
          </p:nvPr>
        </p:nvSpPr>
        <p:spPr/>
        <p:txBody>
          <a:bodyPr/>
          <a:lstStyle/>
          <a:p>
            <a:r>
              <a:rPr kumimoji="1" lang="en" altLang="zh-CN" dirty="0"/>
              <a:t>Evolution of data platform architectures </a:t>
            </a:r>
            <a:endParaRPr kumimoji="1" lang="zh-CN" altLang="en-US" dirty="0"/>
          </a:p>
        </p:txBody>
      </p:sp>
      <p:sp>
        <p:nvSpPr>
          <p:cNvPr id="3" name="内容占位符 2">
            <a:extLst>
              <a:ext uri="{FF2B5EF4-FFF2-40B4-BE49-F238E27FC236}">
                <a16:creationId xmlns:a16="http://schemas.microsoft.com/office/drawing/2014/main" id="{A10F6776-74BC-68C1-1523-B0174B11E197}"/>
              </a:ext>
            </a:extLst>
          </p:cNvPr>
          <p:cNvSpPr>
            <a:spLocks noGrp="1"/>
          </p:cNvSpPr>
          <p:nvPr>
            <p:ph idx="1"/>
          </p:nvPr>
        </p:nvSpPr>
        <p:spPr/>
        <p:txBody>
          <a:bodyPr/>
          <a:lstStyle/>
          <a:p>
            <a:r>
              <a:rPr kumimoji="1" lang="en" altLang="zh-CN" dirty="0"/>
              <a:t>Evolution of data platform architectures to today’s two-tier model (a-b) and the new Lakehouse model (c) </a:t>
            </a:r>
          </a:p>
          <a:p>
            <a:endParaRPr kumimoji="1" lang="zh-CN" altLang="en-US" dirty="0"/>
          </a:p>
        </p:txBody>
      </p:sp>
      <p:sp>
        <p:nvSpPr>
          <p:cNvPr id="4" name="灯片编号占位符 3">
            <a:extLst>
              <a:ext uri="{FF2B5EF4-FFF2-40B4-BE49-F238E27FC236}">
                <a16:creationId xmlns:a16="http://schemas.microsoft.com/office/drawing/2014/main" id="{88512AE0-D9A9-1397-ABFA-4C6BCE67DC44}"/>
              </a:ext>
            </a:extLst>
          </p:cNvPr>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pic>
        <p:nvPicPr>
          <p:cNvPr id="5" name="图片 4">
            <a:extLst>
              <a:ext uri="{FF2B5EF4-FFF2-40B4-BE49-F238E27FC236}">
                <a16:creationId xmlns:a16="http://schemas.microsoft.com/office/drawing/2014/main" id="{BD5F080D-EF72-3ACD-6B77-A29393AE3B13}"/>
              </a:ext>
            </a:extLst>
          </p:cNvPr>
          <p:cNvPicPr>
            <a:picLocks noChangeAspect="1"/>
          </p:cNvPicPr>
          <p:nvPr/>
        </p:nvPicPr>
        <p:blipFill>
          <a:blip r:embed="rId2"/>
          <a:stretch>
            <a:fillRect/>
          </a:stretch>
        </p:blipFill>
        <p:spPr>
          <a:xfrm>
            <a:off x="685800" y="1491630"/>
            <a:ext cx="7772400" cy="3175422"/>
          </a:xfrm>
          <a:prstGeom prst="rect">
            <a:avLst/>
          </a:prstGeom>
        </p:spPr>
      </p:pic>
    </p:spTree>
    <p:extLst>
      <p:ext uri="{BB962C8B-B14F-4D97-AF65-F5344CB8AC3E}">
        <p14:creationId xmlns:p14="http://schemas.microsoft.com/office/powerpoint/2010/main" val="476373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09A2B-7D68-FF32-5536-2E4D46B7BA47}"/>
              </a:ext>
            </a:extLst>
          </p:cNvPr>
          <p:cNvSpPr>
            <a:spLocks noGrp="1"/>
          </p:cNvSpPr>
          <p:nvPr>
            <p:ph type="title"/>
          </p:nvPr>
        </p:nvSpPr>
        <p:spPr/>
        <p:txBody>
          <a:bodyPr/>
          <a:lstStyle/>
          <a:p>
            <a:r>
              <a:rPr kumimoji="1" lang="en" altLang="zh-CN" dirty="0"/>
              <a:t>Example Lakehouse system design </a:t>
            </a:r>
            <a:endParaRPr kumimoji="1" lang="zh-CN" altLang="en-US" dirty="0"/>
          </a:p>
        </p:txBody>
      </p:sp>
      <p:sp>
        <p:nvSpPr>
          <p:cNvPr id="3" name="内容占位符 2">
            <a:extLst>
              <a:ext uri="{FF2B5EF4-FFF2-40B4-BE49-F238E27FC236}">
                <a16:creationId xmlns:a16="http://schemas.microsoft.com/office/drawing/2014/main" id="{A10F6776-74BC-68C1-1523-B0174B11E197}"/>
              </a:ext>
            </a:extLst>
          </p:cNvPr>
          <p:cNvSpPr>
            <a:spLocks noGrp="1"/>
          </p:cNvSpPr>
          <p:nvPr>
            <p:ph idx="1"/>
          </p:nvPr>
        </p:nvSpPr>
        <p:spPr/>
        <p:txBody>
          <a:bodyPr/>
          <a:lstStyle/>
          <a:p>
            <a:r>
              <a:rPr kumimoji="1" lang="en" altLang="zh-CN" dirty="0"/>
              <a:t>The system centers around a meta- data layer such as Delta Lake that adds transactions, versioning, and auxiliary data structures over files in an open for- mat, and can be queried with diverse APIs and engines. </a:t>
            </a:r>
          </a:p>
          <a:p>
            <a:endParaRPr kumimoji="1" lang="en" altLang="zh-CN" dirty="0"/>
          </a:p>
          <a:p>
            <a:endParaRPr kumimoji="1" lang="zh-CN" altLang="en-US" dirty="0"/>
          </a:p>
        </p:txBody>
      </p:sp>
      <p:sp>
        <p:nvSpPr>
          <p:cNvPr id="4" name="灯片编号占位符 3">
            <a:extLst>
              <a:ext uri="{FF2B5EF4-FFF2-40B4-BE49-F238E27FC236}">
                <a16:creationId xmlns:a16="http://schemas.microsoft.com/office/drawing/2014/main" id="{88512AE0-D9A9-1397-ABFA-4C6BCE67DC44}"/>
              </a:ext>
            </a:extLst>
          </p:cNvPr>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pic>
        <p:nvPicPr>
          <p:cNvPr id="6" name="图片 5">
            <a:extLst>
              <a:ext uri="{FF2B5EF4-FFF2-40B4-BE49-F238E27FC236}">
                <a16:creationId xmlns:a16="http://schemas.microsoft.com/office/drawing/2014/main" id="{8581063A-B1A0-79AE-A64D-6DDA7DB5E82C}"/>
              </a:ext>
            </a:extLst>
          </p:cNvPr>
          <p:cNvPicPr>
            <a:picLocks noChangeAspect="1"/>
          </p:cNvPicPr>
          <p:nvPr/>
        </p:nvPicPr>
        <p:blipFill>
          <a:blip r:embed="rId2"/>
          <a:stretch>
            <a:fillRect/>
          </a:stretch>
        </p:blipFill>
        <p:spPr>
          <a:xfrm>
            <a:off x="2444316" y="1812544"/>
            <a:ext cx="4111352" cy="3330956"/>
          </a:xfrm>
          <a:prstGeom prst="rect">
            <a:avLst/>
          </a:prstGeom>
        </p:spPr>
      </p:pic>
    </p:spTree>
    <p:extLst>
      <p:ext uri="{BB962C8B-B14F-4D97-AF65-F5344CB8AC3E}">
        <p14:creationId xmlns:p14="http://schemas.microsoft.com/office/powerpoint/2010/main" val="3203196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E2DD6-868D-3E4B-BCB1-93E6CC1EFFA0}"/>
              </a:ext>
            </a:extLst>
          </p:cNvPr>
          <p:cNvSpPr>
            <a:spLocks noGrp="1"/>
          </p:cNvSpPr>
          <p:nvPr>
            <p:ph type="title"/>
          </p:nvPr>
        </p:nvSpPr>
        <p:spPr/>
        <p:txBody>
          <a:bodyPr/>
          <a:lstStyle/>
          <a:p>
            <a:r>
              <a:rPr kumimoji="1" lang="en-US" altLang="zh-CN" dirty="0"/>
              <a:t>Lakehouse</a:t>
            </a:r>
            <a:endParaRPr kumimoji="1" lang="zh-CN" altLang="en-US" dirty="0"/>
          </a:p>
        </p:txBody>
      </p:sp>
      <p:sp>
        <p:nvSpPr>
          <p:cNvPr id="3" name="内容占位符 2">
            <a:extLst>
              <a:ext uri="{FF2B5EF4-FFF2-40B4-BE49-F238E27FC236}">
                <a16:creationId xmlns:a16="http://schemas.microsoft.com/office/drawing/2014/main" id="{9FDCF15F-35ED-274E-9B07-37560D932E01}"/>
              </a:ext>
            </a:extLst>
          </p:cNvPr>
          <p:cNvSpPr>
            <a:spLocks noGrp="1"/>
          </p:cNvSpPr>
          <p:nvPr>
            <p:ph idx="1"/>
          </p:nvPr>
        </p:nvSpPr>
        <p:spPr/>
        <p:txBody>
          <a:bodyPr/>
          <a:lstStyle/>
          <a:p>
            <a:r>
              <a:rPr kumimoji="1" lang="en-US" altLang="zh-CN" dirty="0"/>
              <a:t>Delta</a:t>
            </a:r>
            <a:r>
              <a:rPr kumimoji="1" lang="zh-CN" altLang="en-US" dirty="0"/>
              <a:t> </a:t>
            </a:r>
            <a:r>
              <a:rPr kumimoji="1" lang="en-US" altLang="zh-CN" dirty="0"/>
              <a:t>Lake</a:t>
            </a:r>
            <a:endParaRPr kumimoji="1" lang="zh-CN" altLang="en-US" dirty="0"/>
          </a:p>
        </p:txBody>
      </p:sp>
      <p:sp>
        <p:nvSpPr>
          <p:cNvPr id="4" name="灯片编号占位符 3">
            <a:extLst>
              <a:ext uri="{FF2B5EF4-FFF2-40B4-BE49-F238E27FC236}">
                <a16:creationId xmlns:a16="http://schemas.microsoft.com/office/drawing/2014/main" id="{3DEE9F9F-DF93-1547-9950-9561804DF322}"/>
              </a:ext>
            </a:extLst>
          </p:cNvPr>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pic>
        <p:nvPicPr>
          <p:cNvPr id="5" name="Picture 2">
            <a:extLst>
              <a:ext uri="{FF2B5EF4-FFF2-40B4-BE49-F238E27FC236}">
                <a16:creationId xmlns:a16="http://schemas.microsoft.com/office/drawing/2014/main" id="{AB8A6C8A-8FCB-F840-98E6-7E5A777618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191130"/>
            <a:ext cx="8857367" cy="395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92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E2DD6-868D-3E4B-BCB1-93E6CC1EFFA0}"/>
              </a:ext>
            </a:extLst>
          </p:cNvPr>
          <p:cNvSpPr>
            <a:spLocks noGrp="1"/>
          </p:cNvSpPr>
          <p:nvPr>
            <p:ph type="title"/>
          </p:nvPr>
        </p:nvSpPr>
        <p:spPr/>
        <p:txBody>
          <a:bodyPr/>
          <a:lstStyle/>
          <a:p>
            <a:r>
              <a:rPr kumimoji="1" lang="en-US" altLang="zh-CN" dirty="0"/>
              <a:t>Lakehouse</a:t>
            </a:r>
            <a:endParaRPr kumimoji="1" lang="zh-CN" altLang="en-US" dirty="0"/>
          </a:p>
        </p:txBody>
      </p:sp>
      <p:sp>
        <p:nvSpPr>
          <p:cNvPr id="3" name="内容占位符 2">
            <a:extLst>
              <a:ext uri="{FF2B5EF4-FFF2-40B4-BE49-F238E27FC236}">
                <a16:creationId xmlns:a16="http://schemas.microsoft.com/office/drawing/2014/main" id="{9FDCF15F-35ED-274E-9B07-37560D932E01}"/>
              </a:ext>
            </a:extLst>
          </p:cNvPr>
          <p:cNvSpPr>
            <a:spLocks noGrp="1"/>
          </p:cNvSpPr>
          <p:nvPr>
            <p:ph idx="1"/>
          </p:nvPr>
        </p:nvSpPr>
        <p:spPr/>
        <p:txBody>
          <a:bodyPr/>
          <a:lstStyle/>
          <a:p>
            <a:r>
              <a:rPr kumimoji="1" lang="en-US" altLang="zh-CN" dirty="0"/>
              <a:t>Apache</a:t>
            </a:r>
            <a:r>
              <a:rPr kumimoji="1" lang="zh-CN" altLang="en-US" dirty="0"/>
              <a:t> </a:t>
            </a:r>
            <a:r>
              <a:rPr kumimoji="1" lang="en-US" altLang="zh-CN" dirty="0" err="1"/>
              <a:t>Hudi</a:t>
            </a:r>
            <a:endParaRPr kumimoji="1" lang="zh-CN" altLang="en-US" dirty="0"/>
          </a:p>
        </p:txBody>
      </p:sp>
      <p:sp>
        <p:nvSpPr>
          <p:cNvPr id="4" name="灯片编号占位符 3">
            <a:extLst>
              <a:ext uri="{FF2B5EF4-FFF2-40B4-BE49-F238E27FC236}">
                <a16:creationId xmlns:a16="http://schemas.microsoft.com/office/drawing/2014/main" id="{3DEE9F9F-DF93-1547-9950-9561804DF322}"/>
              </a:ext>
            </a:extLst>
          </p:cNvPr>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pic>
        <p:nvPicPr>
          <p:cNvPr id="6" name="Picture 4" descr="Hudi Data Lake">
            <a:extLst>
              <a:ext uri="{FF2B5EF4-FFF2-40B4-BE49-F238E27FC236}">
                <a16:creationId xmlns:a16="http://schemas.microsoft.com/office/drawing/2014/main" id="{C34A7D15-F9D8-CE40-8C50-665A100EFE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006" y="525139"/>
            <a:ext cx="7465988" cy="442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653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E2DD6-868D-3E4B-BCB1-93E6CC1EFFA0}"/>
              </a:ext>
            </a:extLst>
          </p:cNvPr>
          <p:cNvSpPr>
            <a:spLocks noGrp="1"/>
          </p:cNvSpPr>
          <p:nvPr>
            <p:ph type="title"/>
          </p:nvPr>
        </p:nvSpPr>
        <p:spPr/>
        <p:txBody>
          <a:bodyPr/>
          <a:lstStyle/>
          <a:p>
            <a:r>
              <a:rPr kumimoji="1" lang="en-US" altLang="zh-CN" dirty="0"/>
              <a:t>Lakehouse</a:t>
            </a:r>
            <a:endParaRPr kumimoji="1" lang="zh-CN" altLang="en-US" dirty="0"/>
          </a:p>
        </p:txBody>
      </p:sp>
      <p:sp>
        <p:nvSpPr>
          <p:cNvPr id="4" name="灯片编号占位符 3">
            <a:extLst>
              <a:ext uri="{FF2B5EF4-FFF2-40B4-BE49-F238E27FC236}">
                <a16:creationId xmlns:a16="http://schemas.microsoft.com/office/drawing/2014/main" id="{3DEE9F9F-DF93-1547-9950-9561804DF322}"/>
              </a:ext>
            </a:extLst>
          </p:cNvPr>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pic>
        <p:nvPicPr>
          <p:cNvPr id="8" name="图片 7">
            <a:extLst>
              <a:ext uri="{FF2B5EF4-FFF2-40B4-BE49-F238E27FC236}">
                <a16:creationId xmlns:a16="http://schemas.microsoft.com/office/drawing/2014/main" id="{4CC983F9-2994-DC48-8B7F-E7C3CF9D8391}"/>
              </a:ext>
            </a:extLst>
          </p:cNvPr>
          <p:cNvPicPr>
            <a:picLocks noChangeAspect="1"/>
          </p:cNvPicPr>
          <p:nvPr/>
        </p:nvPicPr>
        <p:blipFill>
          <a:blip r:embed="rId2"/>
          <a:stretch>
            <a:fillRect/>
          </a:stretch>
        </p:blipFill>
        <p:spPr>
          <a:xfrm>
            <a:off x="4499992" y="2715766"/>
            <a:ext cx="4574507" cy="1211217"/>
          </a:xfrm>
          <a:prstGeom prst="rect">
            <a:avLst/>
          </a:prstGeom>
        </p:spPr>
      </p:pic>
      <p:sp>
        <p:nvSpPr>
          <p:cNvPr id="10" name="内容占位符 2">
            <a:extLst>
              <a:ext uri="{FF2B5EF4-FFF2-40B4-BE49-F238E27FC236}">
                <a16:creationId xmlns:a16="http://schemas.microsoft.com/office/drawing/2014/main" id="{350F662A-8758-A943-9C36-D38368EA75C4}"/>
              </a:ext>
            </a:extLst>
          </p:cNvPr>
          <p:cNvSpPr>
            <a:spLocks noGrp="1"/>
          </p:cNvSpPr>
          <p:nvPr>
            <p:ph idx="1"/>
          </p:nvPr>
        </p:nvSpPr>
        <p:spPr>
          <a:xfrm>
            <a:off x="107504" y="845073"/>
            <a:ext cx="8784976" cy="3940924"/>
          </a:xfrm>
        </p:spPr>
        <p:txBody>
          <a:bodyPr/>
          <a:lstStyle/>
          <a:p>
            <a:r>
              <a:rPr kumimoji="1" lang="en-US" altLang="zh-CN" dirty="0"/>
              <a:t>Apache</a:t>
            </a:r>
            <a:r>
              <a:rPr kumimoji="1" lang="zh-CN" altLang="en-US" dirty="0"/>
              <a:t> </a:t>
            </a:r>
            <a:r>
              <a:rPr kumimoji="1" lang="en-US" altLang="zh-CN" dirty="0"/>
              <a:t>Iceberg</a:t>
            </a:r>
          </a:p>
          <a:p>
            <a:endParaRPr lang="en-US" altLang="zh-CN" b="1" dirty="0"/>
          </a:p>
          <a:p>
            <a:r>
              <a:rPr lang="en-US" altLang="zh-CN" b="1" dirty="0"/>
              <a:t>Apache Iceberg is an open table format for huge analytic datasets.</a:t>
            </a:r>
            <a:r>
              <a:rPr lang="en-US" altLang="zh-CN" dirty="0"/>
              <a:t> </a:t>
            </a:r>
          </a:p>
          <a:p>
            <a:pPr lvl="1"/>
            <a:r>
              <a:rPr lang="en-US" altLang="zh-CN" dirty="0"/>
              <a:t>Iceberg adds tables to compute engines including Spark, </a:t>
            </a:r>
            <a:r>
              <a:rPr lang="en-US" altLang="zh-CN" dirty="0" err="1"/>
              <a:t>Trino</a:t>
            </a:r>
            <a:r>
              <a:rPr lang="en-US" altLang="zh-CN" dirty="0"/>
              <a:t>, </a:t>
            </a:r>
            <a:r>
              <a:rPr lang="en-US" altLang="zh-CN" dirty="0" err="1"/>
              <a:t>PrestoDB</a:t>
            </a:r>
            <a:r>
              <a:rPr lang="en-US" altLang="zh-CN" dirty="0"/>
              <a:t>, </a:t>
            </a:r>
            <a:r>
              <a:rPr lang="en-US" altLang="zh-CN" dirty="0" err="1"/>
              <a:t>Flink</a:t>
            </a:r>
            <a:r>
              <a:rPr lang="en-US" altLang="zh-CN" dirty="0"/>
              <a:t> and Hive using a high-performance table format that works just like a SQL table.</a:t>
            </a:r>
            <a:endParaRPr kumimoji="1" lang="zh-CN" altLang="en-US" dirty="0"/>
          </a:p>
        </p:txBody>
      </p:sp>
    </p:spTree>
    <p:extLst>
      <p:ext uri="{BB962C8B-B14F-4D97-AF65-F5344CB8AC3E}">
        <p14:creationId xmlns:p14="http://schemas.microsoft.com/office/powerpoint/2010/main" val="3724963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r>
              <a:rPr lang="zh-CN" altLang="en-US" dirty="0"/>
              <a:t>过去</a:t>
            </a:r>
            <a:endParaRPr lang="en-US" altLang="zh-CN" dirty="0"/>
          </a:p>
          <a:p>
            <a:pPr lvl="1"/>
            <a:r>
              <a:rPr lang="zh-CN" altLang="en-US" dirty="0"/>
              <a:t>物联网设备</a:t>
            </a:r>
            <a:r>
              <a:rPr lang="en-US" altLang="zh-CN" dirty="0"/>
              <a:t> </a:t>
            </a:r>
            <a:r>
              <a:rPr lang="en-US" altLang="zh-CN" dirty="0">
                <a:sym typeface="Wingdings" pitchFamily="2" charset="2"/>
              </a:rPr>
              <a:t></a:t>
            </a:r>
            <a:r>
              <a:rPr lang="zh-CN" altLang="en-US" dirty="0"/>
              <a:t> 云数据中心</a:t>
            </a:r>
            <a:endParaRPr lang="en-US" altLang="zh-CN" dirty="0"/>
          </a:p>
          <a:p>
            <a:pPr lvl="1"/>
            <a:r>
              <a:rPr lang="zh-CN" altLang="en-US" dirty="0"/>
              <a:t>网络传输成为瓶颈</a:t>
            </a:r>
            <a:endParaRPr lang="en-US" altLang="zh-CN" dirty="0"/>
          </a:p>
          <a:p>
            <a:r>
              <a:rPr lang="zh-CN" altLang="en-US" dirty="0"/>
              <a:t>边缘计算服务</a:t>
            </a:r>
            <a:endParaRPr lang="en-US" altLang="zh-CN" dirty="0"/>
          </a:p>
          <a:p>
            <a:pPr lvl="1"/>
            <a:r>
              <a:rPr lang="zh-CN" altLang="en-US" dirty="0"/>
              <a:t>物联网设备</a:t>
            </a:r>
            <a:r>
              <a:rPr lang="en-US" altLang="zh-CN" dirty="0"/>
              <a:t> </a:t>
            </a:r>
            <a:r>
              <a:rPr lang="en-US" altLang="zh-CN" dirty="0">
                <a:sym typeface="Wingdings" pitchFamily="2" charset="2"/>
              </a:rPr>
              <a:t></a:t>
            </a:r>
            <a:r>
              <a:rPr lang="zh-CN" altLang="en-US" dirty="0"/>
              <a:t> </a:t>
            </a:r>
            <a:r>
              <a:rPr lang="en-US" altLang="zh-CN" dirty="0"/>
              <a:t> </a:t>
            </a:r>
            <a:r>
              <a:rPr lang="zh-CN" altLang="en-US" dirty="0"/>
              <a:t>边缘计算节点</a:t>
            </a:r>
            <a:endParaRPr lang="en-US" altLang="zh-CN" dirty="0"/>
          </a:p>
          <a:p>
            <a:pPr lvl="1"/>
            <a:r>
              <a:rPr lang="zh-CN" altLang="en-US" dirty="0"/>
              <a:t>边缘计算节点</a:t>
            </a:r>
            <a:r>
              <a:rPr lang="en-US" altLang="zh-CN" dirty="0"/>
              <a:t> </a:t>
            </a:r>
            <a:r>
              <a:rPr lang="en-US" altLang="zh-CN" dirty="0">
                <a:sym typeface="Wingdings" pitchFamily="2" charset="2"/>
              </a:rPr>
              <a:t> </a:t>
            </a:r>
            <a:r>
              <a:rPr lang="zh-CN" altLang="en-US" dirty="0">
                <a:sym typeface="Wingdings" pitchFamily="2" charset="2"/>
              </a:rPr>
              <a:t>云数据中心</a:t>
            </a:r>
            <a:endParaRPr lang="en-US" altLang="zh-CN" dirty="0">
              <a:sym typeface="Wingdings" pitchFamily="2" charset="2"/>
            </a:endParaRPr>
          </a:p>
          <a:p>
            <a:r>
              <a:rPr lang="zh-CN" altLang="en-US" dirty="0">
                <a:sym typeface="Wingdings" pitchFamily="2" charset="2"/>
              </a:rPr>
              <a:t>没有持久化服务带来的问题</a:t>
            </a:r>
            <a:endParaRPr lang="en-US" altLang="zh-CN" dirty="0">
              <a:sym typeface="Wingdings" pitchFamily="2" charset="2"/>
            </a:endParaRPr>
          </a:p>
          <a:p>
            <a:pPr lvl="1"/>
            <a:r>
              <a:rPr lang="zh-CN" altLang="en-US" dirty="0">
                <a:sym typeface="Wingdings" pitchFamily="2" charset="2"/>
              </a:rPr>
              <a:t>设备移动性</a:t>
            </a:r>
            <a:endParaRPr lang="en-US" altLang="zh-CN" dirty="0">
              <a:sym typeface="Wingdings" pitchFamily="2" charset="2"/>
            </a:endParaRPr>
          </a:p>
          <a:p>
            <a:pPr lvl="1"/>
            <a:r>
              <a:rPr lang="zh-CN" altLang="en-US" dirty="0">
                <a:sym typeface="Wingdings" pitchFamily="2" charset="2"/>
              </a:rPr>
              <a:t>数据丢失</a:t>
            </a:r>
            <a:endParaRPr lang="en-US" altLang="zh-CN" dirty="0">
              <a:sym typeface="Wingdings" pitchFamily="2" charset="2"/>
            </a:endParaRPr>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pic>
        <p:nvPicPr>
          <p:cNvPr id="6" name="Picture 4">
            <a:extLst>
              <a:ext uri="{FF2B5EF4-FFF2-40B4-BE49-F238E27FC236}">
                <a16:creationId xmlns:a16="http://schemas.microsoft.com/office/drawing/2014/main" id="{68DC9D08-AE04-3D77-6123-038FAA1842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6162" y="1217490"/>
            <a:ext cx="4826318" cy="270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717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pPr>
              <a:lnSpc>
                <a:spcPct val="120000"/>
              </a:lnSpc>
            </a:pPr>
            <a:r>
              <a:rPr lang="zh-CN" altLang="en-US" dirty="0"/>
              <a:t>通用计算能力</a:t>
            </a:r>
            <a:endParaRPr lang="en-US" altLang="zh-CN" dirty="0"/>
          </a:p>
          <a:p>
            <a:pPr marL="362891" lvl="1" indent="0">
              <a:buNone/>
            </a:pPr>
            <a:r>
              <a:rPr lang="en-US" altLang="zh-CN" dirty="0">
                <a:sym typeface="Wingdings" pitchFamily="2" charset="2"/>
              </a:rPr>
              <a:t></a:t>
            </a:r>
            <a:r>
              <a:rPr lang="zh-CN" altLang="en-US" dirty="0">
                <a:sym typeface="Wingdings" pitchFamily="2" charset="2"/>
              </a:rPr>
              <a:t>边缘计算</a:t>
            </a:r>
            <a:endParaRPr lang="en-US" altLang="zh-CN" dirty="0">
              <a:sym typeface="Wingdings" pitchFamily="2" charset="2"/>
            </a:endParaRPr>
          </a:p>
          <a:p>
            <a:r>
              <a:rPr lang="zh-CN" altLang="en-US" dirty="0"/>
              <a:t>数据存储能力</a:t>
            </a:r>
            <a:endParaRPr lang="en-US" altLang="zh-CN" dirty="0"/>
          </a:p>
          <a:p>
            <a:pPr marL="362891" lvl="1" indent="0">
              <a:buNone/>
            </a:pPr>
            <a:r>
              <a:rPr lang="en-US" altLang="zh-CN" dirty="0">
                <a:sym typeface="Wingdings" pitchFamily="2" charset="2"/>
              </a:rPr>
              <a:t></a:t>
            </a:r>
            <a:r>
              <a:rPr lang="zh-CN" altLang="en-US" dirty="0"/>
              <a:t>边缘存储</a:t>
            </a:r>
            <a:r>
              <a:rPr lang="en-US" altLang="zh-CN" dirty="0"/>
              <a:t> </a:t>
            </a:r>
          </a:p>
          <a:p>
            <a:r>
              <a:rPr lang="zh-CN" altLang="en-US" dirty="0"/>
              <a:t>功能：</a:t>
            </a:r>
            <a:endParaRPr lang="en-US" altLang="zh-CN" dirty="0"/>
          </a:p>
          <a:p>
            <a:pPr lvl="1"/>
            <a:r>
              <a:rPr lang="zh-CN" altLang="en-US" dirty="0"/>
              <a:t>数据存储</a:t>
            </a:r>
            <a:endParaRPr lang="en-US" altLang="zh-CN" dirty="0"/>
          </a:p>
          <a:p>
            <a:pPr lvl="1"/>
            <a:r>
              <a:rPr lang="zh-CN" altLang="en-US" dirty="0"/>
              <a:t>数据分析</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pic>
        <p:nvPicPr>
          <p:cNvPr id="6" name="Picture 4">
            <a:extLst>
              <a:ext uri="{FF2B5EF4-FFF2-40B4-BE49-F238E27FC236}">
                <a16:creationId xmlns:a16="http://schemas.microsoft.com/office/drawing/2014/main" id="{68DC9D08-AE04-3D77-6123-038FAA1842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6162" y="1217490"/>
            <a:ext cx="4826318" cy="270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38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r>
              <a:rPr lang="zh-CN" altLang="en-US" dirty="0"/>
              <a:t>数据特征</a:t>
            </a:r>
            <a:endParaRPr lang="en-US" altLang="zh-CN" dirty="0"/>
          </a:p>
          <a:p>
            <a:pPr lvl="1"/>
            <a:r>
              <a:rPr lang="zh-CN" altLang="en-US" dirty="0"/>
              <a:t>流式数据</a:t>
            </a:r>
            <a:endParaRPr lang="en-US" altLang="zh-CN" dirty="0"/>
          </a:p>
          <a:p>
            <a:pPr lvl="1"/>
            <a:r>
              <a:rPr lang="zh-CN" altLang="en-US" dirty="0"/>
              <a:t>数据量大</a:t>
            </a:r>
            <a:endParaRPr lang="en-US" altLang="zh-CN" dirty="0"/>
          </a:p>
          <a:p>
            <a:pPr lvl="1"/>
            <a:r>
              <a:rPr lang="zh-CN" altLang="en-US" dirty="0"/>
              <a:t>范围查询</a:t>
            </a:r>
            <a:endParaRPr lang="en-US" altLang="zh-CN" dirty="0"/>
          </a:p>
          <a:p>
            <a:r>
              <a:rPr lang="zh-CN" altLang="en-US" dirty="0"/>
              <a:t>现有边缘存储架构</a:t>
            </a:r>
            <a:endParaRPr lang="en-US" altLang="zh-CN" dirty="0"/>
          </a:p>
          <a:p>
            <a:pPr lvl="1"/>
            <a:r>
              <a:rPr lang="zh-CN" altLang="en-US" dirty="0"/>
              <a:t>文件为单位</a:t>
            </a:r>
            <a:endParaRPr lang="en-US" altLang="zh-CN" dirty="0"/>
          </a:p>
          <a:p>
            <a:pPr lvl="1"/>
            <a:r>
              <a:rPr lang="zh-CN" altLang="en-US" dirty="0"/>
              <a:t>文件</a:t>
            </a:r>
            <a:r>
              <a:rPr lang="en-US" altLang="zh-CN" dirty="0"/>
              <a:t>tag</a:t>
            </a:r>
            <a:r>
              <a:rPr lang="zh-CN" altLang="en-US" dirty="0"/>
              <a:t>或者</a:t>
            </a:r>
            <a:r>
              <a:rPr lang="en-US" altLang="zh-CN" dirty="0"/>
              <a:t>KV</a:t>
            </a:r>
            <a:r>
              <a:rPr lang="zh-CN" altLang="en-US" dirty="0"/>
              <a:t>搜索方式</a:t>
            </a:r>
            <a:endParaRPr lang="en-US" altLang="zh-CN" dirty="0"/>
          </a:p>
          <a:p>
            <a:pPr lvl="1"/>
            <a:r>
              <a:rPr lang="zh-CN" altLang="en-US" dirty="0"/>
              <a:t>数据要传回中心才能处理计算</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pic>
        <p:nvPicPr>
          <p:cNvPr id="5" name="图片 4">
            <a:extLst>
              <a:ext uri="{FF2B5EF4-FFF2-40B4-BE49-F238E27FC236}">
                <a16:creationId xmlns:a16="http://schemas.microsoft.com/office/drawing/2014/main" id="{8FCCF848-69FD-2D54-DDDB-1C3E960B1DC5}"/>
              </a:ext>
            </a:extLst>
          </p:cNvPr>
          <p:cNvPicPr>
            <a:picLocks noChangeAspect="1"/>
          </p:cNvPicPr>
          <p:nvPr/>
        </p:nvPicPr>
        <p:blipFill>
          <a:blip r:embed="rId2"/>
          <a:stretch>
            <a:fillRect/>
          </a:stretch>
        </p:blipFill>
        <p:spPr>
          <a:xfrm>
            <a:off x="3516068" y="1491630"/>
            <a:ext cx="5278584" cy="2409789"/>
          </a:xfrm>
          <a:prstGeom prst="rect">
            <a:avLst/>
          </a:prstGeom>
        </p:spPr>
      </p:pic>
    </p:spTree>
    <p:extLst>
      <p:ext uri="{BB962C8B-B14F-4D97-AF65-F5344CB8AC3E}">
        <p14:creationId xmlns:p14="http://schemas.microsoft.com/office/powerpoint/2010/main" val="1223660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pPr>
              <a:lnSpc>
                <a:spcPct val="120000"/>
              </a:lnSpc>
            </a:pPr>
            <a:r>
              <a:rPr lang="zh-CN" altLang="en-US" dirty="0"/>
              <a:t>边缘节点</a:t>
            </a:r>
            <a:endParaRPr lang="en-US" altLang="zh-CN" dirty="0"/>
          </a:p>
          <a:p>
            <a:pPr lvl="1"/>
            <a:r>
              <a:rPr lang="zh-CN" altLang="en-US" dirty="0">
                <a:sym typeface="Wingdings" pitchFamily="2" charset="2"/>
              </a:rPr>
              <a:t>数据收集</a:t>
            </a:r>
            <a:endParaRPr lang="en-US" altLang="zh-CN" dirty="0">
              <a:sym typeface="Wingdings" pitchFamily="2" charset="2"/>
            </a:endParaRPr>
          </a:p>
          <a:p>
            <a:pPr lvl="1"/>
            <a:r>
              <a:rPr lang="zh-CN" altLang="en-US" dirty="0">
                <a:sym typeface="Wingdings" pitchFamily="2" charset="2"/>
              </a:rPr>
              <a:t>查询处理本地数据</a:t>
            </a:r>
            <a:endParaRPr lang="en-US" altLang="zh-CN" dirty="0">
              <a:sym typeface="Wingdings" pitchFamily="2" charset="2"/>
            </a:endParaRPr>
          </a:p>
          <a:p>
            <a:pPr>
              <a:lnSpc>
                <a:spcPct val="120000"/>
              </a:lnSpc>
            </a:pPr>
            <a:r>
              <a:rPr lang="zh-CN" altLang="en-US" dirty="0">
                <a:sym typeface="Wingdings" pitchFamily="2" charset="2"/>
              </a:rPr>
              <a:t>云数据中心</a:t>
            </a:r>
            <a:r>
              <a:rPr lang="en-US" altLang="zh-CN" dirty="0"/>
              <a:t> </a:t>
            </a:r>
          </a:p>
          <a:p>
            <a:pPr lvl="1"/>
            <a:r>
              <a:rPr lang="zh-CN" altLang="en-US" dirty="0"/>
              <a:t>元数据管理</a:t>
            </a:r>
            <a:endParaRPr lang="en-US" altLang="zh-CN" dirty="0"/>
          </a:p>
          <a:p>
            <a:pPr lvl="1"/>
            <a:r>
              <a:rPr lang="zh-CN" altLang="en-US" dirty="0"/>
              <a:t>数据索引来协作查询</a:t>
            </a:r>
            <a:endParaRPr lang="en-US" altLang="zh-CN" dirty="0"/>
          </a:p>
          <a:p>
            <a:pPr lvl="1"/>
            <a:r>
              <a:rPr lang="zh-CN" altLang="en-US" dirty="0"/>
              <a:t>数据备份</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pic>
        <p:nvPicPr>
          <p:cNvPr id="6" name="图片 5">
            <a:extLst>
              <a:ext uri="{FF2B5EF4-FFF2-40B4-BE49-F238E27FC236}">
                <a16:creationId xmlns:a16="http://schemas.microsoft.com/office/drawing/2014/main" id="{294A4F2A-7032-2F20-F269-D94857A7D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846898"/>
            <a:ext cx="4883034" cy="3776025"/>
          </a:xfrm>
          <a:prstGeom prst="rect">
            <a:avLst/>
          </a:prstGeom>
        </p:spPr>
      </p:pic>
    </p:spTree>
    <p:extLst>
      <p:ext uri="{BB962C8B-B14F-4D97-AF65-F5344CB8AC3E}">
        <p14:creationId xmlns:p14="http://schemas.microsoft.com/office/powerpoint/2010/main" val="2253607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r>
              <a:rPr lang="zh-CN" altLang="en-US" dirty="0"/>
              <a:t>数据收集流程</a:t>
            </a:r>
            <a:endParaRPr lang="en-US" altLang="zh-CN" dirty="0"/>
          </a:p>
          <a:p>
            <a:pPr lvl="1"/>
            <a:r>
              <a:rPr lang="zh-CN" altLang="en-US" dirty="0"/>
              <a:t>设备连接</a:t>
            </a:r>
            <a:endParaRPr lang="en-US" altLang="zh-CN" dirty="0"/>
          </a:p>
          <a:p>
            <a:pPr lvl="1"/>
            <a:r>
              <a:rPr lang="zh-CN" altLang="en-US" dirty="0"/>
              <a:t>元数据查询</a:t>
            </a:r>
            <a:endParaRPr lang="en-US" altLang="zh-CN" dirty="0"/>
          </a:p>
          <a:p>
            <a:pPr lvl="1"/>
            <a:r>
              <a:rPr lang="zh-CN" altLang="en-US" dirty="0"/>
              <a:t>创建数据收集线程</a:t>
            </a:r>
            <a:endParaRPr lang="en-US" altLang="zh-CN" dirty="0"/>
          </a:p>
          <a:p>
            <a:pPr lvl="1"/>
            <a:r>
              <a:rPr lang="zh-CN" altLang="en-US" dirty="0"/>
              <a:t>数据解析存储</a:t>
            </a:r>
            <a:endParaRPr lang="en-US" altLang="zh-CN" dirty="0"/>
          </a:p>
          <a:p>
            <a:r>
              <a:rPr lang="zh-CN" altLang="en-US" dirty="0"/>
              <a:t>收集任务部署模块</a:t>
            </a:r>
            <a:endParaRPr lang="en-US" altLang="zh-CN" dirty="0"/>
          </a:p>
          <a:p>
            <a:pPr lvl="1"/>
            <a:r>
              <a:rPr lang="zh-CN" altLang="en-US" dirty="0"/>
              <a:t>避免重复创建线程</a:t>
            </a:r>
            <a:endParaRPr lang="en-US" altLang="zh-CN" dirty="0"/>
          </a:p>
          <a:p>
            <a:pPr lvl="1"/>
            <a:r>
              <a:rPr lang="zh-CN" altLang="en-US" dirty="0"/>
              <a:t>数据流都离开后销毁线程</a:t>
            </a:r>
            <a:endParaRPr lang="en-US" altLang="zh-CN" dirty="0"/>
          </a:p>
          <a:p>
            <a:r>
              <a:rPr lang="zh-CN" altLang="en-US" dirty="0"/>
              <a:t>就近存储</a:t>
            </a:r>
            <a:endParaRPr lang="en-US" altLang="zh-CN" dirty="0"/>
          </a:p>
          <a:p>
            <a:pPr lvl="1"/>
            <a:r>
              <a:rPr lang="zh-CN" altLang="en-US" dirty="0"/>
              <a:t>网络开销小</a:t>
            </a:r>
            <a:endParaRPr lang="en-US" altLang="zh-CN" dirty="0"/>
          </a:p>
          <a:p>
            <a:pPr lvl="1"/>
            <a:r>
              <a:rPr lang="zh-CN" altLang="en-US" dirty="0"/>
              <a:t>地理空间维度聚集</a:t>
            </a:r>
            <a:endParaRPr lang="en-US" altLang="zh-CN" dirty="0"/>
          </a:p>
          <a:p>
            <a:pPr lvl="1"/>
            <a:r>
              <a:rPr lang="zh-CN" altLang="en-US" dirty="0"/>
              <a:t>空闲时迁移</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pic>
        <p:nvPicPr>
          <p:cNvPr id="6" name="图片 5">
            <a:extLst>
              <a:ext uri="{FF2B5EF4-FFF2-40B4-BE49-F238E27FC236}">
                <a16:creationId xmlns:a16="http://schemas.microsoft.com/office/drawing/2014/main" id="{294A4F2A-7032-2F20-F269-D94857A7D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846898"/>
            <a:ext cx="4883034" cy="3776025"/>
          </a:xfrm>
          <a:prstGeom prst="rect">
            <a:avLst/>
          </a:prstGeom>
        </p:spPr>
      </p:pic>
    </p:spTree>
    <p:extLst>
      <p:ext uri="{BB962C8B-B14F-4D97-AF65-F5344CB8AC3E}">
        <p14:creationId xmlns:p14="http://schemas.microsoft.com/office/powerpoint/2010/main" val="213320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3" name="内容占位符 2"/>
          <p:cNvSpPr>
            <a:spLocks noGrp="1"/>
          </p:cNvSpPr>
          <p:nvPr>
            <p:ph idx="1"/>
          </p:nvPr>
        </p:nvSpPr>
        <p:spPr/>
        <p:txBody>
          <a:bodyPr>
            <a:normAutofit/>
          </a:bodyPr>
          <a:lstStyle/>
          <a:p>
            <a:r>
              <a:rPr lang="en-US" altLang="zh-CN" sz="2400" dirty="0">
                <a:ea typeface="DengXian" panose="02010600030101010101" pitchFamily="2" charset="-122"/>
              </a:rPr>
              <a:t>Contents</a:t>
            </a:r>
          </a:p>
          <a:p>
            <a:pPr lvl="1"/>
            <a:r>
              <a:rPr lang="en-US" altLang="zh-CN" sz="1800" dirty="0">
                <a:ea typeface="DengXian" panose="02010600030101010101" pitchFamily="2" charset="-122"/>
              </a:rPr>
              <a:t>Data Lake</a:t>
            </a:r>
            <a:endParaRPr lang="en-US" altLang="zh-CN" sz="2100" dirty="0">
              <a:ea typeface="DengXian" panose="02010600030101010101" pitchFamily="2" charset="-122"/>
            </a:endParaRPr>
          </a:p>
          <a:p>
            <a:pPr lvl="1"/>
            <a:endParaRPr lang="en-US" altLang="zh-CN" sz="2100" dirty="0">
              <a:ea typeface="DengXian" panose="02010600030101010101" pitchFamily="2" charset="-122"/>
            </a:endParaRPr>
          </a:p>
          <a:p>
            <a:r>
              <a:rPr lang="en-US" altLang="zh-CN" sz="2400" dirty="0">
                <a:ea typeface="DengXian" panose="02010600030101010101" pitchFamily="2" charset="-122"/>
              </a:rPr>
              <a:t>Objectives</a:t>
            </a:r>
          </a:p>
          <a:p>
            <a:pPr lvl="1"/>
            <a:r>
              <a:rPr lang="zh-CN" altLang="en-US" sz="1800" dirty="0">
                <a:ea typeface="DengXian" panose="02010600030101010101" pitchFamily="2" charset="-122"/>
              </a:rPr>
              <a:t>能够了解主流云原生数据库的基本概念和特点，理解数据湖的特征的技术难点</a:t>
            </a:r>
            <a:endParaRPr lang="en-US" altLang="zh-CN" sz="1800" dirty="0">
              <a:ea typeface="DengXian" panose="02010600030101010101" pitchFamily="2" charset="-122"/>
            </a:endParaRPr>
          </a:p>
          <a:p>
            <a:pPr lvl="1"/>
            <a:endParaRPr lang="en-US" altLang="zh-CN" sz="1800" dirty="0">
              <a:ea typeface="DengXian" panose="02010600030101010101" pitchFamily="2" charset="-122"/>
            </a:endParaRPr>
          </a:p>
          <a:p>
            <a:pPr lvl="1"/>
            <a:endParaRPr lang="en-US" altLang="zh-CN" sz="1800" dirty="0">
              <a:ea typeface="DengXian" panose="02010600030101010101" pitchFamily="2" charset="-122"/>
            </a:endParaRPr>
          </a:p>
          <a:p>
            <a:endParaRPr lang="zh-CN" altLang="en-US" dirty="0">
              <a:ea typeface="DengXian" panose="02010600030101010101" pitchFamily="2"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spTree>
    <p:extLst>
      <p:ext uri="{BB962C8B-B14F-4D97-AF65-F5344CB8AC3E}">
        <p14:creationId xmlns:p14="http://schemas.microsoft.com/office/powerpoint/2010/main" val="862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r>
              <a:rPr lang="zh-CN" altLang="en-US" dirty="0"/>
              <a:t>分布式数据存储</a:t>
            </a:r>
            <a:endParaRPr lang="en-US" altLang="zh-CN" dirty="0"/>
          </a:p>
          <a:p>
            <a:r>
              <a:rPr lang="zh-CN" altLang="en-US" dirty="0"/>
              <a:t>全局数据索引</a:t>
            </a:r>
            <a:endParaRPr lang="en-US" altLang="zh-CN" dirty="0"/>
          </a:p>
          <a:p>
            <a:pPr lvl="1"/>
            <a:r>
              <a:rPr lang="en-US" altLang="zh-CN" dirty="0"/>
              <a:t>B+</a:t>
            </a:r>
            <a:r>
              <a:rPr lang="zh-CN" altLang="en-US" dirty="0"/>
              <a:t>树</a:t>
            </a:r>
            <a:endParaRPr lang="en-US" altLang="zh-CN" dirty="0"/>
          </a:p>
          <a:p>
            <a:pPr lvl="1"/>
            <a:r>
              <a:rPr lang="zh-CN" altLang="en-US" dirty="0"/>
              <a:t>布隆过滤器</a:t>
            </a:r>
            <a:endParaRPr lang="en-US" altLang="zh-CN" dirty="0"/>
          </a:p>
          <a:p>
            <a:pPr lvl="1"/>
            <a:r>
              <a:rPr lang="en-US" altLang="zh-CN" dirty="0"/>
              <a:t>Rosetta</a:t>
            </a:r>
            <a:r>
              <a:rPr lang="zh-CN" altLang="en-US" dirty="0"/>
              <a:t>过滤器</a:t>
            </a:r>
            <a:endParaRPr lang="en-US" altLang="zh-CN" dirty="0"/>
          </a:p>
          <a:p>
            <a:pPr lvl="1"/>
            <a:r>
              <a:rPr lang="en-US" altLang="zh-CN" dirty="0"/>
              <a:t>Mini- Rosetta</a:t>
            </a:r>
            <a:r>
              <a:rPr lang="zh-CN" altLang="en-US" dirty="0"/>
              <a:t>过滤器</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pic>
        <p:nvPicPr>
          <p:cNvPr id="5" name="图片 4">
            <a:extLst>
              <a:ext uri="{FF2B5EF4-FFF2-40B4-BE49-F238E27FC236}">
                <a16:creationId xmlns:a16="http://schemas.microsoft.com/office/drawing/2014/main" id="{6F1ACC8C-58F7-EF23-0930-E507BEDB7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237" y="1219813"/>
            <a:ext cx="5969577" cy="2690252"/>
          </a:xfrm>
          <a:prstGeom prst="rect">
            <a:avLst/>
          </a:prstGeom>
        </p:spPr>
      </p:pic>
    </p:spTree>
    <p:extLst>
      <p:ext uri="{BB962C8B-B14F-4D97-AF65-F5344CB8AC3E}">
        <p14:creationId xmlns:p14="http://schemas.microsoft.com/office/powerpoint/2010/main" val="722435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r>
              <a:rPr lang="zh-CN" altLang="en-US" dirty="0"/>
              <a:t>索引流程</a:t>
            </a:r>
            <a:endParaRPr lang="en-US" altLang="zh-CN" dirty="0"/>
          </a:p>
          <a:p>
            <a:pPr lvl="1"/>
            <a:r>
              <a:rPr lang="zh-CN" altLang="en-US" dirty="0"/>
              <a:t>过滤器上传</a:t>
            </a:r>
            <a:endParaRPr lang="en-US" altLang="zh-CN" dirty="0"/>
          </a:p>
          <a:p>
            <a:pPr lvl="1"/>
            <a:r>
              <a:rPr lang="zh-CN" altLang="en-US" dirty="0"/>
              <a:t>存储到数据库</a:t>
            </a:r>
            <a:endParaRPr lang="en-US" altLang="zh-CN" dirty="0"/>
          </a:p>
          <a:p>
            <a:pPr lvl="1"/>
            <a:r>
              <a:rPr lang="zh-CN" altLang="en-US" dirty="0"/>
              <a:t>取出判断</a:t>
            </a:r>
            <a:endParaRPr lang="en-US" altLang="zh-CN" dirty="0"/>
          </a:p>
          <a:p>
            <a:r>
              <a:rPr lang="zh-CN" altLang="en-US" dirty="0"/>
              <a:t>问题</a:t>
            </a:r>
            <a:endParaRPr lang="en-US" altLang="zh-CN" dirty="0"/>
          </a:p>
          <a:p>
            <a:pPr lvl="1"/>
            <a:r>
              <a:rPr lang="zh-CN" altLang="en-US" dirty="0"/>
              <a:t>数据库查找性能问题</a:t>
            </a:r>
            <a:endParaRPr lang="en-US" altLang="zh-CN" dirty="0"/>
          </a:p>
          <a:p>
            <a:pPr lvl="1"/>
            <a:r>
              <a:rPr lang="zh-CN" altLang="en-US" dirty="0"/>
              <a:t>过滤器数量过多问题</a:t>
            </a:r>
            <a:endParaRPr lang="en-US" altLang="zh-CN" dirty="0"/>
          </a:p>
          <a:p>
            <a:pPr lvl="1"/>
            <a:r>
              <a:rPr lang="zh-CN" altLang="en-US" dirty="0"/>
              <a:t>复合查询问题</a:t>
            </a:r>
            <a:endParaRPr lang="en-US" altLang="zh-CN" dirty="0"/>
          </a:p>
          <a:p>
            <a:r>
              <a:rPr lang="zh-CN" altLang="en-US" dirty="0"/>
              <a:t>解决方案</a:t>
            </a:r>
            <a:endParaRPr lang="en-US" altLang="zh-CN" dirty="0"/>
          </a:p>
          <a:p>
            <a:pPr lvl="1"/>
            <a:r>
              <a:rPr lang="zh-CN" altLang="en-US" dirty="0"/>
              <a:t>内存中维护索引缓存</a:t>
            </a:r>
            <a:endParaRPr lang="en-US" altLang="zh-CN" dirty="0"/>
          </a:p>
          <a:p>
            <a:pPr lvl="1"/>
            <a:r>
              <a:rPr lang="zh-CN" altLang="en-US" dirty="0"/>
              <a:t>预聚合过滤器</a:t>
            </a:r>
            <a:endParaRPr lang="en-US" altLang="zh-CN" dirty="0"/>
          </a:p>
          <a:p>
            <a:pPr lvl="1"/>
            <a:r>
              <a:rPr lang="zh-CN" altLang="en-US" dirty="0"/>
              <a:t>时间分片</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pic>
        <p:nvPicPr>
          <p:cNvPr id="6" name="图片 5">
            <a:extLst>
              <a:ext uri="{FF2B5EF4-FFF2-40B4-BE49-F238E27FC236}">
                <a16:creationId xmlns:a16="http://schemas.microsoft.com/office/drawing/2014/main" id="{071ED090-1126-CDD4-355E-D5082582F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758" y="1412679"/>
            <a:ext cx="5114925" cy="2400300"/>
          </a:xfrm>
          <a:prstGeom prst="rect">
            <a:avLst/>
          </a:prstGeom>
        </p:spPr>
      </p:pic>
    </p:spTree>
    <p:extLst>
      <p:ext uri="{BB962C8B-B14F-4D97-AF65-F5344CB8AC3E}">
        <p14:creationId xmlns:p14="http://schemas.microsoft.com/office/powerpoint/2010/main" val="2945733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pPr>
              <a:lnSpc>
                <a:spcPct val="120000"/>
              </a:lnSpc>
            </a:pPr>
            <a:r>
              <a:rPr lang="zh-CN" altLang="en-US" dirty="0"/>
              <a:t>数据分布存储</a:t>
            </a:r>
            <a:endParaRPr lang="en-US" altLang="zh-CN" dirty="0"/>
          </a:p>
          <a:p>
            <a:pPr lvl="1"/>
            <a:r>
              <a:rPr lang="zh-CN" altLang="en-US" dirty="0"/>
              <a:t>查询改写</a:t>
            </a:r>
            <a:endParaRPr lang="en-US" altLang="zh-CN" dirty="0"/>
          </a:p>
          <a:p>
            <a:pPr lvl="1"/>
            <a:r>
              <a:rPr lang="zh-CN" altLang="en-US" dirty="0"/>
              <a:t>分布式查询执行</a:t>
            </a:r>
            <a:endParaRPr lang="en-US" altLang="zh-CN" dirty="0"/>
          </a:p>
          <a:p>
            <a:pPr>
              <a:lnSpc>
                <a:spcPct val="120000"/>
              </a:lnSpc>
            </a:pPr>
            <a:r>
              <a:rPr lang="zh-CN" altLang="en-US" dirty="0"/>
              <a:t>分布式数据分析引擎</a:t>
            </a:r>
            <a:r>
              <a:rPr lang="en-US" altLang="zh-CN" dirty="0"/>
              <a:t>Presto</a:t>
            </a:r>
          </a:p>
          <a:p>
            <a:pPr lvl="1"/>
            <a:r>
              <a:rPr lang="zh-CN" altLang="en-US" dirty="0"/>
              <a:t>解析生成</a:t>
            </a:r>
            <a:r>
              <a:rPr lang="en-US" altLang="zh-CN" dirty="0"/>
              <a:t>Query Plan</a:t>
            </a:r>
          </a:p>
          <a:p>
            <a:pPr lvl="1"/>
            <a:r>
              <a:rPr lang="zh-CN" altLang="en-US" dirty="0"/>
              <a:t>查询优化</a:t>
            </a:r>
            <a:endParaRPr lang="en-US" altLang="zh-CN" dirty="0"/>
          </a:p>
          <a:p>
            <a:pPr lvl="1"/>
            <a:r>
              <a:rPr lang="zh-CN" altLang="en-US" dirty="0"/>
              <a:t>数据库</a:t>
            </a:r>
            <a:r>
              <a:rPr lang="en-US" altLang="zh-CN" dirty="0"/>
              <a:t>SQL</a:t>
            </a:r>
            <a:r>
              <a:rPr lang="zh-CN" altLang="en-US" dirty="0"/>
              <a:t>执行</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pic>
        <p:nvPicPr>
          <p:cNvPr id="5" name="图片 4">
            <a:extLst>
              <a:ext uri="{FF2B5EF4-FFF2-40B4-BE49-F238E27FC236}">
                <a16:creationId xmlns:a16="http://schemas.microsoft.com/office/drawing/2014/main" id="{CD9E5096-329A-4BFA-9BFF-E6D63F0D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845073"/>
            <a:ext cx="3553691" cy="3712428"/>
          </a:xfrm>
          <a:prstGeom prst="rect">
            <a:avLst/>
          </a:prstGeom>
        </p:spPr>
      </p:pic>
    </p:spTree>
    <p:extLst>
      <p:ext uri="{BB962C8B-B14F-4D97-AF65-F5344CB8AC3E}">
        <p14:creationId xmlns:p14="http://schemas.microsoft.com/office/powerpoint/2010/main" val="891555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r>
              <a:rPr lang="zh-CN" altLang="en-US" dirty="0"/>
              <a:t>两阶段查询</a:t>
            </a:r>
            <a:endParaRPr lang="en-US" altLang="zh-CN" dirty="0"/>
          </a:p>
          <a:p>
            <a:pPr lvl="1"/>
            <a:r>
              <a:rPr lang="zh-CN" altLang="en-US" dirty="0"/>
              <a:t>子查询阶段</a:t>
            </a:r>
            <a:endParaRPr lang="en-US" altLang="zh-CN" dirty="0"/>
          </a:p>
          <a:p>
            <a:pPr lvl="1"/>
            <a:r>
              <a:rPr lang="zh-CN" altLang="en-US" dirty="0"/>
              <a:t>聚合阶段</a:t>
            </a:r>
            <a:endParaRPr lang="en-US" altLang="zh-CN" dirty="0"/>
          </a:p>
          <a:p>
            <a:pPr lvl="1"/>
            <a:r>
              <a:rPr lang="zh-CN" altLang="en-US" dirty="0"/>
              <a:t>用户指定执行的任务和参数</a:t>
            </a:r>
            <a:endParaRPr lang="en-US" altLang="zh-CN" dirty="0"/>
          </a:p>
          <a:p>
            <a:pPr lvl="1"/>
            <a:r>
              <a:rPr lang="zh-CN" altLang="en-US" dirty="0"/>
              <a:t>查询服务根据过滤条件下发子查询</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pic>
        <p:nvPicPr>
          <p:cNvPr id="6" name="图片 5">
            <a:extLst>
              <a:ext uri="{FF2B5EF4-FFF2-40B4-BE49-F238E27FC236}">
                <a16:creationId xmlns:a16="http://schemas.microsoft.com/office/drawing/2014/main" id="{1E64238B-B06F-650D-B24B-790A5C790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1305977"/>
            <a:ext cx="4796612" cy="2531546"/>
          </a:xfrm>
          <a:prstGeom prst="rect">
            <a:avLst/>
          </a:prstGeom>
        </p:spPr>
      </p:pic>
    </p:spTree>
    <p:extLst>
      <p:ext uri="{BB962C8B-B14F-4D97-AF65-F5344CB8AC3E}">
        <p14:creationId xmlns:p14="http://schemas.microsoft.com/office/powerpoint/2010/main" val="966109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A3577-64E8-E579-AFE5-B3FC033ACE06}"/>
              </a:ext>
            </a:extLst>
          </p:cNvPr>
          <p:cNvSpPr>
            <a:spLocks noGrp="1"/>
          </p:cNvSpPr>
          <p:nvPr>
            <p:ph type="title"/>
          </p:nvPr>
        </p:nvSpPr>
        <p:spPr/>
        <p:txBody>
          <a:bodyPr/>
          <a:lstStyle/>
          <a:p>
            <a:r>
              <a:rPr kumimoji="1" lang="zh-CN" altLang="en-US" dirty="0"/>
              <a:t>云边融合数据存储服务</a:t>
            </a:r>
          </a:p>
        </p:txBody>
      </p:sp>
      <p:sp>
        <p:nvSpPr>
          <p:cNvPr id="3" name="内容占位符 2">
            <a:extLst>
              <a:ext uri="{FF2B5EF4-FFF2-40B4-BE49-F238E27FC236}">
                <a16:creationId xmlns:a16="http://schemas.microsoft.com/office/drawing/2014/main" id="{75FCE6EF-7AC5-9481-73F1-09EB9433F73D}"/>
              </a:ext>
            </a:extLst>
          </p:cNvPr>
          <p:cNvSpPr>
            <a:spLocks noGrp="1"/>
          </p:cNvSpPr>
          <p:nvPr>
            <p:ph idx="1"/>
          </p:nvPr>
        </p:nvSpPr>
        <p:spPr/>
        <p:txBody>
          <a:bodyPr/>
          <a:lstStyle/>
          <a:p>
            <a:pPr>
              <a:lnSpc>
                <a:spcPct val="120000"/>
              </a:lnSpc>
            </a:pPr>
            <a:r>
              <a:rPr lang="zh-CN" altLang="en-US" dirty="0"/>
              <a:t>边缘节点资源受限</a:t>
            </a:r>
            <a:endParaRPr lang="en-US" altLang="zh-CN" dirty="0"/>
          </a:p>
          <a:p>
            <a:pPr lvl="1"/>
            <a:r>
              <a:rPr lang="zh-CN" altLang="en-US" dirty="0"/>
              <a:t>访问其他节点服务</a:t>
            </a:r>
            <a:endParaRPr lang="en-US" altLang="zh-CN" dirty="0"/>
          </a:p>
          <a:p>
            <a:pPr lvl="1"/>
            <a:r>
              <a:rPr lang="zh-CN" altLang="en-US" dirty="0"/>
              <a:t>子查询阶段无法直接迁移</a:t>
            </a:r>
            <a:endParaRPr lang="en-US" altLang="zh-CN" dirty="0"/>
          </a:p>
          <a:p>
            <a:r>
              <a:rPr lang="zh-CN" altLang="en-US" dirty="0"/>
              <a:t>解决方案</a:t>
            </a:r>
            <a:endParaRPr lang="en-US" altLang="zh-CN" dirty="0"/>
          </a:p>
          <a:p>
            <a:pPr lvl="1"/>
            <a:r>
              <a:rPr lang="zh-CN" altLang="en-US" dirty="0"/>
              <a:t>记录访问开销</a:t>
            </a:r>
            <a:endParaRPr lang="en-US" altLang="zh-CN" dirty="0"/>
          </a:p>
          <a:p>
            <a:pPr lvl="1"/>
            <a:r>
              <a:rPr lang="zh-CN" altLang="en-US" dirty="0"/>
              <a:t>识别热点数据</a:t>
            </a:r>
            <a:endParaRPr lang="en-US" altLang="zh-CN" dirty="0"/>
          </a:p>
          <a:p>
            <a:pPr lvl="1"/>
            <a:r>
              <a:rPr lang="zh-CN" altLang="en-US" dirty="0"/>
              <a:t>迁移数据到数据中心</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AFAA793F-689E-FB55-75D9-5E2139D5DAD5}"/>
              </a:ext>
            </a:extLst>
          </p:cNvPr>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pic>
        <p:nvPicPr>
          <p:cNvPr id="5" name="图片 4">
            <a:extLst>
              <a:ext uri="{FF2B5EF4-FFF2-40B4-BE49-F238E27FC236}">
                <a16:creationId xmlns:a16="http://schemas.microsoft.com/office/drawing/2014/main" id="{90AD732A-ED8D-A33C-5285-DBEDA002B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460" y="1600285"/>
            <a:ext cx="5036153" cy="1942931"/>
          </a:xfrm>
          <a:prstGeom prst="rect">
            <a:avLst/>
          </a:prstGeom>
        </p:spPr>
      </p:pic>
    </p:spTree>
    <p:extLst>
      <p:ext uri="{BB962C8B-B14F-4D97-AF65-F5344CB8AC3E}">
        <p14:creationId xmlns:p14="http://schemas.microsoft.com/office/powerpoint/2010/main" val="3583996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solidFill>
                  <a:srgbClr val="121212"/>
                </a:solidFill>
                <a:latin typeface="DengXian" panose="02010600030101010101" pitchFamily="2" charset="-122"/>
                <a:ea typeface="DengXian" panose="02010600030101010101" pitchFamily="2" charset="-122"/>
              </a:rPr>
              <a:t>一文读懂</a:t>
            </a:r>
            <a:r>
              <a:rPr lang="en-US" altLang="zh-CN" dirty="0">
                <a:solidFill>
                  <a:srgbClr val="121212"/>
                </a:solidFill>
                <a:latin typeface="DengXian" panose="02010600030101010101" pitchFamily="2" charset="-122"/>
                <a:ea typeface="DengXian" panose="02010600030101010101" pitchFamily="2" charset="-122"/>
              </a:rPr>
              <a:t>Data Lake </a:t>
            </a:r>
          </a:p>
          <a:p>
            <a:pPr lvl="1"/>
            <a:r>
              <a:rPr lang="en-US" altLang="zh-CN" dirty="0">
                <a:solidFill>
                  <a:schemeClr val="accent2"/>
                </a:solidFill>
                <a:latin typeface="DengXian" panose="02010600030101010101" pitchFamily="2" charset="-122"/>
                <a:ea typeface="DengXian" panose="02010600030101010101" pitchFamily="2" charset="-122"/>
                <a:hlinkClick r:id="rId3">
                  <a:extLst>
                    <a:ext uri="{A12FA001-AC4F-418D-AE19-62706E023703}">
                      <ahyp:hlinkClr xmlns:ahyp="http://schemas.microsoft.com/office/drawing/2018/hyperlinkcolor" val="tx"/>
                    </a:ext>
                  </a:extLst>
                </a:hlinkClick>
              </a:rPr>
              <a:t>https://blog.csdn.net/u011598442/article/details/106610486/</a:t>
            </a:r>
            <a:endParaRPr lang="en-US" altLang="zh-CN" dirty="0">
              <a:solidFill>
                <a:schemeClr val="accent2"/>
              </a:solidFill>
              <a:latin typeface="DengXian" panose="02010600030101010101" pitchFamily="2" charset="-122"/>
              <a:ea typeface="DengXian" panose="02010600030101010101" pitchFamily="2" charset="-122"/>
            </a:endParaRPr>
          </a:p>
          <a:p>
            <a:r>
              <a:rPr lang="zh-CN" altLang="en-US" dirty="0">
                <a:solidFill>
                  <a:srgbClr val="121212"/>
                </a:solidFill>
                <a:latin typeface="DengXian" panose="02010600030101010101" pitchFamily="2" charset="-122"/>
                <a:ea typeface="DengXian" panose="02010600030101010101" pitchFamily="2" charset="-122"/>
              </a:rPr>
              <a:t>维基百科</a:t>
            </a:r>
            <a:r>
              <a:rPr lang="en-US" altLang="zh-CN" dirty="0">
                <a:solidFill>
                  <a:srgbClr val="121212"/>
                </a:solidFill>
                <a:latin typeface="DengXian" panose="02010600030101010101" pitchFamily="2" charset="-122"/>
                <a:ea typeface="DengXian" panose="02010600030101010101" pitchFamily="2" charset="-122"/>
              </a:rPr>
              <a:t>-data lake </a:t>
            </a:r>
          </a:p>
          <a:p>
            <a:pPr lvl="1"/>
            <a:r>
              <a:rPr lang="en-US" altLang="zh-CN" dirty="0">
                <a:solidFill>
                  <a:schemeClr val="accent2"/>
                </a:solidFill>
                <a:latin typeface="DengXian" panose="02010600030101010101" pitchFamily="2" charset="-122"/>
                <a:ea typeface="DengXian" panose="02010600030101010101" pitchFamily="2" charset="-122"/>
                <a:hlinkClick r:id="rId4">
                  <a:extLst>
                    <a:ext uri="{A12FA001-AC4F-418D-AE19-62706E023703}">
                      <ahyp:hlinkClr xmlns:ahyp="http://schemas.microsoft.com/office/drawing/2018/hyperlinkcolor" val="tx"/>
                    </a:ext>
                  </a:extLst>
                </a:hlinkClick>
              </a:rPr>
              <a:t>https://en.wikipedia.org/wiki/Data_lake</a:t>
            </a:r>
            <a:endParaRPr lang="en-US" altLang="zh-CN" dirty="0">
              <a:solidFill>
                <a:schemeClr val="accent2"/>
              </a:solidFill>
              <a:latin typeface="DengXian" panose="02010600030101010101" pitchFamily="2" charset="-122"/>
              <a:ea typeface="DengXian" panose="02010600030101010101" pitchFamily="2" charset="-122"/>
            </a:endParaRPr>
          </a:p>
          <a:p>
            <a:r>
              <a:rPr lang="en-US" altLang="zh-CN" dirty="0">
                <a:solidFill>
                  <a:srgbClr val="121212"/>
                </a:solidFill>
                <a:latin typeface="DengXian" panose="02010600030101010101" pitchFamily="2" charset="-122"/>
                <a:ea typeface="DengXian" panose="02010600030101010101" pitchFamily="2" charset="-122"/>
              </a:rPr>
              <a:t>Delta lake </a:t>
            </a:r>
          </a:p>
          <a:p>
            <a:pPr lvl="1"/>
            <a:r>
              <a:rPr lang="en-US" altLang="zh-CN" dirty="0">
                <a:solidFill>
                  <a:schemeClr val="accent2"/>
                </a:solidFill>
                <a:latin typeface="DengXian" panose="02010600030101010101" pitchFamily="2" charset="-122"/>
                <a:ea typeface="DengXian" panose="02010600030101010101" pitchFamily="2" charset="-122"/>
                <a:hlinkClick r:id="rId5">
                  <a:extLst>
                    <a:ext uri="{A12FA001-AC4F-418D-AE19-62706E023703}">
                      <ahyp:hlinkClr xmlns:ahyp="http://schemas.microsoft.com/office/drawing/2018/hyperlinkcolor" val="tx"/>
                    </a:ext>
                  </a:extLst>
                </a:hlinkClick>
              </a:rPr>
              <a:t>https://delta.io/</a:t>
            </a:r>
            <a:endParaRPr lang="en-US" altLang="zh-CN" dirty="0">
              <a:solidFill>
                <a:schemeClr val="accent2"/>
              </a:solidFill>
              <a:latin typeface="DengXian" panose="02010600030101010101" pitchFamily="2" charset="-122"/>
              <a:ea typeface="DengXian" panose="02010600030101010101" pitchFamily="2" charset="-122"/>
            </a:endParaRPr>
          </a:p>
          <a:p>
            <a:r>
              <a:rPr lang="en-US" altLang="zh-CN" dirty="0">
                <a:solidFill>
                  <a:srgbClr val="121212"/>
                </a:solidFill>
                <a:latin typeface="DengXian" panose="02010600030101010101" pitchFamily="2" charset="-122"/>
                <a:ea typeface="DengXian" panose="02010600030101010101" pitchFamily="2" charset="-122"/>
              </a:rPr>
              <a:t>Apache </a:t>
            </a:r>
            <a:r>
              <a:rPr lang="en-US" altLang="zh-CN" dirty="0" err="1">
                <a:solidFill>
                  <a:srgbClr val="121212"/>
                </a:solidFill>
                <a:latin typeface="DengXian" panose="02010600030101010101" pitchFamily="2" charset="-122"/>
                <a:ea typeface="DengXian" panose="02010600030101010101" pitchFamily="2" charset="-122"/>
              </a:rPr>
              <a:t>hudi</a:t>
            </a:r>
            <a:r>
              <a:rPr lang="en-US" altLang="zh-CN" dirty="0">
                <a:solidFill>
                  <a:srgbClr val="121212"/>
                </a:solidFill>
                <a:latin typeface="DengXian" panose="02010600030101010101" pitchFamily="2" charset="-122"/>
                <a:ea typeface="DengXian" panose="02010600030101010101" pitchFamily="2" charset="-122"/>
              </a:rPr>
              <a:t> </a:t>
            </a:r>
          </a:p>
          <a:p>
            <a:pPr lvl="1"/>
            <a:r>
              <a:rPr lang="en-US" altLang="zh-CN" dirty="0">
                <a:solidFill>
                  <a:schemeClr val="accent2"/>
                </a:solidFill>
                <a:latin typeface="DengXian" panose="02010600030101010101" pitchFamily="2" charset="-122"/>
                <a:ea typeface="DengXian" panose="02010600030101010101" pitchFamily="2" charset="-122"/>
                <a:hlinkClick r:id="rId6">
                  <a:extLst>
                    <a:ext uri="{A12FA001-AC4F-418D-AE19-62706E023703}">
                      <ahyp:hlinkClr xmlns:ahyp="http://schemas.microsoft.com/office/drawing/2018/hyperlinkcolor" val="tx"/>
                    </a:ext>
                  </a:extLst>
                </a:hlinkClick>
              </a:rPr>
              <a:t>https://hudi.apache.org/</a:t>
            </a:r>
            <a:endParaRPr lang="en-US" altLang="zh-CN" dirty="0">
              <a:solidFill>
                <a:schemeClr val="accent2"/>
              </a:solidFill>
              <a:latin typeface="DengXian" panose="02010600030101010101" pitchFamily="2" charset="-122"/>
              <a:ea typeface="DengXian" panose="02010600030101010101" pitchFamily="2" charset="-122"/>
            </a:endParaRPr>
          </a:p>
          <a:p>
            <a:r>
              <a:rPr lang="en-US" altLang="zh-CN" dirty="0">
                <a:solidFill>
                  <a:srgbClr val="121212"/>
                </a:solidFill>
                <a:latin typeface="DengXian" panose="02010600030101010101" pitchFamily="2" charset="-122"/>
                <a:ea typeface="DengXian" panose="02010600030101010101" pitchFamily="2" charset="-122"/>
              </a:rPr>
              <a:t>Apache Iceberg </a:t>
            </a:r>
          </a:p>
          <a:p>
            <a:pPr lvl="1"/>
            <a:r>
              <a:rPr lang="en-US" altLang="zh-CN" dirty="0">
                <a:solidFill>
                  <a:schemeClr val="accent2"/>
                </a:solidFill>
                <a:latin typeface="DengXian" panose="02010600030101010101" pitchFamily="2" charset="-122"/>
                <a:ea typeface="DengXian" panose="02010600030101010101" pitchFamily="2" charset="-122"/>
                <a:hlinkClick r:id="rId7">
                  <a:extLst>
                    <a:ext uri="{A12FA001-AC4F-418D-AE19-62706E023703}">
                      <ahyp:hlinkClr xmlns:ahyp="http://schemas.microsoft.com/office/drawing/2018/hyperlinkcolor" val="tx"/>
                    </a:ext>
                  </a:extLst>
                </a:hlinkClick>
              </a:rPr>
              <a:t>https://iceberg.apache.org/</a:t>
            </a:r>
            <a:endParaRPr lang="en-US" altLang="zh-CN" dirty="0">
              <a:solidFill>
                <a:schemeClr val="accent2"/>
              </a:solidFill>
              <a:latin typeface="DengXian" panose="02010600030101010101" pitchFamily="2" charset="-122"/>
              <a:ea typeface="DengXian" panose="02010600030101010101" pitchFamily="2" charset="-122"/>
            </a:endParaRPr>
          </a:p>
          <a:p>
            <a:pPr marL="257175" lvl="1" indent="-257175">
              <a:buFont typeface="Arial" pitchFamily="34" charset="0"/>
              <a:buChar char="•"/>
            </a:pPr>
            <a:r>
              <a:rPr lang="en-US" altLang="zh-CN" sz="1800" dirty="0">
                <a:solidFill>
                  <a:srgbClr val="121212"/>
                </a:solidFill>
                <a:latin typeface="DengXian" panose="02010600030101010101" pitchFamily="2" charset="-122"/>
                <a:ea typeface="DengXian" panose="02010600030101010101" pitchFamily="2" charset="-122"/>
              </a:rPr>
              <a:t>What is Data Lake</a:t>
            </a:r>
          </a:p>
          <a:p>
            <a:pPr lvl="1"/>
            <a:r>
              <a:rPr lang="en-US" altLang="zh-CN" sz="1500" dirty="0">
                <a:solidFill>
                  <a:srgbClr val="121212"/>
                </a:solidFill>
                <a:latin typeface="DengXian" panose="02010600030101010101" pitchFamily="2" charset="-122"/>
                <a:ea typeface="DengXian" panose="02010600030101010101" pitchFamily="2" charset="-122"/>
                <a:hlinkClick r:id="rId8"/>
              </a:rPr>
              <a:t>https://cloud.google.com/learn/what-is-a-data-lake</a:t>
            </a:r>
            <a:r>
              <a:rPr lang="zh-CN" altLang="en-US" sz="1500" dirty="0">
                <a:solidFill>
                  <a:srgbClr val="121212"/>
                </a:solidFill>
                <a:latin typeface="DengXian" panose="02010600030101010101" pitchFamily="2" charset="-122"/>
                <a:ea typeface="DengXian" panose="02010600030101010101" pitchFamily="2" charset="-122"/>
              </a:rPr>
              <a:t> </a:t>
            </a:r>
            <a:endParaRPr lang="en-US" altLang="zh-CN" sz="1500" dirty="0">
              <a:solidFill>
                <a:srgbClr val="121212"/>
              </a:solidFill>
              <a:latin typeface="DengXian" panose="02010600030101010101" pitchFamily="2" charset="-122"/>
              <a:ea typeface="DengXian" panose="02010600030101010101" pitchFamily="2" charset="-122"/>
              <a:hlinkClick r:id="rId9">
                <a:extLst>
                  <a:ext uri="{A12FA001-AC4F-418D-AE19-62706E023703}">
                    <ahyp:hlinkClr xmlns:ahyp="http://schemas.microsoft.com/office/drawing/2018/hyperlinkcolor" val="tx"/>
                  </a:ext>
                </a:extLst>
              </a:hlinkClick>
            </a:endParaRPr>
          </a:p>
          <a:p>
            <a:pPr lvl="1"/>
            <a:r>
              <a:rPr lang="en-US" altLang="zh-CN" dirty="0">
                <a:solidFill>
                  <a:schemeClr val="accent2"/>
                </a:solidFill>
                <a:latin typeface="DengXian" panose="02010600030101010101" pitchFamily="2" charset="-122"/>
                <a:ea typeface="DengXian" panose="02010600030101010101" pitchFamily="2" charset="-122"/>
                <a:hlinkClick r:id="rId9"/>
              </a:rPr>
              <a:t>https://www.databricks.com/product/delta-lake-on-databricks</a:t>
            </a:r>
            <a:endParaRPr lang="en-US" altLang="zh-CN" dirty="0">
              <a:solidFill>
                <a:schemeClr val="accent2"/>
              </a:solidFill>
              <a:latin typeface="DengXian" panose="02010600030101010101" pitchFamily="2" charset="-122"/>
              <a:ea typeface="DengXian" panose="02010600030101010101" pitchFamily="2" charset="-122"/>
            </a:endParaRPr>
          </a:p>
          <a:p>
            <a:pPr lvl="1"/>
            <a:r>
              <a:rPr lang="en-US" altLang="zh-CN" dirty="0">
                <a:solidFill>
                  <a:schemeClr val="accent2"/>
                </a:solidFill>
                <a:latin typeface="DengXian" panose="02010600030101010101" pitchFamily="2" charset="-122"/>
                <a:ea typeface="DengXian" panose="02010600030101010101" pitchFamily="2" charset="-122"/>
                <a:hlinkClick r:id="rId10"/>
              </a:rPr>
              <a:t>https://aws.amazon.com/what-is/data-lake/?nc1=h_ls</a:t>
            </a:r>
            <a:r>
              <a:rPr lang="zh-CN" altLang="en-US" dirty="0">
                <a:solidFill>
                  <a:schemeClr val="accent2"/>
                </a:solidFill>
                <a:latin typeface="DengXian" panose="02010600030101010101" pitchFamily="2" charset="-122"/>
                <a:ea typeface="DengXian" panose="02010600030101010101" pitchFamily="2" charset="-122"/>
              </a:rPr>
              <a:t> </a:t>
            </a:r>
            <a:endParaRPr lang="en-US" altLang="zh-CN" dirty="0">
              <a:solidFill>
                <a:schemeClr val="accent2"/>
              </a:solidFill>
              <a:latin typeface="DengXian" panose="02010600030101010101" pitchFamily="2" charset="-122"/>
              <a:ea typeface="DengXian" panose="02010600030101010101" pitchFamily="2" charset="-122"/>
            </a:endParaRPr>
          </a:p>
          <a:p>
            <a:r>
              <a:rPr lang="en-US" altLang="zh-CN" dirty="0">
                <a:solidFill>
                  <a:srgbClr val="121212"/>
                </a:solidFill>
                <a:latin typeface="DengXian" panose="02010600030101010101" pitchFamily="2" charset="-122"/>
                <a:ea typeface="DengXian" panose="02010600030101010101" pitchFamily="2" charset="-122"/>
              </a:rPr>
              <a:t>Lakehouse: A New Generation of Open Platforms that Unify Data Warehousing and Advanced Analytics </a:t>
            </a:r>
          </a:p>
          <a:p>
            <a:pPr lvl="1"/>
            <a:r>
              <a:rPr lang="en-US" altLang="zh-CN" dirty="0">
                <a:solidFill>
                  <a:schemeClr val="accent2"/>
                </a:solidFill>
                <a:latin typeface="DengXian" panose="02010600030101010101" pitchFamily="2" charset="-122"/>
                <a:ea typeface="DengXian" panose="02010600030101010101" pitchFamily="2" charset="-122"/>
                <a:hlinkClick r:id="rId11">
                  <a:extLst>
                    <a:ext uri="{A12FA001-AC4F-418D-AE19-62706E023703}">
                      <ahyp:hlinkClr xmlns:ahyp="http://schemas.microsoft.com/office/drawing/2018/hyperlinkcolor" val="tx"/>
                    </a:ext>
                  </a:extLst>
                </a:hlinkClick>
              </a:rPr>
              <a:t>http://cidrdb.org/cidr2021/papers/cidr2021_paper17.pdf</a:t>
            </a:r>
            <a:endParaRPr lang="en-US" altLang="zh-CN" dirty="0">
              <a:solidFill>
                <a:schemeClr val="accent2"/>
              </a:solidFill>
              <a:latin typeface="DengXian" panose="02010600030101010101" pitchFamily="2" charset="-122"/>
              <a:ea typeface="DengXian" panose="02010600030101010101" pitchFamily="2" charset="-122"/>
            </a:endParaRPr>
          </a:p>
          <a:p>
            <a:r>
              <a:rPr lang="en" altLang="zh-CN" b="0" i="0" dirty="0">
                <a:solidFill>
                  <a:srgbClr val="323E48"/>
                </a:solidFill>
                <a:effectLst/>
                <a:latin typeface="Source Sans Pro" panose="020F0502020204030204" pitchFamily="34" charset="0"/>
              </a:rPr>
              <a:t>Data lake vs data warehouse</a:t>
            </a:r>
          </a:p>
          <a:p>
            <a:pPr lvl="1"/>
            <a:r>
              <a:rPr lang="en" altLang="zh-CN" dirty="0">
                <a:latin typeface="DengXian" panose="02010600030101010101" pitchFamily="2" charset="-122"/>
                <a:ea typeface="DengXian" panose="02010600030101010101" pitchFamily="2" charset="-122"/>
                <a:hlinkClick r:id="rId12"/>
              </a:rPr>
              <a:t>https://www.talend.com/resources/data-lake-vs-data-warehouse/</a:t>
            </a:r>
            <a:r>
              <a:rPr lang="zh-CN" altLang="en-US" dirty="0">
                <a:latin typeface="DengXian" panose="02010600030101010101" pitchFamily="2" charset="-122"/>
                <a:ea typeface="DengXian" panose="02010600030101010101" pitchFamily="2" charset="-122"/>
              </a:rPr>
              <a:t> </a:t>
            </a:r>
            <a:endParaRPr lang="en-US" altLang="zh-CN" dirty="0">
              <a:latin typeface="DengXian" panose="02010600030101010101" pitchFamily="2" charset="-122"/>
              <a:ea typeface="DengXian" panose="02010600030101010101" pitchFamily="2" charset="-122"/>
            </a:endParaRPr>
          </a:p>
          <a:p>
            <a:r>
              <a:rPr lang="en" altLang="zh-CN" dirty="0">
                <a:latin typeface="DengXian" panose="02010600030101010101" pitchFamily="2" charset="-122"/>
                <a:ea typeface="DengXian" panose="02010600030101010101" pitchFamily="2" charset="-122"/>
              </a:rPr>
              <a:t>Huang Z, Chen H, </a:t>
            </a:r>
            <a:r>
              <a:rPr lang="en" altLang="zh-CN" dirty="0" err="1">
                <a:latin typeface="DengXian" panose="02010600030101010101" pitchFamily="2" charset="-122"/>
                <a:ea typeface="DengXian" panose="02010600030101010101" pitchFamily="2" charset="-122"/>
              </a:rPr>
              <a:t>Gui</a:t>
            </a:r>
            <a:r>
              <a:rPr lang="en" altLang="zh-CN" dirty="0">
                <a:latin typeface="DengXian" panose="02010600030101010101" pitchFamily="2" charset="-122"/>
                <a:ea typeface="DengXian" panose="02010600030101010101" pitchFamily="2" charset="-122"/>
              </a:rPr>
              <a:t> L, et al. CEDS: Center-Edge Collaborative Data Service for Mobile IoT Data Management[C]//2022 IEEE International Conference on Web Services (ICWS). IEEE, 2022: 188-197</a:t>
            </a:r>
            <a:endParaRPr lang="zh-CN" altLang="en-US" dirty="0">
              <a:latin typeface="DengXian" panose="02010600030101010101" pitchFamily="2" charset="-122"/>
              <a:ea typeface="DengXian" panose="02010600030101010101" pitchFamily="2" charset="-122"/>
            </a:endParaRPr>
          </a:p>
          <a:p>
            <a:endParaRPr lang="zh-CN" altLang="en-US" dirty="0">
              <a:latin typeface="DengXian" panose="02010600030101010101" pitchFamily="2" charset="-122"/>
              <a:ea typeface="DengXian" panose="02010600030101010101" pitchFamily="2"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Tree>
    <p:extLst>
      <p:ext uri="{BB962C8B-B14F-4D97-AF65-F5344CB8AC3E}">
        <p14:creationId xmlns:p14="http://schemas.microsoft.com/office/powerpoint/2010/main" val="1961757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9946A-050F-CA09-2896-73FA85C3EEFE}"/>
              </a:ext>
            </a:extLst>
          </p:cNvPr>
          <p:cNvSpPr>
            <a:spLocks noGrp="1"/>
          </p:cNvSpPr>
          <p:nvPr>
            <p:ph type="title"/>
          </p:nvPr>
        </p:nvSpPr>
        <p:spPr/>
        <p:txBody>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Data</a:t>
            </a:r>
            <a:r>
              <a:rPr kumimoji="1" lang="zh-CN" altLang="en-US" dirty="0"/>
              <a:t> </a:t>
            </a:r>
            <a:r>
              <a:rPr kumimoji="1" lang="en-US" altLang="zh-CN" dirty="0"/>
              <a:t>Lake</a:t>
            </a:r>
            <a:r>
              <a:rPr kumimoji="1" lang="zh-CN" altLang="en-US" dirty="0"/>
              <a:t>？</a:t>
            </a:r>
          </a:p>
        </p:txBody>
      </p:sp>
      <p:sp>
        <p:nvSpPr>
          <p:cNvPr id="3" name="内容占位符 2">
            <a:extLst>
              <a:ext uri="{FF2B5EF4-FFF2-40B4-BE49-F238E27FC236}">
                <a16:creationId xmlns:a16="http://schemas.microsoft.com/office/drawing/2014/main" id="{4FB3F351-474E-F33D-FBE4-CEBE9E166466}"/>
              </a:ext>
            </a:extLst>
          </p:cNvPr>
          <p:cNvSpPr>
            <a:spLocks noGrp="1"/>
          </p:cNvSpPr>
          <p:nvPr>
            <p:ph idx="1"/>
          </p:nvPr>
        </p:nvSpPr>
        <p:spPr/>
        <p:txBody>
          <a:bodyPr/>
          <a:lstStyle/>
          <a:p>
            <a:r>
              <a:rPr kumimoji="1" lang="en" altLang="zh-CN" dirty="0"/>
              <a:t>A data lake is a system or repository of data stored in its natural/raw format, usually object blobs or files. </a:t>
            </a:r>
          </a:p>
          <a:p>
            <a:pPr lvl="1"/>
            <a:r>
              <a:rPr kumimoji="1" lang="en" altLang="zh-CN" dirty="0"/>
              <a:t>A data lake is usually a single store of data including raw copies of source system data, sensor data, social data etc., and transformed data used for tasks such as reporting, visualization, advanced analytics and machine learning. </a:t>
            </a:r>
          </a:p>
          <a:p>
            <a:pPr lvl="1"/>
            <a:r>
              <a:rPr kumimoji="1" lang="en" altLang="zh-CN" dirty="0"/>
              <a:t>A data lake can include structured data from relational databases (rows and columns), semi-structured data (CSV, logs, XML, JSON), unstructured data (emails, documents, PDFs) and binary data (images, audio, video).</a:t>
            </a:r>
          </a:p>
          <a:p>
            <a:pPr lvl="1"/>
            <a:r>
              <a:rPr kumimoji="1" lang="en" altLang="zh-CN" dirty="0"/>
              <a:t>A data lake can be established "on premises" (within an organization's data centers) or "in the cloud" (using cloud services from vendors such as Amazon, Microsoft, Oracle Cloud, or Google).</a:t>
            </a:r>
            <a:endParaRPr kumimoji="1" lang="zh-CN" altLang="en-US" dirty="0"/>
          </a:p>
        </p:txBody>
      </p:sp>
      <p:sp>
        <p:nvSpPr>
          <p:cNvPr id="4" name="灯片编号占位符 3">
            <a:extLst>
              <a:ext uri="{FF2B5EF4-FFF2-40B4-BE49-F238E27FC236}">
                <a16:creationId xmlns:a16="http://schemas.microsoft.com/office/drawing/2014/main" id="{0F761337-2D26-CB1A-27F8-6BC004833198}"/>
              </a:ext>
            </a:extLst>
          </p:cNvPr>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spTree>
    <p:extLst>
      <p:ext uri="{BB962C8B-B14F-4D97-AF65-F5344CB8AC3E}">
        <p14:creationId xmlns:p14="http://schemas.microsoft.com/office/powerpoint/2010/main" val="388984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B9689-C40E-6B44-FC54-2BBB295B1B58}"/>
              </a:ext>
            </a:extLst>
          </p:cNvPr>
          <p:cNvSpPr>
            <a:spLocks noGrp="1"/>
          </p:cNvSpPr>
          <p:nvPr>
            <p:ph type="title"/>
          </p:nvPr>
        </p:nvSpPr>
        <p:spPr/>
        <p:txBody>
          <a:bodyPr/>
          <a:lstStyle/>
          <a:p>
            <a:r>
              <a:rPr kumimoji="1" lang="en" altLang="zh-CN" dirty="0"/>
              <a:t>What is Delta Lake?</a:t>
            </a:r>
            <a:endParaRPr kumimoji="1" lang="zh-CN" altLang="en-US" dirty="0"/>
          </a:p>
        </p:txBody>
      </p:sp>
      <p:sp>
        <p:nvSpPr>
          <p:cNvPr id="3" name="内容占位符 2">
            <a:extLst>
              <a:ext uri="{FF2B5EF4-FFF2-40B4-BE49-F238E27FC236}">
                <a16:creationId xmlns:a16="http://schemas.microsoft.com/office/drawing/2014/main" id="{D4A4EE11-55FB-EA6E-922C-07E5FD03835C}"/>
              </a:ext>
            </a:extLst>
          </p:cNvPr>
          <p:cNvSpPr>
            <a:spLocks noGrp="1"/>
          </p:cNvSpPr>
          <p:nvPr>
            <p:ph idx="1"/>
          </p:nvPr>
        </p:nvSpPr>
        <p:spPr/>
        <p:txBody>
          <a:bodyPr/>
          <a:lstStyle/>
          <a:p>
            <a:r>
              <a:rPr kumimoji="1" lang="en" altLang="zh-CN" dirty="0"/>
              <a:t>A data lake is a centralized repository designed to store, process, and secure large amounts of </a:t>
            </a:r>
            <a:r>
              <a:rPr kumimoji="1" lang="en" altLang="zh-CN" dirty="0">
                <a:solidFill>
                  <a:srgbClr val="FF0000"/>
                </a:solidFill>
              </a:rPr>
              <a:t>structured</a:t>
            </a:r>
            <a:r>
              <a:rPr kumimoji="1" lang="en" altLang="zh-CN" dirty="0"/>
              <a:t>, </a:t>
            </a:r>
            <a:r>
              <a:rPr kumimoji="1" lang="en" altLang="zh-CN" dirty="0" err="1">
                <a:solidFill>
                  <a:srgbClr val="FF0000"/>
                </a:solidFill>
              </a:rPr>
              <a:t>semistructured</a:t>
            </a:r>
            <a:r>
              <a:rPr kumimoji="1" lang="en" altLang="zh-CN" dirty="0"/>
              <a:t>, and </a:t>
            </a:r>
            <a:r>
              <a:rPr kumimoji="1" lang="en" altLang="zh-CN" dirty="0">
                <a:solidFill>
                  <a:srgbClr val="FF0000"/>
                </a:solidFill>
              </a:rPr>
              <a:t>unstructured</a:t>
            </a:r>
            <a:r>
              <a:rPr kumimoji="1" lang="en" altLang="zh-CN" dirty="0"/>
              <a:t> data. </a:t>
            </a:r>
          </a:p>
          <a:p>
            <a:pPr lvl="1"/>
            <a:r>
              <a:rPr kumimoji="1" lang="en" altLang="zh-CN" dirty="0"/>
              <a:t>It can store data in its </a:t>
            </a:r>
            <a:r>
              <a:rPr kumimoji="1" lang="en" altLang="zh-CN" dirty="0">
                <a:solidFill>
                  <a:srgbClr val="FF0000"/>
                </a:solidFill>
              </a:rPr>
              <a:t>native format </a:t>
            </a:r>
            <a:r>
              <a:rPr kumimoji="1" lang="en" altLang="zh-CN" dirty="0"/>
              <a:t>and process any variety of it, ignoring size limits.</a:t>
            </a:r>
          </a:p>
          <a:p>
            <a:pPr lvl="1"/>
            <a:endParaRPr kumimoji="1" lang="en" altLang="zh-CN" dirty="0"/>
          </a:p>
          <a:p>
            <a:r>
              <a:rPr kumimoji="1" lang="en" altLang="zh-CN" dirty="0"/>
              <a:t>A data lake provides a scalable and secure platform that allows enterprises to: </a:t>
            </a:r>
          </a:p>
          <a:p>
            <a:pPr lvl="1"/>
            <a:r>
              <a:rPr kumimoji="1" lang="en" altLang="zh-CN" dirty="0"/>
              <a:t>ingest any data from any system at any speed—even if the data comes from on-premises, cloud, or edge-computing systems; </a:t>
            </a:r>
          </a:p>
          <a:p>
            <a:pPr lvl="1"/>
            <a:r>
              <a:rPr kumimoji="1" lang="en" altLang="zh-CN" dirty="0"/>
              <a:t>store any type or volume of data in full fidelity; </a:t>
            </a:r>
          </a:p>
          <a:p>
            <a:pPr lvl="1"/>
            <a:r>
              <a:rPr kumimoji="1" lang="en" altLang="zh-CN" dirty="0"/>
              <a:t>process data in real time or batch mode; </a:t>
            </a:r>
          </a:p>
          <a:p>
            <a:pPr lvl="1"/>
            <a:r>
              <a:rPr kumimoji="1" lang="en" altLang="zh-CN" dirty="0"/>
              <a:t>and analyze data using SQL, Python, R, or any other language, third-party data, or analytics application.</a:t>
            </a:r>
            <a:endParaRPr kumimoji="1" lang="zh-CN" altLang="en-US" dirty="0"/>
          </a:p>
        </p:txBody>
      </p:sp>
      <p:sp>
        <p:nvSpPr>
          <p:cNvPr id="4" name="灯片编号占位符 3">
            <a:extLst>
              <a:ext uri="{FF2B5EF4-FFF2-40B4-BE49-F238E27FC236}">
                <a16:creationId xmlns:a16="http://schemas.microsoft.com/office/drawing/2014/main" id="{DC146F06-09CC-DB83-A232-359CA785CED7}"/>
              </a:ext>
            </a:extLst>
          </p:cNvPr>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Tree>
    <p:extLst>
      <p:ext uri="{BB962C8B-B14F-4D97-AF65-F5344CB8AC3E}">
        <p14:creationId xmlns:p14="http://schemas.microsoft.com/office/powerpoint/2010/main" val="2640601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5CEBA-51BD-30C1-71C9-ACF53F421189}"/>
              </a:ext>
            </a:extLst>
          </p:cNvPr>
          <p:cNvSpPr>
            <a:spLocks noGrp="1"/>
          </p:cNvSpPr>
          <p:nvPr>
            <p:ph type="title"/>
          </p:nvPr>
        </p:nvSpPr>
        <p:spPr/>
        <p:txBody>
          <a:bodyPr/>
          <a:lstStyle/>
          <a:p>
            <a:r>
              <a:rPr kumimoji="1" lang="en" altLang="zh-CN" dirty="0"/>
              <a:t>Data lake vs data warehouse</a:t>
            </a:r>
            <a:endParaRPr kumimoji="1" lang="zh-CN" altLang="en-US" dirty="0"/>
          </a:p>
        </p:txBody>
      </p:sp>
      <p:sp>
        <p:nvSpPr>
          <p:cNvPr id="3" name="内容占位符 2">
            <a:extLst>
              <a:ext uri="{FF2B5EF4-FFF2-40B4-BE49-F238E27FC236}">
                <a16:creationId xmlns:a16="http://schemas.microsoft.com/office/drawing/2014/main" id="{C0380247-F2B7-8056-0002-61DFDE7B3AA2}"/>
              </a:ext>
            </a:extLst>
          </p:cNvPr>
          <p:cNvSpPr>
            <a:spLocks noGrp="1"/>
          </p:cNvSpPr>
          <p:nvPr>
            <p:ph idx="1"/>
          </p:nvPr>
        </p:nvSpPr>
        <p:spPr/>
        <p:txBody>
          <a:bodyPr/>
          <a:lstStyle/>
          <a:p>
            <a:r>
              <a:rPr kumimoji="1" lang="en" altLang="zh-CN" dirty="0"/>
              <a:t>Four key differences between a data lake and a data warehouse</a:t>
            </a:r>
          </a:p>
          <a:p>
            <a:endParaRPr kumimoji="1" lang="zh-CN" altLang="en-US" dirty="0"/>
          </a:p>
        </p:txBody>
      </p:sp>
      <p:sp>
        <p:nvSpPr>
          <p:cNvPr id="4" name="灯片编号占位符 3">
            <a:extLst>
              <a:ext uri="{FF2B5EF4-FFF2-40B4-BE49-F238E27FC236}">
                <a16:creationId xmlns:a16="http://schemas.microsoft.com/office/drawing/2014/main" id="{242DECD2-6033-E3F5-DFDD-2C514CBD865B}"/>
              </a:ext>
            </a:extLst>
          </p:cNvPr>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pic>
        <p:nvPicPr>
          <p:cNvPr id="5" name="图片 4">
            <a:extLst>
              <a:ext uri="{FF2B5EF4-FFF2-40B4-BE49-F238E27FC236}">
                <a16:creationId xmlns:a16="http://schemas.microsoft.com/office/drawing/2014/main" id="{CCB21BC1-E3D3-03D7-98E4-5F05C3FAD60A}"/>
              </a:ext>
            </a:extLst>
          </p:cNvPr>
          <p:cNvPicPr>
            <a:picLocks noChangeAspect="1"/>
          </p:cNvPicPr>
          <p:nvPr/>
        </p:nvPicPr>
        <p:blipFill>
          <a:blip r:embed="rId2"/>
          <a:stretch>
            <a:fillRect/>
          </a:stretch>
        </p:blipFill>
        <p:spPr>
          <a:xfrm>
            <a:off x="685800" y="1635646"/>
            <a:ext cx="7772400" cy="2521619"/>
          </a:xfrm>
          <a:prstGeom prst="rect">
            <a:avLst/>
          </a:prstGeom>
        </p:spPr>
      </p:pic>
    </p:spTree>
    <p:extLst>
      <p:ext uri="{BB962C8B-B14F-4D97-AF65-F5344CB8AC3E}">
        <p14:creationId xmlns:p14="http://schemas.microsoft.com/office/powerpoint/2010/main" val="3623281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02890-7EF7-A844-8FCA-F66BDC92F04C}"/>
              </a:ext>
            </a:extLst>
          </p:cNvPr>
          <p:cNvSpPr>
            <a:spLocks noGrp="1"/>
          </p:cNvSpPr>
          <p:nvPr>
            <p:ph type="title"/>
          </p:nvPr>
        </p:nvSpPr>
        <p:spPr/>
        <p:txBody>
          <a:bodyPr/>
          <a:lstStyle/>
          <a:p>
            <a:r>
              <a:rPr kumimoji="1" lang="en-US" altLang="zh-CN" dirty="0"/>
              <a:t>Data</a:t>
            </a:r>
            <a:r>
              <a:rPr kumimoji="1" lang="zh-CN" altLang="en-US" dirty="0"/>
              <a:t> </a:t>
            </a:r>
            <a:r>
              <a:rPr kumimoji="1" lang="en-US" altLang="zh-CN" dirty="0"/>
              <a:t>Lake</a:t>
            </a:r>
            <a:r>
              <a:rPr kumimoji="1" lang="zh-CN" altLang="en-US" dirty="0"/>
              <a:t> </a:t>
            </a:r>
            <a:r>
              <a:rPr kumimoji="1" lang="en-US" altLang="zh-CN" dirty="0"/>
              <a:t>–</a:t>
            </a:r>
            <a:r>
              <a:rPr kumimoji="1" lang="zh-CN" altLang="en-US" dirty="0"/>
              <a:t> 演化历程</a:t>
            </a:r>
          </a:p>
        </p:txBody>
      </p:sp>
      <p:sp>
        <p:nvSpPr>
          <p:cNvPr id="3" name="内容占位符 2">
            <a:extLst>
              <a:ext uri="{FF2B5EF4-FFF2-40B4-BE49-F238E27FC236}">
                <a16:creationId xmlns:a16="http://schemas.microsoft.com/office/drawing/2014/main" id="{35C5EED1-69D4-014A-A45E-E8FBFF647A98}"/>
              </a:ext>
            </a:extLst>
          </p:cNvPr>
          <p:cNvSpPr>
            <a:spLocks noGrp="1"/>
          </p:cNvSpPr>
          <p:nvPr>
            <p:ph idx="1"/>
          </p:nvPr>
        </p:nvSpPr>
        <p:spPr/>
        <p:txBody>
          <a:bodyPr/>
          <a:lstStyle/>
          <a:p>
            <a:r>
              <a:rPr lang="zh-CN" altLang="en-US" dirty="0">
                <a:latin typeface="DengXian" panose="02010600030101010101" pitchFamily="2" charset="-122"/>
                <a:ea typeface="DengXian" panose="02010600030101010101" pitchFamily="2" charset="-122"/>
                <a:cs typeface="Times New Roman" panose="02020603050405020304" pitchFamily="18" charset="0"/>
              </a:rPr>
              <a:t>以</a:t>
            </a:r>
            <a:r>
              <a:rPr lang="en-US" altLang="zh-CN" dirty="0">
                <a:latin typeface="DengXian" panose="02010600030101010101" pitchFamily="2" charset="-122"/>
                <a:ea typeface="DengXian" panose="02010600030101010101" pitchFamily="2" charset="-122"/>
                <a:cs typeface="Times New Roman" panose="02020603050405020304" pitchFamily="18" charset="0"/>
              </a:rPr>
              <a:t>HDFS</a:t>
            </a:r>
            <a:r>
              <a:rPr lang="zh-CN" altLang="en-US" dirty="0">
                <a:latin typeface="DengXian" panose="02010600030101010101" pitchFamily="2" charset="-122"/>
                <a:ea typeface="DengXian" panose="02010600030101010101" pitchFamily="2" charset="-122"/>
                <a:cs typeface="Times New Roman" panose="02020603050405020304" pitchFamily="18" charset="0"/>
              </a:rPr>
              <a:t>为核心存储，以</a:t>
            </a:r>
            <a:r>
              <a:rPr lang="en-US" altLang="zh-CN" dirty="0">
                <a:latin typeface="DengXian" panose="02010600030101010101" pitchFamily="2" charset="-122"/>
                <a:ea typeface="DengXian" panose="02010600030101010101" pitchFamily="2" charset="-122"/>
                <a:cs typeface="Times New Roman" panose="02020603050405020304" pitchFamily="18" charset="0"/>
              </a:rPr>
              <a:t>MapReduce</a:t>
            </a:r>
            <a:r>
              <a:rPr lang="zh-CN" altLang="en-US" dirty="0">
                <a:latin typeface="DengXian" panose="02010600030101010101" pitchFamily="2" charset="-122"/>
                <a:ea typeface="DengXian" panose="02010600030101010101" pitchFamily="2" charset="-122"/>
                <a:cs typeface="Times New Roman" panose="02020603050405020304" pitchFamily="18" charset="0"/>
              </a:rPr>
              <a:t>为基本计算模型</a:t>
            </a:r>
            <a:endParaRPr lang="en-US" altLang="zh-CN" dirty="0">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a:extLst>
              <a:ext uri="{FF2B5EF4-FFF2-40B4-BE49-F238E27FC236}">
                <a16:creationId xmlns:a16="http://schemas.microsoft.com/office/drawing/2014/main" id="{A896B5EE-B755-DA43-95C1-40524C450CDE}"/>
              </a:ext>
            </a:extLst>
          </p:cNvPr>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pic>
        <p:nvPicPr>
          <p:cNvPr id="5" name="图片 4">
            <a:extLst>
              <a:ext uri="{FF2B5EF4-FFF2-40B4-BE49-F238E27FC236}">
                <a16:creationId xmlns:a16="http://schemas.microsoft.com/office/drawing/2014/main" id="{04270872-7705-A040-994A-A4AEC434C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147" y="1383728"/>
            <a:ext cx="5679706" cy="3402269"/>
          </a:xfrm>
          <a:prstGeom prst="rect">
            <a:avLst/>
          </a:prstGeom>
        </p:spPr>
      </p:pic>
    </p:spTree>
    <p:extLst>
      <p:ext uri="{BB962C8B-B14F-4D97-AF65-F5344CB8AC3E}">
        <p14:creationId xmlns:p14="http://schemas.microsoft.com/office/powerpoint/2010/main" val="2781176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02890-7EF7-A844-8FCA-F66BDC92F04C}"/>
              </a:ext>
            </a:extLst>
          </p:cNvPr>
          <p:cNvSpPr>
            <a:spLocks noGrp="1"/>
          </p:cNvSpPr>
          <p:nvPr>
            <p:ph type="title"/>
          </p:nvPr>
        </p:nvSpPr>
        <p:spPr/>
        <p:txBody>
          <a:bodyPr/>
          <a:lstStyle/>
          <a:p>
            <a:r>
              <a:rPr kumimoji="1" lang="en-US" altLang="zh-CN" dirty="0"/>
              <a:t>Data</a:t>
            </a:r>
            <a:r>
              <a:rPr kumimoji="1" lang="zh-CN" altLang="en-US" dirty="0"/>
              <a:t> </a:t>
            </a:r>
            <a:r>
              <a:rPr kumimoji="1" lang="en-US" altLang="zh-CN" dirty="0"/>
              <a:t>Lake</a:t>
            </a:r>
            <a:r>
              <a:rPr kumimoji="1" lang="zh-CN" altLang="en-US" dirty="0"/>
              <a:t> </a:t>
            </a:r>
            <a:r>
              <a:rPr kumimoji="1" lang="en-US" altLang="zh-CN" dirty="0"/>
              <a:t>–</a:t>
            </a:r>
            <a:r>
              <a:rPr kumimoji="1" lang="zh-CN" altLang="en-US" dirty="0"/>
              <a:t> 演化历程</a:t>
            </a:r>
          </a:p>
        </p:txBody>
      </p:sp>
      <p:sp>
        <p:nvSpPr>
          <p:cNvPr id="3" name="内容占位符 2">
            <a:extLst>
              <a:ext uri="{FF2B5EF4-FFF2-40B4-BE49-F238E27FC236}">
                <a16:creationId xmlns:a16="http://schemas.microsoft.com/office/drawing/2014/main" id="{35C5EED1-69D4-014A-A45E-E8FBFF647A98}"/>
              </a:ext>
            </a:extLst>
          </p:cNvPr>
          <p:cNvSpPr>
            <a:spLocks noGrp="1"/>
          </p:cNvSpPr>
          <p:nvPr>
            <p:ph idx="1"/>
          </p:nvPr>
        </p:nvSpPr>
        <p:spPr/>
        <p:txBody>
          <a:bodyPr/>
          <a:lstStyle/>
          <a:p>
            <a:r>
              <a:rPr lang="en-US" altLang="zh-CN" dirty="0">
                <a:latin typeface="DengXian" panose="02010600030101010101" pitchFamily="2" charset="-122"/>
                <a:ea typeface="DengXian" panose="02010600030101010101" pitchFamily="2" charset="-122"/>
                <a:cs typeface="Times New Roman" panose="02020603050405020304" pitchFamily="18" charset="0"/>
              </a:rPr>
              <a:t>HDFS</a:t>
            </a:r>
            <a:r>
              <a:rPr lang="zh-CN" altLang="en-US" dirty="0">
                <a:latin typeface="DengXian" panose="02010600030101010101" pitchFamily="2" charset="-122"/>
                <a:ea typeface="DengXian" panose="02010600030101010101" pitchFamily="2" charset="-122"/>
                <a:cs typeface="Times New Roman" panose="02020603050405020304" pitchFamily="18" charset="0"/>
              </a:rPr>
              <a:t>批处理无法满足实时性要求高的场景，因此产生了</a:t>
            </a:r>
            <a:r>
              <a:rPr lang="en-US" altLang="zh-CN" dirty="0">
                <a:latin typeface="DengXian" panose="02010600030101010101" pitchFamily="2" charset="-122"/>
                <a:ea typeface="DengXian" panose="02010600030101010101" pitchFamily="2" charset="-122"/>
                <a:cs typeface="Times New Roman" panose="02020603050405020304" pitchFamily="18" charset="0"/>
              </a:rPr>
              <a:t>lambda</a:t>
            </a:r>
            <a:r>
              <a:rPr lang="zh-CN" altLang="en-US" dirty="0">
                <a:latin typeface="DengXian" panose="02010600030101010101" pitchFamily="2" charset="-122"/>
                <a:ea typeface="DengXian" panose="02010600030101010101" pitchFamily="2" charset="-122"/>
                <a:cs typeface="Times New Roman" panose="02020603050405020304" pitchFamily="18" charset="0"/>
              </a:rPr>
              <a:t>架构“流批一体”</a:t>
            </a:r>
            <a:endParaRPr lang="en-US" altLang="zh-CN" dirty="0">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A896B5EE-B755-DA43-95C1-40524C450CDE}"/>
              </a:ext>
            </a:extLst>
          </p:cNvPr>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pic>
        <p:nvPicPr>
          <p:cNvPr id="6" name="图片 5">
            <a:extLst>
              <a:ext uri="{FF2B5EF4-FFF2-40B4-BE49-F238E27FC236}">
                <a16:creationId xmlns:a16="http://schemas.microsoft.com/office/drawing/2014/main" id="{4E52F58B-1552-9C43-84D9-EC630E6E9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162451"/>
            <a:ext cx="5616623" cy="3677552"/>
          </a:xfrm>
          <a:prstGeom prst="rect">
            <a:avLst/>
          </a:prstGeom>
        </p:spPr>
      </p:pic>
    </p:spTree>
    <p:extLst>
      <p:ext uri="{BB962C8B-B14F-4D97-AF65-F5344CB8AC3E}">
        <p14:creationId xmlns:p14="http://schemas.microsoft.com/office/powerpoint/2010/main" val="181165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02890-7EF7-A844-8FCA-F66BDC92F04C}"/>
              </a:ext>
            </a:extLst>
          </p:cNvPr>
          <p:cNvSpPr>
            <a:spLocks noGrp="1"/>
          </p:cNvSpPr>
          <p:nvPr>
            <p:ph type="title"/>
          </p:nvPr>
        </p:nvSpPr>
        <p:spPr/>
        <p:txBody>
          <a:bodyPr/>
          <a:lstStyle/>
          <a:p>
            <a:r>
              <a:rPr kumimoji="1" lang="en-US" altLang="zh-CN" dirty="0"/>
              <a:t>Data</a:t>
            </a:r>
            <a:r>
              <a:rPr kumimoji="1" lang="zh-CN" altLang="en-US" dirty="0"/>
              <a:t> </a:t>
            </a:r>
            <a:r>
              <a:rPr kumimoji="1" lang="en-US" altLang="zh-CN" dirty="0"/>
              <a:t>Lake</a:t>
            </a:r>
            <a:r>
              <a:rPr kumimoji="1" lang="zh-CN" altLang="en-US" dirty="0"/>
              <a:t> </a:t>
            </a:r>
            <a:r>
              <a:rPr kumimoji="1" lang="en-US" altLang="zh-CN" dirty="0"/>
              <a:t>–</a:t>
            </a:r>
            <a:r>
              <a:rPr kumimoji="1" lang="zh-CN" altLang="en-US" dirty="0"/>
              <a:t> 演化历程</a:t>
            </a:r>
          </a:p>
        </p:txBody>
      </p:sp>
      <p:sp>
        <p:nvSpPr>
          <p:cNvPr id="3" name="内容占位符 2">
            <a:extLst>
              <a:ext uri="{FF2B5EF4-FFF2-40B4-BE49-F238E27FC236}">
                <a16:creationId xmlns:a16="http://schemas.microsoft.com/office/drawing/2014/main" id="{35C5EED1-69D4-014A-A45E-E8FBFF647A98}"/>
              </a:ext>
            </a:extLst>
          </p:cNvPr>
          <p:cNvSpPr>
            <a:spLocks noGrp="1"/>
          </p:cNvSpPr>
          <p:nvPr>
            <p:ph idx="1"/>
          </p:nvPr>
        </p:nvSpPr>
        <p:spPr/>
        <p:txBody>
          <a:bodyPr/>
          <a:lstStyle/>
          <a:p>
            <a:r>
              <a:rPr lang="zh-CN" altLang="en-US" dirty="0">
                <a:latin typeface="DengXian" panose="02010600030101010101" pitchFamily="2" charset="-122"/>
                <a:ea typeface="DengXian" panose="02010600030101010101" pitchFamily="2" charset="-122"/>
                <a:cs typeface="Times New Roman" panose="02020603050405020304" pitchFamily="18" charset="0"/>
              </a:rPr>
              <a:t>加大流计算的并发性与“时间窗口”，统一流</a:t>
            </a:r>
            <a:r>
              <a:rPr lang="en-US" altLang="zh-CN" dirty="0">
                <a:latin typeface="DengXian" panose="02010600030101010101" pitchFamily="2" charset="-122"/>
                <a:ea typeface="DengXian" panose="02010600030101010101" pitchFamily="2" charset="-122"/>
                <a:cs typeface="Times New Roman" panose="02020603050405020304" pitchFamily="18" charset="0"/>
              </a:rPr>
              <a:t>/</a:t>
            </a:r>
            <a:r>
              <a:rPr lang="zh-CN" altLang="en-US" dirty="0">
                <a:latin typeface="DengXian" panose="02010600030101010101" pitchFamily="2" charset="-122"/>
                <a:ea typeface="DengXian" panose="02010600030101010101" pitchFamily="2" charset="-122"/>
                <a:cs typeface="Times New Roman" panose="02020603050405020304" pitchFamily="18" charset="0"/>
              </a:rPr>
              <a:t>批处理</a:t>
            </a:r>
            <a:endParaRPr lang="en-US" altLang="zh-CN" dirty="0">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A896B5EE-B755-DA43-95C1-40524C450CDE}"/>
              </a:ext>
            </a:extLst>
          </p:cNvPr>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pic>
        <p:nvPicPr>
          <p:cNvPr id="7" name="Picture 2">
            <a:extLst>
              <a:ext uri="{FF2B5EF4-FFF2-40B4-BE49-F238E27FC236}">
                <a16:creationId xmlns:a16="http://schemas.microsoft.com/office/drawing/2014/main" id="{CBA240B0-8183-0D4A-8C33-E3812DDCA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63638"/>
            <a:ext cx="5817830" cy="262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172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4BFFD-FEF8-7149-A4CA-3DCC40202209}"/>
              </a:ext>
            </a:extLst>
          </p:cNvPr>
          <p:cNvSpPr>
            <a:spLocks noGrp="1"/>
          </p:cNvSpPr>
          <p:nvPr>
            <p:ph type="title"/>
          </p:nvPr>
        </p:nvSpPr>
        <p:spPr/>
        <p:txBody>
          <a:bodyPr/>
          <a:lstStyle/>
          <a:p>
            <a:r>
              <a:rPr kumimoji="1" lang="zh-CN" altLang="en-US" dirty="0"/>
              <a:t>数据湖架构</a:t>
            </a:r>
          </a:p>
        </p:txBody>
      </p:sp>
      <p:sp>
        <p:nvSpPr>
          <p:cNvPr id="4" name="灯片编号占位符 3">
            <a:extLst>
              <a:ext uri="{FF2B5EF4-FFF2-40B4-BE49-F238E27FC236}">
                <a16:creationId xmlns:a16="http://schemas.microsoft.com/office/drawing/2014/main" id="{18BC7563-1A0F-C341-86BB-8D186CAA5909}"/>
              </a:ext>
            </a:extLst>
          </p:cNvPr>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pic>
        <p:nvPicPr>
          <p:cNvPr id="5" name="Picture 2">
            <a:extLst>
              <a:ext uri="{FF2B5EF4-FFF2-40B4-BE49-F238E27FC236}">
                <a16:creationId xmlns:a16="http://schemas.microsoft.com/office/drawing/2014/main" id="{1553D126-5AAA-E541-8528-41C63C11F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019" y="789552"/>
            <a:ext cx="7103961" cy="383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724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35951</TotalTime>
  <Words>1131</Words>
  <Application>Microsoft Macintosh PowerPoint</Application>
  <PresentationFormat>全屏显示(16:9)</PresentationFormat>
  <Paragraphs>189</Paragraphs>
  <Slides>26</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DengXian</vt:lpstr>
      <vt:lpstr>微软雅黑</vt:lpstr>
      <vt:lpstr>Arial</vt:lpstr>
      <vt:lpstr>Calibri</vt:lpstr>
      <vt:lpstr>Cambria</vt:lpstr>
      <vt:lpstr>Source Sans Pro</vt:lpstr>
      <vt:lpstr>Tahoma</vt:lpstr>
      <vt:lpstr>Times New Roman</vt:lpstr>
      <vt:lpstr>Office 主题​​</vt:lpstr>
      <vt:lpstr>Architecture of Enterprise Applications 20 Data Lake </vt:lpstr>
      <vt:lpstr>Contents and Objectives</vt:lpstr>
      <vt:lpstr>What is Data Lake？</vt:lpstr>
      <vt:lpstr>What is Delta Lake?</vt:lpstr>
      <vt:lpstr>Data lake vs data warehouse</vt:lpstr>
      <vt:lpstr>Data Lake – 演化历程</vt:lpstr>
      <vt:lpstr>Data Lake – 演化历程</vt:lpstr>
      <vt:lpstr>Data Lake – 演化历程</vt:lpstr>
      <vt:lpstr>数据湖架构</vt:lpstr>
      <vt:lpstr>Evolution of data platform architectures </vt:lpstr>
      <vt:lpstr>Example Lakehouse system design </vt:lpstr>
      <vt:lpstr>Lakehouse</vt:lpstr>
      <vt:lpstr>Lakehouse</vt:lpstr>
      <vt:lpstr>Lakehouse</vt:lpstr>
      <vt:lpstr>云边融合数据存储服务</vt:lpstr>
      <vt:lpstr>云边融合数据存储服务</vt:lpstr>
      <vt:lpstr>云边融合数据存储服务</vt:lpstr>
      <vt:lpstr>云边融合数据存储服务</vt:lpstr>
      <vt:lpstr>云边融合数据存储服务</vt:lpstr>
      <vt:lpstr>云边融合数据存储服务</vt:lpstr>
      <vt:lpstr>云边融合数据存储服务</vt:lpstr>
      <vt:lpstr>云边融合数据存储服务</vt:lpstr>
      <vt:lpstr>云边融合数据存储服务</vt:lpstr>
      <vt:lpstr>云边融合数据存储服务</vt:lpstr>
      <vt:lpstr>References</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1856</cp:revision>
  <cp:lastPrinted>2017-04-16T23:56:44Z</cp:lastPrinted>
  <dcterms:created xsi:type="dcterms:W3CDTF">2011-12-13T14:18:46Z</dcterms:created>
  <dcterms:modified xsi:type="dcterms:W3CDTF">2023-11-19T13:35:04Z</dcterms:modified>
</cp:coreProperties>
</file>