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51"/>
  </p:notesMasterIdLst>
  <p:sldIdLst>
    <p:sldId id="256" r:id="rId2"/>
    <p:sldId id="390" r:id="rId3"/>
    <p:sldId id="531" r:id="rId4"/>
    <p:sldId id="392" r:id="rId5"/>
    <p:sldId id="532" r:id="rId6"/>
    <p:sldId id="394" r:id="rId7"/>
    <p:sldId id="395" r:id="rId8"/>
    <p:sldId id="398" r:id="rId9"/>
    <p:sldId id="399" r:id="rId10"/>
    <p:sldId id="536" r:id="rId11"/>
    <p:sldId id="412" r:id="rId12"/>
    <p:sldId id="414" r:id="rId13"/>
    <p:sldId id="413" r:id="rId14"/>
    <p:sldId id="537" r:id="rId15"/>
    <p:sldId id="538" r:id="rId16"/>
    <p:sldId id="418" r:id="rId17"/>
    <p:sldId id="419" r:id="rId18"/>
    <p:sldId id="539" r:id="rId19"/>
    <p:sldId id="417" r:id="rId20"/>
    <p:sldId id="540" r:id="rId21"/>
    <p:sldId id="541" r:id="rId22"/>
    <p:sldId id="543" r:id="rId23"/>
    <p:sldId id="544" r:id="rId24"/>
    <p:sldId id="400" r:id="rId25"/>
    <p:sldId id="401" r:id="rId26"/>
    <p:sldId id="402" r:id="rId27"/>
    <p:sldId id="403" r:id="rId28"/>
    <p:sldId id="404" r:id="rId29"/>
    <p:sldId id="405" r:id="rId30"/>
    <p:sldId id="406" r:id="rId31"/>
    <p:sldId id="407" r:id="rId32"/>
    <p:sldId id="408" r:id="rId33"/>
    <p:sldId id="409" r:id="rId34"/>
    <p:sldId id="410" r:id="rId35"/>
    <p:sldId id="411" r:id="rId36"/>
    <p:sldId id="557" r:id="rId37"/>
    <p:sldId id="558" r:id="rId38"/>
    <p:sldId id="559" r:id="rId39"/>
    <p:sldId id="415" r:id="rId40"/>
    <p:sldId id="416" r:id="rId41"/>
    <p:sldId id="560" r:id="rId42"/>
    <p:sldId id="561" r:id="rId43"/>
    <p:sldId id="562" r:id="rId44"/>
    <p:sldId id="420" r:id="rId45"/>
    <p:sldId id="421" r:id="rId46"/>
    <p:sldId id="422" r:id="rId47"/>
    <p:sldId id="423" r:id="rId48"/>
    <p:sldId id="517" r:id="rId49"/>
    <p:sldId id="259" r:id="rId5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DBD8CF"/>
    <a:srgbClr val="C9C8B7"/>
    <a:srgbClr val="B9B799"/>
    <a:srgbClr val="A2F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62" autoAdjust="0"/>
    <p:restoredTop sz="80816" autoAdjust="0"/>
  </p:normalViewPr>
  <p:slideViewPr>
    <p:cSldViewPr>
      <p:cViewPr varScale="1">
        <p:scale>
          <a:sx n="136" d="100"/>
          <a:sy n="136" d="100"/>
        </p:scale>
        <p:origin x="1488" y="19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1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70D2F6-41A1-4FB9-8DEA-0C65FD35AB0D}" type="datetimeFigureOut">
              <a:rPr lang="zh-CN" altLang="en-US" smtClean="0"/>
              <a:t>2023/11/24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221B5-E10A-485A-AB8F-213CB661A8F5}" type="slidenum">
              <a:rPr lang="zh-CN" altLang="en-US" smtClean="0"/>
              <a:t>‹#›</a:t>
            </a:fld>
            <a:endParaRPr lang="zh-CN" altLang="en-US"/>
          </a:p>
        </p:txBody>
      </p:sp>
    </p:spTree>
    <p:extLst>
      <p:ext uri="{BB962C8B-B14F-4D97-AF65-F5344CB8AC3E}">
        <p14:creationId xmlns:p14="http://schemas.microsoft.com/office/powerpoint/2010/main" val="165787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3</a:t>
            </a:fld>
            <a:endParaRPr lang="zh-CN" altLang="en-US"/>
          </a:p>
        </p:txBody>
      </p:sp>
    </p:spTree>
    <p:extLst>
      <p:ext uri="{BB962C8B-B14F-4D97-AF65-F5344CB8AC3E}">
        <p14:creationId xmlns:p14="http://schemas.microsoft.com/office/powerpoint/2010/main" val="1746511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13</a:t>
            </a:fld>
            <a:endParaRPr lang="zh-CN" altLang="en-US"/>
          </a:p>
        </p:txBody>
      </p:sp>
    </p:spTree>
    <p:extLst>
      <p:ext uri="{BB962C8B-B14F-4D97-AF65-F5344CB8AC3E}">
        <p14:creationId xmlns:p14="http://schemas.microsoft.com/office/powerpoint/2010/main" val="642081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14</a:t>
            </a:fld>
            <a:endParaRPr lang="zh-CN" altLang="en-US"/>
          </a:p>
        </p:txBody>
      </p:sp>
    </p:spTree>
    <p:extLst>
      <p:ext uri="{BB962C8B-B14F-4D97-AF65-F5344CB8AC3E}">
        <p14:creationId xmlns:p14="http://schemas.microsoft.com/office/powerpoint/2010/main" val="1902719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15</a:t>
            </a:fld>
            <a:endParaRPr lang="zh-CN" altLang="en-US"/>
          </a:p>
        </p:txBody>
      </p:sp>
    </p:spTree>
    <p:extLst>
      <p:ext uri="{BB962C8B-B14F-4D97-AF65-F5344CB8AC3E}">
        <p14:creationId xmlns:p14="http://schemas.microsoft.com/office/powerpoint/2010/main" val="4120970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16</a:t>
            </a:fld>
            <a:endParaRPr lang="zh-CN" altLang="en-US"/>
          </a:p>
        </p:txBody>
      </p:sp>
    </p:spTree>
    <p:extLst>
      <p:ext uri="{BB962C8B-B14F-4D97-AF65-F5344CB8AC3E}">
        <p14:creationId xmlns:p14="http://schemas.microsoft.com/office/powerpoint/2010/main" val="3264234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sz="1200" b="1"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11221B5-E10A-485A-AB8F-213CB661A8F5}" type="slidenum">
              <a:rPr lang="zh-CN" altLang="en-US" smtClean="0"/>
              <a:t>17</a:t>
            </a:fld>
            <a:endParaRPr lang="zh-CN" altLang="en-US"/>
          </a:p>
        </p:txBody>
      </p:sp>
    </p:spTree>
    <p:extLst>
      <p:ext uri="{BB962C8B-B14F-4D97-AF65-F5344CB8AC3E}">
        <p14:creationId xmlns:p14="http://schemas.microsoft.com/office/powerpoint/2010/main" val="942536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err="1"/>
              <a:t>ip_hash</a:t>
            </a:r>
            <a:r>
              <a:rPr lang="en-US" altLang="zh-CN" dirty="0"/>
              <a:t>;</a:t>
            </a:r>
            <a:endParaRPr lang="en-US" altLang="zh-CN" sz="1200" b="1"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11221B5-E10A-485A-AB8F-213CB661A8F5}" type="slidenum">
              <a:rPr lang="zh-CN" altLang="en-US" smtClean="0"/>
              <a:t>18</a:t>
            </a:fld>
            <a:endParaRPr lang="zh-CN" altLang="en-US"/>
          </a:p>
        </p:txBody>
      </p:sp>
    </p:spTree>
    <p:extLst>
      <p:ext uri="{BB962C8B-B14F-4D97-AF65-F5344CB8AC3E}">
        <p14:creationId xmlns:p14="http://schemas.microsoft.com/office/powerpoint/2010/main" val="1733149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sz="1200" b="1"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11221B5-E10A-485A-AB8F-213CB661A8F5}" type="slidenum">
              <a:rPr lang="zh-CN" altLang="en-US" smtClean="0"/>
              <a:t>19</a:t>
            </a:fld>
            <a:endParaRPr lang="zh-CN" altLang="en-US"/>
          </a:p>
        </p:txBody>
      </p:sp>
    </p:spTree>
    <p:extLst>
      <p:ext uri="{BB962C8B-B14F-4D97-AF65-F5344CB8AC3E}">
        <p14:creationId xmlns:p14="http://schemas.microsoft.com/office/powerpoint/2010/main" val="568599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23</a:t>
            </a:fld>
            <a:endParaRPr lang="zh-CN" altLang="en-US"/>
          </a:p>
        </p:txBody>
      </p:sp>
    </p:spTree>
    <p:extLst>
      <p:ext uri="{BB962C8B-B14F-4D97-AF65-F5344CB8AC3E}">
        <p14:creationId xmlns:p14="http://schemas.microsoft.com/office/powerpoint/2010/main" val="1145223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24</a:t>
            </a:fld>
            <a:endParaRPr lang="zh-CN" altLang="en-US"/>
          </a:p>
        </p:txBody>
      </p:sp>
    </p:spTree>
    <p:extLst>
      <p:ext uri="{BB962C8B-B14F-4D97-AF65-F5344CB8AC3E}">
        <p14:creationId xmlns:p14="http://schemas.microsoft.com/office/powerpoint/2010/main" val="1857380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26</a:t>
            </a:fld>
            <a:endParaRPr lang="zh-CN" altLang="en-US"/>
          </a:p>
        </p:txBody>
      </p:sp>
    </p:spTree>
    <p:extLst>
      <p:ext uri="{BB962C8B-B14F-4D97-AF65-F5344CB8AC3E}">
        <p14:creationId xmlns:p14="http://schemas.microsoft.com/office/powerpoint/2010/main" val="1576383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4</a:t>
            </a:fld>
            <a:endParaRPr lang="zh-CN" altLang="en-US"/>
          </a:p>
        </p:txBody>
      </p:sp>
    </p:spTree>
    <p:extLst>
      <p:ext uri="{BB962C8B-B14F-4D97-AF65-F5344CB8AC3E}">
        <p14:creationId xmlns:p14="http://schemas.microsoft.com/office/powerpoint/2010/main" val="1321161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br>
              <a:rPr lang="en-US" altLang="zh-CN" dirty="0">
                <a:effectLst/>
              </a:rPr>
            </a:br>
            <a:endParaRPr lang="en-US" altLang="zh-CN" dirty="0">
              <a:effectLst/>
            </a:endParaRPr>
          </a:p>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33</a:t>
            </a:fld>
            <a:endParaRPr lang="zh-CN" altLang="en-US"/>
          </a:p>
        </p:txBody>
      </p:sp>
    </p:spTree>
    <p:extLst>
      <p:ext uri="{BB962C8B-B14F-4D97-AF65-F5344CB8AC3E}">
        <p14:creationId xmlns:p14="http://schemas.microsoft.com/office/powerpoint/2010/main" val="3756403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34</a:t>
            </a:fld>
            <a:endParaRPr lang="zh-CN" altLang="en-US"/>
          </a:p>
        </p:txBody>
      </p:sp>
    </p:spTree>
    <p:extLst>
      <p:ext uri="{BB962C8B-B14F-4D97-AF65-F5344CB8AC3E}">
        <p14:creationId xmlns:p14="http://schemas.microsoft.com/office/powerpoint/2010/main" val="3595623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en-US"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42</a:t>
            </a:fld>
            <a:endParaRPr lang="zh-CN" altLang="en-US"/>
          </a:p>
        </p:txBody>
      </p:sp>
    </p:spTree>
    <p:extLst>
      <p:ext uri="{BB962C8B-B14F-4D97-AF65-F5344CB8AC3E}">
        <p14:creationId xmlns:p14="http://schemas.microsoft.com/office/powerpoint/2010/main" val="317610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5</a:t>
            </a:fld>
            <a:endParaRPr lang="zh-CN" altLang="en-US"/>
          </a:p>
        </p:txBody>
      </p:sp>
    </p:spTree>
    <p:extLst>
      <p:ext uri="{BB962C8B-B14F-4D97-AF65-F5344CB8AC3E}">
        <p14:creationId xmlns:p14="http://schemas.microsoft.com/office/powerpoint/2010/main" val="1028720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6</a:t>
            </a:fld>
            <a:endParaRPr lang="zh-CN" altLang="en-US"/>
          </a:p>
        </p:txBody>
      </p:sp>
    </p:spTree>
    <p:extLst>
      <p:ext uri="{BB962C8B-B14F-4D97-AF65-F5344CB8AC3E}">
        <p14:creationId xmlns:p14="http://schemas.microsoft.com/office/powerpoint/2010/main" val="1158168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7</a:t>
            </a:fld>
            <a:endParaRPr lang="zh-CN" altLang="en-US"/>
          </a:p>
        </p:txBody>
      </p:sp>
    </p:spTree>
    <p:extLst>
      <p:ext uri="{BB962C8B-B14F-4D97-AF65-F5344CB8AC3E}">
        <p14:creationId xmlns:p14="http://schemas.microsoft.com/office/powerpoint/2010/main" val="2727857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8</a:t>
            </a:fld>
            <a:endParaRPr lang="zh-CN" altLang="en-US"/>
          </a:p>
        </p:txBody>
      </p:sp>
    </p:spTree>
    <p:extLst>
      <p:ext uri="{BB962C8B-B14F-4D97-AF65-F5344CB8AC3E}">
        <p14:creationId xmlns:p14="http://schemas.microsoft.com/office/powerpoint/2010/main" val="1972544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9</a:t>
            </a:fld>
            <a:endParaRPr lang="zh-CN" altLang="en-US"/>
          </a:p>
        </p:txBody>
      </p:sp>
    </p:spTree>
    <p:extLst>
      <p:ext uri="{BB962C8B-B14F-4D97-AF65-F5344CB8AC3E}">
        <p14:creationId xmlns:p14="http://schemas.microsoft.com/office/powerpoint/2010/main" val="302669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solidFill>
                  <a:srgbClr val="000000"/>
                </a:solidFill>
                <a:effectLst/>
                <a:latin typeface="Menlo" panose="020B0609030804020204" pitchFamily="49" charset="0"/>
              </a:rPr>
              <a:t>Brew install nginx</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solidFill>
                  <a:srgbClr val="000000"/>
                </a:solidFill>
                <a:effectLst/>
                <a:latin typeface="Menlo" panose="020B0609030804020204" pitchFamily="49" charset="0"/>
              </a:rPr>
              <a:t>/opt/homebrew/</a:t>
            </a:r>
            <a:r>
              <a:rPr lang="en" altLang="zh-CN" dirty="0" err="1">
                <a:solidFill>
                  <a:srgbClr val="000000"/>
                </a:solidFill>
                <a:effectLst/>
                <a:latin typeface="Menlo" panose="020B0609030804020204" pitchFamily="49" charset="0"/>
              </a:rPr>
              <a:t>etc</a:t>
            </a:r>
            <a:r>
              <a:rPr lang="en" altLang="zh-CN" dirty="0">
                <a:solidFill>
                  <a:srgbClr val="000000"/>
                </a:solidFill>
                <a:effectLst/>
                <a:latin typeface="Menlo" panose="020B0609030804020204" pitchFamily="49" charset="0"/>
              </a:rPr>
              <a:t>/nginx/</a:t>
            </a:r>
            <a:r>
              <a:rPr lang="en" altLang="zh-CN" dirty="0" err="1">
                <a:solidFill>
                  <a:srgbClr val="000000"/>
                </a:solidFill>
                <a:effectLst/>
                <a:latin typeface="Menlo" panose="020B0609030804020204" pitchFamily="49" charset="0"/>
              </a:rPr>
              <a:t>nginx.conf</a:t>
            </a:r>
            <a:endParaRPr lang="en" altLang="zh-CN" dirty="0">
              <a:solidFill>
                <a:srgbClr val="000000"/>
              </a:solidFill>
              <a:effectLst/>
              <a:latin typeface="Menlo" panose="020B0609030804020204" pitchFamily="49" charset="0"/>
            </a:endParaRPr>
          </a:p>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11</a:t>
            </a:fld>
            <a:endParaRPr lang="zh-CN" altLang="en-US"/>
          </a:p>
        </p:txBody>
      </p:sp>
    </p:spTree>
    <p:extLst>
      <p:ext uri="{BB962C8B-B14F-4D97-AF65-F5344CB8AC3E}">
        <p14:creationId xmlns:p14="http://schemas.microsoft.com/office/powerpoint/2010/main" val="2622085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12</a:t>
            </a:fld>
            <a:endParaRPr lang="zh-CN" altLang="en-US"/>
          </a:p>
        </p:txBody>
      </p:sp>
    </p:spTree>
    <p:extLst>
      <p:ext uri="{BB962C8B-B14F-4D97-AF65-F5344CB8AC3E}">
        <p14:creationId xmlns:p14="http://schemas.microsoft.com/office/powerpoint/2010/main" val="166897367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单圆角矩形 6"/>
          <p:cNvSpPr/>
          <p:nvPr userDrawn="1"/>
        </p:nvSpPr>
        <p:spPr>
          <a:xfrm>
            <a:off x="-34456" y="1059582"/>
            <a:ext cx="6084168" cy="1982405"/>
          </a:xfrm>
          <a:prstGeom prst="round1Rect">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17460" y="1271653"/>
            <a:ext cx="5490645" cy="1558265"/>
          </a:xfrm>
        </p:spPr>
        <p:txBody>
          <a:bodyPr anchor="ctr"/>
          <a:lstStyle>
            <a:lvl1pPr algn="l">
              <a:defRPr sz="4050" b="0" baseline="0">
                <a:effectLst>
                  <a:outerShdw blurRad="38100" dist="38100" dir="2700000" algn="tl">
                    <a:srgbClr val="000000">
                      <a:alpha val="43137"/>
                    </a:srgbClr>
                  </a:outerShdw>
                </a:effectLst>
              </a:defRPr>
            </a:lvl1pPr>
          </a:lstStyle>
          <a:p>
            <a:r>
              <a:rPr lang="zh-CN" altLang="en-US" dirty="0"/>
              <a:t>单击此处编辑母版标题样式</a:t>
            </a:r>
          </a:p>
        </p:txBody>
      </p:sp>
    </p:spTree>
    <p:extLst>
      <p:ext uri="{BB962C8B-B14F-4D97-AF65-F5344CB8AC3E}">
        <p14:creationId xmlns:p14="http://schemas.microsoft.com/office/powerpoint/2010/main" val="2891319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圆角矩形 6"/>
          <p:cNvSpPr/>
          <p:nvPr userDrawn="1"/>
        </p:nvSpPr>
        <p:spPr>
          <a:xfrm>
            <a:off x="571472" y="589345"/>
            <a:ext cx="8143932" cy="1982405"/>
          </a:xfrm>
          <a:prstGeom prst="roundRect">
            <a:avLst>
              <a:gd name="adj" fmla="val 6209"/>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757238" y="735546"/>
            <a:ext cx="7772400" cy="1674186"/>
          </a:xfrm>
        </p:spPr>
        <p:txBody>
          <a:bodyPr anchor="t"/>
          <a:lstStyle>
            <a:lvl1pPr algn="ctr">
              <a:defRPr sz="2100" b="0" baseline="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副标题 2"/>
          <p:cNvSpPr>
            <a:spLocks noGrp="1"/>
          </p:cNvSpPr>
          <p:nvPr>
            <p:ph type="subTitle" idx="1"/>
          </p:nvPr>
        </p:nvSpPr>
        <p:spPr>
          <a:xfrm>
            <a:off x="1443038" y="2895786"/>
            <a:ext cx="6400800" cy="1404156"/>
          </a:xfrm>
        </p:spPr>
        <p:txBody>
          <a:bodyPr anchor="t">
            <a:normAutofit/>
          </a:bodyPr>
          <a:lstStyle>
            <a:lvl1pPr marL="0" indent="0" algn="ctr">
              <a:buNone/>
              <a:defRPr sz="1200" baseline="0">
                <a:solidFill>
                  <a:schemeClr val="tx1"/>
                </a:solidFill>
                <a:latin typeface="Cambria" pitchFamily="18"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dirty="0"/>
              <a:t>单击此处编辑母版副标题样式</a:t>
            </a:r>
          </a:p>
        </p:txBody>
      </p:sp>
      <p:sp>
        <p:nvSpPr>
          <p:cNvPr id="14" name="矩形 13"/>
          <p:cNvSpPr/>
          <p:nvPr userDrawn="1"/>
        </p:nvSpPr>
        <p:spPr>
          <a:xfrm>
            <a:off x="-36512" y="4948014"/>
            <a:ext cx="9216000" cy="216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684418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25267285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10"/>
          </p:nvPr>
        </p:nvSpPr>
        <p:spPr/>
        <p:txBody>
          <a:bodyPr/>
          <a:lstStyle/>
          <a:p>
            <a:endParaRPr lang="zh-CN" altLang="en-US" dirty="0"/>
          </a:p>
        </p:txBody>
      </p:sp>
      <p:sp>
        <p:nvSpPr>
          <p:cNvPr id="11" name="页脚占位符 10"/>
          <p:cNvSpPr>
            <a:spLocks noGrp="1"/>
          </p:cNvSpPr>
          <p:nvPr>
            <p:ph type="ftr" sz="quarter" idx="11"/>
          </p:nvPr>
        </p:nvSpPr>
        <p:spPr/>
        <p:txBody>
          <a:bodyPr/>
          <a:lstStyle/>
          <a:p>
            <a:endParaRPr lang="zh-CN" altLang="en-US" dirty="0"/>
          </a:p>
        </p:txBody>
      </p:sp>
      <p:sp>
        <p:nvSpPr>
          <p:cNvPr id="12" name="灯片编号占位符 11"/>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3164611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9" name="日期占位符 8"/>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1533399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日期占位符 7"/>
          <p:cNvSpPr>
            <a:spLocks noGrp="1"/>
          </p:cNvSpPr>
          <p:nvPr>
            <p:ph type="dt" sz="half" idx="10"/>
          </p:nvPr>
        </p:nvSpPr>
        <p:spPr/>
        <p:txBody>
          <a:bodyPr/>
          <a:lstStyle/>
          <a:p>
            <a:endParaRPr lang="zh-CN" altLang="en-US" dirty="0"/>
          </a:p>
        </p:txBody>
      </p:sp>
      <p:sp>
        <p:nvSpPr>
          <p:cNvPr id="9" name="页脚占位符 8"/>
          <p:cNvSpPr>
            <a:spLocks noGrp="1"/>
          </p:cNvSpPr>
          <p:nvPr>
            <p:ph type="ftr" sz="quarter" idx="11"/>
          </p:nvPr>
        </p:nvSpPr>
        <p:spPr/>
        <p:txBody>
          <a:bodyPr/>
          <a:lstStyle/>
          <a:p>
            <a:endParaRPr lang="zh-CN" altLang="en-US" dirty="0"/>
          </a:p>
        </p:txBody>
      </p:sp>
      <p:sp>
        <p:nvSpPr>
          <p:cNvPr id="10" name="灯片编号占位符 9"/>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31378557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流程图: 延期 21"/>
          <p:cNvSpPr/>
          <p:nvPr userDrawn="1"/>
        </p:nvSpPr>
        <p:spPr>
          <a:xfrm rot="16200000">
            <a:off x="4420251" y="419751"/>
            <a:ext cx="303498" cy="9144000"/>
          </a:xfrm>
          <a:prstGeom prst="flowChartDelay">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20" name="矩形 19"/>
          <p:cNvSpPr/>
          <p:nvPr userDrawn="1"/>
        </p:nvSpPr>
        <p:spPr>
          <a:xfrm>
            <a:off x="0" y="0"/>
            <a:ext cx="9144000" cy="594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占位符 1"/>
          <p:cNvSpPr>
            <a:spLocks noGrp="1"/>
          </p:cNvSpPr>
          <p:nvPr>
            <p:ph type="title"/>
          </p:nvPr>
        </p:nvSpPr>
        <p:spPr>
          <a:xfrm>
            <a:off x="107504" y="105708"/>
            <a:ext cx="6817128" cy="413814"/>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107504" y="845073"/>
            <a:ext cx="8784976" cy="394092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07504" y="4948014"/>
            <a:ext cx="2026096" cy="189000"/>
          </a:xfrm>
          <a:prstGeom prst="rect">
            <a:avLst/>
          </a:prstGeom>
        </p:spPr>
        <p:txBody>
          <a:bodyPr vert="horz" lIns="91440" tIns="45720" rIns="91440" bIns="45720" rtlCol="0" anchor="ctr"/>
          <a:lstStyle>
            <a:lvl1pPr algn="l">
              <a:defRPr sz="900" baseline="0">
                <a:solidFill>
                  <a:schemeClr val="tx1">
                    <a:tint val="75000"/>
                  </a:schemeClr>
                </a:solidFill>
                <a:latin typeface="Tahoma" pitchFamily="34" charset="0"/>
                <a:ea typeface="新宋体" pitchFamily="49" charset="-122"/>
              </a:defRPr>
            </a:lvl1pPr>
          </a:lstStyle>
          <a:p>
            <a:endParaRPr lang="zh-CN" altLang="en-US" dirty="0"/>
          </a:p>
        </p:txBody>
      </p:sp>
      <p:sp>
        <p:nvSpPr>
          <p:cNvPr id="5" name="页脚占位符 4"/>
          <p:cNvSpPr>
            <a:spLocks noGrp="1"/>
          </p:cNvSpPr>
          <p:nvPr>
            <p:ph type="ftr" sz="quarter" idx="3"/>
          </p:nvPr>
        </p:nvSpPr>
        <p:spPr>
          <a:xfrm>
            <a:off x="6012160" y="4925087"/>
            <a:ext cx="2895600" cy="195486"/>
          </a:xfrm>
          <a:prstGeom prst="rect">
            <a:avLst/>
          </a:prstGeom>
        </p:spPr>
        <p:txBody>
          <a:bodyPr vert="horz" lIns="91440" tIns="45720" rIns="91440" bIns="45720" rtlCol="0" anchor="ctr"/>
          <a:lstStyle>
            <a:lvl1pPr algn="ctr">
              <a:defRPr sz="900" baseline="0">
                <a:solidFill>
                  <a:schemeClr val="tx1">
                    <a:tint val="75000"/>
                  </a:schemeClr>
                </a:solidFill>
                <a:latin typeface="Tahoma" pitchFamily="34" charset="0"/>
                <a:ea typeface="微软雅黑" pitchFamily="34" charset="-122"/>
              </a:defRPr>
            </a:lvl1pPr>
          </a:lstStyle>
          <a:p>
            <a:endParaRPr lang="zh-CN" altLang="en-US" dirty="0"/>
          </a:p>
        </p:txBody>
      </p:sp>
      <p:pic>
        <p:nvPicPr>
          <p:cNvPr id="1026" name="Picture 2" descr="C:\Users\Administrator\Desktop\REINS.png"/>
          <p:cNvPicPr>
            <a:picLocks noChangeAspect="1" noChangeArrowheads="1"/>
          </p:cNvPicPr>
          <p:nvPr userDrawn="1"/>
        </p:nvPicPr>
        <p:blipFill>
          <a:blip r:embed="rId8">
            <a:biLevel thresh="25000"/>
            <a:extLst>
              <a:ext uri="{28A0092B-C50C-407E-A947-70E740481C1C}">
                <a14:useLocalDpi xmlns:a14="http://schemas.microsoft.com/office/drawing/2010/main" val="0"/>
              </a:ext>
            </a:extLst>
          </a:blip>
          <a:srcRect/>
          <a:stretch>
            <a:fillRect/>
          </a:stretch>
        </p:blipFill>
        <p:spPr bwMode="auto">
          <a:xfrm>
            <a:off x="7344816" y="56257"/>
            <a:ext cx="1691680" cy="355253"/>
          </a:xfrm>
          <a:prstGeom prst="rect">
            <a:avLst/>
          </a:prstGeom>
          <a:noFill/>
          <a:ln w="9525">
            <a:noFill/>
            <a:prstDash val="solid"/>
          </a:ln>
          <a:effectLst>
            <a:outerShdw blurRad="50800" dist="38100" dir="8100000" algn="tr"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
        <p:nvSpPr>
          <p:cNvPr id="28" name="TextBox 27"/>
          <p:cNvSpPr txBox="1"/>
          <p:nvPr userDrawn="1"/>
        </p:nvSpPr>
        <p:spPr>
          <a:xfrm>
            <a:off x="6876256" y="400404"/>
            <a:ext cx="2232248" cy="196208"/>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altLang="zh-CN" sz="675" dirty="0" err="1">
                <a:solidFill>
                  <a:schemeClr val="bg1"/>
                </a:solidFill>
                <a:effectLst/>
                <a:latin typeface="Cambria" pitchFamily="18" charset="0"/>
              </a:rPr>
              <a:t>REliable</a:t>
            </a:r>
            <a:r>
              <a:rPr lang="en-US" altLang="zh-CN" sz="675" dirty="0">
                <a:solidFill>
                  <a:schemeClr val="bg1"/>
                </a:solidFill>
                <a:effectLst/>
                <a:latin typeface="Cambria" pitchFamily="18" charset="0"/>
              </a:rPr>
              <a:t>, </a:t>
            </a:r>
            <a:r>
              <a:rPr lang="en-US" altLang="zh-CN" sz="675" dirty="0" err="1">
                <a:solidFill>
                  <a:schemeClr val="bg1"/>
                </a:solidFill>
                <a:effectLst/>
                <a:latin typeface="Cambria" pitchFamily="18" charset="0"/>
              </a:rPr>
              <a:t>INtelligent</a:t>
            </a:r>
            <a:r>
              <a:rPr lang="en-US" altLang="zh-CN" sz="675" baseline="0" dirty="0">
                <a:solidFill>
                  <a:schemeClr val="bg1"/>
                </a:solidFill>
                <a:effectLst/>
                <a:latin typeface="Cambria" pitchFamily="18" charset="0"/>
              </a:rPr>
              <a:t> &amp; Scalable Systems</a:t>
            </a:r>
            <a:endParaRPr lang="zh-CN" altLang="en-US" sz="675" dirty="0">
              <a:solidFill>
                <a:schemeClr val="bg1"/>
              </a:solidFill>
              <a:effectLst/>
              <a:latin typeface="Cambria" pitchFamily="18" charset="0"/>
            </a:endParaRPr>
          </a:p>
        </p:txBody>
      </p:sp>
      <p:sp>
        <p:nvSpPr>
          <p:cNvPr id="31" name="矩形 30"/>
          <p:cNvSpPr/>
          <p:nvPr userDrawn="1"/>
        </p:nvSpPr>
        <p:spPr>
          <a:xfrm>
            <a:off x="6191250" y="575073"/>
            <a:ext cx="29527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600" dirty="0">
                <a:latin typeface="微软雅黑" pitchFamily="34" charset="-122"/>
                <a:ea typeface="微软雅黑" pitchFamily="34" charset="-122"/>
              </a:rPr>
              <a:t>                               </a:t>
            </a:r>
            <a:endParaRPr lang="zh-CN" altLang="en-US" sz="600" dirty="0">
              <a:solidFill>
                <a:schemeClr val="bg1"/>
              </a:solidFill>
              <a:effectLst/>
              <a:latin typeface="Cambria" pitchFamily="18" charset="0"/>
            </a:endParaRPr>
          </a:p>
        </p:txBody>
      </p:sp>
      <p:sp>
        <p:nvSpPr>
          <p:cNvPr id="32" name="矩形 31"/>
          <p:cNvSpPr/>
          <p:nvPr userDrawn="1"/>
        </p:nvSpPr>
        <p:spPr>
          <a:xfrm>
            <a:off x="4643438" y="575073"/>
            <a:ext cx="16192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3" name="矩形 32"/>
          <p:cNvSpPr/>
          <p:nvPr userDrawn="1"/>
        </p:nvSpPr>
        <p:spPr>
          <a:xfrm>
            <a:off x="3286125" y="575073"/>
            <a:ext cx="14033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4" name="矩形 33"/>
          <p:cNvSpPr/>
          <p:nvPr userDrawn="1"/>
        </p:nvSpPr>
        <p:spPr>
          <a:xfrm>
            <a:off x="2143125" y="575073"/>
            <a:ext cx="11874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5" name="矩形 34"/>
          <p:cNvSpPr/>
          <p:nvPr userDrawn="1"/>
        </p:nvSpPr>
        <p:spPr>
          <a:xfrm>
            <a:off x="1214438" y="575073"/>
            <a:ext cx="9715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6" name="矩形 35"/>
          <p:cNvSpPr/>
          <p:nvPr userDrawn="1"/>
        </p:nvSpPr>
        <p:spPr>
          <a:xfrm>
            <a:off x="500063" y="575073"/>
            <a:ext cx="7556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7" name="矩形 36"/>
          <p:cNvSpPr/>
          <p:nvPr userDrawn="1"/>
        </p:nvSpPr>
        <p:spPr>
          <a:xfrm>
            <a:off x="0" y="573882"/>
            <a:ext cx="539750" cy="1083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6" name="灯片编号占位符 5"/>
          <p:cNvSpPr>
            <a:spLocks noGrp="1"/>
          </p:cNvSpPr>
          <p:nvPr>
            <p:ph type="sldNum" sz="quarter" idx="4"/>
          </p:nvPr>
        </p:nvSpPr>
        <p:spPr>
          <a:xfrm>
            <a:off x="4067944" y="4894009"/>
            <a:ext cx="1008112" cy="234173"/>
          </a:xfrm>
          <a:prstGeom prst="rect">
            <a:avLst/>
          </a:prstGeom>
        </p:spPr>
        <p:txBody>
          <a:bodyPr vert="horz" lIns="91440" tIns="45720" rIns="91440" bIns="45720" rtlCol="0" anchor="ctr"/>
          <a:lstStyle>
            <a:lvl1pPr algn="ctr">
              <a:defRPr sz="1050" b="1" baseline="0">
                <a:solidFill>
                  <a:schemeClr val="bg1"/>
                </a:solidFill>
                <a:latin typeface="Tahoma" pitchFamily="34" charset="0"/>
                <a:ea typeface="微软雅黑" pitchFamily="34" charset="-122"/>
              </a:defRPr>
            </a:lvl1p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929226096"/>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50"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685800" rtl="0" eaLnBrk="1" latinLnBrk="0" hangingPunct="1">
        <a:spcBef>
          <a:spcPct val="0"/>
        </a:spcBef>
        <a:buNone/>
        <a:defRPr sz="2400" b="0" kern="1200" baseline="0">
          <a:solidFill>
            <a:schemeClr val="bg1"/>
          </a:solidFill>
          <a:effectLst>
            <a:outerShdw blurRad="38100" dist="38100" dir="2700000" algn="tl">
              <a:srgbClr val="000000">
                <a:alpha val="43137"/>
              </a:srgbClr>
            </a:outerShdw>
          </a:effectLst>
          <a:latin typeface="Tahoma" pitchFamily="34" charset="0"/>
          <a:ea typeface="微软雅黑" pitchFamily="34" charset="-122"/>
          <a:cs typeface="Tahoma" pitchFamily="34" charset="0"/>
        </a:defRPr>
      </a:lvl1pPr>
    </p:titleStyle>
    <p:bodyStyle>
      <a:lvl1pPr marL="257175" indent="-257175" algn="l" defTabSz="685800" rtl="0" eaLnBrk="1" latinLnBrk="0" hangingPunct="1">
        <a:spcBef>
          <a:spcPct val="20000"/>
        </a:spcBef>
        <a:buFont typeface="Arial" pitchFamily="34" charset="0"/>
        <a:buChar char="•"/>
        <a:defRPr sz="1800" kern="1200" baseline="0">
          <a:solidFill>
            <a:schemeClr val="tx1"/>
          </a:solidFill>
          <a:latin typeface="Cambria" pitchFamily="18" charset="0"/>
          <a:ea typeface="新宋体" pitchFamily="49" charset="-122"/>
          <a:cs typeface="+mn-cs"/>
        </a:defRPr>
      </a:lvl1pPr>
      <a:lvl2pPr marL="557213" indent="-214313" algn="l" defTabSz="685800" rtl="0" eaLnBrk="1" latinLnBrk="0" hangingPunct="1">
        <a:spcBef>
          <a:spcPct val="20000"/>
        </a:spcBef>
        <a:buFont typeface="Arial" pitchFamily="34" charset="0"/>
        <a:buChar char="–"/>
        <a:defRPr sz="1500" kern="1200" baseline="0">
          <a:solidFill>
            <a:schemeClr val="tx1"/>
          </a:solidFill>
          <a:latin typeface="Cambria" pitchFamily="18" charset="0"/>
          <a:ea typeface="新宋体" pitchFamily="49" charset="-122"/>
          <a:cs typeface="+mn-cs"/>
        </a:defRPr>
      </a:lvl2pPr>
      <a:lvl3pPr marL="857250" indent="-171450" algn="l" defTabSz="685800" rtl="0" eaLnBrk="1" latinLnBrk="0" hangingPunct="1">
        <a:spcBef>
          <a:spcPct val="20000"/>
        </a:spcBef>
        <a:buFont typeface="Arial" pitchFamily="34" charset="0"/>
        <a:buChar char="•"/>
        <a:defRPr sz="1350" kern="1200" baseline="0">
          <a:solidFill>
            <a:schemeClr val="tx1"/>
          </a:solidFill>
          <a:latin typeface="Cambria" pitchFamily="18" charset="0"/>
          <a:ea typeface="新宋体" pitchFamily="49" charset="-122"/>
          <a:cs typeface="+mn-cs"/>
        </a:defRPr>
      </a:lvl3pPr>
      <a:lvl4pPr marL="12001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4pPr>
      <a:lvl5pPr marL="15430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reins.se.sjtu.edu.cn/~chenhp"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nginx.com/cs/nginx-automattic.html" TargetMode="External"/><Relationship Id="rId3" Type="http://schemas.openxmlformats.org/officeDocument/2006/relationships/hyperlink" Target="http://www.mail.ru/" TargetMode="External"/><Relationship Id="rId7" Type="http://schemas.openxmlformats.org/officeDocument/2006/relationships/hyperlink" Target="https://signup.netflix.com/openconnect/software" TargetMode="External"/><Relationship Id="rId2" Type="http://schemas.openxmlformats.org/officeDocument/2006/relationships/hyperlink" Target="http://www.yandex.ru/" TargetMode="External"/><Relationship Id="rId1" Type="http://schemas.openxmlformats.org/officeDocument/2006/relationships/slideLayout" Target="../slideLayouts/slideLayout3.xml"/><Relationship Id="rId6" Type="http://schemas.openxmlformats.org/officeDocument/2006/relationships/hyperlink" Target="https://blogs.dropbox.com/tech/2017/09/optimizing-web-servers-for-high-throughput-and-low-latency/" TargetMode="External"/><Relationship Id="rId5" Type="http://schemas.openxmlformats.org/officeDocument/2006/relationships/hyperlink" Target="http://www.rambler.ru/" TargetMode="External"/><Relationship Id="rId4" Type="http://schemas.openxmlformats.org/officeDocument/2006/relationships/hyperlink" Target="http://vkontakte.ru/" TargetMode="External"/><Relationship Id="rId9" Type="http://schemas.openxmlformats.org/officeDocument/2006/relationships/hyperlink" Target="http://blog.fastmail.fm/2007/01/04/webimappop-frontend-proxies-changed-to-nginx/"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nginx.org/en/download.html"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8000/"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blog.csdn.net/meifannao789456/article/details/105083605" TargetMode="External"/><Relationship Id="rId2" Type="http://schemas.openxmlformats.org/officeDocument/2006/relationships/hyperlink" Target="http://nginx.org/en/docs/beginners_guide.html" TargetMode="External"/><Relationship Id="rId1" Type="http://schemas.openxmlformats.org/officeDocument/2006/relationships/slideLayout" Target="../slideLayouts/slideLayout3.xml"/><Relationship Id="rId6" Type="http://schemas.openxmlformats.org/officeDocument/2006/relationships/hyperlink" Target="https://dev.mysql.com/doc/mysql-shell/8.0/en/mysql-innodb-cluster.html" TargetMode="External"/><Relationship Id="rId5" Type="http://schemas.openxmlformats.org/officeDocument/2006/relationships/hyperlink" Target="https://blog.csdn.net/Pompeii/article/details/40262785" TargetMode="External"/><Relationship Id="rId4" Type="http://schemas.openxmlformats.org/officeDocument/2006/relationships/hyperlink" Target="https://blog.csdn.net/chali1314/article/details/113310981"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chor="ctr"/>
          <a:lstStyle/>
          <a:p>
            <a:r>
              <a:rPr lang="en-US" altLang="zh-CN" sz="2400" dirty="0"/>
              <a:t>Architecture of Enterprise Applications</a:t>
            </a:r>
            <a:r>
              <a:rPr lang="zh-Hans" altLang="en-US" sz="2400" dirty="0"/>
              <a:t> </a:t>
            </a:r>
            <a:r>
              <a:rPr lang="en-US" altLang="zh-CN" sz="2400" dirty="0"/>
              <a:t>21 </a:t>
            </a:r>
            <a:br>
              <a:rPr lang="en-US" altLang="zh-CN" sz="2400" dirty="0"/>
            </a:br>
            <a:r>
              <a:rPr lang="en-US" altLang="zh-CN" sz="2400" dirty="0"/>
              <a:t>Clustering</a:t>
            </a:r>
            <a:br>
              <a:rPr lang="en-US" altLang="zh-CN" sz="2400" dirty="0"/>
            </a:br>
            <a:endParaRPr lang="zh-CN" altLang="en-US" sz="1350" i="1" dirty="0">
              <a:solidFill>
                <a:schemeClr val="tx1"/>
              </a:solidFill>
              <a:effectLst/>
              <a:latin typeface="Times New Roman" pitchFamily="18" charset="0"/>
              <a:ea typeface="幼圆" pitchFamily="49" charset="-122"/>
              <a:cs typeface="Times New Roman" pitchFamily="18" charset="0"/>
            </a:endParaRPr>
          </a:p>
        </p:txBody>
      </p:sp>
      <p:sp>
        <p:nvSpPr>
          <p:cNvPr id="4" name="副标题 3"/>
          <p:cNvSpPr>
            <a:spLocks noGrp="1"/>
          </p:cNvSpPr>
          <p:nvPr>
            <p:ph type="subTitle" idx="1"/>
          </p:nvPr>
        </p:nvSpPr>
        <p:spPr>
          <a:xfrm>
            <a:off x="2225279" y="2895786"/>
            <a:ext cx="4800600" cy="1836204"/>
          </a:xfrm>
        </p:spPr>
        <p:txBody>
          <a:bodyPr>
            <a:normAutofit/>
          </a:bodyPr>
          <a:lstStyle/>
          <a:p>
            <a:r>
              <a:rPr lang="en-US" altLang="zh-CN" b="1" dirty="0"/>
              <a:t>Haopeng Chen</a:t>
            </a:r>
          </a:p>
          <a:p>
            <a:endParaRPr lang="en-US" altLang="zh-CN" dirty="0"/>
          </a:p>
          <a:p>
            <a:r>
              <a:rPr lang="en-US" altLang="zh-CN" sz="1350" b="1" i="1" dirty="0" err="1"/>
              <a:t>RE</a:t>
            </a:r>
            <a:r>
              <a:rPr lang="en-US" altLang="zh-CN" i="1" dirty="0" err="1"/>
              <a:t>liable</a:t>
            </a:r>
            <a:r>
              <a:rPr lang="en-US" altLang="zh-CN" i="1" dirty="0"/>
              <a:t>, </a:t>
            </a:r>
            <a:r>
              <a:rPr lang="en-US" altLang="zh-CN" sz="1350" b="1" i="1" dirty="0" err="1"/>
              <a:t>IN</a:t>
            </a:r>
            <a:r>
              <a:rPr lang="en-US" altLang="zh-CN" i="1" dirty="0" err="1"/>
              <a:t>telligent</a:t>
            </a:r>
            <a:r>
              <a:rPr lang="en-US" altLang="zh-CN" i="1" dirty="0"/>
              <a:t> and </a:t>
            </a:r>
            <a:r>
              <a:rPr lang="en-US" altLang="zh-CN" sz="1350" b="1" i="1" dirty="0"/>
              <a:t>S</a:t>
            </a:r>
            <a:r>
              <a:rPr lang="en-US" altLang="zh-CN" i="1" dirty="0"/>
              <a:t>calable Systems Group (</a:t>
            </a:r>
            <a:r>
              <a:rPr lang="en-US" altLang="zh-CN" b="1" i="1" dirty="0"/>
              <a:t>REINS</a:t>
            </a:r>
            <a:r>
              <a:rPr lang="en-US" altLang="zh-CN" i="1" dirty="0"/>
              <a:t>)</a:t>
            </a:r>
          </a:p>
          <a:p>
            <a:r>
              <a:rPr lang="en-US" altLang="zh-CN" dirty="0"/>
              <a:t>Shanghai Jiao Tong University</a:t>
            </a:r>
          </a:p>
          <a:p>
            <a:r>
              <a:rPr lang="en-US" altLang="zh-CN" dirty="0"/>
              <a:t>Shanghai, China</a:t>
            </a:r>
          </a:p>
          <a:p>
            <a:r>
              <a:rPr lang="en-US" altLang="zh-CN" u="sng" dirty="0">
                <a:hlinkClick r:id="rId2"/>
              </a:rPr>
              <a:t>http://reins.se.sjtu.edu.cn/~chenhp</a:t>
            </a:r>
            <a:r>
              <a:rPr lang="en-US" altLang="zh-CN" dirty="0"/>
              <a:t> </a:t>
            </a:r>
          </a:p>
          <a:p>
            <a:r>
              <a:rPr lang="en-US" altLang="zh-CN" dirty="0"/>
              <a:t>e-mail: chen-hp@sjtu.edu.cn</a:t>
            </a:r>
            <a:endParaRPr lang="zh-CN" altLang="en-US" dirty="0"/>
          </a:p>
        </p:txBody>
      </p:sp>
    </p:spTree>
    <p:extLst>
      <p:ext uri="{BB962C8B-B14F-4D97-AF65-F5344CB8AC3E}">
        <p14:creationId xmlns:p14="http://schemas.microsoft.com/office/powerpoint/2010/main" val="775121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nginx</a:t>
            </a:r>
            <a:endParaRPr lang="zh-CN" altLang="en-US" dirty="0"/>
          </a:p>
        </p:txBody>
      </p:sp>
      <p:sp>
        <p:nvSpPr>
          <p:cNvPr id="3" name="内容占位符 2"/>
          <p:cNvSpPr>
            <a:spLocks noGrp="1"/>
          </p:cNvSpPr>
          <p:nvPr>
            <p:ph idx="1"/>
          </p:nvPr>
        </p:nvSpPr>
        <p:spPr/>
        <p:txBody>
          <a:bodyPr/>
          <a:lstStyle/>
          <a:p>
            <a:r>
              <a:rPr lang="en-US" altLang="zh-CN" dirty="0" err="1">
                <a:solidFill>
                  <a:srgbClr val="FF0000"/>
                </a:solidFill>
              </a:rPr>
              <a:t>nginx</a:t>
            </a:r>
            <a:r>
              <a:rPr lang="en-US" altLang="zh-CN" dirty="0">
                <a:solidFill>
                  <a:srgbClr val="FF0000"/>
                </a:solidFill>
              </a:rPr>
              <a:t> </a:t>
            </a:r>
            <a:r>
              <a:rPr lang="en-US" altLang="zh-CN" dirty="0"/>
              <a:t>[engine x] is an HTTP and reverse proxy server, as well as a mail proxy server, written by Igor </a:t>
            </a:r>
            <a:r>
              <a:rPr lang="en-US" altLang="zh-CN" dirty="0" err="1"/>
              <a:t>Sysoev</a:t>
            </a:r>
            <a:r>
              <a:rPr lang="en-US" altLang="zh-CN" dirty="0"/>
              <a:t>. </a:t>
            </a:r>
          </a:p>
          <a:p>
            <a:pPr lvl="1"/>
            <a:r>
              <a:rPr lang="en-US" altLang="zh-CN" dirty="0"/>
              <a:t>For a long time, it has been running on many heavily loaded Russian sites including </a:t>
            </a:r>
          </a:p>
          <a:p>
            <a:pPr lvl="2"/>
            <a:r>
              <a:rPr lang="en-US" altLang="zh-CN" dirty="0" err="1">
                <a:hlinkClick r:id="rId2"/>
              </a:rPr>
              <a:t>Yandex</a:t>
            </a:r>
            <a:r>
              <a:rPr lang="en-US" altLang="zh-CN" dirty="0"/>
              <a:t>, </a:t>
            </a:r>
            <a:r>
              <a:rPr lang="en-US" altLang="zh-CN" dirty="0" err="1">
                <a:hlinkClick r:id="rId3"/>
              </a:rPr>
              <a:t>Mail.Ru</a:t>
            </a:r>
            <a:r>
              <a:rPr lang="en-US" altLang="zh-CN" dirty="0"/>
              <a:t>, </a:t>
            </a:r>
            <a:r>
              <a:rPr lang="en-US" altLang="zh-CN" dirty="0" err="1">
                <a:hlinkClick r:id="rId4"/>
              </a:rPr>
              <a:t>VKontakte</a:t>
            </a:r>
            <a:r>
              <a:rPr lang="en-US" altLang="zh-CN" dirty="0"/>
              <a:t>, and </a:t>
            </a:r>
            <a:r>
              <a:rPr lang="en-US" altLang="zh-CN" dirty="0">
                <a:hlinkClick r:id="rId5"/>
              </a:rPr>
              <a:t>Rambler</a:t>
            </a:r>
            <a:r>
              <a:rPr lang="en-US" altLang="zh-CN" dirty="0"/>
              <a:t>. </a:t>
            </a:r>
          </a:p>
          <a:p>
            <a:pPr lvl="1"/>
            <a:endParaRPr lang="en-US" altLang="zh-CN" dirty="0"/>
          </a:p>
          <a:p>
            <a:r>
              <a:rPr lang="en-US" altLang="zh-CN" dirty="0"/>
              <a:t>According to </a:t>
            </a:r>
            <a:r>
              <a:rPr lang="en-US" altLang="zh-CN" dirty="0" err="1"/>
              <a:t>Netcraft</a:t>
            </a:r>
            <a:r>
              <a:rPr lang="en-US" altLang="zh-CN" dirty="0"/>
              <a:t> </a:t>
            </a:r>
            <a:r>
              <a:rPr lang="en-US" altLang="zh-CN" dirty="0" err="1"/>
              <a:t>nginx</a:t>
            </a:r>
            <a:r>
              <a:rPr lang="en-US" altLang="zh-CN" dirty="0"/>
              <a:t> served or proxied </a:t>
            </a:r>
            <a:r>
              <a:rPr lang="en-US" altLang="zh-CN" dirty="0">
                <a:solidFill>
                  <a:srgbClr val="FF0000"/>
                </a:solidFill>
              </a:rPr>
              <a:t>25.68% busiest sites in February 2020</a:t>
            </a:r>
            <a:r>
              <a:rPr lang="en-US" altLang="zh-CN" dirty="0"/>
              <a:t>. </a:t>
            </a:r>
          </a:p>
          <a:p>
            <a:pPr lvl="1"/>
            <a:r>
              <a:rPr lang="en-US" altLang="zh-CN" dirty="0"/>
              <a:t>Here are some of the success stories: </a:t>
            </a:r>
          </a:p>
          <a:p>
            <a:pPr lvl="2"/>
            <a:r>
              <a:rPr lang="en" altLang="zh-CN" dirty="0"/>
              <a:t> </a:t>
            </a:r>
            <a:r>
              <a:rPr lang="en" altLang="zh-CN" dirty="0">
                <a:hlinkClick r:id="rId6"/>
              </a:rPr>
              <a:t>Dropbox</a:t>
            </a:r>
            <a:r>
              <a:rPr lang="en" altLang="zh-CN" dirty="0"/>
              <a:t>, </a:t>
            </a:r>
            <a:r>
              <a:rPr lang="en-US" altLang="zh-CN" dirty="0">
                <a:hlinkClick r:id="rId7"/>
              </a:rPr>
              <a:t>Netflix</a:t>
            </a:r>
            <a:r>
              <a:rPr lang="en-US" altLang="zh-CN" dirty="0"/>
              <a:t>, </a:t>
            </a:r>
            <a:r>
              <a:rPr lang="en-US" altLang="zh-CN" dirty="0">
                <a:hlinkClick r:id="rId8"/>
              </a:rPr>
              <a:t>Wordpress.com</a:t>
            </a:r>
            <a:r>
              <a:rPr lang="en-US" altLang="zh-CN" dirty="0"/>
              <a:t>, </a:t>
            </a:r>
            <a:r>
              <a:rPr lang="en-US" altLang="zh-CN" dirty="0">
                <a:hlinkClick r:id="rId9"/>
              </a:rPr>
              <a:t>FastMail.FM</a:t>
            </a:r>
            <a:r>
              <a:rPr lang="en-US" altLang="zh-CN" dirty="0"/>
              <a:t>.</a:t>
            </a:r>
          </a:p>
          <a:p>
            <a:pPr marL="685800" lvl="2" indent="0">
              <a:buNone/>
            </a:pP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10</a:t>
            </a:fld>
            <a:endParaRPr lang="zh-CN" altLang="en-US" dirty="0"/>
          </a:p>
        </p:txBody>
      </p:sp>
    </p:spTree>
    <p:extLst>
      <p:ext uri="{BB962C8B-B14F-4D97-AF65-F5344CB8AC3E}">
        <p14:creationId xmlns:p14="http://schemas.microsoft.com/office/powerpoint/2010/main" val="41176922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nginx</a:t>
            </a:r>
            <a:endParaRPr lang="zh-CN" altLang="en-US" dirty="0"/>
          </a:p>
        </p:txBody>
      </p:sp>
      <p:sp>
        <p:nvSpPr>
          <p:cNvPr id="3" name="内容占位符 2"/>
          <p:cNvSpPr>
            <a:spLocks noGrp="1"/>
          </p:cNvSpPr>
          <p:nvPr>
            <p:ph idx="1"/>
          </p:nvPr>
        </p:nvSpPr>
        <p:spPr/>
        <p:txBody>
          <a:bodyPr/>
          <a:lstStyle/>
          <a:p>
            <a:r>
              <a:rPr lang="en-US" altLang="zh-CN" dirty="0"/>
              <a:t>Starting, Stopping, and Reloading Configuration</a:t>
            </a:r>
          </a:p>
          <a:p>
            <a:pPr lvl="1"/>
            <a:r>
              <a:rPr lang="en-US" altLang="zh-CN" dirty="0"/>
              <a:t>To </a:t>
            </a:r>
            <a:r>
              <a:rPr lang="en-US" altLang="zh-CN" dirty="0">
                <a:solidFill>
                  <a:srgbClr val="FF0000"/>
                </a:solidFill>
              </a:rPr>
              <a:t>start</a:t>
            </a:r>
            <a:r>
              <a:rPr lang="en-US" altLang="zh-CN" dirty="0"/>
              <a:t> </a:t>
            </a:r>
            <a:r>
              <a:rPr lang="en-US" altLang="zh-CN" dirty="0" err="1"/>
              <a:t>nginx</a:t>
            </a:r>
            <a:r>
              <a:rPr lang="en-US" altLang="zh-CN" dirty="0"/>
              <a:t>, run the </a:t>
            </a:r>
            <a:r>
              <a:rPr lang="en-US" altLang="zh-CN" dirty="0">
                <a:solidFill>
                  <a:srgbClr val="FF0000"/>
                </a:solidFill>
              </a:rPr>
              <a:t>executable file</a:t>
            </a:r>
            <a:r>
              <a:rPr lang="en-US" altLang="zh-CN" dirty="0"/>
              <a:t>. </a:t>
            </a:r>
          </a:p>
          <a:p>
            <a:pPr lvl="1"/>
            <a:endParaRPr lang="en-US" altLang="zh-CN" dirty="0"/>
          </a:p>
          <a:p>
            <a:pPr lvl="1"/>
            <a:r>
              <a:rPr lang="en-US" altLang="zh-CN" dirty="0"/>
              <a:t>Once </a:t>
            </a:r>
            <a:r>
              <a:rPr lang="en-US" altLang="zh-CN" dirty="0" err="1"/>
              <a:t>nginx</a:t>
            </a:r>
            <a:r>
              <a:rPr lang="en-US" altLang="zh-CN" dirty="0"/>
              <a:t> is started, it can be controlled by invoking the executable with the </a:t>
            </a:r>
            <a:r>
              <a:rPr lang="en-US" altLang="zh-CN" dirty="0">
                <a:solidFill>
                  <a:schemeClr val="tx2"/>
                </a:solidFill>
                <a:latin typeface="Consolas" panose="020B0609020204030204" pitchFamily="49" charset="0"/>
                <a:cs typeface="Consolas" panose="020B0609020204030204" pitchFamily="49" charset="0"/>
              </a:rPr>
              <a:t>-s</a:t>
            </a:r>
            <a:r>
              <a:rPr lang="en-US" altLang="zh-CN" dirty="0"/>
              <a:t> parameter. </a:t>
            </a:r>
          </a:p>
          <a:p>
            <a:pPr lvl="1"/>
            <a:r>
              <a:rPr lang="en-US" altLang="zh-CN" dirty="0"/>
              <a:t>Use the following syntax:</a:t>
            </a:r>
          </a:p>
          <a:p>
            <a:pPr lvl="1"/>
            <a:r>
              <a:rPr lang="en-US" altLang="zh-CN" dirty="0" err="1">
                <a:solidFill>
                  <a:schemeClr val="tx2"/>
                </a:solidFill>
                <a:latin typeface="Consolas" panose="020B0609020204030204" pitchFamily="49" charset="0"/>
                <a:cs typeface="Consolas" panose="020B0609020204030204" pitchFamily="49" charset="0"/>
              </a:rPr>
              <a:t>nginx</a:t>
            </a:r>
            <a:r>
              <a:rPr lang="en-US" altLang="zh-CN" dirty="0">
                <a:solidFill>
                  <a:schemeClr val="tx2"/>
                </a:solidFill>
                <a:latin typeface="Consolas" panose="020B0609020204030204" pitchFamily="49" charset="0"/>
                <a:cs typeface="Consolas" panose="020B0609020204030204" pitchFamily="49" charset="0"/>
              </a:rPr>
              <a:t> -s </a:t>
            </a:r>
            <a:r>
              <a:rPr lang="en-US" altLang="zh-CN" i="1" dirty="0">
                <a:solidFill>
                  <a:schemeClr val="tx2"/>
                </a:solidFill>
                <a:latin typeface="Consolas" panose="020B0609020204030204" pitchFamily="49" charset="0"/>
                <a:cs typeface="Consolas" panose="020B0609020204030204" pitchFamily="49" charset="0"/>
              </a:rPr>
              <a:t>signal</a:t>
            </a:r>
            <a:r>
              <a:rPr lang="en-US" altLang="zh-CN" dirty="0">
                <a:solidFill>
                  <a:schemeClr val="tx2"/>
                </a:solidFill>
                <a:latin typeface="Consolas" panose="020B0609020204030204" pitchFamily="49" charset="0"/>
                <a:cs typeface="Consolas" panose="020B0609020204030204" pitchFamily="49" charset="0"/>
              </a:rPr>
              <a:t> </a:t>
            </a:r>
            <a:r>
              <a:rPr lang="en-US" altLang="zh-CN" dirty="0"/>
              <a:t>Where </a:t>
            </a:r>
            <a:r>
              <a:rPr lang="en-US" altLang="zh-CN" i="1" dirty="0">
                <a:solidFill>
                  <a:schemeClr val="tx2"/>
                </a:solidFill>
                <a:latin typeface="Consolas" panose="020B0609020204030204" pitchFamily="49" charset="0"/>
                <a:cs typeface="Consolas" panose="020B0609020204030204" pitchFamily="49" charset="0"/>
              </a:rPr>
              <a:t>signal</a:t>
            </a:r>
            <a:r>
              <a:rPr lang="en-US" altLang="zh-CN" dirty="0"/>
              <a:t> may be one of the following:</a:t>
            </a:r>
          </a:p>
          <a:p>
            <a:pPr lvl="2"/>
            <a:r>
              <a:rPr lang="en-US" altLang="zh-CN" dirty="0">
                <a:solidFill>
                  <a:schemeClr val="tx2"/>
                </a:solidFill>
                <a:latin typeface="Consolas" panose="020B0609020204030204" pitchFamily="49" charset="0"/>
                <a:cs typeface="Consolas" panose="020B0609020204030204" pitchFamily="49" charset="0"/>
              </a:rPr>
              <a:t>stop</a:t>
            </a:r>
            <a:r>
              <a:rPr lang="en-US" altLang="zh-CN" dirty="0"/>
              <a:t> — fast shutdown</a:t>
            </a:r>
          </a:p>
          <a:p>
            <a:pPr lvl="2"/>
            <a:r>
              <a:rPr lang="en-US" altLang="zh-CN" dirty="0">
                <a:solidFill>
                  <a:schemeClr val="tx2"/>
                </a:solidFill>
                <a:latin typeface="Consolas" panose="020B0609020204030204" pitchFamily="49" charset="0"/>
                <a:cs typeface="Consolas" panose="020B0609020204030204" pitchFamily="49" charset="0"/>
              </a:rPr>
              <a:t>quit</a:t>
            </a:r>
            <a:r>
              <a:rPr lang="en-US" altLang="zh-CN" dirty="0"/>
              <a:t> — graceful shutdown</a:t>
            </a:r>
          </a:p>
          <a:p>
            <a:pPr lvl="2"/>
            <a:r>
              <a:rPr lang="en-US" altLang="zh-CN" dirty="0">
                <a:solidFill>
                  <a:schemeClr val="tx2"/>
                </a:solidFill>
                <a:latin typeface="Consolas" panose="020B0609020204030204" pitchFamily="49" charset="0"/>
                <a:cs typeface="Consolas" panose="020B0609020204030204" pitchFamily="49" charset="0"/>
              </a:rPr>
              <a:t>reload</a:t>
            </a:r>
            <a:r>
              <a:rPr lang="en-US" altLang="zh-CN" dirty="0"/>
              <a:t> — reloading the configuration file</a:t>
            </a:r>
          </a:p>
          <a:p>
            <a:pPr lvl="2"/>
            <a:r>
              <a:rPr lang="en-US" altLang="zh-CN" dirty="0">
                <a:solidFill>
                  <a:schemeClr val="tx2"/>
                </a:solidFill>
                <a:latin typeface="Consolas" panose="020B0609020204030204" pitchFamily="49" charset="0"/>
                <a:cs typeface="Consolas" panose="020B0609020204030204" pitchFamily="49" charset="0"/>
              </a:rPr>
              <a:t>reopen</a:t>
            </a:r>
            <a:r>
              <a:rPr lang="en-US" altLang="zh-CN" dirty="0"/>
              <a:t> — reopening the log files</a:t>
            </a:r>
          </a:p>
          <a:p>
            <a:pPr lvl="1"/>
            <a:r>
              <a:rPr lang="en-US" altLang="zh-CN" dirty="0"/>
              <a:t>nginx consists of modules which are controlled by directives specified in the configuration file. </a:t>
            </a:r>
          </a:p>
          <a:p>
            <a:pPr lvl="2"/>
            <a:r>
              <a:rPr lang="en-US" altLang="zh-CN" dirty="0"/>
              <a:t>Mac OS: /opt/homebrew/</a:t>
            </a:r>
            <a:r>
              <a:rPr lang="en-US" altLang="zh-CN" dirty="0" err="1"/>
              <a:t>etc</a:t>
            </a:r>
            <a:r>
              <a:rPr lang="en-US" altLang="zh-CN" dirty="0"/>
              <a:t>/nginx/</a:t>
            </a:r>
            <a:r>
              <a:rPr lang="en-US" altLang="zh-CN" dirty="0" err="1"/>
              <a:t>nginx.conf</a:t>
            </a:r>
            <a:r>
              <a:rPr lang="en-US" altLang="zh-CN" dirty="0"/>
              <a:t>  </a:t>
            </a:r>
          </a:p>
          <a:p>
            <a:pPr lvl="2"/>
            <a:endParaRPr lang="en-US" altLang="zh-CN"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11</a:t>
            </a:fld>
            <a:endParaRPr lang="zh-CN" altLang="en-US" dirty="0"/>
          </a:p>
        </p:txBody>
      </p:sp>
    </p:spTree>
    <p:extLst>
      <p:ext uri="{BB962C8B-B14F-4D97-AF65-F5344CB8AC3E}">
        <p14:creationId xmlns:p14="http://schemas.microsoft.com/office/powerpoint/2010/main" val="1184433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nginx</a:t>
            </a:r>
            <a:endParaRPr lang="zh-CN" altLang="en-US" dirty="0"/>
          </a:p>
        </p:txBody>
      </p:sp>
      <p:sp>
        <p:nvSpPr>
          <p:cNvPr id="3" name="内容占位符 2"/>
          <p:cNvSpPr>
            <a:spLocks noGrp="1"/>
          </p:cNvSpPr>
          <p:nvPr>
            <p:ph idx="1"/>
          </p:nvPr>
        </p:nvSpPr>
        <p:spPr/>
        <p:txBody>
          <a:bodyPr>
            <a:normAutofit/>
          </a:bodyPr>
          <a:lstStyle/>
          <a:p>
            <a:r>
              <a:rPr lang="en-US" altLang="zh-CN" dirty="0"/>
              <a:t>Serving Static Content</a:t>
            </a:r>
          </a:p>
          <a:p>
            <a:pPr lvl="1"/>
            <a:r>
              <a:rPr lang="en-US" altLang="zh-CN" dirty="0"/>
              <a:t>First, create the </a:t>
            </a:r>
            <a:r>
              <a:rPr lang="en-US" altLang="zh-CN" dirty="0">
                <a:solidFill>
                  <a:schemeClr val="tx2"/>
                </a:solidFill>
                <a:latin typeface="Consolas" panose="020B0609020204030204" pitchFamily="49" charset="0"/>
                <a:cs typeface="Consolas" panose="020B0609020204030204" pitchFamily="49" charset="0"/>
              </a:rPr>
              <a:t>/data/www</a:t>
            </a:r>
            <a:r>
              <a:rPr lang="en-US" altLang="zh-CN" dirty="0"/>
              <a:t> directory and put an </a:t>
            </a:r>
            <a:r>
              <a:rPr lang="en-US" altLang="zh-CN" dirty="0">
                <a:solidFill>
                  <a:schemeClr val="tx2"/>
                </a:solidFill>
                <a:latin typeface="Consolas" panose="020B0609020204030204" pitchFamily="49" charset="0"/>
                <a:cs typeface="Consolas" panose="020B0609020204030204" pitchFamily="49" charset="0"/>
              </a:rPr>
              <a:t>index.html </a:t>
            </a:r>
            <a:r>
              <a:rPr lang="en-US" altLang="zh-CN" dirty="0"/>
              <a:t>file with any text content into it and create the </a:t>
            </a:r>
            <a:r>
              <a:rPr lang="en-US" altLang="zh-CN" dirty="0">
                <a:solidFill>
                  <a:schemeClr val="tx2"/>
                </a:solidFill>
                <a:latin typeface="Consolas" panose="020B0609020204030204" pitchFamily="49" charset="0"/>
                <a:cs typeface="Consolas" panose="020B0609020204030204" pitchFamily="49" charset="0"/>
              </a:rPr>
              <a:t>/data/images</a:t>
            </a:r>
            <a:r>
              <a:rPr lang="en-US" altLang="zh-CN" dirty="0"/>
              <a:t> directory and place some images in it.</a:t>
            </a:r>
          </a:p>
          <a:p>
            <a:pPr lvl="1"/>
            <a:r>
              <a:rPr lang="en-US" altLang="zh-CN" dirty="0"/>
              <a:t>Next, open the configuration file. The default configuration file already includes several examples of the </a:t>
            </a:r>
            <a:r>
              <a:rPr lang="en-US" altLang="zh-CN" dirty="0">
                <a:solidFill>
                  <a:schemeClr val="tx2"/>
                </a:solidFill>
                <a:latin typeface="Consolas" panose="020B0609020204030204" pitchFamily="49" charset="0"/>
                <a:cs typeface="Consolas" panose="020B0609020204030204" pitchFamily="49" charset="0"/>
              </a:rPr>
              <a:t>server</a:t>
            </a:r>
            <a:r>
              <a:rPr lang="en-US" altLang="zh-CN" dirty="0"/>
              <a:t> block, mostly commented out. </a:t>
            </a:r>
            <a:endParaRPr lang="zh-CN" altLang="en-US" dirty="0"/>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server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location /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root /data/www;</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location /images/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root /data;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a:t>
            </a:r>
          </a:p>
          <a:p>
            <a:pPr marL="342900" lvl="1" indent="0">
              <a:buNone/>
            </a:pP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endParaRPr lang="zh-CN" altLang="en-US" dirty="0">
              <a:solidFill>
                <a:schemeClr val="tx2"/>
              </a:solidFill>
              <a:latin typeface="Consolas" panose="020B0609020204030204" pitchFamily="49" charset="0"/>
              <a:cs typeface="Consolas" panose="020B0609020204030204" pitchFamily="49" charset="0"/>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12</a:t>
            </a:fld>
            <a:endParaRPr lang="zh-CN" altLang="en-US" dirty="0"/>
          </a:p>
        </p:txBody>
      </p:sp>
    </p:spTree>
    <p:extLst>
      <p:ext uri="{BB962C8B-B14F-4D97-AF65-F5344CB8AC3E}">
        <p14:creationId xmlns:p14="http://schemas.microsoft.com/office/powerpoint/2010/main" val="1176592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nginx</a:t>
            </a:r>
            <a:endParaRPr lang="zh-CN" altLang="en-US" dirty="0"/>
          </a:p>
        </p:txBody>
      </p:sp>
      <p:sp>
        <p:nvSpPr>
          <p:cNvPr id="3" name="内容占位符 2"/>
          <p:cNvSpPr>
            <a:spLocks noGrp="1"/>
          </p:cNvSpPr>
          <p:nvPr>
            <p:ph idx="1"/>
          </p:nvPr>
        </p:nvSpPr>
        <p:spPr/>
        <p:txBody>
          <a:bodyPr>
            <a:normAutofit/>
          </a:bodyPr>
          <a:lstStyle/>
          <a:p>
            <a:r>
              <a:rPr lang="en-US" altLang="zh-CN" dirty="0"/>
              <a:t>Serving Static Content</a:t>
            </a:r>
          </a:p>
          <a:p>
            <a:pPr lvl="1"/>
            <a:r>
              <a:rPr lang="en-US" altLang="zh-CN" dirty="0"/>
              <a:t>This is already a working configuration of a server that listens on the standard port 80 and is accessible on the local machine at </a:t>
            </a:r>
            <a:r>
              <a:rPr lang="en-US" altLang="zh-CN" dirty="0">
                <a:solidFill>
                  <a:schemeClr val="tx2"/>
                </a:solidFill>
                <a:latin typeface="Consolas" panose="020B0609020204030204" pitchFamily="49" charset="0"/>
                <a:cs typeface="Consolas" panose="020B0609020204030204" pitchFamily="49" charset="0"/>
              </a:rPr>
              <a:t>http://localhost/.</a:t>
            </a:r>
          </a:p>
          <a:p>
            <a:pPr lvl="1"/>
            <a:r>
              <a:rPr lang="en-US" altLang="zh-CN" dirty="0"/>
              <a:t>In response to requests with URIs starting with /images/, the server will send files from the /data/images directory. </a:t>
            </a:r>
            <a:endParaRPr lang="zh-CN" altLang="en-US" dirty="0"/>
          </a:p>
          <a:p>
            <a:pPr lvl="2"/>
            <a:r>
              <a:rPr lang="en-US" altLang="zh-CN" dirty="0"/>
              <a:t>For example,  in response to the </a:t>
            </a:r>
            <a:r>
              <a:rPr lang="en-US" altLang="zh-CN" dirty="0">
                <a:solidFill>
                  <a:schemeClr val="tx2"/>
                </a:solidFill>
                <a:latin typeface="Consolas" panose="020B0609020204030204" pitchFamily="49" charset="0"/>
                <a:cs typeface="Consolas" panose="020B0609020204030204" pitchFamily="49" charset="0"/>
              </a:rPr>
              <a:t>http://localhost/images/example.png</a:t>
            </a:r>
            <a:r>
              <a:rPr lang="en-US" altLang="zh-CN" dirty="0"/>
              <a:t> request </a:t>
            </a:r>
            <a:r>
              <a:rPr lang="en-US" altLang="zh-CN" dirty="0" err="1"/>
              <a:t>nginx</a:t>
            </a:r>
            <a:r>
              <a:rPr lang="en-US" altLang="zh-CN" dirty="0"/>
              <a:t> will send the </a:t>
            </a:r>
            <a:r>
              <a:rPr lang="en-US" altLang="zh-CN" dirty="0">
                <a:solidFill>
                  <a:schemeClr val="tx2"/>
                </a:solidFill>
                <a:latin typeface="Consolas" panose="020B0609020204030204" pitchFamily="49" charset="0"/>
                <a:cs typeface="Consolas" panose="020B0609020204030204" pitchFamily="49" charset="0"/>
              </a:rPr>
              <a:t>/data/images/example.png</a:t>
            </a:r>
            <a:r>
              <a:rPr lang="en-US" altLang="zh-CN" dirty="0"/>
              <a:t> file. If such file does not exist, </a:t>
            </a:r>
            <a:r>
              <a:rPr lang="en-US" altLang="zh-CN" dirty="0" err="1"/>
              <a:t>nginx</a:t>
            </a:r>
            <a:r>
              <a:rPr lang="en-US" altLang="zh-CN" dirty="0"/>
              <a:t> will send a response indicating the </a:t>
            </a:r>
            <a:r>
              <a:rPr lang="en-US" altLang="zh-CN" dirty="0">
                <a:solidFill>
                  <a:srgbClr val="FF0000"/>
                </a:solidFill>
              </a:rPr>
              <a:t>404</a:t>
            </a:r>
            <a:r>
              <a:rPr lang="en-US" altLang="zh-CN" dirty="0"/>
              <a:t> error. </a:t>
            </a:r>
          </a:p>
          <a:p>
            <a:pPr lvl="1"/>
            <a:r>
              <a:rPr lang="en-US" altLang="zh-CN" dirty="0"/>
              <a:t>Requests with URIs </a:t>
            </a:r>
            <a:r>
              <a:rPr lang="en-US" altLang="zh-CN" dirty="0">
                <a:solidFill>
                  <a:srgbClr val="FF0000"/>
                </a:solidFill>
              </a:rPr>
              <a:t>not </a:t>
            </a:r>
            <a:r>
              <a:rPr lang="en-US" altLang="zh-CN" dirty="0"/>
              <a:t>starting with </a:t>
            </a:r>
            <a:r>
              <a:rPr lang="en-US" altLang="zh-CN" dirty="0">
                <a:solidFill>
                  <a:schemeClr val="tx2"/>
                </a:solidFill>
                <a:latin typeface="Consolas" panose="020B0609020204030204" pitchFamily="49" charset="0"/>
                <a:cs typeface="Consolas" panose="020B0609020204030204" pitchFamily="49" charset="0"/>
              </a:rPr>
              <a:t>/images/</a:t>
            </a:r>
            <a:r>
              <a:rPr lang="en-US" altLang="zh-CN" dirty="0"/>
              <a:t> will be mapped onto the </a:t>
            </a:r>
            <a:r>
              <a:rPr lang="en-US" altLang="zh-CN" dirty="0">
                <a:solidFill>
                  <a:schemeClr val="tx2"/>
                </a:solidFill>
                <a:latin typeface="Consolas" panose="020B0609020204030204" pitchFamily="49" charset="0"/>
                <a:cs typeface="Consolas" panose="020B0609020204030204" pitchFamily="49" charset="0"/>
              </a:rPr>
              <a:t>/data/www </a:t>
            </a:r>
            <a:r>
              <a:rPr lang="en-US" altLang="zh-CN" dirty="0"/>
              <a:t>directory. </a:t>
            </a:r>
          </a:p>
          <a:p>
            <a:pPr lvl="2"/>
            <a:r>
              <a:rPr lang="en-US" altLang="zh-CN" dirty="0"/>
              <a:t>For example, in response to the </a:t>
            </a:r>
            <a:r>
              <a:rPr lang="en-US" altLang="zh-CN" dirty="0">
                <a:solidFill>
                  <a:schemeClr val="tx2"/>
                </a:solidFill>
                <a:latin typeface="Consolas" panose="020B0609020204030204" pitchFamily="49" charset="0"/>
                <a:cs typeface="Consolas" panose="020B0609020204030204" pitchFamily="49" charset="0"/>
              </a:rPr>
              <a:t>http://localhost/some/example.html</a:t>
            </a:r>
            <a:r>
              <a:rPr lang="en-US" altLang="zh-CN" dirty="0"/>
              <a:t> request </a:t>
            </a:r>
            <a:r>
              <a:rPr lang="en-US" altLang="zh-CN" dirty="0" err="1"/>
              <a:t>nginx</a:t>
            </a:r>
            <a:r>
              <a:rPr lang="en-US" altLang="zh-CN" dirty="0"/>
              <a:t> will send the </a:t>
            </a:r>
            <a:r>
              <a:rPr lang="en-US" altLang="zh-CN" dirty="0">
                <a:solidFill>
                  <a:schemeClr val="tx2"/>
                </a:solidFill>
                <a:latin typeface="Consolas" panose="020B0609020204030204" pitchFamily="49" charset="0"/>
                <a:cs typeface="Consolas" panose="020B0609020204030204" pitchFamily="49" charset="0"/>
              </a:rPr>
              <a:t>/data/www/some/example.html</a:t>
            </a:r>
            <a:r>
              <a:rPr lang="en-US" altLang="zh-CN" dirty="0"/>
              <a:t> file.</a:t>
            </a:r>
            <a:endParaRPr lang="zh-CN" altLang="en-US" dirty="0"/>
          </a:p>
          <a:p>
            <a:pPr marL="342900" lvl="1" indent="0">
              <a:buNone/>
            </a:pP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endParaRPr lang="zh-CN" altLang="en-US" dirty="0">
              <a:solidFill>
                <a:schemeClr val="tx2"/>
              </a:solidFill>
              <a:latin typeface="Consolas" panose="020B0609020204030204" pitchFamily="49" charset="0"/>
              <a:cs typeface="Consolas" panose="020B0609020204030204" pitchFamily="49" charset="0"/>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13</a:t>
            </a:fld>
            <a:endParaRPr lang="zh-CN" altLang="en-US" dirty="0"/>
          </a:p>
        </p:txBody>
      </p:sp>
    </p:spTree>
    <p:extLst>
      <p:ext uri="{BB962C8B-B14F-4D97-AF65-F5344CB8AC3E}">
        <p14:creationId xmlns:p14="http://schemas.microsoft.com/office/powerpoint/2010/main" val="21819744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nginx</a:t>
            </a:r>
            <a:endParaRPr lang="zh-CN" altLang="en-US" dirty="0"/>
          </a:p>
        </p:txBody>
      </p:sp>
      <p:sp>
        <p:nvSpPr>
          <p:cNvPr id="3" name="内容占位符 2"/>
          <p:cNvSpPr>
            <a:spLocks noGrp="1"/>
          </p:cNvSpPr>
          <p:nvPr>
            <p:ph idx="1"/>
          </p:nvPr>
        </p:nvSpPr>
        <p:spPr/>
        <p:txBody>
          <a:bodyPr/>
          <a:lstStyle/>
          <a:p>
            <a:r>
              <a:rPr lang="en-US" altLang="zh-CN" dirty="0"/>
              <a:t>Setting Up a Simple Proxy Server</a:t>
            </a:r>
          </a:p>
          <a:p>
            <a:pPr lvl="1"/>
            <a:r>
              <a:rPr lang="en-US" altLang="zh-CN" dirty="0"/>
              <a:t>The configuration of a proxy server will look like this:</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server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location /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proxy_pass</a:t>
            </a:r>
            <a:r>
              <a:rPr lang="en-US" altLang="zh-CN" sz="1350" dirty="0">
                <a:solidFill>
                  <a:schemeClr val="tx2"/>
                </a:solidFill>
                <a:latin typeface="Consolas" panose="020B0609020204030204" pitchFamily="49" charset="0"/>
                <a:cs typeface="Consolas" panose="020B0609020204030204" pitchFamily="49" charset="0"/>
              </a:rPr>
              <a:t> http://localhost:8080/;</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location ~ \.(</a:t>
            </a:r>
            <a:r>
              <a:rPr lang="en-US" altLang="zh-CN" sz="1350" dirty="0" err="1">
                <a:solidFill>
                  <a:schemeClr val="tx2"/>
                </a:solidFill>
                <a:latin typeface="Consolas" panose="020B0609020204030204" pitchFamily="49" charset="0"/>
                <a:cs typeface="Consolas" panose="020B0609020204030204" pitchFamily="49" charset="0"/>
              </a:rPr>
              <a:t>gif|jpg|png</a:t>
            </a:r>
            <a:r>
              <a:rPr lang="en-US" altLang="zh-CN" sz="1350" dirty="0">
                <a:solidFill>
                  <a:schemeClr val="tx2"/>
                </a:solidFill>
                <a:latin typeface="Consolas" panose="020B0609020204030204" pitchFamily="49" charset="0"/>
                <a:cs typeface="Consolas" panose="020B0609020204030204" pitchFamily="49" charset="0"/>
              </a:rPr>
              <a:t>)$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root /data/images;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p>
          <a:p>
            <a:pPr lvl="1"/>
            <a:r>
              <a:rPr lang="en-US" altLang="zh-CN" dirty="0"/>
              <a:t>This server will filter requests ending with .</a:t>
            </a:r>
            <a:r>
              <a:rPr lang="en-US" altLang="zh-CN" dirty="0">
                <a:solidFill>
                  <a:srgbClr val="FF0000"/>
                </a:solidFill>
              </a:rPr>
              <a:t>gif, .jpg</a:t>
            </a:r>
            <a:r>
              <a:rPr lang="en-US" altLang="zh-CN" dirty="0"/>
              <a:t>, or</a:t>
            </a:r>
            <a:r>
              <a:rPr lang="en-US" altLang="zh-CN" dirty="0">
                <a:solidFill>
                  <a:srgbClr val="FF0000"/>
                </a:solidFill>
              </a:rPr>
              <a:t> .</a:t>
            </a:r>
            <a:r>
              <a:rPr lang="en-US" altLang="zh-CN" dirty="0" err="1">
                <a:solidFill>
                  <a:srgbClr val="FF0000"/>
                </a:solidFill>
              </a:rPr>
              <a:t>png</a:t>
            </a:r>
            <a:r>
              <a:rPr lang="en-US" altLang="zh-CN" dirty="0"/>
              <a:t> and map them to the</a:t>
            </a:r>
            <a:r>
              <a:rPr lang="en-US" altLang="zh-CN" sz="1350" dirty="0">
                <a:solidFill>
                  <a:schemeClr val="tx2"/>
                </a:solidFill>
                <a:latin typeface="Consolas" panose="020B0609020204030204" pitchFamily="49" charset="0"/>
                <a:cs typeface="Consolas" panose="020B0609020204030204" pitchFamily="49" charset="0"/>
              </a:rPr>
              <a:t> /data/images</a:t>
            </a:r>
            <a:r>
              <a:rPr lang="en-US" altLang="zh-CN" dirty="0"/>
              <a:t> directory (by adding URI to the root directive’s parameter) and pass all other requests to the </a:t>
            </a:r>
            <a:r>
              <a:rPr lang="en-US" altLang="zh-CN" dirty="0" err="1"/>
              <a:t>proxied</a:t>
            </a:r>
            <a:r>
              <a:rPr lang="en-US" altLang="zh-CN" dirty="0"/>
              <a:t> server configured above.</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14</a:t>
            </a:fld>
            <a:endParaRPr lang="zh-CN" altLang="en-US" dirty="0"/>
          </a:p>
        </p:txBody>
      </p:sp>
    </p:spTree>
    <p:extLst>
      <p:ext uri="{BB962C8B-B14F-4D97-AF65-F5344CB8AC3E}">
        <p14:creationId xmlns:p14="http://schemas.microsoft.com/office/powerpoint/2010/main" val="3558956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nginx</a:t>
            </a:r>
            <a:endParaRPr lang="zh-CN" altLang="en-US" dirty="0"/>
          </a:p>
        </p:txBody>
      </p:sp>
      <p:sp>
        <p:nvSpPr>
          <p:cNvPr id="3" name="内容占位符 2"/>
          <p:cNvSpPr>
            <a:spLocks noGrp="1"/>
          </p:cNvSpPr>
          <p:nvPr>
            <p:ph idx="1"/>
          </p:nvPr>
        </p:nvSpPr>
        <p:spPr/>
        <p:txBody>
          <a:bodyPr/>
          <a:lstStyle/>
          <a:p>
            <a:r>
              <a:rPr lang="en-US" altLang="zh-CN" dirty="0"/>
              <a:t>Load balancing methods</a:t>
            </a:r>
          </a:p>
          <a:p>
            <a:pPr lvl="1"/>
            <a:r>
              <a:rPr lang="en-US" altLang="zh-CN" dirty="0"/>
              <a:t>The following load balancing mechanisms (or methods) are supported in </a:t>
            </a:r>
            <a:r>
              <a:rPr lang="en-US" altLang="zh-CN" dirty="0" err="1"/>
              <a:t>nginx</a:t>
            </a:r>
            <a:r>
              <a:rPr lang="en-US" altLang="zh-CN" dirty="0"/>
              <a:t>:</a:t>
            </a:r>
          </a:p>
          <a:p>
            <a:pPr lvl="2"/>
            <a:r>
              <a:rPr lang="en-US" altLang="zh-CN" dirty="0">
                <a:solidFill>
                  <a:srgbClr val="FF0000"/>
                </a:solidFill>
              </a:rPr>
              <a:t>round-robin</a:t>
            </a:r>
            <a:r>
              <a:rPr lang="en-US" altLang="zh-CN" dirty="0"/>
              <a:t> — requests to the application servers are distributed in a round-robin fashion,</a:t>
            </a:r>
          </a:p>
          <a:p>
            <a:pPr lvl="2"/>
            <a:r>
              <a:rPr lang="en-US" altLang="zh-CN" dirty="0">
                <a:solidFill>
                  <a:srgbClr val="FF0000"/>
                </a:solidFill>
              </a:rPr>
              <a:t>least-connected</a:t>
            </a:r>
            <a:r>
              <a:rPr lang="en-US" altLang="zh-CN" dirty="0"/>
              <a:t> — next request is assigned to the server with the least number of active connections,</a:t>
            </a:r>
          </a:p>
          <a:p>
            <a:pPr lvl="2"/>
            <a:r>
              <a:rPr lang="en-US" altLang="zh-CN" dirty="0" err="1">
                <a:solidFill>
                  <a:srgbClr val="FF0000"/>
                </a:solidFill>
              </a:rPr>
              <a:t>ip</a:t>
            </a:r>
            <a:r>
              <a:rPr lang="en-US" altLang="zh-CN" dirty="0">
                <a:solidFill>
                  <a:srgbClr val="FF0000"/>
                </a:solidFill>
              </a:rPr>
              <a:t>-hash</a:t>
            </a:r>
            <a:r>
              <a:rPr lang="en-US" altLang="zh-CN" dirty="0"/>
              <a:t> — a hash-function is used to determine what server should be selected for the next request (based on the client’s IP address).</a:t>
            </a:r>
          </a:p>
          <a:p>
            <a:pPr lvl="1"/>
            <a:endParaRPr lang="zh-CN" altLang="en-US"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15</a:t>
            </a:fld>
            <a:endParaRPr lang="zh-CN" altLang="en-US" dirty="0"/>
          </a:p>
        </p:txBody>
      </p:sp>
    </p:spTree>
    <p:extLst>
      <p:ext uri="{BB962C8B-B14F-4D97-AF65-F5344CB8AC3E}">
        <p14:creationId xmlns:p14="http://schemas.microsoft.com/office/powerpoint/2010/main" val="5948938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nginx</a:t>
            </a:r>
            <a:endParaRPr lang="zh-CN" altLang="en-US" dirty="0"/>
          </a:p>
        </p:txBody>
      </p:sp>
      <p:sp>
        <p:nvSpPr>
          <p:cNvPr id="3" name="内容占位符 2"/>
          <p:cNvSpPr>
            <a:spLocks noGrp="1"/>
          </p:cNvSpPr>
          <p:nvPr>
            <p:ph idx="1"/>
          </p:nvPr>
        </p:nvSpPr>
        <p:spPr/>
        <p:txBody>
          <a:bodyPr>
            <a:normAutofit fontScale="92500"/>
          </a:bodyPr>
          <a:lstStyle/>
          <a:p>
            <a:r>
              <a:rPr lang="en-US" altLang="zh-CN" dirty="0"/>
              <a:t>Default load balancing configuration</a:t>
            </a:r>
          </a:p>
          <a:p>
            <a:pPr lvl="1"/>
            <a:r>
              <a:rPr lang="en-US" altLang="zh-CN" dirty="0"/>
              <a:t>The simplest configuration for load balancing with </a:t>
            </a:r>
            <a:r>
              <a:rPr lang="en-US" altLang="zh-CN" dirty="0" err="1"/>
              <a:t>nginx</a:t>
            </a:r>
            <a:r>
              <a:rPr lang="en-US" altLang="zh-CN" dirty="0"/>
              <a:t> may look like the following:</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http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upstream myapp1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srv1.example.com;</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srv2.example.com;</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srv3.example.com;</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listen 80;</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location /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proxy_pass</a:t>
            </a:r>
            <a:r>
              <a:rPr lang="en-US" altLang="zh-CN" sz="1350" dirty="0">
                <a:solidFill>
                  <a:schemeClr val="tx2"/>
                </a:solidFill>
                <a:latin typeface="Consolas" panose="020B0609020204030204" pitchFamily="49" charset="0"/>
                <a:cs typeface="Consolas" panose="020B0609020204030204" pitchFamily="49" charset="0"/>
              </a:rPr>
              <a:t> http://myapp1;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p>
          <a:p>
            <a:pPr lvl="1"/>
            <a:r>
              <a:rPr lang="en-US" altLang="zh-CN" dirty="0">
                <a:solidFill>
                  <a:srgbClr val="FF0000"/>
                </a:solidFill>
              </a:rPr>
              <a:t>Reverse proxy </a:t>
            </a:r>
            <a:r>
              <a:rPr lang="en-US" altLang="zh-CN" dirty="0"/>
              <a:t>implementation in </a:t>
            </a:r>
            <a:r>
              <a:rPr lang="en-US" altLang="zh-CN" dirty="0" err="1"/>
              <a:t>nginx</a:t>
            </a:r>
            <a:r>
              <a:rPr lang="en-US" altLang="zh-CN" dirty="0"/>
              <a:t> includes load balancing for HTTP, HTTPS, </a:t>
            </a:r>
            <a:r>
              <a:rPr lang="en-US" altLang="zh-CN" dirty="0" err="1"/>
              <a:t>FastCGI</a:t>
            </a:r>
            <a:r>
              <a:rPr lang="en-US" altLang="zh-CN" dirty="0"/>
              <a:t>, </a:t>
            </a:r>
            <a:r>
              <a:rPr lang="en-US" altLang="zh-CN" dirty="0" err="1"/>
              <a:t>uwsgi</a:t>
            </a:r>
            <a:r>
              <a:rPr lang="en-US" altLang="zh-CN" dirty="0"/>
              <a:t>, SCGI, and </a:t>
            </a:r>
            <a:r>
              <a:rPr lang="en-US" altLang="zh-CN" dirty="0" err="1"/>
              <a:t>memcached</a:t>
            </a:r>
            <a:r>
              <a:rPr lang="en-US" altLang="zh-CN" dirty="0"/>
              <a:t>.</a:t>
            </a:r>
          </a:p>
          <a:p>
            <a:endParaRPr lang="zh-CN" altLang="en-US" dirty="0"/>
          </a:p>
          <a:p>
            <a:pPr lvl="1"/>
            <a:endParaRPr lang="zh-CN" altLang="en-US"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16</a:t>
            </a:fld>
            <a:endParaRPr lang="zh-CN" altLang="en-US" dirty="0"/>
          </a:p>
        </p:txBody>
      </p:sp>
    </p:spTree>
    <p:extLst>
      <p:ext uri="{BB962C8B-B14F-4D97-AF65-F5344CB8AC3E}">
        <p14:creationId xmlns:p14="http://schemas.microsoft.com/office/powerpoint/2010/main" val="23431129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nginx</a:t>
            </a:r>
            <a:endParaRPr lang="zh-CN" altLang="en-US" dirty="0"/>
          </a:p>
        </p:txBody>
      </p:sp>
      <p:sp>
        <p:nvSpPr>
          <p:cNvPr id="3" name="内容占位符 2"/>
          <p:cNvSpPr>
            <a:spLocks noGrp="1"/>
          </p:cNvSpPr>
          <p:nvPr>
            <p:ph idx="1"/>
          </p:nvPr>
        </p:nvSpPr>
        <p:spPr/>
        <p:txBody>
          <a:bodyPr>
            <a:normAutofit/>
          </a:bodyPr>
          <a:lstStyle/>
          <a:p>
            <a:r>
              <a:rPr lang="en-US" altLang="zh-CN" dirty="0"/>
              <a:t>Least connected load balancing</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http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upstream myapp1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least_conn</a:t>
            </a:r>
            <a:r>
              <a:rPr lang="en-US" altLang="zh-CN" sz="1350" dirty="0">
                <a:solidFill>
                  <a:schemeClr val="tx2"/>
                </a:solidFill>
                <a:latin typeface="Consolas" panose="020B0609020204030204" pitchFamily="49" charset="0"/>
                <a:cs typeface="Consolas" panose="020B0609020204030204" pitchFamily="49" charset="0"/>
              </a:rPr>
              <a:t>;</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srv1.example.com;</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srv2.example.com;</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srv3.example.com;</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listen 80;</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location /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proxy_pass</a:t>
            </a:r>
            <a:r>
              <a:rPr lang="en-US" altLang="zh-CN" sz="1350" dirty="0">
                <a:solidFill>
                  <a:schemeClr val="tx2"/>
                </a:solidFill>
                <a:latin typeface="Consolas" panose="020B0609020204030204" pitchFamily="49" charset="0"/>
                <a:cs typeface="Consolas" panose="020B0609020204030204" pitchFamily="49" charset="0"/>
              </a:rPr>
              <a:t> http://myapp1;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p>
          <a:p>
            <a:endParaRPr lang="zh-CN" altLang="en-US" dirty="0"/>
          </a:p>
          <a:p>
            <a:pPr lvl="1"/>
            <a:endParaRPr lang="zh-CN" altLang="en-US"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17</a:t>
            </a:fld>
            <a:endParaRPr lang="zh-CN" altLang="en-US" dirty="0"/>
          </a:p>
        </p:txBody>
      </p:sp>
    </p:spTree>
    <p:extLst>
      <p:ext uri="{BB962C8B-B14F-4D97-AF65-F5344CB8AC3E}">
        <p14:creationId xmlns:p14="http://schemas.microsoft.com/office/powerpoint/2010/main" val="2606574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nginx</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Session persistence</a:t>
            </a:r>
          </a:p>
          <a:p>
            <a:pPr lvl="1"/>
            <a:r>
              <a:rPr lang="en-US" altLang="zh-CN" dirty="0"/>
              <a:t>Please note that with </a:t>
            </a:r>
            <a:r>
              <a:rPr lang="en-US" altLang="zh-CN" dirty="0">
                <a:solidFill>
                  <a:srgbClr val="FF0000"/>
                </a:solidFill>
              </a:rPr>
              <a:t>round-robin</a:t>
            </a:r>
            <a:r>
              <a:rPr lang="en-US" altLang="zh-CN" dirty="0"/>
              <a:t> or </a:t>
            </a:r>
            <a:r>
              <a:rPr lang="en-US" altLang="zh-CN" dirty="0">
                <a:solidFill>
                  <a:srgbClr val="FF0000"/>
                </a:solidFill>
              </a:rPr>
              <a:t>least-connected</a:t>
            </a:r>
            <a:r>
              <a:rPr lang="en-US" altLang="zh-CN" dirty="0"/>
              <a:t> load balancing, each subsequent client’s request can be potentially distributed to a </a:t>
            </a:r>
            <a:r>
              <a:rPr lang="en-US" altLang="zh-CN" dirty="0">
                <a:solidFill>
                  <a:srgbClr val="FF0000"/>
                </a:solidFill>
              </a:rPr>
              <a:t>different</a:t>
            </a:r>
            <a:r>
              <a:rPr lang="en-US" altLang="zh-CN" dirty="0"/>
              <a:t> server. </a:t>
            </a:r>
          </a:p>
          <a:p>
            <a:pPr lvl="2"/>
            <a:r>
              <a:rPr lang="en-US" altLang="zh-CN" dirty="0"/>
              <a:t>There is no guarantee that the same client will be always directed to the same server.</a:t>
            </a:r>
          </a:p>
          <a:p>
            <a:pPr lvl="1"/>
            <a:r>
              <a:rPr lang="en-US" altLang="zh-CN" dirty="0"/>
              <a:t>If there is the need to tie a client to a particular application server</a:t>
            </a:r>
          </a:p>
          <a:p>
            <a:pPr lvl="2"/>
            <a:r>
              <a:rPr lang="en-US" altLang="zh-CN" dirty="0"/>
              <a:t>in other words, make the client’s session “sticky” or “persistent” in terms of always trying to select a particular server — the </a:t>
            </a:r>
            <a:r>
              <a:rPr lang="en-US" altLang="zh-CN" dirty="0" err="1">
                <a:solidFill>
                  <a:srgbClr val="FF0000"/>
                </a:solidFill>
              </a:rPr>
              <a:t>ip</a:t>
            </a:r>
            <a:r>
              <a:rPr lang="en-US" altLang="zh-CN" dirty="0">
                <a:solidFill>
                  <a:srgbClr val="FF0000"/>
                </a:solidFill>
              </a:rPr>
              <a:t>-hash</a:t>
            </a:r>
            <a:r>
              <a:rPr lang="en-US" altLang="zh-CN" dirty="0"/>
              <a:t> load balancing mechanism can be used.</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http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upstream myapp1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ip_hash</a:t>
            </a:r>
            <a:r>
              <a:rPr lang="en-US" altLang="zh-CN" sz="1350" dirty="0">
                <a:solidFill>
                  <a:schemeClr val="tx2"/>
                </a:solidFill>
                <a:latin typeface="Consolas" panose="020B0609020204030204" pitchFamily="49" charset="0"/>
                <a:cs typeface="Consolas" panose="020B0609020204030204" pitchFamily="49" charset="0"/>
              </a:rPr>
              <a:t>;</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srv1.example.com;</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srv2.example.com;</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srv3.example.com;</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listen 80;</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location /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proxy_pass</a:t>
            </a:r>
            <a:r>
              <a:rPr lang="en-US" altLang="zh-CN" sz="1350" dirty="0">
                <a:solidFill>
                  <a:schemeClr val="tx2"/>
                </a:solidFill>
                <a:latin typeface="Consolas" panose="020B0609020204030204" pitchFamily="49" charset="0"/>
                <a:cs typeface="Consolas" panose="020B0609020204030204" pitchFamily="49" charset="0"/>
              </a:rPr>
              <a:t> http://myapp1;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p>
          <a:p>
            <a:endParaRPr lang="zh-CN" altLang="en-US" dirty="0"/>
          </a:p>
          <a:p>
            <a:pPr lvl="1"/>
            <a:endParaRPr lang="zh-CN" altLang="en-US"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18</a:t>
            </a:fld>
            <a:endParaRPr lang="zh-CN" altLang="en-US" dirty="0"/>
          </a:p>
        </p:txBody>
      </p:sp>
    </p:spTree>
    <p:extLst>
      <p:ext uri="{BB962C8B-B14F-4D97-AF65-F5344CB8AC3E}">
        <p14:creationId xmlns:p14="http://schemas.microsoft.com/office/powerpoint/2010/main" val="29243417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nginx</a:t>
            </a:r>
            <a:endParaRPr lang="zh-CN" altLang="en-US" dirty="0"/>
          </a:p>
        </p:txBody>
      </p:sp>
      <p:sp>
        <p:nvSpPr>
          <p:cNvPr id="3" name="内容占位符 2"/>
          <p:cNvSpPr>
            <a:spLocks noGrp="1"/>
          </p:cNvSpPr>
          <p:nvPr>
            <p:ph idx="1"/>
          </p:nvPr>
        </p:nvSpPr>
        <p:spPr/>
        <p:txBody>
          <a:bodyPr>
            <a:normAutofit/>
          </a:bodyPr>
          <a:lstStyle/>
          <a:p>
            <a:r>
              <a:rPr lang="en-US" altLang="zh-CN" dirty="0"/>
              <a:t>Weighted load balancing</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http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upstream myapp1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srv1.example.com </a:t>
            </a:r>
            <a:r>
              <a:rPr lang="en-US" altLang="zh-CN" sz="1350" dirty="0">
                <a:solidFill>
                  <a:srgbClr val="FF0000"/>
                </a:solidFill>
                <a:latin typeface="Consolas" panose="020B0609020204030204" pitchFamily="49" charset="0"/>
                <a:cs typeface="Consolas" panose="020B0609020204030204" pitchFamily="49" charset="0"/>
              </a:rPr>
              <a:t>weight=3</a:t>
            </a:r>
            <a:r>
              <a:rPr lang="en-US" altLang="zh-CN" sz="1350" dirty="0">
                <a:solidFill>
                  <a:schemeClr val="tx2"/>
                </a:solidFill>
                <a:latin typeface="Consolas" panose="020B0609020204030204" pitchFamily="49" charset="0"/>
                <a:cs typeface="Consolas" panose="020B0609020204030204" pitchFamily="49" charset="0"/>
              </a:rPr>
              <a:t>;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srv2.example.com;</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srv3.example.com;</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listen 80;</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location /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proxy_pass</a:t>
            </a:r>
            <a:r>
              <a:rPr lang="en-US" altLang="zh-CN" sz="1350" dirty="0">
                <a:solidFill>
                  <a:schemeClr val="tx2"/>
                </a:solidFill>
                <a:latin typeface="Consolas" panose="020B0609020204030204" pitchFamily="49" charset="0"/>
                <a:cs typeface="Consolas" panose="020B0609020204030204" pitchFamily="49" charset="0"/>
              </a:rPr>
              <a:t> http://myapp1;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 </a:t>
            </a: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p>
          <a:p>
            <a:endParaRPr lang="zh-CN" altLang="en-US" dirty="0"/>
          </a:p>
          <a:p>
            <a:pPr lvl="1"/>
            <a:endParaRPr lang="zh-CN" altLang="en-US"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19</a:t>
            </a:fld>
            <a:endParaRPr lang="zh-CN" altLang="en-US" dirty="0"/>
          </a:p>
        </p:txBody>
      </p:sp>
    </p:spTree>
    <p:extLst>
      <p:ext uri="{BB962C8B-B14F-4D97-AF65-F5344CB8AC3E}">
        <p14:creationId xmlns:p14="http://schemas.microsoft.com/office/powerpoint/2010/main" val="598298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 and Objectives</a:t>
            </a:r>
            <a:endParaRPr lang="zh-CN" altLang="en-US" dirty="0"/>
          </a:p>
        </p:txBody>
      </p:sp>
      <p:sp>
        <p:nvSpPr>
          <p:cNvPr id="3" name="内容占位符 2"/>
          <p:cNvSpPr>
            <a:spLocks noGrp="1"/>
          </p:cNvSpPr>
          <p:nvPr>
            <p:ph idx="1"/>
          </p:nvPr>
        </p:nvSpPr>
        <p:spPr>
          <a:xfrm>
            <a:off x="107504" y="845073"/>
            <a:ext cx="9036496" cy="3940924"/>
          </a:xfrm>
        </p:spPr>
        <p:txBody>
          <a:bodyPr>
            <a:normAutofit/>
          </a:bodyPr>
          <a:lstStyle/>
          <a:p>
            <a:r>
              <a:rPr lang="en-US" altLang="zh-CN" sz="2400" dirty="0"/>
              <a:t>Contents</a:t>
            </a:r>
          </a:p>
          <a:p>
            <a:pPr lvl="1"/>
            <a:r>
              <a:rPr lang="en-US" altLang="zh-CN" sz="1800" dirty="0"/>
              <a:t>Overview of Clustering</a:t>
            </a:r>
          </a:p>
          <a:p>
            <a:pPr lvl="1"/>
            <a:r>
              <a:rPr lang="en-US" altLang="zh-CN" sz="1800" dirty="0"/>
              <a:t>Nginx</a:t>
            </a:r>
          </a:p>
          <a:p>
            <a:pPr lvl="1"/>
            <a:r>
              <a:rPr lang="en-US" altLang="zh-CN" sz="1800" dirty="0"/>
              <a:t>MySQL</a:t>
            </a:r>
            <a:r>
              <a:rPr lang="zh-CN" altLang="en-US" sz="1800" dirty="0"/>
              <a:t> </a:t>
            </a:r>
            <a:r>
              <a:rPr lang="en-US" altLang="zh-CN" sz="1800"/>
              <a:t>Clustering</a:t>
            </a:r>
            <a:endParaRPr lang="zh-CN" altLang="en-US" dirty="0"/>
          </a:p>
          <a:p>
            <a:endParaRPr lang="en-US" altLang="zh-CN" dirty="0"/>
          </a:p>
          <a:p>
            <a:r>
              <a:rPr lang="en-US" altLang="zh-CN" sz="2400" dirty="0"/>
              <a:t>Objectives</a:t>
            </a:r>
          </a:p>
          <a:p>
            <a:pPr lvl="1"/>
            <a:r>
              <a:rPr lang="zh-CN" altLang="en-US" sz="1800" dirty="0">
                <a:latin typeface="DengXian" panose="02010600030101010101" pitchFamily="2" charset="-122"/>
                <a:ea typeface="DengXian" panose="02010600030101010101" pitchFamily="2" charset="-122"/>
              </a:rPr>
              <a:t>能够根据业务需求和系统被访问的模式，设计合理的集群部署方式和负载均衡策略</a:t>
            </a:r>
            <a:endParaRPr lang="zh-CN" altLang="en-US" dirty="0">
              <a:latin typeface="DengXian" panose="02010600030101010101" pitchFamily="2" charset="-122"/>
              <a:ea typeface="DengXian" panose="02010600030101010101" pitchFamily="2"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a:t>
            </a:fld>
            <a:endParaRPr lang="zh-CN" altLang="en-US" dirty="0"/>
          </a:p>
        </p:txBody>
      </p:sp>
    </p:spTree>
    <p:extLst>
      <p:ext uri="{BB962C8B-B14F-4D97-AF65-F5344CB8AC3E}">
        <p14:creationId xmlns:p14="http://schemas.microsoft.com/office/powerpoint/2010/main" val="3823136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44541-EE04-154B-876B-7B8BD8DAB88F}"/>
              </a:ext>
            </a:extLst>
          </p:cNvPr>
          <p:cNvSpPr>
            <a:spLocks noGrp="1"/>
          </p:cNvSpPr>
          <p:nvPr>
            <p:ph type="title"/>
          </p:nvPr>
        </p:nvSpPr>
        <p:spPr/>
        <p:txBody>
          <a:bodyPr/>
          <a:lstStyle/>
          <a:p>
            <a:r>
              <a:rPr kumimoji="1" lang="en-US" altLang="zh-CN" dirty="0"/>
              <a:t>Install</a:t>
            </a:r>
            <a:r>
              <a:rPr kumimoji="1" lang="zh-CN" altLang="en-US" dirty="0"/>
              <a:t> </a:t>
            </a:r>
            <a:r>
              <a:rPr kumimoji="1" lang="en-US" altLang="zh-CN" dirty="0"/>
              <a:t>and</a:t>
            </a:r>
            <a:r>
              <a:rPr kumimoji="1" lang="zh-CN" altLang="en-US" dirty="0"/>
              <a:t> </a:t>
            </a:r>
            <a:r>
              <a:rPr kumimoji="1" lang="en-US" altLang="zh-CN" dirty="0"/>
              <a:t>Run</a:t>
            </a:r>
            <a:r>
              <a:rPr kumimoji="1" lang="zh-CN" altLang="en-US" dirty="0"/>
              <a:t> </a:t>
            </a:r>
            <a:r>
              <a:rPr kumimoji="1" lang="en-US" altLang="zh-CN" dirty="0"/>
              <a:t>Nginx</a:t>
            </a:r>
            <a:r>
              <a:rPr kumimoji="1" lang="zh-CN" altLang="en-US" dirty="0"/>
              <a:t> </a:t>
            </a:r>
          </a:p>
        </p:txBody>
      </p:sp>
      <p:sp>
        <p:nvSpPr>
          <p:cNvPr id="3" name="内容占位符 2">
            <a:extLst>
              <a:ext uri="{FF2B5EF4-FFF2-40B4-BE49-F238E27FC236}">
                <a16:creationId xmlns:a16="http://schemas.microsoft.com/office/drawing/2014/main" id="{47B1F9AF-59B3-A344-A3F3-96A2DEDF3550}"/>
              </a:ext>
            </a:extLst>
          </p:cNvPr>
          <p:cNvSpPr>
            <a:spLocks noGrp="1"/>
          </p:cNvSpPr>
          <p:nvPr>
            <p:ph idx="1"/>
          </p:nvPr>
        </p:nvSpPr>
        <p:spPr/>
        <p:txBody>
          <a:bodyPr>
            <a:normAutofit/>
          </a:bodyPr>
          <a:lstStyle/>
          <a:p>
            <a:r>
              <a:rPr kumimoji="1" lang="en-US" altLang="zh-CN" dirty="0"/>
              <a:t>Mac</a:t>
            </a:r>
            <a:r>
              <a:rPr kumimoji="1" lang="zh-CN" altLang="en-US" dirty="0"/>
              <a:t> </a:t>
            </a:r>
            <a:r>
              <a:rPr kumimoji="1" lang="en-US" altLang="zh-CN" dirty="0"/>
              <a:t>OS</a:t>
            </a:r>
          </a:p>
          <a:p>
            <a:pPr lvl="1"/>
            <a:r>
              <a:rPr kumimoji="1" lang="en-US" altLang="zh-CN" dirty="0">
                <a:solidFill>
                  <a:schemeClr val="tx2"/>
                </a:solidFill>
                <a:latin typeface="+mn-lt"/>
              </a:rPr>
              <a:t>$ </a:t>
            </a:r>
            <a:r>
              <a:rPr kumimoji="1" lang="en-US" altLang="zh-CN" dirty="0" err="1">
                <a:solidFill>
                  <a:schemeClr val="tx2"/>
                </a:solidFill>
                <a:latin typeface="+mn-lt"/>
              </a:rPr>
              <a:t>sudo</a:t>
            </a:r>
            <a:r>
              <a:rPr kumimoji="1" lang="en-US" altLang="zh-CN" dirty="0">
                <a:solidFill>
                  <a:schemeClr val="tx2"/>
                </a:solidFill>
                <a:latin typeface="+mn-lt"/>
              </a:rPr>
              <a:t> </a:t>
            </a:r>
            <a:r>
              <a:rPr kumimoji="1" lang="en-US" altLang="zh-CN" dirty="0" err="1">
                <a:solidFill>
                  <a:schemeClr val="tx2"/>
                </a:solidFill>
                <a:latin typeface="+mn-lt"/>
              </a:rPr>
              <a:t>chown</a:t>
            </a:r>
            <a:r>
              <a:rPr kumimoji="1" lang="en-US" altLang="zh-CN" dirty="0">
                <a:solidFill>
                  <a:schemeClr val="tx2"/>
                </a:solidFill>
                <a:latin typeface="+mn-lt"/>
              </a:rPr>
              <a:t> -R `</a:t>
            </a:r>
            <a:r>
              <a:rPr kumimoji="1" lang="en-US" altLang="zh-CN" dirty="0" err="1">
                <a:solidFill>
                  <a:schemeClr val="tx2"/>
                </a:solidFill>
                <a:latin typeface="+mn-lt"/>
              </a:rPr>
              <a:t>whoami</a:t>
            </a:r>
            <a:r>
              <a:rPr kumimoji="1" lang="en-US" altLang="zh-CN" dirty="0">
                <a:solidFill>
                  <a:schemeClr val="tx2"/>
                </a:solidFill>
                <a:latin typeface="+mn-lt"/>
              </a:rPr>
              <a:t>` /</a:t>
            </a:r>
            <a:r>
              <a:rPr kumimoji="1" lang="en-US" altLang="zh-CN" dirty="0" err="1">
                <a:solidFill>
                  <a:schemeClr val="tx2"/>
                </a:solidFill>
                <a:latin typeface="+mn-lt"/>
              </a:rPr>
              <a:t>usr</a:t>
            </a:r>
            <a:r>
              <a:rPr kumimoji="1" lang="en-US" altLang="zh-CN" dirty="0">
                <a:solidFill>
                  <a:schemeClr val="tx2"/>
                </a:solidFill>
                <a:latin typeface="+mn-lt"/>
              </a:rPr>
              <a:t>/local/Homebrew/</a:t>
            </a:r>
          </a:p>
          <a:p>
            <a:pPr lvl="1"/>
            <a:r>
              <a:rPr kumimoji="1" lang="en-US" altLang="zh-CN" dirty="0">
                <a:solidFill>
                  <a:schemeClr val="tx2"/>
                </a:solidFill>
                <a:latin typeface="+mn-lt"/>
              </a:rPr>
              <a:t>$ </a:t>
            </a:r>
            <a:r>
              <a:rPr kumimoji="1" lang="en-US" altLang="zh-CN" dirty="0" err="1">
                <a:solidFill>
                  <a:schemeClr val="tx2"/>
                </a:solidFill>
                <a:latin typeface="+mn-lt"/>
              </a:rPr>
              <a:t>sudo</a:t>
            </a:r>
            <a:r>
              <a:rPr kumimoji="1" lang="en-US" altLang="zh-CN" dirty="0">
                <a:solidFill>
                  <a:schemeClr val="tx2"/>
                </a:solidFill>
                <a:latin typeface="+mn-lt"/>
              </a:rPr>
              <a:t> </a:t>
            </a:r>
            <a:r>
              <a:rPr kumimoji="1" lang="en-US" altLang="zh-CN" dirty="0" err="1">
                <a:solidFill>
                  <a:schemeClr val="tx2"/>
                </a:solidFill>
                <a:latin typeface="+mn-lt"/>
              </a:rPr>
              <a:t>chown</a:t>
            </a:r>
            <a:r>
              <a:rPr kumimoji="1" lang="en-US" altLang="zh-CN" dirty="0">
                <a:solidFill>
                  <a:schemeClr val="tx2"/>
                </a:solidFill>
                <a:latin typeface="+mn-lt"/>
              </a:rPr>
              <a:t> -R $(</a:t>
            </a:r>
            <a:r>
              <a:rPr kumimoji="1" lang="en-US" altLang="zh-CN" dirty="0" err="1">
                <a:solidFill>
                  <a:schemeClr val="tx2"/>
                </a:solidFill>
                <a:latin typeface="+mn-lt"/>
              </a:rPr>
              <a:t>whoami</a:t>
            </a:r>
            <a:r>
              <a:rPr kumimoji="1" lang="en-US" altLang="zh-CN" dirty="0">
                <a:solidFill>
                  <a:schemeClr val="tx2"/>
                </a:solidFill>
                <a:latin typeface="+mn-lt"/>
              </a:rPr>
              <a:t>) $(brew --prefix)/*</a:t>
            </a:r>
          </a:p>
          <a:p>
            <a:pPr lvl="1"/>
            <a:r>
              <a:rPr kumimoji="1" lang="en-US" altLang="zh-CN" dirty="0">
                <a:solidFill>
                  <a:schemeClr val="tx2"/>
                </a:solidFill>
                <a:latin typeface="+mn-lt"/>
              </a:rPr>
              <a:t>$ </a:t>
            </a:r>
            <a:r>
              <a:rPr kumimoji="1" lang="en-US" altLang="zh-CN" dirty="0" err="1">
                <a:solidFill>
                  <a:schemeClr val="tx2"/>
                </a:solidFill>
                <a:latin typeface="+mn-lt"/>
              </a:rPr>
              <a:t>sudo</a:t>
            </a:r>
            <a:r>
              <a:rPr kumimoji="1" lang="en-US" altLang="zh-CN" dirty="0">
                <a:solidFill>
                  <a:schemeClr val="tx2"/>
                </a:solidFill>
                <a:latin typeface="+mn-lt"/>
              </a:rPr>
              <a:t> </a:t>
            </a:r>
            <a:r>
              <a:rPr kumimoji="1" lang="en-US" altLang="zh-CN" dirty="0" err="1">
                <a:solidFill>
                  <a:schemeClr val="tx2"/>
                </a:solidFill>
                <a:latin typeface="+mn-lt"/>
              </a:rPr>
              <a:t>mkdir</a:t>
            </a:r>
            <a:r>
              <a:rPr kumimoji="1" lang="en-US" altLang="zh-CN" dirty="0">
                <a:solidFill>
                  <a:schemeClr val="tx2"/>
                </a:solidFill>
                <a:latin typeface="+mn-lt"/>
              </a:rPr>
              <a:t> /</a:t>
            </a:r>
            <a:r>
              <a:rPr kumimoji="1" lang="en-US" altLang="zh-CN" dirty="0" err="1">
                <a:solidFill>
                  <a:schemeClr val="tx2"/>
                </a:solidFill>
                <a:latin typeface="+mn-lt"/>
              </a:rPr>
              <a:t>usr</a:t>
            </a:r>
            <a:r>
              <a:rPr kumimoji="1" lang="en-US" altLang="zh-CN" dirty="0">
                <a:solidFill>
                  <a:schemeClr val="tx2"/>
                </a:solidFill>
                <a:latin typeface="+mn-lt"/>
              </a:rPr>
              <a:t>/local/Frameworks</a:t>
            </a:r>
          </a:p>
          <a:p>
            <a:pPr lvl="1"/>
            <a:r>
              <a:rPr kumimoji="1" lang="en-US" altLang="zh-CN" dirty="0">
                <a:solidFill>
                  <a:schemeClr val="tx2"/>
                </a:solidFill>
                <a:latin typeface="+mn-lt"/>
              </a:rPr>
              <a:t>$ </a:t>
            </a:r>
            <a:r>
              <a:rPr kumimoji="1" lang="en-US" altLang="zh-CN" dirty="0" err="1">
                <a:solidFill>
                  <a:schemeClr val="tx2"/>
                </a:solidFill>
                <a:latin typeface="+mn-lt"/>
              </a:rPr>
              <a:t>sudo</a:t>
            </a:r>
            <a:r>
              <a:rPr kumimoji="1" lang="en-US" altLang="zh-CN" dirty="0">
                <a:solidFill>
                  <a:schemeClr val="tx2"/>
                </a:solidFill>
                <a:latin typeface="+mn-lt"/>
              </a:rPr>
              <a:t> </a:t>
            </a:r>
            <a:r>
              <a:rPr kumimoji="1" lang="en-US" altLang="zh-CN" dirty="0" err="1">
                <a:solidFill>
                  <a:schemeClr val="tx2"/>
                </a:solidFill>
                <a:latin typeface="+mn-lt"/>
              </a:rPr>
              <a:t>chown</a:t>
            </a:r>
            <a:r>
              <a:rPr kumimoji="1" lang="en-US" altLang="zh-CN" dirty="0">
                <a:solidFill>
                  <a:schemeClr val="tx2"/>
                </a:solidFill>
                <a:latin typeface="+mn-lt"/>
              </a:rPr>
              <a:t> -R `</a:t>
            </a:r>
            <a:r>
              <a:rPr kumimoji="1" lang="en-US" altLang="zh-CN" dirty="0" err="1">
                <a:solidFill>
                  <a:schemeClr val="tx2"/>
                </a:solidFill>
                <a:latin typeface="+mn-lt"/>
              </a:rPr>
              <a:t>whoami</a:t>
            </a:r>
            <a:r>
              <a:rPr kumimoji="1" lang="en-US" altLang="zh-CN" dirty="0">
                <a:solidFill>
                  <a:schemeClr val="tx2"/>
                </a:solidFill>
                <a:latin typeface="+mn-lt"/>
              </a:rPr>
              <a:t>` /</a:t>
            </a:r>
            <a:r>
              <a:rPr kumimoji="1" lang="en-US" altLang="zh-CN" dirty="0" err="1">
                <a:solidFill>
                  <a:schemeClr val="tx2"/>
                </a:solidFill>
                <a:latin typeface="+mn-lt"/>
              </a:rPr>
              <a:t>usr</a:t>
            </a:r>
            <a:r>
              <a:rPr kumimoji="1" lang="en-US" altLang="zh-CN" dirty="0">
                <a:solidFill>
                  <a:schemeClr val="tx2"/>
                </a:solidFill>
                <a:latin typeface="+mn-lt"/>
              </a:rPr>
              <a:t>/local/Frameworks/</a:t>
            </a:r>
          </a:p>
          <a:p>
            <a:pPr lvl="1"/>
            <a:r>
              <a:rPr kumimoji="1" lang="en-US" altLang="zh-CN" dirty="0">
                <a:solidFill>
                  <a:schemeClr val="tx2"/>
                </a:solidFill>
                <a:latin typeface="+mn-lt"/>
              </a:rPr>
              <a:t>$</a:t>
            </a:r>
            <a:r>
              <a:rPr kumimoji="1" lang="zh-CN" altLang="en-US" dirty="0">
                <a:solidFill>
                  <a:schemeClr val="tx2"/>
                </a:solidFill>
                <a:latin typeface="+mn-lt"/>
              </a:rPr>
              <a:t> </a:t>
            </a:r>
            <a:r>
              <a:rPr kumimoji="1" lang="en-US" altLang="zh-CN" dirty="0">
                <a:solidFill>
                  <a:schemeClr val="tx2"/>
                </a:solidFill>
                <a:latin typeface="+mn-lt"/>
              </a:rPr>
              <a:t>brew</a:t>
            </a:r>
            <a:r>
              <a:rPr kumimoji="1" lang="zh-CN" altLang="en-US" dirty="0">
                <a:solidFill>
                  <a:schemeClr val="tx2"/>
                </a:solidFill>
                <a:latin typeface="+mn-lt"/>
              </a:rPr>
              <a:t> </a:t>
            </a:r>
            <a:r>
              <a:rPr kumimoji="1" lang="en-US" altLang="zh-CN" dirty="0">
                <a:solidFill>
                  <a:schemeClr val="tx2"/>
                </a:solidFill>
                <a:latin typeface="+mn-lt"/>
              </a:rPr>
              <a:t>install</a:t>
            </a:r>
            <a:r>
              <a:rPr kumimoji="1" lang="zh-CN" altLang="en-US" dirty="0">
                <a:solidFill>
                  <a:schemeClr val="tx2"/>
                </a:solidFill>
                <a:latin typeface="+mn-lt"/>
              </a:rPr>
              <a:t> </a:t>
            </a:r>
            <a:r>
              <a:rPr kumimoji="1" lang="en-US" altLang="zh-CN" dirty="0" err="1">
                <a:solidFill>
                  <a:schemeClr val="tx2"/>
                </a:solidFill>
                <a:latin typeface="+mn-lt"/>
              </a:rPr>
              <a:t>nginx</a:t>
            </a:r>
            <a:endParaRPr kumimoji="1" lang="en-US" altLang="zh-CN" dirty="0">
              <a:solidFill>
                <a:schemeClr val="tx2"/>
              </a:solidFill>
              <a:latin typeface="+mn-lt"/>
            </a:endParaRPr>
          </a:p>
          <a:p>
            <a:pPr lvl="1"/>
            <a:r>
              <a:rPr kumimoji="1" lang="en-US" altLang="zh-CN" dirty="0">
                <a:solidFill>
                  <a:schemeClr val="tx2"/>
                </a:solidFill>
                <a:latin typeface="+mn-lt"/>
              </a:rPr>
              <a:t>$</a:t>
            </a:r>
            <a:r>
              <a:rPr kumimoji="1" lang="zh-CN" altLang="en-US" dirty="0">
                <a:solidFill>
                  <a:schemeClr val="tx2"/>
                </a:solidFill>
                <a:latin typeface="+mn-lt"/>
              </a:rPr>
              <a:t> </a:t>
            </a:r>
            <a:r>
              <a:rPr kumimoji="1" lang="en-US" altLang="zh-CN" dirty="0" err="1">
                <a:solidFill>
                  <a:schemeClr val="tx2"/>
                </a:solidFill>
                <a:latin typeface="+mn-lt"/>
              </a:rPr>
              <a:t>nginx</a:t>
            </a:r>
            <a:endParaRPr kumimoji="1" lang="en-US" altLang="zh-CN" dirty="0">
              <a:solidFill>
                <a:schemeClr val="tx2"/>
              </a:solidFill>
              <a:latin typeface="+mn-lt"/>
            </a:endParaRPr>
          </a:p>
          <a:p>
            <a:pPr lvl="1"/>
            <a:endParaRPr kumimoji="1" lang="en-US" altLang="zh-CN" dirty="0"/>
          </a:p>
          <a:p>
            <a:r>
              <a:rPr kumimoji="1" lang="en-US" altLang="zh-CN" dirty="0"/>
              <a:t>Windows</a:t>
            </a:r>
          </a:p>
          <a:p>
            <a:pPr lvl="1"/>
            <a:r>
              <a:rPr kumimoji="1" lang="en-US" altLang="zh-CN" dirty="0"/>
              <a:t>Download</a:t>
            </a:r>
            <a:r>
              <a:rPr kumimoji="1" lang="zh-CN" altLang="en-US" dirty="0"/>
              <a:t> </a:t>
            </a:r>
            <a:r>
              <a:rPr kumimoji="1" lang="en-US" altLang="zh-CN" dirty="0"/>
              <a:t>and</a:t>
            </a:r>
            <a:r>
              <a:rPr kumimoji="1" lang="zh-CN" altLang="en-US" dirty="0"/>
              <a:t> </a:t>
            </a:r>
            <a:r>
              <a:rPr kumimoji="1" lang="en-US" altLang="zh-CN" dirty="0"/>
              <a:t>Unzip</a:t>
            </a:r>
            <a:r>
              <a:rPr kumimoji="1" lang="zh-CN" altLang="en-US" dirty="0"/>
              <a:t> </a:t>
            </a:r>
            <a:r>
              <a:rPr kumimoji="1" lang="en-US" altLang="zh-CN" dirty="0"/>
              <a:t>the</a:t>
            </a:r>
            <a:r>
              <a:rPr kumimoji="1" lang="zh-CN" altLang="en-US" dirty="0"/>
              <a:t> </a:t>
            </a:r>
            <a:r>
              <a:rPr kumimoji="1" lang="en-US" altLang="zh-CN" dirty="0"/>
              <a:t>stable</a:t>
            </a:r>
            <a:r>
              <a:rPr kumimoji="1" lang="zh-CN" altLang="en-US" dirty="0"/>
              <a:t> </a:t>
            </a:r>
            <a:r>
              <a:rPr kumimoji="1" lang="en-US" altLang="zh-CN" dirty="0"/>
              <a:t>version</a:t>
            </a:r>
            <a:r>
              <a:rPr kumimoji="1" lang="zh-CN" altLang="en-US" dirty="0"/>
              <a:t> </a:t>
            </a:r>
            <a:r>
              <a:rPr kumimoji="1" lang="en-US" altLang="zh-CN" dirty="0"/>
              <a:t>of</a:t>
            </a:r>
            <a:r>
              <a:rPr kumimoji="1" lang="zh-CN" altLang="en-US" dirty="0"/>
              <a:t> </a:t>
            </a:r>
            <a:r>
              <a:rPr kumimoji="1" lang="en-US" altLang="zh-CN" dirty="0"/>
              <a:t>Nginx</a:t>
            </a:r>
            <a:r>
              <a:rPr kumimoji="1" lang="zh-CN" altLang="en-US" dirty="0"/>
              <a:t> </a:t>
            </a:r>
            <a:r>
              <a:rPr kumimoji="1" lang="en-US" altLang="zh-CN" dirty="0"/>
              <a:t>on</a:t>
            </a:r>
            <a:r>
              <a:rPr kumimoji="1" lang="zh-CN" altLang="en-US" dirty="0"/>
              <a:t> </a:t>
            </a:r>
            <a:r>
              <a:rPr kumimoji="1" lang="en-US" altLang="zh-CN" dirty="0">
                <a:hlinkClick r:id="rId2"/>
              </a:rPr>
              <a:t>http://nginx.org/en/download.html</a:t>
            </a:r>
            <a:r>
              <a:rPr kumimoji="1" lang="zh-CN" altLang="en-US" dirty="0"/>
              <a:t> </a:t>
            </a:r>
            <a:endParaRPr kumimoji="1" lang="en-US" altLang="zh-CN" dirty="0"/>
          </a:p>
          <a:p>
            <a:pPr lvl="1"/>
            <a:r>
              <a:rPr kumimoji="1" lang="en-US" altLang="zh-CN" dirty="0"/>
              <a:t>Run</a:t>
            </a:r>
            <a:r>
              <a:rPr kumimoji="1" lang="zh-CN" altLang="en-US" dirty="0"/>
              <a:t> </a:t>
            </a:r>
            <a:r>
              <a:rPr kumimoji="1" lang="en-US" altLang="zh-CN" dirty="0" err="1">
                <a:solidFill>
                  <a:schemeClr val="tx2"/>
                </a:solidFill>
                <a:latin typeface="+mn-lt"/>
              </a:rPr>
              <a:t>nginx.exe</a:t>
            </a:r>
            <a:endParaRPr kumimoji="1" lang="en-US" altLang="zh-CN" dirty="0">
              <a:solidFill>
                <a:schemeClr val="tx2"/>
              </a:solidFill>
              <a:latin typeface="+mn-lt"/>
            </a:endParaRPr>
          </a:p>
        </p:txBody>
      </p:sp>
      <p:sp>
        <p:nvSpPr>
          <p:cNvPr id="4" name="灯片编号占位符 3">
            <a:extLst>
              <a:ext uri="{FF2B5EF4-FFF2-40B4-BE49-F238E27FC236}">
                <a16:creationId xmlns:a16="http://schemas.microsoft.com/office/drawing/2014/main" id="{A893F4DB-588A-2E46-874E-48D57183CF16}"/>
              </a:ext>
            </a:extLst>
          </p:cNvPr>
          <p:cNvSpPr>
            <a:spLocks noGrp="1"/>
          </p:cNvSpPr>
          <p:nvPr>
            <p:ph type="sldNum" sz="quarter" idx="12"/>
          </p:nvPr>
        </p:nvSpPr>
        <p:spPr/>
        <p:txBody>
          <a:bodyPr/>
          <a:lstStyle/>
          <a:p>
            <a:fld id="{CB818ED7-1FAF-4BEC-A906-EB6564C334EB}" type="slidenum">
              <a:rPr lang="zh-CN" altLang="en-US" smtClean="0"/>
              <a:pPr/>
              <a:t>20</a:t>
            </a:fld>
            <a:endParaRPr lang="zh-CN" altLang="en-US" dirty="0"/>
          </a:p>
        </p:txBody>
      </p:sp>
    </p:spTree>
    <p:extLst>
      <p:ext uri="{BB962C8B-B14F-4D97-AF65-F5344CB8AC3E}">
        <p14:creationId xmlns:p14="http://schemas.microsoft.com/office/powerpoint/2010/main" val="1208195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44541-EE04-154B-876B-7B8BD8DAB88F}"/>
              </a:ext>
            </a:extLst>
          </p:cNvPr>
          <p:cNvSpPr>
            <a:spLocks noGrp="1"/>
          </p:cNvSpPr>
          <p:nvPr>
            <p:ph type="title"/>
          </p:nvPr>
        </p:nvSpPr>
        <p:spPr/>
        <p:txBody>
          <a:bodyPr/>
          <a:lstStyle/>
          <a:p>
            <a:r>
              <a:rPr kumimoji="1" lang="en-US" altLang="zh-CN" dirty="0"/>
              <a:t>Configuration</a:t>
            </a:r>
            <a:r>
              <a:rPr kumimoji="1" lang="zh-CN" altLang="en-US" dirty="0"/>
              <a:t> </a:t>
            </a:r>
            <a:r>
              <a:rPr kumimoji="1" lang="en-US" altLang="zh-CN" dirty="0"/>
              <a:t>of</a:t>
            </a:r>
            <a:r>
              <a:rPr kumimoji="1" lang="zh-CN" altLang="en-US" dirty="0"/>
              <a:t> </a:t>
            </a:r>
            <a:r>
              <a:rPr kumimoji="1" lang="en-US" altLang="zh-CN" dirty="0"/>
              <a:t>Nginx</a:t>
            </a:r>
            <a:r>
              <a:rPr kumimoji="1" lang="zh-CN" altLang="en-US" dirty="0"/>
              <a:t> </a:t>
            </a:r>
          </a:p>
        </p:txBody>
      </p:sp>
      <p:sp>
        <p:nvSpPr>
          <p:cNvPr id="3" name="内容占位符 2">
            <a:extLst>
              <a:ext uri="{FF2B5EF4-FFF2-40B4-BE49-F238E27FC236}">
                <a16:creationId xmlns:a16="http://schemas.microsoft.com/office/drawing/2014/main" id="{47B1F9AF-59B3-A344-A3F3-96A2DEDF3550}"/>
              </a:ext>
            </a:extLst>
          </p:cNvPr>
          <p:cNvSpPr>
            <a:spLocks noGrp="1"/>
          </p:cNvSpPr>
          <p:nvPr>
            <p:ph idx="1"/>
          </p:nvPr>
        </p:nvSpPr>
        <p:spPr/>
        <p:txBody>
          <a:bodyPr>
            <a:normAutofit/>
          </a:bodyPr>
          <a:lstStyle/>
          <a:p>
            <a:r>
              <a:rPr kumimoji="1" lang="en-US" altLang="zh-CN" dirty="0"/>
              <a:t>Mac</a:t>
            </a:r>
            <a:r>
              <a:rPr kumimoji="1" lang="zh-CN" altLang="en-US" dirty="0"/>
              <a:t> </a:t>
            </a:r>
            <a:r>
              <a:rPr kumimoji="1" lang="en-US" altLang="zh-CN" dirty="0"/>
              <a:t>OS</a:t>
            </a:r>
          </a:p>
          <a:p>
            <a:pPr lvl="1"/>
            <a:r>
              <a:rPr kumimoji="1" lang="en-US" altLang="zh-CN" dirty="0">
                <a:solidFill>
                  <a:schemeClr val="tx2"/>
                </a:solidFill>
                <a:latin typeface="+mn-lt"/>
              </a:rPr>
              <a:t>$ cd</a:t>
            </a:r>
            <a:r>
              <a:rPr kumimoji="1" lang="zh-CN" altLang="en-US" dirty="0">
                <a:solidFill>
                  <a:schemeClr val="tx2"/>
                </a:solidFill>
                <a:latin typeface="+mn-lt"/>
              </a:rPr>
              <a:t> </a:t>
            </a:r>
            <a:r>
              <a:rPr kumimoji="1" lang="en-US" altLang="zh-CN" dirty="0">
                <a:solidFill>
                  <a:schemeClr val="tx2"/>
                </a:solidFill>
                <a:latin typeface="+mn-lt"/>
              </a:rPr>
              <a:t>/opt/homebrew/</a:t>
            </a:r>
            <a:r>
              <a:rPr kumimoji="1" lang="en-US" altLang="zh-CN" dirty="0" err="1">
                <a:solidFill>
                  <a:schemeClr val="tx2"/>
                </a:solidFill>
                <a:latin typeface="+mn-lt"/>
              </a:rPr>
              <a:t>etc</a:t>
            </a:r>
            <a:r>
              <a:rPr kumimoji="1" lang="en-US" altLang="zh-CN" dirty="0">
                <a:solidFill>
                  <a:schemeClr val="tx2"/>
                </a:solidFill>
                <a:latin typeface="+mn-lt"/>
              </a:rPr>
              <a:t>/nginx/</a:t>
            </a:r>
            <a:r>
              <a:rPr kumimoji="1" lang="en-US" altLang="zh-CN" dirty="0" err="1">
                <a:solidFill>
                  <a:schemeClr val="tx2"/>
                </a:solidFill>
                <a:latin typeface="+mn-lt"/>
              </a:rPr>
              <a:t>nginx.conf</a:t>
            </a:r>
            <a:endParaRPr kumimoji="1" lang="en-US" altLang="zh-CN" dirty="0">
              <a:solidFill>
                <a:schemeClr val="tx2"/>
              </a:solidFill>
              <a:latin typeface="+mn-lt"/>
            </a:endParaRPr>
          </a:p>
          <a:p>
            <a:pPr lvl="1"/>
            <a:r>
              <a:rPr kumimoji="1" lang="en-US" altLang="zh-CN" dirty="0"/>
              <a:t>Edit</a:t>
            </a:r>
            <a:r>
              <a:rPr kumimoji="1" lang="zh-CN" altLang="en-US" dirty="0">
                <a:solidFill>
                  <a:schemeClr val="tx2"/>
                </a:solidFill>
                <a:latin typeface="+mn-lt"/>
              </a:rPr>
              <a:t> </a:t>
            </a:r>
            <a:r>
              <a:rPr kumimoji="1" lang="en-US" altLang="zh-CN" dirty="0" err="1">
                <a:solidFill>
                  <a:schemeClr val="tx2"/>
                </a:solidFill>
                <a:latin typeface="+mn-lt"/>
              </a:rPr>
              <a:t>nginx.conf</a:t>
            </a:r>
            <a:endParaRPr kumimoji="1" lang="en-US" altLang="zh-CN" dirty="0">
              <a:solidFill>
                <a:schemeClr val="tx2"/>
              </a:solidFill>
              <a:latin typeface="+mn-lt"/>
            </a:endParaRPr>
          </a:p>
          <a:p>
            <a:pPr lvl="1"/>
            <a:r>
              <a:rPr kumimoji="1" lang="en-US" altLang="zh-CN" dirty="0" err="1">
                <a:solidFill>
                  <a:schemeClr val="tx2"/>
                </a:solidFill>
                <a:latin typeface="+mn-lt"/>
              </a:rPr>
              <a:t>nginx</a:t>
            </a:r>
            <a:endParaRPr kumimoji="1" lang="en-US" altLang="zh-CN" dirty="0">
              <a:solidFill>
                <a:schemeClr val="tx2"/>
              </a:solidFill>
              <a:latin typeface="+mn-lt"/>
            </a:endParaRPr>
          </a:p>
          <a:p>
            <a:pPr lvl="1"/>
            <a:r>
              <a:rPr kumimoji="1" lang="en-US" altLang="zh-CN" dirty="0" err="1">
                <a:solidFill>
                  <a:schemeClr val="tx2"/>
                </a:solidFill>
                <a:latin typeface="+mn-lt"/>
              </a:rPr>
              <a:t>nginx</a:t>
            </a:r>
            <a:r>
              <a:rPr kumimoji="1" lang="zh-CN" altLang="en-US" dirty="0">
                <a:solidFill>
                  <a:schemeClr val="tx2"/>
                </a:solidFill>
                <a:latin typeface="+mn-lt"/>
              </a:rPr>
              <a:t> </a:t>
            </a:r>
            <a:r>
              <a:rPr kumimoji="1" lang="en-US" altLang="zh-CN" dirty="0">
                <a:solidFill>
                  <a:schemeClr val="tx2"/>
                </a:solidFill>
                <a:latin typeface="+mn-lt"/>
              </a:rPr>
              <a:t>-s</a:t>
            </a:r>
            <a:r>
              <a:rPr kumimoji="1" lang="zh-CN" altLang="en-US" dirty="0">
                <a:solidFill>
                  <a:schemeClr val="tx2"/>
                </a:solidFill>
                <a:latin typeface="+mn-lt"/>
              </a:rPr>
              <a:t> </a:t>
            </a:r>
            <a:r>
              <a:rPr kumimoji="1" lang="en-US" altLang="zh-CN" dirty="0">
                <a:solidFill>
                  <a:schemeClr val="tx2"/>
                </a:solidFill>
                <a:latin typeface="+mn-lt"/>
              </a:rPr>
              <a:t>stop</a:t>
            </a:r>
            <a:r>
              <a:rPr kumimoji="1" lang="zh-CN" altLang="en-US" dirty="0">
                <a:solidFill>
                  <a:schemeClr val="tx2"/>
                </a:solidFill>
                <a:latin typeface="+mn-lt"/>
              </a:rPr>
              <a:t> </a:t>
            </a:r>
            <a:r>
              <a:rPr kumimoji="1" lang="en-US" altLang="zh-CN" dirty="0">
                <a:solidFill>
                  <a:schemeClr val="tx2"/>
                </a:solidFill>
                <a:latin typeface="+mn-lt"/>
              </a:rPr>
              <a:t>/</a:t>
            </a:r>
            <a:r>
              <a:rPr kumimoji="1" lang="zh-CN" altLang="en-US" dirty="0">
                <a:solidFill>
                  <a:schemeClr val="tx2"/>
                </a:solidFill>
                <a:latin typeface="+mn-lt"/>
              </a:rPr>
              <a:t> </a:t>
            </a:r>
            <a:r>
              <a:rPr kumimoji="1" lang="en-US" altLang="zh-CN" dirty="0">
                <a:solidFill>
                  <a:schemeClr val="tx2"/>
                </a:solidFill>
                <a:latin typeface="+mn-lt"/>
              </a:rPr>
              <a:t>reopen</a:t>
            </a:r>
          </a:p>
          <a:p>
            <a:pPr lvl="1"/>
            <a:endParaRPr kumimoji="1" lang="en-US" altLang="zh-CN" dirty="0"/>
          </a:p>
          <a:p>
            <a:r>
              <a:rPr kumimoji="1" lang="en-US" altLang="zh-CN" dirty="0"/>
              <a:t>Windows</a:t>
            </a:r>
          </a:p>
          <a:p>
            <a:pPr lvl="1"/>
            <a:r>
              <a:rPr kumimoji="1" lang="en-US" altLang="zh-CN" dirty="0">
                <a:solidFill>
                  <a:schemeClr val="tx2"/>
                </a:solidFill>
                <a:latin typeface="+mn-lt"/>
              </a:rPr>
              <a:t>cd</a:t>
            </a:r>
            <a:r>
              <a:rPr kumimoji="1" lang="zh-CN" altLang="en-US" dirty="0">
                <a:solidFill>
                  <a:schemeClr val="tx2"/>
                </a:solidFill>
                <a:latin typeface="+mn-lt"/>
              </a:rPr>
              <a:t> </a:t>
            </a:r>
            <a:r>
              <a:rPr kumimoji="1" lang="en-US" altLang="zh-CN" dirty="0">
                <a:solidFill>
                  <a:schemeClr val="tx2"/>
                </a:solidFill>
                <a:latin typeface="+mn-lt"/>
              </a:rPr>
              <a:t>%NGINX_HOME%/conf</a:t>
            </a:r>
          </a:p>
          <a:p>
            <a:pPr lvl="1"/>
            <a:r>
              <a:rPr kumimoji="1" lang="en-US" altLang="zh-CN" dirty="0"/>
              <a:t>Edit</a:t>
            </a:r>
            <a:r>
              <a:rPr kumimoji="1" lang="zh-CN" altLang="en-US" dirty="0">
                <a:solidFill>
                  <a:schemeClr val="tx2"/>
                </a:solidFill>
              </a:rPr>
              <a:t> </a:t>
            </a:r>
            <a:r>
              <a:rPr kumimoji="1" lang="en-US" altLang="zh-CN" dirty="0" err="1">
                <a:solidFill>
                  <a:schemeClr val="tx2"/>
                </a:solidFill>
              </a:rPr>
              <a:t>nginx.conf</a:t>
            </a:r>
            <a:endParaRPr kumimoji="1" lang="en-US" altLang="zh-CN" dirty="0">
              <a:solidFill>
                <a:schemeClr val="tx2"/>
              </a:solidFill>
            </a:endParaRPr>
          </a:p>
          <a:p>
            <a:pPr lvl="1"/>
            <a:endParaRPr kumimoji="1" lang="en-US" altLang="zh-CN" dirty="0">
              <a:solidFill>
                <a:schemeClr val="tx2"/>
              </a:solidFill>
              <a:latin typeface="+mn-lt"/>
            </a:endParaRPr>
          </a:p>
        </p:txBody>
      </p:sp>
      <p:sp>
        <p:nvSpPr>
          <p:cNvPr id="4" name="灯片编号占位符 3">
            <a:extLst>
              <a:ext uri="{FF2B5EF4-FFF2-40B4-BE49-F238E27FC236}">
                <a16:creationId xmlns:a16="http://schemas.microsoft.com/office/drawing/2014/main" id="{A893F4DB-588A-2E46-874E-48D57183CF16}"/>
              </a:ext>
            </a:extLst>
          </p:cNvPr>
          <p:cNvSpPr>
            <a:spLocks noGrp="1"/>
          </p:cNvSpPr>
          <p:nvPr>
            <p:ph type="sldNum" sz="quarter" idx="12"/>
          </p:nvPr>
        </p:nvSpPr>
        <p:spPr/>
        <p:txBody>
          <a:bodyPr/>
          <a:lstStyle/>
          <a:p>
            <a:fld id="{CB818ED7-1FAF-4BEC-A906-EB6564C334EB}" type="slidenum">
              <a:rPr lang="zh-CN" altLang="en-US" smtClean="0"/>
              <a:pPr/>
              <a:t>21</a:t>
            </a:fld>
            <a:endParaRPr lang="zh-CN" altLang="en-US" dirty="0"/>
          </a:p>
        </p:txBody>
      </p:sp>
      <p:sp>
        <p:nvSpPr>
          <p:cNvPr id="5" name="矩形 4">
            <a:extLst>
              <a:ext uri="{FF2B5EF4-FFF2-40B4-BE49-F238E27FC236}">
                <a16:creationId xmlns:a16="http://schemas.microsoft.com/office/drawing/2014/main" id="{79E6746F-9774-4B47-8B7C-CCC2953B4109}"/>
              </a:ext>
            </a:extLst>
          </p:cNvPr>
          <p:cNvSpPr/>
          <p:nvPr/>
        </p:nvSpPr>
        <p:spPr>
          <a:xfrm>
            <a:off x="4103440" y="1153541"/>
            <a:ext cx="5040560" cy="3323987"/>
          </a:xfrm>
          <a:prstGeom prst="rect">
            <a:avLst/>
          </a:prstGeom>
        </p:spPr>
        <p:txBody>
          <a:bodyPr wrap="square">
            <a:spAutoFit/>
          </a:bodyPr>
          <a:lstStyle/>
          <a:p>
            <a:r>
              <a:rPr lang="zh-CN" altLang="en-US" sz="1400" dirty="0"/>
              <a:t>http {</a:t>
            </a:r>
          </a:p>
          <a:p>
            <a:r>
              <a:rPr lang="zh-CN" altLang="en-US" sz="1400" dirty="0">
                <a:solidFill>
                  <a:schemeClr val="tx2"/>
                </a:solidFill>
              </a:rPr>
              <a:t>    upstream pancm{</a:t>
            </a:r>
          </a:p>
          <a:p>
            <a:r>
              <a:rPr lang="zh-CN" altLang="en-US" sz="1400" dirty="0">
                <a:solidFill>
                  <a:schemeClr val="tx2"/>
                </a:solidFill>
              </a:rPr>
              <a:t>     #ip_hash;</a:t>
            </a:r>
          </a:p>
          <a:p>
            <a:r>
              <a:rPr lang="zh-CN" altLang="en-US" sz="1400" dirty="0">
                <a:solidFill>
                  <a:schemeClr val="tx2"/>
                </a:solidFill>
              </a:rPr>
              <a:t>     #least_conn;</a:t>
            </a:r>
          </a:p>
          <a:p>
            <a:r>
              <a:rPr lang="zh-CN" altLang="en-US" sz="1400" dirty="0">
                <a:solidFill>
                  <a:schemeClr val="tx2"/>
                </a:solidFill>
              </a:rPr>
              <a:t>     server 127.0.0.1:8080; #weight=3;</a:t>
            </a:r>
          </a:p>
          <a:p>
            <a:r>
              <a:rPr lang="zh-CN" altLang="en-US" sz="1400" dirty="0">
                <a:solidFill>
                  <a:schemeClr val="tx2"/>
                </a:solidFill>
              </a:rPr>
              <a:t>     server 127.0.0.1:8090;</a:t>
            </a:r>
          </a:p>
          <a:p>
            <a:r>
              <a:rPr lang="zh-CN" altLang="en-US" sz="1400" dirty="0">
                <a:solidFill>
                  <a:schemeClr val="tx2"/>
                </a:solidFill>
              </a:rPr>
              <a:t>    }</a:t>
            </a:r>
            <a:endParaRPr lang="en-US" altLang="zh-CN" sz="1400" dirty="0">
              <a:solidFill>
                <a:schemeClr val="tx2"/>
              </a:solidFill>
            </a:endParaRPr>
          </a:p>
          <a:p>
            <a:r>
              <a:rPr lang="en-US" altLang="zh-CN" sz="1400" dirty="0"/>
              <a:t> </a:t>
            </a:r>
            <a:r>
              <a:rPr lang="zh-CN" altLang="en-US" sz="1400" dirty="0"/>
              <a:t>   </a:t>
            </a:r>
            <a:r>
              <a:rPr lang="en-US" altLang="zh-CN" sz="1400" dirty="0"/>
              <a:t>server {</a:t>
            </a:r>
          </a:p>
          <a:p>
            <a:r>
              <a:rPr lang="en-US" altLang="zh-CN" sz="1400" dirty="0"/>
              <a:t>        listen       </a:t>
            </a:r>
            <a:r>
              <a:rPr lang="en-US" altLang="zh-CN" sz="1400" dirty="0">
                <a:solidFill>
                  <a:schemeClr val="tx2"/>
                </a:solidFill>
              </a:rPr>
              <a:t>8000</a:t>
            </a:r>
            <a:r>
              <a:rPr lang="en-US" altLang="zh-CN" sz="1400" dirty="0"/>
              <a:t>;</a:t>
            </a:r>
          </a:p>
          <a:p>
            <a:r>
              <a:rPr lang="en-US" altLang="zh-CN" sz="1400" dirty="0"/>
              <a:t>        </a:t>
            </a:r>
            <a:r>
              <a:rPr lang="en-US" altLang="zh-CN" sz="1400" dirty="0" err="1"/>
              <a:t>server_name</a:t>
            </a:r>
            <a:r>
              <a:rPr lang="en-US" altLang="zh-CN" sz="1400" dirty="0"/>
              <a:t>  localhost;</a:t>
            </a:r>
          </a:p>
          <a:p>
            <a:r>
              <a:rPr lang="en-US" altLang="zh-CN" sz="1400" dirty="0"/>
              <a:t> </a:t>
            </a:r>
            <a:r>
              <a:rPr lang="zh-CN" altLang="en-US" sz="1400" dirty="0"/>
              <a:t>       </a:t>
            </a:r>
            <a:r>
              <a:rPr lang="en-US" altLang="zh-CN" sz="1400" dirty="0"/>
              <a:t>location / {</a:t>
            </a:r>
          </a:p>
          <a:p>
            <a:r>
              <a:rPr lang="en-US" altLang="zh-CN" sz="1400" dirty="0"/>
              <a:t>            root   html;</a:t>
            </a:r>
          </a:p>
          <a:p>
            <a:r>
              <a:rPr lang="en-US" altLang="zh-CN" sz="1400" dirty="0"/>
              <a:t>            </a:t>
            </a:r>
            <a:r>
              <a:rPr lang="en-US" altLang="zh-CN" sz="1400" dirty="0" err="1">
                <a:solidFill>
                  <a:schemeClr val="tx2"/>
                </a:solidFill>
              </a:rPr>
              <a:t>proxy_pass</a:t>
            </a:r>
            <a:r>
              <a:rPr lang="en-US" altLang="zh-CN" sz="1400" dirty="0">
                <a:solidFill>
                  <a:schemeClr val="tx2"/>
                </a:solidFill>
              </a:rPr>
              <a:t> http://</a:t>
            </a:r>
            <a:r>
              <a:rPr lang="en-US" altLang="zh-CN" sz="1400" dirty="0" err="1">
                <a:solidFill>
                  <a:schemeClr val="tx2"/>
                </a:solidFill>
              </a:rPr>
              <a:t>pancm</a:t>
            </a:r>
            <a:r>
              <a:rPr lang="en-US" altLang="zh-CN" sz="1400" dirty="0">
                <a:solidFill>
                  <a:schemeClr val="tx2"/>
                </a:solidFill>
              </a:rPr>
              <a:t>;</a:t>
            </a:r>
          </a:p>
          <a:p>
            <a:r>
              <a:rPr lang="en-US" altLang="zh-CN" sz="1400" dirty="0"/>
              <a:t>            index  </a:t>
            </a:r>
            <a:r>
              <a:rPr lang="en-US" altLang="zh-CN" sz="1400" dirty="0" err="1"/>
              <a:t>index.html</a:t>
            </a:r>
            <a:r>
              <a:rPr lang="en-US" altLang="zh-CN" sz="1400" dirty="0"/>
              <a:t> </a:t>
            </a:r>
            <a:r>
              <a:rPr lang="en-US" altLang="zh-CN" sz="1400" dirty="0" err="1"/>
              <a:t>index.htm</a:t>
            </a:r>
            <a:r>
              <a:rPr lang="en-US" altLang="zh-CN" sz="1400" dirty="0"/>
              <a:t>;</a:t>
            </a:r>
          </a:p>
          <a:p>
            <a:r>
              <a:rPr lang="en-US" altLang="zh-CN" sz="1400" dirty="0"/>
              <a:t>        }</a:t>
            </a:r>
            <a:endParaRPr lang="zh-CN" altLang="en-US" sz="1400" dirty="0"/>
          </a:p>
        </p:txBody>
      </p:sp>
    </p:spTree>
    <p:extLst>
      <p:ext uri="{BB962C8B-B14F-4D97-AF65-F5344CB8AC3E}">
        <p14:creationId xmlns:p14="http://schemas.microsoft.com/office/powerpoint/2010/main" val="2066742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E4FF-0F26-2D4E-A026-FE6091E18635}"/>
              </a:ext>
            </a:extLst>
          </p:cNvPr>
          <p:cNvSpPr>
            <a:spLocks noGrp="1"/>
          </p:cNvSpPr>
          <p:nvPr>
            <p:ph type="title"/>
          </p:nvPr>
        </p:nvSpPr>
        <p:spPr/>
        <p:txBody>
          <a:bodyPr/>
          <a:lstStyle/>
          <a:p>
            <a:r>
              <a:rPr kumimoji="1" lang="en-US" altLang="zh-CN" dirty="0"/>
              <a:t>Prepare</a:t>
            </a:r>
            <a:r>
              <a:rPr kumimoji="1" lang="zh-CN" altLang="en-US" dirty="0"/>
              <a:t> </a:t>
            </a:r>
            <a:r>
              <a:rPr kumimoji="1" lang="en-US" altLang="zh-CN" dirty="0"/>
              <a:t>Two</a:t>
            </a:r>
            <a:r>
              <a:rPr kumimoji="1" lang="zh-CN" altLang="en-US" dirty="0"/>
              <a:t> </a:t>
            </a:r>
            <a:r>
              <a:rPr kumimoji="1" lang="en-US" altLang="zh-CN" dirty="0"/>
              <a:t>Spring</a:t>
            </a:r>
            <a:r>
              <a:rPr kumimoji="1" lang="zh-CN" altLang="en-US" dirty="0"/>
              <a:t> </a:t>
            </a:r>
            <a:r>
              <a:rPr kumimoji="1" lang="en-US" altLang="zh-CN" dirty="0"/>
              <a:t>Boot</a:t>
            </a:r>
            <a:r>
              <a:rPr kumimoji="1" lang="zh-CN" altLang="en-US" dirty="0"/>
              <a:t> </a:t>
            </a:r>
            <a:r>
              <a:rPr kumimoji="1" lang="en-US" altLang="zh-CN" dirty="0"/>
              <a:t>Projects</a:t>
            </a:r>
            <a:endParaRPr kumimoji="1" lang="zh-CN" altLang="en-US" dirty="0"/>
          </a:p>
        </p:txBody>
      </p:sp>
      <p:sp>
        <p:nvSpPr>
          <p:cNvPr id="3" name="内容占位符 2">
            <a:extLst>
              <a:ext uri="{FF2B5EF4-FFF2-40B4-BE49-F238E27FC236}">
                <a16:creationId xmlns:a16="http://schemas.microsoft.com/office/drawing/2014/main" id="{75759640-74EC-E34E-BBFD-A03DF0E59403}"/>
              </a:ext>
            </a:extLst>
          </p:cNvPr>
          <p:cNvSpPr>
            <a:spLocks noGrp="1"/>
          </p:cNvSpPr>
          <p:nvPr>
            <p:ph idx="1"/>
          </p:nvPr>
        </p:nvSpPr>
        <p:spPr>
          <a:xfrm>
            <a:off x="107504" y="845073"/>
            <a:ext cx="3672408" cy="3940924"/>
          </a:xfrm>
        </p:spPr>
        <p:txBody>
          <a:bodyPr>
            <a:normAutofit/>
          </a:bodyPr>
          <a:lstStyle/>
          <a:p>
            <a:r>
              <a:rPr kumimoji="1" lang="en-US" altLang="zh-CN" dirty="0" err="1"/>
              <a:t>ServerOne</a:t>
            </a:r>
            <a:endParaRPr kumimoji="1" lang="en-US" altLang="zh-CN" dirty="0"/>
          </a:p>
          <a:p>
            <a:pPr lvl="1"/>
            <a:r>
              <a:rPr kumimoji="1" lang="en-US" altLang="zh-CN" sz="1600" dirty="0" err="1"/>
              <a:t>GreetingController.java</a:t>
            </a:r>
            <a:endParaRPr kumimoji="1" lang="en-US" altLang="zh-CN" sz="1600" dirty="0"/>
          </a:p>
          <a:p>
            <a:pPr marL="300038" lvl="1" indent="0">
              <a:buNone/>
            </a:pPr>
            <a:r>
              <a:rPr lang="en-US" altLang="zh-CN" sz="1600" dirty="0">
                <a:solidFill>
                  <a:srgbClr val="BBB529"/>
                </a:solidFill>
                <a:latin typeface="+mn-lt"/>
              </a:rPr>
              <a:t>@</a:t>
            </a:r>
            <a:r>
              <a:rPr lang="en-US" altLang="zh-CN" sz="1600" dirty="0" err="1">
                <a:solidFill>
                  <a:srgbClr val="BBB529"/>
                </a:solidFill>
                <a:latin typeface="+mn-lt"/>
              </a:rPr>
              <a:t>CrossOrigin</a:t>
            </a:r>
            <a:r>
              <a:rPr lang="en-US" altLang="zh-CN" sz="1600" dirty="0">
                <a:latin typeface="+mn-lt"/>
              </a:rPr>
              <a:t>(</a:t>
            </a:r>
            <a:r>
              <a:rPr lang="en-US" altLang="zh-CN" sz="1600" dirty="0" err="1">
                <a:latin typeface="+mn-lt"/>
              </a:rPr>
              <a:t>maxAge</a:t>
            </a:r>
            <a:r>
              <a:rPr lang="en-US" altLang="zh-CN" sz="1600" dirty="0">
                <a:latin typeface="+mn-lt"/>
              </a:rPr>
              <a:t> = </a:t>
            </a:r>
            <a:r>
              <a:rPr lang="en-US" altLang="zh-CN" sz="1600" dirty="0">
                <a:solidFill>
                  <a:srgbClr val="6897BB"/>
                </a:solidFill>
                <a:latin typeface="+mn-lt"/>
              </a:rPr>
              <a:t>3600</a:t>
            </a:r>
            <a:r>
              <a:rPr lang="en-US" altLang="zh-CN" sz="1600" dirty="0">
                <a:latin typeface="+mn-lt"/>
              </a:rPr>
              <a:t>)</a:t>
            </a:r>
            <a:br>
              <a:rPr lang="en-US" altLang="zh-CN" sz="1600" dirty="0">
                <a:latin typeface="+mn-lt"/>
              </a:rPr>
            </a:br>
            <a:r>
              <a:rPr lang="en-US" altLang="zh-CN" sz="1600" dirty="0">
                <a:solidFill>
                  <a:srgbClr val="BBB529"/>
                </a:solidFill>
                <a:latin typeface="+mn-lt"/>
              </a:rPr>
              <a:t>@</a:t>
            </a:r>
            <a:r>
              <a:rPr lang="en-US" altLang="zh-CN" sz="1600" dirty="0" err="1">
                <a:solidFill>
                  <a:srgbClr val="BBB529"/>
                </a:solidFill>
                <a:latin typeface="+mn-lt"/>
              </a:rPr>
              <a:t>RestController</a:t>
            </a:r>
            <a:br>
              <a:rPr lang="en-US" altLang="zh-CN" sz="1600" dirty="0">
                <a:solidFill>
                  <a:srgbClr val="BBB529"/>
                </a:solidFill>
                <a:latin typeface="+mn-lt"/>
              </a:rPr>
            </a:br>
            <a:r>
              <a:rPr lang="en-US" altLang="zh-CN" sz="1600" dirty="0">
                <a:solidFill>
                  <a:srgbClr val="CC7832"/>
                </a:solidFill>
                <a:latin typeface="+mn-lt"/>
              </a:rPr>
              <a:t>public class </a:t>
            </a:r>
            <a:r>
              <a:rPr lang="en-US" altLang="zh-CN" sz="1600" dirty="0" err="1">
                <a:latin typeface="+mn-lt"/>
              </a:rPr>
              <a:t>GreetingController</a:t>
            </a:r>
            <a:r>
              <a:rPr lang="en-US" altLang="zh-CN" sz="1600" dirty="0">
                <a:latin typeface="+mn-lt"/>
              </a:rPr>
              <a:t> {</a:t>
            </a:r>
            <a:br>
              <a:rPr lang="en-US" altLang="zh-CN" sz="1600" dirty="0">
                <a:latin typeface="+mn-lt"/>
              </a:rPr>
            </a:br>
            <a:r>
              <a:rPr lang="en-US" altLang="zh-CN" sz="1600" dirty="0">
                <a:latin typeface="+mn-lt"/>
              </a:rPr>
              <a:t>   </a:t>
            </a:r>
            <a:r>
              <a:rPr lang="en-US" altLang="zh-CN" sz="1600" dirty="0">
                <a:solidFill>
                  <a:srgbClr val="BBB529"/>
                </a:solidFill>
                <a:latin typeface="+mn-lt"/>
              </a:rPr>
              <a:t>@</a:t>
            </a:r>
            <a:r>
              <a:rPr lang="en-US" altLang="zh-CN" sz="1600" dirty="0" err="1">
                <a:solidFill>
                  <a:srgbClr val="BBB529"/>
                </a:solidFill>
                <a:latin typeface="+mn-lt"/>
              </a:rPr>
              <a:t>GetMapping</a:t>
            </a:r>
            <a:r>
              <a:rPr lang="en-US" altLang="zh-CN" sz="1600" dirty="0">
                <a:latin typeface="+mn-lt"/>
              </a:rPr>
              <a:t>(</a:t>
            </a:r>
            <a:r>
              <a:rPr lang="en-US" altLang="zh-CN" sz="1600" dirty="0">
                <a:solidFill>
                  <a:srgbClr val="6A8759"/>
                </a:solidFill>
                <a:latin typeface="+mn-lt"/>
              </a:rPr>
              <a:t>"/"</a:t>
            </a:r>
            <a:r>
              <a:rPr lang="en-US" altLang="zh-CN" sz="1600" dirty="0">
                <a:latin typeface="+mn-lt"/>
              </a:rPr>
              <a:t>)</a:t>
            </a:r>
            <a:br>
              <a:rPr lang="en-US" altLang="zh-CN" sz="1600" dirty="0">
                <a:latin typeface="+mn-lt"/>
              </a:rPr>
            </a:br>
            <a:r>
              <a:rPr lang="en-US" altLang="zh-CN" sz="1600" dirty="0">
                <a:latin typeface="+mn-lt"/>
              </a:rPr>
              <a:t>   </a:t>
            </a:r>
            <a:r>
              <a:rPr lang="en-US" altLang="zh-CN" sz="1600" dirty="0">
                <a:solidFill>
                  <a:srgbClr val="CC7832"/>
                </a:solidFill>
                <a:latin typeface="+mn-lt"/>
              </a:rPr>
              <a:t>public </a:t>
            </a:r>
            <a:r>
              <a:rPr lang="en-US" altLang="zh-CN" sz="1600" dirty="0">
                <a:latin typeface="+mn-lt"/>
              </a:rPr>
              <a:t>String </a:t>
            </a:r>
            <a:r>
              <a:rPr lang="en-US" altLang="zh-CN" sz="1600" dirty="0" err="1">
                <a:solidFill>
                  <a:srgbClr val="FFC66D"/>
                </a:solidFill>
                <a:latin typeface="+mn-lt"/>
              </a:rPr>
              <a:t>getHome</a:t>
            </a:r>
            <a:r>
              <a:rPr lang="en-US" altLang="zh-CN" sz="1600" dirty="0">
                <a:latin typeface="+mn-lt"/>
              </a:rPr>
              <a:t>() {</a:t>
            </a:r>
            <a:br>
              <a:rPr lang="en-US" altLang="zh-CN" sz="1600" dirty="0">
                <a:latin typeface="+mn-lt"/>
              </a:rPr>
            </a:br>
            <a:r>
              <a:rPr lang="en-US" altLang="zh-CN" sz="1600" dirty="0">
                <a:latin typeface="+mn-lt"/>
              </a:rPr>
              <a:t>      </a:t>
            </a:r>
            <a:r>
              <a:rPr lang="en-US" altLang="zh-CN" sz="1600" dirty="0">
                <a:solidFill>
                  <a:srgbClr val="CC7832"/>
                </a:solidFill>
                <a:latin typeface="+mn-lt"/>
              </a:rPr>
              <a:t>return </a:t>
            </a:r>
            <a:r>
              <a:rPr lang="en-US" altLang="zh-CN" sz="1600" dirty="0">
                <a:solidFill>
                  <a:srgbClr val="6A8759"/>
                </a:solidFill>
                <a:latin typeface="+mn-lt"/>
              </a:rPr>
              <a:t>"Let' start! Server One"</a:t>
            </a:r>
            <a:r>
              <a:rPr lang="en-US" altLang="zh-CN" sz="1600" dirty="0">
                <a:solidFill>
                  <a:srgbClr val="CC7832"/>
                </a:solidFill>
                <a:latin typeface="+mn-lt"/>
              </a:rPr>
              <a:t>;</a:t>
            </a:r>
            <a:br>
              <a:rPr lang="en-US" altLang="zh-CN" sz="1600" dirty="0">
                <a:solidFill>
                  <a:srgbClr val="CC7832"/>
                </a:solidFill>
                <a:latin typeface="+mn-lt"/>
              </a:rPr>
            </a:br>
            <a:r>
              <a:rPr lang="en-US" altLang="zh-CN" sz="1600" dirty="0">
                <a:solidFill>
                  <a:srgbClr val="CC7832"/>
                </a:solidFill>
                <a:latin typeface="+mn-lt"/>
              </a:rPr>
              <a:t>   </a:t>
            </a:r>
            <a:r>
              <a:rPr lang="en-US" altLang="zh-CN" sz="1600" dirty="0">
                <a:latin typeface="+mn-lt"/>
              </a:rPr>
              <a:t>}</a:t>
            </a:r>
            <a:br>
              <a:rPr lang="en-US" altLang="zh-CN" sz="1600" dirty="0">
                <a:latin typeface="+mn-lt"/>
              </a:rPr>
            </a:br>
            <a:br>
              <a:rPr lang="en-US" altLang="zh-CN" sz="1600" dirty="0">
                <a:latin typeface="+mn-lt"/>
              </a:rPr>
            </a:br>
            <a:r>
              <a:rPr lang="en-US" altLang="zh-CN" sz="1600" dirty="0">
                <a:latin typeface="+mn-lt"/>
              </a:rPr>
              <a:t>}</a:t>
            </a:r>
          </a:p>
          <a:p>
            <a:pPr lvl="1"/>
            <a:r>
              <a:rPr kumimoji="1" lang="en-US" altLang="zh-CN" sz="1600" dirty="0" err="1"/>
              <a:t>application.properties</a:t>
            </a:r>
            <a:endParaRPr kumimoji="1" lang="en-US" altLang="zh-CN" sz="1600" dirty="0"/>
          </a:p>
          <a:p>
            <a:pPr marL="0" indent="0">
              <a:buNone/>
            </a:pPr>
            <a:r>
              <a:rPr lang="zh-CN" altLang="en-US" sz="1600" dirty="0">
                <a:solidFill>
                  <a:schemeClr val="tx2"/>
                </a:solidFill>
              </a:rPr>
              <a:t>            </a:t>
            </a:r>
            <a:r>
              <a:rPr lang="en-US" altLang="zh-CN" sz="1600" dirty="0" err="1">
                <a:solidFill>
                  <a:schemeClr val="tx2"/>
                </a:solidFill>
              </a:rPr>
              <a:t>server.port</a:t>
            </a:r>
            <a:r>
              <a:rPr lang="en-US" altLang="zh-CN" sz="1600" dirty="0">
                <a:solidFill>
                  <a:schemeClr val="tx2"/>
                </a:solidFill>
              </a:rPr>
              <a:t>=8080</a:t>
            </a:r>
            <a:br>
              <a:rPr lang="en-US" altLang="zh-CN" dirty="0"/>
            </a:br>
            <a:endParaRPr lang="zh-CN" altLang="en-US" dirty="0"/>
          </a:p>
          <a:p>
            <a:pPr marL="0" indent="0">
              <a:buNone/>
            </a:pPr>
            <a:endParaRPr kumimoji="1" lang="zh-CN" altLang="en-US" dirty="0"/>
          </a:p>
        </p:txBody>
      </p:sp>
      <p:sp>
        <p:nvSpPr>
          <p:cNvPr id="4" name="灯片编号占位符 3">
            <a:extLst>
              <a:ext uri="{FF2B5EF4-FFF2-40B4-BE49-F238E27FC236}">
                <a16:creationId xmlns:a16="http://schemas.microsoft.com/office/drawing/2014/main" id="{346B5A6D-6A63-4A45-9A34-1A38D80BE94C}"/>
              </a:ext>
            </a:extLst>
          </p:cNvPr>
          <p:cNvSpPr>
            <a:spLocks noGrp="1"/>
          </p:cNvSpPr>
          <p:nvPr>
            <p:ph type="sldNum" sz="quarter" idx="12"/>
          </p:nvPr>
        </p:nvSpPr>
        <p:spPr/>
        <p:txBody>
          <a:bodyPr/>
          <a:lstStyle/>
          <a:p>
            <a:fld id="{CB818ED7-1FAF-4BEC-A906-EB6564C334EB}" type="slidenum">
              <a:rPr lang="zh-CN" altLang="en-US" smtClean="0"/>
              <a:pPr/>
              <a:t>22</a:t>
            </a:fld>
            <a:endParaRPr lang="zh-CN" altLang="en-US" dirty="0"/>
          </a:p>
        </p:txBody>
      </p:sp>
      <p:sp>
        <p:nvSpPr>
          <p:cNvPr id="6" name="内容占位符 2">
            <a:extLst>
              <a:ext uri="{FF2B5EF4-FFF2-40B4-BE49-F238E27FC236}">
                <a16:creationId xmlns:a16="http://schemas.microsoft.com/office/drawing/2014/main" id="{4938374D-214E-0B4F-8B22-D6A19410DD1C}"/>
              </a:ext>
            </a:extLst>
          </p:cNvPr>
          <p:cNvSpPr txBox="1">
            <a:spLocks/>
          </p:cNvSpPr>
          <p:nvPr/>
        </p:nvSpPr>
        <p:spPr>
          <a:xfrm>
            <a:off x="4582808" y="845073"/>
            <a:ext cx="3672408" cy="3940924"/>
          </a:xfrm>
          <a:prstGeom prst="rect">
            <a:avLst/>
          </a:prstGeom>
        </p:spPr>
        <p:txBody>
          <a:bodyPr vert="horz" lIns="91440" tIns="45720" rIns="91440" bIns="45720" rtlCol="0">
            <a:noAutofit/>
          </a:bodyPr>
          <a:lstStyle>
            <a:lvl1pPr marL="257175" indent="-257175" algn="l" defTabSz="685800" rtl="0" eaLnBrk="1" latinLnBrk="0" hangingPunct="1">
              <a:spcBef>
                <a:spcPct val="20000"/>
              </a:spcBef>
              <a:buFont typeface="Arial" pitchFamily="34" charset="0"/>
              <a:buChar char="•"/>
              <a:defRPr sz="1800" kern="1200" baseline="0">
                <a:solidFill>
                  <a:schemeClr val="tx1"/>
                </a:solidFill>
                <a:latin typeface="Cambria" pitchFamily="18" charset="0"/>
                <a:ea typeface="新宋体" pitchFamily="49" charset="-122"/>
                <a:cs typeface="+mn-cs"/>
              </a:defRPr>
            </a:lvl1pPr>
            <a:lvl2pPr marL="557213" indent="-214313" algn="l" defTabSz="685800" rtl="0" eaLnBrk="1" latinLnBrk="0" hangingPunct="1">
              <a:spcBef>
                <a:spcPct val="20000"/>
              </a:spcBef>
              <a:buFont typeface="Arial" pitchFamily="34" charset="0"/>
              <a:buChar char="–"/>
              <a:defRPr sz="1500" kern="1200" baseline="0">
                <a:solidFill>
                  <a:schemeClr val="tx1"/>
                </a:solidFill>
                <a:latin typeface="Cambria" pitchFamily="18" charset="0"/>
                <a:ea typeface="新宋体" pitchFamily="49" charset="-122"/>
                <a:cs typeface="+mn-cs"/>
              </a:defRPr>
            </a:lvl2pPr>
            <a:lvl3pPr marL="857250" indent="-171450" algn="l" defTabSz="685800" rtl="0" eaLnBrk="1" latinLnBrk="0" hangingPunct="1">
              <a:spcBef>
                <a:spcPct val="20000"/>
              </a:spcBef>
              <a:buFont typeface="Arial" pitchFamily="34" charset="0"/>
              <a:buChar char="•"/>
              <a:defRPr sz="1350" kern="1200" baseline="0">
                <a:solidFill>
                  <a:schemeClr val="tx1"/>
                </a:solidFill>
                <a:latin typeface="Cambria" pitchFamily="18" charset="0"/>
                <a:ea typeface="新宋体" pitchFamily="49" charset="-122"/>
                <a:cs typeface="+mn-cs"/>
              </a:defRPr>
            </a:lvl3pPr>
            <a:lvl4pPr marL="12001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4pPr>
            <a:lvl5pPr marL="15430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kumimoji="1" lang="en-US" altLang="zh-CN" dirty="0" err="1"/>
              <a:t>ServerTwo</a:t>
            </a:r>
            <a:endParaRPr kumimoji="1" lang="en-US" altLang="zh-CN" dirty="0"/>
          </a:p>
          <a:p>
            <a:pPr lvl="1"/>
            <a:r>
              <a:rPr kumimoji="1" lang="en-US" altLang="zh-CN" sz="1600" dirty="0" err="1"/>
              <a:t>GreetingController.java</a:t>
            </a:r>
            <a:endParaRPr kumimoji="1" lang="en-US" altLang="zh-CN" sz="1600" dirty="0"/>
          </a:p>
          <a:p>
            <a:pPr marL="300038" lvl="1" indent="0">
              <a:buNone/>
            </a:pPr>
            <a:r>
              <a:rPr lang="en-US" altLang="zh-CN" sz="1600" dirty="0">
                <a:solidFill>
                  <a:srgbClr val="BBB529"/>
                </a:solidFill>
              </a:rPr>
              <a:t>@</a:t>
            </a:r>
            <a:r>
              <a:rPr lang="en-US" altLang="zh-CN" sz="1600" dirty="0" err="1">
                <a:solidFill>
                  <a:srgbClr val="BBB529"/>
                </a:solidFill>
              </a:rPr>
              <a:t>CrossOrigin</a:t>
            </a:r>
            <a:r>
              <a:rPr lang="en-US" altLang="zh-CN" sz="1600" dirty="0"/>
              <a:t>(</a:t>
            </a:r>
            <a:r>
              <a:rPr lang="en-US" altLang="zh-CN" sz="1600" dirty="0" err="1"/>
              <a:t>maxAge</a:t>
            </a:r>
            <a:r>
              <a:rPr lang="en-US" altLang="zh-CN" sz="1600" dirty="0"/>
              <a:t> = </a:t>
            </a:r>
            <a:r>
              <a:rPr lang="en-US" altLang="zh-CN" sz="1600" dirty="0">
                <a:solidFill>
                  <a:srgbClr val="6897BB"/>
                </a:solidFill>
              </a:rPr>
              <a:t>3600</a:t>
            </a:r>
            <a:r>
              <a:rPr lang="en-US" altLang="zh-CN" sz="1600" dirty="0"/>
              <a:t>)</a:t>
            </a:r>
            <a:br>
              <a:rPr lang="en-US" altLang="zh-CN" sz="1600" dirty="0"/>
            </a:br>
            <a:r>
              <a:rPr lang="en-US" altLang="zh-CN" sz="1600" dirty="0">
                <a:solidFill>
                  <a:srgbClr val="BBB529"/>
                </a:solidFill>
              </a:rPr>
              <a:t>@</a:t>
            </a:r>
            <a:r>
              <a:rPr lang="en-US" altLang="zh-CN" sz="1600" dirty="0" err="1">
                <a:solidFill>
                  <a:srgbClr val="BBB529"/>
                </a:solidFill>
              </a:rPr>
              <a:t>RestController</a:t>
            </a:r>
            <a:br>
              <a:rPr lang="en-US" altLang="zh-CN" sz="1600" dirty="0">
                <a:solidFill>
                  <a:srgbClr val="BBB529"/>
                </a:solidFill>
              </a:rPr>
            </a:br>
            <a:r>
              <a:rPr lang="en-US" altLang="zh-CN" sz="1600" dirty="0">
                <a:solidFill>
                  <a:srgbClr val="CC7832"/>
                </a:solidFill>
              </a:rPr>
              <a:t>public class </a:t>
            </a:r>
            <a:r>
              <a:rPr lang="en-US" altLang="zh-CN" sz="1600" dirty="0" err="1"/>
              <a:t>GreetingController</a:t>
            </a:r>
            <a:r>
              <a:rPr lang="en-US" altLang="zh-CN" sz="1600" dirty="0"/>
              <a:t> {</a:t>
            </a:r>
            <a:br>
              <a:rPr lang="en-US" altLang="zh-CN" sz="1600" dirty="0"/>
            </a:br>
            <a:r>
              <a:rPr lang="en-US" altLang="zh-CN" sz="1600" dirty="0"/>
              <a:t>   </a:t>
            </a:r>
            <a:r>
              <a:rPr lang="en-US" altLang="zh-CN" sz="1600" dirty="0">
                <a:solidFill>
                  <a:srgbClr val="BBB529"/>
                </a:solidFill>
              </a:rPr>
              <a:t>@</a:t>
            </a:r>
            <a:r>
              <a:rPr lang="en-US" altLang="zh-CN" sz="1600" dirty="0" err="1">
                <a:solidFill>
                  <a:srgbClr val="BBB529"/>
                </a:solidFill>
              </a:rPr>
              <a:t>GetMapping</a:t>
            </a:r>
            <a:r>
              <a:rPr lang="en-US" altLang="zh-CN" sz="1600" dirty="0"/>
              <a:t>(</a:t>
            </a:r>
            <a:r>
              <a:rPr lang="en-US" altLang="zh-CN" sz="1600" dirty="0">
                <a:solidFill>
                  <a:srgbClr val="6A8759"/>
                </a:solidFill>
              </a:rPr>
              <a:t>"/"</a:t>
            </a:r>
            <a:r>
              <a:rPr lang="en-US" altLang="zh-CN" sz="1600" dirty="0"/>
              <a:t>)</a:t>
            </a:r>
            <a:br>
              <a:rPr lang="en-US" altLang="zh-CN" sz="1600" dirty="0"/>
            </a:br>
            <a:r>
              <a:rPr lang="en-US" altLang="zh-CN" sz="1600" dirty="0"/>
              <a:t>   </a:t>
            </a:r>
            <a:r>
              <a:rPr lang="en-US" altLang="zh-CN" sz="1600" dirty="0">
                <a:solidFill>
                  <a:srgbClr val="CC7832"/>
                </a:solidFill>
              </a:rPr>
              <a:t>public </a:t>
            </a:r>
            <a:r>
              <a:rPr lang="en-US" altLang="zh-CN" sz="1600" dirty="0"/>
              <a:t>String </a:t>
            </a:r>
            <a:r>
              <a:rPr lang="en-US" altLang="zh-CN" sz="1600" dirty="0" err="1">
                <a:solidFill>
                  <a:srgbClr val="FFC66D"/>
                </a:solidFill>
              </a:rPr>
              <a:t>getHome</a:t>
            </a:r>
            <a:r>
              <a:rPr lang="en-US" altLang="zh-CN" sz="1600" dirty="0"/>
              <a:t>() {</a:t>
            </a:r>
            <a:br>
              <a:rPr lang="en-US" altLang="zh-CN" sz="1600" dirty="0"/>
            </a:br>
            <a:r>
              <a:rPr lang="en-US" altLang="zh-CN" sz="1600" dirty="0"/>
              <a:t>      </a:t>
            </a:r>
            <a:r>
              <a:rPr lang="en-US" altLang="zh-CN" sz="1600" dirty="0">
                <a:solidFill>
                  <a:srgbClr val="CC7832"/>
                </a:solidFill>
              </a:rPr>
              <a:t>return </a:t>
            </a:r>
            <a:r>
              <a:rPr lang="en-US" altLang="zh-CN" sz="1600" dirty="0">
                <a:solidFill>
                  <a:srgbClr val="6A8759"/>
                </a:solidFill>
              </a:rPr>
              <a:t>"Let' start! Server Two"</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a:t>
            </a:r>
            <a:r>
              <a:rPr lang="en-US" altLang="zh-CN" sz="1600" dirty="0"/>
              <a:t>}</a:t>
            </a:r>
            <a:br>
              <a:rPr lang="en-US" altLang="zh-CN" sz="1600" dirty="0"/>
            </a:br>
            <a:br>
              <a:rPr lang="en-US" altLang="zh-CN" sz="1600" dirty="0"/>
            </a:br>
            <a:r>
              <a:rPr lang="en-US" altLang="zh-CN" sz="1600" dirty="0"/>
              <a:t>}</a:t>
            </a:r>
          </a:p>
          <a:p>
            <a:pPr lvl="1"/>
            <a:r>
              <a:rPr kumimoji="1" lang="en-US" altLang="zh-CN" sz="1600" dirty="0" err="1"/>
              <a:t>application.properties</a:t>
            </a:r>
            <a:endParaRPr kumimoji="1" lang="en-US" altLang="zh-CN" sz="1600" dirty="0"/>
          </a:p>
          <a:p>
            <a:pPr marL="0" indent="0">
              <a:buNone/>
            </a:pPr>
            <a:r>
              <a:rPr lang="zh-CN" altLang="en-US" sz="1600" dirty="0">
                <a:solidFill>
                  <a:schemeClr val="tx2"/>
                </a:solidFill>
              </a:rPr>
              <a:t>            </a:t>
            </a:r>
            <a:r>
              <a:rPr lang="en-US" altLang="zh-CN" sz="1600" dirty="0" err="1">
                <a:solidFill>
                  <a:schemeClr val="tx2"/>
                </a:solidFill>
              </a:rPr>
              <a:t>server.port</a:t>
            </a:r>
            <a:r>
              <a:rPr lang="en-US" altLang="zh-CN" sz="1600" dirty="0">
                <a:solidFill>
                  <a:schemeClr val="tx2"/>
                </a:solidFill>
              </a:rPr>
              <a:t>=8090</a:t>
            </a:r>
            <a:br>
              <a:rPr lang="en-US" altLang="zh-CN" sz="1600" dirty="0"/>
            </a:br>
            <a:endParaRPr lang="zh-CN" altLang="en-US" sz="1600" dirty="0"/>
          </a:p>
          <a:p>
            <a:pPr marL="0" indent="0">
              <a:buNone/>
            </a:pPr>
            <a:br>
              <a:rPr lang="en-US" altLang="zh-CN" sz="1600" dirty="0">
                <a:solidFill>
                  <a:schemeClr val="tx2"/>
                </a:solidFill>
                <a:latin typeface="+mn-lt"/>
              </a:rPr>
            </a:br>
            <a:endParaRPr lang="zh-CN" altLang="en-US" sz="1600" dirty="0">
              <a:solidFill>
                <a:schemeClr val="tx2"/>
              </a:solidFill>
              <a:latin typeface="+mn-lt"/>
            </a:endParaRPr>
          </a:p>
          <a:p>
            <a:pPr marL="0" indent="0">
              <a:buFont typeface="Arial" pitchFamily="34" charset="0"/>
              <a:buNone/>
            </a:pPr>
            <a:endParaRPr kumimoji="1" lang="zh-CN" altLang="en-US" sz="1600" dirty="0"/>
          </a:p>
        </p:txBody>
      </p:sp>
    </p:spTree>
    <p:extLst>
      <p:ext uri="{BB962C8B-B14F-4D97-AF65-F5344CB8AC3E}">
        <p14:creationId xmlns:p14="http://schemas.microsoft.com/office/powerpoint/2010/main" val="3351951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14236-3FCE-AA4F-8F03-F1017FD79F2B}"/>
              </a:ext>
            </a:extLst>
          </p:cNvPr>
          <p:cNvSpPr>
            <a:spLocks noGrp="1"/>
          </p:cNvSpPr>
          <p:nvPr>
            <p:ph type="title"/>
          </p:nvPr>
        </p:nvSpPr>
        <p:spPr/>
        <p:txBody>
          <a:bodyPr/>
          <a:lstStyle/>
          <a:p>
            <a:r>
              <a:rPr kumimoji="1" lang="en-US" altLang="zh-CN" dirty="0"/>
              <a:t>Test</a:t>
            </a:r>
            <a:r>
              <a:rPr kumimoji="1" lang="zh-CN" altLang="en-US" dirty="0"/>
              <a:t> </a:t>
            </a:r>
            <a:r>
              <a:rPr kumimoji="1" lang="en-US" altLang="zh-CN" dirty="0"/>
              <a:t>Nginx</a:t>
            </a:r>
            <a:endParaRPr kumimoji="1" lang="zh-CN" altLang="en-US" dirty="0"/>
          </a:p>
        </p:txBody>
      </p:sp>
      <p:sp>
        <p:nvSpPr>
          <p:cNvPr id="3" name="内容占位符 2">
            <a:extLst>
              <a:ext uri="{FF2B5EF4-FFF2-40B4-BE49-F238E27FC236}">
                <a16:creationId xmlns:a16="http://schemas.microsoft.com/office/drawing/2014/main" id="{DF2AE59B-9D80-5642-B012-E327134E40C1}"/>
              </a:ext>
            </a:extLst>
          </p:cNvPr>
          <p:cNvSpPr>
            <a:spLocks noGrp="1"/>
          </p:cNvSpPr>
          <p:nvPr>
            <p:ph idx="1"/>
          </p:nvPr>
        </p:nvSpPr>
        <p:spPr/>
        <p:txBody>
          <a:bodyPr/>
          <a:lstStyle/>
          <a:p>
            <a:r>
              <a:rPr kumimoji="1" lang="en-US" altLang="zh-CN" dirty="0"/>
              <a:t>Run</a:t>
            </a:r>
            <a:r>
              <a:rPr kumimoji="1" lang="zh-CN" altLang="en-US" dirty="0"/>
              <a:t> </a:t>
            </a:r>
            <a:r>
              <a:rPr kumimoji="1" lang="en-US" altLang="zh-CN" dirty="0"/>
              <a:t>Nginx</a:t>
            </a:r>
          </a:p>
          <a:p>
            <a:pPr lvl="1"/>
            <a:r>
              <a:rPr kumimoji="1" lang="en-US" altLang="zh-CN" dirty="0">
                <a:hlinkClick r:id="rId3"/>
              </a:rPr>
              <a:t>http://localhost:8000</a:t>
            </a:r>
            <a:r>
              <a:rPr kumimoji="1" lang="zh-CN" altLang="en-US" dirty="0"/>
              <a:t> </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r>
              <a:rPr kumimoji="1" lang="en-US" altLang="zh-CN" dirty="0"/>
              <a:t>Run</a:t>
            </a:r>
            <a:r>
              <a:rPr kumimoji="1" lang="zh-CN" altLang="en-US" dirty="0"/>
              <a:t> </a:t>
            </a:r>
            <a:r>
              <a:rPr kumimoji="1" lang="en-US" altLang="zh-CN" dirty="0"/>
              <a:t>the</a:t>
            </a:r>
            <a:r>
              <a:rPr kumimoji="1" lang="zh-CN" altLang="en-US" dirty="0"/>
              <a:t> </a:t>
            </a:r>
            <a:r>
              <a:rPr kumimoji="1" lang="en-US" altLang="zh-CN" dirty="0"/>
              <a:t>two</a:t>
            </a:r>
            <a:r>
              <a:rPr kumimoji="1" lang="zh-CN" altLang="en-US" dirty="0"/>
              <a:t> </a:t>
            </a:r>
            <a:r>
              <a:rPr kumimoji="1" lang="en-US" altLang="zh-CN" dirty="0"/>
              <a:t>web</a:t>
            </a:r>
            <a:r>
              <a:rPr kumimoji="1" lang="zh-CN" altLang="en-US" dirty="0"/>
              <a:t> </a:t>
            </a:r>
            <a:r>
              <a:rPr kumimoji="1" lang="en-US" altLang="zh-CN" dirty="0"/>
              <a:t>modules</a:t>
            </a:r>
            <a:r>
              <a:rPr kumimoji="1" lang="zh-CN" altLang="en-US" dirty="0"/>
              <a:t> </a:t>
            </a:r>
            <a:r>
              <a:rPr kumimoji="1" lang="en-US" altLang="zh-CN" dirty="0"/>
              <a:t>with</a:t>
            </a:r>
            <a:r>
              <a:rPr kumimoji="1" lang="zh-CN" altLang="en-US" dirty="0"/>
              <a:t> </a:t>
            </a:r>
            <a:r>
              <a:rPr kumimoji="1" lang="en-US" altLang="zh-CN" dirty="0"/>
              <a:t>the</a:t>
            </a:r>
            <a:r>
              <a:rPr kumimoji="1" lang="zh-CN" altLang="en-US" dirty="0"/>
              <a:t> </a:t>
            </a:r>
            <a:r>
              <a:rPr kumimoji="1" lang="en-US" altLang="zh-CN" dirty="0"/>
              <a:t>following</a:t>
            </a:r>
            <a:r>
              <a:rPr kumimoji="1" lang="zh-CN" altLang="en-US" dirty="0"/>
              <a:t> </a:t>
            </a:r>
            <a:r>
              <a:rPr kumimoji="1" lang="en-US" altLang="zh-CN" dirty="0" err="1"/>
              <a:t>nginx</a:t>
            </a:r>
            <a:r>
              <a:rPr kumimoji="1" lang="zh-CN" altLang="en-US" dirty="0"/>
              <a:t> </a:t>
            </a:r>
            <a:r>
              <a:rPr kumimoji="1" lang="en-US" altLang="zh-CN" dirty="0"/>
              <a:t>configurations</a:t>
            </a:r>
            <a:r>
              <a:rPr kumimoji="1" lang="zh-CN" altLang="en-US" dirty="0"/>
              <a:t> </a:t>
            </a:r>
            <a:r>
              <a:rPr kumimoji="1" lang="en-US" altLang="zh-CN" dirty="0"/>
              <a:t>in</a:t>
            </a:r>
            <a:r>
              <a:rPr kumimoji="1" lang="zh-CN" altLang="en-US" dirty="0"/>
              <a:t> </a:t>
            </a:r>
            <a:r>
              <a:rPr kumimoji="1" lang="en-US" altLang="zh-CN" dirty="0"/>
              <a:t>turn.</a:t>
            </a:r>
          </a:p>
          <a:p>
            <a:pPr lvl="1"/>
            <a:r>
              <a:rPr kumimoji="1" lang="en-US" altLang="zh-CN" dirty="0"/>
              <a:t>default(round-robin)</a:t>
            </a:r>
          </a:p>
          <a:p>
            <a:pPr lvl="1"/>
            <a:r>
              <a:rPr kumimoji="1" lang="en-US" altLang="zh-CN" dirty="0" err="1"/>
              <a:t>ip_hash</a:t>
            </a:r>
            <a:endParaRPr kumimoji="1" lang="en-US" altLang="zh-CN" dirty="0"/>
          </a:p>
          <a:p>
            <a:pPr lvl="1"/>
            <a:r>
              <a:rPr kumimoji="1" lang="en-US" altLang="zh-CN" dirty="0" err="1"/>
              <a:t>least_conn</a:t>
            </a:r>
            <a:endParaRPr kumimoji="1" lang="en-US" altLang="zh-CN" dirty="0"/>
          </a:p>
          <a:p>
            <a:pPr lvl="1"/>
            <a:r>
              <a:rPr kumimoji="1" lang="en-US" altLang="zh-CN" dirty="0"/>
              <a:t>With</a:t>
            </a:r>
            <a:r>
              <a:rPr kumimoji="1" lang="zh-CN" altLang="en-US" dirty="0"/>
              <a:t> </a:t>
            </a:r>
            <a:r>
              <a:rPr kumimoji="1" lang="en-US" altLang="zh-CN" dirty="0"/>
              <a:t>different</a:t>
            </a:r>
            <a:r>
              <a:rPr kumimoji="1" lang="zh-CN" altLang="en-US" dirty="0"/>
              <a:t> </a:t>
            </a:r>
            <a:r>
              <a:rPr kumimoji="1" lang="en-US" altLang="zh-CN" dirty="0"/>
              <a:t>weights</a:t>
            </a:r>
            <a:endParaRPr kumimoji="1" lang="zh-CN" altLang="en-US" dirty="0"/>
          </a:p>
        </p:txBody>
      </p:sp>
      <p:sp>
        <p:nvSpPr>
          <p:cNvPr id="4" name="灯片编号占位符 3">
            <a:extLst>
              <a:ext uri="{FF2B5EF4-FFF2-40B4-BE49-F238E27FC236}">
                <a16:creationId xmlns:a16="http://schemas.microsoft.com/office/drawing/2014/main" id="{D0D3858B-B20E-B344-BDDE-759F90E79724}"/>
              </a:ext>
            </a:extLst>
          </p:cNvPr>
          <p:cNvSpPr>
            <a:spLocks noGrp="1"/>
          </p:cNvSpPr>
          <p:nvPr>
            <p:ph type="sldNum" sz="quarter" idx="12"/>
          </p:nvPr>
        </p:nvSpPr>
        <p:spPr/>
        <p:txBody>
          <a:bodyPr/>
          <a:lstStyle/>
          <a:p>
            <a:fld id="{CB818ED7-1FAF-4BEC-A906-EB6564C334EB}" type="slidenum">
              <a:rPr lang="zh-CN" altLang="en-US" smtClean="0"/>
              <a:pPr/>
              <a:t>23</a:t>
            </a:fld>
            <a:endParaRPr lang="zh-CN" altLang="en-US" dirty="0"/>
          </a:p>
        </p:txBody>
      </p:sp>
      <p:pic>
        <p:nvPicPr>
          <p:cNvPr id="5" name="图片 4">
            <a:extLst>
              <a:ext uri="{FF2B5EF4-FFF2-40B4-BE49-F238E27FC236}">
                <a16:creationId xmlns:a16="http://schemas.microsoft.com/office/drawing/2014/main" id="{12B96EE6-497A-CD4E-8F28-E6492D0E92AC}"/>
              </a:ext>
            </a:extLst>
          </p:cNvPr>
          <p:cNvPicPr>
            <a:picLocks noChangeAspect="1"/>
          </p:cNvPicPr>
          <p:nvPr/>
        </p:nvPicPr>
        <p:blipFill>
          <a:blip r:embed="rId4"/>
          <a:stretch>
            <a:fillRect/>
          </a:stretch>
        </p:blipFill>
        <p:spPr>
          <a:xfrm>
            <a:off x="683568" y="1491630"/>
            <a:ext cx="4176638" cy="1716105"/>
          </a:xfrm>
          <a:prstGeom prst="rect">
            <a:avLst/>
          </a:prstGeom>
        </p:spPr>
      </p:pic>
      <p:pic>
        <p:nvPicPr>
          <p:cNvPr id="6" name="图片 5">
            <a:extLst>
              <a:ext uri="{FF2B5EF4-FFF2-40B4-BE49-F238E27FC236}">
                <a16:creationId xmlns:a16="http://schemas.microsoft.com/office/drawing/2014/main" id="{CAD94EC2-B805-224F-9897-10234F90E26E}"/>
              </a:ext>
            </a:extLst>
          </p:cNvPr>
          <p:cNvPicPr>
            <a:picLocks noChangeAspect="1"/>
          </p:cNvPicPr>
          <p:nvPr/>
        </p:nvPicPr>
        <p:blipFill>
          <a:blip r:embed="rId5"/>
          <a:stretch>
            <a:fillRect/>
          </a:stretch>
        </p:blipFill>
        <p:spPr>
          <a:xfrm>
            <a:off x="6797093" y="3646141"/>
            <a:ext cx="1905000" cy="381000"/>
          </a:xfrm>
          <a:prstGeom prst="rect">
            <a:avLst/>
          </a:prstGeom>
        </p:spPr>
      </p:pic>
      <p:pic>
        <p:nvPicPr>
          <p:cNvPr id="7" name="图片 6">
            <a:extLst>
              <a:ext uri="{FF2B5EF4-FFF2-40B4-BE49-F238E27FC236}">
                <a16:creationId xmlns:a16="http://schemas.microsoft.com/office/drawing/2014/main" id="{C8C73296-0092-9F49-8133-DF28202D2D32}"/>
              </a:ext>
            </a:extLst>
          </p:cNvPr>
          <p:cNvPicPr>
            <a:picLocks noChangeAspect="1"/>
          </p:cNvPicPr>
          <p:nvPr/>
        </p:nvPicPr>
        <p:blipFill>
          <a:blip r:embed="rId6"/>
          <a:stretch>
            <a:fillRect/>
          </a:stretch>
        </p:blipFill>
        <p:spPr>
          <a:xfrm>
            <a:off x="6797093" y="4135153"/>
            <a:ext cx="2044700" cy="469900"/>
          </a:xfrm>
          <a:prstGeom prst="rect">
            <a:avLst/>
          </a:prstGeom>
        </p:spPr>
      </p:pic>
      <p:sp>
        <p:nvSpPr>
          <p:cNvPr id="8" name="矩形 7">
            <a:extLst>
              <a:ext uri="{FF2B5EF4-FFF2-40B4-BE49-F238E27FC236}">
                <a16:creationId xmlns:a16="http://schemas.microsoft.com/office/drawing/2014/main" id="{1FE7C273-97AF-774E-AB49-C5D809E9BB25}"/>
              </a:ext>
            </a:extLst>
          </p:cNvPr>
          <p:cNvSpPr/>
          <p:nvPr/>
        </p:nvSpPr>
        <p:spPr>
          <a:xfrm>
            <a:off x="3779912" y="3843154"/>
            <a:ext cx="2705934" cy="369332"/>
          </a:xfrm>
          <a:prstGeom prst="rect">
            <a:avLst/>
          </a:prstGeom>
        </p:spPr>
        <p:txBody>
          <a:bodyPr wrap="none">
            <a:spAutoFit/>
          </a:bodyPr>
          <a:lstStyle/>
          <a:p>
            <a:pPr lvl="1"/>
            <a:r>
              <a:rPr kumimoji="1" lang="en-US" altLang="zh-CN" dirty="0">
                <a:hlinkClick r:id="rId3"/>
              </a:rPr>
              <a:t>http://localhost:8000</a:t>
            </a:r>
            <a:r>
              <a:rPr kumimoji="1" lang="zh-CN" altLang="en-US" dirty="0"/>
              <a:t> </a:t>
            </a:r>
            <a:endParaRPr kumimoji="1" lang="en-US" altLang="zh-CN" dirty="0"/>
          </a:p>
        </p:txBody>
      </p:sp>
    </p:spTree>
    <p:extLst>
      <p:ext uri="{BB962C8B-B14F-4D97-AF65-F5344CB8AC3E}">
        <p14:creationId xmlns:p14="http://schemas.microsoft.com/office/powerpoint/2010/main" val="357356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A55A9-1FC0-2344-AAAD-03E9951C1E6F}"/>
              </a:ext>
            </a:extLst>
          </p:cNvPr>
          <p:cNvSpPr>
            <a:spLocks noGrp="1"/>
          </p:cNvSpPr>
          <p:nvPr>
            <p:ph type="title"/>
          </p:nvPr>
        </p:nvSpPr>
        <p:spPr/>
        <p:txBody>
          <a:bodyPr/>
          <a:lstStyle/>
          <a:p>
            <a:r>
              <a:rPr kumimoji="1" lang="en-US" altLang="zh-CN" dirty="0"/>
              <a:t>MySQL </a:t>
            </a:r>
            <a:r>
              <a:rPr kumimoji="1" lang="en-US" altLang="zh-CN" dirty="0" err="1"/>
              <a:t>InnoDB</a:t>
            </a:r>
            <a:r>
              <a:rPr kumimoji="1" lang="en-US" altLang="zh-CN" dirty="0"/>
              <a:t> Cluster</a:t>
            </a:r>
            <a:endParaRPr kumimoji="1" lang="zh-CN" altLang="en-US" dirty="0"/>
          </a:p>
        </p:txBody>
      </p:sp>
      <p:sp>
        <p:nvSpPr>
          <p:cNvPr id="3" name="内容占位符 2">
            <a:extLst>
              <a:ext uri="{FF2B5EF4-FFF2-40B4-BE49-F238E27FC236}">
                <a16:creationId xmlns:a16="http://schemas.microsoft.com/office/drawing/2014/main" id="{1BD925DF-E0A2-7146-AF2D-29A62E6504EA}"/>
              </a:ext>
            </a:extLst>
          </p:cNvPr>
          <p:cNvSpPr>
            <a:spLocks noGrp="1"/>
          </p:cNvSpPr>
          <p:nvPr>
            <p:ph idx="1"/>
          </p:nvPr>
        </p:nvSpPr>
        <p:spPr/>
        <p:txBody>
          <a:bodyPr>
            <a:normAutofit/>
          </a:bodyPr>
          <a:lstStyle/>
          <a:p>
            <a:pPr fontAlgn="base"/>
            <a:r>
              <a:rPr lang="en-US" altLang="zh-CN" dirty="0"/>
              <a:t>MySQL </a:t>
            </a:r>
            <a:r>
              <a:rPr lang="en-US" altLang="zh-CN" dirty="0" err="1"/>
              <a:t>InnoDB</a:t>
            </a:r>
            <a:r>
              <a:rPr lang="en-US" altLang="zh-CN" dirty="0"/>
              <a:t> Cluster provides a complete high availability solution for MySQL. </a:t>
            </a:r>
            <a:endParaRPr kumimoji="1" lang="zh-CN" altLang="en-US" dirty="0"/>
          </a:p>
        </p:txBody>
      </p:sp>
      <p:sp>
        <p:nvSpPr>
          <p:cNvPr id="4" name="灯片编号占位符 3">
            <a:extLst>
              <a:ext uri="{FF2B5EF4-FFF2-40B4-BE49-F238E27FC236}">
                <a16:creationId xmlns:a16="http://schemas.microsoft.com/office/drawing/2014/main" id="{8E8BB95B-4A31-C543-9EF6-B918DBEAF778}"/>
              </a:ext>
            </a:extLst>
          </p:cNvPr>
          <p:cNvSpPr>
            <a:spLocks noGrp="1"/>
          </p:cNvSpPr>
          <p:nvPr>
            <p:ph type="sldNum" sz="quarter" idx="12"/>
          </p:nvPr>
        </p:nvSpPr>
        <p:spPr/>
        <p:txBody>
          <a:bodyPr/>
          <a:lstStyle/>
          <a:p>
            <a:fld id="{CB818ED7-1FAF-4BEC-A906-EB6564C334EB}" type="slidenum">
              <a:rPr lang="zh-CN" altLang="en-US" smtClean="0"/>
              <a:pPr/>
              <a:t>24</a:t>
            </a:fld>
            <a:endParaRPr lang="zh-CN" altLang="en-US" dirty="0"/>
          </a:p>
        </p:txBody>
      </p:sp>
      <p:pic>
        <p:nvPicPr>
          <p:cNvPr id="1026" name="Picture 2" descr="Three MySQL servers are grouped together as a high availability cluster. One of the servers is the read/write primary instance, and the other two are read-only secondary instances. Group Replication is used to replicate data from the primary instance to the secondary instances. MySQL Router connects client applications (in this example, a MySQL Connector) to the primary instance.">
            <a:extLst>
              <a:ext uri="{FF2B5EF4-FFF2-40B4-BE49-F238E27FC236}">
                <a16:creationId xmlns:a16="http://schemas.microsoft.com/office/drawing/2014/main" id="{379EF286-4D08-2D44-B982-5BFF328B07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1131" y="1468182"/>
            <a:ext cx="3161738" cy="3675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807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2B7E9-9A68-A640-8208-9736DCC1E1E5}"/>
              </a:ext>
            </a:extLst>
          </p:cNvPr>
          <p:cNvSpPr>
            <a:spLocks noGrp="1"/>
          </p:cNvSpPr>
          <p:nvPr>
            <p:ph type="title"/>
          </p:nvPr>
        </p:nvSpPr>
        <p:spPr>
          <a:xfrm>
            <a:off x="107504" y="97952"/>
            <a:ext cx="5454606" cy="413814"/>
          </a:xfrm>
        </p:spPr>
        <p:txBody>
          <a:bodyPr/>
          <a:lstStyle/>
          <a:p>
            <a:r>
              <a:rPr kumimoji="1" lang="en-US" altLang="zh-CN" dirty="0"/>
              <a:t>Deploying a Production </a:t>
            </a:r>
            <a:r>
              <a:rPr kumimoji="1" lang="en-US" altLang="zh-CN" dirty="0" err="1"/>
              <a:t>InnoDB</a:t>
            </a:r>
            <a:r>
              <a:rPr kumimoji="1" lang="en-US" altLang="zh-CN" dirty="0"/>
              <a:t> Cluster</a:t>
            </a:r>
            <a:endParaRPr kumimoji="1" lang="zh-CN" altLang="en-US" dirty="0"/>
          </a:p>
        </p:txBody>
      </p:sp>
      <p:sp>
        <p:nvSpPr>
          <p:cNvPr id="3" name="内容占位符 2">
            <a:extLst>
              <a:ext uri="{FF2B5EF4-FFF2-40B4-BE49-F238E27FC236}">
                <a16:creationId xmlns:a16="http://schemas.microsoft.com/office/drawing/2014/main" id="{A32642AF-E540-034E-B7C5-7713CFC61202}"/>
              </a:ext>
            </a:extLst>
          </p:cNvPr>
          <p:cNvSpPr>
            <a:spLocks noGrp="1"/>
          </p:cNvSpPr>
          <p:nvPr>
            <p:ph idx="1"/>
          </p:nvPr>
        </p:nvSpPr>
        <p:spPr/>
        <p:txBody>
          <a:bodyPr/>
          <a:lstStyle/>
          <a:p>
            <a:r>
              <a:rPr lang="en-US" altLang="zh-CN" dirty="0"/>
              <a:t>When working in a production environment, </a:t>
            </a:r>
          </a:p>
          <a:p>
            <a:pPr lvl="1"/>
            <a:r>
              <a:rPr lang="en-US" altLang="zh-CN" dirty="0"/>
              <a:t>the MySQL server instances which make up an </a:t>
            </a:r>
            <a:r>
              <a:rPr lang="en-US" altLang="zh-CN" dirty="0" err="1"/>
              <a:t>InnoDB</a:t>
            </a:r>
            <a:r>
              <a:rPr lang="en-US" altLang="zh-CN" dirty="0"/>
              <a:t> Cluster run on multiple host machines as part of a network rather than on single machine.</a:t>
            </a:r>
            <a:endParaRPr kumimoji="1" lang="zh-CN" altLang="en-US" dirty="0"/>
          </a:p>
        </p:txBody>
      </p:sp>
      <p:sp>
        <p:nvSpPr>
          <p:cNvPr id="4" name="灯片编号占位符 3">
            <a:extLst>
              <a:ext uri="{FF2B5EF4-FFF2-40B4-BE49-F238E27FC236}">
                <a16:creationId xmlns:a16="http://schemas.microsoft.com/office/drawing/2014/main" id="{7ACAAD2C-11AD-614D-897C-6586B643DA94}"/>
              </a:ext>
            </a:extLst>
          </p:cNvPr>
          <p:cNvSpPr>
            <a:spLocks noGrp="1"/>
          </p:cNvSpPr>
          <p:nvPr>
            <p:ph type="sldNum" sz="quarter" idx="12"/>
          </p:nvPr>
        </p:nvSpPr>
        <p:spPr/>
        <p:txBody>
          <a:bodyPr/>
          <a:lstStyle/>
          <a:p>
            <a:fld id="{CB818ED7-1FAF-4BEC-A906-EB6564C334EB}" type="slidenum">
              <a:rPr lang="zh-CN" altLang="en-US" smtClean="0"/>
              <a:pPr/>
              <a:t>25</a:t>
            </a:fld>
            <a:endParaRPr lang="zh-CN" altLang="en-US" dirty="0"/>
          </a:p>
        </p:txBody>
      </p:sp>
      <p:pic>
        <p:nvPicPr>
          <p:cNvPr id="2050" name="Picture 2" descr="Three MySQL servers are grouped together as a production InnoDB cluster. One of the servers is the primary instance, and the other two are secondary instances. The IP address for the primary server is 139.59.177.10, and the IP addresses for the two secondary instances are 139.59.177.11 and 139.59.177.12. MySQL Router connects a client application to the primary instance. The admin capability in MySQL Shell interacts directly with the production InnoDB cluster.">
            <a:extLst>
              <a:ext uri="{FF2B5EF4-FFF2-40B4-BE49-F238E27FC236}">
                <a16:creationId xmlns:a16="http://schemas.microsoft.com/office/drawing/2014/main" id="{ED96859C-EFA9-3648-9D92-971A0C344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958" y="1965423"/>
            <a:ext cx="2438084" cy="3178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1402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A1AE74-A53B-8B40-9FA9-41D2C5EF3B13}"/>
              </a:ext>
            </a:extLst>
          </p:cNvPr>
          <p:cNvSpPr>
            <a:spLocks noGrp="1"/>
          </p:cNvSpPr>
          <p:nvPr>
            <p:ph type="title"/>
          </p:nvPr>
        </p:nvSpPr>
        <p:spPr/>
        <p:txBody>
          <a:bodyPr/>
          <a:lstStyle/>
          <a:p>
            <a:r>
              <a:rPr kumimoji="1" lang="en-US" altLang="zh-CN" dirty="0"/>
              <a:t>Deploying a New Production </a:t>
            </a:r>
            <a:r>
              <a:rPr kumimoji="1" lang="en-US" altLang="zh-CN" dirty="0" err="1"/>
              <a:t>InnoDB</a:t>
            </a:r>
            <a:r>
              <a:rPr kumimoji="1" lang="en-US" altLang="zh-CN" dirty="0"/>
              <a:t> Cluster</a:t>
            </a:r>
            <a:endParaRPr kumimoji="1" lang="zh-CN" altLang="en-US" dirty="0"/>
          </a:p>
        </p:txBody>
      </p:sp>
      <p:sp>
        <p:nvSpPr>
          <p:cNvPr id="3" name="内容占位符 2">
            <a:extLst>
              <a:ext uri="{FF2B5EF4-FFF2-40B4-BE49-F238E27FC236}">
                <a16:creationId xmlns:a16="http://schemas.microsoft.com/office/drawing/2014/main" id="{593094AD-8AAB-9B4A-8411-5C1C750280CC}"/>
              </a:ext>
            </a:extLst>
          </p:cNvPr>
          <p:cNvSpPr>
            <a:spLocks noGrp="1"/>
          </p:cNvSpPr>
          <p:nvPr>
            <p:ph idx="1"/>
          </p:nvPr>
        </p:nvSpPr>
        <p:spPr/>
        <p:txBody>
          <a:bodyPr/>
          <a:lstStyle/>
          <a:p>
            <a:pPr fontAlgn="base"/>
            <a:r>
              <a:rPr lang="en-US" altLang="zh-CN" b="1" dirty="0"/>
              <a:t>Configuring Production Instances</a:t>
            </a:r>
          </a:p>
          <a:p>
            <a:pPr lvl="1" fontAlgn="base"/>
            <a:r>
              <a:rPr lang="en-US" altLang="zh-CN" dirty="0" err="1"/>
              <a:t>AdminAPI</a:t>
            </a:r>
            <a:r>
              <a:rPr lang="en-US" altLang="zh-CN" dirty="0"/>
              <a:t> provides the </a:t>
            </a:r>
            <a:r>
              <a:rPr lang="en-US" altLang="zh-CN" dirty="0" err="1">
                <a:solidFill>
                  <a:srgbClr val="FF0000"/>
                </a:solidFill>
              </a:rPr>
              <a:t>dba.configureInstance</a:t>
            </a:r>
            <a:r>
              <a:rPr lang="en-US" altLang="zh-CN" dirty="0">
                <a:solidFill>
                  <a:srgbClr val="FF0000"/>
                </a:solidFill>
              </a:rPr>
              <a:t>() </a:t>
            </a:r>
            <a:r>
              <a:rPr lang="en-US" altLang="zh-CN" dirty="0"/>
              <a:t>function that checks if an instance is suitably configured for </a:t>
            </a:r>
            <a:r>
              <a:rPr lang="en-US" altLang="zh-CN" dirty="0" err="1"/>
              <a:t>InnoDB</a:t>
            </a:r>
            <a:r>
              <a:rPr lang="en-US" altLang="zh-CN" dirty="0"/>
              <a:t> Cluster usage, and configures the instance if it finds any settings which are not compatible with </a:t>
            </a:r>
            <a:r>
              <a:rPr lang="en-US" altLang="zh-CN" dirty="0" err="1"/>
              <a:t>InnoDB</a:t>
            </a:r>
            <a:r>
              <a:rPr lang="en-US" altLang="zh-CN" dirty="0"/>
              <a:t> Cluster.</a:t>
            </a:r>
          </a:p>
          <a:p>
            <a:pPr marL="0" indent="0">
              <a:buNone/>
            </a:pPr>
            <a:r>
              <a:rPr lang="en-US" altLang="zh-CN" dirty="0">
                <a:solidFill>
                  <a:srgbClr val="000000"/>
                </a:solidFill>
                <a:latin typeface="Liberation Mono"/>
              </a:rPr>
              <a:t>	</a:t>
            </a:r>
            <a:r>
              <a:rPr lang="en-US" altLang="zh-CN" dirty="0" err="1">
                <a:solidFill>
                  <a:srgbClr val="000000"/>
                </a:solidFill>
                <a:latin typeface="Liberation Mono"/>
              </a:rPr>
              <a:t>dba</a:t>
            </a:r>
            <a:r>
              <a:rPr lang="en-US" altLang="zh-CN" dirty="0" err="1">
                <a:solidFill>
                  <a:srgbClr val="999999"/>
                </a:solidFill>
                <a:latin typeface="Liberation Mono"/>
              </a:rPr>
              <a:t>.</a:t>
            </a:r>
            <a:r>
              <a:rPr lang="en-US" altLang="zh-CN" dirty="0" err="1">
                <a:solidFill>
                  <a:srgbClr val="DD4A68"/>
                </a:solidFill>
                <a:latin typeface="Liberation Mono"/>
              </a:rPr>
              <a:t>configureInstance</a:t>
            </a:r>
            <a:r>
              <a:rPr lang="en-US" altLang="zh-CN" dirty="0">
                <a:solidFill>
                  <a:srgbClr val="999999"/>
                </a:solidFill>
                <a:latin typeface="Liberation Mono"/>
              </a:rPr>
              <a:t>([</a:t>
            </a:r>
            <a:r>
              <a:rPr lang="en-US" altLang="zh-CN" i="1" dirty="0">
                <a:solidFill>
                  <a:srgbClr val="000000"/>
                </a:solidFill>
                <a:latin typeface="Liberation Mono"/>
              </a:rPr>
              <a:t>instance</a:t>
            </a:r>
            <a:r>
              <a:rPr lang="en-US" altLang="zh-CN" dirty="0">
                <a:solidFill>
                  <a:srgbClr val="999999"/>
                </a:solidFill>
                <a:latin typeface="Liberation Mono"/>
              </a:rPr>
              <a:t>][,</a:t>
            </a:r>
            <a:r>
              <a:rPr lang="en-US" altLang="zh-CN" dirty="0">
                <a:solidFill>
                  <a:srgbClr val="000000"/>
                </a:solidFill>
                <a:latin typeface="Liberation Mono"/>
              </a:rPr>
              <a:t> </a:t>
            </a:r>
            <a:r>
              <a:rPr lang="en-US" altLang="zh-CN" i="1" dirty="0">
                <a:solidFill>
                  <a:srgbClr val="000000"/>
                </a:solidFill>
                <a:latin typeface="Liberation Mono"/>
              </a:rPr>
              <a:t>options</a:t>
            </a:r>
            <a:r>
              <a:rPr lang="en-US" altLang="zh-CN" dirty="0">
                <a:solidFill>
                  <a:srgbClr val="999999"/>
                </a:solidFill>
                <a:latin typeface="Liberation Mono"/>
              </a:rPr>
              <a:t>])</a:t>
            </a:r>
          </a:p>
          <a:p>
            <a:pPr lvl="1" fontAlgn="base"/>
            <a:endParaRPr lang="en-US" altLang="zh-CN" dirty="0">
              <a:solidFill>
                <a:srgbClr val="999999"/>
              </a:solidFill>
              <a:latin typeface="Liberation Mono"/>
            </a:endParaRPr>
          </a:p>
          <a:p>
            <a:pPr lvl="1" fontAlgn="base"/>
            <a:r>
              <a:rPr lang="en-US" altLang="zh-CN" dirty="0"/>
              <a:t>for</a:t>
            </a:r>
            <a:r>
              <a:rPr lang="zh-CN" altLang="en-US" dirty="0"/>
              <a:t> </a:t>
            </a:r>
            <a:r>
              <a:rPr lang="en-US" altLang="zh-CN" dirty="0"/>
              <a:t>example:</a:t>
            </a:r>
          </a:p>
          <a:p>
            <a:pPr marL="0" indent="0">
              <a:buNone/>
            </a:pPr>
            <a:r>
              <a:rPr lang="en-US" altLang="zh-CN" dirty="0">
                <a:solidFill>
                  <a:srgbClr val="000000"/>
                </a:solidFill>
                <a:latin typeface="Liberation Mono"/>
              </a:rPr>
              <a:t>	</a:t>
            </a:r>
            <a:r>
              <a:rPr lang="en-US" altLang="zh-CN" dirty="0" err="1">
                <a:solidFill>
                  <a:srgbClr val="000000"/>
                </a:solidFill>
                <a:latin typeface="Liberation Mono"/>
              </a:rPr>
              <a:t>dba</a:t>
            </a:r>
            <a:r>
              <a:rPr lang="en-US" altLang="zh-CN" dirty="0" err="1">
                <a:solidFill>
                  <a:srgbClr val="999999"/>
                </a:solidFill>
                <a:latin typeface="Liberation Mono"/>
              </a:rPr>
              <a:t>.</a:t>
            </a:r>
            <a:r>
              <a:rPr lang="en-US" altLang="zh-CN" dirty="0" err="1">
                <a:solidFill>
                  <a:srgbClr val="DD4A68"/>
                </a:solidFill>
                <a:latin typeface="Liberation Mono"/>
              </a:rPr>
              <a:t>configureInstance</a:t>
            </a:r>
            <a:r>
              <a:rPr lang="en-US" altLang="zh-CN" dirty="0">
                <a:solidFill>
                  <a:srgbClr val="999999"/>
                </a:solidFill>
                <a:latin typeface="Liberation Mono"/>
              </a:rPr>
              <a:t>(</a:t>
            </a:r>
            <a:r>
              <a:rPr lang="en-US" altLang="zh-CN" i="1" dirty="0">
                <a:solidFill>
                  <a:srgbClr val="000000"/>
                </a:solidFill>
                <a:latin typeface="Liberation Mono"/>
              </a:rPr>
              <a:t>user</a:t>
            </a:r>
            <a:r>
              <a:rPr lang="en-US" altLang="zh-CN" dirty="0">
                <a:solidFill>
                  <a:srgbClr val="000000"/>
                </a:solidFill>
                <a:latin typeface="Liberation Mono"/>
              </a:rPr>
              <a:t>@</a:t>
            </a:r>
            <a:r>
              <a:rPr lang="en-US" altLang="zh-CN" i="1" dirty="0">
                <a:solidFill>
                  <a:srgbClr val="000000"/>
                </a:solidFill>
                <a:latin typeface="Liberation Mono"/>
              </a:rPr>
              <a:t>example</a:t>
            </a:r>
            <a:r>
              <a:rPr lang="en-US" altLang="zh-CN" dirty="0">
                <a:solidFill>
                  <a:srgbClr val="999999"/>
                </a:solidFill>
                <a:latin typeface="Liberation Mono"/>
              </a:rPr>
              <a:t>:</a:t>
            </a:r>
            <a:r>
              <a:rPr lang="en-US" altLang="zh-CN" i="1" dirty="0">
                <a:solidFill>
                  <a:srgbClr val="990055"/>
                </a:solidFill>
                <a:latin typeface="Liberation Mono"/>
              </a:rPr>
              <a:t>3306</a:t>
            </a:r>
            <a:r>
              <a:rPr lang="en-US" altLang="zh-CN" dirty="0">
                <a:solidFill>
                  <a:srgbClr val="999999"/>
                </a:solidFill>
                <a:latin typeface="Liberation Mono"/>
              </a:rPr>
              <a:t>)</a:t>
            </a:r>
            <a:endParaRPr lang="zh-CN" altLang="en-US" dirty="0"/>
          </a:p>
          <a:p>
            <a:pPr marL="0" indent="0">
              <a:buNone/>
            </a:pPr>
            <a:endParaRPr lang="zh-CN" altLang="en-US" dirty="0"/>
          </a:p>
          <a:p>
            <a:pPr lvl="1" fontAlgn="base"/>
            <a:r>
              <a:rPr lang="en-US" altLang="zh-CN" dirty="0"/>
              <a:t>A report is displayed which shows the settings required by </a:t>
            </a:r>
            <a:r>
              <a:rPr lang="en-US" altLang="zh-CN" dirty="0" err="1"/>
              <a:t>InnoDB</a:t>
            </a:r>
            <a:r>
              <a:rPr lang="en-US" altLang="zh-CN" dirty="0"/>
              <a:t> Cluster . </a:t>
            </a:r>
            <a:endParaRPr lang="zh-CN" altLang="en-US" dirty="0"/>
          </a:p>
        </p:txBody>
      </p:sp>
      <p:sp>
        <p:nvSpPr>
          <p:cNvPr id="4" name="灯片编号占位符 3">
            <a:extLst>
              <a:ext uri="{FF2B5EF4-FFF2-40B4-BE49-F238E27FC236}">
                <a16:creationId xmlns:a16="http://schemas.microsoft.com/office/drawing/2014/main" id="{C3EAD0DF-3FE7-3A4D-848E-397C17A1B2D0}"/>
              </a:ext>
            </a:extLst>
          </p:cNvPr>
          <p:cNvSpPr>
            <a:spLocks noGrp="1"/>
          </p:cNvSpPr>
          <p:nvPr>
            <p:ph type="sldNum" sz="quarter" idx="12"/>
          </p:nvPr>
        </p:nvSpPr>
        <p:spPr/>
        <p:txBody>
          <a:bodyPr/>
          <a:lstStyle/>
          <a:p>
            <a:fld id="{CB818ED7-1FAF-4BEC-A906-EB6564C334EB}" type="slidenum">
              <a:rPr lang="zh-CN" altLang="en-US" smtClean="0"/>
              <a:pPr/>
              <a:t>26</a:t>
            </a:fld>
            <a:endParaRPr lang="zh-CN" altLang="en-US" dirty="0"/>
          </a:p>
        </p:txBody>
      </p:sp>
    </p:spTree>
    <p:extLst>
      <p:ext uri="{BB962C8B-B14F-4D97-AF65-F5344CB8AC3E}">
        <p14:creationId xmlns:p14="http://schemas.microsoft.com/office/powerpoint/2010/main" val="824663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A343C-2EA9-BB4A-B579-01FEBDB0A2E1}"/>
              </a:ext>
            </a:extLst>
          </p:cNvPr>
          <p:cNvSpPr>
            <a:spLocks noGrp="1"/>
          </p:cNvSpPr>
          <p:nvPr>
            <p:ph type="title"/>
          </p:nvPr>
        </p:nvSpPr>
        <p:spPr/>
        <p:txBody>
          <a:bodyPr/>
          <a:lstStyle/>
          <a:p>
            <a:r>
              <a:rPr kumimoji="1" lang="en-US" altLang="zh-CN" dirty="0"/>
              <a:t>Creating</a:t>
            </a:r>
            <a:r>
              <a:rPr kumimoji="1" lang="zh-CN" altLang="en-US" dirty="0"/>
              <a:t> </a:t>
            </a:r>
            <a:r>
              <a:rPr kumimoji="1" lang="en-US" altLang="zh-CN" dirty="0"/>
              <a:t>a</a:t>
            </a:r>
            <a:r>
              <a:rPr kumimoji="1" lang="zh-CN" altLang="en-US" dirty="0"/>
              <a:t> </a:t>
            </a:r>
            <a:r>
              <a:rPr kumimoji="1" lang="en-US" altLang="zh-CN" dirty="0"/>
              <a:t>Cluster</a:t>
            </a:r>
            <a:endParaRPr kumimoji="1" lang="zh-CN" altLang="en-US" dirty="0"/>
          </a:p>
        </p:txBody>
      </p:sp>
      <p:sp>
        <p:nvSpPr>
          <p:cNvPr id="3" name="内容占位符 2">
            <a:extLst>
              <a:ext uri="{FF2B5EF4-FFF2-40B4-BE49-F238E27FC236}">
                <a16:creationId xmlns:a16="http://schemas.microsoft.com/office/drawing/2014/main" id="{4EEDD754-0143-9B44-A34C-5F1AE4AFC08C}"/>
              </a:ext>
            </a:extLst>
          </p:cNvPr>
          <p:cNvSpPr>
            <a:spLocks noGrp="1"/>
          </p:cNvSpPr>
          <p:nvPr>
            <p:ph idx="1"/>
          </p:nvPr>
        </p:nvSpPr>
        <p:spPr/>
        <p:txBody>
          <a:bodyPr>
            <a:normAutofit/>
          </a:bodyPr>
          <a:lstStyle/>
          <a:p>
            <a:r>
              <a:rPr lang="en-US" altLang="zh-CN" dirty="0"/>
              <a:t>Once you have prepared your instances, </a:t>
            </a:r>
          </a:p>
          <a:p>
            <a:pPr lvl="1"/>
            <a:r>
              <a:rPr lang="en-US" altLang="zh-CN" dirty="0"/>
              <a:t>use</a:t>
            </a:r>
            <a:r>
              <a:rPr lang="zh-CN" altLang="en-US" dirty="0"/>
              <a:t> </a:t>
            </a:r>
            <a:r>
              <a:rPr lang="en-US" altLang="zh-CN" dirty="0"/>
              <a:t>the </a:t>
            </a:r>
            <a:r>
              <a:rPr lang="en-US" altLang="zh-CN" dirty="0" err="1">
                <a:solidFill>
                  <a:srgbClr val="FF0000"/>
                </a:solidFill>
              </a:rPr>
              <a:t>dba.createCluster</a:t>
            </a:r>
            <a:r>
              <a:rPr lang="en-US" altLang="zh-CN" dirty="0">
                <a:solidFill>
                  <a:srgbClr val="FF0000"/>
                </a:solidFill>
              </a:rPr>
              <a:t>() </a:t>
            </a:r>
            <a:r>
              <a:rPr lang="en-US" altLang="zh-CN" dirty="0"/>
              <a:t>function to create the cluster, </a:t>
            </a:r>
          </a:p>
          <a:p>
            <a:pPr lvl="1"/>
            <a:r>
              <a:rPr lang="en-US" altLang="zh-CN" dirty="0"/>
              <a:t>using the instance which MySQL Shell is connected to as the </a:t>
            </a:r>
            <a:r>
              <a:rPr lang="en-US" altLang="zh-CN" dirty="0">
                <a:solidFill>
                  <a:srgbClr val="FF0000"/>
                </a:solidFill>
              </a:rPr>
              <a:t>seed instance</a:t>
            </a:r>
            <a:r>
              <a:rPr lang="en-US" altLang="zh-CN" dirty="0"/>
              <a:t> for the cluster. </a:t>
            </a:r>
          </a:p>
          <a:p>
            <a:pPr lvl="1"/>
            <a:r>
              <a:rPr lang="en-US" altLang="zh-CN" dirty="0"/>
              <a:t>The seed instance is replicated to the other instances that you add to the cluster, making them replicas of the seed instance. </a:t>
            </a:r>
          </a:p>
          <a:p>
            <a:pPr lvl="1"/>
            <a:endParaRPr lang="en-US" altLang="zh-CN" dirty="0"/>
          </a:p>
          <a:p>
            <a:pPr marL="342900" lvl="1" indent="0">
              <a:buNone/>
            </a:pPr>
            <a:r>
              <a:rPr lang="en-US" altLang="zh-CN" dirty="0" err="1">
                <a:solidFill>
                  <a:srgbClr val="A67F59"/>
                </a:solidFill>
                <a:latin typeface="Liberation Mono"/>
              </a:rPr>
              <a:t>mysql-js</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var</a:t>
            </a:r>
            <a:r>
              <a:rPr lang="en-US" altLang="zh-CN" dirty="0">
                <a:solidFill>
                  <a:srgbClr val="000000"/>
                </a:solidFill>
                <a:latin typeface="Liberation Mono"/>
              </a:rPr>
              <a:t> cluster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err="1">
                <a:solidFill>
                  <a:srgbClr val="000000"/>
                </a:solidFill>
                <a:latin typeface="Liberation Mono"/>
              </a:rPr>
              <a:t>dba</a:t>
            </a:r>
            <a:r>
              <a:rPr lang="en-US" altLang="zh-CN" dirty="0" err="1">
                <a:solidFill>
                  <a:srgbClr val="999999"/>
                </a:solidFill>
                <a:latin typeface="Liberation Mono"/>
              </a:rPr>
              <a:t>.</a:t>
            </a:r>
            <a:r>
              <a:rPr lang="en-US" altLang="zh-CN" dirty="0" err="1">
                <a:solidFill>
                  <a:srgbClr val="DD4A68"/>
                </a:solidFill>
                <a:latin typeface="Liberation Mono"/>
              </a:rPr>
              <a:t>createCluster</a:t>
            </a:r>
            <a:r>
              <a:rPr lang="en-US" altLang="zh-CN" dirty="0">
                <a:solidFill>
                  <a:srgbClr val="999999"/>
                </a:solidFill>
                <a:latin typeface="Liberation Mono"/>
              </a:rPr>
              <a:t>(</a:t>
            </a:r>
            <a:r>
              <a:rPr lang="en-US" altLang="zh-CN" dirty="0">
                <a:solidFill>
                  <a:srgbClr val="669900"/>
                </a:solidFill>
                <a:latin typeface="Liberation Mono"/>
              </a:rPr>
              <a:t>'</a:t>
            </a:r>
            <a:r>
              <a:rPr lang="en-US" altLang="zh-CN" i="1" dirty="0" err="1">
                <a:solidFill>
                  <a:srgbClr val="669900"/>
                </a:solidFill>
                <a:latin typeface="Liberation Mono"/>
              </a:rPr>
              <a:t>testCluster</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Validating instance at icadmin@ic</a:t>
            </a:r>
            <a:r>
              <a:rPr lang="en-US" altLang="zh-CN" dirty="0">
                <a:solidFill>
                  <a:srgbClr val="990055"/>
                </a:solidFill>
                <a:latin typeface="Liberation Mono"/>
              </a:rPr>
              <a:t>-1</a:t>
            </a:r>
            <a:r>
              <a:rPr lang="en-US" altLang="zh-CN" dirty="0">
                <a:solidFill>
                  <a:srgbClr val="999999"/>
                </a:solidFill>
                <a:latin typeface="Liberation Mono"/>
              </a:rPr>
              <a:t>:</a:t>
            </a:r>
            <a:r>
              <a:rPr lang="en-US" altLang="zh-CN" dirty="0">
                <a:solidFill>
                  <a:srgbClr val="990055"/>
                </a:solidFill>
                <a:latin typeface="Liberation Mono"/>
              </a:rPr>
              <a:t>3306</a:t>
            </a:r>
            <a:r>
              <a:rPr lang="en-US" altLang="zh-CN" dirty="0">
                <a:solidFill>
                  <a:srgbClr val="A67F5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This instance reports its own address </a:t>
            </a:r>
            <a:r>
              <a:rPr lang="en-US" altLang="zh-CN" dirty="0">
                <a:solidFill>
                  <a:srgbClr val="0077AA"/>
                </a:solidFill>
                <a:latin typeface="Liberation Mono"/>
              </a:rPr>
              <a:t>as</a:t>
            </a:r>
            <a:r>
              <a:rPr lang="en-US" altLang="zh-CN" dirty="0">
                <a:solidFill>
                  <a:srgbClr val="000000"/>
                </a:solidFill>
                <a:latin typeface="Liberation Mono"/>
              </a:rPr>
              <a:t> ic</a:t>
            </a:r>
            <a:r>
              <a:rPr lang="en-US" altLang="zh-CN" dirty="0">
                <a:solidFill>
                  <a:srgbClr val="990055"/>
                </a:solidFill>
                <a:latin typeface="Liberation Mono"/>
              </a:rPr>
              <a:t>-1</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Instance configuration is suitable</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Creating </a:t>
            </a:r>
            <a:r>
              <a:rPr lang="en-US" altLang="zh-CN" dirty="0" err="1">
                <a:solidFill>
                  <a:srgbClr val="000000"/>
                </a:solidFill>
                <a:latin typeface="Liberation Mono"/>
              </a:rPr>
              <a:t>InnoDB</a:t>
            </a:r>
            <a:r>
              <a:rPr lang="en-US" altLang="zh-CN" dirty="0">
                <a:solidFill>
                  <a:srgbClr val="000000"/>
                </a:solidFill>
                <a:latin typeface="Liberation Mono"/>
              </a:rPr>
              <a:t> cluster </a:t>
            </a:r>
            <a:r>
              <a:rPr lang="en-US" altLang="zh-CN" dirty="0">
                <a:solidFill>
                  <a:srgbClr val="669900"/>
                </a:solidFill>
                <a:latin typeface="Liberation Mono"/>
              </a:rPr>
              <a:t>'</a:t>
            </a:r>
            <a:r>
              <a:rPr lang="en-US" altLang="zh-CN" dirty="0" err="1">
                <a:solidFill>
                  <a:srgbClr val="669900"/>
                </a:solidFill>
                <a:latin typeface="Liberation Mono"/>
              </a:rPr>
              <a:t>testCluster</a:t>
            </a:r>
            <a:r>
              <a:rPr lang="en-US" altLang="zh-CN" dirty="0">
                <a:solidFill>
                  <a:srgbClr val="669900"/>
                </a:solidFill>
                <a:latin typeface="Liberation Mono"/>
              </a:rPr>
              <a:t>'</a:t>
            </a:r>
            <a:r>
              <a:rPr lang="en-US" altLang="zh-CN" dirty="0">
                <a:solidFill>
                  <a:srgbClr val="000000"/>
                </a:solidFill>
                <a:latin typeface="Liberation Mono"/>
              </a:rPr>
              <a:t> on </a:t>
            </a:r>
            <a:r>
              <a:rPr lang="en-US" altLang="zh-CN" dirty="0">
                <a:solidFill>
                  <a:srgbClr val="669900"/>
                </a:solidFill>
                <a:latin typeface="Liberation Mono"/>
              </a:rPr>
              <a:t>'icadmin@ic-1:3306'</a:t>
            </a:r>
            <a:r>
              <a:rPr lang="en-US" altLang="zh-CN" dirty="0">
                <a:solidFill>
                  <a:srgbClr val="A67F5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Adding Seed Instance</a:t>
            </a:r>
            <a:r>
              <a:rPr lang="en-US" altLang="zh-CN" dirty="0">
                <a:solidFill>
                  <a:srgbClr val="A67F5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Cluster successfully created</a:t>
            </a:r>
            <a:r>
              <a:rPr lang="en-US" altLang="zh-CN" dirty="0">
                <a:solidFill>
                  <a:srgbClr val="999999"/>
                </a:solidFill>
                <a:latin typeface="Liberation Mono"/>
              </a:rPr>
              <a:t>.</a:t>
            </a:r>
            <a:r>
              <a:rPr lang="en-US" altLang="zh-CN" dirty="0">
                <a:solidFill>
                  <a:srgbClr val="000000"/>
                </a:solidFill>
                <a:latin typeface="Liberation Mono"/>
              </a:rPr>
              <a:t> Use </a:t>
            </a:r>
            <a:r>
              <a:rPr lang="en-US" altLang="zh-CN" dirty="0" err="1">
                <a:solidFill>
                  <a:srgbClr val="000000"/>
                </a:solidFill>
                <a:latin typeface="Liberation Mono"/>
              </a:rPr>
              <a:t>Cluster</a:t>
            </a:r>
            <a:r>
              <a:rPr lang="en-US" altLang="zh-CN" dirty="0" err="1">
                <a:solidFill>
                  <a:srgbClr val="999999"/>
                </a:solidFill>
                <a:latin typeface="Liberation Mono"/>
              </a:rPr>
              <a:t>.</a:t>
            </a:r>
            <a:r>
              <a:rPr lang="en-US" altLang="zh-CN" dirty="0" err="1">
                <a:solidFill>
                  <a:srgbClr val="DD4A68"/>
                </a:solidFill>
                <a:latin typeface="Liberation Mono"/>
              </a:rPr>
              <a:t>addInstance</a:t>
            </a:r>
            <a:r>
              <a:rPr lang="en-US" altLang="zh-CN" dirty="0">
                <a:solidFill>
                  <a:srgbClr val="999999"/>
                </a:solidFill>
                <a:latin typeface="Liberation Mono"/>
              </a:rPr>
              <a:t>()</a:t>
            </a:r>
            <a:r>
              <a:rPr lang="en-US" altLang="zh-CN" dirty="0">
                <a:solidFill>
                  <a:srgbClr val="000000"/>
                </a:solidFill>
                <a:latin typeface="Liberation Mono"/>
              </a:rPr>
              <a:t> to add MySQL instances</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At least </a:t>
            </a:r>
            <a:r>
              <a:rPr lang="en-US" altLang="zh-CN" dirty="0">
                <a:solidFill>
                  <a:srgbClr val="990055"/>
                </a:solidFill>
                <a:latin typeface="Liberation Mono"/>
              </a:rPr>
              <a:t>3</a:t>
            </a:r>
            <a:r>
              <a:rPr lang="en-US" altLang="zh-CN" dirty="0">
                <a:solidFill>
                  <a:srgbClr val="000000"/>
                </a:solidFill>
                <a:latin typeface="Liberation Mono"/>
              </a:rPr>
              <a:t> instances are needed </a:t>
            </a:r>
            <a:r>
              <a:rPr lang="en-US" altLang="zh-CN" dirty="0">
                <a:solidFill>
                  <a:srgbClr val="0077AA"/>
                </a:solidFill>
                <a:latin typeface="Liberation Mono"/>
              </a:rPr>
              <a:t>for</a:t>
            </a:r>
            <a:r>
              <a:rPr lang="en-US" altLang="zh-CN" dirty="0">
                <a:solidFill>
                  <a:srgbClr val="000000"/>
                </a:solidFill>
                <a:latin typeface="Liberation Mono"/>
              </a:rPr>
              <a:t> the cluster to be able to withstand up to one server failure</a:t>
            </a:r>
            <a:r>
              <a:rPr lang="en-US" altLang="zh-CN" dirty="0">
                <a:solidFill>
                  <a:srgbClr val="999999"/>
                </a:solidFill>
                <a:latin typeface="Liberation Mono"/>
              </a:rPr>
              <a:t>.</a:t>
            </a:r>
            <a:endParaRPr lang="zh-CN" altLang="en-US" dirty="0"/>
          </a:p>
          <a:p>
            <a:pPr marL="342900" lvl="1" indent="0">
              <a:buNone/>
            </a:pPr>
            <a:endParaRPr kumimoji="1" lang="zh-CN" altLang="en-US" dirty="0"/>
          </a:p>
        </p:txBody>
      </p:sp>
      <p:sp>
        <p:nvSpPr>
          <p:cNvPr id="4" name="灯片编号占位符 3">
            <a:extLst>
              <a:ext uri="{FF2B5EF4-FFF2-40B4-BE49-F238E27FC236}">
                <a16:creationId xmlns:a16="http://schemas.microsoft.com/office/drawing/2014/main" id="{01FE519D-D5CC-0947-86E2-34860168DC1A}"/>
              </a:ext>
            </a:extLst>
          </p:cNvPr>
          <p:cNvSpPr>
            <a:spLocks noGrp="1"/>
          </p:cNvSpPr>
          <p:nvPr>
            <p:ph type="sldNum" sz="quarter" idx="12"/>
          </p:nvPr>
        </p:nvSpPr>
        <p:spPr/>
        <p:txBody>
          <a:bodyPr/>
          <a:lstStyle/>
          <a:p>
            <a:fld id="{CB818ED7-1FAF-4BEC-A906-EB6564C334EB}" type="slidenum">
              <a:rPr lang="zh-CN" altLang="en-US" smtClean="0"/>
              <a:pPr/>
              <a:t>27</a:t>
            </a:fld>
            <a:endParaRPr lang="zh-CN" altLang="en-US" dirty="0"/>
          </a:p>
        </p:txBody>
      </p:sp>
    </p:spTree>
    <p:extLst>
      <p:ext uri="{BB962C8B-B14F-4D97-AF65-F5344CB8AC3E}">
        <p14:creationId xmlns:p14="http://schemas.microsoft.com/office/powerpoint/2010/main" val="22561298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641475-E26D-D145-BF47-0A7D57146734}"/>
              </a:ext>
            </a:extLst>
          </p:cNvPr>
          <p:cNvSpPr>
            <a:spLocks noGrp="1"/>
          </p:cNvSpPr>
          <p:nvPr>
            <p:ph type="title"/>
          </p:nvPr>
        </p:nvSpPr>
        <p:spPr/>
        <p:txBody>
          <a:bodyPr/>
          <a:lstStyle/>
          <a:p>
            <a:r>
              <a:rPr kumimoji="1" lang="en-US" altLang="zh-CN" dirty="0"/>
              <a:t>Adding</a:t>
            </a:r>
            <a:r>
              <a:rPr kumimoji="1" lang="zh-CN" altLang="en-US" dirty="0"/>
              <a:t> </a:t>
            </a:r>
            <a:r>
              <a:rPr kumimoji="1" lang="en-US" altLang="zh-CN" dirty="0"/>
              <a:t>instance</a:t>
            </a:r>
            <a:r>
              <a:rPr kumimoji="1" lang="zh-CN" altLang="en-US" dirty="0"/>
              <a:t> </a:t>
            </a:r>
            <a:r>
              <a:rPr kumimoji="1" lang="en-US" altLang="zh-CN" dirty="0"/>
              <a:t>to</a:t>
            </a:r>
            <a:r>
              <a:rPr kumimoji="1" lang="zh-CN" altLang="en-US" dirty="0"/>
              <a:t> </a:t>
            </a:r>
            <a:r>
              <a:rPr kumimoji="1" lang="en-US" altLang="zh-CN" dirty="0"/>
              <a:t>a</a:t>
            </a:r>
            <a:r>
              <a:rPr kumimoji="1" lang="zh-CN" altLang="en-US" dirty="0"/>
              <a:t> </a:t>
            </a:r>
            <a:r>
              <a:rPr kumimoji="1" lang="en-US" altLang="zh-CN" dirty="0"/>
              <a:t>Cluster</a:t>
            </a:r>
            <a:endParaRPr kumimoji="1" lang="zh-CN" altLang="en-US" dirty="0"/>
          </a:p>
        </p:txBody>
      </p:sp>
      <p:sp>
        <p:nvSpPr>
          <p:cNvPr id="3" name="内容占位符 2">
            <a:extLst>
              <a:ext uri="{FF2B5EF4-FFF2-40B4-BE49-F238E27FC236}">
                <a16:creationId xmlns:a16="http://schemas.microsoft.com/office/drawing/2014/main" id="{02650AC4-F3E4-504C-AE0B-52F7A52BDD5A}"/>
              </a:ext>
            </a:extLst>
          </p:cNvPr>
          <p:cNvSpPr>
            <a:spLocks noGrp="1"/>
          </p:cNvSpPr>
          <p:nvPr>
            <p:ph idx="1"/>
          </p:nvPr>
        </p:nvSpPr>
        <p:spPr/>
        <p:txBody>
          <a:bodyPr/>
          <a:lstStyle/>
          <a:p>
            <a:r>
              <a:rPr lang="en-US" altLang="zh-CN" dirty="0"/>
              <a:t>Use the </a:t>
            </a:r>
            <a:r>
              <a:rPr lang="en-US" altLang="zh-CN" i="1" dirty="0" err="1">
                <a:solidFill>
                  <a:srgbClr val="FF0000"/>
                </a:solidFill>
              </a:rPr>
              <a:t>Cluster</a:t>
            </a:r>
            <a:r>
              <a:rPr lang="en-US" altLang="zh-CN" dirty="0" err="1">
                <a:solidFill>
                  <a:srgbClr val="FF0000"/>
                </a:solidFill>
              </a:rPr>
              <a:t>.addInstance</a:t>
            </a:r>
            <a:r>
              <a:rPr lang="en-US" altLang="zh-CN" dirty="0">
                <a:solidFill>
                  <a:srgbClr val="FF0000"/>
                </a:solidFill>
              </a:rPr>
              <a:t>(</a:t>
            </a:r>
            <a:r>
              <a:rPr lang="en-US" altLang="zh-CN" i="1" dirty="0">
                <a:solidFill>
                  <a:srgbClr val="FF0000"/>
                </a:solidFill>
              </a:rPr>
              <a:t>instance</a:t>
            </a:r>
            <a:r>
              <a:rPr lang="en-US" altLang="zh-CN" dirty="0">
                <a:solidFill>
                  <a:srgbClr val="FF0000"/>
                </a:solidFill>
              </a:rPr>
              <a:t>) </a:t>
            </a:r>
            <a:r>
              <a:rPr lang="en-US" altLang="zh-CN" dirty="0"/>
              <a:t>function to add more instances to the cluster</a:t>
            </a:r>
          </a:p>
          <a:p>
            <a:pPr lvl="1"/>
            <a:r>
              <a:rPr lang="en-US" altLang="zh-CN" dirty="0"/>
              <a:t>You need a </a:t>
            </a:r>
            <a:r>
              <a:rPr lang="en-US" altLang="zh-CN" dirty="0">
                <a:solidFill>
                  <a:srgbClr val="FF0000"/>
                </a:solidFill>
              </a:rPr>
              <a:t>minimum of three instances </a:t>
            </a:r>
            <a:r>
              <a:rPr lang="en-US" altLang="zh-CN" dirty="0"/>
              <a:t>in the cluster to make it tolerant to the failure of one instance. </a:t>
            </a:r>
          </a:p>
          <a:p>
            <a:pPr lvl="1"/>
            <a:r>
              <a:rPr lang="en-US" altLang="zh-CN" dirty="0"/>
              <a:t>Adding further instances increases the tolerance to failure of an instance.</a:t>
            </a:r>
          </a:p>
          <a:p>
            <a:pPr lvl="1"/>
            <a:endParaRPr lang="en-US" altLang="zh-CN" dirty="0"/>
          </a:p>
          <a:p>
            <a:pPr marL="300038" lvl="1" indent="0">
              <a:buNone/>
            </a:pPr>
            <a:r>
              <a:rPr lang="en-US" altLang="zh-CN" dirty="0" err="1">
                <a:solidFill>
                  <a:srgbClr val="A67F59"/>
                </a:solidFill>
                <a:latin typeface="Liberation Mono"/>
              </a:rPr>
              <a:t>mysql-js</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err="1">
                <a:solidFill>
                  <a:srgbClr val="000000"/>
                </a:solidFill>
                <a:latin typeface="Liberation Mono"/>
              </a:rPr>
              <a:t>cluster</a:t>
            </a:r>
            <a:r>
              <a:rPr lang="en-US" altLang="zh-CN" dirty="0" err="1">
                <a:solidFill>
                  <a:srgbClr val="999999"/>
                </a:solidFill>
                <a:latin typeface="Liberation Mono"/>
              </a:rPr>
              <a:t>.</a:t>
            </a:r>
            <a:r>
              <a:rPr lang="en-US" altLang="zh-CN" dirty="0" err="1">
                <a:solidFill>
                  <a:srgbClr val="DD4A68"/>
                </a:solidFill>
                <a:latin typeface="Liberation Mono"/>
              </a:rPr>
              <a:t>addInstance</a:t>
            </a:r>
            <a:r>
              <a:rPr lang="en-US" altLang="zh-CN" dirty="0">
                <a:solidFill>
                  <a:srgbClr val="999999"/>
                </a:solidFill>
                <a:latin typeface="Liberation Mono"/>
              </a:rPr>
              <a:t>(</a:t>
            </a:r>
            <a:r>
              <a:rPr lang="en-US" altLang="zh-CN" dirty="0">
                <a:solidFill>
                  <a:srgbClr val="669900"/>
                </a:solidFill>
                <a:latin typeface="Liberation Mono"/>
              </a:rPr>
              <a:t>'icadmin@ic-2:3306’</a:t>
            </a:r>
            <a:r>
              <a:rPr lang="en-US" altLang="zh-CN" dirty="0">
                <a:solidFill>
                  <a:srgbClr val="999999"/>
                </a:solidFill>
                <a:latin typeface="Liberation Mono"/>
              </a:rPr>
              <a:t>)</a:t>
            </a:r>
            <a:r>
              <a:rPr lang="en-US" altLang="zh-CN" dirty="0">
                <a:solidFill>
                  <a:srgbClr val="000000"/>
                </a:solidFill>
                <a:latin typeface="Liberation Mono"/>
              </a:rPr>
              <a:t> </a:t>
            </a:r>
          </a:p>
          <a:p>
            <a:pPr marL="300038" lvl="1" indent="0">
              <a:buNone/>
            </a:pPr>
            <a:r>
              <a:rPr lang="en-US" altLang="zh-CN" dirty="0">
                <a:solidFill>
                  <a:srgbClr val="000000"/>
                </a:solidFill>
                <a:latin typeface="Liberation Mono"/>
              </a:rPr>
              <a:t>A </a:t>
            </a:r>
            <a:r>
              <a:rPr lang="en-US" altLang="zh-CN" dirty="0">
                <a:solidFill>
                  <a:srgbClr val="0077AA"/>
                </a:solidFill>
                <a:latin typeface="Liberation Mono"/>
              </a:rPr>
              <a:t>new</a:t>
            </a:r>
            <a:r>
              <a:rPr lang="en-US" altLang="zh-CN" dirty="0">
                <a:solidFill>
                  <a:srgbClr val="000000"/>
                </a:solidFill>
                <a:latin typeface="Liberation Mono"/>
              </a:rPr>
              <a:t> instance will be added to the </a:t>
            </a:r>
            <a:r>
              <a:rPr lang="en-US" altLang="zh-CN" dirty="0" err="1">
                <a:solidFill>
                  <a:srgbClr val="000000"/>
                </a:solidFill>
                <a:latin typeface="Liberation Mono"/>
              </a:rPr>
              <a:t>InnoDB</a:t>
            </a:r>
            <a:r>
              <a:rPr lang="en-US" altLang="zh-CN" dirty="0">
                <a:solidFill>
                  <a:srgbClr val="000000"/>
                </a:solidFill>
                <a:latin typeface="Liberation Mono"/>
              </a:rPr>
              <a:t> cluster</a:t>
            </a:r>
            <a:r>
              <a:rPr lang="en-US" altLang="zh-CN" dirty="0">
                <a:solidFill>
                  <a:srgbClr val="999999"/>
                </a:solidFill>
                <a:latin typeface="Liberation Mono"/>
              </a:rPr>
              <a:t>.</a:t>
            </a:r>
            <a:r>
              <a:rPr lang="en-US" altLang="zh-CN" dirty="0">
                <a:solidFill>
                  <a:srgbClr val="000000"/>
                </a:solidFill>
                <a:latin typeface="Liberation Mono"/>
              </a:rPr>
              <a:t> Depending on the amount </a:t>
            </a:r>
            <a:r>
              <a:rPr lang="en-US" altLang="zh-CN" dirty="0">
                <a:solidFill>
                  <a:srgbClr val="0077AA"/>
                </a:solidFill>
                <a:latin typeface="Liberation Mono"/>
              </a:rPr>
              <a:t>of</a:t>
            </a:r>
            <a:r>
              <a:rPr lang="en-US" altLang="zh-CN" dirty="0">
                <a:solidFill>
                  <a:srgbClr val="000000"/>
                </a:solidFill>
                <a:latin typeface="Liberation Mono"/>
              </a:rPr>
              <a:t> data on the cluster </a:t>
            </a:r>
            <a:r>
              <a:rPr lang="en-US" altLang="zh-CN" dirty="0">
                <a:solidFill>
                  <a:srgbClr val="0077AA"/>
                </a:solidFill>
                <a:latin typeface="Liberation Mono"/>
              </a:rPr>
              <a:t>this</a:t>
            </a:r>
            <a:r>
              <a:rPr lang="en-US" altLang="zh-CN" dirty="0">
                <a:solidFill>
                  <a:srgbClr val="000000"/>
                </a:solidFill>
                <a:latin typeface="Liberation Mono"/>
              </a:rPr>
              <a:t> might take </a:t>
            </a:r>
            <a:r>
              <a:rPr lang="en-US" altLang="zh-CN" dirty="0">
                <a:solidFill>
                  <a:srgbClr val="0077AA"/>
                </a:solidFill>
                <a:latin typeface="Liberation Mono"/>
              </a:rPr>
              <a:t>from</a:t>
            </a:r>
            <a:r>
              <a:rPr lang="en-US" altLang="zh-CN" dirty="0">
                <a:solidFill>
                  <a:srgbClr val="000000"/>
                </a:solidFill>
                <a:latin typeface="Liberation Mono"/>
              </a:rPr>
              <a:t> a few seconds to several hours</a:t>
            </a:r>
            <a:r>
              <a:rPr lang="en-US" altLang="zh-CN" dirty="0">
                <a:solidFill>
                  <a:srgbClr val="999999"/>
                </a:solidFill>
                <a:latin typeface="Liberation Mono"/>
              </a:rPr>
              <a:t>.</a:t>
            </a:r>
            <a:r>
              <a:rPr lang="en-US" altLang="zh-CN" dirty="0">
                <a:solidFill>
                  <a:srgbClr val="000000"/>
                </a:solidFill>
                <a:latin typeface="Liberation Mono"/>
              </a:rPr>
              <a:t> </a:t>
            </a:r>
          </a:p>
          <a:p>
            <a:pPr marL="300038" lvl="1" indent="0">
              <a:buNone/>
            </a:pPr>
            <a:r>
              <a:rPr lang="en-US" altLang="zh-CN" dirty="0">
                <a:solidFill>
                  <a:srgbClr val="000000"/>
                </a:solidFill>
                <a:latin typeface="Liberation Mono"/>
              </a:rPr>
              <a:t>Please provide the password </a:t>
            </a:r>
            <a:r>
              <a:rPr lang="en-US" altLang="zh-CN" dirty="0">
                <a:solidFill>
                  <a:srgbClr val="0077AA"/>
                </a:solidFill>
                <a:latin typeface="Liberation Mono"/>
              </a:rPr>
              <a:t>for</a:t>
            </a:r>
            <a:r>
              <a:rPr lang="en-US" altLang="zh-CN" dirty="0">
                <a:solidFill>
                  <a:srgbClr val="000000"/>
                </a:solidFill>
                <a:latin typeface="Liberation Mono"/>
              </a:rPr>
              <a:t> </a:t>
            </a:r>
            <a:r>
              <a:rPr lang="en-US" altLang="zh-CN" dirty="0">
                <a:solidFill>
                  <a:srgbClr val="669900"/>
                </a:solidFill>
                <a:latin typeface="Liberation Mono"/>
              </a:rPr>
              <a:t>'icadmin@ic-2:3306'</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p>
          <a:p>
            <a:pPr marL="300038" lvl="1" indent="0">
              <a:buNone/>
            </a:pPr>
            <a:r>
              <a:rPr lang="en-US" altLang="zh-CN" dirty="0">
                <a:solidFill>
                  <a:srgbClr val="000000"/>
                </a:solidFill>
                <a:latin typeface="Liberation Mono"/>
              </a:rPr>
              <a:t>Adding instance to the cluster </a:t>
            </a:r>
            <a:r>
              <a:rPr lang="en-US" altLang="zh-CN" dirty="0">
                <a:solidFill>
                  <a:srgbClr val="A67F59"/>
                </a:solidFill>
                <a:latin typeface="Liberation Mono"/>
              </a:rPr>
              <a:t>...</a:t>
            </a:r>
            <a:r>
              <a:rPr lang="en-US" altLang="zh-CN" dirty="0">
                <a:solidFill>
                  <a:srgbClr val="000000"/>
                </a:solidFill>
                <a:latin typeface="Liberation Mono"/>
              </a:rPr>
              <a:t> </a:t>
            </a:r>
          </a:p>
          <a:p>
            <a:pPr marL="300038" lvl="1" indent="0">
              <a:buNone/>
            </a:pPr>
            <a:r>
              <a:rPr lang="en-US" altLang="zh-CN" dirty="0">
                <a:solidFill>
                  <a:srgbClr val="000000"/>
                </a:solidFill>
                <a:latin typeface="Liberation Mono"/>
              </a:rPr>
              <a:t>Validating instance at ic</a:t>
            </a:r>
            <a:r>
              <a:rPr lang="en-US" altLang="zh-CN" dirty="0">
                <a:solidFill>
                  <a:srgbClr val="990055"/>
                </a:solidFill>
                <a:latin typeface="Liberation Mono"/>
              </a:rPr>
              <a:t>-2</a:t>
            </a:r>
            <a:r>
              <a:rPr lang="en-US" altLang="zh-CN" dirty="0">
                <a:solidFill>
                  <a:srgbClr val="999999"/>
                </a:solidFill>
                <a:latin typeface="Liberation Mono"/>
              </a:rPr>
              <a:t>:</a:t>
            </a:r>
            <a:r>
              <a:rPr lang="en-US" altLang="zh-CN" dirty="0">
                <a:solidFill>
                  <a:srgbClr val="990055"/>
                </a:solidFill>
                <a:latin typeface="Liberation Mono"/>
              </a:rPr>
              <a:t>3306</a:t>
            </a:r>
            <a:r>
              <a:rPr lang="en-US" altLang="zh-CN" dirty="0">
                <a:solidFill>
                  <a:srgbClr val="A67F59"/>
                </a:solidFill>
                <a:latin typeface="Liberation Mono"/>
              </a:rPr>
              <a:t>...</a:t>
            </a:r>
            <a:r>
              <a:rPr lang="en-US" altLang="zh-CN" dirty="0">
                <a:solidFill>
                  <a:srgbClr val="000000"/>
                </a:solidFill>
                <a:latin typeface="Liberation Mono"/>
              </a:rPr>
              <a:t> </a:t>
            </a:r>
          </a:p>
          <a:p>
            <a:pPr marL="300038" lvl="1" indent="0">
              <a:buNone/>
            </a:pPr>
            <a:r>
              <a:rPr lang="en-US" altLang="zh-CN" dirty="0">
                <a:solidFill>
                  <a:srgbClr val="000000"/>
                </a:solidFill>
                <a:latin typeface="Liberation Mono"/>
              </a:rPr>
              <a:t>This instance reports its own address </a:t>
            </a:r>
            <a:r>
              <a:rPr lang="en-US" altLang="zh-CN" dirty="0">
                <a:solidFill>
                  <a:srgbClr val="0077AA"/>
                </a:solidFill>
                <a:latin typeface="Liberation Mono"/>
              </a:rPr>
              <a:t>as</a:t>
            </a:r>
            <a:r>
              <a:rPr lang="en-US" altLang="zh-CN" dirty="0">
                <a:solidFill>
                  <a:srgbClr val="000000"/>
                </a:solidFill>
                <a:latin typeface="Liberation Mono"/>
              </a:rPr>
              <a:t> ic</a:t>
            </a:r>
            <a:r>
              <a:rPr lang="en-US" altLang="zh-CN" dirty="0">
                <a:solidFill>
                  <a:srgbClr val="990055"/>
                </a:solidFill>
                <a:latin typeface="Liberation Mono"/>
              </a:rPr>
              <a:t>-2</a:t>
            </a:r>
            <a:r>
              <a:rPr lang="en-US" altLang="zh-CN" dirty="0">
                <a:solidFill>
                  <a:srgbClr val="000000"/>
                </a:solidFill>
                <a:latin typeface="Liberation Mono"/>
              </a:rPr>
              <a:t> Instance configuration is suitable</a:t>
            </a:r>
            <a:r>
              <a:rPr lang="en-US" altLang="zh-CN" dirty="0">
                <a:solidFill>
                  <a:srgbClr val="999999"/>
                </a:solidFill>
                <a:latin typeface="Liberation Mono"/>
              </a:rPr>
              <a:t>.</a:t>
            </a:r>
            <a:r>
              <a:rPr lang="en-US" altLang="zh-CN" dirty="0">
                <a:solidFill>
                  <a:srgbClr val="000000"/>
                </a:solidFill>
                <a:latin typeface="Liberation Mono"/>
              </a:rPr>
              <a:t> </a:t>
            </a:r>
          </a:p>
          <a:p>
            <a:pPr marL="300038" lvl="1" indent="0">
              <a:buNone/>
            </a:pPr>
            <a:r>
              <a:rPr lang="en-US" altLang="zh-CN" dirty="0">
                <a:solidFill>
                  <a:srgbClr val="000000"/>
                </a:solidFill>
                <a:latin typeface="Liberation Mono"/>
              </a:rPr>
              <a:t>The instance </a:t>
            </a:r>
            <a:r>
              <a:rPr lang="en-US" altLang="zh-CN" dirty="0">
                <a:solidFill>
                  <a:srgbClr val="669900"/>
                </a:solidFill>
                <a:latin typeface="Liberation Mono"/>
              </a:rPr>
              <a:t>'icadmin@ic-2:3306'</a:t>
            </a:r>
            <a:r>
              <a:rPr lang="en-US" altLang="zh-CN" dirty="0">
                <a:solidFill>
                  <a:srgbClr val="000000"/>
                </a:solidFill>
                <a:latin typeface="Liberation Mono"/>
              </a:rPr>
              <a:t> was successfully added to the cluster</a:t>
            </a:r>
            <a:r>
              <a:rPr lang="en-US" altLang="zh-CN" dirty="0">
                <a:solidFill>
                  <a:srgbClr val="999999"/>
                </a:solidFill>
                <a:latin typeface="Liberation Mono"/>
              </a:rPr>
              <a:t>.</a:t>
            </a:r>
            <a:endParaRPr lang="zh-CN" altLang="en-US" dirty="0"/>
          </a:p>
          <a:p>
            <a:pPr marL="0" indent="0">
              <a:buNone/>
            </a:pPr>
            <a:endParaRPr lang="en-US" altLang="zh-CN" dirty="0"/>
          </a:p>
        </p:txBody>
      </p:sp>
      <p:sp>
        <p:nvSpPr>
          <p:cNvPr id="4" name="灯片编号占位符 3">
            <a:extLst>
              <a:ext uri="{FF2B5EF4-FFF2-40B4-BE49-F238E27FC236}">
                <a16:creationId xmlns:a16="http://schemas.microsoft.com/office/drawing/2014/main" id="{DE2A65CB-2E4C-EB46-AD51-23909B53626F}"/>
              </a:ext>
            </a:extLst>
          </p:cNvPr>
          <p:cNvSpPr>
            <a:spLocks noGrp="1"/>
          </p:cNvSpPr>
          <p:nvPr>
            <p:ph type="sldNum" sz="quarter" idx="12"/>
          </p:nvPr>
        </p:nvSpPr>
        <p:spPr/>
        <p:txBody>
          <a:bodyPr/>
          <a:lstStyle/>
          <a:p>
            <a:fld id="{CB818ED7-1FAF-4BEC-A906-EB6564C334EB}" type="slidenum">
              <a:rPr lang="zh-CN" altLang="en-US" smtClean="0"/>
              <a:pPr/>
              <a:t>28</a:t>
            </a:fld>
            <a:endParaRPr lang="zh-CN" altLang="en-US" dirty="0"/>
          </a:p>
        </p:txBody>
      </p:sp>
    </p:spTree>
    <p:extLst>
      <p:ext uri="{BB962C8B-B14F-4D97-AF65-F5344CB8AC3E}">
        <p14:creationId xmlns:p14="http://schemas.microsoft.com/office/powerpoint/2010/main" val="1354835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347AB-EB10-D14E-AA6A-123503F645D4}"/>
              </a:ext>
            </a:extLst>
          </p:cNvPr>
          <p:cNvSpPr>
            <a:spLocks noGrp="1"/>
          </p:cNvSpPr>
          <p:nvPr>
            <p:ph type="title"/>
          </p:nvPr>
        </p:nvSpPr>
        <p:spPr/>
        <p:txBody>
          <a:bodyPr/>
          <a:lstStyle/>
          <a:p>
            <a:r>
              <a:rPr kumimoji="1" lang="en-US" altLang="zh-CN" dirty="0"/>
              <a:t>Adding</a:t>
            </a:r>
            <a:r>
              <a:rPr kumimoji="1" lang="zh-CN" altLang="en-US" dirty="0"/>
              <a:t> </a:t>
            </a:r>
            <a:r>
              <a:rPr kumimoji="1" lang="en-US" altLang="zh-CN" dirty="0"/>
              <a:t>instance</a:t>
            </a:r>
            <a:r>
              <a:rPr kumimoji="1" lang="zh-CN" altLang="en-US" dirty="0"/>
              <a:t> </a:t>
            </a:r>
            <a:r>
              <a:rPr kumimoji="1" lang="en-US" altLang="zh-CN" dirty="0"/>
              <a:t>to</a:t>
            </a:r>
            <a:r>
              <a:rPr kumimoji="1" lang="zh-CN" altLang="en-US" dirty="0"/>
              <a:t> </a:t>
            </a:r>
            <a:r>
              <a:rPr kumimoji="1" lang="en-US" altLang="zh-CN" dirty="0"/>
              <a:t>a</a:t>
            </a:r>
            <a:r>
              <a:rPr kumimoji="1" lang="zh-CN" altLang="en-US" dirty="0"/>
              <a:t> </a:t>
            </a:r>
            <a:r>
              <a:rPr kumimoji="1" lang="en-US" altLang="zh-CN" dirty="0"/>
              <a:t>Cluster</a:t>
            </a:r>
            <a:endParaRPr kumimoji="1" lang="zh-CN" altLang="en-US" dirty="0"/>
          </a:p>
        </p:txBody>
      </p:sp>
      <p:sp>
        <p:nvSpPr>
          <p:cNvPr id="3" name="内容占位符 2">
            <a:extLst>
              <a:ext uri="{FF2B5EF4-FFF2-40B4-BE49-F238E27FC236}">
                <a16:creationId xmlns:a16="http://schemas.microsoft.com/office/drawing/2014/main" id="{E6674CE0-41AA-644F-9F7E-020FB985E98C}"/>
              </a:ext>
            </a:extLst>
          </p:cNvPr>
          <p:cNvSpPr>
            <a:spLocks noGrp="1"/>
          </p:cNvSpPr>
          <p:nvPr>
            <p:ph idx="1"/>
          </p:nvPr>
        </p:nvSpPr>
        <p:spPr/>
        <p:txBody>
          <a:bodyPr/>
          <a:lstStyle/>
          <a:p>
            <a:r>
              <a:rPr lang="en-US" altLang="zh-CN" dirty="0"/>
              <a:t>If you are using MySQL 8.0.17 or later </a:t>
            </a:r>
          </a:p>
          <a:p>
            <a:pPr lvl="1"/>
            <a:r>
              <a:rPr lang="en-US" altLang="zh-CN" dirty="0"/>
              <a:t>you can choose how the instance recovers the transactions it requires to synchronize with the cluster. </a:t>
            </a:r>
          </a:p>
          <a:p>
            <a:pPr lvl="1"/>
            <a:r>
              <a:rPr lang="en-US" altLang="zh-CN" dirty="0"/>
              <a:t>Only when the joining instance has recovered </a:t>
            </a:r>
            <a:r>
              <a:rPr lang="en-US" altLang="zh-CN" dirty="0">
                <a:solidFill>
                  <a:srgbClr val="FF0000"/>
                </a:solidFill>
              </a:rPr>
              <a:t>all of the transactions previously processed</a:t>
            </a:r>
            <a:r>
              <a:rPr lang="en-US" altLang="zh-CN" dirty="0"/>
              <a:t> by the cluster can it then join as an online instance and begin processing transactions.</a:t>
            </a:r>
          </a:p>
          <a:p>
            <a:pPr lvl="1"/>
            <a:endParaRPr lang="en-US" altLang="zh-CN" dirty="0"/>
          </a:p>
          <a:p>
            <a:r>
              <a:rPr lang="en-US" altLang="zh-CN" dirty="0"/>
              <a:t>Depending on which option you chose to recover the instance from the cluster, </a:t>
            </a:r>
          </a:p>
          <a:p>
            <a:pPr lvl="1"/>
            <a:r>
              <a:rPr lang="en-US" altLang="zh-CN" dirty="0"/>
              <a:t>you see different output in MySQL Shell. </a:t>
            </a:r>
          </a:p>
          <a:p>
            <a:pPr lvl="1"/>
            <a:r>
              <a:rPr lang="en-US" altLang="zh-CN" dirty="0"/>
              <a:t>Suppose that you are adding the instance ic-2 to the cluster, and ic-1 is the seed or donor.</a:t>
            </a:r>
            <a:endParaRPr kumimoji="1" lang="zh-CN" altLang="en-US" dirty="0"/>
          </a:p>
        </p:txBody>
      </p:sp>
      <p:sp>
        <p:nvSpPr>
          <p:cNvPr id="4" name="灯片编号占位符 3">
            <a:extLst>
              <a:ext uri="{FF2B5EF4-FFF2-40B4-BE49-F238E27FC236}">
                <a16:creationId xmlns:a16="http://schemas.microsoft.com/office/drawing/2014/main" id="{4743BDDB-2408-8145-86A2-C153581033B1}"/>
              </a:ext>
            </a:extLst>
          </p:cNvPr>
          <p:cNvSpPr>
            <a:spLocks noGrp="1"/>
          </p:cNvSpPr>
          <p:nvPr>
            <p:ph type="sldNum" sz="quarter" idx="12"/>
          </p:nvPr>
        </p:nvSpPr>
        <p:spPr/>
        <p:txBody>
          <a:bodyPr/>
          <a:lstStyle/>
          <a:p>
            <a:fld id="{CB818ED7-1FAF-4BEC-A906-EB6564C334EB}" type="slidenum">
              <a:rPr lang="zh-CN" altLang="en-US" smtClean="0"/>
              <a:pPr/>
              <a:t>29</a:t>
            </a:fld>
            <a:endParaRPr lang="zh-CN" altLang="en-US" dirty="0"/>
          </a:p>
        </p:txBody>
      </p:sp>
    </p:spTree>
    <p:extLst>
      <p:ext uri="{BB962C8B-B14F-4D97-AF65-F5344CB8AC3E}">
        <p14:creationId xmlns:p14="http://schemas.microsoft.com/office/powerpoint/2010/main" val="528444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Clustering</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ea typeface="楷体_GB2312" pitchFamily="49" charset="-122"/>
              </a:rPr>
              <a:t>A large-scale system typically:</a:t>
            </a:r>
          </a:p>
          <a:p>
            <a:pPr lvl="1"/>
            <a:r>
              <a:rPr lang="en-US" altLang="zh-CN" dirty="0">
                <a:ea typeface="楷体_GB2312" pitchFamily="49" charset="-122"/>
              </a:rPr>
              <a:t>Has many user, potentially in many different places</a:t>
            </a:r>
          </a:p>
          <a:p>
            <a:pPr lvl="1"/>
            <a:r>
              <a:rPr lang="en-US" altLang="zh-CN" dirty="0">
                <a:ea typeface="楷体_GB2312" pitchFamily="49" charset="-122"/>
              </a:rPr>
              <a:t>Is long-running, that is, required to be “always up”</a:t>
            </a:r>
          </a:p>
          <a:p>
            <a:pPr lvl="1"/>
            <a:r>
              <a:rPr lang="en-US" altLang="zh-CN" dirty="0">
                <a:ea typeface="楷体_GB2312" pitchFamily="49" charset="-122"/>
              </a:rPr>
              <a:t>Processes large numbers of transactions per second</a:t>
            </a:r>
          </a:p>
          <a:p>
            <a:pPr lvl="1"/>
            <a:r>
              <a:rPr lang="en-US" altLang="zh-CN" dirty="0">
                <a:ea typeface="楷体_GB2312" pitchFamily="49" charset="-122"/>
              </a:rPr>
              <a:t>May see increases in both its user population and system load</a:t>
            </a:r>
          </a:p>
          <a:p>
            <a:pPr lvl="1"/>
            <a:r>
              <a:rPr lang="en-US" altLang="zh-CN" dirty="0">
                <a:ea typeface="楷体_GB2312" pitchFamily="49" charset="-122"/>
              </a:rPr>
              <a:t>Represents considerable business value</a:t>
            </a:r>
          </a:p>
          <a:p>
            <a:pPr lvl="1"/>
            <a:r>
              <a:rPr lang="en-US" altLang="zh-CN" dirty="0">
                <a:ea typeface="楷体_GB2312" pitchFamily="49" charset="-122"/>
              </a:rPr>
              <a:t>Is operated and managed by multiple persons</a:t>
            </a:r>
          </a:p>
          <a:p>
            <a:pPr lvl="1"/>
            <a:endParaRPr lang="en-US" altLang="zh-CN" sz="1800" dirty="0">
              <a:ea typeface="楷体_GB2312" pitchFamily="49" charset="-122"/>
            </a:endParaRPr>
          </a:p>
          <a:p>
            <a:r>
              <a:rPr lang="en-US" altLang="zh-CN" dirty="0">
                <a:ea typeface="楷体_GB2312" pitchFamily="49" charset="-122"/>
              </a:rPr>
              <a:t>Essential requirements on large-scale systems are often summarized by the following three properties(RAS):</a:t>
            </a:r>
          </a:p>
          <a:p>
            <a:pPr lvl="1"/>
            <a:r>
              <a:rPr lang="en-US" altLang="zh-CN" dirty="0">
                <a:ea typeface="楷体_GB2312" pitchFamily="49" charset="-122"/>
              </a:rPr>
              <a:t>Reliability</a:t>
            </a:r>
          </a:p>
          <a:p>
            <a:pPr lvl="1"/>
            <a:r>
              <a:rPr lang="en-US" altLang="zh-CN" dirty="0">
                <a:ea typeface="楷体_GB2312" pitchFamily="49" charset="-122"/>
              </a:rPr>
              <a:t>Availability</a:t>
            </a:r>
          </a:p>
          <a:p>
            <a:pPr lvl="1"/>
            <a:r>
              <a:rPr lang="en-US" altLang="zh-CN" dirty="0">
                <a:ea typeface="楷体_GB2312" pitchFamily="49" charset="-122"/>
              </a:rPr>
              <a:t>Serviceability</a:t>
            </a:r>
          </a:p>
          <a:p>
            <a:pPr lvl="1"/>
            <a:r>
              <a:rPr lang="en-US" altLang="zh-CN" dirty="0">
                <a:ea typeface="楷体_GB2312" pitchFamily="49" charset="-122"/>
              </a:rPr>
              <a:t>Scalability</a:t>
            </a:r>
            <a:endParaRPr lang="zh-CN" altLang="en-US" dirty="0">
              <a:ea typeface="楷体_GB2312" pitchFamily="49" charset="-122"/>
            </a:endParaRPr>
          </a:p>
          <a:p>
            <a:pPr lvl="1"/>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3</a:t>
            </a:fld>
            <a:endParaRPr lang="zh-CN" altLang="en-US" dirty="0"/>
          </a:p>
        </p:txBody>
      </p:sp>
    </p:spTree>
    <p:extLst>
      <p:ext uri="{BB962C8B-B14F-4D97-AF65-F5344CB8AC3E}">
        <p14:creationId xmlns:p14="http://schemas.microsoft.com/office/powerpoint/2010/main" val="3082830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347AB-EB10-D14E-AA6A-123503F645D4}"/>
              </a:ext>
            </a:extLst>
          </p:cNvPr>
          <p:cNvSpPr>
            <a:spLocks noGrp="1"/>
          </p:cNvSpPr>
          <p:nvPr>
            <p:ph type="title"/>
          </p:nvPr>
        </p:nvSpPr>
        <p:spPr/>
        <p:txBody>
          <a:bodyPr/>
          <a:lstStyle/>
          <a:p>
            <a:r>
              <a:rPr kumimoji="1" lang="en-US" altLang="zh-CN" dirty="0"/>
              <a:t>Adding</a:t>
            </a:r>
            <a:r>
              <a:rPr kumimoji="1" lang="zh-CN" altLang="en-US" dirty="0"/>
              <a:t> </a:t>
            </a:r>
            <a:r>
              <a:rPr kumimoji="1" lang="en-US" altLang="zh-CN" dirty="0"/>
              <a:t>instance</a:t>
            </a:r>
            <a:r>
              <a:rPr kumimoji="1" lang="zh-CN" altLang="en-US" dirty="0"/>
              <a:t> </a:t>
            </a:r>
            <a:r>
              <a:rPr kumimoji="1" lang="en-US" altLang="zh-CN" dirty="0"/>
              <a:t>to</a:t>
            </a:r>
            <a:r>
              <a:rPr kumimoji="1" lang="zh-CN" altLang="en-US" dirty="0"/>
              <a:t> </a:t>
            </a:r>
            <a:r>
              <a:rPr kumimoji="1" lang="en-US" altLang="zh-CN" dirty="0"/>
              <a:t>a</a:t>
            </a:r>
            <a:r>
              <a:rPr kumimoji="1" lang="zh-CN" altLang="en-US" dirty="0"/>
              <a:t> </a:t>
            </a:r>
            <a:r>
              <a:rPr kumimoji="1" lang="en-US" altLang="zh-CN" dirty="0"/>
              <a:t>Cluster</a:t>
            </a:r>
            <a:endParaRPr kumimoji="1" lang="zh-CN" altLang="en-US" dirty="0"/>
          </a:p>
        </p:txBody>
      </p:sp>
      <p:sp>
        <p:nvSpPr>
          <p:cNvPr id="3" name="内容占位符 2">
            <a:extLst>
              <a:ext uri="{FF2B5EF4-FFF2-40B4-BE49-F238E27FC236}">
                <a16:creationId xmlns:a16="http://schemas.microsoft.com/office/drawing/2014/main" id="{E6674CE0-41AA-644F-9F7E-020FB985E98C}"/>
              </a:ext>
            </a:extLst>
          </p:cNvPr>
          <p:cNvSpPr>
            <a:spLocks noGrp="1"/>
          </p:cNvSpPr>
          <p:nvPr>
            <p:ph idx="1"/>
          </p:nvPr>
        </p:nvSpPr>
        <p:spPr/>
        <p:txBody>
          <a:bodyPr>
            <a:normAutofit/>
          </a:bodyPr>
          <a:lstStyle/>
          <a:p>
            <a:r>
              <a:rPr lang="en-US" altLang="zh-CN" dirty="0"/>
              <a:t>When you use </a:t>
            </a:r>
            <a:r>
              <a:rPr lang="en-US" altLang="zh-CN" dirty="0">
                <a:solidFill>
                  <a:srgbClr val="FF0000"/>
                </a:solidFill>
              </a:rPr>
              <a:t>MySQL Clone </a:t>
            </a:r>
            <a:r>
              <a:rPr lang="en-US" altLang="zh-CN" dirty="0"/>
              <a:t>to recover an instance from the cluster, the output looks like:</a:t>
            </a:r>
          </a:p>
          <a:p>
            <a:pPr marL="0" indent="0">
              <a:buNone/>
            </a:pPr>
            <a:endParaRPr kumimoji="1" lang="zh-CN" altLang="en-US" dirty="0"/>
          </a:p>
        </p:txBody>
      </p:sp>
      <p:sp>
        <p:nvSpPr>
          <p:cNvPr id="4" name="灯片编号占位符 3">
            <a:extLst>
              <a:ext uri="{FF2B5EF4-FFF2-40B4-BE49-F238E27FC236}">
                <a16:creationId xmlns:a16="http://schemas.microsoft.com/office/drawing/2014/main" id="{4743BDDB-2408-8145-86A2-C153581033B1}"/>
              </a:ext>
            </a:extLst>
          </p:cNvPr>
          <p:cNvSpPr>
            <a:spLocks noGrp="1"/>
          </p:cNvSpPr>
          <p:nvPr>
            <p:ph type="sldNum" sz="quarter" idx="12"/>
          </p:nvPr>
        </p:nvSpPr>
        <p:spPr/>
        <p:txBody>
          <a:bodyPr/>
          <a:lstStyle/>
          <a:p>
            <a:fld id="{CB818ED7-1FAF-4BEC-A906-EB6564C334EB}" type="slidenum">
              <a:rPr lang="zh-CN" altLang="en-US" smtClean="0"/>
              <a:pPr/>
              <a:t>30</a:t>
            </a:fld>
            <a:endParaRPr lang="zh-CN" altLang="en-US" dirty="0"/>
          </a:p>
        </p:txBody>
      </p:sp>
      <p:pic>
        <p:nvPicPr>
          <p:cNvPr id="6" name="图片 5">
            <a:extLst>
              <a:ext uri="{FF2B5EF4-FFF2-40B4-BE49-F238E27FC236}">
                <a16:creationId xmlns:a16="http://schemas.microsoft.com/office/drawing/2014/main" id="{7ACBA274-F078-EB40-B3A5-C0C51E3A46E1}"/>
              </a:ext>
            </a:extLst>
          </p:cNvPr>
          <p:cNvPicPr>
            <a:picLocks noChangeAspect="1"/>
          </p:cNvPicPr>
          <p:nvPr/>
        </p:nvPicPr>
        <p:blipFill>
          <a:blip r:embed="rId2"/>
          <a:stretch>
            <a:fillRect/>
          </a:stretch>
        </p:blipFill>
        <p:spPr>
          <a:xfrm>
            <a:off x="1143000" y="1468455"/>
            <a:ext cx="6858000" cy="3425554"/>
          </a:xfrm>
          <a:prstGeom prst="rect">
            <a:avLst/>
          </a:prstGeom>
        </p:spPr>
      </p:pic>
    </p:spTree>
    <p:extLst>
      <p:ext uri="{BB962C8B-B14F-4D97-AF65-F5344CB8AC3E}">
        <p14:creationId xmlns:p14="http://schemas.microsoft.com/office/powerpoint/2010/main" val="2735699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347AB-EB10-D14E-AA6A-123503F645D4}"/>
              </a:ext>
            </a:extLst>
          </p:cNvPr>
          <p:cNvSpPr>
            <a:spLocks noGrp="1"/>
          </p:cNvSpPr>
          <p:nvPr>
            <p:ph type="title"/>
          </p:nvPr>
        </p:nvSpPr>
        <p:spPr/>
        <p:txBody>
          <a:bodyPr/>
          <a:lstStyle/>
          <a:p>
            <a:r>
              <a:rPr kumimoji="1" lang="en-US" altLang="zh-CN" dirty="0"/>
              <a:t>Adding</a:t>
            </a:r>
            <a:r>
              <a:rPr kumimoji="1" lang="zh-CN" altLang="en-US" dirty="0"/>
              <a:t> </a:t>
            </a:r>
            <a:r>
              <a:rPr kumimoji="1" lang="en-US" altLang="zh-CN" dirty="0"/>
              <a:t>instance</a:t>
            </a:r>
            <a:r>
              <a:rPr kumimoji="1" lang="zh-CN" altLang="en-US" dirty="0"/>
              <a:t> </a:t>
            </a:r>
            <a:r>
              <a:rPr kumimoji="1" lang="en-US" altLang="zh-CN" dirty="0"/>
              <a:t>to</a:t>
            </a:r>
            <a:r>
              <a:rPr kumimoji="1" lang="zh-CN" altLang="en-US" dirty="0"/>
              <a:t> </a:t>
            </a:r>
            <a:r>
              <a:rPr kumimoji="1" lang="en-US" altLang="zh-CN" dirty="0"/>
              <a:t>a</a:t>
            </a:r>
            <a:r>
              <a:rPr kumimoji="1" lang="zh-CN" altLang="en-US" dirty="0"/>
              <a:t> </a:t>
            </a:r>
            <a:r>
              <a:rPr kumimoji="1" lang="en-US" altLang="zh-CN" dirty="0"/>
              <a:t>Cluster</a:t>
            </a:r>
            <a:endParaRPr kumimoji="1" lang="zh-CN" altLang="en-US" dirty="0"/>
          </a:p>
        </p:txBody>
      </p:sp>
      <p:sp>
        <p:nvSpPr>
          <p:cNvPr id="3" name="内容占位符 2">
            <a:extLst>
              <a:ext uri="{FF2B5EF4-FFF2-40B4-BE49-F238E27FC236}">
                <a16:creationId xmlns:a16="http://schemas.microsoft.com/office/drawing/2014/main" id="{E6674CE0-41AA-644F-9F7E-020FB985E98C}"/>
              </a:ext>
            </a:extLst>
          </p:cNvPr>
          <p:cNvSpPr>
            <a:spLocks noGrp="1"/>
          </p:cNvSpPr>
          <p:nvPr>
            <p:ph idx="1"/>
          </p:nvPr>
        </p:nvSpPr>
        <p:spPr/>
        <p:txBody>
          <a:bodyPr>
            <a:normAutofit/>
          </a:bodyPr>
          <a:lstStyle/>
          <a:p>
            <a:r>
              <a:rPr lang="en-US" altLang="zh-CN" dirty="0"/>
              <a:t>When you </a:t>
            </a:r>
            <a:r>
              <a:rPr lang="en-US" altLang="zh-CN" dirty="0">
                <a:solidFill>
                  <a:srgbClr val="FF0000"/>
                </a:solidFill>
              </a:rPr>
              <a:t>use incremental recovery </a:t>
            </a:r>
            <a:r>
              <a:rPr lang="en-US" altLang="zh-CN" dirty="0"/>
              <a:t>to recover an instance from the cluster, the output looks like:</a:t>
            </a:r>
            <a:endParaRPr kumimoji="1" lang="zh-CN" altLang="en-US" dirty="0"/>
          </a:p>
        </p:txBody>
      </p:sp>
      <p:sp>
        <p:nvSpPr>
          <p:cNvPr id="4" name="灯片编号占位符 3">
            <a:extLst>
              <a:ext uri="{FF2B5EF4-FFF2-40B4-BE49-F238E27FC236}">
                <a16:creationId xmlns:a16="http://schemas.microsoft.com/office/drawing/2014/main" id="{4743BDDB-2408-8145-86A2-C153581033B1}"/>
              </a:ext>
            </a:extLst>
          </p:cNvPr>
          <p:cNvSpPr>
            <a:spLocks noGrp="1"/>
          </p:cNvSpPr>
          <p:nvPr>
            <p:ph type="sldNum" sz="quarter" idx="12"/>
          </p:nvPr>
        </p:nvSpPr>
        <p:spPr/>
        <p:txBody>
          <a:bodyPr/>
          <a:lstStyle/>
          <a:p>
            <a:fld id="{CB818ED7-1FAF-4BEC-A906-EB6564C334EB}" type="slidenum">
              <a:rPr lang="zh-CN" altLang="en-US" smtClean="0"/>
              <a:pPr/>
              <a:t>31</a:t>
            </a:fld>
            <a:endParaRPr lang="zh-CN" altLang="en-US" dirty="0"/>
          </a:p>
        </p:txBody>
      </p:sp>
      <p:pic>
        <p:nvPicPr>
          <p:cNvPr id="5" name="图片 4">
            <a:extLst>
              <a:ext uri="{FF2B5EF4-FFF2-40B4-BE49-F238E27FC236}">
                <a16:creationId xmlns:a16="http://schemas.microsoft.com/office/drawing/2014/main" id="{E3FDE674-E694-764E-902F-EFE77369ABF1}"/>
              </a:ext>
            </a:extLst>
          </p:cNvPr>
          <p:cNvPicPr>
            <a:picLocks noChangeAspect="1"/>
          </p:cNvPicPr>
          <p:nvPr/>
        </p:nvPicPr>
        <p:blipFill>
          <a:blip r:embed="rId2"/>
          <a:stretch>
            <a:fillRect/>
          </a:stretch>
        </p:blipFill>
        <p:spPr>
          <a:xfrm>
            <a:off x="1552575" y="2033588"/>
            <a:ext cx="6038850" cy="1076325"/>
          </a:xfrm>
          <a:prstGeom prst="rect">
            <a:avLst/>
          </a:prstGeom>
        </p:spPr>
      </p:pic>
    </p:spTree>
    <p:extLst>
      <p:ext uri="{BB962C8B-B14F-4D97-AF65-F5344CB8AC3E}">
        <p14:creationId xmlns:p14="http://schemas.microsoft.com/office/powerpoint/2010/main" val="3743347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347AB-EB10-D14E-AA6A-123503F645D4}"/>
              </a:ext>
            </a:extLst>
          </p:cNvPr>
          <p:cNvSpPr>
            <a:spLocks noGrp="1"/>
          </p:cNvSpPr>
          <p:nvPr>
            <p:ph type="title"/>
          </p:nvPr>
        </p:nvSpPr>
        <p:spPr/>
        <p:txBody>
          <a:bodyPr/>
          <a:lstStyle/>
          <a:p>
            <a:r>
              <a:rPr kumimoji="1" lang="en-US" altLang="zh-CN" dirty="0"/>
              <a:t>Adding</a:t>
            </a:r>
            <a:r>
              <a:rPr kumimoji="1" lang="zh-CN" altLang="en-US" dirty="0"/>
              <a:t> </a:t>
            </a:r>
            <a:r>
              <a:rPr kumimoji="1" lang="en-US" altLang="zh-CN" dirty="0"/>
              <a:t>instance</a:t>
            </a:r>
            <a:r>
              <a:rPr kumimoji="1" lang="zh-CN" altLang="en-US" dirty="0"/>
              <a:t> </a:t>
            </a:r>
            <a:r>
              <a:rPr kumimoji="1" lang="en-US" altLang="zh-CN" dirty="0"/>
              <a:t>to</a:t>
            </a:r>
            <a:r>
              <a:rPr kumimoji="1" lang="zh-CN" altLang="en-US" dirty="0"/>
              <a:t> </a:t>
            </a:r>
            <a:r>
              <a:rPr kumimoji="1" lang="en-US" altLang="zh-CN" dirty="0"/>
              <a:t>a</a:t>
            </a:r>
            <a:r>
              <a:rPr kumimoji="1" lang="zh-CN" altLang="en-US" dirty="0"/>
              <a:t> </a:t>
            </a:r>
            <a:r>
              <a:rPr kumimoji="1" lang="en-US" altLang="zh-CN" dirty="0"/>
              <a:t>Cluster</a:t>
            </a:r>
            <a:endParaRPr kumimoji="1" lang="zh-CN" altLang="en-US" dirty="0"/>
          </a:p>
        </p:txBody>
      </p:sp>
      <p:sp>
        <p:nvSpPr>
          <p:cNvPr id="3" name="内容占位符 2">
            <a:extLst>
              <a:ext uri="{FF2B5EF4-FFF2-40B4-BE49-F238E27FC236}">
                <a16:creationId xmlns:a16="http://schemas.microsoft.com/office/drawing/2014/main" id="{E6674CE0-41AA-644F-9F7E-020FB985E98C}"/>
              </a:ext>
            </a:extLst>
          </p:cNvPr>
          <p:cNvSpPr>
            <a:spLocks noGrp="1"/>
          </p:cNvSpPr>
          <p:nvPr>
            <p:ph idx="1"/>
          </p:nvPr>
        </p:nvSpPr>
        <p:spPr/>
        <p:txBody>
          <a:bodyPr>
            <a:normAutofit/>
          </a:bodyPr>
          <a:lstStyle/>
          <a:p>
            <a:r>
              <a:rPr lang="en-US" altLang="zh-CN" dirty="0"/>
              <a:t>To verify the instance has been added, use the cluster instance's </a:t>
            </a:r>
            <a:r>
              <a:rPr lang="en-US" altLang="zh-CN" dirty="0">
                <a:solidFill>
                  <a:srgbClr val="FF0000"/>
                </a:solidFill>
              </a:rPr>
              <a:t>status() </a:t>
            </a:r>
            <a:r>
              <a:rPr lang="en-US" altLang="zh-CN" dirty="0"/>
              <a:t>function. </a:t>
            </a:r>
          </a:p>
          <a:p>
            <a:pPr lvl="1"/>
            <a:r>
              <a:rPr lang="en-US" altLang="zh-CN" dirty="0"/>
              <a:t>For example this is the status output of a sandbox cluster after adding a second instance:</a:t>
            </a:r>
            <a:endParaRPr kumimoji="1" lang="zh-CN" altLang="en-US" dirty="0"/>
          </a:p>
        </p:txBody>
      </p:sp>
      <p:sp>
        <p:nvSpPr>
          <p:cNvPr id="4" name="灯片编号占位符 3">
            <a:extLst>
              <a:ext uri="{FF2B5EF4-FFF2-40B4-BE49-F238E27FC236}">
                <a16:creationId xmlns:a16="http://schemas.microsoft.com/office/drawing/2014/main" id="{4743BDDB-2408-8145-86A2-C153581033B1}"/>
              </a:ext>
            </a:extLst>
          </p:cNvPr>
          <p:cNvSpPr>
            <a:spLocks noGrp="1"/>
          </p:cNvSpPr>
          <p:nvPr>
            <p:ph type="sldNum" sz="quarter" idx="12"/>
          </p:nvPr>
        </p:nvSpPr>
        <p:spPr/>
        <p:txBody>
          <a:bodyPr/>
          <a:lstStyle/>
          <a:p>
            <a:fld id="{CB818ED7-1FAF-4BEC-A906-EB6564C334EB}" type="slidenum">
              <a:rPr lang="zh-CN" altLang="en-US" smtClean="0"/>
              <a:pPr/>
              <a:t>32</a:t>
            </a:fld>
            <a:endParaRPr lang="zh-CN" altLang="en-US" dirty="0"/>
          </a:p>
        </p:txBody>
      </p:sp>
      <p:pic>
        <p:nvPicPr>
          <p:cNvPr id="6" name="图片 5">
            <a:extLst>
              <a:ext uri="{FF2B5EF4-FFF2-40B4-BE49-F238E27FC236}">
                <a16:creationId xmlns:a16="http://schemas.microsoft.com/office/drawing/2014/main" id="{7F779E7A-16DC-F54C-8DA0-C5946A88EC25}"/>
              </a:ext>
            </a:extLst>
          </p:cNvPr>
          <p:cNvPicPr>
            <a:picLocks noChangeAspect="1"/>
          </p:cNvPicPr>
          <p:nvPr/>
        </p:nvPicPr>
        <p:blipFill>
          <a:blip r:embed="rId2"/>
          <a:stretch>
            <a:fillRect/>
          </a:stretch>
        </p:blipFill>
        <p:spPr>
          <a:xfrm>
            <a:off x="2687599" y="1528897"/>
            <a:ext cx="3624785" cy="3614603"/>
          </a:xfrm>
          <a:prstGeom prst="rect">
            <a:avLst/>
          </a:prstGeom>
        </p:spPr>
      </p:pic>
    </p:spTree>
    <p:extLst>
      <p:ext uri="{BB962C8B-B14F-4D97-AF65-F5344CB8AC3E}">
        <p14:creationId xmlns:p14="http://schemas.microsoft.com/office/powerpoint/2010/main" val="17138123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07B93-4F75-9D4E-8790-726E327EDA8E}"/>
              </a:ext>
            </a:extLst>
          </p:cNvPr>
          <p:cNvSpPr>
            <a:spLocks noGrp="1"/>
          </p:cNvSpPr>
          <p:nvPr>
            <p:ph type="title"/>
          </p:nvPr>
        </p:nvSpPr>
        <p:spPr>
          <a:xfrm>
            <a:off x="77261" y="99543"/>
            <a:ext cx="5832648" cy="413814"/>
          </a:xfrm>
        </p:spPr>
        <p:txBody>
          <a:bodyPr/>
          <a:lstStyle/>
          <a:p>
            <a:r>
              <a:rPr kumimoji="1" lang="en-US" altLang="zh-CN" dirty="0"/>
              <a:t>Monitoring </a:t>
            </a:r>
            <a:r>
              <a:rPr kumimoji="1" lang="en-US" altLang="zh-CN" dirty="0" err="1"/>
              <a:t>InnoDB</a:t>
            </a:r>
            <a:r>
              <a:rPr kumimoji="1" lang="en-US" altLang="zh-CN" dirty="0"/>
              <a:t> Cluster</a:t>
            </a:r>
            <a:endParaRPr kumimoji="1" lang="zh-CN" altLang="en-US" dirty="0"/>
          </a:p>
        </p:txBody>
      </p:sp>
      <p:sp>
        <p:nvSpPr>
          <p:cNvPr id="3" name="内容占位符 2">
            <a:extLst>
              <a:ext uri="{FF2B5EF4-FFF2-40B4-BE49-F238E27FC236}">
                <a16:creationId xmlns:a16="http://schemas.microsoft.com/office/drawing/2014/main" id="{926E981E-BD72-CF48-AD49-BE27CC37CD72}"/>
              </a:ext>
            </a:extLst>
          </p:cNvPr>
          <p:cNvSpPr>
            <a:spLocks noGrp="1"/>
          </p:cNvSpPr>
          <p:nvPr>
            <p:ph idx="1"/>
          </p:nvPr>
        </p:nvSpPr>
        <p:spPr/>
        <p:txBody>
          <a:bodyPr/>
          <a:lstStyle/>
          <a:p>
            <a:r>
              <a:rPr lang="en-US" altLang="zh-CN" dirty="0"/>
              <a:t>Using </a:t>
            </a:r>
            <a:r>
              <a:rPr lang="en-US" altLang="zh-CN" i="1" dirty="0" err="1">
                <a:solidFill>
                  <a:srgbClr val="FF0000"/>
                </a:solidFill>
              </a:rPr>
              <a:t>Cluster</a:t>
            </a:r>
            <a:r>
              <a:rPr lang="en-US" altLang="zh-CN" dirty="0" err="1">
                <a:solidFill>
                  <a:srgbClr val="FF0000"/>
                </a:solidFill>
              </a:rPr>
              <a:t>.describe</a:t>
            </a:r>
            <a:r>
              <a:rPr lang="en-US" altLang="zh-CN" dirty="0">
                <a:solidFill>
                  <a:srgbClr val="FF0000"/>
                </a:solidFill>
              </a:rPr>
              <a:t>()</a:t>
            </a:r>
          </a:p>
          <a:p>
            <a:endParaRPr kumimoji="1" lang="zh-CN" altLang="en-US" dirty="0"/>
          </a:p>
        </p:txBody>
      </p:sp>
      <p:sp>
        <p:nvSpPr>
          <p:cNvPr id="4" name="灯片编号占位符 3">
            <a:extLst>
              <a:ext uri="{FF2B5EF4-FFF2-40B4-BE49-F238E27FC236}">
                <a16:creationId xmlns:a16="http://schemas.microsoft.com/office/drawing/2014/main" id="{C4BF79C6-64E3-5C49-AE45-5BB70D68912A}"/>
              </a:ext>
            </a:extLst>
          </p:cNvPr>
          <p:cNvSpPr>
            <a:spLocks noGrp="1"/>
          </p:cNvSpPr>
          <p:nvPr>
            <p:ph type="sldNum" sz="quarter" idx="12"/>
          </p:nvPr>
        </p:nvSpPr>
        <p:spPr/>
        <p:txBody>
          <a:bodyPr/>
          <a:lstStyle/>
          <a:p>
            <a:fld id="{CB818ED7-1FAF-4BEC-A906-EB6564C334EB}" type="slidenum">
              <a:rPr lang="zh-CN" altLang="en-US" smtClean="0"/>
              <a:pPr/>
              <a:t>33</a:t>
            </a:fld>
            <a:endParaRPr lang="zh-CN" altLang="en-US" dirty="0"/>
          </a:p>
        </p:txBody>
      </p:sp>
      <p:pic>
        <p:nvPicPr>
          <p:cNvPr id="5" name="图片 4">
            <a:extLst>
              <a:ext uri="{FF2B5EF4-FFF2-40B4-BE49-F238E27FC236}">
                <a16:creationId xmlns:a16="http://schemas.microsoft.com/office/drawing/2014/main" id="{76106ECE-27D7-6442-BFC3-33C26DCF1DA2}"/>
              </a:ext>
            </a:extLst>
          </p:cNvPr>
          <p:cNvPicPr>
            <a:picLocks noChangeAspect="1"/>
          </p:cNvPicPr>
          <p:nvPr/>
        </p:nvPicPr>
        <p:blipFill>
          <a:blip r:embed="rId3"/>
          <a:stretch>
            <a:fillRect/>
          </a:stretch>
        </p:blipFill>
        <p:spPr>
          <a:xfrm>
            <a:off x="3088109" y="1276241"/>
            <a:ext cx="2859770" cy="3870059"/>
          </a:xfrm>
          <a:prstGeom prst="rect">
            <a:avLst/>
          </a:prstGeom>
        </p:spPr>
      </p:pic>
    </p:spTree>
    <p:extLst>
      <p:ext uri="{BB962C8B-B14F-4D97-AF65-F5344CB8AC3E}">
        <p14:creationId xmlns:p14="http://schemas.microsoft.com/office/powerpoint/2010/main" val="3276331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07B93-4F75-9D4E-8790-726E327EDA8E}"/>
              </a:ext>
            </a:extLst>
          </p:cNvPr>
          <p:cNvSpPr>
            <a:spLocks noGrp="1"/>
          </p:cNvSpPr>
          <p:nvPr>
            <p:ph type="title"/>
          </p:nvPr>
        </p:nvSpPr>
        <p:spPr>
          <a:xfrm>
            <a:off x="107504" y="65338"/>
            <a:ext cx="5832648" cy="413814"/>
          </a:xfrm>
        </p:spPr>
        <p:txBody>
          <a:bodyPr/>
          <a:lstStyle/>
          <a:p>
            <a:r>
              <a:rPr kumimoji="1" lang="en-US" altLang="zh-CN" dirty="0"/>
              <a:t>Monitoring </a:t>
            </a:r>
            <a:r>
              <a:rPr kumimoji="1" lang="en-US" altLang="zh-CN" dirty="0" err="1"/>
              <a:t>InnoDB</a:t>
            </a:r>
            <a:r>
              <a:rPr kumimoji="1" lang="en-US" altLang="zh-CN" dirty="0"/>
              <a:t> Cluster</a:t>
            </a:r>
            <a:endParaRPr kumimoji="1" lang="zh-CN" altLang="en-US" dirty="0"/>
          </a:p>
        </p:txBody>
      </p:sp>
      <p:sp>
        <p:nvSpPr>
          <p:cNvPr id="3" name="内容占位符 2">
            <a:extLst>
              <a:ext uri="{FF2B5EF4-FFF2-40B4-BE49-F238E27FC236}">
                <a16:creationId xmlns:a16="http://schemas.microsoft.com/office/drawing/2014/main" id="{926E981E-BD72-CF48-AD49-BE27CC37CD72}"/>
              </a:ext>
            </a:extLst>
          </p:cNvPr>
          <p:cNvSpPr>
            <a:spLocks noGrp="1"/>
          </p:cNvSpPr>
          <p:nvPr>
            <p:ph idx="1"/>
          </p:nvPr>
        </p:nvSpPr>
        <p:spPr/>
        <p:txBody>
          <a:bodyPr/>
          <a:lstStyle/>
          <a:p>
            <a:pPr fontAlgn="base"/>
            <a:r>
              <a:rPr lang="en-US" altLang="zh-CN" dirty="0"/>
              <a:t>Checking a cluster's Status with </a:t>
            </a:r>
            <a:r>
              <a:rPr lang="en-US" altLang="zh-CN" i="1" dirty="0" err="1">
                <a:solidFill>
                  <a:srgbClr val="FF0000"/>
                </a:solidFill>
              </a:rPr>
              <a:t>Cluster</a:t>
            </a:r>
            <a:r>
              <a:rPr lang="en-US" altLang="zh-CN" dirty="0" err="1">
                <a:solidFill>
                  <a:srgbClr val="FF0000"/>
                </a:solidFill>
              </a:rPr>
              <a:t>.status</a:t>
            </a:r>
            <a:r>
              <a:rPr lang="en-US" altLang="zh-CN" dirty="0">
                <a:solidFill>
                  <a:srgbClr val="FF0000"/>
                </a:solidFill>
              </a:rPr>
              <a:t>()</a:t>
            </a:r>
          </a:p>
          <a:p>
            <a:endParaRPr kumimoji="1" lang="zh-CN" altLang="en-US" dirty="0"/>
          </a:p>
        </p:txBody>
      </p:sp>
      <p:sp>
        <p:nvSpPr>
          <p:cNvPr id="4" name="灯片编号占位符 3">
            <a:extLst>
              <a:ext uri="{FF2B5EF4-FFF2-40B4-BE49-F238E27FC236}">
                <a16:creationId xmlns:a16="http://schemas.microsoft.com/office/drawing/2014/main" id="{C4BF79C6-64E3-5C49-AE45-5BB70D68912A}"/>
              </a:ext>
            </a:extLst>
          </p:cNvPr>
          <p:cNvSpPr>
            <a:spLocks noGrp="1"/>
          </p:cNvSpPr>
          <p:nvPr>
            <p:ph type="sldNum" sz="quarter" idx="12"/>
          </p:nvPr>
        </p:nvSpPr>
        <p:spPr/>
        <p:txBody>
          <a:bodyPr/>
          <a:lstStyle/>
          <a:p>
            <a:fld id="{CB818ED7-1FAF-4BEC-A906-EB6564C334EB}" type="slidenum">
              <a:rPr lang="zh-CN" altLang="en-US" smtClean="0"/>
              <a:pPr/>
              <a:t>34</a:t>
            </a:fld>
            <a:endParaRPr lang="zh-CN" altLang="en-US" dirty="0"/>
          </a:p>
        </p:txBody>
      </p:sp>
      <p:pic>
        <p:nvPicPr>
          <p:cNvPr id="6" name="图片 5">
            <a:extLst>
              <a:ext uri="{FF2B5EF4-FFF2-40B4-BE49-F238E27FC236}">
                <a16:creationId xmlns:a16="http://schemas.microsoft.com/office/drawing/2014/main" id="{C5A78103-B7A7-CD49-A24A-D8762ED76F69}"/>
              </a:ext>
            </a:extLst>
          </p:cNvPr>
          <p:cNvPicPr>
            <a:picLocks noChangeAspect="1"/>
          </p:cNvPicPr>
          <p:nvPr/>
        </p:nvPicPr>
        <p:blipFill>
          <a:blip r:embed="rId3"/>
          <a:stretch>
            <a:fillRect/>
          </a:stretch>
        </p:blipFill>
        <p:spPr>
          <a:xfrm>
            <a:off x="2699109" y="1219412"/>
            <a:ext cx="3745782" cy="3932506"/>
          </a:xfrm>
          <a:prstGeom prst="rect">
            <a:avLst/>
          </a:prstGeom>
        </p:spPr>
      </p:pic>
    </p:spTree>
    <p:extLst>
      <p:ext uri="{BB962C8B-B14F-4D97-AF65-F5344CB8AC3E}">
        <p14:creationId xmlns:p14="http://schemas.microsoft.com/office/powerpoint/2010/main" val="229718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A5F912-7D2F-8946-8ADF-4DF6D10A0FE4}"/>
              </a:ext>
            </a:extLst>
          </p:cNvPr>
          <p:cNvSpPr>
            <a:spLocks noGrp="1"/>
          </p:cNvSpPr>
          <p:nvPr>
            <p:ph type="title"/>
          </p:nvPr>
        </p:nvSpPr>
        <p:spPr/>
        <p:txBody>
          <a:bodyPr/>
          <a:lstStyle/>
          <a:p>
            <a:r>
              <a:rPr kumimoji="1" lang="en-US" altLang="zh-CN" dirty="0"/>
              <a:t>Working</a:t>
            </a:r>
            <a:r>
              <a:rPr kumimoji="1" lang="zh-CN" altLang="en-US" dirty="0"/>
              <a:t> </a:t>
            </a:r>
            <a:r>
              <a:rPr kumimoji="1" lang="en-US" altLang="zh-CN" dirty="0"/>
              <a:t>with</a:t>
            </a:r>
            <a:r>
              <a:rPr kumimoji="1" lang="zh-CN" altLang="en-US" dirty="0"/>
              <a:t> </a:t>
            </a:r>
            <a:r>
              <a:rPr kumimoji="1" lang="en-US" altLang="zh-CN" dirty="0"/>
              <a:t>Instances</a:t>
            </a:r>
            <a:endParaRPr kumimoji="1" lang="zh-CN" altLang="en-US" dirty="0"/>
          </a:p>
        </p:txBody>
      </p:sp>
      <p:sp>
        <p:nvSpPr>
          <p:cNvPr id="3" name="内容占位符 2">
            <a:extLst>
              <a:ext uri="{FF2B5EF4-FFF2-40B4-BE49-F238E27FC236}">
                <a16:creationId xmlns:a16="http://schemas.microsoft.com/office/drawing/2014/main" id="{7C82ABDD-C93E-3541-A445-7D5A7E07F537}"/>
              </a:ext>
            </a:extLst>
          </p:cNvPr>
          <p:cNvSpPr>
            <a:spLocks noGrp="1"/>
          </p:cNvSpPr>
          <p:nvPr>
            <p:ph idx="1"/>
          </p:nvPr>
        </p:nvSpPr>
        <p:spPr/>
        <p:txBody>
          <a:bodyPr/>
          <a:lstStyle/>
          <a:p>
            <a:r>
              <a:rPr lang="en-US" altLang="zh-CN" dirty="0"/>
              <a:t>Using </a:t>
            </a:r>
            <a:r>
              <a:rPr lang="en-US" altLang="zh-CN" dirty="0" err="1">
                <a:solidFill>
                  <a:srgbClr val="FF0000"/>
                </a:solidFill>
              </a:rPr>
              <a:t>dba.checkInstanceConfiguration</a:t>
            </a:r>
            <a:r>
              <a:rPr lang="en-US" altLang="zh-CN" dirty="0">
                <a:solidFill>
                  <a:srgbClr val="FF0000"/>
                </a:solidFill>
              </a:rPr>
              <a:t>()</a:t>
            </a:r>
          </a:p>
          <a:p>
            <a:endParaRPr kumimoji="1" lang="zh-CN" altLang="en-US" dirty="0"/>
          </a:p>
        </p:txBody>
      </p:sp>
      <p:sp>
        <p:nvSpPr>
          <p:cNvPr id="4" name="灯片编号占位符 3">
            <a:extLst>
              <a:ext uri="{FF2B5EF4-FFF2-40B4-BE49-F238E27FC236}">
                <a16:creationId xmlns:a16="http://schemas.microsoft.com/office/drawing/2014/main" id="{7AB00901-88CA-1444-9EBA-F58911C60124}"/>
              </a:ext>
            </a:extLst>
          </p:cNvPr>
          <p:cNvSpPr>
            <a:spLocks noGrp="1"/>
          </p:cNvSpPr>
          <p:nvPr>
            <p:ph type="sldNum" sz="quarter" idx="12"/>
          </p:nvPr>
        </p:nvSpPr>
        <p:spPr/>
        <p:txBody>
          <a:bodyPr/>
          <a:lstStyle/>
          <a:p>
            <a:fld id="{CB818ED7-1FAF-4BEC-A906-EB6564C334EB}" type="slidenum">
              <a:rPr lang="zh-CN" altLang="en-US" smtClean="0"/>
              <a:pPr/>
              <a:t>35</a:t>
            </a:fld>
            <a:endParaRPr lang="zh-CN" altLang="en-US" dirty="0"/>
          </a:p>
        </p:txBody>
      </p:sp>
      <p:pic>
        <p:nvPicPr>
          <p:cNvPr id="5" name="图片 4">
            <a:extLst>
              <a:ext uri="{FF2B5EF4-FFF2-40B4-BE49-F238E27FC236}">
                <a16:creationId xmlns:a16="http://schemas.microsoft.com/office/drawing/2014/main" id="{24079A45-5306-1141-ADD3-8C221E080E35}"/>
              </a:ext>
            </a:extLst>
          </p:cNvPr>
          <p:cNvPicPr>
            <a:picLocks noChangeAspect="1"/>
          </p:cNvPicPr>
          <p:nvPr/>
        </p:nvPicPr>
        <p:blipFill>
          <a:blip r:embed="rId2"/>
          <a:stretch>
            <a:fillRect/>
          </a:stretch>
        </p:blipFill>
        <p:spPr>
          <a:xfrm>
            <a:off x="1140170" y="1491630"/>
            <a:ext cx="6858000" cy="3018408"/>
          </a:xfrm>
          <a:prstGeom prst="rect">
            <a:avLst/>
          </a:prstGeom>
        </p:spPr>
      </p:pic>
    </p:spTree>
    <p:extLst>
      <p:ext uri="{BB962C8B-B14F-4D97-AF65-F5344CB8AC3E}">
        <p14:creationId xmlns:p14="http://schemas.microsoft.com/office/powerpoint/2010/main" val="34667019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A5F912-7D2F-8946-8ADF-4DF6D10A0FE4}"/>
              </a:ext>
            </a:extLst>
          </p:cNvPr>
          <p:cNvSpPr>
            <a:spLocks noGrp="1"/>
          </p:cNvSpPr>
          <p:nvPr>
            <p:ph type="title"/>
          </p:nvPr>
        </p:nvSpPr>
        <p:spPr/>
        <p:txBody>
          <a:bodyPr/>
          <a:lstStyle/>
          <a:p>
            <a:r>
              <a:rPr kumimoji="1" lang="en-US" altLang="zh-CN" dirty="0"/>
              <a:t>Working</a:t>
            </a:r>
            <a:r>
              <a:rPr kumimoji="1" lang="zh-CN" altLang="en-US" dirty="0"/>
              <a:t> </a:t>
            </a:r>
            <a:r>
              <a:rPr kumimoji="1" lang="en-US" altLang="zh-CN" dirty="0"/>
              <a:t>with</a:t>
            </a:r>
            <a:r>
              <a:rPr kumimoji="1" lang="zh-CN" altLang="en-US" dirty="0"/>
              <a:t> </a:t>
            </a:r>
            <a:r>
              <a:rPr kumimoji="1" lang="en-US" altLang="zh-CN" dirty="0"/>
              <a:t>Instances</a:t>
            </a:r>
            <a:endParaRPr kumimoji="1" lang="zh-CN" altLang="en-US" dirty="0"/>
          </a:p>
        </p:txBody>
      </p:sp>
      <p:sp>
        <p:nvSpPr>
          <p:cNvPr id="3" name="内容占位符 2">
            <a:extLst>
              <a:ext uri="{FF2B5EF4-FFF2-40B4-BE49-F238E27FC236}">
                <a16:creationId xmlns:a16="http://schemas.microsoft.com/office/drawing/2014/main" id="{7C82ABDD-C93E-3541-A445-7D5A7E07F537}"/>
              </a:ext>
            </a:extLst>
          </p:cNvPr>
          <p:cNvSpPr>
            <a:spLocks noGrp="1"/>
          </p:cNvSpPr>
          <p:nvPr>
            <p:ph idx="1"/>
          </p:nvPr>
        </p:nvSpPr>
        <p:spPr/>
        <p:txBody>
          <a:bodyPr/>
          <a:lstStyle/>
          <a:p>
            <a:r>
              <a:rPr lang="en-US" altLang="zh-CN" dirty="0"/>
              <a:t>Using </a:t>
            </a:r>
            <a:r>
              <a:rPr lang="en-US" altLang="zh-CN" dirty="0" err="1">
                <a:solidFill>
                  <a:srgbClr val="FF0000"/>
                </a:solidFill>
              </a:rPr>
              <a:t>dba.checkInstanceConfiguration</a:t>
            </a:r>
            <a:r>
              <a:rPr lang="en-US" altLang="zh-CN" dirty="0">
                <a:solidFill>
                  <a:srgbClr val="FF0000"/>
                </a:solidFill>
              </a:rPr>
              <a:t>()</a:t>
            </a:r>
          </a:p>
          <a:p>
            <a:endParaRPr kumimoji="1" lang="zh-CN" altLang="en-US" dirty="0"/>
          </a:p>
        </p:txBody>
      </p:sp>
      <p:sp>
        <p:nvSpPr>
          <p:cNvPr id="4" name="灯片编号占位符 3">
            <a:extLst>
              <a:ext uri="{FF2B5EF4-FFF2-40B4-BE49-F238E27FC236}">
                <a16:creationId xmlns:a16="http://schemas.microsoft.com/office/drawing/2014/main" id="{7AB00901-88CA-1444-9EBA-F58911C60124}"/>
              </a:ext>
            </a:extLst>
          </p:cNvPr>
          <p:cNvSpPr>
            <a:spLocks noGrp="1"/>
          </p:cNvSpPr>
          <p:nvPr>
            <p:ph type="sldNum" sz="quarter" idx="12"/>
          </p:nvPr>
        </p:nvSpPr>
        <p:spPr/>
        <p:txBody>
          <a:bodyPr/>
          <a:lstStyle/>
          <a:p>
            <a:fld id="{CB818ED7-1FAF-4BEC-A906-EB6564C334EB}" type="slidenum">
              <a:rPr lang="zh-CN" altLang="en-US" smtClean="0"/>
              <a:pPr/>
              <a:t>36</a:t>
            </a:fld>
            <a:endParaRPr lang="zh-CN" altLang="en-US" dirty="0"/>
          </a:p>
        </p:txBody>
      </p:sp>
      <p:pic>
        <p:nvPicPr>
          <p:cNvPr id="6" name="图片 5">
            <a:extLst>
              <a:ext uri="{FF2B5EF4-FFF2-40B4-BE49-F238E27FC236}">
                <a16:creationId xmlns:a16="http://schemas.microsoft.com/office/drawing/2014/main" id="{5084B321-E132-374D-9A3C-6FE1E3119222}"/>
              </a:ext>
            </a:extLst>
          </p:cNvPr>
          <p:cNvPicPr>
            <a:picLocks noChangeAspect="1"/>
          </p:cNvPicPr>
          <p:nvPr/>
        </p:nvPicPr>
        <p:blipFill>
          <a:blip r:embed="rId2"/>
          <a:stretch>
            <a:fillRect/>
          </a:stretch>
        </p:blipFill>
        <p:spPr>
          <a:xfrm>
            <a:off x="1130282" y="1286155"/>
            <a:ext cx="6858000" cy="3883542"/>
          </a:xfrm>
          <a:prstGeom prst="rect">
            <a:avLst/>
          </a:prstGeom>
        </p:spPr>
      </p:pic>
    </p:spTree>
    <p:extLst>
      <p:ext uri="{BB962C8B-B14F-4D97-AF65-F5344CB8AC3E}">
        <p14:creationId xmlns:p14="http://schemas.microsoft.com/office/powerpoint/2010/main" val="2695317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6D584-3C34-7B40-B446-2279EF074A50}"/>
              </a:ext>
            </a:extLst>
          </p:cNvPr>
          <p:cNvSpPr>
            <a:spLocks noGrp="1"/>
          </p:cNvSpPr>
          <p:nvPr>
            <p:ph type="title"/>
          </p:nvPr>
        </p:nvSpPr>
        <p:spPr/>
        <p:txBody>
          <a:bodyPr/>
          <a:lstStyle/>
          <a:p>
            <a:r>
              <a:rPr kumimoji="1" lang="en-US" altLang="zh-CN" dirty="0"/>
              <a:t>Working</a:t>
            </a:r>
            <a:r>
              <a:rPr kumimoji="1" lang="zh-CN" altLang="en-US" dirty="0"/>
              <a:t> </a:t>
            </a:r>
            <a:r>
              <a:rPr kumimoji="1" lang="en-US" altLang="zh-CN" dirty="0"/>
              <a:t>with</a:t>
            </a:r>
            <a:r>
              <a:rPr kumimoji="1" lang="zh-CN" altLang="en-US" dirty="0"/>
              <a:t> </a:t>
            </a:r>
            <a:r>
              <a:rPr kumimoji="1" lang="en-US" altLang="zh-CN" dirty="0"/>
              <a:t>Instances</a:t>
            </a:r>
            <a:endParaRPr kumimoji="1" lang="zh-CN" altLang="en-US" dirty="0"/>
          </a:p>
        </p:txBody>
      </p:sp>
      <p:sp>
        <p:nvSpPr>
          <p:cNvPr id="3" name="内容占位符 2">
            <a:extLst>
              <a:ext uri="{FF2B5EF4-FFF2-40B4-BE49-F238E27FC236}">
                <a16:creationId xmlns:a16="http://schemas.microsoft.com/office/drawing/2014/main" id="{00B720C3-EF38-FE4D-AFCC-65E6C9E2214B}"/>
              </a:ext>
            </a:extLst>
          </p:cNvPr>
          <p:cNvSpPr>
            <a:spLocks noGrp="1"/>
          </p:cNvSpPr>
          <p:nvPr>
            <p:ph idx="1"/>
          </p:nvPr>
        </p:nvSpPr>
        <p:spPr/>
        <p:txBody>
          <a:bodyPr/>
          <a:lstStyle/>
          <a:p>
            <a:pPr fontAlgn="base"/>
            <a:r>
              <a:rPr lang="en-US" altLang="zh-CN" dirty="0"/>
              <a:t>Configuring Instances with </a:t>
            </a:r>
            <a:r>
              <a:rPr lang="en-US" altLang="zh-CN" dirty="0" err="1">
                <a:solidFill>
                  <a:srgbClr val="FF0000"/>
                </a:solidFill>
              </a:rPr>
              <a:t>dba.configureLocalInstance</a:t>
            </a:r>
            <a:r>
              <a:rPr lang="en-US" altLang="zh-CN" dirty="0">
                <a:solidFill>
                  <a:srgbClr val="FF0000"/>
                </a:solidFill>
              </a:rPr>
              <a:t>()</a:t>
            </a:r>
          </a:p>
          <a:p>
            <a:pPr lvl="1" fontAlgn="base"/>
            <a:r>
              <a:rPr lang="en-US" altLang="zh-CN" dirty="0"/>
              <a:t>If</a:t>
            </a:r>
            <a:r>
              <a:rPr lang="zh-CN" altLang="en-US" dirty="0"/>
              <a:t> </a:t>
            </a:r>
            <a:r>
              <a:rPr lang="en-US" altLang="zh-CN" dirty="0"/>
              <a:t>you issue </a:t>
            </a:r>
            <a:r>
              <a:rPr lang="en-US" altLang="zh-CN" dirty="0" err="1">
                <a:solidFill>
                  <a:srgbClr val="FF0000"/>
                </a:solidFill>
              </a:rPr>
              <a:t>dba.configureLocalInstance</a:t>
            </a:r>
            <a:r>
              <a:rPr lang="en-US" altLang="zh-CN" dirty="0">
                <a:solidFill>
                  <a:srgbClr val="FF0000"/>
                </a:solidFill>
              </a:rPr>
              <a:t>(),</a:t>
            </a:r>
            <a:r>
              <a:rPr lang="zh-CN" altLang="en-US" dirty="0">
                <a:solidFill>
                  <a:srgbClr val="FF0000"/>
                </a:solidFill>
              </a:rPr>
              <a:t> </a:t>
            </a:r>
            <a:r>
              <a:rPr lang="en-US" altLang="zh-CN" dirty="0"/>
              <a:t>it enables MySQL Shell to modify the instance's option file after running the following commands against a remote instance:</a:t>
            </a:r>
          </a:p>
          <a:p>
            <a:pPr lvl="1" fontAlgn="base"/>
            <a:r>
              <a:rPr lang="en-US" altLang="zh-CN" dirty="0" err="1">
                <a:solidFill>
                  <a:schemeClr val="tx2">
                    <a:lumMod val="75000"/>
                  </a:schemeClr>
                </a:solidFill>
              </a:rPr>
              <a:t>dba.configureInstance</a:t>
            </a:r>
            <a:r>
              <a:rPr lang="en-US" altLang="zh-CN" dirty="0">
                <a:solidFill>
                  <a:schemeClr val="tx2">
                    <a:lumMod val="75000"/>
                  </a:schemeClr>
                </a:solidFill>
              </a:rPr>
              <a:t>()</a:t>
            </a:r>
          </a:p>
          <a:p>
            <a:pPr lvl="1" fontAlgn="base"/>
            <a:r>
              <a:rPr lang="en-US" altLang="zh-CN" dirty="0" err="1">
                <a:solidFill>
                  <a:schemeClr val="tx2">
                    <a:lumMod val="75000"/>
                  </a:schemeClr>
                </a:solidFill>
              </a:rPr>
              <a:t>dba.createCluster</a:t>
            </a:r>
            <a:r>
              <a:rPr lang="en-US" altLang="zh-CN" dirty="0">
                <a:solidFill>
                  <a:schemeClr val="tx2">
                    <a:lumMod val="75000"/>
                  </a:schemeClr>
                </a:solidFill>
              </a:rPr>
              <a:t>()</a:t>
            </a:r>
          </a:p>
          <a:p>
            <a:pPr lvl="1" fontAlgn="base"/>
            <a:r>
              <a:rPr lang="en-US" altLang="zh-CN" i="1" dirty="0" err="1">
                <a:solidFill>
                  <a:schemeClr val="tx2">
                    <a:lumMod val="75000"/>
                  </a:schemeClr>
                </a:solidFill>
              </a:rPr>
              <a:t>Cluster</a:t>
            </a:r>
            <a:r>
              <a:rPr lang="en-US" altLang="zh-CN" dirty="0" err="1">
                <a:solidFill>
                  <a:schemeClr val="tx2">
                    <a:lumMod val="75000"/>
                  </a:schemeClr>
                </a:solidFill>
              </a:rPr>
              <a:t>.addInstance</a:t>
            </a:r>
            <a:r>
              <a:rPr lang="en-US" altLang="zh-CN" dirty="0">
                <a:solidFill>
                  <a:schemeClr val="tx2">
                    <a:lumMod val="75000"/>
                  </a:schemeClr>
                </a:solidFill>
              </a:rPr>
              <a:t>()</a:t>
            </a:r>
          </a:p>
          <a:p>
            <a:pPr lvl="1" fontAlgn="base"/>
            <a:r>
              <a:rPr lang="en-US" altLang="zh-CN" i="1" dirty="0" err="1">
                <a:solidFill>
                  <a:schemeClr val="tx2">
                    <a:lumMod val="75000"/>
                  </a:schemeClr>
                </a:solidFill>
              </a:rPr>
              <a:t>Cluster</a:t>
            </a:r>
            <a:r>
              <a:rPr lang="en-US" altLang="zh-CN" dirty="0" err="1">
                <a:solidFill>
                  <a:schemeClr val="tx2">
                    <a:lumMod val="75000"/>
                  </a:schemeClr>
                </a:solidFill>
              </a:rPr>
              <a:t>.removeInstance</a:t>
            </a:r>
            <a:r>
              <a:rPr lang="en-US" altLang="zh-CN" dirty="0">
                <a:solidFill>
                  <a:schemeClr val="tx2">
                    <a:lumMod val="75000"/>
                  </a:schemeClr>
                </a:solidFill>
              </a:rPr>
              <a:t>()</a:t>
            </a:r>
          </a:p>
          <a:p>
            <a:pPr lvl="1" fontAlgn="base"/>
            <a:r>
              <a:rPr lang="en-US" altLang="zh-CN" i="1" dirty="0" err="1">
                <a:solidFill>
                  <a:schemeClr val="tx2">
                    <a:lumMod val="75000"/>
                  </a:schemeClr>
                </a:solidFill>
              </a:rPr>
              <a:t>Cluster</a:t>
            </a:r>
            <a:r>
              <a:rPr lang="en-US" altLang="zh-CN" dirty="0" err="1">
                <a:solidFill>
                  <a:schemeClr val="tx2">
                    <a:lumMod val="75000"/>
                  </a:schemeClr>
                </a:solidFill>
              </a:rPr>
              <a:t>.rejoinInstance</a:t>
            </a:r>
            <a:r>
              <a:rPr lang="en-US" altLang="zh-CN" dirty="0">
                <a:solidFill>
                  <a:schemeClr val="tx2">
                    <a:lumMod val="75000"/>
                  </a:schemeClr>
                </a:solidFill>
              </a:rPr>
              <a:t>()</a:t>
            </a:r>
          </a:p>
          <a:p>
            <a:pPr fontAlgn="base"/>
            <a:endParaRPr kumimoji="1" lang="en-US" altLang="zh-CN" dirty="0">
              <a:solidFill>
                <a:srgbClr val="FF0000"/>
              </a:solidFill>
            </a:endParaRPr>
          </a:p>
          <a:p>
            <a:pPr fontAlgn="base"/>
            <a:endParaRPr lang="en-US" altLang="zh-CN" b="1" dirty="0"/>
          </a:p>
        </p:txBody>
      </p:sp>
      <p:sp>
        <p:nvSpPr>
          <p:cNvPr id="4" name="灯片编号占位符 3">
            <a:extLst>
              <a:ext uri="{FF2B5EF4-FFF2-40B4-BE49-F238E27FC236}">
                <a16:creationId xmlns:a16="http://schemas.microsoft.com/office/drawing/2014/main" id="{35E25E5C-5125-EF41-9F89-030951494921}"/>
              </a:ext>
            </a:extLst>
          </p:cNvPr>
          <p:cNvSpPr>
            <a:spLocks noGrp="1"/>
          </p:cNvSpPr>
          <p:nvPr>
            <p:ph type="sldNum" sz="quarter" idx="12"/>
          </p:nvPr>
        </p:nvSpPr>
        <p:spPr/>
        <p:txBody>
          <a:bodyPr/>
          <a:lstStyle/>
          <a:p>
            <a:fld id="{CB818ED7-1FAF-4BEC-A906-EB6564C334EB}" type="slidenum">
              <a:rPr lang="zh-CN" altLang="en-US" smtClean="0"/>
              <a:pPr/>
              <a:t>37</a:t>
            </a:fld>
            <a:endParaRPr lang="zh-CN" altLang="en-US" dirty="0"/>
          </a:p>
        </p:txBody>
      </p:sp>
    </p:spTree>
    <p:extLst>
      <p:ext uri="{BB962C8B-B14F-4D97-AF65-F5344CB8AC3E}">
        <p14:creationId xmlns:p14="http://schemas.microsoft.com/office/powerpoint/2010/main" val="4109034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B5992E-539D-2C46-9336-B72DD21340EE}"/>
              </a:ext>
            </a:extLst>
          </p:cNvPr>
          <p:cNvSpPr>
            <a:spLocks noGrp="1"/>
          </p:cNvSpPr>
          <p:nvPr>
            <p:ph type="title"/>
          </p:nvPr>
        </p:nvSpPr>
        <p:spPr/>
        <p:txBody>
          <a:bodyPr/>
          <a:lstStyle/>
          <a:p>
            <a:r>
              <a:rPr kumimoji="1" lang="en-US" altLang="zh-CN" dirty="0"/>
              <a:t>Working</a:t>
            </a:r>
            <a:r>
              <a:rPr kumimoji="1" lang="zh-CN" altLang="en-US" dirty="0"/>
              <a:t> </a:t>
            </a:r>
            <a:r>
              <a:rPr kumimoji="1" lang="en-US" altLang="zh-CN" dirty="0"/>
              <a:t>with</a:t>
            </a:r>
            <a:r>
              <a:rPr kumimoji="1" lang="zh-CN" altLang="en-US" dirty="0"/>
              <a:t> </a:t>
            </a:r>
            <a:r>
              <a:rPr kumimoji="1" lang="en-US" altLang="zh-CN" dirty="0"/>
              <a:t>Instances</a:t>
            </a:r>
            <a:endParaRPr kumimoji="1" lang="zh-CN" altLang="en-US" dirty="0"/>
          </a:p>
        </p:txBody>
      </p:sp>
      <p:sp>
        <p:nvSpPr>
          <p:cNvPr id="3" name="内容占位符 2">
            <a:extLst>
              <a:ext uri="{FF2B5EF4-FFF2-40B4-BE49-F238E27FC236}">
                <a16:creationId xmlns:a16="http://schemas.microsoft.com/office/drawing/2014/main" id="{62D94B94-C4AB-7142-8BA6-9CCEC08B9134}"/>
              </a:ext>
            </a:extLst>
          </p:cNvPr>
          <p:cNvSpPr>
            <a:spLocks noGrp="1"/>
          </p:cNvSpPr>
          <p:nvPr>
            <p:ph idx="1"/>
          </p:nvPr>
        </p:nvSpPr>
        <p:spPr/>
        <p:txBody>
          <a:bodyPr>
            <a:normAutofit/>
          </a:bodyPr>
          <a:lstStyle/>
          <a:p>
            <a:r>
              <a:rPr kumimoji="1" lang="en-US" altLang="zh-CN" dirty="0"/>
              <a:t>Checking</a:t>
            </a:r>
            <a:r>
              <a:rPr kumimoji="1" lang="zh-CN" altLang="en-US" dirty="0"/>
              <a:t> </a:t>
            </a:r>
            <a:r>
              <a:rPr kumimoji="1" lang="en-US" altLang="zh-CN" dirty="0"/>
              <a:t>Instance</a:t>
            </a:r>
            <a:r>
              <a:rPr kumimoji="1" lang="zh-CN" altLang="en-US" dirty="0"/>
              <a:t> </a:t>
            </a:r>
            <a:r>
              <a:rPr kumimoji="1" lang="en-US" altLang="zh-CN" dirty="0"/>
              <a:t>State</a:t>
            </a:r>
          </a:p>
          <a:p>
            <a:pPr lvl="1"/>
            <a:r>
              <a:rPr lang="en-US" altLang="zh-CN" dirty="0"/>
              <a:t>The </a:t>
            </a:r>
            <a:r>
              <a:rPr lang="en-US" altLang="zh-CN" dirty="0" err="1">
                <a:solidFill>
                  <a:srgbClr val="FF0000"/>
                </a:solidFill>
              </a:rPr>
              <a:t>cluster.checkInstanceState</a:t>
            </a:r>
            <a:r>
              <a:rPr lang="en-US" altLang="zh-CN" dirty="0">
                <a:solidFill>
                  <a:srgbClr val="FF0000"/>
                </a:solidFill>
              </a:rPr>
              <a:t>() </a:t>
            </a:r>
            <a:r>
              <a:rPr lang="en-US" altLang="zh-CN" dirty="0"/>
              <a:t>function can be used to verify the existing data on an instance does not prevent it from joining a cluster. </a:t>
            </a:r>
          </a:p>
          <a:p>
            <a:endParaRPr kumimoji="1" lang="en-US" altLang="zh-CN" dirty="0"/>
          </a:p>
          <a:p>
            <a:pPr fontAlgn="base"/>
            <a:r>
              <a:rPr lang="en-US" altLang="zh-CN" dirty="0"/>
              <a:t>The output of this function can be one of the following:</a:t>
            </a:r>
          </a:p>
          <a:p>
            <a:pPr lvl="1" fontAlgn="base"/>
            <a:r>
              <a:rPr lang="en-US" altLang="zh-CN" dirty="0">
                <a:solidFill>
                  <a:srgbClr val="FF0000"/>
                </a:solidFill>
              </a:rPr>
              <a:t>OK new</a:t>
            </a:r>
            <a:r>
              <a:rPr lang="en-US" altLang="zh-CN" dirty="0"/>
              <a:t>: the instance has not executed any GTID transactions, therefore it cannot conflict with the GTIDs executed by the cluster</a:t>
            </a:r>
          </a:p>
          <a:p>
            <a:pPr lvl="1" fontAlgn="base"/>
            <a:r>
              <a:rPr lang="en-US" altLang="zh-CN" dirty="0">
                <a:solidFill>
                  <a:srgbClr val="FF0000"/>
                </a:solidFill>
              </a:rPr>
              <a:t>OK recoverable</a:t>
            </a:r>
            <a:r>
              <a:rPr lang="en-US" altLang="zh-CN" dirty="0"/>
              <a:t>: the instance has executed GTIDs which do not conflict with the executed GTIDs of the cluster seed instances</a:t>
            </a:r>
          </a:p>
          <a:p>
            <a:pPr lvl="1" fontAlgn="base"/>
            <a:r>
              <a:rPr lang="en-US" altLang="zh-CN" dirty="0">
                <a:solidFill>
                  <a:srgbClr val="FF0000"/>
                </a:solidFill>
              </a:rPr>
              <a:t>ERROR diverged</a:t>
            </a:r>
            <a:r>
              <a:rPr lang="en-US" altLang="zh-CN" dirty="0"/>
              <a:t>: the instance has executed GTIDs which diverge with the executed GTIDs of the cluster seed instances</a:t>
            </a:r>
          </a:p>
          <a:p>
            <a:pPr lvl="1" fontAlgn="base"/>
            <a:r>
              <a:rPr lang="en-US" altLang="zh-CN" dirty="0">
                <a:solidFill>
                  <a:srgbClr val="FF0000"/>
                </a:solidFill>
              </a:rPr>
              <a:t>ERROR </a:t>
            </a:r>
            <a:r>
              <a:rPr lang="en-US" altLang="zh-CN" dirty="0" err="1">
                <a:solidFill>
                  <a:srgbClr val="FF0000"/>
                </a:solidFill>
              </a:rPr>
              <a:t>lost_transactions</a:t>
            </a:r>
            <a:r>
              <a:rPr lang="en-US" altLang="zh-CN" dirty="0"/>
              <a:t>: the instance has more executed GTIDs than the executed GTIDs of the cluster seed instances</a:t>
            </a:r>
          </a:p>
          <a:p>
            <a:endParaRPr kumimoji="1" lang="zh-CN" altLang="en-US" dirty="0"/>
          </a:p>
        </p:txBody>
      </p:sp>
      <p:sp>
        <p:nvSpPr>
          <p:cNvPr id="4" name="灯片编号占位符 3">
            <a:extLst>
              <a:ext uri="{FF2B5EF4-FFF2-40B4-BE49-F238E27FC236}">
                <a16:creationId xmlns:a16="http://schemas.microsoft.com/office/drawing/2014/main" id="{91B852DA-923E-0647-9529-FD809E1D6460}"/>
              </a:ext>
            </a:extLst>
          </p:cNvPr>
          <p:cNvSpPr>
            <a:spLocks noGrp="1"/>
          </p:cNvSpPr>
          <p:nvPr>
            <p:ph type="sldNum" sz="quarter" idx="12"/>
          </p:nvPr>
        </p:nvSpPr>
        <p:spPr/>
        <p:txBody>
          <a:bodyPr/>
          <a:lstStyle/>
          <a:p>
            <a:fld id="{CB818ED7-1FAF-4BEC-A906-EB6564C334EB}" type="slidenum">
              <a:rPr lang="zh-CN" altLang="en-US" smtClean="0"/>
              <a:pPr/>
              <a:t>38</a:t>
            </a:fld>
            <a:endParaRPr lang="zh-CN" altLang="en-US" dirty="0"/>
          </a:p>
        </p:txBody>
      </p:sp>
    </p:spTree>
    <p:extLst>
      <p:ext uri="{BB962C8B-B14F-4D97-AF65-F5344CB8AC3E}">
        <p14:creationId xmlns:p14="http://schemas.microsoft.com/office/powerpoint/2010/main" val="16177936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D4068E-2AB9-1945-9CA9-455868E3D225}"/>
              </a:ext>
            </a:extLst>
          </p:cNvPr>
          <p:cNvSpPr>
            <a:spLocks noGrp="1"/>
          </p:cNvSpPr>
          <p:nvPr>
            <p:ph type="title"/>
          </p:nvPr>
        </p:nvSpPr>
        <p:spPr/>
        <p:txBody>
          <a:bodyPr/>
          <a:lstStyle/>
          <a:p>
            <a:r>
              <a:rPr kumimoji="1" lang="en-US" altLang="zh-CN" dirty="0"/>
              <a:t>Working</a:t>
            </a:r>
            <a:r>
              <a:rPr kumimoji="1" lang="zh-CN" altLang="en-US" dirty="0"/>
              <a:t> </a:t>
            </a:r>
            <a:r>
              <a:rPr kumimoji="1" lang="en-US" altLang="zh-CN" dirty="0"/>
              <a:t>with</a:t>
            </a:r>
            <a:r>
              <a:rPr kumimoji="1" lang="zh-CN" altLang="en-US" dirty="0"/>
              <a:t> </a:t>
            </a:r>
            <a:r>
              <a:rPr kumimoji="1" lang="en-US" altLang="zh-CN" dirty="0" err="1"/>
              <a:t>InnoDB</a:t>
            </a:r>
            <a:r>
              <a:rPr kumimoji="1" lang="zh-CN" altLang="en-US" dirty="0"/>
              <a:t> </a:t>
            </a:r>
            <a:r>
              <a:rPr kumimoji="1" lang="en-US" altLang="zh-CN" dirty="0"/>
              <a:t>Cluster</a:t>
            </a:r>
            <a:endParaRPr kumimoji="1" lang="zh-CN" altLang="en-US" dirty="0"/>
          </a:p>
        </p:txBody>
      </p:sp>
      <p:sp>
        <p:nvSpPr>
          <p:cNvPr id="3" name="内容占位符 2">
            <a:extLst>
              <a:ext uri="{FF2B5EF4-FFF2-40B4-BE49-F238E27FC236}">
                <a16:creationId xmlns:a16="http://schemas.microsoft.com/office/drawing/2014/main" id="{5B03717D-3A86-CF46-A30F-B295453FD54D}"/>
              </a:ext>
            </a:extLst>
          </p:cNvPr>
          <p:cNvSpPr>
            <a:spLocks noGrp="1"/>
          </p:cNvSpPr>
          <p:nvPr>
            <p:ph idx="1"/>
          </p:nvPr>
        </p:nvSpPr>
        <p:spPr/>
        <p:txBody>
          <a:bodyPr/>
          <a:lstStyle/>
          <a:p>
            <a:r>
              <a:rPr lang="en-US" altLang="zh-CN" dirty="0"/>
              <a:t>Removing Instances from the </a:t>
            </a:r>
            <a:r>
              <a:rPr lang="en-US" altLang="zh-CN" dirty="0" err="1"/>
              <a:t>InnoDB</a:t>
            </a:r>
            <a:r>
              <a:rPr lang="en-US" altLang="zh-CN" dirty="0"/>
              <a:t> Cluster</a:t>
            </a:r>
          </a:p>
          <a:p>
            <a:endParaRPr kumimoji="1" lang="zh-CN" altLang="en-US" dirty="0"/>
          </a:p>
        </p:txBody>
      </p:sp>
      <p:sp>
        <p:nvSpPr>
          <p:cNvPr id="4" name="灯片编号占位符 3">
            <a:extLst>
              <a:ext uri="{FF2B5EF4-FFF2-40B4-BE49-F238E27FC236}">
                <a16:creationId xmlns:a16="http://schemas.microsoft.com/office/drawing/2014/main" id="{A0AB718A-35E8-A04B-978E-5D58FDCFFEF1}"/>
              </a:ext>
            </a:extLst>
          </p:cNvPr>
          <p:cNvSpPr>
            <a:spLocks noGrp="1"/>
          </p:cNvSpPr>
          <p:nvPr>
            <p:ph type="sldNum" sz="quarter" idx="12"/>
          </p:nvPr>
        </p:nvSpPr>
        <p:spPr/>
        <p:txBody>
          <a:bodyPr/>
          <a:lstStyle/>
          <a:p>
            <a:fld id="{CB818ED7-1FAF-4BEC-A906-EB6564C334EB}" type="slidenum">
              <a:rPr lang="zh-CN" altLang="en-US" smtClean="0"/>
              <a:pPr/>
              <a:t>39</a:t>
            </a:fld>
            <a:endParaRPr lang="zh-CN" altLang="en-US" dirty="0"/>
          </a:p>
        </p:txBody>
      </p:sp>
      <p:pic>
        <p:nvPicPr>
          <p:cNvPr id="5" name="图片 4">
            <a:extLst>
              <a:ext uri="{FF2B5EF4-FFF2-40B4-BE49-F238E27FC236}">
                <a16:creationId xmlns:a16="http://schemas.microsoft.com/office/drawing/2014/main" id="{584804DC-8B75-8F42-A69C-8644EF616FDF}"/>
              </a:ext>
            </a:extLst>
          </p:cNvPr>
          <p:cNvPicPr>
            <a:picLocks noChangeAspect="1"/>
          </p:cNvPicPr>
          <p:nvPr/>
        </p:nvPicPr>
        <p:blipFill>
          <a:blip r:embed="rId2"/>
          <a:stretch>
            <a:fillRect/>
          </a:stretch>
        </p:blipFill>
        <p:spPr>
          <a:xfrm>
            <a:off x="899592" y="1635646"/>
            <a:ext cx="7883480" cy="2039020"/>
          </a:xfrm>
          <a:prstGeom prst="rect">
            <a:avLst/>
          </a:prstGeom>
        </p:spPr>
      </p:pic>
    </p:spTree>
    <p:extLst>
      <p:ext uri="{BB962C8B-B14F-4D97-AF65-F5344CB8AC3E}">
        <p14:creationId xmlns:p14="http://schemas.microsoft.com/office/powerpoint/2010/main" val="3889360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Clustering</a:t>
            </a:r>
            <a:endParaRPr lang="zh-CN" altLang="en-US" dirty="0"/>
          </a:p>
        </p:txBody>
      </p:sp>
      <p:sp>
        <p:nvSpPr>
          <p:cNvPr id="3" name="内容占位符 2"/>
          <p:cNvSpPr>
            <a:spLocks noGrp="1"/>
          </p:cNvSpPr>
          <p:nvPr>
            <p:ph idx="1"/>
          </p:nvPr>
        </p:nvSpPr>
        <p:spPr/>
        <p:txBody>
          <a:bodyPr>
            <a:normAutofit/>
          </a:bodyPr>
          <a:lstStyle/>
          <a:p>
            <a:r>
              <a:rPr lang="en-US" altLang="zh-CN" dirty="0">
                <a:ea typeface="楷体_GB2312" pitchFamily="49" charset="-122"/>
              </a:rPr>
              <a:t>Clustering addresses many of the issues faced by large-scale systems at the same time.</a:t>
            </a:r>
          </a:p>
          <a:p>
            <a:endParaRPr lang="en-US" altLang="zh-CN" dirty="0">
              <a:ea typeface="楷体_GB2312" pitchFamily="49" charset="-122"/>
            </a:endParaRPr>
          </a:p>
          <a:p>
            <a:r>
              <a:rPr lang="en-US" altLang="zh-CN" dirty="0">
                <a:ea typeface="楷体_GB2312" pitchFamily="49" charset="-122"/>
              </a:rPr>
              <a:t>A cluster is a loosely coupled group of servers that provide unified services to their clients.</a:t>
            </a:r>
          </a:p>
          <a:p>
            <a:endParaRPr lang="en-US" altLang="zh-CN" dirty="0">
              <a:ea typeface="楷体_GB2312" pitchFamily="49" charset="-122"/>
            </a:endParaRPr>
          </a:p>
          <a:p>
            <a:r>
              <a:rPr lang="en-US" altLang="zh-CN" dirty="0">
                <a:ea typeface="楷体_GB2312" pitchFamily="49" charset="-122"/>
              </a:rPr>
              <a:t>The client’s view of the cluster is a single, simple system, not a group of collaborating servers. This is referred to as a </a:t>
            </a:r>
            <a:r>
              <a:rPr lang="en-US" altLang="zh-CN" dirty="0">
                <a:solidFill>
                  <a:srgbClr val="FF0000"/>
                </a:solidFill>
                <a:ea typeface="楷体_GB2312" pitchFamily="49" charset="-122"/>
              </a:rPr>
              <a:t>single-system view </a:t>
            </a:r>
            <a:r>
              <a:rPr lang="en-US" altLang="zh-CN" dirty="0">
                <a:ea typeface="楷体_GB2312" pitchFamily="49" charset="-122"/>
              </a:rPr>
              <a:t>or </a:t>
            </a:r>
            <a:r>
              <a:rPr lang="en-US" altLang="zh-CN" dirty="0">
                <a:solidFill>
                  <a:srgbClr val="FF0000"/>
                </a:solidFill>
                <a:ea typeface="楷体_GB2312" pitchFamily="49" charset="-122"/>
              </a:rPr>
              <a:t>single-system image</a:t>
            </a:r>
            <a:r>
              <a:rPr lang="en-US" altLang="zh-CN" dirty="0">
                <a:ea typeface="楷体_GB2312" pitchFamily="49" charset="-122"/>
              </a:rPr>
              <a:t>.</a:t>
            </a:r>
          </a:p>
          <a:p>
            <a:endParaRPr lang="en-US" altLang="zh-CN" dirty="0">
              <a:ea typeface="楷体_GB2312" pitchFamily="49" charset="-122"/>
            </a:endParaRPr>
          </a:p>
          <a:p>
            <a:r>
              <a:rPr lang="en-US" altLang="zh-CN" dirty="0">
                <a:ea typeface="楷体_GB2312" pitchFamily="49" charset="-122"/>
              </a:rPr>
              <a:t>Computers in a cluster are called </a:t>
            </a:r>
            <a:r>
              <a:rPr lang="en-US" altLang="zh-CN" dirty="0">
                <a:solidFill>
                  <a:srgbClr val="FF0000"/>
                </a:solidFill>
                <a:ea typeface="楷体_GB2312" pitchFamily="49" charset="-122"/>
              </a:rPr>
              <a:t>nodes</a:t>
            </a:r>
            <a:r>
              <a:rPr lang="en-US" altLang="zh-CN" sz="1500" dirty="0">
                <a:ea typeface="楷体_GB2312" pitchFamily="49" charset="-122"/>
              </a:rPr>
              <a:t>.</a:t>
            </a:r>
            <a:endParaRPr lang="en-US" altLang="zh-CN" dirty="0">
              <a:ea typeface="楷体_GB2312" pitchFamily="49"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4</a:t>
            </a:fld>
            <a:endParaRPr lang="zh-CN" altLang="en-US" dirty="0"/>
          </a:p>
        </p:txBody>
      </p:sp>
    </p:spTree>
    <p:extLst>
      <p:ext uri="{BB962C8B-B14F-4D97-AF65-F5344CB8AC3E}">
        <p14:creationId xmlns:p14="http://schemas.microsoft.com/office/powerpoint/2010/main" val="1639295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D4068E-2AB9-1945-9CA9-455868E3D225}"/>
              </a:ext>
            </a:extLst>
          </p:cNvPr>
          <p:cNvSpPr>
            <a:spLocks noGrp="1"/>
          </p:cNvSpPr>
          <p:nvPr>
            <p:ph type="title"/>
          </p:nvPr>
        </p:nvSpPr>
        <p:spPr/>
        <p:txBody>
          <a:bodyPr/>
          <a:lstStyle/>
          <a:p>
            <a:r>
              <a:rPr kumimoji="1" lang="en-US" altLang="zh-CN" dirty="0"/>
              <a:t>Working</a:t>
            </a:r>
            <a:r>
              <a:rPr kumimoji="1" lang="zh-CN" altLang="en-US" dirty="0"/>
              <a:t> </a:t>
            </a:r>
            <a:r>
              <a:rPr kumimoji="1" lang="en-US" altLang="zh-CN" dirty="0"/>
              <a:t>with</a:t>
            </a:r>
            <a:r>
              <a:rPr kumimoji="1" lang="zh-CN" altLang="en-US" dirty="0"/>
              <a:t> </a:t>
            </a:r>
            <a:r>
              <a:rPr kumimoji="1" lang="en-US" altLang="zh-CN" dirty="0" err="1"/>
              <a:t>InnoDB</a:t>
            </a:r>
            <a:r>
              <a:rPr kumimoji="1" lang="zh-CN" altLang="en-US" dirty="0"/>
              <a:t> </a:t>
            </a:r>
            <a:r>
              <a:rPr kumimoji="1" lang="en-US" altLang="zh-CN" dirty="0"/>
              <a:t>Cluster</a:t>
            </a:r>
            <a:endParaRPr kumimoji="1" lang="zh-CN" altLang="en-US" dirty="0"/>
          </a:p>
        </p:txBody>
      </p:sp>
      <p:sp>
        <p:nvSpPr>
          <p:cNvPr id="3" name="内容占位符 2">
            <a:extLst>
              <a:ext uri="{FF2B5EF4-FFF2-40B4-BE49-F238E27FC236}">
                <a16:creationId xmlns:a16="http://schemas.microsoft.com/office/drawing/2014/main" id="{5B03717D-3A86-CF46-A30F-B295453FD54D}"/>
              </a:ext>
            </a:extLst>
          </p:cNvPr>
          <p:cNvSpPr>
            <a:spLocks noGrp="1"/>
          </p:cNvSpPr>
          <p:nvPr>
            <p:ph idx="1"/>
          </p:nvPr>
        </p:nvSpPr>
        <p:spPr/>
        <p:txBody>
          <a:bodyPr/>
          <a:lstStyle/>
          <a:p>
            <a:pPr fontAlgn="base"/>
            <a:r>
              <a:rPr lang="en-US" altLang="zh-CN" dirty="0"/>
              <a:t>Dissolving an </a:t>
            </a:r>
            <a:r>
              <a:rPr lang="en-US" altLang="zh-CN" dirty="0" err="1"/>
              <a:t>InnoDB</a:t>
            </a:r>
            <a:r>
              <a:rPr lang="en-US" altLang="zh-CN" dirty="0"/>
              <a:t> Cluster</a:t>
            </a:r>
          </a:p>
          <a:p>
            <a:pPr lvl="1"/>
            <a:r>
              <a:rPr lang="en-US" altLang="zh-CN" dirty="0"/>
              <a:t>The </a:t>
            </a:r>
            <a:r>
              <a:rPr lang="en-US" altLang="zh-CN" i="1" dirty="0" err="1">
                <a:solidFill>
                  <a:srgbClr val="FF0000"/>
                </a:solidFill>
              </a:rPr>
              <a:t>Cluster</a:t>
            </a:r>
            <a:r>
              <a:rPr lang="en-US" altLang="zh-CN" dirty="0" err="1">
                <a:solidFill>
                  <a:srgbClr val="FF0000"/>
                </a:solidFill>
              </a:rPr>
              <a:t>.dissolve</a:t>
            </a:r>
            <a:r>
              <a:rPr lang="en-US" altLang="zh-CN" dirty="0">
                <a:solidFill>
                  <a:srgbClr val="FF0000"/>
                </a:solidFill>
              </a:rPr>
              <a:t>() </a:t>
            </a:r>
            <a:r>
              <a:rPr lang="en-US" altLang="zh-CN" dirty="0"/>
              <a:t>operation can only configure instances which are ONLINE or reachable. If members of a cluster cannot be reached by the member where you issued the </a:t>
            </a:r>
            <a:r>
              <a:rPr lang="en-US" altLang="zh-CN" i="1" dirty="0" err="1"/>
              <a:t>Cluster</a:t>
            </a:r>
            <a:r>
              <a:rPr lang="en-US" altLang="zh-CN" dirty="0" err="1"/>
              <a:t>.dissolve</a:t>
            </a:r>
            <a:r>
              <a:rPr lang="en-US" altLang="zh-CN" dirty="0"/>
              <a:t>() command you have to decide how the dissolve operation should proceed. </a:t>
            </a:r>
            <a:endParaRPr kumimoji="1" lang="zh-CN" altLang="en-US" dirty="0"/>
          </a:p>
        </p:txBody>
      </p:sp>
      <p:sp>
        <p:nvSpPr>
          <p:cNvPr id="4" name="灯片编号占位符 3">
            <a:extLst>
              <a:ext uri="{FF2B5EF4-FFF2-40B4-BE49-F238E27FC236}">
                <a16:creationId xmlns:a16="http://schemas.microsoft.com/office/drawing/2014/main" id="{A0AB718A-35E8-A04B-978E-5D58FDCFFEF1}"/>
              </a:ext>
            </a:extLst>
          </p:cNvPr>
          <p:cNvSpPr>
            <a:spLocks noGrp="1"/>
          </p:cNvSpPr>
          <p:nvPr>
            <p:ph type="sldNum" sz="quarter" idx="12"/>
          </p:nvPr>
        </p:nvSpPr>
        <p:spPr/>
        <p:txBody>
          <a:bodyPr/>
          <a:lstStyle/>
          <a:p>
            <a:fld id="{CB818ED7-1FAF-4BEC-A906-EB6564C334EB}" type="slidenum">
              <a:rPr lang="zh-CN" altLang="en-US" smtClean="0"/>
              <a:pPr/>
              <a:t>40</a:t>
            </a:fld>
            <a:endParaRPr lang="zh-CN" altLang="en-US" dirty="0"/>
          </a:p>
        </p:txBody>
      </p:sp>
      <p:sp>
        <p:nvSpPr>
          <p:cNvPr id="6" name="矩形 5">
            <a:extLst>
              <a:ext uri="{FF2B5EF4-FFF2-40B4-BE49-F238E27FC236}">
                <a16:creationId xmlns:a16="http://schemas.microsoft.com/office/drawing/2014/main" id="{855037CF-CAAA-584B-86D6-7B4F218BD516}"/>
              </a:ext>
            </a:extLst>
          </p:cNvPr>
          <p:cNvSpPr/>
          <p:nvPr/>
        </p:nvSpPr>
        <p:spPr>
          <a:xfrm>
            <a:off x="1788675" y="2355726"/>
            <a:ext cx="3982752" cy="715581"/>
          </a:xfrm>
          <a:prstGeom prst="rect">
            <a:avLst/>
          </a:prstGeom>
        </p:spPr>
        <p:txBody>
          <a:bodyPr wrap="square">
            <a:spAutoFit/>
          </a:bodyPr>
          <a:lstStyle/>
          <a:p>
            <a:pPr fontAlgn="base"/>
            <a:r>
              <a:rPr lang="en-US" altLang="zh-CN" sz="1350" dirty="0" err="1">
                <a:solidFill>
                  <a:srgbClr val="A67F59"/>
                </a:solidFill>
                <a:latin typeface="Open Sans" panose="020B0606030504020204" pitchFamily="34" charset="0"/>
              </a:rPr>
              <a:t>mysql-js</a:t>
            </a:r>
            <a:r>
              <a:rPr lang="en-US" altLang="zh-CN" sz="1350" dirty="0">
                <a:solidFill>
                  <a:srgbClr val="A67F59"/>
                </a:solidFill>
                <a:latin typeface="Open Sans" panose="020B0606030504020204" pitchFamily="34" charset="0"/>
              </a:rPr>
              <a:t>&gt;</a:t>
            </a:r>
            <a:r>
              <a:rPr lang="en-US" altLang="zh-CN" sz="1350" dirty="0">
                <a:solidFill>
                  <a:srgbClr val="555555"/>
                </a:solidFill>
                <a:latin typeface="Open Sans" panose="020B0606030504020204" pitchFamily="34" charset="0"/>
              </a:rPr>
              <a:t> </a:t>
            </a:r>
            <a:r>
              <a:rPr lang="en-US" altLang="zh-CN" sz="1350" i="1" dirty="0" err="1">
                <a:solidFill>
                  <a:srgbClr val="555555"/>
                </a:solidFill>
                <a:latin typeface="Open Sans" panose="020B0606030504020204" pitchFamily="34" charset="0"/>
              </a:rPr>
              <a:t>Cluster</a:t>
            </a:r>
            <a:r>
              <a:rPr lang="en-US" altLang="zh-CN" sz="1350" dirty="0" err="1">
                <a:solidFill>
                  <a:srgbClr val="999999"/>
                </a:solidFill>
                <a:latin typeface="Open Sans" panose="020B0606030504020204" pitchFamily="34" charset="0"/>
              </a:rPr>
              <a:t>.</a:t>
            </a:r>
            <a:r>
              <a:rPr lang="en-US" altLang="zh-CN" sz="1350" dirty="0" err="1">
                <a:solidFill>
                  <a:srgbClr val="DD4A68"/>
                </a:solidFill>
                <a:latin typeface="Open Sans" panose="020B0606030504020204" pitchFamily="34" charset="0"/>
              </a:rPr>
              <a:t>dissolve</a:t>
            </a:r>
            <a:r>
              <a:rPr lang="en-US" altLang="zh-CN" sz="1350" dirty="0">
                <a:solidFill>
                  <a:srgbClr val="999999"/>
                </a:solidFill>
                <a:latin typeface="Open Sans" panose="020B0606030504020204" pitchFamily="34" charset="0"/>
              </a:rPr>
              <a:t>({</a:t>
            </a:r>
            <a:r>
              <a:rPr lang="en-US" altLang="zh-CN" sz="1350" dirty="0">
                <a:solidFill>
                  <a:srgbClr val="555555"/>
                </a:solidFill>
                <a:latin typeface="Open Sans" panose="020B0606030504020204" pitchFamily="34" charset="0"/>
              </a:rPr>
              <a:t>force</a:t>
            </a:r>
            <a:r>
              <a:rPr lang="en-US" altLang="zh-CN" sz="1350" dirty="0">
                <a:solidFill>
                  <a:srgbClr val="999999"/>
                </a:solidFill>
                <a:latin typeface="Open Sans" panose="020B0606030504020204" pitchFamily="34" charset="0"/>
              </a:rPr>
              <a:t>:</a:t>
            </a:r>
            <a:r>
              <a:rPr lang="en-US" altLang="zh-CN" sz="1350" dirty="0">
                <a:solidFill>
                  <a:srgbClr val="555555"/>
                </a:solidFill>
                <a:latin typeface="Open Sans" panose="020B0606030504020204" pitchFamily="34" charset="0"/>
              </a:rPr>
              <a:t> </a:t>
            </a:r>
            <a:r>
              <a:rPr lang="en-US" altLang="zh-CN" sz="1350" dirty="0">
                <a:solidFill>
                  <a:srgbClr val="990055"/>
                </a:solidFill>
                <a:latin typeface="Open Sans" panose="020B0606030504020204" pitchFamily="34" charset="0"/>
              </a:rPr>
              <a:t>true</a:t>
            </a:r>
            <a:r>
              <a:rPr lang="en-US" altLang="zh-CN" sz="1350" dirty="0">
                <a:solidFill>
                  <a:srgbClr val="999999"/>
                </a:solidFill>
                <a:latin typeface="Open Sans" panose="020B0606030504020204" pitchFamily="34" charset="0"/>
              </a:rPr>
              <a:t>})</a:t>
            </a:r>
            <a:endParaRPr lang="en-US" altLang="zh-CN" sz="1350" dirty="0">
              <a:solidFill>
                <a:srgbClr val="555555"/>
              </a:solidFill>
              <a:latin typeface="Open Sans" panose="020B0606030504020204" pitchFamily="34" charset="0"/>
            </a:endParaRPr>
          </a:p>
          <a:p>
            <a:br>
              <a:rPr lang="en-US" altLang="zh-CN" sz="1350" dirty="0"/>
            </a:br>
            <a:endParaRPr lang="zh-CN" altLang="en-US" sz="1350" dirty="0"/>
          </a:p>
        </p:txBody>
      </p:sp>
      <p:sp>
        <p:nvSpPr>
          <p:cNvPr id="7" name="矩形 6">
            <a:extLst>
              <a:ext uri="{FF2B5EF4-FFF2-40B4-BE49-F238E27FC236}">
                <a16:creationId xmlns:a16="http://schemas.microsoft.com/office/drawing/2014/main" id="{C61B8D2C-66B2-A647-A743-FE3B8F3DABCD}"/>
              </a:ext>
            </a:extLst>
          </p:cNvPr>
          <p:cNvSpPr/>
          <p:nvPr/>
        </p:nvSpPr>
        <p:spPr>
          <a:xfrm>
            <a:off x="1788675" y="3151883"/>
            <a:ext cx="4306788" cy="715581"/>
          </a:xfrm>
          <a:prstGeom prst="rect">
            <a:avLst/>
          </a:prstGeom>
        </p:spPr>
        <p:txBody>
          <a:bodyPr wrap="square">
            <a:spAutoFit/>
          </a:bodyPr>
          <a:lstStyle/>
          <a:p>
            <a:pPr fontAlgn="base"/>
            <a:r>
              <a:rPr lang="en-US" altLang="zh-CN" sz="1350" dirty="0" err="1">
                <a:solidFill>
                  <a:srgbClr val="A67F59"/>
                </a:solidFill>
                <a:latin typeface="Open Sans" panose="020B0606030504020204" pitchFamily="34" charset="0"/>
              </a:rPr>
              <a:t>mysql-js</a:t>
            </a:r>
            <a:r>
              <a:rPr lang="en-US" altLang="zh-CN" sz="1350" dirty="0">
                <a:solidFill>
                  <a:srgbClr val="A67F59"/>
                </a:solidFill>
                <a:latin typeface="Open Sans" panose="020B0606030504020204" pitchFamily="34" charset="0"/>
              </a:rPr>
              <a:t>&gt;</a:t>
            </a:r>
            <a:r>
              <a:rPr lang="en-US" altLang="zh-CN" sz="1350" dirty="0">
                <a:solidFill>
                  <a:srgbClr val="555555"/>
                </a:solidFill>
                <a:latin typeface="Open Sans" panose="020B0606030504020204" pitchFamily="34" charset="0"/>
              </a:rPr>
              <a:t> </a:t>
            </a:r>
            <a:r>
              <a:rPr lang="en-US" altLang="zh-CN" sz="1350" i="1" dirty="0" err="1">
                <a:solidFill>
                  <a:srgbClr val="555555"/>
                </a:solidFill>
                <a:latin typeface="Open Sans" panose="020B0606030504020204" pitchFamily="34" charset="0"/>
              </a:rPr>
              <a:t>Cluster</a:t>
            </a:r>
            <a:r>
              <a:rPr lang="en-US" altLang="zh-CN" sz="1350" dirty="0" err="1">
                <a:solidFill>
                  <a:srgbClr val="999999"/>
                </a:solidFill>
                <a:latin typeface="Open Sans" panose="020B0606030504020204" pitchFamily="34" charset="0"/>
              </a:rPr>
              <a:t>.</a:t>
            </a:r>
            <a:r>
              <a:rPr lang="en-US" altLang="zh-CN" sz="1350" dirty="0" err="1">
                <a:solidFill>
                  <a:srgbClr val="DD4A68"/>
                </a:solidFill>
                <a:latin typeface="Open Sans" panose="020B0606030504020204" pitchFamily="34" charset="0"/>
              </a:rPr>
              <a:t>dissolve</a:t>
            </a:r>
            <a:r>
              <a:rPr lang="en-US" altLang="zh-CN" sz="1350" dirty="0">
                <a:solidFill>
                  <a:srgbClr val="999999"/>
                </a:solidFill>
                <a:latin typeface="Open Sans" panose="020B0606030504020204" pitchFamily="34" charset="0"/>
              </a:rPr>
              <a:t>({</a:t>
            </a:r>
            <a:r>
              <a:rPr lang="en-US" altLang="zh-CN" sz="1350" dirty="0">
                <a:solidFill>
                  <a:srgbClr val="555555"/>
                </a:solidFill>
                <a:latin typeface="Open Sans" panose="020B0606030504020204" pitchFamily="34" charset="0"/>
              </a:rPr>
              <a:t>interactive</a:t>
            </a:r>
            <a:r>
              <a:rPr lang="en-US" altLang="zh-CN" sz="1350" dirty="0">
                <a:solidFill>
                  <a:srgbClr val="999999"/>
                </a:solidFill>
                <a:latin typeface="Open Sans" panose="020B0606030504020204" pitchFamily="34" charset="0"/>
              </a:rPr>
              <a:t>:</a:t>
            </a:r>
            <a:r>
              <a:rPr lang="en-US" altLang="zh-CN" sz="1350" dirty="0">
                <a:solidFill>
                  <a:srgbClr val="555555"/>
                </a:solidFill>
                <a:latin typeface="Open Sans" panose="020B0606030504020204" pitchFamily="34" charset="0"/>
              </a:rPr>
              <a:t> </a:t>
            </a:r>
            <a:r>
              <a:rPr lang="en-US" altLang="zh-CN" sz="1350" dirty="0">
                <a:solidFill>
                  <a:srgbClr val="990055"/>
                </a:solidFill>
                <a:latin typeface="Open Sans" panose="020B0606030504020204" pitchFamily="34" charset="0"/>
              </a:rPr>
              <a:t>true</a:t>
            </a:r>
            <a:r>
              <a:rPr lang="en-US" altLang="zh-CN" sz="1350" dirty="0">
                <a:solidFill>
                  <a:srgbClr val="999999"/>
                </a:solidFill>
                <a:latin typeface="Open Sans" panose="020B0606030504020204" pitchFamily="34" charset="0"/>
              </a:rPr>
              <a:t>})</a:t>
            </a:r>
            <a:endParaRPr lang="en-US" altLang="zh-CN" sz="1350" dirty="0">
              <a:solidFill>
                <a:srgbClr val="555555"/>
              </a:solidFill>
              <a:latin typeface="Open Sans" panose="020B0606030504020204" pitchFamily="34" charset="0"/>
            </a:endParaRPr>
          </a:p>
          <a:p>
            <a:br>
              <a:rPr lang="en-US" altLang="zh-CN" sz="1350" dirty="0"/>
            </a:br>
            <a:endParaRPr lang="zh-CN" altLang="en-US" sz="1350" dirty="0"/>
          </a:p>
        </p:txBody>
      </p:sp>
    </p:spTree>
    <p:extLst>
      <p:ext uri="{BB962C8B-B14F-4D97-AF65-F5344CB8AC3E}">
        <p14:creationId xmlns:p14="http://schemas.microsoft.com/office/powerpoint/2010/main" val="40081397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D4068E-2AB9-1945-9CA9-455868E3D225}"/>
              </a:ext>
            </a:extLst>
          </p:cNvPr>
          <p:cNvSpPr>
            <a:spLocks noGrp="1"/>
          </p:cNvSpPr>
          <p:nvPr>
            <p:ph type="title"/>
          </p:nvPr>
        </p:nvSpPr>
        <p:spPr/>
        <p:txBody>
          <a:bodyPr/>
          <a:lstStyle/>
          <a:p>
            <a:r>
              <a:rPr kumimoji="1" lang="en-US" altLang="zh-CN" dirty="0"/>
              <a:t>Working</a:t>
            </a:r>
            <a:r>
              <a:rPr kumimoji="1" lang="zh-CN" altLang="en-US" dirty="0"/>
              <a:t> </a:t>
            </a:r>
            <a:r>
              <a:rPr kumimoji="1" lang="en-US" altLang="zh-CN" dirty="0"/>
              <a:t>with</a:t>
            </a:r>
            <a:r>
              <a:rPr kumimoji="1" lang="zh-CN" altLang="en-US" dirty="0"/>
              <a:t> </a:t>
            </a:r>
            <a:r>
              <a:rPr kumimoji="1" lang="en-US" altLang="zh-CN" dirty="0" err="1"/>
              <a:t>InnoDB</a:t>
            </a:r>
            <a:r>
              <a:rPr kumimoji="1" lang="zh-CN" altLang="en-US" dirty="0"/>
              <a:t> </a:t>
            </a:r>
            <a:r>
              <a:rPr kumimoji="1" lang="en-US" altLang="zh-CN" dirty="0"/>
              <a:t>Cluster</a:t>
            </a:r>
            <a:endParaRPr kumimoji="1" lang="zh-CN" altLang="en-US" dirty="0"/>
          </a:p>
        </p:txBody>
      </p:sp>
      <p:sp>
        <p:nvSpPr>
          <p:cNvPr id="3" name="内容占位符 2">
            <a:extLst>
              <a:ext uri="{FF2B5EF4-FFF2-40B4-BE49-F238E27FC236}">
                <a16:creationId xmlns:a16="http://schemas.microsoft.com/office/drawing/2014/main" id="{5B03717D-3A86-CF46-A30F-B295453FD54D}"/>
              </a:ext>
            </a:extLst>
          </p:cNvPr>
          <p:cNvSpPr>
            <a:spLocks noGrp="1"/>
          </p:cNvSpPr>
          <p:nvPr>
            <p:ph idx="1"/>
          </p:nvPr>
        </p:nvSpPr>
        <p:spPr/>
        <p:txBody>
          <a:bodyPr>
            <a:normAutofit/>
          </a:bodyPr>
          <a:lstStyle/>
          <a:p>
            <a:pPr fontAlgn="base"/>
            <a:r>
              <a:rPr lang="en-US" altLang="zh-CN" dirty="0"/>
              <a:t>Changing a Cluster's Topology</a:t>
            </a:r>
          </a:p>
          <a:p>
            <a:pPr lvl="1" fontAlgn="base"/>
            <a:r>
              <a:rPr lang="en-US" altLang="zh-CN" i="1" dirty="0" err="1">
                <a:solidFill>
                  <a:srgbClr val="FF0000"/>
                </a:solidFill>
              </a:rPr>
              <a:t>Cluster</a:t>
            </a:r>
            <a:r>
              <a:rPr lang="en-US" altLang="zh-CN" dirty="0" err="1">
                <a:solidFill>
                  <a:srgbClr val="FF0000"/>
                </a:solidFill>
              </a:rPr>
              <a:t>.switchToMultiPrimaryMode</a:t>
            </a:r>
            <a:r>
              <a:rPr lang="en-US" altLang="zh-CN" dirty="0">
                <a:solidFill>
                  <a:srgbClr val="FF0000"/>
                </a:solidFill>
              </a:rPr>
              <a:t>(), </a:t>
            </a:r>
            <a:r>
              <a:rPr lang="en-US" altLang="zh-CN" dirty="0"/>
              <a:t>which switches the cluster to multi-primary mode. All instances become primaries.</a:t>
            </a:r>
          </a:p>
          <a:p>
            <a:pPr lvl="1" fontAlgn="base"/>
            <a:r>
              <a:rPr lang="en-US" altLang="zh-CN" i="1" dirty="0" err="1">
                <a:solidFill>
                  <a:srgbClr val="FF0000"/>
                </a:solidFill>
              </a:rPr>
              <a:t>Cluster</a:t>
            </a:r>
            <a:r>
              <a:rPr lang="en-US" altLang="zh-CN" dirty="0" err="1">
                <a:solidFill>
                  <a:srgbClr val="FF0000"/>
                </a:solidFill>
              </a:rPr>
              <a:t>.switchToSinglePrimaryMode</a:t>
            </a:r>
            <a:r>
              <a:rPr lang="en-US" altLang="zh-CN" dirty="0">
                <a:solidFill>
                  <a:srgbClr val="FF0000"/>
                </a:solidFill>
              </a:rPr>
              <a:t>([</a:t>
            </a:r>
            <a:r>
              <a:rPr lang="en-US" altLang="zh-CN" i="1" dirty="0">
                <a:solidFill>
                  <a:srgbClr val="FF0000"/>
                </a:solidFill>
              </a:rPr>
              <a:t>instance</a:t>
            </a:r>
            <a:r>
              <a:rPr lang="en-US" altLang="zh-CN" dirty="0">
                <a:solidFill>
                  <a:srgbClr val="FF0000"/>
                </a:solidFill>
              </a:rPr>
              <a:t>])</a:t>
            </a:r>
            <a:r>
              <a:rPr lang="en-US" altLang="zh-CN" dirty="0"/>
              <a:t>, which switches the cluster to single-primary mode. </a:t>
            </a:r>
          </a:p>
          <a:p>
            <a:pPr lvl="2" fontAlgn="base"/>
            <a:r>
              <a:rPr lang="en-US" altLang="zh-CN" dirty="0"/>
              <a:t>If </a:t>
            </a:r>
            <a:r>
              <a:rPr lang="en-US" altLang="zh-CN" i="1" dirty="0">
                <a:solidFill>
                  <a:srgbClr val="FF0000"/>
                </a:solidFill>
              </a:rPr>
              <a:t>instance</a:t>
            </a:r>
            <a:r>
              <a:rPr lang="en-US" altLang="zh-CN" dirty="0"/>
              <a:t> is specified, it becomes the primary and all the other instances become secondaries. </a:t>
            </a:r>
          </a:p>
          <a:p>
            <a:pPr lvl="2" fontAlgn="base"/>
            <a:r>
              <a:rPr lang="en-US" altLang="zh-CN" dirty="0"/>
              <a:t>If </a:t>
            </a:r>
            <a:r>
              <a:rPr lang="en-US" altLang="zh-CN" i="1" dirty="0">
                <a:solidFill>
                  <a:srgbClr val="FF0000"/>
                </a:solidFill>
              </a:rPr>
              <a:t>instance</a:t>
            </a:r>
            <a:r>
              <a:rPr lang="en-US" altLang="zh-CN" dirty="0"/>
              <a:t> is </a:t>
            </a:r>
            <a:r>
              <a:rPr lang="en-US" altLang="zh-CN" dirty="0">
                <a:solidFill>
                  <a:srgbClr val="FF0000"/>
                </a:solidFill>
              </a:rPr>
              <a:t>not</a:t>
            </a:r>
            <a:r>
              <a:rPr lang="en-US" altLang="zh-CN" dirty="0"/>
              <a:t> specified, the new primary is the instance with the highest member weight (and the lowest UUID in case of a tie on member weight).</a:t>
            </a:r>
          </a:p>
          <a:p>
            <a:pPr lvl="2" fontAlgn="base"/>
            <a:endParaRPr lang="en-US" altLang="zh-CN" dirty="0"/>
          </a:p>
        </p:txBody>
      </p:sp>
      <p:sp>
        <p:nvSpPr>
          <p:cNvPr id="4" name="灯片编号占位符 3">
            <a:extLst>
              <a:ext uri="{FF2B5EF4-FFF2-40B4-BE49-F238E27FC236}">
                <a16:creationId xmlns:a16="http://schemas.microsoft.com/office/drawing/2014/main" id="{A0AB718A-35E8-A04B-978E-5D58FDCFFEF1}"/>
              </a:ext>
            </a:extLst>
          </p:cNvPr>
          <p:cNvSpPr>
            <a:spLocks noGrp="1"/>
          </p:cNvSpPr>
          <p:nvPr>
            <p:ph type="sldNum" sz="quarter" idx="12"/>
          </p:nvPr>
        </p:nvSpPr>
        <p:spPr/>
        <p:txBody>
          <a:bodyPr/>
          <a:lstStyle/>
          <a:p>
            <a:fld id="{CB818ED7-1FAF-4BEC-A906-EB6564C334EB}" type="slidenum">
              <a:rPr lang="zh-CN" altLang="en-US" smtClean="0"/>
              <a:pPr/>
              <a:t>41</a:t>
            </a:fld>
            <a:endParaRPr lang="zh-CN" altLang="en-US" dirty="0"/>
          </a:p>
        </p:txBody>
      </p:sp>
    </p:spTree>
    <p:extLst>
      <p:ext uri="{BB962C8B-B14F-4D97-AF65-F5344CB8AC3E}">
        <p14:creationId xmlns:p14="http://schemas.microsoft.com/office/powerpoint/2010/main" val="19925840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D4068E-2AB9-1945-9CA9-455868E3D225}"/>
              </a:ext>
            </a:extLst>
          </p:cNvPr>
          <p:cNvSpPr>
            <a:spLocks noGrp="1"/>
          </p:cNvSpPr>
          <p:nvPr>
            <p:ph type="title"/>
          </p:nvPr>
        </p:nvSpPr>
        <p:spPr/>
        <p:txBody>
          <a:bodyPr/>
          <a:lstStyle/>
          <a:p>
            <a:r>
              <a:rPr kumimoji="1" lang="en-US" altLang="zh-CN" dirty="0"/>
              <a:t>Working</a:t>
            </a:r>
            <a:r>
              <a:rPr kumimoji="1" lang="zh-CN" altLang="en-US" dirty="0"/>
              <a:t> </a:t>
            </a:r>
            <a:r>
              <a:rPr kumimoji="1" lang="en-US" altLang="zh-CN" dirty="0"/>
              <a:t>with</a:t>
            </a:r>
            <a:r>
              <a:rPr kumimoji="1" lang="zh-CN" altLang="en-US" dirty="0"/>
              <a:t> </a:t>
            </a:r>
            <a:r>
              <a:rPr kumimoji="1" lang="en-US" altLang="zh-CN" dirty="0" err="1"/>
              <a:t>InnoDB</a:t>
            </a:r>
            <a:r>
              <a:rPr kumimoji="1" lang="zh-CN" altLang="en-US" dirty="0"/>
              <a:t> </a:t>
            </a:r>
            <a:r>
              <a:rPr kumimoji="1" lang="en-US" altLang="zh-CN" dirty="0"/>
              <a:t>Cluster</a:t>
            </a:r>
            <a:endParaRPr kumimoji="1" lang="zh-CN" altLang="en-US" dirty="0"/>
          </a:p>
        </p:txBody>
      </p:sp>
      <p:sp>
        <p:nvSpPr>
          <p:cNvPr id="3" name="内容占位符 2">
            <a:extLst>
              <a:ext uri="{FF2B5EF4-FFF2-40B4-BE49-F238E27FC236}">
                <a16:creationId xmlns:a16="http://schemas.microsoft.com/office/drawing/2014/main" id="{5B03717D-3A86-CF46-A30F-B295453FD54D}"/>
              </a:ext>
            </a:extLst>
          </p:cNvPr>
          <p:cNvSpPr>
            <a:spLocks noGrp="1"/>
          </p:cNvSpPr>
          <p:nvPr>
            <p:ph idx="1"/>
          </p:nvPr>
        </p:nvSpPr>
        <p:spPr/>
        <p:txBody>
          <a:bodyPr>
            <a:normAutofit/>
          </a:bodyPr>
          <a:lstStyle/>
          <a:p>
            <a:pPr fontAlgn="base"/>
            <a:r>
              <a:rPr lang="en-US" altLang="zh-CN" dirty="0"/>
              <a:t>Changing a Cluster's Topology</a:t>
            </a:r>
          </a:p>
          <a:p>
            <a:pPr lvl="1" fontAlgn="base"/>
            <a:r>
              <a:rPr lang="en-US" altLang="zh-CN" dirty="0"/>
              <a:t>By default, </a:t>
            </a:r>
          </a:p>
          <a:p>
            <a:pPr lvl="2" fontAlgn="base"/>
            <a:r>
              <a:rPr lang="en-US" altLang="zh-CN" dirty="0"/>
              <a:t>an </a:t>
            </a:r>
            <a:r>
              <a:rPr lang="en-US" altLang="zh-CN" dirty="0" err="1"/>
              <a:t>InnoDB</a:t>
            </a:r>
            <a:r>
              <a:rPr lang="en-US" altLang="zh-CN" dirty="0"/>
              <a:t> Cluster runs in single-primary mode, where the cluster has one primary server that accepts read and write queries (R/W), </a:t>
            </a:r>
          </a:p>
          <a:p>
            <a:pPr lvl="2" fontAlgn="base"/>
            <a:r>
              <a:rPr lang="en-US" altLang="zh-CN" dirty="0"/>
              <a:t>and all of the remaining instances in the cluster accept only read queries (R/O). </a:t>
            </a:r>
          </a:p>
          <a:p>
            <a:pPr lvl="2" fontAlgn="base"/>
            <a:r>
              <a:rPr lang="en-US" altLang="zh-CN" dirty="0"/>
              <a:t>When you configure a cluster to run in </a:t>
            </a:r>
            <a:r>
              <a:rPr lang="en-US" altLang="zh-CN" dirty="0">
                <a:solidFill>
                  <a:srgbClr val="FF0000"/>
                </a:solidFill>
              </a:rPr>
              <a:t>multi-primary mode</a:t>
            </a:r>
            <a:r>
              <a:rPr lang="en-US" altLang="zh-CN" dirty="0"/>
              <a:t>, all of the instances in the cluster are primaries, which means that they accept both read and write queries (R/W). </a:t>
            </a:r>
          </a:p>
          <a:p>
            <a:pPr lvl="2" fontAlgn="base"/>
            <a:r>
              <a:rPr lang="en-US" altLang="zh-CN" dirty="0"/>
              <a:t>If a cluster has all of its instances running MySQL server version 8.0.15 or later, you can make changes to the topology of the cluster while the cluster is </a:t>
            </a:r>
            <a:r>
              <a:rPr lang="en-US" altLang="zh-CN" dirty="0">
                <a:solidFill>
                  <a:srgbClr val="FF0000"/>
                </a:solidFill>
              </a:rPr>
              <a:t>online</a:t>
            </a:r>
            <a:r>
              <a:rPr lang="en-US" altLang="zh-CN" dirty="0"/>
              <a:t>. </a:t>
            </a:r>
          </a:p>
          <a:p>
            <a:pPr lvl="2" fontAlgn="base"/>
            <a:r>
              <a:rPr lang="en-US" altLang="zh-CN" dirty="0"/>
              <a:t>In previous versions it was necessary to completely </a:t>
            </a:r>
            <a:r>
              <a:rPr lang="en-US" altLang="zh-CN" dirty="0">
                <a:solidFill>
                  <a:srgbClr val="FF0000"/>
                </a:solidFill>
              </a:rPr>
              <a:t>dissolve and re-create </a:t>
            </a:r>
            <a:r>
              <a:rPr lang="en-US" altLang="zh-CN" dirty="0"/>
              <a:t>the cluster to make the configuration changes. </a:t>
            </a:r>
          </a:p>
        </p:txBody>
      </p:sp>
      <p:sp>
        <p:nvSpPr>
          <p:cNvPr id="4" name="灯片编号占位符 3">
            <a:extLst>
              <a:ext uri="{FF2B5EF4-FFF2-40B4-BE49-F238E27FC236}">
                <a16:creationId xmlns:a16="http://schemas.microsoft.com/office/drawing/2014/main" id="{A0AB718A-35E8-A04B-978E-5D58FDCFFEF1}"/>
              </a:ext>
            </a:extLst>
          </p:cNvPr>
          <p:cNvSpPr>
            <a:spLocks noGrp="1"/>
          </p:cNvSpPr>
          <p:nvPr>
            <p:ph type="sldNum" sz="quarter" idx="12"/>
          </p:nvPr>
        </p:nvSpPr>
        <p:spPr/>
        <p:txBody>
          <a:bodyPr/>
          <a:lstStyle/>
          <a:p>
            <a:fld id="{CB818ED7-1FAF-4BEC-A906-EB6564C334EB}" type="slidenum">
              <a:rPr lang="zh-CN" altLang="en-US" smtClean="0"/>
              <a:pPr/>
              <a:t>42</a:t>
            </a:fld>
            <a:endParaRPr lang="zh-CN" altLang="en-US" dirty="0"/>
          </a:p>
        </p:txBody>
      </p:sp>
    </p:spTree>
    <p:extLst>
      <p:ext uri="{BB962C8B-B14F-4D97-AF65-F5344CB8AC3E}">
        <p14:creationId xmlns:p14="http://schemas.microsoft.com/office/powerpoint/2010/main" val="431066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AB40D4-C8E2-1943-A929-22E3FDF3946D}"/>
              </a:ext>
            </a:extLst>
          </p:cNvPr>
          <p:cNvSpPr>
            <a:spLocks noGrp="1"/>
          </p:cNvSpPr>
          <p:nvPr>
            <p:ph type="title"/>
          </p:nvPr>
        </p:nvSpPr>
        <p:spPr/>
        <p:txBody>
          <a:bodyPr/>
          <a:lstStyle/>
          <a:p>
            <a:r>
              <a:rPr kumimoji="1" lang="en-US" altLang="zh-CN" dirty="0"/>
              <a:t>Configuring </a:t>
            </a:r>
            <a:r>
              <a:rPr kumimoji="1" lang="en-US" altLang="zh-CN" dirty="0" err="1"/>
              <a:t>InnoDB</a:t>
            </a:r>
            <a:r>
              <a:rPr kumimoji="1" lang="en-US" altLang="zh-CN" dirty="0"/>
              <a:t> Cluster</a:t>
            </a:r>
            <a:endParaRPr kumimoji="1" lang="zh-CN" altLang="en-US" dirty="0"/>
          </a:p>
        </p:txBody>
      </p:sp>
      <p:sp>
        <p:nvSpPr>
          <p:cNvPr id="3" name="内容占位符 2">
            <a:extLst>
              <a:ext uri="{FF2B5EF4-FFF2-40B4-BE49-F238E27FC236}">
                <a16:creationId xmlns:a16="http://schemas.microsoft.com/office/drawing/2014/main" id="{05E5F4F0-4A9A-BA4B-88B8-9E72DC3F1690}"/>
              </a:ext>
            </a:extLst>
          </p:cNvPr>
          <p:cNvSpPr>
            <a:spLocks noGrp="1"/>
          </p:cNvSpPr>
          <p:nvPr>
            <p:ph idx="1"/>
          </p:nvPr>
        </p:nvSpPr>
        <p:spPr/>
        <p:txBody>
          <a:bodyPr>
            <a:normAutofit/>
          </a:bodyPr>
          <a:lstStyle/>
          <a:p>
            <a:pPr fontAlgn="base"/>
            <a:r>
              <a:rPr lang="en-US" altLang="zh-CN" dirty="0"/>
              <a:t>You can check and modify the settings in place for an </a:t>
            </a:r>
            <a:r>
              <a:rPr lang="en-US" altLang="zh-CN" dirty="0" err="1"/>
              <a:t>InnoDB</a:t>
            </a:r>
            <a:r>
              <a:rPr lang="en-US" altLang="zh-CN" dirty="0"/>
              <a:t> Cluster while the instances are </a:t>
            </a:r>
            <a:r>
              <a:rPr lang="en-US" altLang="zh-CN" dirty="0">
                <a:solidFill>
                  <a:srgbClr val="FF0000"/>
                </a:solidFill>
              </a:rPr>
              <a:t>online</a:t>
            </a:r>
            <a:r>
              <a:rPr lang="en-US" altLang="zh-CN" dirty="0"/>
              <a:t>. </a:t>
            </a:r>
          </a:p>
          <a:p>
            <a:pPr fontAlgn="base"/>
            <a:endParaRPr lang="en-US" altLang="zh-CN" dirty="0"/>
          </a:p>
          <a:p>
            <a:pPr fontAlgn="base"/>
            <a:r>
              <a:rPr lang="en-US" altLang="zh-CN" dirty="0"/>
              <a:t>To check the current settings of a cluster, use the following operation:</a:t>
            </a:r>
          </a:p>
          <a:p>
            <a:pPr lvl="1" fontAlgn="base"/>
            <a:r>
              <a:rPr lang="en-US" altLang="zh-CN" i="1" dirty="0" err="1">
                <a:solidFill>
                  <a:srgbClr val="FF0000"/>
                </a:solidFill>
              </a:rPr>
              <a:t>Cluster</a:t>
            </a:r>
            <a:r>
              <a:rPr lang="en-US" altLang="zh-CN" dirty="0" err="1">
                <a:solidFill>
                  <a:srgbClr val="FF0000"/>
                </a:solidFill>
              </a:rPr>
              <a:t>.options</a:t>
            </a:r>
            <a:r>
              <a:rPr lang="en-US" altLang="zh-CN" dirty="0">
                <a:solidFill>
                  <a:srgbClr val="FF0000"/>
                </a:solidFill>
              </a:rPr>
              <a:t>()</a:t>
            </a:r>
            <a:r>
              <a:rPr lang="en-US" altLang="zh-CN" dirty="0"/>
              <a:t>, which lists the configuration options for the cluster and its instances. </a:t>
            </a:r>
          </a:p>
          <a:p>
            <a:pPr lvl="2" fontAlgn="base"/>
            <a:r>
              <a:rPr lang="en-US" altLang="zh-CN" dirty="0"/>
              <a:t>A </a:t>
            </a:r>
            <a:r>
              <a:rPr lang="en-US" altLang="zh-CN" dirty="0" err="1"/>
              <a:t>boolean</a:t>
            </a:r>
            <a:r>
              <a:rPr lang="en-US" altLang="zh-CN" dirty="0"/>
              <a:t> option all can also be specified to include information about all Group Replication system variables in the output.</a:t>
            </a:r>
          </a:p>
          <a:p>
            <a:pPr lvl="1" fontAlgn="base"/>
            <a:r>
              <a:rPr lang="en-US" altLang="zh-CN" i="1" dirty="0" err="1">
                <a:solidFill>
                  <a:srgbClr val="FF0000"/>
                </a:solidFill>
              </a:rPr>
              <a:t>Cluster</a:t>
            </a:r>
            <a:r>
              <a:rPr lang="en-US" altLang="zh-CN" dirty="0" err="1">
                <a:solidFill>
                  <a:srgbClr val="FF0000"/>
                </a:solidFill>
              </a:rPr>
              <a:t>.setOption</a:t>
            </a:r>
            <a:r>
              <a:rPr lang="en-US" altLang="zh-CN" dirty="0">
                <a:solidFill>
                  <a:srgbClr val="FF0000"/>
                </a:solidFill>
              </a:rPr>
              <a:t>(</a:t>
            </a:r>
            <a:r>
              <a:rPr lang="en-US" altLang="zh-CN" i="1" dirty="0">
                <a:solidFill>
                  <a:srgbClr val="FF0000"/>
                </a:solidFill>
              </a:rPr>
              <a:t>option</a:t>
            </a:r>
            <a:r>
              <a:rPr lang="en-US" altLang="zh-CN" dirty="0">
                <a:solidFill>
                  <a:srgbClr val="FF0000"/>
                </a:solidFill>
              </a:rPr>
              <a:t>, </a:t>
            </a:r>
            <a:r>
              <a:rPr lang="en-US" altLang="zh-CN" i="1" dirty="0">
                <a:solidFill>
                  <a:srgbClr val="FF0000"/>
                </a:solidFill>
              </a:rPr>
              <a:t>value</a:t>
            </a:r>
            <a:r>
              <a:rPr lang="en-US" altLang="zh-CN" dirty="0">
                <a:solidFill>
                  <a:srgbClr val="FF0000"/>
                </a:solidFill>
              </a:rPr>
              <a:t>)</a:t>
            </a:r>
            <a:r>
              <a:rPr lang="en-US" altLang="zh-CN" dirty="0"/>
              <a:t> to change the settings of </a:t>
            </a:r>
            <a:r>
              <a:rPr lang="en-US" altLang="zh-CN" dirty="0">
                <a:solidFill>
                  <a:srgbClr val="FF0000"/>
                </a:solidFill>
              </a:rPr>
              <a:t>all cluster instances </a:t>
            </a:r>
            <a:r>
              <a:rPr lang="en-US" altLang="zh-CN" dirty="0"/>
              <a:t>globally or cluster global settings such as </a:t>
            </a:r>
            <a:r>
              <a:rPr lang="en-US" altLang="zh-CN" dirty="0" err="1"/>
              <a:t>clusterName</a:t>
            </a:r>
            <a:r>
              <a:rPr lang="en-US" altLang="zh-CN" dirty="0"/>
              <a:t>.</a:t>
            </a:r>
          </a:p>
          <a:p>
            <a:pPr lvl="1" fontAlgn="base"/>
            <a:r>
              <a:rPr lang="en-US" altLang="zh-CN" i="1" dirty="0" err="1">
                <a:solidFill>
                  <a:srgbClr val="FF0000"/>
                </a:solidFill>
              </a:rPr>
              <a:t>Cluster</a:t>
            </a:r>
            <a:r>
              <a:rPr lang="en-US" altLang="zh-CN" dirty="0" err="1">
                <a:solidFill>
                  <a:srgbClr val="FF0000"/>
                </a:solidFill>
              </a:rPr>
              <a:t>.setInstanceOption</a:t>
            </a:r>
            <a:r>
              <a:rPr lang="en-US" altLang="zh-CN" dirty="0">
                <a:solidFill>
                  <a:srgbClr val="FF0000"/>
                </a:solidFill>
              </a:rPr>
              <a:t>(instance, </a:t>
            </a:r>
            <a:r>
              <a:rPr lang="en-US" altLang="zh-CN" i="1" dirty="0">
                <a:solidFill>
                  <a:srgbClr val="FF0000"/>
                </a:solidFill>
              </a:rPr>
              <a:t>option</a:t>
            </a:r>
            <a:r>
              <a:rPr lang="en-US" altLang="zh-CN" dirty="0">
                <a:solidFill>
                  <a:srgbClr val="FF0000"/>
                </a:solidFill>
              </a:rPr>
              <a:t>, </a:t>
            </a:r>
            <a:r>
              <a:rPr lang="en-US" altLang="zh-CN" i="1" dirty="0">
                <a:solidFill>
                  <a:srgbClr val="FF0000"/>
                </a:solidFill>
              </a:rPr>
              <a:t>value</a:t>
            </a:r>
            <a:r>
              <a:rPr lang="en-US" altLang="zh-CN" dirty="0">
                <a:solidFill>
                  <a:srgbClr val="FF0000"/>
                </a:solidFill>
              </a:rPr>
              <a:t>) </a:t>
            </a:r>
            <a:r>
              <a:rPr lang="en-US" altLang="zh-CN" dirty="0"/>
              <a:t>to change the settings of </a:t>
            </a:r>
            <a:r>
              <a:rPr lang="en-US" altLang="zh-CN" dirty="0">
                <a:solidFill>
                  <a:srgbClr val="FF0000"/>
                </a:solidFill>
              </a:rPr>
              <a:t>individual cluster instances</a:t>
            </a:r>
          </a:p>
          <a:p>
            <a:endParaRPr kumimoji="1" lang="zh-CN" altLang="en-US" dirty="0"/>
          </a:p>
        </p:txBody>
      </p:sp>
      <p:sp>
        <p:nvSpPr>
          <p:cNvPr id="4" name="灯片编号占位符 3">
            <a:extLst>
              <a:ext uri="{FF2B5EF4-FFF2-40B4-BE49-F238E27FC236}">
                <a16:creationId xmlns:a16="http://schemas.microsoft.com/office/drawing/2014/main" id="{EDEC9A19-5957-E34A-93BB-3BECBAD89157}"/>
              </a:ext>
            </a:extLst>
          </p:cNvPr>
          <p:cNvSpPr>
            <a:spLocks noGrp="1"/>
          </p:cNvSpPr>
          <p:nvPr>
            <p:ph type="sldNum" sz="quarter" idx="12"/>
          </p:nvPr>
        </p:nvSpPr>
        <p:spPr/>
        <p:txBody>
          <a:bodyPr/>
          <a:lstStyle/>
          <a:p>
            <a:fld id="{CB818ED7-1FAF-4BEC-A906-EB6564C334EB}" type="slidenum">
              <a:rPr lang="zh-CN" altLang="en-US" smtClean="0"/>
              <a:pPr/>
              <a:t>43</a:t>
            </a:fld>
            <a:endParaRPr lang="zh-CN" altLang="en-US" dirty="0"/>
          </a:p>
        </p:txBody>
      </p:sp>
    </p:spTree>
    <p:extLst>
      <p:ext uri="{BB962C8B-B14F-4D97-AF65-F5344CB8AC3E}">
        <p14:creationId xmlns:p14="http://schemas.microsoft.com/office/powerpoint/2010/main" val="725395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10FCD-96C1-904E-9D9E-6D5F3E73F2A1}"/>
              </a:ext>
            </a:extLst>
          </p:cNvPr>
          <p:cNvSpPr>
            <a:spLocks noGrp="1"/>
          </p:cNvSpPr>
          <p:nvPr>
            <p:ph type="title"/>
          </p:nvPr>
        </p:nvSpPr>
        <p:spPr/>
        <p:txBody>
          <a:bodyPr/>
          <a:lstStyle/>
          <a:p>
            <a:r>
              <a:rPr kumimoji="1" lang="en-US" altLang="zh-CN" dirty="0"/>
              <a:t>Configuring </a:t>
            </a:r>
            <a:r>
              <a:rPr kumimoji="1" lang="en-US" altLang="zh-CN" dirty="0" err="1"/>
              <a:t>InnoDB</a:t>
            </a:r>
            <a:r>
              <a:rPr kumimoji="1" lang="en-US" altLang="zh-CN" dirty="0"/>
              <a:t> Cluster</a:t>
            </a:r>
            <a:endParaRPr kumimoji="1" lang="zh-CN" altLang="en-US" dirty="0"/>
          </a:p>
        </p:txBody>
      </p:sp>
      <p:sp>
        <p:nvSpPr>
          <p:cNvPr id="3" name="内容占位符 2">
            <a:extLst>
              <a:ext uri="{FF2B5EF4-FFF2-40B4-BE49-F238E27FC236}">
                <a16:creationId xmlns:a16="http://schemas.microsoft.com/office/drawing/2014/main" id="{0618E0D7-AA9F-494B-A9E9-AB2DE536AA6C}"/>
              </a:ext>
            </a:extLst>
          </p:cNvPr>
          <p:cNvSpPr>
            <a:spLocks noGrp="1"/>
          </p:cNvSpPr>
          <p:nvPr>
            <p:ph idx="1"/>
          </p:nvPr>
        </p:nvSpPr>
        <p:spPr/>
        <p:txBody>
          <a:bodyPr>
            <a:normAutofit/>
          </a:bodyPr>
          <a:lstStyle/>
          <a:p>
            <a:pPr fontAlgn="base"/>
            <a:r>
              <a:rPr lang="en-US" altLang="zh-CN" dirty="0"/>
              <a:t>These options are changeable at </a:t>
            </a:r>
            <a:r>
              <a:rPr lang="en-US" altLang="zh-CN" dirty="0">
                <a:solidFill>
                  <a:srgbClr val="FF0000"/>
                </a:solidFill>
              </a:rPr>
              <a:t>both the cluster (all instances) and per instance level</a:t>
            </a:r>
            <a:r>
              <a:rPr lang="en-US" altLang="zh-CN" dirty="0"/>
              <a:t>:</a:t>
            </a:r>
          </a:p>
          <a:p>
            <a:pPr lvl="1" fontAlgn="base"/>
            <a:r>
              <a:rPr lang="en-US" altLang="zh-CN" dirty="0" err="1">
                <a:solidFill>
                  <a:srgbClr val="FF0000"/>
                </a:solidFill>
              </a:rPr>
              <a:t>autoRejoinTries</a:t>
            </a:r>
            <a:r>
              <a:rPr lang="en-US" altLang="zh-CN" dirty="0"/>
              <a:t>: integer value to define the number of times an instance attempts to rejoin the cluster after being expelled.</a:t>
            </a:r>
          </a:p>
          <a:p>
            <a:pPr lvl="1" fontAlgn="base"/>
            <a:r>
              <a:rPr lang="en-US" altLang="zh-CN" dirty="0" err="1">
                <a:solidFill>
                  <a:srgbClr val="FF0000"/>
                </a:solidFill>
              </a:rPr>
              <a:t>exitStateAction</a:t>
            </a:r>
            <a:r>
              <a:rPr lang="en-US" altLang="zh-CN" dirty="0"/>
              <a:t>: string value indicating the Group Replication exit state action.</a:t>
            </a:r>
          </a:p>
          <a:p>
            <a:pPr lvl="1" fontAlgn="base"/>
            <a:r>
              <a:rPr lang="en-US" altLang="zh-CN" dirty="0" err="1">
                <a:solidFill>
                  <a:srgbClr val="FF0000"/>
                </a:solidFill>
              </a:rPr>
              <a:t>memberWeight</a:t>
            </a:r>
            <a:r>
              <a:rPr lang="en-US" altLang="zh-CN" dirty="0"/>
              <a:t>: integer value with a percentage weight for automatic primary election on failover.</a:t>
            </a:r>
          </a:p>
          <a:p>
            <a:pPr lvl="1" fontAlgn="base"/>
            <a:r>
              <a:rPr lang="en-US" altLang="zh-CN" dirty="0" err="1">
                <a:solidFill>
                  <a:srgbClr val="FF0000"/>
                </a:solidFill>
              </a:rPr>
              <a:t>tag:</a:t>
            </a:r>
            <a:r>
              <a:rPr lang="en-US" altLang="zh-CN" i="1" dirty="0" err="1">
                <a:solidFill>
                  <a:srgbClr val="FF0000"/>
                </a:solidFill>
              </a:rPr>
              <a:t>option</a:t>
            </a:r>
            <a:r>
              <a:rPr lang="en-US" altLang="zh-CN" dirty="0"/>
              <a:t>: built-in and user-defined tags to be associated to the cluster. </a:t>
            </a:r>
          </a:p>
          <a:p>
            <a:endParaRPr kumimoji="1" lang="zh-CN" altLang="en-US" dirty="0"/>
          </a:p>
        </p:txBody>
      </p:sp>
      <p:sp>
        <p:nvSpPr>
          <p:cNvPr id="4" name="灯片编号占位符 3">
            <a:extLst>
              <a:ext uri="{FF2B5EF4-FFF2-40B4-BE49-F238E27FC236}">
                <a16:creationId xmlns:a16="http://schemas.microsoft.com/office/drawing/2014/main" id="{5D4831BE-279E-9C45-AE24-68D0FF521367}"/>
              </a:ext>
            </a:extLst>
          </p:cNvPr>
          <p:cNvSpPr>
            <a:spLocks noGrp="1"/>
          </p:cNvSpPr>
          <p:nvPr>
            <p:ph type="sldNum" sz="quarter" idx="12"/>
          </p:nvPr>
        </p:nvSpPr>
        <p:spPr/>
        <p:txBody>
          <a:bodyPr/>
          <a:lstStyle/>
          <a:p>
            <a:fld id="{CB818ED7-1FAF-4BEC-A906-EB6564C334EB}" type="slidenum">
              <a:rPr lang="zh-CN" altLang="en-US" smtClean="0"/>
              <a:pPr/>
              <a:t>44</a:t>
            </a:fld>
            <a:endParaRPr lang="zh-CN" altLang="en-US" dirty="0"/>
          </a:p>
        </p:txBody>
      </p:sp>
    </p:spTree>
    <p:extLst>
      <p:ext uri="{BB962C8B-B14F-4D97-AF65-F5344CB8AC3E}">
        <p14:creationId xmlns:p14="http://schemas.microsoft.com/office/powerpoint/2010/main" val="24107734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10FCD-96C1-904E-9D9E-6D5F3E73F2A1}"/>
              </a:ext>
            </a:extLst>
          </p:cNvPr>
          <p:cNvSpPr>
            <a:spLocks noGrp="1"/>
          </p:cNvSpPr>
          <p:nvPr>
            <p:ph type="title"/>
          </p:nvPr>
        </p:nvSpPr>
        <p:spPr/>
        <p:txBody>
          <a:bodyPr/>
          <a:lstStyle/>
          <a:p>
            <a:r>
              <a:rPr kumimoji="1" lang="en-US" altLang="zh-CN" dirty="0"/>
              <a:t>Configuring </a:t>
            </a:r>
            <a:r>
              <a:rPr kumimoji="1" lang="en-US" altLang="zh-CN" dirty="0" err="1"/>
              <a:t>InnoDB</a:t>
            </a:r>
            <a:r>
              <a:rPr kumimoji="1" lang="en-US" altLang="zh-CN" dirty="0"/>
              <a:t> Cluster</a:t>
            </a:r>
            <a:endParaRPr kumimoji="1" lang="zh-CN" altLang="en-US" dirty="0"/>
          </a:p>
        </p:txBody>
      </p:sp>
      <p:sp>
        <p:nvSpPr>
          <p:cNvPr id="3" name="内容占位符 2">
            <a:extLst>
              <a:ext uri="{FF2B5EF4-FFF2-40B4-BE49-F238E27FC236}">
                <a16:creationId xmlns:a16="http://schemas.microsoft.com/office/drawing/2014/main" id="{0618E0D7-AA9F-494B-A9E9-AB2DE536AA6C}"/>
              </a:ext>
            </a:extLst>
          </p:cNvPr>
          <p:cNvSpPr>
            <a:spLocks noGrp="1"/>
          </p:cNvSpPr>
          <p:nvPr>
            <p:ph idx="1"/>
          </p:nvPr>
        </p:nvSpPr>
        <p:spPr/>
        <p:txBody>
          <a:bodyPr>
            <a:normAutofit/>
          </a:bodyPr>
          <a:lstStyle/>
          <a:p>
            <a:pPr fontAlgn="base"/>
            <a:r>
              <a:rPr lang="en-US" altLang="zh-CN" dirty="0"/>
              <a:t>These options are changeable at the cluster level only:</a:t>
            </a:r>
          </a:p>
          <a:p>
            <a:pPr lvl="1" fontAlgn="base"/>
            <a:r>
              <a:rPr lang="en-US" altLang="zh-CN" dirty="0" err="1">
                <a:solidFill>
                  <a:srgbClr val="FF0000"/>
                </a:solidFill>
              </a:rPr>
              <a:t>clusterName</a:t>
            </a:r>
            <a:r>
              <a:rPr lang="en-US" altLang="zh-CN" dirty="0"/>
              <a:t>: string value to define the cluster name</a:t>
            </a:r>
          </a:p>
          <a:p>
            <a:pPr lvl="1" fontAlgn="base"/>
            <a:r>
              <a:rPr lang="en-US" altLang="zh-CN" dirty="0" err="1">
                <a:solidFill>
                  <a:srgbClr val="FF0000"/>
                </a:solidFill>
              </a:rPr>
              <a:t>disableClone</a:t>
            </a:r>
            <a:r>
              <a:rPr lang="en-US" altLang="zh-CN" dirty="0"/>
              <a:t>: </a:t>
            </a:r>
            <a:r>
              <a:rPr lang="en-US" altLang="zh-CN" dirty="0" err="1"/>
              <a:t>boolean</a:t>
            </a:r>
            <a:r>
              <a:rPr lang="en-US" altLang="zh-CN" dirty="0"/>
              <a:t> value used to disable the clone usage on the cluster.</a:t>
            </a:r>
          </a:p>
          <a:p>
            <a:pPr lvl="1" fontAlgn="base"/>
            <a:r>
              <a:rPr lang="en-US" altLang="zh-CN" dirty="0" err="1">
                <a:solidFill>
                  <a:srgbClr val="FF0000"/>
                </a:solidFill>
              </a:rPr>
              <a:t>expelTimeout</a:t>
            </a:r>
            <a:r>
              <a:rPr lang="en-US" altLang="zh-CN" dirty="0"/>
              <a:t>: integer value to define the time period in seconds that cluster members should wait for a non-responding member before evicting it from the cluster.</a:t>
            </a:r>
          </a:p>
          <a:p>
            <a:pPr lvl="1" fontAlgn="base"/>
            <a:r>
              <a:rPr lang="en-US" altLang="zh-CN" dirty="0" err="1">
                <a:solidFill>
                  <a:srgbClr val="FF0000"/>
                </a:solidFill>
              </a:rPr>
              <a:t>failoverConsistency</a:t>
            </a:r>
            <a:r>
              <a:rPr lang="en-US" altLang="zh-CN" dirty="0"/>
              <a:t>: string value indicating the consistency guarantees that the cluster provides.</a:t>
            </a:r>
          </a:p>
          <a:p>
            <a:pPr fontAlgn="base"/>
            <a:endParaRPr lang="en-US" altLang="zh-CN" dirty="0"/>
          </a:p>
          <a:p>
            <a:pPr fontAlgn="base"/>
            <a:r>
              <a:rPr lang="en-US" altLang="zh-CN" dirty="0"/>
              <a:t>This option is changeable at the per instance level only:</a:t>
            </a:r>
          </a:p>
          <a:p>
            <a:pPr lvl="1" fontAlgn="base"/>
            <a:r>
              <a:rPr lang="en-US" altLang="zh-CN" dirty="0">
                <a:solidFill>
                  <a:srgbClr val="FF0000"/>
                </a:solidFill>
              </a:rPr>
              <a:t>label</a:t>
            </a:r>
            <a:r>
              <a:rPr lang="en-US" altLang="zh-CN" dirty="0"/>
              <a:t>: a string identifier of the instance</a:t>
            </a:r>
          </a:p>
          <a:p>
            <a:endParaRPr kumimoji="1" lang="zh-CN" altLang="en-US" dirty="0"/>
          </a:p>
        </p:txBody>
      </p:sp>
      <p:sp>
        <p:nvSpPr>
          <p:cNvPr id="4" name="灯片编号占位符 3">
            <a:extLst>
              <a:ext uri="{FF2B5EF4-FFF2-40B4-BE49-F238E27FC236}">
                <a16:creationId xmlns:a16="http://schemas.microsoft.com/office/drawing/2014/main" id="{5D4831BE-279E-9C45-AE24-68D0FF521367}"/>
              </a:ext>
            </a:extLst>
          </p:cNvPr>
          <p:cNvSpPr>
            <a:spLocks noGrp="1"/>
          </p:cNvSpPr>
          <p:nvPr>
            <p:ph type="sldNum" sz="quarter" idx="12"/>
          </p:nvPr>
        </p:nvSpPr>
        <p:spPr/>
        <p:txBody>
          <a:bodyPr/>
          <a:lstStyle/>
          <a:p>
            <a:fld id="{CB818ED7-1FAF-4BEC-A906-EB6564C334EB}" type="slidenum">
              <a:rPr lang="zh-CN" altLang="en-US" smtClean="0"/>
              <a:pPr/>
              <a:t>45</a:t>
            </a:fld>
            <a:endParaRPr lang="zh-CN" altLang="en-US" dirty="0"/>
          </a:p>
        </p:txBody>
      </p:sp>
    </p:spTree>
    <p:extLst>
      <p:ext uri="{BB962C8B-B14F-4D97-AF65-F5344CB8AC3E}">
        <p14:creationId xmlns:p14="http://schemas.microsoft.com/office/powerpoint/2010/main" val="18601105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67C507-BE70-3747-9C2A-41B1BAAC7AF6}"/>
              </a:ext>
            </a:extLst>
          </p:cNvPr>
          <p:cNvSpPr>
            <a:spLocks noGrp="1"/>
          </p:cNvSpPr>
          <p:nvPr>
            <p:ph type="title"/>
          </p:nvPr>
        </p:nvSpPr>
        <p:spPr/>
        <p:txBody>
          <a:bodyPr/>
          <a:lstStyle/>
          <a:p>
            <a:r>
              <a:rPr kumimoji="1" lang="en-US" altLang="zh-CN" dirty="0"/>
              <a:t>Configuring </a:t>
            </a:r>
            <a:r>
              <a:rPr kumimoji="1" lang="en-US" altLang="zh-CN" dirty="0" err="1"/>
              <a:t>InnoDB</a:t>
            </a:r>
            <a:r>
              <a:rPr kumimoji="1" lang="en-US" altLang="zh-CN" dirty="0"/>
              <a:t> Cluster</a:t>
            </a:r>
            <a:endParaRPr kumimoji="1" lang="zh-CN" altLang="en-US" dirty="0"/>
          </a:p>
        </p:txBody>
      </p:sp>
      <p:sp>
        <p:nvSpPr>
          <p:cNvPr id="3" name="内容占位符 2">
            <a:extLst>
              <a:ext uri="{FF2B5EF4-FFF2-40B4-BE49-F238E27FC236}">
                <a16:creationId xmlns:a16="http://schemas.microsoft.com/office/drawing/2014/main" id="{BAD1951B-0D9F-1E4A-9F52-94D43C191973}"/>
              </a:ext>
            </a:extLst>
          </p:cNvPr>
          <p:cNvSpPr>
            <a:spLocks noGrp="1"/>
          </p:cNvSpPr>
          <p:nvPr>
            <p:ph idx="1"/>
          </p:nvPr>
        </p:nvSpPr>
        <p:spPr/>
        <p:txBody>
          <a:bodyPr/>
          <a:lstStyle/>
          <a:p>
            <a:r>
              <a:rPr lang="en-US" altLang="zh-CN" dirty="0"/>
              <a:t>Customizing </a:t>
            </a:r>
            <a:r>
              <a:rPr lang="en-US" altLang="zh-CN" dirty="0" err="1"/>
              <a:t>InnoDB</a:t>
            </a:r>
            <a:r>
              <a:rPr lang="en-US" altLang="zh-CN" dirty="0"/>
              <a:t> Clusters</a:t>
            </a:r>
          </a:p>
          <a:p>
            <a:pPr lvl="1"/>
            <a:r>
              <a:rPr lang="en-US" altLang="zh-CN" dirty="0"/>
              <a:t>To customize the name of the replication group created by </a:t>
            </a:r>
            <a:r>
              <a:rPr lang="en-US" altLang="zh-CN" dirty="0" err="1"/>
              <a:t>InnoDB</a:t>
            </a:r>
            <a:r>
              <a:rPr lang="en-US" altLang="zh-CN" dirty="0"/>
              <a:t> Cluster, </a:t>
            </a:r>
          </a:p>
          <a:p>
            <a:pPr lvl="2"/>
            <a:r>
              <a:rPr lang="en-US" altLang="zh-CN" dirty="0"/>
              <a:t>pass the </a:t>
            </a:r>
            <a:r>
              <a:rPr lang="en-US" altLang="zh-CN" dirty="0" err="1">
                <a:solidFill>
                  <a:srgbClr val="FF0000"/>
                </a:solidFill>
              </a:rPr>
              <a:t>groupName</a:t>
            </a:r>
            <a:r>
              <a:rPr lang="en-US" altLang="zh-CN" dirty="0"/>
              <a:t> option to the </a:t>
            </a:r>
            <a:r>
              <a:rPr lang="en-US" altLang="zh-CN" dirty="0" err="1">
                <a:solidFill>
                  <a:srgbClr val="FF0000"/>
                </a:solidFill>
              </a:rPr>
              <a:t>dba.createCluster</a:t>
            </a:r>
            <a:r>
              <a:rPr lang="en-US" altLang="zh-CN" dirty="0">
                <a:solidFill>
                  <a:srgbClr val="FF0000"/>
                </a:solidFill>
              </a:rPr>
              <a:t>() </a:t>
            </a:r>
            <a:r>
              <a:rPr lang="en-US" altLang="zh-CN" dirty="0"/>
              <a:t>command. </a:t>
            </a:r>
          </a:p>
          <a:p>
            <a:pPr lvl="1"/>
            <a:r>
              <a:rPr lang="en-US" altLang="zh-CN" dirty="0"/>
              <a:t>To customize the address which an instance provides for connections from other instances, </a:t>
            </a:r>
          </a:p>
          <a:p>
            <a:pPr lvl="2"/>
            <a:r>
              <a:rPr lang="en-US" altLang="zh-CN" dirty="0"/>
              <a:t>pass the </a:t>
            </a:r>
            <a:r>
              <a:rPr lang="en-US" altLang="zh-CN" dirty="0" err="1">
                <a:solidFill>
                  <a:srgbClr val="FF0000"/>
                </a:solidFill>
              </a:rPr>
              <a:t>localAddress</a:t>
            </a:r>
            <a:r>
              <a:rPr lang="en-US" altLang="zh-CN" dirty="0"/>
              <a:t> option to the </a:t>
            </a:r>
            <a:r>
              <a:rPr lang="en-US" altLang="zh-CN" dirty="0" err="1">
                <a:solidFill>
                  <a:srgbClr val="FF0000"/>
                </a:solidFill>
              </a:rPr>
              <a:t>dba.createCluster</a:t>
            </a:r>
            <a:r>
              <a:rPr lang="en-US" altLang="zh-CN" dirty="0">
                <a:solidFill>
                  <a:srgbClr val="FF0000"/>
                </a:solidFill>
              </a:rPr>
              <a:t>() </a:t>
            </a:r>
            <a:r>
              <a:rPr lang="en-US" altLang="zh-CN" dirty="0"/>
              <a:t>and</a:t>
            </a:r>
            <a:r>
              <a:rPr lang="zh-CN" altLang="en-US" dirty="0"/>
              <a:t> </a:t>
            </a:r>
            <a:r>
              <a:rPr lang="en-US" altLang="zh-CN" dirty="0" err="1">
                <a:solidFill>
                  <a:srgbClr val="FF0000"/>
                </a:solidFill>
              </a:rPr>
              <a:t>cluster.addInstance</a:t>
            </a:r>
            <a:r>
              <a:rPr lang="en-US" altLang="zh-CN" dirty="0">
                <a:solidFill>
                  <a:srgbClr val="FF0000"/>
                </a:solidFill>
              </a:rPr>
              <a:t>() </a:t>
            </a:r>
            <a:r>
              <a:rPr lang="en-US" altLang="zh-CN" dirty="0"/>
              <a:t>commands. </a:t>
            </a:r>
          </a:p>
          <a:p>
            <a:pPr lvl="1"/>
            <a:r>
              <a:rPr lang="en-US" altLang="zh-CN" dirty="0"/>
              <a:t>To customize the instances used as seeds when an instance joins the cluster, </a:t>
            </a:r>
          </a:p>
          <a:p>
            <a:pPr lvl="2"/>
            <a:r>
              <a:rPr lang="en-US" altLang="zh-CN" dirty="0"/>
              <a:t>pass the </a:t>
            </a:r>
            <a:r>
              <a:rPr lang="en-US" altLang="zh-CN" dirty="0" err="1">
                <a:solidFill>
                  <a:srgbClr val="FF0000"/>
                </a:solidFill>
              </a:rPr>
              <a:t>groupSeeds</a:t>
            </a:r>
            <a:r>
              <a:rPr lang="en-US" altLang="zh-CN" dirty="0"/>
              <a:t> option to the </a:t>
            </a:r>
            <a:r>
              <a:rPr lang="en-US" altLang="zh-CN" dirty="0" err="1">
                <a:solidFill>
                  <a:srgbClr val="FF0000"/>
                </a:solidFill>
              </a:rPr>
              <a:t>dba.createCluster</a:t>
            </a:r>
            <a:r>
              <a:rPr lang="en-US" altLang="zh-CN" dirty="0">
                <a:solidFill>
                  <a:srgbClr val="FF0000"/>
                </a:solidFill>
              </a:rPr>
              <a:t>() </a:t>
            </a:r>
            <a:r>
              <a:rPr lang="en-US" altLang="zh-CN" dirty="0"/>
              <a:t>and</a:t>
            </a:r>
            <a:r>
              <a:rPr lang="zh-CN" altLang="en-US" dirty="0"/>
              <a:t> </a:t>
            </a:r>
            <a:r>
              <a:rPr lang="en-US" altLang="zh-CN" i="1" dirty="0" err="1">
                <a:solidFill>
                  <a:srgbClr val="FF0000"/>
                </a:solidFill>
              </a:rPr>
              <a:t>Cluster</a:t>
            </a:r>
            <a:r>
              <a:rPr lang="en-US" altLang="zh-CN" dirty="0" err="1">
                <a:solidFill>
                  <a:srgbClr val="FF0000"/>
                </a:solidFill>
              </a:rPr>
              <a:t>.addInstance</a:t>
            </a:r>
            <a:r>
              <a:rPr lang="en-US" altLang="zh-CN" dirty="0">
                <a:solidFill>
                  <a:srgbClr val="FF0000"/>
                </a:solidFill>
              </a:rPr>
              <a:t>() </a:t>
            </a:r>
            <a:r>
              <a:rPr lang="en-US" altLang="zh-CN" dirty="0"/>
              <a:t>operations.</a:t>
            </a:r>
          </a:p>
          <a:p>
            <a:endParaRPr kumimoji="1" lang="zh-CN" altLang="en-US" dirty="0"/>
          </a:p>
        </p:txBody>
      </p:sp>
      <p:sp>
        <p:nvSpPr>
          <p:cNvPr id="4" name="灯片编号占位符 3">
            <a:extLst>
              <a:ext uri="{FF2B5EF4-FFF2-40B4-BE49-F238E27FC236}">
                <a16:creationId xmlns:a16="http://schemas.microsoft.com/office/drawing/2014/main" id="{3D539B79-9E02-BC4C-A148-B3AA1E308140}"/>
              </a:ext>
            </a:extLst>
          </p:cNvPr>
          <p:cNvSpPr>
            <a:spLocks noGrp="1"/>
          </p:cNvSpPr>
          <p:nvPr>
            <p:ph type="sldNum" sz="quarter" idx="12"/>
          </p:nvPr>
        </p:nvSpPr>
        <p:spPr/>
        <p:txBody>
          <a:bodyPr/>
          <a:lstStyle/>
          <a:p>
            <a:fld id="{CB818ED7-1FAF-4BEC-A906-EB6564C334EB}" type="slidenum">
              <a:rPr lang="zh-CN" altLang="en-US" smtClean="0"/>
              <a:pPr/>
              <a:t>46</a:t>
            </a:fld>
            <a:endParaRPr lang="zh-CN" altLang="en-US" dirty="0"/>
          </a:p>
        </p:txBody>
      </p:sp>
    </p:spTree>
    <p:extLst>
      <p:ext uri="{BB962C8B-B14F-4D97-AF65-F5344CB8AC3E}">
        <p14:creationId xmlns:p14="http://schemas.microsoft.com/office/powerpoint/2010/main" val="38015993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67C507-BE70-3747-9C2A-41B1BAAC7AF6}"/>
              </a:ext>
            </a:extLst>
          </p:cNvPr>
          <p:cNvSpPr>
            <a:spLocks noGrp="1"/>
          </p:cNvSpPr>
          <p:nvPr>
            <p:ph type="title"/>
          </p:nvPr>
        </p:nvSpPr>
        <p:spPr/>
        <p:txBody>
          <a:bodyPr/>
          <a:lstStyle/>
          <a:p>
            <a:r>
              <a:rPr kumimoji="1" lang="en-US" altLang="zh-CN" dirty="0"/>
              <a:t>Configuring </a:t>
            </a:r>
            <a:r>
              <a:rPr kumimoji="1" lang="en-US" altLang="zh-CN" dirty="0" err="1"/>
              <a:t>InnoDB</a:t>
            </a:r>
            <a:r>
              <a:rPr kumimoji="1" lang="en-US" altLang="zh-CN" dirty="0"/>
              <a:t> Cluster</a:t>
            </a:r>
            <a:endParaRPr kumimoji="1" lang="zh-CN" altLang="en-US" dirty="0"/>
          </a:p>
        </p:txBody>
      </p:sp>
      <p:sp>
        <p:nvSpPr>
          <p:cNvPr id="3" name="内容占位符 2">
            <a:extLst>
              <a:ext uri="{FF2B5EF4-FFF2-40B4-BE49-F238E27FC236}">
                <a16:creationId xmlns:a16="http://schemas.microsoft.com/office/drawing/2014/main" id="{BAD1951B-0D9F-1E4A-9F52-94D43C191973}"/>
              </a:ext>
            </a:extLst>
          </p:cNvPr>
          <p:cNvSpPr>
            <a:spLocks noGrp="1"/>
          </p:cNvSpPr>
          <p:nvPr>
            <p:ph idx="1"/>
          </p:nvPr>
        </p:nvSpPr>
        <p:spPr/>
        <p:txBody>
          <a:bodyPr/>
          <a:lstStyle/>
          <a:p>
            <a:r>
              <a:rPr lang="en-US" altLang="zh-CN" dirty="0"/>
              <a:t>Configuring the Election Process</a:t>
            </a:r>
          </a:p>
          <a:p>
            <a:pPr lvl="1"/>
            <a:r>
              <a:rPr lang="en-US" altLang="zh-CN" dirty="0"/>
              <a:t>Use the</a:t>
            </a:r>
            <a:r>
              <a:rPr lang="zh-CN" altLang="en-US" dirty="0"/>
              <a:t> </a:t>
            </a:r>
            <a:r>
              <a:rPr lang="en-US" altLang="zh-CN" dirty="0" err="1">
                <a:solidFill>
                  <a:srgbClr val="FF0000"/>
                </a:solidFill>
              </a:rPr>
              <a:t>memberWeight</a:t>
            </a:r>
            <a:r>
              <a:rPr lang="en-US" altLang="zh-CN" dirty="0"/>
              <a:t> option and pass it to the </a:t>
            </a:r>
            <a:r>
              <a:rPr lang="en-US" altLang="zh-CN" dirty="0" err="1">
                <a:solidFill>
                  <a:srgbClr val="FF0000"/>
                </a:solidFill>
              </a:rPr>
              <a:t>dba.createCluster</a:t>
            </a:r>
            <a:r>
              <a:rPr lang="en-US" altLang="zh-CN" dirty="0">
                <a:solidFill>
                  <a:srgbClr val="FF0000"/>
                </a:solidFill>
              </a:rPr>
              <a:t>() </a:t>
            </a:r>
            <a:r>
              <a:rPr lang="en-US" altLang="zh-CN" dirty="0"/>
              <a:t>and </a:t>
            </a:r>
            <a:r>
              <a:rPr lang="en-US" altLang="zh-CN" dirty="0" err="1">
                <a:solidFill>
                  <a:srgbClr val="FF0000"/>
                </a:solidFill>
              </a:rPr>
              <a:t>Cluster.addInstance</a:t>
            </a:r>
            <a:r>
              <a:rPr lang="en-US" altLang="zh-CN" dirty="0">
                <a:solidFill>
                  <a:srgbClr val="FF0000"/>
                </a:solidFill>
              </a:rPr>
              <a:t>() </a:t>
            </a:r>
            <a:r>
              <a:rPr lang="en-US" altLang="zh-CN" dirty="0"/>
              <a:t>methods when creating your cluster.</a:t>
            </a:r>
          </a:p>
          <a:p>
            <a:pPr lvl="1"/>
            <a:r>
              <a:rPr lang="en-US" altLang="zh-CN" dirty="0"/>
              <a:t>The </a:t>
            </a:r>
            <a:r>
              <a:rPr lang="en-US" altLang="zh-CN" dirty="0" err="1">
                <a:solidFill>
                  <a:srgbClr val="FF0000"/>
                </a:solidFill>
              </a:rPr>
              <a:t>memberWeight</a:t>
            </a:r>
            <a:r>
              <a:rPr lang="en-US" altLang="zh-CN" dirty="0"/>
              <a:t> option accepts an integer value between 0 and 100, which is a percentage weight for automatic primary election on failover. </a:t>
            </a:r>
            <a:endParaRPr kumimoji="1" lang="zh-CN" altLang="en-US" dirty="0"/>
          </a:p>
        </p:txBody>
      </p:sp>
      <p:sp>
        <p:nvSpPr>
          <p:cNvPr id="4" name="灯片编号占位符 3">
            <a:extLst>
              <a:ext uri="{FF2B5EF4-FFF2-40B4-BE49-F238E27FC236}">
                <a16:creationId xmlns:a16="http://schemas.microsoft.com/office/drawing/2014/main" id="{3D539B79-9E02-BC4C-A148-B3AA1E308140}"/>
              </a:ext>
            </a:extLst>
          </p:cNvPr>
          <p:cNvSpPr>
            <a:spLocks noGrp="1"/>
          </p:cNvSpPr>
          <p:nvPr>
            <p:ph type="sldNum" sz="quarter" idx="12"/>
          </p:nvPr>
        </p:nvSpPr>
        <p:spPr/>
        <p:txBody>
          <a:bodyPr/>
          <a:lstStyle/>
          <a:p>
            <a:fld id="{CB818ED7-1FAF-4BEC-A906-EB6564C334EB}" type="slidenum">
              <a:rPr lang="zh-CN" altLang="en-US" smtClean="0"/>
              <a:pPr/>
              <a:t>47</a:t>
            </a:fld>
            <a:endParaRPr lang="zh-CN" altLang="en-US" dirty="0"/>
          </a:p>
        </p:txBody>
      </p:sp>
      <p:sp>
        <p:nvSpPr>
          <p:cNvPr id="5" name="矩形 4">
            <a:extLst>
              <a:ext uri="{FF2B5EF4-FFF2-40B4-BE49-F238E27FC236}">
                <a16:creationId xmlns:a16="http://schemas.microsoft.com/office/drawing/2014/main" id="{109C577E-35AD-244D-B0CA-CD2C9BF502BB}"/>
              </a:ext>
            </a:extLst>
          </p:cNvPr>
          <p:cNvSpPr/>
          <p:nvPr/>
        </p:nvSpPr>
        <p:spPr>
          <a:xfrm>
            <a:off x="1813662" y="2679762"/>
            <a:ext cx="4522812" cy="923330"/>
          </a:xfrm>
          <a:prstGeom prst="rect">
            <a:avLst/>
          </a:prstGeom>
        </p:spPr>
        <p:txBody>
          <a:bodyPr wrap="square">
            <a:spAutoFit/>
          </a:bodyPr>
          <a:lstStyle/>
          <a:p>
            <a:r>
              <a:rPr lang="en-US" altLang="zh-CN" sz="1350" dirty="0" err="1">
                <a:solidFill>
                  <a:srgbClr val="000000"/>
                </a:solidFill>
                <a:latin typeface="Liberation Mono"/>
              </a:rPr>
              <a:t>dba</a:t>
            </a:r>
            <a:r>
              <a:rPr lang="en-US" altLang="zh-CN" sz="1350" dirty="0" err="1">
                <a:solidFill>
                  <a:srgbClr val="999999"/>
                </a:solidFill>
                <a:latin typeface="Liberation Mono"/>
              </a:rPr>
              <a:t>.</a:t>
            </a:r>
            <a:r>
              <a:rPr lang="en-US" altLang="zh-CN" sz="1350" dirty="0" err="1">
                <a:solidFill>
                  <a:srgbClr val="DD4A68"/>
                </a:solidFill>
                <a:latin typeface="Liberation Mono"/>
              </a:rPr>
              <a:t>createCluster</a:t>
            </a:r>
            <a:r>
              <a:rPr lang="en-US" altLang="zh-CN" sz="1350" dirty="0">
                <a:solidFill>
                  <a:srgbClr val="999999"/>
                </a:solidFill>
                <a:latin typeface="Liberation Mono"/>
              </a:rPr>
              <a:t>(</a:t>
            </a:r>
            <a:r>
              <a:rPr lang="en-US" altLang="zh-CN" sz="1350" dirty="0">
                <a:solidFill>
                  <a:srgbClr val="669900"/>
                </a:solidFill>
                <a:latin typeface="Liberation Mono"/>
              </a:rPr>
              <a:t>'cluster1'</a:t>
            </a:r>
            <a:r>
              <a:rPr lang="en-US" altLang="zh-CN" sz="1350" dirty="0">
                <a:solidFill>
                  <a:srgbClr val="999999"/>
                </a:solidFill>
                <a:latin typeface="Liberation Mono"/>
              </a:rPr>
              <a:t>,</a:t>
            </a:r>
            <a:r>
              <a:rPr lang="en-US" altLang="zh-CN" sz="1350" dirty="0">
                <a:solidFill>
                  <a:srgbClr val="000000"/>
                </a:solidFill>
                <a:latin typeface="Liberation Mono"/>
              </a:rPr>
              <a:t> </a:t>
            </a:r>
            <a:r>
              <a:rPr lang="en-US" altLang="zh-CN" sz="1350" dirty="0">
                <a:solidFill>
                  <a:srgbClr val="999999"/>
                </a:solidFill>
                <a:latin typeface="Liberation Mono"/>
              </a:rPr>
              <a:t>{</a:t>
            </a:r>
            <a:r>
              <a:rPr lang="en-US" altLang="zh-CN" sz="1350" dirty="0">
                <a:solidFill>
                  <a:srgbClr val="000000"/>
                </a:solidFill>
                <a:latin typeface="Liberation Mono"/>
              </a:rPr>
              <a:t>memberWeight</a:t>
            </a:r>
            <a:r>
              <a:rPr lang="en-US" altLang="zh-CN" sz="1350" dirty="0">
                <a:solidFill>
                  <a:srgbClr val="999999"/>
                </a:solidFill>
                <a:latin typeface="Liberation Mono"/>
              </a:rPr>
              <a:t>:</a:t>
            </a:r>
            <a:r>
              <a:rPr lang="en-US" altLang="zh-CN" sz="1350" dirty="0">
                <a:solidFill>
                  <a:srgbClr val="990055"/>
                </a:solidFill>
                <a:latin typeface="Liberation Mono"/>
              </a:rPr>
              <a:t>35</a:t>
            </a:r>
            <a:r>
              <a:rPr lang="en-US" altLang="zh-CN" sz="1350" dirty="0">
                <a:solidFill>
                  <a:srgbClr val="999999"/>
                </a:solidFill>
                <a:latin typeface="Liberation Mono"/>
              </a:rPr>
              <a:t>})</a:t>
            </a:r>
            <a:r>
              <a:rPr lang="en-US" altLang="zh-CN" sz="1350" dirty="0">
                <a:solidFill>
                  <a:srgbClr val="000000"/>
                </a:solidFill>
                <a:latin typeface="Liberation Mono"/>
              </a:rPr>
              <a:t> </a:t>
            </a:r>
          </a:p>
          <a:p>
            <a:r>
              <a:rPr lang="en-US" altLang="zh-CN" sz="1350" dirty="0">
                <a:solidFill>
                  <a:srgbClr val="0077AA"/>
                </a:solidFill>
                <a:latin typeface="Liberation Mono"/>
              </a:rPr>
              <a:t>var</a:t>
            </a:r>
            <a:r>
              <a:rPr lang="en-US" altLang="zh-CN" sz="1350" dirty="0">
                <a:solidFill>
                  <a:srgbClr val="000000"/>
                </a:solidFill>
                <a:latin typeface="Liberation Mono"/>
              </a:rPr>
              <a:t> </a:t>
            </a:r>
            <a:r>
              <a:rPr lang="en-US" altLang="zh-CN" sz="1350" dirty="0" err="1">
                <a:solidFill>
                  <a:srgbClr val="000000"/>
                </a:solidFill>
                <a:latin typeface="Liberation Mono"/>
              </a:rPr>
              <a:t>mycluster</a:t>
            </a:r>
            <a:r>
              <a:rPr lang="en-US" altLang="zh-CN" sz="1350" dirty="0">
                <a:solidFill>
                  <a:srgbClr val="000000"/>
                </a:solidFill>
                <a:latin typeface="Liberation Mono"/>
              </a:rPr>
              <a:t> </a:t>
            </a:r>
            <a:r>
              <a:rPr lang="en-US" altLang="zh-CN" sz="1350" dirty="0">
                <a:solidFill>
                  <a:srgbClr val="A67F59"/>
                </a:solidFill>
                <a:latin typeface="Liberation Mono"/>
              </a:rPr>
              <a:t>=</a:t>
            </a:r>
            <a:r>
              <a:rPr lang="en-US" altLang="zh-CN" sz="1350" dirty="0">
                <a:solidFill>
                  <a:srgbClr val="000000"/>
                </a:solidFill>
                <a:latin typeface="Liberation Mono"/>
              </a:rPr>
              <a:t> </a:t>
            </a:r>
            <a:r>
              <a:rPr lang="en-US" altLang="zh-CN" sz="1350" dirty="0" err="1">
                <a:solidFill>
                  <a:srgbClr val="000000"/>
                </a:solidFill>
                <a:latin typeface="Liberation Mono"/>
              </a:rPr>
              <a:t>dba</a:t>
            </a:r>
            <a:r>
              <a:rPr lang="en-US" altLang="zh-CN" sz="1350" dirty="0" err="1">
                <a:solidFill>
                  <a:srgbClr val="999999"/>
                </a:solidFill>
                <a:latin typeface="Liberation Mono"/>
              </a:rPr>
              <a:t>.</a:t>
            </a:r>
            <a:r>
              <a:rPr lang="en-US" altLang="zh-CN" sz="1350" dirty="0" err="1">
                <a:solidFill>
                  <a:srgbClr val="DD4A68"/>
                </a:solidFill>
                <a:latin typeface="Liberation Mono"/>
              </a:rPr>
              <a:t>getCluster</a:t>
            </a:r>
            <a:r>
              <a:rPr lang="en-US" altLang="zh-CN" sz="1350" dirty="0">
                <a:solidFill>
                  <a:srgbClr val="999999"/>
                </a:solidFill>
                <a:latin typeface="Liberation Mono"/>
              </a:rPr>
              <a:t>()</a:t>
            </a:r>
            <a:r>
              <a:rPr lang="en-US" altLang="zh-CN" sz="1350" dirty="0">
                <a:solidFill>
                  <a:srgbClr val="000000"/>
                </a:solidFill>
                <a:latin typeface="Liberation Mono"/>
              </a:rPr>
              <a:t> </a:t>
            </a:r>
          </a:p>
          <a:p>
            <a:r>
              <a:rPr lang="en-US" altLang="zh-CN" sz="1350" dirty="0" err="1">
                <a:solidFill>
                  <a:srgbClr val="000000"/>
                </a:solidFill>
                <a:latin typeface="Liberation Mono"/>
              </a:rPr>
              <a:t>mycluster</a:t>
            </a:r>
            <a:r>
              <a:rPr lang="en-US" altLang="zh-CN" sz="1350" dirty="0" err="1">
                <a:solidFill>
                  <a:srgbClr val="999999"/>
                </a:solidFill>
                <a:latin typeface="Liberation Mono"/>
              </a:rPr>
              <a:t>.</a:t>
            </a:r>
            <a:r>
              <a:rPr lang="en-US" altLang="zh-CN" sz="1350" dirty="0" err="1">
                <a:solidFill>
                  <a:srgbClr val="DD4A68"/>
                </a:solidFill>
                <a:latin typeface="Liberation Mono"/>
              </a:rPr>
              <a:t>addInstance</a:t>
            </a:r>
            <a:r>
              <a:rPr lang="en-US" altLang="zh-CN" sz="1350" dirty="0">
                <a:solidFill>
                  <a:srgbClr val="999999"/>
                </a:solidFill>
                <a:latin typeface="Liberation Mono"/>
              </a:rPr>
              <a:t>(</a:t>
            </a:r>
            <a:r>
              <a:rPr lang="en-US" altLang="zh-CN" sz="1350" dirty="0">
                <a:solidFill>
                  <a:srgbClr val="669900"/>
                </a:solidFill>
                <a:latin typeface="Liberation Mono"/>
              </a:rPr>
              <a:t>'icadmin@ic2'</a:t>
            </a:r>
            <a:r>
              <a:rPr lang="en-US" altLang="zh-CN" sz="1350" dirty="0">
                <a:solidFill>
                  <a:srgbClr val="999999"/>
                </a:solidFill>
                <a:latin typeface="Liberation Mono"/>
              </a:rPr>
              <a:t>,</a:t>
            </a:r>
            <a:r>
              <a:rPr lang="en-US" altLang="zh-CN" sz="1350" dirty="0">
                <a:solidFill>
                  <a:srgbClr val="000000"/>
                </a:solidFill>
                <a:latin typeface="Liberation Mono"/>
              </a:rPr>
              <a:t> </a:t>
            </a:r>
            <a:r>
              <a:rPr lang="en-US" altLang="zh-CN" sz="1350" dirty="0">
                <a:solidFill>
                  <a:srgbClr val="999999"/>
                </a:solidFill>
                <a:latin typeface="Liberation Mono"/>
              </a:rPr>
              <a:t>{</a:t>
            </a:r>
            <a:r>
              <a:rPr lang="en-US" altLang="zh-CN" sz="1350" dirty="0">
                <a:solidFill>
                  <a:srgbClr val="000000"/>
                </a:solidFill>
                <a:latin typeface="Liberation Mono"/>
              </a:rPr>
              <a:t>memberWeight</a:t>
            </a:r>
            <a:r>
              <a:rPr lang="en-US" altLang="zh-CN" sz="1350" dirty="0">
                <a:solidFill>
                  <a:srgbClr val="999999"/>
                </a:solidFill>
                <a:latin typeface="Liberation Mono"/>
              </a:rPr>
              <a:t>:</a:t>
            </a:r>
            <a:r>
              <a:rPr lang="en-US" altLang="zh-CN" sz="1350" dirty="0">
                <a:solidFill>
                  <a:srgbClr val="990055"/>
                </a:solidFill>
                <a:latin typeface="Liberation Mono"/>
              </a:rPr>
              <a:t>25</a:t>
            </a:r>
            <a:r>
              <a:rPr lang="en-US" altLang="zh-CN" sz="1350" dirty="0">
                <a:solidFill>
                  <a:srgbClr val="999999"/>
                </a:solidFill>
                <a:latin typeface="Liberation Mono"/>
              </a:rPr>
              <a:t>})</a:t>
            </a:r>
            <a:r>
              <a:rPr lang="en-US" altLang="zh-CN" sz="1350" dirty="0">
                <a:solidFill>
                  <a:srgbClr val="000000"/>
                </a:solidFill>
                <a:latin typeface="Liberation Mono"/>
              </a:rPr>
              <a:t> </a:t>
            </a:r>
          </a:p>
          <a:p>
            <a:r>
              <a:rPr lang="en-US" altLang="zh-CN" sz="1350" dirty="0" err="1">
                <a:solidFill>
                  <a:srgbClr val="000000"/>
                </a:solidFill>
                <a:latin typeface="Liberation Mono"/>
              </a:rPr>
              <a:t>mycluster</a:t>
            </a:r>
            <a:r>
              <a:rPr lang="en-US" altLang="zh-CN" sz="1350" dirty="0" err="1">
                <a:solidFill>
                  <a:srgbClr val="999999"/>
                </a:solidFill>
                <a:latin typeface="Liberation Mono"/>
              </a:rPr>
              <a:t>.</a:t>
            </a:r>
            <a:r>
              <a:rPr lang="en-US" altLang="zh-CN" sz="1350" dirty="0" err="1">
                <a:solidFill>
                  <a:srgbClr val="DD4A68"/>
                </a:solidFill>
                <a:latin typeface="Liberation Mono"/>
              </a:rPr>
              <a:t>addInstance</a:t>
            </a:r>
            <a:r>
              <a:rPr lang="en-US" altLang="zh-CN" sz="1350" dirty="0">
                <a:solidFill>
                  <a:srgbClr val="999999"/>
                </a:solidFill>
                <a:latin typeface="Liberation Mono"/>
              </a:rPr>
              <a:t>(</a:t>
            </a:r>
            <a:r>
              <a:rPr lang="en-US" altLang="zh-CN" sz="1350" dirty="0">
                <a:solidFill>
                  <a:srgbClr val="669900"/>
                </a:solidFill>
                <a:latin typeface="Liberation Mono"/>
              </a:rPr>
              <a:t>'icadmin@ic3'</a:t>
            </a:r>
            <a:r>
              <a:rPr lang="en-US" altLang="zh-CN" sz="1350" dirty="0">
                <a:solidFill>
                  <a:srgbClr val="999999"/>
                </a:solidFill>
                <a:latin typeface="Liberation Mono"/>
              </a:rPr>
              <a:t>,</a:t>
            </a:r>
            <a:r>
              <a:rPr lang="en-US" altLang="zh-CN" sz="1350" dirty="0">
                <a:solidFill>
                  <a:srgbClr val="000000"/>
                </a:solidFill>
                <a:latin typeface="Liberation Mono"/>
              </a:rPr>
              <a:t> </a:t>
            </a:r>
            <a:r>
              <a:rPr lang="en-US" altLang="zh-CN" sz="1350" dirty="0">
                <a:solidFill>
                  <a:srgbClr val="999999"/>
                </a:solidFill>
                <a:latin typeface="Liberation Mono"/>
              </a:rPr>
              <a:t>{</a:t>
            </a:r>
            <a:r>
              <a:rPr lang="en-US" altLang="zh-CN" sz="1350" dirty="0">
                <a:solidFill>
                  <a:srgbClr val="000000"/>
                </a:solidFill>
                <a:latin typeface="Liberation Mono"/>
              </a:rPr>
              <a:t>memberWeight</a:t>
            </a:r>
            <a:r>
              <a:rPr lang="en-US" altLang="zh-CN" sz="1350" dirty="0">
                <a:solidFill>
                  <a:srgbClr val="999999"/>
                </a:solidFill>
                <a:latin typeface="Liberation Mono"/>
              </a:rPr>
              <a:t>:</a:t>
            </a:r>
            <a:r>
              <a:rPr lang="en-US" altLang="zh-CN" sz="1350" dirty="0">
                <a:solidFill>
                  <a:srgbClr val="990055"/>
                </a:solidFill>
                <a:latin typeface="Liberation Mono"/>
              </a:rPr>
              <a:t>50</a:t>
            </a:r>
            <a:r>
              <a:rPr lang="en-US" altLang="zh-CN" sz="1350" dirty="0">
                <a:solidFill>
                  <a:srgbClr val="999999"/>
                </a:solidFill>
                <a:latin typeface="Liberation Mono"/>
              </a:rPr>
              <a:t>})</a:t>
            </a:r>
            <a:endParaRPr lang="zh-CN" altLang="en-US" sz="1350" dirty="0"/>
          </a:p>
        </p:txBody>
      </p:sp>
    </p:spTree>
    <p:extLst>
      <p:ext uri="{BB962C8B-B14F-4D97-AF65-F5344CB8AC3E}">
        <p14:creationId xmlns:p14="http://schemas.microsoft.com/office/powerpoint/2010/main" val="31074222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References</a:t>
            </a:r>
            <a:endParaRPr lang="zh-CN" altLang="en-US" dirty="0"/>
          </a:p>
        </p:txBody>
      </p:sp>
      <p:sp>
        <p:nvSpPr>
          <p:cNvPr id="3" name="内容占位符 2"/>
          <p:cNvSpPr>
            <a:spLocks noGrp="1"/>
          </p:cNvSpPr>
          <p:nvPr>
            <p:ph idx="1"/>
          </p:nvPr>
        </p:nvSpPr>
        <p:spPr/>
        <p:txBody>
          <a:bodyPr>
            <a:normAutofit/>
          </a:bodyPr>
          <a:lstStyle/>
          <a:p>
            <a:pPr>
              <a:buSzPct val="100000"/>
              <a:defRPr/>
            </a:pPr>
            <a:r>
              <a:rPr lang="en-US" altLang="zh-CN" dirty="0">
                <a:ea typeface="DengXian" panose="02010600030101010101" pitchFamily="2" charset="-122"/>
              </a:rPr>
              <a:t>Nginx</a:t>
            </a:r>
          </a:p>
          <a:p>
            <a:pPr lvl="1">
              <a:buSzPct val="100000"/>
              <a:defRPr/>
            </a:pPr>
            <a:r>
              <a:rPr lang="en-US" altLang="zh-CN" dirty="0">
                <a:ea typeface="DengXian" panose="02010600030101010101" pitchFamily="2" charset="-122"/>
                <a:hlinkClick r:id="rId2"/>
              </a:rPr>
              <a:t>http://nginx.org/en/docs/beginners_guide.html</a:t>
            </a:r>
            <a:endParaRPr lang="en-US" altLang="zh-CN" dirty="0">
              <a:ea typeface="DengXian" panose="02010600030101010101" pitchFamily="2" charset="-122"/>
            </a:endParaRPr>
          </a:p>
          <a:p>
            <a:pPr>
              <a:buSzPct val="100000"/>
              <a:defRPr/>
            </a:pPr>
            <a:r>
              <a:rPr lang="zh-CN" altLang="en-US" dirty="0">
                <a:ea typeface="DengXian" panose="02010600030101010101" pitchFamily="2" charset="-122"/>
              </a:rPr>
              <a:t>完美解决</a:t>
            </a:r>
            <a:r>
              <a:rPr lang="en-US" altLang="zh-CN" dirty="0">
                <a:ea typeface="DengXian" panose="02010600030101010101" pitchFamily="2" charset="-122"/>
              </a:rPr>
              <a:t>Error: Running Homebrew as root is extremely dangerous and no longer supported.</a:t>
            </a:r>
          </a:p>
          <a:p>
            <a:pPr lvl="1">
              <a:buSzPct val="100000"/>
              <a:defRPr/>
            </a:pPr>
            <a:r>
              <a:rPr lang="en-US" altLang="zh-CN" dirty="0">
                <a:ea typeface="DengXian" panose="02010600030101010101" pitchFamily="2" charset="-122"/>
                <a:hlinkClick r:id="rId3"/>
              </a:rPr>
              <a:t>https://blog.csdn.net/meifannao789456/article/details/105083605</a:t>
            </a:r>
            <a:r>
              <a:rPr lang="zh-CN" altLang="en-US" dirty="0">
                <a:ea typeface="DengXian" panose="02010600030101010101" pitchFamily="2" charset="-122"/>
              </a:rPr>
              <a:t> </a:t>
            </a:r>
            <a:endParaRPr lang="en-US" altLang="zh-CN" dirty="0">
              <a:ea typeface="DengXian" panose="02010600030101010101" pitchFamily="2" charset="-122"/>
            </a:endParaRPr>
          </a:p>
          <a:p>
            <a:pPr latinLnBrk="1"/>
            <a:r>
              <a:rPr lang="en-US" altLang="zh-CN" dirty="0">
                <a:ea typeface="DengXian" panose="02010600030101010101" pitchFamily="2" charset="-122"/>
              </a:rPr>
              <a:t>Spring boot</a:t>
            </a:r>
            <a:r>
              <a:rPr lang="zh-CN" altLang="en-US" dirty="0">
                <a:ea typeface="DengXian" panose="02010600030101010101" pitchFamily="2" charset="-122"/>
              </a:rPr>
              <a:t>集群 </a:t>
            </a:r>
            <a:r>
              <a:rPr lang="en-US" altLang="zh-CN" dirty="0">
                <a:ea typeface="DengXian" panose="02010600030101010101" pitchFamily="2" charset="-122"/>
              </a:rPr>
              <a:t>+ Nginx</a:t>
            </a:r>
          </a:p>
          <a:p>
            <a:pPr lvl="1"/>
            <a:r>
              <a:rPr lang="en-US" altLang="zh-CN" dirty="0">
                <a:ea typeface="DengXian" panose="02010600030101010101" pitchFamily="2" charset="-122"/>
                <a:hlinkClick r:id="rId4"/>
              </a:rPr>
              <a:t>https://blog.csdn.net/chali1314/article/details/113310981</a:t>
            </a:r>
            <a:endParaRPr lang="en-US" altLang="zh-CN" dirty="0">
              <a:ea typeface="DengXian" panose="02010600030101010101" pitchFamily="2" charset="-122"/>
            </a:endParaRPr>
          </a:p>
          <a:p>
            <a:pPr latinLnBrk="1"/>
            <a:r>
              <a:rPr lang="zh-CN" altLang="en-US" dirty="0"/>
              <a:t>启动</a:t>
            </a:r>
            <a:r>
              <a:rPr lang="en-US" altLang="zh-CN" dirty="0"/>
              <a:t>tomcat: Permission denied</a:t>
            </a:r>
            <a:r>
              <a:rPr lang="zh-CN" altLang="en-US" dirty="0"/>
              <a:t>错误</a:t>
            </a:r>
          </a:p>
          <a:p>
            <a:pPr lvl="1"/>
            <a:r>
              <a:rPr lang="en-US" altLang="zh-CN" dirty="0">
                <a:hlinkClick r:id="rId5"/>
              </a:rPr>
              <a:t>https://blog.csdn.net/Pompeii/article/details/40262785</a:t>
            </a:r>
            <a:r>
              <a:rPr lang="zh-CN" altLang="en-US" dirty="0"/>
              <a:t> </a:t>
            </a:r>
            <a:endParaRPr lang="en-US" altLang="zh-CN" dirty="0"/>
          </a:p>
          <a:p>
            <a:r>
              <a:rPr lang="en-US" altLang="zh-CN" dirty="0"/>
              <a:t>MySQL </a:t>
            </a:r>
            <a:r>
              <a:rPr lang="en-US" altLang="zh-CN" dirty="0" err="1"/>
              <a:t>InnoDB</a:t>
            </a:r>
            <a:r>
              <a:rPr lang="en-US" altLang="zh-CN" dirty="0"/>
              <a:t> Cluster</a:t>
            </a:r>
            <a:endParaRPr lang="en" altLang="zh-CN" dirty="0"/>
          </a:p>
          <a:p>
            <a:pPr lvl="1"/>
            <a:r>
              <a:rPr lang="en-US" altLang="zh-CN" dirty="0">
                <a:hlinkClick r:id="rId6"/>
              </a:rPr>
              <a:t>https://dev.mysql.com/doc/mysql-shell/8.0/en/mysql-innodb-cluster.html</a:t>
            </a:r>
            <a:r>
              <a:rPr lang="zh-CN" altLang="en-US" dirty="0"/>
              <a:t> </a:t>
            </a:r>
            <a:endParaRPr lang="en-US" altLang="zh-CN" dirty="0"/>
          </a:p>
          <a:p>
            <a:pPr marL="342900" lvl="1" indent="0">
              <a:buNone/>
            </a:pPr>
            <a:br>
              <a:rPr lang="zh-CN" altLang="en-US" dirty="0"/>
            </a:br>
            <a:r>
              <a:rPr lang="zh-CN" altLang="en-US" dirty="0">
                <a:ea typeface="DengXian" panose="02010600030101010101" pitchFamily="2" charset="-122"/>
              </a:rPr>
              <a:t> </a:t>
            </a:r>
            <a:endParaRPr lang="en-US" altLang="zh-CN" dirty="0">
              <a:ea typeface="DengXian" panose="02010600030101010101" pitchFamily="2"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48</a:t>
            </a:fld>
            <a:endParaRPr lang="zh-CN" altLang="en-US" dirty="0"/>
          </a:p>
        </p:txBody>
      </p:sp>
    </p:spTree>
    <p:extLst>
      <p:ext uri="{BB962C8B-B14F-4D97-AF65-F5344CB8AC3E}">
        <p14:creationId xmlns:p14="http://schemas.microsoft.com/office/powerpoint/2010/main" val="305704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601670" y="3327834"/>
            <a:ext cx="3510390" cy="784830"/>
          </a:xfrm>
          <a:prstGeom prst="rect">
            <a:avLst/>
          </a:prstGeom>
          <a:noFill/>
        </p:spPr>
        <p:txBody>
          <a:bodyPr wrap="square" rtlCol="0">
            <a:spAutoFit/>
          </a:bodyPr>
          <a:lstStyle/>
          <a:p>
            <a:pPr algn="ctr"/>
            <a:r>
              <a:rPr lang="en-US" altLang="zh-CN" sz="4500" dirty="0">
                <a:solidFill>
                  <a:schemeClr val="bg1"/>
                </a:solidFill>
                <a:latin typeface="Tahoma" pitchFamily="34" charset="0"/>
                <a:ea typeface="Tahoma" pitchFamily="34" charset="0"/>
                <a:cs typeface="Tahoma" pitchFamily="34" charset="0"/>
              </a:rPr>
              <a:t>Thank You!</a:t>
            </a:r>
            <a:endParaRPr lang="zh-CN" altLang="en-US" sz="4500" dirty="0">
              <a:solidFill>
                <a:schemeClr val="bg1"/>
              </a:solidFill>
              <a:latin typeface="Tahoma" pitchFamily="34" charset="0"/>
              <a:cs typeface="Tahoma" pitchFamily="34" charset="0"/>
            </a:endParaRPr>
          </a:p>
        </p:txBody>
      </p:sp>
      <p:pic>
        <p:nvPicPr>
          <p:cNvPr id="4" name="图片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544108" y="489226"/>
            <a:ext cx="1848521" cy="517586"/>
          </a:xfrm>
          <a:prstGeom prst="rect">
            <a:avLst/>
          </a:prstGeom>
        </p:spPr>
      </p:pic>
      <p:sp>
        <p:nvSpPr>
          <p:cNvPr id="2" name="灯片编号占位符 1"/>
          <p:cNvSpPr>
            <a:spLocks noGrp="1"/>
          </p:cNvSpPr>
          <p:nvPr>
            <p:ph type="sldNum" sz="quarter" idx="12"/>
          </p:nvPr>
        </p:nvSpPr>
        <p:spPr/>
        <p:txBody>
          <a:bodyPr/>
          <a:lstStyle/>
          <a:p>
            <a:fld id="{CB818ED7-1FAF-4BEC-A906-EB6564C334EB}" type="slidenum">
              <a:rPr lang="zh-CN" altLang="en-US" smtClean="0"/>
              <a:pPr/>
              <a:t>49</a:t>
            </a:fld>
            <a:endParaRPr lang="zh-CN" altLang="en-US" dirty="0"/>
          </a:p>
        </p:txBody>
      </p:sp>
    </p:spTree>
    <p:extLst>
      <p:ext uri="{BB962C8B-B14F-4D97-AF65-F5344CB8AC3E}">
        <p14:creationId xmlns:p14="http://schemas.microsoft.com/office/powerpoint/2010/main" val="10070377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Clustering</a:t>
            </a:r>
            <a:endParaRPr lang="zh-CN" altLang="en-US" dirty="0"/>
          </a:p>
        </p:txBody>
      </p:sp>
      <p:sp>
        <p:nvSpPr>
          <p:cNvPr id="3" name="内容占位符 2"/>
          <p:cNvSpPr>
            <a:spLocks noGrp="1"/>
          </p:cNvSpPr>
          <p:nvPr>
            <p:ph idx="1"/>
          </p:nvPr>
        </p:nvSpPr>
        <p:spPr/>
        <p:txBody>
          <a:bodyPr>
            <a:normAutofit/>
          </a:bodyPr>
          <a:lstStyle/>
          <a:p>
            <a:r>
              <a:rPr lang="en-US" altLang="zh-CN" dirty="0">
                <a:ea typeface="楷体_GB2312" pitchFamily="49" charset="-122"/>
              </a:rPr>
              <a:t>Clustering can be a very involved technology, potentially encompassing group communication and replication protocols, and network components such as load balancers and traffic redirectors at different layers in the protocol stack.</a:t>
            </a:r>
          </a:p>
          <a:p>
            <a:endParaRPr lang="en-US" altLang="zh-CN" dirty="0">
              <a:ea typeface="楷体_GB2312" pitchFamily="49"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5</a:t>
            </a:fld>
            <a:endParaRPr lang="zh-CN"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2355726"/>
            <a:ext cx="4557713"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5023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Clustering</a:t>
            </a:r>
            <a:endParaRPr lang="zh-CN" altLang="en-US" dirty="0"/>
          </a:p>
        </p:txBody>
      </p:sp>
      <p:sp>
        <p:nvSpPr>
          <p:cNvPr id="3" name="内容占位符 2"/>
          <p:cNvSpPr>
            <a:spLocks noGrp="1"/>
          </p:cNvSpPr>
          <p:nvPr>
            <p:ph idx="1"/>
          </p:nvPr>
        </p:nvSpPr>
        <p:spPr/>
        <p:txBody>
          <a:bodyPr>
            <a:normAutofit/>
          </a:bodyPr>
          <a:lstStyle/>
          <a:p>
            <a:r>
              <a:rPr lang="en-US" altLang="zh-CN" dirty="0">
                <a:ea typeface="楷体_GB2312" pitchFamily="49" charset="-122"/>
              </a:rPr>
              <a:t>The main principle behind clustering is that of </a:t>
            </a:r>
            <a:r>
              <a:rPr lang="en-US" altLang="zh-CN" dirty="0">
                <a:solidFill>
                  <a:srgbClr val="FF0000"/>
                </a:solidFill>
                <a:ea typeface="楷体_GB2312" pitchFamily="49" charset="-122"/>
              </a:rPr>
              <a:t>redundancy</a:t>
            </a:r>
            <a:r>
              <a:rPr lang="en-US" altLang="zh-CN" dirty="0">
                <a:ea typeface="楷体_GB2312" pitchFamily="49" charset="-122"/>
              </a:rPr>
              <a:t>.</a:t>
            </a:r>
          </a:p>
          <a:p>
            <a:pPr lvl="1"/>
            <a:r>
              <a:rPr lang="en-US" altLang="zh-CN" dirty="0">
                <a:ea typeface="楷体_GB2312" pitchFamily="49" charset="-122"/>
              </a:rPr>
              <a:t>Reliability</a:t>
            </a:r>
          </a:p>
          <a:p>
            <a:pPr lvl="2"/>
            <a:r>
              <a:rPr lang="en-US" altLang="zh-CN" sz="1500" dirty="0">
                <a:ea typeface="楷体_GB2312" pitchFamily="49" charset="-122"/>
              </a:rPr>
              <a:t>Remove single points of failure</a:t>
            </a:r>
          </a:p>
          <a:p>
            <a:pPr lvl="1"/>
            <a:r>
              <a:rPr lang="en-US" altLang="zh-CN" dirty="0">
                <a:ea typeface="楷体_GB2312" pitchFamily="49" charset="-122"/>
              </a:rPr>
              <a:t>Availability</a:t>
            </a:r>
          </a:p>
          <a:p>
            <a:pPr lvl="2"/>
            <a:r>
              <a:rPr lang="en-US" altLang="zh-CN" sz="1500" dirty="0">
                <a:ea typeface="楷体_GB2312" pitchFamily="49" charset="-122"/>
              </a:rPr>
              <a:t>Overall availability is 1-(1-f%)</a:t>
            </a:r>
            <a:r>
              <a:rPr lang="en-US" altLang="zh-CN" sz="1500" baseline="30000" dirty="0">
                <a:ea typeface="楷体_GB2312" pitchFamily="49" charset="-122"/>
              </a:rPr>
              <a:t>n</a:t>
            </a:r>
          </a:p>
          <a:p>
            <a:pPr lvl="1"/>
            <a:r>
              <a:rPr lang="en-US" altLang="zh-CN" dirty="0">
                <a:ea typeface="楷体_GB2312" pitchFamily="49" charset="-122"/>
              </a:rPr>
              <a:t>Serviceability</a:t>
            </a:r>
          </a:p>
          <a:p>
            <a:pPr lvl="2"/>
            <a:r>
              <a:rPr lang="en-US" altLang="zh-CN" sz="1500" dirty="0">
                <a:ea typeface="楷体_GB2312" pitchFamily="49" charset="-122"/>
              </a:rPr>
              <a:t>More  complex than a single application server</a:t>
            </a:r>
          </a:p>
          <a:p>
            <a:pPr lvl="2"/>
            <a:r>
              <a:rPr lang="en-US" altLang="zh-CN" sz="1500" dirty="0">
                <a:ea typeface="楷体_GB2312" pitchFamily="49" charset="-122"/>
              </a:rPr>
              <a:t>But we could get ability for hot upgrade</a:t>
            </a:r>
          </a:p>
          <a:p>
            <a:pPr lvl="1"/>
            <a:r>
              <a:rPr lang="en-US" altLang="zh-CN" dirty="0">
                <a:ea typeface="楷体_GB2312" pitchFamily="49" charset="-122"/>
              </a:rPr>
              <a:t>Scalability</a:t>
            </a:r>
          </a:p>
          <a:p>
            <a:pPr lvl="2"/>
            <a:r>
              <a:rPr lang="en-US" altLang="zh-CN" sz="1500" dirty="0">
                <a:ea typeface="楷体_GB2312" pitchFamily="49" charset="-122"/>
              </a:rPr>
              <a:t>It is cheaper to  build a cluster using standard hardware than to rely on multiprocessor machines.</a:t>
            </a:r>
          </a:p>
          <a:p>
            <a:pPr lvl="2"/>
            <a:r>
              <a:rPr lang="en-US" altLang="zh-CN" sz="1500" dirty="0">
                <a:ea typeface="楷体_GB2312" pitchFamily="49" charset="-122"/>
              </a:rPr>
              <a:t>Extending a cluster by adding extra servers can be done during operation and hence is less disruptive than plugging in another CPU board.</a:t>
            </a: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6</a:t>
            </a:fld>
            <a:endParaRPr lang="zh-CN" altLang="en-US" dirty="0"/>
          </a:p>
        </p:txBody>
      </p:sp>
    </p:spTree>
    <p:extLst>
      <p:ext uri="{BB962C8B-B14F-4D97-AF65-F5344CB8AC3E}">
        <p14:creationId xmlns:p14="http://schemas.microsoft.com/office/powerpoint/2010/main" val="7640892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Load balancing and Failover</a:t>
            </a:r>
            <a:endParaRPr lang="zh-CN" altLang="en-US" dirty="0"/>
          </a:p>
        </p:txBody>
      </p:sp>
      <p:sp>
        <p:nvSpPr>
          <p:cNvPr id="3" name="内容占位符 2"/>
          <p:cNvSpPr>
            <a:spLocks noGrp="1"/>
          </p:cNvSpPr>
          <p:nvPr>
            <p:ph idx="1"/>
          </p:nvPr>
        </p:nvSpPr>
        <p:spPr/>
        <p:txBody>
          <a:bodyPr>
            <a:normAutofit/>
          </a:bodyPr>
          <a:lstStyle/>
          <a:p>
            <a:r>
              <a:rPr lang="en-US" altLang="zh-CN" sz="1350" dirty="0">
                <a:ea typeface="楷体_GB2312" pitchFamily="49" charset="-122"/>
              </a:rPr>
              <a:t>Load balancing means distributing the requests among cluster nodes to optimize the performance of the whole system.</a:t>
            </a:r>
          </a:p>
          <a:p>
            <a:pPr lvl="1"/>
            <a:r>
              <a:rPr lang="en-US" altLang="zh-CN" sz="1350" dirty="0">
                <a:ea typeface="楷体_GB2312" pitchFamily="49" charset="-122"/>
              </a:rPr>
              <a:t>The algorithm that the load balancer uses to decide which target node to pick for a request can be </a:t>
            </a:r>
            <a:r>
              <a:rPr lang="en-US" altLang="zh-CN" sz="1350" dirty="0">
                <a:solidFill>
                  <a:srgbClr val="FF0000"/>
                </a:solidFill>
                <a:ea typeface="楷体_GB2312" pitchFamily="49" charset="-122"/>
              </a:rPr>
              <a:t>systematic</a:t>
            </a:r>
            <a:r>
              <a:rPr lang="en-US" altLang="zh-CN" sz="1350" dirty="0">
                <a:ea typeface="楷体_GB2312" pitchFamily="49" charset="-122"/>
              </a:rPr>
              <a:t> or </a:t>
            </a:r>
            <a:r>
              <a:rPr lang="en-US" altLang="zh-CN" sz="1350" dirty="0">
                <a:solidFill>
                  <a:srgbClr val="FF0000"/>
                </a:solidFill>
                <a:ea typeface="楷体_GB2312" pitchFamily="49" charset="-122"/>
              </a:rPr>
              <a:t>random</a:t>
            </a:r>
            <a:r>
              <a:rPr lang="en-US" altLang="zh-CN" sz="1350" dirty="0">
                <a:ea typeface="楷体_GB2312" pitchFamily="49" charset="-122"/>
              </a:rPr>
              <a:t>.</a:t>
            </a:r>
          </a:p>
          <a:p>
            <a:pPr lvl="1"/>
            <a:r>
              <a:rPr lang="en-US" altLang="zh-CN" sz="1350" dirty="0">
                <a:ea typeface="楷体_GB2312" pitchFamily="49" charset="-122"/>
              </a:rPr>
              <a:t>Alternatively, the load balancer could try to monitor the load on the different nodes in the cluster and pick node that appears </a:t>
            </a:r>
            <a:r>
              <a:rPr lang="en-US" altLang="zh-CN" sz="1350" dirty="0">
                <a:solidFill>
                  <a:srgbClr val="FF0000"/>
                </a:solidFill>
                <a:ea typeface="楷体_GB2312" pitchFamily="49" charset="-122"/>
              </a:rPr>
              <a:t>less loaded </a:t>
            </a:r>
            <a:r>
              <a:rPr lang="en-US" altLang="zh-CN" sz="1350" dirty="0">
                <a:ea typeface="楷体_GB2312" pitchFamily="49" charset="-122"/>
              </a:rPr>
              <a:t>than others.</a:t>
            </a:r>
          </a:p>
          <a:p>
            <a:pPr lvl="1"/>
            <a:endParaRPr lang="en-US" altLang="zh-CN" sz="1350" dirty="0">
              <a:ea typeface="楷体_GB2312" pitchFamily="49" charset="-122"/>
            </a:endParaRPr>
          </a:p>
          <a:p>
            <a:r>
              <a:rPr lang="en-US" altLang="zh-CN" sz="1350" dirty="0">
                <a:ea typeface="楷体_GB2312" pitchFamily="49" charset="-122"/>
              </a:rPr>
              <a:t>An important feature for Web load balancers is </a:t>
            </a:r>
            <a:r>
              <a:rPr lang="en-US" altLang="zh-CN" sz="1350" dirty="0">
                <a:solidFill>
                  <a:srgbClr val="FF0000"/>
                </a:solidFill>
                <a:ea typeface="楷体_GB2312" pitchFamily="49" charset="-122"/>
              </a:rPr>
              <a:t>session stickiness</a:t>
            </a:r>
            <a:r>
              <a:rPr lang="en-US" altLang="zh-CN" sz="1350" dirty="0">
                <a:ea typeface="楷体_GB2312" pitchFamily="49" charset="-122"/>
              </a:rPr>
              <a:t>, which means that all requests in a client’s session are directed to the same server.</a:t>
            </a: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7</a:t>
            </a:fld>
            <a:endParaRPr lang="zh-CN" alt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057805"/>
            <a:ext cx="3314700" cy="1507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5338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Load balancing and Failover</a:t>
            </a:r>
            <a:endParaRPr lang="zh-CN" altLang="en-US" dirty="0"/>
          </a:p>
        </p:txBody>
      </p:sp>
      <p:sp>
        <p:nvSpPr>
          <p:cNvPr id="3" name="内容占位符 2"/>
          <p:cNvSpPr>
            <a:spLocks noGrp="1"/>
          </p:cNvSpPr>
          <p:nvPr>
            <p:ph idx="1"/>
          </p:nvPr>
        </p:nvSpPr>
        <p:spPr/>
        <p:txBody>
          <a:bodyPr>
            <a:normAutofit/>
          </a:bodyPr>
          <a:lstStyle/>
          <a:p>
            <a:r>
              <a:rPr lang="en-US" altLang="zh-CN" sz="1500" dirty="0">
                <a:ea typeface="楷体_GB2312" pitchFamily="49" charset="-122"/>
              </a:rPr>
              <a:t>For a cluster to provide higher availability to clients that a single server, the cluster must be able to failover from a primary server to another, secondary server when failures occur.</a:t>
            </a:r>
          </a:p>
          <a:p>
            <a:pPr lvl="1"/>
            <a:r>
              <a:rPr lang="en-US" altLang="zh-CN" sz="1350" dirty="0">
                <a:solidFill>
                  <a:srgbClr val="FF0000"/>
                </a:solidFill>
                <a:ea typeface="楷体_GB2312" pitchFamily="49" charset="-122"/>
              </a:rPr>
              <a:t>Request-level failover</a:t>
            </a:r>
            <a:r>
              <a:rPr lang="en-US" altLang="zh-CN" sz="1350" dirty="0">
                <a:ea typeface="楷体_GB2312" pitchFamily="49" charset="-122"/>
              </a:rPr>
              <a:t>. It occurs when a request that is directed to one node for servicing cannot be serviced and is subsequently redirected to another node.</a:t>
            </a:r>
          </a:p>
          <a:p>
            <a:pPr lvl="1"/>
            <a:r>
              <a:rPr lang="en-US" altLang="zh-CN" sz="1350" dirty="0">
                <a:solidFill>
                  <a:srgbClr val="FF0000"/>
                </a:solidFill>
                <a:ea typeface="楷体_GB2312" pitchFamily="49" charset="-122"/>
              </a:rPr>
              <a:t>Session failover</a:t>
            </a:r>
            <a:r>
              <a:rPr lang="en-US" altLang="zh-CN" sz="1350" dirty="0">
                <a:ea typeface="楷体_GB2312" pitchFamily="49" charset="-122"/>
              </a:rPr>
              <a:t>. If session state is shared between clients and servers, request-level failover may not be sufficient to continue operations. In this case, the session state must also be reconstructed at server node.</a:t>
            </a: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8</a:t>
            </a:fld>
            <a:endParaRPr lang="zh-CN" alt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111810"/>
            <a:ext cx="3896916" cy="160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9680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concept of </a:t>
            </a:r>
            <a:r>
              <a:rPr lang="en-US" altLang="zh-CN" dirty="0" err="1"/>
              <a:t>idempotence</a:t>
            </a:r>
            <a:endParaRPr lang="zh-CN" altLang="en-US" dirty="0"/>
          </a:p>
        </p:txBody>
      </p:sp>
      <p:sp>
        <p:nvSpPr>
          <p:cNvPr id="3" name="内容占位符 2"/>
          <p:cNvSpPr>
            <a:spLocks noGrp="1"/>
          </p:cNvSpPr>
          <p:nvPr>
            <p:ph idx="1"/>
          </p:nvPr>
        </p:nvSpPr>
        <p:spPr/>
        <p:txBody>
          <a:bodyPr>
            <a:normAutofit/>
          </a:bodyPr>
          <a:lstStyle/>
          <a:p>
            <a:r>
              <a:rPr lang="en-US" altLang="zh-CN" dirty="0">
                <a:ea typeface="楷体_GB2312" pitchFamily="49" charset="-122"/>
              </a:rPr>
              <a:t>An idempotent method is one that can be called repeatedly with the same </a:t>
            </a:r>
            <a:r>
              <a:rPr lang="en-US" altLang="zh-CN" dirty="0">
                <a:solidFill>
                  <a:srgbClr val="FF0000"/>
                </a:solidFill>
                <a:ea typeface="楷体_GB2312" pitchFamily="49" charset="-122"/>
              </a:rPr>
              <a:t>arguments</a:t>
            </a:r>
            <a:r>
              <a:rPr lang="en-US" altLang="zh-CN" dirty="0">
                <a:ea typeface="楷体_GB2312" pitchFamily="49" charset="-122"/>
              </a:rPr>
              <a:t> and achieves the same </a:t>
            </a:r>
            <a:r>
              <a:rPr lang="en-US" altLang="zh-CN" dirty="0">
                <a:solidFill>
                  <a:srgbClr val="FF0000"/>
                </a:solidFill>
                <a:ea typeface="楷体_GB2312" pitchFamily="49" charset="-122"/>
              </a:rPr>
              <a:t>results</a:t>
            </a:r>
            <a:r>
              <a:rPr lang="en-US" altLang="zh-CN" dirty="0">
                <a:ea typeface="楷体_GB2312" pitchFamily="49" charset="-122"/>
              </a:rPr>
              <a:t> each time.</a:t>
            </a:r>
            <a:endParaRPr lang="en-US" altLang="zh-CN" sz="1350" dirty="0">
              <a:ea typeface="楷体_GB2312" pitchFamily="49" charset="-122"/>
            </a:endParaRPr>
          </a:p>
          <a:p>
            <a:pPr lvl="1"/>
            <a:r>
              <a:rPr lang="en-US" altLang="zh-CN" sz="1350" dirty="0">
                <a:ea typeface="楷体_GB2312" pitchFamily="49" charset="-122"/>
              </a:rPr>
              <a:t>HTTP GET</a:t>
            </a:r>
          </a:p>
          <a:p>
            <a:pPr lvl="1"/>
            <a:r>
              <a:rPr lang="en-US" altLang="zh-CN" sz="1350" dirty="0">
                <a:ea typeface="楷体_GB2312" pitchFamily="49" charset="-122"/>
              </a:rPr>
              <a:t>Generally, any methods that alter a persistent store based on its current state are not idempotent, since two invocations of the same method will alter the persistent store twice.</a:t>
            </a:r>
          </a:p>
          <a:p>
            <a:endParaRPr lang="en-US" altLang="zh-CN" dirty="0">
              <a:ea typeface="楷体_GB2312" pitchFamily="49" charset="-122"/>
            </a:endParaRPr>
          </a:p>
          <a:p>
            <a:r>
              <a:rPr lang="en-US" altLang="zh-CN" dirty="0">
                <a:ea typeface="楷体_GB2312" pitchFamily="49" charset="-122"/>
              </a:rPr>
              <a:t>A failed request could have occurred at one of three points:</a:t>
            </a:r>
          </a:p>
          <a:p>
            <a:pPr lvl="1"/>
            <a:r>
              <a:rPr lang="en-US" altLang="zh-CN" sz="1350" dirty="0">
                <a:ea typeface="楷体_GB2312" pitchFamily="49" charset="-122"/>
              </a:rPr>
              <a:t>After the request has been initiated but before method invocation on the server has begun to execute.</a:t>
            </a:r>
          </a:p>
          <a:p>
            <a:pPr lvl="1"/>
            <a:r>
              <a:rPr lang="en-US" altLang="zh-CN" sz="1350" dirty="0">
                <a:ea typeface="楷体_GB2312" pitchFamily="49" charset="-122"/>
              </a:rPr>
              <a:t>After the method invocation on the server has begun to execute, but before the method has completed.</a:t>
            </a:r>
          </a:p>
          <a:p>
            <a:pPr lvl="1"/>
            <a:r>
              <a:rPr lang="en-US" altLang="zh-CN" sz="1350" dirty="0">
                <a:ea typeface="楷体_GB2312" pitchFamily="49" charset="-122"/>
              </a:rPr>
              <a:t>After the method invocation on the server has completed but before the response has been successfully transmitted to the remote client.</a:t>
            </a:r>
          </a:p>
          <a:p>
            <a:endParaRPr lang="en-US" altLang="zh-CN" dirty="0">
              <a:ea typeface="楷体_GB2312" pitchFamily="49"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9</a:t>
            </a:fld>
            <a:endParaRPr lang="zh-CN" altLang="en-US" dirty="0"/>
          </a:p>
        </p:txBody>
      </p:sp>
    </p:spTree>
    <p:extLst>
      <p:ext uri="{BB962C8B-B14F-4D97-AF65-F5344CB8AC3E}">
        <p14:creationId xmlns:p14="http://schemas.microsoft.com/office/powerpoint/2010/main" val="905208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61705</TotalTime>
  <Words>3887</Words>
  <Application>Microsoft Macintosh PowerPoint</Application>
  <PresentationFormat>全屏显示(16:9)</PresentationFormat>
  <Paragraphs>503</Paragraphs>
  <Slides>49</Slides>
  <Notes>22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49</vt:i4>
      </vt:variant>
    </vt:vector>
  </HeadingPairs>
  <TitlesOfParts>
    <vt:vector size="61" baseType="lpstr">
      <vt:lpstr>DengXian</vt:lpstr>
      <vt:lpstr>微软雅黑</vt:lpstr>
      <vt:lpstr>Liberation Mono</vt:lpstr>
      <vt:lpstr>Arial</vt:lpstr>
      <vt:lpstr>Calibri</vt:lpstr>
      <vt:lpstr>Cambria</vt:lpstr>
      <vt:lpstr>Consolas</vt:lpstr>
      <vt:lpstr>Menlo</vt:lpstr>
      <vt:lpstr>Open Sans</vt:lpstr>
      <vt:lpstr>Tahoma</vt:lpstr>
      <vt:lpstr>Times New Roman</vt:lpstr>
      <vt:lpstr>Office 主题​​</vt:lpstr>
      <vt:lpstr>Architecture of Enterprise Applications 21  Clustering </vt:lpstr>
      <vt:lpstr>Contents and Objectives</vt:lpstr>
      <vt:lpstr>Clustering</vt:lpstr>
      <vt:lpstr>Clustering</vt:lpstr>
      <vt:lpstr>Clustering</vt:lpstr>
      <vt:lpstr>Clustering</vt:lpstr>
      <vt:lpstr>Load balancing and Failover</vt:lpstr>
      <vt:lpstr>Load balancing and Failover</vt:lpstr>
      <vt:lpstr>The concept of idempotence</vt:lpstr>
      <vt:lpstr>nginx</vt:lpstr>
      <vt:lpstr>nginx</vt:lpstr>
      <vt:lpstr>nginx</vt:lpstr>
      <vt:lpstr>nginx</vt:lpstr>
      <vt:lpstr>nginx</vt:lpstr>
      <vt:lpstr>nginx</vt:lpstr>
      <vt:lpstr>nginx</vt:lpstr>
      <vt:lpstr>nginx</vt:lpstr>
      <vt:lpstr>nginx</vt:lpstr>
      <vt:lpstr>nginx</vt:lpstr>
      <vt:lpstr>Install and Run Nginx </vt:lpstr>
      <vt:lpstr>Configuration of Nginx </vt:lpstr>
      <vt:lpstr>Prepare Two Spring Boot Projects</vt:lpstr>
      <vt:lpstr>Test Nginx</vt:lpstr>
      <vt:lpstr>MySQL InnoDB Cluster</vt:lpstr>
      <vt:lpstr>Deploying a Production InnoDB Cluster</vt:lpstr>
      <vt:lpstr>Deploying a New Production InnoDB Cluster</vt:lpstr>
      <vt:lpstr>Creating a Cluster</vt:lpstr>
      <vt:lpstr>Adding instance to a Cluster</vt:lpstr>
      <vt:lpstr>Adding instance to a Cluster</vt:lpstr>
      <vt:lpstr>Adding instance to a Cluster</vt:lpstr>
      <vt:lpstr>Adding instance to a Cluster</vt:lpstr>
      <vt:lpstr>Adding instance to a Cluster</vt:lpstr>
      <vt:lpstr>Monitoring InnoDB Cluster</vt:lpstr>
      <vt:lpstr>Monitoring InnoDB Cluster</vt:lpstr>
      <vt:lpstr>Working with Instances</vt:lpstr>
      <vt:lpstr>Working with Instances</vt:lpstr>
      <vt:lpstr>Working with Instances</vt:lpstr>
      <vt:lpstr>Working with Instances</vt:lpstr>
      <vt:lpstr>Working with InnoDB Cluster</vt:lpstr>
      <vt:lpstr>Working with InnoDB Cluster</vt:lpstr>
      <vt:lpstr>Working with InnoDB Cluster</vt:lpstr>
      <vt:lpstr>Working with InnoDB Cluster</vt:lpstr>
      <vt:lpstr>Configuring InnoDB Cluster</vt:lpstr>
      <vt:lpstr>Configuring InnoDB Cluster</vt:lpstr>
      <vt:lpstr>Configuring InnoDB Cluster</vt:lpstr>
      <vt:lpstr>Configuring InnoDB Cluster</vt:lpstr>
      <vt:lpstr>Configuring InnoDB Cluster</vt:lpstr>
      <vt:lpstr>References</vt:lpstr>
      <vt:lpstr>PowerPoint 演示文稿</vt:lpstr>
    </vt:vector>
  </TitlesOfParts>
  <Company>REINS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REINS PPT</dc:title>
  <dc:subject>REINS BLUE</dc:subject>
  <dc:creator>REINS</dc:creator>
  <cp:lastModifiedBy>haopeng chen</cp:lastModifiedBy>
  <cp:revision>1507</cp:revision>
  <cp:lastPrinted>2018-03-25T12:18:37Z</cp:lastPrinted>
  <dcterms:created xsi:type="dcterms:W3CDTF">2011-12-13T14:18:46Z</dcterms:created>
  <dcterms:modified xsi:type="dcterms:W3CDTF">2023-11-26T02:31:06Z</dcterms:modified>
</cp:coreProperties>
</file>