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70"/>
  </p:notesMasterIdLst>
  <p:sldIdLst>
    <p:sldId id="256" r:id="rId2"/>
    <p:sldId id="295" r:id="rId3"/>
    <p:sldId id="508" r:id="rId4"/>
    <p:sldId id="509" r:id="rId5"/>
    <p:sldId id="515" r:id="rId6"/>
    <p:sldId id="516" r:id="rId7"/>
    <p:sldId id="517" r:id="rId8"/>
    <p:sldId id="548" r:id="rId9"/>
    <p:sldId id="421" r:id="rId10"/>
    <p:sldId id="423" r:id="rId11"/>
    <p:sldId id="510" r:id="rId12"/>
    <p:sldId id="304" r:id="rId13"/>
    <p:sldId id="305" r:id="rId14"/>
    <p:sldId id="504" r:id="rId15"/>
    <p:sldId id="511" r:id="rId16"/>
    <p:sldId id="512" r:id="rId17"/>
    <p:sldId id="513" r:id="rId18"/>
    <p:sldId id="514" r:id="rId19"/>
    <p:sldId id="518" r:id="rId20"/>
    <p:sldId id="519" r:id="rId21"/>
    <p:sldId id="520" r:id="rId22"/>
    <p:sldId id="461" r:id="rId23"/>
    <p:sldId id="462" r:id="rId24"/>
    <p:sldId id="463" r:id="rId25"/>
    <p:sldId id="464" r:id="rId26"/>
    <p:sldId id="466" r:id="rId27"/>
    <p:sldId id="465" r:id="rId28"/>
    <p:sldId id="522" r:id="rId29"/>
    <p:sldId id="469" r:id="rId30"/>
    <p:sldId id="467" r:id="rId31"/>
    <p:sldId id="471" r:id="rId32"/>
    <p:sldId id="470" r:id="rId33"/>
    <p:sldId id="473" r:id="rId34"/>
    <p:sldId id="472" r:id="rId35"/>
    <p:sldId id="474" r:id="rId36"/>
    <p:sldId id="484" r:id="rId37"/>
    <p:sldId id="523" r:id="rId38"/>
    <p:sldId id="524" r:id="rId39"/>
    <p:sldId id="525" r:id="rId40"/>
    <p:sldId id="526" r:id="rId41"/>
    <p:sldId id="527" r:id="rId42"/>
    <p:sldId id="528" r:id="rId43"/>
    <p:sldId id="529" r:id="rId44"/>
    <p:sldId id="530" r:id="rId45"/>
    <p:sldId id="531" r:id="rId46"/>
    <p:sldId id="532" r:id="rId47"/>
    <p:sldId id="533" r:id="rId48"/>
    <p:sldId id="534" r:id="rId49"/>
    <p:sldId id="535" r:id="rId50"/>
    <p:sldId id="536" r:id="rId51"/>
    <p:sldId id="537" r:id="rId52"/>
    <p:sldId id="538" r:id="rId53"/>
    <p:sldId id="539" r:id="rId54"/>
    <p:sldId id="540" r:id="rId55"/>
    <p:sldId id="541" r:id="rId56"/>
    <p:sldId id="542" r:id="rId57"/>
    <p:sldId id="543" r:id="rId58"/>
    <p:sldId id="544" r:id="rId59"/>
    <p:sldId id="545" r:id="rId60"/>
    <p:sldId id="546" r:id="rId61"/>
    <p:sldId id="306" r:id="rId62"/>
    <p:sldId id="307" r:id="rId63"/>
    <p:sldId id="485" r:id="rId64"/>
    <p:sldId id="486" r:id="rId65"/>
    <p:sldId id="488" r:id="rId66"/>
    <p:sldId id="487" r:id="rId67"/>
    <p:sldId id="397" r:id="rId68"/>
    <p:sldId id="259" r:id="rId6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DBD8CF"/>
    <a:srgbClr val="C9C8B7"/>
    <a:srgbClr val="B9B799"/>
    <a:srgbClr val="A2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8" autoAdjust="0"/>
    <p:restoredTop sz="88569" autoAdjust="0"/>
  </p:normalViewPr>
  <p:slideViewPr>
    <p:cSldViewPr>
      <p:cViewPr varScale="1">
        <p:scale>
          <a:sx n="140" d="100"/>
          <a:sy n="140" d="100"/>
        </p:scale>
        <p:origin x="1112" y="17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1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0D2F6-41A1-4FB9-8DEA-0C65FD35AB0D}" type="datetimeFigureOut">
              <a:rPr lang="zh-CN" altLang="en-US" smtClean="0"/>
              <a:t>2022/12/24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221B5-E10A-485A-AB8F-213CB661A8F5}" type="slidenum">
              <a:rPr lang="zh-CN" altLang="en-US" smtClean="0"/>
              <a:t>‹#›</a:t>
            </a:fld>
            <a:endParaRPr lang="zh-CN" altLang="en-US"/>
          </a:p>
        </p:txBody>
      </p:sp>
    </p:spTree>
    <p:extLst>
      <p:ext uri="{BB962C8B-B14F-4D97-AF65-F5344CB8AC3E}">
        <p14:creationId xmlns:p14="http://schemas.microsoft.com/office/powerpoint/2010/main" val="165787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2</a:t>
            </a:fld>
            <a:endParaRPr lang="zh-CN" altLang="en-US"/>
          </a:p>
        </p:txBody>
      </p:sp>
    </p:spTree>
    <p:extLst>
      <p:ext uri="{BB962C8B-B14F-4D97-AF65-F5344CB8AC3E}">
        <p14:creationId xmlns:p14="http://schemas.microsoft.com/office/powerpoint/2010/main" val="801873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65</a:t>
            </a:fld>
            <a:endParaRPr lang="zh-CN" altLang="en-US"/>
          </a:p>
        </p:txBody>
      </p:sp>
    </p:spTree>
    <p:extLst>
      <p:ext uri="{BB962C8B-B14F-4D97-AF65-F5344CB8AC3E}">
        <p14:creationId xmlns:p14="http://schemas.microsoft.com/office/powerpoint/2010/main" val="2122064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66</a:t>
            </a:fld>
            <a:endParaRPr lang="zh-CN" altLang="en-US"/>
          </a:p>
        </p:txBody>
      </p:sp>
    </p:spTree>
    <p:extLst>
      <p:ext uri="{BB962C8B-B14F-4D97-AF65-F5344CB8AC3E}">
        <p14:creationId xmlns:p14="http://schemas.microsoft.com/office/powerpoint/2010/main" val="282223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br>
              <a:rPr lang="en-US"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19</a:t>
            </a:fld>
            <a:endParaRPr lang="zh-CN" altLang="en-US"/>
          </a:p>
        </p:txBody>
      </p:sp>
    </p:spTree>
    <p:extLst>
      <p:ext uri="{BB962C8B-B14F-4D97-AF65-F5344CB8AC3E}">
        <p14:creationId xmlns:p14="http://schemas.microsoft.com/office/powerpoint/2010/main" val="3357957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br>
              <a:rPr lang="en-US"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20</a:t>
            </a:fld>
            <a:endParaRPr lang="zh-CN" altLang="en-US"/>
          </a:p>
        </p:txBody>
      </p:sp>
    </p:spTree>
    <p:extLst>
      <p:ext uri="{BB962C8B-B14F-4D97-AF65-F5344CB8AC3E}">
        <p14:creationId xmlns:p14="http://schemas.microsoft.com/office/powerpoint/2010/main" val="594949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21</a:t>
            </a:fld>
            <a:endParaRPr lang="zh-CN" altLang="en-US"/>
          </a:p>
        </p:txBody>
      </p:sp>
    </p:spTree>
    <p:extLst>
      <p:ext uri="{BB962C8B-B14F-4D97-AF65-F5344CB8AC3E}">
        <p14:creationId xmlns:p14="http://schemas.microsoft.com/office/powerpoint/2010/main" val="784131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48</a:t>
            </a:fld>
            <a:endParaRPr lang="zh-CN" altLang="en-US"/>
          </a:p>
        </p:txBody>
      </p:sp>
    </p:spTree>
    <p:extLst>
      <p:ext uri="{BB962C8B-B14F-4D97-AF65-F5344CB8AC3E}">
        <p14:creationId xmlns:p14="http://schemas.microsoft.com/office/powerpoint/2010/main" val="3685457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50</a:t>
            </a:fld>
            <a:endParaRPr lang="zh-CN" altLang="en-US"/>
          </a:p>
        </p:txBody>
      </p:sp>
    </p:spTree>
    <p:extLst>
      <p:ext uri="{BB962C8B-B14F-4D97-AF65-F5344CB8AC3E}">
        <p14:creationId xmlns:p14="http://schemas.microsoft.com/office/powerpoint/2010/main" val="3632378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A86C3B-8B76-4B78-BE9E-D965E7F15899}" type="slidenum">
              <a:rPr lang="zh-CN" altLang="en-US" smtClean="0"/>
              <a:t>62</a:t>
            </a:fld>
            <a:endParaRPr lang="zh-CN" altLang="en-US"/>
          </a:p>
        </p:txBody>
      </p:sp>
    </p:spTree>
    <p:extLst>
      <p:ext uri="{BB962C8B-B14F-4D97-AF65-F5344CB8AC3E}">
        <p14:creationId xmlns:p14="http://schemas.microsoft.com/office/powerpoint/2010/main" val="3204435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63</a:t>
            </a:fld>
            <a:endParaRPr lang="zh-CN" altLang="en-US"/>
          </a:p>
        </p:txBody>
      </p:sp>
    </p:spTree>
    <p:extLst>
      <p:ext uri="{BB962C8B-B14F-4D97-AF65-F5344CB8AC3E}">
        <p14:creationId xmlns:p14="http://schemas.microsoft.com/office/powerpoint/2010/main" val="1745323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64</a:t>
            </a:fld>
            <a:endParaRPr lang="zh-CN" altLang="en-US"/>
          </a:p>
        </p:txBody>
      </p:sp>
    </p:spTree>
    <p:extLst>
      <p:ext uri="{BB962C8B-B14F-4D97-AF65-F5344CB8AC3E}">
        <p14:creationId xmlns:p14="http://schemas.microsoft.com/office/powerpoint/2010/main" val="66476962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单圆角矩形 6"/>
          <p:cNvSpPr/>
          <p:nvPr userDrawn="1"/>
        </p:nvSpPr>
        <p:spPr>
          <a:xfrm>
            <a:off x="-34456" y="1059582"/>
            <a:ext cx="6084168" cy="1982405"/>
          </a:xfrm>
          <a:prstGeom prst="round1Rect">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17460" y="1271653"/>
            <a:ext cx="5490645" cy="1558265"/>
          </a:xfrm>
        </p:spPr>
        <p:txBody>
          <a:bodyPr anchor="ctr"/>
          <a:lstStyle>
            <a:lvl1pPr algn="l">
              <a:defRPr sz="4050" b="0" baseline="0">
                <a:effectLst>
                  <a:outerShdw blurRad="38100" dist="38100" dir="2700000" algn="tl">
                    <a:srgbClr val="000000">
                      <a:alpha val="43137"/>
                    </a:srgbClr>
                  </a:outerShdw>
                </a:effectLst>
              </a:defRPr>
            </a:lvl1pPr>
          </a:lstStyle>
          <a:p>
            <a:r>
              <a:rPr lang="zh-CN" altLang="en-US" dirty="0"/>
              <a:t>单击此处编辑母版标题样式</a:t>
            </a:r>
          </a:p>
        </p:txBody>
      </p:sp>
    </p:spTree>
    <p:extLst>
      <p:ext uri="{BB962C8B-B14F-4D97-AF65-F5344CB8AC3E}">
        <p14:creationId xmlns:p14="http://schemas.microsoft.com/office/powerpoint/2010/main" val="2891319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圆角矩形 6"/>
          <p:cNvSpPr/>
          <p:nvPr userDrawn="1"/>
        </p:nvSpPr>
        <p:spPr>
          <a:xfrm>
            <a:off x="571472" y="589345"/>
            <a:ext cx="8143932" cy="1982405"/>
          </a:xfrm>
          <a:prstGeom prst="roundRect">
            <a:avLst>
              <a:gd name="adj" fmla="val 6209"/>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757238" y="735546"/>
            <a:ext cx="7772400" cy="1674186"/>
          </a:xfrm>
        </p:spPr>
        <p:txBody>
          <a:bodyPr anchor="t"/>
          <a:lstStyle>
            <a:lvl1pPr algn="ctr">
              <a:defRPr sz="2100" b="0" baseline="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副标题 2"/>
          <p:cNvSpPr>
            <a:spLocks noGrp="1"/>
          </p:cNvSpPr>
          <p:nvPr>
            <p:ph type="subTitle" idx="1"/>
          </p:nvPr>
        </p:nvSpPr>
        <p:spPr>
          <a:xfrm>
            <a:off x="1443038" y="2895786"/>
            <a:ext cx="6400800" cy="1404156"/>
          </a:xfrm>
        </p:spPr>
        <p:txBody>
          <a:bodyPr anchor="t">
            <a:normAutofit/>
          </a:bodyPr>
          <a:lstStyle>
            <a:lvl1pPr marL="0" indent="0" algn="ctr">
              <a:buNone/>
              <a:defRPr sz="1200" baseline="0">
                <a:solidFill>
                  <a:schemeClr val="tx1"/>
                </a:solidFill>
                <a:latin typeface="Cambria"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a:t>单击此处编辑母版副标题样式</a:t>
            </a:r>
          </a:p>
        </p:txBody>
      </p:sp>
      <p:sp>
        <p:nvSpPr>
          <p:cNvPr id="14" name="矩形 13"/>
          <p:cNvSpPr/>
          <p:nvPr userDrawn="1"/>
        </p:nvSpPr>
        <p:spPr>
          <a:xfrm>
            <a:off x="-36512" y="4948014"/>
            <a:ext cx="9216000" cy="216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684418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2526728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10"/>
          </p:nvPr>
        </p:nvSpPr>
        <p:spPr/>
        <p:txBody>
          <a:bodyPr/>
          <a:lstStyle/>
          <a:p>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3164611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日期占位符 8"/>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1533399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3137855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流程图: 延期 21"/>
          <p:cNvSpPr/>
          <p:nvPr userDrawn="1"/>
        </p:nvSpPr>
        <p:spPr>
          <a:xfrm rot="16200000">
            <a:off x="4420251" y="419751"/>
            <a:ext cx="303498" cy="9144000"/>
          </a:xfrm>
          <a:prstGeom prst="flowChartDelay">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0" name="矩形 19"/>
          <p:cNvSpPr/>
          <p:nvPr userDrawn="1"/>
        </p:nvSpPr>
        <p:spPr>
          <a:xfrm>
            <a:off x="0" y="0"/>
            <a:ext cx="9144000" cy="594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107504" y="105708"/>
            <a:ext cx="6817128" cy="413814"/>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107504" y="845073"/>
            <a:ext cx="8784976" cy="394092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07504" y="4948014"/>
            <a:ext cx="2026096" cy="189000"/>
          </a:xfrm>
          <a:prstGeom prst="rect">
            <a:avLst/>
          </a:prstGeom>
        </p:spPr>
        <p:txBody>
          <a:bodyPr vert="horz" lIns="91440" tIns="45720" rIns="91440" bIns="45720" rtlCol="0" anchor="ctr"/>
          <a:lstStyle>
            <a:lvl1pPr algn="l">
              <a:defRPr sz="900" baseline="0">
                <a:solidFill>
                  <a:schemeClr val="tx1">
                    <a:tint val="75000"/>
                  </a:schemeClr>
                </a:solidFill>
                <a:latin typeface="Tahoma" pitchFamily="34" charset="0"/>
                <a:ea typeface="新宋体" pitchFamily="49" charset="-122"/>
              </a:defRPr>
            </a:lvl1pPr>
          </a:lstStyle>
          <a:p>
            <a:endParaRPr lang="zh-CN" altLang="en-US" dirty="0"/>
          </a:p>
        </p:txBody>
      </p:sp>
      <p:sp>
        <p:nvSpPr>
          <p:cNvPr id="5" name="页脚占位符 4"/>
          <p:cNvSpPr>
            <a:spLocks noGrp="1"/>
          </p:cNvSpPr>
          <p:nvPr>
            <p:ph type="ftr" sz="quarter" idx="3"/>
          </p:nvPr>
        </p:nvSpPr>
        <p:spPr>
          <a:xfrm>
            <a:off x="6012160" y="4925087"/>
            <a:ext cx="2895600" cy="195486"/>
          </a:xfrm>
          <a:prstGeom prst="rect">
            <a:avLst/>
          </a:prstGeom>
        </p:spPr>
        <p:txBody>
          <a:bodyPr vert="horz" lIns="91440" tIns="45720" rIns="91440" bIns="45720" rtlCol="0" anchor="ctr"/>
          <a:lstStyle>
            <a:lvl1pPr algn="ctr">
              <a:defRPr sz="900" baseline="0">
                <a:solidFill>
                  <a:schemeClr val="tx1">
                    <a:tint val="75000"/>
                  </a:schemeClr>
                </a:solidFill>
                <a:latin typeface="Tahoma" pitchFamily="34" charset="0"/>
                <a:ea typeface="微软雅黑" pitchFamily="34" charset="-122"/>
              </a:defRPr>
            </a:lvl1pPr>
          </a:lstStyle>
          <a:p>
            <a:endParaRPr lang="zh-CN" altLang="en-US" dirty="0"/>
          </a:p>
        </p:txBody>
      </p:sp>
      <p:pic>
        <p:nvPicPr>
          <p:cNvPr id="1026" name="Picture 2" descr="C:\Users\Administrator\Desktop\REINS.png"/>
          <p:cNvPicPr>
            <a:picLocks noChangeAspect="1" noChangeArrowheads="1"/>
          </p:cNvPicPr>
          <p:nvPr userDrawn="1"/>
        </p:nvPicPr>
        <p:blipFill>
          <a:blip r:embed="rId8">
            <a:biLevel thresh="25000"/>
            <a:extLst>
              <a:ext uri="{28A0092B-C50C-407E-A947-70E740481C1C}">
                <a14:useLocalDpi xmlns:a14="http://schemas.microsoft.com/office/drawing/2010/main" val="0"/>
              </a:ext>
            </a:extLst>
          </a:blip>
          <a:srcRect/>
          <a:stretch>
            <a:fillRect/>
          </a:stretch>
        </p:blipFill>
        <p:spPr bwMode="auto">
          <a:xfrm>
            <a:off x="7344816" y="56257"/>
            <a:ext cx="1691680" cy="355253"/>
          </a:xfrm>
          <a:prstGeom prst="rect">
            <a:avLst/>
          </a:prstGeom>
          <a:noFill/>
          <a:ln w="9525">
            <a:noFill/>
            <a:prstDash val="soli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8" name="TextBox 27"/>
          <p:cNvSpPr txBox="1"/>
          <p:nvPr userDrawn="1"/>
        </p:nvSpPr>
        <p:spPr>
          <a:xfrm>
            <a:off x="6876256" y="400404"/>
            <a:ext cx="2232248" cy="19620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675" dirty="0" err="1">
                <a:solidFill>
                  <a:schemeClr val="bg1"/>
                </a:solidFill>
                <a:effectLst/>
                <a:latin typeface="Cambria" pitchFamily="18" charset="0"/>
              </a:rPr>
              <a:t>REliable</a:t>
            </a:r>
            <a:r>
              <a:rPr lang="en-US" altLang="zh-CN" sz="675" dirty="0">
                <a:solidFill>
                  <a:schemeClr val="bg1"/>
                </a:solidFill>
                <a:effectLst/>
                <a:latin typeface="Cambria" pitchFamily="18" charset="0"/>
              </a:rPr>
              <a:t>, </a:t>
            </a:r>
            <a:r>
              <a:rPr lang="en-US" altLang="zh-CN" sz="675" dirty="0" err="1">
                <a:solidFill>
                  <a:schemeClr val="bg1"/>
                </a:solidFill>
                <a:effectLst/>
                <a:latin typeface="Cambria" pitchFamily="18" charset="0"/>
              </a:rPr>
              <a:t>INtelligent</a:t>
            </a:r>
            <a:r>
              <a:rPr lang="en-US" altLang="zh-CN" sz="675" baseline="0" dirty="0">
                <a:solidFill>
                  <a:schemeClr val="bg1"/>
                </a:solidFill>
                <a:effectLst/>
                <a:latin typeface="Cambria" pitchFamily="18" charset="0"/>
              </a:rPr>
              <a:t> &amp; Scalable Systems</a:t>
            </a:r>
            <a:endParaRPr lang="zh-CN" altLang="en-US" sz="675" dirty="0">
              <a:solidFill>
                <a:schemeClr val="bg1"/>
              </a:solidFill>
              <a:effectLst/>
              <a:latin typeface="Cambria" pitchFamily="18" charset="0"/>
            </a:endParaRPr>
          </a:p>
        </p:txBody>
      </p:sp>
      <p:sp>
        <p:nvSpPr>
          <p:cNvPr id="31" name="矩形 30"/>
          <p:cNvSpPr/>
          <p:nvPr userDrawn="1"/>
        </p:nvSpPr>
        <p:spPr>
          <a:xfrm>
            <a:off x="6191250" y="575073"/>
            <a:ext cx="29527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600" dirty="0">
                <a:latin typeface="微软雅黑" pitchFamily="34" charset="-122"/>
                <a:ea typeface="微软雅黑" pitchFamily="34" charset="-122"/>
              </a:rPr>
              <a:t>                               </a:t>
            </a:r>
            <a:endParaRPr lang="zh-CN" altLang="en-US" sz="600" dirty="0">
              <a:solidFill>
                <a:schemeClr val="bg1"/>
              </a:solidFill>
              <a:effectLst/>
              <a:latin typeface="Cambria" pitchFamily="18" charset="0"/>
            </a:endParaRPr>
          </a:p>
        </p:txBody>
      </p:sp>
      <p:sp>
        <p:nvSpPr>
          <p:cNvPr id="32" name="矩形 31"/>
          <p:cNvSpPr/>
          <p:nvPr userDrawn="1"/>
        </p:nvSpPr>
        <p:spPr>
          <a:xfrm>
            <a:off x="4643438" y="575073"/>
            <a:ext cx="16192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3" name="矩形 32"/>
          <p:cNvSpPr/>
          <p:nvPr userDrawn="1"/>
        </p:nvSpPr>
        <p:spPr>
          <a:xfrm>
            <a:off x="3286125" y="575073"/>
            <a:ext cx="14033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4" name="矩形 33"/>
          <p:cNvSpPr/>
          <p:nvPr userDrawn="1"/>
        </p:nvSpPr>
        <p:spPr>
          <a:xfrm>
            <a:off x="2143125" y="575073"/>
            <a:ext cx="11874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5" name="矩形 34"/>
          <p:cNvSpPr/>
          <p:nvPr userDrawn="1"/>
        </p:nvSpPr>
        <p:spPr>
          <a:xfrm>
            <a:off x="1214438" y="575073"/>
            <a:ext cx="9715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6" name="矩形 35"/>
          <p:cNvSpPr/>
          <p:nvPr userDrawn="1"/>
        </p:nvSpPr>
        <p:spPr>
          <a:xfrm>
            <a:off x="500063" y="575073"/>
            <a:ext cx="7556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7" name="矩形 36"/>
          <p:cNvSpPr/>
          <p:nvPr userDrawn="1"/>
        </p:nvSpPr>
        <p:spPr>
          <a:xfrm>
            <a:off x="0" y="573882"/>
            <a:ext cx="539750" cy="1083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6" name="灯片编号占位符 5"/>
          <p:cNvSpPr>
            <a:spLocks noGrp="1"/>
          </p:cNvSpPr>
          <p:nvPr>
            <p:ph type="sldNum" sz="quarter" idx="4"/>
          </p:nvPr>
        </p:nvSpPr>
        <p:spPr>
          <a:xfrm>
            <a:off x="4067944" y="4894009"/>
            <a:ext cx="1008112" cy="234173"/>
          </a:xfrm>
          <a:prstGeom prst="rect">
            <a:avLst/>
          </a:prstGeom>
        </p:spPr>
        <p:txBody>
          <a:bodyPr vert="horz" lIns="91440" tIns="45720" rIns="91440" bIns="45720" rtlCol="0" anchor="ctr"/>
          <a:lstStyle>
            <a:lvl1pPr algn="ctr">
              <a:defRPr sz="1050" b="1" baseline="0">
                <a:solidFill>
                  <a:schemeClr val="bg1"/>
                </a:solidFill>
                <a:latin typeface="Tahoma" pitchFamily="34" charset="0"/>
                <a:ea typeface="微软雅黑" pitchFamily="34" charset="-122"/>
              </a:defRPr>
            </a:lvl1p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929226096"/>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50"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85800" rtl="0" eaLnBrk="1" latinLnBrk="0" hangingPunct="1">
        <a:spcBef>
          <a:spcPct val="0"/>
        </a:spcBef>
        <a:buNone/>
        <a:defRPr sz="2400" b="0" kern="1200" baseline="0">
          <a:solidFill>
            <a:schemeClr val="bg1"/>
          </a:solidFill>
          <a:effectLst>
            <a:outerShdw blurRad="38100" dist="38100" dir="2700000" algn="tl">
              <a:srgbClr val="000000">
                <a:alpha val="43137"/>
              </a:srgbClr>
            </a:outerShdw>
          </a:effectLst>
          <a:latin typeface="Tahoma" pitchFamily="34" charset="0"/>
          <a:ea typeface="微软雅黑" pitchFamily="34" charset="-122"/>
          <a:cs typeface="Tahoma" pitchFamily="34" charset="0"/>
        </a:defRPr>
      </a:lvl1pPr>
    </p:titleStyle>
    <p:body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reins.se.sjtu.edu.cn/~chenhp"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www.ncdc.noaa.gov/"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hyperlink" Target="https://hadoop.apache.org/"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hadoop.apache.org/docs/stable/api/org/apache/hadoop/mapreduce/Mapper.html" TargetMode="External"/><Relationship Id="rId2" Type="http://schemas.openxmlformats.org/officeDocument/2006/relationships/hyperlink" Target="https://hadoop.apache.org/docs/stable/api/org/apache/hadoop/mapreduce/Job.html"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hadoop.apache.org/docs/stable/api/org/apache/hadoop/mapreduce/Job.html"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hadoop.apache.org/docs/stable/api/org/apache/hadoop/mapreduce/Reducer.html" TargetMode="External"/><Relationship Id="rId2" Type="http://schemas.openxmlformats.org/officeDocument/2006/relationships/hyperlink" Target="https://hadoop.apache.org/docs/stable/api/org/apache/hadoop/mapreduce/Job.html"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hadoop.apache.org/docs/stable/api/org/apache/hadoop/fs/FileSystem.html" TargetMode="External"/><Relationship Id="rId2" Type="http://schemas.openxmlformats.org/officeDocument/2006/relationships/hyperlink" Target="https://hadoop.apache.org/docs/stable/api/org/apache/hadoop/mapreduce/Job.html"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hadoop.apache.org/docs/stable/api/org/apache/hadoop/mapreduce/Partitioner.html" TargetMode="External"/><Relationship Id="rId2" Type="http://schemas.openxmlformats.org/officeDocument/2006/relationships/hyperlink" Target="https://hadoop.apache.org/docs/stable/api/org/apache/hadoop/mapreduce/lib/output/FileOutputFormat.html" TargetMode="External"/><Relationship Id="rId1" Type="http://schemas.openxmlformats.org/officeDocument/2006/relationships/slideLayout" Target="../slideLayouts/slideLayout3.xml"/><Relationship Id="rId4" Type="http://schemas.openxmlformats.org/officeDocument/2006/relationships/hyperlink" Target="https://hadoop.apache.org/docs/stable/api/org/apache/hadoop/mapreduce/lib/partition/HashPartitioner.html"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hadoop.apache.org/docs/stable/api/org/apache/hadoop/conf/Configuration.html" TargetMode="External"/><Relationship Id="rId2" Type="http://schemas.openxmlformats.org/officeDocument/2006/relationships/hyperlink" Target="https://hadoop.apache.org/docs/stable/api/org/apache/hadoop/mapreduce/Job.html"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hyperlink" Target="https://hadoop.apache.org/docs/stable/api/org/apache/hadoop/mapreduce/Job.html" TargetMode="Externa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s://hadoop.apache.org/docs/stable/api/org/apache/hadoop/mapreduce/lib/input/TextInputFormat.html" TargetMode="External"/><Relationship Id="rId2" Type="http://schemas.openxmlformats.org/officeDocument/2006/relationships/hyperlink" Target="https://hadoop.apache.org/docs/stable/api/org/apache/hadoop/mapreduce/InputFormat.html"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hadoop.apache.org/docs/stable/api/org/apache/hadoop/mapreduce/lib/input/FileSplit.html" TargetMode="External"/><Relationship Id="rId2" Type="http://schemas.openxmlformats.org/officeDocument/2006/relationships/hyperlink" Target="https://hadoop.apache.org/docs/stable/api/org/apache/hadoop/mapreduce/InputSplit.html" TargetMode="Externa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hyperlink" Target="https://hadoop.apache.org/docs/stable/api/org/apache/hadoop/mapreduce/RecordReader.html"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hyperlink" Target="https://hadoop.apache.org/docs/stable/api/org/apache/hadoop/mapreduce/OutputFormat.html" TargetMode="Externa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hyperlink" Target="https://hadoop.apache.org/docs/stable/api/org/apache/hadoop/mapreduce/OutputCommitter.html" TargetMode="Externa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hyperlink" Target="https://hadoop.apache.org/docs/stable/api/org/apache/hadoop/mapreduce/RecordWriter.html"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8" Type="http://schemas.openxmlformats.org/officeDocument/2006/relationships/hyperlink" Target="https://github.com/tomwhite/hadoop-book/" TargetMode="External"/><Relationship Id="rId3" Type="http://schemas.openxmlformats.org/officeDocument/2006/relationships/hyperlink" Target="https://hadoop.apache.org/docs/stable/hadoop-mapreduce-client/hadoop-mapreduce-client-core/MapReduceTutorial.html" TargetMode="External"/><Relationship Id="rId7" Type="http://schemas.openxmlformats.org/officeDocument/2006/relationships/hyperlink" Target="https://hadoop.apache.org/docs/stable/hadoop-yarn/hadoop-yarn-site/YARN.html" TargetMode="External"/><Relationship Id="rId2" Type="http://schemas.openxmlformats.org/officeDocument/2006/relationships/hyperlink" Target="https://hadoop.apache.org/docs/stable/hadoop-project-dist/hadoop-common/SingleCluster.html" TargetMode="External"/><Relationship Id="rId1" Type="http://schemas.openxmlformats.org/officeDocument/2006/relationships/slideLayout" Target="../slideLayouts/slideLayout3.xml"/><Relationship Id="rId6" Type="http://schemas.openxmlformats.org/officeDocument/2006/relationships/hyperlink" Target="http://hadoop.apache.org/docs/current/" TargetMode="External"/><Relationship Id="rId5" Type="http://schemas.openxmlformats.org/officeDocument/2006/relationships/hyperlink" Target="https://blog.csdn.net/weixin_43867016/article/details/116855522" TargetMode="External"/><Relationship Id="rId4" Type="http://schemas.openxmlformats.org/officeDocument/2006/relationships/hyperlink" Target="https://blog.csdn.net/u011068475/article/details/52883677" TargetMode="External"/><Relationship Id="rId9" Type="http://schemas.openxmlformats.org/officeDocument/2006/relationships/hyperlink" Target="https://www.aboutyun.com/thread-22749-1-2.html" TargetMode="Externa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chor="ctr"/>
          <a:lstStyle/>
          <a:p>
            <a:r>
              <a:rPr lang="en-US" altLang="zh-CN" sz="2400" dirty="0"/>
              <a:t>Architecture of Enterprise Applications 24</a:t>
            </a:r>
            <a:br>
              <a:rPr lang="en-US" altLang="zh-CN" sz="2400" dirty="0"/>
            </a:br>
            <a:r>
              <a:rPr lang="en-US" altLang="zh-CN" sz="2400" dirty="0"/>
              <a:t>Hadoop</a:t>
            </a:r>
            <a:br>
              <a:rPr lang="en-US" altLang="zh-CN" sz="2400" dirty="0"/>
            </a:br>
            <a:endParaRPr lang="zh-CN" altLang="en-US" sz="1350" i="1" dirty="0">
              <a:solidFill>
                <a:schemeClr val="tx1"/>
              </a:solidFill>
              <a:effectLst/>
              <a:latin typeface="Times New Roman" pitchFamily="18" charset="0"/>
              <a:ea typeface="幼圆" pitchFamily="49" charset="-122"/>
              <a:cs typeface="Times New Roman" pitchFamily="18" charset="0"/>
            </a:endParaRPr>
          </a:p>
        </p:txBody>
      </p:sp>
      <p:sp>
        <p:nvSpPr>
          <p:cNvPr id="4" name="副标题 3"/>
          <p:cNvSpPr>
            <a:spLocks noGrp="1"/>
          </p:cNvSpPr>
          <p:nvPr>
            <p:ph type="subTitle" idx="1"/>
          </p:nvPr>
        </p:nvSpPr>
        <p:spPr>
          <a:xfrm>
            <a:off x="2225279" y="2895786"/>
            <a:ext cx="4800600" cy="1836204"/>
          </a:xfrm>
        </p:spPr>
        <p:txBody>
          <a:bodyPr>
            <a:normAutofit/>
          </a:bodyPr>
          <a:lstStyle/>
          <a:p>
            <a:r>
              <a:rPr lang="en-US" altLang="zh-CN" b="1" dirty="0"/>
              <a:t>Haopeng Chen</a:t>
            </a:r>
          </a:p>
          <a:p>
            <a:endParaRPr lang="en-US" altLang="zh-CN" dirty="0"/>
          </a:p>
          <a:p>
            <a:r>
              <a:rPr lang="en-US" altLang="zh-CN" sz="1350" b="1" i="1" dirty="0" err="1"/>
              <a:t>RE</a:t>
            </a:r>
            <a:r>
              <a:rPr lang="en-US" altLang="zh-CN" i="1" dirty="0" err="1"/>
              <a:t>liable</a:t>
            </a:r>
            <a:r>
              <a:rPr lang="en-US" altLang="zh-CN" i="1" dirty="0"/>
              <a:t>, </a:t>
            </a:r>
            <a:r>
              <a:rPr lang="en-US" altLang="zh-CN" sz="1350" b="1" i="1" dirty="0" err="1"/>
              <a:t>IN</a:t>
            </a:r>
            <a:r>
              <a:rPr lang="en-US" altLang="zh-CN" i="1" dirty="0" err="1"/>
              <a:t>telligent</a:t>
            </a:r>
            <a:r>
              <a:rPr lang="en-US" altLang="zh-CN" i="1" dirty="0"/>
              <a:t> and </a:t>
            </a:r>
            <a:r>
              <a:rPr lang="en-US" altLang="zh-CN" sz="1350" b="1" i="1" dirty="0"/>
              <a:t>S</a:t>
            </a:r>
            <a:r>
              <a:rPr lang="en-US" altLang="zh-CN" i="1" dirty="0"/>
              <a:t>calable Systems Group (</a:t>
            </a:r>
            <a:r>
              <a:rPr lang="en-US" altLang="zh-CN" b="1" i="1" dirty="0"/>
              <a:t>REINS</a:t>
            </a:r>
            <a:r>
              <a:rPr lang="en-US" altLang="zh-CN" i="1" dirty="0"/>
              <a:t>)</a:t>
            </a:r>
          </a:p>
          <a:p>
            <a:r>
              <a:rPr lang="en-US" altLang="zh-CN" dirty="0"/>
              <a:t>Shanghai Jiao Tong University</a:t>
            </a:r>
          </a:p>
          <a:p>
            <a:r>
              <a:rPr lang="en-US" altLang="zh-CN" dirty="0"/>
              <a:t>Shanghai, China</a:t>
            </a:r>
          </a:p>
          <a:p>
            <a:r>
              <a:rPr lang="en-US" altLang="zh-CN" u="sng" dirty="0">
                <a:hlinkClick r:id="rId2"/>
              </a:rPr>
              <a:t>http://reins.se.sjtu.edu.cn/~chenhp</a:t>
            </a:r>
            <a:r>
              <a:rPr lang="en-US" altLang="zh-CN" dirty="0"/>
              <a:t> </a:t>
            </a:r>
          </a:p>
          <a:p>
            <a:r>
              <a:rPr lang="en-US" altLang="zh-CN" dirty="0"/>
              <a:t>e-mail: chen-hp@sjtu.edu.cn</a:t>
            </a:r>
            <a:endParaRPr lang="zh-CN" altLang="en-US" dirty="0"/>
          </a:p>
        </p:txBody>
      </p:sp>
    </p:spTree>
    <p:extLst>
      <p:ext uri="{BB962C8B-B14F-4D97-AF65-F5344CB8AC3E}">
        <p14:creationId xmlns:p14="http://schemas.microsoft.com/office/powerpoint/2010/main" val="775121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E657A-1145-4DAF-A7F4-AC32AB942A2B}"/>
              </a:ext>
            </a:extLst>
          </p:cNvPr>
          <p:cNvSpPr>
            <a:spLocks noGrp="1"/>
          </p:cNvSpPr>
          <p:nvPr>
            <p:ph type="title"/>
          </p:nvPr>
        </p:nvSpPr>
        <p:spPr/>
        <p:txBody>
          <a:bodyPr/>
          <a:lstStyle/>
          <a:p>
            <a:r>
              <a:rPr lang="en-US" altLang="zh-CN" dirty="0"/>
              <a:t>Map Reduce</a:t>
            </a:r>
            <a:endParaRPr lang="zh-CN" altLang="en-US" dirty="0"/>
          </a:p>
        </p:txBody>
      </p:sp>
      <p:sp>
        <p:nvSpPr>
          <p:cNvPr id="3" name="内容占位符 2">
            <a:extLst>
              <a:ext uri="{FF2B5EF4-FFF2-40B4-BE49-F238E27FC236}">
                <a16:creationId xmlns:a16="http://schemas.microsoft.com/office/drawing/2014/main" id="{97030136-26C8-442C-A8F7-D360BEC2251E}"/>
              </a:ext>
            </a:extLst>
          </p:cNvPr>
          <p:cNvSpPr>
            <a:spLocks noGrp="1"/>
          </p:cNvSpPr>
          <p:nvPr>
            <p:ph idx="1"/>
          </p:nvPr>
        </p:nvSpPr>
        <p:spPr/>
        <p:txBody>
          <a:bodyPr>
            <a:normAutofit/>
          </a:bodyPr>
          <a:lstStyle/>
          <a:p>
            <a:r>
              <a:rPr lang="en-US" altLang="zh-CN" dirty="0"/>
              <a:t>Pseudo-code</a:t>
            </a:r>
          </a:p>
          <a:p>
            <a:pPr lvl="1"/>
            <a:r>
              <a:rPr lang="en-US" altLang="zh-CN" dirty="0"/>
              <a:t>Word Count Example</a:t>
            </a:r>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104ACE92-074C-4F19-96C6-9CE36B34EF46}"/>
              </a:ext>
            </a:extLst>
          </p:cNvPr>
          <p:cNvSpPr>
            <a:spLocks noGrp="1"/>
          </p:cNvSpPr>
          <p:nvPr>
            <p:ph type="sldNum" sz="quarter" idx="12"/>
          </p:nvPr>
        </p:nvSpPr>
        <p:spPr/>
        <p:txBody>
          <a:bodyPr/>
          <a:lstStyle/>
          <a:p>
            <a:fld id="{CB818ED7-1FAF-4BEC-A906-EB6564C334EB}" type="slidenum">
              <a:rPr lang="zh-CN" altLang="en-US" smtClean="0"/>
              <a:pPr/>
              <a:t>10</a:t>
            </a:fld>
            <a:endParaRPr lang="zh-CN" altLang="en-US" dirty="0"/>
          </a:p>
        </p:txBody>
      </p:sp>
      <p:pic>
        <p:nvPicPr>
          <p:cNvPr id="5" name="图片 4">
            <a:extLst>
              <a:ext uri="{FF2B5EF4-FFF2-40B4-BE49-F238E27FC236}">
                <a16:creationId xmlns:a16="http://schemas.microsoft.com/office/drawing/2014/main" id="{6CB4A8C8-DF6D-42D2-810A-FC927CFADD76}"/>
              </a:ext>
            </a:extLst>
          </p:cNvPr>
          <p:cNvPicPr>
            <a:picLocks noChangeAspect="1"/>
          </p:cNvPicPr>
          <p:nvPr/>
        </p:nvPicPr>
        <p:blipFill>
          <a:blip r:embed="rId2"/>
          <a:stretch>
            <a:fillRect/>
          </a:stretch>
        </p:blipFill>
        <p:spPr>
          <a:xfrm>
            <a:off x="2573778" y="1599642"/>
            <a:ext cx="4143375" cy="2800350"/>
          </a:xfrm>
          <a:prstGeom prst="rect">
            <a:avLst/>
          </a:prstGeom>
        </p:spPr>
      </p:pic>
    </p:spTree>
    <p:extLst>
      <p:ext uri="{BB962C8B-B14F-4D97-AF65-F5344CB8AC3E}">
        <p14:creationId xmlns:p14="http://schemas.microsoft.com/office/powerpoint/2010/main" val="3822118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E657A-1145-4DAF-A7F4-AC32AB942A2B}"/>
              </a:ext>
            </a:extLst>
          </p:cNvPr>
          <p:cNvSpPr>
            <a:spLocks noGrp="1"/>
          </p:cNvSpPr>
          <p:nvPr>
            <p:ph type="title"/>
          </p:nvPr>
        </p:nvSpPr>
        <p:spPr/>
        <p:txBody>
          <a:bodyPr/>
          <a:lstStyle/>
          <a:p>
            <a:r>
              <a:rPr lang="en-US" altLang="zh-CN" dirty="0"/>
              <a:t>Map Reduce</a:t>
            </a:r>
            <a:endParaRPr lang="zh-CN" altLang="en-US" dirty="0"/>
          </a:p>
        </p:txBody>
      </p:sp>
      <p:sp>
        <p:nvSpPr>
          <p:cNvPr id="3" name="内容占位符 2">
            <a:extLst>
              <a:ext uri="{FF2B5EF4-FFF2-40B4-BE49-F238E27FC236}">
                <a16:creationId xmlns:a16="http://schemas.microsoft.com/office/drawing/2014/main" id="{97030136-26C8-442C-A8F7-D360BEC2251E}"/>
              </a:ext>
            </a:extLst>
          </p:cNvPr>
          <p:cNvSpPr>
            <a:spLocks noGrp="1"/>
          </p:cNvSpPr>
          <p:nvPr>
            <p:ph idx="1"/>
          </p:nvPr>
        </p:nvSpPr>
        <p:spPr/>
        <p:txBody>
          <a:bodyPr>
            <a:normAutofit/>
          </a:bodyPr>
          <a:lstStyle/>
          <a:p>
            <a:r>
              <a:rPr lang="en-US" altLang="zh-CN" dirty="0"/>
              <a:t>The MapReduce framework </a:t>
            </a:r>
          </a:p>
          <a:p>
            <a:pPr lvl="1"/>
            <a:r>
              <a:rPr lang="en-US" altLang="zh-CN" dirty="0"/>
              <a:t>operates exclusively on &lt;key, value&gt; pairs, that is, the framework views the input to the job as a set of &lt;key, value&gt; pairs and produces a set of &lt;key, value&gt; pairs as the output of the job, conceivably of different types.</a:t>
            </a:r>
          </a:p>
          <a:p>
            <a:pPr lvl="1"/>
            <a:endParaRPr lang="en-US" altLang="zh-CN" dirty="0"/>
          </a:p>
          <a:p>
            <a:r>
              <a:rPr lang="en-US" altLang="zh-CN" dirty="0"/>
              <a:t>The key and value classes </a:t>
            </a:r>
          </a:p>
          <a:p>
            <a:pPr lvl="1"/>
            <a:r>
              <a:rPr lang="en-US" altLang="zh-CN" dirty="0"/>
              <a:t>have to be serializable by the framework and hence need to implement the </a:t>
            </a:r>
            <a:r>
              <a:rPr lang="en-US" altLang="zh-CN" dirty="0">
                <a:solidFill>
                  <a:schemeClr val="tx2">
                    <a:lumMod val="60000"/>
                    <a:lumOff val="40000"/>
                  </a:schemeClr>
                </a:solidFill>
                <a:latin typeface="+mn-lt"/>
              </a:rPr>
              <a:t>Writable</a:t>
            </a:r>
            <a:r>
              <a:rPr lang="en-US" altLang="zh-CN" dirty="0"/>
              <a:t> interface. Additionally, the key classes have to implement the </a:t>
            </a:r>
            <a:r>
              <a:rPr lang="en-US" altLang="zh-CN" dirty="0">
                <a:solidFill>
                  <a:schemeClr val="tx2">
                    <a:lumMod val="60000"/>
                    <a:lumOff val="40000"/>
                  </a:schemeClr>
                </a:solidFill>
                <a:latin typeface="+mn-lt"/>
              </a:rPr>
              <a:t>WritableComparable</a:t>
            </a:r>
            <a:r>
              <a:rPr lang="en-US" altLang="zh-CN" dirty="0"/>
              <a:t> interface to facilitate sorting by the framework.</a:t>
            </a:r>
          </a:p>
          <a:p>
            <a:pPr lvl="1"/>
            <a:endParaRPr lang="en-US" altLang="zh-CN" dirty="0"/>
          </a:p>
          <a:p>
            <a:r>
              <a:rPr lang="en-US" altLang="zh-CN" dirty="0"/>
              <a:t>Input and Output types of a MapReduce job:</a:t>
            </a:r>
          </a:p>
          <a:p>
            <a:pPr lvl="1"/>
            <a:r>
              <a:rPr lang="en-US" altLang="zh-CN" dirty="0"/>
              <a:t>(input) &lt;k1, v1&gt; -&gt; </a:t>
            </a:r>
            <a:r>
              <a:rPr lang="en-US" altLang="zh-CN" b="1" dirty="0"/>
              <a:t>map</a:t>
            </a:r>
            <a:r>
              <a:rPr lang="en-US" altLang="zh-CN" dirty="0"/>
              <a:t> -&gt; &lt;k2, v2&gt; -&gt; </a:t>
            </a:r>
            <a:r>
              <a:rPr lang="en-US" altLang="zh-CN" b="1" dirty="0"/>
              <a:t>combine</a:t>
            </a:r>
            <a:r>
              <a:rPr lang="en-US" altLang="zh-CN" dirty="0"/>
              <a:t> -&gt; &lt;k2, v2&gt; -&gt; </a:t>
            </a:r>
            <a:r>
              <a:rPr lang="en-US" altLang="zh-CN" b="1" dirty="0"/>
              <a:t>reduce</a:t>
            </a:r>
            <a:r>
              <a:rPr lang="en-US" altLang="zh-CN" dirty="0"/>
              <a:t> -&gt; &lt;k3, v3&gt; (output)</a:t>
            </a:r>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104ACE92-074C-4F19-96C6-9CE36B34EF46}"/>
              </a:ext>
            </a:extLst>
          </p:cNvPr>
          <p:cNvSpPr>
            <a:spLocks noGrp="1"/>
          </p:cNvSpPr>
          <p:nvPr>
            <p:ph type="sldNum" sz="quarter" idx="12"/>
          </p:nvPr>
        </p:nvSpPr>
        <p:spPr/>
        <p:txBody>
          <a:bodyPr/>
          <a:lstStyle/>
          <a:p>
            <a:fld id="{CB818ED7-1FAF-4BEC-A906-EB6564C334EB}" type="slidenum">
              <a:rPr lang="zh-CN" altLang="en-US" smtClean="0"/>
              <a:pPr/>
              <a:t>11</a:t>
            </a:fld>
            <a:endParaRPr lang="zh-CN" altLang="en-US" dirty="0"/>
          </a:p>
        </p:txBody>
      </p:sp>
    </p:spTree>
    <p:extLst>
      <p:ext uri="{BB962C8B-B14F-4D97-AF65-F5344CB8AC3E}">
        <p14:creationId xmlns:p14="http://schemas.microsoft.com/office/powerpoint/2010/main" val="1432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r>
              <a:rPr lang="en-US" altLang="zh-CN" dirty="0"/>
              <a:t> Basics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Paradigm</a:t>
                </a:r>
              </a:p>
              <a:p>
                <a:pPr lvl="1">
                  <a:tabLst>
                    <a:tab pos="1879997" algn="l"/>
                    <a:tab pos="3700463" algn="l"/>
                  </a:tabLst>
                </a:pPr>
                <a14:m>
                  <m:oMath xmlns:m="http://schemas.openxmlformats.org/officeDocument/2006/math">
                    <m:r>
                      <a:rPr lang="en-US" altLang="zh-CN" i="1">
                        <a:latin typeface="Cambria Math"/>
                      </a:rPr>
                      <m:t>𝑚𝑎𝑝</m:t>
                    </m:r>
                  </m:oMath>
                </a14:m>
                <a:r>
                  <a:rPr lang="en-US" altLang="zh-CN" i="1" dirty="0">
                    <a:latin typeface="Cambria Math"/>
                  </a:rPr>
                  <a:t>	</a:t>
                </a:r>
                <a14:m>
                  <m:oMath xmlns:m="http://schemas.openxmlformats.org/officeDocument/2006/math">
                    <m:r>
                      <a:rPr lang="en-US" altLang="zh-CN" i="1">
                        <a:latin typeface="Cambria Math"/>
                      </a:rPr>
                      <m:t>(</m:t>
                    </m:r>
                    <m:r>
                      <a:rPr lang="en-US" altLang="zh-CN" i="1">
                        <a:latin typeface="Cambria Math"/>
                      </a:rPr>
                      <m:t>𝑘</m:t>
                    </m:r>
                    <m:r>
                      <a:rPr lang="en-US" altLang="zh-CN" i="1">
                        <a:latin typeface="Cambria Math"/>
                      </a:rPr>
                      <m:t>1,</m:t>
                    </m:r>
                    <m:r>
                      <a:rPr lang="en-US" altLang="zh-CN" i="1">
                        <a:latin typeface="Cambria Math"/>
                      </a:rPr>
                      <m:t>𝑣</m:t>
                    </m:r>
                    <m:r>
                      <a:rPr lang="en-US" altLang="zh-CN" i="1">
                        <a:latin typeface="Cambria Math"/>
                      </a:rPr>
                      <m:t>1)</m:t>
                    </m:r>
                  </m:oMath>
                </a14:m>
                <a:r>
                  <a:rPr lang="en-US" altLang="zh-CN" i="1" dirty="0">
                    <a:latin typeface="Cambria Math"/>
                  </a:rPr>
                  <a:t>	</a:t>
                </a:r>
                <a14:m>
                  <m:oMath xmlns:m="http://schemas.openxmlformats.org/officeDocument/2006/math">
                    <m:r>
                      <a:rPr lang="en-US" altLang="zh-CN" i="1">
                        <a:latin typeface="Cambria Math"/>
                      </a:rPr>
                      <m:t>→</m:t>
                    </m:r>
                    <m:r>
                      <a:rPr lang="en-US" altLang="zh-CN" i="1">
                        <a:latin typeface="Cambria Math"/>
                      </a:rPr>
                      <m:t>𝑙𝑖𝑠𝑡</m:t>
                    </m:r>
                    <m:r>
                      <a:rPr lang="en-US" altLang="zh-CN" i="1">
                        <a:latin typeface="Cambria Math"/>
                      </a:rPr>
                      <m:t>(</m:t>
                    </m:r>
                    <m:r>
                      <a:rPr lang="en-US" altLang="zh-CN" i="1">
                        <a:latin typeface="Cambria Math"/>
                      </a:rPr>
                      <m:t>𝑘</m:t>
                    </m:r>
                    <m:r>
                      <a:rPr lang="en-US" altLang="zh-CN" i="1">
                        <a:latin typeface="Cambria Math"/>
                      </a:rPr>
                      <m:t>2,</m:t>
                    </m:r>
                    <m:r>
                      <a:rPr lang="en-US" altLang="zh-CN" i="1">
                        <a:latin typeface="Cambria Math"/>
                      </a:rPr>
                      <m:t>𝑣</m:t>
                    </m:r>
                    <m:r>
                      <a:rPr lang="en-US" altLang="zh-CN" i="1">
                        <a:latin typeface="Cambria Math"/>
                      </a:rPr>
                      <m:t>2)</m:t>
                    </m:r>
                  </m:oMath>
                </a14:m>
                <a:endParaRPr lang="en-US" altLang="zh-CN" i="1" dirty="0">
                  <a:latin typeface="Cambria Math"/>
                </a:endParaRPr>
              </a:p>
              <a:p>
                <a:pPr lvl="1">
                  <a:tabLst>
                    <a:tab pos="1879997" algn="l"/>
                    <a:tab pos="3700463" algn="l"/>
                  </a:tabLst>
                </a:pPr>
                <a14:m>
                  <m:oMath xmlns:m="http://schemas.openxmlformats.org/officeDocument/2006/math">
                    <m:r>
                      <a:rPr lang="en-US" altLang="zh-CN" b="0" i="1" smtClean="0">
                        <a:latin typeface="Cambria Math"/>
                      </a:rPr>
                      <m:t>𝑟𝑒𝑑𝑢𝑐𝑒</m:t>
                    </m:r>
                  </m:oMath>
                </a14:m>
                <a:r>
                  <a:rPr lang="en-US" altLang="zh-CN" i="1" dirty="0">
                    <a:latin typeface="Cambria Math"/>
                  </a:rPr>
                  <a:t>	</a:t>
                </a:r>
                <a14:m>
                  <m:oMath xmlns:m="http://schemas.openxmlformats.org/officeDocument/2006/math">
                    <m:r>
                      <a:rPr lang="en-US" altLang="zh-CN" i="1">
                        <a:latin typeface="Cambria Math"/>
                      </a:rPr>
                      <m:t>(</m:t>
                    </m:r>
                    <m:r>
                      <a:rPr lang="en-US" altLang="zh-CN" i="1">
                        <a:latin typeface="Cambria Math"/>
                      </a:rPr>
                      <m:t>𝑘</m:t>
                    </m:r>
                    <m:r>
                      <a:rPr lang="en-US" altLang="zh-CN" b="0" i="1" smtClean="0">
                        <a:latin typeface="Cambria Math"/>
                      </a:rPr>
                      <m:t>2</m:t>
                    </m:r>
                    <m:r>
                      <a:rPr lang="en-US" altLang="zh-CN" i="1">
                        <a:latin typeface="Cambria Math"/>
                      </a:rPr>
                      <m:t>,</m:t>
                    </m:r>
                    <m:r>
                      <a:rPr lang="en-US" altLang="zh-CN" b="0" i="1" smtClean="0">
                        <a:latin typeface="Cambria Math"/>
                      </a:rPr>
                      <m:t>𝑙𝑖𝑠𝑡</m:t>
                    </m:r>
                    <m:r>
                      <a:rPr lang="en-US" altLang="zh-CN" b="0" i="1" smtClean="0">
                        <a:latin typeface="Cambria Math"/>
                      </a:rPr>
                      <m:t>(</m:t>
                    </m:r>
                    <m:r>
                      <a:rPr lang="en-US" altLang="zh-CN" i="1">
                        <a:latin typeface="Cambria Math"/>
                      </a:rPr>
                      <m:t>𝑣</m:t>
                    </m:r>
                    <m:r>
                      <a:rPr lang="en-US" altLang="zh-CN" b="0" i="1" smtClean="0">
                        <a:latin typeface="Cambria Math"/>
                      </a:rPr>
                      <m:t>2)</m:t>
                    </m:r>
                    <m:r>
                      <a:rPr lang="en-US" altLang="zh-CN" i="1">
                        <a:latin typeface="Cambria Math"/>
                      </a:rPr>
                      <m:t>)</m:t>
                    </m:r>
                  </m:oMath>
                </a14:m>
                <a:r>
                  <a:rPr lang="en-US" altLang="zh-CN" i="1" dirty="0">
                    <a:latin typeface="Cambria Math"/>
                  </a:rPr>
                  <a:t>	</a:t>
                </a:r>
                <a14:m>
                  <m:oMath xmlns:m="http://schemas.openxmlformats.org/officeDocument/2006/math">
                    <m:r>
                      <a:rPr lang="en-US" altLang="zh-CN" i="1">
                        <a:latin typeface="Cambria Math"/>
                      </a:rPr>
                      <m:t>→</m:t>
                    </m:r>
                    <m:r>
                      <a:rPr lang="en-US" altLang="zh-CN" i="1">
                        <a:latin typeface="Cambria Math"/>
                      </a:rPr>
                      <m:t>𝑙𝑖𝑠𝑡</m:t>
                    </m:r>
                    <m:d>
                      <m:dPr>
                        <m:ctrlPr>
                          <a:rPr lang="en-US" altLang="zh-CN" i="1">
                            <a:latin typeface="Cambria Math" panose="02040503050406030204" pitchFamily="18" charset="0"/>
                          </a:rPr>
                        </m:ctrlPr>
                      </m:dPr>
                      <m:e>
                        <m:r>
                          <a:rPr lang="en-US" altLang="zh-CN" i="1">
                            <a:latin typeface="Cambria Math"/>
                          </a:rPr>
                          <m:t>𝑘</m:t>
                        </m:r>
                        <m:r>
                          <a:rPr lang="en-US" altLang="zh-CN" b="0" i="1" smtClean="0">
                            <a:latin typeface="Cambria Math"/>
                          </a:rPr>
                          <m:t>3</m:t>
                        </m:r>
                        <m:r>
                          <a:rPr lang="en-US" altLang="zh-CN" i="1">
                            <a:latin typeface="Cambria Math"/>
                          </a:rPr>
                          <m:t>,</m:t>
                        </m:r>
                        <m:r>
                          <a:rPr lang="en-US" altLang="zh-CN" i="1">
                            <a:latin typeface="Cambria Math"/>
                          </a:rPr>
                          <m:t>𝑣</m:t>
                        </m:r>
                        <m:r>
                          <a:rPr lang="en-US" altLang="zh-CN" b="0" i="1" smtClean="0">
                            <a:latin typeface="Cambria Math"/>
                          </a:rPr>
                          <m:t>3</m:t>
                        </m:r>
                      </m:e>
                    </m:d>
                  </m:oMath>
                </a14:m>
                <a:endParaRPr lang="en-US" altLang="zh-CN" i="1" dirty="0">
                  <a:latin typeface="Cambria Math"/>
                </a:endParaRPr>
              </a:p>
              <a:p>
                <a:r>
                  <a:rPr lang="en-US" altLang="zh-CN" sz="2400" dirty="0"/>
                  <a:t>Word Count</a:t>
                </a:r>
                <a:endParaRPr lang="en-US" altLang="zh-CN" dirty="0"/>
              </a:p>
              <a:p>
                <a:pPr lvl="1"/>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zh-CN" altLang="en-US">
                    <a:noFill/>
                  </a:rPr>
                  <a:t> </a:t>
                </a:r>
              </a:p>
            </p:txBody>
          </p:sp>
        </mc:Fallback>
      </mc:AlternateContent>
      <p:sp>
        <p:nvSpPr>
          <p:cNvPr id="6" name="矩形 5"/>
          <p:cNvSpPr/>
          <p:nvPr/>
        </p:nvSpPr>
        <p:spPr>
          <a:xfrm>
            <a:off x="1141096" y="2729264"/>
            <a:ext cx="1364813" cy="37804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DVD Blu-ray</a:t>
            </a:r>
            <a:endParaRPr lang="zh-CN" altLang="en-US" dirty="0"/>
          </a:p>
        </p:txBody>
      </p:sp>
      <p:sp>
        <p:nvSpPr>
          <p:cNvPr id="11" name="矩形 10"/>
          <p:cNvSpPr/>
          <p:nvPr/>
        </p:nvSpPr>
        <p:spPr>
          <a:xfrm>
            <a:off x="1141096" y="3133971"/>
            <a:ext cx="1364813" cy="37804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CD DVD</a:t>
            </a:r>
            <a:endParaRPr lang="zh-CN" altLang="en-US" dirty="0"/>
          </a:p>
        </p:txBody>
      </p:sp>
      <p:sp>
        <p:nvSpPr>
          <p:cNvPr id="12" name="矩形 11"/>
          <p:cNvSpPr/>
          <p:nvPr/>
        </p:nvSpPr>
        <p:spPr>
          <a:xfrm>
            <a:off x="1141096" y="3538679"/>
            <a:ext cx="1364813" cy="37804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CD </a:t>
            </a:r>
            <a:r>
              <a:rPr lang="en-US" altLang="zh-CN" dirty="0" err="1"/>
              <a:t>CD</a:t>
            </a:r>
            <a:r>
              <a:rPr lang="en-US" altLang="zh-CN" dirty="0"/>
              <a:t> </a:t>
            </a:r>
            <a:r>
              <a:rPr lang="en-US" altLang="zh-CN" dirty="0" err="1"/>
              <a:t>CD</a:t>
            </a:r>
            <a:r>
              <a:rPr lang="en-US" altLang="zh-CN" dirty="0"/>
              <a:t> </a:t>
            </a:r>
            <a:endParaRPr lang="zh-CN" altLang="en-US" dirty="0"/>
          </a:p>
        </p:txBody>
      </p:sp>
      <p:sp>
        <p:nvSpPr>
          <p:cNvPr id="13" name="矩形 12"/>
          <p:cNvSpPr/>
          <p:nvPr/>
        </p:nvSpPr>
        <p:spPr>
          <a:xfrm>
            <a:off x="1141096" y="3943386"/>
            <a:ext cx="1364813" cy="37804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CD Video</a:t>
            </a:r>
            <a:endParaRPr lang="zh-CN" altLang="en-US" dirty="0"/>
          </a:p>
        </p:txBody>
      </p:sp>
      <p:sp>
        <p:nvSpPr>
          <p:cNvPr id="14" name="矩形 13"/>
          <p:cNvSpPr/>
          <p:nvPr/>
        </p:nvSpPr>
        <p:spPr>
          <a:xfrm>
            <a:off x="1141096" y="4348094"/>
            <a:ext cx="1364813" cy="37804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Blu-ray DVD</a:t>
            </a:r>
            <a:endParaRPr lang="zh-CN" altLang="en-US" dirty="0"/>
          </a:p>
        </p:txBody>
      </p:sp>
      <p:sp>
        <p:nvSpPr>
          <p:cNvPr id="16" name="矩形 15"/>
          <p:cNvSpPr/>
          <p:nvPr/>
        </p:nvSpPr>
        <p:spPr>
          <a:xfrm>
            <a:off x="2761276" y="2729264"/>
            <a:ext cx="1026114" cy="378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DVD:1</a:t>
            </a:r>
            <a:endParaRPr lang="zh-CN" altLang="en-US" dirty="0"/>
          </a:p>
        </p:txBody>
      </p:sp>
      <p:sp>
        <p:nvSpPr>
          <p:cNvPr id="17" name="矩形 16"/>
          <p:cNvSpPr/>
          <p:nvPr/>
        </p:nvSpPr>
        <p:spPr>
          <a:xfrm>
            <a:off x="3833474" y="2729264"/>
            <a:ext cx="1026114" cy="378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Blu-ray:1</a:t>
            </a:r>
            <a:endParaRPr lang="zh-CN" altLang="en-US" dirty="0"/>
          </a:p>
        </p:txBody>
      </p:sp>
      <p:sp>
        <p:nvSpPr>
          <p:cNvPr id="18" name="矩形 17"/>
          <p:cNvSpPr/>
          <p:nvPr/>
        </p:nvSpPr>
        <p:spPr>
          <a:xfrm>
            <a:off x="5086888" y="3298052"/>
            <a:ext cx="625051" cy="378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CD:1</a:t>
            </a:r>
            <a:endParaRPr lang="zh-CN" altLang="en-US" dirty="0"/>
          </a:p>
        </p:txBody>
      </p:sp>
      <p:sp>
        <p:nvSpPr>
          <p:cNvPr id="19" name="矩形 18"/>
          <p:cNvSpPr/>
          <p:nvPr/>
        </p:nvSpPr>
        <p:spPr>
          <a:xfrm>
            <a:off x="3833474" y="3133971"/>
            <a:ext cx="1026114" cy="378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DVD:1</a:t>
            </a:r>
            <a:endParaRPr lang="zh-CN" altLang="en-US" dirty="0"/>
          </a:p>
        </p:txBody>
      </p:sp>
      <p:sp>
        <p:nvSpPr>
          <p:cNvPr id="20" name="矩形 19"/>
          <p:cNvSpPr/>
          <p:nvPr/>
        </p:nvSpPr>
        <p:spPr>
          <a:xfrm>
            <a:off x="2761276" y="3538679"/>
            <a:ext cx="704400" cy="378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CD:1</a:t>
            </a:r>
            <a:endParaRPr lang="zh-CN" altLang="en-US" dirty="0"/>
          </a:p>
        </p:txBody>
      </p:sp>
      <p:sp>
        <p:nvSpPr>
          <p:cNvPr id="21" name="矩形 20"/>
          <p:cNvSpPr/>
          <p:nvPr/>
        </p:nvSpPr>
        <p:spPr>
          <a:xfrm>
            <a:off x="3490167" y="3538896"/>
            <a:ext cx="625051" cy="378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CD:1</a:t>
            </a:r>
            <a:endParaRPr lang="zh-CN" altLang="en-US" dirty="0"/>
          </a:p>
        </p:txBody>
      </p:sp>
      <p:sp>
        <p:nvSpPr>
          <p:cNvPr id="22" name="矩形 21"/>
          <p:cNvSpPr/>
          <p:nvPr/>
        </p:nvSpPr>
        <p:spPr>
          <a:xfrm>
            <a:off x="4139710" y="3538896"/>
            <a:ext cx="719880" cy="378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CD:1</a:t>
            </a:r>
            <a:endParaRPr lang="zh-CN" altLang="en-US" dirty="0"/>
          </a:p>
        </p:txBody>
      </p:sp>
      <p:sp>
        <p:nvSpPr>
          <p:cNvPr id="23" name="矩形 22"/>
          <p:cNvSpPr/>
          <p:nvPr/>
        </p:nvSpPr>
        <p:spPr>
          <a:xfrm>
            <a:off x="2761276" y="3943386"/>
            <a:ext cx="1026114" cy="378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CD:1</a:t>
            </a:r>
            <a:endParaRPr lang="zh-CN" altLang="en-US" dirty="0"/>
          </a:p>
        </p:txBody>
      </p:sp>
      <p:sp>
        <p:nvSpPr>
          <p:cNvPr id="24" name="矩形 23"/>
          <p:cNvSpPr/>
          <p:nvPr/>
        </p:nvSpPr>
        <p:spPr>
          <a:xfrm>
            <a:off x="3835730" y="3943386"/>
            <a:ext cx="1026114" cy="378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Video:1</a:t>
            </a:r>
            <a:endParaRPr lang="zh-CN" altLang="en-US" dirty="0"/>
          </a:p>
        </p:txBody>
      </p:sp>
      <p:sp>
        <p:nvSpPr>
          <p:cNvPr id="25" name="矩形 24"/>
          <p:cNvSpPr/>
          <p:nvPr/>
        </p:nvSpPr>
        <p:spPr>
          <a:xfrm>
            <a:off x="2761276" y="4348094"/>
            <a:ext cx="1026114" cy="378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Blu-ray:1</a:t>
            </a:r>
          </a:p>
        </p:txBody>
      </p:sp>
      <p:sp>
        <p:nvSpPr>
          <p:cNvPr id="26" name="矩形 25"/>
          <p:cNvSpPr/>
          <p:nvPr/>
        </p:nvSpPr>
        <p:spPr>
          <a:xfrm>
            <a:off x="3835730" y="4345723"/>
            <a:ext cx="1026114" cy="378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DVD:1</a:t>
            </a:r>
            <a:endParaRPr lang="zh-CN" altLang="en-US" dirty="0"/>
          </a:p>
        </p:txBody>
      </p:sp>
      <p:sp>
        <p:nvSpPr>
          <p:cNvPr id="30" name="矩形 29"/>
          <p:cNvSpPr/>
          <p:nvPr/>
        </p:nvSpPr>
        <p:spPr>
          <a:xfrm>
            <a:off x="5085019" y="2893344"/>
            <a:ext cx="784627" cy="378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DVD:1</a:t>
            </a:r>
            <a:endParaRPr lang="zh-CN" altLang="en-US" dirty="0"/>
          </a:p>
        </p:txBody>
      </p:sp>
      <p:sp>
        <p:nvSpPr>
          <p:cNvPr id="31" name="矩形 30"/>
          <p:cNvSpPr/>
          <p:nvPr/>
        </p:nvSpPr>
        <p:spPr>
          <a:xfrm>
            <a:off x="5869648" y="2893344"/>
            <a:ext cx="784626" cy="378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DVD:1</a:t>
            </a:r>
            <a:endParaRPr lang="zh-CN" altLang="en-US" dirty="0"/>
          </a:p>
        </p:txBody>
      </p:sp>
      <p:sp>
        <p:nvSpPr>
          <p:cNvPr id="32" name="矩形 31"/>
          <p:cNvSpPr/>
          <p:nvPr/>
        </p:nvSpPr>
        <p:spPr>
          <a:xfrm>
            <a:off x="6640582" y="2893344"/>
            <a:ext cx="842841" cy="378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DVD:1</a:t>
            </a:r>
            <a:endParaRPr lang="zh-CN" altLang="en-US" dirty="0"/>
          </a:p>
        </p:txBody>
      </p:sp>
      <p:sp>
        <p:nvSpPr>
          <p:cNvPr id="33" name="矩形 32"/>
          <p:cNvSpPr/>
          <p:nvPr/>
        </p:nvSpPr>
        <p:spPr>
          <a:xfrm>
            <a:off x="5675901" y="3298052"/>
            <a:ext cx="625051" cy="378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CD:1</a:t>
            </a:r>
            <a:endParaRPr lang="zh-CN" altLang="en-US" dirty="0"/>
          </a:p>
        </p:txBody>
      </p:sp>
      <p:sp>
        <p:nvSpPr>
          <p:cNvPr id="34" name="矩形 33"/>
          <p:cNvSpPr/>
          <p:nvPr/>
        </p:nvSpPr>
        <p:spPr>
          <a:xfrm>
            <a:off x="6255115" y="3298052"/>
            <a:ext cx="669517" cy="378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CD:1</a:t>
            </a:r>
            <a:endParaRPr lang="zh-CN" altLang="en-US" dirty="0"/>
          </a:p>
        </p:txBody>
      </p:sp>
      <p:sp>
        <p:nvSpPr>
          <p:cNvPr id="35" name="矩形 34"/>
          <p:cNvSpPr/>
          <p:nvPr/>
        </p:nvSpPr>
        <p:spPr>
          <a:xfrm>
            <a:off x="6834330" y="3298052"/>
            <a:ext cx="633478" cy="378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CD:1</a:t>
            </a:r>
            <a:endParaRPr lang="zh-CN" altLang="en-US" dirty="0"/>
          </a:p>
        </p:txBody>
      </p:sp>
      <p:sp>
        <p:nvSpPr>
          <p:cNvPr id="36" name="矩形 35"/>
          <p:cNvSpPr/>
          <p:nvPr/>
        </p:nvSpPr>
        <p:spPr>
          <a:xfrm>
            <a:off x="5085020" y="3704648"/>
            <a:ext cx="1170095" cy="378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Blu-ray:1</a:t>
            </a:r>
            <a:endParaRPr lang="zh-CN" altLang="en-US" dirty="0"/>
          </a:p>
        </p:txBody>
      </p:sp>
      <p:sp>
        <p:nvSpPr>
          <p:cNvPr id="37" name="矩形 36"/>
          <p:cNvSpPr/>
          <p:nvPr/>
        </p:nvSpPr>
        <p:spPr>
          <a:xfrm>
            <a:off x="6255116" y="3704648"/>
            <a:ext cx="1156403" cy="378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Blu-ray:1</a:t>
            </a:r>
            <a:endParaRPr lang="zh-CN" altLang="en-US" dirty="0"/>
          </a:p>
        </p:txBody>
      </p:sp>
      <p:sp>
        <p:nvSpPr>
          <p:cNvPr id="38" name="矩形 37"/>
          <p:cNvSpPr/>
          <p:nvPr/>
        </p:nvSpPr>
        <p:spPr>
          <a:xfrm>
            <a:off x="2761276" y="3133971"/>
            <a:ext cx="1026114" cy="3780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CD:1</a:t>
            </a:r>
          </a:p>
        </p:txBody>
      </p:sp>
      <p:sp>
        <p:nvSpPr>
          <p:cNvPr id="39" name="矩形 38"/>
          <p:cNvSpPr/>
          <p:nvPr/>
        </p:nvSpPr>
        <p:spPr>
          <a:xfrm>
            <a:off x="7413544" y="3295035"/>
            <a:ext cx="633478" cy="378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CD:1</a:t>
            </a:r>
            <a:endParaRPr lang="zh-CN" altLang="en-US" dirty="0"/>
          </a:p>
        </p:txBody>
      </p:sp>
      <p:sp>
        <p:nvSpPr>
          <p:cNvPr id="40" name="矩形 39"/>
          <p:cNvSpPr/>
          <p:nvPr/>
        </p:nvSpPr>
        <p:spPr>
          <a:xfrm>
            <a:off x="5086888" y="4107467"/>
            <a:ext cx="1026114" cy="378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Video:1</a:t>
            </a:r>
            <a:endParaRPr lang="zh-CN" altLang="en-US" dirty="0"/>
          </a:p>
        </p:txBody>
      </p:sp>
      <p:sp>
        <p:nvSpPr>
          <p:cNvPr id="27" name="右箭头 26"/>
          <p:cNvSpPr/>
          <p:nvPr/>
        </p:nvSpPr>
        <p:spPr>
          <a:xfrm>
            <a:off x="4114557" y="3323209"/>
            <a:ext cx="1101019" cy="59372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solidFill>
                  <a:srgbClr val="FF0000"/>
                </a:solidFill>
              </a:rPr>
              <a:t>shuffle</a:t>
            </a:r>
            <a:endParaRPr lang="zh-CN" altLang="en-US" b="1" dirty="0">
              <a:solidFill>
                <a:srgbClr val="FF0000"/>
              </a:solidFill>
            </a:endParaRPr>
          </a:p>
        </p:txBody>
      </p:sp>
      <p:sp>
        <p:nvSpPr>
          <p:cNvPr id="10" name="右箭头 9"/>
          <p:cNvSpPr/>
          <p:nvPr/>
        </p:nvSpPr>
        <p:spPr>
          <a:xfrm>
            <a:off x="2100863" y="3298051"/>
            <a:ext cx="810090" cy="59372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solidFill>
                  <a:srgbClr val="FF0000"/>
                </a:solidFill>
              </a:rPr>
              <a:t>map</a:t>
            </a:r>
            <a:endParaRPr lang="zh-CN" altLang="en-US" b="1" dirty="0">
              <a:solidFill>
                <a:srgbClr val="FF0000"/>
              </a:solidFill>
            </a:endParaRPr>
          </a:p>
        </p:txBody>
      </p:sp>
      <p:sp>
        <p:nvSpPr>
          <p:cNvPr id="42" name="矩形 41"/>
          <p:cNvSpPr/>
          <p:nvPr/>
        </p:nvSpPr>
        <p:spPr>
          <a:xfrm>
            <a:off x="5085019" y="2885422"/>
            <a:ext cx="2398404" cy="3780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DVD:3</a:t>
            </a:r>
            <a:endParaRPr lang="zh-CN" altLang="en-US" dirty="0"/>
          </a:p>
        </p:txBody>
      </p:sp>
      <p:sp>
        <p:nvSpPr>
          <p:cNvPr id="43" name="矩形 42"/>
          <p:cNvSpPr/>
          <p:nvPr/>
        </p:nvSpPr>
        <p:spPr>
          <a:xfrm>
            <a:off x="5095751" y="3294098"/>
            <a:ext cx="2898215" cy="3780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CD:5</a:t>
            </a:r>
            <a:endParaRPr lang="zh-CN" altLang="en-US" dirty="0"/>
          </a:p>
        </p:txBody>
      </p:sp>
      <p:sp>
        <p:nvSpPr>
          <p:cNvPr id="45" name="矩形 44"/>
          <p:cNvSpPr/>
          <p:nvPr/>
        </p:nvSpPr>
        <p:spPr>
          <a:xfrm>
            <a:off x="5094544" y="3704648"/>
            <a:ext cx="2316975" cy="3780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Blu-ray:2</a:t>
            </a:r>
            <a:endParaRPr lang="zh-CN" altLang="en-US" dirty="0"/>
          </a:p>
        </p:txBody>
      </p:sp>
      <p:sp>
        <p:nvSpPr>
          <p:cNvPr id="46" name="矩形 45"/>
          <p:cNvSpPr/>
          <p:nvPr/>
        </p:nvSpPr>
        <p:spPr>
          <a:xfrm>
            <a:off x="5096413" y="4107989"/>
            <a:ext cx="1026114" cy="3780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Video:1</a:t>
            </a:r>
            <a:endParaRPr lang="zh-CN" altLang="en-US" dirty="0"/>
          </a:p>
        </p:txBody>
      </p:sp>
      <p:sp>
        <p:nvSpPr>
          <p:cNvPr id="47" name="圆角矩形 46"/>
          <p:cNvSpPr/>
          <p:nvPr/>
        </p:nvSpPr>
        <p:spPr>
          <a:xfrm>
            <a:off x="5648269" y="2409732"/>
            <a:ext cx="1350150" cy="3801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100" b="1" dirty="0">
                <a:solidFill>
                  <a:srgbClr val="FF0000"/>
                </a:solidFill>
              </a:rPr>
              <a:t>reduce</a:t>
            </a:r>
            <a:endParaRPr lang="zh-CN" altLang="en-US" sz="2100" b="1" dirty="0">
              <a:solidFill>
                <a:srgbClr val="FF0000"/>
              </a:solidFill>
            </a:endParaRPr>
          </a:p>
        </p:txBody>
      </p:sp>
    </p:spTree>
    <p:extLst>
      <p:ext uri="{BB962C8B-B14F-4D97-AF65-F5344CB8AC3E}">
        <p14:creationId xmlns:p14="http://schemas.microsoft.com/office/powerpoint/2010/main" val="2652884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left)">
                                      <p:cBhvr>
                                        <p:cTn id="49" dur="500"/>
                                        <p:tgtEl>
                                          <p:spTgt spid="2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500"/>
                                        <p:tgtEl>
                                          <p:spTgt spid="25"/>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500"/>
                                        <p:tgtEl>
                                          <p:spTgt spid="26"/>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left)">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left)">
                                      <p:cBhvr>
                                        <p:cTn id="63" dur="500"/>
                                        <p:tgtEl>
                                          <p:spTgt spid="27"/>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left)">
                                      <p:cBhvr>
                                        <p:cTn id="67" dur="500"/>
                                        <p:tgtEl>
                                          <p:spTgt spid="18"/>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left)">
                                      <p:cBhvr>
                                        <p:cTn id="70" dur="500"/>
                                        <p:tgtEl>
                                          <p:spTgt spid="30"/>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left)">
                                      <p:cBhvr>
                                        <p:cTn id="73" dur="500"/>
                                        <p:tgtEl>
                                          <p:spTgt spid="31"/>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left)">
                                      <p:cBhvr>
                                        <p:cTn id="76" dur="500"/>
                                        <p:tgtEl>
                                          <p:spTgt spid="32"/>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left)">
                                      <p:cBhvr>
                                        <p:cTn id="79" dur="500"/>
                                        <p:tgtEl>
                                          <p:spTgt spid="33"/>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wipe(left)">
                                      <p:cBhvr>
                                        <p:cTn id="85" dur="500"/>
                                        <p:tgtEl>
                                          <p:spTgt spid="35"/>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wipe(left)">
                                      <p:cBhvr>
                                        <p:cTn id="88" dur="500"/>
                                        <p:tgtEl>
                                          <p:spTgt spid="36"/>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wipe(left)">
                                      <p:cBhvr>
                                        <p:cTn id="91" dur="500"/>
                                        <p:tgtEl>
                                          <p:spTgt spid="37"/>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wipe(left)">
                                      <p:cBhvr>
                                        <p:cTn id="94" dur="500"/>
                                        <p:tgtEl>
                                          <p:spTgt spid="39"/>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wipe(left)">
                                      <p:cBhvr>
                                        <p:cTn id="97" dur="500"/>
                                        <p:tgtEl>
                                          <p:spTgt spid="4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wipe(up)">
                                      <p:cBhvr>
                                        <p:cTn id="102" dur="500"/>
                                        <p:tgtEl>
                                          <p:spTgt spid="4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wipe(left)">
                                      <p:cBhvr>
                                        <p:cTn id="107" dur="500"/>
                                        <p:tgtEl>
                                          <p:spTgt spid="4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wipe(left)">
                                      <p:cBhvr>
                                        <p:cTn id="112" dur="500"/>
                                        <p:tgtEl>
                                          <p:spTgt spid="4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45"/>
                                        </p:tgtEl>
                                        <p:attrNameLst>
                                          <p:attrName>style.visibility</p:attrName>
                                        </p:attrNameLst>
                                      </p:cBhvr>
                                      <p:to>
                                        <p:strVal val="visible"/>
                                      </p:to>
                                    </p:set>
                                    <p:animEffect transition="in" filter="wipe(left)">
                                      <p:cBhvr>
                                        <p:cTn id="117" dur="500"/>
                                        <p:tgtEl>
                                          <p:spTgt spid="45"/>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46"/>
                                        </p:tgtEl>
                                        <p:attrNameLst>
                                          <p:attrName>style.visibility</p:attrName>
                                        </p:attrNameLst>
                                      </p:cBhvr>
                                      <p:to>
                                        <p:strVal val="visible"/>
                                      </p:to>
                                    </p:set>
                                    <p:animEffect transition="in" filter="wipe(left)">
                                      <p:cBhvr>
                                        <p:cTn id="1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27" grpId="0" animBg="1"/>
      <p:bldP spid="10" grpId="0" animBg="1"/>
      <p:bldP spid="42" grpId="0" animBg="1"/>
      <p:bldP spid="43" grpId="0" animBg="1"/>
      <p:bldP spid="45" grpId="0" animBg="1"/>
      <p:bldP spid="46" grpId="0" animBg="1"/>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r>
              <a:rPr lang="en-US" altLang="zh-CN" dirty="0"/>
              <a:t> Basics</a:t>
            </a:r>
            <a:endParaRPr lang="zh-CN" altLang="en-US" dirty="0"/>
          </a:p>
        </p:txBody>
      </p:sp>
      <p:sp>
        <p:nvSpPr>
          <p:cNvPr id="3" name="内容占位符 2"/>
          <p:cNvSpPr>
            <a:spLocks noGrp="1"/>
          </p:cNvSpPr>
          <p:nvPr>
            <p:ph idx="1"/>
          </p:nvPr>
        </p:nvSpPr>
        <p:spPr/>
        <p:txBody>
          <a:bodyPr/>
          <a:lstStyle/>
          <a:p>
            <a:r>
              <a:rPr lang="en-US" altLang="zh-CN" dirty="0"/>
              <a:t>Execution View</a:t>
            </a:r>
            <a:endParaRPr lang="zh-CN" altLang="en-US" dirty="0"/>
          </a:p>
        </p:txBody>
      </p:sp>
      <p:pic>
        <p:nvPicPr>
          <p:cNvPr id="2050" name="Picture 2" descr="d:\Desktop\mapreduce-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335" y="1761660"/>
            <a:ext cx="6756994" cy="1998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642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anim calcmode="lin" valueType="num">
                                      <p:cBhvr>
                                        <p:cTn id="8" dur="500" fill="hold"/>
                                        <p:tgtEl>
                                          <p:spTgt spid="2050"/>
                                        </p:tgtEl>
                                        <p:attrNameLst>
                                          <p:attrName>ppt_x</p:attrName>
                                        </p:attrNameLst>
                                      </p:cBhvr>
                                      <p:tavLst>
                                        <p:tav tm="0">
                                          <p:val>
                                            <p:strVal val="#ppt_x"/>
                                          </p:val>
                                        </p:tav>
                                        <p:tav tm="100000">
                                          <p:val>
                                            <p:strVal val="#ppt_x"/>
                                          </p:val>
                                        </p:tav>
                                      </p:tavLst>
                                    </p:anim>
                                    <p:anim calcmode="lin" valueType="num">
                                      <p:cBhvr>
                                        <p:cTn id="9" dur="5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978897-6FE2-744F-A5CB-522967288079}"/>
              </a:ext>
            </a:extLst>
          </p:cNvPr>
          <p:cNvSpPr>
            <a:spLocks noGrp="1"/>
          </p:cNvSpPr>
          <p:nvPr>
            <p:ph type="title"/>
          </p:nvPr>
        </p:nvSpPr>
        <p:spPr/>
        <p:txBody>
          <a:bodyPr/>
          <a:lstStyle/>
          <a:p>
            <a:r>
              <a:rPr lang="en-US" altLang="zh-CN" dirty="0"/>
              <a:t>Map Reduce</a:t>
            </a:r>
            <a:r>
              <a:rPr lang="zh-CN" altLang="en-US" dirty="0"/>
              <a:t> </a:t>
            </a:r>
            <a:r>
              <a:rPr lang="en-US" altLang="zh-CN" dirty="0"/>
              <a:t>-</a:t>
            </a:r>
            <a:r>
              <a:rPr lang="zh-CN" altLang="en-US" dirty="0"/>
              <a:t> </a:t>
            </a:r>
            <a:r>
              <a:rPr lang="en-US" altLang="zh-CN" dirty="0" err="1"/>
              <a:t>WordCount</a:t>
            </a:r>
            <a:endParaRPr kumimoji="1" lang="zh-CN" altLang="en-US" dirty="0"/>
          </a:p>
        </p:txBody>
      </p:sp>
      <p:sp>
        <p:nvSpPr>
          <p:cNvPr id="4" name="灯片编号占位符 3">
            <a:extLst>
              <a:ext uri="{FF2B5EF4-FFF2-40B4-BE49-F238E27FC236}">
                <a16:creationId xmlns:a16="http://schemas.microsoft.com/office/drawing/2014/main" id="{8934E9B3-97CE-6A40-8F63-B17A936B8569}"/>
              </a:ext>
            </a:extLst>
          </p:cNvPr>
          <p:cNvSpPr>
            <a:spLocks noGrp="1"/>
          </p:cNvSpPr>
          <p:nvPr>
            <p:ph type="sldNum" sz="quarter" idx="12"/>
          </p:nvPr>
        </p:nvSpPr>
        <p:spPr/>
        <p:txBody>
          <a:bodyPr/>
          <a:lstStyle/>
          <a:p>
            <a:fld id="{CB818ED7-1FAF-4BEC-A906-EB6564C334EB}" type="slidenum">
              <a:rPr lang="zh-CN" altLang="en-US" smtClean="0"/>
              <a:pPr/>
              <a:t>14</a:t>
            </a:fld>
            <a:endParaRPr lang="zh-CN" altLang="en-US" dirty="0"/>
          </a:p>
        </p:txBody>
      </p:sp>
      <p:sp>
        <p:nvSpPr>
          <p:cNvPr id="7" name="矩形 6">
            <a:extLst>
              <a:ext uri="{FF2B5EF4-FFF2-40B4-BE49-F238E27FC236}">
                <a16:creationId xmlns:a16="http://schemas.microsoft.com/office/drawing/2014/main" id="{DAAC2AF9-7768-4944-AA5C-C7FE8DAF1B1F}"/>
              </a:ext>
            </a:extLst>
          </p:cNvPr>
          <p:cNvSpPr/>
          <p:nvPr/>
        </p:nvSpPr>
        <p:spPr>
          <a:xfrm>
            <a:off x="971600" y="894731"/>
            <a:ext cx="7632848" cy="3624069"/>
          </a:xfrm>
          <a:prstGeom prst="rect">
            <a:avLst/>
          </a:prstGeom>
        </p:spPr>
        <p:txBody>
          <a:bodyPr wrap="square">
            <a:spAutoFit/>
          </a:bodyPr>
          <a:lstStyle/>
          <a:p>
            <a:r>
              <a:rPr lang="en-US" altLang="zh-CN" sz="1350" dirty="0">
                <a:solidFill>
                  <a:srgbClr val="CC7832"/>
                </a:solidFill>
              </a:rPr>
              <a:t>public class </a:t>
            </a:r>
            <a:r>
              <a:rPr lang="en-US" altLang="zh-CN" sz="1350" dirty="0" err="1"/>
              <a:t>WordCount</a:t>
            </a:r>
            <a:r>
              <a:rPr lang="en-US" altLang="zh-CN" sz="1350" dirty="0"/>
              <a:t> {</a:t>
            </a:r>
            <a:br>
              <a:rPr lang="en-US" altLang="zh-CN" sz="1350" dirty="0"/>
            </a:br>
            <a:br>
              <a:rPr lang="en-US" altLang="zh-CN" sz="1350" dirty="0"/>
            </a:br>
            <a:r>
              <a:rPr lang="en-US" altLang="zh-CN" sz="1350" dirty="0"/>
              <a:t>    </a:t>
            </a:r>
            <a:r>
              <a:rPr lang="en-US" altLang="zh-CN" sz="1350" dirty="0">
                <a:solidFill>
                  <a:srgbClr val="CC7832"/>
                </a:solidFill>
              </a:rPr>
              <a:t>public static class </a:t>
            </a:r>
            <a:r>
              <a:rPr lang="en-US" altLang="zh-CN" sz="1350" dirty="0" err="1"/>
              <a:t>TokenizerMapper</a:t>
            </a:r>
            <a:r>
              <a:rPr lang="en-US" altLang="zh-CN" sz="1350" dirty="0"/>
              <a:t>   </a:t>
            </a:r>
            <a:r>
              <a:rPr lang="en-US" altLang="zh-CN" sz="1350" dirty="0">
                <a:solidFill>
                  <a:srgbClr val="CC7832"/>
                </a:solidFill>
              </a:rPr>
              <a:t>extends </a:t>
            </a:r>
            <a:r>
              <a:rPr lang="en-US" altLang="zh-CN" sz="1350" dirty="0"/>
              <a:t>Mapper&lt;Object</a:t>
            </a:r>
            <a:r>
              <a:rPr lang="en-US" altLang="zh-CN" sz="1350" dirty="0">
                <a:solidFill>
                  <a:srgbClr val="CC7832"/>
                </a:solidFill>
              </a:rPr>
              <a:t>, </a:t>
            </a:r>
            <a:r>
              <a:rPr lang="en-US" altLang="zh-CN" sz="1350" dirty="0"/>
              <a:t>Text</a:t>
            </a:r>
            <a:r>
              <a:rPr lang="en-US" altLang="zh-CN" sz="1350" dirty="0">
                <a:solidFill>
                  <a:srgbClr val="CC7832"/>
                </a:solidFill>
              </a:rPr>
              <a:t>, </a:t>
            </a:r>
            <a:r>
              <a:rPr lang="en-US" altLang="zh-CN" sz="1350" dirty="0"/>
              <a:t>Text</a:t>
            </a:r>
            <a:r>
              <a:rPr lang="en-US" altLang="zh-CN" sz="1350" dirty="0">
                <a:solidFill>
                  <a:srgbClr val="CC7832"/>
                </a:solidFill>
              </a:rPr>
              <a:t>, </a:t>
            </a:r>
            <a:r>
              <a:rPr lang="en-US" altLang="zh-CN" sz="1350" dirty="0" err="1"/>
              <a:t>IntWritable</a:t>
            </a:r>
            <a:r>
              <a:rPr lang="en-US" altLang="zh-CN" sz="1350" dirty="0"/>
              <a:t>&gt;{</a:t>
            </a:r>
            <a:br>
              <a:rPr lang="en-US" altLang="zh-CN" sz="1350" dirty="0"/>
            </a:br>
            <a:br>
              <a:rPr lang="en-US" altLang="zh-CN" sz="1350" dirty="0"/>
            </a:br>
            <a:r>
              <a:rPr lang="en-US" altLang="zh-CN" sz="1350" dirty="0"/>
              <a:t>        </a:t>
            </a:r>
            <a:r>
              <a:rPr lang="en-US" altLang="zh-CN" sz="1350" dirty="0">
                <a:solidFill>
                  <a:srgbClr val="CC7832"/>
                </a:solidFill>
              </a:rPr>
              <a:t>private final static </a:t>
            </a:r>
            <a:r>
              <a:rPr lang="en-US" altLang="zh-CN" sz="1350" dirty="0" err="1"/>
              <a:t>IntWritable</a:t>
            </a:r>
            <a:r>
              <a:rPr lang="en-US" altLang="zh-CN" sz="1350" dirty="0"/>
              <a:t> </a:t>
            </a:r>
            <a:r>
              <a:rPr lang="en-US" altLang="zh-CN" sz="1350" i="1" dirty="0">
                <a:solidFill>
                  <a:srgbClr val="9876AA"/>
                </a:solidFill>
              </a:rPr>
              <a:t>one </a:t>
            </a:r>
            <a:r>
              <a:rPr lang="en-US" altLang="zh-CN" sz="1350" dirty="0"/>
              <a:t>= </a:t>
            </a:r>
            <a:r>
              <a:rPr lang="en-US" altLang="zh-CN" sz="1350" dirty="0">
                <a:solidFill>
                  <a:srgbClr val="CC7832"/>
                </a:solidFill>
              </a:rPr>
              <a:t>new </a:t>
            </a:r>
            <a:r>
              <a:rPr lang="en-US" altLang="zh-CN" sz="1350" dirty="0" err="1"/>
              <a:t>IntWritable</a:t>
            </a:r>
            <a:r>
              <a:rPr lang="en-US" altLang="zh-CN" sz="1350" dirty="0"/>
              <a:t>(</a:t>
            </a:r>
            <a:r>
              <a:rPr lang="en-US" altLang="zh-CN" sz="1350" dirty="0">
                <a:solidFill>
                  <a:srgbClr val="6897BB"/>
                </a:solidFill>
              </a:rPr>
              <a:t>1</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private </a:t>
            </a:r>
            <a:r>
              <a:rPr lang="en-US" altLang="zh-CN" sz="1350" dirty="0"/>
              <a:t>Text </a:t>
            </a:r>
            <a:r>
              <a:rPr lang="en-US" altLang="zh-CN" sz="1350" dirty="0">
                <a:solidFill>
                  <a:srgbClr val="9876AA"/>
                </a:solidFill>
              </a:rPr>
              <a:t>word </a:t>
            </a:r>
            <a:r>
              <a:rPr lang="en-US" altLang="zh-CN" sz="1350" dirty="0"/>
              <a:t>= </a:t>
            </a:r>
            <a:r>
              <a:rPr lang="en-US" altLang="zh-CN" sz="1350" dirty="0">
                <a:solidFill>
                  <a:srgbClr val="CC7832"/>
                </a:solidFill>
              </a:rPr>
              <a:t>new </a:t>
            </a:r>
            <a:r>
              <a:rPr lang="en-US" altLang="zh-CN" sz="1350" dirty="0"/>
              <a:t>Text()</a:t>
            </a:r>
            <a:r>
              <a:rPr lang="en-US" altLang="zh-CN" sz="1350" dirty="0">
                <a:solidFill>
                  <a:srgbClr val="CC7832"/>
                </a:solidFill>
              </a:rPr>
              <a:t>;</a:t>
            </a:r>
            <a:br>
              <a:rPr lang="en-US" altLang="zh-CN" sz="1350" dirty="0">
                <a:solidFill>
                  <a:srgbClr val="CC7832"/>
                </a:solidFill>
              </a:rPr>
            </a:br>
            <a:br>
              <a:rPr lang="en-US" altLang="zh-CN" sz="1350" dirty="0">
                <a:solidFill>
                  <a:srgbClr val="CC7832"/>
                </a:solidFill>
              </a:rPr>
            </a:br>
            <a:r>
              <a:rPr lang="en-US" altLang="zh-CN" sz="1350" dirty="0">
                <a:solidFill>
                  <a:srgbClr val="CC7832"/>
                </a:solidFill>
              </a:rPr>
              <a:t>        public void </a:t>
            </a:r>
            <a:r>
              <a:rPr lang="en-US" altLang="zh-CN" sz="1350" dirty="0">
                <a:solidFill>
                  <a:srgbClr val="FFC66D"/>
                </a:solidFill>
              </a:rPr>
              <a:t>map</a:t>
            </a:r>
            <a:r>
              <a:rPr lang="en-US" altLang="zh-CN" sz="1350" dirty="0"/>
              <a:t>(Object key</a:t>
            </a:r>
            <a:r>
              <a:rPr lang="en-US" altLang="zh-CN" sz="1350" dirty="0">
                <a:solidFill>
                  <a:srgbClr val="CC7832"/>
                </a:solidFill>
              </a:rPr>
              <a:t>, </a:t>
            </a:r>
            <a:r>
              <a:rPr lang="en-US" altLang="zh-CN" sz="1350" dirty="0"/>
              <a:t>Text value</a:t>
            </a:r>
            <a:r>
              <a:rPr lang="en-US" altLang="zh-CN" sz="1350" dirty="0">
                <a:solidFill>
                  <a:srgbClr val="CC7832"/>
                </a:solidFill>
              </a:rPr>
              <a:t>, </a:t>
            </a:r>
            <a:r>
              <a:rPr lang="en-US" altLang="zh-CN" sz="1350" dirty="0"/>
              <a:t>Context context) </a:t>
            </a:r>
            <a:r>
              <a:rPr lang="en-US" altLang="zh-CN" sz="1350" dirty="0">
                <a:solidFill>
                  <a:srgbClr val="CC7832"/>
                </a:solidFill>
              </a:rPr>
              <a:t>throws </a:t>
            </a:r>
            <a:r>
              <a:rPr lang="en-US" altLang="zh-CN" sz="1350" dirty="0" err="1"/>
              <a:t>IOException</a:t>
            </a:r>
            <a:r>
              <a:rPr lang="en-US" altLang="zh-CN" sz="1350" dirty="0">
                <a:solidFill>
                  <a:srgbClr val="CC7832"/>
                </a:solidFill>
              </a:rPr>
              <a:t>, </a:t>
            </a:r>
            <a:r>
              <a:rPr lang="en-US" altLang="zh-CN" sz="1350" dirty="0" err="1"/>
              <a:t>InterruptedException</a:t>
            </a:r>
            <a:r>
              <a:rPr lang="en-US" altLang="zh-CN" sz="1350" dirty="0"/>
              <a:t> {</a:t>
            </a:r>
            <a:br>
              <a:rPr lang="en-US" altLang="zh-CN" sz="1350" dirty="0"/>
            </a:br>
            <a:r>
              <a:rPr lang="en-US" altLang="zh-CN" sz="1350" dirty="0"/>
              <a:t>            </a:t>
            </a:r>
            <a:r>
              <a:rPr lang="en-US" altLang="zh-CN" sz="1350" dirty="0" err="1"/>
              <a:t>StringTokenizer</a:t>
            </a:r>
            <a:r>
              <a:rPr lang="en-US" altLang="zh-CN" sz="1350" dirty="0"/>
              <a:t> </a:t>
            </a:r>
            <a:r>
              <a:rPr lang="en-US" altLang="zh-CN" sz="1350" dirty="0" err="1"/>
              <a:t>itr</a:t>
            </a:r>
            <a:r>
              <a:rPr lang="en-US" altLang="zh-CN" sz="1350" dirty="0"/>
              <a:t> = </a:t>
            </a:r>
            <a:r>
              <a:rPr lang="en-US" altLang="zh-CN" sz="1350" dirty="0">
                <a:solidFill>
                  <a:srgbClr val="CC7832"/>
                </a:solidFill>
              </a:rPr>
              <a:t>new </a:t>
            </a:r>
            <a:r>
              <a:rPr lang="en-US" altLang="zh-CN" sz="1350" dirty="0" err="1"/>
              <a:t>StringTokenizer</a:t>
            </a:r>
            <a:r>
              <a:rPr lang="en-US" altLang="zh-CN" sz="1350" dirty="0"/>
              <a:t>(</a:t>
            </a:r>
            <a:r>
              <a:rPr lang="en-US" altLang="zh-CN" sz="1350" dirty="0" err="1"/>
              <a:t>value.toString</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while </a:t>
            </a:r>
            <a:r>
              <a:rPr lang="en-US" altLang="zh-CN" sz="1350" dirty="0"/>
              <a:t>(</a:t>
            </a:r>
            <a:r>
              <a:rPr lang="en-US" altLang="zh-CN" sz="1350" dirty="0" err="1"/>
              <a:t>itr.hasMoreTokens</a:t>
            </a:r>
            <a:r>
              <a:rPr lang="en-US" altLang="zh-CN" sz="1350" dirty="0"/>
              <a:t>()) {</a:t>
            </a:r>
            <a:br>
              <a:rPr lang="en-US" altLang="zh-CN" sz="1350" dirty="0"/>
            </a:br>
            <a:r>
              <a:rPr lang="en-US" altLang="zh-CN" sz="1350" dirty="0"/>
              <a:t>                </a:t>
            </a:r>
            <a:r>
              <a:rPr lang="en-US" altLang="zh-CN" sz="1350" dirty="0" err="1">
                <a:solidFill>
                  <a:srgbClr val="9876AA"/>
                </a:solidFill>
              </a:rPr>
              <a:t>word</a:t>
            </a:r>
            <a:r>
              <a:rPr lang="en-US" altLang="zh-CN" sz="1350" dirty="0" err="1"/>
              <a:t>.set</a:t>
            </a:r>
            <a:r>
              <a:rPr lang="en-US" altLang="zh-CN" sz="1350" dirty="0"/>
              <a:t>(</a:t>
            </a:r>
            <a:r>
              <a:rPr lang="en-US" altLang="zh-CN" sz="1350" dirty="0" err="1"/>
              <a:t>itr.nextToken</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context.write</a:t>
            </a:r>
            <a:r>
              <a:rPr lang="en-US" altLang="zh-CN" sz="1350" dirty="0"/>
              <a:t>(</a:t>
            </a:r>
            <a:r>
              <a:rPr lang="en-US" altLang="zh-CN" sz="1350" dirty="0">
                <a:solidFill>
                  <a:srgbClr val="9876AA"/>
                </a:solidFill>
              </a:rPr>
              <a:t>word</a:t>
            </a:r>
            <a:r>
              <a:rPr lang="en-US" altLang="zh-CN" sz="1350" dirty="0">
                <a:solidFill>
                  <a:srgbClr val="CC7832"/>
                </a:solidFill>
              </a:rPr>
              <a:t>, </a:t>
            </a:r>
            <a:r>
              <a:rPr lang="en-US" altLang="zh-CN" sz="1350" i="1" dirty="0">
                <a:solidFill>
                  <a:srgbClr val="9876AA"/>
                </a:solidFill>
              </a:rPr>
              <a:t>one</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r>
              <a:rPr lang="en-US" altLang="zh-CN" sz="1350" dirty="0"/>
              <a:t>        }</a:t>
            </a:r>
            <a:br>
              <a:rPr lang="en-US" altLang="zh-CN" sz="1350" dirty="0"/>
            </a:br>
            <a:r>
              <a:rPr lang="en-US" altLang="zh-CN" sz="1350" dirty="0"/>
              <a:t>    }</a:t>
            </a:r>
            <a:br>
              <a:rPr lang="en-US" altLang="zh-CN" sz="1350" dirty="0"/>
            </a:br>
            <a:br>
              <a:rPr lang="en-US" altLang="zh-CN" sz="1350" dirty="0"/>
            </a:br>
            <a:r>
              <a:rPr lang="en-US" altLang="zh-CN" sz="1350" dirty="0"/>
              <a:t>    </a:t>
            </a:r>
            <a:endParaRPr lang="zh-CN" altLang="en-US" sz="1350" dirty="0"/>
          </a:p>
        </p:txBody>
      </p:sp>
    </p:spTree>
    <p:extLst>
      <p:ext uri="{BB962C8B-B14F-4D97-AF65-F5344CB8AC3E}">
        <p14:creationId xmlns:p14="http://schemas.microsoft.com/office/powerpoint/2010/main" val="1232098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978897-6FE2-744F-A5CB-522967288079}"/>
              </a:ext>
            </a:extLst>
          </p:cNvPr>
          <p:cNvSpPr>
            <a:spLocks noGrp="1"/>
          </p:cNvSpPr>
          <p:nvPr>
            <p:ph type="title"/>
          </p:nvPr>
        </p:nvSpPr>
        <p:spPr/>
        <p:txBody>
          <a:bodyPr/>
          <a:lstStyle/>
          <a:p>
            <a:r>
              <a:rPr lang="en-US" altLang="zh-CN" dirty="0"/>
              <a:t>Map Reduce</a:t>
            </a:r>
            <a:r>
              <a:rPr lang="zh-CN" altLang="en-US" dirty="0"/>
              <a:t> </a:t>
            </a:r>
            <a:r>
              <a:rPr lang="en-US" altLang="zh-CN" dirty="0"/>
              <a:t>-</a:t>
            </a:r>
            <a:r>
              <a:rPr lang="zh-CN" altLang="en-US" dirty="0"/>
              <a:t> </a:t>
            </a:r>
            <a:r>
              <a:rPr lang="en-US" altLang="zh-CN" dirty="0" err="1"/>
              <a:t>WordCount</a:t>
            </a:r>
            <a:endParaRPr kumimoji="1" lang="zh-CN" altLang="en-US" dirty="0"/>
          </a:p>
        </p:txBody>
      </p:sp>
      <p:sp>
        <p:nvSpPr>
          <p:cNvPr id="4" name="灯片编号占位符 3">
            <a:extLst>
              <a:ext uri="{FF2B5EF4-FFF2-40B4-BE49-F238E27FC236}">
                <a16:creationId xmlns:a16="http://schemas.microsoft.com/office/drawing/2014/main" id="{8934E9B3-97CE-6A40-8F63-B17A936B8569}"/>
              </a:ext>
            </a:extLst>
          </p:cNvPr>
          <p:cNvSpPr>
            <a:spLocks noGrp="1"/>
          </p:cNvSpPr>
          <p:nvPr>
            <p:ph type="sldNum" sz="quarter" idx="12"/>
          </p:nvPr>
        </p:nvSpPr>
        <p:spPr/>
        <p:txBody>
          <a:bodyPr/>
          <a:lstStyle/>
          <a:p>
            <a:fld id="{CB818ED7-1FAF-4BEC-A906-EB6564C334EB}" type="slidenum">
              <a:rPr lang="zh-CN" altLang="en-US" smtClean="0"/>
              <a:pPr/>
              <a:t>15</a:t>
            </a:fld>
            <a:endParaRPr lang="zh-CN" altLang="en-US" dirty="0"/>
          </a:p>
        </p:txBody>
      </p:sp>
      <p:sp>
        <p:nvSpPr>
          <p:cNvPr id="7" name="矩形 6">
            <a:extLst>
              <a:ext uri="{FF2B5EF4-FFF2-40B4-BE49-F238E27FC236}">
                <a16:creationId xmlns:a16="http://schemas.microsoft.com/office/drawing/2014/main" id="{DAAC2AF9-7768-4944-AA5C-C7FE8DAF1B1F}"/>
              </a:ext>
            </a:extLst>
          </p:cNvPr>
          <p:cNvSpPr/>
          <p:nvPr/>
        </p:nvSpPr>
        <p:spPr>
          <a:xfrm>
            <a:off x="179512" y="1206355"/>
            <a:ext cx="8784976" cy="3000821"/>
          </a:xfrm>
          <a:prstGeom prst="rect">
            <a:avLst/>
          </a:prstGeom>
        </p:spPr>
        <p:txBody>
          <a:bodyPr wrap="square">
            <a:spAutoFit/>
          </a:bodyPr>
          <a:lstStyle/>
          <a:p>
            <a:r>
              <a:rPr lang="en-US" altLang="zh-CN" sz="1350" dirty="0"/>
              <a:t>    </a:t>
            </a:r>
            <a:r>
              <a:rPr lang="en-US" altLang="zh-CN" sz="1350" dirty="0">
                <a:solidFill>
                  <a:srgbClr val="CC7832"/>
                </a:solidFill>
              </a:rPr>
              <a:t>public static class </a:t>
            </a:r>
            <a:r>
              <a:rPr lang="en-US" altLang="zh-CN" sz="1350" dirty="0" err="1"/>
              <a:t>IntSumReducer</a:t>
            </a:r>
            <a:r>
              <a:rPr lang="en-US" altLang="zh-CN" sz="1350" dirty="0"/>
              <a:t> </a:t>
            </a:r>
            <a:r>
              <a:rPr lang="en-US" altLang="zh-CN" sz="1350" dirty="0">
                <a:solidFill>
                  <a:srgbClr val="CC7832"/>
                </a:solidFill>
              </a:rPr>
              <a:t>extends </a:t>
            </a:r>
            <a:r>
              <a:rPr lang="en-US" altLang="zh-CN" sz="1350" dirty="0"/>
              <a:t>Reducer&lt;</a:t>
            </a:r>
            <a:r>
              <a:rPr lang="en-US" altLang="zh-CN" sz="1350" dirty="0" err="1"/>
              <a:t>Text</a:t>
            </a:r>
            <a:r>
              <a:rPr lang="en-US" altLang="zh-CN" sz="1350" dirty="0" err="1">
                <a:solidFill>
                  <a:srgbClr val="CC7832"/>
                </a:solidFill>
              </a:rPr>
              <a:t>,</a:t>
            </a:r>
            <a:r>
              <a:rPr lang="en-US" altLang="zh-CN" sz="1350" dirty="0" err="1"/>
              <a:t>IntWritable</a:t>
            </a:r>
            <a:r>
              <a:rPr lang="en-US" altLang="zh-CN" sz="1350" dirty="0" err="1">
                <a:solidFill>
                  <a:srgbClr val="CC7832"/>
                </a:solidFill>
              </a:rPr>
              <a:t>,</a:t>
            </a:r>
            <a:r>
              <a:rPr lang="en-US" altLang="zh-CN" sz="1350" dirty="0" err="1"/>
              <a:t>Text</a:t>
            </a:r>
            <a:r>
              <a:rPr lang="en-US" altLang="zh-CN" sz="1350" dirty="0" err="1">
                <a:solidFill>
                  <a:srgbClr val="CC7832"/>
                </a:solidFill>
              </a:rPr>
              <a:t>,</a:t>
            </a:r>
            <a:r>
              <a:rPr lang="en-US" altLang="zh-CN" sz="1350" dirty="0" err="1"/>
              <a:t>IntWritable</a:t>
            </a:r>
            <a:r>
              <a:rPr lang="en-US" altLang="zh-CN" sz="1350" dirty="0"/>
              <a:t>&gt; {</a:t>
            </a:r>
            <a:br>
              <a:rPr lang="en-US" altLang="zh-CN" sz="1350" dirty="0"/>
            </a:br>
            <a:r>
              <a:rPr lang="en-US" altLang="zh-CN" sz="1350" dirty="0"/>
              <a:t>        </a:t>
            </a:r>
            <a:r>
              <a:rPr lang="en-US" altLang="zh-CN" sz="1350" dirty="0">
                <a:solidFill>
                  <a:srgbClr val="CC7832"/>
                </a:solidFill>
              </a:rPr>
              <a:t>private </a:t>
            </a:r>
            <a:r>
              <a:rPr lang="en-US" altLang="zh-CN" sz="1350" dirty="0" err="1"/>
              <a:t>IntWritable</a:t>
            </a:r>
            <a:r>
              <a:rPr lang="en-US" altLang="zh-CN" sz="1350" dirty="0"/>
              <a:t> </a:t>
            </a:r>
            <a:r>
              <a:rPr lang="en-US" altLang="zh-CN" sz="1350" dirty="0">
                <a:solidFill>
                  <a:srgbClr val="9876AA"/>
                </a:solidFill>
              </a:rPr>
              <a:t>result </a:t>
            </a:r>
            <a:r>
              <a:rPr lang="en-US" altLang="zh-CN" sz="1350" dirty="0"/>
              <a:t>= </a:t>
            </a:r>
            <a:r>
              <a:rPr lang="en-US" altLang="zh-CN" sz="1350" dirty="0">
                <a:solidFill>
                  <a:srgbClr val="CC7832"/>
                </a:solidFill>
              </a:rPr>
              <a:t>new </a:t>
            </a:r>
            <a:r>
              <a:rPr lang="en-US" altLang="zh-CN" sz="1350" dirty="0" err="1"/>
              <a:t>IntWritable</a:t>
            </a:r>
            <a:r>
              <a:rPr lang="en-US" altLang="zh-CN" sz="1350" dirty="0"/>
              <a:t>()</a:t>
            </a:r>
            <a:r>
              <a:rPr lang="en-US" altLang="zh-CN" sz="1350" dirty="0">
                <a:solidFill>
                  <a:srgbClr val="CC7832"/>
                </a:solidFill>
              </a:rPr>
              <a:t>;</a:t>
            </a:r>
            <a:br>
              <a:rPr lang="en-US" altLang="zh-CN" sz="1350" dirty="0">
                <a:solidFill>
                  <a:srgbClr val="CC7832"/>
                </a:solidFill>
              </a:rPr>
            </a:br>
            <a:br>
              <a:rPr lang="en-US" altLang="zh-CN" sz="1350" dirty="0">
                <a:solidFill>
                  <a:srgbClr val="CC7832"/>
                </a:solidFill>
              </a:rPr>
            </a:br>
            <a:r>
              <a:rPr lang="en-US" altLang="zh-CN" sz="1350" dirty="0">
                <a:solidFill>
                  <a:srgbClr val="CC7832"/>
                </a:solidFill>
              </a:rPr>
              <a:t>        public void </a:t>
            </a:r>
            <a:r>
              <a:rPr lang="en-US" altLang="zh-CN" sz="1350" dirty="0">
                <a:solidFill>
                  <a:srgbClr val="FFC66D"/>
                </a:solidFill>
              </a:rPr>
              <a:t>reduce</a:t>
            </a:r>
            <a:r>
              <a:rPr lang="en-US" altLang="zh-CN" sz="1350" dirty="0"/>
              <a:t>(Text key</a:t>
            </a:r>
            <a:r>
              <a:rPr lang="en-US" altLang="zh-CN" sz="1350" dirty="0">
                <a:solidFill>
                  <a:srgbClr val="CC7832"/>
                </a:solidFill>
              </a:rPr>
              <a:t>, </a:t>
            </a:r>
            <a:r>
              <a:rPr lang="en-US" altLang="zh-CN" sz="1350" dirty="0" err="1"/>
              <a:t>Iterable</a:t>
            </a:r>
            <a:r>
              <a:rPr lang="en-US" altLang="zh-CN" sz="1350" dirty="0"/>
              <a:t>&lt;</a:t>
            </a:r>
            <a:r>
              <a:rPr lang="en-US" altLang="zh-CN" sz="1350" dirty="0" err="1"/>
              <a:t>IntWritable</a:t>
            </a:r>
            <a:r>
              <a:rPr lang="en-US" altLang="zh-CN" sz="1350" dirty="0"/>
              <a:t>&gt; values</a:t>
            </a:r>
            <a:r>
              <a:rPr lang="en-US" altLang="zh-CN" sz="1350" dirty="0">
                <a:solidFill>
                  <a:srgbClr val="CC7832"/>
                </a:solidFill>
              </a:rPr>
              <a:t>, </a:t>
            </a:r>
            <a:r>
              <a:rPr lang="en-US" altLang="zh-CN" sz="1350" dirty="0"/>
              <a:t>Context context) </a:t>
            </a:r>
            <a:r>
              <a:rPr lang="en-US" altLang="zh-CN" sz="1350" dirty="0">
                <a:solidFill>
                  <a:srgbClr val="CC7832"/>
                </a:solidFill>
              </a:rPr>
              <a:t>throws </a:t>
            </a:r>
            <a:r>
              <a:rPr lang="en-US" altLang="zh-CN" sz="1350" dirty="0" err="1"/>
              <a:t>IOException</a:t>
            </a:r>
            <a:r>
              <a:rPr lang="en-US" altLang="zh-CN" sz="1350" dirty="0">
                <a:solidFill>
                  <a:srgbClr val="CC7832"/>
                </a:solidFill>
              </a:rPr>
              <a:t>, </a:t>
            </a:r>
            <a:r>
              <a:rPr lang="en-US" altLang="zh-CN" sz="1350" dirty="0" err="1"/>
              <a:t>InterruptedException</a:t>
            </a:r>
            <a:r>
              <a:rPr lang="en-US" altLang="zh-CN" sz="1350" dirty="0"/>
              <a:t> {</a:t>
            </a:r>
            <a:br>
              <a:rPr lang="en-US" altLang="zh-CN" sz="1350" dirty="0"/>
            </a:br>
            <a:r>
              <a:rPr lang="en-US" altLang="zh-CN" sz="1350" dirty="0"/>
              <a:t>            </a:t>
            </a:r>
            <a:r>
              <a:rPr lang="en-US" altLang="zh-CN" sz="1350" dirty="0">
                <a:solidFill>
                  <a:srgbClr val="CC7832"/>
                </a:solidFill>
              </a:rPr>
              <a:t>int </a:t>
            </a:r>
            <a:r>
              <a:rPr lang="en-US" altLang="zh-CN" sz="1350" dirty="0"/>
              <a:t>sum = </a:t>
            </a:r>
            <a:r>
              <a:rPr lang="en-US" altLang="zh-CN" sz="1350" dirty="0">
                <a:solidFill>
                  <a:srgbClr val="6897BB"/>
                </a:solidFill>
              </a:rPr>
              <a:t>0</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for </a:t>
            </a:r>
            <a:r>
              <a:rPr lang="en-US" altLang="zh-CN" sz="1350" dirty="0"/>
              <a:t>(</a:t>
            </a:r>
            <a:r>
              <a:rPr lang="en-US" altLang="zh-CN" sz="1350" dirty="0" err="1"/>
              <a:t>IntWritable</a:t>
            </a:r>
            <a:r>
              <a:rPr lang="en-US" altLang="zh-CN" sz="1350" dirty="0"/>
              <a:t> </a:t>
            </a:r>
            <a:r>
              <a:rPr lang="en-US" altLang="zh-CN" sz="1350" dirty="0" err="1"/>
              <a:t>val</a:t>
            </a:r>
            <a:r>
              <a:rPr lang="en-US" altLang="zh-CN" sz="1350" dirty="0"/>
              <a:t> : values) {</a:t>
            </a:r>
            <a:br>
              <a:rPr lang="en-US" altLang="zh-CN" sz="1350" dirty="0"/>
            </a:br>
            <a:r>
              <a:rPr lang="en-US" altLang="zh-CN" sz="1350" dirty="0"/>
              <a:t>                sum += </a:t>
            </a:r>
            <a:r>
              <a:rPr lang="en-US" altLang="zh-CN" sz="1350" dirty="0" err="1"/>
              <a:t>val.get</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r>
              <a:rPr lang="en-US" altLang="zh-CN" sz="1350" dirty="0"/>
              <a:t>            </a:t>
            </a:r>
            <a:r>
              <a:rPr lang="en-US" altLang="zh-CN" sz="1350" dirty="0" err="1">
                <a:solidFill>
                  <a:srgbClr val="9876AA"/>
                </a:solidFill>
              </a:rPr>
              <a:t>result</a:t>
            </a:r>
            <a:r>
              <a:rPr lang="en-US" altLang="zh-CN" sz="1350" dirty="0" err="1"/>
              <a:t>.set</a:t>
            </a:r>
            <a:r>
              <a:rPr lang="en-US" altLang="zh-CN" sz="1350" dirty="0"/>
              <a:t>(sum)</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context.write</a:t>
            </a:r>
            <a:r>
              <a:rPr lang="en-US" altLang="zh-CN" sz="1350" dirty="0"/>
              <a:t>(key</a:t>
            </a:r>
            <a:r>
              <a:rPr lang="en-US" altLang="zh-CN" sz="1350" dirty="0">
                <a:solidFill>
                  <a:srgbClr val="CC7832"/>
                </a:solidFill>
              </a:rPr>
              <a:t>, </a:t>
            </a:r>
            <a:r>
              <a:rPr lang="en-US" altLang="zh-CN" sz="1350" dirty="0">
                <a:solidFill>
                  <a:srgbClr val="9876AA"/>
                </a:solidFill>
              </a:rPr>
              <a:t>result</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r>
              <a:rPr lang="en-US" altLang="zh-CN" sz="1350" dirty="0"/>
              <a:t>    }</a:t>
            </a:r>
            <a:br>
              <a:rPr lang="en-US" altLang="zh-CN" sz="1350" dirty="0"/>
            </a:br>
            <a:br>
              <a:rPr lang="en-US" altLang="zh-CN" sz="1350" dirty="0"/>
            </a:br>
            <a:endParaRPr lang="zh-CN" altLang="en-US" sz="1350" dirty="0"/>
          </a:p>
        </p:txBody>
      </p:sp>
    </p:spTree>
    <p:extLst>
      <p:ext uri="{BB962C8B-B14F-4D97-AF65-F5344CB8AC3E}">
        <p14:creationId xmlns:p14="http://schemas.microsoft.com/office/powerpoint/2010/main" val="1038388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978897-6FE2-744F-A5CB-522967288079}"/>
              </a:ext>
            </a:extLst>
          </p:cNvPr>
          <p:cNvSpPr>
            <a:spLocks noGrp="1"/>
          </p:cNvSpPr>
          <p:nvPr>
            <p:ph type="title"/>
          </p:nvPr>
        </p:nvSpPr>
        <p:spPr/>
        <p:txBody>
          <a:bodyPr/>
          <a:lstStyle/>
          <a:p>
            <a:r>
              <a:rPr lang="en-US" altLang="zh-CN" dirty="0"/>
              <a:t>Map Reduce</a:t>
            </a:r>
            <a:r>
              <a:rPr lang="zh-CN" altLang="en-US" dirty="0"/>
              <a:t> </a:t>
            </a:r>
            <a:r>
              <a:rPr lang="en-US" altLang="zh-CN" dirty="0"/>
              <a:t>-</a:t>
            </a:r>
            <a:r>
              <a:rPr lang="zh-CN" altLang="en-US" dirty="0"/>
              <a:t> </a:t>
            </a:r>
            <a:r>
              <a:rPr lang="en-US" altLang="zh-CN" dirty="0" err="1"/>
              <a:t>WordCount</a:t>
            </a:r>
            <a:endParaRPr kumimoji="1" lang="zh-CN" altLang="en-US" dirty="0"/>
          </a:p>
        </p:txBody>
      </p:sp>
      <p:sp>
        <p:nvSpPr>
          <p:cNvPr id="4" name="灯片编号占位符 3">
            <a:extLst>
              <a:ext uri="{FF2B5EF4-FFF2-40B4-BE49-F238E27FC236}">
                <a16:creationId xmlns:a16="http://schemas.microsoft.com/office/drawing/2014/main" id="{8934E9B3-97CE-6A40-8F63-B17A936B8569}"/>
              </a:ext>
            </a:extLst>
          </p:cNvPr>
          <p:cNvSpPr>
            <a:spLocks noGrp="1"/>
          </p:cNvSpPr>
          <p:nvPr>
            <p:ph type="sldNum" sz="quarter" idx="12"/>
          </p:nvPr>
        </p:nvSpPr>
        <p:spPr/>
        <p:txBody>
          <a:bodyPr/>
          <a:lstStyle/>
          <a:p>
            <a:fld id="{CB818ED7-1FAF-4BEC-A906-EB6564C334EB}" type="slidenum">
              <a:rPr lang="zh-CN" altLang="en-US" smtClean="0"/>
              <a:pPr/>
              <a:t>16</a:t>
            </a:fld>
            <a:endParaRPr lang="zh-CN" altLang="en-US" dirty="0"/>
          </a:p>
        </p:txBody>
      </p:sp>
      <p:sp>
        <p:nvSpPr>
          <p:cNvPr id="7" name="矩形 6">
            <a:extLst>
              <a:ext uri="{FF2B5EF4-FFF2-40B4-BE49-F238E27FC236}">
                <a16:creationId xmlns:a16="http://schemas.microsoft.com/office/drawing/2014/main" id="{DAAC2AF9-7768-4944-AA5C-C7FE8DAF1B1F}"/>
              </a:ext>
            </a:extLst>
          </p:cNvPr>
          <p:cNvSpPr/>
          <p:nvPr/>
        </p:nvSpPr>
        <p:spPr>
          <a:xfrm>
            <a:off x="1385646" y="789552"/>
            <a:ext cx="6372708" cy="3416320"/>
          </a:xfrm>
          <a:prstGeom prst="rect">
            <a:avLst/>
          </a:prstGeom>
        </p:spPr>
        <p:txBody>
          <a:bodyPr wrap="square">
            <a:spAutoFit/>
          </a:bodyPr>
          <a:lstStyle/>
          <a:p>
            <a:br>
              <a:rPr lang="en-US" altLang="zh-CN" sz="1350" dirty="0"/>
            </a:br>
            <a:r>
              <a:rPr lang="en-US" altLang="zh-CN" sz="1350" dirty="0"/>
              <a:t>    </a:t>
            </a:r>
            <a:r>
              <a:rPr lang="en-US" altLang="zh-CN" sz="1350" dirty="0">
                <a:solidFill>
                  <a:srgbClr val="CC7832"/>
                </a:solidFill>
              </a:rPr>
              <a:t>public static void </a:t>
            </a:r>
            <a:r>
              <a:rPr lang="en-US" altLang="zh-CN" sz="1350" dirty="0">
                <a:solidFill>
                  <a:srgbClr val="FFC66D"/>
                </a:solidFill>
              </a:rPr>
              <a:t>main</a:t>
            </a:r>
            <a:r>
              <a:rPr lang="en-US" altLang="zh-CN" sz="1350" dirty="0"/>
              <a:t>(String[] </a:t>
            </a:r>
            <a:r>
              <a:rPr lang="en-US" altLang="zh-CN" sz="1350" dirty="0" err="1"/>
              <a:t>args</a:t>
            </a:r>
            <a:r>
              <a:rPr lang="en-US" altLang="zh-CN" sz="1350" dirty="0"/>
              <a:t>) </a:t>
            </a:r>
            <a:r>
              <a:rPr lang="en-US" altLang="zh-CN" sz="1350" dirty="0">
                <a:solidFill>
                  <a:srgbClr val="CC7832"/>
                </a:solidFill>
              </a:rPr>
              <a:t>throws </a:t>
            </a:r>
            <a:r>
              <a:rPr lang="en-US" altLang="zh-CN" sz="1350" dirty="0"/>
              <a:t>Exception {</a:t>
            </a:r>
            <a:br>
              <a:rPr lang="en-US" altLang="zh-CN" sz="1350" dirty="0"/>
            </a:br>
            <a:r>
              <a:rPr lang="en-US" altLang="zh-CN" sz="1350" dirty="0"/>
              <a:t>        Configuration conf = </a:t>
            </a:r>
            <a:r>
              <a:rPr lang="en-US" altLang="zh-CN" sz="1350" dirty="0">
                <a:solidFill>
                  <a:srgbClr val="CC7832"/>
                </a:solidFill>
              </a:rPr>
              <a:t>new </a:t>
            </a:r>
            <a:r>
              <a:rPr lang="en-US" altLang="zh-CN" sz="1350" dirty="0"/>
              <a:t>Configuration()</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conf.set</a:t>
            </a:r>
            <a:r>
              <a:rPr lang="en-US" altLang="zh-CN" sz="1350" dirty="0"/>
              <a:t>(</a:t>
            </a:r>
            <a:r>
              <a:rPr lang="en-US" altLang="zh-CN" sz="1350" dirty="0">
                <a:solidFill>
                  <a:srgbClr val="6A8759"/>
                </a:solidFill>
              </a:rPr>
              <a:t>"</a:t>
            </a:r>
            <a:r>
              <a:rPr lang="en-US" altLang="zh-CN" sz="1350" dirty="0" err="1">
                <a:solidFill>
                  <a:srgbClr val="6A8759"/>
                </a:solidFill>
              </a:rPr>
              <a:t>dfs.defaultFS</a:t>
            </a:r>
            <a:r>
              <a:rPr lang="en-US" altLang="zh-CN" sz="1350" dirty="0">
                <a:solidFill>
                  <a:srgbClr val="6A8759"/>
                </a:solidFill>
              </a:rPr>
              <a:t>"</a:t>
            </a:r>
            <a:r>
              <a:rPr lang="en-US" altLang="zh-CN" sz="1350" dirty="0">
                <a:solidFill>
                  <a:srgbClr val="CC7832"/>
                </a:solidFill>
              </a:rPr>
              <a:t>, </a:t>
            </a:r>
            <a:r>
              <a:rPr lang="en-US" altLang="zh-CN" sz="1350" dirty="0">
                <a:solidFill>
                  <a:srgbClr val="6A8759"/>
                </a:solidFill>
              </a:rPr>
              <a:t>"</a:t>
            </a:r>
            <a:r>
              <a:rPr lang="en-US" altLang="zh-CN" sz="1350" dirty="0" err="1">
                <a:solidFill>
                  <a:srgbClr val="6A8759"/>
                </a:solidFill>
              </a:rPr>
              <a:t>hdfs</a:t>
            </a:r>
            <a:r>
              <a:rPr lang="en-US" altLang="zh-CN" sz="1350" dirty="0">
                <a:solidFill>
                  <a:srgbClr val="6A8759"/>
                </a:solidFill>
              </a:rPr>
              <a:t>://hadoop:9000"</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Job job = </a:t>
            </a:r>
            <a:r>
              <a:rPr lang="en-US" altLang="zh-CN" sz="1350" dirty="0" err="1"/>
              <a:t>Job.</a:t>
            </a:r>
            <a:r>
              <a:rPr lang="en-US" altLang="zh-CN" sz="1350" i="1" dirty="0" err="1"/>
              <a:t>getInstance</a:t>
            </a:r>
            <a:r>
              <a:rPr lang="en-US" altLang="zh-CN" sz="1350" dirty="0"/>
              <a:t>(conf</a:t>
            </a:r>
            <a:r>
              <a:rPr lang="en-US" altLang="zh-CN" sz="1350" dirty="0">
                <a:solidFill>
                  <a:srgbClr val="CC7832"/>
                </a:solidFill>
              </a:rPr>
              <a:t>, </a:t>
            </a:r>
            <a:r>
              <a:rPr lang="en-US" altLang="zh-CN" sz="1350" dirty="0">
                <a:solidFill>
                  <a:srgbClr val="6A8759"/>
                </a:solidFill>
              </a:rPr>
              <a:t>"word count"</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job.setJarByClass</a:t>
            </a:r>
            <a:r>
              <a:rPr lang="en-US" altLang="zh-CN" sz="1350" dirty="0"/>
              <a:t>(</a:t>
            </a:r>
            <a:r>
              <a:rPr lang="en-US" altLang="zh-CN" sz="1350" dirty="0" err="1"/>
              <a:t>WordCount.</a:t>
            </a:r>
            <a:r>
              <a:rPr lang="en-US" altLang="zh-CN" sz="1350" dirty="0" err="1">
                <a:solidFill>
                  <a:srgbClr val="CC7832"/>
                </a:solidFill>
              </a:rPr>
              <a:t>class</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job.setMapperClass</a:t>
            </a:r>
            <a:r>
              <a:rPr lang="en-US" altLang="zh-CN" sz="1350" dirty="0"/>
              <a:t>(</a:t>
            </a:r>
            <a:r>
              <a:rPr lang="en-US" altLang="zh-CN" sz="1350" dirty="0" err="1"/>
              <a:t>TokenizerMapper.</a:t>
            </a:r>
            <a:r>
              <a:rPr lang="en-US" altLang="zh-CN" sz="1350" dirty="0" err="1">
                <a:solidFill>
                  <a:srgbClr val="CC7832"/>
                </a:solidFill>
              </a:rPr>
              <a:t>class</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job.setCombinerClass</a:t>
            </a:r>
            <a:r>
              <a:rPr lang="en-US" altLang="zh-CN" sz="1350" dirty="0"/>
              <a:t>(</a:t>
            </a:r>
            <a:r>
              <a:rPr lang="en-US" altLang="zh-CN" sz="1350" dirty="0" err="1"/>
              <a:t>IntSumReducer.</a:t>
            </a:r>
            <a:r>
              <a:rPr lang="en-US" altLang="zh-CN" sz="1350" dirty="0" err="1">
                <a:solidFill>
                  <a:srgbClr val="CC7832"/>
                </a:solidFill>
              </a:rPr>
              <a:t>class</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job.setReducerClass</a:t>
            </a:r>
            <a:r>
              <a:rPr lang="en-US" altLang="zh-CN" sz="1350" dirty="0"/>
              <a:t>(</a:t>
            </a:r>
            <a:r>
              <a:rPr lang="en-US" altLang="zh-CN" sz="1350" dirty="0" err="1"/>
              <a:t>IntSumReducer.</a:t>
            </a:r>
            <a:r>
              <a:rPr lang="en-US" altLang="zh-CN" sz="1350" dirty="0" err="1">
                <a:solidFill>
                  <a:srgbClr val="CC7832"/>
                </a:solidFill>
              </a:rPr>
              <a:t>class</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job.setOutputKeyClass</a:t>
            </a:r>
            <a:r>
              <a:rPr lang="en-US" altLang="zh-CN" sz="1350" dirty="0"/>
              <a:t>(</a:t>
            </a:r>
            <a:r>
              <a:rPr lang="en-US" altLang="zh-CN" sz="1350" dirty="0" err="1"/>
              <a:t>Text.</a:t>
            </a:r>
            <a:r>
              <a:rPr lang="en-US" altLang="zh-CN" sz="1350" dirty="0" err="1">
                <a:solidFill>
                  <a:srgbClr val="CC7832"/>
                </a:solidFill>
              </a:rPr>
              <a:t>class</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job.setOutputValueClass</a:t>
            </a:r>
            <a:r>
              <a:rPr lang="en-US" altLang="zh-CN" sz="1350" dirty="0"/>
              <a:t>(</a:t>
            </a:r>
            <a:r>
              <a:rPr lang="en-US" altLang="zh-CN" sz="1350" dirty="0" err="1"/>
              <a:t>IntWritable.</a:t>
            </a:r>
            <a:r>
              <a:rPr lang="en-US" altLang="zh-CN" sz="1350" dirty="0" err="1">
                <a:solidFill>
                  <a:srgbClr val="CC7832"/>
                </a:solidFill>
              </a:rPr>
              <a:t>class</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FileInputFormat.</a:t>
            </a:r>
            <a:r>
              <a:rPr lang="en-US" altLang="zh-CN" sz="1350" i="1" dirty="0" err="1"/>
              <a:t>addInputPath</a:t>
            </a:r>
            <a:r>
              <a:rPr lang="en-US" altLang="zh-CN" sz="1350" dirty="0"/>
              <a:t>(job</a:t>
            </a:r>
            <a:r>
              <a:rPr lang="en-US" altLang="zh-CN" sz="1350" dirty="0">
                <a:solidFill>
                  <a:srgbClr val="CC7832"/>
                </a:solidFill>
              </a:rPr>
              <a:t>, new </a:t>
            </a:r>
            <a:r>
              <a:rPr lang="en-US" altLang="zh-CN" sz="1350" dirty="0"/>
              <a:t>Path(</a:t>
            </a:r>
            <a:r>
              <a:rPr lang="en-US" altLang="zh-CN" sz="1350" dirty="0" err="1"/>
              <a:t>args</a:t>
            </a:r>
            <a:r>
              <a:rPr lang="en-US" altLang="zh-CN" sz="1350" dirty="0"/>
              <a:t>[</a:t>
            </a:r>
            <a:r>
              <a:rPr lang="en-US" altLang="zh-CN" sz="1350" dirty="0">
                <a:solidFill>
                  <a:srgbClr val="6897BB"/>
                </a:solidFill>
              </a:rPr>
              <a:t>0</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FileOutputFormat.</a:t>
            </a:r>
            <a:r>
              <a:rPr lang="en-US" altLang="zh-CN" sz="1350" i="1" dirty="0" err="1"/>
              <a:t>setOutputPath</a:t>
            </a:r>
            <a:r>
              <a:rPr lang="en-US" altLang="zh-CN" sz="1350" dirty="0"/>
              <a:t>(job</a:t>
            </a:r>
            <a:r>
              <a:rPr lang="en-US" altLang="zh-CN" sz="1350" dirty="0">
                <a:solidFill>
                  <a:srgbClr val="CC7832"/>
                </a:solidFill>
              </a:rPr>
              <a:t>, new </a:t>
            </a:r>
            <a:r>
              <a:rPr lang="en-US" altLang="zh-CN" sz="1350" dirty="0"/>
              <a:t>Path(</a:t>
            </a:r>
            <a:r>
              <a:rPr lang="en-US" altLang="zh-CN" sz="1350" dirty="0" err="1"/>
              <a:t>args</a:t>
            </a:r>
            <a:r>
              <a:rPr lang="en-US" altLang="zh-CN" sz="1350" dirty="0"/>
              <a:t>[</a:t>
            </a:r>
            <a:r>
              <a:rPr lang="en-US" altLang="zh-CN" sz="1350" dirty="0">
                <a:solidFill>
                  <a:srgbClr val="6897BB"/>
                </a:solidFill>
              </a:rPr>
              <a:t>1</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System.</a:t>
            </a:r>
            <a:r>
              <a:rPr lang="en-US" altLang="zh-CN" sz="1350" i="1" dirty="0" err="1"/>
              <a:t>exit</a:t>
            </a:r>
            <a:r>
              <a:rPr lang="en-US" altLang="zh-CN" sz="1350" dirty="0"/>
              <a:t>(</a:t>
            </a:r>
            <a:r>
              <a:rPr lang="en-US" altLang="zh-CN" sz="1350" dirty="0" err="1"/>
              <a:t>job.waitForCompletion</a:t>
            </a:r>
            <a:r>
              <a:rPr lang="en-US" altLang="zh-CN" sz="1350" dirty="0"/>
              <a:t>(</a:t>
            </a:r>
            <a:r>
              <a:rPr lang="en-US" altLang="zh-CN" sz="1350" dirty="0">
                <a:solidFill>
                  <a:srgbClr val="CC7832"/>
                </a:solidFill>
              </a:rPr>
              <a:t>true</a:t>
            </a:r>
            <a:r>
              <a:rPr lang="en-US" altLang="zh-CN" sz="1350" dirty="0"/>
              <a:t>) ? </a:t>
            </a:r>
            <a:r>
              <a:rPr lang="en-US" altLang="zh-CN" sz="1350" dirty="0">
                <a:solidFill>
                  <a:srgbClr val="6897BB"/>
                </a:solidFill>
              </a:rPr>
              <a:t>0 </a:t>
            </a:r>
            <a:r>
              <a:rPr lang="en-US" altLang="zh-CN" sz="1350" dirty="0"/>
              <a:t>: </a:t>
            </a:r>
            <a:r>
              <a:rPr lang="en-US" altLang="zh-CN" sz="1350" dirty="0">
                <a:solidFill>
                  <a:srgbClr val="6897BB"/>
                </a:solidFill>
              </a:rPr>
              <a:t>1</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r>
              <a:rPr lang="en-US" altLang="zh-CN" sz="1350" dirty="0"/>
              <a:t>}</a:t>
            </a:r>
            <a:endParaRPr lang="zh-CN" altLang="en-US" sz="1350" dirty="0"/>
          </a:p>
        </p:txBody>
      </p:sp>
    </p:spTree>
    <p:extLst>
      <p:ext uri="{BB962C8B-B14F-4D97-AF65-F5344CB8AC3E}">
        <p14:creationId xmlns:p14="http://schemas.microsoft.com/office/powerpoint/2010/main" val="2418508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4D862-680B-994B-8AD5-D900631D66FC}"/>
              </a:ext>
            </a:extLst>
          </p:cNvPr>
          <p:cNvSpPr>
            <a:spLocks noGrp="1"/>
          </p:cNvSpPr>
          <p:nvPr>
            <p:ph type="title"/>
          </p:nvPr>
        </p:nvSpPr>
        <p:spPr/>
        <p:txBody>
          <a:bodyPr/>
          <a:lstStyle/>
          <a:p>
            <a:r>
              <a:rPr lang="en-US" altLang="zh-CN" dirty="0"/>
              <a:t>Map Reduce</a:t>
            </a:r>
            <a:r>
              <a:rPr lang="zh-CN" altLang="en-US" dirty="0"/>
              <a:t> </a:t>
            </a:r>
            <a:r>
              <a:rPr lang="en-US" altLang="zh-CN" dirty="0"/>
              <a:t>-</a:t>
            </a:r>
            <a:r>
              <a:rPr lang="zh-CN" altLang="en-US" dirty="0"/>
              <a:t> </a:t>
            </a:r>
            <a:r>
              <a:rPr lang="en-US" altLang="zh-CN" dirty="0" err="1"/>
              <a:t>WordCount</a:t>
            </a:r>
            <a:endParaRPr kumimoji="1" lang="zh-CN" altLang="en-US" dirty="0"/>
          </a:p>
        </p:txBody>
      </p:sp>
      <p:sp>
        <p:nvSpPr>
          <p:cNvPr id="4" name="灯片编号占位符 3">
            <a:extLst>
              <a:ext uri="{FF2B5EF4-FFF2-40B4-BE49-F238E27FC236}">
                <a16:creationId xmlns:a16="http://schemas.microsoft.com/office/drawing/2014/main" id="{24D1AC42-EAD2-224C-B218-071C77CAF9DA}"/>
              </a:ext>
            </a:extLst>
          </p:cNvPr>
          <p:cNvSpPr>
            <a:spLocks noGrp="1"/>
          </p:cNvSpPr>
          <p:nvPr>
            <p:ph type="sldNum" sz="quarter" idx="12"/>
          </p:nvPr>
        </p:nvSpPr>
        <p:spPr/>
        <p:txBody>
          <a:bodyPr/>
          <a:lstStyle/>
          <a:p>
            <a:fld id="{CB818ED7-1FAF-4BEC-A906-EB6564C334EB}" type="slidenum">
              <a:rPr lang="zh-CN" altLang="en-US" smtClean="0"/>
              <a:pPr/>
              <a:t>17</a:t>
            </a:fld>
            <a:endParaRPr lang="zh-CN" altLang="en-US" dirty="0"/>
          </a:p>
        </p:txBody>
      </p:sp>
      <p:sp>
        <p:nvSpPr>
          <p:cNvPr id="5" name="矩形 4">
            <a:extLst>
              <a:ext uri="{FF2B5EF4-FFF2-40B4-BE49-F238E27FC236}">
                <a16:creationId xmlns:a16="http://schemas.microsoft.com/office/drawing/2014/main" id="{5BC3FE88-4970-9D43-8559-9A737781800C}"/>
              </a:ext>
            </a:extLst>
          </p:cNvPr>
          <p:cNvSpPr/>
          <p:nvPr/>
        </p:nvSpPr>
        <p:spPr>
          <a:xfrm>
            <a:off x="1385646" y="843558"/>
            <a:ext cx="6372708" cy="3831818"/>
          </a:xfrm>
          <a:prstGeom prst="rect">
            <a:avLst/>
          </a:prstGeom>
        </p:spPr>
        <p:txBody>
          <a:bodyPr wrap="square">
            <a:spAutoFit/>
          </a:bodyPr>
          <a:lstStyle/>
          <a:p>
            <a:r>
              <a:rPr lang="en-US" altLang="zh-CN" sz="1350" dirty="0">
                <a:solidFill>
                  <a:srgbClr val="E8BF6A"/>
                </a:solidFill>
              </a:rPr>
              <a:t>    &lt;dependencies&gt;</a:t>
            </a:r>
            <a:br>
              <a:rPr lang="en-US" altLang="zh-CN" sz="1350" dirty="0">
                <a:solidFill>
                  <a:srgbClr val="808080"/>
                </a:solidFill>
              </a:rPr>
            </a:br>
            <a:r>
              <a:rPr lang="en-US" altLang="zh-CN" sz="1350" dirty="0">
                <a:solidFill>
                  <a:srgbClr val="808080"/>
                </a:solidFill>
              </a:rPr>
              <a:t>        </a:t>
            </a:r>
            <a:r>
              <a:rPr lang="en-US" altLang="zh-CN" sz="1350" dirty="0">
                <a:solidFill>
                  <a:srgbClr val="E8BF6A"/>
                </a:solidFill>
              </a:rPr>
              <a:t>&lt;dependency&gt;</a:t>
            </a:r>
            <a:br>
              <a:rPr lang="en-US" altLang="zh-CN" sz="1350" dirty="0">
                <a:solidFill>
                  <a:srgbClr val="E8BF6A"/>
                </a:solidFill>
              </a:rPr>
            </a:br>
            <a:r>
              <a:rPr lang="en-US" altLang="zh-CN" sz="1350" dirty="0">
                <a:solidFill>
                  <a:srgbClr val="E8BF6A"/>
                </a:solidFill>
              </a:rPr>
              <a:t>            &lt;</a:t>
            </a:r>
            <a:r>
              <a:rPr lang="en-US" altLang="zh-CN" sz="1350" dirty="0" err="1">
                <a:solidFill>
                  <a:srgbClr val="E8BF6A"/>
                </a:solidFill>
              </a:rPr>
              <a:t>groupId</a:t>
            </a:r>
            <a:r>
              <a:rPr lang="en-US" altLang="zh-CN" sz="1350" dirty="0">
                <a:solidFill>
                  <a:srgbClr val="E8BF6A"/>
                </a:solidFill>
              </a:rPr>
              <a:t>&gt;</a:t>
            </a:r>
            <a:r>
              <a:rPr lang="en-US" altLang="zh-CN" sz="1350" dirty="0" err="1"/>
              <a:t>org.apache.hadoop</a:t>
            </a:r>
            <a:r>
              <a:rPr lang="en-US" altLang="zh-CN" sz="1350" dirty="0">
                <a:solidFill>
                  <a:srgbClr val="E8BF6A"/>
                </a:solidFill>
              </a:rPr>
              <a:t>&lt;/</a:t>
            </a:r>
            <a:r>
              <a:rPr lang="en-US" altLang="zh-CN" sz="1350" dirty="0" err="1">
                <a:solidFill>
                  <a:srgbClr val="E8BF6A"/>
                </a:solidFill>
              </a:rPr>
              <a:t>groupId</a:t>
            </a:r>
            <a:r>
              <a:rPr lang="en-US" altLang="zh-CN" sz="1350" dirty="0">
                <a:solidFill>
                  <a:srgbClr val="E8BF6A"/>
                </a:solidFill>
              </a:rPr>
              <a:t>&gt;</a:t>
            </a:r>
            <a:br>
              <a:rPr lang="en-US" altLang="zh-CN" sz="1350" dirty="0">
                <a:solidFill>
                  <a:srgbClr val="E8BF6A"/>
                </a:solidFill>
              </a:rPr>
            </a:br>
            <a:r>
              <a:rPr lang="en-US" altLang="zh-CN" sz="1350" dirty="0">
                <a:solidFill>
                  <a:srgbClr val="E8BF6A"/>
                </a:solidFill>
              </a:rPr>
              <a:t>            &lt;</a:t>
            </a:r>
            <a:r>
              <a:rPr lang="en-US" altLang="zh-CN" sz="1350" dirty="0" err="1">
                <a:solidFill>
                  <a:srgbClr val="E8BF6A"/>
                </a:solidFill>
              </a:rPr>
              <a:t>artifactId</a:t>
            </a:r>
            <a:r>
              <a:rPr lang="en-US" altLang="zh-CN" sz="1350" dirty="0">
                <a:solidFill>
                  <a:srgbClr val="E8BF6A"/>
                </a:solidFill>
              </a:rPr>
              <a:t>&gt;</a:t>
            </a:r>
            <a:r>
              <a:rPr lang="en-US" altLang="zh-CN" sz="1350" dirty="0" err="1"/>
              <a:t>hadoop</a:t>
            </a:r>
            <a:r>
              <a:rPr lang="en-US" altLang="zh-CN" sz="1350" dirty="0"/>
              <a:t>-common</a:t>
            </a:r>
            <a:r>
              <a:rPr lang="en-US" altLang="zh-CN" sz="1350" dirty="0">
                <a:solidFill>
                  <a:srgbClr val="E8BF6A"/>
                </a:solidFill>
              </a:rPr>
              <a:t>&lt;/</a:t>
            </a:r>
            <a:r>
              <a:rPr lang="en-US" altLang="zh-CN" sz="1350" dirty="0" err="1">
                <a:solidFill>
                  <a:srgbClr val="E8BF6A"/>
                </a:solidFill>
              </a:rPr>
              <a:t>artifactId</a:t>
            </a:r>
            <a:r>
              <a:rPr lang="en-US" altLang="zh-CN" sz="1350" dirty="0">
                <a:solidFill>
                  <a:srgbClr val="E8BF6A"/>
                </a:solidFill>
              </a:rPr>
              <a:t>&gt;</a:t>
            </a:r>
            <a:br>
              <a:rPr lang="en-US" altLang="zh-CN" sz="1350" dirty="0">
                <a:solidFill>
                  <a:srgbClr val="E8BF6A"/>
                </a:solidFill>
              </a:rPr>
            </a:br>
            <a:r>
              <a:rPr lang="en-US" altLang="zh-CN" sz="1350" dirty="0">
                <a:solidFill>
                  <a:srgbClr val="E8BF6A"/>
                </a:solidFill>
              </a:rPr>
              <a:t>            &lt;version&gt;</a:t>
            </a:r>
            <a:r>
              <a:rPr lang="en-US" altLang="zh-CN" sz="1350" dirty="0"/>
              <a:t>3.2.1</a:t>
            </a:r>
            <a:r>
              <a:rPr lang="en-US" altLang="zh-CN" sz="1350" dirty="0">
                <a:solidFill>
                  <a:srgbClr val="E8BF6A"/>
                </a:solidFill>
              </a:rPr>
              <a:t>&lt;/version&gt;</a:t>
            </a:r>
            <a:br>
              <a:rPr lang="en-US" altLang="zh-CN" sz="1350" dirty="0">
                <a:solidFill>
                  <a:srgbClr val="E8BF6A"/>
                </a:solidFill>
              </a:rPr>
            </a:br>
            <a:r>
              <a:rPr lang="en-US" altLang="zh-CN" sz="1350" dirty="0">
                <a:solidFill>
                  <a:srgbClr val="E8BF6A"/>
                </a:solidFill>
              </a:rPr>
              <a:t>        &lt;/dependency&gt;</a:t>
            </a:r>
          </a:p>
          <a:p>
            <a:r>
              <a:rPr lang="zh-CN" altLang="en-US" sz="1350" dirty="0">
                <a:solidFill>
                  <a:srgbClr val="E8BF6A"/>
                </a:solidFill>
              </a:rPr>
              <a:t>        </a:t>
            </a:r>
            <a:r>
              <a:rPr lang="en-US" altLang="zh-CN" sz="1350" dirty="0">
                <a:solidFill>
                  <a:srgbClr val="E8BF6A"/>
                </a:solidFill>
              </a:rPr>
              <a:t>&lt;dependency&gt;</a:t>
            </a:r>
            <a:br>
              <a:rPr lang="en-US" altLang="zh-CN" sz="1350" dirty="0">
                <a:solidFill>
                  <a:srgbClr val="E8BF6A"/>
                </a:solidFill>
              </a:rPr>
            </a:br>
            <a:r>
              <a:rPr lang="en-US" altLang="zh-CN" sz="1350" dirty="0">
                <a:solidFill>
                  <a:srgbClr val="E8BF6A"/>
                </a:solidFill>
              </a:rPr>
              <a:t>            &lt;</a:t>
            </a:r>
            <a:r>
              <a:rPr lang="en-US" altLang="zh-CN" sz="1350" dirty="0" err="1">
                <a:solidFill>
                  <a:srgbClr val="E8BF6A"/>
                </a:solidFill>
              </a:rPr>
              <a:t>groupId</a:t>
            </a:r>
            <a:r>
              <a:rPr lang="en-US" altLang="zh-CN" sz="1350" dirty="0">
                <a:solidFill>
                  <a:srgbClr val="E8BF6A"/>
                </a:solidFill>
              </a:rPr>
              <a:t>&gt;</a:t>
            </a:r>
            <a:r>
              <a:rPr lang="en-US" altLang="zh-CN" sz="1350" dirty="0" err="1"/>
              <a:t>org.apache.hadoop</a:t>
            </a:r>
            <a:r>
              <a:rPr lang="en-US" altLang="zh-CN" sz="1350" dirty="0">
                <a:solidFill>
                  <a:srgbClr val="E8BF6A"/>
                </a:solidFill>
              </a:rPr>
              <a:t>&lt;/</a:t>
            </a:r>
            <a:r>
              <a:rPr lang="en-US" altLang="zh-CN" sz="1350" dirty="0" err="1">
                <a:solidFill>
                  <a:srgbClr val="E8BF6A"/>
                </a:solidFill>
              </a:rPr>
              <a:t>groupId</a:t>
            </a:r>
            <a:r>
              <a:rPr lang="en-US" altLang="zh-CN" sz="1350" dirty="0">
                <a:solidFill>
                  <a:srgbClr val="E8BF6A"/>
                </a:solidFill>
              </a:rPr>
              <a:t>&gt;</a:t>
            </a:r>
            <a:br>
              <a:rPr lang="en-US" altLang="zh-CN" sz="1350" dirty="0">
                <a:solidFill>
                  <a:srgbClr val="E8BF6A"/>
                </a:solidFill>
              </a:rPr>
            </a:br>
            <a:r>
              <a:rPr lang="en-US" altLang="zh-CN" sz="1350" dirty="0">
                <a:solidFill>
                  <a:srgbClr val="E8BF6A"/>
                </a:solidFill>
              </a:rPr>
              <a:t>            &lt;</a:t>
            </a:r>
            <a:r>
              <a:rPr lang="en-US" altLang="zh-CN" sz="1350" dirty="0" err="1">
                <a:solidFill>
                  <a:srgbClr val="E8BF6A"/>
                </a:solidFill>
              </a:rPr>
              <a:t>artifactId</a:t>
            </a:r>
            <a:r>
              <a:rPr lang="en-US" altLang="zh-CN" sz="1350" dirty="0">
                <a:solidFill>
                  <a:srgbClr val="E8BF6A"/>
                </a:solidFill>
              </a:rPr>
              <a:t>&gt;</a:t>
            </a:r>
            <a:r>
              <a:rPr lang="en-US" altLang="zh-CN" sz="1350" dirty="0" err="1"/>
              <a:t>hadoop</a:t>
            </a:r>
            <a:r>
              <a:rPr lang="en-US" altLang="zh-CN" sz="1350" dirty="0"/>
              <a:t>-</a:t>
            </a:r>
            <a:r>
              <a:rPr lang="en-US" altLang="zh-CN" sz="1350" dirty="0" err="1"/>
              <a:t>mapreduce</a:t>
            </a:r>
            <a:r>
              <a:rPr lang="en-US" altLang="zh-CN" sz="1350" dirty="0"/>
              <a:t>-client-core</a:t>
            </a:r>
            <a:r>
              <a:rPr lang="en-US" altLang="zh-CN" sz="1350" dirty="0">
                <a:solidFill>
                  <a:srgbClr val="E8BF6A"/>
                </a:solidFill>
              </a:rPr>
              <a:t>&lt;/</a:t>
            </a:r>
            <a:r>
              <a:rPr lang="en-US" altLang="zh-CN" sz="1350" dirty="0" err="1">
                <a:solidFill>
                  <a:srgbClr val="E8BF6A"/>
                </a:solidFill>
              </a:rPr>
              <a:t>artifactId</a:t>
            </a:r>
            <a:r>
              <a:rPr lang="en-US" altLang="zh-CN" sz="1350" dirty="0">
                <a:solidFill>
                  <a:srgbClr val="E8BF6A"/>
                </a:solidFill>
              </a:rPr>
              <a:t>&gt;</a:t>
            </a:r>
            <a:br>
              <a:rPr lang="en-US" altLang="zh-CN" sz="1350" dirty="0">
                <a:solidFill>
                  <a:srgbClr val="E8BF6A"/>
                </a:solidFill>
              </a:rPr>
            </a:br>
            <a:r>
              <a:rPr lang="en-US" altLang="zh-CN" sz="1350" dirty="0">
                <a:solidFill>
                  <a:srgbClr val="E8BF6A"/>
                </a:solidFill>
              </a:rPr>
              <a:t>            &lt;version&gt;</a:t>
            </a:r>
            <a:r>
              <a:rPr lang="en-US" altLang="zh-CN" sz="1350" dirty="0"/>
              <a:t>3.2.1</a:t>
            </a:r>
            <a:r>
              <a:rPr lang="en-US" altLang="zh-CN" sz="1350" dirty="0">
                <a:solidFill>
                  <a:srgbClr val="E8BF6A"/>
                </a:solidFill>
              </a:rPr>
              <a:t>&lt;/version&gt;</a:t>
            </a:r>
            <a:br>
              <a:rPr lang="en-US" altLang="zh-CN" sz="1350" dirty="0">
                <a:solidFill>
                  <a:srgbClr val="E8BF6A"/>
                </a:solidFill>
              </a:rPr>
            </a:br>
            <a:r>
              <a:rPr lang="en-US" altLang="zh-CN" sz="1350" dirty="0">
                <a:solidFill>
                  <a:srgbClr val="E8BF6A"/>
                </a:solidFill>
              </a:rPr>
              <a:t>        &lt;/dependency&gt;</a:t>
            </a:r>
          </a:p>
          <a:p>
            <a:r>
              <a:rPr lang="zh-CN" altLang="en-US" sz="1350" dirty="0">
                <a:solidFill>
                  <a:srgbClr val="E8BF6A"/>
                </a:solidFill>
              </a:rPr>
              <a:t>        </a:t>
            </a:r>
            <a:r>
              <a:rPr lang="en-US" altLang="zh-CN" sz="1350" dirty="0">
                <a:solidFill>
                  <a:srgbClr val="E8BF6A"/>
                </a:solidFill>
              </a:rPr>
              <a:t>&lt;dependency&gt;</a:t>
            </a:r>
            <a:br>
              <a:rPr lang="en-US" altLang="zh-CN" sz="1350" dirty="0">
                <a:solidFill>
                  <a:srgbClr val="E8BF6A"/>
                </a:solidFill>
              </a:rPr>
            </a:br>
            <a:r>
              <a:rPr lang="en-US" altLang="zh-CN" sz="1350" dirty="0">
                <a:solidFill>
                  <a:srgbClr val="E8BF6A"/>
                </a:solidFill>
              </a:rPr>
              <a:t>            &lt;</a:t>
            </a:r>
            <a:r>
              <a:rPr lang="en-US" altLang="zh-CN" sz="1350" dirty="0" err="1">
                <a:solidFill>
                  <a:srgbClr val="E8BF6A"/>
                </a:solidFill>
              </a:rPr>
              <a:t>groupId</a:t>
            </a:r>
            <a:r>
              <a:rPr lang="en-US" altLang="zh-CN" sz="1350" dirty="0">
                <a:solidFill>
                  <a:srgbClr val="E8BF6A"/>
                </a:solidFill>
              </a:rPr>
              <a:t>&gt;</a:t>
            </a:r>
            <a:r>
              <a:rPr lang="en-US" altLang="zh-CN" sz="1350" dirty="0" err="1"/>
              <a:t>org.apache.hadoop</a:t>
            </a:r>
            <a:r>
              <a:rPr lang="en-US" altLang="zh-CN" sz="1350" dirty="0">
                <a:solidFill>
                  <a:srgbClr val="E8BF6A"/>
                </a:solidFill>
              </a:rPr>
              <a:t>&lt;/</a:t>
            </a:r>
            <a:r>
              <a:rPr lang="en-US" altLang="zh-CN" sz="1350" dirty="0" err="1">
                <a:solidFill>
                  <a:srgbClr val="E8BF6A"/>
                </a:solidFill>
              </a:rPr>
              <a:t>groupId</a:t>
            </a:r>
            <a:r>
              <a:rPr lang="en-US" altLang="zh-CN" sz="1350" dirty="0">
                <a:solidFill>
                  <a:srgbClr val="E8BF6A"/>
                </a:solidFill>
              </a:rPr>
              <a:t>&gt;</a:t>
            </a:r>
            <a:br>
              <a:rPr lang="en-US" altLang="zh-CN" sz="1350" dirty="0">
                <a:solidFill>
                  <a:srgbClr val="E8BF6A"/>
                </a:solidFill>
              </a:rPr>
            </a:br>
            <a:r>
              <a:rPr lang="en-US" altLang="zh-CN" sz="1350" dirty="0">
                <a:solidFill>
                  <a:srgbClr val="E8BF6A"/>
                </a:solidFill>
              </a:rPr>
              <a:t>            &lt;</a:t>
            </a:r>
            <a:r>
              <a:rPr lang="en-US" altLang="zh-CN" sz="1350" dirty="0" err="1">
                <a:solidFill>
                  <a:srgbClr val="E8BF6A"/>
                </a:solidFill>
              </a:rPr>
              <a:t>artifactId</a:t>
            </a:r>
            <a:r>
              <a:rPr lang="en-US" altLang="zh-CN" sz="1350" dirty="0">
                <a:solidFill>
                  <a:srgbClr val="E8BF6A"/>
                </a:solidFill>
              </a:rPr>
              <a:t>&gt;</a:t>
            </a:r>
            <a:r>
              <a:rPr lang="en-US" altLang="zh-CN" sz="1350" dirty="0" err="1"/>
              <a:t>hadoop</a:t>
            </a:r>
            <a:r>
              <a:rPr lang="en-US" altLang="zh-CN" sz="1350" dirty="0"/>
              <a:t>-</a:t>
            </a:r>
            <a:r>
              <a:rPr lang="en-US" altLang="zh-CN" sz="1350" dirty="0" err="1"/>
              <a:t>mapreduce</a:t>
            </a:r>
            <a:r>
              <a:rPr lang="en-US" altLang="zh-CN" sz="1350" dirty="0"/>
              <a:t>-client-common</a:t>
            </a:r>
            <a:r>
              <a:rPr lang="en-US" altLang="zh-CN" sz="1350" dirty="0">
                <a:solidFill>
                  <a:srgbClr val="E8BF6A"/>
                </a:solidFill>
              </a:rPr>
              <a:t>&lt;/</a:t>
            </a:r>
            <a:r>
              <a:rPr lang="en-US" altLang="zh-CN" sz="1350" dirty="0" err="1">
                <a:solidFill>
                  <a:srgbClr val="E8BF6A"/>
                </a:solidFill>
              </a:rPr>
              <a:t>artifactId</a:t>
            </a:r>
            <a:r>
              <a:rPr lang="en-US" altLang="zh-CN" sz="1350" dirty="0">
                <a:solidFill>
                  <a:srgbClr val="E8BF6A"/>
                </a:solidFill>
              </a:rPr>
              <a:t>&gt;</a:t>
            </a:r>
            <a:br>
              <a:rPr lang="en-US" altLang="zh-CN" sz="1350" dirty="0">
                <a:solidFill>
                  <a:srgbClr val="E8BF6A"/>
                </a:solidFill>
              </a:rPr>
            </a:br>
            <a:r>
              <a:rPr lang="en-US" altLang="zh-CN" sz="1350" dirty="0">
                <a:solidFill>
                  <a:srgbClr val="E8BF6A"/>
                </a:solidFill>
              </a:rPr>
              <a:t>            &lt;version&gt;</a:t>
            </a:r>
            <a:r>
              <a:rPr lang="en-US" altLang="zh-CN" sz="1350" dirty="0"/>
              <a:t>3.2.1</a:t>
            </a:r>
            <a:r>
              <a:rPr lang="en-US" altLang="zh-CN" sz="1350" dirty="0">
                <a:solidFill>
                  <a:srgbClr val="E8BF6A"/>
                </a:solidFill>
              </a:rPr>
              <a:t>&lt;/version&gt;</a:t>
            </a:r>
            <a:br>
              <a:rPr lang="en-US" altLang="zh-CN" sz="1350" dirty="0">
                <a:solidFill>
                  <a:srgbClr val="E8BF6A"/>
                </a:solidFill>
              </a:rPr>
            </a:br>
            <a:r>
              <a:rPr lang="en-US" altLang="zh-CN" sz="1350" dirty="0">
                <a:solidFill>
                  <a:srgbClr val="E8BF6A"/>
                </a:solidFill>
              </a:rPr>
              <a:t>        &lt;/dependency&gt;</a:t>
            </a:r>
            <a:br>
              <a:rPr lang="en-US" altLang="zh-CN" sz="1350" dirty="0">
                <a:solidFill>
                  <a:srgbClr val="E8BF6A"/>
                </a:solidFill>
              </a:rPr>
            </a:br>
            <a:r>
              <a:rPr lang="en-US" altLang="zh-CN" sz="1350" dirty="0">
                <a:solidFill>
                  <a:srgbClr val="E8BF6A"/>
                </a:solidFill>
              </a:rPr>
              <a:t>    &lt;/dependencies&gt;</a:t>
            </a:r>
            <a:br>
              <a:rPr lang="en-US" altLang="zh-CN" sz="1350" dirty="0">
                <a:solidFill>
                  <a:srgbClr val="E8BF6A"/>
                </a:solidFill>
              </a:rPr>
            </a:br>
            <a:r>
              <a:rPr lang="en-US" altLang="zh-CN" sz="1350" dirty="0">
                <a:solidFill>
                  <a:srgbClr val="E8BF6A"/>
                </a:solidFill>
              </a:rPr>
              <a:t>&lt;/project&gt;</a:t>
            </a:r>
            <a:endParaRPr lang="zh-CN" altLang="en-US" sz="1350" dirty="0"/>
          </a:p>
        </p:txBody>
      </p:sp>
    </p:spTree>
    <p:extLst>
      <p:ext uri="{BB962C8B-B14F-4D97-AF65-F5344CB8AC3E}">
        <p14:creationId xmlns:p14="http://schemas.microsoft.com/office/powerpoint/2010/main" val="25286183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13BA28-72E3-E548-83FB-C3B72E03AAAE}"/>
              </a:ext>
            </a:extLst>
          </p:cNvPr>
          <p:cNvSpPr>
            <a:spLocks noGrp="1"/>
          </p:cNvSpPr>
          <p:nvPr>
            <p:ph type="title"/>
          </p:nvPr>
        </p:nvSpPr>
        <p:spPr/>
        <p:txBody>
          <a:bodyPr/>
          <a:lstStyle/>
          <a:p>
            <a:r>
              <a:rPr lang="en-US" altLang="zh-CN" dirty="0"/>
              <a:t>Map Reduce</a:t>
            </a:r>
            <a:r>
              <a:rPr lang="zh-CN" altLang="en-US" dirty="0"/>
              <a:t> </a:t>
            </a:r>
            <a:r>
              <a:rPr lang="en-US" altLang="zh-CN" dirty="0"/>
              <a:t>-</a:t>
            </a:r>
            <a:r>
              <a:rPr lang="zh-CN" altLang="en-US" dirty="0"/>
              <a:t> </a:t>
            </a:r>
            <a:r>
              <a:rPr lang="en-US" altLang="zh-CN" dirty="0" err="1"/>
              <a:t>WordCount</a:t>
            </a:r>
            <a:endParaRPr kumimoji="1" lang="zh-CN" altLang="en-US" dirty="0"/>
          </a:p>
        </p:txBody>
      </p:sp>
      <p:sp>
        <p:nvSpPr>
          <p:cNvPr id="4" name="灯片编号占位符 3">
            <a:extLst>
              <a:ext uri="{FF2B5EF4-FFF2-40B4-BE49-F238E27FC236}">
                <a16:creationId xmlns:a16="http://schemas.microsoft.com/office/drawing/2014/main" id="{40C51169-52EE-2B48-9F6E-5CA18272B119}"/>
              </a:ext>
            </a:extLst>
          </p:cNvPr>
          <p:cNvSpPr>
            <a:spLocks noGrp="1"/>
          </p:cNvSpPr>
          <p:nvPr>
            <p:ph type="sldNum" sz="quarter" idx="12"/>
          </p:nvPr>
        </p:nvSpPr>
        <p:spPr/>
        <p:txBody>
          <a:bodyPr/>
          <a:lstStyle/>
          <a:p>
            <a:fld id="{CB818ED7-1FAF-4BEC-A906-EB6564C334EB}" type="slidenum">
              <a:rPr lang="zh-CN" altLang="en-US" smtClean="0"/>
              <a:pPr/>
              <a:t>18</a:t>
            </a:fld>
            <a:endParaRPr lang="zh-CN" altLang="en-US" dirty="0"/>
          </a:p>
        </p:txBody>
      </p:sp>
      <p:pic>
        <p:nvPicPr>
          <p:cNvPr id="5" name="图片 4">
            <a:extLst>
              <a:ext uri="{FF2B5EF4-FFF2-40B4-BE49-F238E27FC236}">
                <a16:creationId xmlns:a16="http://schemas.microsoft.com/office/drawing/2014/main" id="{BB8C17E2-7E20-E448-B1B1-905151C3045C}"/>
              </a:ext>
            </a:extLst>
          </p:cNvPr>
          <p:cNvPicPr>
            <a:picLocks noChangeAspect="1"/>
          </p:cNvPicPr>
          <p:nvPr/>
        </p:nvPicPr>
        <p:blipFill>
          <a:blip r:embed="rId2"/>
          <a:stretch>
            <a:fillRect/>
          </a:stretch>
        </p:blipFill>
        <p:spPr>
          <a:xfrm>
            <a:off x="4971649" y="1168351"/>
            <a:ext cx="2381293" cy="3294365"/>
          </a:xfrm>
          <a:prstGeom prst="rect">
            <a:avLst/>
          </a:prstGeom>
        </p:spPr>
      </p:pic>
      <p:sp>
        <p:nvSpPr>
          <p:cNvPr id="7" name="右箭头 6">
            <a:extLst>
              <a:ext uri="{FF2B5EF4-FFF2-40B4-BE49-F238E27FC236}">
                <a16:creationId xmlns:a16="http://schemas.microsoft.com/office/drawing/2014/main" id="{A00948A2-E007-9D4E-8E36-97E922843B1D}"/>
              </a:ext>
            </a:extLst>
          </p:cNvPr>
          <p:cNvSpPr/>
          <p:nvPr/>
        </p:nvSpPr>
        <p:spPr>
          <a:xfrm rot="5400000">
            <a:off x="2396881" y="2409732"/>
            <a:ext cx="569819" cy="324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11" name="内容占位符 10">
            <a:extLst>
              <a:ext uri="{FF2B5EF4-FFF2-40B4-BE49-F238E27FC236}">
                <a16:creationId xmlns:a16="http://schemas.microsoft.com/office/drawing/2014/main" id="{079560C9-C6D3-164F-B98F-411F6B1A99D3}"/>
              </a:ext>
            </a:extLst>
          </p:cNvPr>
          <p:cNvSpPr>
            <a:spLocks noGrp="1"/>
          </p:cNvSpPr>
          <p:nvPr>
            <p:ph idx="1"/>
          </p:nvPr>
        </p:nvSpPr>
        <p:spPr/>
        <p:txBody>
          <a:bodyPr>
            <a:normAutofit lnSpcReduction="10000"/>
          </a:bodyPr>
          <a:lstStyle/>
          <a:p>
            <a:r>
              <a:rPr lang="en-US" altLang="zh-CN" dirty="0"/>
              <a:t>file01</a:t>
            </a:r>
          </a:p>
          <a:p>
            <a:pPr marL="0" indent="0">
              <a:buNone/>
            </a:pPr>
            <a:r>
              <a:rPr lang="zh-CN" altLang="en-US" dirty="0">
                <a:solidFill>
                  <a:schemeClr val="bg2">
                    <a:lumMod val="50000"/>
                  </a:schemeClr>
                </a:solidFill>
              </a:rPr>
              <a:t>     </a:t>
            </a:r>
            <a:r>
              <a:rPr lang="en-US" altLang="zh-CN" dirty="0">
                <a:solidFill>
                  <a:schemeClr val="bg2">
                    <a:lumMod val="50000"/>
                  </a:schemeClr>
                </a:solidFill>
              </a:rPr>
              <a:t>Hello World Bye World</a:t>
            </a:r>
          </a:p>
          <a:p>
            <a:r>
              <a:rPr lang="en-US" altLang="zh-CN" dirty="0"/>
              <a:t>file01</a:t>
            </a:r>
          </a:p>
          <a:p>
            <a:pPr marL="0" indent="0">
              <a:buNone/>
            </a:pPr>
            <a:r>
              <a:rPr lang="zh-CN" altLang="en-US" dirty="0">
                <a:solidFill>
                  <a:schemeClr val="bg2">
                    <a:lumMod val="50000"/>
                  </a:schemeClr>
                </a:solidFill>
              </a:rPr>
              <a:t>     </a:t>
            </a:r>
            <a:r>
              <a:rPr lang="en-US" altLang="zh-CN" dirty="0">
                <a:solidFill>
                  <a:schemeClr val="bg2">
                    <a:lumMod val="50000"/>
                  </a:schemeClr>
                </a:solidFill>
              </a:rPr>
              <a:t>Hello Hadoop Bye Hadoop</a:t>
            </a:r>
          </a:p>
          <a:p>
            <a:pPr marL="0" indent="0">
              <a:buNone/>
            </a:pPr>
            <a:endParaRPr lang="en-US" altLang="zh-CN" dirty="0">
              <a:solidFill>
                <a:schemeClr val="bg2">
                  <a:lumMod val="50000"/>
                </a:schemeClr>
              </a:solidFill>
            </a:endParaRPr>
          </a:p>
          <a:p>
            <a:pPr marL="0" indent="0">
              <a:buNone/>
            </a:pPr>
            <a:endParaRPr lang="en-US" altLang="zh-CN" dirty="0">
              <a:solidFill>
                <a:schemeClr val="bg2">
                  <a:lumMod val="50000"/>
                </a:schemeClr>
              </a:solidFill>
            </a:endParaRPr>
          </a:p>
          <a:p>
            <a:pPr marL="0" indent="0">
              <a:buNone/>
            </a:pPr>
            <a:endParaRPr lang="en-US" altLang="zh-CN" dirty="0">
              <a:solidFill>
                <a:schemeClr val="bg2">
                  <a:lumMod val="50000"/>
                </a:schemeClr>
              </a:solidFill>
            </a:endParaRPr>
          </a:p>
          <a:p>
            <a:r>
              <a:rPr lang="en-US" altLang="zh-CN" dirty="0"/>
              <a:t>part-r-0000001</a:t>
            </a:r>
          </a:p>
          <a:p>
            <a:pPr marL="0" indent="0">
              <a:buNone/>
            </a:pPr>
            <a:r>
              <a:rPr lang="zh-CN" altLang="en-US" dirty="0">
                <a:solidFill>
                  <a:schemeClr val="bg2">
                    <a:lumMod val="50000"/>
                  </a:schemeClr>
                </a:solidFill>
              </a:rPr>
              <a:t>     </a:t>
            </a:r>
            <a:r>
              <a:rPr lang="en-US" altLang="zh-CN" dirty="0">
                <a:solidFill>
                  <a:schemeClr val="bg2">
                    <a:lumMod val="50000"/>
                  </a:schemeClr>
                </a:solidFill>
              </a:rPr>
              <a:t>Bye 1</a:t>
            </a:r>
            <a:br>
              <a:rPr lang="en-US" altLang="zh-CN" dirty="0">
                <a:solidFill>
                  <a:schemeClr val="bg2">
                    <a:lumMod val="50000"/>
                  </a:schemeClr>
                </a:solidFill>
              </a:rPr>
            </a:br>
            <a:r>
              <a:rPr lang="zh-CN" altLang="en-US" dirty="0">
                <a:solidFill>
                  <a:schemeClr val="bg2">
                    <a:lumMod val="50000"/>
                  </a:schemeClr>
                </a:solidFill>
              </a:rPr>
              <a:t>     </a:t>
            </a:r>
            <a:r>
              <a:rPr lang="en-US" altLang="zh-CN" dirty="0">
                <a:solidFill>
                  <a:schemeClr val="bg2">
                    <a:lumMod val="50000"/>
                  </a:schemeClr>
                </a:solidFill>
              </a:rPr>
              <a:t>Goodbye    1</a:t>
            </a:r>
            <a:br>
              <a:rPr lang="en-US" altLang="zh-CN" dirty="0">
                <a:solidFill>
                  <a:schemeClr val="bg2">
                    <a:lumMod val="50000"/>
                  </a:schemeClr>
                </a:solidFill>
              </a:rPr>
            </a:br>
            <a:r>
              <a:rPr lang="zh-CN" altLang="en-US" dirty="0">
                <a:solidFill>
                  <a:schemeClr val="bg2">
                    <a:lumMod val="50000"/>
                  </a:schemeClr>
                </a:solidFill>
              </a:rPr>
              <a:t>     </a:t>
            </a:r>
            <a:r>
              <a:rPr lang="en-US" altLang="zh-CN" dirty="0">
                <a:solidFill>
                  <a:schemeClr val="bg2">
                    <a:lumMod val="50000"/>
                  </a:schemeClr>
                </a:solidFill>
              </a:rPr>
              <a:t>Hadoop 2</a:t>
            </a:r>
            <a:br>
              <a:rPr lang="en-US" altLang="zh-CN" dirty="0">
                <a:solidFill>
                  <a:schemeClr val="bg2">
                    <a:lumMod val="50000"/>
                  </a:schemeClr>
                </a:solidFill>
              </a:rPr>
            </a:br>
            <a:r>
              <a:rPr lang="zh-CN" altLang="en-US" dirty="0">
                <a:solidFill>
                  <a:schemeClr val="bg2">
                    <a:lumMod val="50000"/>
                  </a:schemeClr>
                </a:solidFill>
              </a:rPr>
              <a:t>     </a:t>
            </a:r>
            <a:r>
              <a:rPr lang="en-US" altLang="zh-CN" dirty="0">
                <a:solidFill>
                  <a:schemeClr val="bg2">
                    <a:lumMod val="50000"/>
                  </a:schemeClr>
                </a:solidFill>
              </a:rPr>
              <a:t>Hello  2</a:t>
            </a:r>
            <a:br>
              <a:rPr lang="en-US" altLang="zh-CN" dirty="0">
                <a:solidFill>
                  <a:schemeClr val="bg2">
                    <a:lumMod val="50000"/>
                  </a:schemeClr>
                </a:solidFill>
              </a:rPr>
            </a:br>
            <a:r>
              <a:rPr lang="zh-CN" altLang="en-US" dirty="0">
                <a:solidFill>
                  <a:schemeClr val="bg2">
                    <a:lumMod val="50000"/>
                  </a:schemeClr>
                </a:solidFill>
              </a:rPr>
              <a:t>     </a:t>
            </a:r>
            <a:r>
              <a:rPr lang="en-US" altLang="zh-CN" dirty="0">
                <a:solidFill>
                  <a:schemeClr val="bg2">
                    <a:lumMod val="50000"/>
                  </a:schemeClr>
                </a:solidFill>
              </a:rPr>
              <a:t>World  2</a:t>
            </a:r>
            <a:endParaRPr lang="zh-CN" altLang="en-US" dirty="0">
              <a:solidFill>
                <a:schemeClr val="bg2">
                  <a:lumMod val="50000"/>
                </a:schemeClr>
              </a:solidFill>
            </a:endParaRPr>
          </a:p>
          <a:p>
            <a:pPr marL="0" indent="0">
              <a:buNone/>
            </a:pPr>
            <a:endParaRPr lang="zh-CN" altLang="en-US" dirty="0">
              <a:solidFill>
                <a:schemeClr val="bg2">
                  <a:lumMod val="50000"/>
                </a:schemeClr>
              </a:solidFill>
            </a:endParaRPr>
          </a:p>
          <a:p>
            <a:pPr marL="0" indent="0">
              <a:buNone/>
            </a:pPr>
            <a:endParaRPr lang="zh-CN" altLang="en-US" dirty="0">
              <a:solidFill>
                <a:schemeClr val="bg2">
                  <a:lumMod val="50000"/>
                </a:schemeClr>
              </a:solidFill>
            </a:endParaRPr>
          </a:p>
        </p:txBody>
      </p:sp>
    </p:spTree>
    <p:extLst>
      <p:ext uri="{BB962C8B-B14F-4D97-AF65-F5344CB8AC3E}">
        <p14:creationId xmlns:p14="http://schemas.microsoft.com/office/powerpoint/2010/main" val="1077661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89F14-A0A5-F245-9735-6319768CD3ED}"/>
              </a:ext>
            </a:extLst>
          </p:cNvPr>
          <p:cNvSpPr>
            <a:spLocks noGrp="1"/>
          </p:cNvSpPr>
          <p:nvPr>
            <p:ph type="title"/>
          </p:nvPr>
        </p:nvSpPr>
        <p:spPr/>
        <p:txBody>
          <a:bodyPr/>
          <a:lstStyle/>
          <a:p>
            <a:r>
              <a:rPr lang="en-US" altLang="zh-CN" dirty="0"/>
              <a:t>Map Reduce</a:t>
            </a:r>
            <a:r>
              <a:rPr lang="zh-CN" altLang="en-US" dirty="0"/>
              <a:t> </a:t>
            </a:r>
            <a:r>
              <a:rPr lang="en-US" altLang="zh-CN" dirty="0"/>
              <a:t>-</a:t>
            </a:r>
            <a:r>
              <a:rPr lang="zh-CN" altLang="en-US" dirty="0"/>
              <a:t> </a:t>
            </a:r>
            <a:r>
              <a:rPr lang="en-US" altLang="zh-CN" dirty="0" err="1"/>
              <a:t>WordCount</a:t>
            </a:r>
            <a:endParaRPr kumimoji="1" lang="zh-CN" altLang="en-US" dirty="0"/>
          </a:p>
        </p:txBody>
      </p:sp>
      <p:sp>
        <p:nvSpPr>
          <p:cNvPr id="3" name="内容占位符 2">
            <a:extLst>
              <a:ext uri="{FF2B5EF4-FFF2-40B4-BE49-F238E27FC236}">
                <a16:creationId xmlns:a16="http://schemas.microsoft.com/office/drawing/2014/main" id="{EE2D984B-A3C4-6F46-8C8A-D5363EE06F94}"/>
              </a:ext>
            </a:extLst>
          </p:cNvPr>
          <p:cNvSpPr>
            <a:spLocks noGrp="1"/>
          </p:cNvSpPr>
          <p:nvPr>
            <p:ph idx="1"/>
          </p:nvPr>
        </p:nvSpPr>
        <p:spPr>
          <a:xfrm>
            <a:off x="1223628" y="2578333"/>
            <a:ext cx="6588732" cy="2459459"/>
          </a:xfrm>
        </p:spPr>
        <p:txBody>
          <a:bodyPr>
            <a:normAutofit fontScale="92500" lnSpcReduction="20000"/>
          </a:bodyPr>
          <a:lstStyle/>
          <a:p>
            <a:r>
              <a:rPr lang="en-US" altLang="zh-CN" dirty="0"/>
              <a:t>For the given sample input the first map emits:</a:t>
            </a:r>
          </a:p>
          <a:p>
            <a:pPr marL="300038" lvl="1" indent="0">
              <a:buNone/>
            </a:pPr>
            <a:r>
              <a:rPr lang="zh-CN" altLang="en-US" dirty="0">
                <a:solidFill>
                  <a:schemeClr val="bg2">
                    <a:lumMod val="50000"/>
                  </a:schemeClr>
                </a:solidFill>
              </a:rPr>
              <a:t> </a:t>
            </a:r>
            <a:r>
              <a:rPr lang="en-US" altLang="zh-CN" dirty="0">
                <a:solidFill>
                  <a:schemeClr val="bg2">
                    <a:lumMod val="50000"/>
                  </a:schemeClr>
                </a:solidFill>
              </a:rPr>
              <a:t>&lt; Hello, 1&gt;</a:t>
            </a:r>
          </a:p>
          <a:p>
            <a:pPr marL="300038" lvl="1" indent="0">
              <a:buNone/>
            </a:pPr>
            <a:r>
              <a:rPr lang="en-US" altLang="zh-CN" dirty="0">
                <a:solidFill>
                  <a:schemeClr val="bg2">
                    <a:lumMod val="50000"/>
                  </a:schemeClr>
                </a:solidFill>
              </a:rPr>
              <a:t> &lt; World, 1&gt;</a:t>
            </a:r>
          </a:p>
          <a:p>
            <a:pPr marL="300038" lvl="1" indent="0">
              <a:buNone/>
            </a:pPr>
            <a:r>
              <a:rPr lang="en-US" altLang="zh-CN" dirty="0">
                <a:solidFill>
                  <a:schemeClr val="bg2">
                    <a:lumMod val="50000"/>
                  </a:schemeClr>
                </a:solidFill>
              </a:rPr>
              <a:t> &lt; Bye, 1&gt;</a:t>
            </a:r>
          </a:p>
          <a:p>
            <a:pPr marL="300038" lvl="1" indent="0">
              <a:buNone/>
            </a:pPr>
            <a:r>
              <a:rPr lang="en-US" altLang="zh-CN" dirty="0">
                <a:solidFill>
                  <a:schemeClr val="bg2">
                    <a:lumMod val="50000"/>
                  </a:schemeClr>
                </a:solidFill>
              </a:rPr>
              <a:t> &lt; World, 1&gt; </a:t>
            </a:r>
          </a:p>
          <a:p>
            <a:r>
              <a:rPr lang="en-US" altLang="zh-CN" dirty="0"/>
              <a:t>The second map emits:</a:t>
            </a:r>
          </a:p>
          <a:p>
            <a:pPr marL="300038" lvl="1" indent="0">
              <a:buNone/>
            </a:pPr>
            <a:r>
              <a:rPr lang="zh-CN" altLang="en-US" dirty="0">
                <a:solidFill>
                  <a:schemeClr val="bg2">
                    <a:lumMod val="50000"/>
                  </a:schemeClr>
                </a:solidFill>
              </a:rPr>
              <a:t> </a:t>
            </a:r>
            <a:r>
              <a:rPr lang="en-US" altLang="zh-CN" dirty="0">
                <a:solidFill>
                  <a:schemeClr val="bg2">
                    <a:lumMod val="50000"/>
                  </a:schemeClr>
                </a:solidFill>
              </a:rPr>
              <a:t>&lt; Hello, 1&gt;</a:t>
            </a:r>
          </a:p>
          <a:p>
            <a:pPr marL="300038" lvl="1" indent="0">
              <a:buNone/>
            </a:pPr>
            <a:r>
              <a:rPr lang="en-US" altLang="zh-CN" dirty="0">
                <a:solidFill>
                  <a:schemeClr val="bg2">
                    <a:lumMod val="50000"/>
                  </a:schemeClr>
                </a:solidFill>
              </a:rPr>
              <a:t> &lt; Hadoop, 1&gt;</a:t>
            </a:r>
          </a:p>
          <a:p>
            <a:pPr marL="300038" lvl="1" indent="0">
              <a:buNone/>
            </a:pPr>
            <a:r>
              <a:rPr lang="en-US" altLang="zh-CN" dirty="0">
                <a:solidFill>
                  <a:schemeClr val="bg2">
                    <a:lumMod val="50000"/>
                  </a:schemeClr>
                </a:solidFill>
              </a:rPr>
              <a:t> &lt; Goodbye, 1&gt;</a:t>
            </a:r>
          </a:p>
          <a:p>
            <a:pPr marL="300038" lvl="1" indent="0">
              <a:buNone/>
            </a:pPr>
            <a:r>
              <a:rPr lang="en-US" altLang="zh-CN" dirty="0">
                <a:solidFill>
                  <a:schemeClr val="bg2">
                    <a:lumMod val="50000"/>
                  </a:schemeClr>
                </a:solidFill>
              </a:rPr>
              <a:t> &lt; Hadoop, 1&gt;</a:t>
            </a:r>
          </a:p>
          <a:p>
            <a:pPr marL="0" indent="0">
              <a:buNone/>
            </a:pPr>
            <a:endParaRPr kumimoji="1" lang="zh-CN" altLang="en-US" dirty="0"/>
          </a:p>
        </p:txBody>
      </p:sp>
      <p:sp>
        <p:nvSpPr>
          <p:cNvPr id="4" name="灯片编号占位符 3">
            <a:extLst>
              <a:ext uri="{FF2B5EF4-FFF2-40B4-BE49-F238E27FC236}">
                <a16:creationId xmlns:a16="http://schemas.microsoft.com/office/drawing/2014/main" id="{7D71DEAA-51A2-2446-BB66-5C3564DF476F}"/>
              </a:ext>
            </a:extLst>
          </p:cNvPr>
          <p:cNvSpPr>
            <a:spLocks noGrp="1"/>
          </p:cNvSpPr>
          <p:nvPr>
            <p:ph type="sldNum" sz="quarter" idx="12"/>
          </p:nvPr>
        </p:nvSpPr>
        <p:spPr/>
        <p:txBody>
          <a:bodyPr/>
          <a:lstStyle/>
          <a:p>
            <a:fld id="{CB818ED7-1FAF-4BEC-A906-EB6564C334EB}" type="slidenum">
              <a:rPr lang="zh-CN" altLang="en-US" smtClean="0"/>
              <a:pPr/>
              <a:t>19</a:t>
            </a:fld>
            <a:endParaRPr lang="zh-CN" altLang="en-US" dirty="0"/>
          </a:p>
        </p:txBody>
      </p:sp>
      <p:sp>
        <p:nvSpPr>
          <p:cNvPr id="5" name="矩形 4">
            <a:extLst>
              <a:ext uri="{FF2B5EF4-FFF2-40B4-BE49-F238E27FC236}">
                <a16:creationId xmlns:a16="http://schemas.microsoft.com/office/drawing/2014/main" id="{D7BEDE45-698B-A341-A7EC-50224519ED23}"/>
              </a:ext>
            </a:extLst>
          </p:cNvPr>
          <p:cNvSpPr/>
          <p:nvPr/>
        </p:nvSpPr>
        <p:spPr>
          <a:xfrm>
            <a:off x="1143000" y="843558"/>
            <a:ext cx="7605464" cy="1546577"/>
          </a:xfrm>
          <a:prstGeom prst="rect">
            <a:avLst/>
          </a:prstGeom>
        </p:spPr>
        <p:txBody>
          <a:bodyPr wrap="square">
            <a:spAutoFit/>
          </a:bodyPr>
          <a:lstStyle/>
          <a:p>
            <a:r>
              <a:rPr lang="en-US" altLang="zh-CN" sz="1350" dirty="0">
                <a:solidFill>
                  <a:srgbClr val="CC7832"/>
                </a:solidFill>
              </a:rPr>
              <a:t>        public void </a:t>
            </a:r>
            <a:r>
              <a:rPr lang="en-US" altLang="zh-CN" sz="1350" dirty="0">
                <a:solidFill>
                  <a:srgbClr val="FFC66D"/>
                </a:solidFill>
              </a:rPr>
              <a:t>map</a:t>
            </a:r>
            <a:r>
              <a:rPr lang="en-US" altLang="zh-CN" sz="1350" dirty="0"/>
              <a:t>(Object key</a:t>
            </a:r>
            <a:r>
              <a:rPr lang="en-US" altLang="zh-CN" sz="1350" dirty="0">
                <a:solidFill>
                  <a:srgbClr val="CC7832"/>
                </a:solidFill>
              </a:rPr>
              <a:t>, </a:t>
            </a:r>
            <a:r>
              <a:rPr lang="en-US" altLang="zh-CN" sz="1350" dirty="0"/>
              <a:t>Text value</a:t>
            </a:r>
            <a:r>
              <a:rPr lang="en-US" altLang="zh-CN" sz="1350" dirty="0">
                <a:solidFill>
                  <a:srgbClr val="CC7832"/>
                </a:solidFill>
              </a:rPr>
              <a:t>, </a:t>
            </a:r>
            <a:r>
              <a:rPr lang="en-US" altLang="zh-CN" sz="1350" dirty="0"/>
              <a:t>Context context) </a:t>
            </a:r>
            <a:r>
              <a:rPr lang="en-US" altLang="zh-CN" sz="1350" dirty="0">
                <a:solidFill>
                  <a:srgbClr val="CC7832"/>
                </a:solidFill>
              </a:rPr>
              <a:t>throws </a:t>
            </a:r>
            <a:r>
              <a:rPr lang="en-US" altLang="zh-CN" sz="1350" dirty="0" err="1"/>
              <a:t>IOException</a:t>
            </a:r>
            <a:r>
              <a:rPr lang="en-US" altLang="zh-CN" sz="1350" dirty="0">
                <a:solidFill>
                  <a:srgbClr val="CC7832"/>
                </a:solidFill>
              </a:rPr>
              <a:t>, </a:t>
            </a:r>
            <a:r>
              <a:rPr lang="en-US" altLang="zh-CN" sz="1350" dirty="0" err="1"/>
              <a:t>InterruptedException</a:t>
            </a:r>
            <a:r>
              <a:rPr lang="en-US" altLang="zh-CN" sz="1350" dirty="0"/>
              <a:t> {</a:t>
            </a:r>
            <a:br>
              <a:rPr lang="en-US" altLang="zh-CN" sz="1350" dirty="0"/>
            </a:br>
            <a:r>
              <a:rPr lang="en-US" altLang="zh-CN" sz="1350" dirty="0"/>
              <a:t>            </a:t>
            </a:r>
            <a:r>
              <a:rPr lang="en-US" altLang="zh-CN" sz="1350" dirty="0" err="1"/>
              <a:t>StringTokenizer</a:t>
            </a:r>
            <a:r>
              <a:rPr lang="en-US" altLang="zh-CN" sz="1350" dirty="0"/>
              <a:t> </a:t>
            </a:r>
            <a:r>
              <a:rPr lang="en-US" altLang="zh-CN" sz="1350" dirty="0" err="1"/>
              <a:t>itr</a:t>
            </a:r>
            <a:r>
              <a:rPr lang="en-US" altLang="zh-CN" sz="1350" dirty="0"/>
              <a:t> = </a:t>
            </a:r>
            <a:r>
              <a:rPr lang="en-US" altLang="zh-CN" sz="1350" dirty="0">
                <a:solidFill>
                  <a:srgbClr val="CC7832"/>
                </a:solidFill>
              </a:rPr>
              <a:t>new </a:t>
            </a:r>
            <a:r>
              <a:rPr lang="en-US" altLang="zh-CN" sz="1350" dirty="0" err="1"/>
              <a:t>StringTokenizer</a:t>
            </a:r>
            <a:r>
              <a:rPr lang="en-US" altLang="zh-CN" sz="1350" dirty="0"/>
              <a:t>(</a:t>
            </a:r>
            <a:r>
              <a:rPr lang="en-US" altLang="zh-CN" sz="1350" dirty="0" err="1"/>
              <a:t>value.toString</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while </a:t>
            </a:r>
            <a:r>
              <a:rPr lang="en-US" altLang="zh-CN" sz="1350" dirty="0"/>
              <a:t>(</a:t>
            </a:r>
            <a:r>
              <a:rPr lang="en-US" altLang="zh-CN" sz="1350" dirty="0" err="1"/>
              <a:t>itr.hasMoreTokens</a:t>
            </a:r>
            <a:r>
              <a:rPr lang="en-US" altLang="zh-CN" sz="1350" dirty="0"/>
              <a:t>()) {</a:t>
            </a:r>
            <a:br>
              <a:rPr lang="en-US" altLang="zh-CN" sz="1350" dirty="0"/>
            </a:br>
            <a:r>
              <a:rPr lang="en-US" altLang="zh-CN" sz="1350" dirty="0"/>
              <a:t>                </a:t>
            </a:r>
            <a:r>
              <a:rPr lang="en-US" altLang="zh-CN" sz="1350" dirty="0" err="1">
                <a:solidFill>
                  <a:srgbClr val="9876AA"/>
                </a:solidFill>
              </a:rPr>
              <a:t>word</a:t>
            </a:r>
            <a:r>
              <a:rPr lang="en-US" altLang="zh-CN" sz="1350" dirty="0" err="1"/>
              <a:t>.set</a:t>
            </a:r>
            <a:r>
              <a:rPr lang="en-US" altLang="zh-CN" sz="1350" dirty="0"/>
              <a:t>(</a:t>
            </a:r>
            <a:r>
              <a:rPr lang="en-US" altLang="zh-CN" sz="1350" dirty="0" err="1"/>
              <a:t>itr.nextToken</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context.write</a:t>
            </a:r>
            <a:r>
              <a:rPr lang="en-US" altLang="zh-CN" sz="1350" dirty="0"/>
              <a:t>(</a:t>
            </a:r>
            <a:r>
              <a:rPr lang="en-US" altLang="zh-CN" sz="1350" dirty="0">
                <a:solidFill>
                  <a:srgbClr val="9876AA"/>
                </a:solidFill>
              </a:rPr>
              <a:t>word</a:t>
            </a:r>
            <a:r>
              <a:rPr lang="en-US" altLang="zh-CN" sz="1350" dirty="0">
                <a:solidFill>
                  <a:srgbClr val="CC7832"/>
                </a:solidFill>
              </a:rPr>
              <a:t>, </a:t>
            </a:r>
            <a:r>
              <a:rPr lang="en-US" altLang="zh-CN" sz="1350" i="1" dirty="0">
                <a:solidFill>
                  <a:srgbClr val="9876AA"/>
                </a:solidFill>
              </a:rPr>
              <a:t>one</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r>
              <a:rPr lang="en-US" altLang="zh-CN" sz="1350" dirty="0"/>
              <a:t>        }</a:t>
            </a:r>
            <a:endParaRPr lang="zh-CN" altLang="en-US" sz="1350" dirty="0"/>
          </a:p>
        </p:txBody>
      </p:sp>
    </p:spTree>
    <p:extLst>
      <p:ext uri="{BB962C8B-B14F-4D97-AF65-F5344CB8AC3E}">
        <p14:creationId xmlns:p14="http://schemas.microsoft.com/office/powerpoint/2010/main" val="2627396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r>
              <a:rPr lang="zh-CN" altLang="en-US" dirty="0"/>
              <a:t> </a:t>
            </a:r>
            <a:r>
              <a:rPr lang="en-US" altLang="zh-CN" dirty="0"/>
              <a:t>and</a:t>
            </a:r>
            <a:r>
              <a:rPr lang="zh-CN" altLang="en-US" dirty="0"/>
              <a:t> </a:t>
            </a:r>
            <a:r>
              <a:rPr lang="en-US" altLang="zh-CN" dirty="0"/>
              <a:t>Objectives</a:t>
            </a:r>
            <a:endParaRPr lang="zh-CN" altLang="en-US" dirty="0"/>
          </a:p>
        </p:txBody>
      </p:sp>
      <p:sp>
        <p:nvSpPr>
          <p:cNvPr id="3" name="内容占位符 2"/>
          <p:cNvSpPr>
            <a:spLocks noGrp="1"/>
          </p:cNvSpPr>
          <p:nvPr>
            <p:ph idx="1"/>
          </p:nvPr>
        </p:nvSpPr>
        <p:spPr/>
        <p:txBody>
          <a:bodyPr>
            <a:normAutofit/>
          </a:bodyPr>
          <a:lstStyle/>
          <a:p>
            <a:r>
              <a:rPr lang="en-US" altLang="zh-CN" sz="2400" dirty="0"/>
              <a:t>Hadoop</a:t>
            </a:r>
          </a:p>
          <a:p>
            <a:pPr lvl="1"/>
            <a:r>
              <a:rPr lang="en-US" altLang="zh-CN" sz="2100" dirty="0"/>
              <a:t>Basic Concepts</a:t>
            </a:r>
          </a:p>
          <a:p>
            <a:pPr lvl="1"/>
            <a:r>
              <a:rPr lang="en-US" altLang="zh-CN" sz="2100" dirty="0"/>
              <a:t>MapReduce</a:t>
            </a:r>
          </a:p>
          <a:p>
            <a:pPr lvl="1"/>
            <a:r>
              <a:rPr lang="en-US" altLang="zh-CN" sz="2100" dirty="0"/>
              <a:t>YARN</a:t>
            </a:r>
          </a:p>
          <a:p>
            <a:pPr marL="342900" lvl="1" indent="0">
              <a:buNone/>
            </a:pPr>
            <a:endParaRPr lang="en-US" altLang="zh-CN" sz="1800" dirty="0"/>
          </a:p>
          <a:p>
            <a:r>
              <a:rPr lang="en-US" altLang="zh-CN" sz="2400" dirty="0"/>
              <a:t>Objectives</a:t>
            </a:r>
          </a:p>
          <a:p>
            <a:pPr lvl="1"/>
            <a:r>
              <a:rPr lang="zh-CN" altLang="en-US" sz="1800" dirty="0">
                <a:latin typeface="DengXian" panose="02010600030101010101" pitchFamily="2" charset="-122"/>
                <a:ea typeface="DengXian" panose="02010600030101010101" pitchFamily="2" charset="-122"/>
              </a:rPr>
              <a:t>能够针对大数据批处理需求，设计并实现基于</a:t>
            </a:r>
            <a:r>
              <a:rPr lang="en-US" altLang="zh-CN" sz="1800" dirty="0">
                <a:latin typeface="DengXian" panose="02010600030101010101" pitchFamily="2" charset="-122"/>
                <a:ea typeface="DengXian" panose="02010600030101010101" pitchFamily="2" charset="-122"/>
              </a:rPr>
              <a:t>MapReduce/YARN</a:t>
            </a:r>
            <a:r>
              <a:rPr lang="zh-CN" altLang="en-US" sz="1800" dirty="0">
                <a:latin typeface="DengXian" panose="02010600030101010101" pitchFamily="2" charset="-122"/>
                <a:ea typeface="DengXian" panose="02010600030101010101" pitchFamily="2" charset="-122"/>
              </a:rPr>
              <a:t>的并行处理方案</a:t>
            </a:r>
            <a:endParaRPr lang="en-US" altLang="zh-CN" sz="18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a:t>
            </a:fld>
            <a:endParaRPr lang="zh-CN" altLang="en-US" dirty="0"/>
          </a:p>
        </p:txBody>
      </p:sp>
      <p:sp>
        <p:nvSpPr>
          <p:cNvPr id="5" name="文本框 4">
            <a:extLst>
              <a:ext uri="{FF2B5EF4-FFF2-40B4-BE49-F238E27FC236}">
                <a16:creationId xmlns:a16="http://schemas.microsoft.com/office/drawing/2014/main" id="{A3E2B626-2F12-6A44-BF6B-6D1B3616EFD7}"/>
              </a:ext>
            </a:extLst>
          </p:cNvPr>
          <p:cNvSpPr txBox="1"/>
          <p:nvPr/>
        </p:nvSpPr>
        <p:spPr>
          <a:xfrm>
            <a:off x="10620375" y="1781175"/>
            <a:ext cx="184731" cy="300082"/>
          </a:xfrm>
          <a:prstGeom prst="rect">
            <a:avLst/>
          </a:prstGeom>
          <a:noFill/>
        </p:spPr>
        <p:txBody>
          <a:bodyPr wrap="none" rtlCol="0">
            <a:spAutoFit/>
          </a:bodyPr>
          <a:lstStyle/>
          <a:p>
            <a:endParaRPr kumimoji="1" lang="zh-CN" altLang="en-US" sz="1350"/>
          </a:p>
        </p:txBody>
      </p:sp>
    </p:spTree>
    <p:extLst>
      <p:ext uri="{BB962C8B-B14F-4D97-AF65-F5344CB8AC3E}">
        <p14:creationId xmlns:p14="http://schemas.microsoft.com/office/powerpoint/2010/main" val="1075059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89F14-A0A5-F245-9735-6319768CD3ED}"/>
              </a:ext>
            </a:extLst>
          </p:cNvPr>
          <p:cNvSpPr>
            <a:spLocks noGrp="1"/>
          </p:cNvSpPr>
          <p:nvPr>
            <p:ph type="title"/>
          </p:nvPr>
        </p:nvSpPr>
        <p:spPr/>
        <p:txBody>
          <a:bodyPr/>
          <a:lstStyle/>
          <a:p>
            <a:r>
              <a:rPr lang="en-US" altLang="zh-CN" dirty="0"/>
              <a:t>Map Reduce</a:t>
            </a:r>
            <a:r>
              <a:rPr lang="zh-CN" altLang="en-US" dirty="0"/>
              <a:t> </a:t>
            </a:r>
            <a:r>
              <a:rPr lang="en-US" altLang="zh-CN" dirty="0"/>
              <a:t>-</a:t>
            </a:r>
            <a:r>
              <a:rPr lang="zh-CN" altLang="en-US" dirty="0"/>
              <a:t> </a:t>
            </a:r>
            <a:r>
              <a:rPr lang="en-US" altLang="zh-CN" dirty="0" err="1"/>
              <a:t>WordCount</a:t>
            </a:r>
            <a:endParaRPr kumimoji="1" lang="zh-CN" altLang="en-US" dirty="0"/>
          </a:p>
        </p:txBody>
      </p:sp>
      <p:sp>
        <p:nvSpPr>
          <p:cNvPr id="3" name="内容占位符 2">
            <a:extLst>
              <a:ext uri="{FF2B5EF4-FFF2-40B4-BE49-F238E27FC236}">
                <a16:creationId xmlns:a16="http://schemas.microsoft.com/office/drawing/2014/main" id="{EE2D984B-A3C4-6F46-8C8A-D5363EE06F94}"/>
              </a:ext>
            </a:extLst>
          </p:cNvPr>
          <p:cNvSpPr>
            <a:spLocks noGrp="1"/>
          </p:cNvSpPr>
          <p:nvPr>
            <p:ph idx="1"/>
          </p:nvPr>
        </p:nvSpPr>
        <p:spPr>
          <a:xfrm>
            <a:off x="1223628" y="1839982"/>
            <a:ext cx="6588732" cy="2459459"/>
          </a:xfrm>
        </p:spPr>
        <p:txBody>
          <a:bodyPr>
            <a:normAutofit/>
          </a:bodyPr>
          <a:lstStyle/>
          <a:p>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the first map:</a:t>
            </a:r>
          </a:p>
          <a:p>
            <a:pPr marL="300038" lvl="1" indent="0">
              <a:buNone/>
            </a:pPr>
            <a:r>
              <a:rPr lang="zh-CN" altLang="en-US" dirty="0">
                <a:solidFill>
                  <a:schemeClr val="bg2">
                    <a:lumMod val="50000"/>
                  </a:schemeClr>
                </a:solidFill>
              </a:rPr>
              <a:t> </a:t>
            </a:r>
            <a:r>
              <a:rPr lang="en-US" altLang="zh-CN" dirty="0">
                <a:solidFill>
                  <a:schemeClr val="bg2">
                    <a:lumMod val="50000"/>
                  </a:schemeClr>
                </a:solidFill>
              </a:rPr>
              <a:t>&lt; Bye, 1&gt;</a:t>
            </a:r>
          </a:p>
          <a:p>
            <a:pPr marL="300038" lvl="1" indent="0">
              <a:buNone/>
            </a:pPr>
            <a:r>
              <a:rPr lang="en-US" altLang="zh-CN" dirty="0">
                <a:solidFill>
                  <a:schemeClr val="bg2">
                    <a:lumMod val="50000"/>
                  </a:schemeClr>
                </a:solidFill>
              </a:rPr>
              <a:t> &lt; Hello, 1&gt;</a:t>
            </a:r>
          </a:p>
          <a:p>
            <a:pPr marL="300038" lvl="1" indent="0">
              <a:buNone/>
            </a:pPr>
            <a:r>
              <a:rPr lang="en-US" altLang="zh-CN" dirty="0">
                <a:solidFill>
                  <a:schemeClr val="bg2">
                    <a:lumMod val="50000"/>
                  </a:schemeClr>
                </a:solidFill>
              </a:rPr>
              <a:t> &lt; World, 2&gt;</a:t>
            </a:r>
          </a:p>
          <a:p>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the second map:</a:t>
            </a:r>
          </a:p>
          <a:p>
            <a:pPr marL="300038" lvl="1" indent="0">
              <a:buNone/>
            </a:pPr>
            <a:r>
              <a:rPr lang="zh-CN" altLang="en-US" dirty="0">
                <a:solidFill>
                  <a:schemeClr val="bg2">
                    <a:lumMod val="50000"/>
                  </a:schemeClr>
                </a:solidFill>
              </a:rPr>
              <a:t> </a:t>
            </a:r>
            <a:r>
              <a:rPr lang="en-US" altLang="zh-CN" dirty="0">
                <a:solidFill>
                  <a:schemeClr val="bg2">
                    <a:lumMod val="50000"/>
                  </a:schemeClr>
                </a:solidFill>
              </a:rPr>
              <a:t>&lt; Goodbye, 1&gt;</a:t>
            </a:r>
          </a:p>
          <a:p>
            <a:pPr marL="300038" lvl="1" indent="0">
              <a:buNone/>
            </a:pPr>
            <a:r>
              <a:rPr lang="en-US" altLang="zh-CN" dirty="0">
                <a:solidFill>
                  <a:schemeClr val="bg2">
                    <a:lumMod val="50000"/>
                  </a:schemeClr>
                </a:solidFill>
              </a:rPr>
              <a:t> &lt; Hadoop, 2&gt;</a:t>
            </a:r>
          </a:p>
          <a:p>
            <a:pPr marL="300038" lvl="1" indent="0">
              <a:buNone/>
            </a:pPr>
            <a:r>
              <a:rPr lang="en-US" altLang="zh-CN" dirty="0">
                <a:solidFill>
                  <a:schemeClr val="bg2">
                    <a:lumMod val="50000"/>
                  </a:schemeClr>
                </a:solidFill>
              </a:rPr>
              <a:t> &lt; Hello, 1&gt;</a:t>
            </a:r>
            <a:endParaRPr lang="zh-CN" altLang="en-US" dirty="0">
              <a:solidFill>
                <a:schemeClr val="bg2">
                  <a:lumMod val="50000"/>
                </a:schemeClr>
              </a:solidFill>
            </a:endParaRPr>
          </a:p>
        </p:txBody>
      </p:sp>
      <p:sp>
        <p:nvSpPr>
          <p:cNvPr id="4" name="灯片编号占位符 3">
            <a:extLst>
              <a:ext uri="{FF2B5EF4-FFF2-40B4-BE49-F238E27FC236}">
                <a16:creationId xmlns:a16="http://schemas.microsoft.com/office/drawing/2014/main" id="{7D71DEAA-51A2-2446-BB66-5C3564DF476F}"/>
              </a:ext>
            </a:extLst>
          </p:cNvPr>
          <p:cNvSpPr>
            <a:spLocks noGrp="1"/>
          </p:cNvSpPr>
          <p:nvPr>
            <p:ph type="sldNum" sz="quarter" idx="12"/>
          </p:nvPr>
        </p:nvSpPr>
        <p:spPr/>
        <p:txBody>
          <a:bodyPr/>
          <a:lstStyle/>
          <a:p>
            <a:fld id="{CB818ED7-1FAF-4BEC-A906-EB6564C334EB}" type="slidenum">
              <a:rPr lang="zh-CN" altLang="en-US" smtClean="0"/>
              <a:pPr/>
              <a:t>20</a:t>
            </a:fld>
            <a:endParaRPr lang="zh-CN" altLang="en-US" dirty="0"/>
          </a:p>
        </p:txBody>
      </p:sp>
      <p:sp>
        <p:nvSpPr>
          <p:cNvPr id="6" name="矩形 5">
            <a:extLst>
              <a:ext uri="{FF2B5EF4-FFF2-40B4-BE49-F238E27FC236}">
                <a16:creationId xmlns:a16="http://schemas.microsoft.com/office/drawing/2014/main" id="{745DD27C-9932-BB41-8352-3D70F6DB4C27}"/>
              </a:ext>
            </a:extLst>
          </p:cNvPr>
          <p:cNvSpPr/>
          <p:nvPr/>
        </p:nvSpPr>
        <p:spPr>
          <a:xfrm>
            <a:off x="1493658" y="1026617"/>
            <a:ext cx="3679277" cy="323165"/>
          </a:xfrm>
          <a:prstGeom prst="rect">
            <a:avLst/>
          </a:prstGeom>
        </p:spPr>
        <p:txBody>
          <a:bodyPr wrap="none">
            <a:spAutoFit/>
          </a:bodyPr>
          <a:lstStyle/>
          <a:p>
            <a:r>
              <a:rPr lang="en-US" altLang="zh-CN" sz="1500" dirty="0">
                <a:solidFill>
                  <a:srgbClr val="CC7832"/>
                </a:solidFill>
              </a:rPr>
              <a:t> </a:t>
            </a:r>
            <a:r>
              <a:rPr lang="en-US" altLang="zh-CN" sz="1500" dirty="0" err="1"/>
              <a:t>job.setCombinerClass</a:t>
            </a:r>
            <a:r>
              <a:rPr lang="en-US" altLang="zh-CN" sz="1500" dirty="0"/>
              <a:t>(</a:t>
            </a:r>
            <a:r>
              <a:rPr lang="en-US" altLang="zh-CN" sz="1500" dirty="0" err="1"/>
              <a:t>IntSumReducer.</a:t>
            </a:r>
            <a:r>
              <a:rPr lang="en-US" altLang="zh-CN" sz="1500" dirty="0" err="1">
                <a:solidFill>
                  <a:srgbClr val="CC7832"/>
                </a:solidFill>
              </a:rPr>
              <a:t>class</a:t>
            </a:r>
            <a:r>
              <a:rPr lang="en-US" altLang="zh-CN" sz="1500" dirty="0"/>
              <a:t>)</a:t>
            </a:r>
            <a:r>
              <a:rPr lang="en-US" altLang="zh-CN" sz="1500" dirty="0">
                <a:solidFill>
                  <a:srgbClr val="CC7832"/>
                </a:solidFill>
              </a:rPr>
              <a:t>;</a:t>
            </a:r>
            <a:endParaRPr lang="zh-CN" altLang="en-US" sz="1500" dirty="0"/>
          </a:p>
        </p:txBody>
      </p:sp>
    </p:spTree>
    <p:extLst>
      <p:ext uri="{BB962C8B-B14F-4D97-AF65-F5344CB8AC3E}">
        <p14:creationId xmlns:p14="http://schemas.microsoft.com/office/powerpoint/2010/main" val="2071954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89F14-A0A5-F245-9735-6319768CD3ED}"/>
              </a:ext>
            </a:extLst>
          </p:cNvPr>
          <p:cNvSpPr>
            <a:spLocks noGrp="1"/>
          </p:cNvSpPr>
          <p:nvPr>
            <p:ph type="title"/>
          </p:nvPr>
        </p:nvSpPr>
        <p:spPr/>
        <p:txBody>
          <a:bodyPr/>
          <a:lstStyle/>
          <a:p>
            <a:r>
              <a:rPr lang="en-US" altLang="zh-CN" dirty="0"/>
              <a:t>Map Reduce</a:t>
            </a:r>
            <a:r>
              <a:rPr lang="zh-CN" altLang="en-US" dirty="0"/>
              <a:t> </a:t>
            </a:r>
            <a:r>
              <a:rPr lang="en-US" altLang="zh-CN" dirty="0"/>
              <a:t>-</a:t>
            </a:r>
            <a:r>
              <a:rPr lang="zh-CN" altLang="en-US" dirty="0"/>
              <a:t> </a:t>
            </a:r>
            <a:r>
              <a:rPr lang="en-US" altLang="zh-CN" dirty="0" err="1"/>
              <a:t>WordCount</a:t>
            </a:r>
            <a:endParaRPr kumimoji="1" lang="zh-CN" altLang="en-US" dirty="0"/>
          </a:p>
        </p:txBody>
      </p:sp>
      <p:sp>
        <p:nvSpPr>
          <p:cNvPr id="3" name="内容占位符 2">
            <a:extLst>
              <a:ext uri="{FF2B5EF4-FFF2-40B4-BE49-F238E27FC236}">
                <a16:creationId xmlns:a16="http://schemas.microsoft.com/office/drawing/2014/main" id="{EE2D984B-A3C4-6F46-8C8A-D5363EE06F94}"/>
              </a:ext>
            </a:extLst>
          </p:cNvPr>
          <p:cNvSpPr>
            <a:spLocks noGrp="1"/>
          </p:cNvSpPr>
          <p:nvPr>
            <p:ph idx="1"/>
          </p:nvPr>
        </p:nvSpPr>
        <p:spPr>
          <a:xfrm>
            <a:off x="1223628" y="2895786"/>
            <a:ext cx="6588732" cy="2268623"/>
          </a:xfrm>
        </p:spPr>
        <p:txBody>
          <a:bodyPr>
            <a:normAutofit/>
          </a:bodyPr>
          <a:lstStyle/>
          <a:p>
            <a:r>
              <a:rPr lang="en-US" altLang="zh-CN" dirty="0"/>
              <a:t>Thus the output of the job is:</a:t>
            </a:r>
          </a:p>
          <a:p>
            <a:pPr marL="300038" lvl="1" indent="0">
              <a:buNone/>
            </a:pPr>
            <a:r>
              <a:rPr lang="zh-CN" altLang="en-US" dirty="0">
                <a:solidFill>
                  <a:schemeClr val="bg2">
                    <a:lumMod val="50000"/>
                  </a:schemeClr>
                </a:solidFill>
              </a:rPr>
              <a:t> </a:t>
            </a:r>
            <a:r>
              <a:rPr lang="en-US" altLang="zh-CN" dirty="0">
                <a:solidFill>
                  <a:schemeClr val="bg2">
                    <a:lumMod val="50000"/>
                  </a:schemeClr>
                </a:solidFill>
              </a:rPr>
              <a:t>&lt; Bye, 1&gt;</a:t>
            </a:r>
          </a:p>
          <a:p>
            <a:pPr marL="300038" lvl="1" indent="0">
              <a:buNone/>
            </a:pPr>
            <a:r>
              <a:rPr lang="en-US" altLang="zh-CN" dirty="0">
                <a:solidFill>
                  <a:schemeClr val="bg2">
                    <a:lumMod val="50000"/>
                  </a:schemeClr>
                </a:solidFill>
              </a:rPr>
              <a:t> &lt; Goodbye, 1&gt;</a:t>
            </a:r>
          </a:p>
          <a:p>
            <a:pPr marL="300038" lvl="1" indent="0">
              <a:buNone/>
            </a:pPr>
            <a:r>
              <a:rPr lang="en-US" altLang="zh-CN" dirty="0">
                <a:solidFill>
                  <a:schemeClr val="bg2">
                    <a:lumMod val="50000"/>
                  </a:schemeClr>
                </a:solidFill>
              </a:rPr>
              <a:t> &lt; Hadoop, 2&gt;</a:t>
            </a:r>
          </a:p>
          <a:p>
            <a:pPr marL="300038" lvl="1" indent="0">
              <a:buNone/>
            </a:pPr>
            <a:r>
              <a:rPr lang="en-US" altLang="zh-CN" dirty="0">
                <a:solidFill>
                  <a:schemeClr val="bg2">
                    <a:lumMod val="50000"/>
                  </a:schemeClr>
                </a:solidFill>
              </a:rPr>
              <a:t> &lt; Hello, 2&gt;</a:t>
            </a:r>
          </a:p>
          <a:p>
            <a:pPr marL="300038" lvl="1" indent="0">
              <a:buNone/>
            </a:pPr>
            <a:r>
              <a:rPr lang="en-US" altLang="zh-CN" dirty="0">
                <a:solidFill>
                  <a:schemeClr val="bg2">
                    <a:lumMod val="50000"/>
                  </a:schemeClr>
                </a:solidFill>
              </a:rPr>
              <a:t> &lt; World, 2&gt;</a:t>
            </a:r>
          </a:p>
          <a:p>
            <a:pPr marL="300038" lvl="1" indent="0">
              <a:buNone/>
            </a:pPr>
            <a:r>
              <a:rPr lang="en-US" altLang="zh-CN" dirty="0">
                <a:solidFill>
                  <a:schemeClr val="bg2">
                    <a:lumMod val="50000"/>
                  </a:schemeClr>
                </a:solidFill>
              </a:rPr>
              <a:t> </a:t>
            </a:r>
            <a:endParaRPr kumimoji="1" lang="zh-CN" altLang="en-US" dirty="0"/>
          </a:p>
        </p:txBody>
      </p:sp>
      <p:sp>
        <p:nvSpPr>
          <p:cNvPr id="4" name="灯片编号占位符 3">
            <a:extLst>
              <a:ext uri="{FF2B5EF4-FFF2-40B4-BE49-F238E27FC236}">
                <a16:creationId xmlns:a16="http://schemas.microsoft.com/office/drawing/2014/main" id="{7D71DEAA-51A2-2446-BB66-5C3564DF476F}"/>
              </a:ext>
            </a:extLst>
          </p:cNvPr>
          <p:cNvSpPr>
            <a:spLocks noGrp="1"/>
          </p:cNvSpPr>
          <p:nvPr>
            <p:ph type="sldNum" sz="quarter" idx="12"/>
          </p:nvPr>
        </p:nvSpPr>
        <p:spPr/>
        <p:txBody>
          <a:bodyPr/>
          <a:lstStyle/>
          <a:p>
            <a:fld id="{CB818ED7-1FAF-4BEC-A906-EB6564C334EB}" type="slidenum">
              <a:rPr lang="zh-CN" altLang="en-US" smtClean="0"/>
              <a:pPr/>
              <a:t>21</a:t>
            </a:fld>
            <a:endParaRPr lang="zh-CN" altLang="en-US" dirty="0"/>
          </a:p>
        </p:txBody>
      </p:sp>
      <p:sp>
        <p:nvSpPr>
          <p:cNvPr id="6" name="矩形 5">
            <a:extLst>
              <a:ext uri="{FF2B5EF4-FFF2-40B4-BE49-F238E27FC236}">
                <a16:creationId xmlns:a16="http://schemas.microsoft.com/office/drawing/2014/main" id="{5847DA7D-089F-4644-A83B-D48888F96415}"/>
              </a:ext>
            </a:extLst>
          </p:cNvPr>
          <p:cNvSpPr/>
          <p:nvPr/>
        </p:nvSpPr>
        <p:spPr>
          <a:xfrm>
            <a:off x="1385646" y="789552"/>
            <a:ext cx="6372708" cy="2169825"/>
          </a:xfrm>
          <a:prstGeom prst="rect">
            <a:avLst/>
          </a:prstGeom>
        </p:spPr>
        <p:txBody>
          <a:bodyPr wrap="square">
            <a:spAutoFit/>
          </a:bodyPr>
          <a:lstStyle/>
          <a:p>
            <a:r>
              <a:rPr lang="en-US" altLang="zh-CN" sz="1350" dirty="0">
                <a:solidFill>
                  <a:srgbClr val="CC7832"/>
                </a:solidFill>
              </a:rPr>
              <a:t>        public void </a:t>
            </a:r>
            <a:r>
              <a:rPr lang="en-US" altLang="zh-CN" sz="1350" dirty="0">
                <a:solidFill>
                  <a:srgbClr val="FFC66D"/>
                </a:solidFill>
              </a:rPr>
              <a:t>reduce</a:t>
            </a:r>
            <a:r>
              <a:rPr lang="en-US" altLang="zh-CN" sz="1350" dirty="0"/>
              <a:t>(Text key</a:t>
            </a:r>
            <a:r>
              <a:rPr lang="en-US" altLang="zh-CN" sz="1350" dirty="0">
                <a:solidFill>
                  <a:srgbClr val="CC7832"/>
                </a:solidFill>
              </a:rPr>
              <a:t>, </a:t>
            </a:r>
            <a:r>
              <a:rPr lang="en-US" altLang="zh-CN" sz="1350" dirty="0" err="1"/>
              <a:t>Iterable</a:t>
            </a:r>
            <a:r>
              <a:rPr lang="en-US" altLang="zh-CN" sz="1350" dirty="0"/>
              <a:t>&lt;</a:t>
            </a:r>
            <a:r>
              <a:rPr lang="en-US" altLang="zh-CN" sz="1350" dirty="0" err="1"/>
              <a:t>IntWritable</a:t>
            </a:r>
            <a:r>
              <a:rPr lang="en-US" altLang="zh-CN" sz="1350" dirty="0"/>
              <a:t>&gt; values</a:t>
            </a:r>
            <a:r>
              <a:rPr lang="en-US" altLang="zh-CN" sz="1350" dirty="0">
                <a:solidFill>
                  <a:srgbClr val="CC7832"/>
                </a:solidFill>
              </a:rPr>
              <a:t>, </a:t>
            </a:r>
            <a:r>
              <a:rPr lang="en-US" altLang="zh-CN" sz="1350" dirty="0"/>
              <a:t>Context context) </a:t>
            </a:r>
          </a:p>
          <a:p>
            <a:r>
              <a:rPr lang="zh-CN" altLang="en-US" sz="1350" dirty="0">
                <a:solidFill>
                  <a:srgbClr val="CC7832"/>
                </a:solidFill>
              </a:rPr>
              <a:t>                                                                   </a:t>
            </a:r>
            <a:r>
              <a:rPr lang="en-US" altLang="zh-CN" sz="1350" dirty="0">
                <a:solidFill>
                  <a:srgbClr val="CC7832"/>
                </a:solidFill>
              </a:rPr>
              <a:t>throws </a:t>
            </a:r>
            <a:r>
              <a:rPr lang="en-US" altLang="zh-CN" sz="1350" dirty="0" err="1"/>
              <a:t>IOException</a:t>
            </a:r>
            <a:r>
              <a:rPr lang="en-US" altLang="zh-CN" sz="1350" dirty="0">
                <a:solidFill>
                  <a:srgbClr val="CC7832"/>
                </a:solidFill>
              </a:rPr>
              <a:t>, </a:t>
            </a:r>
            <a:r>
              <a:rPr lang="en-US" altLang="zh-CN" sz="1350" dirty="0" err="1"/>
              <a:t>InterruptedException</a:t>
            </a:r>
            <a:r>
              <a:rPr lang="en-US" altLang="zh-CN" sz="1350" dirty="0"/>
              <a:t> </a:t>
            </a:r>
          </a:p>
          <a:p>
            <a:r>
              <a:rPr lang="zh-CN" altLang="en-US" sz="1350" dirty="0"/>
              <a:t>        </a:t>
            </a:r>
            <a:r>
              <a:rPr lang="en-US" altLang="zh-CN" sz="1350" dirty="0"/>
              <a:t>{</a:t>
            </a:r>
            <a:br>
              <a:rPr lang="en-US" altLang="zh-CN" sz="1350" dirty="0"/>
            </a:br>
            <a:r>
              <a:rPr lang="en-US" altLang="zh-CN" sz="1350" dirty="0"/>
              <a:t>            </a:t>
            </a:r>
            <a:r>
              <a:rPr lang="en-US" altLang="zh-CN" sz="1350" dirty="0">
                <a:solidFill>
                  <a:srgbClr val="CC7832"/>
                </a:solidFill>
              </a:rPr>
              <a:t>int </a:t>
            </a:r>
            <a:r>
              <a:rPr lang="en-US" altLang="zh-CN" sz="1350" dirty="0"/>
              <a:t>sum = </a:t>
            </a:r>
            <a:r>
              <a:rPr lang="en-US" altLang="zh-CN" sz="1350" dirty="0">
                <a:solidFill>
                  <a:srgbClr val="6897BB"/>
                </a:solidFill>
              </a:rPr>
              <a:t>0</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for </a:t>
            </a:r>
            <a:r>
              <a:rPr lang="en-US" altLang="zh-CN" sz="1350" dirty="0"/>
              <a:t>(</a:t>
            </a:r>
            <a:r>
              <a:rPr lang="en-US" altLang="zh-CN" sz="1350" dirty="0" err="1"/>
              <a:t>IntWritable</a:t>
            </a:r>
            <a:r>
              <a:rPr lang="en-US" altLang="zh-CN" sz="1350" dirty="0"/>
              <a:t> </a:t>
            </a:r>
            <a:r>
              <a:rPr lang="en-US" altLang="zh-CN" sz="1350" dirty="0" err="1"/>
              <a:t>val</a:t>
            </a:r>
            <a:r>
              <a:rPr lang="en-US" altLang="zh-CN" sz="1350" dirty="0"/>
              <a:t> : values) {</a:t>
            </a:r>
            <a:br>
              <a:rPr lang="en-US" altLang="zh-CN" sz="1350" dirty="0"/>
            </a:br>
            <a:r>
              <a:rPr lang="en-US" altLang="zh-CN" sz="1350" dirty="0"/>
              <a:t>                sum += </a:t>
            </a:r>
            <a:r>
              <a:rPr lang="en-US" altLang="zh-CN" sz="1350" dirty="0" err="1"/>
              <a:t>val.get</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r>
              <a:rPr lang="en-US" altLang="zh-CN" sz="1350" dirty="0"/>
              <a:t>            </a:t>
            </a:r>
            <a:r>
              <a:rPr lang="en-US" altLang="zh-CN" sz="1350" dirty="0" err="1">
                <a:solidFill>
                  <a:srgbClr val="9876AA"/>
                </a:solidFill>
              </a:rPr>
              <a:t>result</a:t>
            </a:r>
            <a:r>
              <a:rPr lang="en-US" altLang="zh-CN" sz="1350" dirty="0" err="1"/>
              <a:t>.set</a:t>
            </a:r>
            <a:r>
              <a:rPr lang="en-US" altLang="zh-CN" sz="1350" dirty="0"/>
              <a:t>(sum)</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err="1"/>
              <a:t>context.write</a:t>
            </a:r>
            <a:r>
              <a:rPr lang="en-US" altLang="zh-CN" sz="1350" dirty="0"/>
              <a:t>(key</a:t>
            </a:r>
            <a:r>
              <a:rPr lang="en-US" altLang="zh-CN" sz="1350" dirty="0">
                <a:solidFill>
                  <a:srgbClr val="CC7832"/>
                </a:solidFill>
              </a:rPr>
              <a:t>, </a:t>
            </a:r>
            <a:r>
              <a:rPr lang="en-US" altLang="zh-CN" sz="1350" dirty="0">
                <a:solidFill>
                  <a:srgbClr val="9876AA"/>
                </a:solidFill>
              </a:rPr>
              <a:t>result</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endParaRPr lang="zh-CN" altLang="en-US" sz="1350" dirty="0"/>
          </a:p>
        </p:txBody>
      </p:sp>
    </p:spTree>
    <p:extLst>
      <p:ext uri="{BB962C8B-B14F-4D97-AF65-F5344CB8AC3E}">
        <p14:creationId xmlns:p14="http://schemas.microsoft.com/office/powerpoint/2010/main" val="4283507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endParaRPr lang="zh-CN" altLang="en-US" dirty="0"/>
          </a:p>
        </p:txBody>
      </p:sp>
      <p:sp>
        <p:nvSpPr>
          <p:cNvPr id="3" name="内容占位符 2"/>
          <p:cNvSpPr>
            <a:spLocks noGrp="1"/>
          </p:cNvSpPr>
          <p:nvPr>
            <p:ph idx="1"/>
          </p:nvPr>
        </p:nvSpPr>
        <p:spPr>
          <a:xfrm>
            <a:off x="251520" y="845072"/>
            <a:ext cx="8568952" cy="4283109"/>
          </a:xfrm>
        </p:spPr>
        <p:txBody>
          <a:bodyPr>
            <a:normAutofit lnSpcReduction="10000"/>
          </a:bodyPr>
          <a:lstStyle/>
          <a:p>
            <a:r>
              <a:rPr lang="en-US" altLang="zh-CN" dirty="0"/>
              <a:t>A Weather Dataset</a:t>
            </a:r>
          </a:p>
          <a:p>
            <a:pPr lvl="1"/>
            <a:r>
              <a:rPr lang="en-US" altLang="zh-CN" dirty="0"/>
              <a:t>The data we will use is from the National Climatic Data Center (NCDC, </a:t>
            </a:r>
            <a:r>
              <a:rPr lang="en-US" altLang="zh-CN" dirty="0">
                <a:hlinkClick r:id="rId2"/>
              </a:rPr>
              <a:t>http://www.ncdc.noaa.gov/</a:t>
            </a:r>
            <a:r>
              <a:rPr lang="en-US" altLang="zh-CN" dirty="0"/>
              <a:t> ). The data is stored using a line-oriented ASCII format, in which each line is a record. </a:t>
            </a:r>
          </a:p>
          <a:p>
            <a:pPr lvl="1"/>
            <a:r>
              <a:rPr lang="en-US" altLang="zh-CN" dirty="0"/>
              <a:t>Sample: The line has been split into multiple lines to show each field: in the real file, fields are packed into one line with no delimiters.</a:t>
            </a:r>
          </a:p>
          <a:p>
            <a:pPr marL="685800" lvl="2" indent="0">
              <a:buNone/>
            </a:pPr>
            <a:r>
              <a:rPr lang="en-US" altLang="zh-CN" dirty="0">
                <a:solidFill>
                  <a:schemeClr val="tx2"/>
                </a:solidFill>
              </a:rPr>
              <a:t>0057</a:t>
            </a:r>
          </a:p>
          <a:p>
            <a:pPr marL="685800" lvl="2" indent="0">
              <a:buNone/>
            </a:pPr>
            <a:r>
              <a:rPr lang="en-US" altLang="zh-CN" dirty="0">
                <a:solidFill>
                  <a:schemeClr val="tx2"/>
                </a:solidFill>
              </a:rPr>
              <a:t>332130       # USAF weather station identifier</a:t>
            </a:r>
          </a:p>
          <a:p>
            <a:pPr marL="685800" lvl="2" indent="0">
              <a:buNone/>
            </a:pPr>
            <a:r>
              <a:rPr lang="en-US" altLang="zh-CN" dirty="0">
                <a:solidFill>
                  <a:schemeClr val="tx2"/>
                </a:solidFill>
              </a:rPr>
              <a:t>99999          # WBAN weather station identifier</a:t>
            </a:r>
          </a:p>
          <a:p>
            <a:pPr marL="685800" lvl="2" indent="0">
              <a:buNone/>
            </a:pPr>
            <a:r>
              <a:rPr lang="en-US" altLang="zh-CN" dirty="0">
                <a:solidFill>
                  <a:schemeClr val="tx2"/>
                </a:solidFill>
              </a:rPr>
              <a:t>19500101  # observation date</a:t>
            </a:r>
          </a:p>
          <a:p>
            <a:pPr marL="685800" lvl="2" indent="0">
              <a:buNone/>
            </a:pPr>
            <a:r>
              <a:rPr lang="en-US" altLang="zh-CN" dirty="0">
                <a:solidFill>
                  <a:schemeClr val="tx2"/>
                </a:solidFill>
              </a:rPr>
              <a:t>0300            # observation time</a:t>
            </a:r>
          </a:p>
          <a:p>
            <a:pPr marL="685800" lvl="2" indent="0">
              <a:buNone/>
            </a:pPr>
            <a:r>
              <a:rPr lang="en-US" altLang="zh-CN" dirty="0">
                <a:solidFill>
                  <a:schemeClr val="tx2"/>
                </a:solidFill>
              </a:rPr>
              <a:t>4</a:t>
            </a:r>
          </a:p>
          <a:p>
            <a:pPr marL="685800" lvl="2" indent="0">
              <a:buNone/>
            </a:pPr>
            <a:r>
              <a:rPr lang="en-US" altLang="zh-CN" dirty="0">
                <a:solidFill>
                  <a:schemeClr val="tx2"/>
                </a:solidFill>
              </a:rPr>
              <a:t>+51317       # latitude (degrees x 1000)</a:t>
            </a:r>
          </a:p>
          <a:p>
            <a:pPr marL="685800" lvl="2" indent="0">
              <a:buNone/>
            </a:pPr>
            <a:r>
              <a:rPr lang="en-US" altLang="zh-CN" dirty="0">
                <a:solidFill>
                  <a:schemeClr val="tx2"/>
                </a:solidFill>
              </a:rPr>
              <a:t>+028783    # longitude (degrees x 1000)</a:t>
            </a:r>
          </a:p>
          <a:p>
            <a:pPr marL="685800" lvl="2" indent="0">
              <a:buNone/>
            </a:pPr>
            <a:r>
              <a:rPr lang="en-US" altLang="zh-CN" dirty="0">
                <a:solidFill>
                  <a:schemeClr val="tx2"/>
                </a:solidFill>
              </a:rPr>
              <a:t>FM-12</a:t>
            </a:r>
          </a:p>
          <a:p>
            <a:pPr marL="685800" lvl="2" indent="0">
              <a:buNone/>
            </a:pPr>
            <a:r>
              <a:rPr lang="en-US" altLang="zh-CN" dirty="0">
                <a:solidFill>
                  <a:schemeClr val="tx2"/>
                </a:solidFill>
              </a:rPr>
              <a:t>+0171         # elevation (meters)</a:t>
            </a:r>
          </a:p>
          <a:p>
            <a:pPr marL="685800" lvl="2" indent="0">
              <a:buNone/>
            </a:pPr>
            <a:r>
              <a:rPr lang="en-US" altLang="zh-CN" dirty="0">
                <a:solidFill>
                  <a:schemeClr val="tx2"/>
                </a:solidFill>
              </a:rPr>
              <a:t>……</a:t>
            </a: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22</a:t>
            </a:fld>
            <a:endParaRPr lang="zh-CN" altLang="en-US" dirty="0"/>
          </a:p>
        </p:txBody>
      </p:sp>
    </p:spTree>
    <p:extLst>
      <p:ext uri="{BB962C8B-B14F-4D97-AF65-F5344CB8AC3E}">
        <p14:creationId xmlns:p14="http://schemas.microsoft.com/office/powerpoint/2010/main" val="30109719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endParaRPr lang="zh-CN" altLang="en-US" dirty="0"/>
          </a:p>
        </p:txBody>
      </p:sp>
      <p:sp>
        <p:nvSpPr>
          <p:cNvPr id="3" name="内容占位符 2"/>
          <p:cNvSpPr>
            <a:spLocks noGrp="1"/>
          </p:cNvSpPr>
          <p:nvPr>
            <p:ph idx="1"/>
          </p:nvPr>
        </p:nvSpPr>
        <p:spPr>
          <a:xfrm>
            <a:off x="251520" y="845072"/>
            <a:ext cx="8568952" cy="4283109"/>
          </a:xfrm>
        </p:spPr>
        <p:txBody>
          <a:bodyPr>
            <a:normAutofit/>
          </a:bodyPr>
          <a:lstStyle/>
          <a:p>
            <a:r>
              <a:rPr lang="en-US" altLang="zh-CN" dirty="0" err="1"/>
              <a:t>MapReduce</a:t>
            </a:r>
            <a:r>
              <a:rPr lang="en-US" altLang="zh-CN" dirty="0"/>
              <a:t> works by breaking the processing into two phases: the map phase and the reduce phase. </a:t>
            </a:r>
          </a:p>
          <a:p>
            <a:pPr lvl="1"/>
            <a:r>
              <a:rPr lang="en-US" altLang="zh-CN" dirty="0"/>
              <a:t>Each phase has key-value pairs as input and output, the types of which may be chosen by the programmer. </a:t>
            </a:r>
          </a:p>
          <a:p>
            <a:pPr lvl="1"/>
            <a:r>
              <a:rPr lang="en-US" altLang="zh-CN" dirty="0"/>
              <a:t>The programmer also specifies two functions: the map function and the reduce function.</a:t>
            </a:r>
          </a:p>
          <a:p>
            <a:pPr lvl="1"/>
            <a:endParaRPr lang="en-US" altLang="zh-CN"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23</a:t>
            </a:fld>
            <a:endParaRPr lang="zh-CN" altLang="en-US" dirty="0"/>
          </a:p>
        </p:txBody>
      </p:sp>
    </p:spTree>
    <p:extLst>
      <p:ext uri="{BB962C8B-B14F-4D97-AF65-F5344CB8AC3E}">
        <p14:creationId xmlns:p14="http://schemas.microsoft.com/office/powerpoint/2010/main" val="3158655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endParaRPr lang="zh-CN" altLang="en-US" dirty="0"/>
          </a:p>
        </p:txBody>
      </p:sp>
      <p:sp>
        <p:nvSpPr>
          <p:cNvPr id="3" name="内容占位符 2"/>
          <p:cNvSpPr>
            <a:spLocks noGrp="1"/>
          </p:cNvSpPr>
          <p:nvPr>
            <p:ph idx="1"/>
          </p:nvPr>
        </p:nvSpPr>
        <p:spPr>
          <a:xfrm>
            <a:off x="251520" y="845072"/>
            <a:ext cx="8568952" cy="4283109"/>
          </a:xfrm>
        </p:spPr>
        <p:txBody>
          <a:bodyPr>
            <a:normAutofit/>
          </a:bodyPr>
          <a:lstStyle/>
          <a:p>
            <a:r>
              <a:rPr lang="en-US" altLang="zh-CN" dirty="0"/>
              <a:t>The input to our </a:t>
            </a:r>
            <a:r>
              <a:rPr lang="en-US" altLang="zh-CN" dirty="0">
                <a:solidFill>
                  <a:srgbClr val="FF0000"/>
                </a:solidFill>
              </a:rPr>
              <a:t>map</a:t>
            </a:r>
            <a:r>
              <a:rPr lang="en-US" altLang="zh-CN" dirty="0"/>
              <a:t> phase is the raw NCDC data. </a:t>
            </a:r>
          </a:p>
          <a:p>
            <a:pPr lvl="1"/>
            <a:r>
              <a:rPr lang="en-US" altLang="zh-CN" dirty="0"/>
              <a:t>We choose a text input format that gives us each line in the dataset as a text value. </a:t>
            </a:r>
          </a:p>
          <a:p>
            <a:pPr lvl="1"/>
            <a:r>
              <a:rPr lang="en-US" altLang="zh-CN" dirty="0"/>
              <a:t>The key is the offset of the beginning of the line from the beginning of the file.</a:t>
            </a:r>
          </a:p>
          <a:p>
            <a:pPr lvl="1"/>
            <a:endParaRPr lang="en-US" altLang="zh-CN" dirty="0"/>
          </a:p>
          <a:p>
            <a:r>
              <a:rPr lang="en-US" altLang="zh-CN" dirty="0"/>
              <a:t>This map function is simple. </a:t>
            </a:r>
          </a:p>
          <a:p>
            <a:pPr lvl="1"/>
            <a:r>
              <a:rPr lang="en-US" altLang="zh-CN" dirty="0"/>
              <a:t>We pull out the year and the air temperature, since these are  the </a:t>
            </a:r>
            <a:r>
              <a:rPr lang="en-US" altLang="zh-CN" dirty="0">
                <a:solidFill>
                  <a:srgbClr val="FF0000"/>
                </a:solidFill>
              </a:rPr>
              <a:t>only fields we are interested in</a:t>
            </a:r>
            <a:r>
              <a:rPr lang="en-US" altLang="zh-CN" dirty="0"/>
              <a:t>.</a:t>
            </a:r>
          </a:p>
          <a:p>
            <a:pPr lvl="1"/>
            <a:r>
              <a:rPr lang="en-US" altLang="zh-CN" dirty="0"/>
              <a:t>In this case, the map function is just a </a:t>
            </a:r>
            <a:r>
              <a:rPr lang="en-US" altLang="zh-CN" dirty="0">
                <a:solidFill>
                  <a:srgbClr val="FF0000"/>
                </a:solidFill>
              </a:rPr>
              <a:t>data preparation phase</a:t>
            </a:r>
            <a:r>
              <a:rPr lang="en-US" altLang="zh-CN" dirty="0"/>
              <a:t>, setting up the data in such a way that the reducer function can do its work on it: finding the maximum temperature for each year.</a:t>
            </a:r>
          </a:p>
          <a:p>
            <a:pPr lvl="1"/>
            <a:r>
              <a:rPr lang="en-US" altLang="zh-CN" dirty="0"/>
              <a:t>The map function is also a good place to </a:t>
            </a:r>
            <a:r>
              <a:rPr lang="en-US" altLang="zh-CN" dirty="0">
                <a:solidFill>
                  <a:srgbClr val="FF0000"/>
                </a:solidFill>
              </a:rPr>
              <a:t>drop bad records</a:t>
            </a:r>
            <a:r>
              <a:rPr lang="en-US" altLang="zh-CN" dirty="0"/>
              <a:t>: here we filter out temperatures that are missing, suspect, or erroneous.</a:t>
            </a: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24</a:t>
            </a:fld>
            <a:endParaRPr lang="zh-CN" altLang="en-US" dirty="0"/>
          </a:p>
        </p:txBody>
      </p:sp>
    </p:spTree>
    <p:extLst>
      <p:ext uri="{BB962C8B-B14F-4D97-AF65-F5344CB8AC3E}">
        <p14:creationId xmlns:p14="http://schemas.microsoft.com/office/powerpoint/2010/main" val="778246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endParaRPr lang="zh-CN" altLang="en-US" dirty="0"/>
          </a:p>
        </p:txBody>
      </p:sp>
      <p:sp>
        <p:nvSpPr>
          <p:cNvPr id="3" name="内容占位符 2"/>
          <p:cNvSpPr>
            <a:spLocks noGrp="1"/>
          </p:cNvSpPr>
          <p:nvPr>
            <p:ph idx="1"/>
          </p:nvPr>
        </p:nvSpPr>
        <p:spPr>
          <a:xfrm>
            <a:off x="251520" y="845073"/>
            <a:ext cx="8784976" cy="3940924"/>
          </a:xfrm>
        </p:spPr>
        <p:txBody>
          <a:bodyPr>
            <a:normAutofit/>
          </a:bodyPr>
          <a:lstStyle/>
          <a:p>
            <a:r>
              <a:rPr lang="en-US" altLang="zh-CN" dirty="0"/>
              <a:t>To visualize the way the map works, consider the following sample lines of input data</a:t>
            </a:r>
          </a:p>
          <a:p>
            <a:pPr marL="300038" lvl="1" indent="0">
              <a:buNone/>
            </a:pPr>
            <a:r>
              <a:rPr lang="en-US" altLang="zh-CN" dirty="0">
                <a:solidFill>
                  <a:schemeClr val="tx2"/>
                </a:solidFill>
              </a:rPr>
              <a:t>0067011990999991950051507004...9999999N9+00001+99999999999...</a:t>
            </a:r>
          </a:p>
          <a:p>
            <a:pPr marL="300038" lvl="1" indent="0">
              <a:buNone/>
            </a:pPr>
            <a:r>
              <a:rPr lang="en-US" altLang="zh-CN" dirty="0">
                <a:solidFill>
                  <a:schemeClr val="tx2"/>
                </a:solidFill>
              </a:rPr>
              <a:t>0043011990999991950051512004...9999999N9+00221+99999999999...</a:t>
            </a:r>
          </a:p>
          <a:p>
            <a:pPr marL="300038" lvl="1" indent="0">
              <a:buNone/>
            </a:pPr>
            <a:r>
              <a:rPr lang="en-US" altLang="zh-CN" dirty="0">
                <a:solidFill>
                  <a:schemeClr val="tx2"/>
                </a:solidFill>
              </a:rPr>
              <a:t>0043011990999991950051518004...9999999N9-00111+99999999999...</a:t>
            </a:r>
          </a:p>
          <a:p>
            <a:pPr marL="300038" lvl="1" indent="0">
              <a:buNone/>
            </a:pPr>
            <a:r>
              <a:rPr lang="en-US" altLang="zh-CN" dirty="0">
                <a:solidFill>
                  <a:schemeClr val="tx2"/>
                </a:solidFill>
              </a:rPr>
              <a:t>0043012650999991949032412004...0500001N9+01111+99999999999...</a:t>
            </a:r>
          </a:p>
          <a:p>
            <a:pPr marL="300038" lvl="1" indent="0">
              <a:buNone/>
            </a:pPr>
            <a:r>
              <a:rPr lang="en-US" altLang="zh-CN" dirty="0">
                <a:solidFill>
                  <a:schemeClr val="tx2"/>
                </a:solidFill>
              </a:rPr>
              <a:t>0043012650999991949032418004...0500001N9+00781+99999999999...</a:t>
            </a:r>
          </a:p>
          <a:p>
            <a:pPr marL="300038" lvl="1" indent="0">
              <a:buNone/>
            </a:pPr>
            <a:endParaRPr lang="en-US" altLang="zh-CN" dirty="0">
              <a:solidFill>
                <a:schemeClr val="tx2"/>
              </a:solidFill>
            </a:endParaRPr>
          </a:p>
          <a:p>
            <a:r>
              <a:rPr lang="en-US" altLang="zh-CN" dirty="0"/>
              <a:t>These lines are presented to the map function as the key-value pairs:</a:t>
            </a:r>
          </a:p>
          <a:p>
            <a:pPr marL="300038" lvl="1" indent="0">
              <a:buNone/>
            </a:pPr>
            <a:r>
              <a:rPr lang="en-US" altLang="zh-CN" sz="1425" dirty="0">
                <a:solidFill>
                  <a:schemeClr val="tx2"/>
                </a:solidFill>
              </a:rPr>
              <a:t>(0, 0067011990999991950051507004...9999999N9+00001+99999999999...)</a:t>
            </a:r>
          </a:p>
          <a:p>
            <a:pPr marL="300038" lvl="1" indent="0">
              <a:buNone/>
            </a:pPr>
            <a:r>
              <a:rPr lang="en-US" altLang="zh-CN" sz="1425" dirty="0">
                <a:solidFill>
                  <a:schemeClr val="tx2"/>
                </a:solidFill>
              </a:rPr>
              <a:t>(106, 0043011990999991950051512004...9999999N9+00221+99999999999...)</a:t>
            </a:r>
          </a:p>
          <a:p>
            <a:pPr marL="300038" lvl="1" indent="0">
              <a:buNone/>
            </a:pPr>
            <a:r>
              <a:rPr lang="en-US" altLang="zh-CN" sz="1425" dirty="0">
                <a:solidFill>
                  <a:schemeClr val="tx2"/>
                </a:solidFill>
              </a:rPr>
              <a:t>(212, 0043011990999991950051518004...9999999N9-00111+99999999999...)</a:t>
            </a:r>
          </a:p>
          <a:p>
            <a:pPr marL="300038" lvl="1" indent="0">
              <a:buNone/>
            </a:pPr>
            <a:r>
              <a:rPr lang="en-US" altLang="zh-CN" sz="1425" dirty="0">
                <a:solidFill>
                  <a:schemeClr val="tx2"/>
                </a:solidFill>
              </a:rPr>
              <a:t>(318, 0043012650999991949032412004...0500001N9+01111+99999999999...)</a:t>
            </a:r>
          </a:p>
          <a:p>
            <a:pPr marL="300038" lvl="1" indent="0">
              <a:buNone/>
            </a:pPr>
            <a:r>
              <a:rPr lang="en-US" altLang="zh-CN" sz="1425" dirty="0">
                <a:solidFill>
                  <a:schemeClr val="tx2"/>
                </a:solidFill>
              </a:rPr>
              <a:t>(424, 0043012650999991949032418004...0500001N9+00781+99999999999...)</a:t>
            </a: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25</a:t>
            </a:fld>
            <a:endParaRPr lang="zh-CN" altLang="en-US" dirty="0"/>
          </a:p>
        </p:txBody>
      </p:sp>
    </p:spTree>
    <p:extLst>
      <p:ext uri="{BB962C8B-B14F-4D97-AF65-F5344CB8AC3E}">
        <p14:creationId xmlns:p14="http://schemas.microsoft.com/office/powerpoint/2010/main" val="61177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endParaRPr lang="zh-CN" altLang="en-US" dirty="0"/>
          </a:p>
        </p:txBody>
      </p:sp>
      <p:sp>
        <p:nvSpPr>
          <p:cNvPr id="3" name="内容占位符 2"/>
          <p:cNvSpPr>
            <a:spLocks noGrp="1"/>
          </p:cNvSpPr>
          <p:nvPr>
            <p:ph idx="1"/>
          </p:nvPr>
        </p:nvSpPr>
        <p:spPr>
          <a:xfrm>
            <a:off x="251520" y="845073"/>
            <a:ext cx="8568952" cy="3940924"/>
          </a:xfrm>
        </p:spPr>
        <p:txBody>
          <a:bodyPr>
            <a:normAutofit fontScale="92500" lnSpcReduction="20000"/>
          </a:bodyPr>
          <a:lstStyle/>
          <a:p>
            <a:r>
              <a:rPr lang="en-US" altLang="zh-CN" dirty="0"/>
              <a:t>The keys are the line offsets within the file, which we ignore in our map function. </a:t>
            </a:r>
          </a:p>
          <a:p>
            <a:pPr lvl="1"/>
            <a:r>
              <a:rPr lang="en-US" altLang="zh-CN" dirty="0"/>
              <a:t>The map function merely extracts the year and the air temperature (indicated in bold text), and  emits  them  as  its  output  (the  temperature  values  have  been  interpreted  as integers):</a:t>
            </a:r>
          </a:p>
          <a:p>
            <a:pPr marL="300038" lvl="1" indent="0">
              <a:buNone/>
            </a:pPr>
            <a:r>
              <a:rPr lang="en-US" altLang="zh-CN" dirty="0">
                <a:solidFill>
                  <a:schemeClr val="tx2"/>
                </a:solidFill>
              </a:rPr>
              <a:t>(1950, 0)</a:t>
            </a:r>
          </a:p>
          <a:p>
            <a:pPr marL="300038" lvl="1" indent="0">
              <a:buNone/>
            </a:pPr>
            <a:r>
              <a:rPr lang="en-US" altLang="zh-CN" dirty="0">
                <a:solidFill>
                  <a:schemeClr val="tx2"/>
                </a:solidFill>
              </a:rPr>
              <a:t>(1950, 22)</a:t>
            </a:r>
          </a:p>
          <a:p>
            <a:pPr marL="300038" lvl="1" indent="0">
              <a:buNone/>
            </a:pPr>
            <a:r>
              <a:rPr lang="en-US" altLang="zh-CN" dirty="0">
                <a:solidFill>
                  <a:schemeClr val="tx2"/>
                </a:solidFill>
              </a:rPr>
              <a:t>(1950, −11)</a:t>
            </a:r>
          </a:p>
          <a:p>
            <a:pPr marL="300038" lvl="1" indent="0">
              <a:buNone/>
            </a:pPr>
            <a:r>
              <a:rPr lang="en-US" altLang="zh-CN" dirty="0">
                <a:solidFill>
                  <a:schemeClr val="tx2"/>
                </a:solidFill>
              </a:rPr>
              <a:t>(1949, 111)</a:t>
            </a:r>
          </a:p>
          <a:p>
            <a:pPr marL="300038" lvl="1" indent="0">
              <a:buNone/>
            </a:pPr>
            <a:r>
              <a:rPr lang="en-US" altLang="zh-CN" dirty="0">
                <a:solidFill>
                  <a:schemeClr val="tx2"/>
                </a:solidFill>
              </a:rPr>
              <a:t>(1949, 78)</a:t>
            </a:r>
          </a:p>
          <a:p>
            <a:r>
              <a:rPr lang="en-US" altLang="zh-CN" dirty="0"/>
              <a:t>The output from the map function is processed by the </a:t>
            </a:r>
            <a:r>
              <a:rPr lang="en-US" altLang="zh-CN" dirty="0" err="1"/>
              <a:t>MapReduce</a:t>
            </a:r>
            <a:r>
              <a:rPr lang="en-US" altLang="zh-CN" dirty="0"/>
              <a:t> framework before being sent to the reduce function. </a:t>
            </a:r>
          </a:p>
          <a:p>
            <a:endParaRPr lang="en-US" altLang="zh-CN" dirty="0"/>
          </a:p>
          <a:p>
            <a:r>
              <a:rPr lang="en-US" altLang="zh-CN" dirty="0"/>
              <a:t>This processing sorts and groups the key-value pairs by key. </a:t>
            </a:r>
          </a:p>
          <a:p>
            <a:pPr lvl="1"/>
            <a:r>
              <a:rPr lang="en-US" altLang="zh-CN" dirty="0"/>
              <a:t>So, continuing the example, our reduce function sees the following input:</a:t>
            </a:r>
          </a:p>
          <a:p>
            <a:pPr marL="300038" lvl="1" indent="0">
              <a:buNone/>
            </a:pPr>
            <a:r>
              <a:rPr lang="en-US" altLang="zh-CN" dirty="0">
                <a:solidFill>
                  <a:schemeClr val="tx2"/>
                </a:solidFill>
              </a:rPr>
              <a:t>(1949, [111, 78])</a:t>
            </a:r>
          </a:p>
          <a:p>
            <a:pPr marL="300038" lvl="1" indent="0">
              <a:buNone/>
            </a:pPr>
            <a:r>
              <a:rPr lang="en-US" altLang="zh-CN" dirty="0">
                <a:solidFill>
                  <a:schemeClr val="tx2"/>
                </a:solidFill>
              </a:rPr>
              <a:t>(1950, [0, 22, −11])</a:t>
            </a:r>
          </a:p>
          <a:p>
            <a:r>
              <a:rPr lang="en-US" altLang="zh-CN" dirty="0"/>
              <a:t>Each year appears with a list of all its air temperature readings. </a:t>
            </a:r>
          </a:p>
          <a:p>
            <a:pPr marL="300038" lvl="1" indent="0">
              <a:buNone/>
            </a:pPr>
            <a:endParaRPr lang="en-US" altLang="zh-CN"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26</a:t>
            </a:fld>
            <a:endParaRPr lang="zh-CN" altLang="en-US" dirty="0"/>
          </a:p>
        </p:txBody>
      </p:sp>
    </p:spTree>
    <p:extLst>
      <p:ext uri="{BB962C8B-B14F-4D97-AF65-F5344CB8AC3E}">
        <p14:creationId xmlns:p14="http://schemas.microsoft.com/office/powerpoint/2010/main" val="1158940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endParaRPr lang="zh-CN" altLang="en-US" dirty="0"/>
          </a:p>
        </p:txBody>
      </p:sp>
      <p:sp>
        <p:nvSpPr>
          <p:cNvPr id="3" name="内容占位符 2"/>
          <p:cNvSpPr>
            <a:spLocks noGrp="1"/>
          </p:cNvSpPr>
          <p:nvPr>
            <p:ph idx="1"/>
          </p:nvPr>
        </p:nvSpPr>
        <p:spPr>
          <a:xfrm>
            <a:off x="251520" y="845073"/>
            <a:ext cx="8640960" cy="3940924"/>
          </a:xfrm>
        </p:spPr>
        <p:txBody>
          <a:bodyPr>
            <a:normAutofit/>
          </a:bodyPr>
          <a:lstStyle/>
          <a:p>
            <a:r>
              <a:rPr lang="en-US" altLang="zh-CN" dirty="0"/>
              <a:t>All the reduce function has to do now is iterate through the list and pick up the maximum reading:</a:t>
            </a:r>
          </a:p>
          <a:p>
            <a:pPr marL="300038" lvl="1" indent="0">
              <a:lnSpc>
                <a:spcPct val="80000"/>
              </a:lnSpc>
              <a:buNone/>
            </a:pPr>
            <a:r>
              <a:rPr lang="en-US" altLang="zh-CN" dirty="0">
                <a:solidFill>
                  <a:schemeClr val="tx2"/>
                </a:solidFill>
              </a:rPr>
              <a:t>(1949, 111)</a:t>
            </a:r>
          </a:p>
          <a:p>
            <a:pPr marL="300038" lvl="1" indent="0">
              <a:lnSpc>
                <a:spcPct val="80000"/>
              </a:lnSpc>
              <a:buNone/>
            </a:pPr>
            <a:r>
              <a:rPr lang="en-US" altLang="zh-CN" dirty="0">
                <a:solidFill>
                  <a:schemeClr val="tx2"/>
                </a:solidFill>
              </a:rPr>
              <a:t>(1950, 22)</a:t>
            </a:r>
          </a:p>
          <a:p>
            <a:pPr marL="300038" lvl="1" indent="0">
              <a:lnSpc>
                <a:spcPct val="80000"/>
              </a:lnSpc>
              <a:buNone/>
            </a:pPr>
            <a:endParaRPr lang="en-US" altLang="zh-CN" dirty="0">
              <a:solidFill>
                <a:schemeClr val="tx2"/>
              </a:solidFill>
            </a:endParaRPr>
          </a:p>
          <a:p>
            <a:r>
              <a:rPr lang="en-US" altLang="zh-CN" dirty="0"/>
              <a:t>This is the final output:</a:t>
            </a:r>
          </a:p>
          <a:p>
            <a:pPr lvl="1"/>
            <a:r>
              <a:rPr lang="en-US" altLang="zh-CN" dirty="0"/>
              <a:t>the maximum global temperature recorded in each year.</a:t>
            </a:r>
            <a:endParaRPr lang="en-US" altLang="zh-CN"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27</a:t>
            </a:fld>
            <a:endParaRPr lang="zh-CN" altLang="en-US" dirty="0"/>
          </a:p>
        </p:txBody>
      </p:sp>
      <p:pic>
        <p:nvPicPr>
          <p:cNvPr id="5" name="图片 4"/>
          <p:cNvPicPr>
            <a:picLocks noChangeAspect="1"/>
          </p:cNvPicPr>
          <p:nvPr/>
        </p:nvPicPr>
        <p:blipFill>
          <a:blip r:embed="rId2"/>
          <a:stretch>
            <a:fillRect/>
          </a:stretch>
        </p:blipFill>
        <p:spPr>
          <a:xfrm>
            <a:off x="712646" y="2949792"/>
            <a:ext cx="7718707" cy="1836205"/>
          </a:xfrm>
          <a:prstGeom prst="rect">
            <a:avLst/>
          </a:prstGeom>
        </p:spPr>
      </p:pic>
    </p:spTree>
    <p:extLst>
      <p:ext uri="{BB962C8B-B14F-4D97-AF65-F5344CB8AC3E}">
        <p14:creationId xmlns:p14="http://schemas.microsoft.com/office/powerpoint/2010/main" val="4217772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101572-E450-CF46-A297-EBB3A6713221}"/>
              </a:ext>
            </a:extLst>
          </p:cNvPr>
          <p:cNvSpPr>
            <a:spLocks noGrp="1"/>
          </p:cNvSpPr>
          <p:nvPr>
            <p:ph type="title"/>
          </p:nvPr>
        </p:nvSpPr>
        <p:spPr/>
        <p:txBody>
          <a:bodyPr/>
          <a:lstStyle/>
          <a:p>
            <a:r>
              <a:rPr lang="en-US" altLang="zh-CN" dirty="0"/>
              <a:t>Java MapReduce</a:t>
            </a:r>
            <a:endParaRPr kumimoji="1" lang="zh-CN" altLang="en-US" dirty="0"/>
          </a:p>
        </p:txBody>
      </p:sp>
      <p:sp>
        <p:nvSpPr>
          <p:cNvPr id="4" name="灯片编号占位符 3">
            <a:extLst>
              <a:ext uri="{FF2B5EF4-FFF2-40B4-BE49-F238E27FC236}">
                <a16:creationId xmlns:a16="http://schemas.microsoft.com/office/drawing/2014/main" id="{DB2505B1-B561-3B42-848E-66ABA89844E0}"/>
              </a:ext>
            </a:extLst>
          </p:cNvPr>
          <p:cNvSpPr>
            <a:spLocks noGrp="1"/>
          </p:cNvSpPr>
          <p:nvPr>
            <p:ph type="sldNum" sz="quarter" idx="12"/>
          </p:nvPr>
        </p:nvSpPr>
        <p:spPr/>
        <p:txBody>
          <a:bodyPr/>
          <a:lstStyle/>
          <a:p>
            <a:fld id="{CB818ED7-1FAF-4BEC-A906-EB6564C334EB}" type="slidenum">
              <a:rPr lang="zh-CN" altLang="en-US" smtClean="0"/>
              <a:pPr/>
              <a:t>28</a:t>
            </a:fld>
            <a:endParaRPr lang="zh-CN" altLang="en-US" dirty="0"/>
          </a:p>
        </p:txBody>
      </p:sp>
      <p:sp>
        <p:nvSpPr>
          <p:cNvPr id="6" name="矩形 5">
            <a:extLst>
              <a:ext uri="{FF2B5EF4-FFF2-40B4-BE49-F238E27FC236}">
                <a16:creationId xmlns:a16="http://schemas.microsoft.com/office/drawing/2014/main" id="{04AA9618-FB72-334C-9381-3B26325486DE}"/>
              </a:ext>
            </a:extLst>
          </p:cNvPr>
          <p:cNvSpPr/>
          <p:nvPr/>
        </p:nvSpPr>
        <p:spPr>
          <a:xfrm>
            <a:off x="539552" y="676434"/>
            <a:ext cx="7812868" cy="4247317"/>
          </a:xfrm>
          <a:prstGeom prst="rect">
            <a:avLst/>
          </a:prstGeom>
        </p:spPr>
        <p:txBody>
          <a:bodyPr wrap="square">
            <a:spAutoFit/>
          </a:bodyPr>
          <a:lstStyle/>
          <a:p>
            <a:r>
              <a:rPr lang="en-US" altLang="zh-CN" sz="1350" dirty="0">
                <a:solidFill>
                  <a:srgbClr val="CC7832"/>
                </a:solidFill>
              </a:rPr>
              <a:t>public class </a:t>
            </a:r>
            <a:r>
              <a:rPr lang="en-US" altLang="zh-CN" sz="1350" dirty="0" err="1"/>
              <a:t>MaxTemperatureMapper</a:t>
            </a:r>
            <a:r>
              <a:rPr lang="en-US" altLang="zh-CN" sz="1350" dirty="0"/>
              <a:t> </a:t>
            </a:r>
            <a:r>
              <a:rPr lang="en-US" altLang="zh-CN" sz="1350" dirty="0">
                <a:solidFill>
                  <a:srgbClr val="CC7832"/>
                </a:solidFill>
              </a:rPr>
              <a:t>extends </a:t>
            </a:r>
            <a:r>
              <a:rPr lang="en-US" altLang="zh-CN" sz="1350" dirty="0"/>
              <a:t>Mapper&lt;</a:t>
            </a:r>
            <a:r>
              <a:rPr lang="en-US" altLang="zh-CN" sz="1350" dirty="0" err="1"/>
              <a:t>LongWritable</a:t>
            </a:r>
            <a:r>
              <a:rPr lang="en-US" altLang="zh-CN" sz="1350" dirty="0">
                <a:solidFill>
                  <a:srgbClr val="CC7832"/>
                </a:solidFill>
              </a:rPr>
              <a:t>, </a:t>
            </a:r>
            <a:r>
              <a:rPr lang="en-US" altLang="zh-CN" sz="1350" dirty="0"/>
              <a:t>Text</a:t>
            </a:r>
            <a:r>
              <a:rPr lang="en-US" altLang="zh-CN" sz="1350" dirty="0">
                <a:solidFill>
                  <a:srgbClr val="CC7832"/>
                </a:solidFill>
              </a:rPr>
              <a:t>, </a:t>
            </a:r>
            <a:r>
              <a:rPr lang="en-US" altLang="zh-CN" sz="1350" dirty="0"/>
              <a:t>Text</a:t>
            </a:r>
            <a:r>
              <a:rPr lang="en-US" altLang="zh-CN" sz="1350" dirty="0">
                <a:solidFill>
                  <a:srgbClr val="CC7832"/>
                </a:solidFill>
              </a:rPr>
              <a:t>, </a:t>
            </a:r>
            <a:r>
              <a:rPr lang="en-US" altLang="zh-CN" sz="1350" dirty="0" err="1"/>
              <a:t>IntWritable</a:t>
            </a:r>
            <a:r>
              <a:rPr lang="en-US" altLang="zh-CN" sz="1350" dirty="0"/>
              <a:t>&gt; { </a:t>
            </a:r>
            <a:br>
              <a:rPr lang="en-US" altLang="zh-CN" sz="1350" dirty="0"/>
            </a:br>
            <a:r>
              <a:rPr lang="en-US" altLang="zh-CN" sz="1350" dirty="0"/>
              <a:t>    </a:t>
            </a:r>
            <a:r>
              <a:rPr lang="en-US" altLang="zh-CN" sz="1350" dirty="0">
                <a:solidFill>
                  <a:srgbClr val="CC7832"/>
                </a:solidFill>
              </a:rPr>
              <a:t>private static final int </a:t>
            </a:r>
            <a:r>
              <a:rPr lang="en-US" altLang="zh-CN" sz="1350" i="1" dirty="0">
                <a:solidFill>
                  <a:srgbClr val="9876AA"/>
                </a:solidFill>
              </a:rPr>
              <a:t>MISSING </a:t>
            </a:r>
            <a:r>
              <a:rPr lang="en-US" altLang="zh-CN" sz="1350" dirty="0"/>
              <a:t>= </a:t>
            </a:r>
            <a:r>
              <a:rPr lang="en-US" altLang="zh-CN" sz="1350" dirty="0">
                <a:solidFill>
                  <a:srgbClr val="6897BB"/>
                </a:solidFill>
              </a:rPr>
              <a:t>9999</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solidFill>
                  <a:srgbClr val="BBB529"/>
                </a:solidFill>
              </a:rPr>
              <a:t>@Override</a:t>
            </a:r>
            <a:br>
              <a:rPr lang="en-US" altLang="zh-CN" sz="1350" dirty="0">
                <a:solidFill>
                  <a:srgbClr val="BBB529"/>
                </a:solidFill>
              </a:rPr>
            </a:br>
            <a:r>
              <a:rPr lang="en-US" altLang="zh-CN" sz="1350" dirty="0">
                <a:solidFill>
                  <a:srgbClr val="BBB529"/>
                </a:solidFill>
              </a:rPr>
              <a:t>    </a:t>
            </a:r>
            <a:r>
              <a:rPr lang="en-US" altLang="zh-CN" sz="1350" dirty="0">
                <a:solidFill>
                  <a:srgbClr val="CC7832"/>
                </a:solidFill>
              </a:rPr>
              <a:t>public void </a:t>
            </a:r>
            <a:r>
              <a:rPr lang="en-US" altLang="zh-CN" sz="1350" dirty="0">
                <a:solidFill>
                  <a:srgbClr val="FFC66D"/>
                </a:solidFill>
              </a:rPr>
              <a:t>map</a:t>
            </a:r>
            <a:r>
              <a:rPr lang="en-US" altLang="zh-CN" sz="1350" dirty="0"/>
              <a:t>(</a:t>
            </a:r>
            <a:r>
              <a:rPr lang="en-US" altLang="zh-CN" sz="1350" dirty="0" err="1"/>
              <a:t>LongWritable</a:t>
            </a:r>
            <a:r>
              <a:rPr lang="en-US" altLang="zh-CN" sz="1350" dirty="0"/>
              <a:t> key</a:t>
            </a:r>
            <a:r>
              <a:rPr lang="en-US" altLang="zh-CN" sz="1350" dirty="0">
                <a:solidFill>
                  <a:srgbClr val="CC7832"/>
                </a:solidFill>
              </a:rPr>
              <a:t>, </a:t>
            </a:r>
            <a:r>
              <a:rPr lang="en-US" altLang="zh-CN" sz="1350" dirty="0"/>
              <a:t>Text value</a:t>
            </a:r>
            <a:r>
              <a:rPr lang="en-US" altLang="zh-CN" sz="1350" dirty="0">
                <a:solidFill>
                  <a:srgbClr val="CC7832"/>
                </a:solidFill>
              </a:rPr>
              <a:t>, </a:t>
            </a:r>
            <a:r>
              <a:rPr lang="en-US" altLang="zh-CN" sz="1350" dirty="0"/>
              <a:t>Context context) </a:t>
            </a:r>
            <a:r>
              <a:rPr lang="en-US" altLang="zh-CN" sz="1350" dirty="0">
                <a:solidFill>
                  <a:srgbClr val="CC7832"/>
                </a:solidFill>
              </a:rPr>
              <a:t>throws </a:t>
            </a:r>
            <a:r>
              <a:rPr lang="en-US" altLang="zh-CN" sz="1350" dirty="0" err="1"/>
              <a:t>IOException</a:t>
            </a:r>
            <a:r>
              <a:rPr lang="en-US" altLang="zh-CN" sz="1350" dirty="0">
                <a:solidFill>
                  <a:srgbClr val="CC7832"/>
                </a:solidFill>
              </a:rPr>
              <a:t>, </a:t>
            </a:r>
            <a:r>
              <a:rPr lang="en-US" altLang="zh-CN" sz="1350" dirty="0" err="1"/>
              <a:t>InterruptedException</a:t>
            </a:r>
            <a:r>
              <a:rPr lang="en-US" altLang="zh-CN" sz="1350" dirty="0"/>
              <a:t> {</a:t>
            </a:r>
            <a:br>
              <a:rPr lang="en-US" altLang="zh-CN" sz="1350" dirty="0"/>
            </a:br>
            <a:r>
              <a:rPr lang="en-US" altLang="zh-CN" sz="1350" dirty="0"/>
              <a:t>        String line = </a:t>
            </a:r>
            <a:r>
              <a:rPr lang="en-US" altLang="zh-CN" sz="1350" dirty="0" err="1"/>
              <a:t>value.toString</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String year = </a:t>
            </a:r>
            <a:r>
              <a:rPr lang="en-US" altLang="zh-CN" sz="1350" dirty="0" err="1"/>
              <a:t>line.substring</a:t>
            </a:r>
            <a:r>
              <a:rPr lang="en-US" altLang="zh-CN" sz="1350" dirty="0"/>
              <a:t>(</a:t>
            </a:r>
            <a:r>
              <a:rPr lang="en-US" altLang="zh-CN" sz="1350" dirty="0">
                <a:solidFill>
                  <a:srgbClr val="6897BB"/>
                </a:solidFill>
              </a:rPr>
              <a:t>15</a:t>
            </a:r>
            <a:r>
              <a:rPr lang="en-US" altLang="zh-CN" sz="1350" dirty="0">
                <a:solidFill>
                  <a:srgbClr val="CC7832"/>
                </a:solidFill>
              </a:rPr>
              <a:t>, </a:t>
            </a:r>
            <a:r>
              <a:rPr lang="en-US" altLang="zh-CN" sz="1350" dirty="0">
                <a:solidFill>
                  <a:srgbClr val="6897BB"/>
                </a:solidFill>
              </a:rPr>
              <a:t>19</a:t>
            </a:r>
            <a:r>
              <a:rPr lang="en-US" altLang="zh-CN" sz="1350" dirty="0"/>
              <a:t>)</a:t>
            </a:r>
            <a:r>
              <a:rPr lang="en-US" altLang="zh-CN" sz="1350" dirty="0">
                <a:solidFill>
                  <a:srgbClr val="CC7832"/>
                </a:solidFill>
              </a:rPr>
              <a:t>;</a:t>
            </a:r>
          </a:p>
          <a:p>
            <a:br>
              <a:rPr lang="en-US" altLang="zh-CN" sz="1350" dirty="0">
                <a:solidFill>
                  <a:srgbClr val="CC7832"/>
                </a:solidFill>
              </a:rPr>
            </a:br>
            <a:r>
              <a:rPr lang="en-US" altLang="zh-CN" sz="1350" dirty="0">
                <a:solidFill>
                  <a:srgbClr val="CC7832"/>
                </a:solidFill>
              </a:rPr>
              <a:t>        int </a:t>
            </a:r>
            <a:r>
              <a:rPr lang="en-US" altLang="zh-CN" sz="1350" dirty="0" err="1"/>
              <a:t>airTemperature</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if </a:t>
            </a:r>
            <a:r>
              <a:rPr lang="en-US" altLang="zh-CN" sz="1350" dirty="0"/>
              <a:t>(</a:t>
            </a:r>
            <a:r>
              <a:rPr lang="en-US" altLang="zh-CN" sz="1350" dirty="0" err="1"/>
              <a:t>line.charAt</a:t>
            </a:r>
            <a:r>
              <a:rPr lang="en-US" altLang="zh-CN" sz="1350" dirty="0"/>
              <a:t>(</a:t>
            </a:r>
            <a:r>
              <a:rPr lang="en-US" altLang="zh-CN" sz="1350" dirty="0">
                <a:solidFill>
                  <a:srgbClr val="6897BB"/>
                </a:solidFill>
              </a:rPr>
              <a:t>87</a:t>
            </a:r>
            <a:r>
              <a:rPr lang="en-US" altLang="zh-CN" sz="1350" dirty="0"/>
              <a:t>) == </a:t>
            </a:r>
            <a:r>
              <a:rPr lang="en-US" altLang="zh-CN" sz="1350" dirty="0">
                <a:solidFill>
                  <a:srgbClr val="6A8759"/>
                </a:solidFill>
              </a:rPr>
              <a:t>'+'</a:t>
            </a:r>
            <a:r>
              <a:rPr lang="en-US" altLang="zh-CN" sz="1350" dirty="0"/>
              <a:t>) { </a:t>
            </a:r>
            <a:r>
              <a:rPr lang="en-US" altLang="zh-CN" sz="1350" dirty="0">
                <a:solidFill>
                  <a:srgbClr val="808080"/>
                </a:solidFill>
              </a:rPr>
              <a:t>// </a:t>
            </a:r>
            <a:r>
              <a:rPr lang="en-US" altLang="zh-CN" sz="1350" dirty="0" err="1">
                <a:solidFill>
                  <a:srgbClr val="808080"/>
                </a:solidFill>
              </a:rPr>
              <a:t>parseInt</a:t>
            </a:r>
            <a:r>
              <a:rPr lang="en-US" altLang="zh-CN" sz="1350" dirty="0">
                <a:solidFill>
                  <a:srgbClr val="808080"/>
                </a:solidFill>
              </a:rPr>
              <a:t> doesn't like leading plus signs</a:t>
            </a:r>
            <a:br>
              <a:rPr lang="en-US" altLang="zh-CN" sz="1350" dirty="0">
                <a:solidFill>
                  <a:srgbClr val="808080"/>
                </a:solidFill>
              </a:rPr>
            </a:br>
            <a:r>
              <a:rPr lang="en-US" altLang="zh-CN" sz="1350" dirty="0">
                <a:solidFill>
                  <a:srgbClr val="808080"/>
                </a:solidFill>
              </a:rPr>
              <a:t>            </a:t>
            </a:r>
            <a:r>
              <a:rPr lang="en-US" altLang="zh-CN" sz="1350" dirty="0" err="1"/>
              <a:t>airTemperature</a:t>
            </a:r>
            <a:r>
              <a:rPr lang="en-US" altLang="zh-CN" sz="1350" dirty="0"/>
              <a:t> = </a:t>
            </a:r>
            <a:r>
              <a:rPr lang="en-US" altLang="zh-CN" sz="1350" dirty="0" err="1"/>
              <a:t>Integer.</a:t>
            </a:r>
            <a:r>
              <a:rPr lang="en-US" altLang="zh-CN" sz="1350" i="1" dirty="0" err="1"/>
              <a:t>parseInt</a:t>
            </a:r>
            <a:r>
              <a:rPr lang="en-US" altLang="zh-CN" sz="1350" dirty="0"/>
              <a:t>(</a:t>
            </a:r>
            <a:r>
              <a:rPr lang="en-US" altLang="zh-CN" sz="1350" dirty="0" err="1"/>
              <a:t>line.substring</a:t>
            </a:r>
            <a:r>
              <a:rPr lang="en-US" altLang="zh-CN" sz="1350" dirty="0"/>
              <a:t>(</a:t>
            </a:r>
            <a:r>
              <a:rPr lang="en-US" altLang="zh-CN" sz="1350" dirty="0">
                <a:solidFill>
                  <a:srgbClr val="6897BB"/>
                </a:solidFill>
              </a:rPr>
              <a:t>88</a:t>
            </a:r>
            <a:r>
              <a:rPr lang="en-US" altLang="zh-CN" sz="1350" dirty="0">
                <a:solidFill>
                  <a:srgbClr val="CC7832"/>
                </a:solidFill>
              </a:rPr>
              <a:t>, </a:t>
            </a:r>
            <a:r>
              <a:rPr lang="en-US" altLang="zh-CN" sz="1350" dirty="0">
                <a:solidFill>
                  <a:srgbClr val="6897BB"/>
                </a:solidFill>
              </a:rPr>
              <a:t>92</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 </a:t>
            </a:r>
            <a:r>
              <a:rPr lang="en-US" altLang="zh-CN" sz="1350" dirty="0">
                <a:solidFill>
                  <a:srgbClr val="CC7832"/>
                </a:solidFill>
              </a:rPr>
              <a:t>else </a:t>
            </a:r>
            <a:r>
              <a:rPr lang="en-US" altLang="zh-CN" sz="1350" dirty="0"/>
              <a:t>{</a:t>
            </a:r>
            <a:br>
              <a:rPr lang="en-US" altLang="zh-CN" sz="1350" dirty="0"/>
            </a:br>
            <a:r>
              <a:rPr lang="en-US" altLang="zh-CN" sz="1350" dirty="0"/>
              <a:t>            </a:t>
            </a:r>
            <a:r>
              <a:rPr lang="en-US" altLang="zh-CN" sz="1350" dirty="0" err="1"/>
              <a:t>airTemperature</a:t>
            </a:r>
            <a:r>
              <a:rPr lang="en-US" altLang="zh-CN" sz="1350" dirty="0"/>
              <a:t> = </a:t>
            </a:r>
            <a:r>
              <a:rPr lang="en-US" altLang="zh-CN" sz="1350" dirty="0" err="1"/>
              <a:t>Integer.</a:t>
            </a:r>
            <a:r>
              <a:rPr lang="en-US" altLang="zh-CN" sz="1350" i="1" dirty="0" err="1"/>
              <a:t>parseInt</a:t>
            </a:r>
            <a:r>
              <a:rPr lang="en-US" altLang="zh-CN" sz="1350" dirty="0"/>
              <a:t>(</a:t>
            </a:r>
            <a:r>
              <a:rPr lang="en-US" altLang="zh-CN" sz="1350" dirty="0" err="1"/>
              <a:t>line.substring</a:t>
            </a:r>
            <a:r>
              <a:rPr lang="en-US" altLang="zh-CN" sz="1350" dirty="0"/>
              <a:t>(</a:t>
            </a:r>
            <a:r>
              <a:rPr lang="en-US" altLang="zh-CN" sz="1350" dirty="0">
                <a:solidFill>
                  <a:srgbClr val="6897BB"/>
                </a:solidFill>
              </a:rPr>
              <a:t>87</a:t>
            </a:r>
            <a:r>
              <a:rPr lang="en-US" altLang="zh-CN" sz="1350" dirty="0">
                <a:solidFill>
                  <a:srgbClr val="CC7832"/>
                </a:solidFill>
              </a:rPr>
              <a:t>, </a:t>
            </a:r>
            <a:r>
              <a:rPr lang="en-US" altLang="zh-CN" sz="1350" dirty="0">
                <a:solidFill>
                  <a:srgbClr val="6897BB"/>
                </a:solidFill>
              </a:rPr>
              <a:t>92</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p>
          <a:p>
            <a:br>
              <a:rPr lang="en-US" altLang="zh-CN" sz="1350" dirty="0"/>
            </a:br>
            <a:r>
              <a:rPr lang="en-US" altLang="zh-CN" sz="1350" dirty="0"/>
              <a:t>        String quality = </a:t>
            </a:r>
            <a:r>
              <a:rPr lang="en-US" altLang="zh-CN" sz="1350" dirty="0" err="1"/>
              <a:t>line.substring</a:t>
            </a:r>
            <a:r>
              <a:rPr lang="en-US" altLang="zh-CN" sz="1350" dirty="0"/>
              <a:t>(</a:t>
            </a:r>
            <a:r>
              <a:rPr lang="en-US" altLang="zh-CN" sz="1350" dirty="0">
                <a:solidFill>
                  <a:srgbClr val="6897BB"/>
                </a:solidFill>
              </a:rPr>
              <a:t>92</a:t>
            </a:r>
            <a:r>
              <a:rPr lang="en-US" altLang="zh-CN" sz="1350" dirty="0">
                <a:solidFill>
                  <a:srgbClr val="CC7832"/>
                </a:solidFill>
              </a:rPr>
              <a:t>, </a:t>
            </a:r>
            <a:r>
              <a:rPr lang="en-US" altLang="zh-CN" sz="1350" dirty="0">
                <a:solidFill>
                  <a:srgbClr val="6897BB"/>
                </a:solidFill>
              </a:rPr>
              <a:t>93</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if </a:t>
            </a:r>
            <a:r>
              <a:rPr lang="en-US" altLang="zh-CN" sz="1350" dirty="0"/>
              <a:t>(</a:t>
            </a:r>
            <a:r>
              <a:rPr lang="en-US" altLang="zh-CN" sz="1350" dirty="0" err="1"/>
              <a:t>airTemperature</a:t>
            </a:r>
            <a:r>
              <a:rPr lang="en-US" altLang="zh-CN" sz="1350" dirty="0"/>
              <a:t> != </a:t>
            </a:r>
            <a:r>
              <a:rPr lang="en-US" altLang="zh-CN" sz="1350" i="1" dirty="0">
                <a:solidFill>
                  <a:srgbClr val="9876AA"/>
                </a:solidFill>
              </a:rPr>
              <a:t>MISSING </a:t>
            </a:r>
            <a:r>
              <a:rPr lang="en-US" altLang="zh-CN" sz="1350" dirty="0"/>
              <a:t>&amp;&amp; </a:t>
            </a:r>
            <a:r>
              <a:rPr lang="en-US" altLang="zh-CN" sz="1350" dirty="0" err="1"/>
              <a:t>quality.matches</a:t>
            </a:r>
            <a:r>
              <a:rPr lang="en-US" altLang="zh-CN" sz="1350" dirty="0"/>
              <a:t>(</a:t>
            </a:r>
            <a:r>
              <a:rPr lang="en-US" altLang="zh-CN" sz="1350" dirty="0">
                <a:solidFill>
                  <a:srgbClr val="6A8759"/>
                </a:solidFill>
              </a:rPr>
              <a:t>"[01459]"</a:t>
            </a:r>
            <a:r>
              <a:rPr lang="en-US" altLang="zh-CN" sz="1350" dirty="0"/>
              <a:t>)) {</a:t>
            </a:r>
            <a:br>
              <a:rPr lang="en-US" altLang="zh-CN" sz="1350" dirty="0"/>
            </a:br>
            <a:r>
              <a:rPr lang="en-US" altLang="zh-CN" sz="1350" dirty="0"/>
              <a:t>            </a:t>
            </a:r>
            <a:r>
              <a:rPr lang="en-US" altLang="zh-CN" sz="1350" dirty="0" err="1"/>
              <a:t>context.write</a:t>
            </a:r>
            <a:r>
              <a:rPr lang="en-US" altLang="zh-CN" sz="1350" dirty="0"/>
              <a:t>(</a:t>
            </a:r>
            <a:r>
              <a:rPr lang="en-US" altLang="zh-CN" sz="1350" dirty="0">
                <a:solidFill>
                  <a:srgbClr val="CC7832"/>
                </a:solidFill>
              </a:rPr>
              <a:t>new </a:t>
            </a:r>
            <a:r>
              <a:rPr lang="en-US" altLang="zh-CN" sz="1350" dirty="0"/>
              <a:t>Text(year)</a:t>
            </a:r>
            <a:r>
              <a:rPr lang="en-US" altLang="zh-CN" sz="1350" dirty="0">
                <a:solidFill>
                  <a:srgbClr val="CC7832"/>
                </a:solidFill>
              </a:rPr>
              <a:t>, new </a:t>
            </a:r>
            <a:r>
              <a:rPr lang="en-US" altLang="zh-CN" sz="1350" dirty="0" err="1"/>
              <a:t>IntWritable</a:t>
            </a:r>
            <a:r>
              <a:rPr lang="en-US" altLang="zh-CN" sz="1350" dirty="0"/>
              <a:t>(</a:t>
            </a:r>
            <a:r>
              <a:rPr lang="en-US" altLang="zh-CN" sz="1350" dirty="0" err="1"/>
              <a:t>airTemperature</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r>
              <a:rPr lang="en-US" altLang="zh-CN" sz="1350" dirty="0"/>
              <a:t>    }</a:t>
            </a:r>
            <a:br>
              <a:rPr lang="en-US" altLang="zh-CN" sz="1350" dirty="0"/>
            </a:br>
            <a:r>
              <a:rPr lang="en-US" altLang="zh-CN" sz="1350" dirty="0"/>
              <a:t>}</a:t>
            </a:r>
            <a:endParaRPr lang="zh-CN" altLang="en-US" sz="1350" dirty="0"/>
          </a:p>
        </p:txBody>
      </p:sp>
    </p:spTree>
    <p:extLst>
      <p:ext uri="{BB962C8B-B14F-4D97-AF65-F5344CB8AC3E}">
        <p14:creationId xmlns:p14="http://schemas.microsoft.com/office/powerpoint/2010/main" val="21839814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t>
            </a:r>
            <a:r>
              <a:rPr lang="en-US" altLang="zh-CN" dirty="0" err="1"/>
              <a:t>MapReduce</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29</a:t>
            </a:fld>
            <a:endParaRPr lang="zh-CN" altLang="en-US" dirty="0"/>
          </a:p>
        </p:txBody>
      </p:sp>
      <p:sp>
        <p:nvSpPr>
          <p:cNvPr id="7" name="矩形 6">
            <a:extLst>
              <a:ext uri="{FF2B5EF4-FFF2-40B4-BE49-F238E27FC236}">
                <a16:creationId xmlns:a16="http://schemas.microsoft.com/office/drawing/2014/main" id="{5E118B39-8535-9E4A-BDF8-41B8CC538B2B}"/>
              </a:ext>
            </a:extLst>
          </p:cNvPr>
          <p:cNvSpPr/>
          <p:nvPr/>
        </p:nvSpPr>
        <p:spPr>
          <a:xfrm>
            <a:off x="1259632" y="1203598"/>
            <a:ext cx="6817128" cy="2585323"/>
          </a:xfrm>
          <a:prstGeom prst="rect">
            <a:avLst/>
          </a:prstGeom>
        </p:spPr>
        <p:txBody>
          <a:bodyPr wrap="square">
            <a:spAutoFit/>
          </a:bodyPr>
          <a:lstStyle/>
          <a:p>
            <a:r>
              <a:rPr lang="en-US" altLang="zh-CN" sz="1350" dirty="0">
                <a:solidFill>
                  <a:srgbClr val="CC7832"/>
                </a:solidFill>
              </a:rPr>
              <a:t>public class </a:t>
            </a:r>
            <a:r>
              <a:rPr lang="en-US" altLang="zh-CN" sz="1350" dirty="0" err="1"/>
              <a:t>MaxTemperatureReducer</a:t>
            </a:r>
            <a:r>
              <a:rPr lang="en-US" altLang="zh-CN" sz="1350" dirty="0"/>
              <a:t> </a:t>
            </a:r>
            <a:r>
              <a:rPr lang="en-US" altLang="zh-CN" sz="1350" dirty="0">
                <a:solidFill>
                  <a:srgbClr val="CC7832"/>
                </a:solidFill>
              </a:rPr>
              <a:t>extends </a:t>
            </a:r>
            <a:r>
              <a:rPr lang="en-US" altLang="zh-CN" sz="1350" dirty="0"/>
              <a:t>Reducer&lt;Text</a:t>
            </a:r>
            <a:r>
              <a:rPr lang="en-US" altLang="zh-CN" sz="1350" dirty="0">
                <a:solidFill>
                  <a:srgbClr val="CC7832"/>
                </a:solidFill>
              </a:rPr>
              <a:t>, </a:t>
            </a:r>
            <a:r>
              <a:rPr lang="en-US" altLang="zh-CN" sz="1350" dirty="0" err="1"/>
              <a:t>IntWritable</a:t>
            </a:r>
            <a:r>
              <a:rPr lang="en-US" altLang="zh-CN" sz="1350" dirty="0">
                <a:solidFill>
                  <a:srgbClr val="CC7832"/>
                </a:solidFill>
              </a:rPr>
              <a:t>, </a:t>
            </a:r>
            <a:r>
              <a:rPr lang="en-US" altLang="zh-CN" sz="1350" dirty="0"/>
              <a:t>Text</a:t>
            </a:r>
            <a:r>
              <a:rPr lang="en-US" altLang="zh-CN" sz="1350" dirty="0">
                <a:solidFill>
                  <a:srgbClr val="CC7832"/>
                </a:solidFill>
              </a:rPr>
              <a:t>, </a:t>
            </a:r>
            <a:r>
              <a:rPr lang="en-US" altLang="zh-CN" sz="1350" dirty="0" err="1"/>
              <a:t>IntWritable</a:t>
            </a:r>
            <a:r>
              <a:rPr lang="en-US" altLang="zh-CN" sz="1350" dirty="0"/>
              <a:t>&gt; {</a:t>
            </a:r>
            <a:br>
              <a:rPr lang="en-US" altLang="zh-CN" sz="1350" dirty="0"/>
            </a:br>
            <a:r>
              <a:rPr lang="en-US" altLang="zh-CN" sz="1350" dirty="0"/>
              <a:t>    </a:t>
            </a:r>
            <a:r>
              <a:rPr lang="en-US" altLang="zh-CN" sz="1350" dirty="0">
                <a:solidFill>
                  <a:srgbClr val="BBB529"/>
                </a:solidFill>
              </a:rPr>
              <a:t>@Override</a:t>
            </a:r>
            <a:br>
              <a:rPr lang="en-US" altLang="zh-CN" sz="1350" dirty="0">
                <a:solidFill>
                  <a:srgbClr val="BBB529"/>
                </a:solidFill>
              </a:rPr>
            </a:br>
            <a:r>
              <a:rPr lang="en-US" altLang="zh-CN" sz="1350" dirty="0">
                <a:solidFill>
                  <a:srgbClr val="BBB529"/>
                </a:solidFill>
              </a:rPr>
              <a:t>    </a:t>
            </a:r>
            <a:r>
              <a:rPr lang="en-US" altLang="zh-CN" sz="1350" dirty="0">
                <a:solidFill>
                  <a:srgbClr val="CC7832"/>
                </a:solidFill>
              </a:rPr>
              <a:t>public void </a:t>
            </a:r>
            <a:r>
              <a:rPr lang="en-US" altLang="zh-CN" sz="1350" dirty="0">
                <a:solidFill>
                  <a:srgbClr val="FFC66D"/>
                </a:solidFill>
              </a:rPr>
              <a:t>reduce</a:t>
            </a:r>
            <a:r>
              <a:rPr lang="en-US" altLang="zh-CN" sz="1350" dirty="0"/>
              <a:t>(Text key</a:t>
            </a:r>
            <a:r>
              <a:rPr lang="en-US" altLang="zh-CN" sz="1350" dirty="0">
                <a:solidFill>
                  <a:srgbClr val="CC7832"/>
                </a:solidFill>
              </a:rPr>
              <a:t>, </a:t>
            </a:r>
            <a:r>
              <a:rPr lang="en-US" altLang="zh-CN" sz="1350" dirty="0" err="1"/>
              <a:t>Iterable</a:t>
            </a:r>
            <a:r>
              <a:rPr lang="en-US" altLang="zh-CN" sz="1350" dirty="0"/>
              <a:t>&lt;</a:t>
            </a:r>
            <a:r>
              <a:rPr lang="en-US" altLang="zh-CN" sz="1350" dirty="0" err="1"/>
              <a:t>IntWritable</a:t>
            </a:r>
            <a:r>
              <a:rPr lang="en-US" altLang="zh-CN" sz="1350" dirty="0"/>
              <a:t>&gt; values</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Context context)</a:t>
            </a:r>
            <a:br>
              <a:rPr lang="en-US" altLang="zh-CN" sz="1350" dirty="0"/>
            </a:br>
            <a:r>
              <a:rPr lang="en-US" altLang="zh-CN" sz="1350" dirty="0"/>
              <a:t>            </a:t>
            </a:r>
            <a:r>
              <a:rPr lang="en-US" altLang="zh-CN" sz="1350" dirty="0">
                <a:solidFill>
                  <a:srgbClr val="CC7832"/>
                </a:solidFill>
              </a:rPr>
              <a:t>throws </a:t>
            </a:r>
            <a:r>
              <a:rPr lang="en-US" altLang="zh-CN" sz="1350" dirty="0" err="1"/>
              <a:t>IOException</a:t>
            </a:r>
            <a:r>
              <a:rPr lang="en-US" altLang="zh-CN" sz="1350" dirty="0">
                <a:solidFill>
                  <a:srgbClr val="CC7832"/>
                </a:solidFill>
              </a:rPr>
              <a:t>, </a:t>
            </a:r>
            <a:r>
              <a:rPr lang="en-US" altLang="zh-CN" sz="1350" dirty="0" err="1"/>
              <a:t>InterruptedException</a:t>
            </a:r>
            <a:r>
              <a:rPr lang="en-US" altLang="zh-CN" sz="1350" dirty="0"/>
              <a:t> {</a:t>
            </a:r>
            <a:br>
              <a:rPr lang="en-US" altLang="zh-CN" sz="1350" dirty="0"/>
            </a:br>
            <a:r>
              <a:rPr lang="en-US" altLang="zh-CN" sz="1350" dirty="0"/>
              <a:t>        </a:t>
            </a:r>
            <a:r>
              <a:rPr lang="en-US" altLang="zh-CN" sz="1350" dirty="0">
                <a:solidFill>
                  <a:srgbClr val="CC7832"/>
                </a:solidFill>
              </a:rPr>
              <a:t>int </a:t>
            </a:r>
            <a:r>
              <a:rPr lang="en-US" altLang="zh-CN" sz="1350" dirty="0" err="1"/>
              <a:t>maxValue</a:t>
            </a:r>
            <a:r>
              <a:rPr lang="en-US" altLang="zh-CN" sz="1350" dirty="0"/>
              <a:t> = </a:t>
            </a:r>
            <a:r>
              <a:rPr lang="en-US" altLang="zh-CN" sz="1350" dirty="0" err="1"/>
              <a:t>Integer.</a:t>
            </a:r>
            <a:r>
              <a:rPr lang="en-US" altLang="zh-CN" sz="1350" i="1" dirty="0" err="1">
                <a:solidFill>
                  <a:srgbClr val="9876AA"/>
                </a:solidFill>
              </a:rPr>
              <a:t>MIN_VALUE</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for </a:t>
            </a:r>
            <a:r>
              <a:rPr lang="en-US" altLang="zh-CN" sz="1350" dirty="0"/>
              <a:t>(</a:t>
            </a:r>
            <a:r>
              <a:rPr lang="en-US" altLang="zh-CN" sz="1350" dirty="0" err="1"/>
              <a:t>IntWritable</a:t>
            </a:r>
            <a:r>
              <a:rPr lang="en-US" altLang="zh-CN" sz="1350" dirty="0"/>
              <a:t> value : values) {</a:t>
            </a:r>
            <a:br>
              <a:rPr lang="en-US" altLang="zh-CN" sz="1350" dirty="0"/>
            </a:br>
            <a:r>
              <a:rPr lang="en-US" altLang="zh-CN" sz="1350" dirty="0"/>
              <a:t>            </a:t>
            </a:r>
            <a:r>
              <a:rPr lang="en-US" altLang="zh-CN" sz="1350" dirty="0" err="1"/>
              <a:t>maxValue</a:t>
            </a:r>
            <a:r>
              <a:rPr lang="en-US" altLang="zh-CN" sz="1350" dirty="0"/>
              <a:t> = </a:t>
            </a:r>
            <a:r>
              <a:rPr lang="en-US" altLang="zh-CN" sz="1350" dirty="0" err="1"/>
              <a:t>Math.</a:t>
            </a:r>
            <a:r>
              <a:rPr lang="en-US" altLang="zh-CN" sz="1350" i="1" dirty="0" err="1"/>
              <a:t>max</a:t>
            </a:r>
            <a:r>
              <a:rPr lang="en-US" altLang="zh-CN" sz="1350" dirty="0"/>
              <a:t>(</a:t>
            </a:r>
            <a:r>
              <a:rPr lang="en-US" altLang="zh-CN" sz="1350" dirty="0" err="1"/>
              <a:t>maxValue</a:t>
            </a:r>
            <a:r>
              <a:rPr lang="en-US" altLang="zh-CN" sz="1350" dirty="0">
                <a:solidFill>
                  <a:srgbClr val="CC7832"/>
                </a:solidFill>
              </a:rPr>
              <a:t>, </a:t>
            </a:r>
            <a:r>
              <a:rPr lang="en-US" altLang="zh-CN" sz="1350" dirty="0" err="1"/>
              <a:t>value.get</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r>
              <a:rPr lang="en-US" altLang="zh-CN" sz="1350" dirty="0"/>
              <a:t>        </a:t>
            </a:r>
            <a:r>
              <a:rPr lang="en-US" altLang="zh-CN" sz="1350" dirty="0" err="1"/>
              <a:t>context.write</a:t>
            </a:r>
            <a:r>
              <a:rPr lang="en-US" altLang="zh-CN" sz="1350" dirty="0"/>
              <a:t>(key</a:t>
            </a:r>
            <a:r>
              <a:rPr lang="en-US" altLang="zh-CN" sz="1350" dirty="0">
                <a:solidFill>
                  <a:srgbClr val="CC7832"/>
                </a:solidFill>
              </a:rPr>
              <a:t>, new </a:t>
            </a:r>
            <a:r>
              <a:rPr lang="en-US" altLang="zh-CN" sz="1350" dirty="0" err="1"/>
              <a:t>IntWritable</a:t>
            </a:r>
            <a:r>
              <a:rPr lang="en-US" altLang="zh-CN" sz="1350" dirty="0"/>
              <a:t>(</a:t>
            </a:r>
            <a:r>
              <a:rPr lang="en-US" altLang="zh-CN" sz="1350" dirty="0" err="1"/>
              <a:t>maxValue</a:t>
            </a:r>
            <a:r>
              <a:rPr lang="en-US" altLang="zh-CN" sz="1350" dirty="0"/>
              <a:t>))</a:t>
            </a:r>
            <a:r>
              <a:rPr lang="en-US" altLang="zh-CN" sz="1350" dirty="0">
                <a:solidFill>
                  <a:srgbClr val="CC7832"/>
                </a:solidFill>
              </a:rPr>
              <a:t>;</a:t>
            </a:r>
            <a:br>
              <a:rPr lang="en-US" altLang="zh-CN" sz="1350" dirty="0">
                <a:solidFill>
                  <a:srgbClr val="CC7832"/>
                </a:solidFill>
              </a:rPr>
            </a:br>
            <a:r>
              <a:rPr lang="en-US" altLang="zh-CN" sz="1350" dirty="0">
                <a:solidFill>
                  <a:srgbClr val="CC7832"/>
                </a:solidFill>
              </a:rPr>
              <a:t>    </a:t>
            </a:r>
            <a:r>
              <a:rPr lang="en-US" altLang="zh-CN" sz="1350" dirty="0"/>
              <a:t>}</a:t>
            </a:r>
            <a:br>
              <a:rPr lang="en-US" altLang="zh-CN" sz="1350" dirty="0"/>
            </a:br>
            <a:r>
              <a:rPr lang="en-US" altLang="zh-CN" sz="1350" dirty="0"/>
              <a:t>}</a:t>
            </a:r>
            <a:endParaRPr lang="zh-CN" altLang="en-US" sz="1350" dirty="0"/>
          </a:p>
        </p:txBody>
      </p:sp>
    </p:spTree>
    <p:extLst>
      <p:ext uri="{BB962C8B-B14F-4D97-AF65-F5344CB8AC3E}">
        <p14:creationId xmlns:p14="http://schemas.microsoft.com/office/powerpoint/2010/main" val="26915286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ED027-EBAE-7848-93C2-9CD0FCFD55CA}"/>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a:t>Hadoop</a:t>
            </a:r>
            <a:endParaRPr kumimoji="1" lang="zh-CN" altLang="en-US" dirty="0"/>
          </a:p>
        </p:txBody>
      </p:sp>
      <p:sp>
        <p:nvSpPr>
          <p:cNvPr id="3" name="内容占位符 2">
            <a:extLst>
              <a:ext uri="{FF2B5EF4-FFF2-40B4-BE49-F238E27FC236}">
                <a16:creationId xmlns:a16="http://schemas.microsoft.com/office/drawing/2014/main" id="{0BBA936A-D89A-4C44-8417-1E51B9DC8C21}"/>
              </a:ext>
            </a:extLst>
          </p:cNvPr>
          <p:cNvSpPr>
            <a:spLocks noGrp="1"/>
          </p:cNvSpPr>
          <p:nvPr>
            <p:ph idx="1"/>
          </p:nvPr>
        </p:nvSpPr>
        <p:spPr/>
        <p:txBody>
          <a:bodyPr/>
          <a:lstStyle/>
          <a:p>
            <a:r>
              <a:rPr lang="en-US" altLang="zh-CN" dirty="0"/>
              <a:t>The Apache™ Hadoop® project </a:t>
            </a:r>
          </a:p>
          <a:p>
            <a:pPr lvl="1"/>
            <a:r>
              <a:rPr lang="en-US" altLang="zh-CN" dirty="0"/>
              <a:t>develops open-source software for reliable, scalable, distributed computing.</a:t>
            </a:r>
          </a:p>
          <a:p>
            <a:r>
              <a:rPr lang="en-US" altLang="zh-CN" dirty="0"/>
              <a:t>The Apache Hadoop software library</a:t>
            </a:r>
          </a:p>
          <a:p>
            <a:pPr lvl="1"/>
            <a:r>
              <a:rPr lang="en-US" altLang="zh-CN" dirty="0"/>
              <a:t>is a framework that allows for the distributed processing of large data sets across clusters of computers using simple programming models. </a:t>
            </a:r>
          </a:p>
          <a:p>
            <a:pPr lvl="1"/>
            <a:r>
              <a:rPr lang="en-US" altLang="zh-CN" dirty="0"/>
              <a:t>It is designed to scale up from single servers to thousands of machines, each offering local computation and storage. </a:t>
            </a:r>
          </a:p>
          <a:p>
            <a:pPr lvl="1"/>
            <a:r>
              <a:rPr lang="en-US" altLang="zh-CN" dirty="0"/>
              <a:t>Rather than rely on hardware to deliver high-availability, the library itself is designed to detect and handle failures at the application layer, so delivering a highly-available service on top of a cluster of computers, each of which may be prone to failures.</a:t>
            </a:r>
          </a:p>
          <a:p>
            <a:pPr lvl="1"/>
            <a:endParaRPr lang="en-US" altLang="zh-CN" dirty="0"/>
          </a:p>
          <a:p>
            <a:pPr lvl="1"/>
            <a:r>
              <a:rPr lang="en-US" altLang="zh-CN" dirty="0">
                <a:hlinkClick r:id="rId2"/>
              </a:rPr>
              <a:t>https://hadoop.apache.org</a:t>
            </a:r>
            <a:r>
              <a:rPr lang="zh-CN" altLang="en-US" dirty="0"/>
              <a:t> </a:t>
            </a:r>
            <a:endParaRPr lang="en-US" altLang="zh-CN" dirty="0"/>
          </a:p>
          <a:p>
            <a:endParaRPr kumimoji="1" lang="zh-CN" altLang="en-US" dirty="0"/>
          </a:p>
        </p:txBody>
      </p:sp>
      <p:sp>
        <p:nvSpPr>
          <p:cNvPr id="4" name="灯片编号占位符 3">
            <a:extLst>
              <a:ext uri="{FF2B5EF4-FFF2-40B4-BE49-F238E27FC236}">
                <a16:creationId xmlns:a16="http://schemas.microsoft.com/office/drawing/2014/main" id="{8A44C20E-6CF3-0546-9699-B4B68413EE5D}"/>
              </a:ext>
            </a:extLst>
          </p:cNvPr>
          <p:cNvSpPr>
            <a:spLocks noGrp="1"/>
          </p:cNvSpPr>
          <p:nvPr>
            <p:ph type="sldNum" sz="quarter" idx="12"/>
          </p:nvPr>
        </p:nvSpPr>
        <p:spPr/>
        <p:txBody>
          <a:bodyPr/>
          <a:lstStyle/>
          <a:p>
            <a:fld id="{CB818ED7-1FAF-4BEC-A906-EB6564C334EB}" type="slidenum">
              <a:rPr lang="zh-CN" altLang="en-US" smtClean="0"/>
              <a:pPr/>
              <a:t>3</a:t>
            </a:fld>
            <a:endParaRPr lang="zh-CN" altLang="en-US" dirty="0"/>
          </a:p>
        </p:txBody>
      </p:sp>
      <p:pic>
        <p:nvPicPr>
          <p:cNvPr id="5" name="图片 4">
            <a:extLst>
              <a:ext uri="{FF2B5EF4-FFF2-40B4-BE49-F238E27FC236}">
                <a16:creationId xmlns:a16="http://schemas.microsoft.com/office/drawing/2014/main" id="{B71269E3-0068-484B-886C-DCA8E301FD3E}"/>
              </a:ext>
            </a:extLst>
          </p:cNvPr>
          <p:cNvPicPr>
            <a:picLocks noChangeAspect="1"/>
          </p:cNvPicPr>
          <p:nvPr/>
        </p:nvPicPr>
        <p:blipFill>
          <a:blip r:embed="rId3"/>
          <a:stretch>
            <a:fillRect/>
          </a:stretch>
        </p:blipFill>
        <p:spPr>
          <a:xfrm>
            <a:off x="6300192" y="3795886"/>
            <a:ext cx="2521632" cy="630408"/>
          </a:xfrm>
          <a:prstGeom prst="rect">
            <a:avLst/>
          </a:prstGeom>
        </p:spPr>
      </p:pic>
    </p:spTree>
    <p:extLst>
      <p:ext uri="{BB962C8B-B14F-4D97-AF65-F5344CB8AC3E}">
        <p14:creationId xmlns:p14="http://schemas.microsoft.com/office/powerpoint/2010/main" val="80498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t>
            </a:r>
            <a:r>
              <a:rPr lang="en-US" altLang="zh-CN" dirty="0" err="1"/>
              <a:t>MapReduce</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30</a:t>
            </a:fld>
            <a:endParaRPr lang="zh-CN" altLang="en-US" dirty="0"/>
          </a:p>
        </p:txBody>
      </p:sp>
      <p:sp>
        <p:nvSpPr>
          <p:cNvPr id="7" name="矩形 6">
            <a:extLst>
              <a:ext uri="{FF2B5EF4-FFF2-40B4-BE49-F238E27FC236}">
                <a16:creationId xmlns:a16="http://schemas.microsoft.com/office/drawing/2014/main" id="{6EC70178-86BF-3649-9EE9-FFABBA9A5612}"/>
              </a:ext>
            </a:extLst>
          </p:cNvPr>
          <p:cNvSpPr/>
          <p:nvPr/>
        </p:nvSpPr>
        <p:spPr>
          <a:xfrm>
            <a:off x="935596" y="671445"/>
            <a:ext cx="6264696" cy="4339650"/>
          </a:xfrm>
          <a:prstGeom prst="rect">
            <a:avLst/>
          </a:prstGeom>
        </p:spPr>
        <p:txBody>
          <a:bodyPr wrap="square">
            <a:spAutoFit/>
          </a:bodyPr>
          <a:lstStyle/>
          <a:p>
            <a:r>
              <a:rPr lang="en-US" altLang="zh-CN" sz="1200" dirty="0">
                <a:solidFill>
                  <a:srgbClr val="CC7832"/>
                </a:solidFill>
              </a:rPr>
              <a:t>public class </a:t>
            </a:r>
            <a:r>
              <a:rPr lang="en-US" altLang="zh-CN" sz="1200" dirty="0" err="1"/>
              <a:t>MaxTemperature</a:t>
            </a:r>
            <a:r>
              <a:rPr lang="en-US" altLang="zh-CN" sz="1200" dirty="0"/>
              <a:t> {</a:t>
            </a:r>
            <a:br>
              <a:rPr lang="en-US" altLang="zh-CN" sz="1200" dirty="0"/>
            </a:br>
            <a:r>
              <a:rPr lang="en-US" altLang="zh-CN" sz="1200" dirty="0"/>
              <a:t>    </a:t>
            </a:r>
            <a:r>
              <a:rPr lang="en-US" altLang="zh-CN" sz="1200" dirty="0">
                <a:solidFill>
                  <a:srgbClr val="CC7832"/>
                </a:solidFill>
              </a:rPr>
              <a:t>public static void </a:t>
            </a:r>
            <a:r>
              <a:rPr lang="en-US" altLang="zh-CN" sz="1200" dirty="0">
                <a:solidFill>
                  <a:srgbClr val="FFC66D"/>
                </a:solidFill>
              </a:rPr>
              <a:t>main</a:t>
            </a:r>
            <a:r>
              <a:rPr lang="en-US" altLang="zh-CN" sz="1200" dirty="0"/>
              <a:t>(String[] </a:t>
            </a:r>
            <a:r>
              <a:rPr lang="en-US" altLang="zh-CN" sz="1200" dirty="0" err="1"/>
              <a:t>args</a:t>
            </a:r>
            <a:r>
              <a:rPr lang="en-US" altLang="zh-CN" sz="1200" dirty="0"/>
              <a:t>) </a:t>
            </a:r>
            <a:r>
              <a:rPr lang="en-US" altLang="zh-CN" sz="1200" dirty="0">
                <a:solidFill>
                  <a:srgbClr val="CC7832"/>
                </a:solidFill>
              </a:rPr>
              <a:t>throws </a:t>
            </a:r>
            <a:r>
              <a:rPr lang="en-US" altLang="zh-CN" sz="1200" dirty="0"/>
              <a:t>Exception {</a:t>
            </a:r>
            <a:br>
              <a:rPr lang="en-US" altLang="zh-CN" sz="1200" dirty="0"/>
            </a:br>
            <a:r>
              <a:rPr lang="en-US" altLang="zh-CN" sz="1200" dirty="0"/>
              <a:t>        </a:t>
            </a:r>
            <a:r>
              <a:rPr lang="en-US" altLang="zh-CN" sz="1200" dirty="0">
                <a:solidFill>
                  <a:srgbClr val="CC7832"/>
                </a:solidFill>
              </a:rPr>
              <a:t>if </a:t>
            </a:r>
            <a:r>
              <a:rPr lang="en-US" altLang="zh-CN" sz="1200" dirty="0"/>
              <a:t>(</a:t>
            </a:r>
            <a:r>
              <a:rPr lang="en-US" altLang="zh-CN" sz="1200" dirty="0" err="1"/>
              <a:t>args.</a:t>
            </a:r>
            <a:r>
              <a:rPr lang="en-US" altLang="zh-CN" sz="1200" dirty="0" err="1">
                <a:solidFill>
                  <a:srgbClr val="9876AA"/>
                </a:solidFill>
              </a:rPr>
              <a:t>length</a:t>
            </a:r>
            <a:r>
              <a:rPr lang="en-US" altLang="zh-CN" sz="1200" dirty="0">
                <a:solidFill>
                  <a:srgbClr val="9876AA"/>
                </a:solidFill>
              </a:rPr>
              <a:t> </a:t>
            </a:r>
            <a:r>
              <a:rPr lang="en-US" altLang="zh-CN" sz="1200" dirty="0"/>
              <a:t>!= </a:t>
            </a:r>
            <a:r>
              <a:rPr lang="en-US" altLang="zh-CN" sz="1200" dirty="0">
                <a:solidFill>
                  <a:srgbClr val="6897BB"/>
                </a:solidFill>
              </a:rPr>
              <a:t>2</a:t>
            </a:r>
            <a:r>
              <a:rPr lang="en-US" altLang="zh-CN" sz="1200" dirty="0"/>
              <a:t>) {</a:t>
            </a:r>
            <a:br>
              <a:rPr lang="en-US" altLang="zh-CN" sz="1200" dirty="0"/>
            </a:br>
            <a:r>
              <a:rPr lang="en-US" altLang="zh-CN" sz="1200" dirty="0"/>
              <a:t>            </a:t>
            </a:r>
            <a:r>
              <a:rPr lang="en-US" altLang="zh-CN" sz="1200" dirty="0" err="1"/>
              <a:t>System.</a:t>
            </a:r>
            <a:r>
              <a:rPr lang="en-US" altLang="zh-CN" sz="1200" i="1" dirty="0" err="1">
                <a:solidFill>
                  <a:srgbClr val="9876AA"/>
                </a:solidFill>
              </a:rPr>
              <a:t>err</a:t>
            </a:r>
            <a:r>
              <a:rPr lang="en-US" altLang="zh-CN" sz="1200" dirty="0" err="1"/>
              <a:t>.println</a:t>
            </a:r>
            <a:r>
              <a:rPr lang="en-US" altLang="zh-CN" sz="1200" dirty="0"/>
              <a:t>(</a:t>
            </a:r>
            <a:r>
              <a:rPr lang="en-US" altLang="zh-CN" sz="1200" dirty="0">
                <a:solidFill>
                  <a:srgbClr val="6A8759"/>
                </a:solidFill>
              </a:rPr>
              <a:t>"Usage: </a:t>
            </a:r>
            <a:r>
              <a:rPr lang="en-US" altLang="zh-CN" sz="1200" dirty="0" err="1">
                <a:solidFill>
                  <a:srgbClr val="6A8759"/>
                </a:solidFill>
              </a:rPr>
              <a:t>MaxTemperature</a:t>
            </a:r>
            <a:r>
              <a:rPr lang="en-US" altLang="zh-CN" sz="1200" dirty="0">
                <a:solidFill>
                  <a:srgbClr val="6A8759"/>
                </a:solidFill>
              </a:rPr>
              <a:t> &lt;input path&gt; &lt;output path&gt;"</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err="1"/>
              <a:t>System.</a:t>
            </a:r>
            <a:r>
              <a:rPr lang="en-US" altLang="zh-CN" sz="1200" i="1" dirty="0" err="1"/>
              <a:t>exit</a:t>
            </a:r>
            <a:r>
              <a:rPr lang="en-US" altLang="zh-CN" sz="1200" dirty="0"/>
              <a:t>(-</a:t>
            </a:r>
            <a:r>
              <a:rPr lang="en-US" altLang="zh-CN" sz="1200" dirty="0">
                <a:solidFill>
                  <a:srgbClr val="6897BB"/>
                </a:solidFill>
              </a:rPr>
              <a:t>1</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a:t>}</a:t>
            </a:r>
            <a:br>
              <a:rPr lang="en-US" altLang="zh-CN" sz="1200" dirty="0"/>
            </a:br>
            <a:r>
              <a:rPr lang="en-US" altLang="zh-CN" sz="1200" dirty="0"/>
              <a:t>        Configuration conf = </a:t>
            </a:r>
            <a:r>
              <a:rPr lang="en-US" altLang="zh-CN" sz="1200" dirty="0">
                <a:solidFill>
                  <a:srgbClr val="CC7832"/>
                </a:solidFill>
              </a:rPr>
              <a:t>new </a:t>
            </a:r>
            <a:r>
              <a:rPr lang="en-US" altLang="zh-CN" sz="1200" dirty="0"/>
              <a:t>Configuration()</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err="1"/>
              <a:t>conf.set</a:t>
            </a:r>
            <a:r>
              <a:rPr lang="en-US" altLang="zh-CN" sz="1200" dirty="0"/>
              <a:t>(</a:t>
            </a:r>
            <a:r>
              <a:rPr lang="en-US" altLang="zh-CN" sz="1200" dirty="0">
                <a:solidFill>
                  <a:srgbClr val="6A8759"/>
                </a:solidFill>
              </a:rPr>
              <a:t>"</a:t>
            </a:r>
            <a:r>
              <a:rPr lang="en-US" altLang="zh-CN" sz="1200" dirty="0" err="1">
                <a:solidFill>
                  <a:srgbClr val="6A8759"/>
                </a:solidFill>
              </a:rPr>
              <a:t>dfs.defaultFS</a:t>
            </a:r>
            <a:r>
              <a:rPr lang="en-US" altLang="zh-CN" sz="1200" dirty="0">
                <a:solidFill>
                  <a:srgbClr val="6A8759"/>
                </a:solidFill>
              </a:rPr>
              <a:t>"</a:t>
            </a:r>
            <a:r>
              <a:rPr lang="en-US" altLang="zh-CN" sz="1200" dirty="0">
                <a:solidFill>
                  <a:srgbClr val="CC7832"/>
                </a:solidFill>
              </a:rPr>
              <a:t>, </a:t>
            </a:r>
            <a:r>
              <a:rPr lang="en-US" altLang="zh-CN" sz="1200" dirty="0">
                <a:solidFill>
                  <a:srgbClr val="6A8759"/>
                </a:solidFill>
              </a:rPr>
              <a:t>"</a:t>
            </a:r>
            <a:r>
              <a:rPr lang="en-US" altLang="zh-CN" sz="1200" dirty="0" err="1">
                <a:solidFill>
                  <a:srgbClr val="6A8759"/>
                </a:solidFill>
              </a:rPr>
              <a:t>hdfs</a:t>
            </a:r>
            <a:r>
              <a:rPr lang="en-US" altLang="zh-CN" sz="1200" dirty="0">
                <a:solidFill>
                  <a:srgbClr val="6A8759"/>
                </a:solidFill>
              </a:rPr>
              <a:t>://hadoop:9000"</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a:t>Job job = </a:t>
            </a:r>
            <a:r>
              <a:rPr lang="en-US" altLang="zh-CN" sz="1200" dirty="0" err="1"/>
              <a:t>Job.</a:t>
            </a:r>
            <a:r>
              <a:rPr lang="en-US" altLang="zh-CN" sz="1200" i="1" dirty="0" err="1"/>
              <a:t>getInstance</a:t>
            </a:r>
            <a:r>
              <a:rPr lang="en-US" altLang="zh-CN" sz="1200" dirty="0"/>
              <a:t>(conf</a:t>
            </a:r>
            <a:r>
              <a:rPr lang="en-US" altLang="zh-CN" sz="1200" dirty="0">
                <a:solidFill>
                  <a:srgbClr val="CC7832"/>
                </a:solidFill>
              </a:rPr>
              <a:t>, </a:t>
            </a:r>
            <a:r>
              <a:rPr lang="en-US" altLang="zh-CN" sz="1200" dirty="0">
                <a:solidFill>
                  <a:srgbClr val="6A8759"/>
                </a:solidFill>
              </a:rPr>
              <a:t>"max temperature"</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err="1"/>
              <a:t>job.setJarByClass</a:t>
            </a:r>
            <a:r>
              <a:rPr lang="en-US" altLang="zh-CN" sz="1200" dirty="0"/>
              <a:t>(</a:t>
            </a:r>
            <a:r>
              <a:rPr lang="en-US" altLang="zh-CN" sz="1200" dirty="0" err="1"/>
              <a:t>MaxTemperature.</a:t>
            </a:r>
            <a:r>
              <a:rPr lang="en-US" altLang="zh-CN" sz="1200" dirty="0" err="1">
                <a:solidFill>
                  <a:srgbClr val="CC7832"/>
                </a:solidFill>
              </a:rPr>
              <a:t>class</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err="1"/>
              <a:t>job.setJobName</a:t>
            </a:r>
            <a:r>
              <a:rPr lang="en-US" altLang="zh-CN" sz="1200" dirty="0"/>
              <a:t>(</a:t>
            </a:r>
            <a:r>
              <a:rPr lang="en-US" altLang="zh-CN" sz="1200" dirty="0">
                <a:solidFill>
                  <a:srgbClr val="6A8759"/>
                </a:solidFill>
              </a:rPr>
              <a:t>"Max temperature"</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err="1"/>
              <a:t>FileInputFormat.</a:t>
            </a:r>
            <a:r>
              <a:rPr lang="en-US" altLang="zh-CN" sz="1200" i="1" dirty="0" err="1"/>
              <a:t>addInputPath</a:t>
            </a:r>
            <a:r>
              <a:rPr lang="en-US" altLang="zh-CN" sz="1200" dirty="0"/>
              <a:t>(job</a:t>
            </a:r>
            <a:r>
              <a:rPr lang="en-US" altLang="zh-CN" sz="1200" dirty="0">
                <a:solidFill>
                  <a:srgbClr val="CC7832"/>
                </a:solidFill>
              </a:rPr>
              <a:t>, new </a:t>
            </a:r>
            <a:r>
              <a:rPr lang="en-US" altLang="zh-CN" sz="1200" dirty="0"/>
              <a:t>Path(</a:t>
            </a:r>
            <a:r>
              <a:rPr lang="en-US" altLang="zh-CN" sz="1200" dirty="0" err="1"/>
              <a:t>args</a:t>
            </a:r>
            <a:r>
              <a:rPr lang="en-US" altLang="zh-CN" sz="1200" dirty="0"/>
              <a:t>[</a:t>
            </a:r>
            <a:r>
              <a:rPr lang="en-US" altLang="zh-CN" sz="1200" dirty="0">
                <a:solidFill>
                  <a:srgbClr val="6897BB"/>
                </a:solidFill>
              </a:rPr>
              <a:t>0</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err="1"/>
              <a:t>FileOutputFormat.</a:t>
            </a:r>
            <a:r>
              <a:rPr lang="en-US" altLang="zh-CN" sz="1200" i="1" dirty="0" err="1"/>
              <a:t>setOutputPath</a:t>
            </a:r>
            <a:r>
              <a:rPr lang="en-US" altLang="zh-CN" sz="1200" dirty="0"/>
              <a:t>(job</a:t>
            </a:r>
            <a:r>
              <a:rPr lang="en-US" altLang="zh-CN" sz="1200" dirty="0">
                <a:solidFill>
                  <a:srgbClr val="CC7832"/>
                </a:solidFill>
              </a:rPr>
              <a:t>, new </a:t>
            </a:r>
            <a:r>
              <a:rPr lang="en-US" altLang="zh-CN" sz="1200" dirty="0"/>
              <a:t>Path(</a:t>
            </a:r>
            <a:r>
              <a:rPr lang="en-US" altLang="zh-CN" sz="1200" dirty="0" err="1"/>
              <a:t>args</a:t>
            </a:r>
            <a:r>
              <a:rPr lang="en-US" altLang="zh-CN" sz="1200" dirty="0"/>
              <a:t>[</a:t>
            </a:r>
            <a:r>
              <a:rPr lang="en-US" altLang="zh-CN" sz="1200" dirty="0">
                <a:solidFill>
                  <a:srgbClr val="6897BB"/>
                </a:solidFill>
              </a:rPr>
              <a:t>1</a:t>
            </a:r>
            <a:r>
              <a:rPr lang="en-US" altLang="zh-CN" sz="1200" dirty="0"/>
              <a:t>]))</a:t>
            </a:r>
            <a:r>
              <a:rPr lang="en-US" altLang="zh-CN" sz="1200" dirty="0">
                <a:solidFill>
                  <a:srgbClr val="CC7832"/>
                </a:solidFill>
              </a:rPr>
              <a:t>;</a:t>
            </a:r>
            <a:br>
              <a:rPr lang="en-US" altLang="zh-CN" sz="1200" dirty="0">
                <a:solidFill>
                  <a:srgbClr val="CC7832"/>
                </a:solidFill>
              </a:rPr>
            </a:br>
            <a:br>
              <a:rPr lang="en-US" altLang="zh-CN" sz="1200" dirty="0">
                <a:solidFill>
                  <a:srgbClr val="CC7832"/>
                </a:solidFill>
              </a:rPr>
            </a:br>
            <a:r>
              <a:rPr lang="en-US" altLang="zh-CN" sz="1200" dirty="0">
                <a:solidFill>
                  <a:srgbClr val="CC7832"/>
                </a:solidFill>
              </a:rPr>
              <a:t>        </a:t>
            </a:r>
            <a:r>
              <a:rPr lang="en-US" altLang="zh-CN" sz="1200" dirty="0" err="1"/>
              <a:t>job.setMapperClass</a:t>
            </a:r>
            <a:r>
              <a:rPr lang="en-US" altLang="zh-CN" sz="1200" dirty="0"/>
              <a:t>(</a:t>
            </a:r>
            <a:r>
              <a:rPr lang="en-US" altLang="zh-CN" sz="1200" dirty="0" err="1"/>
              <a:t>MaxTemperatureMapper.</a:t>
            </a:r>
            <a:r>
              <a:rPr lang="en-US" altLang="zh-CN" sz="1200" dirty="0" err="1">
                <a:solidFill>
                  <a:srgbClr val="CC7832"/>
                </a:solidFill>
              </a:rPr>
              <a:t>class</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err="1"/>
              <a:t>job.setReducerClass</a:t>
            </a:r>
            <a:r>
              <a:rPr lang="en-US" altLang="zh-CN" sz="1200" dirty="0"/>
              <a:t>(</a:t>
            </a:r>
            <a:r>
              <a:rPr lang="en-US" altLang="zh-CN" sz="1200" dirty="0" err="1"/>
              <a:t>MaxTemperatureReducer.</a:t>
            </a:r>
            <a:r>
              <a:rPr lang="en-US" altLang="zh-CN" sz="1200" dirty="0" err="1">
                <a:solidFill>
                  <a:srgbClr val="CC7832"/>
                </a:solidFill>
              </a:rPr>
              <a:t>class</a:t>
            </a:r>
            <a:r>
              <a:rPr lang="en-US" altLang="zh-CN" sz="1200" dirty="0"/>
              <a:t>)</a:t>
            </a:r>
            <a:r>
              <a:rPr lang="en-US" altLang="zh-CN" sz="1200" dirty="0">
                <a:solidFill>
                  <a:srgbClr val="CC7832"/>
                </a:solidFill>
              </a:rPr>
              <a:t>;</a:t>
            </a:r>
            <a:br>
              <a:rPr lang="en-US" altLang="zh-CN" sz="1200" dirty="0">
                <a:solidFill>
                  <a:srgbClr val="CC7832"/>
                </a:solidFill>
              </a:rPr>
            </a:br>
            <a:br>
              <a:rPr lang="en-US" altLang="zh-CN" sz="1200" dirty="0">
                <a:solidFill>
                  <a:srgbClr val="CC7832"/>
                </a:solidFill>
              </a:rPr>
            </a:br>
            <a:r>
              <a:rPr lang="en-US" altLang="zh-CN" sz="1200" dirty="0">
                <a:solidFill>
                  <a:srgbClr val="CC7832"/>
                </a:solidFill>
              </a:rPr>
              <a:t>        </a:t>
            </a:r>
            <a:r>
              <a:rPr lang="en-US" altLang="zh-CN" sz="1200" dirty="0" err="1"/>
              <a:t>job.setOutputKeyClass</a:t>
            </a:r>
            <a:r>
              <a:rPr lang="en-US" altLang="zh-CN" sz="1200" dirty="0"/>
              <a:t>(</a:t>
            </a:r>
            <a:r>
              <a:rPr lang="en-US" altLang="zh-CN" sz="1200" dirty="0" err="1"/>
              <a:t>Text.</a:t>
            </a:r>
            <a:r>
              <a:rPr lang="en-US" altLang="zh-CN" sz="1200" dirty="0" err="1">
                <a:solidFill>
                  <a:srgbClr val="CC7832"/>
                </a:solidFill>
              </a:rPr>
              <a:t>class</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err="1"/>
              <a:t>job.setOutputValueClass</a:t>
            </a:r>
            <a:r>
              <a:rPr lang="en-US" altLang="zh-CN" sz="1200" dirty="0"/>
              <a:t>(</a:t>
            </a:r>
            <a:r>
              <a:rPr lang="en-US" altLang="zh-CN" sz="1200" dirty="0" err="1"/>
              <a:t>IntWritable.</a:t>
            </a:r>
            <a:r>
              <a:rPr lang="en-US" altLang="zh-CN" sz="1200" dirty="0" err="1">
                <a:solidFill>
                  <a:srgbClr val="CC7832"/>
                </a:solidFill>
              </a:rPr>
              <a:t>class</a:t>
            </a:r>
            <a:r>
              <a:rPr lang="en-US" altLang="zh-CN" sz="1200" dirty="0"/>
              <a:t>)</a:t>
            </a:r>
            <a:r>
              <a:rPr lang="en-US" altLang="zh-CN" sz="1200" dirty="0">
                <a:solidFill>
                  <a:srgbClr val="CC7832"/>
                </a:solidFill>
              </a:rPr>
              <a:t>;</a:t>
            </a:r>
            <a:br>
              <a:rPr lang="en-US" altLang="zh-CN" sz="1200" dirty="0">
                <a:solidFill>
                  <a:srgbClr val="CC7832"/>
                </a:solidFill>
              </a:rPr>
            </a:br>
            <a:br>
              <a:rPr lang="en-US" altLang="zh-CN" sz="1200" dirty="0">
                <a:solidFill>
                  <a:srgbClr val="CC7832"/>
                </a:solidFill>
              </a:rPr>
            </a:br>
            <a:r>
              <a:rPr lang="en-US" altLang="zh-CN" sz="1200" dirty="0">
                <a:solidFill>
                  <a:srgbClr val="CC7832"/>
                </a:solidFill>
              </a:rPr>
              <a:t>        </a:t>
            </a:r>
            <a:r>
              <a:rPr lang="en-US" altLang="zh-CN" sz="1200" dirty="0" err="1"/>
              <a:t>System.</a:t>
            </a:r>
            <a:r>
              <a:rPr lang="en-US" altLang="zh-CN" sz="1200" i="1" dirty="0" err="1"/>
              <a:t>exit</a:t>
            </a:r>
            <a:r>
              <a:rPr lang="en-US" altLang="zh-CN" sz="1200" dirty="0"/>
              <a:t>(</a:t>
            </a:r>
            <a:r>
              <a:rPr lang="en-US" altLang="zh-CN" sz="1200" dirty="0" err="1"/>
              <a:t>job.waitForCompletion</a:t>
            </a:r>
            <a:r>
              <a:rPr lang="en-US" altLang="zh-CN" sz="1200" dirty="0"/>
              <a:t>(</a:t>
            </a:r>
            <a:r>
              <a:rPr lang="en-US" altLang="zh-CN" sz="1200" dirty="0">
                <a:solidFill>
                  <a:srgbClr val="CC7832"/>
                </a:solidFill>
              </a:rPr>
              <a:t>true</a:t>
            </a:r>
            <a:r>
              <a:rPr lang="en-US" altLang="zh-CN" sz="1200" dirty="0"/>
              <a:t>) ? </a:t>
            </a:r>
            <a:r>
              <a:rPr lang="en-US" altLang="zh-CN" sz="1200" dirty="0">
                <a:solidFill>
                  <a:srgbClr val="6897BB"/>
                </a:solidFill>
              </a:rPr>
              <a:t>0 </a:t>
            </a:r>
            <a:r>
              <a:rPr lang="en-US" altLang="zh-CN" sz="1200" dirty="0"/>
              <a:t>: </a:t>
            </a:r>
            <a:r>
              <a:rPr lang="en-US" altLang="zh-CN" sz="1200" dirty="0">
                <a:solidFill>
                  <a:srgbClr val="6897BB"/>
                </a:solidFill>
              </a:rPr>
              <a:t>1</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a:t>}</a:t>
            </a:r>
            <a:br>
              <a:rPr lang="en-US" altLang="zh-CN" sz="1200" dirty="0"/>
            </a:br>
            <a:r>
              <a:rPr lang="en-US" altLang="zh-CN" sz="1200" dirty="0"/>
              <a:t>}</a:t>
            </a:r>
            <a:endParaRPr lang="zh-CN" altLang="en-US" sz="1200" dirty="0"/>
          </a:p>
        </p:txBody>
      </p:sp>
      <p:pic>
        <p:nvPicPr>
          <p:cNvPr id="8" name="图片 7">
            <a:extLst>
              <a:ext uri="{FF2B5EF4-FFF2-40B4-BE49-F238E27FC236}">
                <a16:creationId xmlns:a16="http://schemas.microsoft.com/office/drawing/2014/main" id="{476CACE0-C70E-8B4C-B6E1-9BA80D258EEE}"/>
              </a:ext>
            </a:extLst>
          </p:cNvPr>
          <p:cNvPicPr>
            <a:picLocks noChangeAspect="1"/>
          </p:cNvPicPr>
          <p:nvPr/>
        </p:nvPicPr>
        <p:blipFill>
          <a:blip r:embed="rId2"/>
          <a:stretch>
            <a:fillRect/>
          </a:stretch>
        </p:blipFill>
        <p:spPr>
          <a:xfrm>
            <a:off x="6012160" y="2355726"/>
            <a:ext cx="2505006" cy="1008112"/>
          </a:xfrm>
          <a:prstGeom prst="rect">
            <a:avLst/>
          </a:prstGeom>
        </p:spPr>
      </p:pic>
    </p:spTree>
    <p:extLst>
      <p:ext uri="{BB962C8B-B14F-4D97-AF65-F5344CB8AC3E}">
        <p14:creationId xmlns:p14="http://schemas.microsoft.com/office/powerpoint/2010/main" val="837312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Scaling Out</a:t>
            </a:r>
            <a:endParaRPr lang="zh-CN" altLang="en-US" dirty="0"/>
          </a:p>
        </p:txBody>
      </p:sp>
      <p:sp>
        <p:nvSpPr>
          <p:cNvPr id="3" name="内容占位符 2"/>
          <p:cNvSpPr>
            <a:spLocks noGrp="1"/>
          </p:cNvSpPr>
          <p:nvPr>
            <p:ph idx="1"/>
          </p:nvPr>
        </p:nvSpPr>
        <p:spPr/>
        <p:txBody>
          <a:bodyPr/>
          <a:lstStyle/>
          <a:p>
            <a:r>
              <a:rPr lang="en-US" altLang="zh-CN" dirty="0"/>
              <a:t>To scale out, we need to store the data in a distributed file system, typically HDFS</a:t>
            </a:r>
          </a:p>
          <a:p>
            <a:pPr lvl="1"/>
            <a:r>
              <a:rPr lang="en-US" altLang="zh-CN" dirty="0"/>
              <a:t>to allow Hadoop to move the </a:t>
            </a:r>
            <a:r>
              <a:rPr lang="en-US" altLang="zh-CN" dirty="0" err="1"/>
              <a:t>MapReduce</a:t>
            </a:r>
            <a:r>
              <a:rPr lang="en-US" altLang="zh-CN" dirty="0"/>
              <a:t> computation to each machine hosting a part of the data. </a:t>
            </a:r>
          </a:p>
          <a:p>
            <a:pPr lvl="1"/>
            <a:endParaRPr lang="en-US" altLang="zh-CN" dirty="0"/>
          </a:p>
          <a:p>
            <a:r>
              <a:rPr lang="en-US" altLang="zh-CN" dirty="0"/>
              <a:t>A </a:t>
            </a:r>
            <a:r>
              <a:rPr lang="en-US" altLang="zh-CN" dirty="0" err="1"/>
              <a:t>MapReduce</a:t>
            </a:r>
            <a:r>
              <a:rPr lang="en-US" altLang="zh-CN" dirty="0"/>
              <a:t> job is a unit of work that the client wants to be performed:</a:t>
            </a:r>
          </a:p>
          <a:p>
            <a:pPr lvl="1"/>
            <a:r>
              <a:rPr lang="en-US" altLang="zh-CN" dirty="0"/>
              <a:t>it consists of the input data, the </a:t>
            </a:r>
            <a:r>
              <a:rPr lang="en-US" altLang="zh-CN" dirty="0" err="1"/>
              <a:t>MapReduce</a:t>
            </a:r>
            <a:r>
              <a:rPr lang="en-US" altLang="zh-CN" dirty="0"/>
              <a:t> program, and configuration information. </a:t>
            </a:r>
          </a:p>
          <a:p>
            <a:pPr lvl="1"/>
            <a:r>
              <a:rPr lang="en-US" altLang="zh-CN" dirty="0"/>
              <a:t>Hadoop runs the job by dividing it into  tasks, of which there are two types: map tasks and reduce tasks.</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31</a:t>
            </a:fld>
            <a:endParaRPr lang="zh-CN" altLang="en-US" dirty="0"/>
          </a:p>
        </p:txBody>
      </p:sp>
    </p:spTree>
    <p:extLst>
      <p:ext uri="{BB962C8B-B14F-4D97-AF65-F5344CB8AC3E}">
        <p14:creationId xmlns:p14="http://schemas.microsoft.com/office/powerpoint/2010/main" val="721415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Scaling Out</a:t>
            </a:r>
            <a:endParaRPr lang="zh-CN" altLang="en-US" dirty="0"/>
          </a:p>
        </p:txBody>
      </p:sp>
      <p:sp>
        <p:nvSpPr>
          <p:cNvPr id="3" name="内容占位符 2"/>
          <p:cNvSpPr>
            <a:spLocks noGrp="1"/>
          </p:cNvSpPr>
          <p:nvPr>
            <p:ph idx="1"/>
          </p:nvPr>
        </p:nvSpPr>
        <p:spPr/>
        <p:txBody>
          <a:bodyPr/>
          <a:lstStyle/>
          <a:p>
            <a:r>
              <a:rPr lang="en-US" altLang="zh-CN" dirty="0"/>
              <a:t>Hadoop  divides  the  input  to  a  </a:t>
            </a:r>
            <a:r>
              <a:rPr lang="en-US" altLang="zh-CN" dirty="0" err="1"/>
              <a:t>MapReduce</a:t>
            </a:r>
            <a:r>
              <a:rPr lang="en-US" altLang="zh-CN" dirty="0"/>
              <a:t>  job  into  fixed-size  pieces  called  </a:t>
            </a:r>
            <a:r>
              <a:rPr lang="en-US" altLang="zh-CN" dirty="0">
                <a:solidFill>
                  <a:srgbClr val="FF0000"/>
                </a:solidFill>
              </a:rPr>
              <a:t>input</a:t>
            </a:r>
            <a:r>
              <a:rPr lang="en-US" altLang="zh-CN" dirty="0"/>
              <a:t> </a:t>
            </a:r>
            <a:r>
              <a:rPr lang="en-US" altLang="zh-CN" dirty="0">
                <a:solidFill>
                  <a:srgbClr val="FF0000"/>
                </a:solidFill>
              </a:rPr>
              <a:t>splits</a:t>
            </a:r>
            <a:r>
              <a:rPr lang="en-US" altLang="zh-CN" dirty="0"/>
              <a:t>, or just </a:t>
            </a:r>
            <a:r>
              <a:rPr lang="en-US" altLang="zh-CN" dirty="0">
                <a:solidFill>
                  <a:srgbClr val="FF0000"/>
                </a:solidFill>
              </a:rPr>
              <a:t>splits</a:t>
            </a:r>
            <a:r>
              <a:rPr lang="en-US" altLang="zh-CN" dirty="0"/>
              <a:t>. </a:t>
            </a:r>
          </a:p>
          <a:p>
            <a:pPr lvl="1"/>
            <a:r>
              <a:rPr lang="en-US" altLang="zh-CN" dirty="0"/>
              <a:t>Hadoop creates </a:t>
            </a:r>
            <a:r>
              <a:rPr lang="en-US" altLang="zh-CN" dirty="0">
                <a:solidFill>
                  <a:srgbClr val="FF0000"/>
                </a:solidFill>
              </a:rPr>
              <a:t>one map task for each split</a:t>
            </a:r>
            <a:r>
              <a:rPr lang="en-US" altLang="zh-CN" dirty="0"/>
              <a:t>, which runs the user</a:t>
            </a:r>
            <a:r>
              <a:rPr lang="zh-CN" altLang="en-US" dirty="0"/>
              <a:t> </a:t>
            </a:r>
            <a:r>
              <a:rPr lang="en-US" altLang="zh-CN" dirty="0"/>
              <a:t>defined map function for each record in the split.</a:t>
            </a:r>
          </a:p>
          <a:p>
            <a:endParaRPr lang="en-US" altLang="zh-CN" dirty="0"/>
          </a:p>
          <a:p>
            <a:r>
              <a:rPr lang="en-US" altLang="zh-CN" dirty="0"/>
              <a:t>Having many splits means the time taken to process each split is small compared to the time to process the whole input.</a:t>
            </a:r>
          </a:p>
          <a:p>
            <a:pPr lvl="1"/>
            <a:r>
              <a:rPr lang="en-US" altLang="zh-CN" dirty="0"/>
              <a:t>On the other hand, if splits are too small, then the overhead of managing the splits and of map task creation begins to dominate the total job execution time. </a:t>
            </a:r>
          </a:p>
          <a:p>
            <a:pPr lvl="1"/>
            <a:r>
              <a:rPr lang="en-US" altLang="zh-CN" dirty="0"/>
              <a:t>For most jobs, a good split size tends to be the size of an HDFS block, </a:t>
            </a:r>
            <a:r>
              <a:rPr lang="en-US" altLang="zh-CN" dirty="0">
                <a:solidFill>
                  <a:srgbClr val="FF0000"/>
                </a:solidFill>
              </a:rPr>
              <a:t>64 MB</a:t>
            </a:r>
            <a:r>
              <a:rPr lang="en-US" altLang="zh-CN" dirty="0"/>
              <a:t> by default.</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32</a:t>
            </a:fld>
            <a:endParaRPr lang="zh-CN" altLang="en-US" dirty="0"/>
          </a:p>
        </p:txBody>
      </p:sp>
    </p:spTree>
    <p:extLst>
      <p:ext uri="{BB962C8B-B14F-4D97-AF65-F5344CB8AC3E}">
        <p14:creationId xmlns:p14="http://schemas.microsoft.com/office/powerpoint/2010/main" val="26042241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Scaling Out</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33</a:t>
            </a:fld>
            <a:endParaRPr lang="zh-CN" altLang="en-US" dirty="0"/>
          </a:p>
        </p:txBody>
      </p:sp>
      <p:pic>
        <p:nvPicPr>
          <p:cNvPr id="5" name="图片 4"/>
          <p:cNvPicPr>
            <a:picLocks noChangeAspect="1"/>
          </p:cNvPicPr>
          <p:nvPr/>
        </p:nvPicPr>
        <p:blipFill>
          <a:blip r:embed="rId2"/>
          <a:stretch>
            <a:fillRect/>
          </a:stretch>
        </p:blipFill>
        <p:spPr>
          <a:xfrm>
            <a:off x="1271588" y="983162"/>
            <a:ext cx="6600825" cy="3664744"/>
          </a:xfrm>
          <a:prstGeom prst="rect">
            <a:avLst/>
          </a:prstGeom>
        </p:spPr>
      </p:pic>
    </p:spTree>
    <p:extLst>
      <p:ext uri="{BB962C8B-B14F-4D97-AF65-F5344CB8AC3E}">
        <p14:creationId xmlns:p14="http://schemas.microsoft.com/office/powerpoint/2010/main" val="2695305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Scaling Out</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34</a:t>
            </a:fld>
            <a:endParaRPr lang="zh-CN" altLang="en-US" dirty="0"/>
          </a:p>
        </p:txBody>
      </p:sp>
      <p:pic>
        <p:nvPicPr>
          <p:cNvPr id="6" name="图片 5"/>
          <p:cNvPicPr>
            <a:picLocks noChangeAspect="1"/>
          </p:cNvPicPr>
          <p:nvPr/>
        </p:nvPicPr>
        <p:blipFill>
          <a:blip r:embed="rId2"/>
          <a:stretch>
            <a:fillRect/>
          </a:stretch>
        </p:blipFill>
        <p:spPr>
          <a:xfrm>
            <a:off x="1243013" y="874393"/>
            <a:ext cx="6657975" cy="3664744"/>
          </a:xfrm>
          <a:prstGeom prst="rect">
            <a:avLst/>
          </a:prstGeom>
        </p:spPr>
      </p:pic>
    </p:spTree>
    <p:extLst>
      <p:ext uri="{BB962C8B-B14F-4D97-AF65-F5344CB8AC3E}">
        <p14:creationId xmlns:p14="http://schemas.microsoft.com/office/powerpoint/2010/main" val="3753735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Scaling Out</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35</a:t>
            </a:fld>
            <a:endParaRPr lang="zh-CN" altLang="en-US" dirty="0"/>
          </a:p>
        </p:txBody>
      </p:sp>
      <p:pic>
        <p:nvPicPr>
          <p:cNvPr id="5" name="图片 4"/>
          <p:cNvPicPr>
            <a:picLocks noChangeAspect="1"/>
          </p:cNvPicPr>
          <p:nvPr/>
        </p:nvPicPr>
        <p:blipFill>
          <a:blip r:embed="rId2"/>
          <a:stretch>
            <a:fillRect/>
          </a:stretch>
        </p:blipFill>
        <p:spPr>
          <a:xfrm>
            <a:off x="1253728" y="990306"/>
            <a:ext cx="6636544" cy="3650456"/>
          </a:xfrm>
          <a:prstGeom prst="rect">
            <a:avLst/>
          </a:prstGeom>
        </p:spPr>
      </p:pic>
    </p:spTree>
    <p:extLst>
      <p:ext uri="{BB962C8B-B14F-4D97-AF65-F5344CB8AC3E}">
        <p14:creationId xmlns:p14="http://schemas.microsoft.com/office/powerpoint/2010/main" val="2665637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r>
              <a:rPr lang="en-US" altLang="zh-CN" dirty="0"/>
              <a:t> inside: </a:t>
            </a:r>
            <a:r>
              <a:rPr lang="en-US" altLang="zh-CN" dirty="0" err="1"/>
              <a:t>JobTracker</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36</a:t>
            </a:fld>
            <a:endParaRPr lang="zh-CN" altLang="en-US" dirty="0"/>
          </a:p>
        </p:txBody>
      </p:sp>
      <p:pic>
        <p:nvPicPr>
          <p:cNvPr id="5" name="图片 4"/>
          <p:cNvPicPr>
            <a:picLocks noChangeAspect="1"/>
          </p:cNvPicPr>
          <p:nvPr/>
        </p:nvPicPr>
        <p:blipFill>
          <a:blip r:embed="rId2"/>
          <a:stretch>
            <a:fillRect/>
          </a:stretch>
        </p:blipFill>
        <p:spPr>
          <a:xfrm>
            <a:off x="2141730" y="683617"/>
            <a:ext cx="4860540" cy="4046296"/>
          </a:xfrm>
          <a:prstGeom prst="rect">
            <a:avLst/>
          </a:prstGeom>
        </p:spPr>
      </p:pic>
    </p:spTree>
    <p:extLst>
      <p:ext uri="{BB962C8B-B14F-4D97-AF65-F5344CB8AC3E}">
        <p14:creationId xmlns:p14="http://schemas.microsoft.com/office/powerpoint/2010/main" val="2036034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81DFB-DBE4-E545-B3DC-DE2ABD513574}"/>
              </a:ext>
            </a:extLst>
          </p:cNvPr>
          <p:cNvSpPr>
            <a:spLocks noGrp="1"/>
          </p:cNvSpPr>
          <p:nvPr>
            <p:ph type="title"/>
          </p:nvPr>
        </p:nvSpPr>
        <p:spPr/>
        <p:txBody>
          <a:bodyPr/>
          <a:lstStyle/>
          <a:p>
            <a:r>
              <a:rPr kumimoji="1" lang="en-US" altLang="zh-CN" dirty="0"/>
              <a:t>Mapper</a:t>
            </a:r>
            <a:endParaRPr kumimoji="1" lang="zh-CN" altLang="en-US" dirty="0"/>
          </a:p>
        </p:txBody>
      </p:sp>
      <p:sp>
        <p:nvSpPr>
          <p:cNvPr id="3" name="内容占位符 2">
            <a:extLst>
              <a:ext uri="{FF2B5EF4-FFF2-40B4-BE49-F238E27FC236}">
                <a16:creationId xmlns:a16="http://schemas.microsoft.com/office/drawing/2014/main" id="{C3647E61-AA89-724D-92E8-127EFF84DA7F}"/>
              </a:ext>
            </a:extLst>
          </p:cNvPr>
          <p:cNvSpPr>
            <a:spLocks noGrp="1"/>
          </p:cNvSpPr>
          <p:nvPr>
            <p:ph idx="1"/>
          </p:nvPr>
        </p:nvSpPr>
        <p:spPr/>
        <p:txBody>
          <a:bodyPr>
            <a:normAutofit/>
          </a:bodyPr>
          <a:lstStyle/>
          <a:p>
            <a:r>
              <a:rPr lang="en-US" altLang="zh-CN" dirty="0"/>
              <a:t>Mapper</a:t>
            </a:r>
            <a:r>
              <a:rPr lang="zh-CN" altLang="en-US" dirty="0"/>
              <a:t> </a:t>
            </a:r>
            <a:r>
              <a:rPr lang="en-US" altLang="zh-CN" dirty="0"/>
              <a:t>maps input </a:t>
            </a:r>
            <a:r>
              <a:rPr lang="en-US" altLang="zh-CN" dirty="0">
                <a:solidFill>
                  <a:srgbClr val="FF0000"/>
                </a:solidFill>
              </a:rPr>
              <a:t>key/value pairs </a:t>
            </a:r>
            <a:r>
              <a:rPr lang="en-US" altLang="zh-CN" dirty="0"/>
              <a:t>to a set of </a:t>
            </a:r>
            <a:r>
              <a:rPr lang="en-US" altLang="zh-CN" dirty="0">
                <a:solidFill>
                  <a:srgbClr val="FF0000"/>
                </a:solidFill>
              </a:rPr>
              <a:t>intermediate</a:t>
            </a:r>
            <a:r>
              <a:rPr lang="en-US" altLang="zh-CN" dirty="0"/>
              <a:t> key/value pairs.</a:t>
            </a:r>
          </a:p>
          <a:p>
            <a:pPr lvl="1"/>
            <a:r>
              <a:rPr lang="en-US" altLang="zh-CN" dirty="0"/>
              <a:t>Maps are the </a:t>
            </a:r>
            <a:r>
              <a:rPr lang="en-US" altLang="zh-CN" dirty="0">
                <a:solidFill>
                  <a:srgbClr val="FF0000"/>
                </a:solidFill>
              </a:rPr>
              <a:t>individual tasks </a:t>
            </a:r>
            <a:r>
              <a:rPr lang="en-US" altLang="zh-CN" dirty="0"/>
              <a:t>that transform input records into intermediate records. </a:t>
            </a:r>
          </a:p>
          <a:p>
            <a:pPr lvl="1"/>
            <a:r>
              <a:rPr lang="en-US" altLang="zh-CN" dirty="0"/>
              <a:t>The transformed intermediate records </a:t>
            </a:r>
            <a:r>
              <a:rPr lang="en-US" altLang="zh-CN" dirty="0">
                <a:solidFill>
                  <a:srgbClr val="FF0000"/>
                </a:solidFill>
              </a:rPr>
              <a:t>do not </a:t>
            </a:r>
            <a:r>
              <a:rPr lang="en-US" altLang="zh-CN" dirty="0"/>
              <a:t>need to be of the same type as the input records. </a:t>
            </a:r>
          </a:p>
          <a:p>
            <a:pPr lvl="1"/>
            <a:r>
              <a:rPr lang="en-US" altLang="zh-CN" dirty="0"/>
              <a:t>A given input pair may map to zero or many output pairs.</a:t>
            </a:r>
          </a:p>
          <a:p>
            <a:r>
              <a:rPr lang="en-US" altLang="zh-CN" dirty="0"/>
              <a:t>The Hadoop MapReduce framework spawns </a:t>
            </a:r>
            <a:r>
              <a:rPr lang="en-US" altLang="zh-CN" dirty="0">
                <a:solidFill>
                  <a:srgbClr val="FF0000"/>
                </a:solidFill>
              </a:rPr>
              <a:t>one map task for</a:t>
            </a:r>
            <a:r>
              <a:rPr lang="zh-CN" altLang="en-US" dirty="0">
                <a:solidFill>
                  <a:srgbClr val="FF0000"/>
                </a:solidFill>
              </a:rPr>
              <a:t> </a:t>
            </a:r>
            <a:r>
              <a:rPr lang="en-US" altLang="zh-CN" dirty="0">
                <a:solidFill>
                  <a:srgbClr val="FF0000"/>
                </a:solidFill>
              </a:rPr>
              <a:t>each</a:t>
            </a:r>
            <a:r>
              <a:rPr lang="zh-CN" altLang="en-US" dirty="0">
                <a:solidFill>
                  <a:srgbClr val="FF0000"/>
                </a:solidFill>
              </a:rPr>
              <a:t> </a:t>
            </a:r>
            <a:r>
              <a:rPr lang="en-US" altLang="zh-CN" dirty="0" err="1">
                <a:solidFill>
                  <a:srgbClr val="FF0000"/>
                </a:solidFill>
              </a:rPr>
              <a:t>InputSplit</a:t>
            </a:r>
            <a:r>
              <a:rPr lang="en-US" altLang="zh-CN" dirty="0">
                <a:solidFill>
                  <a:srgbClr val="FF0000"/>
                </a:solidFill>
              </a:rPr>
              <a:t> </a:t>
            </a:r>
            <a:r>
              <a:rPr lang="en-US" altLang="zh-CN" dirty="0"/>
              <a:t>generated by the </a:t>
            </a:r>
            <a:r>
              <a:rPr lang="en-US" altLang="zh-CN" dirty="0" err="1">
                <a:solidFill>
                  <a:srgbClr val="FF0000"/>
                </a:solidFill>
              </a:rPr>
              <a:t>InputFormat</a:t>
            </a:r>
            <a:r>
              <a:rPr lang="en-US" altLang="zh-CN" dirty="0"/>
              <a:t> for the job.</a:t>
            </a:r>
          </a:p>
          <a:p>
            <a:pPr lvl="1"/>
            <a:r>
              <a:rPr lang="en-US" altLang="zh-CN" dirty="0"/>
              <a:t>Overall, mapper implementations are passed to the job via </a:t>
            </a:r>
            <a:r>
              <a:rPr lang="en-US" altLang="zh-CN" dirty="0">
                <a:hlinkClick r:id="rId2"/>
              </a:rPr>
              <a:t>Job.setMapperClass(Class)</a:t>
            </a:r>
            <a:r>
              <a:rPr lang="en-US" altLang="zh-CN" dirty="0"/>
              <a:t> method. </a:t>
            </a:r>
          </a:p>
          <a:p>
            <a:pPr lvl="1"/>
            <a:r>
              <a:rPr lang="en-US" altLang="zh-CN" dirty="0"/>
              <a:t>The framework then calls </a:t>
            </a:r>
            <a:r>
              <a:rPr lang="en-US" altLang="zh-CN" dirty="0">
                <a:hlinkClick r:id="rId3"/>
              </a:rPr>
              <a:t>map(WritableComparable, Writable, Context)</a:t>
            </a:r>
            <a:r>
              <a:rPr lang="en-US" altLang="zh-CN" dirty="0"/>
              <a:t> for each key/value pair in the </a:t>
            </a:r>
            <a:r>
              <a:rPr lang="en-US" altLang="zh-CN" dirty="0" err="1"/>
              <a:t>InputSplit</a:t>
            </a:r>
            <a:r>
              <a:rPr lang="en-US" altLang="zh-CN" dirty="0"/>
              <a:t> for that task. </a:t>
            </a:r>
          </a:p>
          <a:p>
            <a:pPr lvl="1"/>
            <a:r>
              <a:rPr lang="en-US" altLang="zh-CN" dirty="0"/>
              <a:t>Applications can then override the </a:t>
            </a:r>
            <a:r>
              <a:rPr lang="en-US" altLang="zh-CN" dirty="0">
                <a:solidFill>
                  <a:srgbClr val="FF0000"/>
                </a:solidFill>
              </a:rPr>
              <a:t>cleanup(Context) </a:t>
            </a:r>
            <a:r>
              <a:rPr lang="en-US" altLang="zh-CN" dirty="0"/>
              <a:t>method to perform any required cleanup.</a:t>
            </a:r>
          </a:p>
          <a:p>
            <a:r>
              <a:rPr lang="en-US" altLang="zh-CN" dirty="0"/>
              <a:t>Output pairs do not need to be of the same types as input pairs. </a:t>
            </a:r>
          </a:p>
          <a:p>
            <a:pPr lvl="1"/>
            <a:r>
              <a:rPr lang="en-US" altLang="zh-CN" dirty="0"/>
              <a:t>A given input pair may map to zero or many output pairs. </a:t>
            </a:r>
          </a:p>
          <a:p>
            <a:pPr lvl="1"/>
            <a:r>
              <a:rPr lang="en-US" altLang="zh-CN" dirty="0"/>
              <a:t>Output pairs are collected with calls to </a:t>
            </a:r>
            <a:r>
              <a:rPr lang="en-US" altLang="zh-CN" dirty="0" err="1">
                <a:solidFill>
                  <a:srgbClr val="FF0000"/>
                </a:solidFill>
              </a:rPr>
              <a:t>context.write</a:t>
            </a:r>
            <a:r>
              <a:rPr lang="en-US" altLang="zh-CN" dirty="0">
                <a:solidFill>
                  <a:srgbClr val="FF0000"/>
                </a:solidFill>
              </a:rPr>
              <a:t>(</a:t>
            </a:r>
            <a:r>
              <a:rPr lang="en-US" altLang="zh-CN" dirty="0" err="1">
                <a:solidFill>
                  <a:srgbClr val="FF0000"/>
                </a:solidFill>
              </a:rPr>
              <a:t>WritableComparable</a:t>
            </a:r>
            <a:r>
              <a:rPr lang="en-US" altLang="zh-CN" dirty="0">
                <a:solidFill>
                  <a:srgbClr val="FF0000"/>
                </a:solidFill>
              </a:rPr>
              <a:t>, Writable)</a:t>
            </a:r>
            <a:r>
              <a:rPr lang="en-US" altLang="zh-CN" dirty="0"/>
              <a:t>.</a:t>
            </a:r>
          </a:p>
        </p:txBody>
      </p:sp>
      <p:sp>
        <p:nvSpPr>
          <p:cNvPr id="4" name="灯片编号占位符 3">
            <a:extLst>
              <a:ext uri="{FF2B5EF4-FFF2-40B4-BE49-F238E27FC236}">
                <a16:creationId xmlns:a16="http://schemas.microsoft.com/office/drawing/2014/main" id="{C65F8F41-CDC9-3A4B-A301-8D2187E1D01B}"/>
              </a:ext>
            </a:extLst>
          </p:cNvPr>
          <p:cNvSpPr>
            <a:spLocks noGrp="1"/>
          </p:cNvSpPr>
          <p:nvPr>
            <p:ph type="sldNum" sz="quarter" idx="12"/>
          </p:nvPr>
        </p:nvSpPr>
        <p:spPr/>
        <p:txBody>
          <a:bodyPr/>
          <a:lstStyle/>
          <a:p>
            <a:fld id="{CB818ED7-1FAF-4BEC-A906-EB6564C334EB}" type="slidenum">
              <a:rPr lang="zh-CN" altLang="en-US" smtClean="0"/>
              <a:pPr/>
              <a:t>37</a:t>
            </a:fld>
            <a:endParaRPr lang="zh-CN" altLang="en-US" dirty="0"/>
          </a:p>
        </p:txBody>
      </p:sp>
    </p:spTree>
    <p:extLst>
      <p:ext uri="{BB962C8B-B14F-4D97-AF65-F5344CB8AC3E}">
        <p14:creationId xmlns:p14="http://schemas.microsoft.com/office/powerpoint/2010/main" val="1742548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81DFB-DBE4-E545-B3DC-DE2ABD513574}"/>
              </a:ext>
            </a:extLst>
          </p:cNvPr>
          <p:cNvSpPr>
            <a:spLocks noGrp="1"/>
          </p:cNvSpPr>
          <p:nvPr>
            <p:ph type="title"/>
          </p:nvPr>
        </p:nvSpPr>
        <p:spPr/>
        <p:txBody>
          <a:bodyPr/>
          <a:lstStyle/>
          <a:p>
            <a:r>
              <a:rPr kumimoji="1" lang="en-US" altLang="zh-CN" dirty="0"/>
              <a:t>Mapper</a:t>
            </a:r>
            <a:endParaRPr kumimoji="1" lang="zh-CN" altLang="en-US" dirty="0"/>
          </a:p>
        </p:txBody>
      </p:sp>
      <p:sp>
        <p:nvSpPr>
          <p:cNvPr id="3" name="内容占位符 2">
            <a:extLst>
              <a:ext uri="{FF2B5EF4-FFF2-40B4-BE49-F238E27FC236}">
                <a16:creationId xmlns:a16="http://schemas.microsoft.com/office/drawing/2014/main" id="{C3647E61-AA89-724D-92E8-127EFF84DA7F}"/>
              </a:ext>
            </a:extLst>
          </p:cNvPr>
          <p:cNvSpPr>
            <a:spLocks noGrp="1"/>
          </p:cNvSpPr>
          <p:nvPr>
            <p:ph idx="1"/>
          </p:nvPr>
        </p:nvSpPr>
        <p:spPr/>
        <p:txBody>
          <a:bodyPr>
            <a:normAutofit fontScale="92500"/>
          </a:bodyPr>
          <a:lstStyle/>
          <a:p>
            <a:r>
              <a:rPr lang="en-US" altLang="zh-CN" dirty="0"/>
              <a:t>All </a:t>
            </a:r>
            <a:r>
              <a:rPr lang="en-US" altLang="zh-CN" dirty="0">
                <a:solidFill>
                  <a:srgbClr val="FF0000"/>
                </a:solidFill>
              </a:rPr>
              <a:t>intermediate</a:t>
            </a:r>
            <a:r>
              <a:rPr lang="en-US" altLang="zh-CN" dirty="0"/>
              <a:t> values associated with a given </a:t>
            </a:r>
            <a:r>
              <a:rPr lang="en-US" altLang="zh-CN" dirty="0">
                <a:solidFill>
                  <a:srgbClr val="FF0000"/>
                </a:solidFill>
              </a:rPr>
              <a:t>output key </a:t>
            </a:r>
            <a:r>
              <a:rPr lang="en-US" altLang="zh-CN" dirty="0"/>
              <a:t>are subsequently grouped by the framework, </a:t>
            </a:r>
          </a:p>
          <a:p>
            <a:pPr lvl="1"/>
            <a:r>
              <a:rPr lang="en-US" altLang="zh-CN" dirty="0"/>
              <a:t>and passed to the </a:t>
            </a:r>
            <a:r>
              <a:rPr lang="en-US" altLang="zh-CN" dirty="0">
                <a:solidFill>
                  <a:srgbClr val="FF0000"/>
                </a:solidFill>
              </a:rPr>
              <a:t>Reducer(s)</a:t>
            </a:r>
            <a:r>
              <a:rPr lang="en-US" altLang="zh-CN" dirty="0"/>
              <a:t> to determine the final output. </a:t>
            </a:r>
          </a:p>
          <a:p>
            <a:pPr lvl="1"/>
            <a:r>
              <a:rPr lang="en-US" altLang="zh-CN" dirty="0"/>
              <a:t>Users can control the grouping by specifying a </a:t>
            </a:r>
            <a:r>
              <a:rPr lang="en-US" altLang="zh-CN" dirty="0">
                <a:solidFill>
                  <a:srgbClr val="FF0000"/>
                </a:solidFill>
              </a:rPr>
              <a:t>Comparator</a:t>
            </a:r>
            <a:r>
              <a:rPr lang="en-US" altLang="zh-CN" dirty="0"/>
              <a:t> via </a:t>
            </a:r>
            <a:r>
              <a:rPr lang="en-US" altLang="zh-CN" dirty="0">
                <a:hlinkClick r:id="rId2"/>
              </a:rPr>
              <a:t>Job.setGroupingComparatorClass(Class)</a:t>
            </a:r>
            <a:r>
              <a:rPr lang="en-US" altLang="zh-CN" dirty="0"/>
              <a:t>.</a:t>
            </a:r>
          </a:p>
          <a:p>
            <a:pPr lvl="1"/>
            <a:endParaRPr lang="en-US" altLang="zh-CN" dirty="0"/>
          </a:p>
          <a:p>
            <a:r>
              <a:rPr lang="en-US" altLang="zh-CN" dirty="0"/>
              <a:t>The Mapper outputs are </a:t>
            </a:r>
            <a:r>
              <a:rPr lang="en-US" altLang="zh-CN" dirty="0">
                <a:solidFill>
                  <a:srgbClr val="FF0000"/>
                </a:solidFill>
              </a:rPr>
              <a:t>sorted</a:t>
            </a:r>
            <a:r>
              <a:rPr lang="en-US" altLang="zh-CN" dirty="0"/>
              <a:t> and then </a:t>
            </a:r>
            <a:r>
              <a:rPr lang="en-US" altLang="zh-CN" dirty="0">
                <a:solidFill>
                  <a:srgbClr val="FF0000"/>
                </a:solidFill>
              </a:rPr>
              <a:t>partitioned</a:t>
            </a:r>
            <a:r>
              <a:rPr lang="en-US" altLang="zh-CN" dirty="0"/>
              <a:t> per Reducer. </a:t>
            </a:r>
          </a:p>
          <a:p>
            <a:pPr lvl="1"/>
            <a:r>
              <a:rPr lang="en-US" altLang="zh-CN" dirty="0">
                <a:solidFill>
                  <a:srgbClr val="FF0000"/>
                </a:solidFill>
              </a:rPr>
              <a:t>The total number of partitions </a:t>
            </a:r>
            <a:r>
              <a:rPr lang="en-US" altLang="zh-CN" dirty="0"/>
              <a:t>is the same as the number of reduce tasks for the job. </a:t>
            </a:r>
          </a:p>
          <a:p>
            <a:pPr lvl="1"/>
            <a:r>
              <a:rPr lang="en-US" altLang="zh-CN" dirty="0"/>
              <a:t>Users can control which keys (and hence records) go to which Reducer by implementing a custom </a:t>
            </a:r>
            <a:r>
              <a:rPr lang="en-US" altLang="zh-CN" dirty="0">
                <a:solidFill>
                  <a:srgbClr val="FF0000"/>
                </a:solidFill>
              </a:rPr>
              <a:t>Partitioner</a:t>
            </a:r>
            <a:r>
              <a:rPr lang="en-US" altLang="zh-CN" dirty="0"/>
              <a:t>.</a:t>
            </a:r>
          </a:p>
          <a:p>
            <a:pPr lvl="1"/>
            <a:endParaRPr lang="en-US" altLang="zh-CN" dirty="0"/>
          </a:p>
          <a:p>
            <a:r>
              <a:rPr lang="en-US" altLang="zh-CN" dirty="0"/>
              <a:t>Users can optionally specify a </a:t>
            </a:r>
            <a:r>
              <a:rPr lang="en-US" altLang="zh-CN" dirty="0">
                <a:solidFill>
                  <a:srgbClr val="FF0000"/>
                </a:solidFill>
              </a:rPr>
              <a:t>combiner</a:t>
            </a:r>
            <a:r>
              <a:rPr lang="en-US" altLang="zh-CN" dirty="0"/>
              <a:t>, via </a:t>
            </a:r>
            <a:r>
              <a:rPr lang="en-US" altLang="zh-CN" dirty="0">
                <a:hlinkClick r:id="rId2"/>
              </a:rPr>
              <a:t>Job.setCombinerClass(Class)</a:t>
            </a:r>
            <a:r>
              <a:rPr lang="en-US" altLang="zh-CN" dirty="0"/>
              <a:t>, </a:t>
            </a:r>
          </a:p>
          <a:p>
            <a:pPr lvl="1"/>
            <a:r>
              <a:rPr lang="en-US" altLang="zh-CN" dirty="0"/>
              <a:t>to perform </a:t>
            </a:r>
            <a:r>
              <a:rPr lang="en-US" altLang="zh-CN" dirty="0">
                <a:solidFill>
                  <a:srgbClr val="FF0000"/>
                </a:solidFill>
              </a:rPr>
              <a:t>local aggregation of the intermediate outputs</a:t>
            </a:r>
            <a:r>
              <a:rPr lang="en-US" altLang="zh-CN" dirty="0"/>
              <a:t>, which helps to cut down the amount of data transferred from the Mapper to the Reducer.</a:t>
            </a:r>
          </a:p>
          <a:p>
            <a:pPr lvl="1"/>
            <a:r>
              <a:rPr lang="en-US" altLang="zh-CN" dirty="0"/>
              <a:t>The intermediate, sorted outputs are always stored in a simple (key-</a:t>
            </a:r>
            <a:r>
              <a:rPr lang="en-US" altLang="zh-CN" dirty="0" err="1"/>
              <a:t>len</a:t>
            </a:r>
            <a:r>
              <a:rPr lang="en-US" altLang="zh-CN" dirty="0"/>
              <a:t>, key, value-</a:t>
            </a:r>
            <a:r>
              <a:rPr lang="en-US" altLang="zh-CN" dirty="0" err="1"/>
              <a:t>len</a:t>
            </a:r>
            <a:r>
              <a:rPr lang="en-US" altLang="zh-CN" dirty="0"/>
              <a:t>, value) format. </a:t>
            </a:r>
          </a:p>
          <a:p>
            <a:endParaRPr kumimoji="1" lang="zh-CN" altLang="en-US" dirty="0"/>
          </a:p>
        </p:txBody>
      </p:sp>
      <p:sp>
        <p:nvSpPr>
          <p:cNvPr id="4" name="灯片编号占位符 3">
            <a:extLst>
              <a:ext uri="{FF2B5EF4-FFF2-40B4-BE49-F238E27FC236}">
                <a16:creationId xmlns:a16="http://schemas.microsoft.com/office/drawing/2014/main" id="{C65F8F41-CDC9-3A4B-A301-8D2187E1D01B}"/>
              </a:ext>
            </a:extLst>
          </p:cNvPr>
          <p:cNvSpPr>
            <a:spLocks noGrp="1"/>
          </p:cNvSpPr>
          <p:nvPr>
            <p:ph type="sldNum" sz="quarter" idx="12"/>
          </p:nvPr>
        </p:nvSpPr>
        <p:spPr/>
        <p:txBody>
          <a:bodyPr/>
          <a:lstStyle/>
          <a:p>
            <a:fld id="{CB818ED7-1FAF-4BEC-A906-EB6564C334EB}" type="slidenum">
              <a:rPr lang="zh-CN" altLang="en-US" smtClean="0"/>
              <a:pPr/>
              <a:t>38</a:t>
            </a:fld>
            <a:endParaRPr lang="zh-CN" altLang="en-US" dirty="0"/>
          </a:p>
        </p:txBody>
      </p:sp>
    </p:spTree>
    <p:extLst>
      <p:ext uri="{BB962C8B-B14F-4D97-AF65-F5344CB8AC3E}">
        <p14:creationId xmlns:p14="http://schemas.microsoft.com/office/powerpoint/2010/main" val="2469632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EFE84-31E5-074D-8103-55CB3F7B1DC8}"/>
              </a:ext>
            </a:extLst>
          </p:cNvPr>
          <p:cNvSpPr>
            <a:spLocks noGrp="1"/>
          </p:cNvSpPr>
          <p:nvPr>
            <p:ph type="title"/>
          </p:nvPr>
        </p:nvSpPr>
        <p:spPr/>
        <p:txBody>
          <a:bodyPr/>
          <a:lstStyle/>
          <a:p>
            <a:r>
              <a:rPr kumimoji="1" lang="en-US" altLang="zh-CN" dirty="0"/>
              <a:t>How</a:t>
            </a:r>
            <a:r>
              <a:rPr kumimoji="1" lang="zh-CN" altLang="en-US" dirty="0"/>
              <a:t> </a:t>
            </a:r>
            <a:r>
              <a:rPr kumimoji="1" lang="en-US" altLang="zh-CN" dirty="0"/>
              <a:t>Many</a:t>
            </a:r>
            <a:r>
              <a:rPr kumimoji="1" lang="zh-CN" altLang="en-US" dirty="0"/>
              <a:t> </a:t>
            </a:r>
            <a:r>
              <a:rPr kumimoji="1" lang="en-US" altLang="zh-CN" dirty="0"/>
              <a:t>Mappers?</a:t>
            </a:r>
            <a:endParaRPr kumimoji="1" lang="zh-CN" altLang="en-US" dirty="0"/>
          </a:p>
        </p:txBody>
      </p:sp>
      <p:sp>
        <p:nvSpPr>
          <p:cNvPr id="3" name="内容占位符 2">
            <a:extLst>
              <a:ext uri="{FF2B5EF4-FFF2-40B4-BE49-F238E27FC236}">
                <a16:creationId xmlns:a16="http://schemas.microsoft.com/office/drawing/2014/main" id="{42546A7F-7A11-5543-B209-B146C06AB0A3}"/>
              </a:ext>
            </a:extLst>
          </p:cNvPr>
          <p:cNvSpPr>
            <a:spLocks noGrp="1"/>
          </p:cNvSpPr>
          <p:nvPr>
            <p:ph idx="1"/>
          </p:nvPr>
        </p:nvSpPr>
        <p:spPr/>
        <p:txBody>
          <a:bodyPr/>
          <a:lstStyle/>
          <a:p>
            <a:r>
              <a:rPr lang="en-US" altLang="zh-CN" dirty="0"/>
              <a:t>The number of maps is usually driven by the </a:t>
            </a:r>
            <a:r>
              <a:rPr lang="en-US" altLang="zh-CN" dirty="0">
                <a:solidFill>
                  <a:srgbClr val="FF0000"/>
                </a:solidFill>
              </a:rPr>
              <a:t>total size of the inputs</a:t>
            </a:r>
            <a:r>
              <a:rPr lang="en-US" altLang="zh-CN" dirty="0"/>
              <a:t>, that is, </a:t>
            </a:r>
          </a:p>
          <a:p>
            <a:pPr lvl="1"/>
            <a:r>
              <a:rPr lang="en-US" altLang="zh-CN" dirty="0"/>
              <a:t>the </a:t>
            </a:r>
            <a:r>
              <a:rPr lang="en-US" altLang="zh-CN" dirty="0">
                <a:solidFill>
                  <a:srgbClr val="FF0000"/>
                </a:solidFill>
              </a:rPr>
              <a:t>total number of blocks </a:t>
            </a:r>
            <a:r>
              <a:rPr lang="en-US" altLang="zh-CN" dirty="0"/>
              <a:t>of the input files.</a:t>
            </a:r>
          </a:p>
          <a:p>
            <a:r>
              <a:rPr lang="en-US" altLang="zh-CN" dirty="0"/>
              <a:t>The right level of parallelism for maps seems to be around </a:t>
            </a:r>
            <a:r>
              <a:rPr lang="en-US" altLang="zh-CN" dirty="0">
                <a:solidFill>
                  <a:srgbClr val="FF0000"/>
                </a:solidFill>
              </a:rPr>
              <a:t>10-100 maps per-node</a:t>
            </a:r>
            <a:r>
              <a:rPr lang="en-US" altLang="zh-CN" dirty="0"/>
              <a:t>, </a:t>
            </a:r>
          </a:p>
          <a:p>
            <a:pPr lvl="1"/>
            <a:r>
              <a:rPr lang="en-US" altLang="zh-CN" dirty="0"/>
              <a:t>although it has been set up to 300 maps for very </a:t>
            </a:r>
            <a:r>
              <a:rPr lang="en-US" altLang="zh-CN" dirty="0" err="1"/>
              <a:t>cpu</a:t>
            </a:r>
            <a:r>
              <a:rPr lang="en-US" altLang="zh-CN" dirty="0"/>
              <a:t>-light map tasks. </a:t>
            </a:r>
          </a:p>
          <a:p>
            <a:pPr lvl="1"/>
            <a:r>
              <a:rPr lang="en-US" altLang="zh-CN" dirty="0">
                <a:solidFill>
                  <a:srgbClr val="FF0000"/>
                </a:solidFill>
              </a:rPr>
              <a:t>Task setup takes a while</a:t>
            </a:r>
            <a:r>
              <a:rPr lang="en-US" altLang="zh-CN" dirty="0"/>
              <a:t>, so it is best if the maps take at least a minute to execute.</a:t>
            </a:r>
          </a:p>
          <a:p>
            <a:r>
              <a:rPr lang="en-US" altLang="zh-CN" dirty="0"/>
              <a:t>Thus, </a:t>
            </a:r>
          </a:p>
          <a:p>
            <a:pPr lvl="1"/>
            <a:r>
              <a:rPr lang="en-US" altLang="zh-CN" dirty="0"/>
              <a:t>if you expect 10TB of input data and have a </a:t>
            </a:r>
            <a:r>
              <a:rPr lang="en-US" altLang="zh-CN" dirty="0" err="1"/>
              <a:t>blocksize</a:t>
            </a:r>
            <a:r>
              <a:rPr lang="en-US" altLang="zh-CN" dirty="0"/>
              <a:t> of 128MB, you’ll end up with 82,000 maps, </a:t>
            </a:r>
          </a:p>
          <a:p>
            <a:pPr lvl="1"/>
            <a:r>
              <a:rPr lang="en-US" altLang="zh-CN" dirty="0"/>
              <a:t>unless </a:t>
            </a:r>
            <a:r>
              <a:rPr lang="en-US" altLang="zh-CN" dirty="0" err="1">
                <a:solidFill>
                  <a:srgbClr val="FF0000"/>
                </a:solidFill>
              </a:rPr>
              <a:t>Configuration.set</a:t>
            </a:r>
            <a:r>
              <a:rPr lang="en-US" altLang="zh-CN" dirty="0">
                <a:solidFill>
                  <a:srgbClr val="FF0000"/>
                </a:solidFill>
              </a:rPr>
              <a:t>(</a:t>
            </a:r>
            <a:r>
              <a:rPr lang="en-US" altLang="zh-CN" dirty="0" err="1">
                <a:solidFill>
                  <a:srgbClr val="FF0000"/>
                </a:solidFill>
              </a:rPr>
              <a:t>MRJobConfig.NUM_MAPS</a:t>
            </a:r>
            <a:r>
              <a:rPr lang="en-US" altLang="zh-CN" dirty="0">
                <a:solidFill>
                  <a:srgbClr val="FF0000"/>
                </a:solidFill>
              </a:rPr>
              <a:t>, int)</a:t>
            </a:r>
            <a:r>
              <a:rPr lang="en-US" altLang="zh-CN" dirty="0"/>
              <a:t> (which only provides a hint to the framework) is used to set it even higher.</a:t>
            </a:r>
          </a:p>
          <a:p>
            <a:endParaRPr kumimoji="1" lang="zh-CN" altLang="en-US" dirty="0"/>
          </a:p>
        </p:txBody>
      </p:sp>
      <p:sp>
        <p:nvSpPr>
          <p:cNvPr id="4" name="灯片编号占位符 3">
            <a:extLst>
              <a:ext uri="{FF2B5EF4-FFF2-40B4-BE49-F238E27FC236}">
                <a16:creationId xmlns:a16="http://schemas.microsoft.com/office/drawing/2014/main" id="{FAAAF410-86F4-A44F-9EFE-A58B60ACC2D1}"/>
              </a:ext>
            </a:extLst>
          </p:cNvPr>
          <p:cNvSpPr>
            <a:spLocks noGrp="1"/>
          </p:cNvSpPr>
          <p:nvPr>
            <p:ph type="sldNum" sz="quarter" idx="12"/>
          </p:nvPr>
        </p:nvSpPr>
        <p:spPr/>
        <p:txBody>
          <a:bodyPr/>
          <a:lstStyle/>
          <a:p>
            <a:fld id="{CB818ED7-1FAF-4BEC-A906-EB6564C334EB}" type="slidenum">
              <a:rPr lang="zh-CN" altLang="en-US" smtClean="0"/>
              <a:pPr/>
              <a:t>39</a:t>
            </a:fld>
            <a:endParaRPr lang="zh-CN" altLang="en-US" dirty="0"/>
          </a:p>
        </p:txBody>
      </p:sp>
    </p:spTree>
    <p:extLst>
      <p:ext uri="{BB962C8B-B14F-4D97-AF65-F5344CB8AC3E}">
        <p14:creationId xmlns:p14="http://schemas.microsoft.com/office/powerpoint/2010/main" val="3290683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1F56E-2D49-B34D-906C-D64DA88CB480}"/>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a:t>Hadoop</a:t>
            </a:r>
            <a:r>
              <a:rPr kumimoji="1" lang="zh-CN" altLang="en-US" dirty="0"/>
              <a:t> </a:t>
            </a:r>
            <a:r>
              <a:rPr kumimoji="1" lang="en-US" altLang="zh-CN" dirty="0"/>
              <a:t>-</a:t>
            </a:r>
            <a:r>
              <a:rPr kumimoji="1" lang="zh-CN" altLang="en-US" dirty="0"/>
              <a:t> </a:t>
            </a:r>
            <a:r>
              <a:rPr kumimoji="1" lang="en-US" altLang="zh-CN" dirty="0"/>
              <a:t>Modules</a:t>
            </a:r>
            <a:endParaRPr kumimoji="1" lang="zh-CN" altLang="en-US" dirty="0"/>
          </a:p>
        </p:txBody>
      </p:sp>
      <p:sp>
        <p:nvSpPr>
          <p:cNvPr id="3" name="内容占位符 2">
            <a:extLst>
              <a:ext uri="{FF2B5EF4-FFF2-40B4-BE49-F238E27FC236}">
                <a16:creationId xmlns:a16="http://schemas.microsoft.com/office/drawing/2014/main" id="{18C576BA-1021-8D44-ABD2-A407307B28E4}"/>
              </a:ext>
            </a:extLst>
          </p:cNvPr>
          <p:cNvSpPr>
            <a:spLocks noGrp="1"/>
          </p:cNvSpPr>
          <p:nvPr>
            <p:ph idx="1"/>
          </p:nvPr>
        </p:nvSpPr>
        <p:spPr/>
        <p:txBody>
          <a:bodyPr>
            <a:normAutofit/>
          </a:bodyPr>
          <a:lstStyle/>
          <a:p>
            <a:r>
              <a:rPr lang="en-US" altLang="zh-CN" dirty="0"/>
              <a:t>The project includes these modules:</a:t>
            </a:r>
          </a:p>
          <a:p>
            <a:pPr lvl="1"/>
            <a:r>
              <a:rPr lang="en-US" altLang="zh-CN" b="1" dirty="0"/>
              <a:t>Hadoop Common</a:t>
            </a:r>
            <a:r>
              <a:rPr lang="en-US" altLang="zh-CN" dirty="0"/>
              <a:t>: The common utilities that support the other Hadoop modules.</a:t>
            </a:r>
          </a:p>
          <a:p>
            <a:pPr lvl="1"/>
            <a:r>
              <a:rPr lang="en-US" altLang="zh-CN" b="1" dirty="0"/>
              <a:t>Hadoop Distributed File System (HDFS™)</a:t>
            </a:r>
            <a:r>
              <a:rPr lang="en-US" altLang="zh-CN" dirty="0"/>
              <a:t>: A distributed file system that provides high-throughput access to application data.</a:t>
            </a:r>
          </a:p>
          <a:p>
            <a:pPr lvl="1"/>
            <a:r>
              <a:rPr lang="en-US" altLang="zh-CN" b="1" dirty="0"/>
              <a:t>Hadoop YARN</a:t>
            </a:r>
            <a:r>
              <a:rPr lang="en-US" altLang="zh-CN" dirty="0"/>
              <a:t>: A framework for job scheduling and cluster resource management.</a:t>
            </a:r>
          </a:p>
          <a:p>
            <a:pPr lvl="1"/>
            <a:r>
              <a:rPr lang="en-US" altLang="zh-CN" b="1" dirty="0"/>
              <a:t>Hadoop MapReduce</a:t>
            </a:r>
            <a:r>
              <a:rPr lang="en-US" altLang="zh-CN" dirty="0"/>
              <a:t>: A YARN-based system for parallel processing of large data sets.</a:t>
            </a:r>
          </a:p>
          <a:p>
            <a:pPr lvl="1"/>
            <a:r>
              <a:rPr lang="en-US" altLang="zh-CN" b="1" dirty="0"/>
              <a:t>Hadoop Ozone</a:t>
            </a:r>
            <a:r>
              <a:rPr lang="en-US" altLang="zh-CN" dirty="0"/>
              <a:t>: An object store for </a:t>
            </a:r>
            <a:r>
              <a:rPr lang="en-US" altLang="zh-CN"/>
              <a:t>Hadoop.</a:t>
            </a:r>
            <a:br>
              <a:rPr lang="en-US" altLang="zh-CN" dirty="0"/>
            </a:br>
            <a:endParaRPr kumimoji="1" lang="zh-CN" altLang="en-US" dirty="0"/>
          </a:p>
        </p:txBody>
      </p:sp>
      <p:sp>
        <p:nvSpPr>
          <p:cNvPr id="4" name="灯片编号占位符 3">
            <a:extLst>
              <a:ext uri="{FF2B5EF4-FFF2-40B4-BE49-F238E27FC236}">
                <a16:creationId xmlns:a16="http://schemas.microsoft.com/office/drawing/2014/main" id="{AA4413AF-2087-0A46-9339-366092FAD17E}"/>
              </a:ext>
            </a:extLst>
          </p:cNvPr>
          <p:cNvSpPr>
            <a:spLocks noGrp="1"/>
          </p:cNvSpPr>
          <p:nvPr>
            <p:ph type="sldNum" sz="quarter" idx="12"/>
          </p:nvPr>
        </p:nvSpPr>
        <p:spPr/>
        <p:txBody>
          <a:bodyPr/>
          <a:lstStyle/>
          <a:p>
            <a:fld id="{CB818ED7-1FAF-4BEC-A906-EB6564C334EB}" type="slidenum">
              <a:rPr lang="zh-CN" altLang="en-US" smtClean="0"/>
              <a:pPr/>
              <a:t>4</a:t>
            </a:fld>
            <a:endParaRPr lang="zh-CN" altLang="en-US" dirty="0"/>
          </a:p>
        </p:txBody>
      </p:sp>
    </p:spTree>
    <p:extLst>
      <p:ext uri="{BB962C8B-B14F-4D97-AF65-F5344CB8AC3E}">
        <p14:creationId xmlns:p14="http://schemas.microsoft.com/office/powerpoint/2010/main" val="2614252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CDC81-19EF-A846-86E3-0AA7C90077C9}"/>
              </a:ext>
            </a:extLst>
          </p:cNvPr>
          <p:cNvSpPr>
            <a:spLocks noGrp="1"/>
          </p:cNvSpPr>
          <p:nvPr>
            <p:ph type="title"/>
          </p:nvPr>
        </p:nvSpPr>
        <p:spPr/>
        <p:txBody>
          <a:bodyPr/>
          <a:lstStyle/>
          <a:p>
            <a:r>
              <a:rPr kumimoji="1" lang="en-US" altLang="zh-CN" dirty="0"/>
              <a:t>Reducer</a:t>
            </a:r>
            <a:endParaRPr kumimoji="1" lang="zh-CN" altLang="en-US" dirty="0"/>
          </a:p>
        </p:txBody>
      </p:sp>
      <p:sp>
        <p:nvSpPr>
          <p:cNvPr id="3" name="内容占位符 2">
            <a:extLst>
              <a:ext uri="{FF2B5EF4-FFF2-40B4-BE49-F238E27FC236}">
                <a16:creationId xmlns:a16="http://schemas.microsoft.com/office/drawing/2014/main" id="{ED0325DE-872A-6B49-9B2A-C193A734DE25}"/>
              </a:ext>
            </a:extLst>
          </p:cNvPr>
          <p:cNvSpPr>
            <a:spLocks noGrp="1"/>
          </p:cNvSpPr>
          <p:nvPr>
            <p:ph idx="1"/>
          </p:nvPr>
        </p:nvSpPr>
        <p:spPr/>
        <p:txBody>
          <a:bodyPr/>
          <a:lstStyle/>
          <a:p>
            <a:r>
              <a:rPr lang="en-US" altLang="zh-CN" dirty="0"/>
              <a:t>Reducer</a:t>
            </a:r>
            <a:r>
              <a:rPr lang="zh-CN" altLang="en-US" dirty="0"/>
              <a:t> </a:t>
            </a:r>
            <a:r>
              <a:rPr lang="en-US" altLang="zh-CN" dirty="0"/>
              <a:t>reduces a set of </a:t>
            </a:r>
            <a:r>
              <a:rPr lang="en-US" altLang="zh-CN" dirty="0">
                <a:solidFill>
                  <a:srgbClr val="FF0000"/>
                </a:solidFill>
              </a:rPr>
              <a:t>intermediate</a:t>
            </a:r>
            <a:r>
              <a:rPr lang="en-US" altLang="zh-CN" dirty="0"/>
              <a:t> values which share a key to a </a:t>
            </a:r>
            <a:r>
              <a:rPr lang="en-US" altLang="zh-CN" dirty="0">
                <a:solidFill>
                  <a:srgbClr val="FF0000"/>
                </a:solidFill>
              </a:rPr>
              <a:t>smaller</a:t>
            </a:r>
            <a:r>
              <a:rPr lang="en-US" altLang="zh-CN" dirty="0"/>
              <a:t> set of values.</a:t>
            </a:r>
          </a:p>
          <a:p>
            <a:pPr lvl="1"/>
            <a:r>
              <a:rPr lang="en-US" altLang="zh-CN" dirty="0">
                <a:solidFill>
                  <a:srgbClr val="FF0000"/>
                </a:solidFill>
              </a:rPr>
              <a:t>The number of reduces</a:t>
            </a:r>
            <a:r>
              <a:rPr lang="en-US" altLang="zh-CN" dirty="0"/>
              <a:t> for the job is set by the user via </a:t>
            </a:r>
            <a:r>
              <a:rPr lang="en-US" altLang="zh-CN" dirty="0">
                <a:hlinkClick r:id="rId2"/>
              </a:rPr>
              <a:t>Job.setNumReduceTasks(int)</a:t>
            </a:r>
            <a:r>
              <a:rPr lang="en-US" altLang="zh-CN" dirty="0"/>
              <a:t>.</a:t>
            </a:r>
          </a:p>
          <a:p>
            <a:pPr lvl="1"/>
            <a:r>
              <a:rPr lang="en-US" altLang="zh-CN" dirty="0"/>
              <a:t>Overall, Reducer implementations are passed the Job for the job via the </a:t>
            </a:r>
            <a:r>
              <a:rPr lang="en-US" altLang="zh-CN" dirty="0">
                <a:hlinkClick r:id="rId2"/>
              </a:rPr>
              <a:t>Job.setReducerClass(Class)</a:t>
            </a:r>
            <a:r>
              <a:rPr lang="en-US" altLang="zh-CN" dirty="0"/>
              <a:t> method and can override it to initialize themselves. </a:t>
            </a:r>
          </a:p>
          <a:p>
            <a:pPr lvl="1"/>
            <a:r>
              <a:rPr lang="en-US" altLang="zh-CN" dirty="0"/>
              <a:t>The framework then calls </a:t>
            </a:r>
            <a:r>
              <a:rPr lang="en-US" altLang="zh-CN" dirty="0">
                <a:hlinkClick r:id="rId3"/>
              </a:rPr>
              <a:t>reduce(WritableComparable, Iterable&lt;Writable&gt;, Context)</a:t>
            </a:r>
            <a:r>
              <a:rPr lang="en-US" altLang="zh-CN" dirty="0"/>
              <a:t> method for each </a:t>
            </a:r>
            <a:r>
              <a:rPr lang="en-US" altLang="zh-CN" dirty="0">
                <a:solidFill>
                  <a:srgbClr val="FF0000"/>
                </a:solidFill>
              </a:rPr>
              <a:t>&lt;key, (list of values)&gt; </a:t>
            </a:r>
            <a:r>
              <a:rPr lang="en-US" altLang="zh-CN" dirty="0"/>
              <a:t>pair in the grouped inputs. </a:t>
            </a:r>
          </a:p>
          <a:p>
            <a:pPr lvl="1"/>
            <a:r>
              <a:rPr lang="en-US" altLang="zh-CN" dirty="0"/>
              <a:t>Applications can then override the </a:t>
            </a:r>
            <a:r>
              <a:rPr lang="en-US" altLang="zh-CN" dirty="0">
                <a:solidFill>
                  <a:srgbClr val="FF0000"/>
                </a:solidFill>
              </a:rPr>
              <a:t>cleanup(Context) </a:t>
            </a:r>
            <a:r>
              <a:rPr lang="en-US" altLang="zh-CN" dirty="0"/>
              <a:t>method to perform any required cleanup.</a:t>
            </a:r>
          </a:p>
          <a:p>
            <a:r>
              <a:rPr lang="en-US" altLang="zh-CN" dirty="0"/>
              <a:t>Reducer has 3 primary phases: </a:t>
            </a:r>
            <a:r>
              <a:rPr lang="en-US" altLang="zh-CN" dirty="0">
                <a:solidFill>
                  <a:srgbClr val="FF0000"/>
                </a:solidFill>
              </a:rPr>
              <a:t>shuffle</a:t>
            </a:r>
            <a:r>
              <a:rPr lang="en-US" altLang="zh-CN" dirty="0"/>
              <a:t>, </a:t>
            </a:r>
            <a:r>
              <a:rPr lang="en-US" altLang="zh-CN" dirty="0">
                <a:solidFill>
                  <a:srgbClr val="FF0000"/>
                </a:solidFill>
              </a:rPr>
              <a:t>sort</a:t>
            </a:r>
            <a:r>
              <a:rPr lang="en-US" altLang="zh-CN" dirty="0"/>
              <a:t> and </a:t>
            </a:r>
            <a:r>
              <a:rPr lang="en-US" altLang="zh-CN" dirty="0">
                <a:solidFill>
                  <a:srgbClr val="FF0000"/>
                </a:solidFill>
              </a:rPr>
              <a:t>reduce</a:t>
            </a:r>
            <a:r>
              <a:rPr lang="en-US" altLang="zh-CN" dirty="0"/>
              <a:t>.</a:t>
            </a:r>
          </a:p>
          <a:p>
            <a:endParaRPr kumimoji="1" lang="zh-CN" altLang="en-US" dirty="0"/>
          </a:p>
        </p:txBody>
      </p:sp>
      <p:sp>
        <p:nvSpPr>
          <p:cNvPr id="4" name="灯片编号占位符 3">
            <a:extLst>
              <a:ext uri="{FF2B5EF4-FFF2-40B4-BE49-F238E27FC236}">
                <a16:creationId xmlns:a16="http://schemas.microsoft.com/office/drawing/2014/main" id="{60667726-754A-B147-81E6-DD23A133AB98}"/>
              </a:ext>
            </a:extLst>
          </p:cNvPr>
          <p:cNvSpPr>
            <a:spLocks noGrp="1"/>
          </p:cNvSpPr>
          <p:nvPr>
            <p:ph type="sldNum" sz="quarter" idx="12"/>
          </p:nvPr>
        </p:nvSpPr>
        <p:spPr/>
        <p:txBody>
          <a:bodyPr/>
          <a:lstStyle/>
          <a:p>
            <a:fld id="{CB818ED7-1FAF-4BEC-A906-EB6564C334EB}" type="slidenum">
              <a:rPr lang="zh-CN" altLang="en-US" smtClean="0"/>
              <a:pPr/>
              <a:t>40</a:t>
            </a:fld>
            <a:endParaRPr lang="zh-CN" altLang="en-US" dirty="0"/>
          </a:p>
        </p:txBody>
      </p:sp>
    </p:spTree>
    <p:extLst>
      <p:ext uri="{BB962C8B-B14F-4D97-AF65-F5344CB8AC3E}">
        <p14:creationId xmlns:p14="http://schemas.microsoft.com/office/powerpoint/2010/main" val="554912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9B72B-31E5-1E4D-9A7F-2C653EF49989}"/>
              </a:ext>
            </a:extLst>
          </p:cNvPr>
          <p:cNvSpPr>
            <a:spLocks noGrp="1"/>
          </p:cNvSpPr>
          <p:nvPr>
            <p:ph type="title"/>
          </p:nvPr>
        </p:nvSpPr>
        <p:spPr/>
        <p:txBody>
          <a:bodyPr/>
          <a:lstStyle/>
          <a:p>
            <a:r>
              <a:rPr kumimoji="1" lang="en-US" altLang="zh-CN" dirty="0"/>
              <a:t>Shuffle</a:t>
            </a:r>
            <a:r>
              <a:rPr kumimoji="1" lang="zh-CN" altLang="en-US" dirty="0"/>
              <a:t> </a:t>
            </a:r>
            <a:r>
              <a:rPr kumimoji="1" lang="en-US" altLang="zh-CN" dirty="0"/>
              <a:t>&amp;</a:t>
            </a:r>
            <a:r>
              <a:rPr kumimoji="1" lang="zh-CN" altLang="en-US" dirty="0"/>
              <a:t> </a:t>
            </a:r>
            <a:r>
              <a:rPr kumimoji="1" lang="en-US" altLang="zh-CN" dirty="0"/>
              <a:t>Sort</a:t>
            </a:r>
            <a:endParaRPr kumimoji="1" lang="zh-CN" altLang="en-US" dirty="0"/>
          </a:p>
        </p:txBody>
      </p:sp>
      <p:sp>
        <p:nvSpPr>
          <p:cNvPr id="3" name="内容占位符 2">
            <a:extLst>
              <a:ext uri="{FF2B5EF4-FFF2-40B4-BE49-F238E27FC236}">
                <a16:creationId xmlns:a16="http://schemas.microsoft.com/office/drawing/2014/main" id="{4CC4112C-A039-B749-8C60-54007D9A97CF}"/>
              </a:ext>
            </a:extLst>
          </p:cNvPr>
          <p:cNvSpPr>
            <a:spLocks noGrp="1"/>
          </p:cNvSpPr>
          <p:nvPr>
            <p:ph idx="1"/>
          </p:nvPr>
        </p:nvSpPr>
        <p:spPr/>
        <p:txBody>
          <a:bodyPr/>
          <a:lstStyle/>
          <a:p>
            <a:r>
              <a:rPr lang="en-US" altLang="zh-CN" b="1" dirty="0"/>
              <a:t>Shuffle</a:t>
            </a:r>
          </a:p>
          <a:p>
            <a:pPr lvl="1"/>
            <a:r>
              <a:rPr lang="en-US" altLang="zh-CN" dirty="0"/>
              <a:t>Input to the Reducer is the sorted output of the mappers. </a:t>
            </a:r>
          </a:p>
          <a:p>
            <a:pPr lvl="1"/>
            <a:r>
              <a:rPr lang="en-US" altLang="zh-CN" dirty="0"/>
              <a:t>In this phase the framework fetches the </a:t>
            </a:r>
            <a:r>
              <a:rPr lang="en-US" altLang="zh-CN" dirty="0">
                <a:solidFill>
                  <a:srgbClr val="FF0000"/>
                </a:solidFill>
              </a:rPr>
              <a:t>relevant partition </a:t>
            </a:r>
            <a:r>
              <a:rPr lang="en-US" altLang="zh-CN" dirty="0"/>
              <a:t>of the output of all the mappers, via </a:t>
            </a:r>
            <a:r>
              <a:rPr lang="en-US" altLang="zh-CN" dirty="0">
                <a:solidFill>
                  <a:srgbClr val="FF0000"/>
                </a:solidFill>
              </a:rPr>
              <a:t>HTTP</a:t>
            </a:r>
            <a:r>
              <a:rPr lang="en-US" altLang="zh-CN" dirty="0"/>
              <a:t>.</a:t>
            </a:r>
          </a:p>
          <a:p>
            <a:pPr lvl="1"/>
            <a:endParaRPr lang="en-US" altLang="zh-CN" dirty="0"/>
          </a:p>
          <a:p>
            <a:r>
              <a:rPr lang="en-US" altLang="zh-CN" b="1" dirty="0"/>
              <a:t>Sort</a:t>
            </a:r>
          </a:p>
          <a:p>
            <a:pPr lvl="1"/>
            <a:r>
              <a:rPr lang="en-US" altLang="zh-CN" dirty="0"/>
              <a:t>The framework groups Reducer inputs by </a:t>
            </a:r>
            <a:r>
              <a:rPr lang="en-US" altLang="zh-CN" dirty="0">
                <a:solidFill>
                  <a:srgbClr val="FF0000"/>
                </a:solidFill>
              </a:rPr>
              <a:t>keys</a:t>
            </a:r>
            <a:r>
              <a:rPr lang="en-US" altLang="zh-CN" dirty="0"/>
              <a:t> (since different mappers may have output the same key) in this stage.</a:t>
            </a:r>
          </a:p>
          <a:p>
            <a:pPr lvl="1"/>
            <a:r>
              <a:rPr lang="en-US" altLang="zh-CN" dirty="0"/>
              <a:t>The shuffle and sort phases occur </a:t>
            </a:r>
            <a:r>
              <a:rPr lang="en-US" altLang="zh-CN" dirty="0">
                <a:solidFill>
                  <a:srgbClr val="FF0000"/>
                </a:solidFill>
              </a:rPr>
              <a:t>simultaneously</a:t>
            </a:r>
            <a:r>
              <a:rPr lang="en-US" altLang="zh-CN" dirty="0"/>
              <a:t>; while map-outputs are being fetched they are merged.</a:t>
            </a:r>
          </a:p>
          <a:p>
            <a:endParaRPr kumimoji="1" lang="zh-CN" altLang="en-US" dirty="0"/>
          </a:p>
        </p:txBody>
      </p:sp>
      <p:sp>
        <p:nvSpPr>
          <p:cNvPr id="4" name="灯片编号占位符 3">
            <a:extLst>
              <a:ext uri="{FF2B5EF4-FFF2-40B4-BE49-F238E27FC236}">
                <a16:creationId xmlns:a16="http://schemas.microsoft.com/office/drawing/2014/main" id="{D207D131-644E-B543-AA6D-2E11754547F5}"/>
              </a:ext>
            </a:extLst>
          </p:cNvPr>
          <p:cNvSpPr>
            <a:spLocks noGrp="1"/>
          </p:cNvSpPr>
          <p:nvPr>
            <p:ph type="sldNum" sz="quarter" idx="12"/>
          </p:nvPr>
        </p:nvSpPr>
        <p:spPr/>
        <p:txBody>
          <a:bodyPr/>
          <a:lstStyle/>
          <a:p>
            <a:fld id="{CB818ED7-1FAF-4BEC-A906-EB6564C334EB}" type="slidenum">
              <a:rPr lang="zh-CN" altLang="en-US" smtClean="0"/>
              <a:pPr/>
              <a:t>41</a:t>
            </a:fld>
            <a:endParaRPr lang="zh-CN" altLang="en-US" dirty="0"/>
          </a:p>
        </p:txBody>
      </p:sp>
    </p:spTree>
    <p:extLst>
      <p:ext uri="{BB962C8B-B14F-4D97-AF65-F5344CB8AC3E}">
        <p14:creationId xmlns:p14="http://schemas.microsoft.com/office/powerpoint/2010/main" val="25540589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66DB4F-4B50-0E40-A37A-83CEF0CDE7DC}"/>
              </a:ext>
            </a:extLst>
          </p:cNvPr>
          <p:cNvSpPr>
            <a:spLocks noGrp="1"/>
          </p:cNvSpPr>
          <p:nvPr>
            <p:ph type="title"/>
          </p:nvPr>
        </p:nvSpPr>
        <p:spPr/>
        <p:txBody>
          <a:bodyPr/>
          <a:lstStyle/>
          <a:p>
            <a:r>
              <a:rPr kumimoji="1" lang="en-US" altLang="zh-CN" dirty="0"/>
              <a:t>Secondary</a:t>
            </a:r>
            <a:r>
              <a:rPr kumimoji="1" lang="zh-CN" altLang="en-US" dirty="0"/>
              <a:t> </a:t>
            </a:r>
            <a:r>
              <a:rPr kumimoji="1" lang="en-US" altLang="zh-CN" dirty="0"/>
              <a:t>Sort</a:t>
            </a:r>
            <a:r>
              <a:rPr kumimoji="1" lang="zh-CN" altLang="en-US" dirty="0"/>
              <a:t> </a:t>
            </a:r>
            <a:r>
              <a:rPr kumimoji="1" lang="en-US" altLang="zh-CN" dirty="0"/>
              <a:t>&amp;</a:t>
            </a:r>
            <a:r>
              <a:rPr kumimoji="1" lang="zh-CN" altLang="en-US" dirty="0"/>
              <a:t> </a:t>
            </a:r>
            <a:r>
              <a:rPr kumimoji="1" lang="en-US" altLang="zh-CN" dirty="0"/>
              <a:t>Reduce</a:t>
            </a:r>
            <a:endParaRPr kumimoji="1" lang="zh-CN" altLang="en-US" dirty="0"/>
          </a:p>
        </p:txBody>
      </p:sp>
      <p:sp>
        <p:nvSpPr>
          <p:cNvPr id="3" name="内容占位符 2">
            <a:extLst>
              <a:ext uri="{FF2B5EF4-FFF2-40B4-BE49-F238E27FC236}">
                <a16:creationId xmlns:a16="http://schemas.microsoft.com/office/drawing/2014/main" id="{BA5E5681-F7C3-D241-85F9-0B4C9648E983}"/>
              </a:ext>
            </a:extLst>
          </p:cNvPr>
          <p:cNvSpPr>
            <a:spLocks noGrp="1"/>
          </p:cNvSpPr>
          <p:nvPr>
            <p:ph idx="1"/>
          </p:nvPr>
        </p:nvSpPr>
        <p:spPr/>
        <p:txBody>
          <a:bodyPr>
            <a:normAutofit/>
          </a:bodyPr>
          <a:lstStyle/>
          <a:p>
            <a:r>
              <a:rPr lang="en-US" altLang="zh-CN" b="1" dirty="0"/>
              <a:t>Secondary Sort</a:t>
            </a:r>
          </a:p>
          <a:p>
            <a:pPr lvl="1"/>
            <a:r>
              <a:rPr lang="en-US" altLang="zh-CN" dirty="0"/>
              <a:t>If equivalence rules for grouping the intermediate keys are required to be different from those for grouping keys before reduction, </a:t>
            </a:r>
          </a:p>
          <a:p>
            <a:pPr lvl="1"/>
            <a:r>
              <a:rPr lang="en-US" altLang="zh-CN" dirty="0"/>
              <a:t>then one may specify a </a:t>
            </a:r>
            <a:r>
              <a:rPr lang="en-US" altLang="zh-CN" dirty="0">
                <a:solidFill>
                  <a:srgbClr val="FF0000"/>
                </a:solidFill>
              </a:rPr>
              <a:t>Comparator</a:t>
            </a:r>
            <a:r>
              <a:rPr lang="en-US" altLang="zh-CN" dirty="0"/>
              <a:t> via </a:t>
            </a:r>
            <a:r>
              <a:rPr lang="en-US" altLang="zh-CN" dirty="0">
                <a:hlinkClick r:id="rId2"/>
              </a:rPr>
              <a:t>Job.setSortComparatorClass(Class)</a:t>
            </a:r>
            <a:r>
              <a:rPr lang="en-US" altLang="zh-CN" dirty="0"/>
              <a:t>.</a:t>
            </a:r>
          </a:p>
          <a:p>
            <a:pPr lvl="1"/>
            <a:r>
              <a:rPr lang="en-US" altLang="zh-CN" dirty="0"/>
              <a:t>Since </a:t>
            </a:r>
            <a:r>
              <a:rPr lang="en-US" altLang="zh-CN" dirty="0">
                <a:hlinkClick r:id="rId2"/>
              </a:rPr>
              <a:t>Job.setGroupingComparatorClass(Class)</a:t>
            </a:r>
            <a:r>
              <a:rPr lang="en-US" altLang="zh-CN" dirty="0"/>
              <a:t> can be used to control how intermediate keys are grouped, these can be used in conjunction to simulate </a:t>
            </a:r>
            <a:r>
              <a:rPr lang="en-US" altLang="zh-CN" i="1" dirty="0">
                <a:solidFill>
                  <a:srgbClr val="FF0000"/>
                </a:solidFill>
              </a:rPr>
              <a:t>secondary sort on values</a:t>
            </a:r>
            <a:r>
              <a:rPr lang="en-US" altLang="zh-CN" dirty="0"/>
              <a:t>.</a:t>
            </a:r>
          </a:p>
          <a:p>
            <a:r>
              <a:rPr lang="en-US" altLang="zh-CN" b="1" dirty="0"/>
              <a:t>Reduce</a:t>
            </a:r>
          </a:p>
          <a:p>
            <a:pPr lvl="1"/>
            <a:r>
              <a:rPr lang="en-US" altLang="zh-CN" dirty="0"/>
              <a:t>In this phase the </a:t>
            </a:r>
            <a:r>
              <a:rPr lang="en-US" altLang="zh-CN" dirty="0">
                <a:solidFill>
                  <a:srgbClr val="FF0000"/>
                </a:solidFill>
              </a:rPr>
              <a:t>reduce(</a:t>
            </a:r>
            <a:r>
              <a:rPr lang="en-US" altLang="zh-CN" dirty="0" err="1">
                <a:solidFill>
                  <a:srgbClr val="FF0000"/>
                </a:solidFill>
              </a:rPr>
              <a:t>WritableComparable</a:t>
            </a:r>
            <a:r>
              <a:rPr lang="en-US" altLang="zh-CN" dirty="0">
                <a:solidFill>
                  <a:srgbClr val="FF0000"/>
                </a:solidFill>
              </a:rPr>
              <a:t>, </a:t>
            </a:r>
            <a:r>
              <a:rPr lang="en-US" altLang="zh-CN" dirty="0" err="1">
                <a:solidFill>
                  <a:srgbClr val="FF0000"/>
                </a:solidFill>
              </a:rPr>
              <a:t>Iterable</a:t>
            </a:r>
            <a:r>
              <a:rPr lang="en-US" altLang="zh-CN" dirty="0">
                <a:solidFill>
                  <a:srgbClr val="FF0000"/>
                </a:solidFill>
              </a:rPr>
              <a:t>&lt;Writable&gt;, Context) </a:t>
            </a:r>
            <a:r>
              <a:rPr lang="en-US" altLang="zh-CN" dirty="0"/>
              <a:t>method is called for each &lt;key, (list of values)&gt; pair in the grouped inputs.</a:t>
            </a:r>
          </a:p>
          <a:p>
            <a:pPr lvl="1"/>
            <a:r>
              <a:rPr lang="en-US" altLang="zh-CN" dirty="0"/>
              <a:t>The output of the reduce task is typically written to the </a:t>
            </a:r>
            <a:r>
              <a:rPr lang="en-US" altLang="zh-CN" dirty="0">
                <a:hlinkClick r:id="rId3"/>
              </a:rPr>
              <a:t>FileSystem</a:t>
            </a:r>
            <a:r>
              <a:rPr lang="en-US" altLang="zh-CN" dirty="0"/>
              <a:t> via </a:t>
            </a:r>
            <a:r>
              <a:rPr lang="en-US" altLang="zh-CN" dirty="0" err="1">
                <a:solidFill>
                  <a:srgbClr val="FF0000"/>
                </a:solidFill>
              </a:rPr>
              <a:t>Context.write</a:t>
            </a:r>
            <a:r>
              <a:rPr lang="en-US" altLang="zh-CN" dirty="0">
                <a:solidFill>
                  <a:srgbClr val="FF0000"/>
                </a:solidFill>
              </a:rPr>
              <a:t>(</a:t>
            </a:r>
            <a:r>
              <a:rPr lang="en-US" altLang="zh-CN" dirty="0" err="1">
                <a:solidFill>
                  <a:srgbClr val="FF0000"/>
                </a:solidFill>
              </a:rPr>
              <a:t>WritableComparable</a:t>
            </a:r>
            <a:r>
              <a:rPr lang="en-US" altLang="zh-CN" dirty="0">
                <a:solidFill>
                  <a:srgbClr val="FF0000"/>
                </a:solidFill>
              </a:rPr>
              <a:t>, Writable)</a:t>
            </a:r>
            <a:r>
              <a:rPr lang="en-US" altLang="zh-CN" dirty="0"/>
              <a:t>.</a:t>
            </a:r>
          </a:p>
          <a:p>
            <a:pPr lvl="1"/>
            <a:r>
              <a:rPr lang="en-US" altLang="zh-CN" dirty="0"/>
              <a:t>The output of the Reducer is </a:t>
            </a:r>
            <a:r>
              <a:rPr lang="en-US" altLang="zh-CN" i="1" dirty="0">
                <a:solidFill>
                  <a:srgbClr val="FF0000"/>
                </a:solidFill>
              </a:rPr>
              <a:t>not sorted</a:t>
            </a:r>
            <a:r>
              <a:rPr lang="en-US" altLang="zh-CN" dirty="0"/>
              <a:t>.</a:t>
            </a:r>
          </a:p>
          <a:p>
            <a:endParaRPr kumimoji="1" lang="zh-CN" altLang="en-US" dirty="0"/>
          </a:p>
        </p:txBody>
      </p:sp>
      <p:sp>
        <p:nvSpPr>
          <p:cNvPr id="4" name="灯片编号占位符 3">
            <a:extLst>
              <a:ext uri="{FF2B5EF4-FFF2-40B4-BE49-F238E27FC236}">
                <a16:creationId xmlns:a16="http://schemas.microsoft.com/office/drawing/2014/main" id="{617820EC-5278-BD43-95AA-68DFBE34913E}"/>
              </a:ext>
            </a:extLst>
          </p:cNvPr>
          <p:cNvSpPr>
            <a:spLocks noGrp="1"/>
          </p:cNvSpPr>
          <p:nvPr>
            <p:ph type="sldNum" sz="quarter" idx="12"/>
          </p:nvPr>
        </p:nvSpPr>
        <p:spPr/>
        <p:txBody>
          <a:bodyPr/>
          <a:lstStyle/>
          <a:p>
            <a:fld id="{CB818ED7-1FAF-4BEC-A906-EB6564C334EB}" type="slidenum">
              <a:rPr lang="zh-CN" altLang="en-US" smtClean="0"/>
              <a:pPr/>
              <a:t>42</a:t>
            </a:fld>
            <a:endParaRPr lang="zh-CN" altLang="en-US" dirty="0"/>
          </a:p>
        </p:txBody>
      </p:sp>
    </p:spTree>
    <p:extLst>
      <p:ext uri="{BB962C8B-B14F-4D97-AF65-F5344CB8AC3E}">
        <p14:creationId xmlns:p14="http://schemas.microsoft.com/office/powerpoint/2010/main" val="2803939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69DD28-DBD3-B74F-A10B-F050C7CF0CAF}"/>
              </a:ext>
            </a:extLst>
          </p:cNvPr>
          <p:cNvSpPr>
            <a:spLocks noGrp="1"/>
          </p:cNvSpPr>
          <p:nvPr>
            <p:ph type="title"/>
          </p:nvPr>
        </p:nvSpPr>
        <p:spPr/>
        <p:txBody>
          <a:bodyPr/>
          <a:lstStyle/>
          <a:p>
            <a:r>
              <a:rPr kumimoji="1" lang="en-US" altLang="zh-CN" dirty="0"/>
              <a:t>How</a:t>
            </a:r>
            <a:r>
              <a:rPr kumimoji="1" lang="zh-CN" altLang="en-US" dirty="0"/>
              <a:t> </a:t>
            </a:r>
            <a:r>
              <a:rPr kumimoji="1" lang="en-US" altLang="zh-CN" dirty="0"/>
              <a:t>Many</a:t>
            </a:r>
            <a:r>
              <a:rPr kumimoji="1" lang="zh-CN" altLang="en-US" dirty="0"/>
              <a:t> </a:t>
            </a:r>
            <a:r>
              <a:rPr kumimoji="1" lang="en-US" altLang="zh-CN" dirty="0"/>
              <a:t>Reducers?</a:t>
            </a:r>
            <a:endParaRPr kumimoji="1" lang="zh-CN" altLang="en-US" dirty="0"/>
          </a:p>
        </p:txBody>
      </p:sp>
      <p:sp>
        <p:nvSpPr>
          <p:cNvPr id="3" name="内容占位符 2">
            <a:extLst>
              <a:ext uri="{FF2B5EF4-FFF2-40B4-BE49-F238E27FC236}">
                <a16:creationId xmlns:a16="http://schemas.microsoft.com/office/drawing/2014/main" id="{58F88575-39FF-6E46-814C-2E4F7949BA37}"/>
              </a:ext>
            </a:extLst>
          </p:cNvPr>
          <p:cNvSpPr>
            <a:spLocks noGrp="1"/>
          </p:cNvSpPr>
          <p:nvPr>
            <p:ph idx="1"/>
          </p:nvPr>
        </p:nvSpPr>
        <p:spPr/>
        <p:txBody>
          <a:bodyPr>
            <a:normAutofit/>
          </a:bodyPr>
          <a:lstStyle/>
          <a:p>
            <a:r>
              <a:rPr lang="en-US" altLang="zh-CN" dirty="0"/>
              <a:t>The right number of reduces seems to </a:t>
            </a:r>
          </a:p>
          <a:p>
            <a:pPr lvl="1"/>
            <a:r>
              <a:rPr lang="en-US" altLang="zh-CN" dirty="0"/>
              <a:t>be </a:t>
            </a:r>
            <a:r>
              <a:rPr lang="en-US" altLang="zh-CN" dirty="0">
                <a:solidFill>
                  <a:srgbClr val="FF0000"/>
                </a:solidFill>
              </a:rPr>
              <a:t>0.95 </a:t>
            </a:r>
            <a:r>
              <a:rPr lang="en-US" altLang="zh-CN" dirty="0"/>
              <a:t>or </a:t>
            </a:r>
            <a:r>
              <a:rPr lang="en-US" altLang="zh-CN" dirty="0">
                <a:solidFill>
                  <a:srgbClr val="FF0000"/>
                </a:solidFill>
              </a:rPr>
              <a:t>1.75</a:t>
            </a:r>
            <a:r>
              <a:rPr lang="en-US" altLang="zh-CN" dirty="0"/>
              <a:t> multiplied by </a:t>
            </a:r>
            <a:r>
              <a:rPr lang="en-US" altLang="zh-CN" dirty="0">
                <a:solidFill>
                  <a:srgbClr val="FF0000"/>
                </a:solidFill>
              </a:rPr>
              <a:t>(&lt;</a:t>
            </a:r>
            <a:r>
              <a:rPr lang="en-US" altLang="zh-CN" i="1" dirty="0">
                <a:solidFill>
                  <a:srgbClr val="FF0000"/>
                </a:solidFill>
              </a:rPr>
              <a:t>no. of nodes</a:t>
            </a:r>
            <a:r>
              <a:rPr lang="en-US" altLang="zh-CN" dirty="0">
                <a:solidFill>
                  <a:srgbClr val="FF0000"/>
                </a:solidFill>
              </a:rPr>
              <a:t>&gt; * &lt;</a:t>
            </a:r>
            <a:r>
              <a:rPr lang="en-US" altLang="zh-CN" i="1" dirty="0">
                <a:solidFill>
                  <a:srgbClr val="FF0000"/>
                </a:solidFill>
              </a:rPr>
              <a:t>no. of maximum containers per node</a:t>
            </a:r>
            <a:r>
              <a:rPr lang="en-US" altLang="zh-CN" dirty="0">
                <a:solidFill>
                  <a:srgbClr val="FF0000"/>
                </a:solidFill>
              </a:rPr>
              <a:t>&gt;)</a:t>
            </a:r>
            <a:r>
              <a:rPr lang="en-US" altLang="zh-CN" dirty="0"/>
              <a:t>.</a:t>
            </a:r>
          </a:p>
          <a:p>
            <a:pPr lvl="1"/>
            <a:r>
              <a:rPr lang="en-US" altLang="zh-CN" dirty="0"/>
              <a:t>With 0.95 all of the reduces can launch immediately and start transferring map outputs as the maps finish. </a:t>
            </a:r>
          </a:p>
          <a:p>
            <a:pPr lvl="1"/>
            <a:r>
              <a:rPr lang="en-US" altLang="zh-CN" dirty="0"/>
              <a:t>With 1.75 the faster nodes will finish their first round of reduces and launch a second wave of reduces doing a much better job of load balancing.</a:t>
            </a:r>
          </a:p>
          <a:p>
            <a:r>
              <a:rPr lang="en-US" altLang="zh-CN" dirty="0"/>
              <a:t>Increasing the number of reduces </a:t>
            </a:r>
          </a:p>
          <a:p>
            <a:pPr lvl="1"/>
            <a:r>
              <a:rPr lang="en-US" altLang="zh-CN" dirty="0"/>
              <a:t>increases the framework overhead, </a:t>
            </a:r>
          </a:p>
          <a:p>
            <a:pPr lvl="1"/>
            <a:r>
              <a:rPr lang="en-US" altLang="zh-CN" dirty="0"/>
              <a:t>but increases load balancing and lowers the cost of failures.</a:t>
            </a:r>
          </a:p>
          <a:p>
            <a:r>
              <a:rPr lang="en-US" altLang="zh-CN" dirty="0"/>
              <a:t>The scaling factors above are slightly less than </a:t>
            </a:r>
          </a:p>
          <a:p>
            <a:pPr lvl="1"/>
            <a:r>
              <a:rPr lang="en-US" altLang="zh-CN" dirty="0"/>
              <a:t>whole numbers to reserve a few reduce slots in the framework for speculative-tasks and failed tasks.</a:t>
            </a:r>
          </a:p>
          <a:p>
            <a:endParaRPr kumimoji="1" lang="zh-CN" altLang="en-US" dirty="0"/>
          </a:p>
        </p:txBody>
      </p:sp>
      <p:sp>
        <p:nvSpPr>
          <p:cNvPr id="4" name="灯片编号占位符 3">
            <a:extLst>
              <a:ext uri="{FF2B5EF4-FFF2-40B4-BE49-F238E27FC236}">
                <a16:creationId xmlns:a16="http://schemas.microsoft.com/office/drawing/2014/main" id="{4853156B-8657-D042-A835-412E422A744A}"/>
              </a:ext>
            </a:extLst>
          </p:cNvPr>
          <p:cNvSpPr>
            <a:spLocks noGrp="1"/>
          </p:cNvSpPr>
          <p:nvPr>
            <p:ph type="sldNum" sz="quarter" idx="12"/>
          </p:nvPr>
        </p:nvSpPr>
        <p:spPr/>
        <p:txBody>
          <a:bodyPr/>
          <a:lstStyle/>
          <a:p>
            <a:fld id="{CB818ED7-1FAF-4BEC-A906-EB6564C334EB}" type="slidenum">
              <a:rPr lang="zh-CN" altLang="en-US" smtClean="0"/>
              <a:pPr/>
              <a:t>43</a:t>
            </a:fld>
            <a:endParaRPr lang="zh-CN" altLang="en-US" dirty="0"/>
          </a:p>
        </p:txBody>
      </p:sp>
    </p:spTree>
    <p:extLst>
      <p:ext uri="{BB962C8B-B14F-4D97-AF65-F5344CB8AC3E}">
        <p14:creationId xmlns:p14="http://schemas.microsoft.com/office/powerpoint/2010/main" val="3760534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033C95-FA74-F243-9CD6-8D4BF397C420}"/>
              </a:ext>
            </a:extLst>
          </p:cNvPr>
          <p:cNvSpPr>
            <a:spLocks noGrp="1"/>
          </p:cNvSpPr>
          <p:nvPr>
            <p:ph type="title"/>
          </p:nvPr>
        </p:nvSpPr>
        <p:spPr/>
        <p:txBody>
          <a:bodyPr/>
          <a:lstStyle/>
          <a:p>
            <a:r>
              <a:rPr kumimoji="1" lang="en-US" altLang="zh-CN" dirty="0"/>
              <a:t>Reduce</a:t>
            </a:r>
            <a:r>
              <a:rPr kumimoji="1" lang="zh-CN" altLang="en-US" dirty="0"/>
              <a:t> </a:t>
            </a:r>
            <a:r>
              <a:rPr kumimoji="1" lang="en-US" altLang="zh-CN" dirty="0"/>
              <a:t>NONE</a:t>
            </a:r>
            <a:r>
              <a:rPr kumimoji="1" lang="zh-CN" altLang="en-US" dirty="0"/>
              <a:t> </a:t>
            </a:r>
            <a:r>
              <a:rPr kumimoji="1" lang="en-US" altLang="zh-CN" dirty="0"/>
              <a:t>&amp;</a:t>
            </a:r>
            <a:r>
              <a:rPr kumimoji="1" lang="zh-CN" altLang="en-US" dirty="0"/>
              <a:t> </a:t>
            </a:r>
            <a:r>
              <a:rPr kumimoji="1" lang="en-US" altLang="zh-CN" dirty="0"/>
              <a:t>Partitioner</a:t>
            </a:r>
            <a:endParaRPr kumimoji="1" lang="zh-CN" altLang="en-US" dirty="0"/>
          </a:p>
        </p:txBody>
      </p:sp>
      <p:sp>
        <p:nvSpPr>
          <p:cNvPr id="3" name="内容占位符 2">
            <a:extLst>
              <a:ext uri="{FF2B5EF4-FFF2-40B4-BE49-F238E27FC236}">
                <a16:creationId xmlns:a16="http://schemas.microsoft.com/office/drawing/2014/main" id="{57254C10-38BE-DE42-B3D1-1074D71D55E6}"/>
              </a:ext>
            </a:extLst>
          </p:cNvPr>
          <p:cNvSpPr>
            <a:spLocks noGrp="1"/>
          </p:cNvSpPr>
          <p:nvPr>
            <p:ph idx="1"/>
          </p:nvPr>
        </p:nvSpPr>
        <p:spPr/>
        <p:txBody>
          <a:bodyPr>
            <a:normAutofit/>
          </a:bodyPr>
          <a:lstStyle/>
          <a:p>
            <a:r>
              <a:rPr lang="en-US" altLang="zh-CN" b="1" dirty="0"/>
              <a:t>Reducer NONE</a:t>
            </a:r>
          </a:p>
          <a:p>
            <a:pPr lvl="1"/>
            <a:r>
              <a:rPr lang="en-US" altLang="zh-CN" dirty="0"/>
              <a:t>It is legal to set the number of reduce-tasks to </a:t>
            </a:r>
            <a:r>
              <a:rPr lang="en-US" altLang="zh-CN" i="1" dirty="0">
                <a:solidFill>
                  <a:srgbClr val="FF0000"/>
                </a:solidFill>
              </a:rPr>
              <a:t>zero</a:t>
            </a:r>
            <a:r>
              <a:rPr lang="en-US" altLang="zh-CN" dirty="0"/>
              <a:t> if no reduction is desired.</a:t>
            </a:r>
          </a:p>
          <a:p>
            <a:pPr lvl="1"/>
            <a:r>
              <a:rPr lang="en-US" altLang="zh-CN" dirty="0"/>
              <a:t>In this case the outputs of the map-tasks go directly to the </a:t>
            </a:r>
            <a:r>
              <a:rPr lang="en-US" altLang="zh-CN" dirty="0" err="1"/>
              <a:t>FileSystem</a:t>
            </a:r>
            <a:r>
              <a:rPr lang="en-US" altLang="zh-CN" dirty="0"/>
              <a:t>, into the output path set by </a:t>
            </a:r>
            <a:r>
              <a:rPr lang="en-US" altLang="zh-CN" dirty="0">
                <a:hlinkClick r:id="rId2"/>
              </a:rPr>
              <a:t>FileOutputFormat.setOutputPath(Job, Path)</a:t>
            </a:r>
            <a:r>
              <a:rPr lang="en-US" altLang="zh-CN" dirty="0"/>
              <a:t>. </a:t>
            </a:r>
          </a:p>
          <a:p>
            <a:pPr lvl="1"/>
            <a:r>
              <a:rPr lang="en-US" altLang="zh-CN" dirty="0"/>
              <a:t>The framework </a:t>
            </a:r>
            <a:r>
              <a:rPr lang="en-US" altLang="zh-CN" dirty="0">
                <a:solidFill>
                  <a:srgbClr val="FF0000"/>
                </a:solidFill>
              </a:rPr>
              <a:t>does not sort </a:t>
            </a:r>
            <a:r>
              <a:rPr lang="en-US" altLang="zh-CN" dirty="0"/>
              <a:t>the map-outputs before writing them out to the </a:t>
            </a:r>
            <a:r>
              <a:rPr lang="en-US" altLang="zh-CN" dirty="0" err="1"/>
              <a:t>FileSystem</a:t>
            </a:r>
            <a:r>
              <a:rPr lang="en-US" altLang="zh-CN" dirty="0"/>
              <a:t>.</a:t>
            </a:r>
          </a:p>
          <a:p>
            <a:r>
              <a:rPr lang="en-US" altLang="zh-CN" b="1" dirty="0"/>
              <a:t>Partitioner</a:t>
            </a:r>
          </a:p>
          <a:p>
            <a:pPr lvl="1"/>
            <a:r>
              <a:rPr lang="en-US" altLang="zh-CN" dirty="0">
                <a:hlinkClick r:id="rId3"/>
              </a:rPr>
              <a:t>Partitioner</a:t>
            </a:r>
            <a:r>
              <a:rPr lang="en-US" altLang="zh-CN" dirty="0"/>
              <a:t> partitions the key space.</a:t>
            </a:r>
          </a:p>
          <a:p>
            <a:pPr lvl="1"/>
            <a:r>
              <a:rPr lang="en-US" altLang="zh-CN" dirty="0"/>
              <a:t>Partitioner controls the partitioning of the keys of the intermediate map-outputs. </a:t>
            </a:r>
          </a:p>
          <a:p>
            <a:pPr lvl="1"/>
            <a:r>
              <a:rPr lang="en-US" altLang="zh-CN" dirty="0"/>
              <a:t>The key (or a subset of the key) is used to derive the partition, typically by a </a:t>
            </a:r>
            <a:r>
              <a:rPr lang="en-US" altLang="zh-CN" i="1" dirty="0">
                <a:solidFill>
                  <a:srgbClr val="FF0000"/>
                </a:solidFill>
              </a:rPr>
              <a:t>hash function</a:t>
            </a:r>
            <a:r>
              <a:rPr lang="en-US" altLang="zh-CN" dirty="0"/>
              <a:t>. </a:t>
            </a:r>
          </a:p>
          <a:p>
            <a:pPr lvl="1"/>
            <a:r>
              <a:rPr lang="en-US" altLang="zh-CN" dirty="0"/>
              <a:t>The total number of partitions is the same as the number of reduce tasks for the job. </a:t>
            </a:r>
          </a:p>
          <a:p>
            <a:pPr lvl="1"/>
            <a:r>
              <a:rPr lang="en-US" altLang="zh-CN" dirty="0"/>
              <a:t>Hence this controls which of the </a:t>
            </a:r>
            <a:r>
              <a:rPr lang="en-US" altLang="zh-CN" dirty="0">
                <a:solidFill>
                  <a:srgbClr val="FF0000"/>
                </a:solidFill>
              </a:rPr>
              <a:t>m</a:t>
            </a:r>
            <a:r>
              <a:rPr lang="en-US" altLang="zh-CN" dirty="0"/>
              <a:t> reduce tasks the intermediate key (and hence the record) is sent to for reduction.</a:t>
            </a:r>
          </a:p>
          <a:p>
            <a:pPr lvl="1"/>
            <a:r>
              <a:rPr lang="en-US" altLang="zh-CN" dirty="0">
                <a:hlinkClick r:id="rId4"/>
              </a:rPr>
              <a:t>HashPartitioner</a:t>
            </a:r>
            <a:r>
              <a:rPr lang="en-US" altLang="zh-CN" dirty="0"/>
              <a:t> is the default Partitioner.</a:t>
            </a:r>
          </a:p>
          <a:p>
            <a:endParaRPr kumimoji="1" lang="zh-CN" altLang="en-US" dirty="0"/>
          </a:p>
        </p:txBody>
      </p:sp>
      <p:sp>
        <p:nvSpPr>
          <p:cNvPr id="4" name="灯片编号占位符 3">
            <a:extLst>
              <a:ext uri="{FF2B5EF4-FFF2-40B4-BE49-F238E27FC236}">
                <a16:creationId xmlns:a16="http://schemas.microsoft.com/office/drawing/2014/main" id="{7004FD10-2457-D548-8C8A-45EAE1F59FAD}"/>
              </a:ext>
            </a:extLst>
          </p:cNvPr>
          <p:cNvSpPr>
            <a:spLocks noGrp="1"/>
          </p:cNvSpPr>
          <p:nvPr>
            <p:ph type="sldNum" sz="quarter" idx="12"/>
          </p:nvPr>
        </p:nvSpPr>
        <p:spPr/>
        <p:txBody>
          <a:bodyPr/>
          <a:lstStyle/>
          <a:p>
            <a:fld id="{CB818ED7-1FAF-4BEC-A906-EB6564C334EB}" type="slidenum">
              <a:rPr lang="zh-CN" altLang="en-US" smtClean="0"/>
              <a:pPr/>
              <a:t>44</a:t>
            </a:fld>
            <a:endParaRPr lang="zh-CN" altLang="en-US" dirty="0"/>
          </a:p>
        </p:txBody>
      </p:sp>
    </p:spTree>
    <p:extLst>
      <p:ext uri="{BB962C8B-B14F-4D97-AF65-F5344CB8AC3E}">
        <p14:creationId xmlns:p14="http://schemas.microsoft.com/office/powerpoint/2010/main" val="2080568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45B857-0925-C149-B922-D77AAB3543C9}"/>
              </a:ext>
            </a:extLst>
          </p:cNvPr>
          <p:cNvSpPr>
            <a:spLocks noGrp="1"/>
          </p:cNvSpPr>
          <p:nvPr>
            <p:ph type="title"/>
          </p:nvPr>
        </p:nvSpPr>
        <p:spPr/>
        <p:txBody>
          <a:bodyPr/>
          <a:lstStyle/>
          <a:p>
            <a:r>
              <a:rPr kumimoji="1" lang="en-US" altLang="zh-CN" dirty="0"/>
              <a:t>Job</a:t>
            </a:r>
            <a:r>
              <a:rPr kumimoji="1" lang="zh-CN" altLang="en-US" dirty="0"/>
              <a:t> </a:t>
            </a:r>
            <a:r>
              <a:rPr kumimoji="1" lang="en-US" altLang="zh-CN" dirty="0"/>
              <a:t>Configuration</a:t>
            </a:r>
            <a:endParaRPr kumimoji="1" lang="zh-CN" altLang="en-US" dirty="0"/>
          </a:p>
        </p:txBody>
      </p:sp>
      <p:sp>
        <p:nvSpPr>
          <p:cNvPr id="3" name="内容占位符 2">
            <a:extLst>
              <a:ext uri="{FF2B5EF4-FFF2-40B4-BE49-F238E27FC236}">
                <a16:creationId xmlns:a16="http://schemas.microsoft.com/office/drawing/2014/main" id="{4CD02323-CBA3-DB49-A3EA-681EADF5501B}"/>
              </a:ext>
            </a:extLst>
          </p:cNvPr>
          <p:cNvSpPr>
            <a:spLocks noGrp="1"/>
          </p:cNvSpPr>
          <p:nvPr>
            <p:ph idx="1"/>
          </p:nvPr>
        </p:nvSpPr>
        <p:spPr/>
        <p:txBody>
          <a:bodyPr>
            <a:normAutofit fontScale="92500" lnSpcReduction="10000"/>
          </a:bodyPr>
          <a:lstStyle/>
          <a:p>
            <a:r>
              <a:rPr lang="en-US" altLang="zh-CN" dirty="0">
                <a:hlinkClick r:id="rId2"/>
              </a:rPr>
              <a:t>Job</a:t>
            </a:r>
            <a:r>
              <a:rPr lang="en-US" altLang="zh-CN" dirty="0"/>
              <a:t> represents a MapReduce job configuration.</a:t>
            </a:r>
          </a:p>
          <a:p>
            <a:pPr lvl="1"/>
            <a:r>
              <a:rPr lang="en-US" altLang="zh-CN" dirty="0"/>
              <a:t>Job is the primary interface for a user to describe a MapReduce job to the Hadoop framework for execution. </a:t>
            </a:r>
          </a:p>
          <a:p>
            <a:r>
              <a:rPr lang="en-US" altLang="zh-CN" dirty="0"/>
              <a:t>Job is typically used to specify the </a:t>
            </a:r>
            <a:r>
              <a:rPr lang="en-US" altLang="zh-CN" dirty="0">
                <a:solidFill>
                  <a:srgbClr val="FF0000"/>
                </a:solidFill>
              </a:rPr>
              <a:t>Mapper</a:t>
            </a:r>
            <a:r>
              <a:rPr lang="en-US" altLang="zh-CN" dirty="0"/>
              <a:t>, </a:t>
            </a:r>
            <a:r>
              <a:rPr lang="en-US" altLang="zh-CN" dirty="0">
                <a:solidFill>
                  <a:srgbClr val="FF0000"/>
                </a:solidFill>
              </a:rPr>
              <a:t>combiner</a:t>
            </a:r>
            <a:r>
              <a:rPr lang="en-US" altLang="zh-CN" dirty="0"/>
              <a:t> (if</a:t>
            </a:r>
            <a:r>
              <a:rPr lang="zh-CN" altLang="en-US" dirty="0"/>
              <a:t> </a:t>
            </a:r>
            <a:r>
              <a:rPr lang="en-US" altLang="zh-CN" dirty="0"/>
              <a:t>any),</a:t>
            </a:r>
            <a:r>
              <a:rPr lang="zh-CN" altLang="en-US" dirty="0"/>
              <a:t> </a:t>
            </a:r>
            <a:r>
              <a:rPr lang="en-US" altLang="zh-CN" dirty="0">
                <a:solidFill>
                  <a:srgbClr val="FF0000"/>
                </a:solidFill>
              </a:rPr>
              <a:t>Partitioner,</a:t>
            </a:r>
            <a:r>
              <a:rPr lang="zh-CN" altLang="en-US" dirty="0">
                <a:solidFill>
                  <a:srgbClr val="FF0000"/>
                </a:solidFill>
              </a:rPr>
              <a:t> </a:t>
            </a:r>
            <a:r>
              <a:rPr lang="en-US" altLang="zh-CN" dirty="0">
                <a:solidFill>
                  <a:srgbClr val="FF0000"/>
                </a:solidFill>
              </a:rPr>
              <a:t>Reducer</a:t>
            </a:r>
            <a:r>
              <a:rPr lang="en-US" altLang="zh-CN" dirty="0"/>
              <a:t>,</a:t>
            </a:r>
            <a:r>
              <a:rPr lang="zh-CN" altLang="en-US" dirty="0"/>
              <a:t>  </a:t>
            </a:r>
            <a:r>
              <a:rPr lang="en-US" altLang="zh-CN" dirty="0" err="1">
                <a:solidFill>
                  <a:srgbClr val="FF0000"/>
                </a:solidFill>
              </a:rPr>
              <a:t>InputFormat</a:t>
            </a:r>
            <a:r>
              <a:rPr lang="en-US" altLang="zh-CN" dirty="0"/>
              <a:t>, </a:t>
            </a:r>
            <a:r>
              <a:rPr lang="en-US" altLang="zh-CN" dirty="0" err="1">
                <a:solidFill>
                  <a:srgbClr val="FF0000"/>
                </a:solidFill>
              </a:rPr>
              <a:t>OutputFormat</a:t>
            </a:r>
            <a:r>
              <a:rPr lang="en-US" altLang="zh-CN" dirty="0"/>
              <a:t> implementations. </a:t>
            </a:r>
          </a:p>
          <a:p>
            <a:r>
              <a:rPr lang="en-US" altLang="zh-CN" dirty="0"/>
              <a:t>Optionally, Job is used to specify other advanced facets of the job such as </a:t>
            </a:r>
          </a:p>
          <a:p>
            <a:pPr lvl="1"/>
            <a:r>
              <a:rPr lang="en-US" altLang="zh-CN" dirty="0"/>
              <a:t>the </a:t>
            </a:r>
            <a:r>
              <a:rPr lang="en-US" altLang="zh-CN" dirty="0">
                <a:solidFill>
                  <a:srgbClr val="FF0000"/>
                </a:solidFill>
              </a:rPr>
              <a:t>Comparator</a:t>
            </a:r>
            <a:r>
              <a:rPr lang="en-US" altLang="zh-CN" dirty="0"/>
              <a:t> to be used, </a:t>
            </a:r>
          </a:p>
          <a:p>
            <a:pPr lvl="1"/>
            <a:r>
              <a:rPr lang="en-US" altLang="zh-CN" dirty="0"/>
              <a:t>files to be put in the </a:t>
            </a:r>
            <a:r>
              <a:rPr lang="en-US" altLang="zh-CN" dirty="0" err="1">
                <a:solidFill>
                  <a:srgbClr val="FF0000"/>
                </a:solidFill>
              </a:rPr>
              <a:t>DistributedCache</a:t>
            </a:r>
            <a:r>
              <a:rPr lang="en-US" altLang="zh-CN" dirty="0"/>
              <a:t>, </a:t>
            </a:r>
          </a:p>
          <a:p>
            <a:pPr lvl="1"/>
            <a:r>
              <a:rPr lang="en-US" altLang="zh-CN" dirty="0"/>
              <a:t>whether intermediate and/or job outputs are to be </a:t>
            </a:r>
            <a:r>
              <a:rPr lang="en-US" altLang="zh-CN" dirty="0">
                <a:solidFill>
                  <a:srgbClr val="FF0000"/>
                </a:solidFill>
              </a:rPr>
              <a:t>compressed</a:t>
            </a:r>
            <a:r>
              <a:rPr lang="en-US" altLang="zh-CN" dirty="0"/>
              <a:t> (and how), </a:t>
            </a:r>
          </a:p>
          <a:p>
            <a:pPr lvl="1"/>
            <a:r>
              <a:rPr lang="en-US" altLang="zh-CN" dirty="0"/>
              <a:t>whether job tasks can be executed in a </a:t>
            </a:r>
            <a:r>
              <a:rPr lang="en-US" altLang="zh-CN" i="1" dirty="0"/>
              <a:t>speculative</a:t>
            </a:r>
            <a:r>
              <a:rPr lang="en-US" altLang="zh-CN" dirty="0"/>
              <a:t> manner (</a:t>
            </a:r>
            <a:r>
              <a:rPr lang="en-US" altLang="zh-CN" dirty="0">
                <a:hlinkClick r:id="rId2"/>
              </a:rPr>
              <a:t>setMapSpeculativeExecution(boolean)</a:t>
            </a:r>
            <a:r>
              <a:rPr lang="en-US" altLang="zh-CN" dirty="0"/>
              <a:t>)/ </a:t>
            </a:r>
            <a:r>
              <a:rPr lang="en-US" altLang="zh-CN" dirty="0">
                <a:hlinkClick r:id="rId2"/>
              </a:rPr>
              <a:t>setReduceSpeculativeExecution(boolean)</a:t>
            </a:r>
            <a:r>
              <a:rPr lang="en-US" altLang="zh-CN" dirty="0"/>
              <a:t>), </a:t>
            </a:r>
          </a:p>
          <a:p>
            <a:pPr lvl="1"/>
            <a:r>
              <a:rPr lang="en-US" altLang="zh-CN" dirty="0"/>
              <a:t>maximum number of attempts per task (</a:t>
            </a:r>
            <a:r>
              <a:rPr lang="en-US" altLang="zh-CN" dirty="0">
                <a:hlinkClick r:id="rId2"/>
              </a:rPr>
              <a:t>setMaxMapAttempts(int)</a:t>
            </a:r>
            <a:r>
              <a:rPr lang="en-US" altLang="zh-CN" dirty="0"/>
              <a:t>/ </a:t>
            </a:r>
            <a:r>
              <a:rPr lang="en-US" altLang="zh-CN" dirty="0">
                <a:hlinkClick r:id="rId2"/>
              </a:rPr>
              <a:t>setMaxReduceAttempts(int)</a:t>
            </a:r>
            <a:r>
              <a:rPr lang="en-US" altLang="zh-CN" dirty="0"/>
              <a:t>) etc.</a:t>
            </a:r>
          </a:p>
          <a:p>
            <a:r>
              <a:rPr lang="en-US" altLang="zh-CN" dirty="0"/>
              <a:t>Of course, users can use </a:t>
            </a:r>
            <a:r>
              <a:rPr lang="en-US" altLang="zh-CN" dirty="0">
                <a:hlinkClick r:id="rId3"/>
              </a:rPr>
              <a:t>Configuration.set(String, String)</a:t>
            </a:r>
            <a:r>
              <a:rPr lang="en-US" altLang="zh-CN" dirty="0"/>
              <a:t>/ </a:t>
            </a:r>
            <a:r>
              <a:rPr lang="en-US" altLang="zh-CN" dirty="0">
                <a:hlinkClick r:id="rId3"/>
              </a:rPr>
              <a:t>Configuration.get(String)</a:t>
            </a:r>
            <a:r>
              <a:rPr lang="en-US" altLang="zh-CN" dirty="0"/>
              <a:t> to set/get arbitrary parameters needed by applications. </a:t>
            </a:r>
            <a:br>
              <a:rPr lang="en-US" altLang="zh-CN" dirty="0"/>
            </a:br>
            <a:endParaRPr lang="en-US" altLang="zh-CN" dirty="0"/>
          </a:p>
          <a:p>
            <a:endParaRPr kumimoji="1" lang="zh-CN" altLang="en-US" dirty="0"/>
          </a:p>
        </p:txBody>
      </p:sp>
      <p:sp>
        <p:nvSpPr>
          <p:cNvPr id="4" name="灯片编号占位符 3">
            <a:extLst>
              <a:ext uri="{FF2B5EF4-FFF2-40B4-BE49-F238E27FC236}">
                <a16:creationId xmlns:a16="http://schemas.microsoft.com/office/drawing/2014/main" id="{2B9AD880-3CA6-8146-976F-3921FB4AAFCA}"/>
              </a:ext>
            </a:extLst>
          </p:cNvPr>
          <p:cNvSpPr>
            <a:spLocks noGrp="1"/>
          </p:cNvSpPr>
          <p:nvPr>
            <p:ph type="sldNum" sz="quarter" idx="12"/>
          </p:nvPr>
        </p:nvSpPr>
        <p:spPr/>
        <p:txBody>
          <a:bodyPr/>
          <a:lstStyle/>
          <a:p>
            <a:fld id="{CB818ED7-1FAF-4BEC-A906-EB6564C334EB}" type="slidenum">
              <a:rPr lang="zh-CN" altLang="en-US" smtClean="0"/>
              <a:pPr/>
              <a:t>45</a:t>
            </a:fld>
            <a:endParaRPr lang="zh-CN" altLang="en-US" dirty="0"/>
          </a:p>
        </p:txBody>
      </p:sp>
    </p:spTree>
    <p:extLst>
      <p:ext uri="{BB962C8B-B14F-4D97-AF65-F5344CB8AC3E}">
        <p14:creationId xmlns:p14="http://schemas.microsoft.com/office/powerpoint/2010/main" val="6228496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6EBF2-2A82-DE42-9023-B7B9CECDFDD9}"/>
              </a:ext>
            </a:extLst>
          </p:cNvPr>
          <p:cNvSpPr>
            <a:spLocks noGrp="1"/>
          </p:cNvSpPr>
          <p:nvPr>
            <p:ph type="title"/>
          </p:nvPr>
        </p:nvSpPr>
        <p:spPr/>
        <p:txBody>
          <a:bodyPr/>
          <a:lstStyle/>
          <a:p>
            <a:r>
              <a:rPr kumimoji="1" lang="en-US" altLang="zh-CN" dirty="0"/>
              <a:t>Task Execution &amp; Environment</a:t>
            </a:r>
            <a:endParaRPr kumimoji="1" lang="zh-CN" altLang="en-US" dirty="0"/>
          </a:p>
        </p:txBody>
      </p:sp>
      <p:sp>
        <p:nvSpPr>
          <p:cNvPr id="3" name="内容占位符 2">
            <a:extLst>
              <a:ext uri="{FF2B5EF4-FFF2-40B4-BE49-F238E27FC236}">
                <a16:creationId xmlns:a16="http://schemas.microsoft.com/office/drawing/2014/main" id="{B70E2137-69D7-2A44-8E5F-15A1BEF30C3B}"/>
              </a:ext>
            </a:extLst>
          </p:cNvPr>
          <p:cNvSpPr>
            <a:spLocks noGrp="1"/>
          </p:cNvSpPr>
          <p:nvPr>
            <p:ph idx="1"/>
          </p:nvPr>
        </p:nvSpPr>
        <p:spPr/>
        <p:txBody>
          <a:bodyPr>
            <a:normAutofit/>
          </a:bodyPr>
          <a:lstStyle/>
          <a:p>
            <a:r>
              <a:rPr lang="en-US" altLang="zh-CN" dirty="0"/>
              <a:t>The </a:t>
            </a:r>
            <a:r>
              <a:rPr lang="en-US" altLang="zh-CN" dirty="0" err="1">
                <a:solidFill>
                  <a:srgbClr val="FF0000"/>
                </a:solidFill>
              </a:rPr>
              <a:t>MRAppMaster</a:t>
            </a:r>
            <a:r>
              <a:rPr lang="en-US" altLang="zh-CN" dirty="0"/>
              <a:t> executes the Mapper/Reducer </a:t>
            </a:r>
            <a:r>
              <a:rPr lang="en-US" altLang="zh-CN" i="1" dirty="0">
                <a:solidFill>
                  <a:srgbClr val="FF0000"/>
                </a:solidFill>
              </a:rPr>
              <a:t>task</a:t>
            </a:r>
            <a:r>
              <a:rPr lang="en-US" altLang="zh-CN" dirty="0"/>
              <a:t> as </a:t>
            </a:r>
            <a:r>
              <a:rPr lang="en-US" altLang="zh-CN" dirty="0">
                <a:solidFill>
                  <a:srgbClr val="FF0000"/>
                </a:solidFill>
              </a:rPr>
              <a:t>a child process in a separate </a:t>
            </a:r>
            <a:r>
              <a:rPr lang="en-US" altLang="zh-CN" dirty="0" err="1">
                <a:solidFill>
                  <a:srgbClr val="FF0000"/>
                </a:solidFill>
              </a:rPr>
              <a:t>jvm</a:t>
            </a:r>
            <a:r>
              <a:rPr lang="en-US" altLang="zh-CN" dirty="0"/>
              <a:t>.</a:t>
            </a:r>
          </a:p>
          <a:p>
            <a:pPr lvl="1"/>
            <a:r>
              <a:rPr lang="en-US" altLang="zh-CN" dirty="0"/>
              <a:t>The child-task inherits the environment of the parent </a:t>
            </a:r>
            <a:r>
              <a:rPr lang="en-US" altLang="zh-CN" dirty="0" err="1">
                <a:solidFill>
                  <a:srgbClr val="FF0000"/>
                </a:solidFill>
              </a:rPr>
              <a:t>MRAppMaster</a:t>
            </a:r>
            <a:r>
              <a:rPr lang="en-US" altLang="zh-CN" dirty="0"/>
              <a:t>. </a:t>
            </a:r>
          </a:p>
          <a:p>
            <a:pPr lvl="1"/>
            <a:r>
              <a:rPr lang="en-US" altLang="zh-CN" dirty="0"/>
              <a:t>The user can specify additional options to the </a:t>
            </a:r>
            <a:r>
              <a:rPr lang="en-US" altLang="zh-CN" dirty="0">
                <a:solidFill>
                  <a:srgbClr val="FF0000"/>
                </a:solidFill>
              </a:rPr>
              <a:t>child-</a:t>
            </a:r>
            <a:r>
              <a:rPr lang="en-US" altLang="zh-CN" dirty="0" err="1">
                <a:solidFill>
                  <a:srgbClr val="FF0000"/>
                </a:solidFill>
              </a:rPr>
              <a:t>jvm</a:t>
            </a:r>
            <a:r>
              <a:rPr lang="en-US" altLang="zh-CN" dirty="0"/>
              <a:t> via the </a:t>
            </a:r>
            <a:r>
              <a:rPr lang="en-US" altLang="zh-CN" dirty="0" err="1">
                <a:solidFill>
                  <a:srgbClr val="FF0000"/>
                </a:solidFill>
              </a:rPr>
              <a:t>mapreduce</a:t>
            </a:r>
            <a:r>
              <a:rPr lang="en-US" altLang="zh-CN" dirty="0">
                <a:solidFill>
                  <a:srgbClr val="FF0000"/>
                </a:solidFill>
              </a:rPr>
              <a:t>.{</a:t>
            </a:r>
            <a:r>
              <a:rPr lang="en-US" altLang="zh-CN" dirty="0" err="1">
                <a:solidFill>
                  <a:srgbClr val="FF0000"/>
                </a:solidFill>
              </a:rPr>
              <a:t>map|reduce</a:t>
            </a:r>
            <a:r>
              <a:rPr lang="en-US" altLang="zh-CN" dirty="0">
                <a:solidFill>
                  <a:srgbClr val="FF0000"/>
                </a:solidFill>
              </a:rPr>
              <a:t>}.</a:t>
            </a:r>
            <a:r>
              <a:rPr lang="en-US" altLang="zh-CN" dirty="0" err="1">
                <a:solidFill>
                  <a:srgbClr val="FF0000"/>
                </a:solidFill>
              </a:rPr>
              <a:t>java.opts</a:t>
            </a:r>
            <a:r>
              <a:rPr lang="en-US" altLang="zh-CN" dirty="0">
                <a:solidFill>
                  <a:srgbClr val="FF0000"/>
                </a:solidFill>
              </a:rPr>
              <a:t> </a:t>
            </a:r>
            <a:r>
              <a:rPr lang="en-US" altLang="zh-CN" dirty="0"/>
              <a:t>and configuration parameter in the Job </a:t>
            </a:r>
          </a:p>
          <a:p>
            <a:pPr lvl="2"/>
            <a:r>
              <a:rPr lang="en-US" altLang="zh-CN" dirty="0"/>
              <a:t>such as non-standard paths for the run-time linker to search shared libraries via </a:t>
            </a:r>
            <a:r>
              <a:rPr lang="en-US" altLang="zh-CN" dirty="0">
                <a:solidFill>
                  <a:srgbClr val="FF0000"/>
                </a:solidFill>
              </a:rPr>
              <a:t>-</a:t>
            </a:r>
            <a:r>
              <a:rPr lang="en-US" altLang="zh-CN" dirty="0" err="1">
                <a:solidFill>
                  <a:srgbClr val="FF0000"/>
                </a:solidFill>
              </a:rPr>
              <a:t>Djava.library.path</a:t>
            </a:r>
            <a:r>
              <a:rPr lang="en-US" altLang="zh-CN" dirty="0">
                <a:solidFill>
                  <a:srgbClr val="FF0000"/>
                </a:solidFill>
              </a:rPr>
              <a:t>=&lt;&gt;</a:t>
            </a:r>
            <a:r>
              <a:rPr lang="en-US" altLang="zh-CN" dirty="0"/>
              <a:t> etc. </a:t>
            </a:r>
          </a:p>
          <a:p>
            <a:pPr lvl="1"/>
            <a:r>
              <a:rPr lang="en-US" altLang="zh-CN" dirty="0"/>
              <a:t>If the </a:t>
            </a:r>
            <a:r>
              <a:rPr lang="en-US" altLang="zh-CN" dirty="0" err="1"/>
              <a:t>mapreduce</a:t>
            </a:r>
            <a:r>
              <a:rPr lang="en-US" altLang="zh-CN" dirty="0"/>
              <a:t>.{</a:t>
            </a:r>
            <a:r>
              <a:rPr lang="en-US" altLang="zh-CN" dirty="0" err="1"/>
              <a:t>map|reduce</a:t>
            </a:r>
            <a:r>
              <a:rPr lang="en-US" altLang="zh-CN" dirty="0"/>
              <a:t>}.</a:t>
            </a:r>
            <a:r>
              <a:rPr lang="en-US" altLang="zh-CN" dirty="0" err="1"/>
              <a:t>java.opts</a:t>
            </a:r>
            <a:r>
              <a:rPr lang="en-US" altLang="zh-CN" dirty="0"/>
              <a:t> parameters contains the symbol </a:t>
            </a:r>
            <a:r>
              <a:rPr lang="en-US" altLang="zh-CN" i="1" dirty="0">
                <a:solidFill>
                  <a:srgbClr val="FF0000"/>
                </a:solidFill>
              </a:rPr>
              <a:t>@</a:t>
            </a:r>
            <a:r>
              <a:rPr lang="en-US" altLang="zh-CN" i="1" dirty="0" err="1">
                <a:solidFill>
                  <a:srgbClr val="FF0000"/>
                </a:solidFill>
              </a:rPr>
              <a:t>taskid</a:t>
            </a:r>
            <a:r>
              <a:rPr lang="en-US" altLang="zh-CN" i="1" dirty="0">
                <a:solidFill>
                  <a:srgbClr val="FF0000"/>
                </a:solidFill>
              </a:rPr>
              <a:t>@</a:t>
            </a:r>
            <a:r>
              <a:rPr lang="en-US" altLang="zh-CN" dirty="0">
                <a:solidFill>
                  <a:srgbClr val="FF0000"/>
                </a:solidFill>
              </a:rPr>
              <a:t> </a:t>
            </a:r>
            <a:r>
              <a:rPr lang="en-US" altLang="zh-CN" dirty="0"/>
              <a:t>it is interpolated with value of </a:t>
            </a:r>
            <a:r>
              <a:rPr lang="en-US" altLang="zh-CN" dirty="0" err="1">
                <a:solidFill>
                  <a:srgbClr val="FF0000"/>
                </a:solidFill>
              </a:rPr>
              <a:t>taskid</a:t>
            </a:r>
            <a:r>
              <a:rPr lang="en-US" altLang="zh-CN" dirty="0"/>
              <a:t> of the MapReduce task.</a:t>
            </a:r>
          </a:p>
          <a:p>
            <a:pPr marL="0" indent="0">
              <a:buNone/>
            </a:pPr>
            <a:endParaRPr kumimoji="1" lang="zh-CN" altLang="en-US" dirty="0"/>
          </a:p>
        </p:txBody>
      </p:sp>
      <p:sp>
        <p:nvSpPr>
          <p:cNvPr id="4" name="灯片编号占位符 3">
            <a:extLst>
              <a:ext uri="{FF2B5EF4-FFF2-40B4-BE49-F238E27FC236}">
                <a16:creationId xmlns:a16="http://schemas.microsoft.com/office/drawing/2014/main" id="{D97A41E1-83F8-F147-85CD-40BC2F274505}"/>
              </a:ext>
            </a:extLst>
          </p:cNvPr>
          <p:cNvSpPr>
            <a:spLocks noGrp="1"/>
          </p:cNvSpPr>
          <p:nvPr>
            <p:ph type="sldNum" sz="quarter" idx="12"/>
          </p:nvPr>
        </p:nvSpPr>
        <p:spPr/>
        <p:txBody>
          <a:bodyPr/>
          <a:lstStyle/>
          <a:p>
            <a:fld id="{CB818ED7-1FAF-4BEC-A906-EB6564C334EB}" type="slidenum">
              <a:rPr lang="zh-CN" altLang="en-US" smtClean="0"/>
              <a:pPr/>
              <a:t>46</a:t>
            </a:fld>
            <a:endParaRPr lang="zh-CN" altLang="en-US" dirty="0"/>
          </a:p>
        </p:txBody>
      </p:sp>
    </p:spTree>
    <p:extLst>
      <p:ext uri="{BB962C8B-B14F-4D97-AF65-F5344CB8AC3E}">
        <p14:creationId xmlns:p14="http://schemas.microsoft.com/office/powerpoint/2010/main" val="35596190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6EBF2-2A82-DE42-9023-B7B9CECDFDD9}"/>
              </a:ext>
            </a:extLst>
          </p:cNvPr>
          <p:cNvSpPr>
            <a:spLocks noGrp="1"/>
          </p:cNvSpPr>
          <p:nvPr>
            <p:ph type="title"/>
          </p:nvPr>
        </p:nvSpPr>
        <p:spPr/>
        <p:txBody>
          <a:bodyPr/>
          <a:lstStyle/>
          <a:p>
            <a:r>
              <a:rPr kumimoji="1" lang="en-US" altLang="zh-CN" dirty="0"/>
              <a:t>Task Execution &amp; Environment</a:t>
            </a:r>
            <a:endParaRPr kumimoji="1" lang="zh-CN" altLang="en-US" dirty="0"/>
          </a:p>
        </p:txBody>
      </p:sp>
      <p:sp>
        <p:nvSpPr>
          <p:cNvPr id="3" name="内容占位符 2">
            <a:extLst>
              <a:ext uri="{FF2B5EF4-FFF2-40B4-BE49-F238E27FC236}">
                <a16:creationId xmlns:a16="http://schemas.microsoft.com/office/drawing/2014/main" id="{B70E2137-69D7-2A44-8E5F-15A1BEF30C3B}"/>
              </a:ext>
            </a:extLst>
          </p:cNvPr>
          <p:cNvSpPr>
            <a:spLocks noGrp="1"/>
          </p:cNvSpPr>
          <p:nvPr>
            <p:ph idx="1"/>
          </p:nvPr>
        </p:nvSpPr>
        <p:spPr/>
        <p:txBody>
          <a:bodyPr>
            <a:normAutofit/>
          </a:bodyPr>
          <a:lstStyle/>
          <a:p>
            <a:r>
              <a:rPr lang="en-US" altLang="zh-CN" dirty="0"/>
              <a:t>Here is an example </a:t>
            </a:r>
          </a:p>
          <a:p>
            <a:pPr lvl="1"/>
            <a:r>
              <a:rPr lang="en-US" altLang="zh-CN" dirty="0"/>
              <a:t>showing </a:t>
            </a:r>
            <a:r>
              <a:rPr lang="en-US" altLang="zh-CN" dirty="0" err="1"/>
              <a:t>jvm</a:t>
            </a:r>
            <a:r>
              <a:rPr lang="en-US" altLang="zh-CN" dirty="0"/>
              <a:t> GC logging, </a:t>
            </a:r>
          </a:p>
          <a:p>
            <a:pPr lvl="1"/>
            <a:r>
              <a:rPr lang="en-US" altLang="zh-CN" dirty="0"/>
              <a:t>and start of a </a:t>
            </a:r>
            <a:r>
              <a:rPr lang="en-US" altLang="zh-CN" dirty="0" err="1"/>
              <a:t>passwordless</a:t>
            </a:r>
            <a:r>
              <a:rPr lang="en-US" altLang="zh-CN" dirty="0"/>
              <a:t> JVM JMX agent so that it can connect with </a:t>
            </a:r>
            <a:r>
              <a:rPr lang="en-US" altLang="zh-CN" dirty="0" err="1"/>
              <a:t>jconsole</a:t>
            </a:r>
            <a:r>
              <a:rPr lang="en-US" altLang="zh-CN" dirty="0"/>
              <a:t> and watch child memory, threads and get thread dumps. </a:t>
            </a:r>
          </a:p>
          <a:p>
            <a:pPr lvl="1"/>
            <a:r>
              <a:rPr lang="en-US" altLang="zh-CN" dirty="0"/>
              <a:t>It also sets the maximum heap-size of the map and reduce child </a:t>
            </a:r>
            <a:r>
              <a:rPr lang="en-US" altLang="zh-CN" dirty="0" err="1"/>
              <a:t>jvm</a:t>
            </a:r>
            <a:r>
              <a:rPr lang="en-US" altLang="zh-CN" dirty="0"/>
              <a:t> to 512MB &amp; 1024MB respectively. </a:t>
            </a:r>
          </a:p>
          <a:p>
            <a:pPr lvl="1"/>
            <a:r>
              <a:rPr lang="en-US" altLang="zh-CN" dirty="0"/>
              <a:t>It also adds an additional path to the </a:t>
            </a:r>
            <a:r>
              <a:rPr lang="en-US" altLang="zh-CN" dirty="0" err="1"/>
              <a:t>java.library.path</a:t>
            </a:r>
            <a:r>
              <a:rPr lang="en-US" altLang="zh-CN" dirty="0"/>
              <a:t> of the child-</a:t>
            </a:r>
            <a:r>
              <a:rPr lang="en-US" altLang="zh-CN" dirty="0" err="1"/>
              <a:t>jvm</a:t>
            </a:r>
            <a:r>
              <a:rPr lang="en-US" altLang="zh-CN" dirty="0"/>
              <a:t>.</a:t>
            </a:r>
            <a:br>
              <a:rPr lang="en-US" altLang="zh-CN" dirty="0"/>
            </a:br>
            <a:endParaRPr lang="en-US" altLang="zh-CN" dirty="0"/>
          </a:p>
          <a:p>
            <a:endParaRPr kumimoji="1" lang="zh-CN" altLang="en-US" dirty="0"/>
          </a:p>
        </p:txBody>
      </p:sp>
      <p:sp>
        <p:nvSpPr>
          <p:cNvPr id="4" name="灯片编号占位符 3">
            <a:extLst>
              <a:ext uri="{FF2B5EF4-FFF2-40B4-BE49-F238E27FC236}">
                <a16:creationId xmlns:a16="http://schemas.microsoft.com/office/drawing/2014/main" id="{D97A41E1-83F8-F147-85CD-40BC2F274505}"/>
              </a:ext>
            </a:extLst>
          </p:cNvPr>
          <p:cNvSpPr>
            <a:spLocks noGrp="1"/>
          </p:cNvSpPr>
          <p:nvPr>
            <p:ph type="sldNum" sz="quarter" idx="12"/>
          </p:nvPr>
        </p:nvSpPr>
        <p:spPr/>
        <p:txBody>
          <a:bodyPr/>
          <a:lstStyle/>
          <a:p>
            <a:fld id="{CB818ED7-1FAF-4BEC-A906-EB6564C334EB}" type="slidenum">
              <a:rPr lang="zh-CN" altLang="en-US" smtClean="0"/>
              <a:pPr/>
              <a:t>47</a:t>
            </a:fld>
            <a:endParaRPr lang="zh-CN" altLang="en-US" dirty="0"/>
          </a:p>
        </p:txBody>
      </p:sp>
      <p:pic>
        <p:nvPicPr>
          <p:cNvPr id="5" name="图片 4">
            <a:extLst>
              <a:ext uri="{FF2B5EF4-FFF2-40B4-BE49-F238E27FC236}">
                <a16:creationId xmlns:a16="http://schemas.microsoft.com/office/drawing/2014/main" id="{BF055DA3-E61E-1049-9AC1-78A7C8254776}"/>
              </a:ext>
            </a:extLst>
          </p:cNvPr>
          <p:cNvPicPr>
            <a:picLocks noChangeAspect="1"/>
          </p:cNvPicPr>
          <p:nvPr/>
        </p:nvPicPr>
        <p:blipFill>
          <a:blip r:embed="rId2"/>
          <a:stretch>
            <a:fillRect/>
          </a:stretch>
        </p:blipFill>
        <p:spPr>
          <a:xfrm>
            <a:off x="1143000" y="2971492"/>
            <a:ext cx="6858000" cy="2172008"/>
          </a:xfrm>
          <a:prstGeom prst="rect">
            <a:avLst/>
          </a:prstGeom>
        </p:spPr>
      </p:pic>
    </p:spTree>
    <p:extLst>
      <p:ext uri="{BB962C8B-B14F-4D97-AF65-F5344CB8AC3E}">
        <p14:creationId xmlns:p14="http://schemas.microsoft.com/office/powerpoint/2010/main" val="1136570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06EF4-03DD-E84C-B655-1625612BFFCE}"/>
              </a:ext>
            </a:extLst>
          </p:cNvPr>
          <p:cNvSpPr>
            <a:spLocks noGrp="1"/>
          </p:cNvSpPr>
          <p:nvPr>
            <p:ph type="title"/>
          </p:nvPr>
        </p:nvSpPr>
        <p:spPr/>
        <p:txBody>
          <a:bodyPr/>
          <a:lstStyle/>
          <a:p>
            <a:r>
              <a:rPr kumimoji="1" lang="en-US" altLang="zh-CN" dirty="0"/>
              <a:t>Map</a:t>
            </a:r>
            <a:r>
              <a:rPr kumimoji="1" lang="zh-CN" altLang="en-US" dirty="0"/>
              <a:t> </a:t>
            </a:r>
            <a:r>
              <a:rPr kumimoji="1" lang="en-US" altLang="zh-CN" dirty="0"/>
              <a:t>Parameters</a:t>
            </a:r>
            <a:endParaRPr kumimoji="1" lang="zh-CN" altLang="en-US" dirty="0"/>
          </a:p>
        </p:txBody>
      </p:sp>
      <p:sp>
        <p:nvSpPr>
          <p:cNvPr id="3" name="内容占位符 2">
            <a:extLst>
              <a:ext uri="{FF2B5EF4-FFF2-40B4-BE49-F238E27FC236}">
                <a16:creationId xmlns:a16="http://schemas.microsoft.com/office/drawing/2014/main" id="{EB69EFF6-6843-EF47-AFF4-DA2AF199841F}"/>
              </a:ext>
            </a:extLst>
          </p:cNvPr>
          <p:cNvSpPr>
            <a:spLocks noGrp="1"/>
          </p:cNvSpPr>
          <p:nvPr>
            <p:ph idx="1"/>
          </p:nvPr>
        </p:nvSpPr>
        <p:spPr/>
        <p:txBody>
          <a:bodyPr>
            <a:normAutofit/>
          </a:bodyPr>
          <a:lstStyle/>
          <a:p>
            <a:r>
              <a:rPr lang="en-US" altLang="zh-CN" dirty="0"/>
              <a:t>A record emitted from a map will be serialized into a </a:t>
            </a:r>
            <a:r>
              <a:rPr lang="en-US" altLang="zh-CN" dirty="0">
                <a:solidFill>
                  <a:srgbClr val="FF0000"/>
                </a:solidFill>
              </a:rPr>
              <a:t>buffer</a:t>
            </a:r>
            <a:r>
              <a:rPr lang="en-US" altLang="zh-CN" dirty="0"/>
              <a:t> and metadata will be stored into accounting buffers. </a:t>
            </a:r>
          </a:p>
          <a:p>
            <a:pPr lvl="1"/>
            <a:r>
              <a:rPr lang="en-US" altLang="zh-CN" dirty="0"/>
              <a:t>When either the serialization buffer or the metadata exceed a threshold, the contents of the buffers will be sorted and written to </a:t>
            </a:r>
            <a:r>
              <a:rPr lang="en-US" altLang="zh-CN" dirty="0">
                <a:solidFill>
                  <a:srgbClr val="FF0000"/>
                </a:solidFill>
              </a:rPr>
              <a:t>disk</a:t>
            </a:r>
            <a:r>
              <a:rPr lang="en-US" altLang="zh-CN" dirty="0"/>
              <a:t> in the background while the map continues to output records. </a:t>
            </a:r>
          </a:p>
          <a:p>
            <a:pPr lvl="1"/>
            <a:r>
              <a:rPr lang="en-US" altLang="zh-CN" dirty="0"/>
              <a:t>If either buffer fills completely while the spill is in progress, the map thread will </a:t>
            </a:r>
            <a:r>
              <a:rPr lang="en-US" altLang="zh-CN" dirty="0">
                <a:solidFill>
                  <a:srgbClr val="FF0000"/>
                </a:solidFill>
              </a:rPr>
              <a:t>block</a:t>
            </a:r>
            <a:r>
              <a:rPr lang="en-US" altLang="zh-CN" dirty="0"/>
              <a:t>. </a:t>
            </a:r>
          </a:p>
          <a:p>
            <a:pPr lvl="1"/>
            <a:r>
              <a:rPr lang="en-US" altLang="zh-CN" dirty="0"/>
              <a:t>When the map is finished, any remaining records are written to disk and all on-disk segments are merged into </a:t>
            </a:r>
            <a:r>
              <a:rPr lang="en-US" altLang="zh-CN" dirty="0">
                <a:solidFill>
                  <a:srgbClr val="FF0000"/>
                </a:solidFill>
              </a:rPr>
              <a:t>a single file</a:t>
            </a:r>
            <a:r>
              <a:rPr lang="en-US" altLang="zh-CN" dirty="0"/>
              <a:t>. </a:t>
            </a:r>
          </a:p>
          <a:p>
            <a:pPr lvl="1"/>
            <a:r>
              <a:rPr lang="en-US" altLang="zh-CN" dirty="0"/>
              <a:t>Minimizing the number of spills to disk can decrease map time, but a larger buffer also decreases the memory available to the mapper.</a:t>
            </a:r>
          </a:p>
          <a:p>
            <a:pPr lvl="1"/>
            <a:endParaRPr lang="en-US" altLang="zh-CN" dirty="0"/>
          </a:p>
          <a:p>
            <a:pPr lvl="1"/>
            <a:endParaRPr lang="en-US" altLang="zh-CN" dirty="0"/>
          </a:p>
          <a:p>
            <a:pPr marL="342900" lvl="1" indent="0">
              <a:buNone/>
            </a:pPr>
            <a:br>
              <a:rPr lang="en-US" altLang="zh-CN" dirty="0"/>
            </a:br>
            <a:endParaRPr kumimoji="1" lang="zh-CN" altLang="en-US" dirty="0"/>
          </a:p>
        </p:txBody>
      </p:sp>
      <p:sp>
        <p:nvSpPr>
          <p:cNvPr id="4" name="灯片编号占位符 3">
            <a:extLst>
              <a:ext uri="{FF2B5EF4-FFF2-40B4-BE49-F238E27FC236}">
                <a16:creationId xmlns:a16="http://schemas.microsoft.com/office/drawing/2014/main" id="{4B44CA38-61B3-6348-84F5-FDF2F738CA95}"/>
              </a:ext>
            </a:extLst>
          </p:cNvPr>
          <p:cNvSpPr>
            <a:spLocks noGrp="1"/>
          </p:cNvSpPr>
          <p:nvPr>
            <p:ph type="sldNum" sz="quarter" idx="12"/>
          </p:nvPr>
        </p:nvSpPr>
        <p:spPr/>
        <p:txBody>
          <a:bodyPr/>
          <a:lstStyle/>
          <a:p>
            <a:fld id="{CB818ED7-1FAF-4BEC-A906-EB6564C334EB}" type="slidenum">
              <a:rPr lang="zh-CN" altLang="en-US" smtClean="0"/>
              <a:pPr/>
              <a:t>48</a:t>
            </a:fld>
            <a:endParaRPr lang="zh-CN" altLang="en-US" dirty="0"/>
          </a:p>
        </p:txBody>
      </p:sp>
      <p:graphicFrame>
        <p:nvGraphicFramePr>
          <p:cNvPr id="7" name="表格 6">
            <a:extLst>
              <a:ext uri="{FF2B5EF4-FFF2-40B4-BE49-F238E27FC236}">
                <a16:creationId xmlns:a16="http://schemas.microsoft.com/office/drawing/2014/main" id="{87178835-3ADB-AD43-8A5A-FA02C46DFA0E}"/>
              </a:ext>
            </a:extLst>
          </p:cNvPr>
          <p:cNvGraphicFramePr>
            <a:graphicFrameLocks noGrp="1"/>
          </p:cNvGraphicFramePr>
          <p:nvPr>
            <p:extLst>
              <p:ext uri="{D42A27DB-BD31-4B8C-83A1-F6EECF244321}">
                <p14:modId xmlns:p14="http://schemas.microsoft.com/office/powerpoint/2010/main" val="2039960979"/>
              </p:ext>
            </p:extLst>
          </p:nvPr>
        </p:nvGraphicFramePr>
        <p:xfrm>
          <a:off x="1196578" y="3400749"/>
          <a:ext cx="6750843" cy="1385248"/>
        </p:xfrm>
        <a:graphic>
          <a:graphicData uri="http://schemas.openxmlformats.org/drawingml/2006/table">
            <a:tbl>
              <a:tblPr/>
              <a:tblGrid>
                <a:gridCol w="2250281">
                  <a:extLst>
                    <a:ext uri="{9D8B030D-6E8A-4147-A177-3AD203B41FA5}">
                      <a16:colId xmlns:a16="http://schemas.microsoft.com/office/drawing/2014/main" val="2057049950"/>
                    </a:ext>
                  </a:extLst>
                </a:gridCol>
                <a:gridCol w="412359">
                  <a:extLst>
                    <a:ext uri="{9D8B030D-6E8A-4147-A177-3AD203B41FA5}">
                      <a16:colId xmlns:a16="http://schemas.microsoft.com/office/drawing/2014/main" val="3542074585"/>
                    </a:ext>
                  </a:extLst>
                </a:gridCol>
                <a:gridCol w="4088203">
                  <a:extLst>
                    <a:ext uri="{9D8B030D-6E8A-4147-A177-3AD203B41FA5}">
                      <a16:colId xmlns:a16="http://schemas.microsoft.com/office/drawing/2014/main" val="2235615850"/>
                    </a:ext>
                  </a:extLst>
                </a:gridCol>
              </a:tblGrid>
              <a:tr h="168935">
                <a:tc>
                  <a:txBody>
                    <a:bodyPr/>
                    <a:lstStyle/>
                    <a:p>
                      <a:pPr algn="l" fontAlgn="t"/>
                      <a:r>
                        <a:rPr lang="en-US" sz="1000" b="1">
                          <a:solidFill>
                            <a:srgbClr val="FFFFFF"/>
                          </a:solidFill>
                          <a:effectLst/>
                        </a:rPr>
                        <a:t>Name </a:t>
                      </a:r>
                    </a:p>
                  </a:txBody>
                  <a:tcPr marL="20344" marR="20344" marT="10172" marB="10172">
                    <a:lnL>
                      <a:noFill/>
                    </a:lnL>
                    <a:lnR>
                      <a:noFill/>
                    </a:lnR>
                    <a:lnT>
                      <a:noFill/>
                    </a:lnT>
                    <a:lnB>
                      <a:noFill/>
                    </a:lnB>
                    <a:solidFill>
                      <a:srgbClr val="BBBBBB"/>
                    </a:solidFill>
                  </a:tcPr>
                </a:tc>
                <a:tc>
                  <a:txBody>
                    <a:bodyPr/>
                    <a:lstStyle/>
                    <a:p>
                      <a:pPr algn="l" fontAlgn="t"/>
                      <a:r>
                        <a:rPr lang="en-US" sz="1000" b="1">
                          <a:solidFill>
                            <a:srgbClr val="FFFFFF"/>
                          </a:solidFill>
                          <a:effectLst/>
                        </a:rPr>
                        <a:t>Type </a:t>
                      </a:r>
                    </a:p>
                  </a:txBody>
                  <a:tcPr marL="20344" marR="20344" marT="10172" marB="10172">
                    <a:lnL>
                      <a:noFill/>
                    </a:lnL>
                    <a:lnR>
                      <a:noFill/>
                    </a:lnR>
                    <a:lnT>
                      <a:noFill/>
                    </a:lnT>
                    <a:lnB>
                      <a:noFill/>
                    </a:lnB>
                    <a:solidFill>
                      <a:srgbClr val="BBBBBB"/>
                    </a:solidFill>
                  </a:tcPr>
                </a:tc>
                <a:tc>
                  <a:txBody>
                    <a:bodyPr/>
                    <a:lstStyle/>
                    <a:p>
                      <a:pPr algn="l" fontAlgn="t"/>
                      <a:r>
                        <a:rPr lang="en-US" sz="1000" b="1" dirty="0">
                          <a:solidFill>
                            <a:srgbClr val="FFFFFF"/>
                          </a:solidFill>
                          <a:effectLst/>
                        </a:rPr>
                        <a:t>Description </a:t>
                      </a:r>
                    </a:p>
                  </a:txBody>
                  <a:tcPr marL="20344" marR="20344" marT="10172" marB="10172">
                    <a:lnL>
                      <a:noFill/>
                    </a:lnL>
                    <a:lnR>
                      <a:noFill/>
                    </a:lnR>
                    <a:lnT>
                      <a:noFill/>
                    </a:lnT>
                    <a:lnB>
                      <a:noFill/>
                    </a:lnB>
                    <a:solidFill>
                      <a:srgbClr val="BBBBBB"/>
                    </a:solidFill>
                  </a:tcPr>
                </a:tc>
                <a:extLst>
                  <a:ext uri="{0D108BD9-81ED-4DB2-BD59-A6C34878D82A}">
                    <a16:rowId xmlns:a16="http://schemas.microsoft.com/office/drawing/2014/main" val="663647068"/>
                  </a:ext>
                </a:extLst>
              </a:tr>
              <a:tr h="606252">
                <a:tc>
                  <a:txBody>
                    <a:bodyPr/>
                    <a:lstStyle/>
                    <a:p>
                      <a:pPr algn="l" fontAlgn="t"/>
                      <a:r>
                        <a:rPr lang="en-US" sz="1000" dirty="0" err="1">
                          <a:solidFill>
                            <a:srgbClr val="333333"/>
                          </a:solidFill>
                          <a:effectLst/>
                          <a:latin typeface="Verdana" panose="020B0604030504040204" pitchFamily="34" charset="0"/>
                        </a:rPr>
                        <a:t>mapreduce.task.io.sort.mb</a:t>
                      </a:r>
                      <a:r>
                        <a:rPr lang="en-US" sz="1000" dirty="0">
                          <a:solidFill>
                            <a:srgbClr val="333333"/>
                          </a:solidFill>
                          <a:effectLst/>
                          <a:latin typeface="Verdana" panose="020B0604030504040204" pitchFamily="34" charset="0"/>
                        </a:rPr>
                        <a:t> </a:t>
                      </a:r>
                    </a:p>
                  </a:txBody>
                  <a:tcPr marL="20344" marR="20344" marT="10172" marB="10172">
                    <a:lnL>
                      <a:noFill/>
                    </a:lnL>
                    <a:lnR>
                      <a:noFill/>
                    </a:lnR>
                    <a:lnT>
                      <a:noFill/>
                    </a:lnT>
                    <a:lnB>
                      <a:noFill/>
                    </a:lnB>
                    <a:solidFill>
                      <a:srgbClr val="EEEEEE"/>
                    </a:solidFill>
                  </a:tcPr>
                </a:tc>
                <a:tc>
                  <a:txBody>
                    <a:bodyPr/>
                    <a:lstStyle/>
                    <a:p>
                      <a:pPr algn="l" fontAlgn="t"/>
                      <a:r>
                        <a:rPr lang="en-US" sz="1000">
                          <a:solidFill>
                            <a:srgbClr val="333333"/>
                          </a:solidFill>
                          <a:effectLst/>
                          <a:latin typeface="Verdana" panose="020B0604030504040204" pitchFamily="34" charset="0"/>
                        </a:rPr>
                        <a:t>int </a:t>
                      </a:r>
                    </a:p>
                  </a:txBody>
                  <a:tcPr marL="20344" marR="20344" marT="10172" marB="10172">
                    <a:lnL>
                      <a:noFill/>
                    </a:lnL>
                    <a:lnR>
                      <a:noFill/>
                    </a:lnR>
                    <a:lnT>
                      <a:noFill/>
                    </a:lnT>
                    <a:lnB>
                      <a:noFill/>
                    </a:lnB>
                    <a:solidFill>
                      <a:srgbClr val="EEEEEE"/>
                    </a:solidFill>
                  </a:tcPr>
                </a:tc>
                <a:tc>
                  <a:txBody>
                    <a:bodyPr/>
                    <a:lstStyle/>
                    <a:p>
                      <a:pPr algn="l" fontAlgn="t"/>
                      <a:r>
                        <a:rPr lang="en-US" sz="1000" dirty="0">
                          <a:solidFill>
                            <a:srgbClr val="333333"/>
                          </a:solidFill>
                          <a:effectLst/>
                          <a:latin typeface="Verdana" panose="020B0604030504040204" pitchFamily="34" charset="0"/>
                        </a:rPr>
                        <a:t>The cumulative size of the serialization and accounting buffers storing records emitted from the map, in megabytes. </a:t>
                      </a:r>
                    </a:p>
                  </a:txBody>
                  <a:tcPr marL="20344" marR="20344" marT="10172" marB="10172">
                    <a:lnL>
                      <a:noFill/>
                    </a:lnL>
                    <a:lnR>
                      <a:noFill/>
                    </a:lnR>
                    <a:lnT>
                      <a:noFill/>
                    </a:lnT>
                    <a:lnB>
                      <a:noFill/>
                    </a:lnB>
                    <a:solidFill>
                      <a:srgbClr val="EEEEEE"/>
                    </a:solidFill>
                  </a:tcPr>
                </a:tc>
                <a:extLst>
                  <a:ext uri="{0D108BD9-81ED-4DB2-BD59-A6C34878D82A}">
                    <a16:rowId xmlns:a16="http://schemas.microsoft.com/office/drawing/2014/main" val="595557292"/>
                  </a:ext>
                </a:extLst>
              </a:tr>
              <a:tr h="606252">
                <a:tc>
                  <a:txBody>
                    <a:bodyPr/>
                    <a:lstStyle/>
                    <a:p>
                      <a:pPr algn="l" fontAlgn="t"/>
                      <a:r>
                        <a:rPr lang="en-US" sz="1000" dirty="0" err="1">
                          <a:solidFill>
                            <a:srgbClr val="333333"/>
                          </a:solidFill>
                          <a:effectLst/>
                          <a:latin typeface="Verdana" panose="020B0604030504040204" pitchFamily="34" charset="0"/>
                        </a:rPr>
                        <a:t>mapreduce.map.sort.spill.percent</a:t>
                      </a:r>
                      <a:r>
                        <a:rPr lang="en-US" sz="1000" dirty="0">
                          <a:solidFill>
                            <a:srgbClr val="333333"/>
                          </a:solidFill>
                          <a:effectLst/>
                          <a:latin typeface="Verdana" panose="020B0604030504040204" pitchFamily="34" charset="0"/>
                        </a:rPr>
                        <a:t> </a:t>
                      </a:r>
                    </a:p>
                  </a:txBody>
                  <a:tcPr marL="20344" marR="20344" marT="10172" marB="10172">
                    <a:lnL>
                      <a:noFill/>
                    </a:lnL>
                    <a:lnR>
                      <a:noFill/>
                    </a:lnR>
                    <a:lnT>
                      <a:noFill/>
                    </a:lnT>
                    <a:lnB>
                      <a:noFill/>
                    </a:lnB>
                    <a:solidFill>
                      <a:srgbClr val="DDDDDD"/>
                    </a:solidFill>
                  </a:tcPr>
                </a:tc>
                <a:tc>
                  <a:txBody>
                    <a:bodyPr/>
                    <a:lstStyle/>
                    <a:p>
                      <a:pPr algn="l" fontAlgn="t"/>
                      <a:r>
                        <a:rPr lang="en-US" sz="1000">
                          <a:solidFill>
                            <a:srgbClr val="333333"/>
                          </a:solidFill>
                          <a:effectLst/>
                          <a:latin typeface="Verdana" panose="020B0604030504040204" pitchFamily="34" charset="0"/>
                        </a:rPr>
                        <a:t>float </a:t>
                      </a:r>
                    </a:p>
                  </a:txBody>
                  <a:tcPr marL="20344" marR="20344" marT="10172" marB="10172">
                    <a:lnL>
                      <a:noFill/>
                    </a:lnL>
                    <a:lnR>
                      <a:noFill/>
                    </a:lnR>
                    <a:lnT>
                      <a:noFill/>
                    </a:lnT>
                    <a:lnB>
                      <a:noFill/>
                    </a:lnB>
                    <a:solidFill>
                      <a:srgbClr val="DDDDDD"/>
                    </a:solidFill>
                  </a:tcPr>
                </a:tc>
                <a:tc>
                  <a:txBody>
                    <a:bodyPr/>
                    <a:lstStyle/>
                    <a:p>
                      <a:pPr algn="l" fontAlgn="t"/>
                      <a:r>
                        <a:rPr lang="en-US" sz="1000" dirty="0">
                          <a:solidFill>
                            <a:srgbClr val="333333"/>
                          </a:solidFill>
                          <a:effectLst/>
                          <a:latin typeface="Verdana" panose="020B0604030504040204" pitchFamily="34" charset="0"/>
                        </a:rPr>
                        <a:t>The soft limit in the serialization buffer. Once reached, a thread will begin to spill the contents to disk in the background. </a:t>
                      </a:r>
                    </a:p>
                  </a:txBody>
                  <a:tcPr marL="20344" marR="20344" marT="10172" marB="10172">
                    <a:lnL>
                      <a:noFill/>
                    </a:lnL>
                    <a:lnR>
                      <a:noFill/>
                    </a:lnR>
                    <a:lnT>
                      <a:noFill/>
                    </a:lnT>
                    <a:lnB>
                      <a:noFill/>
                    </a:lnB>
                    <a:solidFill>
                      <a:srgbClr val="DDDDDD"/>
                    </a:solidFill>
                  </a:tcPr>
                </a:tc>
                <a:extLst>
                  <a:ext uri="{0D108BD9-81ED-4DB2-BD59-A6C34878D82A}">
                    <a16:rowId xmlns:a16="http://schemas.microsoft.com/office/drawing/2014/main" val="2180647667"/>
                  </a:ext>
                </a:extLst>
              </a:tr>
            </a:tbl>
          </a:graphicData>
        </a:graphic>
      </p:graphicFrame>
      <p:sp>
        <p:nvSpPr>
          <p:cNvPr id="8" name="Rectangle 2">
            <a:extLst>
              <a:ext uri="{FF2B5EF4-FFF2-40B4-BE49-F238E27FC236}">
                <a16:creationId xmlns:a16="http://schemas.microsoft.com/office/drawing/2014/main" id="{A54F0D50-8B88-D041-9520-408C126381F5}"/>
              </a:ext>
            </a:extLst>
          </p:cNvPr>
          <p:cNvSpPr>
            <a:spLocks noChangeArrowheads="1"/>
          </p:cNvSpPr>
          <p:nvPr/>
        </p:nvSpPr>
        <p:spPr bwMode="auto">
          <a:xfrm>
            <a:off x="1325155" y="3031731"/>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br>
              <a:rPr lang="zh-CN" altLang="zh-CN" sz="1350">
                <a:latin typeface="Arial" panose="020B0604020202020204" pitchFamily="34" charset="0"/>
              </a:rPr>
            </a:br>
            <a:endParaRPr lang="zh-CN" altLang="zh-CN" sz="1350">
              <a:latin typeface="Arial" panose="020B0604020202020204" pitchFamily="34" charset="0"/>
            </a:endParaRPr>
          </a:p>
        </p:txBody>
      </p:sp>
    </p:spTree>
    <p:extLst>
      <p:ext uri="{BB962C8B-B14F-4D97-AF65-F5344CB8AC3E}">
        <p14:creationId xmlns:p14="http://schemas.microsoft.com/office/powerpoint/2010/main" val="18161696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015ACF-A6A1-6846-B355-05FBBF1E45AA}"/>
              </a:ext>
            </a:extLst>
          </p:cNvPr>
          <p:cNvSpPr>
            <a:spLocks noGrp="1"/>
          </p:cNvSpPr>
          <p:nvPr>
            <p:ph type="title"/>
          </p:nvPr>
        </p:nvSpPr>
        <p:spPr/>
        <p:txBody>
          <a:bodyPr/>
          <a:lstStyle/>
          <a:p>
            <a:r>
              <a:rPr kumimoji="1" lang="en-US" altLang="zh-CN" dirty="0"/>
              <a:t>Shuffle/Reduce Parameters</a:t>
            </a:r>
            <a:endParaRPr kumimoji="1" lang="zh-CN" altLang="en-US" dirty="0"/>
          </a:p>
        </p:txBody>
      </p:sp>
      <p:sp>
        <p:nvSpPr>
          <p:cNvPr id="3" name="内容占位符 2">
            <a:extLst>
              <a:ext uri="{FF2B5EF4-FFF2-40B4-BE49-F238E27FC236}">
                <a16:creationId xmlns:a16="http://schemas.microsoft.com/office/drawing/2014/main" id="{E146FC0B-9FF0-5D4E-BF7A-D4EB9D04206D}"/>
              </a:ext>
            </a:extLst>
          </p:cNvPr>
          <p:cNvSpPr>
            <a:spLocks noGrp="1"/>
          </p:cNvSpPr>
          <p:nvPr>
            <p:ph idx="1"/>
          </p:nvPr>
        </p:nvSpPr>
        <p:spPr/>
        <p:txBody>
          <a:bodyPr/>
          <a:lstStyle/>
          <a:p>
            <a:r>
              <a:rPr lang="en-US" altLang="zh-CN" dirty="0"/>
              <a:t>Each reduce </a:t>
            </a:r>
          </a:p>
          <a:p>
            <a:pPr lvl="1"/>
            <a:r>
              <a:rPr lang="en-US" altLang="zh-CN" dirty="0"/>
              <a:t>fetches the output assigned to it by the </a:t>
            </a:r>
            <a:r>
              <a:rPr lang="en-US" altLang="zh-CN" dirty="0">
                <a:solidFill>
                  <a:srgbClr val="FF0000"/>
                </a:solidFill>
              </a:rPr>
              <a:t>Partitioner</a:t>
            </a:r>
            <a:r>
              <a:rPr lang="en-US" altLang="zh-CN" dirty="0"/>
              <a:t> via </a:t>
            </a:r>
            <a:r>
              <a:rPr lang="en-US" altLang="zh-CN" dirty="0">
                <a:solidFill>
                  <a:srgbClr val="FF0000"/>
                </a:solidFill>
              </a:rPr>
              <a:t>HTTP</a:t>
            </a:r>
            <a:r>
              <a:rPr lang="en-US" altLang="zh-CN" dirty="0"/>
              <a:t> into </a:t>
            </a:r>
            <a:r>
              <a:rPr lang="en-US" altLang="zh-CN" dirty="0">
                <a:solidFill>
                  <a:srgbClr val="FF0000"/>
                </a:solidFill>
              </a:rPr>
              <a:t>memory</a:t>
            </a:r>
            <a:r>
              <a:rPr lang="en-US" altLang="zh-CN" dirty="0"/>
              <a:t> and periodically merges these outputs to </a:t>
            </a:r>
            <a:r>
              <a:rPr lang="en-US" altLang="zh-CN" dirty="0">
                <a:solidFill>
                  <a:srgbClr val="FF0000"/>
                </a:solidFill>
              </a:rPr>
              <a:t>disk</a:t>
            </a:r>
            <a:r>
              <a:rPr lang="en-US" altLang="zh-CN" dirty="0"/>
              <a:t>. </a:t>
            </a:r>
          </a:p>
          <a:p>
            <a:pPr lvl="1"/>
            <a:r>
              <a:rPr lang="en-US" altLang="zh-CN" dirty="0"/>
              <a:t>If </a:t>
            </a:r>
            <a:r>
              <a:rPr lang="en-US" altLang="zh-CN" dirty="0">
                <a:solidFill>
                  <a:srgbClr val="FF0000"/>
                </a:solidFill>
              </a:rPr>
              <a:t>intermediate</a:t>
            </a:r>
            <a:r>
              <a:rPr lang="en-US" altLang="zh-CN" dirty="0"/>
              <a:t> </a:t>
            </a:r>
            <a:r>
              <a:rPr lang="en-US" altLang="zh-CN" dirty="0">
                <a:solidFill>
                  <a:srgbClr val="FF0000"/>
                </a:solidFill>
              </a:rPr>
              <a:t>compression</a:t>
            </a:r>
            <a:r>
              <a:rPr lang="en-US" altLang="zh-CN" dirty="0"/>
              <a:t> of map outputs is turned on, each output is decompressed into memory. </a:t>
            </a:r>
          </a:p>
          <a:p>
            <a:pPr lvl="1"/>
            <a:r>
              <a:rPr lang="en-US" altLang="zh-CN" dirty="0"/>
              <a:t>The following options affect the </a:t>
            </a:r>
            <a:r>
              <a:rPr lang="en-US" altLang="zh-CN" dirty="0">
                <a:solidFill>
                  <a:srgbClr val="FF0000"/>
                </a:solidFill>
              </a:rPr>
              <a:t>frequency</a:t>
            </a:r>
            <a:r>
              <a:rPr lang="en-US" altLang="zh-CN" dirty="0"/>
              <a:t> of these merges to disk prior to the reduce and the </a:t>
            </a:r>
            <a:r>
              <a:rPr lang="en-US" altLang="zh-CN" dirty="0">
                <a:solidFill>
                  <a:srgbClr val="FF0000"/>
                </a:solidFill>
              </a:rPr>
              <a:t>memory</a:t>
            </a:r>
            <a:r>
              <a:rPr lang="en-US" altLang="zh-CN" dirty="0"/>
              <a:t> allocated to map output during the reduce.</a:t>
            </a:r>
            <a:br>
              <a:rPr lang="en-US" altLang="zh-CN" dirty="0"/>
            </a:br>
            <a:endParaRPr kumimoji="1" lang="zh-CN" altLang="en-US" dirty="0"/>
          </a:p>
        </p:txBody>
      </p:sp>
      <p:sp>
        <p:nvSpPr>
          <p:cNvPr id="4" name="灯片编号占位符 3">
            <a:extLst>
              <a:ext uri="{FF2B5EF4-FFF2-40B4-BE49-F238E27FC236}">
                <a16:creationId xmlns:a16="http://schemas.microsoft.com/office/drawing/2014/main" id="{D6AA630F-A042-5B4E-BDD0-E47045A5E921}"/>
              </a:ext>
            </a:extLst>
          </p:cNvPr>
          <p:cNvSpPr>
            <a:spLocks noGrp="1"/>
          </p:cNvSpPr>
          <p:nvPr>
            <p:ph type="sldNum" sz="quarter" idx="12"/>
          </p:nvPr>
        </p:nvSpPr>
        <p:spPr/>
        <p:txBody>
          <a:bodyPr/>
          <a:lstStyle/>
          <a:p>
            <a:fld id="{CB818ED7-1FAF-4BEC-A906-EB6564C334EB}" type="slidenum">
              <a:rPr lang="zh-CN" altLang="en-US" smtClean="0"/>
              <a:pPr/>
              <a:t>49</a:t>
            </a:fld>
            <a:endParaRPr lang="zh-CN" altLang="en-US" dirty="0"/>
          </a:p>
        </p:txBody>
      </p:sp>
      <p:sp>
        <p:nvSpPr>
          <p:cNvPr id="6" name="Rectangle 1">
            <a:extLst>
              <a:ext uri="{FF2B5EF4-FFF2-40B4-BE49-F238E27FC236}">
                <a16:creationId xmlns:a16="http://schemas.microsoft.com/office/drawing/2014/main" id="{8C5D1ED9-7CA9-DB4D-B665-21365F016320}"/>
              </a:ext>
            </a:extLst>
          </p:cNvPr>
          <p:cNvSpPr>
            <a:spLocks noChangeArrowheads="1"/>
          </p:cNvSpPr>
          <p:nvPr/>
        </p:nvSpPr>
        <p:spPr bwMode="auto">
          <a:xfrm>
            <a:off x="3230167" y="602971"/>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br>
              <a:rPr lang="zh-CN" altLang="zh-CN" sz="1350">
                <a:latin typeface="Arial" panose="020B0604020202020204" pitchFamily="34" charset="0"/>
              </a:rPr>
            </a:br>
            <a:endParaRPr lang="zh-CN" altLang="zh-CN" sz="1350">
              <a:latin typeface="Arial" panose="020B0604020202020204" pitchFamily="34" charset="0"/>
            </a:endParaRPr>
          </a:p>
        </p:txBody>
      </p:sp>
    </p:spTree>
    <p:extLst>
      <p:ext uri="{BB962C8B-B14F-4D97-AF65-F5344CB8AC3E}">
        <p14:creationId xmlns:p14="http://schemas.microsoft.com/office/powerpoint/2010/main" val="4263113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52981-AC16-1A4E-9975-B7AE87CA6185}"/>
              </a:ext>
            </a:extLst>
          </p:cNvPr>
          <p:cNvSpPr>
            <a:spLocks noGrp="1"/>
          </p:cNvSpPr>
          <p:nvPr>
            <p:ph type="title"/>
          </p:nvPr>
        </p:nvSpPr>
        <p:spPr/>
        <p:txBody>
          <a:bodyPr/>
          <a:lstStyle/>
          <a:p>
            <a:r>
              <a:rPr kumimoji="1" lang="en-US" altLang="zh-CN" dirty="0"/>
              <a:t>Pseudo-Distributed Operation</a:t>
            </a:r>
            <a:endParaRPr kumimoji="1" lang="zh-CN" altLang="en-US" dirty="0"/>
          </a:p>
        </p:txBody>
      </p:sp>
      <p:sp>
        <p:nvSpPr>
          <p:cNvPr id="3" name="内容占位符 2">
            <a:extLst>
              <a:ext uri="{FF2B5EF4-FFF2-40B4-BE49-F238E27FC236}">
                <a16:creationId xmlns:a16="http://schemas.microsoft.com/office/drawing/2014/main" id="{05E68E5B-49A6-1F4D-A91B-0B786E81AC4B}"/>
              </a:ext>
            </a:extLst>
          </p:cNvPr>
          <p:cNvSpPr>
            <a:spLocks noGrp="1"/>
          </p:cNvSpPr>
          <p:nvPr>
            <p:ph idx="1"/>
          </p:nvPr>
        </p:nvSpPr>
        <p:spPr/>
        <p:txBody>
          <a:bodyPr>
            <a:normAutofit/>
          </a:bodyPr>
          <a:lstStyle/>
          <a:p>
            <a:r>
              <a:rPr lang="en-US" altLang="zh-CN" dirty="0" err="1">
                <a:solidFill>
                  <a:schemeClr val="tx2">
                    <a:lumMod val="75000"/>
                  </a:schemeClr>
                </a:solidFill>
              </a:rPr>
              <a:t>etc</a:t>
            </a:r>
            <a:r>
              <a:rPr lang="en-US" altLang="zh-CN" dirty="0">
                <a:solidFill>
                  <a:schemeClr val="tx2">
                    <a:lumMod val="75000"/>
                  </a:schemeClr>
                </a:solidFill>
              </a:rPr>
              <a:t>/</a:t>
            </a:r>
            <a:r>
              <a:rPr lang="en-US" altLang="zh-CN" dirty="0" err="1">
                <a:solidFill>
                  <a:schemeClr val="tx2">
                    <a:lumMod val="75000"/>
                  </a:schemeClr>
                </a:solidFill>
              </a:rPr>
              <a:t>hadoop</a:t>
            </a:r>
            <a:r>
              <a:rPr lang="en-US" altLang="zh-CN" dirty="0">
                <a:solidFill>
                  <a:schemeClr val="tx2">
                    <a:lumMod val="75000"/>
                  </a:schemeClr>
                </a:solidFill>
              </a:rPr>
              <a:t>/core-</a:t>
            </a:r>
            <a:r>
              <a:rPr lang="en-US" altLang="zh-CN" dirty="0" err="1">
                <a:solidFill>
                  <a:schemeClr val="tx2">
                    <a:lumMod val="75000"/>
                  </a:schemeClr>
                </a:solidFill>
              </a:rPr>
              <a:t>site.xml</a:t>
            </a:r>
            <a:r>
              <a:rPr lang="en-US" altLang="zh-CN" dirty="0">
                <a:solidFill>
                  <a:schemeClr val="tx2">
                    <a:lumMod val="75000"/>
                  </a:schemeClr>
                </a:solidFill>
              </a:rPr>
              <a:t>:</a:t>
            </a:r>
          </a:p>
          <a:p>
            <a:pPr marL="0" inden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&lt;configuration&gt; </a:t>
            </a:r>
          </a:p>
          <a:p>
            <a:pPr marL="0" inden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&lt;property&gt; </a:t>
            </a:r>
          </a:p>
          <a:p>
            <a:pPr marL="0" inden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&lt;name&gt;</a:t>
            </a:r>
            <a:r>
              <a:rPr lang="en-US" altLang="zh-CN" dirty="0" err="1">
                <a:solidFill>
                  <a:schemeClr val="tx2">
                    <a:lumMod val="60000"/>
                    <a:lumOff val="40000"/>
                  </a:schemeClr>
                </a:solidFill>
              </a:rPr>
              <a:t>fs.defaultFS</a:t>
            </a:r>
            <a:r>
              <a:rPr lang="en-US" altLang="zh-CN" dirty="0">
                <a:solidFill>
                  <a:schemeClr val="tx2">
                    <a:lumMod val="60000"/>
                    <a:lumOff val="40000"/>
                  </a:schemeClr>
                </a:solidFill>
              </a:rPr>
              <a:t>&lt;/name&gt; </a:t>
            </a:r>
            <a:r>
              <a:rPr lang="zh-CN" altLang="en-US" dirty="0">
                <a:solidFill>
                  <a:schemeClr val="tx2">
                    <a:lumMod val="60000"/>
                    <a:lumOff val="40000"/>
                  </a:schemeClr>
                </a:solidFill>
              </a:rPr>
              <a:t>           </a:t>
            </a:r>
            <a:endParaRPr lang="en-US" altLang="zh-CN" dirty="0">
              <a:solidFill>
                <a:schemeClr val="tx2">
                  <a:lumMod val="60000"/>
                  <a:lumOff val="40000"/>
                </a:schemeClr>
              </a:solidFill>
            </a:endParaRPr>
          </a:p>
          <a:p>
            <a:pPr marL="0" inden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&lt;value&gt;</a:t>
            </a:r>
            <a:r>
              <a:rPr lang="en-US" altLang="zh-CN" dirty="0" err="1">
                <a:solidFill>
                  <a:schemeClr val="tx2">
                    <a:lumMod val="60000"/>
                    <a:lumOff val="40000"/>
                  </a:schemeClr>
                </a:solidFill>
              </a:rPr>
              <a:t>hdfs</a:t>
            </a:r>
            <a:r>
              <a:rPr lang="en-US" altLang="zh-CN" dirty="0">
                <a:solidFill>
                  <a:schemeClr val="tx2">
                    <a:lumMod val="60000"/>
                    <a:lumOff val="40000"/>
                  </a:schemeClr>
                </a:solidFill>
              </a:rPr>
              <a:t>://localhost:9000&lt;/value&gt; </a:t>
            </a:r>
          </a:p>
          <a:p>
            <a:pPr marL="0" inden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&lt;/property&gt; </a:t>
            </a:r>
          </a:p>
          <a:p>
            <a:pPr marL="0" inden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&lt;property&gt;</a:t>
            </a:r>
          </a:p>
          <a:p>
            <a:pPr marL="0" inden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&lt;name&gt;</a:t>
            </a:r>
            <a:r>
              <a:rPr lang="en-US" altLang="zh-CN" dirty="0" err="1">
                <a:solidFill>
                  <a:schemeClr val="tx2">
                    <a:lumMod val="60000"/>
                    <a:lumOff val="40000"/>
                  </a:schemeClr>
                </a:solidFill>
              </a:rPr>
              <a:t>hadoop.tmp.dir</a:t>
            </a:r>
            <a:r>
              <a:rPr lang="en-US" altLang="zh-CN" dirty="0">
                <a:solidFill>
                  <a:schemeClr val="tx2">
                    <a:lumMod val="60000"/>
                    <a:lumOff val="40000"/>
                  </a:schemeClr>
                </a:solidFill>
              </a:rPr>
              <a:t>&lt;/name&gt;</a:t>
            </a:r>
          </a:p>
          <a:p>
            <a:pPr marL="0" inden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&lt;value&gt;/var/</a:t>
            </a:r>
            <a:r>
              <a:rPr lang="en-US" altLang="zh-CN">
                <a:solidFill>
                  <a:schemeClr val="tx2">
                    <a:lumMod val="60000"/>
                    <a:lumOff val="40000"/>
                  </a:schemeClr>
                </a:solidFill>
              </a:rPr>
              <a:t>hadoop&lt;/</a:t>
            </a:r>
            <a:r>
              <a:rPr lang="en-US" altLang="zh-CN" dirty="0">
                <a:solidFill>
                  <a:schemeClr val="tx2">
                    <a:lumMod val="60000"/>
                    <a:lumOff val="40000"/>
                  </a:schemeClr>
                </a:solidFill>
              </a:rPr>
              <a:t>value&gt;</a:t>
            </a:r>
          </a:p>
          <a:p>
            <a:pPr marL="0" inden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&lt;/property&gt;</a:t>
            </a:r>
          </a:p>
          <a:p>
            <a:pPr marL="0" inden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&lt;/configuration&gt;</a:t>
            </a:r>
          </a:p>
          <a:p>
            <a:pPr marL="0" indent="0">
              <a:buNone/>
            </a:pPr>
            <a:endParaRPr lang="en-US" altLang="zh-CN" dirty="0">
              <a:solidFill>
                <a:schemeClr val="tx2">
                  <a:lumMod val="60000"/>
                  <a:lumOff val="40000"/>
                </a:schemeClr>
              </a:solidFill>
            </a:endParaRPr>
          </a:p>
          <a:p>
            <a:endParaRPr lang="en-US" altLang="zh-CN" dirty="0"/>
          </a:p>
        </p:txBody>
      </p:sp>
      <p:sp>
        <p:nvSpPr>
          <p:cNvPr id="4" name="灯片编号占位符 3">
            <a:extLst>
              <a:ext uri="{FF2B5EF4-FFF2-40B4-BE49-F238E27FC236}">
                <a16:creationId xmlns:a16="http://schemas.microsoft.com/office/drawing/2014/main" id="{232371B9-3637-6043-9E0C-158C65C31F5E}"/>
              </a:ext>
            </a:extLst>
          </p:cNvPr>
          <p:cNvSpPr>
            <a:spLocks noGrp="1"/>
          </p:cNvSpPr>
          <p:nvPr>
            <p:ph type="sldNum" sz="quarter" idx="12"/>
          </p:nvPr>
        </p:nvSpPr>
        <p:spPr/>
        <p:txBody>
          <a:bodyPr/>
          <a:lstStyle/>
          <a:p>
            <a:fld id="{CB818ED7-1FAF-4BEC-A906-EB6564C334EB}" type="slidenum">
              <a:rPr lang="zh-CN" altLang="en-US" smtClean="0"/>
              <a:pPr/>
              <a:t>5</a:t>
            </a:fld>
            <a:endParaRPr lang="zh-CN" altLang="en-US" dirty="0"/>
          </a:p>
        </p:txBody>
      </p:sp>
      <p:sp>
        <p:nvSpPr>
          <p:cNvPr id="5" name="内容占位符 2">
            <a:extLst>
              <a:ext uri="{FF2B5EF4-FFF2-40B4-BE49-F238E27FC236}">
                <a16:creationId xmlns:a16="http://schemas.microsoft.com/office/drawing/2014/main" id="{AA14E970-463B-F942-BFF4-80B3B49A7154}"/>
              </a:ext>
            </a:extLst>
          </p:cNvPr>
          <p:cNvSpPr txBox="1">
            <a:spLocks/>
          </p:cNvSpPr>
          <p:nvPr/>
        </p:nvSpPr>
        <p:spPr>
          <a:xfrm>
            <a:off x="5040592" y="845073"/>
            <a:ext cx="3960440" cy="3940924"/>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altLang="zh-CN" dirty="0" err="1">
                <a:solidFill>
                  <a:schemeClr val="tx2">
                    <a:lumMod val="75000"/>
                  </a:schemeClr>
                </a:solidFill>
              </a:rPr>
              <a:t>etc</a:t>
            </a:r>
            <a:r>
              <a:rPr lang="en-US" altLang="zh-CN" dirty="0">
                <a:solidFill>
                  <a:schemeClr val="tx2">
                    <a:lumMod val="75000"/>
                  </a:schemeClr>
                </a:solidFill>
              </a:rPr>
              <a:t>/</a:t>
            </a:r>
            <a:r>
              <a:rPr lang="en-US" altLang="zh-CN" dirty="0" err="1">
                <a:solidFill>
                  <a:schemeClr val="tx2">
                    <a:lumMod val="75000"/>
                  </a:schemeClr>
                </a:solidFill>
              </a:rPr>
              <a:t>hadoop</a:t>
            </a:r>
            <a:r>
              <a:rPr lang="en-US" altLang="zh-CN" dirty="0">
                <a:solidFill>
                  <a:schemeClr val="tx2">
                    <a:lumMod val="75000"/>
                  </a:schemeClr>
                </a:solidFill>
              </a:rPr>
              <a:t>/</a:t>
            </a:r>
            <a:r>
              <a:rPr lang="en-US" altLang="zh-CN" dirty="0" err="1">
                <a:solidFill>
                  <a:schemeClr val="tx2">
                    <a:lumMod val="75000"/>
                  </a:schemeClr>
                </a:solidFill>
              </a:rPr>
              <a:t>hdfs-site.xml</a:t>
            </a:r>
            <a:r>
              <a:rPr lang="en-US" altLang="zh-CN" dirty="0">
                <a:solidFill>
                  <a:schemeClr val="tx2">
                    <a:lumMod val="75000"/>
                  </a:schemeClr>
                </a:solidFill>
              </a:rPr>
              <a:t>:</a:t>
            </a:r>
          </a:p>
          <a:p>
            <a:pPr marL="0" indent="0">
              <a:buFont typeface="Arial" pitchFamily="34" charse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&lt;configuration&gt;</a:t>
            </a:r>
          </a:p>
          <a:p>
            <a:pPr marL="0" indent="0">
              <a:buFont typeface="Arial" pitchFamily="34" charset="0"/>
              <a:buNone/>
            </a:pPr>
            <a:r>
              <a:rPr lang="zh-CN" altLang="en-US" dirty="0">
                <a:solidFill>
                  <a:schemeClr val="tx2">
                    <a:lumMod val="60000"/>
                    <a:lumOff val="40000"/>
                  </a:schemeClr>
                </a:solidFill>
              </a:rPr>
              <a:t>        </a:t>
            </a:r>
            <a:r>
              <a:rPr lang="en-US" altLang="zh-CN" dirty="0">
                <a:solidFill>
                  <a:schemeClr val="tx2">
                    <a:lumMod val="60000"/>
                    <a:lumOff val="40000"/>
                  </a:schemeClr>
                </a:solidFill>
              </a:rPr>
              <a:t> &lt;property&gt;</a:t>
            </a:r>
          </a:p>
          <a:p>
            <a:pPr marL="0" indent="0">
              <a:buFont typeface="Arial" pitchFamily="34" charset="0"/>
              <a:buNone/>
            </a:pPr>
            <a:r>
              <a:rPr lang="zh-CN" altLang="en-US" dirty="0">
                <a:solidFill>
                  <a:schemeClr val="tx2">
                    <a:lumMod val="60000"/>
                    <a:lumOff val="40000"/>
                  </a:schemeClr>
                </a:solidFill>
              </a:rPr>
              <a:t>            </a:t>
            </a:r>
            <a:r>
              <a:rPr lang="en-US" altLang="zh-CN" dirty="0">
                <a:solidFill>
                  <a:schemeClr val="tx2">
                    <a:lumMod val="60000"/>
                    <a:lumOff val="40000"/>
                  </a:schemeClr>
                </a:solidFill>
              </a:rPr>
              <a:t> &lt;name&gt;</a:t>
            </a:r>
            <a:r>
              <a:rPr lang="en-US" altLang="zh-CN" dirty="0" err="1">
                <a:solidFill>
                  <a:schemeClr val="tx2">
                    <a:lumMod val="60000"/>
                    <a:lumOff val="40000"/>
                  </a:schemeClr>
                </a:solidFill>
              </a:rPr>
              <a:t>dfs.replication</a:t>
            </a:r>
            <a:r>
              <a:rPr lang="en-US" altLang="zh-CN" dirty="0">
                <a:solidFill>
                  <a:schemeClr val="tx2">
                    <a:lumMod val="60000"/>
                    <a:lumOff val="40000"/>
                  </a:schemeClr>
                </a:solidFill>
              </a:rPr>
              <a:t>&lt;/name&gt;</a:t>
            </a:r>
          </a:p>
          <a:p>
            <a:pPr marL="0" indent="0">
              <a:buFont typeface="Arial" pitchFamily="34" charset="0"/>
              <a:buNone/>
            </a:pPr>
            <a:r>
              <a:rPr lang="zh-CN" altLang="en-US" dirty="0">
                <a:solidFill>
                  <a:schemeClr val="tx2">
                    <a:lumMod val="60000"/>
                    <a:lumOff val="40000"/>
                  </a:schemeClr>
                </a:solidFill>
              </a:rPr>
              <a:t>            </a:t>
            </a:r>
            <a:r>
              <a:rPr lang="en-US" altLang="zh-CN" dirty="0">
                <a:solidFill>
                  <a:schemeClr val="tx2">
                    <a:lumMod val="60000"/>
                    <a:lumOff val="40000"/>
                  </a:schemeClr>
                </a:solidFill>
              </a:rPr>
              <a:t> &lt;value&gt;1&lt;/value&gt;</a:t>
            </a:r>
          </a:p>
          <a:p>
            <a:pPr marL="0" indent="0">
              <a:buFont typeface="Arial" pitchFamily="34" charset="0"/>
              <a:buNone/>
            </a:pPr>
            <a:r>
              <a:rPr lang="zh-CN" altLang="en-US" dirty="0">
                <a:solidFill>
                  <a:schemeClr val="tx2">
                    <a:lumMod val="60000"/>
                    <a:lumOff val="40000"/>
                  </a:schemeClr>
                </a:solidFill>
              </a:rPr>
              <a:t>        </a:t>
            </a:r>
            <a:r>
              <a:rPr lang="en-US" altLang="zh-CN" dirty="0">
                <a:solidFill>
                  <a:schemeClr val="tx2">
                    <a:lumMod val="60000"/>
                    <a:lumOff val="40000"/>
                  </a:schemeClr>
                </a:solidFill>
              </a:rPr>
              <a:t> &lt;/property&gt; </a:t>
            </a:r>
          </a:p>
          <a:p>
            <a:pPr marL="0" indent="0">
              <a:buFont typeface="Arial" pitchFamily="34" charset="0"/>
              <a:buNone/>
            </a:pPr>
            <a:r>
              <a:rPr lang="zh-CN" altLang="en-US" dirty="0">
                <a:solidFill>
                  <a:schemeClr val="tx2">
                    <a:lumMod val="60000"/>
                    <a:lumOff val="40000"/>
                  </a:schemeClr>
                </a:solidFill>
              </a:rPr>
              <a:t>     </a:t>
            </a:r>
            <a:r>
              <a:rPr lang="en-US" altLang="zh-CN" dirty="0">
                <a:solidFill>
                  <a:schemeClr val="tx2">
                    <a:lumMod val="60000"/>
                    <a:lumOff val="40000"/>
                  </a:schemeClr>
                </a:solidFill>
              </a:rPr>
              <a:t>&lt;/configuration&gt;</a:t>
            </a:r>
          </a:p>
          <a:p>
            <a:endParaRPr lang="en-US" altLang="zh-CN" dirty="0"/>
          </a:p>
        </p:txBody>
      </p:sp>
    </p:spTree>
    <p:extLst>
      <p:ext uri="{BB962C8B-B14F-4D97-AF65-F5344CB8AC3E}">
        <p14:creationId xmlns:p14="http://schemas.microsoft.com/office/powerpoint/2010/main" val="12469951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015ACF-A6A1-6846-B355-05FBBF1E45AA}"/>
              </a:ext>
            </a:extLst>
          </p:cNvPr>
          <p:cNvSpPr>
            <a:spLocks noGrp="1"/>
          </p:cNvSpPr>
          <p:nvPr>
            <p:ph type="title"/>
          </p:nvPr>
        </p:nvSpPr>
        <p:spPr/>
        <p:txBody>
          <a:bodyPr/>
          <a:lstStyle/>
          <a:p>
            <a:r>
              <a:rPr kumimoji="1" lang="en-US" altLang="zh-CN" dirty="0"/>
              <a:t>Shuffle/Reduce Parameters</a:t>
            </a:r>
            <a:endParaRPr kumimoji="1" lang="zh-CN" altLang="en-US" dirty="0"/>
          </a:p>
        </p:txBody>
      </p:sp>
      <p:sp>
        <p:nvSpPr>
          <p:cNvPr id="4" name="灯片编号占位符 3">
            <a:extLst>
              <a:ext uri="{FF2B5EF4-FFF2-40B4-BE49-F238E27FC236}">
                <a16:creationId xmlns:a16="http://schemas.microsoft.com/office/drawing/2014/main" id="{D6AA630F-A042-5B4E-BDD0-E47045A5E921}"/>
              </a:ext>
            </a:extLst>
          </p:cNvPr>
          <p:cNvSpPr>
            <a:spLocks noGrp="1"/>
          </p:cNvSpPr>
          <p:nvPr>
            <p:ph type="sldNum" sz="quarter" idx="12"/>
          </p:nvPr>
        </p:nvSpPr>
        <p:spPr/>
        <p:txBody>
          <a:bodyPr/>
          <a:lstStyle/>
          <a:p>
            <a:fld id="{CB818ED7-1FAF-4BEC-A906-EB6564C334EB}" type="slidenum">
              <a:rPr lang="zh-CN" altLang="en-US" smtClean="0"/>
              <a:pPr/>
              <a:t>50</a:t>
            </a:fld>
            <a:endParaRPr lang="zh-CN" altLang="en-US" dirty="0"/>
          </a:p>
        </p:txBody>
      </p:sp>
      <p:graphicFrame>
        <p:nvGraphicFramePr>
          <p:cNvPr id="5" name="表格 4">
            <a:extLst>
              <a:ext uri="{FF2B5EF4-FFF2-40B4-BE49-F238E27FC236}">
                <a16:creationId xmlns:a16="http://schemas.microsoft.com/office/drawing/2014/main" id="{71C0A613-B759-A841-A373-7EED6DF49943}"/>
              </a:ext>
            </a:extLst>
          </p:cNvPr>
          <p:cNvGraphicFramePr>
            <a:graphicFrameLocks noGrp="1"/>
          </p:cNvGraphicFramePr>
          <p:nvPr>
            <p:extLst>
              <p:ext uri="{D42A27DB-BD31-4B8C-83A1-F6EECF244321}">
                <p14:modId xmlns:p14="http://schemas.microsoft.com/office/powerpoint/2010/main" val="4138510545"/>
              </p:ext>
            </p:extLst>
          </p:nvPr>
        </p:nvGraphicFramePr>
        <p:xfrm>
          <a:off x="791580" y="611582"/>
          <a:ext cx="7560839" cy="4292219"/>
        </p:xfrm>
        <a:graphic>
          <a:graphicData uri="http://schemas.openxmlformats.org/drawingml/2006/table">
            <a:tbl>
              <a:tblPr/>
              <a:tblGrid>
                <a:gridCol w="1402414">
                  <a:extLst>
                    <a:ext uri="{9D8B030D-6E8A-4147-A177-3AD203B41FA5}">
                      <a16:colId xmlns:a16="http://schemas.microsoft.com/office/drawing/2014/main" val="669873977"/>
                    </a:ext>
                  </a:extLst>
                </a:gridCol>
                <a:gridCol w="548771">
                  <a:extLst>
                    <a:ext uri="{9D8B030D-6E8A-4147-A177-3AD203B41FA5}">
                      <a16:colId xmlns:a16="http://schemas.microsoft.com/office/drawing/2014/main" val="2729508135"/>
                    </a:ext>
                  </a:extLst>
                </a:gridCol>
                <a:gridCol w="5609654">
                  <a:extLst>
                    <a:ext uri="{9D8B030D-6E8A-4147-A177-3AD203B41FA5}">
                      <a16:colId xmlns:a16="http://schemas.microsoft.com/office/drawing/2014/main" val="856670686"/>
                    </a:ext>
                  </a:extLst>
                </a:gridCol>
              </a:tblGrid>
              <a:tr h="328491">
                <a:tc>
                  <a:txBody>
                    <a:bodyPr/>
                    <a:lstStyle/>
                    <a:p>
                      <a:pPr algn="l" fontAlgn="t"/>
                      <a:r>
                        <a:rPr lang="en-US" sz="900" b="1">
                          <a:solidFill>
                            <a:srgbClr val="FFFFFF"/>
                          </a:solidFill>
                          <a:effectLst/>
                        </a:rPr>
                        <a:t>Name </a:t>
                      </a:r>
                    </a:p>
                  </a:txBody>
                  <a:tcPr>
                    <a:lnL>
                      <a:noFill/>
                    </a:lnL>
                    <a:lnR>
                      <a:noFill/>
                    </a:lnR>
                    <a:lnT>
                      <a:noFill/>
                    </a:lnT>
                    <a:lnB>
                      <a:noFill/>
                    </a:lnB>
                    <a:solidFill>
                      <a:srgbClr val="BBBBBB"/>
                    </a:solidFill>
                  </a:tcPr>
                </a:tc>
                <a:tc>
                  <a:txBody>
                    <a:bodyPr/>
                    <a:lstStyle/>
                    <a:p>
                      <a:pPr algn="l" fontAlgn="t"/>
                      <a:r>
                        <a:rPr lang="en-US" sz="900" b="1">
                          <a:solidFill>
                            <a:srgbClr val="FFFFFF"/>
                          </a:solidFill>
                          <a:effectLst/>
                        </a:rPr>
                        <a:t>Type </a:t>
                      </a:r>
                    </a:p>
                  </a:txBody>
                  <a:tcPr>
                    <a:lnL>
                      <a:noFill/>
                    </a:lnL>
                    <a:lnR>
                      <a:noFill/>
                    </a:lnR>
                    <a:lnT>
                      <a:noFill/>
                    </a:lnT>
                    <a:lnB>
                      <a:noFill/>
                    </a:lnB>
                    <a:solidFill>
                      <a:srgbClr val="BBBBBB"/>
                    </a:solidFill>
                  </a:tcPr>
                </a:tc>
                <a:tc>
                  <a:txBody>
                    <a:bodyPr/>
                    <a:lstStyle/>
                    <a:p>
                      <a:pPr algn="l" fontAlgn="t"/>
                      <a:r>
                        <a:rPr lang="en-US" sz="900" b="1" dirty="0">
                          <a:solidFill>
                            <a:srgbClr val="FFFFFF"/>
                          </a:solidFill>
                          <a:effectLst/>
                        </a:rPr>
                        <a:t>Description </a:t>
                      </a:r>
                    </a:p>
                  </a:txBody>
                  <a:tcPr>
                    <a:lnL>
                      <a:noFill/>
                    </a:lnL>
                    <a:lnR>
                      <a:noFill/>
                    </a:lnR>
                    <a:lnT>
                      <a:noFill/>
                    </a:lnT>
                    <a:lnB>
                      <a:noFill/>
                    </a:lnB>
                    <a:solidFill>
                      <a:srgbClr val="BBBBBB"/>
                    </a:solidFill>
                  </a:tcPr>
                </a:tc>
                <a:extLst>
                  <a:ext uri="{0D108BD9-81ED-4DB2-BD59-A6C34878D82A}">
                    <a16:rowId xmlns:a16="http://schemas.microsoft.com/office/drawing/2014/main" val="3997776585"/>
                  </a:ext>
                </a:extLst>
              </a:tr>
              <a:tr h="693752">
                <a:tc>
                  <a:txBody>
                    <a:bodyPr/>
                    <a:lstStyle/>
                    <a:p>
                      <a:pPr algn="l" fontAlgn="t"/>
                      <a:r>
                        <a:rPr lang="en-US" sz="900" dirty="0" err="1">
                          <a:solidFill>
                            <a:srgbClr val="333333"/>
                          </a:solidFill>
                          <a:effectLst/>
                          <a:latin typeface="Verdana" panose="020B0604030504040204" pitchFamily="34" charset="0"/>
                        </a:rPr>
                        <a:t>mapreduce.task.io</a:t>
                      </a:r>
                      <a:r>
                        <a:rPr lang="en-US" sz="900" dirty="0">
                          <a:solidFill>
                            <a:srgbClr val="333333"/>
                          </a:solidFill>
                          <a:effectLst/>
                          <a:latin typeface="Verdana" panose="020B0604030504040204" pitchFamily="34" charset="0"/>
                        </a:rPr>
                        <a:t>.</a:t>
                      </a:r>
                    </a:p>
                    <a:p>
                      <a:pPr algn="l" fontAlgn="t"/>
                      <a:r>
                        <a:rPr lang="en-US" sz="900" dirty="0" err="1">
                          <a:solidFill>
                            <a:srgbClr val="333333"/>
                          </a:solidFill>
                          <a:effectLst/>
                          <a:latin typeface="Verdana" panose="020B0604030504040204" pitchFamily="34" charset="0"/>
                        </a:rPr>
                        <a:t>soft.factor</a:t>
                      </a:r>
                      <a:r>
                        <a:rPr lang="en-US" sz="900" dirty="0">
                          <a:solidFill>
                            <a:srgbClr val="333333"/>
                          </a:solidFill>
                          <a:effectLst/>
                          <a:latin typeface="Verdana" panose="020B0604030504040204" pitchFamily="34" charset="0"/>
                        </a:rPr>
                        <a:t> </a:t>
                      </a:r>
                    </a:p>
                  </a:txBody>
                  <a:tcPr>
                    <a:lnL>
                      <a:noFill/>
                    </a:lnL>
                    <a:lnR>
                      <a:noFill/>
                    </a:lnR>
                    <a:lnT>
                      <a:noFill/>
                    </a:lnT>
                    <a:lnB>
                      <a:noFill/>
                    </a:lnB>
                    <a:solidFill>
                      <a:srgbClr val="EEEEEE"/>
                    </a:solidFill>
                  </a:tcPr>
                </a:tc>
                <a:tc>
                  <a:txBody>
                    <a:bodyPr/>
                    <a:lstStyle/>
                    <a:p>
                      <a:pPr algn="l" fontAlgn="t"/>
                      <a:r>
                        <a:rPr lang="en-US" sz="900">
                          <a:solidFill>
                            <a:srgbClr val="333333"/>
                          </a:solidFill>
                          <a:effectLst/>
                          <a:latin typeface="Verdana" panose="020B0604030504040204" pitchFamily="34" charset="0"/>
                        </a:rPr>
                        <a:t>int </a:t>
                      </a:r>
                    </a:p>
                  </a:txBody>
                  <a:tcPr>
                    <a:lnL>
                      <a:noFill/>
                    </a:lnL>
                    <a:lnR>
                      <a:noFill/>
                    </a:lnR>
                    <a:lnT>
                      <a:noFill/>
                    </a:lnT>
                    <a:lnB>
                      <a:noFill/>
                    </a:lnB>
                    <a:solidFill>
                      <a:srgbClr val="EEEEEE"/>
                    </a:solidFill>
                  </a:tcPr>
                </a:tc>
                <a:tc>
                  <a:txBody>
                    <a:bodyPr/>
                    <a:lstStyle/>
                    <a:p>
                      <a:pPr algn="l" fontAlgn="t"/>
                      <a:r>
                        <a:rPr lang="en-US" sz="900">
                          <a:solidFill>
                            <a:srgbClr val="333333"/>
                          </a:solidFill>
                          <a:effectLst/>
                          <a:latin typeface="Verdana" panose="020B0604030504040204" pitchFamily="34" charset="0"/>
                        </a:rPr>
                        <a:t>Specifies the number of segments on disk to be merged at the same time. It limits the number of open files and compression codecs during merge. If the number of files exceeds this limit, the merge will proceed in several passes. Though this limit also applies to the map, most jobs should be configured so that hitting this limit is unlikely there. </a:t>
                      </a:r>
                    </a:p>
                  </a:txBody>
                  <a:tcPr>
                    <a:lnL>
                      <a:noFill/>
                    </a:lnL>
                    <a:lnR>
                      <a:noFill/>
                    </a:lnR>
                    <a:lnT>
                      <a:noFill/>
                    </a:lnT>
                    <a:lnB>
                      <a:noFill/>
                    </a:lnB>
                    <a:solidFill>
                      <a:srgbClr val="EEEEEE"/>
                    </a:solidFill>
                  </a:tcPr>
                </a:tc>
                <a:extLst>
                  <a:ext uri="{0D108BD9-81ED-4DB2-BD59-A6C34878D82A}">
                    <a16:rowId xmlns:a16="http://schemas.microsoft.com/office/drawing/2014/main" val="2114334083"/>
                  </a:ext>
                </a:extLst>
              </a:tr>
              <a:tr h="830912">
                <a:tc>
                  <a:txBody>
                    <a:bodyPr/>
                    <a:lstStyle/>
                    <a:p>
                      <a:pPr algn="l" fontAlgn="t"/>
                      <a:r>
                        <a:rPr lang="en-US" sz="900" dirty="0" err="1">
                          <a:solidFill>
                            <a:srgbClr val="333333"/>
                          </a:solidFill>
                          <a:effectLst/>
                          <a:latin typeface="Verdana" panose="020B0604030504040204" pitchFamily="34" charset="0"/>
                        </a:rPr>
                        <a:t>mapreduce.reduce</a:t>
                      </a:r>
                      <a:r>
                        <a:rPr lang="en-US" sz="900" dirty="0">
                          <a:solidFill>
                            <a:srgbClr val="333333"/>
                          </a:solidFill>
                          <a:effectLst/>
                          <a:latin typeface="Verdana" panose="020B0604030504040204" pitchFamily="34" charset="0"/>
                        </a:rPr>
                        <a:t>.</a:t>
                      </a:r>
                    </a:p>
                    <a:p>
                      <a:pPr algn="l" fontAlgn="t"/>
                      <a:r>
                        <a:rPr lang="en-US" sz="900" dirty="0" err="1">
                          <a:solidFill>
                            <a:srgbClr val="333333"/>
                          </a:solidFill>
                          <a:effectLst/>
                          <a:latin typeface="Verdana" panose="020B0604030504040204" pitchFamily="34" charset="0"/>
                        </a:rPr>
                        <a:t>merge.inmem</a:t>
                      </a:r>
                      <a:r>
                        <a:rPr lang="en-US" sz="900" dirty="0">
                          <a:solidFill>
                            <a:srgbClr val="333333"/>
                          </a:solidFill>
                          <a:effectLst/>
                          <a:latin typeface="Verdana" panose="020B0604030504040204" pitchFamily="34" charset="0"/>
                        </a:rPr>
                        <a:t>.</a:t>
                      </a:r>
                    </a:p>
                    <a:p>
                      <a:pPr algn="l" fontAlgn="t"/>
                      <a:r>
                        <a:rPr lang="en-US" sz="900" dirty="0">
                          <a:solidFill>
                            <a:srgbClr val="333333"/>
                          </a:solidFill>
                          <a:effectLst/>
                          <a:latin typeface="Verdana" panose="020B0604030504040204" pitchFamily="34" charset="0"/>
                        </a:rPr>
                        <a:t>thresholds </a:t>
                      </a:r>
                    </a:p>
                  </a:txBody>
                  <a:tcPr>
                    <a:lnL>
                      <a:noFill/>
                    </a:lnL>
                    <a:lnR>
                      <a:noFill/>
                    </a:lnR>
                    <a:lnT>
                      <a:noFill/>
                    </a:lnT>
                    <a:lnB>
                      <a:noFill/>
                    </a:lnB>
                    <a:solidFill>
                      <a:srgbClr val="DDDDDD"/>
                    </a:solidFill>
                  </a:tcPr>
                </a:tc>
                <a:tc>
                  <a:txBody>
                    <a:bodyPr/>
                    <a:lstStyle/>
                    <a:p>
                      <a:pPr algn="l" fontAlgn="t"/>
                      <a:r>
                        <a:rPr lang="en-US" sz="900">
                          <a:solidFill>
                            <a:srgbClr val="333333"/>
                          </a:solidFill>
                          <a:effectLst/>
                          <a:latin typeface="Verdana" panose="020B0604030504040204" pitchFamily="34" charset="0"/>
                        </a:rPr>
                        <a:t>int </a:t>
                      </a:r>
                    </a:p>
                  </a:txBody>
                  <a:tcPr>
                    <a:lnL>
                      <a:noFill/>
                    </a:lnL>
                    <a:lnR>
                      <a:noFill/>
                    </a:lnR>
                    <a:lnT>
                      <a:noFill/>
                    </a:lnT>
                    <a:lnB>
                      <a:noFill/>
                    </a:lnB>
                    <a:solidFill>
                      <a:srgbClr val="DDDDDD"/>
                    </a:solidFill>
                  </a:tcPr>
                </a:tc>
                <a:tc>
                  <a:txBody>
                    <a:bodyPr/>
                    <a:lstStyle/>
                    <a:p>
                      <a:pPr algn="l" fontAlgn="t"/>
                      <a:r>
                        <a:rPr lang="en-US" sz="900">
                          <a:solidFill>
                            <a:srgbClr val="333333"/>
                          </a:solidFill>
                          <a:effectLst/>
                          <a:latin typeface="Verdana" panose="020B0604030504040204" pitchFamily="34" charset="0"/>
                        </a:rPr>
                        <a:t>The number of sorted map outputs fetched into memory before being merged to disk. Like the spill thresholds in the preceding note, this is not defining a unit of partition, but a trigger. In practice, this is usually set very high (1000) or disabled (0), since merging in-memory segments is often less expensive than merging from disk (see notes following this table). This threshold influences only the frequency of in-memory merges during the shuffle. </a:t>
                      </a:r>
                    </a:p>
                  </a:txBody>
                  <a:tcPr>
                    <a:lnL>
                      <a:noFill/>
                    </a:lnL>
                    <a:lnR>
                      <a:noFill/>
                    </a:lnR>
                    <a:lnT>
                      <a:noFill/>
                    </a:lnT>
                    <a:lnB>
                      <a:noFill/>
                    </a:lnB>
                    <a:solidFill>
                      <a:srgbClr val="DDDDDD"/>
                    </a:solidFill>
                  </a:tcPr>
                </a:tc>
                <a:extLst>
                  <a:ext uri="{0D108BD9-81ED-4DB2-BD59-A6C34878D82A}">
                    <a16:rowId xmlns:a16="http://schemas.microsoft.com/office/drawing/2014/main" val="1801217192"/>
                  </a:ext>
                </a:extLst>
              </a:tr>
              <a:tr h="830912">
                <a:tc>
                  <a:txBody>
                    <a:bodyPr/>
                    <a:lstStyle/>
                    <a:p>
                      <a:pPr algn="l" fontAlgn="t"/>
                      <a:r>
                        <a:rPr lang="en-US" sz="900" dirty="0" err="1">
                          <a:solidFill>
                            <a:srgbClr val="333333"/>
                          </a:solidFill>
                          <a:effectLst/>
                          <a:latin typeface="Verdana" panose="020B0604030504040204" pitchFamily="34" charset="0"/>
                        </a:rPr>
                        <a:t>mapreduce.reduce</a:t>
                      </a:r>
                      <a:r>
                        <a:rPr lang="en-US" sz="900" dirty="0">
                          <a:solidFill>
                            <a:srgbClr val="333333"/>
                          </a:solidFill>
                          <a:effectLst/>
                          <a:latin typeface="Verdana" panose="020B0604030504040204" pitchFamily="34" charset="0"/>
                        </a:rPr>
                        <a:t>.</a:t>
                      </a:r>
                    </a:p>
                    <a:p>
                      <a:pPr algn="l" fontAlgn="t"/>
                      <a:r>
                        <a:rPr lang="en-US" sz="900" dirty="0" err="1">
                          <a:solidFill>
                            <a:srgbClr val="333333"/>
                          </a:solidFill>
                          <a:effectLst/>
                          <a:latin typeface="Verdana" panose="020B0604030504040204" pitchFamily="34" charset="0"/>
                        </a:rPr>
                        <a:t>shuffle.merge</a:t>
                      </a:r>
                      <a:r>
                        <a:rPr lang="en-US" sz="900" dirty="0">
                          <a:solidFill>
                            <a:srgbClr val="333333"/>
                          </a:solidFill>
                          <a:effectLst/>
                          <a:latin typeface="Verdana" panose="020B0604030504040204" pitchFamily="34" charset="0"/>
                        </a:rPr>
                        <a:t>.</a:t>
                      </a:r>
                    </a:p>
                    <a:p>
                      <a:pPr algn="l" fontAlgn="t"/>
                      <a:r>
                        <a:rPr lang="en-US" sz="900" dirty="0">
                          <a:solidFill>
                            <a:srgbClr val="333333"/>
                          </a:solidFill>
                          <a:effectLst/>
                          <a:latin typeface="Verdana" panose="020B0604030504040204" pitchFamily="34" charset="0"/>
                        </a:rPr>
                        <a:t>percent </a:t>
                      </a:r>
                    </a:p>
                  </a:txBody>
                  <a:tcPr>
                    <a:lnL>
                      <a:noFill/>
                    </a:lnL>
                    <a:lnR>
                      <a:noFill/>
                    </a:lnR>
                    <a:lnT>
                      <a:noFill/>
                    </a:lnT>
                    <a:lnB>
                      <a:noFill/>
                    </a:lnB>
                    <a:solidFill>
                      <a:srgbClr val="EEEEEE"/>
                    </a:solidFill>
                  </a:tcPr>
                </a:tc>
                <a:tc>
                  <a:txBody>
                    <a:bodyPr/>
                    <a:lstStyle/>
                    <a:p>
                      <a:pPr algn="l" fontAlgn="t"/>
                      <a:r>
                        <a:rPr lang="en-US" sz="900">
                          <a:solidFill>
                            <a:srgbClr val="333333"/>
                          </a:solidFill>
                          <a:effectLst/>
                          <a:latin typeface="Verdana" panose="020B0604030504040204" pitchFamily="34" charset="0"/>
                        </a:rPr>
                        <a:t>float </a:t>
                      </a:r>
                    </a:p>
                  </a:txBody>
                  <a:tcPr>
                    <a:lnL>
                      <a:noFill/>
                    </a:lnL>
                    <a:lnR>
                      <a:noFill/>
                    </a:lnR>
                    <a:lnT>
                      <a:noFill/>
                    </a:lnT>
                    <a:lnB>
                      <a:noFill/>
                    </a:lnB>
                    <a:solidFill>
                      <a:srgbClr val="EEEEEE"/>
                    </a:solidFill>
                  </a:tcPr>
                </a:tc>
                <a:tc>
                  <a:txBody>
                    <a:bodyPr/>
                    <a:lstStyle/>
                    <a:p>
                      <a:pPr algn="l" fontAlgn="t"/>
                      <a:r>
                        <a:rPr lang="en-US" sz="900">
                          <a:solidFill>
                            <a:srgbClr val="333333"/>
                          </a:solidFill>
                          <a:effectLst/>
                          <a:latin typeface="Verdana" panose="020B0604030504040204" pitchFamily="34" charset="0"/>
                        </a:rPr>
                        <a:t>The memory threshold for fetched map outputs before an in-memory merge is started, expressed as a percentage of memory allocated to storing map outputs in memory. Since map outputs that can’t fit in memory can be stalled, setting this high may decrease parallelism between the fetch and merge. Conversely, values as high as 1.0 have been effective for reduces whose input can fit entirely in memory. This parameter influences only the frequency of in-memory merges during the shuffle. </a:t>
                      </a:r>
                    </a:p>
                  </a:txBody>
                  <a:tcPr>
                    <a:lnL>
                      <a:noFill/>
                    </a:lnL>
                    <a:lnR>
                      <a:noFill/>
                    </a:lnR>
                    <a:lnT>
                      <a:noFill/>
                    </a:lnT>
                    <a:lnB>
                      <a:noFill/>
                    </a:lnB>
                    <a:solidFill>
                      <a:srgbClr val="EEEEEE"/>
                    </a:solidFill>
                  </a:tcPr>
                </a:tc>
                <a:extLst>
                  <a:ext uri="{0D108BD9-81ED-4DB2-BD59-A6C34878D82A}">
                    <a16:rowId xmlns:a16="http://schemas.microsoft.com/office/drawing/2014/main" val="3924432025"/>
                  </a:ext>
                </a:extLst>
              </a:tr>
              <a:tr h="693752">
                <a:tc>
                  <a:txBody>
                    <a:bodyPr/>
                    <a:lstStyle/>
                    <a:p>
                      <a:pPr algn="l" fontAlgn="t"/>
                      <a:r>
                        <a:rPr lang="en-US" sz="900" dirty="0" err="1">
                          <a:solidFill>
                            <a:srgbClr val="333333"/>
                          </a:solidFill>
                          <a:effectLst/>
                          <a:latin typeface="Verdana" panose="020B0604030504040204" pitchFamily="34" charset="0"/>
                        </a:rPr>
                        <a:t>mapreduce.reduce</a:t>
                      </a:r>
                      <a:r>
                        <a:rPr lang="en-US" sz="900" dirty="0">
                          <a:solidFill>
                            <a:srgbClr val="333333"/>
                          </a:solidFill>
                          <a:effectLst/>
                          <a:latin typeface="Verdana" panose="020B0604030504040204" pitchFamily="34" charset="0"/>
                        </a:rPr>
                        <a:t>.</a:t>
                      </a:r>
                    </a:p>
                    <a:p>
                      <a:pPr algn="l" fontAlgn="t"/>
                      <a:r>
                        <a:rPr lang="en-US" sz="900" dirty="0" err="1">
                          <a:solidFill>
                            <a:srgbClr val="333333"/>
                          </a:solidFill>
                          <a:effectLst/>
                          <a:latin typeface="Verdana" panose="020B0604030504040204" pitchFamily="34" charset="0"/>
                        </a:rPr>
                        <a:t>shuffle.input.buffer</a:t>
                      </a:r>
                      <a:r>
                        <a:rPr lang="en-US" sz="900" dirty="0">
                          <a:solidFill>
                            <a:srgbClr val="333333"/>
                          </a:solidFill>
                          <a:effectLst/>
                          <a:latin typeface="Verdana" panose="020B0604030504040204" pitchFamily="34" charset="0"/>
                        </a:rPr>
                        <a:t>.</a:t>
                      </a:r>
                    </a:p>
                    <a:p>
                      <a:pPr algn="l" fontAlgn="t"/>
                      <a:r>
                        <a:rPr lang="en-US" sz="900" dirty="0">
                          <a:solidFill>
                            <a:srgbClr val="333333"/>
                          </a:solidFill>
                          <a:effectLst/>
                          <a:latin typeface="Verdana" panose="020B0604030504040204" pitchFamily="34" charset="0"/>
                        </a:rPr>
                        <a:t>percent </a:t>
                      </a:r>
                    </a:p>
                  </a:txBody>
                  <a:tcPr>
                    <a:lnL>
                      <a:noFill/>
                    </a:lnL>
                    <a:lnR>
                      <a:noFill/>
                    </a:lnR>
                    <a:lnT>
                      <a:noFill/>
                    </a:lnT>
                    <a:lnB>
                      <a:noFill/>
                    </a:lnB>
                    <a:solidFill>
                      <a:srgbClr val="DDDDDD"/>
                    </a:solidFill>
                  </a:tcPr>
                </a:tc>
                <a:tc>
                  <a:txBody>
                    <a:bodyPr/>
                    <a:lstStyle/>
                    <a:p>
                      <a:pPr algn="l" fontAlgn="t"/>
                      <a:r>
                        <a:rPr lang="en-US" sz="900">
                          <a:solidFill>
                            <a:srgbClr val="333333"/>
                          </a:solidFill>
                          <a:effectLst/>
                          <a:latin typeface="Verdana" panose="020B0604030504040204" pitchFamily="34" charset="0"/>
                        </a:rPr>
                        <a:t>float </a:t>
                      </a:r>
                    </a:p>
                  </a:txBody>
                  <a:tcPr>
                    <a:lnL>
                      <a:noFill/>
                    </a:lnL>
                    <a:lnR>
                      <a:noFill/>
                    </a:lnR>
                    <a:lnT>
                      <a:noFill/>
                    </a:lnT>
                    <a:lnB>
                      <a:noFill/>
                    </a:lnB>
                    <a:solidFill>
                      <a:srgbClr val="DDDDDD"/>
                    </a:solidFill>
                  </a:tcPr>
                </a:tc>
                <a:tc>
                  <a:txBody>
                    <a:bodyPr/>
                    <a:lstStyle/>
                    <a:p>
                      <a:pPr algn="l" fontAlgn="t"/>
                      <a:r>
                        <a:rPr lang="en-US" sz="900">
                          <a:solidFill>
                            <a:srgbClr val="333333"/>
                          </a:solidFill>
                          <a:effectLst/>
                          <a:latin typeface="Verdana" panose="020B0604030504040204" pitchFamily="34" charset="0"/>
                        </a:rPr>
                        <a:t>The percentage of memory- relative to the maximum heapsize as typically specified in mapreduce.reduce.java.opts- that can be allocated to storing map outputs during the shuffle. Though some memory should be set aside for the framework, in general it is advantageous to set this high enough to store large and numerous map outputs. </a:t>
                      </a:r>
                    </a:p>
                  </a:txBody>
                  <a:tcPr>
                    <a:lnL>
                      <a:noFill/>
                    </a:lnL>
                    <a:lnR>
                      <a:noFill/>
                    </a:lnR>
                    <a:lnT>
                      <a:noFill/>
                    </a:lnT>
                    <a:lnB>
                      <a:noFill/>
                    </a:lnB>
                    <a:solidFill>
                      <a:srgbClr val="DDDDDD"/>
                    </a:solidFill>
                  </a:tcPr>
                </a:tc>
                <a:extLst>
                  <a:ext uri="{0D108BD9-81ED-4DB2-BD59-A6C34878D82A}">
                    <a16:rowId xmlns:a16="http://schemas.microsoft.com/office/drawing/2014/main" val="2308036350"/>
                  </a:ext>
                </a:extLst>
              </a:tr>
              <a:tr h="830912">
                <a:tc>
                  <a:txBody>
                    <a:bodyPr/>
                    <a:lstStyle/>
                    <a:p>
                      <a:pPr algn="l" fontAlgn="t"/>
                      <a:r>
                        <a:rPr lang="en-US" sz="900" dirty="0" err="1">
                          <a:solidFill>
                            <a:srgbClr val="333333"/>
                          </a:solidFill>
                          <a:effectLst/>
                          <a:latin typeface="Verdana" panose="020B0604030504040204" pitchFamily="34" charset="0"/>
                        </a:rPr>
                        <a:t>mapreduce.reduce</a:t>
                      </a:r>
                      <a:r>
                        <a:rPr lang="en-US" sz="900" dirty="0">
                          <a:solidFill>
                            <a:srgbClr val="333333"/>
                          </a:solidFill>
                          <a:effectLst/>
                          <a:latin typeface="Verdana" panose="020B0604030504040204" pitchFamily="34" charset="0"/>
                        </a:rPr>
                        <a:t>.</a:t>
                      </a:r>
                    </a:p>
                    <a:p>
                      <a:pPr algn="l" fontAlgn="t"/>
                      <a:r>
                        <a:rPr lang="en-US" sz="900" dirty="0" err="1">
                          <a:solidFill>
                            <a:srgbClr val="333333"/>
                          </a:solidFill>
                          <a:effectLst/>
                          <a:latin typeface="Verdana" panose="020B0604030504040204" pitchFamily="34" charset="0"/>
                        </a:rPr>
                        <a:t>input.buffer.percent</a:t>
                      </a:r>
                      <a:r>
                        <a:rPr lang="en-US" sz="900" dirty="0">
                          <a:solidFill>
                            <a:srgbClr val="333333"/>
                          </a:solidFill>
                          <a:effectLst/>
                          <a:latin typeface="Verdana" panose="020B0604030504040204" pitchFamily="34" charset="0"/>
                        </a:rPr>
                        <a:t> </a:t>
                      </a:r>
                    </a:p>
                  </a:txBody>
                  <a:tcPr>
                    <a:lnL>
                      <a:noFill/>
                    </a:lnL>
                    <a:lnR>
                      <a:noFill/>
                    </a:lnR>
                    <a:lnT>
                      <a:noFill/>
                    </a:lnT>
                    <a:lnB>
                      <a:noFill/>
                    </a:lnB>
                    <a:solidFill>
                      <a:srgbClr val="EEEEEE"/>
                    </a:solidFill>
                  </a:tcPr>
                </a:tc>
                <a:tc>
                  <a:txBody>
                    <a:bodyPr/>
                    <a:lstStyle/>
                    <a:p>
                      <a:pPr algn="l" fontAlgn="t"/>
                      <a:r>
                        <a:rPr lang="en-US" sz="900" dirty="0">
                          <a:solidFill>
                            <a:srgbClr val="333333"/>
                          </a:solidFill>
                          <a:effectLst/>
                          <a:latin typeface="Verdana" panose="020B0604030504040204" pitchFamily="34" charset="0"/>
                        </a:rPr>
                        <a:t>float </a:t>
                      </a:r>
                    </a:p>
                  </a:txBody>
                  <a:tcPr>
                    <a:lnL>
                      <a:noFill/>
                    </a:lnL>
                    <a:lnR>
                      <a:noFill/>
                    </a:lnR>
                    <a:lnT>
                      <a:noFill/>
                    </a:lnT>
                    <a:lnB>
                      <a:noFill/>
                    </a:lnB>
                    <a:solidFill>
                      <a:srgbClr val="EEEEEE"/>
                    </a:solidFill>
                  </a:tcPr>
                </a:tc>
                <a:tc>
                  <a:txBody>
                    <a:bodyPr/>
                    <a:lstStyle/>
                    <a:p>
                      <a:pPr algn="l" fontAlgn="t"/>
                      <a:r>
                        <a:rPr lang="en-US" sz="900" dirty="0">
                          <a:solidFill>
                            <a:srgbClr val="333333"/>
                          </a:solidFill>
                          <a:effectLst/>
                          <a:latin typeface="Verdana" panose="020B0604030504040204" pitchFamily="34" charset="0"/>
                        </a:rPr>
                        <a:t>The percentage of memory relative to the maximum </a:t>
                      </a:r>
                      <a:r>
                        <a:rPr lang="en-US" sz="900" dirty="0" err="1">
                          <a:solidFill>
                            <a:srgbClr val="333333"/>
                          </a:solidFill>
                          <a:effectLst/>
                          <a:latin typeface="Verdana" panose="020B0604030504040204" pitchFamily="34" charset="0"/>
                        </a:rPr>
                        <a:t>heapsize</a:t>
                      </a:r>
                      <a:r>
                        <a:rPr lang="en-US" sz="900" dirty="0">
                          <a:solidFill>
                            <a:srgbClr val="333333"/>
                          </a:solidFill>
                          <a:effectLst/>
                          <a:latin typeface="Verdana" panose="020B0604030504040204" pitchFamily="34" charset="0"/>
                        </a:rPr>
                        <a:t> in which map outputs may be retained during the reduce. When the reduce begins, map outputs will be merged to disk until those that remain are under the resource limit this defines. By default, all map outputs are merged to disk before the reduce begins to maximize the memory available to the reduce. For less memory-intensive reduces, this should be increased to avoid trips to disk. </a:t>
                      </a:r>
                    </a:p>
                  </a:txBody>
                  <a:tcPr>
                    <a:lnL>
                      <a:noFill/>
                    </a:lnL>
                    <a:lnR>
                      <a:noFill/>
                    </a:lnR>
                    <a:lnT>
                      <a:noFill/>
                    </a:lnT>
                    <a:lnB>
                      <a:noFill/>
                    </a:lnB>
                    <a:solidFill>
                      <a:srgbClr val="EEEEEE"/>
                    </a:solidFill>
                  </a:tcPr>
                </a:tc>
                <a:extLst>
                  <a:ext uri="{0D108BD9-81ED-4DB2-BD59-A6C34878D82A}">
                    <a16:rowId xmlns:a16="http://schemas.microsoft.com/office/drawing/2014/main" val="3225059796"/>
                  </a:ext>
                </a:extLst>
              </a:tr>
            </a:tbl>
          </a:graphicData>
        </a:graphic>
      </p:graphicFrame>
      <p:sp>
        <p:nvSpPr>
          <p:cNvPr id="6" name="Rectangle 1">
            <a:extLst>
              <a:ext uri="{FF2B5EF4-FFF2-40B4-BE49-F238E27FC236}">
                <a16:creationId xmlns:a16="http://schemas.microsoft.com/office/drawing/2014/main" id="{8C5D1ED9-7CA9-DB4D-B665-21365F016320}"/>
              </a:ext>
            </a:extLst>
          </p:cNvPr>
          <p:cNvSpPr>
            <a:spLocks noChangeArrowheads="1"/>
          </p:cNvSpPr>
          <p:nvPr/>
        </p:nvSpPr>
        <p:spPr bwMode="auto">
          <a:xfrm>
            <a:off x="3230167" y="602971"/>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br>
              <a:rPr lang="zh-CN" altLang="zh-CN" sz="1350">
                <a:latin typeface="Arial" panose="020B0604020202020204" pitchFamily="34" charset="0"/>
              </a:rPr>
            </a:br>
            <a:endParaRPr lang="zh-CN" altLang="zh-CN" sz="1350">
              <a:latin typeface="Arial" panose="020B0604020202020204" pitchFamily="34" charset="0"/>
            </a:endParaRPr>
          </a:p>
        </p:txBody>
      </p:sp>
    </p:spTree>
    <p:extLst>
      <p:ext uri="{BB962C8B-B14F-4D97-AF65-F5344CB8AC3E}">
        <p14:creationId xmlns:p14="http://schemas.microsoft.com/office/powerpoint/2010/main" val="875892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AE4D8-8C43-D949-9530-BCA4D39470DF}"/>
              </a:ext>
            </a:extLst>
          </p:cNvPr>
          <p:cNvSpPr>
            <a:spLocks noGrp="1"/>
          </p:cNvSpPr>
          <p:nvPr>
            <p:ph type="title"/>
          </p:nvPr>
        </p:nvSpPr>
        <p:spPr/>
        <p:txBody>
          <a:bodyPr/>
          <a:lstStyle/>
          <a:p>
            <a:r>
              <a:rPr kumimoji="1" lang="en-US" altLang="zh-CN" dirty="0"/>
              <a:t>Configured Parameters</a:t>
            </a:r>
            <a:endParaRPr kumimoji="1" lang="zh-CN" altLang="en-US" dirty="0"/>
          </a:p>
        </p:txBody>
      </p:sp>
      <p:sp>
        <p:nvSpPr>
          <p:cNvPr id="3" name="内容占位符 2">
            <a:extLst>
              <a:ext uri="{FF2B5EF4-FFF2-40B4-BE49-F238E27FC236}">
                <a16:creationId xmlns:a16="http://schemas.microsoft.com/office/drawing/2014/main" id="{0F8F9113-94E6-A94C-BFFE-A802059E4D9D}"/>
              </a:ext>
            </a:extLst>
          </p:cNvPr>
          <p:cNvSpPr>
            <a:spLocks noGrp="1"/>
          </p:cNvSpPr>
          <p:nvPr>
            <p:ph idx="1"/>
          </p:nvPr>
        </p:nvSpPr>
        <p:spPr/>
        <p:txBody>
          <a:bodyPr/>
          <a:lstStyle/>
          <a:p>
            <a:r>
              <a:rPr lang="en-US" altLang="zh-CN" dirty="0"/>
              <a:t>The following properties are localized in the job configuration for each task’s execution:</a:t>
            </a:r>
            <a:endParaRPr kumimoji="1" lang="zh-CN" altLang="en-US" dirty="0"/>
          </a:p>
        </p:txBody>
      </p:sp>
      <p:sp>
        <p:nvSpPr>
          <p:cNvPr id="4" name="灯片编号占位符 3">
            <a:extLst>
              <a:ext uri="{FF2B5EF4-FFF2-40B4-BE49-F238E27FC236}">
                <a16:creationId xmlns:a16="http://schemas.microsoft.com/office/drawing/2014/main" id="{BCAA0D72-6804-DF45-B007-8C4CC585637B}"/>
              </a:ext>
            </a:extLst>
          </p:cNvPr>
          <p:cNvSpPr>
            <a:spLocks noGrp="1"/>
          </p:cNvSpPr>
          <p:nvPr>
            <p:ph type="sldNum" sz="quarter" idx="12"/>
          </p:nvPr>
        </p:nvSpPr>
        <p:spPr/>
        <p:txBody>
          <a:bodyPr/>
          <a:lstStyle/>
          <a:p>
            <a:fld id="{CB818ED7-1FAF-4BEC-A906-EB6564C334EB}" type="slidenum">
              <a:rPr lang="zh-CN" altLang="en-US" smtClean="0"/>
              <a:pPr/>
              <a:t>51</a:t>
            </a:fld>
            <a:endParaRPr lang="zh-CN" altLang="en-US" dirty="0"/>
          </a:p>
        </p:txBody>
      </p:sp>
      <p:graphicFrame>
        <p:nvGraphicFramePr>
          <p:cNvPr id="5" name="表格 4">
            <a:extLst>
              <a:ext uri="{FF2B5EF4-FFF2-40B4-BE49-F238E27FC236}">
                <a16:creationId xmlns:a16="http://schemas.microsoft.com/office/drawing/2014/main" id="{8A055FAC-7D6E-6241-91AE-6784093D8775}"/>
              </a:ext>
            </a:extLst>
          </p:cNvPr>
          <p:cNvGraphicFramePr>
            <a:graphicFrameLocks noGrp="1"/>
          </p:cNvGraphicFramePr>
          <p:nvPr>
            <p:extLst>
              <p:ext uri="{D42A27DB-BD31-4B8C-83A1-F6EECF244321}">
                <p14:modId xmlns:p14="http://schemas.microsoft.com/office/powerpoint/2010/main" val="2682967689"/>
              </p:ext>
            </p:extLst>
          </p:nvPr>
        </p:nvGraphicFramePr>
        <p:xfrm>
          <a:off x="1277541" y="1762417"/>
          <a:ext cx="6588918" cy="2136710"/>
        </p:xfrm>
        <a:graphic>
          <a:graphicData uri="http://schemas.openxmlformats.org/drawingml/2006/table">
            <a:tbl>
              <a:tblPr/>
              <a:tblGrid>
                <a:gridCol w="2196306">
                  <a:extLst>
                    <a:ext uri="{9D8B030D-6E8A-4147-A177-3AD203B41FA5}">
                      <a16:colId xmlns:a16="http://schemas.microsoft.com/office/drawing/2014/main" val="1483238814"/>
                    </a:ext>
                  </a:extLst>
                </a:gridCol>
                <a:gridCol w="666012">
                  <a:extLst>
                    <a:ext uri="{9D8B030D-6E8A-4147-A177-3AD203B41FA5}">
                      <a16:colId xmlns:a16="http://schemas.microsoft.com/office/drawing/2014/main" val="2404291746"/>
                    </a:ext>
                  </a:extLst>
                </a:gridCol>
                <a:gridCol w="3726600">
                  <a:extLst>
                    <a:ext uri="{9D8B030D-6E8A-4147-A177-3AD203B41FA5}">
                      <a16:colId xmlns:a16="http://schemas.microsoft.com/office/drawing/2014/main" val="2740708665"/>
                    </a:ext>
                  </a:extLst>
                </a:gridCol>
              </a:tblGrid>
              <a:tr h="168935">
                <a:tc>
                  <a:txBody>
                    <a:bodyPr/>
                    <a:lstStyle/>
                    <a:p>
                      <a:pPr algn="l" fontAlgn="t"/>
                      <a:r>
                        <a:rPr lang="en-US" sz="1000" b="1">
                          <a:solidFill>
                            <a:srgbClr val="FFFFFF"/>
                          </a:solidFill>
                          <a:effectLst/>
                        </a:rPr>
                        <a:t>Name </a:t>
                      </a:r>
                    </a:p>
                  </a:txBody>
                  <a:tcPr marL="20344" marR="20344" marT="10172" marB="10172">
                    <a:lnL>
                      <a:noFill/>
                    </a:lnL>
                    <a:lnR>
                      <a:noFill/>
                    </a:lnR>
                    <a:lnT>
                      <a:noFill/>
                    </a:lnT>
                    <a:lnB>
                      <a:noFill/>
                    </a:lnB>
                    <a:solidFill>
                      <a:srgbClr val="BBBBBB"/>
                    </a:solidFill>
                  </a:tcPr>
                </a:tc>
                <a:tc>
                  <a:txBody>
                    <a:bodyPr/>
                    <a:lstStyle/>
                    <a:p>
                      <a:pPr algn="l" fontAlgn="t"/>
                      <a:r>
                        <a:rPr lang="en-US" sz="1000" b="1">
                          <a:solidFill>
                            <a:srgbClr val="FFFFFF"/>
                          </a:solidFill>
                          <a:effectLst/>
                        </a:rPr>
                        <a:t>Type </a:t>
                      </a:r>
                    </a:p>
                  </a:txBody>
                  <a:tcPr marL="20344" marR="20344" marT="10172" marB="10172">
                    <a:lnL>
                      <a:noFill/>
                    </a:lnL>
                    <a:lnR>
                      <a:noFill/>
                    </a:lnR>
                    <a:lnT>
                      <a:noFill/>
                    </a:lnT>
                    <a:lnB>
                      <a:noFill/>
                    </a:lnB>
                    <a:solidFill>
                      <a:srgbClr val="BBBBBB"/>
                    </a:solidFill>
                  </a:tcPr>
                </a:tc>
                <a:tc>
                  <a:txBody>
                    <a:bodyPr/>
                    <a:lstStyle/>
                    <a:p>
                      <a:pPr algn="l" fontAlgn="t"/>
                      <a:r>
                        <a:rPr lang="en-US" sz="1000" b="1">
                          <a:solidFill>
                            <a:srgbClr val="FFFFFF"/>
                          </a:solidFill>
                          <a:effectLst/>
                        </a:rPr>
                        <a:t>Description </a:t>
                      </a:r>
                    </a:p>
                  </a:txBody>
                  <a:tcPr marL="20344" marR="20344" marT="10172" marB="10172">
                    <a:lnL>
                      <a:noFill/>
                    </a:lnL>
                    <a:lnR>
                      <a:noFill/>
                    </a:lnR>
                    <a:lnT>
                      <a:noFill/>
                    </a:lnT>
                    <a:lnB>
                      <a:noFill/>
                    </a:lnB>
                    <a:solidFill>
                      <a:srgbClr val="BBBBBB"/>
                    </a:solidFill>
                  </a:tcPr>
                </a:tc>
                <a:extLst>
                  <a:ext uri="{0D108BD9-81ED-4DB2-BD59-A6C34878D82A}">
                    <a16:rowId xmlns:a16="http://schemas.microsoft.com/office/drawing/2014/main" val="1059262261"/>
                  </a:ext>
                </a:extLst>
              </a:tr>
              <a:tr h="168935">
                <a:tc>
                  <a:txBody>
                    <a:bodyPr/>
                    <a:lstStyle/>
                    <a:p>
                      <a:pPr algn="l" fontAlgn="t"/>
                      <a:r>
                        <a:rPr lang="en-US" sz="1000">
                          <a:solidFill>
                            <a:srgbClr val="333333"/>
                          </a:solidFill>
                          <a:effectLst/>
                          <a:latin typeface="Verdana" panose="020B0604030504040204" pitchFamily="34" charset="0"/>
                        </a:rPr>
                        <a:t>mapreduce.job.id </a:t>
                      </a:r>
                    </a:p>
                  </a:txBody>
                  <a:tcPr marL="20344" marR="20344" marT="10172" marB="10172">
                    <a:lnL>
                      <a:noFill/>
                    </a:lnL>
                    <a:lnR>
                      <a:noFill/>
                    </a:lnR>
                    <a:lnT>
                      <a:noFill/>
                    </a:lnT>
                    <a:lnB>
                      <a:noFill/>
                    </a:lnB>
                    <a:solidFill>
                      <a:srgbClr val="EEEEEE"/>
                    </a:solidFill>
                  </a:tcPr>
                </a:tc>
                <a:tc>
                  <a:txBody>
                    <a:bodyPr/>
                    <a:lstStyle/>
                    <a:p>
                      <a:pPr algn="l" fontAlgn="t"/>
                      <a:r>
                        <a:rPr lang="en-US" sz="1000">
                          <a:solidFill>
                            <a:srgbClr val="333333"/>
                          </a:solidFill>
                          <a:effectLst/>
                          <a:latin typeface="Verdana" panose="020B0604030504040204" pitchFamily="34" charset="0"/>
                        </a:rPr>
                        <a:t>String </a:t>
                      </a:r>
                    </a:p>
                  </a:txBody>
                  <a:tcPr marL="20344" marR="20344" marT="10172" marB="10172">
                    <a:lnL>
                      <a:noFill/>
                    </a:lnL>
                    <a:lnR>
                      <a:noFill/>
                    </a:lnR>
                    <a:lnT>
                      <a:noFill/>
                    </a:lnT>
                    <a:lnB>
                      <a:noFill/>
                    </a:lnB>
                    <a:solidFill>
                      <a:srgbClr val="EEEEEE"/>
                    </a:solidFill>
                  </a:tcPr>
                </a:tc>
                <a:tc>
                  <a:txBody>
                    <a:bodyPr/>
                    <a:lstStyle/>
                    <a:p>
                      <a:pPr algn="l" fontAlgn="t"/>
                      <a:r>
                        <a:rPr lang="en-US" sz="1000">
                          <a:solidFill>
                            <a:srgbClr val="333333"/>
                          </a:solidFill>
                          <a:effectLst/>
                          <a:latin typeface="Verdana" panose="020B0604030504040204" pitchFamily="34" charset="0"/>
                        </a:rPr>
                        <a:t>The job id </a:t>
                      </a:r>
                    </a:p>
                  </a:txBody>
                  <a:tcPr marL="20344" marR="20344" marT="10172" marB="10172">
                    <a:lnL>
                      <a:noFill/>
                    </a:lnL>
                    <a:lnR>
                      <a:noFill/>
                    </a:lnR>
                    <a:lnT>
                      <a:noFill/>
                    </a:lnT>
                    <a:lnB>
                      <a:noFill/>
                    </a:lnB>
                    <a:solidFill>
                      <a:srgbClr val="EEEEEE"/>
                    </a:solidFill>
                  </a:tcPr>
                </a:tc>
                <a:extLst>
                  <a:ext uri="{0D108BD9-81ED-4DB2-BD59-A6C34878D82A}">
                    <a16:rowId xmlns:a16="http://schemas.microsoft.com/office/drawing/2014/main" val="1093948264"/>
                  </a:ext>
                </a:extLst>
              </a:tr>
              <a:tr h="168935">
                <a:tc>
                  <a:txBody>
                    <a:bodyPr/>
                    <a:lstStyle/>
                    <a:p>
                      <a:pPr algn="l" fontAlgn="t"/>
                      <a:r>
                        <a:rPr lang="en-US" sz="1000">
                          <a:solidFill>
                            <a:srgbClr val="333333"/>
                          </a:solidFill>
                          <a:effectLst/>
                          <a:latin typeface="Verdana" panose="020B0604030504040204" pitchFamily="34" charset="0"/>
                        </a:rPr>
                        <a:t>mapreduce.job.jar </a:t>
                      </a:r>
                    </a:p>
                  </a:txBody>
                  <a:tcPr marL="20344" marR="20344" marT="10172" marB="10172">
                    <a:lnL>
                      <a:noFill/>
                    </a:lnL>
                    <a:lnR>
                      <a:noFill/>
                    </a:lnR>
                    <a:lnT>
                      <a:noFill/>
                    </a:lnT>
                    <a:lnB>
                      <a:noFill/>
                    </a:lnB>
                    <a:solidFill>
                      <a:srgbClr val="DDDDDD"/>
                    </a:solidFill>
                  </a:tcPr>
                </a:tc>
                <a:tc>
                  <a:txBody>
                    <a:bodyPr/>
                    <a:lstStyle/>
                    <a:p>
                      <a:pPr algn="l" fontAlgn="t"/>
                      <a:r>
                        <a:rPr lang="en-US" sz="1000">
                          <a:solidFill>
                            <a:srgbClr val="333333"/>
                          </a:solidFill>
                          <a:effectLst/>
                          <a:latin typeface="Verdana" panose="020B0604030504040204" pitchFamily="34" charset="0"/>
                        </a:rPr>
                        <a:t>String </a:t>
                      </a:r>
                    </a:p>
                  </a:txBody>
                  <a:tcPr marL="20344" marR="20344" marT="10172" marB="10172">
                    <a:lnL>
                      <a:noFill/>
                    </a:lnL>
                    <a:lnR>
                      <a:noFill/>
                    </a:lnR>
                    <a:lnT>
                      <a:noFill/>
                    </a:lnT>
                    <a:lnB>
                      <a:noFill/>
                    </a:lnB>
                    <a:solidFill>
                      <a:srgbClr val="DDDDDD"/>
                    </a:solidFill>
                  </a:tcPr>
                </a:tc>
                <a:tc>
                  <a:txBody>
                    <a:bodyPr/>
                    <a:lstStyle/>
                    <a:p>
                      <a:pPr algn="l" fontAlgn="t"/>
                      <a:r>
                        <a:rPr lang="en-US" sz="1000">
                          <a:solidFill>
                            <a:srgbClr val="333333"/>
                          </a:solidFill>
                          <a:effectLst/>
                          <a:latin typeface="Verdana" panose="020B0604030504040204" pitchFamily="34" charset="0"/>
                        </a:rPr>
                        <a:t>job.jar location in job directory </a:t>
                      </a:r>
                    </a:p>
                  </a:txBody>
                  <a:tcPr marL="20344" marR="20344" marT="10172" marB="10172">
                    <a:lnL>
                      <a:noFill/>
                    </a:lnL>
                    <a:lnR>
                      <a:noFill/>
                    </a:lnR>
                    <a:lnT>
                      <a:noFill/>
                    </a:lnT>
                    <a:lnB>
                      <a:noFill/>
                    </a:lnB>
                    <a:solidFill>
                      <a:srgbClr val="DDDDDD"/>
                    </a:solidFill>
                  </a:tcPr>
                </a:tc>
                <a:extLst>
                  <a:ext uri="{0D108BD9-81ED-4DB2-BD59-A6C34878D82A}">
                    <a16:rowId xmlns:a16="http://schemas.microsoft.com/office/drawing/2014/main" val="2363373688"/>
                  </a:ext>
                </a:extLst>
              </a:tr>
              <a:tr h="191532">
                <a:tc>
                  <a:txBody>
                    <a:bodyPr/>
                    <a:lstStyle/>
                    <a:p>
                      <a:pPr algn="l" fontAlgn="t"/>
                      <a:r>
                        <a:rPr lang="en-US" sz="1000">
                          <a:solidFill>
                            <a:srgbClr val="333333"/>
                          </a:solidFill>
                          <a:effectLst/>
                          <a:latin typeface="Verdana" panose="020B0604030504040204" pitchFamily="34" charset="0"/>
                        </a:rPr>
                        <a:t>mapreduce.job.local.dir </a:t>
                      </a:r>
                    </a:p>
                  </a:txBody>
                  <a:tcPr marL="20344" marR="20344" marT="10172" marB="10172">
                    <a:lnL>
                      <a:noFill/>
                    </a:lnL>
                    <a:lnR>
                      <a:noFill/>
                    </a:lnR>
                    <a:lnT>
                      <a:noFill/>
                    </a:lnT>
                    <a:lnB>
                      <a:noFill/>
                    </a:lnB>
                    <a:solidFill>
                      <a:srgbClr val="EEEEEE"/>
                    </a:solidFill>
                  </a:tcPr>
                </a:tc>
                <a:tc>
                  <a:txBody>
                    <a:bodyPr/>
                    <a:lstStyle/>
                    <a:p>
                      <a:pPr algn="l" fontAlgn="t"/>
                      <a:r>
                        <a:rPr lang="en-US" sz="1000">
                          <a:solidFill>
                            <a:srgbClr val="333333"/>
                          </a:solidFill>
                          <a:effectLst/>
                          <a:latin typeface="Verdana" panose="020B0604030504040204" pitchFamily="34" charset="0"/>
                        </a:rPr>
                        <a:t>String </a:t>
                      </a:r>
                    </a:p>
                  </a:txBody>
                  <a:tcPr marL="20344" marR="20344" marT="10172" marB="10172">
                    <a:lnL>
                      <a:noFill/>
                    </a:lnL>
                    <a:lnR>
                      <a:noFill/>
                    </a:lnR>
                    <a:lnT>
                      <a:noFill/>
                    </a:lnT>
                    <a:lnB>
                      <a:noFill/>
                    </a:lnB>
                    <a:solidFill>
                      <a:srgbClr val="EEEEEE"/>
                    </a:solidFill>
                  </a:tcPr>
                </a:tc>
                <a:tc>
                  <a:txBody>
                    <a:bodyPr/>
                    <a:lstStyle/>
                    <a:p>
                      <a:pPr algn="l" fontAlgn="t"/>
                      <a:r>
                        <a:rPr lang="en-US" sz="1000" dirty="0">
                          <a:solidFill>
                            <a:srgbClr val="333333"/>
                          </a:solidFill>
                          <a:effectLst/>
                          <a:latin typeface="Verdana" panose="020B0604030504040204" pitchFamily="34" charset="0"/>
                        </a:rPr>
                        <a:t>The job specific shared scratch space </a:t>
                      </a:r>
                    </a:p>
                  </a:txBody>
                  <a:tcPr marL="20344" marR="20344" marT="10172" marB="10172">
                    <a:lnL>
                      <a:noFill/>
                    </a:lnL>
                    <a:lnR>
                      <a:noFill/>
                    </a:lnR>
                    <a:lnT>
                      <a:noFill/>
                    </a:lnT>
                    <a:lnB>
                      <a:noFill/>
                    </a:lnB>
                    <a:solidFill>
                      <a:srgbClr val="EEEEEE"/>
                    </a:solidFill>
                  </a:tcPr>
                </a:tc>
                <a:extLst>
                  <a:ext uri="{0D108BD9-81ED-4DB2-BD59-A6C34878D82A}">
                    <a16:rowId xmlns:a16="http://schemas.microsoft.com/office/drawing/2014/main" val="2736797443"/>
                  </a:ext>
                </a:extLst>
              </a:tr>
              <a:tr h="168935">
                <a:tc>
                  <a:txBody>
                    <a:bodyPr/>
                    <a:lstStyle/>
                    <a:p>
                      <a:pPr algn="l" fontAlgn="t"/>
                      <a:r>
                        <a:rPr lang="en-US" sz="1000">
                          <a:solidFill>
                            <a:srgbClr val="333333"/>
                          </a:solidFill>
                          <a:effectLst/>
                          <a:latin typeface="Verdana" panose="020B0604030504040204" pitchFamily="34" charset="0"/>
                        </a:rPr>
                        <a:t>mapreduce.task.id </a:t>
                      </a:r>
                    </a:p>
                  </a:txBody>
                  <a:tcPr marL="20344" marR="20344" marT="10172" marB="10172">
                    <a:lnL>
                      <a:noFill/>
                    </a:lnL>
                    <a:lnR>
                      <a:noFill/>
                    </a:lnR>
                    <a:lnT>
                      <a:noFill/>
                    </a:lnT>
                    <a:lnB>
                      <a:noFill/>
                    </a:lnB>
                    <a:solidFill>
                      <a:srgbClr val="DDDDDD"/>
                    </a:solidFill>
                  </a:tcPr>
                </a:tc>
                <a:tc>
                  <a:txBody>
                    <a:bodyPr/>
                    <a:lstStyle/>
                    <a:p>
                      <a:pPr algn="l" fontAlgn="t"/>
                      <a:r>
                        <a:rPr lang="en-US" sz="1000">
                          <a:solidFill>
                            <a:srgbClr val="333333"/>
                          </a:solidFill>
                          <a:effectLst/>
                          <a:latin typeface="Verdana" panose="020B0604030504040204" pitchFamily="34" charset="0"/>
                        </a:rPr>
                        <a:t>String </a:t>
                      </a:r>
                    </a:p>
                  </a:txBody>
                  <a:tcPr marL="20344" marR="20344" marT="10172" marB="10172">
                    <a:lnL>
                      <a:noFill/>
                    </a:lnL>
                    <a:lnR>
                      <a:noFill/>
                    </a:lnR>
                    <a:lnT>
                      <a:noFill/>
                    </a:lnT>
                    <a:lnB>
                      <a:noFill/>
                    </a:lnB>
                    <a:solidFill>
                      <a:srgbClr val="DDDDDD"/>
                    </a:solidFill>
                  </a:tcPr>
                </a:tc>
                <a:tc>
                  <a:txBody>
                    <a:bodyPr/>
                    <a:lstStyle/>
                    <a:p>
                      <a:pPr algn="l" fontAlgn="t"/>
                      <a:r>
                        <a:rPr lang="en-US" sz="1000">
                          <a:solidFill>
                            <a:srgbClr val="333333"/>
                          </a:solidFill>
                          <a:effectLst/>
                          <a:latin typeface="Verdana" panose="020B0604030504040204" pitchFamily="34" charset="0"/>
                        </a:rPr>
                        <a:t>The task id </a:t>
                      </a:r>
                    </a:p>
                  </a:txBody>
                  <a:tcPr marL="20344" marR="20344" marT="10172" marB="10172">
                    <a:lnL>
                      <a:noFill/>
                    </a:lnL>
                    <a:lnR>
                      <a:noFill/>
                    </a:lnR>
                    <a:lnT>
                      <a:noFill/>
                    </a:lnT>
                    <a:lnB>
                      <a:noFill/>
                    </a:lnB>
                    <a:solidFill>
                      <a:srgbClr val="DDDDDD"/>
                    </a:solidFill>
                  </a:tcPr>
                </a:tc>
                <a:extLst>
                  <a:ext uri="{0D108BD9-81ED-4DB2-BD59-A6C34878D82A}">
                    <a16:rowId xmlns:a16="http://schemas.microsoft.com/office/drawing/2014/main" val="2427091410"/>
                  </a:ext>
                </a:extLst>
              </a:tr>
              <a:tr h="168935">
                <a:tc>
                  <a:txBody>
                    <a:bodyPr/>
                    <a:lstStyle/>
                    <a:p>
                      <a:pPr algn="l" fontAlgn="t"/>
                      <a:r>
                        <a:rPr lang="en-US" sz="1000">
                          <a:solidFill>
                            <a:srgbClr val="333333"/>
                          </a:solidFill>
                          <a:effectLst/>
                          <a:latin typeface="Verdana" panose="020B0604030504040204" pitchFamily="34" charset="0"/>
                        </a:rPr>
                        <a:t>mapreduce.task.attempt.id </a:t>
                      </a:r>
                    </a:p>
                  </a:txBody>
                  <a:tcPr marL="20344" marR="20344" marT="10172" marB="10172">
                    <a:lnL>
                      <a:noFill/>
                    </a:lnL>
                    <a:lnR>
                      <a:noFill/>
                    </a:lnR>
                    <a:lnT>
                      <a:noFill/>
                    </a:lnT>
                    <a:lnB>
                      <a:noFill/>
                    </a:lnB>
                    <a:solidFill>
                      <a:srgbClr val="EEEEEE"/>
                    </a:solidFill>
                  </a:tcPr>
                </a:tc>
                <a:tc>
                  <a:txBody>
                    <a:bodyPr/>
                    <a:lstStyle/>
                    <a:p>
                      <a:pPr algn="l" fontAlgn="t"/>
                      <a:r>
                        <a:rPr lang="en-US" sz="1000">
                          <a:solidFill>
                            <a:srgbClr val="333333"/>
                          </a:solidFill>
                          <a:effectLst/>
                          <a:latin typeface="Verdana" panose="020B0604030504040204" pitchFamily="34" charset="0"/>
                        </a:rPr>
                        <a:t>String </a:t>
                      </a:r>
                    </a:p>
                  </a:txBody>
                  <a:tcPr marL="20344" marR="20344" marT="10172" marB="10172">
                    <a:lnL>
                      <a:noFill/>
                    </a:lnL>
                    <a:lnR>
                      <a:noFill/>
                    </a:lnR>
                    <a:lnT>
                      <a:noFill/>
                    </a:lnT>
                    <a:lnB>
                      <a:noFill/>
                    </a:lnB>
                    <a:solidFill>
                      <a:srgbClr val="EEEEEE"/>
                    </a:solidFill>
                  </a:tcPr>
                </a:tc>
                <a:tc>
                  <a:txBody>
                    <a:bodyPr/>
                    <a:lstStyle/>
                    <a:p>
                      <a:pPr algn="l" fontAlgn="t"/>
                      <a:r>
                        <a:rPr lang="en-US" sz="1000">
                          <a:solidFill>
                            <a:srgbClr val="333333"/>
                          </a:solidFill>
                          <a:effectLst/>
                          <a:latin typeface="Verdana" panose="020B0604030504040204" pitchFamily="34" charset="0"/>
                        </a:rPr>
                        <a:t>The task attempt id </a:t>
                      </a:r>
                    </a:p>
                  </a:txBody>
                  <a:tcPr marL="20344" marR="20344" marT="10172" marB="10172">
                    <a:lnL>
                      <a:noFill/>
                    </a:lnL>
                    <a:lnR>
                      <a:noFill/>
                    </a:lnR>
                    <a:lnT>
                      <a:noFill/>
                    </a:lnT>
                    <a:lnB>
                      <a:noFill/>
                    </a:lnB>
                    <a:solidFill>
                      <a:srgbClr val="EEEEEE"/>
                    </a:solidFill>
                  </a:tcPr>
                </a:tc>
                <a:extLst>
                  <a:ext uri="{0D108BD9-81ED-4DB2-BD59-A6C34878D82A}">
                    <a16:rowId xmlns:a16="http://schemas.microsoft.com/office/drawing/2014/main" val="3130002698"/>
                  </a:ext>
                </a:extLst>
              </a:tr>
              <a:tr h="168935">
                <a:tc>
                  <a:txBody>
                    <a:bodyPr/>
                    <a:lstStyle/>
                    <a:p>
                      <a:pPr algn="l" fontAlgn="t"/>
                      <a:r>
                        <a:rPr lang="en-US" sz="1000">
                          <a:solidFill>
                            <a:srgbClr val="333333"/>
                          </a:solidFill>
                          <a:effectLst/>
                          <a:latin typeface="Verdana" panose="020B0604030504040204" pitchFamily="34" charset="0"/>
                        </a:rPr>
                        <a:t>mapreduce.task.is.map </a:t>
                      </a:r>
                    </a:p>
                  </a:txBody>
                  <a:tcPr marL="20344" marR="20344" marT="10172" marB="10172">
                    <a:lnL>
                      <a:noFill/>
                    </a:lnL>
                    <a:lnR>
                      <a:noFill/>
                    </a:lnR>
                    <a:lnT>
                      <a:noFill/>
                    </a:lnT>
                    <a:lnB>
                      <a:noFill/>
                    </a:lnB>
                    <a:solidFill>
                      <a:srgbClr val="DDDDDD"/>
                    </a:solidFill>
                  </a:tcPr>
                </a:tc>
                <a:tc>
                  <a:txBody>
                    <a:bodyPr/>
                    <a:lstStyle/>
                    <a:p>
                      <a:pPr algn="l" fontAlgn="t"/>
                      <a:r>
                        <a:rPr lang="en-US" sz="1000">
                          <a:solidFill>
                            <a:srgbClr val="333333"/>
                          </a:solidFill>
                          <a:effectLst/>
                          <a:latin typeface="Verdana" panose="020B0604030504040204" pitchFamily="34" charset="0"/>
                        </a:rPr>
                        <a:t>boolean </a:t>
                      </a:r>
                    </a:p>
                  </a:txBody>
                  <a:tcPr marL="20344" marR="20344" marT="10172" marB="10172">
                    <a:lnL>
                      <a:noFill/>
                    </a:lnL>
                    <a:lnR>
                      <a:noFill/>
                    </a:lnR>
                    <a:lnT>
                      <a:noFill/>
                    </a:lnT>
                    <a:lnB>
                      <a:noFill/>
                    </a:lnB>
                    <a:solidFill>
                      <a:srgbClr val="DDDDDD"/>
                    </a:solidFill>
                  </a:tcPr>
                </a:tc>
                <a:tc>
                  <a:txBody>
                    <a:bodyPr/>
                    <a:lstStyle/>
                    <a:p>
                      <a:pPr algn="l" fontAlgn="t"/>
                      <a:r>
                        <a:rPr lang="en-US" sz="1000">
                          <a:solidFill>
                            <a:srgbClr val="333333"/>
                          </a:solidFill>
                          <a:effectLst/>
                          <a:latin typeface="Verdana" panose="020B0604030504040204" pitchFamily="34" charset="0"/>
                        </a:rPr>
                        <a:t>Is this a map task </a:t>
                      </a:r>
                    </a:p>
                  </a:txBody>
                  <a:tcPr marL="20344" marR="20344" marT="10172" marB="10172">
                    <a:lnL>
                      <a:noFill/>
                    </a:lnL>
                    <a:lnR>
                      <a:noFill/>
                    </a:lnR>
                    <a:lnT>
                      <a:noFill/>
                    </a:lnT>
                    <a:lnB>
                      <a:noFill/>
                    </a:lnB>
                    <a:solidFill>
                      <a:srgbClr val="DDDDDD"/>
                    </a:solidFill>
                  </a:tcPr>
                </a:tc>
                <a:extLst>
                  <a:ext uri="{0D108BD9-81ED-4DB2-BD59-A6C34878D82A}">
                    <a16:rowId xmlns:a16="http://schemas.microsoft.com/office/drawing/2014/main" val="2696649891"/>
                  </a:ext>
                </a:extLst>
              </a:tr>
              <a:tr h="168935">
                <a:tc>
                  <a:txBody>
                    <a:bodyPr/>
                    <a:lstStyle/>
                    <a:p>
                      <a:pPr algn="l" fontAlgn="t"/>
                      <a:r>
                        <a:rPr lang="en-US" sz="1000">
                          <a:solidFill>
                            <a:srgbClr val="333333"/>
                          </a:solidFill>
                          <a:effectLst/>
                          <a:latin typeface="Verdana" panose="020B0604030504040204" pitchFamily="34" charset="0"/>
                        </a:rPr>
                        <a:t>mapreduce.task.partition </a:t>
                      </a:r>
                    </a:p>
                  </a:txBody>
                  <a:tcPr marL="20344" marR="20344" marT="10172" marB="10172">
                    <a:lnL>
                      <a:noFill/>
                    </a:lnL>
                    <a:lnR>
                      <a:noFill/>
                    </a:lnR>
                    <a:lnT>
                      <a:noFill/>
                    </a:lnT>
                    <a:lnB>
                      <a:noFill/>
                    </a:lnB>
                    <a:solidFill>
                      <a:srgbClr val="EEEEEE"/>
                    </a:solidFill>
                  </a:tcPr>
                </a:tc>
                <a:tc>
                  <a:txBody>
                    <a:bodyPr/>
                    <a:lstStyle/>
                    <a:p>
                      <a:pPr algn="l" fontAlgn="t"/>
                      <a:r>
                        <a:rPr lang="en-US" sz="1000">
                          <a:solidFill>
                            <a:srgbClr val="333333"/>
                          </a:solidFill>
                          <a:effectLst/>
                          <a:latin typeface="Verdana" panose="020B0604030504040204" pitchFamily="34" charset="0"/>
                        </a:rPr>
                        <a:t>int </a:t>
                      </a:r>
                    </a:p>
                  </a:txBody>
                  <a:tcPr marL="20344" marR="20344" marT="10172" marB="10172">
                    <a:lnL>
                      <a:noFill/>
                    </a:lnL>
                    <a:lnR>
                      <a:noFill/>
                    </a:lnR>
                    <a:lnT>
                      <a:noFill/>
                    </a:lnT>
                    <a:lnB>
                      <a:noFill/>
                    </a:lnB>
                    <a:solidFill>
                      <a:srgbClr val="EEEEEE"/>
                    </a:solidFill>
                  </a:tcPr>
                </a:tc>
                <a:tc>
                  <a:txBody>
                    <a:bodyPr/>
                    <a:lstStyle/>
                    <a:p>
                      <a:pPr algn="l" fontAlgn="t"/>
                      <a:r>
                        <a:rPr lang="en-US" sz="1000">
                          <a:solidFill>
                            <a:srgbClr val="333333"/>
                          </a:solidFill>
                          <a:effectLst/>
                          <a:latin typeface="Verdana" panose="020B0604030504040204" pitchFamily="34" charset="0"/>
                        </a:rPr>
                        <a:t>The id of the task within the job </a:t>
                      </a:r>
                    </a:p>
                  </a:txBody>
                  <a:tcPr marL="20344" marR="20344" marT="10172" marB="10172">
                    <a:lnL>
                      <a:noFill/>
                    </a:lnL>
                    <a:lnR>
                      <a:noFill/>
                    </a:lnR>
                    <a:lnT>
                      <a:noFill/>
                    </a:lnT>
                    <a:lnB>
                      <a:noFill/>
                    </a:lnB>
                    <a:solidFill>
                      <a:srgbClr val="EEEEEE"/>
                    </a:solidFill>
                  </a:tcPr>
                </a:tc>
                <a:extLst>
                  <a:ext uri="{0D108BD9-81ED-4DB2-BD59-A6C34878D82A}">
                    <a16:rowId xmlns:a16="http://schemas.microsoft.com/office/drawing/2014/main" val="1829226054"/>
                  </a:ext>
                </a:extLst>
              </a:tr>
              <a:tr h="184748">
                <a:tc>
                  <a:txBody>
                    <a:bodyPr/>
                    <a:lstStyle/>
                    <a:p>
                      <a:pPr algn="l" fontAlgn="t"/>
                      <a:r>
                        <a:rPr lang="en-US" sz="1000">
                          <a:solidFill>
                            <a:srgbClr val="333333"/>
                          </a:solidFill>
                          <a:effectLst/>
                          <a:latin typeface="Verdana" panose="020B0604030504040204" pitchFamily="34" charset="0"/>
                        </a:rPr>
                        <a:t>mapreduce.map.input.file </a:t>
                      </a:r>
                    </a:p>
                  </a:txBody>
                  <a:tcPr marL="20344" marR="20344" marT="10172" marB="10172">
                    <a:lnL>
                      <a:noFill/>
                    </a:lnL>
                    <a:lnR>
                      <a:noFill/>
                    </a:lnR>
                    <a:lnT>
                      <a:noFill/>
                    </a:lnT>
                    <a:lnB>
                      <a:noFill/>
                    </a:lnB>
                    <a:solidFill>
                      <a:srgbClr val="DDDDDD"/>
                    </a:solidFill>
                  </a:tcPr>
                </a:tc>
                <a:tc>
                  <a:txBody>
                    <a:bodyPr/>
                    <a:lstStyle/>
                    <a:p>
                      <a:pPr algn="l" fontAlgn="t"/>
                      <a:r>
                        <a:rPr lang="en-US" sz="1000">
                          <a:solidFill>
                            <a:srgbClr val="333333"/>
                          </a:solidFill>
                          <a:effectLst/>
                          <a:latin typeface="Verdana" panose="020B0604030504040204" pitchFamily="34" charset="0"/>
                        </a:rPr>
                        <a:t>String </a:t>
                      </a:r>
                    </a:p>
                  </a:txBody>
                  <a:tcPr marL="20344" marR="20344" marT="10172" marB="10172">
                    <a:lnL>
                      <a:noFill/>
                    </a:lnL>
                    <a:lnR>
                      <a:noFill/>
                    </a:lnR>
                    <a:lnT>
                      <a:noFill/>
                    </a:lnT>
                    <a:lnB>
                      <a:noFill/>
                    </a:lnB>
                    <a:solidFill>
                      <a:srgbClr val="DDDDDD"/>
                    </a:solidFill>
                  </a:tcPr>
                </a:tc>
                <a:tc>
                  <a:txBody>
                    <a:bodyPr/>
                    <a:lstStyle/>
                    <a:p>
                      <a:pPr algn="l" fontAlgn="t"/>
                      <a:r>
                        <a:rPr lang="en-US" sz="1000">
                          <a:solidFill>
                            <a:srgbClr val="333333"/>
                          </a:solidFill>
                          <a:effectLst/>
                          <a:latin typeface="Verdana" panose="020B0604030504040204" pitchFamily="34" charset="0"/>
                        </a:rPr>
                        <a:t>The filename that the map is reading from </a:t>
                      </a:r>
                    </a:p>
                  </a:txBody>
                  <a:tcPr marL="20344" marR="20344" marT="10172" marB="10172">
                    <a:lnL>
                      <a:noFill/>
                    </a:lnL>
                    <a:lnR>
                      <a:noFill/>
                    </a:lnR>
                    <a:lnT>
                      <a:noFill/>
                    </a:lnT>
                    <a:lnB>
                      <a:noFill/>
                    </a:lnB>
                    <a:solidFill>
                      <a:srgbClr val="DDDDDD"/>
                    </a:solidFill>
                  </a:tcPr>
                </a:tc>
                <a:extLst>
                  <a:ext uri="{0D108BD9-81ED-4DB2-BD59-A6C34878D82A}">
                    <a16:rowId xmlns:a16="http://schemas.microsoft.com/office/drawing/2014/main" val="2762709764"/>
                  </a:ext>
                </a:extLst>
              </a:tr>
              <a:tr h="168935">
                <a:tc>
                  <a:txBody>
                    <a:bodyPr/>
                    <a:lstStyle/>
                    <a:p>
                      <a:pPr algn="l" fontAlgn="t"/>
                      <a:r>
                        <a:rPr lang="en-US" sz="1000">
                          <a:solidFill>
                            <a:srgbClr val="333333"/>
                          </a:solidFill>
                          <a:effectLst/>
                          <a:latin typeface="Verdana" panose="020B0604030504040204" pitchFamily="34" charset="0"/>
                        </a:rPr>
                        <a:t>mapreduce.map.input.start </a:t>
                      </a:r>
                    </a:p>
                  </a:txBody>
                  <a:tcPr marL="20344" marR="20344" marT="10172" marB="10172">
                    <a:lnL>
                      <a:noFill/>
                    </a:lnL>
                    <a:lnR>
                      <a:noFill/>
                    </a:lnR>
                    <a:lnT>
                      <a:noFill/>
                    </a:lnT>
                    <a:lnB>
                      <a:noFill/>
                    </a:lnB>
                    <a:solidFill>
                      <a:srgbClr val="EEEEEE"/>
                    </a:solidFill>
                  </a:tcPr>
                </a:tc>
                <a:tc>
                  <a:txBody>
                    <a:bodyPr/>
                    <a:lstStyle/>
                    <a:p>
                      <a:pPr algn="l" fontAlgn="t"/>
                      <a:r>
                        <a:rPr lang="en-US" sz="1000">
                          <a:solidFill>
                            <a:srgbClr val="333333"/>
                          </a:solidFill>
                          <a:effectLst/>
                          <a:latin typeface="Verdana" panose="020B0604030504040204" pitchFamily="34" charset="0"/>
                        </a:rPr>
                        <a:t>long </a:t>
                      </a:r>
                    </a:p>
                  </a:txBody>
                  <a:tcPr marL="20344" marR="20344" marT="10172" marB="10172">
                    <a:lnL>
                      <a:noFill/>
                    </a:lnL>
                    <a:lnR>
                      <a:noFill/>
                    </a:lnR>
                    <a:lnT>
                      <a:noFill/>
                    </a:lnT>
                    <a:lnB>
                      <a:noFill/>
                    </a:lnB>
                    <a:solidFill>
                      <a:srgbClr val="EEEEEE"/>
                    </a:solidFill>
                  </a:tcPr>
                </a:tc>
                <a:tc>
                  <a:txBody>
                    <a:bodyPr/>
                    <a:lstStyle/>
                    <a:p>
                      <a:pPr algn="l" fontAlgn="t"/>
                      <a:r>
                        <a:rPr lang="en-US" sz="1000">
                          <a:solidFill>
                            <a:srgbClr val="333333"/>
                          </a:solidFill>
                          <a:effectLst/>
                          <a:latin typeface="Verdana" panose="020B0604030504040204" pitchFamily="34" charset="0"/>
                        </a:rPr>
                        <a:t>The offset of the start of the map input split </a:t>
                      </a:r>
                    </a:p>
                  </a:txBody>
                  <a:tcPr marL="20344" marR="20344" marT="10172" marB="10172">
                    <a:lnL>
                      <a:noFill/>
                    </a:lnL>
                    <a:lnR>
                      <a:noFill/>
                    </a:lnR>
                    <a:lnT>
                      <a:noFill/>
                    </a:lnT>
                    <a:lnB>
                      <a:noFill/>
                    </a:lnB>
                    <a:solidFill>
                      <a:srgbClr val="EEEEEE"/>
                    </a:solidFill>
                  </a:tcPr>
                </a:tc>
                <a:extLst>
                  <a:ext uri="{0D108BD9-81ED-4DB2-BD59-A6C34878D82A}">
                    <a16:rowId xmlns:a16="http://schemas.microsoft.com/office/drawing/2014/main" val="3727994568"/>
                  </a:ext>
                </a:extLst>
              </a:tr>
              <a:tr h="205100">
                <a:tc>
                  <a:txBody>
                    <a:bodyPr/>
                    <a:lstStyle/>
                    <a:p>
                      <a:pPr algn="l" fontAlgn="t"/>
                      <a:r>
                        <a:rPr lang="en-US" sz="1000">
                          <a:solidFill>
                            <a:srgbClr val="333333"/>
                          </a:solidFill>
                          <a:effectLst/>
                          <a:latin typeface="Verdana" panose="020B0604030504040204" pitchFamily="34" charset="0"/>
                        </a:rPr>
                        <a:t>mapreduce.map.input.length </a:t>
                      </a:r>
                    </a:p>
                  </a:txBody>
                  <a:tcPr marL="20344" marR="20344" marT="10172" marB="10172">
                    <a:lnL>
                      <a:noFill/>
                    </a:lnL>
                    <a:lnR>
                      <a:noFill/>
                    </a:lnR>
                    <a:lnT>
                      <a:noFill/>
                    </a:lnT>
                    <a:lnB>
                      <a:noFill/>
                    </a:lnB>
                    <a:solidFill>
                      <a:srgbClr val="DDDDDD"/>
                    </a:solidFill>
                  </a:tcPr>
                </a:tc>
                <a:tc>
                  <a:txBody>
                    <a:bodyPr/>
                    <a:lstStyle/>
                    <a:p>
                      <a:pPr algn="l" fontAlgn="t"/>
                      <a:r>
                        <a:rPr lang="en-US" sz="1000">
                          <a:solidFill>
                            <a:srgbClr val="333333"/>
                          </a:solidFill>
                          <a:effectLst/>
                          <a:latin typeface="Verdana" panose="020B0604030504040204" pitchFamily="34" charset="0"/>
                        </a:rPr>
                        <a:t>long </a:t>
                      </a:r>
                    </a:p>
                  </a:txBody>
                  <a:tcPr marL="20344" marR="20344" marT="10172" marB="10172">
                    <a:lnL>
                      <a:noFill/>
                    </a:lnL>
                    <a:lnR>
                      <a:noFill/>
                    </a:lnR>
                    <a:lnT>
                      <a:noFill/>
                    </a:lnT>
                    <a:lnB>
                      <a:noFill/>
                    </a:lnB>
                    <a:solidFill>
                      <a:srgbClr val="DDDDDD"/>
                    </a:solidFill>
                  </a:tcPr>
                </a:tc>
                <a:tc>
                  <a:txBody>
                    <a:bodyPr/>
                    <a:lstStyle/>
                    <a:p>
                      <a:pPr algn="l" fontAlgn="t"/>
                      <a:r>
                        <a:rPr lang="en-US" sz="1000">
                          <a:solidFill>
                            <a:srgbClr val="333333"/>
                          </a:solidFill>
                          <a:effectLst/>
                          <a:latin typeface="Verdana" panose="020B0604030504040204" pitchFamily="34" charset="0"/>
                        </a:rPr>
                        <a:t>The number of bytes in the map input split </a:t>
                      </a:r>
                    </a:p>
                  </a:txBody>
                  <a:tcPr marL="20344" marR="20344" marT="10172" marB="10172">
                    <a:lnL>
                      <a:noFill/>
                    </a:lnL>
                    <a:lnR>
                      <a:noFill/>
                    </a:lnR>
                    <a:lnT>
                      <a:noFill/>
                    </a:lnT>
                    <a:lnB>
                      <a:noFill/>
                    </a:lnB>
                    <a:solidFill>
                      <a:srgbClr val="DDDDDD"/>
                    </a:solidFill>
                  </a:tcPr>
                </a:tc>
                <a:extLst>
                  <a:ext uri="{0D108BD9-81ED-4DB2-BD59-A6C34878D82A}">
                    <a16:rowId xmlns:a16="http://schemas.microsoft.com/office/drawing/2014/main" val="359735186"/>
                  </a:ext>
                </a:extLst>
              </a:tr>
              <a:tr h="173378">
                <a:tc>
                  <a:txBody>
                    <a:bodyPr/>
                    <a:lstStyle/>
                    <a:p>
                      <a:pPr algn="l" fontAlgn="t"/>
                      <a:r>
                        <a:rPr lang="en-US" sz="1000">
                          <a:solidFill>
                            <a:srgbClr val="333333"/>
                          </a:solidFill>
                          <a:effectLst/>
                          <a:latin typeface="Verdana" panose="020B0604030504040204" pitchFamily="34" charset="0"/>
                        </a:rPr>
                        <a:t>mapreduce.task.output.dir </a:t>
                      </a:r>
                    </a:p>
                  </a:txBody>
                  <a:tcPr marL="20344" marR="20344" marT="10172" marB="10172">
                    <a:lnL>
                      <a:noFill/>
                    </a:lnL>
                    <a:lnR>
                      <a:noFill/>
                    </a:lnR>
                    <a:lnT>
                      <a:noFill/>
                    </a:lnT>
                    <a:lnB>
                      <a:noFill/>
                    </a:lnB>
                    <a:solidFill>
                      <a:srgbClr val="EEEEEE"/>
                    </a:solidFill>
                  </a:tcPr>
                </a:tc>
                <a:tc>
                  <a:txBody>
                    <a:bodyPr/>
                    <a:lstStyle/>
                    <a:p>
                      <a:pPr algn="l" fontAlgn="t"/>
                      <a:r>
                        <a:rPr lang="en-US" sz="1000">
                          <a:solidFill>
                            <a:srgbClr val="333333"/>
                          </a:solidFill>
                          <a:effectLst/>
                          <a:latin typeface="Verdana" panose="020B0604030504040204" pitchFamily="34" charset="0"/>
                        </a:rPr>
                        <a:t>String </a:t>
                      </a:r>
                    </a:p>
                  </a:txBody>
                  <a:tcPr marL="20344" marR="20344" marT="10172" marB="10172">
                    <a:lnL>
                      <a:noFill/>
                    </a:lnL>
                    <a:lnR>
                      <a:noFill/>
                    </a:lnR>
                    <a:lnT>
                      <a:noFill/>
                    </a:lnT>
                    <a:lnB>
                      <a:noFill/>
                    </a:lnB>
                    <a:solidFill>
                      <a:srgbClr val="EEEEEE"/>
                    </a:solidFill>
                  </a:tcPr>
                </a:tc>
                <a:tc>
                  <a:txBody>
                    <a:bodyPr/>
                    <a:lstStyle/>
                    <a:p>
                      <a:pPr algn="l" fontAlgn="t"/>
                      <a:r>
                        <a:rPr lang="en-US" sz="1000" dirty="0">
                          <a:solidFill>
                            <a:srgbClr val="333333"/>
                          </a:solidFill>
                          <a:effectLst/>
                          <a:latin typeface="Verdana" panose="020B0604030504040204" pitchFamily="34" charset="0"/>
                        </a:rPr>
                        <a:t>The task’s temporary output directory</a:t>
                      </a:r>
                    </a:p>
                  </a:txBody>
                  <a:tcPr marL="20344" marR="20344" marT="10172" marB="10172">
                    <a:lnL>
                      <a:noFill/>
                    </a:lnL>
                    <a:lnR>
                      <a:noFill/>
                    </a:lnR>
                    <a:lnT>
                      <a:noFill/>
                    </a:lnT>
                    <a:lnB>
                      <a:noFill/>
                    </a:lnB>
                    <a:solidFill>
                      <a:srgbClr val="EEEEEE"/>
                    </a:solidFill>
                  </a:tcPr>
                </a:tc>
                <a:extLst>
                  <a:ext uri="{0D108BD9-81ED-4DB2-BD59-A6C34878D82A}">
                    <a16:rowId xmlns:a16="http://schemas.microsoft.com/office/drawing/2014/main" val="3725079398"/>
                  </a:ext>
                </a:extLst>
              </a:tr>
            </a:tbl>
          </a:graphicData>
        </a:graphic>
      </p:graphicFrame>
    </p:spTree>
    <p:extLst>
      <p:ext uri="{BB962C8B-B14F-4D97-AF65-F5344CB8AC3E}">
        <p14:creationId xmlns:p14="http://schemas.microsoft.com/office/powerpoint/2010/main" val="3601330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94A834-F61B-8E4B-9965-5850AA9A38EE}"/>
              </a:ext>
            </a:extLst>
          </p:cNvPr>
          <p:cNvSpPr>
            <a:spLocks noGrp="1"/>
          </p:cNvSpPr>
          <p:nvPr>
            <p:ph type="title"/>
          </p:nvPr>
        </p:nvSpPr>
        <p:spPr/>
        <p:txBody>
          <a:bodyPr/>
          <a:lstStyle/>
          <a:p>
            <a:r>
              <a:rPr kumimoji="1" lang="en-US" altLang="zh-CN" dirty="0"/>
              <a:t>Job</a:t>
            </a:r>
            <a:r>
              <a:rPr kumimoji="1" lang="zh-CN" altLang="en-US" dirty="0"/>
              <a:t> </a:t>
            </a:r>
            <a:r>
              <a:rPr kumimoji="1" lang="en-US" altLang="zh-CN" dirty="0"/>
              <a:t>Submission</a:t>
            </a:r>
            <a:r>
              <a:rPr kumimoji="1" lang="zh-CN" altLang="en-US" dirty="0"/>
              <a:t> </a:t>
            </a:r>
            <a:r>
              <a:rPr kumimoji="1" lang="en-US" altLang="zh-CN" dirty="0"/>
              <a:t>&amp;</a:t>
            </a:r>
            <a:r>
              <a:rPr kumimoji="1" lang="zh-CN" altLang="en-US" dirty="0"/>
              <a:t> </a:t>
            </a:r>
            <a:r>
              <a:rPr kumimoji="1" lang="en-US" altLang="zh-CN" dirty="0"/>
              <a:t>Monitoring</a:t>
            </a:r>
            <a:endParaRPr kumimoji="1" lang="zh-CN" altLang="en-US" dirty="0"/>
          </a:p>
        </p:txBody>
      </p:sp>
      <p:sp>
        <p:nvSpPr>
          <p:cNvPr id="3" name="内容占位符 2">
            <a:extLst>
              <a:ext uri="{FF2B5EF4-FFF2-40B4-BE49-F238E27FC236}">
                <a16:creationId xmlns:a16="http://schemas.microsoft.com/office/drawing/2014/main" id="{A6E45A5A-53D5-1B42-AB5C-0969D2F749E8}"/>
              </a:ext>
            </a:extLst>
          </p:cNvPr>
          <p:cNvSpPr>
            <a:spLocks noGrp="1"/>
          </p:cNvSpPr>
          <p:nvPr>
            <p:ph idx="1"/>
          </p:nvPr>
        </p:nvSpPr>
        <p:spPr/>
        <p:txBody>
          <a:bodyPr>
            <a:normAutofit lnSpcReduction="10000"/>
          </a:bodyPr>
          <a:lstStyle/>
          <a:p>
            <a:r>
              <a:rPr lang="en-US" altLang="zh-CN" dirty="0"/>
              <a:t>The job submission process involves:</a:t>
            </a:r>
          </a:p>
          <a:p>
            <a:pPr lvl="1"/>
            <a:r>
              <a:rPr lang="en-US" altLang="zh-CN" dirty="0"/>
              <a:t>Checking the input and output specifications of the job.</a:t>
            </a:r>
          </a:p>
          <a:p>
            <a:pPr lvl="1"/>
            <a:r>
              <a:rPr lang="en-US" altLang="zh-CN" dirty="0"/>
              <a:t>Computing the </a:t>
            </a:r>
            <a:r>
              <a:rPr lang="en-US" altLang="zh-CN" dirty="0" err="1">
                <a:solidFill>
                  <a:srgbClr val="FF0000"/>
                </a:solidFill>
              </a:rPr>
              <a:t>InputSplit</a:t>
            </a:r>
            <a:r>
              <a:rPr lang="en-US" altLang="zh-CN" dirty="0"/>
              <a:t> values for the job.</a:t>
            </a:r>
          </a:p>
          <a:p>
            <a:pPr lvl="1"/>
            <a:r>
              <a:rPr lang="en-US" altLang="zh-CN" dirty="0"/>
              <a:t>Setting up the requisite accounting information for the </a:t>
            </a:r>
            <a:r>
              <a:rPr lang="en-US" altLang="zh-CN" dirty="0" err="1">
                <a:solidFill>
                  <a:srgbClr val="FF0000"/>
                </a:solidFill>
              </a:rPr>
              <a:t>DistributedCache</a:t>
            </a:r>
            <a:r>
              <a:rPr lang="en-US" altLang="zh-CN" dirty="0"/>
              <a:t> of the job, if necessary.</a:t>
            </a:r>
          </a:p>
          <a:p>
            <a:pPr lvl="1"/>
            <a:r>
              <a:rPr lang="en-US" altLang="zh-CN" dirty="0"/>
              <a:t>Copying the </a:t>
            </a:r>
            <a:r>
              <a:rPr lang="en-US" altLang="zh-CN" dirty="0">
                <a:solidFill>
                  <a:srgbClr val="FF0000"/>
                </a:solidFill>
              </a:rPr>
              <a:t>job’s jar </a:t>
            </a:r>
            <a:r>
              <a:rPr lang="en-US" altLang="zh-CN" dirty="0"/>
              <a:t>and </a:t>
            </a:r>
            <a:r>
              <a:rPr lang="en-US" altLang="zh-CN" dirty="0">
                <a:solidFill>
                  <a:srgbClr val="FF0000"/>
                </a:solidFill>
              </a:rPr>
              <a:t>configuration</a:t>
            </a:r>
            <a:r>
              <a:rPr lang="en-US" altLang="zh-CN" dirty="0"/>
              <a:t> to the MapReduce system directory on the </a:t>
            </a:r>
            <a:r>
              <a:rPr lang="en-US" altLang="zh-CN" dirty="0" err="1">
                <a:solidFill>
                  <a:srgbClr val="FF0000"/>
                </a:solidFill>
              </a:rPr>
              <a:t>FileSystem</a:t>
            </a:r>
            <a:r>
              <a:rPr lang="en-US" altLang="zh-CN" dirty="0"/>
              <a:t>.</a:t>
            </a:r>
          </a:p>
          <a:p>
            <a:pPr lvl="1"/>
            <a:r>
              <a:rPr lang="en-US" altLang="zh-CN" dirty="0"/>
              <a:t>Submitting the job to the </a:t>
            </a:r>
            <a:r>
              <a:rPr lang="en-US" altLang="zh-CN" dirty="0" err="1">
                <a:solidFill>
                  <a:srgbClr val="FF0000"/>
                </a:solidFill>
              </a:rPr>
              <a:t>ResourceManager</a:t>
            </a:r>
            <a:r>
              <a:rPr lang="en-US" altLang="zh-CN" dirty="0"/>
              <a:t> and optionally monitoring it’s status.</a:t>
            </a:r>
          </a:p>
          <a:p>
            <a:r>
              <a:rPr lang="en-US" altLang="zh-CN" dirty="0"/>
              <a:t>Job history files are also logged to </a:t>
            </a:r>
          </a:p>
          <a:p>
            <a:pPr lvl="1"/>
            <a:r>
              <a:rPr lang="en-US" altLang="zh-CN" dirty="0"/>
              <a:t>user specified directory </a:t>
            </a:r>
            <a:r>
              <a:rPr lang="en-US" altLang="zh-CN" dirty="0" err="1">
                <a:solidFill>
                  <a:srgbClr val="FF0000"/>
                </a:solidFill>
              </a:rPr>
              <a:t>mapreduce.jobhistory.intermediate</a:t>
            </a:r>
            <a:r>
              <a:rPr lang="en-US" altLang="zh-CN" dirty="0">
                <a:solidFill>
                  <a:srgbClr val="FF0000"/>
                </a:solidFill>
              </a:rPr>
              <a:t>-done-</a:t>
            </a:r>
            <a:r>
              <a:rPr lang="en-US" altLang="zh-CN" dirty="0" err="1">
                <a:solidFill>
                  <a:srgbClr val="FF0000"/>
                </a:solidFill>
              </a:rPr>
              <a:t>dir</a:t>
            </a:r>
            <a:r>
              <a:rPr lang="en-US" altLang="zh-CN" dirty="0">
                <a:solidFill>
                  <a:srgbClr val="FF0000"/>
                </a:solidFill>
              </a:rPr>
              <a:t> </a:t>
            </a:r>
            <a:r>
              <a:rPr lang="en-US" altLang="zh-CN" dirty="0"/>
              <a:t>and </a:t>
            </a:r>
            <a:r>
              <a:rPr lang="en-US" altLang="zh-CN" dirty="0" err="1">
                <a:solidFill>
                  <a:srgbClr val="FF0000"/>
                </a:solidFill>
              </a:rPr>
              <a:t>mapreduce.jobhistory.done-dir</a:t>
            </a:r>
            <a:r>
              <a:rPr lang="en-US" altLang="zh-CN" dirty="0"/>
              <a:t>, which defaults to job output directory.</a:t>
            </a:r>
          </a:p>
          <a:p>
            <a:r>
              <a:rPr lang="en-US" altLang="zh-CN" dirty="0"/>
              <a:t>User can view the history logs summary in specified directory using the following command </a:t>
            </a:r>
            <a:r>
              <a:rPr lang="en-US" altLang="zh-CN" dirty="0">
                <a:solidFill>
                  <a:srgbClr val="FF0000"/>
                </a:solidFill>
              </a:rPr>
              <a:t>$ </a:t>
            </a:r>
            <a:r>
              <a:rPr lang="en-US" altLang="zh-CN" dirty="0" err="1">
                <a:solidFill>
                  <a:srgbClr val="FF0000"/>
                </a:solidFill>
              </a:rPr>
              <a:t>mapred</a:t>
            </a:r>
            <a:r>
              <a:rPr lang="en-US" altLang="zh-CN" dirty="0">
                <a:solidFill>
                  <a:srgbClr val="FF0000"/>
                </a:solidFill>
              </a:rPr>
              <a:t> job -history </a:t>
            </a:r>
            <a:r>
              <a:rPr lang="en-US" altLang="zh-CN" dirty="0" err="1">
                <a:solidFill>
                  <a:srgbClr val="FF0000"/>
                </a:solidFill>
              </a:rPr>
              <a:t>output.jhist</a:t>
            </a:r>
            <a:r>
              <a:rPr lang="en-US" altLang="zh-CN" dirty="0">
                <a:solidFill>
                  <a:srgbClr val="FF0000"/>
                </a:solidFill>
              </a:rPr>
              <a:t> </a:t>
            </a:r>
          </a:p>
          <a:p>
            <a:pPr lvl="1"/>
            <a:r>
              <a:rPr lang="en-US" altLang="zh-CN" dirty="0"/>
              <a:t>This command will print job details, failed and killed tip details. </a:t>
            </a:r>
          </a:p>
          <a:p>
            <a:pPr lvl="1"/>
            <a:r>
              <a:rPr lang="en-US" altLang="zh-CN" dirty="0"/>
              <a:t>More details about the job such as successful tasks and task attempts made for each task can be viewed using the following command </a:t>
            </a:r>
            <a:r>
              <a:rPr lang="en-US" altLang="zh-CN" dirty="0">
                <a:solidFill>
                  <a:srgbClr val="FF0000"/>
                </a:solidFill>
              </a:rPr>
              <a:t>$ </a:t>
            </a:r>
            <a:r>
              <a:rPr lang="en-US" altLang="zh-CN" dirty="0" err="1">
                <a:solidFill>
                  <a:srgbClr val="FF0000"/>
                </a:solidFill>
              </a:rPr>
              <a:t>mapred</a:t>
            </a:r>
            <a:r>
              <a:rPr lang="en-US" altLang="zh-CN" dirty="0">
                <a:solidFill>
                  <a:srgbClr val="FF0000"/>
                </a:solidFill>
              </a:rPr>
              <a:t> job -history all </a:t>
            </a:r>
            <a:r>
              <a:rPr lang="en-US" altLang="zh-CN" dirty="0" err="1">
                <a:solidFill>
                  <a:srgbClr val="FF0000"/>
                </a:solidFill>
              </a:rPr>
              <a:t>output.jhist</a:t>
            </a:r>
            <a:endParaRPr lang="en-US" altLang="zh-CN" dirty="0">
              <a:solidFill>
                <a:srgbClr val="FF0000"/>
              </a:solidFill>
            </a:endParaRPr>
          </a:p>
          <a:p>
            <a:endParaRPr kumimoji="1" lang="zh-CN" altLang="en-US" dirty="0"/>
          </a:p>
        </p:txBody>
      </p:sp>
      <p:sp>
        <p:nvSpPr>
          <p:cNvPr id="4" name="灯片编号占位符 3">
            <a:extLst>
              <a:ext uri="{FF2B5EF4-FFF2-40B4-BE49-F238E27FC236}">
                <a16:creationId xmlns:a16="http://schemas.microsoft.com/office/drawing/2014/main" id="{CE6F410D-1EA2-8240-870E-B26F38B06B62}"/>
              </a:ext>
            </a:extLst>
          </p:cNvPr>
          <p:cNvSpPr>
            <a:spLocks noGrp="1"/>
          </p:cNvSpPr>
          <p:nvPr>
            <p:ph type="sldNum" sz="quarter" idx="12"/>
          </p:nvPr>
        </p:nvSpPr>
        <p:spPr/>
        <p:txBody>
          <a:bodyPr/>
          <a:lstStyle/>
          <a:p>
            <a:fld id="{CB818ED7-1FAF-4BEC-A906-EB6564C334EB}" type="slidenum">
              <a:rPr lang="zh-CN" altLang="en-US" smtClean="0"/>
              <a:pPr/>
              <a:t>52</a:t>
            </a:fld>
            <a:endParaRPr lang="zh-CN" altLang="en-US" dirty="0"/>
          </a:p>
        </p:txBody>
      </p:sp>
    </p:spTree>
    <p:extLst>
      <p:ext uri="{BB962C8B-B14F-4D97-AF65-F5344CB8AC3E}">
        <p14:creationId xmlns:p14="http://schemas.microsoft.com/office/powerpoint/2010/main" val="632107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BA8A8-85AF-D54A-A713-A89788453BB8}"/>
              </a:ext>
            </a:extLst>
          </p:cNvPr>
          <p:cNvSpPr>
            <a:spLocks noGrp="1"/>
          </p:cNvSpPr>
          <p:nvPr>
            <p:ph type="title"/>
          </p:nvPr>
        </p:nvSpPr>
        <p:spPr/>
        <p:txBody>
          <a:bodyPr/>
          <a:lstStyle/>
          <a:p>
            <a:r>
              <a:rPr kumimoji="1" lang="en-US" altLang="zh-CN" dirty="0"/>
              <a:t>Job</a:t>
            </a:r>
            <a:r>
              <a:rPr kumimoji="1" lang="zh-CN" altLang="en-US" dirty="0"/>
              <a:t> </a:t>
            </a:r>
            <a:r>
              <a:rPr kumimoji="1" lang="en-US" altLang="zh-CN" dirty="0"/>
              <a:t>Control</a:t>
            </a:r>
            <a:endParaRPr kumimoji="1" lang="zh-CN" altLang="en-US" dirty="0"/>
          </a:p>
        </p:txBody>
      </p:sp>
      <p:sp>
        <p:nvSpPr>
          <p:cNvPr id="3" name="内容占位符 2">
            <a:extLst>
              <a:ext uri="{FF2B5EF4-FFF2-40B4-BE49-F238E27FC236}">
                <a16:creationId xmlns:a16="http://schemas.microsoft.com/office/drawing/2014/main" id="{1F9CE98D-73EB-4942-972D-1AD09AA5C7FC}"/>
              </a:ext>
            </a:extLst>
          </p:cNvPr>
          <p:cNvSpPr>
            <a:spLocks noGrp="1"/>
          </p:cNvSpPr>
          <p:nvPr>
            <p:ph idx="1"/>
          </p:nvPr>
        </p:nvSpPr>
        <p:spPr/>
        <p:txBody>
          <a:bodyPr/>
          <a:lstStyle/>
          <a:p>
            <a:r>
              <a:rPr lang="en-US" altLang="zh-CN" dirty="0"/>
              <a:t>Users may need to </a:t>
            </a:r>
            <a:r>
              <a:rPr lang="en-US" altLang="zh-CN" dirty="0">
                <a:solidFill>
                  <a:srgbClr val="FF0000"/>
                </a:solidFill>
              </a:rPr>
              <a:t>chain</a:t>
            </a:r>
            <a:r>
              <a:rPr lang="en-US" altLang="zh-CN" dirty="0"/>
              <a:t> MapReduce jobs to accomplish complex tasks which cannot be done via a single MapReduce job. </a:t>
            </a:r>
          </a:p>
          <a:p>
            <a:pPr lvl="1"/>
            <a:r>
              <a:rPr lang="en-US" altLang="zh-CN" dirty="0"/>
              <a:t>This is fairly easy since the output of the job typically goes to </a:t>
            </a:r>
            <a:r>
              <a:rPr lang="en-US" altLang="zh-CN" dirty="0">
                <a:solidFill>
                  <a:srgbClr val="FF0000"/>
                </a:solidFill>
              </a:rPr>
              <a:t>distributed file-system</a:t>
            </a:r>
            <a:r>
              <a:rPr lang="en-US" altLang="zh-CN" dirty="0"/>
              <a:t>, and the output, in turn, can be used as the input for the next job.</a:t>
            </a:r>
          </a:p>
          <a:p>
            <a:r>
              <a:rPr lang="en-US" altLang="zh-CN" dirty="0"/>
              <a:t>However, this also means that the onus on ensuring jobs are complete (success/failure) lies squarely on the clients. </a:t>
            </a:r>
          </a:p>
          <a:p>
            <a:r>
              <a:rPr lang="en-US" altLang="zh-CN" dirty="0"/>
              <a:t>In such cases, the various job-control options are:</a:t>
            </a:r>
          </a:p>
          <a:p>
            <a:pPr lvl="1"/>
            <a:r>
              <a:rPr lang="en-US" altLang="zh-CN" dirty="0">
                <a:hlinkClick r:id="rId2"/>
              </a:rPr>
              <a:t>Job.submit()</a:t>
            </a:r>
            <a:r>
              <a:rPr lang="en-US" altLang="zh-CN" dirty="0"/>
              <a:t> : Submit the job to the cluster and return immediately.</a:t>
            </a:r>
          </a:p>
          <a:p>
            <a:pPr lvl="1"/>
            <a:r>
              <a:rPr lang="en-US" altLang="zh-CN" dirty="0">
                <a:hlinkClick r:id="rId2"/>
              </a:rPr>
              <a:t>Job.waitForCompletion(boolean)</a:t>
            </a:r>
            <a:r>
              <a:rPr lang="en-US" altLang="zh-CN" dirty="0"/>
              <a:t> : Submit the job to the cluster and wait for it to finish.</a:t>
            </a:r>
          </a:p>
          <a:p>
            <a:pPr marL="0" indent="0">
              <a:buNone/>
            </a:pPr>
            <a:endParaRPr kumimoji="1" lang="zh-CN" altLang="en-US" dirty="0"/>
          </a:p>
        </p:txBody>
      </p:sp>
      <p:sp>
        <p:nvSpPr>
          <p:cNvPr id="4" name="灯片编号占位符 3">
            <a:extLst>
              <a:ext uri="{FF2B5EF4-FFF2-40B4-BE49-F238E27FC236}">
                <a16:creationId xmlns:a16="http://schemas.microsoft.com/office/drawing/2014/main" id="{B0DA0FE2-C7DE-5442-B417-2A5E8B19E61A}"/>
              </a:ext>
            </a:extLst>
          </p:cNvPr>
          <p:cNvSpPr>
            <a:spLocks noGrp="1"/>
          </p:cNvSpPr>
          <p:nvPr>
            <p:ph type="sldNum" sz="quarter" idx="12"/>
          </p:nvPr>
        </p:nvSpPr>
        <p:spPr/>
        <p:txBody>
          <a:bodyPr/>
          <a:lstStyle/>
          <a:p>
            <a:fld id="{CB818ED7-1FAF-4BEC-A906-EB6564C334EB}" type="slidenum">
              <a:rPr lang="zh-CN" altLang="en-US" smtClean="0"/>
              <a:pPr/>
              <a:t>53</a:t>
            </a:fld>
            <a:endParaRPr lang="zh-CN" altLang="en-US" dirty="0"/>
          </a:p>
        </p:txBody>
      </p:sp>
    </p:spTree>
    <p:extLst>
      <p:ext uri="{BB962C8B-B14F-4D97-AF65-F5344CB8AC3E}">
        <p14:creationId xmlns:p14="http://schemas.microsoft.com/office/powerpoint/2010/main" val="1903323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CCD36-2B35-6140-9080-FF6C572080AA}"/>
              </a:ext>
            </a:extLst>
          </p:cNvPr>
          <p:cNvSpPr>
            <a:spLocks noGrp="1"/>
          </p:cNvSpPr>
          <p:nvPr>
            <p:ph type="title"/>
          </p:nvPr>
        </p:nvSpPr>
        <p:spPr/>
        <p:txBody>
          <a:bodyPr/>
          <a:lstStyle/>
          <a:p>
            <a:r>
              <a:rPr kumimoji="1" lang="en-US" altLang="zh-CN" dirty="0"/>
              <a:t>Job</a:t>
            </a:r>
            <a:r>
              <a:rPr kumimoji="1" lang="zh-CN" altLang="en-US" dirty="0"/>
              <a:t> </a:t>
            </a:r>
            <a:r>
              <a:rPr kumimoji="1" lang="en-US" altLang="zh-CN" dirty="0"/>
              <a:t>Input</a:t>
            </a:r>
            <a:endParaRPr kumimoji="1" lang="zh-CN" altLang="en-US" dirty="0"/>
          </a:p>
        </p:txBody>
      </p:sp>
      <p:sp>
        <p:nvSpPr>
          <p:cNvPr id="3" name="内容占位符 2">
            <a:extLst>
              <a:ext uri="{FF2B5EF4-FFF2-40B4-BE49-F238E27FC236}">
                <a16:creationId xmlns:a16="http://schemas.microsoft.com/office/drawing/2014/main" id="{AB575E23-8688-A441-ACEE-64771690A7A4}"/>
              </a:ext>
            </a:extLst>
          </p:cNvPr>
          <p:cNvSpPr>
            <a:spLocks noGrp="1"/>
          </p:cNvSpPr>
          <p:nvPr>
            <p:ph idx="1"/>
          </p:nvPr>
        </p:nvSpPr>
        <p:spPr>
          <a:xfrm>
            <a:off x="107504" y="845073"/>
            <a:ext cx="8856984" cy="3940924"/>
          </a:xfrm>
        </p:spPr>
        <p:txBody>
          <a:bodyPr>
            <a:normAutofit/>
          </a:bodyPr>
          <a:lstStyle/>
          <a:p>
            <a:r>
              <a:rPr lang="en-US" altLang="zh-CN" dirty="0">
                <a:hlinkClick r:id="rId2"/>
              </a:rPr>
              <a:t>InputFormat</a:t>
            </a:r>
            <a:r>
              <a:rPr lang="en-US" altLang="zh-CN" dirty="0"/>
              <a:t> describes the input-specification for a MapReduce job.</a:t>
            </a:r>
          </a:p>
          <a:p>
            <a:r>
              <a:rPr lang="en-US" altLang="zh-CN" dirty="0"/>
              <a:t>The MapReduce framework relies on the </a:t>
            </a:r>
            <a:r>
              <a:rPr lang="en-US" altLang="zh-CN" dirty="0" err="1"/>
              <a:t>InputFormat</a:t>
            </a:r>
            <a:r>
              <a:rPr lang="en-US" altLang="zh-CN" dirty="0"/>
              <a:t> of the job to:</a:t>
            </a:r>
          </a:p>
          <a:p>
            <a:pPr lvl="1"/>
            <a:r>
              <a:rPr lang="en-US" altLang="zh-CN" dirty="0"/>
              <a:t>Validate the input-specification of the job.</a:t>
            </a:r>
          </a:p>
          <a:p>
            <a:pPr lvl="1"/>
            <a:r>
              <a:rPr lang="en-US" altLang="zh-CN" dirty="0"/>
              <a:t>Split-up the input file(s) into logical </a:t>
            </a:r>
            <a:r>
              <a:rPr lang="en-US" altLang="zh-CN" dirty="0" err="1">
                <a:solidFill>
                  <a:srgbClr val="FF0000"/>
                </a:solidFill>
              </a:rPr>
              <a:t>InputSplit</a:t>
            </a:r>
            <a:r>
              <a:rPr lang="en-US" altLang="zh-CN" dirty="0"/>
              <a:t> instances, each of which is then assigned to an individual Mapper.</a:t>
            </a:r>
          </a:p>
          <a:p>
            <a:pPr lvl="1"/>
            <a:r>
              <a:rPr lang="en-US" altLang="zh-CN" dirty="0"/>
              <a:t>Provide the </a:t>
            </a:r>
            <a:r>
              <a:rPr lang="en-US" altLang="zh-CN" dirty="0" err="1">
                <a:solidFill>
                  <a:srgbClr val="FF0000"/>
                </a:solidFill>
              </a:rPr>
              <a:t>RecordReader</a:t>
            </a:r>
            <a:r>
              <a:rPr lang="en-US" altLang="zh-CN" dirty="0"/>
              <a:t> implementation used to glean input records from the logical </a:t>
            </a:r>
            <a:r>
              <a:rPr lang="en-US" altLang="zh-CN" dirty="0" err="1">
                <a:solidFill>
                  <a:srgbClr val="FF0000"/>
                </a:solidFill>
              </a:rPr>
              <a:t>InputSplit</a:t>
            </a:r>
            <a:r>
              <a:rPr lang="en-US" altLang="zh-CN" dirty="0"/>
              <a:t> for processing by the Mapper.</a:t>
            </a:r>
          </a:p>
          <a:p>
            <a:r>
              <a:rPr lang="en-US" altLang="zh-CN" dirty="0"/>
              <a:t>The default behavior of file-based </a:t>
            </a:r>
            <a:r>
              <a:rPr lang="en-US" altLang="zh-CN" dirty="0" err="1">
                <a:solidFill>
                  <a:srgbClr val="FF0000"/>
                </a:solidFill>
              </a:rPr>
              <a:t>InputFormat</a:t>
            </a:r>
            <a:r>
              <a:rPr lang="en-US" altLang="zh-CN" dirty="0"/>
              <a:t> implementations, </a:t>
            </a:r>
          </a:p>
          <a:p>
            <a:pPr lvl="1"/>
            <a:r>
              <a:rPr lang="en-US" altLang="zh-CN" dirty="0"/>
              <a:t>is to split the input into </a:t>
            </a:r>
            <a:r>
              <a:rPr lang="en-US" altLang="zh-CN" i="1" dirty="0"/>
              <a:t>logical</a:t>
            </a:r>
            <a:r>
              <a:rPr lang="en-US" altLang="zh-CN" dirty="0"/>
              <a:t> </a:t>
            </a:r>
            <a:r>
              <a:rPr lang="en-US" altLang="zh-CN" dirty="0" err="1"/>
              <a:t>InputSplit</a:t>
            </a:r>
            <a:r>
              <a:rPr lang="en-US" altLang="zh-CN" dirty="0"/>
              <a:t> instances based on the </a:t>
            </a:r>
            <a:r>
              <a:rPr lang="en-US" altLang="zh-CN" dirty="0">
                <a:solidFill>
                  <a:srgbClr val="FF0000"/>
                </a:solidFill>
              </a:rPr>
              <a:t>total size, in bytes, of the input files</a:t>
            </a:r>
            <a:r>
              <a:rPr lang="en-US" altLang="zh-CN" dirty="0"/>
              <a:t>. </a:t>
            </a:r>
          </a:p>
          <a:p>
            <a:pPr lvl="1"/>
            <a:r>
              <a:rPr lang="en-US" altLang="zh-CN" dirty="0"/>
              <a:t>However, the </a:t>
            </a:r>
            <a:r>
              <a:rPr lang="en-US" altLang="zh-CN" dirty="0" err="1">
                <a:solidFill>
                  <a:srgbClr val="FF0000"/>
                </a:solidFill>
              </a:rPr>
              <a:t>FileSystem</a:t>
            </a:r>
            <a:r>
              <a:rPr lang="en-US" altLang="zh-CN" dirty="0">
                <a:solidFill>
                  <a:srgbClr val="FF0000"/>
                </a:solidFill>
              </a:rPr>
              <a:t> </a:t>
            </a:r>
            <a:r>
              <a:rPr lang="en-US" altLang="zh-CN" dirty="0" err="1">
                <a:solidFill>
                  <a:srgbClr val="FF0000"/>
                </a:solidFill>
              </a:rPr>
              <a:t>blocksize</a:t>
            </a:r>
            <a:r>
              <a:rPr lang="en-US" altLang="zh-CN" dirty="0">
                <a:solidFill>
                  <a:srgbClr val="FF0000"/>
                </a:solidFill>
              </a:rPr>
              <a:t> </a:t>
            </a:r>
            <a:r>
              <a:rPr lang="en-US" altLang="zh-CN" dirty="0"/>
              <a:t>of the input files is treated as an upper bound for input splits. </a:t>
            </a:r>
          </a:p>
          <a:p>
            <a:pPr lvl="1"/>
            <a:r>
              <a:rPr lang="en-US" altLang="zh-CN" dirty="0"/>
              <a:t>A lower bound on the split size can be set via </a:t>
            </a:r>
            <a:r>
              <a:rPr lang="en-US" altLang="zh-CN" dirty="0" err="1">
                <a:solidFill>
                  <a:srgbClr val="FF0000"/>
                </a:solidFill>
              </a:rPr>
              <a:t>mapreduce.input.fileinputformat.split.minsize</a:t>
            </a:r>
            <a:r>
              <a:rPr lang="en-US" altLang="zh-CN" dirty="0"/>
              <a:t>.</a:t>
            </a:r>
          </a:p>
          <a:p>
            <a:r>
              <a:rPr lang="en-US" altLang="zh-CN" dirty="0">
                <a:hlinkClick r:id="rId3"/>
              </a:rPr>
              <a:t>TextInputFormat</a:t>
            </a:r>
            <a:r>
              <a:rPr lang="en-US" altLang="zh-CN" dirty="0"/>
              <a:t> is the default </a:t>
            </a:r>
            <a:r>
              <a:rPr lang="en-US" altLang="zh-CN" dirty="0" err="1"/>
              <a:t>InputFormat</a:t>
            </a:r>
            <a:r>
              <a:rPr lang="en-US" altLang="zh-CN" dirty="0"/>
              <a:t>.</a:t>
            </a:r>
          </a:p>
        </p:txBody>
      </p:sp>
      <p:sp>
        <p:nvSpPr>
          <p:cNvPr id="4" name="灯片编号占位符 3">
            <a:extLst>
              <a:ext uri="{FF2B5EF4-FFF2-40B4-BE49-F238E27FC236}">
                <a16:creationId xmlns:a16="http://schemas.microsoft.com/office/drawing/2014/main" id="{821955AF-B52C-DC48-A76B-A5C0D8C02C4E}"/>
              </a:ext>
            </a:extLst>
          </p:cNvPr>
          <p:cNvSpPr>
            <a:spLocks noGrp="1"/>
          </p:cNvSpPr>
          <p:nvPr>
            <p:ph type="sldNum" sz="quarter" idx="12"/>
          </p:nvPr>
        </p:nvSpPr>
        <p:spPr/>
        <p:txBody>
          <a:bodyPr/>
          <a:lstStyle/>
          <a:p>
            <a:fld id="{CB818ED7-1FAF-4BEC-A906-EB6564C334EB}" type="slidenum">
              <a:rPr lang="zh-CN" altLang="en-US" smtClean="0"/>
              <a:pPr/>
              <a:t>54</a:t>
            </a:fld>
            <a:endParaRPr lang="zh-CN" altLang="en-US" dirty="0"/>
          </a:p>
        </p:txBody>
      </p:sp>
    </p:spTree>
    <p:extLst>
      <p:ext uri="{BB962C8B-B14F-4D97-AF65-F5344CB8AC3E}">
        <p14:creationId xmlns:p14="http://schemas.microsoft.com/office/powerpoint/2010/main" val="3359215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567F9F-1B86-5743-8579-4A228A380107}"/>
              </a:ext>
            </a:extLst>
          </p:cNvPr>
          <p:cNvSpPr>
            <a:spLocks noGrp="1"/>
          </p:cNvSpPr>
          <p:nvPr>
            <p:ph type="title"/>
          </p:nvPr>
        </p:nvSpPr>
        <p:spPr/>
        <p:txBody>
          <a:bodyPr/>
          <a:lstStyle/>
          <a:p>
            <a:r>
              <a:rPr kumimoji="1" lang="en-US" altLang="zh-CN" dirty="0" err="1"/>
              <a:t>InputSplit</a:t>
            </a:r>
            <a:endParaRPr kumimoji="1" lang="zh-CN" altLang="en-US" dirty="0"/>
          </a:p>
        </p:txBody>
      </p:sp>
      <p:sp>
        <p:nvSpPr>
          <p:cNvPr id="3" name="内容占位符 2">
            <a:extLst>
              <a:ext uri="{FF2B5EF4-FFF2-40B4-BE49-F238E27FC236}">
                <a16:creationId xmlns:a16="http://schemas.microsoft.com/office/drawing/2014/main" id="{6FBE280F-8A10-6A42-86DF-2A58EC52D23C}"/>
              </a:ext>
            </a:extLst>
          </p:cNvPr>
          <p:cNvSpPr>
            <a:spLocks noGrp="1"/>
          </p:cNvSpPr>
          <p:nvPr>
            <p:ph idx="1"/>
          </p:nvPr>
        </p:nvSpPr>
        <p:spPr/>
        <p:txBody>
          <a:bodyPr/>
          <a:lstStyle/>
          <a:p>
            <a:r>
              <a:rPr lang="en-US" altLang="zh-CN" dirty="0">
                <a:hlinkClick r:id="rId2"/>
              </a:rPr>
              <a:t>InputSplit</a:t>
            </a:r>
            <a:r>
              <a:rPr lang="en-US" altLang="zh-CN" dirty="0"/>
              <a:t> represents the data to be processed by an individual Mapper.</a:t>
            </a:r>
          </a:p>
          <a:p>
            <a:pPr lvl="1"/>
            <a:r>
              <a:rPr lang="en-US" altLang="zh-CN" dirty="0"/>
              <a:t>Typically </a:t>
            </a:r>
            <a:r>
              <a:rPr lang="en-US" altLang="zh-CN" dirty="0" err="1">
                <a:solidFill>
                  <a:srgbClr val="FF0000"/>
                </a:solidFill>
              </a:rPr>
              <a:t>InputSplit</a:t>
            </a:r>
            <a:r>
              <a:rPr lang="en-US" altLang="zh-CN" dirty="0"/>
              <a:t> presents a byte-oriented view of the input, and it is the responsibility of </a:t>
            </a:r>
            <a:r>
              <a:rPr lang="en-US" altLang="zh-CN" dirty="0" err="1">
                <a:solidFill>
                  <a:srgbClr val="FF0000"/>
                </a:solidFill>
              </a:rPr>
              <a:t>RecordReader</a:t>
            </a:r>
            <a:r>
              <a:rPr lang="en-US" altLang="zh-CN" dirty="0"/>
              <a:t> to process and present a record-oriented view.</a:t>
            </a:r>
          </a:p>
          <a:p>
            <a:r>
              <a:rPr lang="en-US" altLang="zh-CN" dirty="0">
                <a:hlinkClick r:id="rId3"/>
              </a:rPr>
              <a:t>FileSplit</a:t>
            </a:r>
            <a:r>
              <a:rPr lang="en-US" altLang="zh-CN" dirty="0"/>
              <a:t> is the default </a:t>
            </a:r>
            <a:r>
              <a:rPr lang="en-US" altLang="zh-CN" dirty="0" err="1">
                <a:solidFill>
                  <a:srgbClr val="FF0000"/>
                </a:solidFill>
              </a:rPr>
              <a:t>InputSplit</a:t>
            </a:r>
            <a:r>
              <a:rPr lang="en-US" altLang="zh-CN" dirty="0"/>
              <a:t>. </a:t>
            </a:r>
          </a:p>
          <a:p>
            <a:pPr lvl="1"/>
            <a:r>
              <a:rPr lang="en-US" altLang="zh-CN" dirty="0"/>
              <a:t>It sets </a:t>
            </a:r>
            <a:r>
              <a:rPr lang="en-US" altLang="zh-CN" dirty="0" err="1">
                <a:solidFill>
                  <a:srgbClr val="FF0000"/>
                </a:solidFill>
              </a:rPr>
              <a:t>mapreduce.map.input.file</a:t>
            </a:r>
            <a:r>
              <a:rPr lang="en-US" altLang="zh-CN" dirty="0">
                <a:solidFill>
                  <a:srgbClr val="FF0000"/>
                </a:solidFill>
              </a:rPr>
              <a:t> </a:t>
            </a:r>
            <a:r>
              <a:rPr lang="en-US" altLang="zh-CN" dirty="0"/>
              <a:t>to the path of the input file for the logical split.</a:t>
            </a:r>
          </a:p>
          <a:p>
            <a:endParaRPr kumimoji="1" lang="zh-CN" altLang="en-US" dirty="0"/>
          </a:p>
        </p:txBody>
      </p:sp>
      <p:sp>
        <p:nvSpPr>
          <p:cNvPr id="4" name="灯片编号占位符 3">
            <a:extLst>
              <a:ext uri="{FF2B5EF4-FFF2-40B4-BE49-F238E27FC236}">
                <a16:creationId xmlns:a16="http://schemas.microsoft.com/office/drawing/2014/main" id="{E48583F9-0124-EC49-A281-1A78EB1CE4A0}"/>
              </a:ext>
            </a:extLst>
          </p:cNvPr>
          <p:cNvSpPr>
            <a:spLocks noGrp="1"/>
          </p:cNvSpPr>
          <p:nvPr>
            <p:ph type="sldNum" sz="quarter" idx="12"/>
          </p:nvPr>
        </p:nvSpPr>
        <p:spPr/>
        <p:txBody>
          <a:bodyPr/>
          <a:lstStyle/>
          <a:p>
            <a:fld id="{CB818ED7-1FAF-4BEC-A906-EB6564C334EB}" type="slidenum">
              <a:rPr lang="zh-CN" altLang="en-US" smtClean="0"/>
              <a:pPr/>
              <a:t>55</a:t>
            </a:fld>
            <a:endParaRPr lang="zh-CN" altLang="en-US" dirty="0"/>
          </a:p>
        </p:txBody>
      </p:sp>
    </p:spTree>
    <p:extLst>
      <p:ext uri="{BB962C8B-B14F-4D97-AF65-F5344CB8AC3E}">
        <p14:creationId xmlns:p14="http://schemas.microsoft.com/office/powerpoint/2010/main" val="38169267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567F9F-1B86-5743-8579-4A228A380107}"/>
              </a:ext>
            </a:extLst>
          </p:cNvPr>
          <p:cNvSpPr>
            <a:spLocks noGrp="1"/>
          </p:cNvSpPr>
          <p:nvPr>
            <p:ph type="title"/>
          </p:nvPr>
        </p:nvSpPr>
        <p:spPr/>
        <p:txBody>
          <a:bodyPr/>
          <a:lstStyle/>
          <a:p>
            <a:r>
              <a:rPr kumimoji="1" lang="en-US" altLang="zh-CN" dirty="0" err="1"/>
              <a:t>RecordReader</a:t>
            </a:r>
            <a:endParaRPr kumimoji="1" lang="zh-CN" altLang="en-US" dirty="0"/>
          </a:p>
        </p:txBody>
      </p:sp>
      <p:sp>
        <p:nvSpPr>
          <p:cNvPr id="3" name="内容占位符 2">
            <a:extLst>
              <a:ext uri="{FF2B5EF4-FFF2-40B4-BE49-F238E27FC236}">
                <a16:creationId xmlns:a16="http://schemas.microsoft.com/office/drawing/2014/main" id="{6FBE280F-8A10-6A42-86DF-2A58EC52D23C}"/>
              </a:ext>
            </a:extLst>
          </p:cNvPr>
          <p:cNvSpPr>
            <a:spLocks noGrp="1"/>
          </p:cNvSpPr>
          <p:nvPr>
            <p:ph idx="1"/>
          </p:nvPr>
        </p:nvSpPr>
        <p:spPr/>
        <p:txBody>
          <a:bodyPr/>
          <a:lstStyle/>
          <a:p>
            <a:r>
              <a:rPr lang="en-US" altLang="zh-CN" dirty="0">
                <a:hlinkClick r:id="rId2"/>
              </a:rPr>
              <a:t>RecordReader</a:t>
            </a:r>
            <a:r>
              <a:rPr lang="en-US" altLang="zh-CN" dirty="0"/>
              <a:t> reads </a:t>
            </a:r>
            <a:r>
              <a:rPr lang="en-US" altLang="zh-CN" dirty="0">
                <a:solidFill>
                  <a:srgbClr val="FF0000"/>
                </a:solidFill>
              </a:rPr>
              <a:t>&lt;key, value&gt; </a:t>
            </a:r>
            <a:r>
              <a:rPr lang="en-US" altLang="zh-CN" dirty="0"/>
              <a:t>pairs from an </a:t>
            </a:r>
            <a:r>
              <a:rPr lang="en-US" altLang="zh-CN" dirty="0" err="1">
                <a:solidFill>
                  <a:srgbClr val="FF0000"/>
                </a:solidFill>
              </a:rPr>
              <a:t>InputSplit</a:t>
            </a:r>
            <a:r>
              <a:rPr lang="en-US" altLang="zh-CN" dirty="0"/>
              <a:t>.</a:t>
            </a:r>
          </a:p>
          <a:p>
            <a:pPr lvl="1"/>
            <a:r>
              <a:rPr lang="en-US" altLang="zh-CN" dirty="0"/>
              <a:t>Typically the </a:t>
            </a:r>
            <a:r>
              <a:rPr lang="en-US" altLang="zh-CN" dirty="0" err="1">
                <a:solidFill>
                  <a:srgbClr val="FF0000"/>
                </a:solidFill>
              </a:rPr>
              <a:t>RecordReader</a:t>
            </a:r>
            <a:r>
              <a:rPr lang="en-US" altLang="zh-CN" dirty="0"/>
              <a:t> converts the byte-oriented view of the input, provided by the </a:t>
            </a:r>
            <a:r>
              <a:rPr lang="en-US" altLang="zh-CN" dirty="0" err="1">
                <a:solidFill>
                  <a:srgbClr val="FF0000"/>
                </a:solidFill>
              </a:rPr>
              <a:t>InputSplit</a:t>
            </a:r>
            <a:r>
              <a:rPr lang="en-US" altLang="zh-CN" dirty="0"/>
              <a:t>, and presents a record-oriented to the Mapper implementations for processing. </a:t>
            </a:r>
          </a:p>
          <a:p>
            <a:pPr lvl="1"/>
            <a:r>
              <a:rPr lang="en-US" altLang="zh-CN" dirty="0" err="1">
                <a:solidFill>
                  <a:srgbClr val="FF0000"/>
                </a:solidFill>
              </a:rPr>
              <a:t>RecordReader</a:t>
            </a:r>
            <a:r>
              <a:rPr lang="en-US" altLang="zh-CN" dirty="0"/>
              <a:t> thus assumes the responsibility of processing record boundaries and presents the tasks with keys and values.</a:t>
            </a:r>
          </a:p>
          <a:p>
            <a:endParaRPr kumimoji="1" lang="zh-CN" altLang="en-US" dirty="0"/>
          </a:p>
        </p:txBody>
      </p:sp>
      <p:sp>
        <p:nvSpPr>
          <p:cNvPr id="4" name="灯片编号占位符 3">
            <a:extLst>
              <a:ext uri="{FF2B5EF4-FFF2-40B4-BE49-F238E27FC236}">
                <a16:creationId xmlns:a16="http://schemas.microsoft.com/office/drawing/2014/main" id="{E48583F9-0124-EC49-A281-1A78EB1CE4A0}"/>
              </a:ext>
            </a:extLst>
          </p:cNvPr>
          <p:cNvSpPr>
            <a:spLocks noGrp="1"/>
          </p:cNvSpPr>
          <p:nvPr>
            <p:ph type="sldNum" sz="quarter" idx="12"/>
          </p:nvPr>
        </p:nvSpPr>
        <p:spPr/>
        <p:txBody>
          <a:bodyPr/>
          <a:lstStyle/>
          <a:p>
            <a:fld id="{CB818ED7-1FAF-4BEC-A906-EB6564C334EB}" type="slidenum">
              <a:rPr lang="zh-CN" altLang="en-US" smtClean="0"/>
              <a:pPr/>
              <a:t>56</a:t>
            </a:fld>
            <a:endParaRPr lang="zh-CN" altLang="en-US" dirty="0"/>
          </a:p>
        </p:txBody>
      </p:sp>
    </p:spTree>
    <p:extLst>
      <p:ext uri="{BB962C8B-B14F-4D97-AF65-F5344CB8AC3E}">
        <p14:creationId xmlns:p14="http://schemas.microsoft.com/office/powerpoint/2010/main" val="2956713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567F9F-1B86-5743-8579-4A228A380107}"/>
              </a:ext>
            </a:extLst>
          </p:cNvPr>
          <p:cNvSpPr>
            <a:spLocks noGrp="1"/>
          </p:cNvSpPr>
          <p:nvPr>
            <p:ph type="title"/>
          </p:nvPr>
        </p:nvSpPr>
        <p:spPr/>
        <p:txBody>
          <a:bodyPr/>
          <a:lstStyle/>
          <a:p>
            <a:r>
              <a:rPr kumimoji="1" lang="en-US" altLang="zh-CN" dirty="0"/>
              <a:t>Job</a:t>
            </a:r>
            <a:r>
              <a:rPr kumimoji="1" lang="zh-CN" altLang="en-US" dirty="0"/>
              <a:t> </a:t>
            </a:r>
            <a:r>
              <a:rPr kumimoji="1" lang="en-US" altLang="zh-CN" dirty="0"/>
              <a:t>Output</a:t>
            </a:r>
            <a:endParaRPr kumimoji="1" lang="zh-CN" altLang="en-US" dirty="0"/>
          </a:p>
        </p:txBody>
      </p:sp>
      <p:sp>
        <p:nvSpPr>
          <p:cNvPr id="3" name="内容占位符 2">
            <a:extLst>
              <a:ext uri="{FF2B5EF4-FFF2-40B4-BE49-F238E27FC236}">
                <a16:creationId xmlns:a16="http://schemas.microsoft.com/office/drawing/2014/main" id="{6FBE280F-8A10-6A42-86DF-2A58EC52D23C}"/>
              </a:ext>
            </a:extLst>
          </p:cNvPr>
          <p:cNvSpPr>
            <a:spLocks noGrp="1"/>
          </p:cNvSpPr>
          <p:nvPr>
            <p:ph idx="1"/>
          </p:nvPr>
        </p:nvSpPr>
        <p:spPr/>
        <p:txBody>
          <a:bodyPr/>
          <a:lstStyle/>
          <a:p>
            <a:r>
              <a:rPr lang="en-US" altLang="zh-CN" dirty="0">
                <a:hlinkClick r:id="rId2"/>
              </a:rPr>
              <a:t>OutputFormat</a:t>
            </a:r>
            <a:r>
              <a:rPr lang="en-US" altLang="zh-CN" dirty="0"/>
              <a:t> describes the output-specification for a MapReduce job.</a:t>
            </a:r>
          </a:p>
          <a:p>
            <a:r>
              <a:rPr lang="en-US" altLang="zh-CN" dirty="0"/>
              <a:t>The MapReduce framework relies on the </a:t>
            </a:r>
            <a:r>
              <a:rPr lang="en-US" altLang="zh-CN" dirty="0" err="1">
                <a:solidFill>
                  <a:srgbClr val="FF0000"/>
                </a:solidFill>
              </a:rPr>
              <a:t>OutputFormat</a:t>
            </a:r>
            <a:r>
              <a:rPr lang="en-US" altLang="zh-CN" dirty="0"/>
              <a:t> of the job to:</a:t>
            </a:r>
          </a:p>
          <a:p>
            <a:pPr lvl="1"/>
            <a:r>
              <a:rPr lang="en-US" altLang="zh-CN" dirty="0">
                <a:solidFill>
                  <a:srgbClr val="FF0000"/>
                </a:solidFill>
              </a:rPr>
              <a:t>Validate</a:t>
            </a:r>
            <a:r>
              <a:rPr lang="en-US" altLang="zh-CN" dirty="0"/>
              <a:t> the output-specification of the job; for example, check that the output directory doesn’t already exist.</a:t>
            </a:r>
          </a:p>
          <a:p>
            <a:pPr lvl="1"/>
            <a:r>
              <a:rPr lang="en-US" altLang="zh-CN" dirty="0"/>
              <a:t>Provide the </a:t>
            </a:r>
            <a:r>
              <a:rPr lang="en-US" altLang="zh-CN" dirty="0" err="1">
                <a:solidFill>
                  <a:srgbClr val="FF0000"/>
                </a:solidFill>
              </a:rPr>
              <a:t>RecordWriter</a:t>
            </a:r>
            <a:r>
              <a:rPr lang="en-US" altLang="zh-CN" dirty="0"/>
              <a:t> implementation used to write the output files of the job. Output files are stored in a </a:t>
            </a:r>
            <a:r>
              <a:rPr lang="en-US" altLang="zh-CN" dirty="0" err="1">
                <a:solidFill>
                  <a:srgbClr val="FF0000"/>
                </a:solidFill>
              </a:rPr>
              <a:t>FileSystem</a:t>
            </a:r>
            <a:r>
              <a:rPr lang="en-US" altLang="zh-CN" dirty="0"/>
              <a:t>.</a:t>
            </a:r>
          </a:p>
          <a:p>
            <a:r>
              <a:rPr lang="en-US" altLang="zh-CN" dirty="0" err="1">
                <a:solidFill>
                  <a:srgbClr val="FF0000"/>
                </a:solidFill>
              </a:rPr>
              <a:t>TextOutputFormat</a:t>
            </a:r>
            <a:r>
              <a:rPr lang="en-US" altLang="zh-CN" dirty="0"/>
              <a:t> is the default </a:t>
            </a:r>
            <a:r>
              <a:rPr lang="en-US" altLang="zh-CN" dirty="0" err="1"/>
              <a:t>OutputFormat</a:t>
            </a:r>
            <a:r>
              <a:rPr lang="en-US" altLang="zh-CN" dirty="0"/>
              <a:t>.</a:t>
            </a:r>
          </a:p>
          <a:p>
            <a:endParaRPr kumimoji="1" lang="zh-CN" altLang="en-US" dirty="0"/>
          </a:p>
        </p:txBody>
      </p:sp>
      <p:sp>
        <p:nvSpPr>
          <p:cNvPr id="4" name="灯片编号占位符 3">
            <a:extLst>
              <a:ext uri="{FF2B5EF4-FFF2-40B4-BE49-F238E27FC236}">
                <a16:creationId xmlns:a16="http://schemas.microsoft.com/office/drawing/2014/main" id="{E48583F9-0124-EC49-A281-1A78EB1CE4A0}"/>
              </a:ext>
            </a:extLst>
          </p:cNvPr>
          <p:cNvSpPr>
            <a:spLocks noGrp="1"/>
          </p:cNvSpPr>
          <p:nvPr>
            <p:ph type="sldNum" sz="quarter" idx="12"/>
          </p:nvPr>
        </p:nvSpPr>
        <p:spPr/>
        <p:txBody>
          <a:bodyPr/>
          <a:lstStyle/>
          <a:p>
            <a:fld id="{CB818ED7-1FAF-4BEC-A906-EB6564C334EB}" type="slidenum">
              <a:rPr lang="zh-CN" altLang="en-US" smtClean="0"/>
              <a:pPr/>
              <a:t>57</a:t>
            </a:fld>
            <a:endParaRPr lang="zh-CN" altLang="en-US" dirty="0"/>
          </a:p>
        </p:txBody>
      </p:sp>
    </p:spTree>
    <p:extLst>
      <p:ext uri="{BB962C8B-B14F-4D97-AF65-F5344CB8AC3E}">
        <p14:creationId xmlns:p14="http://schemas.microsoft.com/office/powerpoint/2010/main" val="1551494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567F9F-1B86-5743-8579-4A228A380107}"/>
              </a:ext>
            </a:extLst>
          </p:cNvPr>
          <p:cNvSpPr>
            <a:spLocks noGrp="1"/>
          </p:cNvSpPr>
          <p:nvPr>
            <p:ph type="title"/>
          </p:nvPr>
        </p:nvSpPr>
        <p:spPr/>
        <p:txBody>
          <a:bodyPr/>
          <a:lstStyle/>
          <a:p>
            <a:r>
              <a:rPr kumimoji="1" lang="en-US" altLang="zh-CN" dirty="0" err="1"/>
              <a:t>OutputCommitter</a:t>
            </a:r>
            <a:endParaRPr kumimoji="1" lang="zh-CN" altLang="en-US" dirty="0"/>
          </a:p>
        </p:txBody>
      </p:sp>
      <p:sp>
        <p:nvSpPr>
          <p:cNvPr id="3" name="内容占位符 2">
            <a:extLst>
              <a:ext uri="{FF2B5EF4-FFF2-40B4-BE49-F238E27FC236}">
                <a16:creationId xmlns:a16="http://schemas.microsoft.com/office/drawing/2014/main" id="{6FBE280F-8A10-6A42-86DF-2A58EC52D23C}"/>
              </a:ext>
            </a:extLst>
          </p:cNvPr>
          <p:cNvSpPr>
            <a:spLocks noGrp="1"/>
          </p:cNvSpPr>
          <p:nvPr>
            <p:ph idx="1"/>
          </p:nvPr>
        </p:nvSpPr>
        <p:spPr/>
        <p:txBody>
          <a:bodyPr>
            <a:normAutofit lnSpcReduction="10000"/>
          </a:bodyPr>
          <a:lstStyle/>
          <a:p>
            <a:r>
              <a:rPr lang="en-US" altLang="zh-CN" dirty="0">
                <a:hlinkClick r:id="rId2"/>
              </a:rPr>
              <a:t>OutputCommitter</a:t>
            </a:r>
            <a:r>
              <a:rPr lang="en-US" altLang="zh-CN" dirty="0"/>
              <a:t> describes the commit of task output for a MapReduce job.</a:t>
            </a:r>
          </a:p>
          <a:p>
            <a:r>
              <a:rPr lang="en-US" altLang="zh-CN" dirty="0"/>
              <a:t>The MapReduce framework relies on the </a:t>
            </a:r>
            <a:r>
              <a:rPr lang="en-US" altLang="zh-CN" dirty="0" err="1">
                <a:solidFill>
                  <a:srgbClr val="FF0000"/>
                </a:solidFill>
              </a:rPr>
              <a:t>OutputCommitter</a:t>
            </a:r>
            <a:r>
              <a:rPr lang="en-US" altLang="zh-CN" dirty="0"/>
              <a:t> of the job to:</a:t>
            </a:r>
          </a:p>
          <a:p>
            <a:pPr lvl="1"/>
            <a:r>
              <a:rPr lang="en-US" altLang="zh-CN" dirty="0"/>
              <a:t>Setup the job during initialization. </a:t>
            </a:r>
          </a:p>
          <a:p>
            <a:pPr lvl="1"/>
            <a:r>
              <a:rPr lang="en-US" altLang="zh-CN" dirty="0"/>
              <a:t>Cleanup the job after the job completion. </a:t>
            </a:r>
          </a:p>
          <a:p>
            <a:pPr lvl="1"/>
            <a:r>
              <a:rPr lang="en-US" altLang="zh-CN" dirty="0"/>
              <a:t>Setup the task temporary output. </a:t>
            </a:r>
          </a:p>
          <a:p>
            <a:pPr lvl="2"/>
            <a:r>
              <a:rPr lang="en-US" altLang="zh-CN" dirty="0"/>
              <a:t>Task setup is done as part of the same task, during task initialization.</a:t>
            </a:r>
          </a:p>
          <a:p>
            <a:pPr lvl="1"/>
            <a:r>
              <a:rPr lang="en-US" altLang="zh-CN" dirty="0"/>
              <a:t>Check whether a task needs a commit. </a:t>
            </a:r>
          </a:p>
          <a:p>
            <a:pPr lvl="2"/>
            <a:r>
              <a:rPr lang="en-US" altLang="zh-CN" dirty="0"/>
              <a:t>This is to avoid the commit procedure if a task does not need commit.</a:t>
            </a:r>
          </a:p>
          <a:p>
            <a:pPr lvl="1"/>
            <a:r>
              <a:rPr lang="en-US" altLang="zh-CN" dirty="0"/>
              <a:t>Commit of the task output. </a:t>
            </a:r>
          </a:p>
          <a:p>
            <a:pPr lvl="2"/>
            <a:r>
              <a:rPr lang="en-US" altLang="zh-CN" dirty="0"/>
              <a:t>Once task is done, the task will commit it’s output if required.</a:t>
            </a:r>
          </a:p>
          <a:p>
            <a:pPr lvl="1"/>
            <a:r>
              <a:rPr lang="en-US" altLang="zh-CN" dirty="0"/>
              <a:t>Discard the task commit. </a:t>
            </a:r>
          </a:p>
          <a:p>
            <a:pPr lvl="2"/>
            <a:r>
              <a:rPr lang="en-US" altLang="zh-CN" dirty="0"/>
              <a:t>If the task has been failed/killed, the output will be cleaned-up. </a:t>
            </a:r>
          </a:p>
          <a:p>
            <a:pPr lvl="2"/>
            <a:r>
              <a:rPr lang="en-US" altLang="zh-CN" dirty="0"/>
              <a:t>If task could not cleanup (in exception block), a separate task will be launched with same attempt-id to do the cleanup.</a:t>
            </a:r>
          </a:p>
          <a:p>
            <a:r>
              <a:rPr lang="en-US" altLang="zh-CN" dirty="0" err="1">
                <a:solidFill>
                  <a:srgbClr val="FF0000"/>
                </a:solidFill>
              </a:rPr>
              <a:t>FileOutputCommitter</a:t>
            </a:r>
            <a:r>
              <a:rPr lang="en-US" altLang="zh-CN" dirty="0"/>
              <a:t> is the default </a:t>
            </a:r>
            <a:r>
              <a:rPr lang="en-US" altLang="zh-CN" dirty="0" err="1"/>
              <a:t>OutputCommitter</a:t>
            </a:r>
            <a:r>
              <a:rPr lang="en-US" altLang="zh-CN" dirty="0"/>
              <a:t>. </a:t>
            </a:r>
            <a:endParaRPr kumimoji="1" lang="zh-CN" altLang="en-US" dirty="0"/>
          </a:p>
        </p:txBody>
      </p:sp>
      <p:sp>
        <p:nvSpPr>
          <p:cNvPr id="4" name="灯片编号占位符 3">
            <a:extLst>
              <a:ext uri="{FF2B5EF4-FFF2-40B4-BE49-F238E27FC236}">
                <a16:creationId xmlns:a16="http://schemas.microsoft.com/office/drawing/2014/main" id="{E48583F9-0124-EC49-A281-1A78EB1CE4A0}"/>
              </a:ext>
            </a:extLst>
          </p:cNvPr>
          <p:cNvSpPr>
            <a:spLocks noGrp="1"/>
          </p:cNvSpPr>
          <p:nvPr>
            <p:ph type="sldNum" sz="quarter" idx="12"/>
          </p:nvPr>
        </p:nvSpPr>
        <p:spPr/>
        <p:txBody>
          <a:bodyPr/>
          <a:lstStyle/>
          <a:p>
            <a:fld id="{CB818ED7-1FAF-4BEC-A906-EB6564C334EB}" type="slidenum">
              <a:rPr lang="zh-CN" altLang="en-US" smtClean="0"/>
              <a:pPr/>
              <a:t>58</a:t>
            </a:fld>
            <a:endParaRPr lang="zh-CN" altLang="en-US" dirty="0"/>
          </a:p>
        </p:txBody>
      </p:sp>
    </p:spTree>
    <p:extLst>
      <p:ext uri="{BB962C8B-B14F-4D97-AF65-F5344CB8AC3E}">
        <p14:creationId xmlns:p14="http://schemas.microsoft.com/office/powerpoint/2010/main" val="63298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567F9F-1B86-5743-8579-4A228A380107}"/>
              </a:ext>
            </a:extLst>
          </p:cNvPr>
          <p:cNvSpPr>
            <a:spLocks noGrp="1"/>
          </p:cNvSpPr>
          <p:nvPr>
            <p:ph type="title"/>
          </p:nvPr>
        </p:nvSpPr>
        <p:spPr/>
        <p:txBody>
          <a:bodyPr/>
          <a:lstStyle/>
          <a:p>
            <a:r>
              <a:rPr kumimoji="1" lang="en-US" altLang="zh-CN" dirty="0" err="1"/>
              <a:t>RecordWriter</a:t>
            </a:r>
            <a:endParaRPr kumimoji="1" lang="zh-CN" altLang="en-US" dirty="0"/>
          </a:p>
        </p:txBody>
      </p:sp>
      <p:sp>
        <p:nvSpPr>
          <p:cNvPr id="3" name="内容占位符 2">
            <a:extLst>
              <a:ext uri="{FF2B5EF4-FFF2-40B4-BE49-F238E27FC236}">
                <a16:creationId xmlns:a16="http://schemas.microsoft.com/office/drawing/2014/main" id="{6FBE280F-8A10-6A42-86DF-2A58EC52D23C}"/>
              </a:ext>
            </a:extLst>
          </p:cNvPr>
          <p:cNvSpPr>
            <a:spLocks noGrp="1"/>
          </p:cNvSpPr>
          <p:nvPr>
            <p:ph idx="1"/>
          </p:nvPr>
        </p:nvSpPr>
        <p:spPr/>
        <p:txBody>
          <a:bodyPr>
            <a:normAutofit/>
          </a:bodyPr>
          <a:lstStyle/>
          <a:p>
            <a:r>
              <a:rPr lang="en-US" altLang="zh-CN" dirty="0">
                <a:hlinkClick r:id="rId2"/>
              </a:rPr>
              <a:t>RecordWriter</a:t>
            </a:r>
            <a:r>
              <a:rPr lang="en-US" altLang="zh-CN" dirty="0"/>
              <a:t> writes the output &lt;key, value&gt; pairs to an output file.</a:t>
            </a:r>
          </a:p>
          <a:p>
            <a:r>
              <a:rPr lang="en-US" altLang="zh-CN" dirty="0" err="1">
                <a:solidFill>
                  <a:srgbClr val="FF0000"/>
                </a:solidFill>
              </a:rPr>
              <a:t>RecordWriter</a:t>
            </a:r>
            <a:r>
              <a:rPr lang="en-US" altLang="zh-CN" dirty="0"/>
              <a:t> implementations write the job outputs to the </a:t>
            </a:r>
            <a:r>
              <a:rPr lang="en-US" altLang="zh-CN" dirty="0" err="1">
                <a:solidFill>
                  <a:srgbClr val="FF0000"/>
                </a:solidFill>
              </a:rPr>
              <a:t>FileSystem</a:t>
            </a:r>
            <a:r>
              <a:rPr lang="en-US" altLang="zh-CN" dirty="0"/>
              <a:t>.</a:t>
            </a:r>
          </a:p>
          <a:p>
            <a:endParaRPr kumimoji="1" lang="zh-CN" altLang="en-US" dirty="0"/>
          </a:p>
        </p:txBody>
      </p:sp>
      <p:sp>
        <p:nvSpPr>
          <p:cNvPr id="4" name="灯片编号占位符 3">
            <a:extLst>
              <a:ext uri="{FF2B5EF4-FFF2-40B4-BE49-F238E27FC236}">
                <a16:creationId xmlns:a16="http://schemas.microsoft.com/office/drawing/2014/main" id="{E48583F9-0124-EC49-A281-1A78EB1CE4A0}"/>
              </a:ext>
            </a:extLst>
          </p:cNvPr>
          <p:cNvSpPr>
            <a:spLocks noGrp="1"/>
          </p:cNvSpPr>
          <p:nvPr>
            <p:ph type="sldNum" sz="quarter" idx="12"/>
          </p:nvPr>
        </p:nvSpPr>
        <p:spPr/>
        <p:txBody>
          <a:bodyPr/>
          <a:lstStyle/>
          <a:p>
            <a:fld id="{CB818ED7-1FAF-4BEC-A906-EB6564C334EB}" type="slidenum">
              <a:rPr lang="zh-CN" altLang="en-US" smtClean="0"/>
              <a:pPr/>
              <a:t>59</a:t>
            </a:fld>
            <a:endParaRPr lang="zh-CN" altLang="en-US" dirty="0"/>
          </a:p>
        </p:txBody>
      </p:sp>
    </p:spTree>
    <p:extLst>
      <p:ext uri="{BB962C8B-B14F-4D97-AF65-F5344CB8AC3E}">
        <p14:creationId xmlns:p14="http://schemas.microsoft.com/office/powerpoint/2010/main" val="807360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52981-AC16-1A4E-9975-B7AE87CA6185}"/>
              </a:ext>
            </a:extLst>
          </p:cNvPr>
          <p:cNvSpPr>
            <a:spLocks noGrp="1"/>
          </p:cNvSpPr>
          <p:nvPr>
            <p:ph type="title"/>
          </p:nvPr>
        </p:nvSpPr>
        <p:spPr/>
        <p:txBody>
          <a:bodyPr/>
          <a:lstStyle/>
          <a:p>
            <a:r>
              <a:rPr kumimoji="1" lang="en-US" altLang="zh-CN" dirty="0"/>
              <a:t>Setup </a:t>
            </a:r>
            <a:r>
              <a:rPr kumimoji="1" lang="en-US" altLang="zh-CN" dirty="0" err="1"/>
              <a:t>passphraseless</a:t>
            </a:r>
            <a:r>
              <a:rPr kumimoji="1" lang="en-US" altLang="zh-CN" dirty="0"/>
              <a:t> </a:t>
            </a:r>
            <a:r>
              <a:rPr kumimoji="1" lang="en-US" altLang="zh-CN" dirty="0" err="1"/>
              <a:t>ssh</a:t>
            </a:r>
            <a:endParaRPr kumimoji="1" lang="zh-CN" altLang="en-US" dirty="0"/>
          </a:p>
        </p:txBody>
      </p:sp>
      <p:sp>
        <p:nvSpPr>
          <p:cNvPr id="3" name="内容占位符 2">
            <a:extLst>
              <a:ext uri="{FF2B5EF4-FFF2-40B4-BE49-F238E27FC236}">
                <a16:creationId xmlns:a16="http://schemas.microsoft.com/office/drawing/2014/main" id="{05E68E5B-49A6-1F4D-A91B-0B786E81AC4B}"/>
              </a:ext>
            </a:extLst>
          </p:cNvPr>
          <p:cNvSpPr>
            <a:spLocks noGrp="1"/>
          </p:cNvSpPr>
          <p:nvPr>
            <p:ph idx="1"/>
          </p:nvPr>
        </p:nvSpPr>
        <p:spPr/>
        <p:txBody>
          <a:bodyPr>
            <a:normAutofit fontScale="92500" lnSpcReduction="10000"/>
          </a:bodyPr>
          <a:lstStyle/>
          <a:p>
            <a:r>
              <a:rPr lang="en-US" altLang="zh-CN" dirty="0"/>
              <a:t>Now check that you can </a:t>
            </a:r>
            <a:r>
              <a:rPr lang="en-US" altLang="zh-CN" dirty="0" err="1"/>
              <a:t>ssh</a:t>
            </a:r>
            <a:r>
              <a:rPr lang="en-US" altLang="zh-CN" dirty="0"/>
              <a:t> to the localhost without a passphrase:</a:t>
            </a:r>
          </a:p>
          <a:p>
            <a:r>
              <a:rPr lang="en-US" altLang="zh-CN" dirty="0">
                <a:solidFill>
                  <a:schemeClr val="bg2">
                    <a:lumMod val="50000"/>
                  </a:schemeClr>
                </a:solidFill>
                <a:latin typeface="+mn-lt"/>
              </a:rPr>
              <a:t>$ </a:t>
            </a:r>
            <a:r>
              <a:rPr lang="en-US" altLang="zh-CN" dirty="0" err="1">
                <a:solidFill>
                  <a:schemeClr val="bg2">
                    <a:lumMod val="50000"/>
                  </a:schemeClr>
                </a:solidFill>
                <a:latin typeface="+mn-lt"/>
              </a:rPr>
              <a:t>ssh</a:t>
            </a:r>
            <a:r>
              <a:rPr lang="en-US" altLang="zh-CN" dirty="0">
                <a:solidFill>
                  <a:schemeClr val="bg2">
                    <a:lumMod val="50000"/>
                  </a:schemeClr>
                </a:solidFill>
                <a:latin typeface="+mn-lt"/>
              </a:rPr>
              <a:t> localhost </a:t>
            </a:r>
          </a:p>
          <a:p>
            <a:endParaRPr lang="en-US" altLang="zh-CN" dirty="0">
              <a:solidFill>
                <a:schemeClr val="bg2">
                  <a:lumMod val="50000"/>
                </a:schemeClr>
              </a:solidFill>
              <a:latin typeface="+mn-lt"/>
            </a:endParaRPr>
          </a:p>
          <a:p>
            <a:r>
              <a:rPr lang="en-US" altLang="zh-CN" dirty="0"/>
              <a:t>If you cannot </a:t>
            </a:r>
            <a:r>
              <a:rPr lang="en-US" altLang="zh-CN" dirty="0" err="1"/>
              <a:t>ssh</a:t>
            </a:r>
            <a:r>
              <a:rPr lang="en-US" altLang="zh-CN" dirty="0"/>
              <a:t> to localhost without a passphrase, execute the following commands:</a:t>
            </a:r>
          </a:p>
          <a:p>
            <a:r>
              <a:rPr lang="en-US" altLang="zh-CN" dirty="0">
                <a:solidFill>
                  <a:schemeClr val="bg2">
                    <a:lumMod val="50000"/>
                  </a:schemeClr>
                </a:solidFill>
                <a:latin typeface="+mn-lt"/>
              </a:rPr>
              <a:t>$ </a:t>
            </a:r>
            <a:r>
              <a:rPr lang="en-US" altLang="zh-CN" dirty="0" err="1">
                <a:solidFill>
                  <a:schemeClr val="bg2">
                    <a:lumMod val="50000"/>
                  </a:schemeClr>
                </a:solidFill>
                <a:latin typeface="+mn-lt"/>
              </a:rPr>
              <a:t>ssh</a:t>
            </a:r>
            <a:r>
              <a:rPr lang="en-US" altLang="zh-CN" dirty="0">
                <a:solidFill>
                  <a:schemeClr val="bg2">
                    <a:lumMod val="50000"/>
                  </a:schemeClr>
                </a:solidFill>
                <a:latin typeface="+mn-lt"/>
              </a:rPr>
              <a:t>-keygen -t </a:t>
            </a:r>
            <a:r>
              <a:rPr lang="en-US" altLang="zh-CN" dirty="0" err="1">
                <a:solidFill>
                  <a:schemeClr val="bg2">
                    <a:lumMod val="50000"/>
                  </a:schemeClr>
                </a:solidFill>
                <a:latin typeface="+mn-lt"/>
              </a:rPr>
              <a:t>rsa</a:t>
            </a:r>
            <a:r>
              <a:rPr lang="en-US" altLang="zh-CN" dirty="0">
                <a:solidFill>
                  <a:schemeClr val="bg2">
                    <a:lumMod val="50000"/>
                  </a:schemeClr>
                </a:solidFill>
                <a:latin typeface="+mn-lt"/>
              </a:rPr>
              <a:t> -P '' -f ~/.</a:t>
            </a:r>
            <a:r>
              <a:rPr lang="en-US" altLang="zh-CN" dirty="0" err="1">
                <a:solidFill>
                  <a:schemeClr val="bg2">
                    <a:lumMod val="50000"/>
                  </a:schemeClr>
                </a:solidFill>
                <a:latin typeface="+mn-lt"/>
              </a:rPr>
              <a:t>ssh</a:t>
            </a:r>
            <a:r>
              <a:rPr lang="en-US" altLang="zh-CN" dirty="0">
                <a:solidFill>
                  <a:schemeClr val="bg2">
                    <a:lumMod val="50000"/>
                  </a:schemeClr>
                </a:solidFill>
                <a:latin typeface="+mn-lt"/>
              </a:rPr>
              <a:t>/</a:t>
            </a:r>
            <a:r>
              <a:rPr lang="en-US" altLang="zh-CN" dirty="0" err="1">
                <a:solidFill>
                  <a:schemeClr val="bg2">
                    <a:lumMod val="50000"/>
                  </a:schemeClr>
                </a:solidFill>
                <a:latin typeface="+mn-lt"/>
              </a:rPr>
              <a:t>id_rsa</a:t>
            </a:r>
            <a:r>
              <a:rPr lang="en-US" altLang="zh-CN" dirty="0">
                <a:solidFill>
                  <a:schemeClr val="bg2">
                    <a:lumMod val="50000"/>
                  </a:schemeClr>
                </a:solidFill>
                <a:latin typeface="+mn-lt"/>
              </a:rPr>
              <a:t> </a:t>
            </a:r>
          </a:p>
          <a:p>
            <a:r>
              <a:rPr lang="en-US" altLang="zh-CN" dirty="0">
                <a:solidFill>
                  <a:schemeClr val="bg2">
                    <a:lumMod val="50000"/>
                  </a:schemeClr>
                </a:solidFill>
                <a:latin typeface="+mn-lt"/>
              </a:rPr>
              <a:t>$ cat ~/.</a:t>
            </a:r>
            <a:r>
              <a:rPr lang="en-US" altLang="zh-CN" dirty="0" err="1">
                <a:solidFill>
                  <a:schemeClr val="bg2">
                    <a:lumMod val="50000"/>
                  </a:schemeClr>
                </a:solidFill>
                <a:latin typeface="+mn-lt"/>
              </a:rPr>
              <a:t>ssh</a:t>
            </a:r>
            <a:r>
              <a:rPr lang="en-US" altLang="zh-CN" dirty="0">
                <a:solidFill>
                  <a:schemeClr val="bg2">
                    <a:lumMod val="50000"/>
                  </a:schemeClr>
                </a:solidFill>
                <a:latin typeface="+mn-lt"/>
              </a:rPr>
              <a:t>/</a:t>
            </a:r>
            <a:r>
              <a:rPr lang="en-US" altLang="zh-CN" dirty="0" err="1">
                <a:solidFill>
                  <a:schemeClr val="bg2">
                    <a:lumMod val="50000"/>
                  </a:schemeClr>
                </a:solidFill>
                <a:latin typeface="+mn-lt"/>
              </a:rPr>
              <a:t>id_rsa.pub</a:t>
            </a:r>
            <a:r>
              <a:rPr lang="en-US" altLang="zh-CN" dirty="0">
                <a:solidFill>
                  <a:schemeClr val="bg2">
                    <a:lumMod val="50000"/>
                  </a:schemeClr>
                </a:solidFill>
                <a:latin typeface="+mn-lt"/>
              </a:rPr>
              <a:t> &gt;&gt; ~/.</a:t>
            </a:r>
            <a:r>
              <a:rPr lang="en-US" altLang="zh-CN" dirty="0" err="1">
                <a:solidFill>
                  <a:schemeClr val="bg2">
                    <a:lumMod val="50000"/>
                  </a:schemeClr>
                </a:solidFill>
                <a:latin typeface="+mn-lt"/>
              </a:rPr>
              <a:t>ssh</a:t>
            </a:r>
            <a:r>
              <a:rPr lang="en-US" altLang="zh-CN" dirty="0">
                <a:solidFill>
                  <a:schemeClr val="bg2">
                    <a:lumMod val="50000"/>
                  </a:schemeClr>
                </a:solidFill>
                <a:latin typeface="+mn-lt"/>
              </a:rPr>
              <a:t>/</a:t>
            </a:r>
            <a:r>
              <a:rPr lang="en-US" altLang="zh-CN" dirty="0" err="1">
                <a:solidFill>
                  <a:schemeClr val="bg2">
                    <a:lumMod val="50000"/>
                  </a:schemeClr>
                </a:solidFill>
                <a:latin typeface="+mn-lt"/>
              </a:rPr>
              <a:t>authorized_keys</a:t>
            </a:r>
            <a:r>
              <a:rPr lang="en-US" altLang="zh-CN" dirty="0">
                <a:solidFill>
                  <a:schemeClr val="bg2">
                    <a:lumMod val="50000"/>
                  </a:schemeClr>
                </a:solidFill>
                <a:latin typeface="+mn-lt"/>
              </a:rPr>
              <a:t> </a:t>
            </a:r>
          </a:p>
          <a:p>
            <a:r>
              <a:rPr lang="en-US" altLang="zh-CN" dirty="0">
                <a:solidFill>
                  <a:schemeClr val="bg2">
                    <a:lumMod val="50000"/>
                  </a:schemeClr>
                </a:solidFill>
                <a:latin typeface="+mn-lt"/>
              </a:rPr>
              <a:t>$ </a:t>
            </a:r>
            <a:r>
              <a:rPr lang="en-US" altLang="zh-CN" dirty="0" err="1">
                <a:solidFill>
                  <a:schemeClr val="bg2">
                    <a:lumMod val="50000"/>
                  </a:schemeClr>
                </a:solidFill>
                <a:latin typeface="+mn-lt"/>
              </a:rPr>
              <a:t>chmod</a:t>
            </a:r>
            <a:r>
              <a:rPr lang="en-US" altLang="zh-CN" dirty="0">
                <a:solidFill>
                  <a:schemeClr val="bg2">
                    <a:lumMod val="50000"/>
                  </a:schemeClr>
                </a:solidFill>
                <a:latin typeface="+mn-lt"/>
              </a:rPr>
              <a:t> 0600 ~/.</a:t>
            </a:r>
            <a:r>
              <a:rPr lang="en-US" altLang="zh-CN" dirty="0" err="1">
                <a:solidFill>
                  <a:schemeClr val="bg2">
                    <a:lumMod val="50000"/>
                  </a:schemeClr>
                </a:solidFill>
                <a:latin typeface="+mn-lt"/>
              </a:rPr>
              <a:t>ssh</a:t>
            </a:r>
            <a:r>
              <a:rPr lang="en-US" altLang="zh-CN" dirty="0">
                <a:solidFill>
                  <a:schemeClr val="bg2">
                    <a:lumMod val="50000"/>
                  </a:schemeClr>
                </a:solidFill>
                <a:latin typeface="+mn-lt"/>
              </a:rPr>
              <a:t>/</a:t>
            </a:r>
            <a:r>
              <a:rPr lang="en-US" altLang="zh-CN" dirty="0" err="1">
                <a:solidFill>
                  <a:schemeClr val="bg2">
                    <a:lumMod val="50000"/>
                  </a:schemeClr>
                </a:solidFill>
                <a:latin typeface="+mn-lt"/>
              </a:rPr>
              <a:t>authorized_keys</a:t>
            </a:r>
            <a:endParaRPr lang="en-US" altLang="zh-CN" dirty="0">
              <a:solidFill>
                <a:schemeClr val="bg2">
                  <a:lumMod val="50000"/>
                </a:schemeClr>
              </a:solidFill>
              <a:latin typeface="+mn-lt"/>
            </a:endParaRPr>
          </a:p>
          <a:p>
            <a:endParaRPr lang="en-US" altLang="zh-CN" dirty="0">
              <a:solidFill>
                <a:schemeClr val="bg2">
                  <a:lumMod val="50000"/>
                </a:schemeClr>
              </a:solidFill>
              <a:latin typeface="+mn-lt"/>
            </a:endParaRPr>
          </a:p>
          <a:p>
            <a:r>
              <a:rPr lang="en-US" altLang="zh-CN" dirty="0"/>
              <a:t>Setup</a:t>
            </a:r>
            <a:r>
              <a:rPr lang="zh-CN" altLang="en-US" dirty="0"/>
              <a:t> </a:t>
            </a:r>
            <a:r>
              <a:rPr lang="en-US" altLang="zh-CN" dirty="0" err="1"/>
              <a:t>dfs</a:t>
            </a:r>
            <a:r>
              <a:rPr lang="zh-CN" altLang="en-US" dirty="0"/>
              <a:t> </a:t>
            </a:r>
            <a:r>
              <a:rPr lang="en-US" altLang="zh-CN" dirty="0"/>
              <a:t>directories</a:t>
            </a:r>
          </a:p>
          <a:p>
            <a:r>
              <a:rPr lang="en-US" altLang="zh-CN" dirty="0">
                <a:solidFill>
                  <a:schemeClr val="bg2">
                    <a:lumMod val="50000"/>
                  </a:schemeClr>
                </a:solidFill>
                <a:latin typeface="+mn-lt"/>
              </a:rPr>
              <a:t>$ </a:t>
            </a:r>
            <a:r>
              <a:rPr lang="en-US" altLang="zh-CN" dirty="0" err="1">
                <a:solidFill>
                  <a:schemeClr val="bg2">
                    <a:lumMod val="50000"/>
                  </a:schemeClr>
                </a:solidFill>
                <a:latin typeface="+mn-lt"/>
              </a:rPr>
              <a:t>sudo</a:t>
            </a:r>
            <a:r>
              <a:rPr lang="en-US" altLang="zh-CN" dirty="0">
                <a:solidFill>
                  <a:schemeClr val="bg2">
                    <a:lumMod val="50000"/>
                  </a:schemeClr>
                </a:solidFill>
                <a:latin typeface="+mn-lt"/>
              </a:rPr>
              <a:t> </a:t>
            </a:r>
            <a:r>
              <a:rPr lang="en-US" altLang="zh-CN" dirty="0" err="1">
                <a:solidFill>
                  <a:schemeClr val="bg2">
                    <a:lumMod val="50000"/>
                  </a:schemeClr>
                </a:solidFill>
                <a:latin typeface="+mn-lt"/>
              </a:rPr>
              <a:t>mkdir</a:t>
            </a:r>
            <a:r>
              <a:rPr lang="en-US" altLang="zh-CN" dirty="0">
                <a:solidFill>
                  <a:schemeClr val="bg2">
                    <a:lumMod val="50000"/>
                  </a:schemeClr>
                </a:solidFill>
                <a:latin typeface="+mn-lt"/>
              </a:rPr>
              <a:t> /var/</a:t>
            </a:r>
            <a:r>
              <a:rPr lang="en-US" altLang="zh-CN" dirty="0" err="1">
                <a:solidFill>
                  <a:schemeClr val="bg2">
                    <a:lumMod val="50000"/>
                  </a:schemeClr>
                </a:solidFill>
                <a:latin typeface="+mn-lt"/>
              </a:rPr>
              <a:t>hadoop</a:t>
            </a:r>
            <a:endParaRPr lang="en-US" altLang="zh-CN" dirty="0">
              <a:solidFill>
                <a:schemeClr val="bg2">
                  <a:lumMod val="50000"/>
                </a:schemeClr>
              </a:solidFill>
              <a:latin typeface="+mn-lt"/>
            </a:endParaRPr>
          </a:p>
          <a:p>
            <a:r>
              <a:rPr lang="en-US" altLang="zh-CN" dirty="0">
                <a:solidFill>
                  <a:schemeClr val="bg2">
                    <a:lumMod val="50000"/>
                  </a:schemeClr>
                </a:solidFill>
                <a:latin typeface="+mn-lt"/>
              </a:rPr>
              <a:t>$ </a:t>
            </a:r>
            <a:r>
              <a:rPr lang="en-US" altLang="zh-CN" dirty="0" err="1">
                <a:solidFill>
                  <a:schemeClr val="bg2">
                    <a:lumMod val="50000"/>
                  </a:schemeClr>
                </a:solidFill>
                <a:latin typeface="+mn-lt"/>
              </a:rPr>
              <a:t>sudo</a:t>
            </a:r>
            <a:r>
              <a:rPr lang="en-US" altLang="zh-CN" dirty="0">
                <a:solidFill>
                  <a:schemeClr val="bg2">
                    <a:lumMod val="50000"/>
                  </a:schemeClr>
                </a:solidFill>
                <a:latin typeface="+mn-lt"/>
              </a:rPr>
              <a:t> </a:t>
            </a:r>
            <a:r>
              <a:rPr lang="en-US" altLang="zh-CN" dirty="0" err="1">
                <a:solidFill>
                  <a:schemeClr val="bg2">
                    <a:lumMod val="50000"/>
                  </a:schemeClr>
                </a:solidFill>
                <a:latin typeface="+mn-lt"/>
              </a:rPr>
              <a:t>mkdir</a:t>
            </a:r>
            <a:r>
              <a:rPr lang="en-US" altLang="zh-CN" dirty="0">
                <a:solidFill>
                  <a:schemeClr val="bg2">
                    <a:lumMod val="50000"/>
                  </a:schemeClr>
                </a:solidFill>
                <a:latin typeface="+mn-lt"/>
              </a:rPr>
              <a:t> /var/</a:t>
            </a:r>
            <a:r>
              <a:rPr lang="en-US" altLang="zh-CN" dirty="0" err="1">
                <a:solidFill>
                  <a:schemeClr val="bg2">
                    <a:lumMod val="50000"/>
                  </a:schemeClr>
                </a:solidFill>
                <a:latin typeface="+mn-lt"/>
              </a:rPr>
              <a:t>hadoop</a:t>
            </a:r>
            <a:r>
              <a:rPr lang="en-US" altLang="zh-CN" dirty="0">
                <a:solidFill>
                  <a:schemeClr val="bg2">
                    <a:lumMod val="50000"/>
                  </a:schemeClr>
                </a:solidFill>
                <a:latin typeface="+mn-lt"/>
              </a:rPr>
              <a:t>/</a:t>
            </a:r>
            <a:r>
              <a:rPr lang="en-US" altLang="zh-CN" dirty="0" err="1">
                <a:solidFill>
                  <a:schemeClr val="bg2">
                    <a:lumMod val="50000"/>
                  </a:schemeClr>
                </a:solidFill>
                <a:latin typeface="+mn-lt"/>
              </a:rPr>
              <a:t>dfs</a:t>
            </a:r>
            <a:endParaRPr lang="en-US" altLang="zh-CN" dirty="0">
              <a:solidFill>
                <a:schemeClr val="bg2">
                  <a:lumMod val="50000"/>
                </a:schemeClr>
              </a:solidFill>
              <a:latin typeface="+mn-lt"/>
            </a:endParaRPr>
          </a:p>
          <a:p>
            <a:r>
              <a:rPr lang="en-US" altLang="zh-CN" dirty="0">
                <a:solidFill>
                  <a:schemeClr val="bg2">
                    <a:lumMod val="50000"/>
                  </a:schemeClr>
                </a:solidFill>
                <a:latin typeface="+mn-lt"/>
              </a:rPr>
              <a:t>$ </a:t>
            </a:r>
            <a:r>
              <a:rPr lang="en-US" altLang="zh-CN" dirty="0" err="1">
                <a:solidFill>
                  <a:schemeClr val="bg2">
                    <a:lumMod val="50000"/>
                  </a:schemeClr>
                </a:solidFill>
                <a:latin typeface="+mn-lt"/>
              </a:rPr>
              <a:t>sudo</a:t>
            </a:r>
            <a:r>
              <a:rPr lang="en-US" altLang="zh-CN" dirty="0">
                <a:solidFill>
                  <a:schemeClr val="bg2">
                    <a:lumMod val="50000"/>
                  </a:schemeClr>
                </a:solidFill>
                <a:latin typeface="+mn-lt"/>
              </a:rPr>
              <a:t> </a:t>
            </a:r>
            <a:r>
              <a:rPr lang="en-US" altLang="zh-CN" dirty="0" err="1">
                <a:solidFill>
                  <a:schemeClr val="bg2">
                    <a:lumMod val="50000"/>
                  </a:schemeClr>
                </a:solidFill>
                <a:latin typeface="+mn-lt"/>
              </a:rPr>
              <a:t>mkdir</a:t>
            </a:r>
            <a:r>
              <a:rPr lang="en-US" altLang="zh-CN" dirty="0">
                <a:solidFill>
                  <a:schemeClr val="bg2">
                    <a:lumMod val="50000"/>
                  </a:schemeClr>
                </a:solidFill>
                <a:latin typeface="+mn-lt"/>
              </a:rPr>
              <a:t> /var/</a:t>
            </a:r>
            <a:r>
              <a:rPr lang="en-US" altLang="zh-CN" dirty="0" err="1">
                <a:solidFill>
                  <a:schemeClr val="bg2">
                    <a:lumMod val="50000"/>
                  </a:schemeClr>
                </a:solidFill>
                <a:latin typeface="+mn-lt"/>
              </a:rPr>
              <a:t>hadoop</a:t>
            </a:r>
            <a:r>
              <a:rPr lang="en-US" altLang="zh-CN" dirty="0">
                <a:solidFill>
                  <a:schemeClr val="bg2">
                    <a:lumMod val="50000"/>
                  </a:schemeClr>
                </a:solidFill>
                <a:latin typeface="+mn-lt"/>
              </a:rPr>
              <a:t>/</a:t>
            </a:r>
            <a:r>
              <a:rPr lang="en-US" altLang="zh-CN" dirty="0" err="1">
                <a:solidFill>
                  <a:schemeClr val="bg2">
                    <a:lumMod val="50000"/>
                  </a:schemeClr>
                </a:solidFill>
                <a:latin typeface="+mn-lt"/>
              </a:rPr>
              <a:t>dfs</a:t>
            </a:r>
            <a:r>
              <a:rPr lang="en-US" altLang="zh-CN" dirty="0">
                <a:solidFill>
                  <a:schemeClr val="bg2">
                    <a:lumMod val="50000"/>
                  </a:schemeClr>
                </a:solidFill>
                <a:latin typeface="+mn-lt"/>
              </a:rPr>
              <a:t>/name</a:t>
            </a:r>
          </a:p>
          <a:p>
            <a:r>
              <a:rPr lang="en-US" altLang="zh-CN" dirty="0">
                <a:solidFill>
                  <a:schemeClr val="bg2">
                    <a:lumMod val="50000"/>
                  </a:schemeClr>
                </a:solidFill>
                <a:latin typeface="+mn-lt"/>
              </a:rPr>
              <a:t>$ </a:t>
            </a:r>
            <a:r>
              <a:rPr lang="en-US" altLang="zh-CN" dirty="0" err="1">
                <a:solidFill>
                  <a:schemeClr val="bg2">
                    <a:lumMod val="50000"/>
                  </a:schemeClr>
                </a:solidFill>
                <a:latin typeface="+mn-lt"/>
              </a:rPr>
              <a:t>sudo</a:t>
            </a:r>
            <a:r>
              <a:rPr lang="en-US" altLang="zh-CN" dirty="0">
                <a:solidFill>
                  <a:schemeClr val="bg2">
                    <a:lumMod val="50000"/>
                  </a:schemeClr>
                </a:solidFill>
                <a:latin typeface="+mn-lt"/>
              </a:rPr>
              <a:t> </a:t>
            </a:r>
            <a:r>
              <a:rPr lang="en-US" altLang="zh-CN" dirty="0" err="1">
                <a:solidFill>
                  <a:schemeClr val="bg2">
                    <a:lumMod val="50000"/>
                  </a:schemeClr>
                </a:solidFill>
                <a:latin typeface="+mn-lt"/>
              </a:rPr>
              <a:t>chmod</a:t>
            </a:r>
            <a:r>
              <a:rPr lang="en-US" altLang="zh-CN" dirty="0">
                <a:solidFill>
                  <a:schemeClr val="bg2">
                    <a:lumMod val="50000"/>
                  </a:schemeClr>
                </a:solidFill>
                <a:latin typeface="+mn-lt"/>
              </a:rPr>
              <a:t> -R </a:t>
            </a:r>
            <a:r>
              <a:rPr lang="en-US" altLang="zh-CN" dirty="0" err="1">
                <a:solidFill>
                  <a:schemeClr val="bg2">
                    <a:lumMod val="50000"/>
                  </a:schemeClr>
                </a:solidFill>
                <a:latin typeface="+mn-lt"/>
              </a:rPr>
              <a:t>a+w</a:t>
            </a:r>
            <a:r>
              <a:rPr lang="en-US" altLang="zh-CN" dirty="0">
                <a:solidFill>
                  <a:schemeClr val="bg2">
                    <a:lumMod val="50000"/>
                  </a:schemeClr>
                </a:solidFill>
                <a:latin typeface="+mn-lt"/>
              </a:rPr>
              <a:t> /var/</a:t>
            </a:r>
            <a:r>
              <a:rPr lang="en-US" altLang="zh-CN" dirty="0" err="1">
                <a:solidFill>
                  <a:schemeClr val="bg2">
                    <a:lumMod val="50000"/>
                  </a:schemeClr>
                </a:solidFill>
                <a:latin typeface="+mn-lt"/>
              </a:rPr>
              <a:t>hadoop</a:t>
            </a:r>
            <a:endParaRPr lang="en-US" altLang="zh-CN" dirty="0">
              <a:solidFill>
                <a:schemeClr val="bg2">
                  <a:lumMod val="50000"/>
                </a:schemeClr>
              </a:solidFill>
              <a:latin typeface="+mn-lt"/>
            </a:endParaRPr>
          </a:p>
        </p:txBody>
      </p:sp>
      <p:sp>
        <p:nvSpPr>
          <p:cNvPr id="4" name="灯片编号占位符 3">
            <a:extLst>
              <a:ext uri="{FF2B5EF4-FFF2-40B4-BE49-F238E27FC236}">
                <a16:creationId xmlns:a16="http://schemas.microsoft.com/office/drawing/2014/main" id="{232371B9-3637-6043-9E0C-158C65C31F5E}"/>
              </a:ext>
            </a:extLst>
          </p:cNvPr>
          <p:cNvSpPr>
            <a:spLocks noGrp="1"/>
          </p:cNvSpPr>
          <p:nvPr>
            <p:ph type="sldNum" sz="quarter" idx="12"/>
          </p:nvPr>
        </p:nvSpPr>
        <p:spPr/>
        <p:txBody>
          <a:bodyPr/>
          <a:lstStyle/>
          <a:p>
            <a:fld id="{CB818ED7-1FAF-4BEC-A906-EB6564C334EB}" type="slidenum">
              <a:rPr lang="zh-CN" altLang="en-US" smtClean="0"/>
              <a:pPr/>
              <a:t>6</a:t>
            </a:fld>
            <a:endParaRPr lang="zh-CN" altLang="en-US" dirty="0"/>
          </a:p>
        </p:txBody>
      </p:sp>
    </p:spTree>
    <p:extLst>
      <p:ext uri="{BB962C8B-B14F-4D97-AF65-F5344CB8AC3E}">
        <p14:creationId xmlns:p14="http://schemas.microsoft.com/office/powerpoint/2010/main" val="1629992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B2BEB-6A3C-3648-8169-52410EB12473}"/>
              </a:ext>
            </a:extLst>
          </p:cNvPr>
          <p:cNvSpPr>
            <a:spLocks noGrp="1"/>
          </p:cNvSpPr>
          <p:nvPr>
            <p:ph type="title"/>
          </p:nvPr>
        </p:nvSpPr>
        <p:spPr/>
        <p:txBody>
          <a:bodyPr/>
          <a:lstStyle/>
          <a:p>
            <a:r>
              <a:rPr kumimoji="1" lang="en-US" altLang="zh-CN" dirty="0"/>
              <a:t>Other Useful Features</a:t>
            </a:r>
            <a:endParaRPr kumimoji="1" lang="zh-CN" altLang="en-US" dirty="0"/>
          </a:p>
        </p:txBody>
      </p:sp>
      <p:sp>
        <p:nvSpPr>
          <p:cNvPr id="3" name="内容占位符 2">
            <a:extLst>
              <a:ext uri="{FF2B5EF4-FFF2-40B4-BE49-F238E27FC236}">
                <a16:creationId xmlns:a16="http://schemas.microsoft.com/office/drawing/2014/main" id="{9EDA17C4-8024-C343-B265-25972328AB5C}"/>
              </a:ext>
            </a:extLst>
          </p:cNvPr>
          <p:cNvSpPr>
            <a:spLocks noGrp="1"/>
          </p:cNvSpPr>
          <p:nvPr>
            <p:ph idx="1"/>
          </p:nvPr>
        </p:nvSpPr>
        <p:spPr/>
        <p:txBody>
          <a:bodyPr/>
          <a:lstStyle/>
          <a:p>
            <a:r>
              <a:rPr lang="en-US" altLang="zh-CN" b="1" dirty="0"/>
              <a:t>Submitting Jobs to Queues</a:t>
            </a:r>
          </a:p>
          <a:p>
            <a:r>
              <a:rPr lang="en-US" altLang="zh-CN" b="1" dirty="0"/>
              <a:t>Counters</a:t>
            </a:r>
          </a:p>
          <a:p>
            <a:r>
              <a:rPr lang="en-US" altLang="zh-CN" b="1" dirty="0" err="1"/>
              <a:t>DistributedCache</a:t>
            </a:r>
            <a:endParaRPr lang="en-US" altLang="zh-CN" b="1" dirty="0"/>
          </a:p>
          <a:p>
            <a:r>
              <a:rPr lang="en-US" altLang="zh-CN" b="1" dirty="0"/>
              <a:t>Profiling</a:t>
            </a:r>
          </a:p>
          <a:p>
            <a:r>
              <a:rPr lang="en-US" altLang="zh-CN" b="1" dirty="0"/>
              <a:t>Debugging</a:t>
            </a:r>
          </a:p>
          <a:p>
            <a:r>
              <a:rPr lang="en-US" altLang="zh-CN" b="1" dirty="0"/>
              <a:t>Data Compression</a:t>
            </a:r>
          </a:p>
          <a:p>
            <a:r>
              <a:rPr lang="en-US" altLang="zh-CN" b="1" dirty="0"/>
              <a:t>Skipping Bad Records</a:t>
            </a:r>
          </a:p>
          <a:p>
            <a:endParaRPr kumimoji="1" lang="zh-CN" altLang="en-US" dirty="0"/>
          </a:p>
        </p:txBody>
      </p:sp>
      <p:sp>
        <p:nvSpPr>
          <p:cNvPr id="4" name="灯片编号占位符 3">
            <a:extLst>
              <a:ext uri="{FF2B5EF4-FFF2-40B4-BE49-F238E27FC236}">
                <a16:creationId xmlns:a16="http://schemas.microsoft.com/office/drawing/2014/main" id="{D4B334CC-FDA6-B347-A32F-AA52730D4D70}"/>
              </a:ext>
            </a:extLst>
          </p:cNvPr>
          <p:cNvSpPr>
            <a:spLocks noGrp="1"/>
          </p:cNvSpPr>
          <p:nvPr>
            <p:ph type="sldNum" sz="quarter" idx="12"/>
          </p:nvPr>
        </p:nvSpPr>
        <p:spPr/>
        <p:txBody>
          <a:bodyPr/>
          <a:lstStyle/>
          <a:p>
            <a:fld id="{CB818ED7-1FAF-4BEC-A906-EB6564C334EB}" type="slidenum">
              <a:rPr lang="zh-CN" altLang="en-US" smtClean="0"/>
              <a:pPr/>
              <a:t>60</a:t>
            </a:fld>
            <a:endParaRPr lang="zh-CN" altLang="en-US" dirty="0"/>
          </a:p>
        </p:txBody>
      </p:sp>
    </p:spTree>
    <p:extLst>
      <p:ext uri="{BB962C8B-B14F-4D97-AF65-F5344CB8AC3E}">
        <p14:creationId xmlns:p14="http://schemas.microsoft.com/office/powerpoint/2010/main" val="36232575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863912" y="2993372"/>
            <a:ext cx="2894442" cy="17587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sp>
        <p:nvSpPr>
          <p:cNvPr id="8" name="矩形 7"/>
          <p:cNvSpPr/>
          <p:nvPr/>
        </p:nvSpPr>
        <p:spPr>
          <a:xfrm>
            <a:off x="1392956" y="2952133"/>
            <a:ext cx="2894442" cy="17587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sp>
        <p:nvSpPr>
          <p:cNvPr id="9" name="矩形 8"/>
          <p:cNvSpPr/>
          <p:nvPr/>
        </p:nvSpPr>
        <p:spPr>
          <a:xfrm>
            <a:off x="1392956" y="452876"/>
            <a:ext cx="2037369" cy="24086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grpSp>
        <p:nvGrpSpPr>
          <p:cNvPr id="5" name="组合 4"/>
          <p:cNvGrpSpPr/>
          <p:nvPr/>
        </p:nvGrpSpPr>
        <p:grpSpPr>
          <a:xfrm>
            <a:off x="2724217" y="-20538"/>
            <a:ext cx="3693516" cy="386933"/>
            <a:chOff x="2108289" y="-99392"/>
            <a:chExt cx="4924688" cy="515910"/>
          </a:xfrm>
        </p:grpSpPr>
        <p:sp>
          <p:nvSpPr>
            <p:cNvPr id="10" name="圆角矩形 9"/>
            <p:cNvSpPr/>
            <p:nvPr/>
          </p:nvSpPr>
          <p:spPr>
            <a:xfrm>
              <a:off x="2108289" y="-99392"/>
              <a:ext cx="4924688" cy="515910"/>
            </a:xfrm>
            <a:prstGeom prst="roundRect">
              <a:avLst>
                <a:gd name="adj" fmla="val 6812"/>
              </a:avLst>
            </a:prstGeom>
          </p:spPr>
          <p:style>
            <a:lnRef idx="1">
              <a:schemeClr val="dk1"/>
            </a:lnRef>
            <a:fillRef idx="2">
              <a:schemeClr val="dk1"/>
            </a:fillRef>
            <a:effectRef idx="1">
              <a:schemeClr val="dk1"/>
            </a:effectRef>
            <a:fontRef idx="minor">
              <a:schemeClr val="dk1"/>
            </a:fontRef>
          </p:style>
          <p:txBody>
            <a:bodyPr rtlCol="0" anchor="t" anchorCtr="0"/>
            <a:lstStyle/>
            <a:p>
              <a:pPr algn="ctr"/>
              <a:r>
                <a:rPr lang="en-US" altLang="zh-CN" sz="900" b="1" dirty="0"/>
                <a:t>DFS</a:t>
              </a:r>
              <a:endParaRPr lang="zh-CN" altLang="en-US" sz="900" b="1" dirty="0"/>
            </a:p>
          </p:txBody>
        </p:sp>
        <p:sp>
          <p:nvSpPr>
            <p:cNvPr id="11" name="矩形 10"/>
            <p:cNvSpPr/>
            <p:nvPr/>
          </p:nvSpPr>
          <p:spPr>
            <a:xfrm>
              <a:off x="2440884" y="117235"/>
              <a:ext cx="1310952" cy="2406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25" dirty="0"/>
                <a:t>Input Split 1</a:t>
              </a:r>
              <a:endParaRPr lang="zh-CN" altLang="en-US" sz="825" dirty="0"/>
            </a:p>
          </p:txBody>
        </p:sp>
        <p:sp>
          <p:nvSpPr>
            <p:cNvPr id="12" name="矩形 11"/>
            <p:cNvSpPr/>
            <p:nvPr/>
          </p:nvSpPr>
          <p:spPr>
            <a:xfrm>
              <a:off x="3915157" y="117235"/>
              <a:ext cx="1310952" cy="2406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US" altLang="zh-CN" sz="825" dirty="0">
                  <a:solidFill>
                    <a:prstClr val="black"/>
                  </a:solidFill>
                </a:rPr>
                <a:t>Input Split 2</a:t>
              </a:r>
              <a:endParaRPr lang="zh-CN" altLang="en-US" sz="825" dirty="0">
                <a:solidFill>
                  <a:prstClr val="black"/>
                </a:solidFill>
              </a:endParaRPr>
            </a:p>
          </p:txBody>
        </p:sp>
        <p:sp>
          <p:nvSpPr>
            <p:cNvPr id="13" name="矩形 12"/>
            <p:cNvSpPr/>
            <p:nvPr/>
          </p:nvSpPr>
          <p:spPr>
            <a:xfrm>
              <a:off x="5416154" y="117235"/>
              <a:ext cx="1310952" cy="2406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US" altLang="zh-CN" sz="825" dirty="0">
                  <a:solidFill>
                    <a:prstClr val="black"/>
                  </a:solidFill>
                </a:rPr>
                <a:t>Input Split 3</a:t>
              </a:r>
              <a:endParaRPr lang="zh-CN" altLang="en-US" sz="825" dirty="0">
                <a:solidFill>
                  <a:prstClr val="black"/>
                </a:solidFill>
              </a:endParaRPr>
            </a:p>
          </p:txBody>
        </p:sp>
      </p:grpSp>
      <p:sp>
        <p:nvSpPr>
          <p:cNvPr id="14" name="矩形 13"/>
          <p:cNvSpPr/>
          <p:nvPr/>
        </p:nvSpPr>
        <p:spPr>
          <a:xfrm>
            <a:off x="1512537" y="637625"/>
            <a:ext cx="1818347" cy="25354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a:t>
            </a:r>
            <a:endParaRPr lang="zh-CN" altLang="en-US" sz="900" dirty="0"/>
          </a:p>
        </p:txBody>
      </p:sp>
      <p:sp>
        <p:nvSpPr>
          <p:cNvPr id="15" name="矩形 14"/>
          <p:cNvSpPr/>
          <p:nvPr/>
        </p:nvSpPr>
        <p:spPr>
          <a:xfrm>
            <a:off x="1512537" y="1099624"/>
            <a:ext cx="1818347" cy="75905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zh-CN" altLang="en-US" sz="900" dirty="0"/>
          </a:p>
        </p:txBody>
      </p:sp>
      <p:sp>
        <p:nvSpPr>
          <p:cNvPr id="16" name="圆角矩形 15"/>
          <p:cNvSpPr/>
          <p:nvPr/>
        </p:nvSpPr>
        <p:spPr>
          <a:xfrm>
            <a:off x="1626183" y="1175838"/>
            <a:ext cx="1591055" cy="1606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map1-spill1.out</a:t>
            </a:r>
            <a:endParaRPr lang="zh-CN" altLang="en-US" sz="900" dirty="0"/>
          </a:p>
        </p:txBody>
      </p:sp>
      <p:sp>
        <p:nvSpPr>
          <p:cNvPr id="17" name="圆角矩形 16"/>
          <p:cNvSpPr/>
          <p:nvPr/>
        </p:nvSpPr>
        <p:spPr>
          <a:xfrm>
            <a:off x="1626183" y="1380927"/>
            <a:ext cx="1591055" cy="1606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map1-spill2.out</a:t>
            </a:r>
            <a:endParaRPr lang="zh-CN" altLang="en-US" sz="900" dirty="0"/>
          </a:p>
        </p:txBody>
      </p:sp>
      <p:sp>
        <p:nvSpPr>
          <p:cNvPr id="18" name="圆角矩形 17"/>
          <p:cNvSpPr/>
          <p:nvPr/>
        </p:nvSpPr>
        <p:spPr>
          <a:xfrm>
            <a:off x="1626183" y="1586015"/>
            <a:ext cx="1591055" cy="1606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map1-spill3.out</a:t>
            </a:r>
            <a:endParaRPr lang="zh-CN" altLang="en-US" sz="900" dirty="0"/>
          </a:p>
        </p:txBody>
      </p:sp>
      <p:sp>
        <p:nvSpPr>
          <p:cNvPr id="19" name="矩形 18"/>
          <p:cNvSpPr/>
          <p:nvPr/>
        </p:nvSpPr>
        <p:spPr>
          <a:xfrm>
            <a:off x="1512537" y="2054149"/>
            <a:ext cx="1818347" cy="75905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zh-CN" altLang="en-US" sz="900" dirty="0"/>
          </a:p>
        </p:txBody>
      </p:sp>
      <p:cxnSp>
        <p:nvCxnSpPr>
          <p:cNvPr id="20" name="直接箭头连接符 19"/>
          <p:cNvCxnSpPr>
            <a:stCxn id="11" idx="2"/>
            <a:endCxn id="14" idx="0"/>
          </p:cNvCxnSpPr>
          <p:nvPr/>
        </p:nvCxnSpPr>
        <p:spPr>
          <a:xfrm flipH="1">
            <a:off x="2421711" y="322398"/>
            <a:ext cx="1043560" cy="31522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1" name="矩形 20"/>
          <p:cNvSpPr/>
          <p:nvPr/>
        </p:nvSpPr>
        <p:spPr>
          <a:xfrm>
            <a:off x="3543971" y="452876"/>
            <a:ext cx="2037369" cy="24086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sp>
        <p:nvSpPr>
          <p:cNvPr id="22" name="矩形 21"/>
          <p:cNvSpPr/>
          <p:nvPr/>
        </p:nvSpPr>
        <p:spPr>
          <a:xfrm>
            <a:off x="3663553" y="637625"/>
            <a:ext cx="1818347" cy="25354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a:t>
            </a:r>
            <a:endParaRPr lang="zh-CN" altLang="en-US" sz="900" dirty="0"/>
          </a:p>
        </p:txBody>
      </p:sp>
      <p:sp>
        <p:nvSpPr>
          <p:cNvPr id="23" name="矩形 22"/>
          <p:cNvSpPr/>
          <p:nvPr/>
        </p:nvSpPr>
        <p:spPr>
          <a:xfrm>
            <a:off x="3663553" y="1099624"/>
            <a:ext cx="1818347" cy="75905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zh-CN" altLang="en-US" sz="900" dirty="0"/>
          </a:p>
        </p:txBody>
      </p:sp>
      <p:sp>
        <p:nvSpPr>
          <p:cNvPr id="24" name="圆角矩形 23"/>
          <p:cNvSpPr/>
          <p:nvPr/>
        </p:nvSpPr>
        <p:spPr>
          <a:xfrm>
            <a:off x="3777199" y="1175838"/>
            <a:ext cx="1591055" cy="1606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map2-spill1.out</a:t>
            </a:r>
            <a:endParaRPr lang="zh-CN" altLang="en-US" sz="900" dirty="0"/>
          </a:p>
        </p:txBody>
      </p:sp>
      <p:sp>
        <p:nvSpPr>
          <p:cNvPr id="25" name="圆角矩形 24"/>
          <p:cNvSpPr/>
          <p:nvPr/>
        </p:nvSpPr>
        <p:spPr>
          <a:xfrm>
            <a:off x="3777199" y="1380927"/>
            <a:ext cx="1591055" cy="1606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map2-spill2.out</a:t>
            </a:r>
            <a:endParaRPr lang="zh-CN" altLang="en-US" sz="900" dirty="0"/>
          </a:p>
        </p:txBody>
      </p:sp>
      <p:sp>
        <p:nvSpPr>
          <p:cNvPr id="26" name="圆角矩形 25"/>
          <p:cNvSpPr/>
          <p:nvPr/>
        </p:nvSpPr>
        <p:spPr>
          <a:xfrm>
            <a:off x="3777199" y="1586015"/>
            <a:ext cx="1591055" cy="1606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map2-spill3.out</a:t>
            </a:r>
            <a:endParaRPr lang="zh-CN" altLang="en-US" sz="900" dirty="0"/>
          </a:p>
        </p:txBody>
      </p:sp>
      <p:sp>
        <p:nvSpPr>
          <p:cNvPr id="27" name="矩形 26"/>
          <p:cNvSpPr/>
          <p:nvPr/>
        </p:nvSpPr>
        <p:spPr>
          <a:xfrm>
            <a:off x="3663553" y="2054149"/>
            <a:ext cx="1818347" cy="75905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zh-CN" altLang="en-US" sz="900" dirty="0"/>
          </a:p>
        </p:txBody>
      </p:sp>
      <p:sp>
        <p:nvSpPr>
          <p:cNvPr id="28" name="矩形 27"/>
          <p:cNvSpPr/>
          <p:nvPr/>
        </p:nvSpPr>
        <p:spPr>
          <a:xfrm>
            <a:off x="5703257" y="452876"/>
            <a:ext cx="2037369" cy="24086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sp>
        <p:nvSpPr>
          <p:cNvPr id="29" name="矩形 28"/>
          <p:cNvSpPr/>
          <p:nvPr/>
        </p:nvSpPr>
        <p:spPr>
          <a:xfrm>
            <a:off x="5822839" y="637625"/>
            <a:ext cx="1818347" cy="25354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a:t>
            </a:r>
            <a:endParaRPr lang="zh-CN" altLang="en-US" sz="900" dirty="0"/>
          </a:p>
        </p:txBody>
      </p:sp>
      <p:sp>
        <p:nvSpPr>
          <p:cNvPr id="30" name="矩形 29"/>
          <p:cNvSpPr/>
          <p:nvPr/>
        </p:nvSpPr>
        <p:spPr>
          <a:xfrm>
            <a:off x="5822839" y="1099624"/>
            <a:ext cx="1818347" cy="75905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zh-CN" altLang="en-US" sz="900" dirty="0"/>
          </a:p>
        </p:txBody>
      </p:sp>
      <p:sp>
        <p:nvSpPr>
          <p:cNvPr id="31" name="圆角矩形 30"/>
          <p:cNvSpPr/>
          <p:nvPr/>
        </p:nvSpPr>
        <p:spPr>
          <a:xfrm>
            <a:off x="5936485" y="1175838"/>
            <a:ext cx="1591055" cy="1606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map3-spill1.out</a:t>
            </a:r>
            <a:endParaRPr lang="zh-CN" altLang="en-US" sz="900" dirty="0"/>
          </a:p>
        </p:txBody>
      </p:sp>
      <p:sp>
        <p:nvSpPr>
          <p:cNvPr id="32" name="圆角矩形 31"/>
          <p:cNvSpPr/>
          <p:nvPr/>
        </p:nvSpPr>
        <p:spPr>
          <a:xfrm>
            <a:off x="5936485" y="1380927"/>
            <a:ext cx="1591055" cy="1606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map3-spill2.out</a:t>
            </a:r>
            <a:endParaRPr lang="zh-CN" altLang="en-US" sz="900" dirty="0"/>
          </a:p>
        </p:txBody>
      </p:sp>
      <p:sp>
        <p:nvSpPr>
          <p:cNvPr id="33" name="圆角矩形 32"/>
          <p:cNvSpPr/>
          <p:nvPr/>
        </p:nvSpPr>
        <p:spPr>
          <a:xfrm>
            <a:off x="5936485" y="1586015"/>
            <a:ext cx="1591055" cy="1606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map3-spill3.out</a:t>
            </a:r>
            <a:endParaRPr lang="zh-CN" altLang="en-US" sz="900" dirty="0"/>
          </a:p>
        </p:txBody>
      </p:sp>
      <p:sp>
        <p:nvSpPr>
          <p:cNvPr id="34" name="矩形 33"/>
          <p:cNvSpPr/>
          <p:nvPr/>
        </p:nvSpPr>
        <p:spPr>
          <a:xfrm>
            <a:off x="5822839" y="2054149"/>
            <a:ext cx="1818347" cy="75905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zh-CN" altLang="en-US" sz="900" dirty="0"/>
          </a:p>
        </p:txBody>
      </p:sp>
      <p:cxnSp>
        <p:nvCxnSpPr>
          <p:cNvPr id="35" name="直接箭头连接符 34"/>
          <p:cNvCxnSpPr>
            <a:stCxn id="12" idx="2"/>
            <a:endCxn id="22" idx="0"/>
          </p:cNvCxnSpPr>
          <p:nvPr/>
        </p:nvCxnSpPr>
        <p:spPr>
          <a:xfrm>
            <a:off x="4570975" y="322398"/>
            <a:ext cx="1751" cy="31522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6" name="直接箭头连接符 35"/>
          <p:cNvCxnSpPr>
            <a:stCxn id="13" idx="2"/>
            <a:endCxn id="29" idx="0"/>
          </p:cNvCxnSpPr>
          <p:nvPr/>
        </p:nvCxnSpPr>
        <p:spPr>
          <a:xfrm>
            <a:off x="5696722" y="322398"/>
            <a:ext cx="1035290" cy="31522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37" name="矩形 36"/>
          <p:cNvSpPr/>
          <p:nvPr/>
        </p:nvSpPr>
        <p:spPr>
          <a:xfrm>
            <a:off x="1512537" y="3111496"/>
            <a:ext cx="2689086" cy="759059"/>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endParaRPr lang="zh-CN" altLang="en-US" sz="900" dirty="0"/>
          </a:p>
        </p:txBody>
      </p:sp>
      <p:sp>
        <p:nvSpPr>
          <p:cNvPr id="38" name="矩形 37"/>
          <p:cNvSpPr/>
          <p:nvPr/>
        </p:nvSpPr>
        <p:spPr>
          <a:xfrm>
            <a:off x="4940326" y="3111496"/>
            <a:ext cx="2692588" cy="759059"/>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endParaRPr lang="zh-CN" altLang="en-US" sz="900" dirty="0"/>
          </a:p>
        </p:txBody>
      </p:sp>
      <p:sp>
        <p:nvSpPr>
          <p:cNvPr id="39" name="圆角矩形 38"/>
          <p:cNvSpPr/>
          <p:nvPr/>
        </p:nvSpPr>
        <p:spPr>
          <a:xfrm>
            <a:off x="5321053" y="3176002"/>
            <a:ext cx="605057" cy="6264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825" dirty="0"/>
              <a:t>Map1</a:t>
            </a:r>
          </a:p>
          <a:p>
            <a:pPr algn="ctr"/>
            <a:r>
              <a:rPr lang="en-US" altLang="zh-CN" sz="825" dirty="0"/>
              <a:t>Part2</a:t>
            </a:r>
            <a:endParaRPr lang="zh-CN" altLang="en-US" sz="825" dirty="0"/>
          </a:p>
        </p:txBody>
      </p:sp>
      <p:sp>
        <p:nvSpPr>
          <p:cNvPr id="40" name="圆角矩形 39"/>
          <p:cNvSpPr/>
          <p:nvPr/>
        </p:nvSpPr>
        <p:spPr>
          <a:xfrm>
            <a:off x="6067486" y="3176002"/>
            <a:ext cx="605057" cy="6264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825" dirty="0"/>
              <a:t>Map2</a:t>
            </a:r>
          </a:p>
          <a:p>
            <a:pPr algn="ctr"/>
            <a:r>
              <a:rPr lang="en-US" altLang="zh-CN" sz="825" dirty="0"/>
              <a:t>Part2</a:t>
            </a:r>
            <a:endParaRPr lang="zh-CN" altLang="en-US" sz="825" dirty="0"/>
          </a:p>
        </p:txBody>
      </p:sp>
      <p:sp>
        <p:nvSpPr>
          <p:cNvPr id="41" name="圆角矩形 40"/>
          <p:cNvSpPr/>
          <p:nvPr/>
        </p:nvSpPr>
        <p:spPr>
          <a:xfrm>
            <a:off x="6813921" y="3176002"/>
            <a:ext cx="605057" cy="6264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825" dirty="0"/>
              <a:t>Map3</a:t>
            </a:r>
          </a:p>
          <a:p>
            <a:pPr algn="ctr"/>
            <a:r>
              <a:rPr lang="en-US" altLang="zh-CN" sz="825" dirty="0"/>
              <a:t>Part2</a:t>
            </a:r>
            <a:endParaRPr lang="zh-CN" altLang="en-US" sz="825" dirty="0"/>
          </a:p>
        </p:txBody>
      </p:sp>
      <p:cxnSp>
        <p:nvCxnSpPr>
          <p:cNvPr id="42" name="直接箭头连接符 41"/>
          <p:cNvCxnSpPr>
            <a:stCxn id="81" idx="2"/>
            <a:endCxn id="43" idx="0"/>
          </p:cNvCxnSpPr>
          <p:nvPr/>
        </p:nvCxnSpPr>
        <p:spPr>
          <a:xfrm flipH="1">
            <a:off x="2087266" y="2769521"/>
            <a:ext cx="811" cy="40648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43" name="圆角矩形 42"/>
          <p:cNvSpPr/>
          <p:nvPr/>
        </p:nvSpPr>
        <p:spPr>
          <a:xfrm>
            <a:off x="1784737" y="3176002"/>
            <a:ext cx="605057" cy="6264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825" dirty="0"/>
              <a:t>Map1</a:t>
            </a:r>
          </a:p>
          <a:p>
            <a:pPr algn="ctr"/>
            <a:r>
              <a:rPr lang="en-US" altLang="zh-CN" sz="825" dirty="0"/>
              <a:t>Part1</a:t>
            </a:r>
            <a:endParaRPr lang="zh-CN" altLang="en-US" sz="825" dirty="0"/>
          </a:p>
        </p:txBody>
      </p:sp>
      <p:sp>
        <p:nvSpPr>
          <p:cNvPr id="44" name="圆角矩形 43"/>
          <p:cNvSpPr/>
          <p:nvPr/>
        </p:nvSpPr>
        <p:spPr>
          <a:xfrm>
            <a:off x="2503016" y="3176002"/>
            <a:ext cx="605057" cy="6264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825" dirty="0"/>
              <a:t>Map2</a:t>
            </a:r>
          </a:p>
          <a:p>
            <a:pPr algn="ctr"/>
            <a:r>
              <a:rPr lang="en-US" altLang="zh-CN" sz="825" dirty="0"/>
              <a:t>Part1</a:t>
            </a:r>
            <a:endParaRPr lang="zh-CN" altLang="en-US" sz="825" dirty="0"/>
          </a:p>
        </p:txBody>
      </p:sp>
      <p:sp>
        <p:nvSpPr>
          <p:cNvPr id="45" name="圆角矩形 44"/>
          <p:cNvSpPr/>
          <p:nvPr/>
        </p:nvSpPr>
        <p:spPr>
          <a:xfrm>
            <a:off x="3221296" y="3176002"/>
            <a:ext cx="605057" cy="6264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825" dirty="0"/>
              <a:t>Map3</a:t>
            </a:r>
          </a:p>
          <a:p>
            <a:pPr algn="ctr"/>
            <a:r>
              <a:rPr lang="en-US" altLang="zh-CN" sz="825" dirty="0"/>
              <a:t>Part1</a:t>
            </a:r>
            <a:endParaRPr lang="zh-CN" altLang="en-US" sz="825" dirty="0"/>
          </a:p>
        </p:txBody>
      </p:sp>
      <p:cxnSp>
        <p:nvCxnSpPr>
          <p:cNvPr id="46" name="直接箭头连接符 45"/>
          <p:cNvCxnSpPr>
            <a:stCxn id="82" idx="2"/>
            <a:endCxn id="39" idx="0"/>
          </p:cNvCxnSpPr>
          <p:nvPr/>
        </p:nvCxnSpPr>
        <p:spPr>
          <a:xfrm>
            <a:off x="2743644" y="2769521"/>
            <a:ext cx="2879937" cy="40648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47" name="直接箭头连接符 46"/>
          <p:cNvCxnSpPr>
            <a:stCxn id="83" idx="2"/>
            <a:endCxn id="44" idx="0"/>
          </p:cNvCxnSpPr>
          <p:nvPr/>
        </p:nvCxnSpPr>
        <p:spPr>
          <a:xfrm flipH="1">
            <a:off x="2805545" y="2769521"/>
            <a:ext cx="1428042" cy="40648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48" name="直接箭头连接符 47"/>
          <p:cNvCxnSpPr>
            <a:stCxn id="84" idx="2"/>
            <a:endCxn id="40" idx="0"/>
          </p:cNvCxnSpPr>
          <p:nvPr/>
        </p:nvCxnSpPr>
        <p:spPr>
          <a:xfrm>
            <a:off x="4889155" y="2769521"/>
            <a:ext cx="1480861" cy="40648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49" name="直接箭头连接符 48"/>
          <p:cNvCxnSpPr>
            <a:stCxn id="85" idx="2"/>
            <a:endCxn id="45" idx="0"/>
          </p:cNvCxnSpPr>
          <p:nvPr/>
        </p:nvCxnSpPr>
        <p:spPr>
          <a:xfrm flipH="1">
            <a:off x="3523824" y="2769521"/>
            <a:ext cx="2937084" cy="40648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50" name="直接箭头连接符 49"/>
          <p:cNvCxnSpPr>
            <a:stCxn id="86" idx="2"/>
            <a:endCxn id="41" idx="0"/>
          </p:cNvCxnSpPr>
          <p:nvPr/>
        </p:nvCxnSpPr>
        <p:spPr>
          <a:xfrm flipH="1">
            <a:off x="7116450" y="2769521"/>
            <a:ext cx="26" cy="40648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51" name="TextBox 83"/>
          <p:cNvSpPr txBox="1"/>
          <p:nvPr/>
        </p:nvSpPr>
        <p:spPr>
          <a:xfrm>
            <a:off x="4233587" y="2816800"/>
            <a:ext cx="524503" cy="230832"/>
          </a:xfrm>
          <a:prstGeom prst="rect">
            <a:avLst/>
          </a:prstGeom>
          <a:noFill/>
        </p:spPr>
        <p:txBody>
          <a:bodyPr wrap="none" rtlCol="0">
            <a:spAutoFit/>
          </a:bodyPr>
          <a:lstStyle/>
          <a:p>
            <a:r>
              <a:rPr lang="en-US" altLang="zh-CN" sz="900" b="1" dirty="0"/>
              <a:t>Shuffle</a:t>
            </a:r>
            <a:endParaRPr lang="zh-CN" altLang="en-US" sz="900" b="1" dirty="0"/>
          </a:p>
        </p:txBody>
      </p:sp>
      <p:sp>
        <p:nvSpPr>
          <p:cNvPr id="52" name="TextBox 84"/>
          <p:cNvSpPr txBox="1"/>
          <p:nvPr/>
        </p:nvSpPr>
        <p:spPr>
          <a:xfrm>
            <a:off x="4287397" y="3375508"/>
            <a:ext cx="447558" cy="276999"/>
          </a:xfrm>
          <a:prstGeom prst="rect">
            <a:avLst/>
          </a:prstGeom>
          <a:noFill/>
        </p:spPr>
        <p:txBody>
          <a:bodyPr wrap="none" rtlCol="0">
            <a:spAutoFit/>
          </a:bodyPr>
          <a:lstStyle/>
          <a:p>
            <a:r>
              <a:rPr lang="en-US" altLang="zh-CN" sz="1200" b="1" dirty="0"/>
              <a:t>Sort</a:t>
            </a:r>
            <a:endParaRPr lang="zh-CN" altLang="en-US" sz="1200" b="1" dirty="0"/>
          </a:p>
        </p:txBody>
      </p:sp>
      <p:sp>
        <p:nvSpPr>
          <p:cNvPr id="53" name="矩形 52"/>
          <p:cNvSpPr/>
          <p:nvPr/>
        </p:nvSpPr>
        <p:spPr>
          <a:xfrm>
            <a:off x="2284013" y="3870556"/>
            <a:ext cx="1124603" cy="64990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900" dirty="0"/>
              <a:t>Reduce</a:t>
            </a:r>
            <a:endParaRPr lang="zh-CN" altLang="en-US" sz="900" dirty="0"/>
          </a:p>
        </p:txBody>
      </p:sp>
      <p:sp>
        <p:nvSpPr>
          <p:cNvPr id="54" name="矩形 53"/>
          <p:cNvSpPr/>
          <p:nvPr/>
        </p:nvSpPr>
        <p:spPr>
          <a:xfrm>
            <a:off x="5898606" y="3870556"/>
            <a:ext cx="1124603" cy="64990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900" dirty="0"/>
              <a:t>Reduce</a:t>
            </a:r>
            <a:endParaRPr lang="zh-CN" altLang="en-US" sz="900" dirty="0"/>
          </a:p>
        </p:txBody>
      </p:sp>
      <p:sp>
        <p:nvSpPr>
          <p:cNvPr id="55" name="圆角矩形 54"/>
          <p:cNvSpPr/>
          <p:nvPr/>
        </p:nvSpPr>
        <p:spPr>
          <a:xfrm>
            <a:off x="2724217" y="4752085"/>
            <a:ext cx="3693516" cy="357947"/>
          </a:xfrm>
          <a:prstGeom prst="roundRect">
            <a:avLst>
              <a:gd name="adj" fmla="val 6812"/>
            </a:avLst>
          </a:prstGeom>
        </p:spPr>
        <p:style>
          <a:lnRef idx="1">
            <a:schemeClr val="dk1"/>
          </a:lnRef>
          <a:fillRef idx="2">
            <a:schemeClr val="dk1"/>
          </a:fillRef>
          <a:effectRef idx="1">
            <a:schemeClr val="dk1"/>
          </a:effectRef>
          <a:fontRef idx="minor">
            <a:schemeClr val="dk1"/>
          </a:fontRef>
        </p:style>
        <p:txBody>
          <a:bodyPr rtlCol="0" anchor="t" anchorCtr="0"/>
          <a:lstStyle/>
          <a:p>
            <a:pPr algn="ctr"/>
            <a:r>
              <a:rPr lang="en-US" altLang="zh-CN" sz="900" b="1" dirty="0"/>
              <a:t>DFS</a:t>
            </a:r>
            <a:endParaRPr lang="zh-CN" altLang="en-US" sz="900" b="1" dirty="0"/>
          </a:p>
        </p:txBody>
      </p:sp>
      <p:sp>
        <p:nvSpPr>
          <p:cNvPr id="56" name="矩形 55"/>
          <p:cNvSpPr/>
          <p:nvPr/>
        </p:nvSpPr>
        <p:spPr>
          <a:xfrm>
            <a:off x="4670822" y="4893773"/>
            <a:ext cx="1206876" cy="1640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US" altLang="zh-CN" sz="900" dirty="0">
                <a:solidFill>
                  <a:prstClr val="black"/>
                </a:solidFill>
              </a:rPr>
              <a:t>Output Part 2</a:t>
            </a:r>
            <a:endParaRPr lang="zh-CN" altLang="en-US" sz="900" dirty="0">
              <a:solidFill>
                <a:prstClr val="black"/>
              </a:solidFill>
            </a:endParaRPr>
          </a:p>
        </p:txBody>
      </p:sp>
      <p:sp>
        <p:nvSpPr>
          <p:cNvPr id="57" name="矩形 56"/>
          <p:cNvSpPr/>
          <p:nvPr/>
        </p:nvSpPr>
        <p:spPr>
          <a:xfrm>
            <a:off x="3292325" y="4893773"/>
            <a:ext cx="1206876" cy="1640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US" altLang="zh-CN" sz="900" dirty="0">
                <a:solidFill>
                  <a:prstClr val="black"/>
                </a:solidFill>
              </a:rPr>
              <a:t>Output Part 1</a:t>
            </a:r>
            <a:endParaRPr lang="zh-CN" altLang="en-US" sz="900" dirty="0">
              <a:solidFill>
                <a:prstClr val="black"/>
              </a:solidFill>
            </a:endParaRPr>
          </a:p>
        </p:txBody>
      </p:sp>
      <p:cxnSp>
        <p:nvCxnSpPr>
          <p:cNvPr id="58" name="直接箭头连接符 57"/>
          <p:cNvCxnSpPr>
            <a:stCxn id="53" idx="2"/>
            <a:endCxn id="57" idx="0"/>
          </p:cNvCxnSpPr>
          <p:nvPr/>
        </p:nvCxnSpPr>
        <p:spPr>
          <a:xfrm>
            <a:off x="2846315" y="4520462"/>
            <a:ext cx="1049448" cy="373311"/>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59" name="直接箭头连接符 58"/>
          <p:cNvCxnSpPr>
            <a:stCxn id="54" idx="2"/>
            <a:endCxn id="56" idx="0"/>
          </p:cNvCxnSpPr>
          <p:nvPr/>
        </p:nvCxnSpPr>
        <p:spPr>
          <a:xfrm flipH="1">
            <a:off x="5274260" y="4520462"/>
            <a:ext cx="1186648" cy="373311"/>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60" name="TextBox 104"/>
          <p:cNvSpPr txBox="1"/>
          <p:nvPr/>
        </p:nvSpPr>
        <p:spPr>
          <a:xfrm>
            <a:off x="2296051" y="307580"/>
            <a:ext cx="505267" cy="369332"/>
          </a:xfrm>
          <a:prstGeom prst="rect">
            <a:avLst/>
          </a:prstGeom>
          <a:noFill/>
        </p:spPr>
        <p:txBody>
          <a:bodyPr wrap="none" rtlCol="0">
            <a:spAutoFit/>
          </a:bodyPr>
          <a:lstStyle/>
          <a:p>
            <a:pPr algn="ctr"/>
            <a:r>
              <a:rPr lang="en-US" altLang="zh-CN" sz="900" dirty="0"/>
              <a:t>Input</a:t>
            </a:r>
          </a:p>
          <a:p>
            <a:pPr algn="ctr"/>
            <a:r>
              <a:rPr lang="en-US" altLang="zh-CN" sz="900" dirty="0"/>
              <a:t>(k1,v1)</a:t>
            </a:r>
            <a:endParaRPr lang="zh-CN" altLang="en-US" sz="900" dirty="0"/>
          </a:p>
        </p:txBody>
      </p:sp>
      <p:sp>
        <p:nvSpPr>
          <p:cNvPr id="61" name="TextBox 105"/>
          <p:cNvSpPr txBox="1"/>
          <p:nvPr/>
        </p:nvSpPr>
        <p:spPr>
          <a:xfrm>
            <a:off x="1442443" y="859268"/>
            <a:ext cx="643126" cy="369332"/>
          </a:xfrm>
          <a:prstGeom prst="rect">
            <a:avLst/>
          </a:prstGeom>
          <a:noFill/>
        </p:spPr>
        <p:txBody>
          <a:bodyPr wrap="none" rtlCol="0">
            <a:spAutoFit/>
          </a:bodyPr>
          <a:lstStyle/>
          <a:p>
            <a:pPr algn="ctr"/>
            <a:r>
              <a:rPr lang="en-US" altLang="zh-CN" sz="900" dirty="0"/>
              <a:t>Output</a:t>
            </a:r>
          </a:p>
          <a:p>
            <a:pPr algn="ctr"/>
            <a:r>
              <a:rPr lang="en-US" altLang="zh-CN" sz="900" dirty="0"/>
              <a:t>list(k2,v2)</a:t>
            </a:r>
            <a:endParaRPr lang="zh-CN" altLang="en-US" sz="900" dirty="0"/>
          </a:p>
        </p:txBody>
      </p:sp>
      <p:sp>
        <p:nvSpPr>
          <p:cNvPr id="62" name="TextBox 106"/>
          <p:cNvSpPr txBox="1"/>
          <p:nvPr/>
        </p:nvSpPr>
        <p:spPr>
          <a:xfrm>
            <a:off x="1551053" y="3882487"/>
            <a:ext cx="644728" cy="334835"/>
          </a:xfrm>
          <a:prstGeom prst="rect">
            <a:avLst/>
          </a:prstGeom>
          <a:noFill/>
        </p:spPr>
        <p:txBody>
          <a:bodyPr wrap="none" rtlCol="0">
            <a:spAutoFit/>
          </a:bodyPr>
          <a:lstStyle/>
          <a:p>
            <a:pPr algn="ctr"/>
            <a:r>
              <a:rPr lang="en-US" altLang="zh-CN" sz="788" dirty="0"/>
              <a:t>Input</a:t>
            </a:r>
          </a:p>
          <a:p>
            <a:pPr algn="ctr"/>
            <a:r>
              <a:rPr lang="en-US" altLang="zh-CN" sz="788" dirty="0"/>
              <a:t>(k2,list(v2))</a:t>
            </a:r>
            <a:endParaRPr lang="zh-CN" altLang="en-US" sz="788" dirty="0"/>
          </a:p>
        </p:txBody>
      </p:sp>
      <p:sp>
        <p:nvSpPr>
          <p:cNvPr id="63" name="TextBox 107"/>
          <p:cNvSpPr txBox="1"/>
          <p:nvPr/>
        </p:nvSpPr>
        <p:spPr>
          <a:xfrm>
            <a:off x="1892667" y="4535345"/>
            <a:ext cx="583814" cy="334835"/>
          </a:xfrm>
          <a:prstGeom prst="rect">
            <a:avLst/>
          </a:prstGeom>
          <a:noFill/>
        </p:spPr>
        <p:txBody>
          <a:bodyPr wrap="none" rtlCol="0">
            <a:spAutoFit/>
          </a:bodyPr>
          <a:lstStyle/>
          <a:p>
            <a:pPr algn="ctr"/>
            <a:r>
              <a:rPr lang="en-US" altLang="zh-CN" sz="788" dirty="0"/>
              <a:t>Output</a:t>
            </a:r>
          </a:p>
          <a:p>
            <a:pPr algn="ctr"/>
            <a:r>
              <a:rPr lang="en-US" altLang="zh-CN" sz="788" dirty="0"/>
              <a:t>list(k3,v3)</a:t>
            </a:r>
            <a:endParaRPr lang="zh-CN" altLang="en-US" sz="788" dirty="0"/>
          </a:p>
        </p:txBody>
      </p:sp>
      <p:sp>
        <p:nvSpPr>
          <p:cNvPr id="64" name="TextBox 108"/>
          <p:cNvSpPr txBox="1"/>
          <p:nvPr/>
        </p:nvSpPr>
        <p:spPr>
          <a:xfrm>
            <a:off x="4121187" y="4099228"/>
            <a:ext cx="653705" cy="276999"/>
          </a:xfrm>
          <a:prstGeom prst="rect">
            <a:avLst/>
          </a:prstGeom>
          <a:noFill/>
        </p:spPr>
        <p:txBody>
          <a:bodyPr wrap="none" rtlCol="0">
            <a:spAutoFit/>
          </a:bodyPr>
          <a:lstStyle/>
          <a:p>
            <a:r>
              <a:rPr lang="en-US" altLang="zh-CN" sz="1200" b="1" dirty="0"/>
              <a:t>Reduce</a:t>
            </a:r>
            <a:endParaRPr lang="zh-CN" altLang="en-US" sz="1200" b="1" dirty="0"/>
          </a:p>
        </p:txBody>
      </p:sp>
      <p:sp>
        <p:nvSpPr>
          <p:cNvPr id="65" name="TextBox 109"/>
          <p:cNvSpPr txBox="1"/>
          <p:nvPr/>
        </p:nvSpPr>
        <p:spPr>
          <a:xfrm>
            <a:off x="1400245" y="452876"/>
            <a:ext cx="651140" cy="230832"/>
          </a:xfrm>
          <a:prstGeom prst="rect">
            <a:avLst/>
          </a:prstGeom>
          <a:noFill/>
        </p:spPr>
        <p:txBody>
          <a:bodyPr wrap="none" rtlCol="0">
            <a:spAutoFit/>
          </a:bodyPr>
          <a:lstStyle/>
          <a:p>
            <a:r>
              <a:rPr lang="en-US" altLang="zh-CN" sz="900" b="1" dirty="0"/>
              <a:t>Mapper 1</a:t>
            </a:r>
            <a:endParaRPr lang="zh-CN" altLang="en-US" sz="900" b="1" dirty="0"/>
          </a:p>
        </p:txBody>
      </p:sp>
      <p:sp>
        <p:nvSpPr>
          <p:cNvPr id="66" name="TextBox 110"/>
          <p:cNvSpPr txBox="1"/>
          <p:nvPr/>
        </p:nvSpPr>
        <p:spPr>
          <a:xfrm>
            <a:off x="3564935" y="452876"/>
            <a:ext cx="651140" cy="230832"/>
          </a:xfrm>
          <a:prstGeom prst="rect">
            <a:avLst/>
          </a:prstGeom>
          <a:noFill/>
        </p:spPr>
        <p:txBody>
          <a:bodyPr wrap="none" rtlCol="0">
            <a:spAutoFit/>
          </a:bodyPr>
          <a:lstStyle/>
          <a:p>
            <a:r>
              <a:rPr lang="en-US" altLang="zh-CN" sz="900" b="1" dirty="0"/>
              <a:t>Mapper 2</a:t>
            </a:r>
            <a:endParaRPr lang="zh-CN" altLang="en-US" sz="900" b="1" dirty="0"/>
          </a:p>
        </p:txBody>
      </p:sp>
      <p:sp>
        <p:nvSpPr>
          <p:cNvPr id="67" name="TextBox 111"/>
          <p:cNvSpPr txBox="1"/>
          <p:nvPr/>
        </p:nvSpPr>
        <p:spPr>
          <a:xfrm>
            <a:off x="6812135" y="452876"/>
            <a:ext cx="651140" cy="230832"/>
          </a:xfrm>
          <a:prstGeom prst="rect">
            <a:avLst/>
          </a:prstGeom>
          <a:noFill/>
        </p:spPr>
        <p:txBody>
          <a:bodyPr wrap="none" rtlCol="0">
            <a:spAutoFit/>
          </a:bodyPr>
          <a:lstStyle/>
          <a:p>
            <a:r>
              <a:rPr lang="en-US" altLang="zh-CN" sz="900" b="1" dirty="0"/>
              <a:t>Mapper 3</a:t>
            </a:r>
            <a:endParaRPr lang="zh-CN" altLang="en-US" sz="900" b="1" dirty="0"/>
          </a:p>
        </p:txBody>
      </p:sp>
      <p:sp>
        <p:nvSpPr>
          <p:cNvPr id="68" name="下箭头 67"/>
          <p:cNvSpPr/>
          <p:nvPr/>
        </p:nvSpPr>
        <p:spPr>
          <a:xfrm>
            <a:off x="2222829" y="846115"/>
            <a:ext cx="287276" cy="29404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900"/>
          </a:p>
        </p:txBody>
      </p:sp>
      <p:sp>
        <p:nvSpPr>
          <p:cNvPr id="69" name="下箭头 68"/>
          <p:cNvSpPr/>
          <p:nvPr/>
        </p:nvSpPr>
        <p:spPr>
          <a:xfrm>
            <a:off x="2222829" y="1784978"/>
            <a:ext cx="287276" cy="29404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900"/>
          </a:p>
        </p:txBody>
      </p:sp>
      <p:sp>
        <p:nvSpPr>
          <p:cNvPr id="70" name="TextBox 120"/>
          <p:cNvSpPr txBox="1"/>
          <p:nvPr/>
        </p:nvSpPr>
        <p:spPr>
          <a:xfrm>
            <a:off x="3371039" y="4537373"/>
            <a:ext cx="663964" cy="230832"/>
          </a:xfrm>
          <a:prstGeom prst="rect">
            <a:avLst/>
          </a:prstGeom>
          <a:noFill/>
        </p:spPr>
        <p:txBody>
          <a:bodyPr wrap="none" rtlCol="0">
            <a:spAutoFit/>
          </a:bodyPr>
          <a:lstStyle/>
          <a:p>
            <a:r>
              <a:rPr lang="en-US" altLang="zh-CN" sz="900" b="1" dirty="0"/>
              <a:t>Reducer 1</a:t>
            </a:r>
            <a:endParaRPr lang="zh-CN" altLang="en-US" sz="900" b="1" dirty="0"/>
          </a:p>
        </p:txBody>
      </p:sp>
      <p:sp>
        <p:nvSpPr>
          <p:cNvPr id="71" name="TextBox 121"/>
          <p:cNvSpPr txBox="1"/>
          <p:nvPr/>
        </p:nvSpPr>
        <p:spPr>
          <a:xfrm>
            <a:off x="4900073" y="4537373"/>
            <a:ext cx="663964" cy="230832"/>
          </a:xfrm>
          <a:prstGeom prst="rect">
            <a:avLst/>
          </a:prstGeom>
          <a:noFill/>
        </p:spPr>
        <p:txBody>
          <a:bodyPr wrap="none" rtlCol="0">
            <a:spAutoFit/>
          </a:bodyPr>
          <a:lstStyle/>
          <a:p>
            <a:r>
              <a:rPr lang="en-US" altLang="zh-CN" sz="900" b="1" dirty="0"/>
              <a:t>Reducer 2</a:t>
            </a:r>
            <a:endParaRPr lang="zh-CN" altLang="en-US" sz="900" b="1" dirty="0"/>
          </a:p>
        </p:txBody>
      </p:sp>
      <p:sp>
        <p:nvSpPr>
          <p:cNvPr id="72" name="下箭头 71"/>
          <p:cNvSpPr/>
          <p:nvPr/>
        </p:nvSpPr>
        <p:spPr>
          <a:xfrm>
            <a:off x="4454391" y="846115"/>
            <a:ext cx="287276" cy="29404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900"/>
          </a:p>
        </p:txBody>
      </p:sp>
      <p:sp>
        <p:nvSpPr>
          <p:cNvPr id="73" name="下箭头 72"/>
          <p:cNvSpPr/>
          <p:nvPr/>
        </p:nvSpPr>
        <p:spPr>
          <a:xfrm>
            <a:off x="6564515" y="846115"/>
            <a:ext cx="287276" cy="29404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900"/>
          </a:p>
        </p:txBody>
      </p:sp>
      <p:sp>
        <p:nvSpPr>
          <p:cNvPr id="74" name="TextBox 55"/>
          <p:cNvSpPr txBox="1"/>
          <p:nvPr/>
        </p:nvSpPr>
        <p:spPr>
          <a:xfrm>
            <a:off x="2506946" y="922195"/>
            <a:ext cx="2933816" cy="230832"/>
          </a:xfrm>
          <a:prstGeom prst="rect">
            <a:avLst/>
          </a:prstGeom>
          <a:noFill/>
        </p:spPr>
        <p:txBody>
          <a:bodyPr wrap="none" rtlCol="0">
            <a:spAutoFit/>
          </a:bodyPr>
          <a:lstStyle/>
          <a:p>
            <a:r>
              <a:rPr lang="en-US" altLang="zh-CN" sz="900" dirty="0"/>
              <a:t>Collect output, spill to disk when buffer verges to overflow</a:t>
            </a:r>
            <a:endParaRPr lang="zh-CN" altLang="en-US" sz="900" dirty="0"/>
          </a:p>
        </p:txBody>
      </p:sp>
      <p:sp>
        <p:nvSpPr>
          <p:cNvPr id="75" name="下箭头 74"/>
          <p:cNvSpPr/>
          <p:nvPr/>
        </p:nvSpPr>
        <p:spPr>
          <a:xfrm>
            <a:off x="4419017" y="1784978"/>
            <a:ext cx="287276" cy="29404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900"/>
          </a:p>
        </p:txBody>
      </p:sp>
      <p:sp>
        <p:nvSpPr>
          <p:cNvPr id="76" name="下箭头 75"/>
          <p:cNvSpPr/>
          <p:nvPr/>
        </p:nvSpPr>
        <p:spPr>
          <a:xfrm>
            <a:off x="6611864" y="1784978"/>
            <a:ext cx="287276" cy="29404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900"/>
          </a:p>
        </p:txBody>
      </p:sp>
      <p:sp>
        <p:nvSpPr>
          <p:cNvPr id="77" name="TextBox 56"/>
          <p:cNvSpPr txBox="1"/>
          <p:nvPr/>
        </p:nvSpPr>
        <p:spPr>
          <a:xfrm>
            <a:off x="3022732" y="1884662"/>
            <a:ext cx="2036135" cy="230832"/>
          </a:xfrm>
          <a:prstGeom prst="rect">
            <a:avLst/>
          </a:prstGeom>
          <a:noFill/>
        </p:spPr>
        <p:txBody>
          <a:bodyPr wrap="none" rtlCol="0">
            <a:spAutoFit/>
          </a:bodyPr>
          <a:lstStyle/>
          <a:p>
            <a:r>
              <a:rPr lang="en-US" altLang="zh-CN" sz="900" dirty="0"/>
              <a:t>Merge spill files into a single output file</a:t>
            </a:r>
            <a:endParaRPr lang="zh-CN" altLang="en-US" sz="900" dirty="0"/>
          </a:p>
        </p:txBody>
      </p:sp>
      <p:sp>
        <p:nvSpPr>
          <p:cNvPr id="78" name="TextBox 130"/>
          <p:cNvSpPr txBox="1"/>
          <p:nvPr/>
        </p:nvSpPr>
        <p:spPr>
          <a:xfrm>
            <a:off x="2019278" y="2048178"/>
            <a:ext cx="604653" cy="219291"/>
          </a:xfrm>
          <a:prstGeom prst="rect">
            <a:avLst/>
          </a:prstGeom>
          <a:noFill/>
        </p:spPr>
        <p:txBody>
          <a:bodyPr wrap="none" rtlCol="0">
            <a:spAutoFit/>
          </a:bodyPr>
          <a:lstStyle/>
          <a:p>
            <a:r>
              <a:rPr lang="en-US" altLang="zh-CN" sz="825" dirty="0"/>
              <a:t>map1.out</a:t>
            </a:r>
            <a:endParaRPr lang="zh-CN" altLang="en-US" sz="825" dirty="0"/>
          </a:p>
        </p:txBody>
      </p:sp>
      <p:sp>
        <p:nvSpPr>
          <p:cNvPr id="79" name="TextBox 131"/>
          <p:cNvSpPr txBox="1"/>
          <p:nvPr/>
        </p:nvSpPr>
        <p:spPr>
          <a:xfrm>
            <a:off x="4146937" y="2048178"/>
            <a:ext cx="604653" cy="219291"/>
          </a:xfrm>
          <a:prstGeom prst="rect">
            <a:avLst/>
          </a:prstGeom>
          <a:noFill/>
        </p:spPr>
        <p:txBody>
          <a:bodyPr wrap="none" rtlCol="0">
            <a:spAutoFit/>
          </a:bodyPr>
          <a:lstStyle/>
          <a:p>
            <a:r>
              <a:rPr lang="en-US" altLang="zh-CN" sz="825" dirty="0"/>
              <a:t>map2.out</a:t>
            </a:r>
            <a:endParaRPr lang="zh-CN" altLang="en-US" sz="825" dirty="0"/>
          </a:p>
        </p:txBody>
      </p:sp>
      <p:sp>
        <p:nvSpPr>
          <p:cNvPr id="80" name="TextBox 132"/>
          <p:cNvSpPr txBox="1"/>
          <p:nvPr/>
        </p:nvSpPr>
        <p:spPr>
          <a:xfrm>
            <a:off x="6335318" y="2048178"/>
            <a:ext cx="604653" cy="219291"/>
          </a:xfrm>
          <a:prstGeom prst="rect">
            <a:avLst/>
          </a:prstGeom>
          <a:noFill/>
        </p:spPr>
        <p:txBody>
          <a:bodyPr wrap="none" rtlCol="0">
            <a:spAutoFit/>
          </a:bodyPr>
          <a:lstStyle/>
          <a:p>
            <a:r>
              <a:rPr lang="en-US" altLang="zh-CN" sz="825" dirty="0"/>
              <a:t>map3.out</a:t>
            </a:r>
            <a:endParaRPr lang="zh-CN" altLang="en-US" sz="825" dirty="0"/>
          </a:p>
        </p:txBody>
      </p:sp>
      <p:sp>
        <p:nvSpPr>
          <p:cNvPr id="81" name="矩形 80"/>
          <p:cNvSpPr/>
          <p:nvPr/>
        </p:nvSpPr>
        <p:spPr>
          <a:xfrm>
            <a:off x="1764271" y="2164100"/>
            <a:ext cx="647611" cy="6054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Part1</a:t>
            </a:r>
            <a:endParaRPr lang="zh-CN" altLang="en-US" sz="900" dirty="0"/>
          </a:p>
        </p:txBody>
      </p:sp>
      <p:sp>
        <p:nvSpPr>
          <p:cNvPr id="82" name="矩形 81"/>
          <p:cNvSpPr/>
          <p:nvPr/>
        </p:nvSpPr>
        <p:spPr>
          <a:xfrm>
            <a:off x="2419839" y="2164100"/>
            <a:ext cx="647611" cy="6054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Part2</a:t>
            </a:r>
            <a:endParaRPr lang="zh-CN" altLang="en-US" sz="900" dirty="0"/>
          </a:p>
        </p:txBody>
      </p:sp>
      <p:sp>
        <p:nvSpPr>
          <p:cNvPr id="83" name="矩形 82"/>
          <p:cNvSpPr/>
          <p:nvPr/>
        </p:nvSpPr>
        <p:spPr>
          <a:xfrm>
            <a:off x="3909781" y="2164100"/>
            <a:ext cx="647611" cy="6054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Part1</a:t>
            </a:r>
            <a:endParaRPr lang="zh-CN" altLang="en-US" sz="900" dirty="0"/>
          </a:p>
        </p:txBody>
      </p:sp>
      <p:sp>
        <p:nvSpPr>
          <p:cNvPr id="84" name="矩形 83"/>
          <p:cNvSpPr/>
          <p:nvPr/>
        </p:nvSpPr>
        <p:spPr>
          <a:xfrm>
            <a:off x="4565349" y="2164100"/>
            <a:ext cx="647611" cy="6054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Part2</a:t>
            </a:r>
            <a:endParaRPr lang="zh-CN" altLang="en-US" sz="900" dirty="0"/>
          </a:p>
        </p:txBody>
      </p:sp>
      <p:sp>
        <p:nvSpPr>
          <p:cNvPr id="85" name="矩形 84"/>
          <p:cNvSpPr/>
          <p:nvPr/>
        </p:nvSpPr>
        <p:spPr>
          <a:xfrm>
            <a:off x="6137102" y="2164100"/>
            <a:ext cx="647611" cy="6054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Part1</a:t>
            </a:r>
            <a:endParaRPr lang="zh-CN" altLang="en-US" sz="900" dirty="0"/>
          </a:p>
        </p:txBody>
      </p:sp>
      <p:sp>
        <p:nvSpPr>
          <p:cNvPr id="86" name="矩形 85"/>
          <p:cNvSpPr/>
          <p:nvPr/>
        </p:nvSpPr>
        <p:spPr>
          <a:xfrm>
            <a:off x="6792670" y="2164100"/>
            <a:ext cx="647611" cy="6054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Part2</a:t>
            </a:r>
            <a:endParaRPr lang="zh-CN" altLang="en-US" sz="900" dirty="0"/>
          </a:p>
        </p:txBody>
      </p:sp>
    </p:spTree>
    <p:extLst>
      <p:ext uri="{BB962C8B-B14F-4D97-AF65-F5344CB8AC3E}">
        <p14:creationId xmlns:p14="http://schemas.microsoft.com/office/powerpoint/2010/main" val="14223169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25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250"/>
                                        <p:tgtEl>
                                          <p:spTgt spid="28"/>
                                        </p:tgtEl>
                                      </p:cBhvr>
                                    </p:animEffect>
                                  </p:childTnLst>
                                </p:cTn>
                              </p:par>
                            </p:childTnLst>
                          </p:cTn>
                        </p:par>
                        <p:par>
                          <p:cTn id="19" fill="hold">
                            <p:stCondLst>
                              <p:cond delay="250"/>
                            </p:stCondLst>
                            <p:childTnLst>
                              <p:par>
                                <p:cTn id="20" presetID="22" presetClass="entr" presetSubtype="1"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500"/>
                                        <p:tgtEl>
                                          <p:spTgt spid="20"/>
                                        </p:tgtEl>
                                      </p:cBhvr>
                                    </p:animEffect>
                                  </p:childTnLst>
                                </p:cTn>
                              </p:par>
                              <p:par>
                                <p:cTn id="23" presetID="22" presetClass="entr" presetSubtype="1"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up)">
                                      <p:cBhvr>
                                        <p:cTn id="25" dur="500"/>
                                        <p:tgtEl>
                                          <p:spTgt spid="35"/>
                                        </p:tgtEl>
                                      </p:cBhvr>
                                    </p:animEffect>
                                  </p:childTnLst>
                                </p:cTn>
                              </p:par>
                              <p:par>
                                <p:cTn id="26" presetID="22" presetClass="entr" presetSubtype="1"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up)">
                                      <p:cBhvr>
                                        <p:cTn id="28" dur="500"/>
                                        <p:tgtEl>
                                          <p:spTgt spid="36"/>
                                        </p:tgtEl>
                                      </p:cBhvr>
                                    </p:animEffect>
                                  </p:childTnLst>
                                </p:cTn>
                              </p:par>
                            </p:childTnLst>
                          </p:cTn>
                        </p:par>
                        <p:par>
                          <p:cTn id="29" fill="hold">
                            <p:stCondLst>
                              <p:cond delay="750"/>
                            </p:stCondLst>
                            <p:childTnLst>
                              <p:par>
                                <p:cTn id="30" presetID="6" presetClass="entr" presetSubtype="16" fill="hold" grpId="0" nodeType="after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circle(in)">
                                      <p:cBhvr>
                                        <p:cTn id="32" dur="500"/>
                                        <p:tgtEl>
                                          <p:spTgt spid="65"/>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circle(in)">
                                      <p:cBhvr>
                                        <p:cTn id="35" dur="500"/>
                                        <p:tgtEl>
                                          <p:spTgt spid="66"/>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circle(in)">
                                      <p:cBhvr>
                                        <p:cTn id="38" dur="500"/>
                                        <p:tgtEl>
                                          <p:spTgt spid="67"/>
                                        </p:tgtEl>
                                      </p:cBhvr>
                                    </p:animEffect>
                                  </p:childTnLst>
                                </p:cTn>
                              </p:par>
                            </p:childTnLst>
                          </p:cTn>
                        </p:par>
                        <p:par>
                          <p:cTn id="39" fill="hold">
                            <p:stCondLst>
                              <p:cond delay="1250"/>
                            </p:stCondLst>
                            <p:childTnLst>
                              <p:par>
                                <p:cTn id="40" presetID="16" presetClass="entr" presetSubtype="21"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arn(inVertical)">
                                      <p:cBhvr>
                                        <p:cTn id="45" dur="500"/>
                                        <p:tgtEl>
                                          <p:spTgt spid="22"/>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barn(inVertical)">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grpId="0" nodeType="click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fade">
                                      <p:cBhvr>
                                        <p:cTn id="53" dur="500"/>
                                        <p:tgtEl>
                                          <p:spTgt spid="60"/>
                                        </p:tgtEl>
                                      </p:cBhvr>
                                    </p:animEffect>
                                    <p:anim calcmode="lin" valueType="num">
                                      <p:cBhvr>
                                        <p:cTn id="54" dur="500" fill="hold"/>
                                        <p:tgtEl>
                                          <p:spTgt spid="60"/>
                                        </p:tgtEl>
                                        <p:attrNameLst>
                                          <p:attrName>ppt_x</p:attrName>
                                        </p:attrNameLst>
                                      </p:cBhvr>
                                      <p:tavLst>
                                        <p:tav tm="0">
                                          <p:val>
                                            <p:strVal val="#ppt_x"/>
                                          </p:val>
                                        </p:tav>
                                        <p:tav tm="100000">
                                          <p:val>
                                            <p:strVal val="#ppt_x"/>
                                          </p:val>
                                        </p:tav>
                                      </p:tavLst>
                                    </p:anim>
                                    <p:anim calcmode="lin" valueType="num">
                                      <p:cBhvr>
                                        <p:cTn id="55" dur="5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7" presetClass="entr" presetSubtype="0"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500"/>
                                        <p:tgtEl>
                                          <p:spTgt spid="61"/>
                                        </p:tgtEl>
                                      </p:cBhvr>
                                    </p:animEffect>
                                    <p:anim calcmode="lin" valueType="num">
                                      <p:cBhvr>
                                        <p:cTn id="61" dur="500" fill="hold"/>
                                        <p:tgtEl>
                                          <p:spTgt spid="61"/>
                                        </p:tgtEl>
                                        <p:attrNameLst>
                                          <p:attrName>ppt_x</p:attrName>
                                        </p:attrNameLst>
                                      </p:cBhvr>
                                      <p:tavLst>
                                        <p:tav tm="0">
                                          <p:val>
                                            <p:strVal val="#ppt_x"/>
                                          </p:val>
                                        </p:tav>
                                        <p:tav tm="100000">
                                          <p:val>
                                            <p:strVal val="#ppt_x"/>
                                          </p:val>
                                        </p:tav>
                                      </p:tavLst>
                                    </p:anim>
                                    <p:anim calcmode="lin" valueType="num">
                                      <p:cBhvr>
                                        <p:cTn id="62" dur="5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74"/>
                                        </p:tgtEl>
                                        <p:attrNameLst>
                                          <p:attrName>style.visibility</p:attrName>
                                        </p:attrNameLst>
                                      </p:cBhvr>
                                      <p:to>
                                        <p:strVal val="visible"/>
                                      </p:to>
                                    </p:set>
                                    <p:animEffect transition="in" filter="circle(in)">
                                      <p:cBhvr>
                                        <p:cTn id="67" dur="1000"/>
                                        <p:tgtEl>
                                          <p:spTgt spid="7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68"/>
                                        </p:tgtEl>
                                        <p:attrNameLst>
                                          <p:attrName>style.visibility</p:attrName>
                                        </p:attrNameLst>
                                      </p:cBhvr>
                                      <p:to>
                                        <p:strVal val="visible"/>
                                      </p:to>
                                    </p:set>
                                    <p:animEffect transition="in" filter="wipe(up)">
                                      <p:cBhvr>
                                        <p:cTn id="72" dur="500"/>
                                        <p:tgtEl>
                                          <p:spTgt spid="68"/>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wipe(up)">
                                      <p:cBhvr>
                                        <p:cTn id="75" dur="500"/>
                                        <p:tgtEl>
                                          <p:spTgt spid="72"/>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73"/>
                                        </p:tgtEl>
                                        <p:attrNameLst>
                                          <p:attrName>style.visibility</p:attrName>
                                        </p:attrNameLst>
                                      </p:cBhvr>
                                      <p:to>
                                        <p:strVal val="visible"/>
                                      </p:to>
                                    </p:set>
                                    <p:animEffect transition="in" filter="wipe(up)">
                                      <p:cBhvr>
                                        <p:cTn id="78" dur="500"/>
                                        <p:tgtEl>
                                          <p:spTgt spid="73"/>
                                        </p:tgtEl>
                                      </p:cBhvr>
                                    </p:animEffect>
                                  </p:childTnLst>
                                </p:cTn>
                              </p:par>
                            </p:childTnLst>
                          </p:cTn>
                        </p:par>
                        <p:par>
                          <p:cTn id="79" fill="hold">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wipe(up)">
                                      <p:cBhvr>
                                        <p:cTn id="82" dur="10"/>
                                        <p:tgtEl>
                                          <p:spTgt spid="30"/>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wipe(up)">
                                      <p:cBhvr>
                                        <p:cTn id="85" dur="10"/>
                                        <p:tgtEl>
                                          <p:spTgt spid="23"/>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wipe(up)">
                                      <p:cBhvr>
                                        <p:cTn id="88" dur="10"/>
                                        <p:tgtEl>
                                          <p:spTgt spid="15"/>
                                        </p:tgtEl>
                                      </p:cBhvr>
                                    </p:animEffect>
                                  </p:childTnLst>
                                </p:cTn>
                              </p:par>
                            </p:childTnLst>
                          </p:cTn>
                        </p:par>
                        <p:par>
                          <p:cTn id="89" fill="hold">
                            <p:stCondLst>
                              <p:cond delay="510"/>
                            </p:stCondLst>
                            <p:childTnLst>
                              <p:par>
                                <p:cTn id="90" presetID="47" presetClass="entr" presetSubtype="0" fill="hold" grpId="0" nodeType="after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250"/>
                                        <p:tgtEl>
                                          <p:spTgt spid="31"/>
                                        </p:tgtEl>
                                      </p:cBhvr>
                                    </p:animEffect>
                                    <p:anim calcmode="lin" valueType="num">
                                      <p:cBhvr>
                                        <p:cTn id="93" dur="250" fill="hold"/>
                                        <p:tgtEl>
                                          <p:spTgt spid="31"/>
                                        </p:tgtEl>
                                        <p:attrNameLst>
                                          <p:attrName>ppt_x</p:attrName>
                                        </p:attrNameLst>
                                      </p:cBhvr>
                                      <p:tavLst>
                                        <p:tav tm="0">
                                          <p:val>
                                            <p:strVal val="#ppt_x"/>
                                          </p:val>
                                        </p:tav>
                                        <p:tav tm="100000">
                                          <p:val>
                                            <p:strVal val="#ppt_x"/>
                                          </p:val>
                                        </p:tav>
                                      </p:tavLst>
                                    </p:anim>
                                    <p:anim calcmode="lin" valueType="num">
                                      <p:cBhvr>
                                        <p:cTn id="94" dur="250" fill="hold"/>
                                        <p:tgtEl>
                                          <p:spTgt spid="31"/>
                                        </p:tgtEl>
                                        <p:attrNameLst>
                                          <p:attrName>ppt_y</p:attrName>
                                        </p:attrNameLst>
                                      </p:cBhvr>
                                      <p:tavLst>
                                        <p:tav tm="0">
                                          <p:val>
                                            <p:strVal val="#ppt_y-.1"/>
                                          </p:val>
                                        </p:tav>
                                        <p:tav tm="100000">
                                          <p:val>
                                            <p:strVal val="#ppt_y"/>
                                          </p:val>
                                        </p:tav>
                                      </p:tavLst>
                                    </p:anim>
                                  </p:childTnLst>
                                </p:cTn>
                              </p:par>
                              <p:par>
                                <p:cTn id="95" presetID="47"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250"/>
                                        <p:tgtEl>
                                          <p:spTgt spid="32"/>
                                        </p:tgtEl>
                                      </p:cBhvr>
                                    </p:animEffect>
                                    <p:anim calcmode="lin" valueType="num">
                                      <p:cBhvr>
                                        <p:cTn id="98" dur="250" fill="hold"/>
                                        <p:tgtEl>
                                          <p:spTgt spid="32"/>
                                        </p:tgtEl>
                                        <p:attrNameLst>
                                          <p:attrName>ppt_x</p:attrName>
                                        </p:attrNameLst>
                                      </p:cBhvr>
                                      <p:tavLst>
                                        <p:tav tm="0">
                                          <p:val>
                                            <p:strVal val="#ppt_x"/>
                                          </p:val>
                                        </p:tav>
                                        <p:tav tm="100000">
                                          <p:val>
                                            <p:strVal val="#ppt_x"/>
                                          </p:val>
                                        </p:tav>
                                      </p:tavLst>
                                    </p:anim>
                                    <p:anim calcmode="lin" valueType="num">
                                      <p:cBhvr>
                                        <p:cTn id="99" dur="250" fill="hold"/>
                                        <p:tgtEl>
                                          <p:spTgt spid="32"/>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fade">
                                      <p:cBhvr>
                                        <p:cTn id="102" dur="250"/>
                                        <p:tgtEl>
                                          <p:spTgt spid="33"/>
                                        </p:tgtEl>
                                      </p:cBhvr>
                                    </p:animEffect>
                                    <p:anim calcmode="lin" valueType="num">
                                      <p:cBhvr>
                                        <p:cTn id="103" dur="250" fill="hold"/>
                                        <p:tgtEl>
                                          <p:spTgt spid="33"/>
                                        </p:tgtEl>
                                        <p:attrNameLst>
                                          <p:attrName>ppt_x</p:attrName>
                                        </p:attrNameLst>
                                      </p:cBhvr>
                                      <p:tavLst>
                                        <p:tav tm="0">
                                          <p:val>
                                            <p:strVal val="#ppt_x"/>
                                          </p:val>
                                        </p:tav>
                                        <p:tav tm="100000">
                                          <p:val>
                                            <p:strVal val="#ppt_x"/>
                                          </p:val>
                                        </p:tav>
                                      </p:tavLst>
                                    </p:anim>
                                    <p:anim calcmode="lin" valueType="num">
                                      <p:cBhvr>
                                        <p:cTn id="104" dur="250" fill="hold"/>
                                        <p:tgtEl>
                                          <p:spTgt spid="33"/>
                                        </p:tgtEl>
                                        <p:attrNameLst>
                                          <p:attrName>ppt_y</p:attrName>
                                        </p:attrNameLst>
                                      </p:cBhvr>
                                      <p:tavLst>
                                        <p:tav tm="0">
                                          <p:val>
                                            <p:strVal val="#ppt_y-.1"/>
                                          </p:val>
                                        </p:tav>
                                        <p:tav tm="100000">
                                          <p:val>
                                            <p:strVal val="#ppt_y"/>
                                          </p:val>
                                        </p:tav>
                                      </p:tavLst>
                                    </p:anim>
                                  </p:childTnLst>
                                </p:cTn>
                              </p:par>
                              <p:par>
                                <p:cTn id="105" presetID="47" presetClass="entr" presetSubtype="0" fill="hold" grpId="0" nodeType="with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fade">
                                      <p:cBhvr>
                                        <p:cTn id="107" dur="250"/>
                                        <p:tgtEl>
                                          <p:spTgt spid="26"/>
                                        </p:tgtEl>
                                      </p:cBhvr>
                                    </p:animEffect>
                                    <p:anim calcmode="lin" valueType="num">
                                      <p:cBhvr>
                                        <p:cTn id="108" dur="250" fill="hold"/>
                                        <p:tgtEl>
                                          <p:spTgt spid="26"/>
                                        </p:tgtEl>
                                        <p:attrNameLst>
                                          <p:attrName>ppt_x</p:attrName>
                                        </p:attrNameLst>
                                      </p:cBhvr>
                                      <p:tavLst>
                                        <p:tav tm="0">
                                          <p:val>
                                            <p:strVal val="#ppt_x"/>
                                          </p:val>
                                        </p:tav>
                                        <p:tav tm="100000">
                                          <p:val>
                                            <p:strVal val="#ppt_x"/>
                                          </p:val>
                                        </p:tav>
                                      </p:tavLst>
                                    </p:anim>
                                    <p:anim calcmode="lin" valueType="num">
                                      <p:cBhvr>
                                        <p:cTn id="109" dur="250" fill="hold"/>
                                        <p:tgtEl>
                                          <p:spTgt spid="26"/>
                                        </p:tgtEl>
                                        <p:attrNameLst>
                                          <p:attrName>ppt_y</p:attrName>
                                        </p:attrNameLst>
                                      </p:cBhvr>
                                      <p:tavLst>
                                        <p:tav tm="0">
                                          <p:val>
                                            <p:strVal val="#ppt_y-.1"/>
                                          </p:val>
                                        </p:tav>
                                        <p:tav tm="100000">
                                          <p:val>
                                            <p:strVal val="#ppt_y"/>
                                          </p:val>
                                        </p:tav>
                                      </p:tavLst>
                                    </p:anim>
                                  </p:childTnLst>
                                </p:cTn>
                              </p:par>
                              <p:par>
                                <p:cTn id="110" presetID="47" presetClass="entr" presetSubtype="0" fill="hold" grpId="0" nodeType="with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250"/>
                                        <p:tgtEl>
                                          <p:spTgt spid="25"/>
                                        </p:tgtEl>
                                      </p:cBhvr>
                                    </p:animEffect>
                                    <p:anim calcmode="lin" valueType="num">
                                      <p:cBhvr>
                                        <p:cTn id="113" dur="250" fill="hold"/>
                                        <p:tgtEl>
                                          <p:spTgt spid="25"/>
                                        </p:tgtEl>
                                        <p:attrNameLst>
                                          <p:attrName>ppt_x</p:attrName>
                                        </p:attrNameLst>
                                      </p:cBhvr>
                                      <p:tavLst>
                                        <p:tav tm="0">
                                          <p:val>
                                            <p:strVal val="#ppt_x"/>
                                          </p:val>
                                        </p:tav>
                                        <p:tav tm="100000">
                                          <p:val>
                                            <p:strVal val="#ppt_x"/>
                                          </p:val>
                                        </p:tav>
                                      </p:tavLst>
                                    </p:anim>
                                    <p:anim calcmode="lin" valueType="num">
                                      <p:cBhvr>
                                        <p:cTn id="114" dur="250" fill="hold"/>
                                        <p:tgtEl>
                                          <p:spTgt spid="25"/>
                                        </p:tgtEl>
                                        <p:attrNameLst>
                                          <p:attrName>ppt_y</p:attrName>
                                        </p:attrNameLst>
                                      </p:cBhvr>
                                      <p:tavLst>
                                        <p:tav tm="0">
                                          <p:val>
                                            <p:strVal val="#ppt_y-.1"/>
                                          </p:val>
                                        </p:tav>
                                        <p:tav tm="100000">
                                          <p:val>
                                            <p:strVal val="#ppt_y"/>
                                          </p:val>
                                        </p:tav>
                                      </p:tavLst>
                                    </p:anim>
                                  </p:childTnLst>
                                </p:cTn>
                              </p:par>
                              <p:par>
                                <p:cTn id="115" presetID="47" presetClass="entr" presetSubtype="0" fill="hold" grpId="0" nodeType="withEffect">
                                  <p:stCondLst>
                                    <p:cond delay="0"/>
                                  </p:stCondLst>
                                  <p:childTnLst>
                                    <p:set>
                                      <p:cBhvr>
                                        <p:cTn id="116" dur="1" fill="hold">
                                          <p:stCondLst>
                                            <p:cond delay="0"/>
                                          </p:stCondLst>
                                        </p:cTn>
                                        <p:tgtEl>
                                          <p:spTgt spid="24"/>
                                        </p:tgtEl>
                                        <p:attrNameLst>
                                          <p:attrName>style.visibility</p:attrName>
                                        </p:attrNameLst>
                                      </p:cBhvr>
                                      <p:to>
                                        <p:strVal val="visible"/>
                                      </p:to>
                                    </p:set>
                                    <p:animEffect transition="in" filter="fade">
                                      <p:cBhvr>
                                        <p:cTn id="117" dur="250"/>
                                        <p:tgtEl>
                                          <p:spTgt spid="24"/>
                                        </p:tgtEl>
                                      </p:cBhvr>
                                    </p:animEffect>
                                    <p:anim calcmode="lin" valueType="num">
                                      <p:cBhvr>
                                        <p:cTn id="118" dur="250" fill="hold"/>
                                        <p:tgtEl>
                                          <p:spTgt spid="24"/>
                                        </p:tgtEl>
                                        <p:attrNameLst>
                                          <p:attrName>ppt_x</p:attrName>
                                        </p:attrNameLst>
                                      </p:cBhvr>
                                      <p:tavLst>
                                        <p:tav tm="0">
                                          <p:val>
                                            <p:strVal val="#ppt_x"/>
                                          </p:val>
                                        </p:tav>
                                        <p:tav tm="100000">
                                          <p:val>
                                            <p:strVal val="#ppt_x"/>
                                          </p:val>
                                        </p:tav>
                                      </p:tavLst>
                                    </p:anim>
                                    <p:anim calcmode="lin" valueType="num">
                                      <p:cBhvr>
                                        <p:cTn id="119" dur="250" fill="hold"/>
                                        <p:tgtEl>
                                          <p:spTgt spid="24"/>
                                        </p:tgtEl>
                                        <p:attrNameLst>
                                          <p:attrName>ppt_y</p:attrName>
                                        </p:attrNameLst>
                                      </p:cBhvr>
                                      <p:tavLst>
                                        <p:tav tm="0">
                                          <p:val>
                                            <p:strVal val="#ppt_y-.1"/>
                                          </p:val>
                                        </p:tav>
                                        <p:tav tm="100000">
                                          <p:val>
                                            <p:strVal val="#ppt_y"/>
                                          </p:val>
                                        </p:tav>
                                      </p:tavLst>
                                    </p:anim>
                                  </p:childTnLst>
                                </p:cTn>
                              </p:par>
                              <p:par>
                                <p:cTn id="120" presetID="47" presetClass="entr" presetSubtype="0" fill="hold" grpId="0" nodeType="withEffect">
                                  <p:stCondLst>
                                    <p:cond delay="0"/>
                                  </p:stCondLst>
                                  <p:childTnLst>
                                    <p:set>
                                      <p:cBhvr>
                                        <p:cTn id="121" dur="1" fill="hold">
                                          <p:stCondLst>
                                            <p:cond delay="0"/>
                                          </p:stCondLst>
                                        </p:cTn>
                                        <p:tgtEl>
                                          <p:spTgt spid="16"/>
                                        </p:tgtEl>
                                        <p:attrNameLst>
                                          <p:attrName>style.visibility</p:attrName>
                                        </p:attrNameLst>
                                      </p:cBhvr>
                                      <p:to>
                                        <p:strVal val="visible"/>
                                      </p:to>
                                    </p:set>
                                    <p:animEffect transition="in" filter="fade">
                                      <p:cBhvr>
                                        <p:cTn id="122" dur="250"/>
                                        <p:tgtEl>
                                          <p:spTgt spid="16"/>
                                        </p:tgtEl>
                                      </p:cBhvr>
                                    </p:animEffect>
                                    <p:anim calcmode="lin" valueType="num">
                                      <p:cBhvr>
                                        <p:cTn id="123" dur="250" fill="hold"/>
                                        <p:tgtEl>
                                          <p:spTgt spid="16"/>
                                        </p:tgtEl>
                                        <p:attrNameLst>
                                          <p:attrName>ppt_x</p:attrName>
                                        </p:attrNameLst>
                                      </p:cBhvr>
                                      <p:tavLst>
                                        <p:tav tm="0">
                                          <p:val>
                                            <p:strVal val="#ppt_x"/>
                                          </p:val>
                                        </p:tav>
                                        <p:tav tm="100000">
                                          <p:val>
                                            <p:strVal val="#ppt_x"/>
                                          </p:val>
                                        </p:tav>
                                      </p:tavLst>
                                    </p:anim>
                                    <p:anim calcmode="lin" valueType="num">
                                      <p:cBhvr>
                                        <p:cTn id="124" dur="250" fill="hold"/>
                                        <p:tgtEl>
                                          <p:spTgt spid="16"/>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0"/>
                                  </p:stCondLst>
                                  <p:childTnLst>
                                    <p:set>
                                      <p:cBhvr>
                                        <p:cTn id="126" dur="1" fill="hold">
                                          <p:stCondLst>
                                            <p:cond delay="0"/>
                                          </p:stCondLst>
                                        </p:cTn>
                                        <p:tgtEl>
                                          <p:spTgt spid="17"/>
                                        </p:tgtEl>
                                        <p:attrNameLst>
                                          <p:attrName>style.visibility</p:attrName>
                                        </p:attrNameLst>
                                      </p:cBhvr>
                                      <p:to>
                                        <p:strVal val="visible"/>
                                      </p:to>
                                    </p:set>
                                    <p:animEffect transition="in" filter="fade">
                                      <p:cBhvr>
                                        <p:cTn id="127" dur="250"/>
                                        <p:tgtEl>
                                          <p:spTgt spid="17"/>
                                        </p:tgtEl>
                                      </p:cBhvr>
                                    </p:animEffect>
                                    <p:anim calcmode="lin" valueType="num">
                                      <p:cBhvr>
                                        <p:cTn id="128" dur="250" fill="hold"/>
                                        <p:tgtEl>
                                          <p:spTgt spid="17"/>
                                        </p:tgtEl>
                                        <p:attrNameLst>
                                          <p:attrName>ppt_x</p:attrName>
                                        </p:attrNameLst>
                                      </p:cBhvr>
                                      <p:tavLst>
                                        <p:tav tm="0">
                                          <p:val>
                                            <p:strVal val="#ppt_x"/>
                                          </p:val>
                                        </p:tav>
                                        <p:tav tm="100000">
                                          <p:val>
                                            <p:strVal val="#ppt_x"/>
                                          </p:val>
                                        </p:tav>
                                      </p:tavLst>
                                    </p:anim>
                                    <p:anim calcmode="lin" valueType="num">
                                      <p:cBhvr>
                                        <p:cTn id="129" dur="250" fill="hold"/>
                                        <p:tgtEl>
                                          <p:spTgt spid="17"/>
                                        </p:tgtEl>
                                        <p:attrNameLst>
                                          <p:attrName>ppt_y</p:attrName>
                                        </p:attrNameLst>
                                      </p:cBhvr>
                                      <p:tavLst>
                                        <p:tav tm="0">
                                          <p:val>
                                            <p:strVal val="#ppt_y-.1"/>
                                          </p:val>
                                        </p:tav>
                                        <p:tav tm="100000">
                                          <p:val>
                                            <p:strVal val="#ppt_y"/>
                                          </p:val>
                                        </p:tav>
                                      </p:tavLst>
                                    </p:anim>
                                  </p:childTnLst>
                                </p:cTn>
                              </p:par>
                              <p:par>
                                <p:cTn id="130" presetID="47" presetClass="entr" presetSubtype="0" fill="hold" grpId="0" nodeType="withEffect">
                                  <p:stCondLst>
                                    <p:cond delay="0"/>
                                  </p:stCondLst>
                                  <p:childTnLst>
                                    <p:set>
                                      <p:cBhvr>
                                        <p:cTn id="131" dur="1" fill="hold">
                                          <p:stCondLst>
                                            <p:cond delay="0"/>
                                          </p:stCondLst>
                                        </p:cTn>
                                        <p:tgtEl>
                                          <p:spTgt spid="18"/>
                                        </p:tgtEl>
                                        <p:attrNameLst>
                                          <p:attrName>style.visibility</p:attrName>
                                        </p:attrNameLst>
                                      </p:cBhvr>
                                      <p:to>
                                        <p:strVal val="visible"/>
                                      </p:to>
                                    </p:set>
                                    <p:animEffect transition="in" filter="fade">
                                      <p:cBhvr>
                                        <p:cTn id="132" dur="250"/>
                                        <p:tgtEl>
                                          <p:spTgt spid="18"/>
                                        </p:tgtEl>
                                      </p:cBhvr>
                                    </p:animEffect>
                                    <p:anim calcmode="lin" valueType="num">
                                      <p:cBhvr>
                                        <p:cTn id="133" dur="250" fill="hold"/>
                                        <p:tgtEl>
                                          <p:spTgt spid="18"/>
                                        </p:tgtEl>
                                        <p:attrNameLst>
                                          <p:attrName>ppt_x</p:attrName>
                                        </p:attrNameLst>
                                      </p:cBhvr>
                                      <p:tavLst>
                                        <p:tav tm="0">
                                          <p:val>
                                            <p:strVal val="#ppt_x"/>
                                          </p:val>
                                        </p:tav>
                                        <p:tav tm="100000">
                                          <p:val>
                                            <p:strVal val="#ppt_x"/>
                                          </p:val>
                                        </p:tav>
                                      </p:tavLst>
                                    </p:anim>
                                    <p:anim calcmode="lin" valueType="num">
                                      <p:cBhvr>
                                        <p:cTn id="134" dur="25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6" presetClass="entr" presetSubtype="16" fill="hold" grpId="0" nodeType="clickEffect">
                                  <p:stCondLst>
                                    <p:cond delay="0"/>
                                  </p:stCondLst>
                                  <p:childTnLst>
                                    <p:set>
                                      <p:cBhvr>
                                        <p:cTn id="138" dur="1" fill="hold">
                                          <p:stCondLst>
                                            <p:cond delay="0"/>
                                          </p:stCondLst>
                                        </p:cTn>
                                        <p:tgtEl>
                                          <p:spTgt spid="77"/>
                                        </p:tgtEl>
                                        <p:attrNameLst>
                                          <p:attrName>style.visibility</p:attrName>
                                        </p:attrNameLst>
                                      </p:cBhvr>
                                      <p:to>
                                        <p:strVal val="visible"/>
                                      </p:to>
                                    </p:set>
                                    <p:animEffect transition="in" filter="circle(in)">
                                      <p:cBhvr>
                                        <p:cTn id="139" dur="500"/>
                                        <p:tgtEl>
                                          <p:spTgt spid="77"/>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1" fill="hold" grpId="0" nodeType="clickEffect">
                                  <p:stCondLst>
                                    <p:cond delay="0"/>
                                  </p:stCondLst>
                                  <p:childTnLst>
                                    <p:set>
                                      <p:cBhvr>
                                        <p:cTn id="143" dur="1" fill="hold">
                                          <p:stCondLst>
                                            <p:cond delay="0"/>
                                          </p:stCondLst>
                                        </p:cTn>
                                        <p:tgtEl>
                                          <p:spTgt spid="69"/>
                                        </p:tgtEl>
                                        <p:attrNameLst>
                                          <p:attrName>style.visibility</p:attrName>
                                        </p:attrNameLst>
                                      </p:cBhvr>
                                      <p:to>
                                        <p:strVal val="visible"/>
                                      </p:to>
                                    </p:set>
                                    <p:animEffect transition="in" filter="wipe(up)">
                                      <p:cBhvr>
                                        <p:cTn id="144" dur="250"/>
                                        <p:tgtEl>
                                          <p:spTgt spid="69"/>
                                        </p:tgtEl>
                                      </p:cBhvr>
                                    </p:animEffect>
                                  </p:childTnLst>
                                </p:cTn>
                              </p:par>
                              <p:par>
                                <p:cTn id="145" presetID="22" presetClass="entr" presetSubtype="1" fill="hold" grpId="0" nodeType="withEffect">
                                  <p:stCondLst>
                                    <p:cond delay="0"/>
                                  </p:stCondLst>
                                  <p:childTnLst>
                                    <p:set>
                                      <p:cBhvr>
                                        <p:cTn id="146" dur="1" fill="hold">
                                          <p:stCondLst>
                                            <p:cond delay="0"/>
                                          </p:stCondLst>
                                        </p:cTn>
                                        <p:tgtEl>
                                          <p:spTgt spid="75"/>
                                        </p:tgtEl>
                                        <p:attrNameLst>
                                          <p:attrName>style.visibility</p:attrName>
                                        </p:attrNameLst>
                                      </p:cBhvr>
                                      <p:to>
                                        <p:strVal val="visible"/>
                                      </p:to>
                                    </p:set>
                                    <p:animEffect transition="in" filter="wipe(up)">
                                      <p:cBhvr>
                                        <p:cTn id="147" dur="250"/>
                                        <p:tgtEl>
                                          <p:spTgt spid="75"/>
                                        </p:tgtEl>
                                      </p:cBhvr>
                                    </p:animEffect>
                                  </p:childTnLst>
                                </p:cTn>
                              </p:par>
                              <p:par>
                                <p:cTn id="148" presetID="22" presetClass="entr" presetSubtype="1" fill="hold" grpId="0" nodeType="withEffect">
                                  <p:stCondLst>
                                    <p:cond delay="0"/>
                                  </p:stCondLst>
                                  <p:childTnLst>
                                    <p:set>
                                      <p:cBhvr>
                                        <p:cTn id="149" dur="1" fill="hold">
                                          <p:stCondLst>
                                            <p:cond delay="0"/>
                                          </p:stCondLst>
                                        </p:cTn>
                                        <p:tgtEl>
                                          <p:spTgt spid="76"/>
                                        </p:tgtEl>
                                        <p:attrNameLst>
                                          <p:attrName>style.visibility</p:attrName>
                                        </p:attrNameLst>
                                      </p:cBhvr>
                                      <p:to>
                                        <p:strVal val="visible"/>
                                      </p:to>
                                    </p:set>
                                    <p:animEffect transition="in" filter="wipe(up)">
                                      <p:cBhvr>
                                        <p:cTn id="150" dur="250"/>
                                        <p:tgtEl>
                                          <p:spTgt spid="76"/>
                                        </p:tgtEl>
                                      </p:cBhvr>
                                    </p:animEffect>
                                  </p:childTnLst>
                                </p:cTn>
                              </p:par>
                            </p:childTnLst>
                          </p:cTn>
                        </p:par>
                        <p:par>
                          <p:cTn id="151" fill="hold">
                            <p:stCondLst>
                              <p:cond delay="250"/>
                            </p:stCondLst>
                            <p:childTnLst>
                              <p:par>
                                <p:cTn id="152" presetID="22" presetClass="entr" presetSubtype="1" fill="hold" grpId="0" nodeType="afterEffect">
                                  <p:stCondLst>
                                    <p:cond delay="0"/>
                                  </p:stCondLst>
                                  <p:childTnLst>
                                    <p:set>
                                      <p:cBhvr>
                                        <p:cTn id="153" dur="1" fill="hold">
                                          <p:stCondLst>
                                            <p:cond delay="0"/>
                                          </p:stCondLst>
                                        </p:cTn>
                                        <p:tgtEl>
                                          <p:spTgt spid="19"/>
                                        </p:tgtEl>
                                        <p:attrNameLst>
                                          <p:attrName>style.visibility</p:attrName>
                                        </p:attrNameLst>
                                      </p:cBhvr>
                                      <p:to>
                                        <p:strVal val="visible"/>
                                      </p:to>
                                    </p:set>
                                    <p:animEffect transition="in" filter="wipe(up)">
                                      <p:cBhvr>
                                        <p:cTn id="154" dur="250"/>
                                        <p:tgtEl>
                                          <p:spTgt spid="19"/>
                                        </p:tgtEl>
                                      </p:cBhvr>
                                    </p:animEffect>
                                  </p:childTnLst>
                                </p:cTn>
                              </p:par>
                              <p:par>
                                <p:cTn id="155" presetID="22" presetClass="entr" presetSubtype="1" fill="hold" grpId="0" nodeType="withEffect">
                                  <p:stCondLst>
                                    <p:cond delay="0"/>
                                  </p:stCondLst>
                                  <p:childTnLst>
                                    <p:set>
                                      <p:cBhvr>
                                        <p:cTn id="156" dur="1" fill="hold">
                                          <p:stCondLst>
                                            <p:cond delay="0"/>
                                          </p:stCondLst>
                                        </p:cTn>
                                        <p:tgtEl>
                                          <p:spTgt spid="27"/>
                                        </p:tgtEl>
                                        <p:attrNameLst>
                                          <p:attrName>style.visibility</p:attrName>
                                        </p:attrNameLst>
                                      </p:cBhvr>
                                      <p:to>
                                        <p:strVal val="visible"/>
                                      </p:to>
                                    </p:set>
                                    <p:animEffect transition="in" filter="wipe(up)">
                                      <p:cBhvr>
                                        <p:cTn id="157" dur="250"/>
                                        <p:tgtEl>
                                          <p:spTgt spid="27"/>
                                        </p:tgtEl>
                                      </p:cBhvr>
                                    </p:animEffect>
                                  </p:childTnLst>
                                </p:cTn>
                              </p:par>
                              <p:par>
                                <p:cTn id="158" presetID="22" presetClass="entr" presetSubtype="1" fill="hold" grpId="0" nodeType="withEffect">
                                  <p:stCondLst>
                                    <p:cond delay="0"/>
                                  </p:stCondLst>
                                  <p:childTnLst>
                                    <p:set>
                                      <p:cBhvr>
                                        <p:cTn id="159" dur="1" fill="hold">
                                          <p:stCondLst>
                                            <p:cond delay="0"/>
                                          </p:stCondLst>
                                        </p:cTn>
                                        <p:tgtEl>
                                          <p:spTgt spid="34"/>
                                        </p:tgtEl>
                                        <p:attrNameLst>
                                          <p:attrName>style.visibility</p:attrName>
                                        </p:attrNameLst>
                                      </p:cBhvr>
                                      <p:to>
                                        <p:strVal val="visible"/>
                                      </p:to>
                                    </p:set>
                                    <p:animEffect transition="in" filter="wipe(up)">
                                      <p:cBhvr>
                                        <p:cTn id="160" dur="250"/>
                                        <p:tgtEl>
                                          <p:spTgt spid="34"/>
                                        </p:tgtEl>
                                      </p:cBhvr>
                                    </p:animEffect>
                                  </p:childTnLst>
                                </p:cTn>
                              </p:par>
                            </p:childTnLst>
                          </p:cTn>
                        </p:par>
                        <p:par>
                          <p:cTn id="161" fill="hold">
                            <p:stCondLst>
                              <p:cond delay="500"/>
                            </p:stCondLst>
                            <p:childTnLst>
                              <p:par>
                                <p:cTn id="162" presetID="47" presetClass="entr" presetSubtype="0" fill="hold" grpId="0" nodeType="afterEffect">
                                  <p:stCondLst>
                                    <p:cond delay="0"/>
                                  </p:stCondLst>
                                  <p:childTnLst>
                                    <p:set>
                                      <p:cBhvr>
                                        <p:cTn id="163" dur="1" fill="hold">
                                          <p:stCondLst>
                                            <p:cond delay="0"/>
                                          </p:stCondLst>
                                        </p:cTn>
                                        <p:tgtEl>
                                          <p:spTgt spid="86"/>
                                        </p:tgtEl>
                                        <p:attrNameLst>
                                          <p:attrName>style.visibility</p:attrName>
                                        </p:attrNameLst>
                                      </p:cBhvr>
                                      <p:to>
                                        <p:strVal val="visible"/>
                                      </p:to>
                                    </p:set>
                                    <p:animEffect transition="in" filter="fade">
                                      <p:cBhvr>
                                        <p:cTn id="164" dur="500"/>
                                        <p:tgtEl>
                                          <p:spTgt spid="86"/>
                                        </p:tgtEl>
                                      </p:cBhvr>
                                    </p:animEffect>
                                    <p:anim calcmode="lin" valueType="num">
                                      <p:cBhvr>
                                        <p:cTn id="165" dur="500" fill="hold"/>
                                        <p:tgtEl>
                                          <p:spTgt spid="86"/>
                                        </p:tgtEl>
                                        <p:attrNameLst>
                                          <p:attrName>ppt_x</p:attrName>
                                        </p:attrNameLst>
                                      </p:cBhvr>
                                      <p:tavLst>
                                        <p:tav tm="0">
                                          <p:val>
                                            <p:strVal val="#ppt_x"/>
                                          </p:val>
                                        </p:tav>
                                        <p:tav tm="100000">
                                          <p:val>
                                            <p:strVal val="#ppt_x"/>
                                          </p:val>
                                        </p:tav>
                                      </p:tavLst>
                                    </p:anim>
                                    <p:anim calcmode="lin" valueType="num">
                                      <p:cBhvr>
                                        <p:cTn id="166" dur="500" fill="hold"/>
                                        <p:tgtEl>
                                          <p:spTgt spid="86"/>
                                        </p:tgtEl>
                                        <p:attrNameLst>
                                          <p:attrName>ppt_y</p:attrName>
                                        </p:attrNameLst>
                                      </p:cBhvr>
                                      <p:tavLst>
                                        <p:tav tm="0">
                                          <p:val>
                                            <p:strVal val="#ppt_y-.1"/>
                                          </p:val>
                                        </p:tav>
                                        <p:tav tm="100000">
                                          <p:val>
                                            <p:strVal val="#ppt_y"/>
                                          </p:val>
                                        </p:tav>
                                      </p:tavLst>
                                    </p:anim>
                                  </p:childTnLst>
                                </p:cTn>
                              </p:par>
                              <p:par>
                                <p:cTn id="167" presetID="47" presetClass="entr" presetSubtype="0" fill="hold" grpId="0" nodeType="withEffect">
                                  <p:stCondLst>
                                    <p:cond delay="0"/>
                                  </p:stCondLst>
                                  <p:childTnLst>
                                    <p:set>
                                      <p:cBhvr>
                                        <p:cTn id="168" dur="1" fill="hold">
                                          <p:stCondLst>
                                            <p:cond delay="0"/>
                                          </p:stCondLst>
                                        </p:cTn>
                                        <p:tgtEl>
                                          <p:spTgt spid="85"/>
                                        </p:tgtEl>
                                        <p:attrNameLst>
                                          <p:attrName>style.visibility</p:attrName>
                                        </p:attrNameLst>
                                      </p:cBhvr>
                                      <p:to>
                                        <p:strVal val="visible"/>
                                      </p:to>
                                    </p:set>
                                    <p:animEffect transition="in" filter="fade">
                                      <p:cBhvr>
                                        <p:cTn id="169" dur="500"/>
                                        <p:tgtEl>
                                          <p:spTgt spid="85"/>
                                        </p:tgtEl>
                                      </p:cBhvr>
                                    </p:animEffect>
                                    <p:anim calcmode="lin" valueType="num">
                                      <p:cBhvr>
                                        <p:cTn id="170" dur="500" fill="hold"/>
                                        <p:tgtEl>
                                          <p:spTgt spid="85"/>
                                        </p:tgtEl>
                                        <p:attrNameLst>
                                          <p:attrName>ppt_x</p:attrName>
                                        </p:attrNameLst>
                                      </p:cBhvr>
                                      <p:tavLst>
                                        <p:tav tm="0">
                                          <p:val>
                                            <p:strVal val="#ppt_x"/>
                                          </p:val>
                                        </p:tav>
                                        <p:tav tm="100000">
                                          <p:val>
                                            <p:strVal val="#ppt_x"/>
                                          </p:val>
                                        </p:tav>
                                      </p:tavLst>
                                    </p:anim>
                                    <p:anim calcmode="lin" valueType="num">
                                      <p:cBhvr>
                                        <p:cTn id="171" dur="500" fill="hold"/>
                                        <p:tgtEl>
                                          <p:spTgt spid="85"/>
                                        </p:tgtEl>
                                        <p:attrNameLst>
                                          <p:attrName>ppt_y</p:attrName>
                                        </p:attrNameLst>
                                      </p:cBhvr>
                                      <p:tavLst>
                                        <p:tav tm="0">
                                          <p:val>
                                            <p:strVal val="#ppt_y-.1"/>
                                          </p:val>
                                        </p:tav>
                                        <p:tav tm="100000">
                                          <p:val>
                                            <p:strVal val="#ppt_y"/>
                                          </p:val>
                                        </p:tav>
                                      </p:tavLst>
                                    </p:anim>
                                  </p:childTnLst>
                                </p:cTn>
                              </p:par>
                              <p:par>
                                <p:cTn id="172" presetID="47" presetClass="entr" presetSubtype="0" fill="hold" grpId="0" nodeType="withEffect">
                                  <p:stCondLst>
                                    <p:cond delay="0"/>
                                  </p:stCondLst>
                                  <p:childTnLst>
                                    <p:set>
                                      <p:cBhvr>
                                        <p:cTn id="173" dur="1" fill="hold">
                                          <p:stCondLst>
                                            <p:cond delay="0"/>
                                          </p:stCondLst>
                                        </p:cTn>
                                        <p:tgtEl>
                                          <p:spTgt spid="84"/>
                                        </p:tgtEl>
                                        <p:attrNameLst>
                                          <p:attrName>style.visibility</p:attrName>
                                        </p:attrNameLst>
                                      </p:cBhvr>
                                      <p:to>
                                        <p:strVal val="visible"/>
                                      </p:to>
                                    </p:set>
                                    <p:animEffect transition="in" filter="fade">
                                      <p:cBhvr>
                                        <p:cTn id="174" dur="500"/>
                                        <p:tgtEl>
                                          <p:spTgt spid="84"/>
                                        </p:tgtEl>
                                      </p:cBhvr>
                                    </p:animEffect>
                                    <p:anim calcmode="lin" valueType="num">
                                      <p:cBhvr>
                                        <p:cTn id="175" dur="500" fill="hold"/>
                                        <p:tgtEl>
                                          <p:spTgt spid="84"/>
                                        </p:tgtEl>
                                        <p:attrNameLst>
                                          <p:attrName>ppt_x</p:attrName>
                                        </p:attrNameLst>
                                      </p:cBhvr>
                                      <p:tavLst>
                                        <p:tav tm="0">
                                          <p:val>
                                            <p:strVal val="#ppt_x"/>
                                          </p:val>
                                        </p:tav>
                                        <p:tav tm="100000">
                                          <p:val>
                                            <p:strVal val="#ppt_x"/>
                                          </p:val>
                                        </p:tav>
                                      </p:tavLst>
                                    </p:anim>
                                    <p:anim calcmode="lin" valueType="num">
                                      <p:cBhvr>
                                        <p:cTn id="176" dur="500" fill="hold"/>
                                        <p:tgtEl>
                                          <p:spTgt spid="84"/>
                                        </p:tgtEl>
                                        <p:attrNameLst>
                                          <p:attrName>ppt_y</p:attrName>
                                        </p:attrNameLst>
                                      </p:cBhvr>
                                      <p:tavLst>
                                        <p:tav tm="0">
                                          <p:val>
                                            <p:strVal val="#ppt_y-.1"/>
                                          </p:val>
                                        </p:tav>
                                        <p:tav tm="100000">
                                          <p:val>
                                            <p:strVal val="#ppt_y"/>
                                          </p:val>
                                        </p:tav>
                                      </p:tavLst>
                                    </p:anim>
                                  </p:childTnLst>
                                </p:cTn>
                              </p:par>
                              <p:par>
                                <p:cTn id="177" presetID="47" presetClass="entr" presetSubtype="0" fill="hold" grpId="0" nodeType="withEffect">
                                  <p:stCondLst>
                                    <p:cond delay="0"/>
                                  </p:stCondLst>
                                  <p:childTnLst>
                                    <p:set>
                                      <p:cBhvr>
                                        <p:cTn id="178" dur="1" fill="hold">
                                          <p:stCondLst>
                                            <p:cond delay="0"/>
                                          </p:stCondLst>
                                        </p:cTn>
                                        <p:tgtEl>
                                          <p:spTgt spid="83"/>
                                        </p:tgtEl>
                                        <p:attrNameLst>
                                          <p:attrName>style.visibility</p:attrName>
                                        </p:attrNameLst>
                                      </p:cBhvr>
                                      <p:to>
                                        <p:strVal val="visible"/>
                                      </p:to>
                                    </p:set>
                                    <p:animEffect transition="in" filter="fade">
                                      <p:cBhvr>
                                        <p:cTn id="179" dur="500"/>
                                        <p:tgtEl>
                                          <p:spTgt spid="83"/>
                                        </p:tgtEl>
                                      </p:cBhvr>
                                    </p:animEffect>
                                    <p:anim calcmode="lin" valueType="num">
                                      <p:cBhvr>
                                        <p:cTn id="180" dur="500" fill="hold"/>
                                        <p:tgtEl>
                                          <p:spTgt spid="83"/>
                                        </p:tgtEl>
                                        <p:attrNameLst>
                                          <p:attrName>ppt_x</p:attrName>
                                        </p:attrNameLst>
                                      </p:cBhvr>
                                      <p:tavLst>
                                        <p:tav tm="0">
                                          <p:val>
                                            <p:strVal val="#ppt_x"/>
                                          </p:val>
                                        </p:tav>
                                        <p:tav tm="100000">
                                          <p:val>
                                            <p:strVal val="#ppt_x"/>
                                          </p:val>
                                        </p:tav>
                                      </p:tavLst>
                                    </p:anim>
                                    <p:anim calcmode="lin" valueType="num">
                                      <p:cBhvr>
                                        <p:cTn id="181" dur="500" fill="hold"/>
                                        <p:tgtEl>
                                          <p:spTgt spid="83"/>
                                        </p:tgtEl>
                                        <p:attrNameLst>
                                          <p:attrName>ppt_y</p:attrName>
                                        </p:attrNameLst>
                                      </p:cBhvr>
                                      <p:tavLst>
                                        <p:tav tm="0">
                                          <p:val>
                                            <p:strVal val="#ppt_y-.1"/>
                                          </p:val>
                                        </p:tav>
                                        <p:tav tm="100000">
                                          <p:val>
                                            <p:strVal val="#ppt_y"/>
                                          </p:val>
                                        </p:tav>
                                      </p:tavLst>
                                    </p:anim>
                                  </p:childTnLst>
                                </p:cTn>
                              </p:par>
                              <p:par>
                                <p:cTn id="182" presetID="47" presetClass="entr" presetSubtype="0" fill="hold" grpId="0" nodeType="withEffect">
                                  <p:stCondLst>
                                    <p:cond delay="0"/>
                                  </p:stCondLst>
                                  <p:childTnLst>
                                    <p:set>
                                      <p:cBhvr>
                                        <p:cTn id="183" dur="1" fill="hold">
                                          <p:stCondLst>
                                            <p:cond delay="0"/>
                                          </p:stCondLst>
                                        </p:cTn>
                                        <p:tgtEl>
                                          <p:spTgt spid="82"/>
                                        </p:tgtEl>
                                        <p:attrNameLst>
                                          <p:attrName>style.visibility</p:attrName>
                                        </p:attrNameLst>
                                      </p:cBhvr>
                                      <p:to>
                                        <p:strVal val="visible"/>
                                      </p:to>
                                    </p:set>
                                    <p:animEffect transition="in" filter="fade">
                                      <p:cBhvr>
                                        <p:cTn id="184" dur="500"/>
                                        <p:tgtEl>
                                          <p:spTgt spid="82"/>
                                        </p:tgtEl>
                                      </p:cBhvr>
                                    </p:animEffect>
                                    <p:anim calcmode="lin" valueType="num">
                                      <p:cBhvr>
                                        <p:cTn id="185" dur="500" fill="hold"/>
                                        <p:tgtEl>
                                          <p:spTgt spid="82"/>
                                        </p:tgtEl>
                                        <p:attrNameLst>
                                          <p:attrName>ppt_x</p:attrName>
                                        </p:attrNameLst>
                                      </p:cBhvr>
                                      <p:tavLst>
                                        <p:tav tm="0">
                                          <p:val>
                                            <p:strVal val="#ppt_x"/>
                                          </p:val>
                                        </p:tav>
                                        <p:tav tm="100000">
                                          <p:val>
                                            <p:strVal val="#ppt_x"/>
                                          </p:val>
                                        </p:tav>
                                      </p:tavLst>
                                    </p:anim>
                                    <p:anim calcmode="lin" valueType="num">
                                      <p:cBhvr>
                                        <p:cTn id="186" dur="500" fill="hold"/>
                                        <p:tgtEl>
                                          <p:spTgt spid="82"/>
                                        </p:tgtEl>
                                        <p:attrNameLst>
                                          <p:attrName>ppt_y</p:attrName>
                                        </p:attrNameLst>
                                      </p:cBhvr>
                                      <p:tavLst>
                                        <p:tav tm="0">
                                          <p:val>
                                            <p:strVal val="#ppt_y-.1"/>
                                          </p:val>
                                        </p:tav>
                                        <p:tav tm="100000">
                                          <p:val>
                                            <p:strVal val="#ppt_y"/>
                                          </p:val>
                                        </p:tav>
                                      </p:tavLst>
                                    </p:anim>
                                  </p:childTnLst>
                                </p:cTn>
                              </p:par>
                              <p:par>
                                <p:cTn id="187" presetID="47" presetClass="entr" presetSubtype="0" fill="hold" grpId="0" nodeType="withEffect">
                                  <p:stCondLst>
                                    <p:cond delay="0"/>
                                  </p:stCondLst>
                                  <p:childTnLst>
                                    <p:set>
                                      <p:cBhvr>
                                        <p:cTn id="188" dur="1" fill="hold">
                                          <p:stCondLst>
                                            <p:cond delay="0"/>
                                          </p:stCondLst>
                                        </p:cTn>
                                        <p:tgtEl>
                                          <p:spTgt spid="81"/>
                                        </p:tgtEl>
                                        <p:attrNameLst>
                                          <p:attrName>style.visibility</p:attrName>
                                        </p:attrNameLst>
                                      </p:cBhvr>
                                      <p:to>
                                        <p:strVal val="visible"/>
                                      </p:to>
                                    </p:set>
                                    <p:animEffect transition="in" filter="fade">
                                      <p:cBhvr>
                                        <p:cTn id="189" dur="500"/>
                                        <p:tgtEl>
                                          <p:spTgt spid="81"/>
                                        </p:tgtEl>
                                      </p:cBhvr>
                                    </p:animEffect>
                                    <p:anim calcmode="lin" valueType="num">
                                      <p:cBhvr>
                                        <p:cTn id="190" dur="500" fill="hold"/>
                                        <p:tgtEl>
                                          <p:spTgt spid="81"/>
                                        </p:tgtEl>
                                        <p:attrNameLst>
                                          <p:attrName>ppt_x</p:attrName>
                                        </p:attrNameLst>
                                      </p:cBhvr>
                                      <p:tavLst>
                                        <p:tav tm="0">
                                          <p:val>
                                            <p:strVal val="#ppt_x"/>
                                          </p:val>
                                        </p:tav>
                                        <p:tav tm="100000">
                                          <p:val>
                                            <p:strVal val="#ppt_x"/>
                                          </p:val>
                                        </p:tav>
                                      </p:tavLst>
                                    </p:anim>
                                    <p:anim calcmode="lin" valueType="num">
                                      <p:cBhvr>
                                        <p:cTn id="191" dur="500" fill="hold"/>
                                        <p:tgtEl>
                                          <p:spTgt spid="81"/>
                                        </p:tgtEl>
                                        <p:attrNameLst>
                                          <p:attrName>ppt_y</p:attrName>
                                        </p:attrNameLst>
                                      </p:cBhvr>
                                      <p:tavLst>
                                        <p:tav tm="0">
                                          <p:val>
                                            <p:strVal val="#ppt_y-.1"/>
                                          </p:val>
                                        </p:tav>
                                        <p:tav tm="100000">
                                          <p:val>
                                            <p:strVal val="#ppt_y"/>
                                          </p:val>
                                        </p:tav>
                                      </p:tavLst>
                                    </p:anim>
                                  </p:childTnLst>
                                </p:cTn>
                              </p:par>
                            </p:childTnLst>
                          </p:cTn>
                        </p:par>
                        <p:par>
                          <p:cTn id="192" fill="hold">
                            <p:stCondLst>
                              <p:cond delay="1000"/>
                            </p:stCondLst>
                            <p:childTnLst>
                              <p:par>
                                <p:cTn id="193" presetID="22" presetClass="entr" presetSubtype="8" fill="hold" grpId="0" nodeType="afterEffect">
                                  <p:stCondLst>
                                    <p:cond delay="0"/>
                                  </p:stCondLst>
                                  <p:childTnLst>
                                    <p:set>
                                      <p:cBhvr>
                                        <p:cTn id="194" dur="1" fill="hold">
                                          <p:stCondLst>
                                            <p:cond delay="0"/>
                                          </p:stCondLst>
                                        </p:cTn>
                                        <p:tgtEl>
                                          <p:spTgt spid="79"/>
                                        </p:tgtEl>
                                        <p:attrNameLst>
                                          <p:attrName>style.visibility</p:attrName>
                                        </p:attrNameLst>
                                      </p:cBhvr>
                                      <p:to>
                                        <p:strVal val="visible"/>
                                      </p:to>
                                    </p:set>
                                    <p:animEffect transition="in" filter="wipe(left)">
                                      <p:cBhvr>
                                        <p:cTn id="195" dur="250"/>
                                        <p:tgtEl>
                                          <p:spTgt spid="79"/>
                                        </p:tgtEl>
                                      </p:cBhvr>
                                    </p:animEffect>
                                  </p:childTnLst>
                                </p:cTn>
                              </p:par>
                            </p:childTnLst>
                          </p:cTn>
                        </p:par>
                        <p:par>
                          <p:cTn id="196" fill="hold">
                            <p:stCondLst>
                              <p:cond delay="1250"/>
                            </p:stCondLst>
                            <p:childTnLst>
                              <p:par>
                                <p:cTn id="197" presetID="22" presetClass="entr" presetSubtype="8" fill="hold" grpId="0" nodeType="afterEffect">
                                  <p:stCondLst>
                                    <p:cond delay="0"/>
                                  </p:stCondLst>
                                  <p:childTnLst>
                                    <p:set>
                                      <p:cBhvr>
                                        <p:cTn id="198" dur="1" fill="hold">
                                          <p:stCondLst>
                                            <p:cond delay="0"/>
                                          </p:stCondLst>
                                        </p:cTn>
                                        <p:tgtEl>
                                          <p:spTgt spid="78"/>
                                        </p:tgtEl>
                                        <p:attrNameLst>
                                          <p:attrName>style.visibility</p:attrName>
                                        </p:attrNameLst>
                                      </p:cBhvr>
                                      <p:to>
                                        <p:strVal val="visible"/>
                                      </p:to>
                                    </p:set>
                                    <p:animEffect transition="in" filter="wipe(left)">
                                      <p:cBhvr>
                                        <p:cTn id="199" dur="250"/>
                                        <p:tgtEl>
                                          <p:spTgt spid="78"/>
                                        </p:tgtEl>
                                      </p:cBhvr>
                                    </p:animEffect>
                                  </p:childTnLst>
                                </p:cTn>
                              </p:par>
                            </p:childTnLst>
                          </p:cTn>
                        </p:par>
                        <p:par>
                          <p:cTn id="200" fill="hold">
                            <p:stCondLst>
                              <p:cond delay="1500"/>
                            </p:stCondLst>
                            <p:childTnLst>
                              <p:par>
                                <p:cTn id="201" presetID="22" presetClass="entr" presetSubtype="8" fill="hold" grpId="0" nodeType="afterEffect">
                                  <p:stCondLst>
                                    <p:cond delay="0"/>
                                  </p:stCondLst>
                                  <p:childTnLst>
                                    <p:set>
                                      <p:cBhvr>
                                        <p:cTn id="202" dur="1" fill="hold">
                                          <p:stCondLst>
                                            <p:cond delay="0"/>
                                          </p:stCondLst>
                                        </p:cTn>
                                        <p:tgtEl>
                                          <p:spTgt spid="80"/>
                                        </p:tgtEl>
                                        <p:attrNameLst>
                                          <p:attrName>style.visibility</p:attrName>
                                        </p:attrNameLst>
                                      </p:cBhvr>
                                      <p:to>
                                        <p:strVal val="visible"/>
                                      </p:to>
                                    </p:set>
                                    <p:animEffect transition="in" filter="wipe(left)">
                                      <p:cBhvr>
                                        <p:cTn id="203" dur="250"/>
                                        <p:tgtEl>
                                          <p:spTgt spid="80"/>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7"/>
                                        </p:tgtEl>
                                        <p:attrNameLst>
                                          <p:attrName>style.visibility</p:attrName>
                                        </p:attrNameLst>
                                      </p:cBhvr>
                                      <p:to>
                                        <p:strVal val="visible"/>
                                      </p:to>
                                    </p:set>
                                    <p:animEffect transition="in" filter="fade">
                                      <p:cBhvr>
                                        <p:cTn id="208" dur="250"/>
                                        <p:tgtEl>
                                          <p:spTgt spid="7"/>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
                                        </p:tgtEl>
                                        <p:attrNameLst>
                                          <p:attrName>style.visibility</p:attrName>
                                        </p:attrNameLst>
                                      </p:cBhvr>
                                      <p:to>
                                        <p:strVal val="visible"/>
                                      </p:to>
                                    </p:set>
                                    <p:animEffect transition="in" filter="fade">
                                      <p:cBhvr>
                                        <p:cTn id="211" dur="250"/>
                                        <p:tgtEl>
                                          <p:spTgt spid="8"/>
                                        </p:tgtEl>
                                      </p:cBhvr>
                                    </p:animEffect>
                                  </p:childTnLst>
                                </p:cTn>
                              </p:par>
                            </p:childTnLst>
                          </p:cTn>
                        </p:par>
                        <p:par>
                          <p:cTn id="212" fill="hold">
                            <p:stCondLst>
                              <p:cond delay="250"/>
                            </p:stCondLst>
                            <p:childTnLst>
                              <p:par>
                                <p:cTn id="213" presetID="42" presetClass="entr" presetSubtype="0" fill="hold" grpId="0" nodeType="afterEffect">
                                  <p:stCondLst>
                                    <p:cond delay="0"/>
                                  </p:stCondLst>
                                  <p:childTnLst>
                                    <p:set>
                                      <p:cBhvr>
                                        <p:cTn id="214" dur="1" fill="hold">
                                          <p:stCondLst>
                                            <p:cond delay="0"/>
                                          </p:stCondLst>
                                        </p:cTn>
                                        <p:tgtEl>
                                          <p:spTgt spid="71"/>
                                        </p:tgtEl>
                                        <p:attrNameLst>
                                          <p:attrName>style.visibility</p:attrName>
                                        </p:attrNameLst>
                                      </p:cBhvr>
                                      <p:to>
                                        <p:strVal val="visible"/>
                                      </p:to>
                                    </p:set>
                                    <p:animEffect transition="in" filter="fade">
                                      <p:cBhvr>
                                        <p:cTn id="215" dur="250"/>
                                        <p:tgtEl>
                                          <p:spTgt spid="71"/>
                                        </p:tgtEl>
                                      </p:cBhvr>
                                    </p:animEffect>
                                    <p:anim calcmode="lin" valueType="num">
                                      <p:cBhvr>
                                        <p:cTn id="216" dur="250" fill="hold"/>
                                        <p:tgtEl>
                                          <p:spTgt spid="71"/>
                                        </p:tgtEl>
                                        <p:attrNameLst>
                                          <p:attrName>ppt_x</p:attrName>
                                        </p:attrNameLst>
                                      </p:cBhvr>
                                      <p:tavLst>
                                        <p:tav tm="0">
                                          <p:val>
                                            <p:strVal val="#ppt_x"/>
                                          </p:val>
                                        </p:tav>
                                        <p:tav tm="100000">
                                          <p:val>
                                            <p:strVal val="#ppt_x"/>
                                          </p:val>
                                        </p:tav>
                                      </p:tavLst>
                                    </p:anim>
                                    <p:anim calcmode="lin" valueType="num">
                                      <p:cBhvr>
                                        <p:cTn id="217" dur="250" fill="hold"/>
                                        <p:tgtEl>
                                          <p:spTgt spid="71"/>
                                        </p:tgtEl>
                                        <p:attrNameLst>
                                          <p:attrName>ppt_y</p:attrName>
                                        </p:attrNameLst>
                                      </p:cBhvr>
                                      <p:tavLst>
                                        <p:tav tm="0">
                                          <p:val>
                                            <p:strVal val="#ppt_y+.1"/>
                                          </p:val>
                                        </p:tav>
                                        <p:tav tm="100000">
                                          <p:val>
                                            <p:strVal val="#ppt_y"/>
                                          </p:val>
                                        </p:tav>
                                      </p:tavLst>
                                    </p:anim>
                                  </p:childTnLst>
                                </p:cTn>
                              </p:par>
                              <p:par>
                                <p:cTn id="218" presetID="42" presetClass="entr" presetSubtype="0" fill="hold" grpId="0" nodeType="withEffect">
                                  <p:stCondLst>
                                    <p:cond delay="0"/>
                                  </p:stCondLst>
                                  <p:childTnLst>
                                    <p:set>
                                      <p:cBhvr>
                                        <p:cTn id="219" dur="1" fill="hold">
                                          <p:stCondLst>
                                            <p:cond delay="0"/>
                                          </p:stCondLst>
                                        </p:cTn>
                                        <p:tgtEl>
                                          <p:spTgt spid="70"/>
                                        </p:tgtEl>
                                        <p:attrNameLst>
                                          <p:attrName>style.visibility</p:attrName>
                                        </p:attrNameLst>
                                      </p:cBhvr>
                                      <p:to>
                                        <p:strVal val="visible"/>
                                      </p:to>
                                    </p:set>
                                    <p:animEffect transition="in" filter="fade">
                                      <p:cBhvr>
                                        <p:cTn id="220" dur="250"/>
                                        <p:tgtEl>
                                          <p:spTgt spid="70"/>
                                        </p:tgtEl>
                                      </p:cBhvr>
                                    </p:animEffect>
                                    <p:anim calcmode="lin" valueType="num">
                                      <p:cBhvr>
                                        <p:cTn id="221" dur="250" fill="hold"/>
                                        <p:tgtEl>
                                          <p:spTgt spid="70"/>
                                        </p:tgtEl>
                                        <p:attrNameLst>
                                          <p:attrName>ppt_x</p:attrName>
                                        </p:attrNameLst>
                                      </p:cBhvr>
                                      <p:tavLst>
                                        <p:tav tm="0">
                                          <p:val>
                                            <p:strVal val="#ppt_x"/>
                                          </p:val>
                                        </p:tav>
                                        <p:tav tm="100000">
                                          <p:val>
                                            <p:strVal val="#ppt_x"/>
                                          </p:val>
                                        </p:tav>
                                      </p:tavLst>
                                    </p:anim>
                                    <p:anim calcmode="lin" valueType="num">
                                      <p:cBhvr>
                                        <p:cTn id="222" dur="250" fill="hold"/>
                                        <p:tgtEl>
                                          <p:spTgt spid="70"/>
                                        </p:tgtEl>
                                        <p:attrNameLst>
                                          <p:attrName>ppt_y</p:attrName>
                                        </p:attrNameLst>
                                      </p:cBhvr>
                                      <p:tavLst>
                                        <p:tav tm="0">
                                          <p:val>
                                            <p:strVal val="#ppt_y+.1"/>
                                          </p:val>
                                        </p:tav>
                                        <p:tav tm="100000">
                                          <p:val>
                                            <p:strVal val="#ppt_y"/>
                                          </p:val>
                                        </p:tav>
                                      </p:tavLst>
                                    </p:anim>
                                  </p:childTnLst>
                                </p:cTn>
                              </p:par>
                            </p:childTnLst>
                          </p:cTn>
                        </p:par>
                        <p:par>
                          <p:cTn id="223" fill="hold">
                            <p:stCondLst>
                              <p:cond delay="500"/>
                            </p:stCondLst>
                            <p:childTnLst>
                              <p:par>
                                <p:cTn id="224" presetID="10" presetClass="entr" presetSubtype="0" fill="hold" grpId="0" nodeType="afterEffect">
                                  <p:stCondLst>
                                    <p:cond delay="0"/>
                                  </p:stCondLst>
                                  <p:childTnLst>
                                    <p:set>
                                      <p:cBhvr>
                                        <p:cTn id="225" dur="1" fill="hold">
                                          <p:stCondLst>
                                            <p:cond delay="0"/>
                                          </p:stCondLst>
                                        </p:cTn>
                                        <p:tgtEl>
                                          <p:spTgt spid="64"/>
                                        </p:tgtEl>
                                        <p:attrNameLst>
                                          <p:attrName>style.visibility</p:attrName>
                                        </p:attrNameLst>
                                      </p:cBhvr>
                                      <p:to>
                                        <p:strVal val="visible"/>
                                      </p:to>
                                    </p:set>
                                    <p:animEffect transition="in" filter="fade">
                                      <p:cBhvr>
                                        <p:cTn id="226" dur="500"/>
                                        <p:tgtEl>
                                          <p:spTgt spid="64"/>
                                        </p:tgtEl>
                                      </p:cBhvr>
                                    </p:animEffect>
                                  </p:childTnLst>
                                </p:cTn>
                              </p:par>
                            </p:childTnLst>
                          </p:cTn>
                        </p:par>
                      </p:childTnLst>
                    </p:cTn>
                  </p:par>
                  <p:par>
                    <p:cTn id="227" fill="hold">
                      <p:stCondLst>
                        <p:cond delay="indefinite"/>
                      </p:stCondLst>
                      <p:childTnLst>
                        <p:par>
                          <p:cTn id="228" fill="hold">
                            <p:stCondLst>
                              <p:cond delay="0"/>
                            </p:stCondLst>
                            <p:childTnLst>
                              <p:par>
                                <p:cTn id="229" presetID="31" presetClass="entr" presetSubtype="0" fill="hold" grpId="0" nodeType="clickEffect">
                                  <p:stCondLst>
                                    <p:cond delay="0"/>
                                  </p:stCondLst>
                                  <p:childTnLst>
                                    <p:set>
                                      <p:cBhvr>
                                        <p:cTn id="230" dur="1" fill="hold">
                                          <p:stCondLst>
                                            <p:cond delay="0"/>
                                          </p:stCondLst>
                                        </p:cTn>
                                        <p:tgtEl>
                                          <p:spTgt spid="51"/>
                                        </p:tgtEl>
                                        <p:attrNameLst>
                                          <p:attrName>style.visibility</p:attrName>
                                        </p:attrNameLst>
                                      </p:cBhvr>
                                      <p:to>
                                        <p:strVal val="visible"/>
                                      </p:to>
                                    </p:set>
                                    <p:anim calcmode="lin" valueType="num">
                                      <p:cBhvr>
                                        <p:cTn id="231" dur="1000" fill="hold"/>
                                        <p:tgtEl>
                                          <p:spTgt spid="51"/>
                                        </p:tgtEl>
                                        <p:attrNameLst>
                                          <p:attrName>ppt_w</p:attrName>
                                        </p:attrNameLst>
                                      </p:cBhvr>
                                      <p:tavLst>
                                        <p:tav tm="0">
                                          <p:val>
                                            <p:fltVal val="0"/>
                                          </p:val>
                                        </p:tav>
                                        <p:tav tm="100000">
                                          <p:val>
                                            <p:strVal val="#ppt_w"/>
                                          </p:val>
                                        </p:tav>
                                      </p:tavLst>
                                    </p:anim>
                                    <p:anim calcmode="lin" valueType="num">
                                      <p:cBhvr>
                                        <p:cTn id="232" dur="1000" fill="hold"/>
                                        <p:tgtEl>
                                          <p:spTgt spid="51"/>
                                        </p:tgtEl>
                                        <p:attrNameLst>
                                          <p:attrName>ppt_h</p:attrName>
                                        </p:attrNameLst>
                                      </p:cBhvr>
                                      <p:tavLst>
                                        <p:tav tm="0">
                                          <p:val>
                                            <p:fltVal val="0"/>
                                          </p:val>
                                        </p:tav>
                                        <p:tav tm="100000">
                                          <p:val>
                                            <p:strVal val="#ppt_h"/>
                                          </p:val>
                                        </p:tav>
                                      </p:tavLst>
                                    </p:anim>
                                    <p:anim calcmode="lin" valueType="num">
                                      <p:cBhvr>
                                        <p:cTn id="233" dur="1000" fill="hold"/>
                                        <p:tgtEl>
                                          <p:spTgt spid="51"/>
                                        </p:tgtEl>
                                        <p:attrNameLst>
                                          <p:attrName>style.rotation</p:attrName>
                                        </p:attrNameLst>
                                      </p:cBhvr>
                                      <p:tavLst>
                                        <p:tav tm="0">
                                          <p:val>
                                            <p:fltVal val="90"/>
                                          </p:val>
                                        </p:tav>
                                        <p:tav tm="100000">
                                          <p:val>
                                            <p:fltVal val="0"/>
                                          </p:val>
                                        </p:tav>
                                      </p:tavLst>
                                    </p:anim>
                                    <p:animEffect transition="in" filter="fade">
                                      <p:cBhvr>
                                        <p:cTn id="234" dur="1000"/>
                                        <p:tgtEl>
                                          <p:spTgt spid="51"/>
                                        </p:tgtEl>
                                      </p:cBhvr>
                                    </p:animEffect>
                                  </p:childTnLst>
                                </p:cTn>
                              </p:par>
                            </p:childTnLst>
                          </p:cTn>
                        </p:par>
                      </p:childTnLst>
                    </p:cTn>
                  </p:par>
                  <p:par>
                    <p:cTn id="235" fill="hold">
                      <p:stCondLst>
                        <p:cond delay="indefinite"/>
                      </p:stCondLst>
                      <p:childTnLst>
                        <p:par>
                          <p:cTn id="236" fill="hold">
                            <p:stCondLst>
                              <p:cond delay="0"/>
                            </p:stCondLst>
                            <p:childTnLst>
                              <p:par>
                                <p:cTn id="237" presetID="22" presetClass="entr" presetSubtype="1" fill="hold" nodeType="clickEffect">
                                  <p:stCondLst>
                                    <p:cond delay="0"/>
                                  </p:stCondLst>
                                  <p:childTnLst>
                                    <p:set>
                                      <p:cBhvr>
                                        <p:cTn id="238" dur="1" fill="hold">
                                          <p:stCondLst>
                                            <p:cond delay="0"/>
                                          </p:stCondLst>
                                        </p:cTn>
                                        <p:tgtEl>
                                          <p:spTgt spid="42"/>
                                        </p:tgtEl>
                                        <p:attrNameLst>
                                          <p:attrName>style.visibility</p:attrName>
                                        </p:attrNameLst>
                                      </p:cBhvr>
                                      <p:to>
                                        <p:strVal val="visible"/>
                                      </p:to>
                                    </p:set>
                                    <p:animEffect transition="in" filter="wipe(up)">
                                      <p:cBhvr>
                                        <p:cTn id="239" dur="500"/>
                                        <p:tgtEl>
                                          <p:spTgt spid="42"/>
                                        </p:tgtEl>
                                      </p:cBhvr>
                                    </p:animEffect>
                                  </p:childTnLst>
                                </p:cTn>
                              </p:par>
                              <p:par>
                                <p:cTn id="240" presetID="22" presetClass="entr" presetSubtype="1" fill="hold" nodeType="withEffect">
                                  <p:stCondLst>
                                    <p:cond delay="0"/>
                                  </p:stCondLst>
                                  <p:childTnLst>
                                    <p:set>
                                      <p:cBhvr>
                                        <p:cTn id="241" dur="1" fill="hold">
                                          <p:stCondLst>
                                            <p:cond delay="0"/>
                                          </p:stCondLst>
                                        </p:cTn>
                                        <p:tgtEl>
                                          <p:spTgt spid="47"/>
                                        </p:tgtEl>
                                        <p:attrNameLst>
                                          <p:attrName>style.visibility</p:attrName>
                                        </p:attrNameLst>
                                      </p:cBhvr>
                                      <p:to>
                                        <p:strVal val="visible"/>
                                      </p:to>
                                    </p:set>
                                    <p:animEffect transition="in" filter="wipe(up)">
                                      <p:cBhvr>
                                        <p:cTn id="242" dur="500"/>
                                        <p:tgtEl>
                                          <p:spTgt spid="47"/>
                                        </p:tgtEl>
                                      </p:cBhvr>
                                    </p:animEffect>
                                  </p:childTnLst>
                                </p:cTn>
                              </p:par>
                              <p:par>
                                <p:cTn id="243" presetID="22" presetClass="entr" presetSubtype="1" fill="hold" nodeType="withEffect">
                                  <p:stCondLst>
                                    <p:cond delay="0"/>
                                  </p:stCondLst>
                                  <p:childTnLst>
                                    <p:set>
                                      <p:cBhvr>
                                        <p:cTn id="244" dur="1" fill="hold">
                                          <p:stCondLst>
                                            <p:cond delay="0"/>
                                          </p:stCondLst>
                                        </p:cTn>
                                        <p:tgtEl>
                                          <p:spTgt spid="46"/>
                                        </p:tgtEl>
                                        <p:attrNameLst>
                                          <p:attrName>style.visibility</p:attrName>
                                        </p:attrNameLst>
                                      </p:cBhvr>
                                      <p:to>
                                        <p:strVal val="visible"/>
                                      </p:to>
                                    </p:set>
                                    <p:animEffect transition="in" filter="wipe(up)">
                                      <p:cBhvr>
                                        <p:cTn id="245" dur="500"/>
                                        <p:tgtEl>
                                          <p:spTgt spid="46"/>
                                        </p:tgtEl>
                                      </p:cBhvr>
                                    </p:animEffect>
                                  </p:childTnLst>
                                </p:cTn>
                              </p:par>
                              <p:par>
                                <p:cTn id="246" presetID="22" presetClass="entr" presetSubtype="1" fill="hold" nodeType="withEffect">
                                  <p:stCondLst>
                                    <p:cond delay="0"/>
                                  </p:stCondLst>
                                  <p:childTnLst>
                                    <p:set>
                                      <p:cBhvr>
                                        <p:cTn id="247" dur="1" fill="hold">
                                          <p:stCondLst>
                                            <p:cond delay="0"/>
                                          </p:stCondLst>
                                        </p:cTn>
                                        <p:tgtEl>
                                          <p:spTgt spid="49"/>
                                        </p:tgtEl>
                                        <p:attrNameLst>
                                          <p:attrName>style.visibility</p:attrName>
                                        </p:attrNameLst>
                                      </p:cBhvr>
                                      <p:to>
                                        <p:strVal val="visible"/>
                                      </p:to>
                                    </p:set>
                                    <p:animEffect transition="in" filter="wipe(up)">
                                      <p:cBhvr>
                                        <p:cTn id="248" dur="500"/>
                                        <p:tgtEl>
                                          <p:spTgt spid="49"/>
                                        </p:tgtEl>
                                      </p:cBhvr>
                                    </p:animEffect>
                                  </p:childTnLst>
                                </p:cTn>
                              </p:par>
                              <p:par>
                                <p:cTn id="249" presetID="22" presetClass="entr" presetSubtype="1" fill="hold" nodeType="withEffect">
                                  <p:stCondLst>
                                    <p:cond delay="0"/>
                                  </p:stCondLst>
                                  <p:childTnLst>
                                    <p:set>
                                      <p:cBhvr>
                                        <p:cTn id="250" dur="1" fill="hold">
                                          <p:stCondLst>
                                            <p:cond delay="0"/>
                                          </p:stCondLst>
                                        </p:cTn>
                                        <p:tgtEl>
                                          <p:spTgt spid="48"/>
                                        </p:tgtEl>
                                        <p:attrNameLst>
                                          <p:attrName>style.visibility</p:attrName>
                                        </p:attrNameLst>
                                      </p:cBhvr>
                                      <p:to>
                                        <p:strVal val="visible"/>
                                      </p:to>
                                    </p:set>
                                    <p:animEffect transition="in" filter="wipe(up)">
                                      <p:cBhvr>
                                        <p:cTn id="251" dur="500"/>
                                        <p:tgtEl>
                                          <p:spTgt spid="48"/>
                                        </p:tgtEl>
                                      </p:cBhvr>
                                    </p:animEffect>
                                  </p:childTnLst>
                                </p:cTn>
                              </p:par>
                              <p:par>
                                <p:cTn id="252" presetID="22" presetClass="entr" presetSubtype="1" fill="hold" nodeType="withEffect">
                                  <p:stCondLst>
                                    <p:cond delay="0"/>
                                  </p:stCondLst>
                                  <p:childTnLst>
                                    <p:set>
                                      <p:cBhvr>
                                        <p:cTn id="253" dur="1" fill="hold">
                                          <p:stCondLst>
                                            <p:cond delay="0"/>
                                          </p:stCondLst>
                                        </p:cTn>
                                        <p:tgtEl>
                                          <p:spTgt spid="50"/>
                                        </p:tgtEl>
                                        <p:attrNameLst>
                                          <p:attrName>style.visibility</p:attrName>
                                        </p:attrNameLst>
                                      </p:cBhvr>
                                      <p:to>
                                        <p:strVal val="visible"/>
                                      </p:to>
                                    </p:set>
                                    <p:animEffect transition="in" filter="wipe(up)">
                                      <p:cBhvr>
                                        <p:cTn id="254" dur="500"/>
                                        <p:tgtEl>
                                          <p:spTgt spid="50"/>
                                        </p:tgtEl>
                                      </p:cBhvr>
                                    </p:animEffect>
                                  </p:childTnLst>
                                </p:cTn>
                              </p:par>
                            </p:childTnLst>
                          </p:cTn>
                        </p:par>
                        <p:par>
                          <p:cTn id="255" fill="hold">
                            <p:stCondLst>
                              <p:cond delay="500"/>
                            </p:stCondLst>
                            <p:childTnLst>
                              <p:par>
                                <p:cTn id="256" presetID="10" presetClass="entr" presetSubtype="0" fill="hold" grpId="0" nodeType="afterEffect">
                                  <p:stCondLst>
                                    <p:cond delay="0"/>
                                  </p:stCondLst>
                                  <p:childTnLst>
                                    <p:set>
                                      <p:cBhvr>
                                        <p:cTn id="257" dur="1" fill="hold">
                                          <p:stCondLst>
                                            <p:cond delay="0"/>
                                          </p:stCondLst>
                                        </p:cTn>
                                        <p:tgtEl>
                                          <p:spTgt spid="38"/>
                                        </p:tgtEl>
                                        <p:attrNameLst>
                                          <p:attrName>style.visibility</p:attrName>
                                        </p:attrNameLst>
                                      </p:cBhvr>
                                      <p:to>
                                        <p:strVal val="visible"/>
                                      </p:to>
                                    </p:set>
                                    <p:animEffect transition="in" filter="fade">
                                      <p:cBhvr>
                                        <p:cTn id="258" dur="500"/>
                                        <p:tgtEl>
                                          <p:spTgt spid="38"/>
                                        </p:tgtEl>
                                      </p:cBhvr>
                                    </p:animEffect>
                                  </p:childTnLst>
                                </p:cTn>
                              </p:par>
                              <p:par>
                                <p:cTn id="259" presetID="10" presetClass="entr" presetSubtype="0" fill="hold" grpId="0" nodeType="withEffect">
                                  <p:stCondLst>
                                    <p:cond delay="0"/>
                                  </p:stCondLst>
                                  <p:childTnLst>
                                    <p:set>
                                      <p:cBhvr>
                                        <p:cTn id="260" dur="1" fill="hold">
                                          <p:stCondLst>
                                            <p:cond delay="0"/>
                                          </p:stCondLst>
                                        </p:cTn>
                                        <p:tgtEl>
                                          <p:spTgt spid="37"/>
                                        </p:tgtEl>
                                        <p:attrNameLst>
                                          <p:attrName>style.visibility</p:attrName>
                                        </p:attrNameLst>
                                      </p:cBhvr>
                                      <p:to>
                                        <p:strVal val="visible"/>
                                      </p:to>
                                    </p:set>
                                    <p:animEffect transition="in" filter="fade">
                                      <p:cBhvr>
                                        <p:cTn id="261" dur="500"/>
                                        <p:tgtEl>
                                          <p:spTgt spid="37"/>
                                        </p:tgtEl>
                                      </p:cBhvr>
                                    </p:animEffect>
                                  </p:childTnLst>
                                </p:cTn>
                              </p:par>
                            </p:childTnLst>
                          </p:cTn>
                        </p:par>
                        <p:par>
                          <p:cTn id="262" fill="hold">
                            <p:stCondLst>
                              <p:cond delay="1000"/>
                            </p:stCondLst>
                            <p:childTnLst>
                              <p:par>
                                <p:cTn id="263" presetID="47" presetClass="entr" presetSubtype="0" fill="hold" grpId="0" nodeType="afterEffect">
                                  <p:stCondLst>
                                    <p:cond delay="0"/>
                                  </p:stCondLst>
                                  <p:childTnLst>
                                    <p:set>
                                      <p:cBhvr>
                                        <p:cTn id="264" dur="1" fill="hold">
                                          <p:stCondLst>
                                            <p:cond delay="0"/>
                                          </p:stCondLst>
                                        </p:cTn>
                                        <p:tgtEl>
                                          <p:spTgt spid="43"/>
                                        </p:tgtEl>
                                        <p:attrNameLst>
                                          <p:attrName>style.visibility</p:attrName>
                                        </p:attrNameLst>
                                      </p:cBhvr>
                                      <p:to>
                                        <p:strVal val="visible"/>
                                      </p:to>
                                    </p:set>
                                    <p:animEffect transition="in" filter="fade">
                                      <p:cBhvr>
                                        <p:cTn id="265" dur="500"/>
                                        <p:tgtEl>
                                          <p:spTgt spid="43"/>
                                        </p:tgtEl>
                                      </p:cBhvr>
                                    </p:animEffect>
                                    <p:anim calcmode="lin" valueType="num">
                                      <p:cBhvr>
                                        <p:cTn id="266" dur="500" fill="hold"/>
                                        <p:tgtEl>
                                          <p:spTgt spid="43"/>
                                        </p:tgtEl>
                                        <p:attrNameLst>
                                          <p:attrName>ppt_x</p:attrName>
                                        </p:attrNameLst>
                                      </p:cBhvr>
                                      <p:tavLst>
                                        <p:tav tm="0">
                                          <p:val>
                                            <p:strVal val="#ppt_x"/>
                                          </p:val>
                                        </p:tav>
                                        <p:tav tm="100000">
                                          <p:val>
                                            <p:strVal val="#ppt_x"/>
                                          </p:val>
                                        </p:tav>
                                      </p:tavLst>
                                    </p:anim>
                                    <p:anim calcmode="lin" valueType="num">
                                      <p:cBhvr>
                                        <p:cTn id="267" dur="500" fill="hold"/>
                                        <p:tgtEl>
                                          <p:spTgt spid="43"/>
                                        </p:tgtEl>
                                        <p:attrNameLst>
                                          <p:attrName>ppt_y</p:attrName>
                                        </p:attrNameLst>
                                      </p:cBhvr>
                                      <p:tavLst>
                                        <p:tav tm="0">
                                          <p:val>
                                            <p:strVal val="#ppt_y-.1"/>
                                          </p:val>
                                        </p:tav>
                                        <p:tav tm="100000">
                                          <p:val>
                                            <p:strVal val="#ppt_y"/>
                                          </p:val>
                                        </p:tav>
                                      </p:tavLst>
                                    </p:anim>
                                  </p:childTnLst>
                                </p:cTn>
                              </p:par>
                              <p:par>
                                <p:cTn id="268" presetID="47" presetClass="entr" presetSubtype="0" fill="hold" grpId="0" nodeType="withEffect">
                                  <p:stCondLst>
                                    <p:cond delay="0"/>
                                  </p:stCondLst>
                                  <p:childTnLst>
                                    <p:set>
                                      <p:cBhvr>
                                        <p:cTn id="269" dur="1" fill="hold">
                                          <p:stCondLst>
                                            <p:cond delay="0"/>
                                          </p:stCondLst>
                                        </p:cTn>
                                        <p:tgtEl>
                                          <p:spTgt spid="44"/>
                                        </p:tgtEl>
                                        <p:attrNameLst>
                                          <p:attrName>style.visibility</p:attrName>
                                        </p:attrNameLst>
                                      </p:cBhvr>
                                      <p:to>
                                        <p:strVal val="visible"/>
                                      </p:to>
                                    </p:set>
                                    <p:animEffect transition="in" filter="fade">
                                      <p:cBhvr>
                                        <p:cTn id="270" dur="500"/>
                                        <p:tgtEl>
                                          <p:spTgt spid="44"/>
                                        </p:tgtEl>
                                      </p:cBhvr>
                                    </p:animEffect>
                                    <p:anim calcmode="lin" valueType="num">
                                      <p:cBhvr>
                                        <p:cTn id="271" dur="500" fill="hold"/>
                                        <p:tgtEl>
                                          <p:spTgt spid="44"/>
                                        </p:tgtEl>
                                        <p:attrNameLst>
                                          <p:attrName>ppt_x</p:attrName>
                                        </p:attrNameLst>
                                      </p:cBhvr>
                                      <p:tavLst>
                                        <p:tav tm="0">
                                          <p:val>
                                            <p:strVal val="#ppt_x"/>
                                          </p:val>
                                        </p:tav>
                                        <p:tav tm="100000">
                                          <p:val>
                                            <p:strVal val="#ppt_x"/>
                                          </p:val>
                                        </p:tav>
                                      </p:tavLst>
                                    </p:anim>
                                    <p:anim calcmode="lin" valueType="num">
                                      <p:cBhvr>
                                        <p:cTn id="272" dur="500" fill="hold"/>
                                        <p:tgtEl>
                                          <p:spTgt spid="44"/>
                                        </p:tgtEl>
                                        <p:attrNameLst>
                                          <p:attrName>ppt_y</p:attrName>
                                        </p:attrNameLst>
                                      </p:cBhvr>
                                      <p:tavLst>
                                        <p:tav tm="0">
                                          <p:val>
                                            <p:strVal val="#ppt_y-.1"/>
                                          </p:val>
                                        </p:tav>
                                        <p:tav tm="100000">
                                          <p:val>
                                            <p:strVal val="#ppt_y"/>
                                          </p:val>
                                        </p:tav>
                                      </p:tavLst>
                                    </p:anim>
                                  </p:childTnLst>
                                </p:cTn>
                              </p:par>
                              <p:par>
                                <p:cTn id="273" presetID="47" presetClass="entr" presetSubtype="0" fill="hold" grpId="0" nodeType="withEffect">
                                  <p:stCondLst>
                                    <p:cond delay="0"/>
                                  </p:stCondLst>
                                  <p:childTnLst>
                                    <p:set>
                                      <p:cBhvr>
                                        <p:cTn id="274" dur="1" fill="hold">
                                          <p:stCondLst>
                                            <p:cond delay="0"/>
                                          </p:stCondLst>
                                        </p:cTn>
                                        <p:tgtEl>
                                          <p:spTgt spid="45"/>
                                        </p:tgtEl>
                                        <p:attrNameLst>
                                          <p:attrName>style.visibility</p:attrName>
                                        </p:attrNameLst>
                                      </p:cBhvr>
                                      <p:to>
                                        <p:strVal val="visible"/>
                                      </p:to>
                                    </p:set>
                                    <p:animEffect transition="in" filter="fade">
                                      <p:cBhvr>
                                        <p:cTn id="275" dur="500"/>
                                        <p:tgtEl>
                                          <p:spTgt spid="45"/>
                                        </p:tgtEl>
                                      </p:cBhvr>
                                    </p:animEffect>
                                    <p:anim calcmode="lin" valueType="num">
                                      <p:cBhvr>
                                        <p:cTn id="276" dur="500" fill="hold"/>
                                        <p:tgtEl>
                                          <p:spTgt spid="45"/>
                                        </p:tgtEl>
                                        <p:attrNameLst>
                                          <p:attrName>ppt_x</p:attrName>
                                        </p:attrNameLst>
                                      </p:cBhvr>
                                      <p:tavLst>
                                        <p:tav tm="0">
                                          <p:val>
                                            <p:strVal val="#ppt_x"/>
                                          </p:val>
                                        </p:tav>
                                        <p:tav tm="100000">
                                          <p:val>
                                            <p:strVal val="#ppt_x"/>
                                          </p:val>
                                        </p:tav>
                                      </p:tavLst>
                                    </p:anim>
                                    <p:anim calcmode="lin" valueType="num">
                                      <p:cBhvr>
                                        <p:cTn id="277" dur="500" fill="hold"/>
                                        <p:tgtEl>
                                          <p:spTgt spid="45"/>
                                        </p:tgtEl>
                                        <p:attrNameLst>
                                          <p:attrName>ppt_y</p:attrName>
                                        </p:attrNameLst>
                                      </p:cBhvr>
                                      <p:tavLst>
                                        <p:tav tm="0">
                                          <p:val>
                                            <p:strVal val="#ppt_y-.1"/>
                                          </p:val>
                                        </p:tav>
                                        <p:tav tm="100000">
                                          <p:val>
                                            <p:strVal val="#ppt_y"/>
                                          </p:val>
                                        </p:tav>
                                      </p:tavLst>
                                    </p:anim>
                                  </p:childTnLst>
                                </p:cTn>
                              </p:par>
                              <p:par>
                                <p:cTn id="278" presetID="47" presetClass="entr" presetSubtype="0" fill="hold" grpId="0" nodeType="withEffect">
                                  <p:stCondLst>
                                    <p:cond delay="0"/>
                                  </p:stCondLst>
                                  <p:childTnLst>
                                    <p:set>
                                      <p:cBhvr>
                                        <p:cTn id="279" dur="1" fill="hold">
                                          <p:stCondLst>
                                            <p:cond delay="0"/>
                                          </p:stCondLst>
                                        </p:cTn>
                                        <p:tgtEl>
                                          <p:spTgt spid="39"/>
                                        </p:tgtEl>
                                        <p:attrNameLst>
                                          <p:attrName>style.visibility</p:attrName>
                                        </p:attrNameLst>
                                      </p:cBhvr>
                                      <p:to>
                                        <p:strVal val="visible"/>
                                      </p:to>
                                    </p:set>
                                    <p:animEffect transition="in" filter="fade">
                                      <p:cBhvr>
                                        <p:cTn id="280" dur="500"/>
                                        <p:tgtEl>
                                          <p:spTgt spid="39"/>
                                        </p:tgtEl>
                                      </p:cBhvr>
                                    </p:animEffect>
                                    <p:anim calcmode="lin" valueType="num">
                                      <p:cBhvr>
                                        <p:cTn id="281" dur="500" fill="hold"/>
                                        <p:tgtEl>
                                          <p:spTgt spid="39"/>
                                        </p:tgtEl>
                                        <p:attrNameLst>
                                          <p:attrName>ppt_x</p:attrName>
                                        </p:attrNameLst>
                                      </p:cBhvr>
                                      <p:tavLst>
                                        <p:tav tm="0">
                                          <p:val>
                                            <p:strVal val="#ppt_x"/>
                                          </p:val>
                                        </p:tav>
                                        <p:tav tm="100000">
                                          <p:val>
                                            <p:strVal val="#ppt_x"/>
                                          </p:val>
                                        </p:tav>
                                      </p:tavLst>
                                    </p:anim>
                                    <p:anim calcmode="lin" valueType="num">
                                      <p:cBhvr>
                                        <p:cTn id="282" dur="500" fill="hold"/>
                                        <p:tgtEl>
                                          <p:spTgt spid="39"/>
                                        </p:tgtEl>
                                        <p:attrNameLst>
                                          <p:attrName>ppt_y</p:attrName>
                                        </p:attrNameLst>
                                      </p:cBhvr>
                                      <p:tavLst>
                                        <p:tav tm="0">
                                          <p:val>
                                            <p:strVal val="#ppt_y-.1"/>
                                          </p:val>
                                        </p:tav>
                                        <p:tav tm="100000">
                                          <p:val>
                                            <p:strVal val="#ppt_y"/>
                                          </p:val>
                                        </p:tav>
                                      </p:tavLst>
                                    </p:anim>
                                  </p:childTnLst>
                                </p:cTn>
                              </p:par>
                              <p:par>
                                <p:cTn id="283" presetID="47" presetClass="entr" presetSubtype="0" fill="hold" grpId="0" nodeType="withEffect">
                                  <p:stCondLst>
                                    <p:cond delay="0"/>
                                  </p:stCondLst>
                                  <p:childTnLst>
                                    <p:set>
                                      <p:cBhvr>
                                        <p:cTn id="284" dur="1" fill="hold">
                                          <p:stCondLst>
                                            <p:cond delay="0"/>
                                          </p:stCondLst>
                                        </p:cTn>
                                        <p:tgtEl>
                                          <p:spTgt spid="40"/>
                                        </p:tgtEl>
                                        <p:attrNameLst>
                                          <p:attrName>style.visibility</p:attrName>
                                        </p:attrNameLst>
                                      </p:cBhvr>
                                      <p:to>
                                        <p:strVal val="visible"/>
                                      </p:to>
                                    </p:set>
                                    <p:animEffect transition="in" filter="fade">
                                      <p:cBhvr>
                                        <p:cTn id="285" dur="500"/>
                                        <p:tgtEl>
                                          <p:spTgt spid="40"/>
                                        </p:tgtEl>
                                      </p:cBhvr>
                                    </p:animEffect>
                                    <p:anim calcmode="lin" valueType="num">
                                      <p:cBhvr>
                                        <p:cTn id="286" dur="500" fill="hold"/>
                                        <p:tgtEl>
                                          <p:spTgt spid="40"/>
                                        </p:tgtEl>
                                        <p:attrNameLst>
                                          <p:attrName>ppt_x</p:attrName>
                                        </p:attrNameLst>
                                      </p:cBhvr>
                                      <p:tavLst>
                                        <p:tav tm="0">
                                          <p:val>
                                            <p:strVal val="#ppt_x"/>
                                          </p:val>
                                        </p:tav>
                                        <p:tav tm="100000">
                                          <p:val>
                                            <p:strVal val="#ppt_x"/>
                                          </p:val>
                                        </p:tav>
                                      </p:tavLst>
                                    </p:anim>
                                    <p:anim calcmode="lin" valueType="num">
                                      <p:cBhvr>
                                        <p:cTn id="287" dur="500" fill="hold"/>
                                        <p:tgtEl>
                                          <p:spTgt spid="40"/>
                                        </p:tgtEl>
                                        <p:attrNameLst>
                                          <p:attrName>ppt_y</p:attrName>
                                        </p:attrNameLst>
                                      </p:cBhvr>
                                      <p:tavLst>
                                        <p:tav tm="0">
                                          <p:val>
                                            <p:strVal val="#ppt_y-.1"/>
                                          </p:val>
                                        </p:tav>
                                        <p:tav tm="100000">
                                          <p:val>
                                            <p:strVal val="#ppt_y"/>
                                          </p:val>
                                        </p:tav>
                                      </p:tavLst>
                                    </p:anim>
                                  </p:childTnLst>
                                </p:cTn>
                              </p:par>
                              <p:par>
                                <p:cTn id="288" presetID="47" presetClass="entr" presetSubtype="0" fill="hold" grpId="0" nodeType="withEffect">
                                  <p:stCondLst>
                                    <p:cond delay="0"/>
                                  </p:stCondLst>
                                  <p:childTnLst>
                                    <p:set>
                                      <p:cBhvr>
                                        <p:cTn id="289" dur="1" fill="hold">
                                          <p:stCondLst>
                                            <p:cond delay="0"/>
                                          </p:stCondLst>
                                        </p:cTn>
                                        <p:tgtEl>
                                          <p:spTgt spid="41"/>
                                        </p:tgtEl>
                                        <p:attrNameLst>
                                          <p:attrName>style.visibility</p:attrName>
                                        </p:attrNameLst>
                                      </p:cBhvr>
                                      <p:to>
                                        <p:strVal val="visible"/>
                                      </p:to>
                                    </p:set>
                                    <p:animEffect transition="in" filter="fade">
                                      <p:cBhvr>
                                        <p:cTn id="290" dur="500"/>
                                        <p:tgtEl>
                                          <p:spTgt spid="41"/>
                                        </p:tgtEl>
                                      </p:cBhvr>
                                    </p:animEffect>
                                    <p:anim calcmode="lin" valueType="num">
                                      <p:cBhvr>
                                        <p:cTn id="291" dur="500" fill="hold"/>
                                        <p:tgtEl>
                                          <p:spTgt spid="41"/>
                                        </p:tgtEl>
                                        <p:attrNameLst>
                                          <p:attrName>ppt_x</p:attrName>
                                        </p:attrNameLst>
                                      </p:cBhvr>
                                      <p:tavLst>
                                        <p:tav tm="0">
                                          <p:val>
                                            <p:strVal val="#ppt_x"/>
                                          </p:val>
                                        </p:tav>
                                        <p:tav tm="100000">
                                          <p:val>
                                            <p:strVal val="#ppt_x"/>
                                          </p:val>
                                        </p:tav>
                                      </p:tavLst>
                                    </p:anim>
                                    <p:anim calcmode="lin" valueType="num">
                                      <p:cBhvr>
                                        <p:cTn id="292" dur="5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93" fill="hold">
                      <p:stCondLst>
                        <p:cond delay="indefinite"/>
                      </p:stCondLst>
                      <p:childTnLst>
                        <p:par>
                          <p:cTn id="294" fill="hold">
                            <p:stCondLst>
                              <p:cond delay="0"/>
                            </p:stCondLst>
                            <p:childTnLst>
                              <p:par>
                                <p:cTn id="295" presetID="21" presetClass="entr" presetSubtype="1" fill="hold" grpId="0" nodeType="clickEffect">
                                  <p:stCondLst>
                                    <p:cond delay="0"/>
                                  </p:stCondLst>
                                  <p:childTnLst>
                                    <p:set>
                                      <p:cBhvr>
                                        <p:cTn id="296" dur="1" fill="hold">
                                          <p:stCondLst>
                                            <p:cond delay="0"/>
                                          </p:stCondLst>
                                        </p:cTn>
                                        <p:tgtEl>
                                          <p:spTgt spid="52"/>
                                        </p:tgtEl>
                                        <p:attrNameLst>
                                          <p:attrName>style.visibility</p:attrName>
                                        </p:attrNameLst>
                                      </p:cBhvr>
                                      <p:to>
                                        <p:strVal val="visible"/>
                                      </p:to>
                                    </p:set>
                                    <p:animEffect transition="in" filter="wheel(1)">
                                      <p:cBhvr>
                                        <p:cTn id="297" dur="500"/>
                                        <p:tgtEl>
                                          <p:spTgt spid="52"/>
                                        </p:tgtEl>
                                      </p:cBhvr>
                                    </p:animEffect>
                                  </p:childTnLst>
                                </p:cTn>
                              </p:par>
                            </p:childTnLst>
                          </p:cTn>
                        </p:par>
                      </p:childTnLst>
                    </p:cTn>
                  </p:par>
                  <p:par>
                    <p:cTn id="298" fill="hold">
                      <p:stCondLst>
                        <p:cond delay="indefinite"/>
                      </p:stCondLst>
                      <p:childTnLst>
                        <p:par>
                          <p:cTn id="299" fill="hold">
                            <p:stCondLst>
                              <p:cond delay="0"/>
                            </p:stCondLst>
                            <p:childTnLst>
                              <p:par>
                                <p:cTn id="300" presetID="47" presetClass="entr" presetSubtype="0" fill="hold" grpId="0" nodeType="clickEffect">
                                  <p:stCondLst>
                                    <p:cond delay="0"/>
                                  </p:stCondLst>
                                  <p:childTnLst>
                                    <p:set>
                                      <p:cBhvr>
                                        <p:cTn id="301" dur="1" fill="hold">
                                          <p:stCondLst>
                                            <p:cond delay="0"/>
                                          </p:stCondLst>
                                        </p:cTn>
                                        <p:tgtEl>
                                          <p:spTgt spid="53"/>
                                        </p:tgtEl>
                                        <p:attrNameLst>
                                          <p:attrName>style.visibility</p:attrName>
                                        </p:attrNameLst>
                                      </p:cBhvr>
                                      <p:to>
                                        <p:strVal val="visible"/>
                                      </p:to>
                                    </p:set>
                                    <p:animEffect transition="in" filter="fade">
                                      <p:cBhvr>
                                        <p:cTn id="302" dur="500"/>
                                        <p:tgtEl>
                                          <p:spTgt spid="53"/>
                                        </p:tgtEl>
                                      </p:cBhvr>
                                    </p:animEffect>
                                    <p:anim calcmode="lin" valueType="num">
                                      <p:cBhvr>
                                        <p:cTn id="303" dur="500" fill="hold"/>
                                        <p:tgtEl>
                                          <p:spTgt spid="53"/>
                                        </p:tgtEl>
                                        <p:attrNameLst>
                                          <p:attrName>ppt_x</p:attrName>
                                        </p:attrNameLst>
                                      </p:cBhvr>
                                      <p:tavLst>
                                        <p:tav tm="0">
                                          <p:val>
                                            <p:strVal val="#ppt_x"/>
                                          </p:val>
                                        </p:tav>
                                        <p:tav tm="100000">
                                          <p:val>
                                            <p:strVal val="#ppt_x"/>
                                          </p:val>
                                        </p:tav>
                                      </p:tavLst>
                                    </p:anim>
                                    <p:anim calcmode="lin" valueType="num">
                                      <p:cBhvr>
                                        <p:cTn id="304" dur="500" fill="hold"/>
                                        <p:tgtEl>
                                          <p:spTgt spid="53"/>
                                        </p:tgtEl>
                                        <p:attrNameLst>
                                          <p:attrName>ppt_y</p:attrName>
                                        </p:attrNameLst>
                                      </p:cBhvr>
                                      <p:tavLst>
                                        <p:tav tm="0">
                                          <p:val>
                                            <p:strVal val="#ppt_y-.1"/>
                                          </p:val>
                                        </p:tav>
                                        <p:tav tm="100000">
                                          <p:val>
                                            <p:strVal val="#ppt_y"/>
                                          </p:val>
                                        </p:tav>
                                      </p:tavLst>
                                    </p:anim>
                                  </p:childTnLst>
                                </p:cTn>
                              </p:par>
                              <p:par>
                                <p:cTn id="305" presetID="47" presetClass="entr" presetSubtype="0" fill="hold" grpId="0" nodeType="withEffect">
                                  <p:stCondLst>
                                    <p:cond delay="0"/>
                                  </p:stCondLst>
                                  <p:childTnLst>
                                    <p:set>
                                      <p:cBhvr>
                                        <p:cTn id="306" dur="1" fill="hold">
                                          <p:stCondLst>
                                            <p:cond delay="0"/>
                                          </p:stCondLst>
                                        </p:cTn>
                                        <p:tgtEl>
                                          <p:spTgt spid="54"/>
                                        </p:tgtEl>
                                        <p:attrNameLst>
                                          <p:attrName>style.visibility</p:attrName>
                                        </p:attrNameLst>
                                      </p:cBhvr>
                                      <p:to>
                                        <p:strVal val="visible"/>
                                      </p:to>
                                    </p:set>
                                    <p:animEffect transition="in" filter="fade">
                                      <p:cBhvr>
                                        <p:cTn id="307" dur="500"/>
                                        <p:tgtEl>
                                          <p:spTgt spid="54"/>
                                        </p:tgtEl>
                                      </p:cBhvr>
                                    </p:animEffect>
                                    <p:anim calcmode="lin" valueType="num">
                                      <p:cBhvr>
                                        <p:cTn id="308" dur="500" fill="hold"/>
                                        <p:tgtEl>
                                          <p:spTgt spid="54"/>
                                        </p:tgtEl>
                                        <p:attrNameLst>
                                          <p:attrName>ppt_x</p:attrName>
                                        </p:attrNameLst>
                                      </p:cBhvr>
                                      <p:tavLst>
                                        <p:tav tm="0">
                                          <p:val>
                                            <p:strVal val="#ppt_x"/>
                                          </p:val>
                                        </p:tav>
                                        <p:tav tm="100000">
                                          <p:val>
                                            <p:strVal val="#ppt_x"/>
                                          </p:val>
                                        </p:tav>
                                      </p:tavLst>
                                    </p:anim>
                                    <p:anim calcmode="lin" valueType="num">
                                      <p:cBhvr>
                                        <p:cTn id="309" dur="5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310" fill="hold">
                      <p:stCondLst>
                        <p:cond delay="indefinite"/>
                      </p:stCondLst>
                      <p:childTnLst>
                        <p:par>
                          <p:cTn id="311" fill="hold">
                            <p:stCondLst>
                              <p:cond delay="0"/>
                            </p:stCondLst>
                            <p:childTnLst>
                              <p:par>
                                <p:cTn id="312" presetID="21" presetClass="entr" presetSubtype="1" fill="hold" grpId="0" nodeType="clickEffect">
                                  <p:stCondLst>
                                    <p:cond delay="0"/>
                                  </p:stCondLst>
                                  <p:childTnLst>
                                    <p:set>
                                      <p:cBhvr>
                                        <p:cTn id="313" dur="1" fill="hold">
                                          <p:stCondLst>
                                            <p:cond delay="0"/>
                                          </p:stCondLst>
                                        </p:cTn>
                                        <p:tgtEl>
                                          <p:spTgt spid="62"/>
                                        </p:tgtEl>
                                        <p:attrNameLst>
                                          <p:attrName>style.visibility</p:attrName>
                                        </p:attrNameLst>
                                      </p:cBhvr>
                                      <p:to>
                                        <p:strVal val="visible"/>
                                      </p:to>
                                    </p:set>
                                    <p:animEffect transition="in" filter="wheel(1)">
                                      <p:cBhvr>
                                        <p:cTn id="314" dur="500"/>
                                        <p:tgtEl>
                                          <p:spTgt spid="62"/>
                                        </p:tgtEl>
                                      </p:cBhvr>
                                    </p:animEffect>
                                  </p:childTnLst>
                                </p:cTn>
                              </p:par>
                            </p:childTnLst>
                          </p:cTn>
                        </p:par>
                      </p:childTnLst>
                    </p:cTn>
                  </p:par>
                  <p:par>
                    <p:cTn id="315" fill="hold">
                      <p:stCondLst>
                        <p:cond delay="indefinite"/>
                      </p:stCondLst>
                      <p:childTnLst>
                        <p:par>
                          <p:cTn id="316" fill="hold">
                            <p:stCondLst>
                              <p:cond delay="0"/>
                            </p:stCondLst>
                            <p:childTnLst>
                              <p:par>
                                <p:cTn id="317" presetID="21" presetClass="entr" presetSubtype="1" fill="hold" grpId="0" nodeType="clickEffect">
                                  <p:stCondLst>
                                    <p:cond delay="0"/>
                                  </p:stCondLst>
                                  <p:childTnLst>
                                    <p:set>
                                      <p:cBhvr>
                                        <p:cTn id="318" dur="1" fill="hold">
                                          <p:stCondLst>
                                            <p:cond delay="0"/>
                                          </p:stCondLst>
                                        </p:cTn>
                                        <p:tgtEl>
                                          <p:spTgt spid="63"/>
                                        </p:tgtEl>
                                        <p:attrNameLst>
                                          <p:attrName>style.visibility</p:attrName>
                                        </p:attrNameLst>
                                      </p:cBhvr>
                                      <p:to>
                                        <p:strVal val="visible"/>
                                      </p:to>
                                    </p:set>
                                    <p:animEffect transition="in" filter="wheel(1)">
                                      <p:cBhvr>
                                        <p:cTn id="319" dur="500"/>
                                        <p:tgtEl>
                                          <p:spTgt spid="63"/>
                                        </p:tgtEl>
                                      </p:cBhvr>
                                    </p:animEffect>
                                  </p:childTnLst>
                                </p:cTn>
                              </p:par>
                            </p:childTnLst>
                          </p:cTn>
                        </p:par>
                      </p:childTnLst>
                    </p:cTn>
                  </p:par>
                  <p:par>
                    <p:cTn id="320" fill="hold">
                      <p:stCondLst>
                        <p:cond delay="indefinite"/>
                      </p:stCondLst>
                      <p:childTnLst>
                        <p:par>
                          <p:cTn id="321" fill="hold">
                            <p:stCondLst>
                              <p:cond delay="0"/>
                            </p:stCondLst>
                            <p:childTnLst>
                              <p:par>
                                <p:cTn id="322" presetID="22" presetClass="entr" presetSubtype="1" fill="hold" nodeType="clickEffect">
                                  <p:stCondLst>
                                    <p:cond delay="0"/>
                                  </p:stCondLst>
                                  <p:childTnLst>
                                    <p:set>
                                      <p:cBhvr>
                                        <p:cTn id="323" dur="1" fill="hold">
                                          <p:stCondLst>
                                            <p:cond delay="0"/>
                                          </p:stCondLst>
                                        </p:cTn>
                                        <p:tgtEl>
                                          <p:spTgt spid="58"/>
                                        </p:tgtEl>
                                        <p:attrNameLst>
                                          <p:attrName>style.visibility</p:attrName>
                                        </p:attrNameLst>
                                      </p:cBhvr>
                                      <p:to>
                                        <p:strVal val="visible"/>
                                      </p:to>
                                    </p:set>
                                    <p:animEffect transition="in" filter="wipe(up)">
                                      <p:cBhvr>
                                        <p:cTn id="324" dur="500"/>
                                        <p:tgtEl>
                                          <p:spTgt spid="58"/>
                                        </p:tgtEl>
                                      </p:cBhvr>
                                    </p:animEffect>
                                  </p:childTnLst>
                                </p:cTn>
                              </p:par>
                              <p:par>
                                <p:cTn id="325" presetID="22" presetClass="entr" presetSubtype="1" fill="hold" nodeType="withEffect">
                                  <p:stCondLst>
                                    <p:cond delay="0"/>
                                  </p:stCondLst>
                                  <p:childTnLst>
                                    <p:set>
                                      <p:cBhvr>
                                        <p:cTn id="326" dur="1" fill="hold">
                                          <p:stCondLst>
                                            <p:cond delay="0"/>
                                          </p:stCondLst>
                                        </p:cTn>
                                        <p:tgtEl>
                                          <p:spTgt spid="59"/>
                                        </p:tgtEl>
                                        <p:attrNameLst>
                                          <p:attrName>style.visibility</p:attrName>
                                        </p:attrNameLst>
                                      </p:cBhvr>
                                      <p:to>
                                        <p:strVal val="visible"/>
                                      </p:to>
                                    </p:set>
                                    <p:animEffect transition="in" filter="wipe(up)">
                                      <p:cBhvr>
                                        <p:cTn id="327" dur="500"/>
                                        <p:tgtEl>
                                          <p:spTgt spid="59"/>
                                        </p:tgtEl>
                                      </p:cBhvr>
                                    </p:animEffect>
                                  </p:childTnLst>
                                </p:cTn>
                              </p:par>
                            </p:childTnLst>
                          </p:cTn>
                        </p:par>
                        <p:par>
                          <p:cTn id="328" fill="hold">
                            <p:stCondLst>
                              <p:cond delay="500"/>
                            </p:stCondLst>
                            <p:childTnLst>
                              <p:par>
                                <p:cTn id="329" presetID="22" presetClass="entr" presetSubtype="1" fill="hold" grpId="0" nodeType="afterEffect">
                                  <p:stCondLst>
                                    <p:cond delay="0"/>
                                  </p:stCondLst>
                                  <p:childTnLst>
                                    <p:set>
                                      <p:cBhvr>
                                        <p:cTn id="330" dur="1" fill="hold">
                                          <p:stCondLst>
                                            <p:cond delay="0"/>
                                          </p:stCondLst>
                                        </p:cTn>
                                        <p:tgtEl>
                                          <p:spTgt spid="55"/>
                                        </p:tgtEl>
                                        <p:attrNameLst>
                                          <p:attrName>style.visibility</p:attrName>
                                        </p:attrNameLst>
                                      </p:cBhvr>
                                      <p:to>
                                        <p:strVal val="visible"/>
                                      </p:to>
                                    </p:set>
                                    <p:animEffect transition="in" filter="wipe(up)">
                                      <p:cBhvr>
                                        <p:cTn id="331" dur="500"/>
                                        <p:tgtEl>
                                          <p:spTgt spid="55"/>
                                        </p:tgtEl>
                                      </p:cBhvr>
                                    </p:animEffect>
                                  </p:childTnLst>
                                </p:cTn>
                              </p:par>
                              <p:par>
                                <p:cTn id="332" presetID="22" presetClass="entr" presetSubtype="1" fill="hold" grpId="0" nodeType="withEffect">
                                  <p:stCondLst>
                                    <p:cond delay="0"/>
                                  </p:stCondLst>
                                  <p:childTnLst>
                                    <p:set>
                                      <p:cBhvr>
                                        <p:cTn id="333" dur="1" fill="hold">
                                          <p:stCondLst>
                                            <p:cond delay="0"/>
                                          </p:stCondLst>
                                        </p:cTn>
                                        <p:tgtEl>
                                          <p:spTgt spid="56"/>
                                        </p:tgtEl>
                                        <p:attrNameLst>
                                          <p:attrName>style.visibility</p:attrName>
                                        </p:attrNameLst>
                                      </p:cBhvr>
                                      <p:to>
                                        <p:strVal val="visible"/>
                                      </p:to>
                                    </p:set>
                                    <p:animEffect transition="in" filter="wipe(up)">
                                      <p:cBhvr>
                                        <p:cTn id="334" dur="500"/>
                                        <p:tgtEl>
                                          <p:spTgt spid="56"/>
                                        </p:tgtEl>
                                      </p:cBhvr>
                                    </p:animEffect>
                                  </p:childTnLst>
                                </p:cTn>
                              </p:par>
                              <p:par>
                                <p:cTn id="335" presetID="22" presetClass="entr" presetSubtype="1" fill="hold" grpId="0" nodeType="withEffect">
                                  <p:stCondLst>
                                    <p:cond delay="0"/>
                                  </p:stCondLst>
                                  <p:childTnLst>
                                    <p:set>
                                      <p:cBhvr>
                                        <p:cTn id="336" dur="1" fill="hold">
                                          <p:stCondLst>
                                            <p:cond delay="0"/>
                                          </p:stCondLst>
                                        </p:cTn>
                                        <p:tgtEl>
                                          <p:spTgt spid="57"/>
                                        </p:tgtEl>
                                        <p:attrNameLst>
                                          <p:attrName>style.visibility</p:attrName>
                                        </p:attrNameLst>
                                      </p:cBhvr>
                                      <p:to>
                                        <p:strVal val="visible"/>
                                      </p:to>
                                    </p:set>
                                    <p:animEffect transition="in" filter="wipe(up)">
                                      <p:cBhvr>
                                        <p:cTn id="33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4" grpId="0" animBg="1"/>
      <p:bldP spid="15" grpId="0" animBg="1"/>
      <p:bldP spid="16" grpId="0" animBg="1"/>
      <p:bldP spid="17" grpId="0" animBg="1"/>
      <p:bldP spid="18" grpId="0" animBg="1"/>
      <p:bldP spid="19"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7" grpId="0" animBg="1"/>
      <p:bldP spid="38" grpId="0" animBg="1"/>
      <p:bldP spid="39" grpId="0" animBg="1"/>
      <p:bldP spid="40" grpId="0" animBg="1"/>
      <p:bldP spid="41" grpId="0" animBg="1"/>
      <p:bldP spid="43" grpId="0" animBg="1"/>
      <p:bldP spid="44" grpId="0" animBg="1"/>
      <p:bldP spid="45" grpId="0" animBg="1"/>
      <p:bldP spid="51" grpId="0"/>
      <p:bldP spid="52" grpId="0"/>
      <p:bldP spid="53" grpId="0" animBg="1"/>
      <p:bldP spid="54" grpId="0" animBg="1"/>
      <p:bldP spid="55" grpId="0" animBg="1"/>
      <p:bldP spid="56" grpId="0" animBg="1"/>
      <p:bldP spid="57" grpId="0" animBg="1"/>
      <p:bldP spid="60" grpId="0"/>
      <p:bldP spid="61" grpId="0"/>
      <p:bldP spid="62" grpId="0"/>
      <p:bldP spid="63" grpId="0"/>
      <p:bldP spid="64" grpId="0"/>
      <p:bldP spid="65" grpId="0"/>
      <p:bldP spid="66" grpId="0"/>
      <p:bldP spid="67" grpId="0"/>
      <p:bldP spid="68" grpId="0" animBg="1"/>
      <p:bldP spid="69" grpId="0" animBg="1"/>
      <p:bldP spid="70" grpId="0"/>
      <p:bldP spid="71" grpId="0"/>
      <p:bldP spid="72" grpId="0" animBg="1"/>
      <p:bldP spid="73" grpId="0" animBg="1"/>
      <p:bldP spid="74" grpId="0"/>
      <p:bldP spid="75" grpId="0" animBg="1"/>
      <p:bldP spid="76" grpId="0" animBg="1"/>
      <p:bldP spid="77" grpId="0"/>
      <p:bldP spid="78" grpId="0"/>
      <p:bldP spid="79" grpId="0"/>
      <p:bldP spid="80" grpId="0"/>
      <p:bldP spid="81" grpId="0" animBg="1"/>
      <p:bldP spid="82" grpId="0" animBg="1"/>
      <p:bldP spid="83" grpId="0" animBg="1"/>
      <p:bldP spid="84" grpId="0" animBg="1"/>
      <p:bldP spid="85" grpId="0" animBg="1"/>
      <p:bldP spid="8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grpSp>
        <p:nvGrpSpPr>
          <p:cNvPr id="4" name="组合 3"/>
          <p:cNvGrpSpPr/>
          <p:nvPr/>
        </p:nvGrpSpPr>
        <p:grpSpPr>
          <a:xfrm>
            <a:off x="1497204" y="20598"/>
            <a:ext cx="6222081" cy="5121137"/>
            <a:chOff x="568035" y="-99391"/>
            <a:chExt cx="8066388" cy="10395079"/>
          </a:xfrm>
        </p:grpSpPr>
        <p:sp>
          <p:nvSpPr>
            <p:cNvPr id="5" name="矩形 4"/>
            <p:cNvSpPr/>
            <p:nvPr/>
          </p:nvSpPr>
          <p:spPr>
            <a:xfrm>
              <a:off x="4966517" y="5143242"/>
              <a:ext cx="3667906" cy="42455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sp>
          <p:nvSpPr>
            <p:cNvPr id="6" name="矩形 5"/>
            <p:cNvSpPr/>
            <p:nvPr/>
          </p:nvSpPr>
          <p:spPr>
            <a:xfrm>
              <a:off x="568035" y="5143242"/>
              <a:ext cx="3667906" cy="42455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sp>
          <p:nvSpPr>
            <p:cNvPr id="7" name="矩形 6"/>
            <p:cNvSpPr/>
            <p:nvPr/>
          </p:nvSpPr>
          <p:spPr>
            <a:xfrm>
              <a:off x="568035" y="1043445"/>
              <a:ext cx="2581803" cy="36096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sp>
          <p:nvSpPr>
            <p:cNvPr id="8" name="圆角矩形 7"/>
            <p:cNvSpPr/>
            <p:nvPr/>
          </p:nvSpPr>
          <p:spPr>
            <a:xfrm>
              <a:off x="2255042" y="-99391"/>
              <a:ext cx="4680513" cy="934068"/>
            </a:xfrm>
            <a:prstGeom prst="roundRect">
              <a:avLst>
                <a:gd name="adj" fmla="val 6812"/>
              </a:avLst>
            </a:prstGeom>
          </p:spPr>
          <p:style>
            <a:lnRef idx="1">
              <a:schemeClr val="dk1"/>
            </a:lnRef>
            <a:fillRef idx="2">
              <a:schemeClr val="dk1"/>
            </a:fillRef>
            <a:effectRef idx="1">
              <a:schemeClr val="dk1"/>
            </a:effectRef>
            <a:fontRef idx="minor">
              <a:schemeClr val="dk1"/>
            </a:fontRef>
          </p:style>
          <p:txBody>
            <a:bodyPr rtlCol="0" anchor="t" anchorCtr="0"/>
            <a:lstStyle/>
            <a:p>
              <a:pPr algn="ctr"/>
              <a:r>
                <a:rPr lang="en-US" altLang="zh-CN" sz="900" b="1" dirty="0"/>
                <a:t>DFS</a:t>
              </a:r>
              <a:endParaRPr lang="zh-CN" altLang="en-US" sz="900" b="1" dirty="0"/>
            </a:p>
          </p:txBody>
        </p:sp>
        <p:sp>
          <p:nvSpPr>
            <p:cNvPr id="9" name="矩形 8"/>
            <p:cNvSpPr/>
            <p:nvPr/>
          </p:nvSpPr>
          <p:spPr>
            <a:xfrm>
              <a:off x="2571147" y="292816"/>
              <a:ext cx="1245952" cy="4356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25" dirty="0"/>
                <a:t>Input Split 1</a:t>
              </a:r>
              <a:endParaRPr lang="zh-CN" altLang="en-US" sz="825" dirty="0"/>
            </a:p>
          </p:txBody>
        </p:sp>
        <p:sp>
          <p:nvSpPr>
            <p:cNvPr id="10" name="矩形 9"/>
            <p:cNvSpPr/>
            <p:nvPr/>
          </p:nvSpPr>
          <p:spPr>
            <a:xfrm>
              <a:off x="3972323" y="292816"/>
              <a:ext cx="1245952" cy="4356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US" altLang="zh-CN" sz="825" dirty="0">
                  <a:solidFill>
                    <a:prstClr val="black"/>
                  </a:solidFill>
                </a:rPr>
                <a:t>Input Split 2</a:t>
              </a:r>
              <a:endParaRPr lang="zh-CN" altLang="en-US" sz="825" dirty="0">
                <a:solidFill>
                  <a:prstClr val="black"/>
                </a:solidFill>
              </a:endParaRPr>
            </a:p>
          </p:txBody>
        </p:sp>
        <p:sp>
          <p:nvSpPr>
            <p:cNvPr id="11" name="矩形 10"/>
            <p:cNvSpPr/>
            <p:nvPr/>
          </p:nvSpPr>
          <p:spPr>
            <a:xfrm>
              <a:off x="5398897" y="292816"/>
              <a:ext cx="1245952" cy="4356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US" altLang="zh-CN" sz="825" dirty="0">
                  <a:solidFill>
                    <a:prstClr val="black"/>
                  </a:solidFill>
                </a:rPr>
                <a:t>Input Split 3</a:t>
              </a:r>
              <a:endParaRPr lang="zh-CN" altLang="en-US" sz="825" dirty="0">
                <a:solidFill>
                  <a:prstClr val="black"/>
                </a:solidFill>
              </a:endParaRPr>
            </a:p>
          </p:txBody>
        </p:sp>
        <p:sp>
          <p:nvSpPr>
            <p:cNvPr id="12" name="矩形 11"/>
            <p:cNvSpPr/>
            <p:nvPr/>
          </p:nvSpPr>
          <p:spPr>
            <a:xfrm>
              <a:off x="719572" y="1489437"/>
              <a:ext cx="2304253" cy="6120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a:t>
              </a:r>
              <a:endParaRPr lang="zh-CN" altLang="en-US" sz="900" dirty="0"/>
            </a:p>
          </p:txBody>
        </p:sp>
        <p:sp>
          <p:nvSpPr>
            <p:cNvPr id="13" name="矩形 12"/>
            <p:cNvSpPr/>
            <p:nvPr/>
          </p:nvSpPr>
          <p:spPr>
            <a:xfrm>
              <a:off x="719572" y="2604717"/>
              <a:ext cx="2304253" cy="183239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zh-CN" altLang="en-US" sz="900" dirty="0"/>
            </a:p>
          </p:txBody>
        </p:sp>
        <p:sp>
          <p:nvSpPr>
            <p:cNvPr id="14" name="圆角矩形 13"/>
            <p:cNvSpPr/>
            <p:nvPr/>
          </p:nvSpPr>
          <p:spPr>
            <a:xfrm>
              <a:off x="863587" y="2788701"/>
              <a:ext cx="2016224" cy="3878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map1-spill1.out</a:t>
              </a:r>
              <a:endParaRPr lang="zh-CN" altLang="en-US" sz="900" dirty="0"/>
            </a:p>
          </p:txBody>
        </p:sp>
        <p:sp>
          <p:nvSpPr>
            <p:cNvPr id="15" name="圆角矩形 14"/>
            <p:cNvSpPr/>
            <p:nvPr/>
          </p:nvSpPr>
          <p:spPr>
            <a:xfrm>
              <a:off x="863587" y="3283792"/>
              <a:ext cx="2016224" cy="3878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map1-spill2.out</a:t>
              </a:r>
              <a:endParaRPr lang="zh-CN" altLang="en-US" sz="900" dirty="0"/>
            </a:p>
          </p:txBody>
        </p:sp>
        <p:sp>
          <p:nvSpPr>
            <p:cNvPr id="16" name="圆角矩形 15"/>
            <p:cNvSpPr/>
            <p:nvPr/>
          </p:nvSpPr>
          <p:spPr>
            <a:xfrm>
              <a:off x="863587" y="3778883"/>
              <a:ext cx="2016224" cy="3878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map1-spill3.out</a:t>
              </a:r>
              <a:endParaRPr lang="zh-CN" altLang="en-US" sz="900" dirty="0"/>
            </a:p>
          </p:txBody>
        </p:sp>
        <p:cxnSp>
          <p:nvCxnSpPr>
            <p:cNvPr id="17" name="直接箭头连接符 16"/>
            <p:cNvCxnSpPr>
              <a:stCxn id="9" idx="2"/>
              <a:endCxn id="12" idx="0"/>
            </p:cNvCxnSpPr>
            <p:nvPr/>
          </p:nvCxnSpPr>
          <p:spPr>
            <a:xfrm flipH="1">
              <a:off x="1871698" y="728464"/>
              <a:ext cx="1322425" cy="76097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8" name="矩形 17"/>
            <p:cNvSpPr/>
            <p:nvPr/>
          </p:nvSpPr>
          <p:spPr>
            <a:xfrm>
              <a:off x="3293854" y="1043444"/>
              <a:ext cx="2581803" cy="36096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sp>
          <p:nvSpPr>
            <p:cNvPr id="19" name="矩形 18"/>
            <p:cNvSpPr/>
            <p:nvPr/>
          </p:nvSpPr>
          <p:spPr>
            <a:xfrm>
              <a:off x="3445391" y="1489437"/>
              <a:ext cx="2304253" cy="6120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a:t>
              </a:r>
              <a:endParaRPr lang="zh-CN" altLang="en-US" sz="900" dirty="0"/>
            </a:p>
          </p:txBody>
        </p:sp>
        <p:sp>
          <p:nvSpPr>
            <p:cNvPr id="20" name="矩形 19"/>
            <p:cNvSpPr/>
            <p:nvPr/>
          </p:nvSpPr>
          <p:spPr>
            <a:xfrm>
              <a:off x="3445391" y="2604717"/>
              <a:ext cx="2304253" cy="183239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zh-CN" altLang="en-US" sz="900" dirty="0"/>
            </a:p>
          </p:txBody>
        </p:sp>
        <p:sp>
          <p:nvSpPr>
            <p:cNvPr id="21" name="圆角矩形 20"/>
            <p:cNvSpPr/>
            <p:nvPr/>
          </p:nvSpPr>
          <p:spPr>
            <a:xfrm>
              <a:off x="3589406" y="2788701"/>
              <a:ext cx="2016224" cy="3878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map2-spill1.out</a:t>
              </a:r>
              <a:endParaRPr lang="zh-CN" altLang="en-US" sz="900" dirty="0"/>
            </a:p>
          </p:txBody>
        </p:sp>
        <p:sp>
          <p:nvSpPr>
            <p:cNvPr id="22" name="圆角矩形 21"/>
            <p:cNvSpPr/>
            <p:nvPr/>
          </p:nvSpPr>
          <p:spPr>
            <a:xfrm>
              <a:off x="3589406" y="3283792"/>
              <a:ext cx="2016224" cy="3878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map2-spill2.out</a:t>
              </a:r>
              <a:endParaRPr lang="zh-CN" altLang="en-US" sz="900" dirty="0"/>
            </a:p>
          </p:txBody>
        </p:sp>
        <p:sp>
          <p:nvSpPr>
            <p:cNvPr id="23" name="圆角矩形 22"/>
            <p:cNvSpPr/>
            <p:nvPr/>
          </p:nvSpPr>
          <p:spPr>
            <a:xfrm>
              <a:off x="3589406" y="3778883"/>
              <a:ext cx="2016224" cy="3878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map2-spill3.out</a:t>
              </a:r>
              <a:endParaRPr lang="zh-CN" altLang="en-US" sz="900" dirty="0"/>
            </a:p>
          </p:txBody>
        </p:sp>
        <p:sp>
          <p:nvSpPr>
            <p:cNvPr id="24" name="矩形 23"/>
            <p:cNvSpPr/>
            <p:nvPr/>
          </p:nvSpPr>
          <p:spPr>
            <a:xfrm>
              <a:off x="6030155" y="1043444"/>
              <a:ext cx="2581803" cy="36096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p>
          </p:txBody>
        </p:sp>
        <p:sp>
          <p:nvSpPr>
            <p:cNvPr id="25" name="矩形 24"/>
            <p:cNvSpPr/>
            <p:nvPr/>
          </p:nvSpPr>
          <p:spPr>
            <a:xfrm>
              <a:off x="6181692" y="1489437"/>
              <a:ext cx="2304253" cy="6120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a:t>
              </a:r>
              <a:endParaRPr lang="zh-CN" altLang="en-US" sz="900" dirty="0"/>
            </a:p>
          </p:txBody>
        </p:sp>
        <p:sp>
          <p:nvSpPr>
            <p:cNvPr id="26" name="矩形 25"/>
            <p:cNvSpPr/>
            <p:nvPr/>
          </p:nvSpPr>
          <p:spPr>
            <a:xfrm>
              <a:off x="6181692" y="2604717"/>
              <a:ext cx="2304253" cy="183239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zh-CN" altLang="en-US" sz="900" dirty="0"/>
            </a:p>
          </p:txBody>
        </p:sp>
        <p:sp>
          <p:nvSpPr>
            <p:cNvPr id="27" name="圆角矩形 26"/>
            <p:cNvSpPr/>
            <p:nvPr/>
          </p:nvSpPr>
          <p:spPr>
            <a:xfrm>
              <a:off x="6325706" y="2788701"/>
              <a:ext cx="2016224" cy="3878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map3-spill1.out</a:t>
              </a:r>
              <a:endParaRPr lang="zh-CN" altLang="en-US" sz="900" dirty="0"/>
            </a:p>
          </p:txBody>
        </p:sp>
        <p:sp>
          <p:nvSpPr>
            <p:cNvPr id="28" name="圆角矩形 27"/>
            <p:cNvSpPr/>
            <p:nvPr/>
          </p:nvSpPr>
          <p:spPr>
            <a:xfrm>
              <a:off x="6325706" y="3283792"/>
              <a:ext cx="2016224" cy="3878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map3-spill2.out</a:t>
              </a:r>
              <a:endParaRPr lang="zh-CN" altLang="en-US" sz="900" dirty="0"/>
            </a:p>
          </p:txBody>
        </p:sp>
        <p:sp>
          <p:nvSpPr>
            <p:cNvPr id="29" name="圆角矩形 28"/>
            <p:cNvSpPr/>
            <p:nvPr/>
          </p:nvSpPr>
          <p:spPr>
            <a:xfrm>
              <a:off x="6325706" y="3778883"/>
              <a:ext cx="2016224" cy="3878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a:t>map3-spill3.out</a:t>
              </a:r>
              <a:endParaRPr lang="zh-CN" altLang="en-US" sz="900" dirty="0"/>
            </a:p>
          </p:txBody>
        </p:sp>
        <p:cxnSp>
          <p:nvCxnSpPr>
            <p:cNvPr id="30" name="直接箭头连接符 29"/>
            <p:cNvCxnSpPr>
              <a:stCxn id="10" idx="2"/>
              <a:endCxn id="19" idx="0"/>
            </p:cNvCxnSpPr>
            <p:nvPr/>
          </p:nvCxnSpPr>
          <p:spPr>
            <a:xfrm>
              <a:off x="4595298" y="728464"/>
              <a:ext cx="2219" cy="76097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1" name="直接箭头连接符 30"/>
            <p:cNvCxnSpPr>
              <a:stCxn id="11" idx="2"/>
              <a:endCxn id="25" idx="0"/>
            </p:cNvCxnSpPr>
            <p:nvPr/>
          </p:nvCxnSpPr>
          <p:spPr>
            <a:xfrm>
              <a:off x="6021874" y="728464"/>
              <a:ext cx="1311943" cy="76097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32" name="矩形 31"/>
            <p:cNvSpPr/>
            <p:nvPr/>
          </p:nvSpPr>
          <p:spPr>
            <a:xfrm>
              <a:off x="719572" y="5471152"/>
              <a:ext cx="3407676" cy="1832396"/>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endParaRPr lang="zh-CN" altLang="en-US" sz="900" dirty="0"/>
            </a:p>
          </p:txBody>
        </p:sp>
        <p:sp>
          <p:nvSpPr>
            <p:cNvPr id="33" name="矩形 32"/>
            <p:cNvSpPr/>
            <p:nvPr/>
          </p:nvSpPr>
          <p:spPr>
            <a:xfrm>
              <a:off x="5063349" y="5471152"/>
              <a:ext cx="3412112" cy="1832396"/>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endParaRPr lang="zh-CN" altLang="en-US" sz="900" dirty="0"/>
            </a:p>
          </p:txBody>
        </p:sp>
        <p:sp>
          <p:nvSpPr>
            <p:cNvPr id="34" name="TextBox 83"/>
            <p:cNvSpPr txBox="1"/>
            <p:nvPr/>
          </p:nvSpPr>
          <p:spPr>
            <a:xfrm>
              <a:off x="4167753" y="4759743"/>
              <a:ext cx="679973" cy="468552"/>
            </a:xfrm>
            <a:prstGeom prst="rect">
              <a:avLst/>
            </a:prstGeom>
            <a:noFill/>
          </p:spPr>
          <p:txBody>
            <a:bodyPr wrap="none" rtlCol="0">
              <a:spAutoFit/>
            </a:bodyPr>
            <a:lstStyle/>
            <a:p>
              <a:r>
                <a:rPr lang="en-US" altLang="zh-CN" sz="900" b="1" dirty="0"/>
                <a:t>Shuffle</a:t>
              </a:r>
              <a:endParaRPr lang="zh-CN" altLang="en-US" sz="900" b="1" dirty="0"/>
            </a:p>
          </p:txBody>
        </p:sp>
        <p:sp>
          <p:nvSpPr>
            <p:cNvPr id="35" name="TextBox 84"/>
            <p:cNvSpPr txBox="1"/>
            <p:nvPr/>
          </p:nvSpPr>
          <p:spPr>
            <a:xfrm>
              <a:off x="4235943" y="6108481"/>
              <a:ext cx="580220" cy="562263"/>
            </a:xfrm>
            <a:prstGeom prst="rect">
              <a:avLst/>
            </a:prstGeom>
            <a:noFill/>
          </p:spPr>
          <p:txBody>
            <a:bodyPr wrap="none" rtlCol="0">
              <a:spAutoFit/>
            </a:bodyPr>
            <a:lstStyle/>
            <a:p>
              <a:r>
                <a:rPr lang="en-US" altLang="zh-CN" sz="1200" b="1" dirty="0"/>
                <a:t>Sort</a:t>
              </a:r>
              <a:endParaRPr lang="zh-CN" altLang="en-US" sz="1200" b="1" dirty="0"/>
            </a:p>
          </p:txBody>
        </p:sp>
        <p:sp>
          <p:nvSpPr>
            <p:cNvPr id="36" name="矩形 35"/>
            <p:cNvSpPr/>
            <p:nvPr/>
          </p:nvSpPr>
          <p:spPr>
            <a:xfrm>
              <a:off x="1697205" y="7303547"/>
              <a:ext cx="1425124" cy="15688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900" dirty="0"/>
                <a:t>Reduce</a:t>
              </a:r>
              <a:endParaRPr lang="zh-CN" altLang="en-US" sz="900" dirty="0"/>
            </a:p>
          </p:txBody>
        </p:sp>
        <p:sp>
          <p:nvSpPr>
            <p:cNvPr id="37" name="矩形 36"/>
            <p:cNvSpPr/>
            <p:nvPr/>
          </p:nvSpPr>
          <p:spPr>
            <a:xfrm>
              <a:off x="6277705" y="7303547"/>
              <a:ext cx="1425124" cy="15688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900" dirty="0"/>
                <a:t>Reduce</a:t>
              </a:r>
              <a:endParaRPr lang="zh-CN" altLang="en-US" sz="900" dirty="0"/>
            </a:p>
          </p:txBody>
        </p:sp>
        <p:sp>
          <p:nvSpPr>
            <p:cNvPr id="38" name="圆角矩形 37"/>
            <p:cNvSpPr/>
            <p:nvPr/>
          </p:nvSpPr>
          <p:spPr>
            <a:xfrm>
              <a:off x="2255042" y="9431592"/>
              <a:ext cx="4680513" cy="864096"/>
            </a:xfrm>
            <a:prstGeom prst="roundRect">
              <a:avLst>
                <a:gd name="adj" fmla="val 6812"/>
              </a:avLst>
            </a:prstGeom>
          </p:spPr>
          <p:style>
            <a:lnRef idx="1">
              <a:schemeClr val="dk1"/>
            </a:lnRef>
            <a:fillRef idx="2">
              <a:schemeClr val="dk1"/>
            </a:fillRef>
            <a:effectRef idx="1">
              <a:schemeClr val="dk1"/>
            </a:effectRef>
            <a:fontRef idx="minor">
              <a:schemeClr val="dk1"/>
            </a:fontRef>
          </p:style>
          <p:txBody>
            <a:bodyPr rtlCol="0" anchor="t" anchorCtr="0"/>
            <a:lstStyle/>
            <a:p>
              <a:pPr algn="ctr"/>
              <a:r>
                <a:rPr lang="en-US" altLang="zh-CN" sz="900" b="1" dirty="0"/>
                <a:t>DFS</a:t>
              </a:r>
              <a:endParaRPr lang="zh-CN" altLang="en-US" sz="900" b="1" dirty="0"/>
            </a:p>
          </p:txBody>
        </p:sp>
        <p:sp>
          <p:nvSpPr>
            <p:cNvPr id="39" name="矩形 38"/>
            <p:cNvSpPr/>
            <p:nvPr/>
          </p:nvSpPr>
          <p:spPr>
            <a:xfrm>
              <a:off x="4721826" y="9773629"/>
              <a:ext cx="1529383" cy="3960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US" altLang="zh-CN" sz="900" dirty="0">
                  <a:solidFill>
                    <a:prstClr val="black"/>
                  </a:solidFill>
                </a:rPr>
                <a:t>Output Part 2</a:t>
              </a:r>
              <a:endParaRPr lang="zh-CN" altLang="en-US" sz="900" dirty="0">
                <a:solidFill>
                  <a:prstClr val="black"/>
                </a:solidFill>
              </a:endParaRPr>
            </a:p>
          </p:txBody>
        </p:sp>
        <p:sp>
          <p:nvSpPr>
            <p:cNvPr id="40" name="矩形 39"/>
            <p:cNvSpPr/>
            <p:nvPr/>
          </p:nvSpPr>
          <p:spPr>
            <a:xfrm>
              <a:off x="2974961" y="9773629"/>
              <a:ext cx="1529383" cy="3960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US" altLang="zh-CN" sz="900" dirty="0">
                  <a:solidFill>
                    <a:prstClr val="black"/>
                  </a:solidFill>
                </a:rPr>
                <a:t>Output Part 1</a:t>
              </a:r>
              <a:endParaRPr lang="zh-CN" altLang="en-US" sz="900" dirty="0">
                <a:solidFill>
                  <a:prstClr val="black"/>
                </a:solidFill>
              </a:endParaRPr>
            </a:p>
          </p:txBody>
        </p:sp>
        <p:cxnSp>
          <p:nvCxnSpPr>
            <p:cNvPr id="41" name="直接箭头连接符 40"/>
            <p:cNvCxnSpPr>
              <a:stCxn id="36" idx="2"/>
              <a:endCxn id="40" idx="0"/>
            </p:cNvCxnSpPr>
            <p:nvPr/>
          </p:nvCxnSpPr>
          <p:spPr>
            <a:xfrm>
              <a:off x="2409767" y="8872445"/>
              <a:ext cx="1329886" cy="90118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42" name="直接箭头连接符 41"/>
            <p:cNvCxnSpPr>
              <a:stCxn id="37" idx="2"/>
              <a:endCxn id="39" idx="0"/>
            </p:cNvCxnSpPr>
            <p:nvPr/>
          </p:nvCxnSpPr>
          <p:spPr>
            <a:xfrm flipH="1">
              <a:off x="5486518" y="8872445"/>
              <a:ext cx="1503748" cy="90118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43" name="TextBox 104"/>
            <p:cNvSpPr txBox="1"/>
            <p:nvPr/>
          </p:nvSpPr>
          <p:spPr>
            <a:xfrm>
              <a:off x="1705085" y="692696"/>
              <a:ext cx="655035" cy="749684"/>
            </a:xfrm>
            <a:prstGeom prst="rect">
              <a:avLst/>
            </a:prstGeom>
            <a:noFill/>
          </p:spPr>
          <p:txBody>
            <a:bodyPr wrap="none" rtlCol="0">
              <a:spAutoFit/>
            </a:bodyPr>
            <a:lstStyle/>
            <a:p>
              <a:pPr algn="ctr"/>
              <a:r>
                <a:rPr lang="en-US" altLang="zh-CN" sz="900" dirty="0"/>
                <a:t>Input</a:t>
              </a:r>
            </a:p>
            <a:p>
              <a:pPr algn="ctr"/>
              <a:r>
                <a:rPr lang="en-US" altLang="zh-CN" sz="900" dirty="0"/>
                <a:t>(k1,v1)</a:t>
              </a:r>
              <a:endParaRPr lang="zh-CN" altLang="en-US" sz="900" dirty="0"/>
            </a:p>
          </p:txBody>
        </p:sp>
        <p:sp>
          <p:nvSpPr>
            <p:cNvPr id="44" name="TextBox 105"/>
            <p:cNvSpPr txBox="1"/>
            <p:nvPr/>
          </p:nvSpPr>
          <p:spPr>
            <a:xfrm>
              <a:off x="621360" y="2024487"/>
              <a:ext cx="833757" cy="749684"/>
            </a:xfrm>
            <a:prstGeom prst="rect">
              <a:avLst/>
            </a:prstGeom>
            <a:noFill/>
          </p:spPr>
          <p:txBody>
            <a:bodyPr wrap="none" rtlCol="0">
              <a:spAutoFit/>
            </a:bodyPr>
            <a:lstStyle/>
            <a:p>
              <a:pPr algn="ctr"/>
              <a:r>
                <a:rPr lang="en-US" altLang="zh-CN" sz="900" dirty="0"/>
                <a:t>Output</a:t>
              </a:r>
            </a:p>
            <a:p>
              <a:pPr algn="ctr"/>
              <a:r>
                <a:rPr lang="en-US" altLang="zh-CN" sz="900" dirty="0"/>
                <a:t>list(k2,v2)</a:t>
              </a:r>
              <a:endParaRPr lang="zh-CN" altLang="en-US" sz="900" dirty="0"/>
            </a:p>
          </p:txBody>
        </p:sp>
        <p:sp>
          <p:nvSpPr>
            <p:cNvPr id="45" name="TextBox 106"/>
            <p:cNvSpPr txBox="1"/>
            <p:nvPr/>
          </p:nvSpPr>
          <p:spPr>
            <a:xfrm>
              <a:off x="758971" y="7332350"/>
              <a:ext cx="835834" cy="679661"/>
            </a:xfrm>
            <a:prstGeom prst="rect">
              <a:avLst/>
            </a:prstGeom>
            <a:noFill/>
          </p:spPr>
          <p:txBody>
            <a:bodyPr wrap="none" rtlCol="0">
              <a:spAutoFit/>
            </a:bodyPr>
            <a:lstStyle/>
            <a:p>
              <a:pPr algn="ctr"/>
              <a:r>
                <a:rPr lang="en-US" altLang="zh-CN" sz="788" dirty="0"/>
                <a:t>Input</a:t>
              </a:r>
            </a:p>
            <a:p>
              <a:pPr algn="ctr"/>
              <a:r>
                <a:rPr lang="en-US" altLang="zh-CN" sz="788" dirty="0"/>
                <a:t>(k2,list(v2))</a:t>
              </a:r>
              <a:endParaRPr lang="zh-CN" altLang="en-US" sz="788" dirty="0"/>
            </a:p>
          </p:txBody>
        </p:sp>
        <p:sp>
          <p:nvSpPr>
            <p:cNvPr id="46" name="TextBox 107"/>
            <p:cNvSpPr txBox="1"/>
            <p:nvPr/>
          </p:nvSpPr>
          <p:spPr>
            <a:xfrm>
              <a:off x="1192761" y="8908373"/>
              <a:ext cx="756864" cy="679661"/>
            </a:xfrm>
            <a:prstGeom prst="rect">
              <a:avLst/>
            </a:prstGeom>
            <a:noFill/>
          </p:spPr>
          <p:txBody>
            <a:bodyPr wrap="none" rtlCol="0">
              <a:spAutoFit/>
            </a:bodyPr>
            <a:lstStyle/>
            <a:p>
              <a:pPr algn="ctr"/>
              <a:r>
                <a:rPr lang="en-US" altLang="zh-CN" sz="788" dirty="0"/>
                <a:t>Output</a:t>
              </a:r>
            </a:p>
            <a:p>
              <a:pPr algn="ctr"/>
              <a:r>
                <a:rPr lang="en-US" altLang="zh-CN" sz="788" dirty="0"/>
                <a:t>list(k3,v3)</a:t>
              </a:r>
              <a:endParaRPr lang="zh-CN" altLang="en-US" sz="788" dirty="0"/>
            </a:p>
          </p:txBody>
        </p:sp>
        <p:sp>
          <p:nvSpPr>
            <p:cNvPr id="47" name="TextBox 108"/>
            <p:cNvSpPr txBox="1"/>
            <p:nvPr/>
          </p:nvSpPr>
          <p:spPr>
            <a:xfrm>
              <a:off x="4025316" y="7855571"/>
              <a:ext cx="847472" cy="562263"/>
            </a:xfrm>
            <a:prstGeom prst="rect">
              <a:avLst/>
            </a:prstGeom>
            <a:noFill/>
          </p:spPr>
          <p:txBody>
            <a:bodyPr wrap="none" rtlCol="0">
              <a:spAutoFit/>
            </a:bodyPr>
            <a:lstStyle/>
            <a:p>
              <a:r>
                <a:rPr lang="en-US" altLang="zh-CN" sz="1200" b="1" dirty="0"/>
                <a:t>Reduce</a:t>
              </a:r>
              <a:endParaRPr lang="zh-CN" altLang="en-US" sz="1200" b="1" dirty="0"/>
            </a:p>
          </p:txBody>
        </p:sp>
        <p:sp>
          <p:nvSpPr>
            <p:cNvPr id="48" name="TextBox 109"/>
            <p:cNvSpPr txBox="1"/>
            <p:nvPr/>
          </p:nvSpPr>
          <p:spPr>
            <a:xfrm>
              <a:off x="577272" y="1043442"/>
              <a:ext cx="844146" cy="468552"/>
            </a:xfrm>
            <a:prstGeom prst="rect">
              <a:avLst/>
            </a:prstGeom>
            <a:noFill/>
          </p:spPr>
          <p:txBody>
            <a:bodyPr wrap="none" rtlCol="0">
              <a:spAutoFit/>
            </a:bodyPr>
            <a:lstStyle/>
            <a:p>
              <a:r>
                <a:rPr lang="en-US" altLang="zh-CN" sz="900" b="1" dirty="0"/>
                <a:t>Mapper 1</a:t>
              </a:r>
              <a:endParaRPr lang="zh-CN" altLang="en-US" sz="900" b="1" dirty="0"/>
            </a:p>
          </p:txBody>
        </p:sp>
        <p:sp>
          <p:nvSpPr>
            <p:cNvPr id="49" name="TextBox 110"/>
            <p:cNvSpPr txBox="1"/>
            <p:nvPr/>
          </p:nvSpPr>
          <p:spPr>
            <a:xfrm>
              <a:off x="3320420" y="1043442"/>
              <a:ext cx="844146" cy="468552"/>
            </a:xfrm>
            <a:prstGeom prst="rect">
              <a:avLst/>
            </a:prstGeom>
            <a:noFill/>
          </p:spPr>
          <p:txBody>
            <a:bodyPr wrap="none" rtlCol="0">
              <a:spAutoFit/>
            </a:bodyPr>
            <a:lstStyle/>
            <a:p>
              <a:r>
                <a:rPr lang="en-US" altLang="zh-CN" sz="900" b="1" dirty="0"/>
                <a:t>Mapper 2</a:t>
              </a:r>
              <a:endParaRPr lang="zh-CN" altLang="en-US" sz="900" b="1" dirty="0"/>
            </a:p>
          </p:txBody>
        </p:sp>
        <p:sp>
          <p:nvSpPr>
            <p:cNvPr id="50" name="TextBox 111"/>
            <p:cNvSpPr txBox="1"/>
            <p:nvPr/>
          </p:nvSpPr>
          <p:spPr>
            <a:xfrm>
              <a:off x="7435350" y="1043442"/>
              <a:ext cx="844146" cy="468552"/>
            </a:xfrm>
            <a:prstGeom prst="rect">
              <a:avLst/>
            </a:prstGeom>
            <a:noFill/>
          </p:spPr>
          <p:txBody>
            <a:bodyPr wrap="none" rtlCol="0">
              <a:spAutoFit/>
            </a:bodyPr>
            <a:lstStyle/>
            <a:p>
              <a:r>
                <a:rPr lang="en-US" altLang="zh-CN" sz="900" b="1" dirty="0"/>
                <a:t>Mapper 3</a:t>
              </a:r>
              <a:endParaRPr lang="zh-CN" altLang="en-US" sz="900" b="1" dirty="0"/>
            </a:p>
          </p:txBody>
        </p:sp>
        <p:sp>
          <p:nvSpPr>
            <p:cNvPr id="51" name="下箭头 50"/>
            <p:cNvSpPr/>
            <p:nvPr/>
          </p:nvSpPr>
          <p:spPr>
            <a:xfrm>
              <a:off x="1619671" y="1992738"/>
              <a:ext cx="364042" cy="709832"/>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900"/>
            </a:p>
          </p:txBody>
        </p:sp>
        <p:sp>
          <p:nvSpPr>
            <p:cNvPr id="52" name="TextBox 120"/>
            <p:cNvSpPr txBox="1"/>
            <p:nvPr/>
          </p:nvSpPr>
          <p:spPr>
            <a:xfrm>
              <a:off x="3074710" y="8913269"/>
              <a:ext cx="860772" cy="468552"/>
            </a:xfrm>
            <a:prstGeom prst="rect">
              <a:avLst/>
            </a:prstGeom>
            <a:noFill/>
          </p:spPr>
          <p:txBody>
            <a:bodyPr wrap="none" rtlCol="0">
              <a:spAutoFit/>
            </a:bodyPr>
            <a:lstStyle/>
            <a:p>
              <a:r>
                <a:rPr lang="en-US" altLang="zh-CN" sz="900" b="1" dirty="0"/>
                <a:t>Reducer 1</a:t>
              </a:r>
              <a:endParaRPr lang="zh-CN" altLang="en-US" sz="900" b="1" dirty="0"/>
            </a:p>
          </p:txBody>
        </p:sp>
        <p:sp>
          <p:nvSpPr>
            <p:cNvPr id="53" name="TextBox 121"/>
            <p:cNvSpPr txBox="1"/>
            <p:nvPr/>
          </p:nvSpPr>
          <p:spPr>
            <a:xfrm>
              <a:off x="5012339" y="8913269"/>
              <a:ext cx="860772" cy="468552"/>
            </a:xfrm>
            <a:prstGeom prst="rect">
              <a:avLst/>
            </a:prstGeom>
            <a:noFill/>
          </p:spPr>
          <p:txBody>
            <a:bodyPr wrap="none" rtlCol="0">
              <a:spAutoFit/>
            </a:bodyPr>
            <a:lstStyle/>
            <a:p>
              <a:r>
                <a:rPr lang="en-US" altLang="zh-CN" sz="900" b="1" dirty="0"/>
                <a:t>Reducer 2</a:t>
              </a:r>
              <a:endParaRPr lang="zh-CN" altLang="en-US" sz="900" b="1" dirty="0"/>
            </a:p>
          </p:txBody>
        </p:sp>
        <p:sp>
          <p:nvSpPr>
            <p:cNvPr id="54" name="下箭头 53"/>
            <p:cNvSpPr/>
            <p:nvPr/>
          </p:nvSpPr>
          <p:spPr>
            <a:xfrm>
              <a:off x="4447560" y="1992738"/>
              <a:ext cx="364042" cy="709832"/>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900"/>
            </a:p>
          </p:txBody>
        </p:sp>
        <p:sp>
          <p:nvSpPr>
            <p:cNvPr id="55" name="下箭头 54"/>
            <p:cNvSpPr/>
            <p:nvPr/>
          </p:nvSpPr>
          <p:spPr>
            <a:xfrm>
              <a:off x="7121562" y="1992738"/>
              <a:ext cx="364042" cy="709832"/>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900"/>
            </a:p>
          </p:txBody>
        </p:sp>
        <p:sp>
          <p:nvSpPr>
            <p:cNvPr id="56" name="TextBox 55"/>
            <p:cNvSpPr txBox="1"/>
            <p:nvPr/>
          </p:nvSpPr>
          <p:spPr>
            <a:xfrm>
              <a:off x="1979708" y="2176396"/>
              <a:ext cx="3803438" cy="468552"/>
            </a:xfrm>
            <a:prstGeom prst="rect">
              <a:avLst/>
            </a:prstGeom>
            <a:noFill/>
          </p:spPr>
          <p:txBody>
            <a:bodyPr wrap="none" rtlCol="0">
              <a:spAutoFit/>
            </a:bodyPr>
            <a:lstStyle/>
            <a:p>
              <a:r>
                <a:rPr lang="en-US" altLang="zh-CN" sz="900" dirty="0"/>
                <a:t>Collect output, spill to disk when buffer verges to overflow</a:t>
              </a:r>
              <a:endParaRPr lang="zh-CN" altLang="en-US" sz="900" dirty="0"/>
            </a:p>
          </p:txBody>
        </p:sp>
        <p:sp>
          <p:nvSpPr>
            <p:cNvPr id="57" name="圆角矩形 56"/>
            <p:cNvSpPr/>
            <p:nvPr/>
          </p:nvSpPr>
          <p:spPr>
            <a:xfrm>
              <a:off x="799118" y="5549099"/>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88" dirty="0"/>
                <a:t>map1-spill1.out</a:t>
              </a:r>
            </a:p>
            <a:p>
              <a:pPr algn="ctr"/>
              <a:r>
                <a:rPr lang="en-US" altLang="zh-CN" sz="788" dirty="0"/>
                <a:t>part1</a:t>
              </a:r>
              <a:endParaRPr lang="zh-CN" altLang="en-US" sz="788" dirty="0"/>
            </a:p>
          </p:txBody>
        </p:sp>
        <p:sp>
          <p:nvSpPr>
            <p:cNvPr id="58" name="圆角矩形 57"/>
            <p:cNvSpPr/>
            <p:nvPr/>
          </p:nvSpPr>
          <p:spPr>
            <a:xfrm>
              <a:off x="799118" y="6123469"/>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88" dirty="0"/>
                <a:t>map1-spill2.out</a:t>
              </a:r>
            </a:p>
            <a:p>
              <a:pPr algn="ctr"/>
              <a:r>
                <a:rPr lang="en-US" altLang="zh-CN" sz="788" dirty="0"/>
                <a:t>part1</a:t>
              </a:r>
              <a:endParaRPr lang="zh-CN" altLang="en-US" sz="788" dirty="0"/>
            </a:p>
          </p:txBody>
        </p:sp>
        <p:sp>
          <p:nvSpPr>
            <p:cNvPr id="59" name="圆角矩形 58"/>
            <p:cNvSpPr/>
            <p:nvPr/>
          </p:nvSpPr>
          <p:spPr>
            <a:xfrm>
              <a:off x="799118" y="6697839"/>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88" dirty="0"/>
                <a:t>map1-spill2.out</a:t>
              </a:r>
            </a:p>
            <a:p>
              <a:pPr algn="ctr"/>
              <a:r>
                <a:rPr lang="en-US" altLang="zh-CN" sz="788" dirty="0"/>
                <a:t>part1</a:t>
              </a:r>
              <a:endParaRPr lang="zh-CN" altLang="en-US" sz="788" dirty="0"/>
            </a:p>
          </p:txBody>
        </p:sp>
        <p:sp>
          <p:nvSpPr>
            <p:cNvPr id="60" name="圆角矩形 59"/>
            <p:cNvSpPr/>
            <p:nvPr/>
          </p:nvSpPr>
          <p:spPr>
            <a:xfrm>
              <a:off x="2611612" y="5549099"/>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88" dirty="0"/>
                <a:t>map3-spill1.out</a:t>
              </a:r>
            </a:p>
            <a:p>
              <a:pPr algn="ctr"/>
              <a:r>
                <a:rPr lang="en-US" altLang="zh-CN" sz="788" dirty="0"/>
                <a:t>part1</a:t>
              </a:r>
              <a:endParaRPr lang="zh-CN" altLang="en-US" sz="788" dirty="0"/>
            </a:p>
          </p:txBody>
        </p:sp>
        <p:sp>
          <p:nvSpPr>
            <p:cNvPr id="61" name="圆角矩形 60"/>
            <p:cNvSpPr/>
            <p:nvPr/>
          </p:nvSpPr>
          <p:spPr>
            <a:xfrm>
              <a:off x="2611612" y="6123469"/>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88" dirty="0"/>
                <a:t>map3-spill2.out</a:t>
              </a:r>
            </a:p>
            <a:p>
              <a:pPr algn="ctr"/>
              <a:r>
                <a:rPr lang="en-US" altLang="zh-CN" sz="788" dirty="0"/>
                <a:t>part1</a:t>
              </a:r>
              <a:endParaRPr lang="zh-CN" altLang="en-US" sz="788" dirty="0"/>
            </a:p>
          </p:txBody>
        </p:sp>
        <p:sp>
          <p:nvSpPr>
            <p:cNvPr id="62" name="圆角矩形 61"/>
            <p:cNvSpPr/>
            <p:nvPr/>
          </p:nvSpPr>
          <p:spPr>
            <a:xfrm>
              <a:off x="2611612" y="6697839"/>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88" dirty="0"/>
                <a:t>map3-spill3.out</a:t>
              </a:r>
            </a:p>
            <a:p>
              <a:pPr algn="ctr"/>
              <a:r>
                <a:rPr lang="en-US" altLang="zh-CN" sz="788" dirty="0"/>
                <a:t>part1</a:t>
              </a:r>
              <a:endParaRPr lang="zh-CN" altLang="en-US" sz="788" dirty="0"/>
            </a:p>
          </p:txBody>
        </p:sp>
        <p:sp>
          <p:nvSpPr>
            <p:cNvPr id="63" name="TextBox 1"/>
            <p:cNvSpPr txBox="1"/>
            <p:nvPr/>
          </p:nvSpPr>
          <p:spPr>
            <a:xfrm>
              <a:off x="2167268" y="5459743"/>
              <a:ext cx="411891" cy="1593078"/>
            </a:xfrm>
            <a:prstGeom prst="rect">
              <a:avLst/>
            </a:prstGeom>
            <a:noFill/>
          </p:spPr>
          <p:txBody>
            <a:bodyPr wrap="none" rtlCol="0">
              <a:spAutoFit/>
            </a:bodyPr>
            <a:lstStyle/>
            <a:p>
              <a:r>
                <a:rPr lang="en-US" altLang="zh-CN" sz="1500" dirty="0"/>
                <a:t>…</a:t>
              </a:r>
            </a:p>
            <a:p>
              <a:r>
                <a:rPr lang="en-US" altLang="zh-CN" sz="1500" dirty="0"/>
                <a:t>…</a:t>
              </a:r>
              <a:endParaRPr lang="zh-CN" altLang="en-US" sz="1500" dirty="0"/>
            </a:p>
            <a:p>
              <a:r>
                <a:rPr lang="en-US" altLang="zh-CN" sz="1500" dirty="0"/>
                <a:t>…</a:t>
              </a:r>
              <a:endParaRPr lang="zh-CN" altLang="en-US" sz="1500" dirty="0"/>
            </a:p>
          </p:txBody>
        </p:sp>
        <p:sp>
          <p:nvSpPr>
            <p:cNvPr id="64" name="圆角矩形 63"/>
            <p:cNvSpPr/>
            <p:nvPr/>
          </p:nvSpPr>
          <p:spPr>
            <a:xfrm>
              <a:off x="5167056" y="5549099"/>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88" dirty="0"/>
                <a:t>map1-spill1.out</a:t>
              </a:r>
            </a:p>
            <a:p>
              <a:pPr algn="ctr"/>
              <a:r>
                <a:rPr lang="en-US" altLang="zh-CN" sz="788" dirty="0"/>
                <a:t>part2</a:t>
              </a:r>
              <a:endParaRPr lang="zh-CN" altLang="en-US" sz="788" dirty="0"/>
            </a:p>
          </p:txBody>
        </p:sp>
        <p:sp>
          <p:nvSpPr>
            <p:cNvPr id="65" name="圆角矩形 64"/>
            <p:cNvSpPr/>
            <p:nvPr/>
          </p:nvSpPr>
          <p:spPr>
            <a:xfrm>
              <a:off x="5167056" y="6123469"/>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88" dirty="0"/>
                <a:t>map1-spill2.out</a:t>
              </a:r>
            </a:p>
            <a:p>
              <a:pPr algn="ctr"/>
              <a:r>
                <a:rPr lang="en-US" altLang="zh-CN" sz="788" dirty="0"/>
                <a:t>part2</a:t>
              </a:r>
              <a:endParaRPr lang="zh-CN" altLang="en-US" sz="788" dirty="0"/>
            </a:p>
          </p:txBody>
        </p:sp>
        <p:sp>
          <p:nvSpPr>
            <p:cNvPr id="66" name="圆角矩形 65"/>
            <p:cNvSpPr/>
            <p:nvPr/>
          </p:nvSpPr>
          <p:spPr>
            <a:xfrm>
              <a:off x="5167056" y="6697840"/>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88" dirty="0"/>
                <a:t>map1-spill2.out</a:t>
              </a:r>
            </a:p>
            <a:p>
              <a:pPr algn="ctr"/>
              <a:r>
                <a:rPr lang="en-US" altLang="zh-CN" sz="788" dirty="0"/>
                <a:t>part2</a:t>
              </a:r>
              <a:endParaRPr lang="zh-CN" altLang="en-US" sz="788" dirty="0"/>
            </a:p>
          </p:txBody>
        </p:sp>
        <p:sp>
          <p:nvSpPr>
            <p:cNvPr id="67" name="圆角矩形 66"/>
            <p:cNvSpPr/>
            <p:nvPr/>
          </p:nvSpPr>
          <p:spPr>
            <a:xfrm>
              <a:off x="6979550" y="5549100"/>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88" dirty="0"/>
                <a:t>map3-spill1.out</a:t>
              </a:r>
            </a:p>
            <a:p>
              <a:pPr algn="ctr"/>
              <a:r>
                <a:rPr lang="en-US" altLang="zh-CN" sz="788" dirty="0"/>
                <a:t>part2</a:t>
              </a:r>
              <a:endParaRPr lang="zh-CN" altLang="en-US" sz="788" dirty="0"/>
            </a:p>
          </p:txBody>
        </p:sp>
        <p:sp>
          <p:nvSpPr>
            <p:cNvPr id="68" name="圆角矩形 67"/>
            <p:cNvSpPr/>
            <p:nvPr/>
          </p:nvSpPr>
          <p:spPr>
            <a:xfrm>
              <a:off x="6979550" y="6123471"/>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88" dirty="0"/>
                <a:t>map3-spill2.out</a:t>
              </a:r>
            </a:p>
            <a:p>
              <a:pPr algn="ctr"/>
              <a:r>
                <a:rPr lang="en-US" altLang="zh-CN" sz="788" dirty="0"/>
                <a:t>part2</a:t>
              </a:r>
              <a:endParaRPr lang="zh-CN" altLang="en-US" sz="788" dirty="0"/>
            </a:p>
          </p:txBody>
        </p:sp>
        <p:sp>
          <p:nvSpPr>
            <p:cNvPr id="69" name="圆角矩形 68"/>
            <p:cNvSpPr/>
            <p:nvPr/>
          </p:nvSpPr>
          <p:spPr>
            <a:xfrm>
              <a:off x="6979550" y="6697839"/>
              <a:ext cx="1398547" cy="483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788" dirty="0"/>
                <a:t>map3-spill3.out</a:t>
              </a:r>
            </a:p>
            <a:p>
              <a:pPr algn="ctr"/>
              <a:r>
                <a:rPr lang="en-US" altLang="zh-CN" sz="788" dirty="0"/>
                <a:t>part2</a:t>
              </a:r>
              <a:endParaRPr lang="zh-CN" altLang="en-US" sz="788" dirty="0"/>
            </a:p>
          </p:txBody>
        </p:sp>
        <p:sp>
          <p:nvSpPr>
            <p:cNvPr id="70" name="TextBox 129"/>
            <p:cNvSpPr txBox="1"/>
            <p:nvPr/>
          </p:nvSpPr>
          <p:spPr>
            <a:xfrm>
              <a:off x="6535205" y="5459743"/>
              <a:ext cx="411891" cy="1593078"/>
            </a:xfrm>
            <a:prstGeom prst="rect">
              <a:avLst/>
            </a:prstGeom>
            <a:noFill/>
          </p:spPr>
          <p:txBody>
            <a:bodyPr wrap="none" rtlCol="0">
              <a:spAutoFit/>
            </a:bodyPr>
            <a:lstStyle/>
            <a:p>
              <a:r>
                <a:rPr lang="en-US" altLang="zh-CN" sz="1500" dirty="0"/>
                <a:t>…</a:t>
              </a:r>
            </a:p>
            <a:p>
              <a:r>
                <a:rPr lang="en-US" altLang="zh-CN" sz="1500" dirty="0"/>
                <a:t>…</a:t>
              </a:r>
              <a:endParaRPr lang="zh-CN" altLang="en-US" sz="1500" dirty="0"/>
            </a:p>
            <a:p>
              <a:r>
                <a:rPr lang="en-US" altLang="zh-CN" sz="1500" dirty="0"/>
                <a:t>…</a:t>
              </a:r>
              <a:endParaRPr lang="zh-CN" altLang="en-US" sz="1500" dirty="0"/>
            </a:p>
          </p:txBody>
        </p:sp>
        <p:cxnSp>
          <p:nvCxnSpPr>
            <p:cNvPr id="71" name="直接箭头连接符 70"/>
            <p:cNvCxnSpPr>
              <a:stCxn id="13" idx="2"/>
              <a:endCxn id="57" idx="0"/>
            </p:cNvCxnSpPr>
            <p:nvPr/>
          </p:nvCxnSpPr>
          <p:spPr>
            <a:xfrm flipH="1">
              <a:off x="1498391" y="4437114"/>
              <a:ext cx="373307" cy="111198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2" name="直接箭头连接符 71"/>
            <p:cNvCxnSpPr>
              <a:stCxn id="20" idx="2"/>
              <a:endCxn id="63" idx="0"/>
            </p:cNvCxnSpPr>
            <p:nvPr/>
          </p:nvCxnSpPr>
          <p:spPr>
            <a:xfrm flipH="1">
              <a:off x="2373214" y="4437112"/>
              <a:ext cx="2224303" cy="102263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3" name="直接箭头连接符 72"/>
            <p:cNvCxnSpPr>
              <a:stCxn id="26" idx="2"/>
              <a:endCxn id="60" idx="0"/>
            </p:cNvCxnSpPr>
            <p:nvPr/>
          </p:nvCxnSpPr>
          <p:spPr>
            <a:xfrm flipH="1">
              <a:off x="3310886" y="4437115"/>
              <a:ext cx="4022931" cy="111198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4" name="直接箭头连接符 73"/>
            <p:cNvCxnSpPr/>
            <p:nvPr/>
          </p:nvCxnSpPr>
          <p:spPr>
            <a:xfrm>
              <a:off x="1858936" y="4437114"/>
              <a:ext cx="4162938" cy="111198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5" name="直接箭头连接符 74"/>
            <p:cNvCxnSpPr>
              <a:stCxn id="20" idx="2"/>
              <a:endCxn id="70" idx="0"/>
            </p:cNvCxnSpPr>
            <p:nvPr/>
          </p:nvCxnSpPr>
          <p:spPr>
            <a:xfrm>
              <a:off x="4597517" y="4437112"/>
              <a:ext cx="2143634" cy="102263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6" name="直接箭头连接符 75"/>
            <p:cNvCxnSpPr>
              <a:stCxn id="26" idx="2"/>
              <a:endCxn id="67" idx="0"/>
            </p:cNvCxnSpPr>
            <p:nvPr/>
          </p:nvCxnSpPr>
          <p:spPr>
            <a:xfrm>
              <a:off x="7333826" y="4437112"/>
              <a:ext cx="345007" cy="111198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225405428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YARN</a:t>
            </a:r>
            <a:endParaRPr lang="zh-CN" altLang="en-US" dirty="0"/>
          </a:p>
        </p:txBody>
      </p:sp>
      <p:sp>
        <p:nvSpPr>
          <p:cNvPr id="3" name="内容占位符 2"/>
          <p:cNvSpPr>
            <a:spLocks noGrp="1"/>
          </p:cNvSpPr>
          <p:nvPr>
            <p:ph idx="1"/>
          </p:nvPr>
        </p:nvSpPr>
        <p:spPr/>
        <p:txBody>
          <a:bodyPr>
            <a:normAutofit/>
          </a:bodyPr>
          <a:lstStyle/>
          <a:p>
            <a:r>
              <a:rPr lang="en-US" altLang="zh-CN" b="1" dirty="0"/>
              <a:t>Apache Hadoop </a:t>
            </a:r>
            <a:r>
              <a:rPr lang="en-US" altLang="zh-CN" b="1" dirty="0" err="1"/>
              <a:t>NextGen</a:t>
            </a:r>
            <a:r>
              <a:rPr lang="en-US" altLang="zh-CN" b="1" dirty="0"/>
              <a:t> </a:t>
            </a:r>
            <a:r>
              <a:rPr lang="en-US" altLang="zh-CN" b="1" dirty="0" err="1"/>
              <a:t>MapReduce</a:t>
            </a:r>
            <a:r>
              <a:rPr lang="en-US" altLang="zh-CN" b="1" dirty="0"/>
              <a:t> (YARN)</a:t>
            </a:r>
          </a:p>
          <a:p>
            <a:pPr lvl="1"/>
            <a:r>
              <a:rPr lang="en-US" altLang="zh-CN" dirty="0" err="1"/>
              <a:t>MapReduce</a:t>
            </a:r>
            <a:r>
              <a:rPr lang="en-US" altLang="zh-CN" dirty="0"/>
              <a:t> has undergone a complete overhaul in hadoop-0.23 and we now have, what we call, </a:t>
            </a:r>
            <a:r>
              <a:rPr lang="en-US" altLang="zh-CN" dirty="0" err="1"/>
              <a:t>MapReduce</a:t>
            </a:r>
            <a:r>
              <a:rPr lang="en-US" altLang="zh-CN" dirty="0"/>
              <a:t> 2.0 (MRv2) or YARN.</a:t>
            </a:r>
          </a:p>
          <a:p>
            <a:pPr lvl="1"/>
            <a:endParaRPr lang="en-US" altLang="zh-CN" dirty="0"/>
          </a:p>
          <a:p>
            <a:pPr lvl="1"/>
            <a:r>
              <a:rPr lang="en-US" altLang="zh-CN" dirty="0"/>
              <a:t>The fundamental idea of MRv2 is to split up the two major functionalities of the </a:t>
            </a:r>
            <a:r>
              <a:rPr lang="en-US" altLang="zh-CN" dirty="0" err="1"/>
              <a:t>JobTracker</a:t>
            </a:r>
            <a:r>
              <a:rPr lang="en-US" altLang="zh-CN" dirty="0"/>
              <a:t>, </a:t>
            </a:r>
            <a:r>
              <a:rPr lang="en-US" altLang="zh-CN" dirty="0">
                <a:solidFill>
                  <a:srgbClr val="FF0000"/>
                </a:solidFill>
              </a:rPr>
              <a:t>resource management </a:t>
            </a:r>
            <a:r>
              <a:rPr lang="en-US" altLang="zh-CN" dirty="0"/>
              <a:t>and </a:t>
            </a:r>
            <a:r>
              <a:rPr lang="en-US" altLang="zh-CN" dirty="0">
                <a:solidFill>
                  <a:srgbClr val="FF0000"/>
                </a:solidFill>
              </a:rPr>
              <a:t>job scheduling/monitoring</a:t>
            </a:r>
            <a:r>
              <a:rPr lang="en-US" altLang="zh-CN" dirty="0"/>
              <a:t>, into separate daemons. </a:t>
            </a:r>
          </a:p>
          <a:p>
            <a:pPr lvl="1"/>
            <a:endParaRPr lang="en-US" altLang="zh-CN" dirty="0"/>
          </a:p>
          <a:p>
            <a:pPr lvl="1"/>
            <a:r>
              <a:rPr lang="en-US" altLang="zh-CN" dirty="0"/>
              <a:t>The idea is to have a global </a:t>
            </a:r>
            <a:r>
              <a:rPr lang="en-US" altLang="zh-CN" dirty="0" err="1">
                <a:solidFill>
                  <a:srgbClr val="FF0000"/>
                </a:solidFill>
              </a:rPr>
              <a:t>ResourceManager</a:t>
            </a:r>
            <a:r>
              <a:rPr lang="en-US" altLang="zh-CN" dirty="0">
                <a:solidFill>
                  <a:srgbClr val="FF0000"/>
                </a:solidFill>
              </a:rPr>
              <a:t> </a:t>
            </a:r>
            <a:r>
              <a:rPr lang="en-US" altLang="zh-CN" dirty="0"/>
              <a:t>(</a:t>
            </a:r>
            <a:r>
              <a:rPr lang="en-US" altLang="zh-CN" i="1" dirty="0"/>
              <a:t>RM</a:t>
            </a:r>
            <a:r>
              <a:rPr lang="en-US" altLang="zh-CN" dirty="0"/>
              <a:t>) and per-application </a:t>
            </a:r>
            <a:r>
              <a:rPr lang="en-US" altLang="zh-CN" dirty="0" err="1">
                <a:solidFill>
                  <a:srgbClr val="FF0000"/>
                </a:solidFill>
              </a:rPr>
              <a:t>ApplicationMaster</a:t>
            </a:r>
            <a:r>
              <a:rPr lang="en-US" altLang="zh-CN" dirty="0">
                <a:solidFill>
                  <a:srgbClr val="FF0000"/>
                </a:solidFill>
              </a:rPr>
              <a:t> </a:t>
            </a:r>
            <a:r>
              <a:rPr lang="en-US" altLang="zh-CN" dirty="0"/>
              <a:t>(</a:t>
            </a:r>
            <a:r>
              <a:rPr lang="en-US" altLang="zh-CN" i="1" dirty="0"/>
              <a:t>AM</a:t>
            </a:r>
            <a:r>
              <a:rPr lang="en-US" altLang="zh-CN" dirty="0"/>
              <a:t>).</a:t>
            </a:r>
          </a:p>
          <a:p>
            <a:pPr lvl="1"/>
            <a:endParaRPr lang="en-US" altLang="zh-CN" dirty="0"/>
          </a:p>
          <a:p>
            <a:pPr lvl="1"/>
            <a:r>
              <a:rPr lang="en-US" altLang="zh-CN" dirty="0"/>
              <a:t>An application is either a single job or a DAG of jobs.</a:t>
            </a: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63</a:t>
            </a:fld>
            <a:endParaRPr lang="zh-CN" altLang="en-US" dirty="0"/>
          </a:p>
        </p:txBody>
      </p:sp>
    </p:spTree>
    <p:extLst>
      <p:ext uri="{BB962C8B-B14F-4D97-AF65-F5344CB8AC3E}">
        <p14:creationId xmlns:p14="http://schemas.microsoft.com/office/powerpoint/2010/main" val="9225994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YARN</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64</a:t>
            </a:fld>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922" y="771550"/>
            <a:ext cx="6426156" cy="3977604"/>
          </a:xfrm>
          <a:prstGeom prst="rect">
            <a:avLst/>
          </a:prstGeom>
        </p:spPr>
      </p:pic>
    </p:spTree>
    <p:extLst>
      <p:ext uri="{BB962C8B-B14F-4D97-AF65-F5344CB8AC3E}">
        <p14:creationId xmlns:p14="http://schemas.microsoft.com/office/powerpoint/2010/main" val="762772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YARN</a:t>
            </a:r>
            <a:endParaRPr lang="zh-CN" altLang="en-US" dirty="0"/>
          </a:p>
        </p:txBody>
      </p:sp>
      <p:sp>
        <p:nvSpPr>
          <p:cNvPr id="3" name="内容占位符 2"/>
          <p:cNvSpPr>
            <a:spLocks noGrp="1"/>
          </p:cNvSpPr>
          <p:nvPr>
            <p:ph idx="1"/>
          </p:nvPr>
        </p:nvSpPr>
        <p:spPr/>
        <p:txBody>
          <a:bodyPr>
            <a:normAutofit/>
          </a:bodyPr>
          <a:lstStyle/>
          <a:p>
            <a:r>
              <a:rPr lang="en-US" altLang="zh-CN" dirty="0"/>
              <a:t>The </a:t>
            </a:r>
            <a:r>
              <a:rPr lang="en-US" altLang="zh-CN" dirty="0" err="1">
                <a:solidFill>
                  <a:srgbClr val="FF0000"/>
                </a:solidFill>
              </a:rPr>
              <a:t>ResourceManager</a:t>
            </a:r>
            <a:r>
              <a:rPr lang="en-US" altLang="zh-CN" dirty="0">
                <a:solidFill>
                  <a:srgbClr val="FF0000"/>
                </a:solidFill>
              </a:rPr>
              <a:t> </a:t>
            </a:r>
            <a:r>
              <a:rPr lang="en-US" altLang="zh-CN" dirty="0"/>
              <a:t>has two main components: </a:t>
            </a:r>
            <a:r>
              <a:rPr lang="en-US" altLang="zh-CN" dirty="0">
                <a:solidFill>
                  <a:srgbClr val="FF0000"/>
                </a:solidFill>
              </a:rPr>
              <a:t>Scheduler</a:t>
            </a:r>
            <a:r>
              <a:rPr lang="en-US" altLang="zh-CN" dirty="0"/>
              <a:t> and </a:t>
            </a:r>
            <a:r>
              <a:rPr lang="en-US" altLang="zh-CN" dirty="0" err="1">
                <a:solidFill>
                  <a:srgbClr val="FF0000"/>
                </a:solidFill>
              </a:rPr>
              <a:t>ApplicationsManager</a:t>
            </a:r>
            <a:r>
              <a:rPr lang="en-US" altLang="zh-CN" dirty="0"/>
              <a:t>.</a:t>
            </a:r>
          </a:p>
          <a:p>
            <a:pPr lvl="1"/>
            <a:r>
              <a:rPr lang="en-US" altLang="zh-CN" dirty="0"/>
              <a:t>The Scheduler is responsible for allocating resources to the various running applications subject to familiar constraints of capacities, queues etc. </a:t>
            </a:r>
          </a:p>
          <a:p>
            <a:pPr lvl="1"/>
            <a:r>
              <a:rPr lang="en-US" altLang="zh-CN" dirty="0"/>
              <a:t>The Scheduler performs its scheduling function based the resource requirements of the applications; </a:t>
            </a:r>
          </a:p>
          <a:p>
            <a:pPr lvl="2"/>
            <a:r>
              <a:rPr lang="en-US" altLang="zh-CN" dirty="0"/>
              <a:t>it does so based on the abstract notion of a resource </a:t>
            </a:r>
            <a:r>
              <a:rPr lang="en-US" altLang="zh-CN" i="1" dirty="0"/>
              <a:t>Container</a:t>
            </a:r>
            <a:r>
              <a:rPr lang="en-US" altLang="zh-CN" dirty="0"/>
              <a:t> which incorporates elements such as memory, </a:t>
            </a:r>
            <a:r>
              <a:rPr lang="en-US" altLang="zh-CN" dirty="0" err="1"/>
              <a:t>cpu</a:t>
            </a:r>
            <a:r>
              <a:rPr lang="en-US" altLang="zh-CN" dirty="0"/>
              <a:t>, disk, network etc. In the first version, only memory is supported.</a:t>
            </a:r>
          </a:p>
          <a:p>
            <a:pPr lvl="1"/>
            <a:r>
              <a:rPr lang="en-US" altLang="zh-CN" dirty="0"/>
              <a:t>The Scheduler has a pluggable policy plug-in, which is responsible for partitioning the cluster resources among the various queues, applications etc. </a:t>
            </a:r>
          </a:p>
          <a:p>
            <a:pPr lvl="2"/>
            <a:r>
              <a:rPr lang="en-US" altLang="zh-CN" dirty="0"/>
              <a:t>The current Map-Reduce schedulers such as the </a:t>
            </a:r>
            <a:r>
              <a:rPr lang="en-US" altLang="zh-CN" dirty="0" err="1">
                <a:solidFill>
                  <a:srgbClr val="FF0000"/>
                </a:solidFill>
              </a:rPr>
              <a:t>CapacityScheduler</a:t>
            </a:r>
            <a:r>
              <a:rPr lang="en-US" altLang="zh-CN" dirty="0">
                <a:solidFill>
                  <a:srgbClr val="FF0000"/>
                </a:solidFill>
              </a:rPr>
              <a:t> </a:t>
            </a:r>
            <a:r>
              <a:rPr lang="en-US" altLang="zh-CN" dirty="0"/>
              <a:t>and the </a:t>
            </a:r>
            <a:r>
              <a:rPr lang="en-US" altLang="zh-CN" dirty="0" err="1">
                <a:solidFill>
                  <a:srgbClr val="FF0000"/>
                </a:solidFill>
              </a:rPr>
              <a:t>FairScheduler</a:t>
            </a:r>
            <a:r>
              <a:rPr lang="en-US" altLang="zh-CN" dirty="0">
                <a:solidFill>
                  <a:srgbClr val="FF0000"/>
                </a:solidFill>
              </a:rPr>
              <a:t> </a:t>
            </a:r>
            <a:r>
              <a:rPr lang="en-US" altLang="zh-CN" dirty="0"/>
              <a:t>would be some examples of the plug-in.</a:t>
            </a: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65</a:t>
            </a:fld>
            <a:endParaRPr lang="zh-CN" altLang="en-US" dirty="0"/>
          </a:p>
        </p:txBody>
      </p:sp>
    </p:spTree>
    <p:extLst>
      <p:ext uri="{BB962C8B-B14F-4D97-AF65-F5344CB8AC3E}">
        <p14:creationId xmlns:p14="http://schemas.microsoft.com/office/powerpoint/2010/main" val="173449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YARN</a:t>
            </a:r>
            <a:endParaRPr lang="zh-CN" altLang="en-US" dirty="0"/>
          </a:p>
        </p:txBody>
      </p:sp>
      <p:sp>
        <p:nvSpPr>
          <p:cNvPr id="3" name="内容占位符 2"/>
          <p:cNvSpPr>
            <a:spLocks noGrp="1"/>
          </p:cNvSpPr>
          <p:nvPr>
            <p:ph idx="1"/>
          </p:nvPr>
        </p:nvSpPr>
        <p:spPr/>
        <p:txBody>
          <a:bodyPr>
            <a:normAutofit/>
          </a:bodyPr>
          <a:lstStyle/>
          <a:p>
            <a:r>
              <a:rPr lang="en-US" altLang="zh-CN" dirty="0"/>
              <a:t>The </a:t>
            </a:r>
            <a:r>
              <a:rPr lang="en-US" altLang="zh-CN" dirty="0" err="1"/>
              <a:t>ApplicationsManager</a:t>
            </a:r>
            <a:r>
              <a:rPr lang="en-US" altLang="zh-CN" dirty="0"/>
              <a:t> is responsible for </a:t>
            </a:r>
          </a:p>
          <a:p>
            <a:pPr lvl="1"/>
            <a:r>
              <a:rPr lang="en-US" altLang="zh-CN" dirty="0"/>
              <a:t>accepting job-submissions, </a:t>
            </a:r>
          </a:p>
          <a:p>
            <a:pPr lvl="1"/>
            <a:r>
              <a:rPr lang="en-US" altLang="zh-CN" dirty="0"/>
              <a:t>negotiating the first container for executing the application specific </a:t>
            </a:r>
            <a:r>
              <a:rPr lang="en-US" altLang="zh-CN" dirty="0" err="1"/>
              <a:t>ApplicationMaster</a:t>
            </a:r>
            <a:r>
              <a:rPr lang="en-US" altLang="zh-CN" dirty="0"/>
              <a:t> </a:t>
            </a:r>
          </a:p>
          <a:p>
            <a:pPr lvl="1"/>
            <a:r>
              <a:rPr lang="en-US" altLang="zh-CN" dirty="0"/>
              <a:t>and provides the service for restarting the </a:t>
            </a:r>
            <a:r>
              <a:rPr lang="en-US" altLang="zh-CN" dirty="0" err="1"/>
              <a:t>ApplicationMaster</a:t>
            </a:r>
            <a:r>
              <a:rPr lang="en-US" altLang="zh-CN" dirty="0"/>
              <a:t> container on failure.</a:t>
            </a:r>
          </a:p>
          <a:p>
            <a:pPr lvl="1"/>
            <a:endParaRPr lang="en-US" altLang="zh-CN" dirty="0"/>
          </a:p>
          <a:p>
            <a:r>
              <a:rPr lang="en-US" altLang="zh-CN" dirty="0"/>
              <a:t>The </a:t>
            </a:r>
            <a:r>
              <a:rPr lang="en-US" altLang="zh-CN" dirty="0" err="1"/>
              <a:t>NodeManager</a:t>
            </a:r>
            <a:r>
              <a:rPr lang="en-US" altLang="zh-CN" dirty="0"/>
              <a:t> is the per-machine framework agent </a:t>
            </a:r>
          </a:p>
          <a:p>
            <a:pPr lvl="1"/>
            <a:r>
              <a:rPr lang="en-US" altLang="zh-CN" dirty="0"/>
              <a:t>who is responsible for containers, </a:t>
            </a:r>
          </a:p>
          <a:p>
            <a:pPr lvl="1"/>
            <a:r>
              <a:rPr lang="en-US" altLang="zh-CN" dirty="0"/>
              <a:t>monitoring their resource usage (</a:t>
            </a:r>
            <a:r>
              <a:rPr lang="en-US" altLang="zh-CN" dirty="0" err="1"/>
              <a:t>cpu</a:t>
            </a:r>
            <a:r>
              <a:rPr lang="en-US" altLang="zh-CN" dirty="0"/>
              <a:t>, memory, disk, network) </a:t>
            </a:r>
          </a:p>
          <a:p>
            <a:pPr lvl="1"/>
            <a:r>
              <a:rPr lang="en-US" altLang="zh-CN" dirty="0"/>
              <a:t>and reporting the same to the </a:t>
            </a:r>
            <a:r>
              <a:rPr lang="en-US" altLang="zh-CN" dirty="0" err="1"/>
              <a:t>ResourceManager</a:t>
            </a:r>
            <a:r>
              <a:rPr lang="en-US" altLang="zh-CN" dirty="0"/>
              <a:t>/Scheduler.</a:t>
            </a:r>
          </a:p>
          <a:p>
            <a:pPr lvl="1"/>
            <a:endParaRPr lang="en-US" altLang="zh-CN" dirty="0"/>
          </a:p>
          <a:p>
            <a:r>
              <a:rPr lang="en-US" altLang="zh-CN" dirty="0"/>
              <a:t>The per-application </a:t>
            </a:r>
            <a:r>
              <a:rPr lang="en-US" altLang="zh-CN" dirty="0" err="1"/>
              <a:t>ApplicationMaster</a:t>
            </a:r>
            <a:r>
              <a:rPr lang="en-US" altLang="zh-CN" dirty="0"/>
              <a:t> has the responsibility of </a:t>
            </a:r>
          </a:p>
          <a:p>
            <a:pPr lvl="1"/>
            <a:r>
              <a:rPr lang="en-US" altLang="zh-CN" dirty="0"/>
              <a:t>negotiating appropriate resource containers from the Scheduler, tracking their status and monitoring for progress.</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66</a:t>
            </a:fld>
            <a:endParaRPr lang="zh-CN" altLang="en-US" dirty="0"/>
          </a:p>
        </p:txBody>
      </p:sp>
    </p:spTree>
    <p:extLst>
      <p:ext uri="{BB962C8B-B14F-4D97-AF65-F5344CB8AC3E}">
        <p14:creationId xmlns:p14="http://schemas.microsoft.com/office/powerpoint/2010/main" val="2272417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Hadoop: Setting up a Single Node Cluster</a:t>
            </a:r>
          </a:p>
          <a:p>
            <a:pPr lvl="1"/>
            <a:r>
              <a:rPr lang="en-US" altLang="zh-CN" dirty="0">
                <a:hlinkClick r:id="rId2"/>
              </a:rPr>
              <a:t>https://hadoop.apache.org/docs/stable/hadoop-project-dist/hadoop-common/SingleCluster.html</a:t>
            </a:r>
            <a:r>
              <a:rPr lang="zh-CN" altLang="en-US" dirty="0"/>
              <a:t> </a:t>
            </a:r>
            <a:endParaRPr lang="en-US" altLang="zh-CN" dirty="0"/>
          </a:p>
          <a:p>
            <a:r>
              <a:rPr lang="en-US" altLang="zh-CN" dirty="0"/>
              <a:t>MapReduce Tutorial</a:t>
            </a:r>
          </a:p>
          <a:p>
            <a:pPr lvl="1"/>
            <a:r>
              <a:rPr lang="en-US" altLang="zh-CN" dirty="0">
                <a:hlinkClick r:id="rId3"/>
              </a:rPr>
              <a:t>https://hadoop.apache.org/docs/stable/hadoop-mapreduce-client/hadoop-mapreduce-client-core/MapReduceTutorial.html</a:t>
            </a:r>
            <a:r>
              <a:rPr lang="zh-CN" altLang="en-US" dirty="0"/>
              <a:t> </a:t>
            </a:r>
            <a:endParaRPr lang="en-US" altLang="zh-CN" dirty="0"/>
          </a:p>
          <a:p>
            <a:r>
              <a:rPr lang="zh-CN" altLang="en-US" dirty="0"/>
              <a:t>关于</a:t>
            </a:r>
            <a:r>
              <a:rPr lang="en-US" altLang="zh-CN" dirty="0"/>
              <a:t>Mac</a:t>
            </a:r>
            <a:r>
              <a:rPr lang="zh-CN" altLang="en-US" dirty="0"/>
              <a:t>中</a:t>
            </a:r>
            <a:r>
              <a:rPr lang="en-US" altLang="zh-CN" dirty="0" err="1"/>
              <a:t>ssh</a:t>
            </a:r>
            <a:r>
              <a:rPr lang="en-US" altLang="zh-CN" dirty="0"/>
              <a:t>: connect to host localhost port 22: Connection refused</a:t>
            </a:r>
          </a:p>
          <a:p>
            <a:pPr lvl="1"/>
            <a:r>
              <a:rPr lang="en-US" altLang="zh-CN" dirty="0">
                <a:hlinkClick r:id="rId4"/>
              </a:rPr>
              <a:t>https://blog.csdn.net/u011068475/article/details/52883677</a:t>
            </a:r>
            <a:r>
              <a:rPr lang="zh-CN" altLang="en-US" dirty="0"/>
              <a:t> </a:t>
            </a:r>
            <a:r>
              <a:rPr lang="en-US" altLang="zh-CN" dirty="0"/>
              <a:t> </a:t>
            </a:r>
          </a:p>
          <a:p>
            <a:pPr latinLnBrk="1"/>
            <a:r>
              <a:rPr lang="en-US" altLang="zh-CN" b="1" dirty="0"/>
              <a:t>Hadoop3.x</a:t>
            </a:r>
            <a:r>
              <a:rPr lang="zh-CN" altLang="en-US" b="1" dirty="0"/>
              <a:t>启动后无法访问</a:t>
            </a:r>
            <a:r>
              <a:rPr lang="en-US" altLang="zh-CN" b="1" dirty="0"/>
              <a:t>9870</a:t>
            </a:r>
          </a:p>
          <a:p>
            <a:pPr lvl="1"/>
            <a:r>
              <a:rPr lang="en-US" altLang="zh-CN" dirty="0">
                <a:hlinkClick r:id="rId5"/>
              </a:rPr>
              <a:t>https://blog.csdn.net/weixin_43867016/article/details/116855522</a:t>
            </a:r>
            <a:r>
              <a:rPr lang="zh-CN" altLang="en-US" dirty="0"/>
              <a:t> </a:t>
            </a:r>
            <a:r>
              <a:rPr lang="en-US" altLang="zh-CN" dirty="0"/>
              <a:t> </a:t>
            </a:r>
          </a:p>
          <a:p>
            <a:r>
              <a:rPr lang="en-US" altLang="zh-CN" dirty="0"/>
              <a:t>Apache Hadoop</a:t>
            </a:r>
            <a:r>
              <a:rPr lang="zh-CN" altLang="en-US" dirty="0"/>
              <a:t> </a:t>
            </a:r>
            <a:r>
              <a:rPr lang="en-US" altLang="zh-CN" dirty="0"/>
              <a:t>YARN</a:t>
            </a:r>
            <a:endParaRPr lang="en-US" altLang="zh-CN" dirty="0">
              <a:hlinkClick r:id="rId6"/>
            </a:endParaRPr>
          </a:p>
          <a:p>
            <a:pPr lvl="1"/>
            <a:r>
              <a:rPr lang="en-US" altLang="zh-CN" dirty="0">
                <a:hlinkClick r:id="rId7"/>
              </a:rPr>
              <a:t>https://hadoop.apache.org/docs/stable/hadoop-yarn/hadoop-yarn-site/YARN.html</a:t>
            </a:r>
            <a:endParaRPr lang="en-US" altLang="zh-CN" dirty="0"/>
          </a:p>
          <a:p>
            <a:r>
              <a:rPr lang="en-US" altLang="zh-CN" dirty="0"/>
              <a:t>Hadoop: The Definitive Guide,</a:t>
            </a:r>
            <a:r>
              <a:rPr lang="zh-CN" altLang="en-US" dirty="0"/>
              <a:t> </a:t>
            </a:r>
            <a:r>
              <a:rPr lang="en-US" altLang="zh-CN" dirty="0"/>
              <a:t>By Tom White,</a:t>
            </a:r>
            <a:r>
              <a:rPr lang="zh-CN" altLang="en-US" dirty="0"/>
              <a:t> </a:t>
            </a:r>
            <a:r>
              <a:rPr lang="en-US" altLang="zh-CN" dirty="0"/>
              <a:t>O’Reilly Publishing</a:t>
            </a:r>
          </a:p>
          <a:p>
            <a:pPr lvl="1"/>
            <a:r>
              <a:rPr lang="en-US" altLang="zh-CN" dirty="0">
                <a:hlinkClick r:id="rId8"/>
              </a:rPr>
              <a:t>https://github.com/tomwhite/hadoop-book/</a:t>
            </a:r>
            <a:r>
              <a:rPr lang="zh-CN" altLang="en-US" dirty="0"/>
              <a:t> </a:t>
            </a:r>
            <a:endParaRPr lang="en-US" altLang="zh-CN" dirty="0"/>
          </a:p>
          <a:p>
            <a:r>
              <a:rPr lang="zh-CN" altLang="en-US" dirty="0"/>
              <a:t>使用</a:t>
            </a:r>
            <a:r>
              <a:rPr lang="en-US" altLang="zh-CN" dirty="0" err="1"/>
              <a:t>intellij</a:t>
            </a:r>
            <a:r>
              <a:rPr lang="en-US" altLang="zh-CN" dirty="0"/>
              <a:t> idea</a:t>
            </a:r>
            <a:r>
              <a:rPr lang="zh-CN" altLang="en-US" dirty="0"/>
              <a:t>在本地开发</a:t>
            </a:r>
            <a:r>
              <a:rPr lang="en-US" altLang="zh-CN" dirty="0" err="1"/>
              <a:t>hadoop</a:t>
            </a:r>
            <a:r>
              <a:rPr lang="zh-CN" altLang="en-US" dirty="0"/>
              <a:t>程序</a:t>
            </a:r>
            <a:endParaRPr lang="en-US" altLang="zh-CN" dirty="0"/>
          </a:p>
          <a:p>
            <a:pPr lvl="1"/>
            <a:r>
              <a:rPr lang="en-US" altLang="zh-CN" dirty="0">
                <a:hlinkClick r:id="rId9"/>
              </a:rPr>
              <a:t>https://www.aboutyun.com/thread-22749-1-2.html</a:t>
            </a:r>
            <a:r>
              <a:rPr lang="zh-CN" altLang="en-US" dirty="0"/>
              <a:t> </a:t>
            </a: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67</a:t>
            </a:fld>
            <a:endParaRPr lang="zh-CN" altLang="en-US" dirty="0"/>
          </a:p>
        </p:txBody>
      </p:sp>
    </p:spTree>
    <p:extLst>
      <p:ext uri="{BB962C8B-B14F-4D97-AF65-F5344CB8AC3E}">
        <p14:creationId xmlns:p14="http://schemas.microsoft.com/office/powerpoint/2010/main" val="4509768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601670" y="3327834"/>
            <a:ext cx="3510390" cy="784830"/>
          </a:xfrm>
          <a:prstGeom prst="rect">
            <a:avLst/>
          </a:prstGeom>
          <a:noFill/>
        </p:spPr>
        <p:txBody>
          <a:bodyPr wrap="square" rtlCol="0">
            <a:spAutoFit/>
          </a:bodyPr>
          <a:lstStyle/>
          <a:p>
            <a:pPr algn="ctr"/>
            <a:r>
              <a:rPr lang="en-US" altLang="zh-CN" sz="4500" dirty="0">
                <a:solidFill>
                  <a:schemeClr val="bg1"/>
                </a:solidFill>
                <a:latin typeface="Tahoma" pitchFamily="34" charset="0"/>
                <a:ea typeface="Tahoma" pitchFamily="34" charset="0"/>
                <a:cs typeface="Tahoma" pitchFamily="34" charset="0"/>
              </a:rPr>
              <a:t>Thank You!</a:t>
            </a:r>
            <a:endParaRPr lang="zh-CN" altLang="en-US" sz="4500" dirty="0">
              <a:solidFill>
                <a:schemeClr val="bg1"/>
              </a:solidFill>
              <a:latin typeface="Tahoma" pitchFamily="34" charset="0"/>
              <a:cs typeface="Tahoma" pitchFamily="34" charset="0"/>
            </a:endParaRPr>
          </a:p>
        </p:txBody>
      </p:sp>
      <p:pic>
        <p:nvPicPr>
          <p:cNvPr id="4" name="图片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544108" y="489226"/>
            <a:ext cx="1848521" cy="517586"/>
          </a:xfrm>
          <a:prstGeom prst="rect">
            <a:avLst/>
          </a:prstGeom>
        </p:spPr>
      </p:pic>
      <p:sp>
        <p:nvSpPr>
          <p:cNvPr id="2" name="灯片编号占位符 1"/>
          <p:cNvSpPr>
            <a:spLocks noGrp="1"/>
          </p:cNvSpPr>
          <p:nvPr>
            <p:ph type="sldNum" sz="quarter" idx="12"/>
          </p:nvPr>
        </p:nvSpPr>
        <p:spPr/>
        <p:txBody>
          <a:bodyPr/>
          <a:lstStyle/>
          <a:p>
            <a:fld id="{CB818ED7-1FAF-4BEC-A906-EB6564C334EB}" type="slidenum">
              <a:rPr lang="zh-CN" altLang="en-US" smtClean="0"/>
              <a:pPr/>
              <a:t>68</a:t>
            </a:fld>
            <a:endParaRPr lang="zh-CN" altLang="en-US" dirty="0"/>
          </a:p>
        </p:txBody>
      </p:sp>
    </p:spTree>
    <p:extLst>
      <p:ext uri="{BB962C8B-B14F-4D97-AF65-F5344CB8AC3E}">
        <p14:creationId xmlns:p14="http://schemas.microsoft.com/office/powerpoint/2010/main" val="1007037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83559-8745-BF47-8E8A-CD8932F7888F}"/>
              </a:ext>
            </a:extLst>
          </p:cNvPr>
          <p:cNvSpPr>
            <a:spLocks noGrp="1"/>
          </p:cNvSpPr>
          <p:nvPr>
            <p:ph type="title"/>
          </p:nvPr>
        </p:nvSpPr>
        <p:spPr/>
        <p:txBody>
          <a:bodyPr/>
          <a:lstStyle/>
          <a:p>
            <a:r>
              <a:rPr kumimoji="1" lang="en-US" altLang="zh-CN" dirty="0"/>
              <a:t>Execution</a:t>
            </a:r>
            <a:endParaRPr kumimoji="1" lang="zh-CN" altLang="en-US" dirty="0"/>
          </a:p>
        </p:txBody>
      </p:sp>
      <p:sp>
        <p:nvSpPr>
          <p:cNvPr id="3" name="内容占位符 2">
            <a:extLst>
              <a:ext uri="{FF2B5EF4-FFF2-40B4-BE49-F238E27FC236}">
                <a16:creationId xmlns:a16="http://schemas.microsoft.com/office/drawing/2014/main" id="{51811279-8BCF-3841-8D38-368AE8BFD05A}"/>
              </a:ext>
            </a:extLst>
          </p:cNvPr>
          <p:cNvSpPr>
            <a:spLocks noGrp="1"/>
          </p:cNvSpPr>
          <p:nvPr>
            <p:ph idx="1"/>
          </p:nvPr>
        </p:nvSpPr>
        <p:spPr/>
        <p:txBody>
          <a:bodyPr/>
          <a:lstStyle/>
          <a:p>
            <a:r>
              <a:rPr lang="en-US" altLang="zh-CN" dirty="0"/>
              <a:t>Format the filesystem:</a:t>
            </a:r>
          </a:p>
          <a:p>
            <a:r>
              <a:rPr lang="en-US" altLang="zh-CN" dirty="0">
                <a:solidFill>
                  <a:schemeClr val="bg2">
                    <a:lumMod val="50000"/>
                  </a:schemeClr>
                </a:solidFill>
                <a:latin typeface="+mn-lt"/>
              </a:rPr>
              <a:t>$ bin/</a:t>
            </a:r>
            <a:r>
              <a:rPr lang="en-US" altLang="zh-CN" dirty="0" err="1">
                <a:solidFill>
                  <a:schemeClr val="bg2">
                    <a:lumMod val="50000"/>
                  </a:schemeClr>
                </a:solidFill>
                <a:latin typeface="+mn-lt"/>
              </a:rPr>
              <a:t>hdfs</a:t>
            </a:r>
            <a:r>
              <a:rPr lang="en-US" altLang="zh-CN" dirty="0">
                <a:solidFill>
                  <a:schemeClr val="bg2">
                    <a:lumMod val="50000"/>
                  </a:schemeClr>
                </a:solidFill>
                <a:latin typeface="+mn-lt"/>
              </a:rPr>
              <a:t> </a:t>
            </a:r>
            <a:r>
              <a:rPr lang="en-US" altLang="zh-CN" dirty="0" err="1">
                <a:solidFill>
                  <a:schemeClr val="bg2">
                    <a:lumMod val="50000"/>
                  </a:schemeClr>
                </a:solidFill>
                <a:latin typeface="+mn-lt"/>
              </a:rPr>
              <a:t>namenode</a:t>
            </a:r>
            <a:r>
              <a:rPr lang="en-US" altLang="zh-CN" dirty="0">
                <a:solidFill>
                  <a:schemeClr val="bg2">
                    <a:lumMod val="50000"/>
                  </a:schemeClr>
                </a:solidFill>
                <a:latin typeface="+mn-lt"/>
              </a:rPr>
              <a:t> -format </a:t>
            </a:r>
          </a:p>
          <a:p>
            <a:endParaRPr lang="en-US" altLang="zh-CN" dirty="0"/>
          </a:p>
          <a:p>
            <a:r>
              <a:rPr lang="en-US" altLang="zh-CN" dirty="0"/>
              <a:t>Start </a:t>
            </a:r>
            <a:r>
              <a:rPr lang="en-US" altLang="zh-CN" dirty="0" err="1"/>
              <a:t>NameNode</a:t>
            </a:r>
            <a:r>
              <a:rPr lang="en-US" altLang="zh-CN" dirty="0"/>
              <a:t> daemon and </a:t>
            </a:r>
            <a:r>
              <a:rPr lang="en-US" altLang="zh-CN" dirty="0" err="1"/>
              <a:t>DataNode</a:t>
            </a:r>
            <a:r>
              <a:rPr lang="en-US" altLang="zh-CN" dirty="0"/>
              <a:t> daemon:</a:t>
            </a:r>
          </a:p>
          <a:p>
            <a:r>
              <a:rPr lang="en-US" altLang="zh-CN" dirty="0">
                <a:solidFill>
                  <a:schemeClr val="bg2">
                    <a:lumMod val="50000"/>
                  </a:schemeClr>
                </a:solidFill>
                <a:latin typeface="+mn-lt"/>
              </a:rPr>
              <a:t>$ </a:t>
            </a:r>
            <a:r>
              <a:rPr lang="en-US" altLang="zh-CN" dirty="0" err="1">
                <a:solidFill>
                  <a:schemeClr val="bg2">
                    <a:lumMod val="50000"/>
                  </a:schemeClr>
                </a:solidFill>
                <a:latin typeface="+mn-lt"/>
              </a:rPr>
              <a:t>sbin</a:t>
            </a:r>
            <a:r>
              <a:rPr lang="en-US" altLang="zh-CN" dirty="0">
                <a:solidFill>
                  <a:schemeClr val="bg2">
                    <a:lumMod val="50000"/>
                  </a:schemeClr>
                </a:solidFill>
                <a:latin typeface="+mn-lt"/>
              </a:rPr>
              <a:t>/start-</a:t>
            </a:r>
            <a:r>
              <a:rPr lang="en-US" altLang="zh-CN" dirty="0" err="1">
                <a:solidFill>
                  <a:schemeClr val="bg2">
                    <a:lumMod val="50000"/>
                  </a:schemeClr>
                </a:solidFill>
                <a:latin typeface="+mn-lt"/>
              </a:rPr>
              <a:t>dfs.sh</a:t>
            </a:r>
            <a:r>
              <a:rPr lang="en-US" altLang="zh-CN" dirty="0">
                <a:solidFill>
                  <a:schemeClr val="bg2">
                    <a:lumMod val="50000"/>
                  </a:schemeClr>
                </a:solidFill>
                <a:latin typeface="+mn-lt"/>
              </a:rPr>
              <a:t> </a:t>
            </a:r>
          </a:p>
          <a:p>
            <a:endParaRPr lang="en-US" altLang="zh-CN" dirty="0"/>
          </a:p>
          <a:p>
            <a:r>
              <a:rPr lang="en-US" altLang="zh-CN" dirty="0"/>
              <a:t>Browse the web interface for the </a:t>
            </a:r>
            <a:r>
              <a:rPr lang="en-US" altLang="zh-CN" dirty="0" err="1"/>
              <a:t>NameNode</a:t>
            </a:r>
            <a:r>
              <a:rPr lang="en-US" altLang="zh-CN" dirty="0"/>
              <a:t>; by default it is available at:</a:t>
            </a:r>
          </a:p>
          <a:p>
            <a:pPr lvl="1"/>
            <a:r>
              <a:rPr lang="en-US" altLang="zh-CN" dirty="0" err="1"/>
              <a:t>NameNode</a:t>
            </a:r>
            <a:r>
              <a:rPr lang="en-US" altLang="zh-CN" dirty="0"/>
              <a:t> - </a:t>
            </a:r>
            <a:r>
              <a:rPr lang="en-US" altLang="zh-CN" dirty="0">
                <a:solidFill>
                  <a:schemeClr val="bg2">
                    <a:lumMod val="50000"/>
                  </a:schemeClr>
                </a:solidFill>
              </a:rPr>
              <a:t>http://localhost:9870/</a:t>
            </a:r>
            <a:r>
              <a:rPr lang="zh-CN" altLang="en-US" dirty="0">
                <a:solidFill>
                  <a:schemeClr val="bg2">
                    <a:lumMod val="50000"/>
                  </a:schemeClr>
                </a:solidFill>
              </a:rPr>
              <a:t>  </a:t>
            </a:r>
            <a:endParaRPr lang="en-US" altLang="zh-CN" dirty="0">
              <a:solidFill>
                <a:schemeClr val="bg2">
                  <a:lumMod val="50000"/>
                </a:schemeClr>
              </a:solidFill>
            </a:endParaRPr>
          </a:p>
          <a:p>
            <a:endParaRPr kumimoji="1" lang="zh-CN" altLang="en-US" dirty="0"/>
          </a:p>
        </p:txBody>
      </p:sp>
      <p:sp>
        <p:nvSpPr>
          <p:cNvPr id="4" name="灯片编号占位符 3">
            <a:extLst>
              <a:ext uri="{FF2B5EF4-FFF2-40B4-BE49-F238E27FC236}">
                <a16:creationId xmlns:a16="http://schemas.microsoft.com/office/drawing/2014/main" id="{25EADB5E-9855-C043-A91B-2D1CC8AD6B22}"/>
              </a:ext>
            </a:extLst>
          </p:cNvPr>
          <p:cNvSpPr>
            <a:spLocks noGrp="1"/>
          </p:cNvSpPr>
          <p:nvPr>
            <p:ph type="sldNum" sz="quarter" idx="12"/>
          </p:nvPr>
        </p:nvSpPr>
        <p:spPr/>
        <p:txBody>
          <a:bodyPr/>
          <a:lstStyle/>
          <a:p>
            <a:fld id="{CB818ED7-1FAF-4BEC-A906-EB6564C334EB}" type="slidenum">
              <a:rPr lang="zh-CN" altLang="en-US" smtClean="0"/>
              <a:pPr/>
              <a:t>7</a:t>
            </a:fld>
            <a:endParaRPr lang="zh-CN" altLang="en-US" dirty="0"/>
          </a:p>
        </p:txBody>
      </p:sp>
    </p:spTree>
    <p:extLst>
      <p:ext uri="{BB962C8B-B14F-4D97-AF65-F5344CB8AC3E}">
        <p14:creationId xmlns:p14="http://schemas.microsoft.com/office/powerpoint/2010/main" val="36046778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83559-8745-BF47-8E8A-CD8932F7888F}"/>
              </a:ext>
            </a:extLst>
          </p:cNvPr>
          <p:cNvSpPr>
            <a:spLocks noGrp="1"/>
          </p:cNvSpPr>
          <p:nvPr>
            <p:ph type="title"/>
          </p:nvPr>
        </p:nvSpPr>
        <p:spPr/>
        <p:txBody>
          <a:bodyPr/>
          <a:lstStyle/>
          <a:p>
            <a:r>
              <a:rPr kumimoji="1" lang="en-US" altLang="zh-CN" dirty="0"/>
              <a:t>Execution</a:t>
            </a:r>
            <a:endParaRPr kumimoji="1" lang="zh-CN" altLang="en-US" dirty="0"/>
          </a:p>
        </p:txBody>
      </p:sp>
      <p:pic>
        <p:nvPicPr>
          <p:cNvPr id="5" name="内容占位符 4">
            <a:extLst>
              <a:ext uri="{FF2B5EF4-FFF2-40B4-BE49-F238E27FC236}">
                <a16:creationId xmlns:a16="http://schemas.microsoft.com/office/drawing/2014/main" id="{11560749-F7AB-884F-BA14-935C46AFD46A}"/>
              </a:ext>
            </a:extLst>
          </p:cNvPr>
          <p:cNvPicPr>
            <a:picLocks noGrp="1" noChangeAspect="1"/>
          </p:cNvPicPr>
          <p:nvPr>
            <p:ph idx="1"/>
          </p:nvPr>
        </p:nvPicPr>
        <p:blipFill>
          <a:blip r:embed="rId2"/>
          <a:stretch>
            <a:fillRect/>
          </a:stretch>
        </p:blipFill>
        <p:spPr>
          <a:xfrm>
            <a:off x="1285870" y="844550"/>
            <a:ext cx="6429384" cy="3941763"/>
          </a:xfrm>
          <a:prstGeom prst="rect">
            <a:avLst/>
          </a:prstGeom>
        </p:spPr>
      </p:pic>
      <p:sp>
        <p:nvSpPr>
          <p:cNvPr id="4" name="灯片编号占位符 3">
            <a:extLst>
              <a:ext uri="{FF2B5EF4-FFF2-40B4-BE49-F238E27FC236}">
                <a16:creationId xmlns:a16="http://schemas.microsoft.com/office/drawing/2014/main" id="{25EADB5E-9855-C043-A91B-2D1CC8AD6B22}"/>
              </a:ext>
            </a:extLst>
          </p:cNvPr>
          <p:cNvSpPr>
            <a:spLocks noGrp="1"/>
          </p:cNvSpPr>
          <p:nvPr>
            <p:ph type="sldNum" sz="quarter" idx="12"/>
          </p:nvPr>
        </p:nvSpPr>
        <p:spPr/>
        <p:txBody>
          <a:bodyPr/>
          <a:lstStyle/>
          <a:p>
            <a:fld id="{CB818ED7-1FAF-4BEC-A906-EB6564C334EB}" type="slidenum">
              <a:rPr lang="zh-CN" altLang="en-US" smtClean="0"/>
              <a:pPr/>
              <a:t>8</a:t>
            </a:fld>
            <a:endParaRPr lang="zh-CN" altLang="en-US" dirty="0"/>
          </a:p>
        </p:txBody>
      </p:sp>
    </p:spTree>
    <p:extLst>
      <p:ext uri="{BB962C8B-B14F-4D97-AF65-F5344CB8AC3E}">
        <p14:creationId xmlns:p14="http://schemas.microsoft.com/office/powerpoint/2010/main" val="2084118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E657A-1145-4DAF-A7F4-AC32AB942A2B}"/>
              </a:ext>
            </a:extLst>
          </p:cNvPr>
          <p:cNvSpPr>
            <a:spLocks noGrp="1"/>
          </p:cNvSpPr>
          <p:nvPr>
            <p:ph type="title"/>
          </p:nvPr>
        </p:nvSpPr>
        <p:spPr/>
        <p:txBody>
          <a:bodyPr/>
          <a:lstStyle/>
          <a:p>
            <a:r>
              <a:rPr lang="en-US" altLang="zh-CN" dirty="0"/>
              <a:t>Map Reduce</a:t>
            </a:r>
            <a:endParaRPr lang="zh-CN" altLang="en-US" dirty="0"/>
          </a:p>
        </p:txBody>
      </p:sp>
      <p:sp>
        <p:nvSpPr>
          <p:cNvPr id="3" name="内容占位符 2">
            <a:extLst>
              <a:ext uri="{FF2B5EF4-FFF2-40B4-BE49-F238E27FC236}">
                <a16:creationId xmlns:a16="http://schemas.microsoft.com/office/drawing/2014/main" id="{97030136-26C8-442C-A8F7-D360BEC2251E}"/>
              </a:ext>
            </a:extLst>
          </p:cNvPr>
          <p:cNvSpPr>
            <a:spLocks noGrp="1"/>
          </p:cNvSpPr>
          <p:nvPr>
            <p:ph idx="1"/>
          </p:nvPr>
        </p:nvSpPr>
        <p:spPr/>
        <p:txBody>
          <a:bodyPr/>
          <a:lstStyle/>
          <a:p>
            <a:r>
              <a:rPr lang="en-US" altLang="zh-CN" dirty="0"/>
              <a:t>OSDI’04</a:t>
            </a:r>
          </a:p>
          <a:p>
            <a:pPr lvl="1"/>
            <a:r>
              <a:rPr lang="en-US" altLang="zh-CN" dirty="0"/>
              <a:t>MapReduce: Simplified Data Processing on Large Clusters</a:t>
            </a:r>
            <a:endParaRPr lang="zh-CN" altLang="en-US" dirty="0"/>
          </a:p>
        </p:txBody>
      </p:sp>
      <p:sp>
        <p:nvSpPr>
          <p:cNvPr id="4" name="灯片编号占位符 3">
            <a:extLst>
              <a:ext uri="{FF2B5EF4-FFF2-40B4-BE49-F238E27FC236}">
                <a16:creationId xmlns:a16="http://schemas.microsoft.com/office/drawing/2014/main" id="{104ACE92-074C-4F19-96C6-9CE36B34EF46}"/>
              </a:ext>
            </a:extLst>
          </p:cNvPr>
          <p:cNvSpPr>
            <a:spLocks noGrp="1"/>
          </p:cNvSpPr>
          <p:nvPr>
            <p:ph type="sldNum" sz="quarter" idx="12"/>
          </p:nvPr>
        </p:nvSpPr>
        <p:spPr/>
        <p:txBody>
          <a:bodyPr/>
          <a:lstStyle/>
          <a:p>
            <a:fld id="{CB818ED7-1FAF-4BEC-A906-EB6564C334EB}" type="slidenum">
              <a:rPr lang="zh-CN" altLang="en-US" smtClean="0"/>
              <a:pPr/>
              <a:t>9</a:t>
            </a:fld>
            <a:endParaRPr lang="zh-CN" altLang="en-US" dirty="0"/>
          </a:p>
        </p:txBody>
      </p:sp>
      <p:pic>
        <p:nvPicPr>
          <p:cNvPr id="6" name="图片 5">
            <a:extLst>
              <a:ext uri="{FF2B5EF4-FFF2-40B4-BE49-F238E27FC236}">
                <a16:creationId xmlns:a16="http://schemas.microsoft.com/office/drawing/2014/main" id="{0DEDCA48-ADD8-4119-8BCE-154FDD2FDA21}"/>
              </a:ext>
            </a:extLst>
          </p:cNvPr>
          <p:cNvPicPr>
            <a:picLocks noChangeAspect="1"/>
          </p:cNvPicPr>
          <p:nvPr/>
        </p:nvPicPr>
        <p:blipFill>
          <a:blip r:embed="rId2"/>
          <a:stretch>
            <a:fillRect/>
          </a:stretch>
        </p:blipFill>
        <p:spPr>
          <a:xfrm>
            <a:off x="2006715" y="1437625"/>
            <a:ext cx="5130570" cy="3246506"/>
          </a:xfrm>
          <a:prstGeom prst="rect">
            <a:avLst/>
          </a:prstGeom>
        </p:spPr>
      </p:pic>
    </p:spTree>
    <p:extLst>
      <p:ext uri="{BB962C8B-B14F-4D97-AF65-F5344CB8AC3E}">
        <p14:creationId xmlns:p14="http://schemas.microsoft.com/office/powerpoint/2010/main" val="1871045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33403</TotalTime>
  <Words>7087</Words>
  <Application>Microsoft Macintosh PowerPoint</Application>
  <PresentationFormat>全屏显示(16:9)</PresentationFormat>
  <Paragraphs>789</Paragraphs>
  <Slides>68</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68</vt:i4>
      </vt:variant>
    </vt:vector>
  </HeadingPairs>
  <TitlesOfParts>
    <vt:vector size="78" baseType="lpstr">
      <vt:lpstr>DengXian</vt:lpstr>
      <vt:lpstr>微软雅黑</vt:lpstr>
      <vt:lpstr>Arial</vt:lpstr>
      <vt:lpstr>Calibri</vt:lpstr>
      <vt:lpstr>Cambria</vt:lpstr>
      <vt:lpstr>Cambria Math</vt:lpstr>
      <vt:lpstr>Tahoma</vt:lpstr>
      <vt:lpstr>Times New Roman</vt:lpstr>
      <vt:lpstr>Verdana</vt:lpstr>
      <vt:lpstr>Office 主题​​</vt:lpstr>
      <vt:lpstr>Architecture of Enterprise Applications 24 Hadoop </vt:lpstr>
      <vt:lpstr>Contents and Objectives</vt:lpstr>
      <vt:lpstr>Apache Hadoop</vt:lpstr>
      <vt:lpstr>Apache Hadoop - Modules</vt:lpstr>
      <vt:lpstr>Pseudo-Distributed Operation</vt:lpstr>
      <vt:lpstr>Setup passphraseless ssh</vt:lpstr>
      <vt:lpstr>Execution</vt:lpstr>
      <vt:lpstr>Execution</vt:lpstr>
      <vt:lpstr>Map Reduce</vt:lpstr>
      <vt:lpstr>Map Reduce</vt:lpstr>
      <vt:lpstr>Map Reduce</vt:lpstr>
      <vt:lpstr>MapReduce Basics</vt:lpstr>
      <vt:lpstr>MapReduce Basics</vt:lpstr>
      <vt:lpstr>Map Reduce - WordCount</vt:lpstr>
      <vt:lpstr>Map Reduce - WordCount</vt:lpstr>
      <vt:lpstr>Map Reduce - WordCount</vt:lpstr>
      <vt:lpstr>Map Reduce - WordCount</vt:lpstr>
      <vt:lpstr>Map Reduce - WordCount</vt:lpstr>
      <vt:lpstr>Map Reduce - WordCount</vt:lpstr>
      <vt:lpstr>Map Reduce - WordCount</vt:lpstr>
      <vt:lpstr>Map Reduce - WordCount</vt:lpstr>
      <vt:lpstr>MapReduce</vt:lpstr>
      <vt:lpstr>MapReduce</vt:lpstr>
      <vt:lpstr>MapReduce</vt:lpstr>
      <vt:lpstr>MapReduce</vt:lpstr>
      <vt:lpstr>MapReduce</vt:lpstr>
      <vt:lpstr>MapReduce</vt:lpstr>
      <vt:lpstr>Java MapReduce</vt:lpstr>
      <vt:lpstr>Java MapReduce</vt:lpstr>
      <vt:lpstr>Java MapReduce</vt:lpstr>
      <vt:lpstr>Scaling Out</vt:lpstr>
      <vt:lpstr>Scaling Out</vt:lpstr>
      <vt:lpstr>Scaling Out</vt:lpstr>
      <vt:lpstr>Scaling Out</vt:lpstr>
      <vt:lpstr>Scaling Out</vt:lpstr>
      <vt:lpstr>MapReduce inside: JobTracker</vt:lpstr>
      <vt:lpstr>Mapper</vt:lpstr>
      <vt:lpstr>Mapper</vt:lpstr>
      <vt:lpstr>How Many Mappers?</vt:lpstr>
      <vt:lpstr>Reducer</vt:lpstr>
      <vt:lpstr>Shuffle &amp; Sort</vt:lpstr>
      <vt:lpstr>Secondary Sort &amp; Reduce</vt:lpstr>
      <vt:lpstr>How Many Reducers?</vt:lpstr>
      <vt:lpstr>Reduce NONE &amp; Partitioner</vt:lpstr>
      <vt:lpstr>Job Configuration</vt:lpstr>
      <vt:lpstr>Task Execution &amp; Environment</vt:lpstr>
      <vt:lpstr>Task Execution &amp; Environment</vt:lpstr>
      <vt:lpstr>Map Parameters</vt:lpstr>
      <vt:lpstr>Shuffle/Reduce Parameters</vt:lpstr>
      <vt:lpstr>Shuffle/Reduce Parameters</vt:lpstr>
      <vt:lpstr>Configured Parameters</vt:lpstr>
      <vt:lpstr>Job Submission &amp; Monitoring</vt:lpstr>
      <vt:lpstr>Job Control</vt:lpstr>
      <vt:lpstr>Job Input</vt:lpstr>
      <vt:lpstr>InputSplit</vt:lpstr>
      <vt:lpstr>RecordReader</vt:lpstr>
      <vt:lpstr>Job Output</vt:lpstr>
      <vt:lpstr>OutputCommitter</vt:lpstr>
      <vt:lpstr>RecordWriter</vt:lpstr>
      <vt:lpstr>Other Useful Features</vt:lpstr>
      <vt:lpstr>PowerPoint 演示文稿</vt:lpstr>
      <vt:lpstr> </vt:lpstr>
      <vt:lpstr>YARN</vt:lpstr>
      <vt:lpstr>YARN</vt:lpstr>
      <vt:lpstr>YARN</vt:lpstr>
      <vt:lpstr>YARN</vt:lpstr>
      <vt:lpstr>References</vt:lpstr>
      <vt:lpstr>PowerPoint 演示文稿</vt:lpstr>
    </vt:vector>
  </TitlesOfParts>
  <Company>REINS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 PPT</dc:title>
  <dc:subject>REINS BLUE</dc:subject>
  <dc:creator>REINS</dc:creator>
  <cp:lastModifiedBy>chen haopeng</cp:lastModifiedBy>
  <cp:revision>1896</cp:revision>
  <cp:lastPrinted>2019-04-10T06:44:52Z</cp:lastPrinted>
  <dcterms:created xsi:type="dcterms:W3CDTF">2011-12-13T14:18:46Z</dcterms:created>
  <dcterms:modified xsi:type="dcterms:W3CDTF">2022-12-24T12:34:18Z</dcterms:modified>
</cp:coreProperties>
</file>