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40"/>
  </p:notesMasterIdLst>
  <p:sldIdLst>
    <p:sldId id="256" r:id="rId2"/>
    <p:sldId id="295" r:id="rId3"/>
    <p:sldId id="529" r:id="rId4"/>
    <p:sldId id="489" r:id="rId5"/>
    <p:sldId id="501" r:id="rId6"/>
    <p:sldId id="502" r:id="rId7"/>
    <p:sldId id="490" r:id="rId8"/>
    <p:sldId id="530" r:id="rId9"/>
    <p:sldId id="493" r:id="rId10"/>
    <p:sldId id="547" r:id="rId11"/>
    <p:sldId id="494" r:id="rId12"/>
    <p:sldId id="495" r:id="rId13"/>
    <p:sldId id="531" r:id="rId14"/>
    <p:sldId id="532" r:id="rId15"/>
    <p:sldId id="541" r:id="rId16"/>
    <p:sldId id="542" r:id="rId17"/>
    <p:sldId id="544" r:id="rId18"/>
    <p:sldId id="543" r:id="rId19"/>
    <p:sldId id="545" r:id="rId20"/>
    <p:sldId id="546" r:id="rId21"/>
    <p:sldId id="498" r:id="rId22"/>
    <p:sldId id="497" r:id="rId23"/>
    <p:sldId id="548" r:id="rId24"/>
    <p:sldId id="523" r:id="rId25"/>
    <p:sldId id="525" r:id="rId26"/>
    <p:sldId id="526" r:id="rId27"/>
    <p:sldId id="528" r:id="rId28"/>
    <p:sldId id="533" r:id="rId29"/>
    <p:sldId id="534" r:id="rId30"/>
    <p:sldId id="535" r:id="rId31"/>
    <p:sldId id="536" r:id="rId32"/>
    <p:sldId id="537" r:id="rId33"/>
    <p:sldId id="538" r:id="rId34"/>
    <p:sldId id="539" r:id="rId35"/>
    <p:sldId id="540" r:id="rId36"/>
    <p:sldId id="527" r:id="rId37"/>
    <p:sldId id="524" r:id="rId38"/>
    <p:sldId id="259"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21" autoAdjust="0"/>
    <p:restoredTop sz="88707" autoAdjust="0"/>
  </p:normalViewPr>
  <p:slideViewPr>
    <p:cSldViewPr>
      <p:cViewPr varScale="1">
        <p:scale>
          <a:sx n="151" d="100"/>
          <a:sy n="151" d="100"/>
        </p:scale>
        <p:origin x="872"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t>2023/12/10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t>‹#›</a:t>
            </a:fld>
            <a:endParaRPr lang="zh-CN" altLang="en-US"/>
          </a:p>
        </p:txBody>
      </p:sp>
    </p:spTree>
    <p:extLst>
      <p:ext uri="{BB962C8B-B14F-4D97-AF65-F5344CB8AC3E}">
        <p14:creationId xmlns:p14="http://schemas.microsoft.com/office/powerpoint/2010/main" val="165787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a:t>
            </a:fld>
            <a:endParaRPr lang="zh-CN" altLang="en-US"/>
          </a:p>
        </p:txBody>
      </p:sp>
    </p:spTree>
    <p:extLst>
      <p:ext uri="{BB962C8B-B14F-4D97-AF65-F5344CB8AC3E}">
        <p14:creationId xmlns:p14="http://schemas.microsoft.com/office/powerpoint/2010/main" val="80187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12</a:t>
            </a:fld>
            <a:endParaRPr lang="zh-CN" altLang="en-US"/>
          </a:p>
        </p:txBody>
      </p:sp>
    </p:spTree>
    <p:extLst>
      <p:ext uri="{BB962C8B-B14F-4D97-AF65-F5344CB8AC3E}">
        <p14:creationId xmlns:p14="http://schemas.microsoft.com/office/powerpoint/2010/main" val="1886904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15</a:t>
            </a:fld>
            <a:endParaRPr lang="zh-CN" altLang="en-US"/>
          </a:p>
        </p:txBody>
      </p:sp>
    </p:spTree>
    <p:extLst>
      <p:ext uri="{BB962C8B-B14F-4D97-AF65-F5344CB8AC3E}">
        <p14:creationId xmlns:p14="http://schemas.microsoft.com/office/powerpoint/2010/main" val="3949294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18</a:t>
            </a:fld>
            <a:endParaRPr lang="zh-CN" altLang="en-US"/>
          </a:p>
        </p:txBody>
      </p:sp>
    </p:spTree>
    <p:extLst>
      <p:ext uri="{BB962C8B-B14F-4D97-AF65-F5344CB8AC3E}">
        <p14:creationId xmlns:p14="http://schemas.microsoft.com/office/powerpoint/2010/main" val="3704523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21</a:t>
            </a:fld>
            <a:endParaRPr lang="zh-CN" altLang="en-US"/>
          </a:p>
        </p:txBody>
      </p:sp>
    </p:spTree>
    <p:extLst>
      <p:ext uri="{BB962C8B-B14F-4D97-AF65-F5344CB8AC3E}">
        <p14:creationId xmlns:p14="http://schemas.microsoft.com/office/powerpoint/2010/main" val="2783555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22</a:t>
            </a:fld>
            <a:endParaRPr lang="zh-CN" altLang="en-US"/>
          </a:p>
        </p:txBody>
      </p:sp>
    </p:spTree>
    <p:extLst>
      <p:ext uri="{BB962C8B-B14F-4D97-AF65-F5344CB8AC3E}">
        <p14:creationId xmlns:p14="http://schemas.microsoft.com/office/powerpoint/2010/main" val="310144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29</a:t>
            </a:fld>
            <a:endParaRPr lang="zh-CN" altLang="en-US"/>
          </a:p>
        </p:txBody>
      </p:sp>
    </p:spTree>
    <p:extLst>
      <p:ext uri="{BB962C8B-B14F-4D97-AF65-F5344CB8AC3E}">
        <p14:creationId xmlns:p14="http://schemas.microsoft.com/office/powerpoint/2010/main" val="4157910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33</a:t>
            </a:fld>
            <a:endParaRPr lang="zh-CN" altLang="en-US"/>
          </a:p>
        </p:txBody>
      </p:sp>
    </p:spTree>
    <p:extLst>
      <p:ext uri="{BB962C8B-B14F-4D97-AF65-F5344CB8AC3E}">
        <p14:creationId xmlns:p14="http://schemas.microsoft.com/office/powerpoint/2010/main" val="38795388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289131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4418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252672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64611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153339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37855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itchFamily="34" charset="0"/>
                <a:ea typeface="新宋体"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itchFamily="34" charset="0"/>
                <a:ea typeface="微软雅黑"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8">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itchFamily="18" charset="0"/>
              </a:rPr>
              <a:t>REliable</a:t>
            </a:r>
            <a:r>
              <a:rPr lang="en-US" altLang="zh-CN" sz="675" dirty="0">
                <a:solidFill>
                  <a:schemeClr val="bg1"/>
                </a:solidFill>
                <a:effectLst/>
                <a:latin typeface="Cambria" pitchFamily="18" charset="0"/>
              </a:rPr>
              <a:t>, </a:t>
            </a:r>
            <a:r>
              <a:rPr lang="en-US" altLang="zh-CN" sz="675" dirty="0" err="1">
                <a:solidFill>
                  <a:schemeClr val="bg1"/>
                </a:solidFill>
                <a:effectLst/>
                <a:latin typeface="Cambria" pitchFamily="18" charset="0"/>
              </a:rPr>
              <a:t>INtelligent</a:t>
            </a:r>
            <a:r>
              <a:rPr lang="en-US" altLang="zh-CN" sz="675" baseline="0" dirty="0">
                <a:solidFill>
                  <a:schemeClr val="bg1"/>
                </a:solidFill>
                <a:effectLst/>
                <a:latin typeface="Cambria" pitchFamily="18" charset="0"/>
              </a:rPr>
              <a:t> &amp; Scalable Systems</a:t>
            </a:r>
            <a:endParaRPr lang="zh-CN" altLang="en-US" sz="675" dirty="0">
              <a:solidFill>
                <a:schemeClr val="bg1"/>
              </a:solidFill>
              <a:effectLst/>
              <a:latin typeface="Cambria"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itchFamily="34" charset="-122"/>
                <a:ea typeface="微软雅黑" pitchFamily="34" charset="-122"/>
              </a:rPr>
              <a:t>                               </a:t>
            </a:r>
            <a:endParaRPr lang="zh-CN" altLang="en-US" sz="600" dirty="0">
              <a:solidFill>
                <a:schemeClr val="bg1"/>
              </a:solidFill>
              <a:effectLst/>
              <a:latin typeface="Cambria"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itchFamily="34" charset="0"/>
                <a:ea typeface="微软雅黑" pitchFamily="34" charset="-122"/>
              </a:defRPr>
            </a:lvl1p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929226096"/>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itchFamily="34" charset="0"/>
          <a:ea typeface="微软雅黑" pitchFamily="34" charset="-122"/>
          <a:cs typeface="Tahoma" pitchFamily="34" charset="0"/>
        </a:defRPr>
      </a:lvl1pPr>
    </p:titleStyle>
    <p:body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reins.se.sjtu.edu.cn/~chenh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storm.apache.org/releases/2.3.0/Serialization.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zookeeper.apache.org/"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torm.apache.org/index.html"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zookeeper.apache.org/doc/current/zookeeperOver.html#zkComponent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hyperlink" Target="https://zookeeper.apache.org/doc/current/index.html" TargetMode="External"/><Relationship Id="rId3" Type="http://schemas.openxmlformats.org/officeDocument/2006/relationships/hyperlink" Target="https://github.com/apache/storm/tree/2.4.x-branch/examples/storm-starter" TargetMode="External"/><Relationship Id="rId7" Type="http://schemas.openxmlformats.org/officeDocument/2006/relationships/hyperlink" Target="https://blog.csdn.net/weixin_35757704/article/details/75348270" TargetMode="External"/><Relationship Id="rId2" Type="http://schemas.openxmlformats.org/officeDocument/2006/relationships/hyperlink" Target="https://storm.apache.org/releases/current/Tutorial.html" TargetMode="External"/><Relationship Id="rId1" Type="http://schemas.openxmlformats.org/officeDocument/2006/relationships/slideLayout" Target="../slideLayouts/slideLayout3.xml"/><Relationship Id="rId6" Type="http://schemas.openxmlformats.org/officeDocument/2006/relationships/hyperlink" Target="https://storm.apache.org/releases/2.6.0/Tutorial.html" TargetMode="External"/><Relationship Id="rId5" Type="http://schemas.openxmlformats.org/officeDocument/2006/relationships/hyperlink" Target="https://storm.apache.org/releases/2.6.0/Setting-up-a-Storm-cluster.html" TargetMode="External"/><Relationship Id="rId4" Type="http://schemas.openxmlformats.org/officeDocument/2006/relationships/hyperlink" Target="https://zookeeper.apache.org/doc/current/zookeeperStarted.html"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zookeeper.apache.org/"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 26</a:t>
            </a:r>
            <a:br>
              <a:rPr lang="en-US" altLang="zh-CN" sz="2400" dirty="0"/>
            </a:br>
            <a:r>
              <a:rPr lang="en-US" altLang="zh-CN" sz="2400" dirty="0"/>
              <a:t>Storm</a:t>
            </a:r>
            <a:br>
              <a:rPr lang="en-US" altLang="zh-CN" sz="2400" dirty="0"/>
            </a:br>
            <a:endParaRPr lang="zh-CN" altLang="en-US" sz="1350" i="1" dirty="0">
              <a:solidFill>
                <a:schemeClr val="tx1"/>
              </a:solidFill>
              <a:effectLst/>
              <a:latin typeface="Times New Roman" pitchFamily="18" charset="0"/>
              <a:ea typeface="幼圆" pitchFamily="49" charset="-122"/>
              <a:cs typeface="Times New Roman"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p>
          <a:p>
            <a:r>
              <a:rPr lang="en-US" altLang="zh-CN" dirty="0"/>
              <a:t>Shanghai Jiao Tong University</a:t>
            </a:r>
          </a:p>
          <a:p>
            <a:r>
              <a:rPr lang="en-US" altLang="zh-CN" dirty="0"/>
              <a:t>Shanghai, China</a:t>
            </a:r>
          </a:p>
          <a:p>
            <a:r>
              <a:rPr lang="en-US" altLang="zh-CN" u="sng" dirty="0">
                <a:hlinkClick r:id="rId2"/>
              </a:rPr>
              <a:t>http://reins.se.sjtu.edu.cn/~chenhp</a:t>
            </a:r>
            <a:r>
              <a:rPr lang="en-US" altLang="zh-CN" dirty="0"/>
              <a:t> </a:t>
            </a:r>
          </a:p>
          <a:p>
            <a:r>
              <a:rPr lang="en-US" altLang="zh-CN" dirty="0"/>
              <a:t>e-mail: chen-hp@sjtu.edu.cn</a:t>
            </a:r>
            <a:endParaRPr lang="zh-CN" altLang="en-US" dirty="0"/>
          </a:p>
        </p:txBody>
      </p:sp>
    </p:spTree>
    <p:extLst>
      <p:ext uri="{BB962C8B-B14F-4D97-AF65-F5344CB8AC3E}">
        <p14:creationId xmlns:p14="http://schemas.microsoft.com/office/powerpoint/2010/main" val="775121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Apache</a:t>
            </a:r>
            <a:r>
              <a:rPr lang="zh-CN" altLang="en-US" dirty="0"/>
              <a:t> </a:t>
            </a:r>
            <a:r>
              <a:rPr lang="en-US" altLang="zh-CN" dirty="0"/>
              <a:t>Storm</a:t>
            </a:r>
            <a:r>
              <a:rPr lang="zh-CN" altLang="en-US" dirty="0"/>
              <a:t> </a:t>
            </a:r>
            <a:r>
              <a:rPr lang="en-US" altLang="zh-CN" dirty="0"/>
              <a:t>Stream</a:t>
            </a:r>
            <a:endParaRPr lang="zh-CN" altLang="en-US" dirty="0"/>
          </a:p>
        </p:txBody>
      </p:sp>
      <p:sp>
        <p:nvSpPr>
          <p:cNvPr id="3" name="内容占位符 2"/>
          <p:cNvSpPr>
            <a:spLocks noGrp="1"/>
          </p:cNvSpPr>
          <p:nvPr>
            <p:ph idx="1"/>
          </p:nvPr>
        </p:nvSpPr>
        <p:spPr/>
        <p:txBody>
          <a:bodyPr/>
          <a:lstStyle/>
          <a:p>
            <a:r>
              <a:rPr lang="en-US" altLang="zh-CN" b="1" dirty="0"/>
              <a:t>Streams</a:t>
            </a:r>
          </a:p>
          <a:p>
            <a:pPr lvl="1"/>
            <a:r>
              <a:rPr lang="en-US" altLang="zh-CN" dirty="0"/>
              <a:t>The core abstraction in Storm is the “stream”. </a:t>
            </a:r>
          </a:p>
          <a:p>
            <a:pPr lvl="1"/>
            <a:r>
              <a:rPr lang="en-US" altLang="zh-CN" dirty="0"/>
              <a:t>A stream is </a:t>
            </a:r>
            <a:r>
              <a:rPr lang="en-US" altLang="zh-CN" dirty="0">
                <a:solidFill>
                  <a:srgbClr val="FF0000"/>
                </a:solidFill>
              </a:rPr>
              <a:t>an unbounded sequence of tuples</a:t>
            </a:r>
            <a:r>
              <a:rPr lang="en-US" altLang="zh-CN" dirty="0"/>
              <a:t>. </a:t>
            </a:r>
          </a:p>
          <a:p>
            <a:pPr lvl="1"/>
            <a:r>
              <a:rPr lang="en-US" altLang="zh-CN" dirty="0"/>
              <a:t>Storm provides the primitives for transforming a stream into a new stream in a distributed and reliable way.</a:t>
            </a:r>
          </a:p>
          <a:p>
            <a:pPr lvl="1"/>
            <a:r>
              <a:rPr lang="en-US" altLang="zh-CN" dirty="0"/>
              <a:t>The basic primitives Storm provides for doing stream transformations are “</a:t>
            </a:r>
            <a:r>
              <a:rPr lang="en-US" altLang="zh-CN" dirty="0">
                <a:solidFill>
                  <a:srgbClr val="FF0000"/>
                </a:solidFill>
              </a:rPr>
              <a:t>spouts</a:t>
            </a:r>
            <a:r>
              <a:rPr lang="en-US" altLang="zh-CN" dirty="0"/>
              <a:t>” and “</a:t>
            </a:r>
            <a:r>
              <a:rPr lang="en-US" altLang="zh-CN" dirty="0">
                <a:solidFill>
                  <a:srgbClr val="FF0000"/>
                </a:solidFill>
              </a:rPr>
              <a:t>bolts</a:t>
            </a:r>
            <a:r>
              <a:rPr lang="en-US" altLang="zh-CN" dirty="0"/>
              <a:t>”. </a:t>
            </a:r>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10</a:t>
            </a:fld>
            <a:endParaRPr lang="zh-CN" altLang="en-US" dirty="0"/>
          </a:p>
        </p:txBody>
      </p:sp>
      <p:pic>
        <p:nvPicPr>
          <p:cNvPr id="5" name="图片 4">
            <a:extLst>
              <a:ext uri="{FF2B5EF4-FFF2-40B4-BE49-F238E27FC236}">
                <a16:creationId xmlns:a16="http://schemas.microsoft.com/office/drawing/2014/main" id="{19DF3BF7-AB6D-86BA-141B-A41BC475F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929" y="2583635"/>
            <a:ext cx="3324141" cy="2559865"/>
          </a:xfrm>
          <a:prstGeom prst="rect">
            <a:avLst/>
          </a:prstGeom>
        </p:spPr>
      </p:pic>
    </p:spTree>
    <p:extLst>
      <p:ext uri="{BB962C8B-B14F-4D97-AF65-F5344CB8AC3E}">
        <p14:creationId xmlns:p14="http://schemas.microsoft.com/office/powerpoint/2010/main" val="3095169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Apache</a:t>
            </a:r>
            <a:r>
              <a:rPr lang="zh-CN" altLang="en-US" dirty="0"/>
              <a:t> </a:t>
            </a:r>
            <a:r>
              <a:rPr lang="en-US" altLang="zh-CN" dirty="0"/>
              <a:t>Storm</a:t>
            </a:r>
            <a:r>
              <a:rPr lang="zh-CN" altLang="en-US" dirty="0"/>
              <a:t> </a:t>
            </a:r>
            <a:r>
              <a:rPr lang="en-US" altLang="zh-CN" dirty="0"/>
              <a:t>Stream</a:t>
            </a:r>
            <a:endParaRPr lang="zh-CN" altLang="en-US" dirty="0"/>
          </a:p>
        </p:txBody>
      </p:sp>
      <p:sp>
        <p:nvSpPr>
          <p:cNvPr id="3" name="内容占位符 2"/>
          <p:cNvSpPr>
            <a:spLocks noGrp="1"/>
          </p:cNvSpPr>
          <p:nvPr>
            <p:ph idx="1"/>
          </p:nvPr>
        </p:nvSpPr>
        <p:spPr/>
        <p:txBody>
          <a:bodyPr>
            <a:normAutofit/>
          </a:bodyPr>
          <a:lstStyle/>
          <a:p>
            <a:r>
              <a:rPr lang="en-US" altLang="zh-CN" dirty="0"/>
              <a:t>The basic primitives Storm provides for doing stream transformations are “spouts” and “bolts”. </a:t>
            </a:r>
          </a:p>
          <a:p>
            <a:pPr lvl="1"/>
            <a:r>
              <a:rPr lang="en-US" altLang="zh-CN" dirty="0"/>
              <a:t>Spouts and bolts have interfaces that you implement to run your application-specific logic.</a:t>
            </a:r>
          </a:p>
          <a:p>
            <a:pPr lvl="1"/>
            <a:r>
              <a:rPr lang="en-US" altLang="zh-CN" dirty="0"/>
              <a:t>A spout is a </a:t>
            </a:r>
            <a:r>
              <a:rPr lang="en-US" altLang="zh-CN" dirty="0">
                <a:solidFill>
                  <a:srgbClr val="FF0000"/>
                </a:solidFill>
              </a:rPr>
              <a:t>source of streams</a:t>
            </a:r>
            <a:r>
              <a:rPr lang="en-US" altLang="zh-CN" dirty="0"/>
              <a:t>. </a:t>
            </a:r>
          </a:p>
          <a:p>
            <a:pPr lvl="2"/>
            <a:r>
              <a:rPr lang="en-US" altLang="zh-CN" dirty="0"/>
              <a:t>For example, a spout may read tuples off of a Kestrel</a:t>
            </a:r>
            <a:r>
              <a:rPr lang="zh-CN" altLang="en-US" dirty="0"/>
              <a:t> </a:t>
            </a:r>
            <a:r>
              <a:rPr lang="en-US" altLang="zh-CN" dirty="0"/>
              <a:t>queue and emit them as a stream. Or a spout may connect to the Twitter API and emit a stream of tweets.</a:t>
            </a:r>
          </a:p>
          <a:p>
            <a:pPr lvl="1"/>
            <a:r>
              <a:rPr lang="en-US" altLang="zh-CN" dirty="0"/>
              <a:t>A bolt </a:t>
            </a:r>
            <a:r>
              <a:rPr lang="en-US" altLang="zh-CN" dirty="0">
                <a:solidFill>
                  <a:srgbClr val="FF0000"/>
                </a:solidFill>
              </a:rPr>
              <a:t>consumes any number of input streams</a:t>
            </a:r>
            <a:r>
              <a:rPr lang="en-US" altLang="zh-CN" dirty="0"/>
              <a:t>, does some processing, and possibly emits new streams. </a:t>
            </a:r>
          </a:p>
          <a:p>
            <a:pPr lvl="2"/>
            <a:r>
              <a:rPr lang="en-US" altLang="zh-CN" dirty="0"/>
              <a:t>Complex stream transformations, like computing a stream of trending topics from a stream of tweets, require multiple steps and thus multiple bolts. </a:t>
            </a:r>
          </a:p>
          <a:p>
            <a:pPr lvl="2"/>
            <a:r>
              <a:rPr lang="en-US" altLang="zh-CN" dirty="0"/>
              <a:t>Bolts can do anything from run functions, filter tuples, do streaming aggregations, do streaming joins, talk to databases, and more.</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11</a:t>
            </a:fld>
            <a:endParaRPr lang="zh-CN" altLang="en-US" dirty="0"/>
          </a:p>
        </p:txBody>
      </p:sp>
    </p:spTree>
    <p:extLst>
      <p:ext uri="{BB962C8B-B14F-4D97-AF65-F5344CB8AC3E}">
        <p14:creationId xmlns:p14="http://schemas.microsoft.com/office/powerpoint/2010/main" val="661330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Apache</a:t>
            </a:r>
            <a:r>
              <a:rPr lang="zh-CN" altLang="en-US" dirty="0"/>
              <a:t> </a:t>
            </a:r>
            <a:r>
              <a:rPr lang="en-US" altLang="zh-CN" dirty="0"/>
              <a:t>Storm</a:t>
            </a:r>
            <a:r>
              <a:rPr lang="zh-CN" altLang="en-US" dirty="0"/>
              <a:t> </a:t>
            </a:r>
            <a:r>
              <a:rPr lang="en-US" altLang="zh-CN" dirty="0"/>
              <a:t>Stream</a:t>
            </a:r>
            <a:endParaRPr lang="zh-CN" altLang="en-US" dirty="0"/>
          </a:p>
        </p:txBody>
      </p:sp>
      <p:sp>
        <p:nvSpPr>
          <p:cNvPr id="3" name="内容占位符 2"/>
          <p:cNvSpPr>
            <a:spLocks noGrp="1"/>
          </p:cNvSpPr>
          <p:nvPr>
            <p:ph idx="1"/>
          </p:nvPr>
        </p:nvSpPr>
        <p:spPr/>
        <p:txBody>
          <a:bodyPr>
            <a:normAutofit/>
          </a:bodyPr>
          <a:lstStyle/>
          <a:p>
            <a:r>
              <a:rPr lang="en-US" altLang="zh-CN" dirty="0"/>
              <a:t>Networks of spouts and bolts </a:t>
            </a:r>
          </a:p>
          <a:p>
            <a:pPr lvl="1"/>
            <a:r>
              <a:rPr lang="en-US" altLang="zh-CN" dirty="0"/>
              <a:t>are packaged into a “</a:t>
            </a:r>
            <a:r>
              <a:rPr lang="en-US" altLang="zh-CN" dirty="0">
                <a:solidFill>
                  <a:srgbClr val="FF0000"/>
                </a:solidFill>
              </a:rPr>
              <a:t>topology</a:t>
            </a:r>
            <a:r>
              <a:rPr lang="en-US" altLang="zh-CN" dirty="0"/>
              <a:t>” which is the top-level abstraction that you submit to Storm clusters for execution. </a:t>
            </a:r>
          </a:p>
          <a:p>
            <a:pPr lvl="1"/>
            <a:r>
              <a:rPr lang="en-US" altLang="zh-CN" dirty="0"/>
              <a:t>A topology is a </a:t>
            </a:r>
            <a:r>
              <a:rPr lang="en-US" altLang="zh-CN" dirty="0">
                <a:solidFill>
                  <a:srgbClr val="FF0000"/>
                </a:solidFill>
              </a:rPr>
              <a:t>graph</a:t>
            </a:r>
            <a:r>
              <a:rPr lang="en-US" altLang="zh-CN" dirty="0"/>
              <a:t> of stream transformations where </a:t>
            </a:r>
            <a:r>
              <a:rPr lang="en-US" altLang="zh-CN" dirty="0">
                <a:solidFill>
                  <a:srgbClr val="FF0000"/>
                </a:solidFill>
              </a:rPr>
              <a:t>each node is a spout or bolt</a:t>
            </a:r>
            <a:r>
              <a:rPr lang="en-US" altLang="zh-CN" dirty="0"/>
              <a:t>. </a:t>
            </a:r>
          </a:p>
          <a:p>
            <a:pPr lvl="1"/>
            <a:r>
              <a:rPr lang="en-US" altLang="zh-CN" dirty="0">
                <a:solidFill>
                  <a:srgbClr val="FF0000"/>
                </a:solidFill>
              </a:rPr>
              <a:t>Edges</a:t>
            </a:r>
            <a:r>
              <a:rPr lang="en-US" altLang="zh-CN" dirty="0"/>
              <a:t> in the graph indicate </a:t>
            </a:r>
            <a:r>
              <a:rPr lang="en-US" altLang="zh-CN" dirty="0">
                <a:solidFill>
                  <a:srgbClr val="FF0000"/>
                </a:solidFill>
              </a:rPr>
              <a:t>which bolts are subscribing to which streams</a:t>
            </a:r>
            <a:r>
              <a:rPr lang="en-US" altLang="zh-CN" dirty="0"/>
              <a:t>. </a:t>
            </a:r>
          </a:p>
          <a:p>
            <a:pPr lvl="1"/>
            <a:r>
              <a:rPr lang="en-US" altLang="zh-CN" dirty="0"/>
              <a:t>When a spout or bolt emits a tuple to a stream, it sends the tuple to </a:t>
            </a:r>
            <a:r>
              <a:rPr lang="en-US" altLang="zh-CN" dirty="0">
                <a:solidFill>
                  <a:srgbClr val="FF0000"/>
                </a:solidFill>
              </a:rPr>
              <a:t>every bolt that subscribed to that stream.</a:t>
            </a:r>
          </a:p>
          <a:p>
            <a:pPr lvl="1"/>
            <a:r>
              <a:rPr lang="en-US" altLang="zh-CN" dirty="0"/>
              <a:t>Links between nodes in your topology indicate how tuples should be passed around. </a:t>
            </a:r>
          </a:p>
          <a:p>
            <a:pPr lvl="1"/>
            <a:r>
              <a:rPr lang="en-US" altLang="zh-CN" dirty="0"/>
              <a:t>Each node in a Storm topology executes </a:t>
            </a:r>
            <a:r>
              <a:rPr lang="en-US" altLang="zh-CN" dirty="0">
                <a:solidFill>
                  <a:srgbClr val="FF0000"/>
                </a:solidFill>
              </a:rPr>
              <a:t>in parallel</a:t>
            </a:r>
            <a:r>
              <a:rPr lang="en-US" altLang="zh-CN" dirty="0"/>
              <a:t>. </a:t>
            </a:r>
          </a:p>
          <a:p>
            <a:pPr lvl="1"/>
            <a:r>
              <a:rPr lang="en-US" altLang="zh-CN" dirty="0"/>
              <a:t>A topology runs </a:t>
            </a:r>
            <a:r>
              <a:rPr lang="en-US" altLang="zh-CN" dirty="0">
                <a:solidFill>
                  <a:srgbClr val="FF0000"/>
                </a:solidFill>
              </a:rPr>
              <a:t>forever</a:t>
            </a:r>
            <a:r>
              <a:rPr lang="en-US" altLang="zh-CN" dirty="0"/>
              <a:t>, or until you kill it. </a:t>
            </a:r>
          </a:p>
          <a:p>
            <a:pPr lvl="1"/>
            <a:r>
              <a:rPr lang="en-US" altLang="zh-CN" dirty="0"/>
              <a:t>Storm will automatically reassign any failed tasks. </a:t>
            </a:r>
          </a:p>
          <a:p>
            <a:pPr lvl="1"/>
            <a:r>
              <a:rPr lang="en-US" altLang="zh-CN" dirty="0"/>
              <a:t>Additionally, Storm guarantees that there will be no data loss, even if machines go down and messages are dropped.</a:t>
            </a:r>
            <a:br>
              <a:rPr lang="en-US" altLang="zh-CN" dirty="0">
                <a:solidFill>
                  <a:srgbClr val="FF0000"/>
                </a:solidFill>
              </a:rPr>
            </a:b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12</a:t>
            </a:fld>
            <a:endParaRPr lang="zh-CN" altLang="en-US" dirty="0"/>
          </a:p>
        </p:txBody>
      </p:sp>
    </p:spTree>
    <p:extLst>
      <p:ext uri="{BB962C8B-B14F-4D97-AF65-F5344CB8AC3E}">
        <p14:creationId xmlns:p14="http://schemas.microsoft.com/office/powerpoint/2010/main" val="107918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1F716-24A9-8D4D-821C-6D382052C6DD}"/>
              </a:ext>
            </a:extLst>
          </p:cNvPr>
          <p:cNvSpPr>
            <a:spLocks noGrp="1"/>
          </p:cNvSpPr>
          <p:nvPr>
            <p:ph type="title"/>
          </p:nvPr>
        </p:nvSpPr>
        <p:spPr/>
        <p:txBody>
          <a:bodyPr/>
          <a:lstStyle/>
          <a:p>
            <a:r>
              <a:rPr kumimoji="1" lang="en-US" altLang="zh-CN" dirty="0"/>
              <a:t>Data</a:t>
            </a:r>
            <a:r>
              <a:rPr kumimoji="1" lang="zh-CN" altLang="en-US" dirty="0"/>
              <a:t> </a:t>
            </a:r>
            <a:r>
              <a:rPr kumimoji="1" lang="en-US" altLang="zh-CN" dirty="0"/>
              <a:t>Model</a:t>
            </a:r>
            <a:endParaRPr kumimoji="1" lang="zh-CN" altLang="en-US" dirty="0"/>
          </a:p>
        </p:txBody>
      </p:sp>
      <p:sp>
        <p:nvSpPr>
          <p:cNvPr id="3" name="内容占位符 2">
            <a:extLst>
              <a:ext uri="{FF2B5EF4-FFF2-40B4-BE49-F238E27FC236}">
                <a16:creationId xmlns:a16="http://schemas.microsoft.com/office/drawing/2014/main" id="{9DD37378-91B9-324D-8F11-4B4B254F3B25}"/>
              </a:ext>
            </a:extLst>
          </p:cNvPr>
          <p:cNvSpPr>
            <a:spLocks noGrp="1"/>
          </p:cNvSpPr>
          <p:nvPr>
            <p:ph idx="1"/>
          </p:nvPr>
        </p:nvSpPr>
        <p:spPr/>
        <p:txBody>
          <a:bodyPr/>
          <a:lstStyle/>
          <a:p>
            <a:r>
              <a:rPr lang="en-US" altLang="zh-CN" dirty="0"/>
              <a:t>Storm uses </a:t>
            </a:r>
            <a:r>
              <a:rPr lang="en-US" altLang="zh-CN" dirty="0">
                <a:solidFill>
                  <a:srgbClr val="FF0000"/>
                </a:solidFill>
              </a:rPr>
              <a:t>tuples</a:t>
            </a:r>
            <a:r>
              <a:rPr lang="en-US" altLang="zh-CN" dirty="0"/>
              <a:t> as its data model. </a:t>
            </a:r>
          </a:p>
          <a:p>
            <a:pPr lvl="1"/>
            <a:r>
              <a:rPr lang="en-US" altLang="zh-CN" dirty="0"/>
              <a:t>A tuple is a </a:t>
            </a:r>
            <a:r>
              <a:rPr lang="en-US" altLang="zh-CN" dirty="0">
                <a:solidFill>
                  <a:srgbClr val="FF0000"/>
                </a:solidFill>
              </a:rPr>
              <a:t>named list of values</a:t>
            </a:r>
            <a:r>
              <a:rPr lang="en-US" altLang="zh-CN" dirty="0"/>
              <a:t>, and a field in a tuple can be an object of any type. </a:t>
            </a:r>
          </a:p>
          <a:p>
            <a:pPr lvl="1"/>
            <a:r>
              <a:rPr lang="en-US" altLang="zh-CN" dirty="0"/>
              <a:t>Out of the box, Storm supports all the primitive types, strings, and byte arrays as tuple field values. </a:t>
            </a:r>
          </a:p>
          <a:p>
            <a:pPr lvl="1"/>
            <a:r>
              <a:rPr lang="en-US" altLang="zh-CN" dirty="0"/>
              <a:t>To use an object of another type, you just need to implement </a:t>
            </a:r>
            <a:r>
              <a:rPr lang="en-US" altLang="zh-CN" dirty="0">
                <a:hlinkClick r:id="rId2"/>
              </a:rPr>
              <a:t>a serializer</a:t>
            </a:r>
            <a:r>
              <a:rPr lang="en-US" altLang="zh-CN" dirty="0"/>
              <a:t> for the type.</a:t>
            </a:r>
          </a:p>
          <a:p>
            <a:endParaRPr lang="en-US" altLang="zh-CN" dirty="0"/>
          </a:p>
          <a:p>
            <a:r>
              <a:rPr lang="en-US" altLang="zh-CN" dirty="0"/>
              <a:t>Every node in a topology must declare the output fields for the tuples it emits. </a:t>
            </a:r>
          </a:p>
          <a:p>
            <a:endParaRPr kumimoji="1" lang="zh-CN" altLang="en-US" dirty="0"/>
          </a:p>
        </p:txBody>
      </p:sp>
      <p:sp>
        <p:nvSpPr>
          <p:cNvPr id="4" name="灯片编号占位符 3">
            <a:extLst>
              <a:ext uri="{FF2B5EF4-FFF2-40B4-BE49-F238E27FC236}">
                <a16:creationId xmlns:a16="http://schemas.microsoft.com/office/drawing/2014/main" id="{22FFFD60-0F66-C34F-8F3F-0EF0D101C7D7}"/>
              </a:ext>
            </a:extLst>
          </p:cNvPr>
          <p:cNvSpPr>
            <a:spLocks noGrp="1"/>
          </p:cNvSpPr>
          <p:nvPr>
            <p:ph type="sldNum" sz="quarter" idx="12"/>
          </p:nvPr>
        </p:nvSpPr>
        <p:spPr/>
        <p:txBody>
          <a:bodyPr/>
          <a:lstStyle/>
          <a:p>
            <a:fld id="{CB818ED7-1FAF-4BEC-A906-EB6564C334EB}" type="slidenum">
              <a:rPr lang="zh-CN" altLang="en-US" smtClean="0"/>
              <a:pPr/>
              <a:t>13</a:t>
            </a:fld>
            <a:endParaRPr lang="zh-CN" altLang="en-US" dirty="0"/>
          </a:p>
        </p:txBody>
      </p:sp>
    </p:spTree>
    <p:extLst>
      <p:ext uri="{BB962C8B-B14F-4D97-AF65-F5344CB8AC3E}">
        <p14:creationId xmlns:p14="http://schemas.microsoft.com/office/powerpoint/2010/main" val="1756279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CF10B-BC80-404E-A898-DE1E6F2CF5DA}"/>
              </a:ext>
            </a:extLst>
          </p:cNvPr>
          <p:cNvSpPr>
            <a:spLocks noGrp="1"/>
          </p:cNvSpPr>
          <p:nvPr>
            <p:ph type="title"/>
          </p:nvPr>
        </p:nvSpPr>
        <p:spPr/>
        <p:txBody>
          <a:bodyPr/>
          <a:lstStyle/>
          <a:p>
            <a:r>
              <a:rPr kumimoji="1" lang="en-US" altLang="zh-CN" dirty="0"/>
              <a:t>Data</a:t>
            </a:r>
            <a:r>
              <a:rPr kumimoji="1" lang="zh-CN" altLang="en-US" dirty="0"/>
              <a:t> </a:t>
            </a:r>
            <a:r>
              <a:rPr kumimoji="1" lang="en-US" altLang="zh-CN" dirty="0"/>
              <a:t>Model</a:t>
            </a:r>
            <a:endParaRPr kumimoji="1" lang="zh-CN" altLang="en-US" dirty="0"/>
          </a:p>
        </p:txBody>
      </p:sp>
      <p:sp>
        <p:nvSpPr>
          <p:cNvPr id="3" name="内容占位符 2">
            <a:extLst>
              <a:ext uri="{FF2B5EF4-FFF2-40B4-BE49-F238E27FC236}">
                <a16:creationId xmlns:a16="http://schemas.microsoft.com/office/drawing/2014/main" id="{532FD3C3-1155-F542-9861-88C583B2F204}"/>
              </a:ext>
            </a:extLst>
          </p:cNvPr>
          <p:cNvSpPr>
            <a:spLocks noGrp="1"/>
          </p:cNvSpPr>
          <p:nvPr>
            <p:ph idx="1"/>
          </p:nvPr>
        </p:nvSpPr>
        <p:spPr>
          <a:xfrm>
            <a:off x="107504" y="845073"/>
            <a:ext cx="9036496" cy="3940924"/>
          </a:xfrm>
        </p:spPr>
        <p:txBody>
          <a:bodyPr>
            <a:normAutofit lnSpcReduction="10000"/>
          </a:bodyPr>
          <a:lstStyle/>
          <a:p>
            <a:r>
              <a:rPr lang="en-US" altLang="zh-CN" dirty="0"/>
              <a:t>For example, </a:t>
            </a:r>
          </a:p>
          <a:p>
            <a:pPr lvl="1"/>
            <a:r>
              <a:rPr lang="en-US" altLang="zh-CN" dirty="0"/>
              <a:t>this bolt declares that it emits 2-tuples with the fields "double" and "triple"</a:t>
            </a:r>
          </a:p>
          <a:p>
            <a:pPr marL="0" indent="0">
              <a:buNone/>
            </a:pPr>
            <a:endParaRPr lang="en-US" altLang="zh-CN" sz="1100" b="1" dirty="0">
              <a:solidFill>
                <a:srgbClr val="333333"/>
              </a:solidFill>
              <a:latin typeface="Lucida Console" panose="020B0609040504020204" pitchFamily="49" charset="0"/>
            </a:endParaRPr>
          </a:p>
          <a:p>
            <a:pPr marL="0" indent="0">
              <a:buNone/>
            </a:pPr>
            <a:r>
              <a:rPr lang="en-US" altLang="zh-CN" sz="1100" b="1" dirty="0">
                <a:solidFill>
                  <a:srgbClr val="333333"/>
                </a:solidFill>
                <a:latin typeface="Lucida Console" panose="020B0609040504020204" pitchFamily="49" charset="0"/>
              </a:rPr>
              <a:t>public</a:t>
            </a:r>
            <a:r>
              <a:rPr lang="en-US" altLang="zh-CN" sz="1100"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class</a:t>
            </a:r>
            <a:r>
              <a:rPr lang="en-US" altLang="zh-CN" sz="1100" dirty="0">
                <a:solidFill>
                  <a:srgbClr val="333333"/>
                </a:solidFill>
                <a:latin typeface="Lucida Console" panose="020B0609040504020204" pitchFamily="49" charset="0"/>
              </a:rPr>
              <a:t> </a:t>
            </a:r>
            <a:r>
              <a:rPr lang="en-US" altLang="zh-CN" sz="1100" b="1" dirty="0" err="1">
                <a:solidFill>
                  <a:srgbClr val="445588"/>
                </a:solidFill>
                <a:latin typeface="Lucida Console" panose="020B0609040504020204" pitchFamily="49" charset="0"/>
              </a:rPr>
              <a:t>DoubleAndTripleBolt</a:t>
            </a:r>
            <a:r>
              <a:rPr lang="en-US" altLang="zh-CN" sz="1100"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extends</a:t>
            </a:r>
            <a:r>
              <a:rPr lang="en-US" altLang="zh-CN" sz="1100" dirty="0">
                <a:solidFill>
                  <a:srgbClr val="333333"/>
                </a:solidFill>
                <a:latin typeface="Lucida Console" panose="020B0609040504020204" pitchFamily="49" charset="0"/>
              </a:rPr>
              <a:t> </a:t>
            </a:r>
            <a:r>
              <a:rPr lang="en-US" altLang="zh-CN" sz="1100" dirty="0" err="1">
                <a:solidFill>
                  <a:srgbClr val="333333"/>
                </a:solidFill>
                <a:latin typeface="Lucida Console" panose="020B0609040504020204" pitchFamily="49" charset="0"/>
              </a:rPr>
              <a:t>BaseRichBolt</a:t>
            </a:r>
            <a:r>
              <a:rPr lang="en-US" altLang="zh-CN" sz="1100"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a:t>
            </a:r>
          </a:p>
          <a:p>
            <a:pPr marL="0" indent="0">
              <a:buNone/>
            </a:pPr>
            <a:r>
              <a:rPr lang="en-US" altLang="zh-CN" sz="1100"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private</a:t>
            </a:r>
            <a:r>
              <a:rPr lang="en-US" altLang="zh-CN" sz="1100" dirty="0">
                <a:solidFill>
                  <a:srgbClr val="333333"/>
                </a:solidFill>
                <a:latin typeface="Lucida Console" panose="020B0609040504020204" pitchFamily="49" charset="0"/>
              </a:rPr>
              <a:t> </a:t>
            </a:r>
            <a:r>
              <a:rPr lang="en-US" altLang="zh-CN" sz="1100" dirty="0" err="1">
                <a:solidFill>
                  <a:srgbClr val="333333"/>
                </a:solidFill>
                <a:latin typeface="Lucida Console" panose="020B0609040504020204" pitchFamily="49" charset="0"/>
              </a:rPr>
              <a:t>OutputCollectorBase</a:t>
            </a:r>
            <a:r>
              <a:rPr lang="en-US" altLang="zh-CN" sz="1100" dirty="0">
                <a:solidFill>
                  <a:srgbClr val="333333"/>
                </a:solidFill>
                <a:latin typeface="Lucida Console" panose="020B0609040504020204" pitchFamily="49" charset="0"/>
              </a:rPr>
              <a:t> _collector</a:t>
            </a:r>
            <a:r>
              <a:rPr lang="en-US" altLang="zh-CN" sz="1100" b="1" dirty="0">
                <a:solidFill>
                  <a:srgbClr val="333333"/>
                </a:solidFill>
                <a:latin typeface="Lucida Console" panose="020B0609040504020204" pitchFamily="49" charset="0"/>
              </a:rPr>
              <a:t>;</a:t>
            </a:r>
          </a:p>
          <a:p>
            <a:pPr marL="0" indent="0">
              <a:buNone/>
            </a:pPr>
            <a:endParaRPr lang="en-US" altLang="zh-CN" sz="1100" b="1" dirty="0">
              <a:solidFill>
                <a:srgbClr val="333333"/>
              </a:solidFill>
              <a:latin typeface="Lucida Console" panose="020B0609040504020204" pitchFamily="49" charset="0"/>
            </a:endParaRPr>
          </a:p>
          <a:p>
            <a:pPr marL="0" indent="0">
              <a:buNone/>
            </a:pPr>
            <a:r>
              <a:rPr lang="en-US" altLang="zh-CN" sz="1100" dirty="0">
                <a:solidFill>
                  <a:srgbClr val="333333"/>
                </a:solidFill>
                <a:latin typeface="Lucida Console" panose="020B0609040504020204" pitchFamily="49" charset="0"/>
              </a:rPr>
              <a:t> @Override </a:t>
            </a:r>
            <a:r>
              <a:rPr lang="en-US" altLang="zh-CN" sz="1100" b="1" dirty="0">
                <a:solidFill>
                  <a:srgbClr val="333333"/>
                </a:solidFill>
                <a:latin typeface="Lucida Console" panose="020B0609040504020204" pitchFamily="49" charset="0"/>
              </a:rPr>
              <a:t>public</a:t>
            </a:r>
            <a:r>
              <a:rPr lang="en-US" altLang="zh-CN" sz="1100" dirty="0">
                <a:solidFill>
                  <a:srgbClr val="333333"/>
                </a:solidFill>
                <a:latin typeface="Lucida Console" panose="020B0609040504020204" pitchFamily="49" charset="0"/>
              </a:rPr>
              <a:t> </a:t>
            </a:r>
            <a:r>
              <a:rPr lang="en-US" altLang="zh-CN" sz="1100" b="1" dirty="0">
                <a:solidFill>
                  <a:srgbClr val="445588"/>
                </a:solidFill>
                <a:latin typeface="Lucida Console" panose="020B0609040504020204" pitchFamily="49" charset="0"/>
              </a:rPr>
              <a:t>void</a:t>
            </a:r>
            <a:r>
              <a:rPr lang="en-US" altLang="zh-CN" sz="1100" dirty="0">
                <a:solidFill>
                  <a:srgbClr val="333333"/>
                </a:solidFill>
                <a:latin typeface="Lucida Console" panose="020B0609040504020204" pitchFamily="49" charset="0"/>
              </a:rPr>
              <a:t> </a:t>
            </a:r>
            <a:r>
              <a:rPr lang="en-US" altLang="zh-CN" sz="1100" b="1" dirty="0">
                <a:solidFill>
                  <a:srgbClr val="990000"/>
                </a:solidFill>
                <a:latin typeface="Lucida Console" panose="020B0609040504020204" pitchFamily="49" charset="0"/>
              </a:rPr>
              <a:t>prepare</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Map conf</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r>
              <a:rPr lang="en-US" altLang="zh-CN" sz="1100" dirty="0" err="1">
                <a:solidFill>
                  <a:srgbClr val="333333"/>
                </a:solidFill>
                <a:latin typeface="Lucida Console" panose="020B0609040504020204" pitchFamily="49" charset="0"/>
              </a:rPr>
              <a:t>TopologyContext</a:t>
            </a:r>
            <a:r>
              <a:rPr lang="en-US" altLang="zh-CN" sz="1100" dirty="0">
                <a:solidFill>
                  <a:srgbClr val="333333"/>
                </a:solidFill>
                <a:latin typeface="Lucida Console" panose="020B0609040504020204" pitchFamily="49" charset="0"/>
              </a:rPr>
              <a:t> context</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r>
              <a:rPr lang="en-US" altLang="zh-CN" sz="1100" dirty="0" err="1">
                <a:solidFill>
                  <a:srgbClr val="333333"/>
                </a:solidFill>
                <a:latin typeface="Lucida Console" panose="020B0609040504020204" pitchFamily="49" charset="0"/>
              </a:rPr>
              <a:t>OutputCollectorBase</a:t>
            </a:r>
            <a:r>
              <a:rPr lang="en-US" altLang="zh-CN" sz="1100" dirty="0">
                <a:solidFill>
                  <a:srgbClr val="333333"/>
                </a:solidFill>
                <a:latin typeface="Lucida Console" panose="020B0609040504020204" pitchFamily="49" charset="0"/>
              </a:rPr>
              <a:t> collector</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a:t>
            </a:r>
          </a:p>
          <a:p>
            <a:pPr marL="0" indent="0">
              <a:buNone/>
            </a:pPr>
            <a:r>
              <a:rPr lang="en-US" altLang="zh-CN" sz="1100" dirty="0">
                <a:solidFill>
                  <a:srgbClr val="333333"/>
                </a:solidFill>
                <a:latin typeface="Lucida Console" panose="020B0609040504020204" pitchFamily="49" charset="0"/>
              </a:rPr>
              <a:t> </a:t>
            </a:r>
            <a:r>
              <a:rPr lang="zh-CN" altLang="en-US" sz="1100" dirty="0">
                <a:solidFill>
                  <a:srgbClr val="333333"/>
                </a:solidFill>
                <a:latin typeface="Lucida Console" panose="020B0609040504020204" pitchFamily="49" charset="0"/>
              </a:rPr>
              <a:t>  </a:t>
            </a:r>
            <a:r>
              <a:rPr lang="en-US" altLang="zh-CN" sz="1100" dirty="0">
                <a:solidFill>
                  <a:srgbClr val="333333"/>
                </a:solidFill>
                <a:latin typeface="Lucida Console" panose="020B0609040504020204" pitchFamily="49" charset="0"/>
              </a:rPr>
              <a:t>_collector </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collector</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p>
          <a:p>
            <a:pPr marL="0" indent="0">
              <a:buNone/>
            </a:pPr>
            <a:r>
              <a:rPr lang="zh-CN" altLang="en-US" sz="1100" b="1"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p>
          <a:p>
            <a:pPr marL="0" indent="0">
              <a:buNone/>
            </a:pPr>
            <a:endParaRPr lang="en-US" altLang="zh-CN" sz="1100" dirty="0">
              <a:solidFill>
                <a:srgbClr val="333333"/>
              </a:solidFill>
              <a:latin typeface="Lucida Console" panose="020B0609040504020204" pitchFamily="49" charset="0"/>
            </a:endParaRPr>
          </a:p>
          <a:p>
            <a:pPr marL="0" indent="0">
              <a:buNone/>
            </a:pPr>
            <a:r>
              <a:rPr lang="zh-CN" altLang="en-US" sz="1100" dirty="0">
                <a:solidFill>
                  <a:srgbClr val="333333"/>
                </a:solidFill>
                <a:latin typeface="Lucida Console" panose="020B0609040504020204" pitchFamily="49" charset="0"/>
              </a:rPr>
              <a:t> </a:t>
            </a:r>
            <a:r>
              <a:rPr lang="en-US" altLang="zh-CN" sz="1100" dirty="0">
                <a:solidFill>
                  <a:srgbClr val="333333"/>
                </a:solidFill>
                <a:latin typeface="Lucida Console" panose="020B0609040504020204" pitchFamily="49" charset="0"/>
              </a:rPr>
              <a:t>@Override </a:t>
            </a:r>
            <a:r>
              <a:rPr lang="en-US" altLang="zh-CN" sz="1100" b="1" dirty="0">
                <a:solidFill>
                  <a:srgbClr val="333333"/>
                </a:solidFill>
                <a:latin typeface="Lucida Console" panose="020B0609040504020204" pitchFamily="49" charset="0"/>
              </a:rPr>
              <a:t>public</a:t>
            </a:r>
            <a:r>
              <a:rPr lang="en-US" altLang="zh-CN" sz="1100" dirty="0">
                <a:solidFill>
                  <a:srgbClr val="333333"/>
                </a:solidFill>
                <a:latin typeface="Lucida Console" panose="020B0609040504020204" pitchFamily="49" charset="0"/>
              </a:rPr>
              <a:t> </a:t>
            </a:r>
            <a:r>
              <a:rPr lang="en-US" altLang="zh-CN" sz="1100" b="1" dirty="0">
                <a:solidFill>
                  <a:srgbClr val="445588"/>
                </a:solidFill>
                <a:latin typeface="Lucida Console" panose="020B0609040504020204" pitchFamily="49" charset="0"/>
              </a:rPr>
              <a:t>void</a:t>
            </a:r>
            <a:r>
              <a:rPr lang="en-US" altLang="zh-CN" sz="1100" dirty="0">
                <a:solidFill>
                  <a:srgbClr val="333333"/>
                </a:solidFill>
                <a:latin typeface="Lucida Console" panose="020B0609040504020204" pitchFamily="49" charset="0"/>
              </a:rPr>
              <a:t> </a:t>
            </a:r>
            <a:r>
              <a:rPr lang="en-US" altLang="zh-CN" sz="1100" b="1" dirty="0">
                <a:solidFill>
                  <a:srgbClr val="990000"/>
                </a:solidFill>
                <a:latin typeface="Lucida Console" panose="020B0609040504020204" pitchFamily="49" charset="0"/>
              </a:rPr>
              <a:t>execute</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Tuple input</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p>
          <a:p>
            <a:pPr marL="0" indent="0">
              <a:buNone/>
            </a:pPr>
            <a:r>
              <a:rPr lang="zh-CN" altLang="en-US" sz="1100" b="1" dirty="0">
                <a:solidFill>
                  <a:srgbClr val="333333"/>
                </a:solidFill>
                <a:latin typeface="Lucida Console" panose="020B0609040504020204" pitchFamily="49" charset="0"/>
              </a:rPr>
              <a:t>   </a:t>
            </a:r>
            <a:r>
              <a:rPr lang="en-US" altLang="zh-CN" sz="1100" b="1" dirty="0">
                <a:solidFill>
                  <a:srgbClr val="445588"/>
                </a:solidFill>
                <a:latin typeface="Lucida Console" panose="020B0609040504020204" pitchFamily="49" charset="0"/>
              </a:rPr>
              <a:t>int</a:t>
            </a:r>
            <a:r>
              <a:rPr lang="en-US" altLang="zh-CN" sz="1100" dirty="0">
                <a:solidFill>
                  <a:srgbClr val="333333"/>
                </a:solidFill>
                <a:latin typeface="Lucida Console" panose="020B0609040504020204" pitchFamily="49" charset="0"/>
              </a:rPr>
              <a:t> </a:t>
            </a:r>
            <a:r>
              <a:rPr lang="en-US" altLang="zh-CN" sz="1100" dirty="0" err="1">
                <a:solidFill>
                  <a:srgbClr val="333333"/>
                </a:solidFill>
                <a:latin typeface="Lucida Console" panose="020B0609040504020204" pitchFamily="49" charset="0"/>
              </a:rPr>
              <a:t>val</a:t>
            </a:r>
            <a:r>
              <a:rPr lang="en-US" altLang="zh-CN" sz="1100"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r>
              <a:rPr lang="en-US" altLang="zh-CN" sz="1100" dirty="0" err="1">
                <a:solidFill>
                  <a:srgbClr val="333333"/>
                </a:solidFill>
                <a:latin typeface="Lucida Console" panose="020B0609040504020204" pitchFamily="49" charset="0"/>
              </a:rPr>
              <a:t>input</a:t>
            </a:r>
            <a:r>
              <a:rPr lang="en-US" altLang="zh-CN" sz="1100" b="1" dirty="0" err="1">
                <a:solidFill>
                  <a:srgbClr val="333333"/>
                </a:solidFill>
                <a:latin typeface="Lucida Console" panose="020B0609040504020204" pitchFamily="49" charset="0"/>
              </a:rPr>
              <a:t>.</a:t>
            </a:r>
            <a:r>
              <a:rPr lang="en-US" altLang="zh-CN" sz="1100" dirty="0" err="1">
                <a:solidFill>
                  <a:srgbClr val="008080"/>
                </a:solidFill>
                <a:latin typeface="Lucida Console" panose="020B0609040504020204" pitchFamily="49" charset="0"/>
              </a:rPr>
              <a:t>getInteger</a:t>
            </a:r>
            <a:r>
              <a:rPr lang="en-US" altLang="zh-CN" sz="1100" b="1" dirty="0">
                <a:solidFill>
                  <a:srgbClr val="333333"/>
                </a:solidFill>
                <a:latin typeface="Lucida Console" panose="020B0609040504020204" pitchFamily="49" charset="0"/>
              </a:rPr>
              <a:t>(</a:t>
            </a:r>
            <a:r>
              <a:rPr lang="en-US" altLang="zh-CN" sz="1100" dirty="0">
                <a:solidFill>
                  <a:srgbClr val="009999"/>
                </a:solidFill>
                <a:latin typeface="Lucida Console" panose="020B0609040504020204" pitchFamily="49" charset="0"/>
              </a:rPr>
              <a:t>0</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p>
          <a:p>
            <a:pPr marL="0" indent="0">
              <a:buNone/>
            </a:pPr>
            <a:r>
              <a:rPr lang="zh-CN" altLang="en-US" sz="1100" dirty="0">
                <a:solidFill>
                  <a:srgbClr val="333333"/>
                </a:solidFill>
                <a:latin typeface="Lucida Console" panose="020B0609040504020204" pitchFamily="49" charset="0"/>
              </a:rPr>
              <a:t>   </a:t>
            </a:r>
            <a:r>
              <a:rPr lang="en-US" altLang="zh-CN" sz="1100" dirty="0">
                <a:solidFill>
                  <a:srgbClr val="333333"/>
                </a:solidFill>
                <a:latin typeface="Lucida Console" panose="020B0609040504020204" pitchFamily="49" charset="0"/>
              </a:rPr>
              <a:t>_</a:t>
            </a:r>
            <a:r>
              <a:rPr lang="en-US" altLang="zh-CN" sz="1100" dirty="0" err="1">
                <a:solidFill>
                  <a:srgbClr val="333333"/>
                </a:solidFill>
                <a:latin typeface="Lucida Console" panose="020B0609040504020204" pitchFamily="49" charset="0"/>
              </a:rPr>
              <a:t>collector</a:t>
            </a:r>
            <a:r>
              <a:rPr lang="en-US" altLang="zh-CN" sz="1100" b="1" dirty="0" err="1">
                <a:solidFill>
                  <a:srgbClr val="333333"/>
                </a:solidFill>
                <a:latin typeface="Lucida Console" panose="020B0609040504020204" pitchFamily="49" charset="0"/>
              </a:rPr>
              <a:t>.</a:t>
            </a:r>
            <a:r>
              <a:rPr lang="en-US" altLang="zh-CN" sz="1100" dirty="0" err="1">
                <a:solidFill>
                  <a:srgbClr val="008080"/>
                </a:solidFill>
                <a:latin typeface="Lucida Console" panose="020B0609040504020204" pitchFamily="49" charset="0"/>
              </a:rPr>
              <a:t>emit</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input</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new</a:t>
            </a:r>
            <a:r>
              <a:rPr lang="en-US" altLang="zh-CN" sz="1100" dirty="0">
                <a:solidFill>
                  <a:srgbClr val="333333"/>
                </a:solidFill>
                <a:latin typeface="Lucida Console" panose="020B0609040504020204" pitchFamily="49" charset="0"/>
              </a:rPr>
              <a:t> Values</a:t>
            </a:r>
            <a:r>
              <a:rPr lang="en-US" altLang="zh-CN" sz="1100" b="1" dirty="0">
                <a:solidFill>
                  <a:srgbClr val="333333"/>
                </a:solidFill>
                <a:latin typeface="Lucida Console" panose="020B0609040504020204" pitchFamily="49" charset="0"/>
              </a:rPr>
              <a:t>(</a:t>
            </a:r>
            <a:r>
              <a:rPr lang="en-US" altLang="zh-CN" sz="1100" dirty="0" err="1">
                <a:solidFill>
                  <a:srgbClr val="333333"/>
                </a:solidFill>
                <a:latin typeface="Lucida Console" panose="020B0609040504020204" pitchFamily="49" charset="0"/>
              </a:rPr>
              <a:t>val</a:t>
            </a:r>
            <a:r>
              <a:rPr lang="en-US" altLang="zh-CN" sz="1100" b="1" dirty="0">
                <a:solidFill>
                  <a:srgbClr val="333333"/>
                </a:solidFill>
                <a:latin typeface="Lucida Console" panose="020B0609040504020204" pitchFamily="49" charset="0"/>
              </a:rPr>
              <a:t>*</a:t>
            </a:r>
            <a:r>
              <a:rPr lang="en-US" altLang="zh-CN" sz="1100" dirty="0">
                <a:solidFill>
                  <a:srgbClr val="009999"/>
                </a:solidFill>
                <a:latin typeface="Lucida Console" panose="020B0609040504020204" pitchFamily="49" charset="0"/>
              </a:rPr>
              <a:t>2</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r>
              <a:rPr lang="en-US" altLang="zh-CN" sz="1100" dirty="0" err="1">
                <a:solidFill>
                  <a:srgbClr val="333333"/>
                </a:solidFill>
                <a:latin typeface="Lucida Console" panose="020B0609040504020204" pitchFamily="49" charset="0"/>
              </a:rPr>
              <a:t>val</a:t>
            </a:r>
            <a:r>
              <a:rPr lang="en-US" altLang="zh-CN" sz="1100" b="1" dirty="0">
                <a:solidFill>
                  <a:srgbClr val="333333"/>
                </a:solidFill>
                <a:latin typeface="Lucida Console" panose="020B0609040504020204" pitchFamily="49" charset="0"/>
              </a:rPr>
              <a:t>*</a:t>
            </a:r>
            <a:r>
              <a:rPr lang="en-US" altLang="zh-CN" sz="1100" dirty="0">
                <a:solidFill>
                  <a:srgbClr val="009999"/>
                </a:solidFill>
                <a:latin typeface="Lucida Console" panose="020B0609040504020204" pitchFamily="49" charset="0"/>
              </a:rPr>
              <a:t>3</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p>
          <a:p>
            <a:pPr marL="0" indent="0">
              <a:buNone/>
            </a:pPr>
            <a:r>
              <a:rPr lang="zh-CN" altLang="en-US" sz="1100" dirty="0">
                <a:solidFill>
                  <a:srgbClr val="333333"/>
                </a:solidFill>
                <a:latin typeface="Lucida Console" panose="020B0609040504020204" pitchFamily="49" charset="0"/>
              </a:rPr>
              <a:t>   </a:t>
            </a:r>
            <a:r>
              <a:rPr lang="en-US" altLang="zh-CN" sz="1100" dirty="0">
                <a:solidFill>
                  <a:srgbClr val="333333"/>
                </a:solidFill>
                <a:latin typeface="Lucida Console" panose="020B0609040504020204" pitchFamily="49" charset="0"/>
              </a:rPr>
              <a:t>_</a:t>
            </a:r>
            <a:r>
              <a:rPr lang="en-US" altLang="zh-CN" sz="1100" dirty="0" err="1">
                <a:solidFill>
                  <a:srgbClr val="333333"/>
                </a:solidFill>
                <a:latin typeface="Lucida Console" panose="020B0609040504020204" pitchFamily="49" charset="0"/>
              </a:rPr>
              <a:t>collector</a:t>
            </a:r>
            <a:r>
              <a:rPr lang="en-US" altLang="zh-CN" sz="1100" b="1" dirty="0" err="1">
                <a:solidFill>
                  <a:srgbClr val="333333"/>
                </a:solidFill>
                <a:latin typeface="Lucida Console" panose="020B0609040504020204" pitchFamily="49" charset="0"/>
              </a:rPr>
              <a:t>.</a:t>
            </a:r>
            <a:r>
              <a:rPr lang="en-US" altLang="zh-CN" sz="1100" dirty="0" err="1">
                <a:solidFill>
                  <a:srgbClr val="008080"/>
                </a:solidFill>
                <a:latin typeface="Lucida Console" panose="020B0609040504020204" pitchFamily="49" charset="0"/>
              </a:rPr>
              <a:t>ack</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input</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p>
          <a:p>
            <a:pPr marL="0" indent="0">
              <a:buNone/>
            </a:pPr>
            <a:r>
              <a:rPr lang="zh-CN" altLang="en-US" sz="1100" b="1"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p>
          <a:p>
            <a:pPr marL="0" indent="0">
              <a:buNone/>
            </a:pPr>
            <a:endParaRPr lang="en-US" altLang="zh-CN" sz="1100" dirty="0">
              <a:solidFill>
                <a:srgbClr val="333333"/>
              </a:solidFill>
              <a:latin typeface="Lucida Console" panose="020B0609040504020204" pitchFamily="49" charset="0"/>
            </a:endParaRPr>
          </a:p>
          <a:p>
            <a:pPr marL="0" indent="0">
              <a:buNone/>
            </a:pPr>
            <a:r>
              <a:rPr lang="zh-CN" altLang="en-US" sz="1100" dirty="0">
                <a:solidFill>
                  <a:srgbClr val="333333"/>
                </a:solidFill>
                <a:latin typeface="Lucida Console" panose="020B0609040504020204" pitchFamily="49" charset="0"/>
              </a:rPr>
              <a:t> </a:t>
            </a:r>
            <a:r>
              <a:rPr lang="en-US" altLang="zh-CN" sz="1100" dirty="0">
                <a:solidFill>
                  <a:srgbClr val="333333"/>
                </a:solidFill>
                <a:latin typeface="Lucida Console" panose="020B0609040504020204" pitchFamily="49" charset="0"/>
              </a:rPr>
              <a:t>@Override </a:t>
            </a:r>
            <a:r>
              <a:rPr lang="en-US" altLang="zh-CN" sz="1100" b="1" dirty="0">
                <a:solidFill>
                  <a:srgbClr val="333333"/>
                </a:solidFill>
                <a:latin typeface="Lucida Console" panose="020B0609040504020204" pitchFamily="49" charset="0"/>
              </a:rPr>
              <a:t>public</a:t>
            </a:r>
            <a:r>
              <a:rPr lang="en-US" altLang="zh-CN" sz="1100" dirty="0">
                <a:solidFill>
                  <a:srgbClr val="333333"/>
                </a:solidFill>
                <a:latin typeface="Lucida Console" panose="020B0609040504020204" pitchFamily="49" charset="0"/>
              </a:rPr>
              <a:t> </a:t>
            </a:r>
            <a:r>
              <a:rPr lang="en-US" altLang="zh-CN" sz="1100" b="1" dirty="0">
                <a:solidFill>
                  <a:srgbClr val="445588"/>
                </a:solidFill>
                <a:latin typeface="Lucida Console" panose="020B0609040504020204" pitchFamily="49" charset="0"/>
              </a:rPr>
              <a:t>void</a:t>
            </a:r>
            <a:r>
              <a:rPr lang="en-US" altLang="zh-CN" sz="1100" dirty="0">
                <a:solidFill>
                  <a:srgbClr val="333333"/>
                </a:solidFill>
                <a:latin typeface="Lucida Console" panose="020B0609040504020204" pitchFamily="49" charset="0"/>
              </a:rPr>
              <a:t> </a:t>
            </a:r>
            <a:r>
              <a:rPr lang="en-US" altLang="zh-CN" sz="1100" b="1" dirty="0" err="1">
                <a:solidFill>
                  <a:srgbClr val="990000"/>
                </a:solidFill>
                <a:latin typeface="Lucida Console" panose="020B0609040504020204" pitchFamily="49" charset="0"/>
              </a:rPr>
              <a:t>declareOutputFields</a:t>
            </a:r>
            <a:r>
              <a:rPr lang="en-US" altLang="zh-CN" sz="1100" b="1" dirty="0">
                <a:solidFill>
                  <a:srgbClr val="333333"/>
                </a:solidFill>
                <a:latin typeface="Lucida Console" panose="020B0609040504020204" pitchFamily="49" charset="0"/>
              </a:rPr>
              <a:t>(</a:t>
            </a:r>
            <a:r>
              <a:rPr lang="en-US" altLang="zh-CN" sz="1100" dirty="0" err="1">
                <a:solidFill>
                  <a:srgbClr val="333333"/>
                </a:solidFill>
                <a:latin typeface="Lucida Console" panose="020B0609040504020204" pitchFamily="49" charset="0"/>
              </a:rPr>
              <a:t>OutputFieldsDeclarer</a:t>
            </a:r>
            <a:r>
              <a:rPr lang="en-US" altLang="zh-CN" sz="1100" dirty="0">
                <a:solidFill>
                  <a:srgbClr val="333333"/>
                </a:solidFill>
                <a:latin typeface="Lucida Console" panose="020B0609040504020204" pitchFamily="49" charset="0"/>
              </a:rPr>
              <a:t> declarer</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p>
          <a:p>
            <a:pPr marL="0" indent="0">
              <a:buNone/>
            </a:pPr>
            <a:r>
              <a:rPr lang="zh-CN" altLang="en-US" sz="1100" dirty="0">
                <a:solidFill>
                  <a:srgbClr val="333333"/>
                </a:solidFill>
                <a:latin typeface="Lucida Console" panose="020B0609040504020204" pitchFamily="49" charset="0"/>
              </a:rPr>
              <a:t>   </a:t>
            </a:r>
            <a:r>
              <a:rPr lang="en-US" altLang="zh-CN" sz="1100" dirty="0" err="1">
                <a:solidFill>
                  <a:srgbClr val="333333"/>
                </a:solidFill>
                <a:latin typeface="Lucida Console" panose="020B0609040504020204" pitchFamily="49" charset="0"/>
              </a:rPr>
              <a:t>declarer</a:t>
            </a:r>
            <a:r>
              <a:rPr lang="en-US" altLang="zh-CN" sz="1100" b="1" dirty="0" err="1">
                <a:solidFill>
                  <a:srgbClr val="333333"/>
                </a:solidFill>
                <a:latin typeface="Lucida Console" panose="020B0609040504020204" pitchFamily="49" charset="0"/>
              </a:rPr>
              <a:t>.</a:t>
            </a:r>
            <a:r>
              <a:rPr lang="en-US" altLang="zh-CN" sz="1100" dirty="0" err="1">
                <a:solidFill>
                  <a:srgbClr val="008080"/>
                </a:solidFill>
                <a:latin typeface="Lucida Console" panose="020B0609040504020204" pitchFamily="49" charset="0"/>
              </a:rPr>
              <a:t>declare</a:t>
            </a:r>
            <a:r>
              <a:rPr lang="en-US" altLang="zh-CN" sz="1100" b="1" dirty="0">
                <a:solidFill>
                  <a:srgbClr val="333333"/>
                </a:solidFill>
                <a:latin typeface="Lucida Console" panose="020B0609040504020204" pitchFamily="49" charset="0"/>
              </a:rPr>
              <a:t>(new</a:t>
            </a:r>
            <a:r>
              <a:rPr lang="en-US" altLang="zh-CN" sz="1100" dirty="0">
                <a:solidFill>
                  <a:srgbClr val="333333"/>
                </a:solidFill>
                <a:latin typeface="Lucida Console" panose="020B0609040504020204" pitchFamily="49" charset="0"/>
              </a:rPr>
              <a:t> Fields</a:t>
            </a:r>
            <a:r>
              <a:rPr lang="en-US" altLang="zh-CN" sz="1100" b="1" dirty="0">
                <a:solidFill>
                  <a:srgbClr val="333333"/>
                </a:solidFill>
                <a:latin typeface="Lucida Console" panose="020B0609040504020204" pitchFamily="49" charset="0"/>
              </a:rPr>
              <a:t>(</a:t>
            </a:r>
            <a:r>
              <a:rPr lang="en-US" altLang="zh-CN" sz="1100" dirty="0">
                <a:solidFill>
                  <a:srgbClr val="DD1144"/>
                </a:solidFill>
                <a:latin typeface="Lucida Console" panose="020B0609040504020204" pitchFamily="49" charset="0"/>
              </a:rPr>
              <a:t>"double"</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r>
              <a:rPr lang="en-US" altLang="zh-CN" sz="1100" dirty="0">
                <a:solidFill>
                  <a:srgbClr val="DD1144"/>
                </a:solidFill>
                <a:latin typeface="Lucida Console" panose="020B0609040504020204" pitchFamily="49" charset="0"/>
              </a:rPr>
              <a:t>"triple"</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p>
          <a:p>
            <a:pPr marL="0" indent="0">
              <a:buNone/>
            </a:pPr>
            <a:r>
              <a:rPr lang="zh-CN" altLang="en-US" sz="1100" b="1" dirty="0">
                <a:solidFill>
                  <a:srgbClr val="333333"/>
                </a:solidFill>
                <a:latin typeface="Lucida Console" panose="020B0609040504020204" pitchFamily="49" charset="0"/>
              </a:rPr>
              <a:t> </a:t>
            </a: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p>
          <a:p>
            <a:pPr marL="0" indent="0">
              <a:buNone/>
            </a:pPr>
            <a:r>
              <a:rPr lang="en-US" altLang="zh-CN" sz="1100" b="1" dirty="0">
                <a:solidFill>
                  <a:srgbClr val="333333"/>
                </a:solidFill>
                <a:latin typeface="Lucida Console" panose="020B0609040504020204" pitchFamily="49" charset="0"/>
              </a:rPr>
              <a:t>}</a:t>
            </a:r>
            <a:r>
              <a:rPr lang="en-US" altLang="zh-CN" sz="1100" dirty="0">
                <a:solidFill>
                  <a:srgbClr val="333333"/>
                </a:solidFill>
                <a:latin typeface="Lucida Console" panose="020B0609040504020204" pitchFamily="49" charset="0"/>
              </a:rPr>
              <a:t> </a:t>
            </a:r>
          </a:p>
          <a:p>
            <a:pPr marL="0" indent="0">
              <a:buNone/>
            </a:pPr>
            <a:endParaRPr lang="zh-CN" altLang="en-US" sz="1100" dirty="0">
              <a:latin typeface="Lucida Console" panose="020B0609040504020204" pitchFamily="49" charset="0"/>
            </a:endParaRPr>
          </a:p>
        </p:txBody>
      </p:sp>
      <p:sp>
        <p:nvSpPr>
          <p:cNvPr id="4" name="灯片编号占位符 3">
            <a:extLst>
              <a:ext uri="{FF2B5EF4-FFF2-40B4-BE49-F238E27FC236}">
                <a16:creationId xmlns:a16="http://schemas.microsoft.com/office/drawing/2014/main" id="{793FD548-4136-7A44-B3CA-0BF9C01C1DCD}"/>
              </a:ext>
            </a:extLst>
          </p:cNvPr>
          <p:cNvSpPr>
            <a:spLocks noGrp="1"/>
          </p:cNvSpPr>
          <p:nvPr>
            <p:ph type="sldNum" sz="quarter" idx="12"/>
          </p:nvPr>
        </p:nvSpPr>
        <p:spPr/>
        <p:txBody>
          <a:bodyPr/>
          <a:lstStyle/>
          <a:p>
            <a:fld id="{CB818ED7-1FAF-4BEC-A906-EB6564C334EB}" type="slidenum">
              <a:rPr lang="zh-CN" altLang="en-US" smtClean="0"/>
              <a:pPr/>
              <a:t>14</a:t>
            </a:fld>
            <a:endParaRPr lang="zh-CN" altLang="en-US" dirty="0"/>
          </a:p>
        </p:txBody>
      </p:sp>
    </p:spTree>
    <p:extLst>
      <p:ext uri="{BB962C8B-B14F-4D97-AF65-F5344CB8AC3E}">
        <p14:creationId xmlns:p14="http://schemas.microsoft.com/office/powerpoint/2010/main" val="669847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141AB-F31B-2049-9203-075C50C9C120}"/>
              </a:ext>
            </a:extLst>
          </p:cNvPr>
          <p:cNvSpPr>
            <a:spLocks noGrp="1"/>
          </p:cNvSpPr>
          <p:nvPr>
            <p:ph type="title"/>
          </p:nvPr>
        </p:nvSpPr>
        <p:spPr/>
        <p:txBody>
          <a:bodyPr/>
          <a:lstStyle/>
          <a:p>
            <a:r>
              <a:rPr kumimoji="1" lang="en-US" altLang="zh-CN" dirty="0"/>
              <a:t>A</a:t>
            </a:r>
            <a:r>
              <a:rPr kumimoji="1" lang="zh-CN" altLang="en-US" dirty="0"/>
              <a:t> </a:t>
            </a:r>
            <a:r>
              <a:rPr kumimoji="1" lang="en-US" altLang="zh-CN" dirty="0"/>
              <a:t>simple</a:t>
            </a:r>
            <a:r>
              <a:rPr kumimoji="1" lang="zh-CN" altLang="en-US" dirty="0"/>
              <a:t> </a:t>
            </a:r>
            <a:r>
              <a:rPr kumimoji="1" lang="en-US" altLang="zh-CN" dirty="0"/>
              <a:t>topology</a:t>
            </a:r>
            <a:endParaRPr kumimoji="1" lang="zh-CN" altLang="en-US" dirty="0"/>
          </a:p>
        </p:txBody>
      </p:sp>
      <p:sp>
        <p:nvSpPr>
          <p:cNvPr id="3" name="内容占位符 2">
            <a:extLst>
              <a:ext uri="{FF2B5EF4-FFF2-40B4-BE49-F238E27FC236}">
                <a16:creationId xmlns:a16="http://schemas.microsoft.com/office/drawing/2014/main" id="{531C3F43-1743-AE46-B1F8-03ACC67B1451}"/>
              </a:ext>
            </a:extLst>
          </p:cNvPr>
          <p:cNvSpPr>
            <a:spLocks noGrp="1"/>
          </p:cNvSpPr>
          <p:nvPr>
            <p:ph idx="1"/>
          </p:nvPr>
        </p:nvSpPr>
        <p:spPr/>
        <p:txBody>
          <a:bodyPr>
            <a:normAutofit/>
          </a:bodyPr>
          <a:lstStyle/>
          <a:p>
            <a:r>
              <a:rPr lang="en-US" altLang="zh-CN" dirty="0"/>
              <a:t>Let's look at the </a:t>
            </a:r>
            <a:r>
              <a:rPr lang="en-US" altLang="zh-CN" dirty="0" err="1"/>
              <a:t>ExclamationTopology</a:t>
            </a:r>
            <a:r>
              <a:rPr lang="en-US" altLang="zh-CN" dirty="0"/>
              <a:t> definition from storm-starter:</a:t>
            </a:r>
          </a:p>
          <a:p>
            <a:pPr marL="300038" lvl="1" indent="0">
              <a:buNone/>
            </a:pPr>
            <a:endParaRPr lang="en-US" altLang="zh-CN" sz="1400" dirty="0">
              <a:latin typeface="Lucida Console" panose="020B0609040504020204" pitchFamily="49" charset="0"/>
            </a:endParaRPr>
          </a:p>
          <a:p>
            <a:pPr marL="300038" lvl="1" indent="0">
              <a:buNone/>
            </a:pPr>
            <a:r>
              <a:rPr lang="en-US" altLang="zh-CN" sz="1400" dirty="0" err="1">
                <a:latin typeface="Lucida Console" panose="020B0609040504020204" pitchFamily="49" charset="0"/>
              </a:rPr>
              <a:t>TopologyBuilder</a:t>
            </a:r>
            <a:r>
              <a:rPr lang="en-US" altLang="zh-CN" sz="1400" dirty="0">
                <a:latin typeface="Lucida Console" panose="020B0609040504020204" pitchFamily="49" charset="0"/>
              </a:rPr>
              <a:t> builder </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new</a:t>
            </a:r>
            <a:r>
              <a:rPr lang="en-US" altLang="zh-CN" sz="1400" dirty="0">
                <a:latin typeface="Lucida Console" panose="020B0609040504020204" pitchFamily="49" charset="0"/>
              </a:rPr>
              <a:t> </a:t>
            </a:r>
            <a:r>
              <a:rPr lang="en-US" altLang="zh-CN" sz="1400" dirty="0" err="1">
                <a:latin typeface="Lucida Console" panose="020B0609040504020204" pitchFamily="49" charset="0"/>
              </a:rPr>
              <a:t>TopologyBuilder</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300038" lvl="1" indent="0">
              <a:buNone/>
            </a:pPr>
            <a:r>
              <a:rPr lang="en-US" altLang="zh-CN" sz="1400" dirty="0" err="1">
                <a:latin typeface="Lucida Console" panose="020B0609040504020204" pitchFamily="49" charset="0"/>
              </a:rPr>
              <a:t>builder</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setSpout</a:t>
            </a:r>
            <a:r>
              <a:rPr lang="en-US" altLang="zh-CN" sz="1400" b="1" dirty="0">
                <a:latin typeface="Lucida Console" panose="020B0609040504020204" pitchFamily="49" charset="0"/>
              </a:rPr>
              <a:t>(</a:t>
            </a:r>
            <a:r>
              <a:rPr lang="en-US" altLang="zh-CN" sz="1400" dirty="0">
                <a:solidFill>
                  <a:srgbClr val="DD1144"/>
                </a:solidFill>
                <a:latin typeface="Lucida Console" panose="020B0609040504020204" pitchFamily="49" charset="0"/>
              </a:rPr>
              <a:t>"words"</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new</a:t>
            </a:r>
            <a:r>
              <a:rPr lang="en-US" altLang="zh-CN" sz="1400" dirty="0">
                <a:latin typeface="Lucida Console" panose="020B0609040504020204" pitchFamily="49" charset="0"/>
              </a:rPr>
              <a:t> </a:t>
            </a:r>
            <a:r>
              <a:rPr lang="en-US" altLang="zh-CN" sz="1400" dirty="0" err="1">
                <a:latin typeface="Lucida Console" panose="020B0609040504020204" pitchFamily="49" charset="0"/>
              </a:rPr>
              <a:t>TestWordSpout</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dirty="0">
                <a:solidFill>
                  <a:srgbClr val="009999"/>
                </a:solidFill>
                <a:latin typeface="Lucida Console" panose="020B0609040504020204" pitchFamily="49" charset="0"/>
              </a:rPr>
              <a:t>10</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300038" lvl="1" indent="0">
              <a:buNone/>
            </a:pPr>
            <a:r>
              <a:rPr lang="en-US" altLang="zh-CN" sz="1400" dirty="0" err="1">
                <a:latin typeface="Lucida Console" panose="020B0609040504020204" pitchFamily="49" charset="0"/>
              </a:rPr>
              <a:t>builder</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setBolt</a:t>
            </a:r>
            <a:r>
              <a:rPr lang="en-US" altLang="zh-CN" sz="1400" b="1" dirty="0">
                <a:latin typeface="Lucida Console" panose="020B0609040504020204" pitchFamily="49" charset="0"/>
              </a:rPr>
              <a:t>(</a:t>
            </a:r>
            <a:r>
              <a:rPr lang="en-US" altLang="zh-CN" sz="1400" dirty="0">
                <a:solidFill>
                  <a:srgbClr val="DD1144"/>
                </a:solidFill>
                <a:latin typeface="Lucida Console" panose="020B0609040504020204" pitchFamily="49" charset="0"/>
              </a:rPr>
              <a:t>"exclaim1"</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new</a:t>
            </a:r>
            <a:r>
              <a:rPr lang="en-US" altLang="zh-CN" sz="1400" dirty="0">
                <a:latin typeface="Lucida Console" panose="020B0609040504020204" pitchFamily="49" charset="0"/>
              </a:rPr>
              <a:t> </a:t>
            </a:r>
            <a:r>
              <a:rPr lang="en-US" altLang="zh-CN" sz="1400" dirty="0" err="1">
                <a:latin typeface="Lucida Console" panose="020B0609040504020204" pitchFamily="49" charset="0"/>
              </a:rPr>
              <a:t>ExclamationBolt</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dirty="0">
                <a:solidFill>
                  <a:srgbClr val="009999"/>
                </a:solidFill>
                <a:latin typeface="Lucida Console" panose="020B0609040504020204" pitchFamily="49" charset="0"/>
              </a:rPr>
              <a:t>3</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300038" lvl="1"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err="1">
                <a:solidFill>
                  <a:srgbClr val="008080"/>
                </a:solidFill>
                <a:latin typeface="Lucida Console" panose="020B0609040504020204" pitchFamily="49" charset="0"/>
              </a:rPr>
              <a:t>shuffleGrouping</a:t>
            </a:r>
            <a:r>
              <a:rPr lang="en-US" altLang="zh-CN" sz="1400" b="1" dirty="0">
                <a:latin typeface="Lucida Console" panose="020B0609040504020204" pitchFamily="49" charset="0"/>
              </a:rPr>
              <a:t>(</a:t>
            </a:r>
            <a:r>
              <a:rPr lang="en-US" altLang="zh-CN" sz="1400" dirty="0">
                <a:solidFill>
                  <a:srgbClr val="DD1144"/>
                </a:solidFill>
                <a:latin typeface="Lucida Console" panose="020B0609040504020204" pitchFamily="49" charset="0"/>
              </a:rPr>
              <a:t>"words"</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300038" lvl="1" indent="0">
              <a:buNone/>
            </a:pPr>
            <a:r>
              <a:rPr lang="en-US" altLang="zh-CN" sz="1400" dirty="0" err="1">
                <a:latin typeface="Lucida Console" panose="020B0609040504020204" pitchFamily="49" charset="0"/>
              </a:rPr>
              <a:t>builder</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setBolt</a:t>
            </a:r>
            <a:r>
              <a:rPr lang="en-US" altLang="zh-CN" sz="1400" b="1" dirty="0">
                <a:latin typeface="Lucida Console" panose="020B0609040504020204" pitchFamily="49" charset="0"/>
              </a:rPr>
              <a:t>(</a:t>
            </a:r>
            <a:r>
              <a:rPr lang="en-US" altLang="zh-CN" sz="1400" dirty="0">
                <a:solidFill>
                  <a:srgbClr val="DD1144"/>
                </a:solidFill>
                <a:latin typeface="Lucida Console" panose="020B0609040504020204" pitchFamily="49" charset="0"/>
              </a:rPr>
              <a:t>"exclaim2"</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new</a:t>
            </a:r>
            <a:r>
              <a:rPr lang="en-US" altLang="zh-CN" sz="1400" dirty="0">
                <a:latin typeface="Lucida Console" panose="020B0609040504020204" pitchFamily="49" charset="0"/>
              </a:rPr>
              <a:t> </a:t>
            </a:r>
            <a:r>
              <a:rPr lang="en-US" altLang="zh-CN" sz="1400" dirty="0" err="1">
                <a:latin typeface="Lucida Console" panose="020B0609040504020204" pitchFamily="49" charset="0"/>
              </a:rPr>
              <a:t>ExclamationBolt</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dirty="0">
                <a:solidFill>
                  <a:srgbClr val="009999"/>
                </a:solidFill>
                <a:latin typeface="Lucida Console" panose="020B0609040504020204" pitchFamily="49" charset="0"/>
              </a:rPr>
              <a:t>2</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300038" lvl="1"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err="1">
                <a:solidFill>
                  <a:srgbClr val="008080"/>
                </a:solidFill>
                <a:latin typeface="Lucida Console" panose="020B0609040504020204" pitchFamily="49" charset="0"/>
              </a:rPr>
              <a:t>shuffleGrouping</a:t>
            </a:r>
            <a:r>
              <a:rPr lang="en-US" altLang="zh-CN" sz="1400" b="1" dirty="0">
                <a:latin typeface="Lucida Console" panose="020B0609040504020204" pitchFamily="49" charset="0"/>
              </a:rPr>
              <a:t>(</a:t>
            </a:r>
            <a:r>
              <a:rPr lang="en-US" altLang="zh-CN" sz="1400" dirty="0">
                <a:solidFill>
                  <a:srgbClr val="DD1144"/>
                </a:solidFill>
                <a:latin typeface="Lucida Console" panose="020B0609040504020204" pitchFamily="49" charset="0"/>
              </a:rPr>
              <a:t>"exclaim1"</a:t>
            </a:r>
            <a:r>
              <a:rPr lang="en-US" altLang="zh-CN" sz="1400" b="1" dirty="0">
                <a:latin typeface="Lucida Console" panose="020B0609040504020204" pitchFamily="49" charset="0"/>
              </a:rPr>
              <a:t>);</a:t>
            </a:r>
          </a:p>
          <a:p>
            <a:pPr marL="300038" lvl="1" indent="0">
              <a:buNone/>
            </a:pPr>
            <a:endParaRPr lang="en-US" altLang="zh-CN" sz="1400" b="1" dirty="0">
              <a:latin typeface="Lucida Console" panose="020B0609040504020204" pitchFamily="49" charset="0"/>
            </a:endParaRPr>
          </a:p>
          <a:p>
            <a:pPr marL="257175" lvl="1" indent="-257175">
              <a:buFont typeface="Arial" pitchFamily="34" charset="0"/>
              <a:buChar char="•"/>
            </a:pPr>
            <a:r>
              <a:rPr lang="en-US" altLang="zh-CN" sz="1600" dirty="0"/>
              <a:t>This topology contains a spout and two bolts. </a:t>
            </a:r>
          </a:p>
          <a:p>
            <a:pPr marL="557212" lvl="2" indent="-257175"/>
            <a:r>
              <a:rPr lang="en-US" altLang="zh-CN" sz="1400" dirty="0"/>
              <a:t>The spout emits words, and each bolt appends the string "!!!" to its input. </a:t>
            </a:r>
          </a:p>
          <a:p>
            <a:pPr marL="557212" lvl="2" indent="-257175"/>
            <a:r>
              <a:rPr lang="en-US" altLang="zh-CN" sz="1400" dirty="0"/>
              <a:t>The nodes are arranged in a line: the spout emits to the first bolt which then emits to the second bolt. </a:t>
            </a:r>
          </a:p>
          <a:p>
            <a:pPr marL="557212" lvl="2" indent="-257175"/>
            <a:r>
              <a:rPr lang="en-US" altLang="zh-CN" sz="1400" dirty="0"/>
              <a:t>If the spout emits the tuples ["bob"] and ["john"], then the second bolt will emit the words ["bob!!!!!!"] and ["john!!!!!!"].</a:t>
            </a:r>
            <a:endParaRPr lang="zh-CN" altLang="en-US" sz="1400" dirty="0"/>
          </a:p>
          <a:p>
            <a:pPr marL="0" indent="0">
              <a:buNone/>
            </a:pPr>
            <a:endParaRPr kumimoji="1" lang="zh-CN" altLang="en-US" dirty="0"/>
          </a:p>
        </p:txBody>
      </p:sp>
      <p:sp>
        <p:nvSpPr>
          <p:cNvPr id="4" name="灯片编号占位符 3">
            <a:extLst>
              <a:ext uri="{FF2B5EF4-FFF2-40B4-BE49-F238E27FC236}">
                <a16:creationId xmlns:a16="http://schemas.microsoft.com/office/drawing/2014/main" id="{FE4671D7-B067-C34D-B11D-C54DCEB98AA7}"/>
              </a:ext>
            </a:extLst>
          </p:cNvPr>
          <p:cNvSpPr>
            <a:spLocks noGrp="1"/>
          </p:cNvSpPr>
          <p:nvPr>
            <p:ph type="sldNum" sz="quarter" idx="12"/>
          </p:nvPr>
        </p:nvSpPr>
        <p:spPr/>
        <p:txBody>
          <a:bodyPr/>
          <a:lstStyle/>
          <a:p>
            <a:fld id="{CB818ED7-1FAF-4BEC-A906-EB6564C334EB}" type="slidenum">
              <a:rPr lang="zh-CN" altLang="en-US" smtClean="0"/>
              <a:pPr/>
              <a:t>15</a:t>
            </a:fld>
            <a:endParaRPr lang="zh-CN" altLang="en-US" dirty="0"/>
          </a:p>
        </p:txBody>
      </p:sp>
    </p:spTree>
    <p:extLst>
      <p:ext uri="{BB962C8B-B14F-4D97-AF65-F5344CB8AC3E}">
        <p14:creationId xmlns:p14="http://schemas.microsoft.com/office/powerpoint/2010/main" val="2920590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D2E89-AD90-3E48-81B2-B81F31E2A455}"/>
              </a:ext>
            </a:extLst>
          </p:cNvPr>
          <p:cNvSpPr>
            <a:spLocks noGrp="1"/>
          </p:cNvSpPr>
          <p:nvPr>
            <p:ph type="title"/>
          </p:nvPr>
        </p:nvSpPr>
        <p:spPr/>
        <p:txBody>
          <a:bodyPr/>
          <a:lstStyle/>
          <a:p>
            <a:r>
              <a:rPr kumimoji="1" lang="en-US" altLang="zh-CN" dirty="0"/>
              <a:t>A</a:t>
            </a:r>
            <a:r>
              <a:rPr kumimoji="1" lang="zh-CN" altLang="en-US" dirty="0"/>
              <a:t> </a:t>
            </a:r>
            <a:r>
              <a:rPr kumimoji="1" lang="en-US" altLang="zh-CN" dirty="0"/>
              <a:t>simple</a:t>
            </a:r>
            <a:r>
              <a:rPr kumimoji="1" lang="zh-CN" altLang="en-US" dirty="0"/>
              <a:t> </a:t>
            </a:r>
            <a:r>
              <a:rPr kumimoji="1" lang="en-US" altLang="zh-CN" dirty="0"/>
              <a:t>topology</a:t>
            </a:r>
            <a:endParaRPr kumimoji="1" lang="zh-CN" altLang="en-US" dirty="0"/>
          </a:p>
        </p:txBody>
      </p:sp>
      <p:sp>
        <p:nvSpPr>
          <p:cNvPr id="3" name="内容占位符 2">
            <a:extLst>
              <a:ext uri="{FF2B5EF4-FFF2-40B4-BE49-F238E27FC236}">
                <a16:creationId xmlns:a16="http://schemas.microsoft.com/office/drawing/2014/main" id="{C9356E29-2C92-2449-91B3-4540F699305B}"/>
              </a:ext>
            </a:extLst>
          </p:cNvPr>
          <p:cNvSpPr>
            <a:spLocks noGrp="1"/>
          </p:cNvSpPr>
          <p:nvPr>
            <p:ph idx="1"/>
          </p:nvPr>
        </p:nvSpPr>
        <p:spPr/>
        <p:txBody>
          <a:bodyPr/>
          <a:lstStyle/>
          <a:p>
            <a:r>
              <a:rPr lang="en-US" altLang="zh-CN" dirty="0"/>
              <a:t>If you wanted component "exclaim2" </a:t>
            </a:r>
          </a:p>
          <a:p>
            <a:pPr lvl="1"/>
            <a:r>
              <a:rPr lang="en-US" altLang="zh-CN" sz="1600" dirty="0"/>
              <a:t>to read all the tuples emitted by both component "words" and component "exclaim1", you would write component "exclaim2"'s definition like this:</a:t>
            </a:r>
          </a:p>
          <a:p>
            <a:endParaRPr lang="en-US" altLang="zh-CN" dirty="0"/>
          </a:p>
          <a:p>
            <a:pPr marL="0" indent="0">
              <a:buNone/>
            </a:pPr>
            <a:r>
              <a:rPr lang="zh-CN" altLang="en-US" sz="1400" dirty="0">
                <a:latin typeface="Lucida Console" panose="020B0609040504020204" pitchFamily="49" charset="0"/>
              </a:rPr>
              <a:t>    </a:t>
            </a:r>
            <a:r>
              <a:rPr lang="en-US" altLang="zh-CN" sz="1400" dirty="0" err="1">
                <a:latin typeface="Lucida Console" panose="020B0609040504020204" pitchFamily="49" charset="0"/>
              </a:rPr>
              <a:t>builder</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setBolt</a:t>
            </a:r>
            <a:r>
              <a:rPr lang="en-US" altLang="zh-CN" sz="1400" b="1" dirty="0">
                <a:latin typeface="Lucida Console" panose="020B0609040504020204" pitchFamily="49" charset="0"/>
              </a:rPr>
              <a:t>(</a:t>
            </a:r>
            <a:r>
              <a:rPr lang="en-US" altLang="zh-CN" sz="1400" dirty="0">
                <a:solidFill>
                  <a:srgbClr val="DD1144"/>
                </a:solidFill>
                <a:latin typeface="Lucida Console" panose="020B0609040504020204" pitchFamily="49" charset="0"/>
              </a:rPr>
              <a:t>"exclaim2"</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new</a:t>
            </a:r>
            <a:r>
              <a:rPr lang="en-US" altLang="zh-CN" sz="1400" dirty="0">
                <a:latin typeface="Lucida Console" panose="020B0609040504020204" pitchFamily="49" charset="0"/>
              </a:rPr>
              <a:t> </a:t>
            </a:r>
            <a:r>
              <a:rPr lang="en-US" altLang="zh-CN" sz="1400" dirty="0" err="1">
                <a:latin typeface="Lucida Console" panose="020B0609040504020204" pitchFamily="49" charset="0"/>
              </a:rPr>
              <a:t>ExclamationBolt</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dirty="0">
                <a:solidFill>
                  <a:srgbClr val="009999"/>
                </a:solidFill>
                <a:latin typeface="Lucida Console" panose="020B0609040504020204" pitchFamily="49" charset="0"/>
              </a:rPr>
              <a:t>5</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err="1">
                <a:solidFill>
                  <a:srgbClr val="008080"/>
                </a:solidFill>
                <a:latin typeface="Lucida Console" panose="020B0609040504020204" pitchFamily="49" charset="0"/>
              </a:rPr>
              <a:t>shuffleGrouping</a:t>
            </a:r>
            <a:r>
              <a:rPr lang="en-US" altLang="zh-CN" sz="1400" b="1" dirty="0">
                <a:latin typeface="Lucida Console" panose="020B0609040504020204" pitchFamily="49" charset="0"/>
              </a:rPr>
              <a:t>(</a:t>
            </a:r>
            <a:r>
              <a:rPr lang="en-US" altLang="zh-CN" sz="1400" dirty="0">
                <a:solidFill>
                  <a:srgbClr val="DD1144"/>
                </a:solidFill>
                <a:latin typeface="Lucida Console" panose="020B0609040504020204" pitchFamily="49" charset="0"/>
              </a:rPr>
              <a:t>"words"</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err="1">
                <a:solidFill>
                  <a:srgbClr val="008080"/>
                </a:solidFill>
                <a:latin typeface="Lucida Console" panose="020B0609040504020204" pitchFamily="49" charset="0"/>
              </a:rPr>
              <a:t>shuffleGrouping</a:t>
            </a:r>
            <a:r>
              <a:rPr lang="en-US" altLang="zh-CN" sz="1400" b="1" dirty="0">
                <a:latin typeface="Lucida Console" panose="020B0609040504020204" pitchFamily="49" charset="0"/>
              </a:rPr>
              <a:t>(</a:t>
            </a:r>
            <a:r>
              <a:rPr lang="en-US" altLang="zh-CN" sz="1400" dirty="0">
                <a:solidFill>
                  <a:srgbClr val="DD1144"/>
                </a:solidFill>
                <a:latin typeface="Lucida Console" panose="020B0609040504020204" pitchFamily="49" charset="0"/>
              </a:rPr>
              <a:t>"exclaim1"</a:t>
            </a:r>
            <a:r>
              <a:rPr lang="en-US" altLang="zh-CN" sz="1400" b="1" dirty="0">
                <a:latin typeface="Lucida Console" panose="020B0609040504020204" pitchFamily="49" charset="0"/>
              </a:rPr>
              <a:t>);</a:t>
            </a:r>
            <a:endParaRPr lang="zh-CN" altLang="en-US" sz="1400" dirty="0">
              <a:latin typeface="Lucida Console" panose="020B0609040504020204" pitchFamily="49" charset="0"/>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C8D10A30-96A6-ED48-A47E-222226D19441}"/>
              </a:ext>
            </a:extLst>
          </p:cNvPr>
          <p:cNvSpPr>
            <a:spLocks noGrp="1"/>
          </p:cNvSpPr>
          <p:nvPr>
            <p:ph type="sldNum" sz="quarter" idx="12"/>
          </p:nvPr>
        </p:nvSpPr>
        <p:spPr/>
        <p:txBody>
          <a:bodyPr/>
          <a:lstStyle/>
          <a:p>
            <a:fld id="{CB818ED7-1FAF-4BEC-A906-EB6564C334EB}" type="slidenum">
              <a:rPr lang="zh-CN" altLang="en-US" smtClean="0"/>
              <a:pPr/>
              <a:t>16</a:t>
            </a:fld>
            <a:endParaRPr lang="zh-CN" altLang="en-US" dirty="0"/>
          </a:p>
        </p:txBody>
      </p:sp>
    </p:spTree>
    <p:extLst>
      <p:ext uri="{BB962C8B-B14F-4D97-AF65-F5344CB8AC3E}">
        <p14:creationId xmlns:p14="http://schemas.microsoft.com/office/powerpoint/2010/main" val="197697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D2E89-AD90-3E48-81B2-B81F31E2A455}"/>
              </a:ext>
            </a:extLst>
          </p:cNvPr>
          <p:cNvSpPr>
            <a:spLocks noGrp="1"/>
          </p:cNvSpPr>
          <p:nvPr>
            <p:ph type="title"/>
          </p:nvPr>
        </p:nvSpPr>
        <p:spPr/>
        <p:txBody>
          <a:bodyPr/>
          <a:lstStyle/>
          <a:p>
            <a:r>
              <a:rPr kumimoji="1" lang="en-US" altLang="zh-CN" dirty="0"/>
              <a:t>A</a:t>
            </a:r>
            <a:r>
              <a:rPr kumimoji="1" lang="zh-CN" altLang="en-US" dirty="0"/>
              <a:t> </a:t>
            </a:r>
            <a:r>
              <a:rPr kumimoji="1" lang="en-US" altLang="zh-CN" dirty="0"/>
              <a:t>simple</a:t>
            </a:r>
            <a:r>
              <a:rPr kumimoji="1" lang="zh-CN" altLang="en-US" dirty="0"/>
              <a:t> </a:t>
            </a:r>
            <a:r>
              <a:rPr kumimoji="1" lang="en-US" altLang="zh-CN" dirty="0"/>
              <a:t>topology</a:t>
            </a:r>
            <a:endParaRPr kumimoji="1" lang="zh-CN" altLang="en-US" dirty="0"/>
          </a:p>
        </p:txBody>
      </p:sp>
      <p:sp>
        <p:nvSpPr>
          <p:cNvPr id="3" name="内容占位符 2">
            <a:extLst>
              <a:ext uri="{FF2B5EF4-FFF2-40B4-BE49-F238E27FC236}">
                <a16:creationId xmlns:a16="http://schemas.microsoft.com/office/drawing/2014/main" id="{C9356E29-2C92-2449-91B3-4540F699305B}"/>
              </a:ext>
            </a:extLst>
          </p:cNvPr>
          <p:cNvSpPr>
            <a:spLocks noGrp="1"/>
          </p:cNvSpPr>
          <p:nvPr>
            <p:ph idx="1"/>
          </p:nvPr>
        </p:nvSpPr>
        <p:spPr/>
        <p:txBody>
          <a:bodyPr/>
          <a:lstStyle/>
          <a:p>
            <a:r>
              <a:rPr lang="en-US" altLang="zh-CN" dirty="0"/>
              <a:t>Spouts are responsible for emitting new messages into the topology. </a:t>
            </a:r>
          </a:p>
          <a:p>
            <a:pPr lvl="1"/>
            <a:r>
              <a:rPr lang="en-US" altLang="zh-CN" dirty="0" err="1">
                <a:solidFill>
                  <a:srgbClr val="FF0000"/>
                </a:solidFill>
              </a:rPr>
              <a:t>TestWordSpout</a:t>
            </a:r>
            <a:r>
              <a:rPr lang="en-US" altLang="zh-CN" dirty="0"/>
              <a:t> in this topology emits a random word from the list ["</a:t>
            </a:r>
            <a:r>
              <a:rPr lang="en-US" altLang="zh-CN" dirty="0" err="1"/>
              <a:t>nathan</a:t>
            </a:r>
            <a:r>
              <a:rPr lang="en-US" altLang="zh-CN" dirty="0"/>
              <a:t>", "mike", "</a:t>
            </a:r>
            <a:r>
              <a:rPr lang="en-US" altLang="zh-CN" dirty="0" err="1"/>
              <a:t>jackson</a:t>
            </a:r>
            <a:r>
              <a:rPr lang="en-US" altLang="zh-CN" dirty="0"/>
              <a:t>", "</a:t>
            </a:r>
            <a:r>
              <a:rPr lang="en-US" altLang="zh-CN" dirty="0" err="1"/>
              <a:t>golda</a:t>
            </a:r>
            <a:r>
              <a:rPr lang="en-US" altLang="zh-CN" dirty="0"/>
              <a:t>", "</a:t>
            </a:r>
            <a:r>
              <a:rPr lang="en-US" altLang="zh-CN" dirty="0" err="1"/>
              <a:t>bertels</a:t>
            </a:r>
            <a:r>
              <a:rPr lang="en-US" altLang="zh-CN" dirty="0"/>
              <a:t>"] as a 1-tuple every 100ms. </a:t>
            </a:r>
          </a:p>
          <a:p>
            <a:pPr lvl="1"/>
            <a:r>
              <a:rPr lang="en-US" altLang="zh-CN" dirty="0"/>
              <a:t>The implementation of </a:t>
            </a:r>
            <a:r>
              <a:rPr lang="en-US" altLang="zh-CN" dirty="0" err="1">
                <a:solidFill>
                  <a:srgbClr val="FF0000"/>
                </a:solidFill>
              </a:rPr>
              <a:t>nextTuple</a:t>
            </a:r>
            <a:r>
              <a:rPr lang="en-US" altLang="zh-CN" dirty="0">
                <a:solidFill>
                  <a:srgbClr val="FF0000"/>
                </a:solidFill>
              </a:rPr>
              <a:t>() </a:t>
            </a:r>
            <a:r>
              <a:rPr lang="en-US" altLang="zh-CN" dirty="0"/>
              <a:t>in </a:t>
            </a:r>
            <a:r>
              <a:rPr lang="en-US" altLang="zh-CN" dirty="0" err="1"/>
              <a:t>TestWordSpout</a:t>
            </a:r>
            <a:r>
              <a:rPr lang="en-US" altLang="zh-CN" dirty="0"/>
              <a:t> looks like this:</a:t>
            </a:r>
          </a:p>
          <a:p>
            <a:endParaRPr lang="en-US" altLang="zh-CN" dirty="0"/>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public</a:t>
            </a:r>
            <a:r>
              <a:rPr lang="en-US" altLang="zh-CN" sz="1400" dirty="0">
                <a:latin typeface="Lucida Console" panose="020B0609040504020204" pitchFamily="49" charset="0"/>
              </a:rPr>
              <a:t> </a:t>
            </a:r>
            <a:r>
              <a:rPr lang="en-US" altLang="zh-CN" sz="1400" b="1" dirty="0">
                <a:solidFill>
                  <a:srgbClr val="445588"/>
                </a:solidFill>
                <a:latin typeface="Lucida Console" panose="020B0609040504020204" pitchFamily="49" charset="0"/>
              </a:rPr>
              <a:t>void</a:t>
            </a:r>
            <a:r>
              <a:rPr lang="en-US" altLang="zh-CN" sz="1400" dirty="0">
                <a:latin typeface="Lucida Console" panose="020B0609040504020204" pitchFamily="49" charset="0"/>
              </a:rPr>
              <a:t> </a:t>
            </a:r>
            <a:r>
              <a:rPr lang="en-US" altLang="zh-CN" sz="1400" b="1" dirty="0" err="1">
                <a:solidFill>
                  <a:srgbClr val="990000"/>
                </a:solidFill>
                <a:latin typeface="Lucida Console" panose="020B0609040504020204" pitchFamily="49" charset="0"/>
              </a:rPr>
              <a:t>nextTuple</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a:t>
            </a:r>
          </a:p>
          <a:p>
            <a:pPr marL="0" indent="0">
              <a:buNone/>
            </a:pPr>
            <a:r>
              <a:rPr lang="zh-CN" altLang="en-US" sz="1400" b="1" dirty="0">
                <a:latin typeface="Lucida Console" panose="020B0609040504020204" pitchFamily="49" charset="0"/>
              </a:rPr>
              <a:t>      </a:t>
            </a:r>
            <a:r>
              <a:rPr lang="en-US" altLang="zh-CN" sz="1400" dirty="0">
                <a:latin typeface="Lucida Console" panose="020B0609040504020204" pitchFamily="49" charset="0"/>
              </a:rPr>
              <a:t> </a:t>
            </a:r>
            <a:r>
              <a:rPr lang="en-US" altLang="zh-CN" sz="1400" dirty="0" err="1">
                <a:latin typeface="Lucida Console" panose="020B0609040504020204" pitchFamily="49" charset="0"/>
              </a:rPr>
              <a:t>Utils</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sleep</a:t>
            </a:r>
            <a:r>
              <a:rPr lang="en-US" altLang="zh-CN" sz="1400" b="1" dirty="0">
                <a:latin typeface="Lucida Console" panose="020B0609040504020204" pitchFamily="49" charset="0"/>
              </a:rPr>
              <a:t>(</a:t>
            </a:r>
            <a:r>
              <a:rPr lang="en-US" altLang="zh-CN" sz="1400" dirty="0">
                <a:solidFill>
                  <a:srgbClr val="009999"/>
                </a:solidFill>
                <a:latin typeface="Lucida Console" panose="020B0609040504020204" pitchFamily="49" charset="0"/>
              </a:rPr>
              <a:t>100</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final</a:t>
            </a:r>
            <a:r>
              <a:rPr lang="en-US" altLang="zh-CN" sz="1400" dirty="0">
                <a:latin typeface="Lucida Console" panose="020B0609040504020204" pitchFamily="49" charset="0"/>
              </a:rPr>
              <a:t> String</a:t>
            </a:r>
            <a:r>
              <a:rPr lang="en-US" altLang="zh-CN" sz="1400" b="1" dirty="0">
                <a:latin typeface="Lucida Console" panose="020B0609040504020204" pitchFamily="49" charset="0"/>
              </a:rPr>
              <a:t>[]</a:t>
            </a:r>
            <a:r>
              <a:rPr lang="en-US" altLang="zh-CN" sz="1400" dirty="0">
                <a:latin typeface="Lucida Console" panose="020B0609040504020204" pitchFamily="49" charset="0"/>
              </a:rPr>
              <a:t> words </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new</a:t>
            </a:r>
            <a:r>
              <a:rPr lang="en-US" altLang="zh-CN" sz="1400" dirty="0">
                <a:latin typeface="Lucida Console" panose="020B0609040504020204" pitchFamily="49" charset="0"/>
              </a:rPr>
              <a:t> String</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a:solidFill>
                  <a:srgbClr val="DD1144"/>
                </a:solidFill>
                <a:latin typeface="Lucida Console" panose="020B0609040504020204" pitchFamily="49" charset="0"/>
              </a:rPr>
              <a:t>"</a:t>
            </a:r>
            <a:r>
              <a:rPr lang="en-US" altLang="zh-CN" sz="1400" dirty="0" err="1">
                <a:solidFill>
                  <a:srgbClr val="DD1144"/>
                </a:solidFill>
                <a:latin typeface="Lucida Console" panose="020B0609040504020204" pitchFamily="49" charset="0"/>
              </a:rPr>
              <a:t>nathan</a:t>
            </a:r>
            <a:r>
              <a:rPr lang="en-US" altLang="zh-CN" sz="1400" dirty="0">
                <a:solidFill>
                  <a:srgbClr val="DD1144"/>
                </a:solidFill>
                <a:latin typeface="Lucida Console" panose="020B0609040504020204" pitchFamily="49" charset="0"/>
              </a:rPr>
              <a:t>"</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dirty="0">
                <a:solidFill>
                  <a:srgbClr val="DD1144"/>
                </a:solidFill>
                <a:latin typeface="Lucida Console" panose="020B0609040504020204" pitchFamily="49" charset="0"/>
              </a:rPr>
              <a:t>"mike"</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dirty="0">
                <a:solidFill>
                  <a:srgbClr val="DD1144"/>
                </a:solidFill>
                <a:latin typeface="Lucida Console" panose="020B0609040504020204" pitchFamily="49" charset="0"/>
              </a:rPr>
              <a:t>"</a:t>
            </a:r>
            <a:r>
              <a:rPr lang="en-US" altLang="zh-CN" sz="1400" dirty="0" err="1">
                <a:solidFill>
                  <a:srgbClr val="DD1144"/>
                </a:solidFill>
                <a:latin typeface="Lucida Console" panose="020B0609040504020204" pitchFamily="49" charset="0"/>
              </a:rPr>
              <a:t>jackson</a:t>
            </a:r>
            <a:r>
              <a:rPr lang="en-US" altLang="zh-CN" sz="1400" dirty="0">
                <a:solidFill>
                  <a:srgbClr val="DD1144"/>
                </a:solidFill>
                <a:latin typeface="Lucida Console" panose="020B0609040504020204" pitchFamily="49" charset="0"/>
              </a:rPr>
              <a:t>"</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dirty="0">
                <a:solidFill>
                  <a:srgbClr val="DD1144"/>
                </a:solidFill>
                <a:latin typeface="Lucida Console" panose="020B0609040504020204" pitchFamily="49" charset="0"/>
              </a:rPr>
              <a:t>"</a:t>
            </a:r>
            <a:r>
              <a:rPr lang="en-US" altLang="zh-CN" sz="1400" dirty="0" err="1">
                <a:solidFill>
                  <a:srgbClr val="DD1144"/>
                </a:solidFill>
                <a:latin typeface="Lucida Console" panose="020B0609040504020204" pitchFamily="49" charset="0"/>
              </a:rPr>
              <a:t>golda</a:t>
            </a:r>
            <a:r>
              <a:rPr lang="en-US" altLang="zh-CN" sz="1400" dirty="0">
                <a:solidFill>
                  <a:srgbClr val="DD1144"/>
                </a:solidFill>
                <a:latin typeface="Lucida Console" panose="020B0609040504020204" pitchFamily="49" charset="0"/>
              </a:rPr>
              <a:t>"</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dirty="0">
                <a:solidFill>
                  <a:srgbClr val="DD1144"/>
                </a:solidFill>
                <a:latin typeface="Lucida Console" panose="020B0609040504020204" pitchFamily="49" charset="0"/>
              </a:rPr>
              <a:t>"</a:t>
            </a:r>
            <a:r>
              <a:rPr lang="en-US" altLang="zh-CN" sz="1400" dirty="0" err="1">
                <a:solidFill>
                  <a:srgbClr val="DD1144"/>
                </a:solidFill>
                <a:latin typeface="Lucida Console" panose="020B0609040504020204" pitchFamily="49" charset="0"/>
              </a:rPr>
              <a:t>bertels</a:t>
            </a:r>
            <a:r>
              <a:rPr lang="en-US" altLang="zh-CN" sz="1400" dirty="0">
                <a:solidFill>
                  <a:srgbClr val="DD1144"/>
                </a:solidFill>
                <a:latin typeface="Lucida Console" panose="020B0609040504020204" pitchFamily="49" charset="0"/>
              </a:rPr>
              <a:t>"</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final</a:t>
            </a:r>
            <a:r>
              <a:rPr lang="en-US" altLang="zh-CN" sz="1400" dirty="0">
                <a:latin typeface="Lucida Console" panose="020B0609040504020204" pitchFamily="49" charset="0"/>
              </a:rPr>
              <a:t> Random rand </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new</a:t>
            </a:r>
            <a:r>
              <a:rPr lang="en-US" altLang="zh-CN" sz="1400" dirty="0">
                <a:latin typeface="Lucida Console" panose="020B0609040504020204" pitchFamily="49" charset="0"/>
              </a:rPr>
              <a:t> Random</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final</a:t>
            </a:r>
            <a:r>
              <a:rPr lang="en-US" altLang="zh-CN" sz="1400" dirty="0">
                <a:latin typeface="Lucida Console" panose="020B0609040504020204" pitchFamily="49" charset="0"/>
              </a:rPr>
              <a:t> String word </a:t>
            </a:r>
            <a:r>
              <a:rPr lang="en-US" altLang="zh-CN" sz="1400" b="1" dirty="0">
                <a:latin typeface="Lucida Console" panose="020B0609040504020204" pitchFamily="49" charset="0"/>
              </a:rPr>
              <a:t>=</a:t>
            </a:r>
            <a:r>
              <a:rPr lang="en-US" altLang="zh-CN" sz="1400" dirty="0">
                <a:latin typeface="Lucida Console" panose="020B0609040504020204" pitchFamily="49" charset="0"/>
              </a:rPr>
              <a:t> words</a:t>
            </a:r>
            <a:r>
              <a:rPr lang="en-US" altLang="zh-CN" sz="1400" b="1" dirty="0">
                <a:latin typeface="Lucida Console" panose="020B0609040504020204" pitchFamily="49" charset="0"/>
              </a:rPr>
              <a:t>[</a:t>
            </a:r>
            <a:r>
              <a:rPr lang="en-US" altLang="zh-CN" sz="1400" dirty="0" err="1">
                <a:latin typeface="Lucida Console" panose="020B0609040504020204" pitchFamily="49" charset="0"/>
              </a:rPr>
              <a:t>rand</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nextInt</a:t>
            </a:r>
            <a:r>
              <a:rPr lang="en-US" altLang="zh-CN" sz="1400" b="1" dirty="0">
                <a:latin typeface="Lucida Console" panose="020B0609040504020204" pitchFamily="49" charset="0"/>
              </a:rPr>
              <a:t>(</a:t>
            </a:r>
            <a:r>
              <a:rPr lang="en-US" altLang="zh-CN" sz="1400" dirty="0" err="1">
                <a:latin typeface="Lucida Console" panose="020B0609040504020204" pitchFamily="49" charset="0"/>
              </a:rPr>
              <a:t>words</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length</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dirty="0">
                <a:latin typeface="Lucida Console" panose="020B0609040504020204" pitchFamily="49" charset="0"/>
              </a:rPr>
              <a:t>       </a:t>
            </a:r>
            <a:r>
              <a:rPr lang="en-US" altLang="zh-CN" sz="1400" dirty="0">
                <a:latin typeface="Lucida Console" panose="020B0609040504020204" pitchFamily="49" charset="0"/>
              </a:rPr>
              <a:t>_</a:t>
            </a:r>
            <a:r>
              <a:rPr lang="en-US" altLang="zh-CN" sz="1400" dirty="0" err="1">
                <a:latin typeface="Lucida Console" panose="020B0609040504020204" pitchFamily="49" charset="0"/>
              </a:rPr>
              <a:t>collector</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emit</a:t>
            </a:r>
            <a:r>
              <a:rPr lang="en-US" altLang="zh-CN" sz="1400" b="1" dirty="0">
                <a:latin typeface="Lucida Console" panose="020B0609040504020204" pitchFamily="49" charset="0"/>
              </a:rPr>
              <a:t>(new</a:t>
            </a:r>
            <a:r>
              <a:rPr lang="en-US" altLang="zh-CN" sz="1400" dirty="0">
                <a:latin typeface="Lucida Console" panose="020B0609040504020204" pitchFamily="49" charset="0"/>
              </a:rPr>
              <a:t> Values</a:t>
            </a:r>
            <a:r>
              <a:rPr lang="en-US" altLang="zh-CN" sz="1400" b="1" dirty="0">
                <a:latin typeface="Lucida Console" panose="020B0609040504020204" pitchFamily="49" charset="0"/>
              </a:rPr>
              <a:t>(</a:t>
            </a:r>
            <a:r>
              <a:rPr lang="en-US" altLang="zh-CN" sz="1400" dirty="0">
                <a:latin typeface="Lucida Console" panose="020B0609040504020204" pitchFamily="49" charset="0"/>
              </a:rPr>
              <a:t>word</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a:t>
            </a:r>
            <a:endParaRPr lang="zh-CN" altLang="en-US" sz="1400" dirty="0">
              <a:latin typeface="Lucida Console" panose="020B0609040504020204" pitchFamily="49" charset="0"/>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C8D10A30-96A6-ED48-A47E-222226D19441}"/>
              </a:ext>
            </a:extLst>
          </p:cNvPr>
          <p:cNvSpPr>
            <a:spLocks noGrp="1"/>
          </p:cNvSpPr>
          <p:nvPr>
            <p:ph type="sldNum" sz="quarter" idx="12"/>
          </p:nvPr>
        </p:nvSpPr>
        <p:spPr/>
        <p:txBody>
          <a:bodyPr/>
          <a:lstStyle/>
          <a:p>
            <a:fld id="{CB818ED7-1FAF-4BEC-A906-EB6564C334EB}" type="slidenum">
              <a:rPr lang="zh-CN" altLang="en-US" smtClean="0"/>
              <a:pPr/>
              <a:t>17</a:t>
            </a:fld>
            <a:endParaRPr lang="zh-CN" altLang="en-US" dirty="0"/>
          </a:p>
        </p:txBody>
      </p:sp>
    </p:spTree>
    <p:extLst>
      <p:ext uri="{BB962C8B-B14F-4D97-AF65-F5344CB8AC3E}">
        <p14:creationId xmlns:p14="http://schemas.microsoft.com/office/powerpoint/2010/main" val="3508010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D2E89-AD90-3E48-81B2-B81F31E2A455}"/>
              </a:ext>
            </a:extLst>
          </p:cNvPr>
          <p:cNvSpPr>
            <a:spLocks noGrp="1"/>
          </p:cNvSpPr>
          <p:nvPr>
            <p:ph type="title"/>
          </p:nvPr>
        </p:nvSpPr>
        <p:spPr/>
        <p:txBody>
          <a:bodyPr/>
          <a:lstStyle/>
          <a:p>
            <a:r>
              <a:rPr kumimoji="1" lang="en-US" altLang="zh-CN" dirty="0"/>
              <a:t>A</a:t>
            </a:r>
            <a:r>
              <a:rPr kumimoji="1" lang="zh-CN" altLang="en-US" dirty="0"/>
              <a:t> </a:t>
            </a:r>
            <a:r>
              <a:rPr kumimoji="1" lang="en-US" altLang="zh-CN" dirty="0"/>
              <a:t>simple</a:t>
            </a:r>
            <a:r>
              <a:rPr kumimoji="1" lang="zh-CN" altLang="en-US" dirty="0"/>
              <a:t> </a:t>
            </a:r>
            <a:r>
              <a:rPr kumimoji="1" lang="en-US" altLang="zh-CN" dirty="0"/>
              <a:t>topology</a:t>
            </a:r>
            <a:endParaRPr kumimoji="1" lang="zh-CN" altLang="en-US" dirty="0"/>
          </a:p>
        </p:txBody>
      </p:sp>
      <p:sp>
        <p:nvSpPr>
          <p:cNvPr id="3" name="内容占位符 2">
            <a:extLst>
              <a:ext uri="{FF2B5EF4-FFF2-40B4-BE49-F238E27FC236}">
                <a16:creationId xmlns:a16="http://schemas.microsoft.com/office/drawing/2014/main" id="{C9356E29-2C92-2449-91B3-4540F699305B}"/>
              </a:ext>
            </a:extLst>
          </p:cNvPr>
          <p:cNvSpPr>
            <a:spLocks noGrp="1"/>
          </p:cNvSpPr>
          <p:nvPr>
            <p:ph idx="1"/>
          </p:nvPr>
        </p:nvSpPr>
        <p:spPr>
          <a:xfrm>
            <a:off x="107504" y="845072"/>
            <a:ext cx="8784976" cy="4283109"/>
          </a:xfrm>
        </p:spPr>
        <p:txBody>
          <a:bodyPr>
            <a:normAutofit fontScale="77500" lnSpcReduction="20000"/>
          </a:bodyPr>
          <a:lstStyle/>
          <a:p>
            <a:r>
              <a:rPr lang="en-US" altLang="zh-CN" sz="2300" dirty="0" err="1">
                <a:solidFill>
                  <a:srgbClr val="FF0000"/>
                </a:solidFill>
              </a:rPr>
              <a:t>ExclamationBolt</a:t>
            </a:r>
            <a:r>
              <a:rPr lang="en-US" altLang="zh-CN" sz="2300" dirty="0"/>
              <a:t> appends the string "!!!" to its input.</a:t>
            </a:r>
          </a:p>
          <a:p>
            <a:pPr marL="0" indent="0">
              <a:buNone/>
            </a:pPr>
            <a:r>
              <a:rPr lang="en-US" altLang="zh-CN" dirty="0"/>
              <a:t> </a:t>
            </a:r>
          </a:p>
          <a:p>
            <a:pPr marL="0" indent="0">
              <a:buNone/>
            </a:pPr>
            <a:r>
              <a:rPr lang="en-US" altLang="zh-CN" sz="1400" b="1" dirty="0">
                <a:latin typeface="Lucida Console" panose="020B0609040504020204" pitchFamily="49" charset="0"/>
              </a:rPr>
              <a:t>public</a:t>
            </a:r>
            <a:r>
              <a:rPr lang="en-US" altLang="zh-CN" sz="1400" dirty="0">
                <a:latin typeface="Lucida Console" panose="020B0609040504020204" pitchFamily="49" charset="0"/>
              </a:rPr>
              <a:t> </a:t>
            </a:r>
            <a:r>
              <a:rPr lang="en-US" altLang="zh-CN" sz="1400" b="1" dirty="0">
                <a:latin typeface="Lucida Console" panose="020B0609040504020204" pitchFamily="49" charset="0"/>
              </a:rPr>
              <a:t>static</a:t>
            </a:r>
            <a:r>
              <a:rPr lang="en-US" altLang="zh-CN" sz="1400" dirty="0">
                <a:latin typeface="Lucida Console" panose="020B0609040504020204" pitchFamily="49" charset="0"/>
              </a:rPr>
              <a:t> </a:t>
            </a:r>
            <a:r>
              <a:rPr lang="en-US" altLang="zh-CN" sz="1400" b="1" dirty="0">
                <a:latin typeface="Lucida Console" panose="020B0609040504020204" pitchFamily="49" charset="0"/>
              </a:rPr>
              <a:t>class</a:t>
            </a:r>
            <a:r>
              <a:rPr lang="en-US" altLang="zh-CN" sz="1400" dirty="0">
                <a:latin typeface="Lucida Console" panose="020B0609040504020204" pitchFamily="49" charset="0"/>
              </a:rPr>
              <a:t> </a:t>
            </a:r>
            <a:r>
              <a:rPr lang="en-US" altLang="zh-CN" sz="1400" b="1" dirty="0" err="1">
                <a:solidFill>
                  <a:srgbClr val="445588"/>
                </a:solidFill>
                <a:latin typeface="Lucida Console" panose="020B0609040504020204" pitchFamily="49" charset="0"/>
              </a:rPr>
              <a:t>ExclamationBolt</a:t>
            </a:r>
            <a:r>
              <a:rPr lang="en-US" altLang="zh-CN" sz="1400" dirty="0">
                <a:latin typeface="Lucida Console" panose="020B0609040504020204" pitchFamily="49" charset="0"/>
              </a:rPr>
              <a:t> </a:t>
            </a:r>
            <a:r>
              <a:rPr lang="en-US" altLang="zh-CN" sz="1400" b="1" dirty="0">
                <a:latin typeface="Lucida Console" panose="020B0609040504020204" pitchFamily="49" charset="0"/>
              </a:rPr>
              <a:t>implements</a:t>
            </a:r>
            <a:r>
              <a:rPr lang="en-US" altLang="zh-CN" sz="1400" dirty="0">
                <a:latin typeface="Lucida Console" panose="020B0609040504020204" pitchFamily="49" charset="0"/>
              </a:rPr>
              <a:t> </a:t>
            </a:r>
            <a:r>
              <a:rPr lang="en-US" altLang="zh-CN" sz="1400" dirty="0" err="1">
                <a:latin typeface="Lucida Console" panose="020B0609040504020204" pitchFamily="49" charset="0"/>
              </a:rPr>
              <a:t>IRichBolt</a:t>
            </a:r>
            <a:r>
              <a:rPr lang="en-US" altLang="zh-CN" sz="1400" dirty="0">
                <a:latin typeface="Lucida Console" panose="020B0609040504020204" pitchFamily="49" charset="0"/>
              </a:rPr>
              <a:t> </a:t>
            </a:r>
            <a:r>
              <a:rPr lang="en-US" altLang="zh-CN" sz="1400" b="1" dirty="0">
                <a:latin typeface="Lucida Console" panose="020B0609040504020204" pitchFamily="49" charset="0"/>
              </a:rPr>
              <a:t>{</a:t>
            </a:r>
          </a:p>
          <a:p>
            <a:pPr marL="0" indent="0">
              <a:buNone/>
            </a:pPr>
            <a:r>
              <a:rPr lang="en-US" altLang="zh-CN" sz="1400" dirty="0">
                <a:latin typeface="Lucida Console" panose="020B0609040504020204" pitchFamily="49" charset="0"/>
              </a:rPr>
              <a:t> </a:t>
            </a:r>
            <a:r>
              <a:rPr lang="en-US" altLang="zh-CN" sz="1400" dirty="0" err="1">
                <a:latin typeface="Lucida Console" panose="020B0609040504020204" pitchFamily="49" charset="0"/>
              </a:rPr>
              <a:t>OutputCollector</a:t>
            </a:r>
            <a:r>
              <a:rPr lang="en-US" altLang="zh-CN" sz="1400" dirty="0">
                <a:latin typeface="Lucida Console" panose="020B0609040504020204" pitchFamily="49" charset="0"/>
              </a:rPr>
              <a:t> _collector</a:t>
            </a:r>
            <a:r>
              <a:rPr lang="en-US" altLang="zh-CN" sz="1400" b="1" dirty="0">
                <a:latin typeface="Lucida Console" panose="020B0609040504020204" pitchFamily="49" charset="0"/>
              </a:rPr>
              <a:t>;</a:t>
            </a:r>
          </a:p>
          <a:p>
            <a:pPr marL="0" indent="0">
              <a:buNone/>
            </a:pPr>
            <a:endParaRPr lang="en-US" altLang="zh-CN" sz="1400" b="1" dirty="0">
              <a:latin typeface="Lucida Console" panose="020B0609040504020204" pitchFamily="49" charset="0"/>
            </a:endParaRPr>
          </a:p>
          <a:p>
            <a:pPr marL="0" indent="0">
              <a:buNone/>
            </a:pPr>
            <a:r>
              <a:rPr lang="en-US" altLang="zh-CN" sz="1400" dirty="0">
                <a:latin typeface="Lucida Console" panose="020B0609040504020204" pitchFamily="49" charset="0"/>
              </a:rPr>
              <a:t> @Override </a:t>
            </a:r>
            <a:r>
              <a:rPr lang="en-US" altLang="zh-CN" sz="1400" b="1" dirty="0">
                <a:latin typeface="Lucida Console" panose="020B0609040504020204" pitchFamily="49" charset="0"/>
              </a:rPr>
              <a:t>public</a:t>
            </a:r>
            <a:r>
              <a:rPr lang="en-US" altLang="zh-CN" sz="1400" dirty="0">
                <a:latin typeface="Lucida Console" panose="020B0609040504020204" pitchFamily="49" charset="0"/>
              </a:rPr>
              <a:t> </a:t>
            </a:r>
            <a:r>
              <a:rPr lang="en-US" altLang="zh-CN" sz="1400" b="1" dirty="0">
                <a:solidFill>
                  <a:srgbClr val="445588"/>
                </a:solidFill>
                <a:latin typeface="Lucida Console" panose="020B0609040504020204" pitchFamily="49" charset="0"/>
              </a:rPr>
              <a:t>void</a:t>
            </a:r>
            <a:r>
              <a:rPr lang="en-US" altLang="zh-CN" sz="1400" dirty="0">
                <a:latin typeface="Lucida Console" panose="020B0609040504020204" pitchFamily="49" charset="0"/>
              </a:rPr>
              <a:t> </a:t>
            </a:r>
            <a:r>
              <a:rPr lang="en-US" altLang="zh-CN" sz="1400" b="1" dirty="0">
                <a:solidFill>
                  <a:srgbClr val="990000"/>
                </a:solidFill>
                <a:latin typeface="Lucida Console" panose="020B0609040504020204" pitchFamily="49" charset="0"/>
              </a:rPr>
              <a:t>prepare</a:t>
            </a:r>
            <a:r>
              <a:rPr lang="en-US" altLang="zh-CN" sz="1400" b="1" dirty="0">
                <a:latin typeface="Lucida Console" panose="020B0609040504020204" pitchFamily="49" charset="0"/>
              </a:rPr>
              <a:t>(</a:t>
            </a:r>
            <a:r>
              <a:rPr lang="en-US" altLang="zh-CN" sz="1400" dirty="0">
                <a:latin typeface="Lucida Console" panose="020B0609040504020204" pitchFamily="49" charset="0"/>
              </a:rPr>
              <a:t>Map conf</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dirty="0" err="1">
                <a:latin typeface="Lucida Console" panose="020B0609040504020204" pitchFamily="49" charset="0"/>
              </a:rPr>
              <a:t>TopologyContext</a:t>
            </a:r>
            <a:r>
              <a:rPr lang="en-US" altLang="zh-CN" sz="1400" dirty="0">
                <a:latin typeface="Lucida Console" panose="020B0609040504020204" pitchFamily="49" charset="0"/>
              </a:rPr>
              <a:t> context</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dirty="0" err="1">
                <a:latin typeface="Lucida Console" panose="020B0609040504020204" pitchFamily="49" charset="0"/>
              </a:rPr>
              <a:t>OutputCollector</a:t>
            </a:r>
            <a:r>
              <a:rPr lang="en-US" altLang="zh-CN" sz="1400" dirty="0">
                <a:latin typeface="Lucida Console" panose="020B0609040504020204" pitchFamily="49" charset="0"/>
              </a:rPr>
              <a:t> collector</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a:t>
            </a:r>
          </a:p>
          <a:p>
            <a:pPr marL="0" indent="0">
              <a:buNone/>
            </a:pPr>
            <a:r>
              <a:rPr lang="zh-CN" altLang="en-US" sz="1400" b="1" dirty="0">
                <a:latin typeface="Lucida Console" panose="020B0609040504020204" pitchFamily="49" charset="0"/>
              </a:rPr>
              <a:t>  </a:t>
            </a:r>
            <a:r>
              <a:rPr lang="en-US" altLang="zh-CN" sz="1400" dirty="0">
                <a:latin typeface="Lucida Console" panose="020B0609040504020204" pitchFamily="49" charset="0"/>
              </a:rPr>
              <a:t> _collector </a:t>
            </a:r>
            <a:r>
              <a:rPr lang="en-US" altLang="zh-CN" sz="1400" b="1" dirty="0">
                <a:latin typeface="Lucida Console" panose="020B0609040504020204" pitchFamily="49" charset="0"/>
              </a:rPr>
              <a:t>=</a:t>
            </a:r>
            <a:r>
              <a:rPr lang="en-US" altLang="zh-CN" sz="1400" dirty="0">
                <a:latin typeface="Lucida Console" panose="020B0609040504020204" pitchFamily="49" charset="0"/>
              </a:rPr>
              <a:t> collector</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endParaRPr lang="en-US" altLang="zh-CN" sz="1400" dirty="0">
              <a:latin typeface="Lucida Console" panose="020B0609040504020204" pitchFamily="49" charset="0"/>
            </a:endParaRPr>
          </a:p>
          <a:p>
            <a:pPr marL="0" indent="0">
              <a:buNone/>
            </a:pPr>
            <a:r>
              <a:rPr lang="zh-CN" altLang="en-US" sz="1400" dirty="0">
                <a:latin typeface="Lucida Console" panose="020B0609040504020204" pitchFamily="49" charset="0"/>
              </a:rPr>
              <a:t> </a:t>
            </a:r>
            <a:r>
              <a:rPr lang="en-US" altLang="zh-CN" sz="1400" dirty="0">
                <a:latin typeface="Lucida Console" panose="020B0609040504020204" pitchFamily="49" charset="0"/>
              </a:rPr>
              <a:t>@Override </a:t>
            </a:r>
            <a:r>
              <a:rPr lang="en-US" altLang="zh-CN" sz="1400" b="1" dirty="0">
                <a:latin typeface="Lucida Console" panose="020B0609040504020204" pitchFamily="49" charset="0"/>
              </a:rPr>
              <a:t>public</a:t>
            </a:r>
            <a:r>
              <a:rPr lang="en-US" altLang="zh-CN" sz="1400" dirty="0">
                <a:latin typeface="Lucida Console" panose="020B0609040504020204" pitchFamily="49" charset="0"/>
              </a:rPr>
              <a:t> </a:t>
            </a:r>
            <a:r>
              <a:rPr lang="en-US" altLang="zh-CN" sz="1400" b="1" dirty="0">
                <a:solidFill>
                  <a:srgbClr val="445588"/>
                </a:solidFill>
                <a:latin typeface="Lucida Console" panose="020B0609040504020204" pitchFamily="49" charset="0"/>
              </a:rPr>
              <a:t>void</a:t>
            </a:r>
            <a:r>
              <a:rPr lang="en-US" altLang="zh-CN" sz="1400" dirty="0">
                <a:latin typeface="Lucida Console" panose="020B0609040504020204" pitchFamily="49" charset="0"/>
              </a:rPr>
              <a:t> </a:t>
            </a:r>
            <a:r>
              <a:rPr lang="en-US" altLang="zh-CN" sz="1400" b="1" dirty="0">
                <a:solidFill>
                  <a:srgbClr val="990000"/>
                </a:solidFill>
                <a:latin typeface="Lucida Console" panose="020B0609040504020204" pitchFamily="49" charset="0"/>
              </a:rPr>
              <a:t>execute</a:t>
            </a:r>
            <a:r>
              <a:rPr lang="en-US" altLang="zh-CN" sz="1400" b="1" dirty="0">
                <a:latin typeface="Lucida Console" panose="020B0609040504020204" pitchFamily="49" charset="0"/>
              </a:rPr>
              <a:t>(</a:t>
            </a:r>
            <a:r>
              <a:rPr lang="en-US" altLang="zh-CN" sz="1400" dirty="0">
                <a:latin typeface="Lucida Console" panose="020B0609040504020204" pitchFamily="49" charset="0"/>
              </a:rPr>
              <a:t>Tuple tuple</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a:t>
            </a:r>
          </a:p>
          <a:p>
            <a:pPr marL="0" indent="0">
              <a:buNone/>
            </a:pPr>
            <a:r>
              <a:rPr lang="zh-CN" altLang="en-US" sz="1400" b="1" dirty="0">
                <a:latin typeface="Lucida Console" panose="020B0609040504020204" pitchFamily="49" charset="0"/>
              </a:rPr>
              <a:t>  </a:t>
            </a:r>
            <a:r>
              <a:rPr lang="en-US" altLang="zh-CN" sz="1400" dirty="0">
                <a:latin typeface="Lucida Console" panose="020B0609040504020204" pitchFamily="49" charset="0"/>
              </a:rPr>
              <a:t> _</a:t>
            </a:r>
            <a:r>
              <a:rPr lang="en-US" altLang="zh-CN" sz="1400" dirty="0" err="1">
                <a:latin typeface="Lucida Console" panose="020B0609040504020204" pitchFamily="49" charset="0"/>
              </a:rPr>
              <a:t>collector</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emit</a:t>
            </a:r>
            <a:r>
              <a:rPr lang="en-US" altLang="zh-CN" sz="1400" b="1" dirty="0">
                <a:latin typeface="Lucida Console" panose="020B0609040504020204" pitchFamily="49" charset="0"/>
              </a:rPr>
              <a:t>(</a:t>
            </a:r>
            <a:r>
              <a:rPr lang="en-US" altLang="zh-CN" sz="1400" dirty="0">
                <a:latin typeface="Lucida Console" panose="020B0609040504020204" pitchFamily="49" charset="0"/>
              </a:rPr>
              <a:t>tuple</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new</a:t>
            </a:r>
            <a:r>
              <a:rPr lang="en-US" altLang="zh-CN" sz="1400" dirty="0">
                <a:latin typeface="Lucida Console" panose="020B0609040504020204" pitchFamily="49" charset="0"/>
              </a:rPr>
              <a:t> Values</a:t>
            </a:r>
            <a:r>
              <a:rPr lang="en-US" altLang="zh-CN" sz="1400" b="1" dirty="0">
                <a:latin typeface="Lucida Console" panose="020B0609040504020204" pitchFamily="49" charset="0"/>
              </a:rPr>
              <a:t>(</a:t>
            </a:r>
            <a:r>
              <a:rPr lang="en-US" altLang="zh-CN" sz="1400" dirty="0" err="1">
                <a:latin typeface="Lucida Console" panose="020B0609040504020204" pitchFamily="49" charset="0"/>
              </a:rPr>
              <a:t>tuple</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getString</a:t>
            </a:r>
            <a:r>
              <a:rPr lang="en-US" altLang="zh-CN" sz="1400" b="1" dirty="0">
                <a:latin typeface="Lucida Console" panose="020B0609040504020204" pitchFamily="49" charset="0"/>
              </a:rPr>
              <a:t>(</a:t>
            </a:r>
            <a:r>
              <a:rPr lang="en-US" altLang="zh-CN" sz="1400" dirty="0">
                <a:solidFill>
                  <a:srgbClr val="009999"/>
                </a:solidFill>
                <a:latin typeface="Lucida Console" panose="020B0609040504020204" pitchFamily="49" charset="0"/>
              </a:rPr>
              <a:t>0</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dirty="0">
                <a:solidFill>
                  <a:srgbClr val="DD1144"/>
                </a:solidFill>
                <a:latin typeface="Lucida Console" panose="020B0609040504020204" pitchFamily="49" charset="0"/>
              </a:rPr>
              <a:t>"!!!"</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dirty="0">
                <a:latin typeface="Lucida Console" panose="020B0609040504020204" pitchFamily="49" charset="0"/>
              </a:rPr>
              <a:t>   </a:t>
            </a:r>
            <a:r>
              <a:rPr lang="en-US" altLang="zh-CN" sz="1400" dirty="0">
                <a:latin typeface="Lucida Console" panose="020B0609040504020204" pitchFamily="49" charset="0"/>
              </a:rPr>
              <a:t>_</a:t>
            </a:r>
            <a:r>
              <a:rPr lang="en-US" altLang="zh-CN" sz="1400" dirty="0" err="1">
                <a:latin typeface="Lucida Console" panose="020B0609040504020204" pitchFamily="49" charset="0"/>
              </a:rPr>
              <a:t>collector</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ack</a:t>
            </a:r>
            <a:r>
              <a:rPr lang="en-US" altLang="zh-CN" sz="1400" b="1" dirty="0">
                <a:latin typeface="Lucida Console" panose="020B0609040504020204" pitchFamily="49" charset="0"/>
              </a:rPr>
              <a:t>(</a:t>
            </a:r>
            <a:r>
              <a:rPr lang="en-US" altLang="zh-CN" sz="1400" dirty="0">
                <a:latin typeface="Lucida Console" panose="020B0609040504020204" pitchFamily="49" charset="0"/>
              </a:rPr>
              <a:t>tuple</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endParaRPr lang="en-US" altLang="zh-CN" sz="1400" dirty="0">
              <a:latin typeface="Lucida Console" panose="020B0609040504020204" pitchFamily="49" charset="0"/>
            </a:endParaRPr>
          </a:p>
          <a:p>
            <a:pPr marL="0" indent="0">
              <a:buNone/>
            </a:pPr>
            <a:r>
              <a:rPr lang="zh-CN" altLang="en-US" sz="1400" dirty="0">
                <a:latin typeface="Lucida Console" panose="020B0609040504020204" pitchFamily="49" charset="0"/>
              </a:rPr>
              <a:t> </a:t>
            </a:r>
            <a:r>
              <a:rPr lang="en-US" altLang="zh-CN" sz="1400" dirty="0">
                <a:latin typeface="Lucida Console" panose="020B0609040504020204" pitchFamily="49" charset="0"/>
              </a:rPr>
              <a:t>@Override </a:t>
            </a:r>
            <a:r>
              <a:rPr lang="en-US" altLang="zh-CN" sz="1400" b="1" dirty="0">
                <a:latin typeface="Lucida Console" panose="020B0609040504020204" pitchFamily="49" charset="0"/>
              </a:rPr>
              <a:t>public</a:t>
            </a:r>
            <a:r>
              <a:rPr lang="en-US" altLang="zh-CN" sz="1400" dirty="0">
                <a:latin typeface="Lucida Console" panose="020B0609040504020204" pitchFamily="49" charset="0"/>
              </a:rPr>
              <a:t> </a:t>
            </a:r>
            <a:r>
              <a:rPr lang="en-US" altLang="zh-CN" sz="1400" b="1" dirty="0">
                <a:solidFill>
                  <a:srgbClr val="445588"/>
                </a:solidFill>
                <a:latin typeface="Lucida Console" panose="020B0609040504020204" pitchFamily="49" charset="0"/>
              </a:rPr>
              <a:t>void</a:t>
            </a:r>
            <a:r>
              <a:rPr lang="en-US" altLang="zh-CN" sz="1400" dirty="0">
                <a:latin typeface="Lucida Console" panose="020B0609040504020204" pitchFamily="49" charset="0"/>
              </a:rPr>
              <a:t> </a:t>
            </a:r>
            <a:r>
              <a:rPr lang="en-US" altLang="zh-CN" sz="1400" b="1" dirty="0">
                <a:solidFill>
                  <a:srgbClr val="990000"/>
                </a:solidFill>
                <a:latin typeface="Lucida Console" panose="020B0609040504020204" pitchFamily="49" charset="0"/>
              </a:rPr>
              <a:t>cleanup</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endParaRPr lang="en-US" altLang="zh-CN" sz="1400" dirty="0">
              <a:latin typeface="Lucida Console" panose="020B0609040504020204" pitchFamily="49" charset="0"/>
            </a:endParaRPr>
          </a:p>
          <a:p>
            <a:pPr marL="0" indent="0">
              <a:buNone/>
            </a:pPr>
            <a:r>
              <a:rPr lang="zh-CN" altLang="en-US" sz="1400" dirty="0">
                <a:latin typeface="Lucida Console" panose="020B0609040504020204" pitchFamily="49" charset="0"/>
              </a:rPr>
              <a:t> </a:t>
            </a:r>
            <a:r>
              <a:rPr lang="en-US" altLang="zh-CN" sz="1400" dirty="0">
                <a:latin typeface="Lucida Console" panose="020B0609040504020204" pitchFamily="49" charset="0"/>
              </a:rPr>
              <a:t>@Override </a:t>
            </a:r>
            <a:r>
              <a:rPr lang="en-US" altLang="zh-CN" sz="1400" b="1" dirty="0">
                <a:latin typeface="Lucida Console" panose="020B0609040504020204" pitchFamily="49" charset="0"/>
              </a:rPr>
              <a:t>public</a:t>
            </a:r>
            <a:r>
              <a:rPr lang="en-US" altLang="zh-CN" sz="1400" dirty="0">
                <a:latin typeface="Lucida Console" panose="020B0609040504020204" pitchFamily="49" charset="0"/>
              </a:rPr>
              <a:t> </a:t>
            </a:r>
            <a:r>
              <a:rPr lang="en-US" altLang="zh-CN" sz="1400" b="1" dirty="0">
                <a:solidFill>
                  <a:srgbClr val="445588"/>
                </a:solidFill>
                <a:latin typeface="Lucida Console" panose="020B0609040504020204" pitchFamily="49" charset="0"/>
              </a:rPr>
              <a:t>void</a:t>
            </a:r>
            <a:r>
              <a:rPr lang="en-US" altLang="zh-CN" sz="1400" dirty="0">
                <a:latin typeface="Lucida Console" panose="020B0609040504020204" pitchFamily="49" charset="0"/>
              </a:rPr>
              <a:t> </a:t>
            </a:r>
            <a:r>
              <a:rPr lang="en-US" altLang="zh-CN" sz="1400" b="1" dirty="0" err="1">
                <a:solidFill>
                  <a:srgbClr val="990000"/>
                </a:solidFill>
                <a:latin typeface="Lucida Console" panose="020B0609040504020204" pitchFamily="49" charset="0"/>
              </a:rPr>
              <a:t>declareOutputFields</a:t>
            </a:r>
            <a:r>
              <a:rPr lang="en-US" altLang="zh-CN" sz="1400" b="1" dirty="0">
                <a:latin typeface="Lucida Console" panose="020B0609040504020204" pitchFamily="49" charset="0"/>
              </a:rPr>
              <a:t>(</a:t>
            </a:r>
            <a:r>
              <a:rPr lang="en-US" altLang="zh-CN" sz="1400" dirty="0" err="1">
                <a:latin typeface="Lucida Console" panose="020B0609040504020204" pitchFamily="49" charset="0"/>
              </a:rPr>
              <a:t>OutputFieldsDeclarer</a:t>
            </a:r>
            <a:r>
              <a:rPr lang="en-US" altLang="zh-CN" sz="1400" dirty="0">
                <a:latin typeface="Lucida Console" panose="020B0609040504020204" pitchFamily="49" charset="0"/>
              </a:rPr>
              <a:t> declarer</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a:t>
            </a:r>
          </a:p>
          <a:p>
            <a:pPr marL="0" indent="0">
              <a:buNone/>
            </a:pPr>
            <a:r>
              <a:rPr lang="zh-CN" altLang="en-US" sz="1400" b="1" dirty="0">
                <a:latin typeface="Lucida Console" panose="020B0609040504020204" pitchFamily="49" charset="0"/>
              </a:rPr>
              <a:t> </a:t>
            </a:r>
            <a:r>
              <a:rPr lang="en-US" altLang="zh-CN" sz="1400" dirty="0">
                <a:latin typeface="Lucida Console" panose="020B0609040504020204" pitchFamily="49" charset="0"/>
              </a:rPr>
              <a:t> </a:t>
            </a:r>
            <a:r>
              <a:rPr lang="en-US" altLang="zh-CN" sz="1400" dirty="0" err="1">
                <a:latin typeface="Lucida Console" panose="020B0609040504020204" pitchFamily="49" charset="0"/>
              </a:rPr>
              <a:t>declarer</a:t>
            </a:r>
            <a:r>
              <a:rPr lang="en-US" altLang="zh-CN" sz="1400" b="1" dirty="0" err="1">
                <a:latin typeface="Lucida Console" panose="020B0609040504020204" pitchFamily="49" charset="0"/>
              </a:rPr>
              <a:t>.</a:t>
            </a:r>
            <a:r>
              <a:rPr lang="en-US" altLang="zh-CN" sz="1400" dirty="0" err="1">
                <a:solidFill>
                  <a:srgbClr val="008080"/>
                </a:solidFill>
                <a:latin typeface="Lucida Console" panose="020B0609040504020204" pitchFamily="49" charset="0"/>
              </a:rPr>
              <a:t>declare</a:t>
            </a:r>
            <a:r>
              <a:rPr lang="en-US" altLang="zh-CN" sz="1400" b="1" dirty="0">
                <a:latin typeface="Lucida Console" panose="020B0609040504020204" pitchFamily="49" charset="0"/>
              </a:rPr>
              <a:t>(new</a:t>
            </a:r>
            <a:r>
              <a:rPr lang="en-US" altLang="zh-CN" sz="1400" dirty="0">
                <a:latin typeface="Lucida Console" panose="020B0609040504020204" pitchFamily="49" charset="0"/>
              </a:rPr>
              <a:t> Fields</a:t>
            </a:r>
            <a:r>
              <a:rPr lang="en-US" altLang="zh-CN" sz="1400" b="1" dirty="0">
                <a:latin typeface="Lucida Console" panose="020B0609040504020204" pitchFamily="49" charset="0"/>
              </a:rPr>
              <a:t>(</a:t>
            </a:r>
            <a:r>
              <a:rPr lang="en-US" altLang="zh-CN" sz="1400" dirty="0">
                <a:solidFill>
                  <a:srgbClr val="DD1144"/>
                </a:solidFill>
                <a:latin typeface="Lucida Console" panose="020B0609040504020204" pitchFamily="49" charset="0"/>
              </a:rPr>
              <a:t>"word"</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zh-CN" altLang="en-US" sz="1400" dirty="0">
                <a:latin typeface="Lucida Console" panose="020B0609040504020204" pitchFamily="49" charset="0"/>
              </a:rPr>
              <a:t> </a:t>
            </a:r>
            <a:r>
              <a:rPr lang="en-US" altLang="zh-CN" sz="1400" dirty="0">
                <a:latin typeface="Lucida Console" panose="020B0609040504020204" pitchFamily="49" charset="0"/>
              </a:rPr>
              <a:t>@Override </a:t>
            </a:r>
            <a:r>
              <a:rPr lang="en-US" altLang="zh-CN" sz="1400" b="1" dirty="0">
                <a:latin typeface="Lucida Console" panose="020B0609040504020204" pitchFamily="49" charset="0"/>
              </a:rPr>
              <a:t>public</a:t>
            </a:r>
            <a:r>
              <a:rPr lang="en-US" altLang="zh-CN" sz="1400" dirty="0">
                <a:latin typeface="Lucida Console" panose="020B0609040504020204" pitchFamily="49" charset="0"/>
              </a:rPr>
              <a:t> Map</a:t>
            </a:r>
            <a:r>
              <a:rPr lang="en-US" altLang="zh-CN" sz="1400" b="1" dirty="0">
                <a:latin typeface="Lucida Console" panose="020B0609040504020204" pitchFamily="49" charset="0"/>
              </a:rPr>
              <a:t>&lt;</a:t>
            </a:r>
            <a:r>
              <a:rPr lang="en-US" altLang="zh-CN" sz="1400" dirty="0">
                <a:latin typeface="Lucida Console" panose="020B0609040504020204" pitchFamily="49" charset="0"/>
              </a:rPr>
              <a:t>String</a:t>
            </a:r>
            <a:r>
              <a:rPr lang="en-US" altLang="zh-CN" sz="1400" b="1" dirty="0">
                <a:latin typeface="Lucida Console" panose="020B0609040504020204" pitchFamily="49" charset="0"/>
              </a:rPr>
              <a:t>,</a:t>
            </a:r>
            <a:r>
              <a:rPr lang="en-US" altLang="zh-CN" sz="1400" dirty="0">
                <a:latin typeface="Lucida Console" panose="020B0609040504020204" pitchFamily="49" charset="0"/>
              </a:rPr>
              <a:t> Object</a:t>
            </a:r>
            <a:r>
              <a:rPr lang="en-US" altLang="zh-CN" sz="1400" b="1" dirty="0">
                <a:latin typeface="Lucida Console" panose="020B0609040504020204" pitchFamily="49" charset="0"/>
              </a:rPr>
              <a:t>&gt;</a:t>
            </a:r>
            <a:r>
              <a:rPr lang="en-US" altLang="zh-CN" sz="1400" dirty="0">
                <a:latin typeface="Lucida Console" panose="020B0609040504020204" pitchFamily="49" charset="0"/>
              </a:rPr>
              <a:t> </a:t>
            </a:r>
            <a:r>
              <a:rPr lang="en-US" altLang="zh-CN" sz="1400" b="1" dirty="0" err="1">
                <a:solidFill>
                  <a:srgbClr val="990000"/>
                </a:solidFill>
                <a:latin typeface="Lucida Console" panose="020B0609040504020204" pitchFamily="49" charset="0"/>
              </a:rPr>
              <a:t>getComponentConfiguration</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r>
              <a:rPr lang="en-US" altLang="zh-CN" sz="1400" b="1" dirty="0">
                <a:latin typeface="Lucida Console" panose="020B0609040504020204" pitchFamily="49" charset="0"/>
              </a:rPr>
              <a:t>{</a:t>
            </a:r>
          </a:p>
          <a:p>
            <a:pPr marL="0" indent="0">
              <a:buNone/>
            </a:pPr>
            <a:r>
              <a:rPr lang="zh-CN" altLang="en-US" sz="1400" dirty="0">
                <a:latin typeface="Lucida Console" panose="020B0609040504020204" pitchFamily="49" charset="0"/>
              </a:rPr>
              <a:t> </a:t>
            </a:r>
            <a:r>
              <a:rPr lang="en-US" altLang="zh-CN" sz="1400" dirty="0">
                <a:latin typeface="Lucida Console" panose="020B0609040504020204" pitchFamily="49" charset="0"/>
              </a:rPr>
              <a:t> </a:t>
            </a:r>
            <a:r>
              <a:rPr lang="en-US" altLang="zh-CN" sz="1400" b="1" dirty="0">
                <a:latin typeface="Lucida Console" panose="020B0609040504020204" pitchFamily="49" charset="0"/>
              </a:rPr>
              <a:t>return</a:t>
            </a:r>
            <a:r>
              <a:rPr lang="en-US" altLang="zh-CN" sz="1400" dirty="0">
                <a:latin typeface="Lucida Console" panose="020B0609040504020204" pitchFamily="49" charset="0"/>
              </a:rPr>
              <a:t> </a:t>
            </a:r>
            <a:r>
              <a:rPr lang="en-US" altLang="zh-CN" sz="1400" b="1" dirty="0">
                <a:latin typeface="Lucida Console" panose="020B0609040504020204" pitchFamily="49" charset="0"/>
              </a:rPr>
              <a:t>null;</a:t>
            </a:r>
            <a:r>
              <a:rPr lang="en-US" altLang="zh-CN" sz="1400" dirty="0">
                <a:latin typeface="Lucida Console" panose="020B0609040504020204" pitchFamily="49" charset="0"/>
              </a:rPr>
              <a:t> </a:t>
            </a:r>
          </a:p>
          <a:p>
            <a:pPr marL="0" indent="0">
              <a:buNone/>
            </a:pPr>
            <a:r>
              <a:rPr lang="zh-CN" altLang="en-US" sz="1400" b="1" dirty="0">
                <a:latin typeface="Lucida Console" panose="020B0609040504020204" pitchFamily="49" charset="0"/>
              </a:rPr>
              <a:t> </a:t>
            </a:r>
            <a:r>
              <a:rPr lang="en-US" altLang="zh-CN" sz="1400" b="1" dirty="0">
                <a:latin typeface="Lucida Console" panose="020B0609040504020204" pitchFamily="49" charset="0"/>
              </a:rPr>
              <a:t>}</a:t>
            </a:r>
            <a:r>
              <a:rPr lang="en-US" altLang="zh-CN" sz="1400" dirty="0">
                <a:latin typeface="Lucida Console" panose="020B0609040504020204" pitchFamily="49" charset="0"/>
              </a:rPr>
              <a:t> </a:t>
            </a:r>
          </a:p>
          <a:p>
            <a:pPr marL="0" indent="0">
              <a:buNone/>
            </a:pPr>
            <a:r>
              <a:rPr lang="en-US" altLang="zh-CN" sz="1400" b="1" dirty="0">
                <a:latin typeface="Lucida Console" panose="020B0609040504020204" pitchFamily="49" charset="0"/>
              </a:rPr>
              <a:t>}</a:t>
            </a:r>
            <a:endParaRPr lang="zh-CN" altLang="en-US" sz="1400" dirty="0">
              <a:latin typeface="Lucida Console" panose="020B0609040504020204" pitchFamily="49" charset="0"/>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C8D10A30-96A6-ED48-A47E-222226D19441}"/>
              </a:ext>
            </a:extLst>
          </p:cNvPr>
          <p:cNvSpPr>
            <a:spLocks noGrp="1"/>
          </p:cNvSpPr>
          <p:nvPr>
            <p:ph type="sldNum" sz="quarter" idx="12"/>
          </p:nvPr>
        </p:nvSpPr>
        <p:spPr/>
        <p:txBody>
          <a:bodyPr/>
          <a:lstStyle/>
          <a:p>
            <a:fld id="{CB818ED7-1FAF-4BEC-A906-EB6564C334EB}" type="slidenum">
              <a:rPr lang="zh-CN" altLang="en-US" smtClean="0"/>
              <a:pPr/>
              <a:t>18</a:t>
            </a:fld>
            <a:endParaRPr lang="zh-CN" altLang="en-US" dirty="0"/>
          </a:p>
        </p:txBody>
      </p:sp>
    </p:spTree>
    <p:extLst>
      <p:ext uri="{BB962C8B-B14F-4D97-AF65-F5344CB8AC3E}">
        <p14:creationId xmlns:p14="http://schemas.microsoft.com/office/powerpoint/2010/main" val="4161021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5A3C3-B218-5547-AD60-9CC9AC7EBE91}"/>
              </a:ext>
            </a:extLst>
          </p:cNvPr>
          <p:cNvSpPr>
            <a:spLocks noGrp="1"/>
          </p:cNvSpPr>
          <p:nvPr>
            <p:ph type="title"/>
          </p:nvPr>
        </p:nvSpPr>
        <p:spPr/>
        <p:txBody>
          <a:bodyPr/>
          <a:lstStyle/>
          <a:p>
            <a:r>
              <a:rPr kumimoji="1" lang="en-US" altLang="zh-CN" dirty="0"/>
              <a:t>A</a:t>
            </a:r>
            <a:r>
              <a:rPr kumimoji="1" lang="zh-CN" altLang="en-US" dirty="0"/>
              <a:t> </a:t>
            </a:r>
            <a:r>
              <a:rPr kumimoji="1" lang="en-US" altLang="zh-CN" dirty="0"/>
              <a:t>simple</a:t>
            </a:r>
            <a:r>
              <a:rPr kumimoji="1" lang="zh-CN" altLang="en-US" dirty="0"/>
              <a:t> </a:t>
            </a:r>
            <a:r>
              <a:rPr kumimoji="1" lang="en-US" altLang="zh-CN" dirty="0"/>
              <a:t>topology</a:t>
            </a:r>
            <a:endParaRPr kumimoji="1" lang="zh-CN" altLang="en-US" dirty="0"/>
          </a:p>
        </p:txBody>
      </p:sp>
      <p:sp>
        <p:nvSpPr>
          <p:cNvPr id="3" name="内容占位符 2">
            <a:extLst>
              <a:ext uri="{FF2B5EF4-FFF2-40B4-BE49-F238E27FC236}">
                <a16:creationId xmlns:a16="http://schemas.microsoft.com/office/drawing/2014/main" id="{93461D1B-939B-0E44-8CDF-CEC2177F96ED}"/>
              </a:ext>
            </a:extLst>
          </p:cNvPr>
          <p:cNvSpPr>
            <a:spLocks noGrp="1"/>
          </p:cNvSpPr>
          <p:nvPr>
            <p:ph idx="1"/>
          </p:nvPr>
        </p:nvSpPr>
        <p:spPr>
          <a:xfrm>
            <a:off x="107504" y="845073"/>
            <a:ext cx="9145016" cy="3940924"/>
          </a:xfrm>
        </p:spPr>
        <p:txBody>
          <a:bodyPr>
            <a:normAutofit/>
          </a:bodyPr>
          <a:lstStyle/>
          <a:p>
            <a:r>
              <a:rPr lang="en-US" altLang="zh-CN" dirty="0"/>
              <a:t> </a:t>
            </a:r>
            <a:r>
              <a:rPr lang="en-US" altLang="zh-CN" dirty="0" err="1">
                <a:solidFill>
                  <a:srgbClr val="FF0000"/>
                </a:solidFill>
              </a:rPr>
              <a:t>ExclamationBolt</a:t>
            </a:r>
            <a:r>
              <a:rPr lang="en-US" altLang="zh-CN" dirty="0"/>
              <a:t> can be written more succinctly by extending </a:t>
            </a:r>
            <a:r>
              <a:rPr lang="en-US" altLang="zh-CN" dirty="0" err="1">
                <a:solidFill>
                  <a:srgbClr val="FF0000"/>
                </a:solidFill>
              </a:rPr>
              <a:t>BaseRichBolt</a:t>
            </a:r>
            <a:r>
              <a:rPr lang="en-US" altLang="zh-CN" dirty="0"/>
              <a:t>, like so:</a:t>
            </a:r>
          </a:p>
          <a:p>
            <a:pPr marL="300038" lvl="1" indent="0">
              <a:buNone/>
            </a:pPr>
            <a:r>
              <a:rPr lang="en-US" altLang="zh-CN" sz="1200" b="1" dirty="0">
                <a:latin typeface="Lucida Console" panose="020B0609040504020204" pitchFamily="49" charset="0"/>
              </a:rPr>
              <a:t>public</a:t>
            </a:r>
            <a:r>
              <a:rPr lang="en-US" altLang="zh-CN" sz="1200" dirty="0">
                <a:latin typeface="Lucida Console" panose="020B0609040504020204" pitchFamily="49" charset="0"/>
              </a:rPr>
              <a:t> </a:t>
            </a:r>
            <a:r>
              <a:rPr lang="en-US" altLang="zh-CN" sz="1200" b="1" dirty="0">
                <a:latin typeface="Lucida Console" panose="020B0609040504020204" pitchFamily="49" charset="0"/>
              </a:rPr>
              <a:t>static</a:t>
            </a:r>
            <a:r>
              <a:rPr lang="en-US" altLang="zh-CN" sz="1200" dirty="0">
                <a:latin typeface="Lucida Console" panose="020B0609040504020204" pitchFamily="49" charset="0"/>
              </a:rPr>
              <a:t> </a:t>
            </a:r>
            <a:r>
              <a:rPr lang="en-US" altLang="zh-CN" sz="1200" b="1" dirty="0">
                <a:latin typeface="Lucida Console" panose="020B0609040504020204" pitchFamily="49" charset="0"/>
              </a:rPr>
              <a:t>class</a:t>
            </a:r>
            <a:r>
              <a:rPr lang="en-US" altLang="zh-CN" sz="1200" dirty="0">
                <a:latin typeface="Lucida Console" panose="020B0609040504020204" pitchFamily="49" charset="0"/>
              </a:rPr>
              <a:t> </a:t>
            </a:r>
            <a:r>
              <a:rPr lang="en-US" altLang="zh-CN" sz="1200" b="1" dirty="0" err="1">
                <a:solidFill>
                  <a:srgbClr val="445588"/>
                </a:solidFill>
                <a:latin typeface="Lucida Console" panose="020B0609040504020204" pitchFamily="49" charset="0"/>
              </a:rPr>
              <a:t>ExclamationBolt</a:t>
            </a:r>
            <a:r>
              <a:rPr lang="en-US" altLang="zh-CN" sz="1200" dirty="0">
                <a:latin typeface="Lucida Console" panose="020B0609040504020204" pitchFamily="49" charset="0"/>
              </a:rPr>
              <a:t> </a:t>
            </a:r>
            <a:r>
              <a:rPr lang="en-US" altLang="zh-CN" sz="1200" b="1" dirty="0">
                <a:latin typeface="Lucida Console" panose="020B0609040504020204" pitchFamily="49" charset="0"/>
              </a:rPr>
              <a:t>extends</a:t>
            </a:r>
            <a:r>
              <a:rPr lang="en-US" altLang="zh-CN" sz="1200" dirty="0">
                <a:latin typeface="Lucida Console" panose="020B0609040504020204" pitchFamily="49" charset="0"/>
              </a:rPr>
              <a:t> </a:t>
            </a:r>
            <a:r>
              <a:rPr lang="en-US" altLang="zh-CN" sz="1200" dirty="0" err="1">
                <a:latin typeface="Lucida Console" panose="020B0609040504020204" pitchFamily="49" charset="0"/>
              </a:rPr>
              <a:t>BaseRichBolt</a:t>
            </a:r>
            <a:r>
              <a:rPr lang="en-US" altLang="zh-CN" sz="1200" dirty="0">
                <a:latin typeface="Lucida Console" panose="020B0609040504020204" pitchFamily="49" charset="0"/>
              </a:rPr>
              <a:t> </a:t>
            </a:r>
            <a:r>
              <a:rPr lang="en-US" altLang="zh-CN" sz="1200" b="1" dirty="0">
                <a:latin typeface="Lucida Console" panose="020B0609040504020204" pitchFamily="49" charset="0"/>
              </a:rPr>
              <a:t>{</a:t>
            </a:r>
          </a:p>
          <a:p>
            <a:pPr marL="300038" lvl="1" indent="0">
              <a:buNone/>
            </a:pPr>
            <a:r>
              <a:rPr lang="en-US" altLang="zh-CN" sz="1200" dirty="0">
                <a:latin typeface="Lucida Console" panose="020B0609040504020204" pitchFamily="49" charset="0"/>
              </a:rPr>
              <a:t> </a:t>
            </a:r>
            <a:r>
              <a:rPr lang="en-US" altLang="zh-CN" sz="1200" dirty="0" err="1">
                <a:latin typeface="Lucida Console" panose="020B0609040504020204" pitchFamily="49" charset="0"/>
              </a:rPr>
              <a:t>OutputCollector</a:t>
            </a:r>
            <a:r>
              <a:rPr lang="en-US" altLang="zh-CN" sz="1200" dirty="0">
                <a:latin typeface="Lucida Console" panose="020B0609040504020204" pitchFamily="49" charset="0"/>
              </a:rPr>
              <a:t> _collector</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p>
          <a:p>
            <a:pPr marL="300038" lvl="1" indent="0">
              <a:buNone/>
            </a:pPr>
            <a:r>
              <a:rPr lang="zh-CN" altLang="en-US" sz="1200" dirty="0">
                <a:latin typeface="Lucida Console" panose="020B0609040504020204" pitchFamily="49" charset="0"/>
              </a:rPr>
              <a:t> </a:t>
            </a:r>
            <a:endParaRPr lang="en-US" altLang="zh-CN" sz="1200" dirty="0">
              <a:latin typeface="Lucida Console" panose="020B0609040504020204" pitchFamily="49" charset="0"/>
            </a:endParaRPr>
          </a:p>
          <a:p>
            <a:pPr marL="300038" lvl="1" indent="0">
              <a:buNone/>
            </a:pPr>
            <a:r>
              <a:rPr lang="zh-CN" altLang="en-US" sz="1200" dirty="0">
                <a:latin typeface="Lucida Console" panose="020B0609040504020204" pitchFamily="49" charset="0"/>
              </a:rPr>
              <a:t> </a:t>
            </a:r>
            <a:r>
              <a:rPr lang="en-US" altLang="zh-CN" sz="1200" dirty="0">
                <a:latin typeface="Lucida Console" panose="020B0609040504020204" pitchFamily="49" charset="0"/>
              </a:rPr>
              <a:t>@Override </a:t>
            </a:r>
            <a:r>
              <a:rPr lang="en-US" altLang="zh-CN" sz="1200" b="1" dirty="0">
                <a:latin typeface="Lucida Console" panose="020B0609040504020204" pitchFamily="49" charset="0"/>
              </a:rPr>
              <a:t>public</a:t>
            </a:r>
            <a:r>
              <a:rPr lang="en-US" altLang="zh-CN" sz="1200" dirty="0">
                <a:latin typeface="Lucida Console" panose="020B0609040504020204" pitchFamily="49" charset="0"/>
              </a:rPr>
              <a:t> </a:t>
            </a:r>
            <a:r>
              <a:rPr lang="en-US" altLang="zh-CN" sz="1200" b="1" dirty="0">
                <a:solidFill>
                  <a:srgbClr val="445588"/>
                </a:solidFill>
                <a:latin typeface="Lucida Console" panose="020B0609040504020204" pitchFamily="49" charset="0"/>
              </a:rPr>
              <a:t>void</a:t>
            </a:r>
            <a:r>
              <a:rPr lang="en-US" altLang="zh-CN" sz="1200" dirty="0">
                <a:latin typeface="Lucida Console" panose="020B0609040504020204" pitchFamily="49" charset="0"/>
              </a:rPr>
              <a:t> </a:t>
            </a:r>
            <a:r>
              <a:rPr lang="en-US" altLang="zh-CN" sz="1200" b="1" dirty="0">
                <a:solidFill>
                  <a:srgbClr val="990000"/>
                </a:solidFill>
                <a:latin typeface="Lucida Console" panose="020B0609040504020204" pitchFamily="49" charset="0"/>
              </a:rPr>
              <a:t>prepare</a:t>
            </a:r>
            <a:r>
              <a:rPr lang="en-US" altLang="zh-CN" sz="1200" b="1" dirty="0">
                <a:latin typeface="Lucida Console" panose="020B0609040504020204" pitchFamily="49" charset="0"/>
              </a:rPr>
              <a:t>(</a:t>
            </a:r>
            <a:r>
              <a:rPr lang="en-US" altLang="zh-CN" sz="1200" dirty="0">
                <a:latin typeface="Lucida Console" panose="020B0609040504020204" pitchFamily="49" charset="0"/>
              </a:rPr>
              <a:t>Map conf</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r>
              <a:rPr lang="en-US" altLang="zh-CN" sz="1200" dirty="0" err="1">
                <a:latin typeface="Lucida Console" panose="020B0609040504020204" pitchFamily="49" charset="0"/>
              </a:rPr>
              <a:t>TopologyContext</a:t>
            </a:r>
            <a:r>
              <a:rPr lang="en-US" altLang="zh-CN" sz="1200" dirty="0">
                <a:latin typeface="Lucida Console" panose="020B0609040504020204" pitchFamily="49" charset="0"/>
              </a:rPr>
              <a:t> context</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r>
              <a:rPr lang="en-US" altLang="zh-CN" sz="1200" dirty="0" err="1">
                <a:latin typeface="Lucida Console" panose="020B0609040504020204" pitchFamily="49" charset="0"/>
              </a:rPr>
              <a:t>OutputCollector</a:t>
            </a:r>
            <a:r>
              <a:rPr lang="en-US" altLang="zh-CN" sz="1200" dirty="0">
                <a:latin typeface="Lucida Console" panose="020B0609040504020204" pitchFamily="49" charset="0"/>
              </a:rPr>
              <a:t> collector</a:t>
            </a:r>
            <a:r>
              <a:rPr lang="en-US" altLang="zh-CN" sz="1200" b="1" dirty="0">
                <a:latin typeface="Lucida Console" panose="020B0609040504020204" pitchFamily="49" charset="0"/>
              </a:rPr>
              <a:t>){</a:t>
            </a:r>
          </a:p>
          <a:p>
            <a:pPr marL="300038" lvl="1" indent="0">
              <a:buNone/>
            </a:pPr>
            <a:r>
              <a:rPr lang="zh-CN" altLang="en-US" sz="1200" b="1" dirty="0">
                <a:latin typeface="Lucida Console" panose="020B0609040504020204" pitchFamily="49" charset="0"/>
              </a:rPr>
              <a:t> </a:t>
            </a:r>
            <a:r>
              <a:rPr lang="en-US" altLang="zh-CN" sz="1200" dirty="0">
                <a:latin typeface="Lucida Console" panose="020B0609040504020204" pitchFamily="49" charset="0"/>
              </a:rPr>
              <a:t> </a:t>
            </a:r>
            <a:r>
              <a:rPr lang="zh-CN" altLang="en-US" sz="1200" dirty="0">
                <a:latin typeface="Lucida Console" panose="020B0609040504020204" pitchFamily="49" charset="0"/>
              </a:rPr>
              <a:t> </a:t>
            </a:r>
            <a:r>
              <a:rPr lang="en-US" altLang="zh-CN" sz="1200" dirty="0">
                <a:latin typeface="Lucida Console" panose="020B0609040504020204" pitchFamily="49" charset="0"/>
              </a:rPr>
              <a:t>_collector </a:t>
            </a:r>
            <a:r>
              <a:rPr lang="en-US" altLang="zh-CN" sz="1200" b="1" dirty="0">
                <a:latin typeface="Lucida Console" panose="020B0609040504020204" pitchFamily="49" charset="0"/>
              </a:rPr>
              <a:t>=</a:t>
            </a:r>
            <a:r>
              <a:rPr lang="en-US" altLang="zh-CN" sz="1200" dirty="0">
                <a:latin typeface="Lucida Console" panose="020B0609040504020204" pitchFamily="49" charset="0"/>
              </a:rPr>
              <a:t> collector</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p>
          <a:p>
            <a:pPr marL="300038" lvl="1" indent="0">
              <a:buNone/>
            </a:pPr>
            <a:r>
              <a:rPr lang="zh-CN" altLang="en-US" sz="1200" b="1" dirty="0">
                <a:latin typeface="Lucida Console" panose="020B0609040504020204" pitchFamily="49" charset="0"/>
              </a:rPr>
              <a:t> </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p>
          <a:p>
            <a:pPr marL="300038" lvl="1" indent="0">
              <a:buNone/>
            </a:pPr>
            <a:endParaRPr lang="en-US" altLang="zh-CN" sz="1200" dirty="0">
              <a:latin typeface="Lucida Console" panose="020B0609040504020204" pitchFamily="49" charset="0"/>
            </a:endParaRPr>
          </a:p>
          <a:p>
            <a:pPr marL="300038" lvl="1" indent="0">
              <a:buNone/>
            </a:pPr>
            <a:r>
              <a:rPr lang="zh-CN" altLang="en-US" sz="1200" dirty="0">
                <a:latin typeface="Lucida Console" panose="020B0609040504020204" pitchFamily="49" charset="0"/>
              </a:rPr>
              <a:t> </a:t>
            </a:r>
            <a:r>
              <a:rPr lang="en-US" altLang="zh-CN" sz="1200" dirty="0">
                <a:latin typeface="Lucida Console" panose="020B0609040504020204" pitchFamily="49" charset="0"/>
              </a:rPr>
              <a:t>@Override </a:t>
            </a:r>
            <a:r>
              <a:rPr lang="en-US" altLang="zh-CN" sz="1200" b="1" dirty="0">
                <a:latin typeface="Lucida Console" panose="020B0609040504020204" pitchFamily="49" charset="0"/>
              </a:rPr>
              <a:t>public</a:t>
            </a:r>
            <a:r>
              <a:rPr lang="en-US" altLang="zh-CN" sz="1200" dirty="0">
                <a:latin typeface="Lucida Console" panose="020B0609040504020204" pitchFamily="49" charset="0"/>
              </a:rPr>
              <a:t> </a:t>
            </a:r>
            <a:r>
              <a:rPr lang="en-US" altLang="zh-CN" sz="1200" b="1" dirty="0">
                <a:solidFill>
                  <a:srgbClr val="445588"/>
                </a:solidFill>
                <a:latin typeface="Lucida Console" panose="020B0609040504020204" pitchFamily="49" charset="0"/>
              </a:rPr>
              <a:t>void</a:t>
            </a:r>
            <a:r>
              <a:rPr lang="en-US" altLang="zh-CN" sz="1200" dirty="0">
                <a:latin typeface="Lucida Console" panose="020B0609040504020204" pitchFamily="49" charset="0"/>
              </a:rPr>
              <a:t> </a:t>
            </a:r>
            <a:r>
              <a:rPr lang="en-US" altLang="zh-CN" sz="1200" b="1" dirty="0">
                <a:solidFill>
                  <a:srgbClr val="990000"/>
                </a:solidFill>
                <a:latin typeface="Lucida Console" panose="020B0609040504020204" pitchFamily="49" charset="0"/>
              </a:rPr>
              <a:t>execute</a:t>
            </a:r>
            <a:r>
              <a:rPr lang="en-US" altLang="zh-CN" sz="1200" b="1" dirty="0">
                <a:latin typeface="Lucida Console" panose="020B0609040504020204" pitchFamily="49" charset="0"/>
              </a:rPr>
              <a:t>(</a:t>
            </a:r>
            <a:r>
              <a:rPr lang="en-US" altLang="zh-CN" sz="1200" dirty="0">
                <a:latin typeface="Lucida Console" panose="020B0609040504020204" pitchFamily="49" charset="0"/>
              </a:rPr>
              <a:t>Tuple tuple</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p>
          <a:p>
            <a:pPr marL="300038" lvl="1" indent="0">
              <a:buNone/>
            </a:pPr>
            <a:r>
              <a:rPr lang="zh-CN" altLang="en-US" sz="1200" dirty="0">
                <a:latin typeface="Lucida Console" panose="020B0609040504020204" pitchFamily="49" charset="0"/>
              </a:rPr>
              <a:t>   </a:t>
            </a:r>
            <a:r>
              <a:rPr lang="en-US" altLang="zh-CN" sz="1200" dirty="0">
                <a:latin typeface="Lucida Console" panose="020B0609040504020204" pitchFamily="49" charset="0"/>
              </a:rPr>
              <a:t>_</a:t>
            </a:r>
            <a:r>
              <a:rPr lang="en-US" altLang="zh-CN" sz="1200" dirty="0" err="1">
                <a:latin typeface="Lucida Console" panose="020B0609040504020204" pitchFamily="49" charset="0"/>
              </a:rPr>
              <a:t>collector</a:t>
            </a:r>
            <a:r>
              <a:rPr lang="en-US" altLang="zh-CN" sz="1200" b="1" dirty="0" err="1">
                <a:latin typeface="Lucida Console" panose="020B0609040504020204" pitchFamily="49" charset="0"/>
              </a:rPr>
              <a:t>.</a:t>
            </a:r>
            <a:r>
              <a:rPr lang="en-US" altLang="zh-CN" sz="1200" dirty="0" err="1">
                <a:solidFill>
                  <a:srgbClr val="008080"/>
                </a:solidFill>
                <a:latin typeface="Lucida Console" panose="020B0609040504020204" pitchFamily="49" charset="0"/>
              </a:rPr>
              <a:t>emit</a:t>
            </a:r>
            <a:r>
              <a:rPr lang="en-US" altLang="zh-CN" sz="1200" b="1" dirty="0">
                <a:latin typeface="Lucida Console" panose="020B0609040504020204" pitchFamily="49" charset="0"/>
              </a:rPr>
              <a:t>(</a:t>
            </a:r>
            <a:r>
              <a:rPr lang="en-US" altLang="zh-CN" sz="1200" dirty="0">
                <a:latin typeface="Lucida Console" panose="020B0609040504020204" pitchFamily="49" charset="0"/>
              </a:rPr>
              <a:t>tuple</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r>
              <a:rPr lang="en-US" altLang="zh-CN" sz="1200" b="1" dirty="0">
                <a:latin typeface="Lucida Console" panose="020B0609040504020204" pitchFamily="49" charset="0"/>
              </a:rPr>
              <a:t>new</a:t>
            </a:r>
            <a:r>
              <a:rPr lang="en-US" altLang="zh-CN" sz="1200" dirty="0">
                <a:latin typeface="Lucida Console" panose="020B0609040504020204" pitchFamily="49" charset="0"/>
              </a:rPr>
              <a:t> Values</a:t>
            </a:r>
            <a:r>
              <a:rPr lang="en-US" altLang="zh-CN" sz="1200" b="1" dirty="0">
                <a:latin typeface="Lucida Console" panose="020B0609040504020204" pitchFamily="49" charset="0"/>
              </a:rPr>
              <a:t>(</a:t>
            </a:r>
            <a:r>
              <a:rPr lang="en-US" altLang="zh-CN" sz="1200" dirty="0" err="1">
                <a:latin typeface="Lucida Console" panose="020B0609040504020204" pitchFamily="49" charset="0"/>
              </a:rPr>
              <a:t>tuple</a:t>
            </a:r>
            <a:r>
              <a:rPr lang="en-US" altLang="zh-CN" sz="1200" b="1" dirty="0" err="1">
                <a:latin typeface="Lucida Console" panose="020B0609040504020204" pitchFamily="49" charset="0"/>
              </a:rPr>
              <a:t>.</a:t>
            </a:r>
            <a:r>
              <a:rPr lang="en-US" altLang="zh-CN" sz="1200" dirty="0" err="1">
                <a:solidFill>
                  <a:srgbClr val="008080"/>
                </a:solidFill>
                <a:latin typeface="Lucida Console" panose="020B0609040504020204" pitchFamily="49" charset="0"/>
              </a:rPr>
              <a:t>getString</a:t>
            </a:r>
            <a:r>
              <a:rPr lang="en-US" altLang="zh-CN" sz="1200" b="1" dirty="0">
                <a:latin typeface="Lucida Console" panose="020B0609040504020204" pitchFamily="49" charset="0"/>
              </a:rPr>
              <a:t>(</a:t>
            </a:r>
            <a:r>
              <a:rPr lang="en-US" altLang="zh-CN" sz="1200" dirty="0">
                <a:solidFill>
                  <a:srgbClr val="009999"/>
                </a:solidFill>
                <a:latin typeface="Lucida Console" panose="020B0609040504020204" pitchFamily="49" charset="0"/>
              </a:rPr>
              <a:t>0</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r>
              <a:rPr lang="en-US" altLang="zh-CN" sz="1200" dirty="0">
                <a:solidFill>
                  <a:srgbClr val="DD1144"/>
                </a:solidFill>
                <a:latin typeface="Lucida Console" panose="020B0609040504020204" pitchFamily="49" charset="0"/>
              </a:rPr>
              <a:t>"!!!"</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p>
          <a:p>
            <a:pPr marL="300038" lvl="1" indent="0">
              <a:buNone/>
            </a:pPr>
            <a:r>
              <a:rPr lang="zh-CN" altLang="en-US" sz="1200" dirty="0">
                <a:latin typeface="Lucida Console" panose="020B0609040504020204" pitchFamily="49" charset="0"/>
              </a:rPr>
              <a:t>   </a:t>
            </a:r>
            <a:r>
              <a:rPr lang="en-US" altLang="zh-CN" sz="1200" dirty="0">
                <a:latin typeface="Lucida Console" panose="020B0609040504020204" pitchFamily="49" charset="0"/>
              </a:rPr>
              <a:t>_</a:t>
            </a:r>
            <a:r>
              <a:rPr lang="en-US" altLang="zh-CN" sz="1200" dirty="0" err="1">
                <a:latin typeface="Lucida Console" panose="020B0609040504020204" pitchFamily="49" charset="0"/>
              </a:rPr>
              <a:t>collector</a:t>
            </a:r>
            <a:r>
              <a:rPr lang="en-US" altLang="zh-CN" sz="1200" b="1" dirty="0" err="1">
                <a:latin typeface="Lucida Console" panose="020B0609040504020204" pitchFamily="49" charset="0"/>
              </a:rPr>
              <a:t>.</a:t>
            </a:r>
            <a:r>
              <a:rPr lang="en-US" altLang="zh-CN" sz="1200" dirty="0" err="1">
                <a:solidFill>
                  <a:srgbClr val="008080"/>
                </a:solidFill>
                <a:latin typeface="Lucida Console" panose="020B0609040504020204" pitchFamily="49" charset="0"/>
              </a:rPr>
              <a:t>ack</a:t>
            </a:r>
            <a:r>
              <a:rPr lang="en-US" altLang="zh-CN" sz="1200" b="1" dirty="0">
                <a:latin typeface="Lucida Console" panose="020B0609040504020204" pitchFamily="49" charset="0"/>
              </a:rPr>
              <a:t>(</a:t>
            </a:r>
            <a:r>
              <a:rPr lang="en-US" altLang="zh-CN" sz="1200" dirty="0">
                <a:latin typeface="Lucida Console" panose="020B0609040504020204" pitchFamily="49" charset="0"/>
              </a:rPr>
              <a:t>tuple</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p>
          <a:p>
            <a:pPr marL="300038" lvl="1" indent="0">
              <a:buNone/>
            </a:pPr>
            <a:r>
              <a:rPr lang="zh-CN" altLang="en-US" sz="1200" b="1" dirty="0">
                <a:latin typeface="Lucida Console" panose="020B0609040504020204" pitchFamily="49" charset="0"/>
              </a:rPr>
              <a:t> </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p>
          <a:p>
            <a:pPr marL="300038" lvl="1" indent="0">
              <a:buNone/>
            </a:pPr>
            <a:endParaRPr lang="en-US" altLang="zh-CN" sz="1200" dirty="0">
              <a:latin typeface="Lucida Console" panose="020B0609040504020204" pitchFamily="49" charset="0"/>
            </a:endParaRPr>
          </a:p>
          <a:p>
            <a:pPr marL="300038" lvl="1" indent="0">
              <a:buNone/>
            </a:pPr>
            <a:r>
              <a:rPr lang="zh-CN" altLang="en-US" sz="1200" dirty="0">
                <a:latin typeface="Lucida Console" panose="020B0609040504020204" pitchFamily="49" charset="0"/>
              </a:rPr>
              <a:t> </a:t>
            </a:r>
            <a:r>
              <a:rPr lang="en-US" altLang="zh-CN" sz="1200" dirty="0">
                <a:latin typeface="Lucida Console" panose="020B0609040504020204" pitchFamily="49" charset="0"/>
              </a:rPr>
              <a:t>@Override </a:t>
            </a:r>
            <a:r>
              <a:rPr lang="en-US" altLang="zh-CN" sz="1200" b="1" dirty="0">
                <a:latin typeface="Lucida Console" panose="020B0609040504020204" pitchFamily="49" charset="0"/>
              </a:rPr>
              <a:t>public</a:t>
            </a:r>
            <a:r>
              <a:rPr lang="en-US" altLang="zh-CN" sz="1200" dirty="0">
                <a:latin typeface="Lucida Console" panose="020B0609040504020204" pitchFamily="49" charset="0"/>
              </a:rPr>
              <a:t> </a:t>
            </a:r>
            <a:r>
              <a:rPr lang="en-US" altLang="zh-CN" sz="1200" b="1" dirty="0">
                <a:solidFill>
                  <a:srgbClr val="445588"/>
                </a:solidFill>
                <a:latin typeface="Lucida Console" panose="020B0609040504020204" pitchFamily="49" charset="0"/>
              </a:rPr>
              <a:t>void</a:t>
            </a:r>
            <a:r>
              <a:rPr lang="en-US" altLang="zh-CN" sz="1200" dirty="0">
                <a:latin typeface="Lucida Console" panose="020B0609040504020204" pitchFamily="49" charset="0"/>
              </a:rPr>
              <a:t> </a:t>
            </a:r>
            <a:r>
              <a:rPr lang="en-US" altLang="zh-CN" sz="1200" b="1" dirty="0" err="1">
                <a:solidFill>
                  <a:srgbClr val="990000"/>
                </a:solidFill>
                <a:latin typeface="Lucida Console" panose="020B0609040504020204" pitchFamily="49" charset="0"/>
              </a:rPr>
              <a:t>declareOutputFields</a:t>
            </a:r>
            <a:r>
              <a:rPr lang="en-US" altLang="zh-CN" sz="1200" b="1" dirty="0">
                <a:latin typeface="Lucida Console" panose="020B0609040504020204" pitchFamily="49" charset="0"/>
              </a:rPr>
              <a:t>(</a:t>
            </a:r>
            <a:r>
              <a:rPr lang="en-US" altLang="zh-CN" sz="1200" dirty="0" err="1">
                <a:latin typeface="Lucida Console" panose="020B0609040504020204" pitchFamily="49" charset="0"/>
              </a:rPr>
              <a:t>OutputFieldsDeclarer</a:t>
            </a:r>
            <a:r>
              <a:rPr lang="en-US" altLang="zh-CN" sz="1200" dirty="0">
                <a:latin typeface="Lucida Console" panose="020B0609040504020204" pitchFamily="49" charset="0"/>
              </a:rPr>
              <a:t> declarer</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r>
              <a:rPr lang="en-US" altLang="zh-CN" sz="1200" b="1" dirty="0">
                <a:latin typeface="Lucida Console" panose="020B0609040504020204" pitchFamily="49" charset="0"/>
              </a:rPr>
              <a:t>{</a:t>
            </a:r>
          </a:p>
          <a:p>
            <a:pPr marL="300038" lvl="1" indent="0">
              <a:buNone/>
            </a:pPr>
            <a:r>
              <a:rPr lang="zh-CN" altLang="en-US" sz="1200" b="1" dirty="0">
                <a:latin typeface="Lucida Console" panose="020B0609040504020204" pitchFamily="49" charset="0"/>
              </a:rPr>
              <a:t>  </a:t>
            </a:r>
            <a:r>
              <a:rPr lang="en-US" altLang="zh-CN" sz="1200" dirty="0">
                <a:latin typeface="Lucida Console" panose="020B0609040504020204" pitchFamily="49" charset="0"/>
              </a:rPr>
              <a:t> </a:t>
            </a:r>
            <a:r>
              <a:rPr lang="en-US" altLang="zh-CN" sz="1200" dirty="0" err="1">
                <a:latin typeface="Lucida Console" panose="020B0609040504020204" pitchFamily="49" charset="0"/>
              </a:rPr>
              <a:t>declarer</a:t>
            </a:r>
            <a:r>
              <a:rPr lang="en-US" altLang="zh-CN" sz="1200" b="1" dirty="0" err="1">
                <a:latin typeface="Lucida Console" panose="020B0609040504020204" pitchFamily="49" charset="0"/>
              </a:rPr>
              <a:t>.</a:t>
            </a:r>
            <a:r>
              <a:rPr lang="en-US" altLang="zh-CN" sz="1200" dirty="0" err="1">
                <a:solidFill>
                  <a:srgbClr val="008080"/>
                </a:solidFill>
                <a:latin typeface="Lucida Console" panose="020B0609040504020204" pitchFamily="49" charset="0"/>
              </a:rPr>
              <a:t>declare</a:t>
            </a:r>
            <a:r>
              <a:rPr lang="en-US" altLang="zh-CN" sz="1200" b="1" dirty="0">
                <a:latin typeface="Lucida Console" panose="020B0609040504020204" pitchFamily="49" charset="0"/>
              </a:rPr>
              <a:t>(new</a:t>
            </a:r>
            <a:r>
              <a:rPr lang="en-US" altLang="zh-CN" sz="1200" dirty="0">
                <a:latin typeface="Lucida Console" panose="020B0609040504020204" pitchFamily="49" charset="0"/>
              </a:rPr>
              <a:t> Fields</a:t>
            </a:r>
            <a:r>
              <a:rPr lang="en-US" altLang="zh-CN" sz="1200" b="1" dirty="0">
                <a:latin typeface="Lucida Console" panose="020B0609040504020204" pitchFamily="49" charset="0"/>
              </a:rPr>
              <a:t>(</a:t>
            </a:r>
            <a:r>
              <a:rPr lang="en-US" altLang="zh-CN" sz="1200" dirty="0">
                <a:solidFill>
                  <a:srgbClr val="DD1144"/>
                </a:solidFill>
                <a:latin typeface="Lucida Console" panose="020B0609040504020204" pitchFamily="49" charset="0"/>
              </a:rPr>
              <a:t>"word"</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p>
          <a:p>
            <a:pPr marL="300038" lvl="1" indent="0">
              <a:buNone/>
            </a:pPr>
            <a:r>
              <a:rPr lang="zh-CN" altLang="en-US" sz="1200" b="1" dirty="0">
                <a:latin typeface="Lucida Console" panose="020B0609040504020204" pitchFamily="49" charset="0"/>
              </a:rPr>
              <a:t> </a:t>
            </a:r>
            <a:r>
              <a:rPr lang="en-US" altLang="zh-CN" sz="1200" b="1" dirty="0">
                <a:latin typeface="Lucida Console" panose="020B0609040504020204" pitchFamily="49" charset="0"/>
              </a:rPr>
              <a:t>}</a:t>
            </a:r>
            <a:r>
              <a:rPr lang="en-US" altLang="zh-CN" sz="1200" dirty="0">
                <a:latin typeface="Lucida Console" panose="020B0609040504020204" pitchFamily="49" charset="0"/>
              </a:rPr>
              <a:t> </a:t>
            </a:r>
          </a:p>
          <a:p>
            <a:pPr marL="300038" lvl="1" indent="0">
              <a:buNone/>
            </a:pPr>
            <a:r>
              <a:rPr lang="en-US" altLang="zh-CN" sz="1200" b="1" dirty="0">
                <a:latin typeface="Lucida Console" panose="020B0609040504020204" pitchFamily="49" charset="0"/>
              </a:rPr>
              <a:t>}</a:t>
            </a:r>
            <a:endParaRPr lang="zh-CN" altLang="en-US" sz="1200" dirty="0">
              <a:latin typeface="Lucida Console" panose="020B0609040504020204" pitchFamily="49" charset="0"/>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13344A22-4F84-014B-A2AF-EEB69B3873D8}"/>
              </a:ext>
            </a:extLst>
          </p:cNvPr>
          <p:cNvSpPr>
            <a:spLocks noGrp="1"/>
          </p:cNvSpPr>
          <p:nvPr>
            <p:ph type="sldNum" sz="quarter" idx="12"/>
          </p:nvPr>
        </p:nvSpPr>
        <p:spPr/>
        <p:txBody>
          <a:bodyPr/>
          <a:lstStyle/>
          <a:p>
            <a:fld id="{CB818ED7-1FAF-4BEC-A906-EB6564C334EB}" type="slidenum">
              <a:rPr lang="zh-CN" altLang="en-US" smtClean="0"/>
              <a:pPr/>
              <a:t>19</a:t>
            </a:fld>
            <a:endParaRPr lang="zh-CN" altLang="en-US" dirty="0"/>
          </a:p>
        </p:txBody>
      </p:sp>
    </p:spTree>
    <p:extLst>
      <p:ext uri="{BB962C8B-B14F-4D97-AF65-F5344CB8AC3E}">
        <p14:creationId xmlns:p14="http://schemas.microsoft.com/office/powerpoint/2010/main" val="460639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lang="zh-CN" altLang="en-US" dirty="0"/>
          </a:p>
        </p:txBody>
      </p:sp>
      <p:sp>
        <p:nvSpPr>
          <p:cNvPr id="3" name="内容占位符 2"/>
          <p:cNvSpPr>
            <a:spLocks noGrp="1"/>
          </p:cNvSpPr>
          <p:nvPr>
            <p:ph idx="1"/>
          </p:nvPr>
        </p:nvSpPr>
        <p:spPr/>
        <p:txBody>
          <a:bodyPr>
            <a:normAutofit/>
          </a:bodyPr>
          <a:lstStyle/>
          <a:p>
            <a:r>
              <a:rPr lang="en-US" altLang="zh-CN" sz="2400" dirty="0"/>
              <a:t>Storm</a:t>
            </a:r>
          </a:p>
          <a:p>
            <a:pPr lvl="1"/>
            <a:r>
              <a:rPr lang="en-US" altLang="zh-CN" sz="2100" dirty="0"/>
              <a:t>Basic Concepts</a:t>
            </a:r>
          </a:p>
          <a:p>
            <a:pPr lvl="1"/>
            <a:r>
              <a:rPr lang="en-US" altLang="zh-CN" sz="2100" dirty="0"/>
              <a:t>Quick</a:t>
            </a:r>
            <a:r>
              <a:rPr lang="zh-CN" altLang="en-US" sz="2100" dirty="0"/>
              <a:t> </a:t>
            </a:r>
            <a:r>
              <a:rPr lang="en-US" altLang="zh-CN" sz="2100" dirty="0"/>
              <a:t>Start</a:t>
            </a:r>
          </a:p>
          <a:p>
            <a:pPr lvl="1"/>
            <a:r>
              <a:rPr lang="en-US" altLang="zh-CN" sz="2100" dirty="0"/>
              <a:t>Other</a:t>
            </a:r>
            <a:r>
              <a:rPr lang="zh-CN" altLang="en-US" sz="2100" dirty="0"/>
              <a:t> </a:t>
            </a:r>
            <a:r>
              <a:rPr lang="en-US" altLang="zh-CN" sz="2100" dirty="0"/>
              <a:t>Issues</a:t>
            </a:r>
          </a:p>
          <a:p>
            <a:pPr lvl="1"/>
            <a:endParaRPr lang="en-US" altLang="zh-CN" sz="1800" dirty="0"/>
          </a:p>
          <a:p>
            <a:r>
              <a:rPr lang="en-US" altLang="zh-CN" sz="2400" dirty="0"/>
              <a:t>Objectives</a:t>
            </a:r>
          </a:p>
          <a:p>
            <a:pPr lvl="1"/>
            <a:r>
              <a:rPr lang="zh-CN" altLang="en-US" sz="1800" dirty="0">
                <a:latin typeface="DengXian" panose="02010600030101010101" pitchFamily="2" charset="-122"/>
                <a:ea typeface="DengXian" panose="02010600030101010101" pitchFamily="2" charset="-122"/>
              </a:rPr>
              <a:t>能够针对高性能计算需求，设计并实现基于</a:t>
            </a:r>
            <a:r>
              <a:rPr lang="en-US" altLang="zh-CN" sz="1800" dirty="0">
                <a:latin typeface="DengXian" panose="02010600030101010101" pitchFamily="2" charset="-122"/>
                <a:ea typeface="DengXian" panose="02010600030101010101" pitchFamily="2" charset="-122"/>
              </a:rPr>
              <a:t>Storm</a:t>
            </a:r>
            <a:r>
              <a:rPr lang="zh-CN" altLang="en-US" sz="1800" dirty="0">
                <a:latin typeface="DengXian" panose="02010600030101010101" pitchFamily="2" charset="-122"/>
                <a:ea typeface="DengXian" panose="02010600030101010101" pitchFamily="2" charset="-122"/>
              </a:rPr>
              <a:t>的流数据处理方案</a:t>
            </a:r>
            <a:endParaRPr lang="en-US" altLang="zh-CN" sz="1800" dirty="0">
              <a:latin typeface="DengXian" panose="02010600030101010101" pitchFamily="2" charset="-122"/>
              <a:ea typeface="DengXian" panose="02010600030101010101" pitchFamily="2"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a:t>
            </a:fld>
            <a:endParaRPr lang="zh-CN" altLang="en-US" dirty="0"/>
          </a:p>
        </p:txBody>
      </p:sp>
      <p:sp>
        <p:nvSpPr>
          <p:cNvPr id="5" name="文本框 4">
            <a:extLst>
              <a:ext uri="{FF2B5EF4-FFF2-40B4-BE49-F238E27FC236}">
                <a16:creationId xmlns:a16="http://schemas.microsoft.com/office/drawing/2014/main" id="{A3E2B626-2F12-6A44-BF6B-6D1B3616EFD7}"/>
              </a:ext>
            </a:extLst>
          </p:cNvPr>
          <p:cNvSpPr txBox="1"/>
          <p:nvPr/>
        </p:nvSpPr>
        <p:spPr>
          <a:xfrm>
            <a:off x="10620375" y="1781175"/>
            <a:ext cx="184731" cy="300082"/>
          </a:xfrm>
          <a:prstGeom prst="rect">
            <a:avLst/>
          </a:prstGeom>
          <a:noFill/>
        </p:spPr>
        <p:txBody>
          <a:bodyPr wrap="none" rtlCol="0">
            <a:spAutoFit/>
          </a:bodyPr>
          <a:lstStyle/>
          <a:p>
            <a:endParaRPr kumimoji="1" lang="zh-CN" altLang="en-US" sz="1350"/>
          </a:p>
        </p:txBody>
      </p:sp>
    </p:spTree>
    <p:extLst>
      <p:ext uri="{BB962C8B-B14F-4D97-AF65-F5344CB8AC3E}">
        <p14:creationId xmlns:p14="http://schemas.microsoft.com/office/powerpoint/2010/main" val="1075059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E5770-0BC6-F744-B407-6B2D511F717A}"/>
              </a:ext>
            </a:extLst>
          </p:cNvPr>
          <p:cNvSpPr>
            <a:spLocks noGrp="1"/>
          </p:cNvSpPr>
          <p:nvPr>
            <p:ph type="title"/>
          </p:nvPr>
        </p:nvSpPr>
        <p:spPr/>
        <p:txBody>
          <a:bodyPr/>
          <a:lstStyle/>
          <a:p>
            <a:r>
              <a:rPr kumimoji="1" lang="en-US" altLang="zh-CN" dirty="0"/>
              <a:t>Running</a:t>
            </a:r>
            <a:r>
              <a:rPr kumimoji="1" lang="zh-CN" altLang="en-US" dirty="0"/>
              <a:t> </a:t>
            </a:r>
            <a:r>
              <a:rPr kumimoji="1" lang="en-US" altLang="zh-CN" dirty="0"/>
              <a:t>Topology</a:t>
            </a:r>
            <a:r>
              <a:rPr kumimoji="1" lang="zh-CN" altLang="en-US" dirty="0"/>
              <a:t> </a:t>
            </a:r>
            <a:r>
              <a:rPr kumimoji="1" lang="en-US" altLang="zh-CN" dirty="0"/>
              <a:t>in</a:t>
            </a:r>
            <a:r>
              <a:rPr kumimoji="1" lang="zh-CN" altLang="en-US" dirty="0"/>
              <a:t> </a:t>
            </a:r>
            <a:r>
              <a:rPr kumimoji="1" lang="en-US" altLang="zh-CN" dirty="0"/>
              <a:t>Local</a:t>
            </a:r>
            <a:r>
              <a:rPr kumimoji="1" lang="zh-CN" altLang="en-US" dirty="0"/>
              <a:t> </a:t>
            </a:r>
            <a:r>
              <a:rPr kumimoji="1" lang="en-US" altLang="zh-CN" dirty="0"/>
              <a:t>Mode</a:t>
            </a:r>
            <a:endParaRPr kumimoji="1" lang="zh-CN" altLang="en-US" dirty="0"/>
          </a:p>
        </p:txBody>
      </p:sp>
      <p:sp>
        <p:nvSpPr>
          <p:cNvPr id="3" name="内容占位符 2">
            <a:extLst>
              <a:ext uri="{FF2B5EF4-FFF2-40B4-BE49-F238E27FC236}">
                <a16:creationId xmlns:a16="http://schemas.microsoft.com/office/drawing/2014/main" id="{CCA33177-FB89-C64D-AF39-17C8AA9C5D33}"/>
              </a:ext>
            </a:extLst>
          </p:cNvPr>
          <p:cNvSpPr>
            <a:spLocks noGrp="1"/>
          </p:cNvSpPr>
          <p:nvPr>
            <p:ph idx="1"/>
          </p:nvPr>
        </p:nvSpPr>
        <p:spPr/>
        <p:txBody>
          <a:bodyPr>
            <a:normAutofit/>
          </a:bodyPr>
          <a:lstStyle/>
          <a:p>
            <a:r>
              <a:rPr lang="en-US" altLang="zh-CN" dirty="0"/>
              <a:t>Storm has two modes of operation: </a:t>
            </a:r>
          </a:p>
          <a:p>
            <a:pPr lvl="1"/>
            <a:r>
              <a:rPr lang="en-US" altLang="zh-CN" dirty="0">
                <a:solidFill>
                  <a:srgbClr val="FF0000"/>
                </a:solidFill>
              </a:rPr>
              <a:t>local mode </a:t>
            </a:r>
            <a:r>
              <a:rPr lang="en-US" altLang="zh-CN" dirty="0"/>
              <a:t>and </a:t>
            </a:r>
            <a:r>
              <a:rPr lang="en-US" altLang="zh-CN" dirty="0">
                <a:solidFill>
                  <a:srgbClr val="FF0000"/>
                </a:solidFill>
              </a:rPr>
              <a:t>distributed mode</a:t>
            </a:r>
            <a:r>
              <a:rPr lang="en-US" altLang="zh-CN" dirty="0"/>
              <a:t>. </a:t>
            </a:r>
          </a:p>
          <a:p>
            <a:pPr lvl="1"/>
            <a:r>
              <a:rPr lang="en-US" altLang="zh-CN" dirty="0"/>
              <a:t>In local mode, Storm executes completely in </a:t>
            </a:r>
            <a:r>
              <a:rPr lang="en-US" altLang="zh-CN" dirty="0">
                <a:solidFill>
                  <a:srgbClr val="FF0000"/>
                </a:solidFill>
              </a:rPr>
              <a:t>a process by simulating worker nodes with threads</a:t>
            </a:r>
            <a:r>
              <a:rPr lang="en-US" altLang="zh-CN" dirty="0"/>
              <a:t>. Local mode is useful for testing and development of topologies. </a:t>
            </a:r>
          </a:p>
          <a:p>
            <a:endParaRPr kumimoji="1" lang="en-US" altLang="zh-CN" dirty="0"/>
          </a:p>
          <a:p>
            <a:r>
              <a:rPr lang="en-US" altLang="zh-CN" dirty="0"/>
              <a:t>Common configurations for local mode</a:t>
            </a:r>
          </a:p>
          <a:p>
            <a:pPr lvl="1"/>
            <a:r>
              <a:rPr lang="en-US" altLang="zh-CN" b="1" dirty="0" err="1"/>
              <a:t>Config.TOPOLOGY_MAX_TASK_PARALLELISM</a:t>
            </a:r>
            <a:r>
              <a:rPr lang="en-US" altLang="zh-CN" dirty="0"/>
              <a:t>: This config puts a ceiling on the number of threads spawned for a single component. </a:t>
            </a:r>
          </a:p>
          <a:p>
            <a:pPr lvl="1"/>
            <a:r>
              <a:rPr lang="en-US" altLang="zh-CN" b="1" dirty="0" err="1"/>
              <a:t>Config.TOPOLOGY_DEBUG</a:t>
            </a:r>
            <a:r>
              <a:rPr lang="en-US" altLang="zh-CN" dirty="0"/>
              <a:t>: When this is set to true, Storm will log a message every time a tuple is emitted from any spout or bolt. </a:t>
            </a:r>
          </a:p>
          <a:p>
            <a:pPr lvl="1"/>
            <a:r>
              <a:rPr lang="en-US" altLang="zh-CN" dirty="0"/>
              <a:t>To</a:t>
            </a:r>
            <a:r>
              <a:rPr lang="zh-CN" altLang="en-US" dirty="0"/>
              <a:t> </a:t>
            </a:r>
            <a:r>
              <a:rPr lang="en-US" altLang="zh-CN" dirty="0"/>
              <a:t>launch your topology in local mode you could run</a:t>
            </a:r>
          </a:p>
          <a:p>
            <a:pPr lvl="1"/>
            <a:r>
              <a:rPr lang="en-US" altLang="zh-CN" dirty="0">
                <a:solidFill>
                  <a:schemeClr val="tx2"/>
                </a:solidFill>
                <a:latin typeface="Lucida Console" panose="020B0609040504020204" pitchFamily="49" charset="0"/>
              </a:rPr>
              <a:t>$</a:t>
            </a:r>
            <a:r>
              <a:rPr lang="zh-CN" altLang="en-US" dirty="0">
                <a:solidFill>
                  <a:schemeClr val="tx2"/>
                </a:solidFill>
                <a:latin typeface="Lucida Console" panose="020B0609040504020204" pitchFamily="49" charset="0"/>
              </a:rPr>
              <a:t> </a:t>
            </a:r>
            <a:r>
              <a:rPr lang="en-US" altLang="zh-CN" dirty="0">
                <a:solidFill>
                  <a:schemeClr val="tx2"/>
                </a:solidFill>
                <a:latin typeface="Lucida Console" panose="020B0609040504020204" pitchFamily="49" charset="0"/>
              </a:rPr>
              <a:t>storm </a:t>
            </a:r>
            <a:r>
              <a:rPr lang="en-US" altLang="zh-CN" dirty="0">
                <a:solidFill>
                  <a:srgbClr val="FF0000"/>
                </a:solidFill>
                <a:latin typeface="Lucida Console" panose="020B0609040504020204" pitchFamily="49" charset="0"/>
              </a:rPr>
              <a:t>local</a:t>
            </a:r>
            <a:r>
              <a:rPr lang="en-US" altLang="zh-CN" dirty="0">
                <a:solidFill>
                  <a:schemeClr val="tx2"/>
                </a:solidFill>
                <a:latin typeface="Lucida Console" panose="020B0609040504020204" pitchFamily="49" charset="0"/>
              </a:rPr>
              <a:t> </a:t>
            </a:r>
            <a:r>
              <a:rPr lang="en-US" altLang="zh-CN" dirty="0" err="1">
                <a:solidFill>
                  <a:schemeClr val="tx2"/>
                </a:solidFill>
                <a:latin typeface="Lucida Console" panose="020B0609040504020204" pitchFamily="49" charset="0"/>
              </a:rPr>
              <a:t>topology.jar</a:t>
            </a:r>
            <a:r>
              <a:rPr lang="en-US" altLang="zh-CN" dirty="0">
                <a:solidFill>
                  <a:schemeClr val="tx2"/>
                </a:solidFill>
                <a:latin typeface="Lucida Console" panose="020B0609040504020204" pitchFamily="49" charset="0"/>
              </a:rPr>
              <a:t> &lt;MY_MAIN_CLASS&gt; -c </a:t>
            </a:r>
            <a:r>
              <a:rPr lang="en-US" altLang="zh-CN" dirty="0" err="1">
                <a:solidFill>
                  <a:schemeClr val="tx2"/>
                </a:solidFill>
                <a:latin typeface="Lucida Console" panose="020B0609040504020204" pitchFamily="49" charset="0"/>
              </a:rPr>
              <a:t>topology.debug</a:t>
            </a:r>
            <a:r>
              <a:rPr lang="en-US" altLang="zh-CN" dirty="0">
                <a:solidFill>
                  <a:schemeClr val="tx2"/>
                </a:solidFill>
                <a:latin typeface="Lucida Console" panose="020B0609040504020204" pitchFamily="49" charset="0"/>
              </a:rPr>
              <a:t>=true</a:t>
            </a:r>
          </a:p>
          <a:p>
            <a:endParaRPr kumimoji="1" lang="zh-CN" altLang="en-US" dirty="0"/>
          </a:p>
        </p:txBody>
      </p:sp>
      <p:sp>
        <p:nvSpPr>
          <p:cNvPr id="4" name="灯片编号占位符 3">
            <a:extLst>
              <a:ext uri="{FF2B5EF4-FFF2-40B4-BE49-F238E27FC236}">
                <a16:creationId xmlns:a16="http://schemas.microsoft.com/office/drawing/2014/main" id="{9F4F10AC-9EF4-294E-8752-C87CA6FDBE08}"/>
              </a:ext>
            </a:extLst>
          </p:cNvPr>
          <p:cNvSpPr>
            <a:spLocks noGrp="1"/>
          </p:cNvSpPr>
          <p:nvPr>
            <p:ph type="sldNum" sz="quarter" idx="12"/>
          </p:nvPr>
        </p:nvSpPr>
        <p:spPr/>
        <p:txBody>
          <a:bodyPr/>
          <a:lstStyle/>
          <a:p>
            <a:fld id="{CB818ED7-1FAF-4BEC-A906-EB6564C334EB}" type="slidenum">
              <a:rPr lang="zh-CN" altLang="en-US" smtClean="0"/>
              <a:pPr/>
              <a:t>20</a:t>
            </a:fld>
            <a:endParaRPr lang="zh-CN" altLang="en-US" dirty="0"/>
          </a:p>
        </p:txBody>
      </p:sp>
    </p:spTree>
    <p:extLst>
      <p:ext uri="{BB962C8B-B14F-4D97-AF65-F5344CB8AC3E}">
        <p14:creationId xmlns:p14="http://schemas.microsoft.com/office/powerpoint/2010/main" val="1679133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Apache</a:t>
            </a:r>
            <a:r>
              <a:rPr lang="zh-CN" altLang="en-US" dirty="0"/>
              <a:t> </a:t>
            </a:r>
            <a:r>
              <a:rPr lang="en-US" altLang="zh-CN" dirty="0"/>
              <a:t>Storm</a:t>
            </a:r>
            <a:endParaRPr lang="zh-CN" altLang="en-US" dirty="0"/>
          </a:p>
        </p:txBody>
      </p:sp>
      <p:sp>
        <p:nvSpPr>
          <p:cNvPr id="3" name="内容占位符 2"/>
          <p:cNvSpPr>
            <a:spLocks noGrp="1"/>
          </p:cNvSpPr>
          <p:nvPr>
            <p:ph idx="1"/>
          </p:nvPr>
        </p:nvSpPr>
        <p:spPr/>
        <p:txBody>
          <a:bodyPr/>
          <a:lstStyle/>
          <a:p>
            <a:r>
              <a:rPr lang="en-US" altLang="zh-CN" b="1" dirty="0"/>
              <a:t>Stream groupings</a:t>
            </a:r>
          </a:p>
          <a:p>
            <a:pPr lvl="1"/>
            <a:r>
              <a:rPr lang="en-US" altLang="zh-CN" dirty="0"/>
              <a:t>A stream grouping tells a topology how to send tuples between two components. </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21</a:t>
            </a:fld>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083" y="1617877"/>
            <a:ext cx="4241833" cy="3168120"/>
          </a:xfrm>
          <a:prstGeom prst="rect">
            <a:avLst/>
          </a:prstGeom>
        </p:spPr>
      </p:pic>
    </p:spTree>
    <p:extLst>
      <p:ext uri="{BB962C8B-B14F-4D97-AF65-F5344CB8AC3E}">
        <p14:creationId xmlns:p14="http://schemas.microsoft.com/office/powerpoint/2010/main" val="3255278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Apache</a:t>
            </a:r>
            <a:r>
              <a:rPr lang="zh-CN" altLang="en-US" dirty="0"/>
              <a:t> </a:t>
            </a:r>
            <a:r>
              <a:rPr lang="en-US" altLang="zh-CN" dirty="0"/>
              <a:t>Storm</a:t>
            </a:r>
            <a:endParaRPr lang="zh-CN" altLang="en-US" dirty="0"/>
          </a:p>
        </p:txBody>
      </p:sp>
      <p:sp>
        <p:nvSpPr>
          <p:cNvPr id="3" name="内容占位符 2"/>
          <p:cNvSpPr>
            <a:spLocks noGrp="1"/>
          </p:cNvSpPr>
          <p:nvPr>
            <p:ph idx="1"/>
          </p:nvPr>
        </p:nvSpPr>
        <p:spPr/>
        <p:txBody>
          <a:bodyPr/>
          <a:lstStyle/>
          <a:p>
            <a:r>
              <a:rPr lang="en-US" altLang="zh-CN" b="1" dirty="0"/>
              <a:t>Stream groupings</a:t>
            </a:r>
          </a:p>
          <a:p>
            <a:pPr lvl="1"/>
            <a:r>
              <a:rPr lang="en-US" altLang="zh-CN" dirty="0"/>
              <a:t>Remember, spouts and bolts execute </a:t>
            </a:r>
            <a:r>
              <a:rPr lang="en-US" altLang="zh-CN" dirty="0">
                <a:solidFill>
                  <a:srgbClr val="FF0000"/>
                </a:solidFill>
              </a:rPr>
              <a:t>in parallel </a:t>
            </a:r>
            <a:r>
              <a:rPr lang="en-US" altLang="zh-CN" dirty="0"/>
              <a:t>as many tasks across the cluster. </a:t>
            </a:r>
          </a:p>
          <a:p>
            <a:pPr lvl="1"/>
            <a:r>
              <a:rPr lang="en-US" altLang="zh-CN" dirty="0"/>
              <a:t>If you look at how a topology is executing at the task level, it looks something like this:</a:t>
            </a:r>
          </a:p>
          <a:p>
            <a:pPr lvl="1"/>
            <a:r>
              <a:rPr lang="en-US" altLang="zh-CN" dirty="0"/>
              <a:t>When a task for Bolt A emits a tuple to Bolt B, which task should it send the tuple to?</a:t>
            </a:r>
          </a:p>
          <a:p>
            <a:pPr lvl="1"/>
            <a:r>
              <a:rPr lang="en-US" altLang="zh-CN" dirty="0"/>
              <a:t>A “stream grouping” answers this question by telling Storm how to send tuples between sets of tasks. </a:t>
            </a:r>
          </a:p>
          <a:p>
            <a:pPr lvl="1"/>
            <a:endParaRPr lang="en-US" altLang="zh-CN" dirty="0"/>
          </a:p>
          <a:p>
            <a:pPr lvl="1"/>
            <a:r>
              <a:rPr lang="en-US" altLang="zh-CN" dirty="0" err="1">
                <a:solidFill>
                  <a:srgbClr val="FF0000"/>
                </a:solidFill>
              </a:rPr>
              <a:t>WordCountTopology</a:t>
            </a:r>
            <a:r>
              <a:rPr lang="en-US" altLang="zh-CN" dirty="0"/>
              <a:t> reads sentences off of a spout and streams out of </a:t>
            </a:r>
            <a:r>
              <a:rPr lang="en-US" altLang="zh-CN" dirty="0" err="1">
                <a:solidFill>
                  <a:srgbClr val="FF0000"/>
                </a:solidFill>
              </a:rPr>
              <a:t>WordCountBolt</a:t>
            </a:r>
            <a:r>
              <a:rPr lang="en-US" altLang="zh-CN" dirty="0"/>
              <a:t> the total number of times it has seen that word before:</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22</a:t>
            </a:fld>
            <a:endParaRPr lang="zh-CN" altLang="en-US" dirty="0"/>
          </a:p>
        </p:txBody>
      </p:sp>
      <p:sp>
        <p:nvSpPr>
          <p:cNvPr id="6" name="文本框 5">
            <a:extLst>
              <a:ext uri="{FF2B5EF4-FFF2-40B4-BE49-F238E27FC236}">
                <a16:creationId xmlns:a16="http://schemas.microsoft.com/office/drawing/2014/main" id="{8A4D36A9-252C-E0BA-B0A0-FF647510940C}"/>
              </a:ext>
            </a:extLst>
          </p:cNvPr>
          <p:cNvSpPr txBox="1"/>
          <p:nvPr/>
        </p:nvSpPr>
        <p:spPr>
          <a:xfrm>
            <a:off x="647564" y="3322563"/>
            <a:ext cx="7848872" cy="1569660"/>
          </a:xfrm>
          <a:prstGeom prst="rect">
            <a:avLst/>
          </a:prstGeom>
          <a:noFill/>
        </p:spPr>
        <p:txBody>
          <a:bodyPr wrap="square">
            <a:spAutoFit/>
          </a:bodyPr>
          <a:lstStyle/>
          <a:p>
            <a:r>
              <a:rPr lang="en" altLang="zh-CN" sz="1600" b="1" dirty="0" err="1">
                <a:solidFill>
                  <a:srgbClr val="445588"/>
                </a:solidFill>
                <a:effectLst/>
              </a:rPr>
              <a:t>TopologyBuilder</a:t>
            </a:r>
            <a:r>
              <a:rPr lang="en" altLang="zh-CN" sz="1600" dirty="0"/>
              <a:t> </a:t>
            </a:r>
            <a:r>
              <a:rPr lang="en" altLang="zh-CN" sz="1600" dirty="0">
                <a:effectLst/>
              </a:rPr>
              <a:t>builder</a:t>
            </a:r>
            <a:r>
              <a:rPr lang="en" altLang="zh-CN" sz="1600" dirty="0"/>
              <a:t> </a:t>
            </a:r>
            <a:r>
              <a:rPr lang="en" altLang="zh-CN" sz="1600" b="1" dirty="0">
                <a:effectLst/>
              </a:rPr>
              <a:t>=</a:t>
            </a:r>
            <a:r>
              <a:rPr lang="en" altLang="zh-CN" sz="1600" dirty="0"/>
              <a:t> </a:t>
            </a:r>
            <a:r>
              <a:rPr lang="en" altLang="zh-CN" sz="1600" b="1" dirty="0">
                <a:effectLst/>
              </a:rPr>
              <a:t>new</a:t>
            </a:r>
            <a:r>
              <a:rPr lang="en" altLang="zh-CN" sz="1600" dirty="0"/>
              <a:t> </a:t>
            </a:r>
            <a:r>
              <a:rPr lang="en" altLang="zh-CN" sz="1600" b="1" dirty="0" err="1">
                <a:solidFill>
                  <a:srgbClr val="445588"/>
                </a:solidFill>
                <a:effectLst/>
              </a:rPr>
              <a:t>TopologyBuilder</a:t>
            </a:r>
            <a:r>
              <a:rPr lang="en" altLang="zh-CN" sz="1600" b="1" dirty="0">
                <a:effectLst/>
              </a:rPr>
              <a:t>();</a:t>
            </a:r>
            <a:r>
              <a:rPr lang="en" altLang="zh-CN" sz="1600" dirty="0"/>
              <a:t> </a:t>
            </a:r>
          </a:p>
          <a:p>
            <a:r>
              <a:rPr lang="en" altLang="zh-CN" sz="1600" dirty="0" err="1">
                <a:effectLst/>
              </a:rPr>
              <a:t>builder</a:t>
            </a:r>
            <a:r>
              <a:rPr lang="en" altLang="zh-CN" sz="1600" b="1" dirty="0" err="1">
                <a:effectLst/>
              </a:rPr>
              <a:t>.</a:t>
            </a:r>
            <a:r>
              <a:rPr lang="en" altLang="zh-CN" sz="1600" dirty="0" err="1">
                <a:solidFill>
                  <a:srgbClr val="008080"/>
                </a:solidFill>
                <a:effectLst/>
              </a:rPr>
              <a:t>setSpout</a:t>
            </a:r>
            <a:r>
              <a:rPr lang="en" altLang="zh-CN" sz="1600" b="1" dirty="0">
                <a:effectLst/>
              </a:rPr>
              <a:t>(</a:t>
            </a:r>
            <a:r>
              <a:rPr lang="en" altLang="zh-CN" sz="1600" dirty="0">
                <a:solidFill>
                  <a:srgbClr val="DD1144"/>
                </a:solidFill>
                <a:effectLst/>
              </a:rPr>
              <a:t>"sentences"</a:t>
            </a:r>
            <a:r>
              <a:rPr lang="en" altLang="zh-CN" sz="1600" b="1" dirty="0">
                <a:effectLst/>
              </a:rPr>
              <a:t>,</a:t>
            </a:r>
            <a:r>
              <a:rPr lang="en" altLang="zh-CN" sz="1600" dirty="0"/>
              <a:t> </a:t>
            </a:r>
            <a:r>
              <a:rPr lang="en" altLang="zh-CN" sz="1600" b="1" dirty="0">
                <a:effectLst/>
              </a:rPr>
              <a:t>new</a:t>
            </a:r>
            <a:r>
              <a:rPr lang="en" altLang="zh-CN" sz="1600" dirty="0"/>
              <a:t> </a:t>
            </a:r>
            <a:r>
              <a:rPr lang="en" altLang="zh-CN" sz="1600" b="1" dirty="0" err="1">
                <a:solidFill>
                  <a:srgbClr val="445588"/>
                </a:solidFill>
                <a:effectLst/>
              </a:rPr>
              <a:t>RandomSentenceSpout</a:t>
            </a:r>
            <a:r>
              <a:rPr lang="en" altLang="zh-CN" sz="1600" b="1" dirty="0">
                <a:effectLst/>
              </a:rPr>
              <a:t>(),</a:t>
            </a:r>
            <a:r>
              <a:rPr lang="en" altLang="zh-CN" sz="1600" dirty="0"/>
              <a:t> </a:t>
            </a:r>
            <a:r>
              <a:rPr lang="en" altLang="zh-CN" sz="1600" dirty="0">
                <a:solidFill>
                  <a:srgbClr val="009999"/>
                </a:solidFill>
                <a:effectLst/>
              </a:rPr>
              <a:t>5</a:t>
            </a:r>
            <a:r>
              <a:rPr lang="en" altLang="zh-CN" sz="1600" b="1" dirty="0">
                <a:effectLst/>
              </a:rPr>
              <a:t>);</a:t>
            </a:r>
            <a:r>
              <a:rPr lang="en" altLang="zh-CN" sz="1600" dirty="0"/>
              <a:t> </a:t>
            </a:r>
          </a:p>
          <a:p>
            <a:r>
              <a:rPr lang="en" altLang="zh-CN" sz="1600" dirty="0" err="1">
                <a:effectLst/>
              </a:rPr>
              <a:t>builder</a:t>
            </a:r>
            <a:r>
              <a:rPr lang="en" altLang="zh-CN" sz="1600" b="1" dirty="0" err="1">
                <a:effectLst/>
              </a:rPr>
              <a:t>.</a:t>
            </a:r>
            <a:r>
              <a:rPr lang="en" altLang="zh-CN" sz="1600" dirty="0" err="1">
                <a:solidFill>
                  <a:srgbClr val="008080"/>
                </a:solidFill>
                <a:effectLst/>
              </a:rPr>
              <a:t>setBolt</a:t>
            </a:r>
            <a:r>
              <a:rPr lang="en" altLang="zh-CN" sz="1600" b="1" dirty="0">
                <a:effectLst/>
              </a:rPr>
              <a:t>(</a:t>
            </a:r>
            <a:r>
              <a:rPr lang="en" altLang="zh-CN" sz="1600" dirty="0">
                <a:solidFill>
                  <a:srgbClr val="DD1144"/>
                </a:solidFill>
                <a:effectLst/>
              </a:rPr>
              <a:t>"split"</a:t>
            </a:r>
            <a:r>
              <a:rPr lang="en" altLang="zh-CN" sz="1600" b="1" dirty="0">
                <a:effectLst/>
              </a:rPr>
              <a:t>,</a:t>
            </a:r>
            <a:r>
              <a:rPr lang="en" altLang="zh-CN" sz="1600" dirty="0"/>
              <a:t> </a:t>
            </a:r>
            <a:r>
              <a:rPr lang="en" altLang="zh-CN" sz="1600" b="1" dirty="0">
                <a:effectLst/>
              </a:rPr>
              <a:t>new</a:t>
            </a:r>
            <a:r>
              <a:rPr lang="en" altLang="zh-CN" sz="1600" dirty="0"/>
              <a:t> </a:t>
            </a:r>
            <a:r>
              <a:rPr lang="en" altLang="zh-CN" sz="1600" b="1" dirty="0" err="1">
                <a:solidFill>
                  <a:srgbClr val="445588"/>
                </a:solidFill>
                <a:effectLst/>
              </a:rPr>
              <a:t>SplitSentence</a:t>
            </a:r>
            <a:r>
              <a:rPr lang="en" altLang="zh-CN" sz="1600" b="1" dirty="0">
                <a:effectLst/>
              </a:rPr>
              <a:t>(),</a:t>
            </a:r>
            <a:r>
              <a:rPr lang="en" altLang="zh-CN" sz="1600" dirty="0"/>
              <a:t> </a:t>
            </a:r>
            <a:r>
              <a:rPr lang="en" altLang="zh-CN" sz="1600" dirty="0">
                <a:solidFill>
                  <a:srgbClr val="009999"/>
                </a:solidFill>
                <a:effectLst/>
              </a:rPr>
              <a:t>8</a:t>
            </a:r>
            <a:r>
              <a:rPr lang="en" altLang="zh-CN" sz="1600" b="1" dirty="0">
                <a:effectLst/>
              </a:rPr>
              <a:t>)</a:t>
            </a:r>
            <a:r>
              <a:rPr lang="en" altLang="zh-CN" sz="1600" dirty="0"/>
              <a:t> </a:t>
            </a:r>
          </a:p>
          <a:p>
            <a:r>
              <a:rPr lang="zh-CN" altLang="en-US" sz="1600" b="1" dirty="0">
                <a:effectLst/>
              </a:rPr>
              <a:t>             </a:t>
            </a:r>
            <a:r>
              <a:rPr lang="en" altLang="zh-CN" sz="1600" b="1" dirty="0">
                <a:effectLst/>
              </a:rPr>
              <a:t>.</a:t>
            </a:r>
            <a:r>
              <a:rPr lang="en" altLang="zh-CN" sz="1600" dirty="0" err="1">
                <a:solidFill>
                  <a:srgbClr val="008080"/>
                </a:solidFill>
                <a:effectLst/>
              </a:rPr>
              <a:t>shuffleGrouping</a:t>
            </a:r>
            <a:r>
              <a:rPr lang="en" altLang="zh-CN" sz="1600" b="1" dirty="0">
                <a:effectLst/>
              </a:rPr>
              <a:t>(</a:t>
            </a:r>
            <a:r>
              <a:rPr lang="en" altLang="zh-CN" sz="1600" dirty="0">
                <a:solidFill>
                  <a:srgbClr val="DD1144"/>
                </a:solidFill>
                <a:effectLst/>
              </a:rPr>
              <a:t>"sentences"</a:t>
            </a:r>
            <a:r>
              <a:rPr lang="en" altLang="zh-CN" sz="1600" b="1" dirty="0">
                <a:effectLst/>
              </a:rPr>
              <a:t>);</a:t>
            </a:r>
            <a:r>
              <a:rPr lang="en" altLang="zh-CN" sz="1600" dirty="0"/>
              <a:t> </a:t>
            </a:r>
          </a:p>
          <a:p>
            <a:r>
              <a:rPr lang="en" altLang="zh-CN" sz="1600" dirty="0" err="1">
                <a:effectLst/>
              </a:rPr>
              <a:t>builder</a:t>
            </a:r>
            <a:r>
              <a:rPr lang="en" altLang="zh-CN" sz="1600" b="1" dirty="0" err="1">
                <a:effectLst/>
              </a:rPr>
              <a:t>.</a:t>
            </a:r>
            <a:r>
              <a:rPr lang="en" altLang="zh-CN" sz="1600" dirty="0" err="1">
                <a:solidFill>
                  <a:srgbClr val="008080"/>
                </a:solidFill>
                <a:effectLst/>
              </a:rPr>
              <a:t>setBolt</a:t>
            </a:r>
            <a:r>
              <a:rPr lang="en" altLang="zh-CN" sz="1600" b="1" dirty="0">
                <a:effectLst/>
              </a:rPr>
              <a:t>(</a:t>
            </a:r>
            <a:r>
              <a:rPr lang="en" altLang="zh-CN" sz="1600" dirty="0">
                <a:solidFill>
                  <a:srgbClr val="DD1144"/>
                </a:solidFill>
                <a:effectLst/>
              </a:rPr>
              <a:t>"count"</a:t>
            </a:r>
            <a:r>
              <a:rPr lang="en" altLang="zh-CN" sz="1600" b="1" dirty="0">
                <a:effectLst/>
              </a:rPr>
              <a:t>,</a:t>
            </a:r>
            <a:r>
              <a:rPr lang="en" altLang="zh-CN" sz="1600" dirty="0"/>
              <a:t> </a:t>
            </a:r>
            <a:r>
              <a:rPr lang="en" altLang="zh-CN" sz="1600" b="1" dirty="0">
                <a:effectLst/>
              </a:rPr>
              <a:t>new</a:t>
            </a:r>
            <a:r>
              <a:rPr lang="en" altLang="zh-CN" sz="1600" dirty="0"/>
              <a:t> </a:t>
            </a:r>
            <a:r>
              <a:rPr lang="en" altLang="zh-CN" sz="1600" b="1" dirty="0" err="1">
                <a:solidFill>
                  <a:srgbClr val="445588"/>
                </a:solidFill>
                <a:effectLst/>
              </a:rPr>
              <a:t>WordCount</a:t>
            </a:r>
            <a:r>
              <a:rPr lang="en" altLang="zh-CN" sz="1600" b="1" dirty="0">
                <a:effectLst/>
              </a:rPr>
              <a:t>(),</a:t>
            </a:r>
            <a:r>
              <a:rPr lang="en" altLang="zh-CN" sz="1600" dirty="0"/>
              <a:t> </a:t>
            </a:r>
            <a:r>
              <a:rPr lang="en" altLang="zh-CN" sz="1600" dirty="0">
                <a:solidFill>
                  <a:srgbClr val="009999"/>
                </a:solidFill>
                <a:effectLst/>
              </a:rPr>
              <a:t>12</a:t>
            </a:r>
            <a:r>
              <a:rPr lang="en" altLang="zh-CN" sz="1600" b="1" dirty="0">
                <a:effectLst/>
              </a:rPr>
              <a:t>)</a:t>
            </a:r>
            <a:r>
              <a:rPr lang="en" altLang="zh-CN" sz="1600" dirty="0"/>
              <a:t> </a:t>
            </a:r>
          </a:p>
          <a:p>
            <a:r>
              <a:rPr lang="zh-CN" altLang="en-US" sz="1600" b="1" dirty="0">
                <a:effectLst/>
              </a:rPr>
              <a:t>             </a:t>
            </a:r>
            <a:r>
              <a:rPr lang="en" altLang="zh-CN" sz="1600" b="1" dirty="0">
                <a:effectLst/>
              </a:rPr>
              <a:t>.</a:t>
            </a:r>
            <a:r>
              <a:rPr lang="en" altLang="zh-CN" sz="1600" dirty="0" err="1">
                <a:solidFill>
                  <a:srgbClr val="008080"/>
                </a:solidFill>
                <a:effectLst/>
              </a:rPr>
              <a:t>fieldsGrouping</a:t>
            </a:r>
            <a:r>
              <a:rPr lang="en" altLang="zh-CN" sz="1600" b="1" dirty="0">
                <a:effectLst/>
              </a:rPr>
              <a:t>(</a:t>
            </a:r>
            <a:r>
              <a:rPr lang="en" altLang="zh-CN" sz="1600" dirty="0">
                <a:solidFill>
                  <a:srgbClr val="DD1144"/>
                </a:solidFill>
                <a:effectLst/>
              </a:rPr>
              <a:t>"split"</a:t>
            </a:r>
            <a:r>
              <a:rPr lang="en" altLang="zh-CN" sz="1600" b="1" dirty="0">
                <a:effectLst/>
              </a:rPr>
              <a:t>,</a:t>
            </a:r>
            <a:r>
              <a:rPr lang="en" altLang="zh-CN" sz="1600" dirty="0"/>
              <a:t> </a:t>
            </a:r>
            <a:r>
              <a:rPr lang="en" altLang="zh-CN" sz="1600" b="1" dirty="0">
                <a:effectLst/>
              </a:rPr>
              <a:t>new</a:t>
            </a:r>
            <a:r>
              <a:rPr lang="en" altLang="zh-CN" sz="1600" dirty="0"/>
              <a:t> </a:t>
            </a:r>
            <a:r>
              <a:rPr lang="en" altLang="zh-CN" sz="1600" b="1" dirty="0">
                <a:solidFill>
                  <a:srgbClr val="445588"/>
                </a:solidFill>
                <a:effectLst/>
              </a:rPr>
              <a:t>Fields</a:t>
            </a:r>
            <a:r>
              <a:rPr lang="en" altLang="zh-CN" sz="1600" b="1" dirty="0">
                <a:effectLst/>
              </a:rPr>
              <a:t>(</a:t>
            </a:r>
            <a:r>
              <a:rPr lang="en" altLang="zh-CN" sz="1600" dirty="0">
                <a:solidFill>
                  <a:srgbClr val="DD1144"/>
                </a:solidFill>
                <a:effectLst/>
              </a:rPr>
              <a:t>"word"</a:t>
            </a:r>
            <a:r>
              <a:rPr lang="en" altLang="zh-CN" sz="1600" b="1" dirty="0">
                <a:effectLst/>
              </a:rPr>
              <a:t>));</a:t>
            </a:r>
            <a:endParaRPr lang="zh-CN" altLang="en-US" sz="1600" dirty="0"/>
          </a:p>
        </p:txBody>
      </p:sp>
    </p:spTree>
    <p:extLst>
      <p:ext uri="{BB962C8B-B14F-4D97-AF65-F5344CB8AC3E}">
        <p14:creationId xmlns:p14="http://schemas.microsoft.com/office/powerpoint/2010/main" val="2965192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A6F54-F3CA-FDDD-3B19-43A3E044D1AE}"/>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Storm</a:t>
            </a:r>
            <a:endParaRPr kumimoji="1" lang="zh-CN" altLang="en-US" dirty="0"/>
          </a:p>
        </p:txBody>
      </p:sp>
      <p:sp>
        <p:nvSpPr>
          <p:cNvPr id="3" name="内容占位符 2">
            <a:extLst>
              <a:ext uri="{FF2B5EF4-FFF2-40B4-BE49-F238E27FC236}">
                <a16:creationId xmlns:a16="http://schemas.microsoft.com/office/drawing/2014/main" id="{B88257E4-4717-B21E-8169-D39ADC25C48F}"/>
              </a:ext>
            </a:extLst>
          </p:cNvPr>
          <p:cNvSpPr>
            <a:spLocks noGrp="1"/>
          </p:cNvSpPr>
          <p:nvPr>
            <p:ph idx="1"/>
          </p:nvPr>
        </p:nvSpPr>
        <p:spPr/>
        <p:txBody>
          <a:bodyPr/>
          <a:lstStyle/>
          <a:p>
            <a:r>
              <a:rPr kumimoji="1" lang="en" altLang="zh-CN" dirty="0"/>
              <a:t>Defining Bolts in other languages</a:t>
            </a:r>
          </a:p>
          <a:p>
            <a:endParaRPr kumimoji="1" lang="zh-CN" altLang="en-US" dirty="0"/>
          </a:p>
        </p:txBody>
      </p:sp>
      <p:sp>
        <p:nvSpPr>
          <p:cNvPr id="4" name="灯片编号占位符 3">
            <a:extLst>
              <a:ext uri="{FF2B5EF4-FFF2-40B4-BE49-F238E27FC236}">
                <a16:creationId xmlns:a16="http://schemas.microsoft.com/office/drawing/2014/main" id="{C4EB9298-6653-9696-77E6-12A128B6BA09}"/>
              </a:ext>
            </a:extLst>
          </p:cNvPr>
          <p:cNvSpPr>
            <a:spLocks noGrp="1"/>
          </p:cNvSpPr>
          <p:nvPr>
            <p:ph type="sldNum" sz="quarter" idx="12"/>
          </p:nvPr>
        </p:nvSpPr>
        <p:spPr/>
        <p:txBody>
          <a:bodyPr/>
          <a:lstStyle/>
          <a:p>
            <a:fld id="{CB818ED7-1FAF-4BEC-A906-EB6564C334EB}" type="slidenum">
              <a:rPr lang="zh-CN" altLang="en-US" smtClean="0"/>
              <a:pPr/>
              <a:t>23</a:t>
            </a:fld>
            <a:endParaRPr lang="zh-CN" altLang="en-US" dirty="0"/>
          </a:p>
        </p:txBody>
      </p:sp>
      <p:sp>
        <p:nvSpPr>
          <p:cNvPr id="6" name="文本框 5">
            <a:extLst>
              <a:ext uri="{FF2B5EF4-FFF2-40B4-BE49-F238E27FC236}">
                <a16:creationId xmlns:a16="http://schemas.microsoft.com/office/drawing/2014/main" id="{BE96C22F-00E6-863F-F91C-C6DAE918BE75}"/>
              </a:ext>
            </a:extLst>
          </p:cNvPr>
          <p:cNvSpPr txBox="1"/>
          <p:nvPr/>
        </p:nvSpPr>
        <p:spPr>
          <a:xfrm>
            <a:off x="395536" y="1131590"/>
            <a:ext cx="7488832" cy="2031325"/>
          </a:xfrm>
          <a:prstGeom prst="rect">
            <a:avLst/>
          </a:prstGeom>
          <a:noFill/>
        </p:spPr>
        <p:txBody>
          <a:bodyPr wrap="square">
            <a:spAutoFit/>
          </a:bodyPr>
          <a:lstStyle/>
          <a:p>
            <a:r>
              <a:rPr lang="en" altLang="zh-CN" sz="1400" b="1" dirty="0">
                <a:effectLst/>
              </a:rPr>
              <a:t>public</a:t>
            </a:r>
            <a:r>
              <a:rPr lang="en" altLang="zh-CN" sz="1400" dirty="0"/>
              <a:t> </a:t>
            </a:r>
            <a:r>
              <a:rPr lang="en" altLang="zh-CN" sz="1400" b="1" dirty="0">
                <a:effectLst/>
              </a:rPr>
              <a:t>static</a:t>
            </a:r>
            <a:r>
              <a:rPr lang="en" altLang="zh-CN" sz="1400" dirty="0"/>
              <a:t> </a:t>
            </a:r>
            <a:r>
              <a:rPr lang="en" altLang="zh-CN" sz="1400" b="1" dirty="0">
                <a:effectLst/>
              </a:rPr>
              <a:t>class</a:t>
            </a:r>
            <a:r>
              <a:rPr lang="en" altLang="zh-CN" sz="1400" dirty="0"/>
              <a:t> </a:t>
            </a:r>
            <a:r>
              <a:rPr lang="en" altLang="zh-CN" sz="1400" b="1" dirty="0" err="1">
                <a:solidFill>
                  <a:srgbClr val="445588"/>
                </a:solidFill>
                <a:effectLst/>
              </a:rPr>
              <a:t>SplitSentence</a:t>
            </a:r>
            <a:r>
              <a:rPr lang="en" altLang="zh-CN" sz="1400" dirty="0"/>
              <a:t> </a:t>
            </a:r>
            <a:r>
              <a:rPr lang="en" altLang="zh-CN" sz="1400" b="1" dirty="0">
                <a:effectLst/>
              </a:rPr>
              <a:t>extends</a:t>
            </a:r>
            <a:r>
              <a:rPr lang="en" altLang="zh-CN" sz="1400" dirty="0"/>
              <a:t> </a:t>
            </a:r>
            <a:r>
              <a:rPr lang="en" altLang="zh-CN" sz="1400" b="1" dirty="0" err="1">
                <a:solidFill>
                  <a:srgbClr val="445588"/>
                </a:solidFill>
                <a:effectLst/>
              </a:rPr>
              <a:t>ShellBolt</a:t>
            </a:r>
            <a:r>
              <a:rPr lang="en" altLang="zh-CN" sz="1400" dirty="0"/>
              <a:t> </a:t>
            </a:r>
            <a:r>
              <a:rPr lang="en" altLang="zh-CN" sz="1400" b="1" dirty="0">
                <a:effectLst/>
              </a:rPr>
              <a:t>implements</a:t>
            </a:r>
            <a:r>
              <a:rPr lang="en" altLang="zh-CN" sz="1400" dirty="0"/>
              <a:t> </a:t>
            </a:r>
            <a:r>
              <a:rPr lang="en" altLang="zh-CN" sz="1400" b="1" dirty="0" err="1">
                <a:solidFill>
                  <a:srgbClr val="445588"/>
                </a:solidFill>
                <a:effectLst/>
              </a:rPr>
              <a:t>IRichBolt</a:t>
            </a:r>
            <a:r>
              <a:rPr lang="en" altLang="zh-CN" sz="1400" dirty="0"/>
              <a:t> </a:t>
            </a:r>
            <a:r>
              <a:rPr lang="en" altLang="zh-CN" sz="1400" b="1" dirty="0">
                <a:effectLst/>
              </a:rPr>
              <a:t>{</a:t>
            </a:r>
            <a:r>
              <a:rPr lang="en" altLang="zh-CN" sz="1400" dirty="0"/>
              <a:t> </a:t>
            </a:r>
          </a:p>
          <a:p>
            <a:r>
              <a:rPr lang="zh-CN" altLang="en-US" sz="1400" b="1" dirty="0">
                <a:effectLst/>
              </a:rPr>
              <a:t>  </a:t>
            </a:r>
            <a:r>
              <a:rPr lang="en" altLang="zh-CN" sz="1400" b="1" dirty="0">
                <a:effectLst/>
              </a:rPr>
              <a:t>public</a:t>
            </a:r>
            <a:r>
              <a:rPr lang="en" altLang="zh-CN" sz="1400" dirty="0"/>
              <a:t> </a:t>
            </a:r>
            <a:r>
              <a:rPr lang="en" altLang="zh-CN" sz="1400" b="1" dirty="0" err="1">
                <a:solidFill>
                  <a:srgbClr val="990000"/>
                </a:solidFill>
                <a:effectLst/>
              </a:rPr>
              <a:t>SplitSentence</a:t>
            </a:r>
            <a:r>
              <a:rPr lang="en" altLang="zh-CN" sz="1400" b="1" dirty="0">
                <a:effectLst/>
              </a:rPr>
              <a:t>()</a:t>
            </a:r>
            <a:r>
              <a:rPr lang="en" altLang="zh-CN" sz="1400" dirty="0"/>
              <a:t> </a:t>
            </a:r>
            <a:r>
              <a:rPr lang="en" altLang="zh-CN" sz="1400" b="1" dirty="0">
                <a:effectLst/>
              </a:rPr>
              <a:t>{</a:t>
            </a:r>
            <a:r>
              <a:rPr lang="en" altLang="zh-CN" sz="1400" dirty="0"/>
              <a:t> </a:t>
            </a:r>
          </a:p>
          <a:p>
            <a:r>
              <a:rPr lang="zh-CN" altLang="en-US" sz="1400" b="1" dirty="0">
                <a:effectLst/>
              </a:rPr>
              <a:t>    </a:t>
            </a:r>
            <a:r>
              <a:rPr lang="en" altLang="zh-CN" sz="1400" b="1" dirty="0">
                <a:effectLst/>
              </a:rPr>
              <a:t>super(</a:t>
            </a:r>
            <a:r>
              <a:rPr lang="en" altLang="zh-CN" sz="1400" dirty="0">
                <a:solidFill>
                  <a:srgbClr val="DD1144"/>
                </a:solidFill>
                <a:effectLst/>
              </a:rPr>
              <a:t>"python3"</a:t>
            </a:r>
            <a:r>
              <a:rPr lang="en" altLang="zh-CN" sz="1400" b="1" dirty="0">
                <a:effectLst/>
              </a:rPr>
              <a:t>,</a:t>
            </a:r>
            <a:r>
              <a:rPr lang="en" altLang="zh-CN" sz="1400" dirty="0"/>
              <a:t> </a:t>
            </a:r>
            <a:r>
              <a:rPr lang="en" altLang="zh-CN" sz="1400" dirty="0">
                <a:solidFill>
                  <a:srgbClr val="DD1144"/>
                </a:solidFill>
                <a:effectLst/>
              </a:rPr>
              <a:t>"</a:t>
            </a:r>
            <a:r>
              <a:rPr lang="en" altLang="zh-CN" sz="1400" dirty="0" err="1">
                <a:solidFill>
                  <a:srgbClr val="DD1144"/>
                </a:solidFill>
                <a:effectLst/>
              </a:rPr>
              <a:t>splitsentence.py</a:t>
            </a:r>
            <a:r>
              <a:rPr lang="en" altLang="zh-CN" sz="1400" dirty="0">
                <a:solidFill>
                  <a:srgbClr val="DD1144"/>
                </a:solidFill>
                <a:effectLst/>
              </a:rPr>
              <a:t>"</a:t>
            </a:r>
            <a:r>
              <a:rPr lang="en" altLang="zh-CN" sz="1400" b="1" dirty="0">
                <a:effectLst/>
              </a:rPr>
              <a:t>);</a:t>
            </a:r>
            <a:r>
              <a:rPr lang="en" altLang="zh-CN" sz="1400" dirty="0"/>
              <a:t> </a:t>
            </a:r>
          </a:p>
          <a:p>
            <a:r>
              <a:rPr lang="zh-CN" altLang="en-US" sz="1400" b="1" dirty="0">
                <a:effectLst/>
              </a:rPr>
              <a:t>  </a:t>
            </a:r>
            <a:r>
              <a:rPr lang="en" altLang="zh-CN" sz="1400" b="1" dirty="0">
                <a:effectLst/>
              </a:rPr>
              <a:t>}</a:t>
            </a:r>
            <a:r>
              <a:rPr lang="en" altLang="zh-CN" sz="1400" dirty="0"/>
              <a:t> </a:t>
            </a:r>
          </a:p>
          <a:p>
            <a:r>
              <a:rPr lang="zh-CN" altLang="en-US" sz="1400" b="1" dirty="0">
                <a:effectLst/>
              </a:rPr>
              <a:t>  </a:t>
            </a:r>
            <a:r>
              <a:rPr lang="en" altLang="zh-CN" sz="1400" b="1" dirty="0">
                <a:effectLst/>
              </a:rPr>
              <a:t>public</a:t>
            </a:r>
            <a:r>
              <a:rPr lang="en" altLang="zh-CN" sz="1400" dirty="0"/>
              <a:t> </a:t>
            </a:r>
            <a:r>
              <a:rPr lang="en" altLang="zh-CN" sz="1400" b="1" dirty="0">
                <a:solidFill>
                  <a:srgbClr val="445588"/>
                </a:solidFill>
                <a:effectLst/>
              </a:rPr>
              <a:t>void</a:t>
            </a:r>
            <a:r>
              <a:rPr lang="en" altLang="zh-CN" sz="1400" dirty="0"/>
              <a:t> </a:t>
            </a:r>
            <a:r>
              <a:rPr lang="en" altLang="zh-CN" sz="1400" b="1" dirty="0" err="1">
                <a:solidFill>
                  <a:srgbClr val="990000"/>
                </a:solidFill>
                <a:effectLst/>
              </a:rPr>
              <a:t>declareOutputFields</a:t>
            </a:r>
            <a:r>
              <a:rPr lang="en" altLang="zh-CN" sz="1400" b="1" dirty="0">
                <a:effectLst/>
              </a:rPr>
              <a:t>(</a:t>
            </a:r>
            <a:r>
              <a:rPr lang="en" altLang="zh-CN" sz="1400" b="1" dirty="0" err="1">
                <a:solidFill>
                  <a:srgbClr val="445588"/>
                </a:solidFill>
                <a:effectLst/>
              </a:rPr>
              <a:t>OutputFieldsDeclarer</a:t>
            </a:r>
            <a:r>
              <a:rPr lang="en" altLang="zh-CN" sz="1400" dirty="0"/>
              <a:t> </a:t>
            </a:r>
            <a:r>
              <a:rPr lang="en" altLang="zh-CN" sz="1400" dirty="0">
                <a:effectLst/>
              </a:rPr>
              <a:t>declarer</a:t>
            </a:r>
            <a:r>
              <a:rPr lang="en" altLang="zh-CN" sz="1400" b="1" dirty="0">
                <a:effectLst/>
              </a:rPr>
              <a:t>)</a:t>
            </a:r>
            <a:r>
              <a:rPr lang="en" altLang="zh-CN" sz="1400" dirty="0"/>
              <a:t> </a:t>
            </a:r>
          </a:p>
          <a:p>
            <a:r>
              <a:rPr lang="zh-CN" altLang="en-US" sz="1400" b="1" dirty="0">
                <a:effectLst/>
              </a:rPr>
              <a:t>  </a:t>
            </a:r>
            <a:r>
              <a:rPr lang="en" altLang="zh-CN" sz="1400" b="1" dirty="0">
                <a:effectLst/>
              </a:rPr>
              <a:t>{</a:t>
            </a:r>
            <a:r>
              <a:rPr lang="en" altLang="zh-CN" sz="1400" dirty="0"/>
              <a:t> </a:t>
            </a:r>
          </a:p>
          <a:p>
            <a:r>
              <a:rPr lang="zh-CN" altLang="en-US" sz="1400" dirty="0">
                <a:effectLst/>
              </a:rPr>
              <a:t>    </a:t>
            </a:r>
            <a:r>
              <a:rPr lang="en" altLang="zh-CN" sz="1400" dirty="0" err="1">
                <a:effectLst/>
              </a:rPr>
              <a:t>declarer</a:t>
            </a:r>
            <a:r>
              <a:rPr lang="en" altLang="zh-CN" sz="1400" b="1" dirty="0" err="1">
                <a:effectLst/>
              </a:rPr>
              <a:t>.</a:t>
            </a:r>
            <a:r>
              <a:rPr lang="en" altLang="zh-CN" sz="1400" dirty="0" err="1">
                <a:solidFill>
                  <a:srgbClr val="008080"/>
                </a:solidFill>
                <a:effectLst/>
              </a:rPr>
              <a:t>declare</a:t>
            </a:r>
            <a:r>
              <a:rPr lang="en" altLang="zh-CN" sz="1400" b="1" dirty="0">
                <a:effectLst/>
              </a:rPr>
              <a:t>(new</a:t>
            </a:r>
            <a:r>
              <a:rPr lang="en" altLang="zh-CN" sz="1400" dirty="0"/>
              <a:t> </a:t>
            </a:r>
            <a:r>
              <a:rPr lang="en" altLang="zh-CN" sz="1400" b="1" dirty="0">
                <a:solidFill>
                  <a:srgbClr val="445588"/>
                </a:solidFill>
                <a:effectLst/>
              </a:rPr>
              <a:t>Fields</a:t>
            </a:r>
            <a:r>
              <a:rPr lang="en" altLang="zh-CN" sz="1400" b="1" dirty="0">
                <a:effectLst/>
              </a:rPr>
              <a:t>(</a:t>
            </a:r>
            <a:r>
              <a:rPr lang="en" altLang="zh-CN" sz="1400" dirty="0">
                <a:solidFill>
                  <a:srgbClr val="DD1144"/>
                </a:solidFill>
                <a:effectLst/>
              </a:rPr>
              <a:t>"word"</a:t>
            </a:r>
            <a:r>
              <a:rPr lang="en" altLang="zh-CN" sz="1400" b="1" dirty="0">
                <a:effectLst/>
              </a:rPr>
              <a:t>));</a:t>
            </a:r>
            <a:r>
              <a:rPr lang="en" altLang="zh-CN" sz="1400" dirty="0"/>
              <a:t> </a:t>
            </a:r>
          </a:p>
          <a:p>
            <a:r>
              <a:rPr lang="zh-CN" altLang="en-US" sz="1400" b="1" dirty="0">
                <a:effectLst/>
              </a:rPr>
              <a:t>  </a:t>
            </a:r>
            <a:r>
              <a:rPr lang="en" altLang="zh-CN" sz="1400" b="1" dirty="0">
                <a:effectLst/>
              </a:rPr>
              <a:t>}</a:t>
            </a:r>
            <a:r>
              <a:rPr lang="en" altLang="zh-CN" sz="1400" dirty="0"/>
              <a:t> </a:t>
            </a:r>
          </a:p>
          <a:p>
            <a:r>
              <a:rPr lang="en" altLang="zh-CN" sz="1400" b="1" dirty="0">
                <a:effectLst/>
              </a:rPr>
              <a:t>}</a:t>
            </a:r>
            <a:endParaRPr lang="zh-CN" altLang="en-US" sz="1400" dirty="0"/>
          </a:p>
        </p:txBody>
      </p:sp>
      <p:sp>
        <p:nvSpPr>
          <p:cNvPr id="8" name="文本框 7">
            <a:extLst>
              <a:ext uri="{FF2B5EF4-FFF2-40B4-BE49-F238E27FC236}">
                <a16:creationId xmlns:a16="http://schemas.microsoft.com/office/drawing/2014/main" id="{7142DC38-9D43-B0E3-44E7-849F6435BCA9}"/>
              </a:ext>
            </a:extLst>
          </p:cNvPr>
          <p:cNvSpPr txBox="1"/>
          <p:nvPr/>
        </p:nvSpPr>
        <p:spPr>
          <a:xfrm>
            <a:off x="4289400" y="3169778"/>
            <a:ext cx="4572000" cy="1600438"/>
          </a:xfrm>
          <a:prstGeom prst="rect">
            <a:avLst/>
          </a:prstGeom>
          <a:noFill/>
        </p:spPr>
        <p:txBody>
          <a:bodyPr wrap="square">
            <a:spAutoFit/>
          </a:bodyPr>
          <a:lstStyle/>
          <a:p>
            <a:r>
              <a:rPr lang="en" altLang="zh-CN" sz="1400" dirty="0">
                <a:effectLst/>
              </a:rPr>
              <a:t>import</a:t>
            </a:r>
            <a:r>
              <a:rPr lang="en" altLang="zh-CN" sz="1400" dirty="0"/>
              <a:t> </a:t>
            </a:r>
            <a:r>
              <a:rPr lang="en" altLang="zh-CN" sz="1400" dirty="0">
                <a:solidFill>
                  <a:srgbClr val="555555"/>
                </a:solidFill>
                <a:effectLst/>
              </a:rPr>
              <a:t>storm</a:t>
            </a:r>
            <a:r>
              <a:rPr lang="en" altLang="zh-CN" sz="1400" dirty="0"/>
              <a:t> </a:t>
            </a:r>
          </a:p>
          <a:p>
            <a:r>
              <a:rPr lang="en" altLang="zh-CN" sz="1400" b="1" dirty="0">
                <a:effectLst/>
              </a:rPr>
              <a:t>class</a:t>
            </a:r>
            <a:r>
              <a:rPr lang="en" altLang="zh-CN" sz="1400" dirty="0"/>
              <a:t> </a:t>
            </a:r>
            <a:r>
              <a:rPr lang="en" altLang="zh-CN" sz="1400" b="1" dirty="0" err="1">
                <a:solidFill>
                  <a:srgbClr val="445588"/>
                </a:solidFill>
                <a:effectLst/>
              </a:rPr>
              <a:t>SplitSentenceBolt</a:t>
            </a:r>
            <a:r>
              <a:rPr lang="en" altLang="zh-CN" sz="1400" dirty="0">
                <a:effectLst/>
              </a:rPr>
              <a:t>(</a:t>
            </a:r>
            <a:r>
              <a:rPr lang="en" altLang="zh-CN" sz="1400" dirty="0" err="1">
                <a:effectLst/>
              </a:rPr>
              <a:t>storm.BasicBolt</a:t>
            </a:r>
            <a:r>
              <a:rPr lang="en" altLang="zh-CN" sz="1400" dirty="0">
                <a:effectLst/>
              </a:rPr>
              <a:t>):</a:t>
            </a:r>
            <a:r>
              <a:rPr lang="en" altLang="zh-CN" sz="1400" dirty="0"/>
              <a:t> </a:t>
            </a:r>
          </a:p>
          <a:p>
            <a:r>
              <a:rPr lang="zh-CN" altLang="en-US" sz="1400" b="1" dirty="0">
                <a:effectLst/>
              </a:rPr>
              <a:t>   </a:t>
            </a:r>
            <a:r>
              <a:rPr lang="en" altLang="zh-CN" sz="1400" b="1" dirty="0">
                <a:effectLst/>
              </a:rPr>
              <a:t>def</a:t>
            </a:r>
            <a:r>
              <a:rPr lang="en" altLang="zh-CN" sz="1400" dirty="0"/>
              <a:t> </a:t>
            </a:r>
            <a:r>
              <a:rPr lang="en" altLang="zh-CN" sz="1400" b="1" dirty="0">
                <a:solidFill>
                  <a:srgbClr val="990000"/>
                </a:solidFill>
                <a:effectLst/>
              </a:rPr>
              <a:t>process</a:t>
            </a:r>
            <a:r>
              <a:rPr lang="en" altLang="zh-CN" sz="1400" dirty="0">
                <a:effectLst/>
              </a:rPr>
              <a:t>(</a:t>
            </a:r>
            <a:r>
              <a:rPr lang="en" altLang="zh-CN" sz="1400" dirty="0">
                <a:solidFill>
                  <a:srgbClr val="999999"/>
                </a:solidFill>
                <a:effectLst/>
              </a:rPr>
              <a:t>self</a:t>
            </a:r>
            <a:r>
              <a:rPr lang="en" altLang="zh-CN" sz="1400" dirty="0">
                <a:effectLst/>
              </a:rPr>
              <a:t>,</a:t>
            </a:r>
            <a:r>
              <a:rPr lang="en" altLang="zh-CN" sz="1400" dirty="0"/>
              <a:t> </a:t>
            </a:r>
            <a:r>
              <a:rPr lang="en" altLang="zh-CN" sz="1400" dirty="0">
                <a:effectLst/>
              </a:rPr>
              <a:t>tup):</a:t>
            </a:r>
            <a:r>
              <a:rPr lang="en" altLang="zh-CN" sz="1400" dirty="0"/>
              <a:t> </a:t>
            </a:r>
          </a:p>
          <a:p>
            <a:r>
              <a:rPr lang="zh-CN" altLang="en-US" sz="1400" dirty="0">
                <a:effectLst/>
              </a:rPr>
              <a:t>       </a:t>
            </a:r>
            <a:r>
              <a:rPr lang="en" altLang="zh-CN" sz="1400" dirty="0">
                <a:effectLst/>
              </a:rPr>
              <a:t>words</a:t>
            </a:r>
            <a:r>
              <a:rPr lang="en" altLang="zh-CN" sz="1400" dirty="0"/>
              <a:t> </a:t>
            </a:r>
            <a:r>
              <a:rPr lang="en" altLang="zh-CN" sz="1400" b="1" dirty="0">
                <a:effectLst/>
              </a:rPr>
              <a:t>=</a:t>
            </a:r>
            <a:r>
              <a:rPr lang="en" altLang="zh-CN" sz="1400" dirty="0"/>
              <a:t> </a:t>
            </a:r>
            <a:r>
              <a:rPr lang="en" altLang="zh-CN" sz="1400" dirty="0" err="1">
                <a:effectLst/>
              </a:rPr>
              <a:t>tup.values</a:t>
            </a:r>
            <a:r>
              <a:rPr lang="en" altLang="zh-CN" sz="1400" dirty="0">
                <a:effectLst/>
              </a:rPr>
              <a:t>[</a:t>
            </a:r>
            <a:r>
              <a:rPr lang="en" altLang="zh-CN" sz="1400" dirty="0">
                <a:solidFill>
                  <a:srgbClr val="009999"/>
                </a:solidFill>
                <a:effectLst/>
              </a:rPr>
              <a:t>0</a:t>
            </a:r>
            <a:r>
              <a:rPr lang="en" altLang="zh-CN" sz="1400" dirty="0">
                <a:effectLst/>
              </a:rPr>
              <a:t>].split(</a:t>
            </a:r>
            <a:r>
              <a:rPr lang="en" altLang="zh-CN" sz="1400" dirty="0">
                <a:solidFill>
                  <a:srgbClr val="DD1144"/>
                </a:solidFill>
                <a:effectLst/>
              </a:rPr>
              <a:t>" "</a:t>
            </a:r>
            <a:r>
              <a:rPr lang="en" altLang="zh-CN" sz="1400" dirty="0">
                <a:effectLst/>
              </a:rPr>
              <a:t>)</a:t>
            </a:r>
            <a:r>
              <a:rPr lang="en" altLang="zh-CN" sz="1400" dirty="0"/>
              <a:t> </a:t>
            </a:r>
          </a:p>
          <a:p>
            <a:r>
              <a:rPr lang="zh-CN" altLang="en-US" sz="1400" b="1" dirty="0">
                <a:effectLst/>
              </a:rPr>
              <a:t>       </a:t>
            </a:r>
            <a:r>
              <a:rPr lang="en" altLang="zh-CN" sz="1400" b="1" dirty="0">
                <a:effectLst/>
              </a:rPr>
              <a:t>for</a:t>
            </a:r>
            <a:r>
              <a:rPr lang="en" altLang="zh-CN" sz="1400" dirty="0"/>
              <a:t> </a:t>
            </a:r>
            <a:r>
              <a:rPr lang="en" altLang="zh-CN" sz="1400" dirty="0">
                <a:effectLst/>
              </a:rPr>
              <a:t>word</a:t>
            </a:r>
            <a:r>
              <a:rPr lang="en" altLang="zh-CN" sz="1400" dirty="0"/>
              <a:t> </a:t>
            </a:r>
            <a:r>
              <a:rPr lang="en" altLang="zh-CN" sz="1400" b="1" dirty="0">
                <a:effectLst/>
              </a:rPr>
              <a:t>in</a:t>
            </a:r>
            <a:r>
              <a:rPr lang="en" altLang="zh-CN" sz="1400" dirty="0"/>
              <a:t> </a:t>
            </a:r>
            <a:r>
              <a:rPr lang="en" altLang="zh-CN" sz="1400" dirty="0">
                <a:effectLst/>
              </a:rPr>
              <a:t>words:</a:t>
            </a:r>
            <a:r>
              <a:rPr lang="en" altLang="zh-CN" sz="1400" dirty="0"/>
              <a:t> </a:t>
            </a:r>
          </a:p>
          <a:p>
            <a:r>
              <a:rPr lang="zh-CN" altLang="en-US" sz="1400" dirty="0">
                <a:effectLst/>
              </a:rPr>
              <a:t>          </a:t>
            </a:r>
            <a:r>
              <a:rPr lang="en" altLang="zh-CN" sz="1400" dirty="0" err="1">
                <a:effectLst/>
              </a:rPr>
              <a:t>storm.emit</a:t>
            </a:r>
            <a:r>
              <a:rPr lang="en" altLang="zh-CN" sz="1400" dirty="0">
                <a:effectLst/>
              </a:rPr>
              <a:t>([word])</a:t>
            </a:r>
          </a:p>
          <a:p>
            <a:r>
              <a:rPr lang="en" altLang="zh-CN" sz="1400" dirty="0"/>
              <a:t> </a:t>
            </a:r>
            <a:r>
              <a:rPr lang="en" altLang="zh-CN" sz="1400" dirty="0" err="1">
                <a:effectLst/>
              </a:rPr>
              <a:t>SplitSentenceBolt</a:t>
            </a:r>
            <a:r>
              <a:rPr lang="en" altLang="zh-CN" sz="1400" dirty="0">
                <a:effectLst/>
              </a:rPr>
              <a:t>().run()</a:t>
            </a:r>
            <a:endParaRPr lang="zh-CN" altLang="en-US" sz="1400" dirty="0"/>
          </a:p>
        </p:txBody>
      </p:sp>
    </p:spTree>
    <p:extLst>
      <p:ext uri="{BB962C8B-B14F-4D97-AF65-F5344CB8AC3E}">
        <p14:creationId xmlns:p14="http://schemas.microsoft.com/office/powerpoint/2010/main" val="2201072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AEC26-FE2D-1A43-9347-6E84CCC10CFA}"/>
              </a:ext>
            </a:extLst>
          </p:cNvPr>
          <p:cNvSpPr>
            <a:spLocks noGrp="1"/>
          </p:cNvSpPr>
          <p:nvPr>
            <p:ph type="title"/>
          </p:nvPr>
        </p:nvSpPr>
        <p:spPr/>
        <p:txBody>
          <a:bodyPr/>
          <a:lstStyle/>
          <a:p>
            <a:r>
              <a:rPr lang="en-US" altLang="zh-CN" dirty="0"/>
              <a:t>Apache</a:t>
            </a:r>
            <a:r>
              <a:rPr lang="zh-CN" altLang="en-US" dirty="0"/>
              <a:t> </a:t>
            </a:r>
            <a:r>
              <a:rPr lang="en-US" altLang="zh-CN" dirty="0"/>
              <a:t>Storm</a:t>
            </a:r>
            <a:r>
              <a:rPr lang="zh-CN" altLang="en-US" dirty="0"/>
              <a:t> </a:t>
            </a:r>
            <a:r>
              <a:rPr lang="en-US" altLang="zh-CN" dirty="0"/>
              <a:t>Starter</a:t>
            </a:r>
            <a:r>
              <a:rPr lang="zh-CN" altLang="en-US" dirty="0"/>
              <a:t> </a:t>
            </a:r>
            <a:r>
              <a:rPr lang="en-US" altLang="zh-CN" dirty="0"/>
              <a:t>Examples</a:t>
            </a:r>
            <a:endParaRPr kumimoji="1" lang="zh-CN" altLang="en-US" dirty="0"/>
          </a:p>
        </p:txBody>
      </p:sp>
      <p:sp>
        <p:nvSpPr>
          <p:cNvPr id="4" name="灯片编号占位符 3">
            <a:extLst>
              <a:ext uri="{FF2B5EF4-FFF2-40B4-BE49-F238E27FC236}">
                <a16:creationId xmlns:a16="http://schemas.microsoft.com/office/drawing/2014/main" id="{DC46C980-D58E-604C-8BAC-0793687F2370}"/>
              </a:ext>
            </a:extLst>
          </p:cNvPr>
          <p:cNvSpPr>
            <a:spLocks noGrp="1"/>
          </p:cNvSpPr>
          <p:nvPr>
            <p:ph type="sldNum" sz="quarter" idx="12"/>
          </p:nvPr>
        </p:nvSpPr>
        <p:spPr/>
        <p:txBody>
          <a:bodyPr/>
          <a:lstStyle/>
          <a:p>
            <a:fld id="{CB818ED7-1FAF-4BEC-A906-EB6564C334EB}" type="slidenum">
              <a:rPr lang="zh-CN" altLang="en-US" smtClean="0"/>
              <a:pPr/>
              <a:t>24</a:t>
            </a:fld>
            <a:endParaRPr lang="zh-CN" altLang="en-US" dirty="0"/>
          </a:p>
        </p:txBody>
      </p:sp>
      <p:sp>
        <p:nvSpPr>
          <p:cNvPr id="5" name="矩形 4">
            <a:extLst>
              <a:ext uri="{FF2B5EF4-FFF2-40B4-BE49-F238E27FC236}">
                <a16:creationId xmlns:a16="http://schemas.microsoft.com/office/drawing/2014/main" id="{CA7215F2-4FF4-CA43-8277-5BE41F0274E1}"/>
              </a:ext>
            </a:extLst>
          </p:cNvPr>
          <p:cNvSpPr/>
          <p:nvPr/>
        </p:nvSpPr>
        <p:spPr>
          <a:xfrm>
            <a:off x="179512" y="735546"/>
            <a:ext cx="8784976" cy="3785652"/>
          </a:xfrm>
          <a:prstGeom prst="rect">
            <a:avLst/>
          </a:prstGeom>
        </p:spPr>
        <p:txBody>
          <a:bodyPr wrap="square">
            <a:spAutoFit/>
          </a:bodyPr>
          <a:lstStyle/>
          <a:p>
            <a:r>
              <a:rPr lang="en-US" altLang="zh-CN" sz="1200" dirty="0">
                <a:solidFill>
                  <a:srgbClr val="CC7832"/>
                </a:solidFill>
                <a:latin typeface="Lucida Console" panose="020B0609040504020204" pitchFamily="49" charset="0"/>
              </a:rPr>
              <a:t>public class </a:t>
            </a:r>
            <a:r>
              <a:rPr lang="en-US" altLang="zh-CN" sz="1200" dirty="0" err="1">
                <a:latin typeface="Lucida Console" panose="020B0609040504020204" pitchFamily="49" charset="0"/>
              </a:rPr>
              <a:t>ExclamationTopology</a:t>
            </a:r>
            <a:r>
              <a:rPr lang="en-US" altLang="zh-CN" sz="1200" dirty="0">
                <a:latin typeface="Lucida Console" panose="020B0609040504020204" pitchFamily="49" charset="0"/>
              </a:rPr>
              <a:t> </a:t>
            </a:r>
            <a:r>
              <a:rPr lang="en-US" altLang="zh-CN" sz="1200" dirty="0">
                <a:solidFill>
                  <a:srgbClr val="CC7832"/>
                </a:solidFill>
                <a:latin typeface="Lucida Console" panose="020B0609040504020204" pitchFamily="49" charset="0"/>
              </a:rPr>
              <a:t>extends </a:t>
            </a:r>
            <a:r>
              <a:rPr lang="en-US" altLang="zh-CN" sz="1200" dirty="0" err="1">
                <a:latin typeface="Lucida Console" panose="020B0609040504020204" pitchFamily="49" charset="0"/>
              </a:rPr>
              <a:t>ConfigurableTopology</a:t>
            </a:r>
            <a:r>
              <a:rPr lang="en-US" altLang="zh-CN" sz="1200" dirty="0">
                <a:latin typeface="Lucida Console" panose="020B0609040504020204" pitchFamily="49" charset="0"/>
              </a:rPr>
              <a:t> {</a:t>
            </a:r>
            <a:br>
              <a:rPr lang="en-US" altLang="zh-CN" sz="1200" dirty="0">
                <a:latin typeface="Lucida Console" panose="020B0609040504020204" pitchFamily="49" charset="0"/>
              </a:rPr>
            </a:br>
            <a:br>
              <a:rPr lang="en-US" altLang="zh-CN" sz="1200" dirty="0">
                <a:latin typeface="Lucida Console" panose="020B0609040504020204" pitchFamily="49" charset="0"/>
              </a:rPr>
            </a:br>
            <a:r>
              <a:rPr lang="en-US" altLang="zh-CN" sz="1200" dirty="0">
                <a:latin typeface="Lucida Console" panose="020B0609040504020204" pitchFamily="49" charset="0"/>
              </a:rPr>
              <a:t>    </a:t>
            </a:r>
            <a:r>
              <a:rPr lang="en-US" altLang="zh-CN" sz="1200" dirty="0">
                <a:solidFill>
                  <a:srgbClr val="CC7832"/>
                </a:solidFill>
                <a:latin typeface="Lucida Console" panose="020B0609040504020204" pitchFamily="49" charset="0"/>
              </a:rPr>
              <a:t>public static void </a:t>
            </a:r>
            <a:r>
              <a:rPr lang="en-US" altLang="zh-CN" sz="1200" dirty="0">
                <a:solidFill>
                  <a:srgbClr val="FFC66D"/>
                </a:solidFill>
                <a:latin typeface="Lucida Console" panose="020B0609040504020204" pitchFamily="49" charset="0"/>
              </a:rPr>
              <a:t>main</a:t>
            </a:r>
            <a:r>
              <a:rPr lang="en-US" altLang="zh-CN" sz="1200" dirty="0">
                <a:latin typeface="Lucida Console" panose="020B0609040504020204" pitchFamily="49" charset="0"/>
              </a:rPr>
              <a:t>(String[] </a:t>
            </a:r>
            <a:r>
              <a:rPr lang="en-US" altLang="zh-CN" sz="1200" dirty="0" err="1">
                <a:latin typeface="Lucida Console" panose="020B0609040504020204" pitchFamily="49" charset="0"/>
              </a:rPr>
              <a:t>args</a:t>
            </a:r>
            <a:r>
              <a:rPr lang="en-US" altLang="zh-CN" sz="1200" dirty="0">
                <a:latin typeface="Lucida Console" panose="020B0609040504020204" pitchFamily="49" charset="0"/>
              </a:rPr>
              <a:t>) </a:t>
            </a:r>
            <a:r>
              <a:rPr lang="en-US" altLang="zh-CN" sz="1200" dirty="0">
                <a:solidFill>
                  <a:srgbClr val="CC7832"/>
                </a:solidFill>
                <a:latin typeface="Lucida Console" panose="020B0609040504020204" pitchFamily="49" charset="0"/>
              </a:rPr>
              <a:t>throws </a:t>
            </a:r>
            <a:r>
              <a:rPr lang="en-US" altLang="zh-CN" sz="1200" dirty="0">
                <a:latin typeface="Lucida Console" panose="020B0609040504020204" pitchFamily="49" charset="0"/>
              </a:rPr>
              <a:t>Exception {</a:t>
            </a:r>
            <a:br>
              <a:rPr lang="en-US" altLang="zh-CN" sz="1200" dirty="0">
                <a:latin typeface="Lucida Console" panose="020B0609040504020204" pitchFamily="49" charset="0"/>
              </a:rPr>
            </a:br>
            <a:r>
              <a:rPr lang="en-US" altLang="zh-CN" sz="1200" dirty="0">
                <a:latin typeface="Lucida Console" panose="020B0609040504020204" pitchFamily="49" charset="0"/>
              </a:rPr>
              <a:t>        </a:t>
            </a:r>
            <a:r>
              <a:rPr lang="en-US" altLang="zh-CN" sz="1200" dirty="0" err="1">
                <a:latin typeface="Lucida Console" panose="020B0609040504020204" pitchFamily="49" charset="0"/>
              </a:rPr>
              <a:t>ConfigurableTopology.</a:t>
            </a:r>
            <a:r>
              <a:rPr lang="en-US" altLang="zh-CN" sz="1200" i="1" dirty="0" err="1">
                <a:latin typeface="Lucida Console" panose="020B0609040504020204" pitchFamily="49" charset="0"/>
              </a:rPr>
              <a:t>start</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new </a:t>
            </a:r>
            <a:r>
              <a:rPr lang="en-US" altLang="zh-CN" sz="1200" dirty="0" err="1">
                <a:latin typeface="Lucida Console" panose="020B0609040504020204" pitchFamily="49" charset="0"/>
              </a:rPr>
              <a:t>ExclamationTopology</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 </a:t>
            </a:r>
            <a:r>
              <a:rPr lang="en-US" altLang="zh-CN" sz="1200" dirty="0" err="1">
                <a:latin typeface="Lucida Console" panose="020B0609040504020204" pitchFamily="49" charset="0"/>
              </a:rPr>
              <a:t>args</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a:t>
            </a:r>
            <a:br>
              <a:rPr lang="en-US" altLang="zh-CN" sz="1200" dirty="0">
                <a:solidFill>
                  <a:srgbClr val="CC7832"/>
                </a:solidFill>
                <a:latin typeface="Lucida Console" panose="020B0609040504020204" pitchFamily="49" charset="0"/>
              </a:rPr>
            </a:br>
            <a:r>
              <a:rPr lang="en-US" altLang="zh-CN" sz="1200" dirty="0">
                <a:solidFill>
                  <a:srgbClr val="CC7832"/>
                </a:solidFill>
                <a:latin typeface="Lucida Console" panose="020B0609040504020204" pitchFamily="49" charset="0"/>
              </a:rPr>
              <a:t>    </a:t>
            </a:r>
            <a:r>
              <a:rPr lang="en-US" altLang="zh-CN" sz="1200" dirty="0">
                <a:latin typeface="Lucida Console" panose="020B0609040504020204" pitchFamily="49" charset="0"/>
              </a:rPr>
              <a:t>}</a:t>
            </a:r>
            <a:br>
              <a:rPr lang="en-US" altLang="zh-CN" sz="1200" dirty="0">
                <a:latin typeface="Lucida Console" panose="020B0609040504020204" pitchFamily="49" charset="0"/>
              </a:rPr>
            </a:br>
            <a:br>
              <a:rPr lang="en-US" altLang="zh-CN" sz="1200" dirty="0">
                <a:latin typeface="Lucida Console" panose="020B0609040504020204" pitchFamily="49" charset="0"/>
              </a:rPr>
            </a:br>
            <a:r>
              <a:rPr lang="en-US" altLang="zh-CN" sz="1200" dirty="0">
                <a:latin typeface="Lucida Console" panose="020B0609040504020204" pitchFamily="49" charset="0"/>
              </a:rPr>
              <a:t>    </a:t>
            </a:r>
            <a:r>
              <a:rPr lang="en-US" altLang="zh-CN" sz="1200" dirty="0">
                <a:solidFill>
                  <a:srgbClr val="CC7832"/>
                </a:solidFill>
                <a:latin typeface="Lucida Console" panose="020B0609040504020204" pitchFamily="49" charset="0"/>
              </a:rPr>
              <a:t>protected int </a:t>
            </a:r>
            <a:r>
              <a:rPr lang="en-US" altLang="zh-CN" sz="1200" dirty="0">
                <a:solidFill>
                  <a:srgbClr val="FFC66D"/>
                </a:solidFill>
                <a:latin typeface="Lucida Console" panose="020B0609040504020204" pitchFamily="49" charset="0"/>
              </a:rPr>
              <a:t>run</a:t>
            </a:r>
            <a:r>
              <a:rPr lang="en-US" altLang="zh-CN" sz="1200" dirty="0">
                <a:latin typeface="Lucida Console" panose="020B0609040504020204" pitchFamily="49" charset="0"/>
              </a:rPr>
              <a:t>(String[] </a:t>
            </a:r>
            <a:r>
              <a:rPr lang="en-US" altLang="zh-CN" sz="1200" dirty="0" err="1">
                <a:latin typeface="Lucida Console" panose="020B0609040504020204" pitchFamily="49" charset="0"/>
              </a:rPr>
              <a:t>args</a:t>
            </a:r>
            <a:r>
              <a:rPr lang="en-US" altLang="zh-CN" sz="1200" dirty="0">
                <a:latin typeface="Lucida Console" panose="020B0609040504020204" pitchFamily="49" charset="0"/>
              </a:rPr>
              <a:t>) {</a:t>
            </a:r>
            <a:br>
              <a:rPr lang="en-US" altLang="zh-CN" sz="1200" dirty="0">
                <a:latin typeface="Lucida Console" panose="020B0609040504020204" pitchFamily="49" charset="0"/>
              </a:rPr>
            </a:br>
            <a:r>
              <a:rPr lang="en-US" altLang="zh-CN" sz="1200" dirty="0">
                <a:latin typeface="Lucida Console" panose="020B0609040504020204" pitchFamily="49" charset="0"/>
              </a:rPr>
              <a:t>        </a:t>
            </a:r>
            <a:r>
              <a:rPr lang="en-US" altLang="zh-CN" sz="1200" dirty="0" err="1">
                <a:latin typeface="Lucida Console" panose="020B0609040504020204" pitchFamily="49" charset="0"/>
              </a:rPr>
              <a:t>TopologyBuilder</a:t>
            </a:r>
            <a:r>
              <a:rPr lang="en-US" altLang="zh-CN" sz="1200" dirty="0">
                <a:latin typeface="Lucida Console" panose="020B0609040504020204" pitchFamily="49" charset="0"/>
              </a:rPr>
              <a:t> builder = </a:t>
            </a:r>
            <a:r>
              <a:rPr lang="en-US" altLang="zh-CN" sz="1200" dirty="0">
                <a:solidFill>
                  <a:srgbClr val="CC7832"/>
                </a:solidFill>
                <a:latin typeface="Lucida Console" panose="020B0609040504020204" pitchFamily="49" charset="0"/>
              </a:rPr>
              <a:t>new </a:t>
            </a:r>
            <a:r>
              <a:rPr lang="en-US" altLang="zh-CN" sz="1200" dirty="0" err="1">
                <a:latin typeface="Lucida Console" panose="020B0609040504020204" pitchFamily="49" charset="0"/>
              </a:rPr>
              <a:t>TopologyBuilder</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a:t>
            </a:r>
            <a:br>
              <a:rPr lang="en-US" altLang="zh-CN" sz="1200" dirty="0">
                <a:solidFill>
                  <a:srgbClr val="CC7832"/>
                </a:solidFill>
                <a:latin typeface="Lucida Console" panose="020B0609040504020204" pitchFamily="49" charset="0"/>
              </a:rPr>
            </a:br>
            <a:br>
              <a:rPr lang="en-US" altLang="zh-CN" sz="1200" dirty="0">
                <a:solidFill>
                  <a:srgbClr val="CC7832"/>
                </a:solidFill>
                <a:latin typeface="Lucida Console" panose="020B0609040504020204" pitchFamily="49" charset="0"/>
              </a:rPr>
            </a:br>
            <a:r>
              <a:rPr lang="en-US" altLang="zh-CN" sz="1200" dirty="0">
                <a:solidFill>
                  <a:srgbClr val="CC7832"/>
                </a:solidFill>
                <a:latin typeface="Lucida Console" panose="020B0609040504020204" pitchFamily="49" charset="0"/>
              </a:rPr>
              <a:t>        </a:t>
            </a:r>
            <a:r>
              <a:rPr lang="en-US" altLang="zh-CN" sz="1200" dirty="0" err="1">
                <a:latin typeface="Lucida Console" panose="020B0609040504020204" pitchFamily="49" charset="0"/>
              </a:rPr>
              <a:t>builder.setSpout</a:t>
            </a:r>
            <a:r>
              <a:rPr lang="en-US" altLang="zh-CN" sz="1200" dirty="0">
                <a:latin typeface="Lucida Console" panose="020B0609040504020204" pitchFamily="49" charset="0"/>
              </a:rPr>
              <a:t>(</a:t>
            </a:r>
            <a:r>
              <a:rPr lang="en-US" altLang="zh-CN" sz="1200" dirty="0">
                <a:solidFill>
                  <a:srgbClr val="6A8759"/>
                </a:solidFill>
                <a:latin typeface="Lucida Console" panose="020B0609040504020204" pitchFamily="49" charset="0"/>
              </a:rPr>
              <a:t>"word"</a:t>
            </a:r>
            <a:r>
              <a:rPr lang="en-US" altLang="zh-CN" sz="1200" dirty="0">
                <a:solidFill>
                  <a:srgbClr val="CC7832"/>
                </a:solidFill>
                <a:latin typeface="Lucida Console" panose="020B0609040504020204" pitchFamily="49" charset="0"/>
              </a:rPr>
              <a:t>, new </a:t>
            </a:r>
            <a:r>
              <a:rPr lang="en-US" altLang="zh-CN" sz="1200" dirty="0" err="1">
                <a:latin typeface="Lucida Console" panose="020B0609040504020204" pitchFamily="49" charset="0"/>
              </a:rPr>
              <a:t>TestWordSpout</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 </a:t>
            </a:r>
            <a:r>
              <a:rPr lang="en-US" altLang="zh-CN" sz="1200" dirty="0">
                <a:solidFill>
                  <a:srgbClr val="6897BB"/>
                </a:solidFill>
                <a:latin typeface="Lucida Console" panose="020B0609040504020204" pitchFamily="49" charset="0"/>
              </a:rPr>
              <a:t>10</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a:t>
            </a:r>
            <a:br>
              <a:rPr lang="en-US" altLang="zh-CN" sz="1200" dirty="0">
                <a:solidFill>
                  <a:srgbClr val="CC7832"/>
                </a:solidFill>
                <a:latin typeface="Lucida Console" panose="020B0609040504020204" pitchFamily="49" charset="0"/>
              </a:rPr>
            </a:br>
            <a:r>
              <a:rPr lang="en-US" altLang="zh-CN" sz="1200" dirty="0">
                <a:solidFill>
                  <a:srgbClr val="CC7832"/>
                </a:solidFill>
                <a:latin typeface="Lucida Console" panose="020B0609040504020204" pitchFamily="49" charset="0"/>
              </a:rPr>
              <a:t>        </a:t>
            </a:r>
            <a:r>
              <a:rPr lang="en-US" altLang="zh-CN" sz="1200" dirty="0" err="1">
                <a:latin typeface="Lucida Console" panose="020B0609040504020204" pitchFamily="49" charset="0"/>
              </a:rPr>
              <a:t>builder.setBolt</a:t>
            </a:r>
            <a:r>
              <a:rPr lang="en-US" altLang="zh-CN" sz="1200" dirty="0">
                <a:latin typeface="Lucida Console" panose="020B0609040504020204" pitchFamily="49" charset="0"/>
              </a:rPr>
              <a:t>(</a:t>
            </a:r>
            <a:r>
              <a:rPr lang="en-US" altLang="zh-CN" sz="1200" dirty="0">
                <a:solidFill>
                  <a:srgbClr val="6A8759"/>
                </a:solidFill>
                <a:latin typeface="Lucida Console" panose="020B0609040504020204" pitchFamily="49" charset="0"/>
              </a:rPr>
              <a:t>"exclaim1"</a:t>
            </a:r>
            <a:r>
              <a:rPr lang="en-US" altLang="zh-CN" sz="1200" dirty="0">
                <a:solidFill>
                  <a:srgbClr val="CC7832"/>
                </a:solidFill>
                <a:latin typeface="Lucida Console" panose="020B0609040504020204" pitchFamily="49" charset="0"/>
              </a:rPr>
              <a:t>, new </a:t>
            </a:r>
            <a:r>
              <a:rPr lang="en-US" altLang="zh-CN" sz="1200" dirty="0" err="1">
                <a:latin typeface="Lucida Console" panose="020B0609040504020204" pitchFamily="49" charset="0"/>
              </a:rPr>
              <a:t>ExclamationBolt</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 </a:t>
            </a:r>
            <a:r>
              <a:rPr lang="en-US" altLang="zh-CN" sz="1200" dirty="0">
                <a:solidFill>
                  <a:srgbClr val="6897BB"/>
                </a:solidFill>
                <a:latin typeface="Lucida Console" panose="020B0609040504020204" pitchFamily="49" charset="0"/>
              </a:rPr>
              <a:t>3</a:t>
            </a:r>
            <a:r>
              <a:rPr lang="en-US" altLang="zh-CN" sz="1200" dirty="0">
                <a:latin typeface="Lucida Console" panose="020B0609040504020204" pitchFamily="49" charset="0"/>
              </a:rPr>
              <a:t>).</a:t>
            </a:r>
            <a:r>
              <a:rPr lang="en-US" altLang="zh-CN" sz="1200" dirty="0" err="1">
                <a:latin typeface="Lucida Console" panose="020B0609040504020204" pitchFamily="49" charset="0"/>
              </a:rPr>
              <a:t>shuffleGrouping</a:t>
            </a:r>
            <a:r>
              <a:rPr lang="en-US" altLang="zh-CN" sz="1200" dirty="0">
                <a:latin typeface="Lucida Console" panose="020B0609040504020204" pitchFamily="49" charset="0"/>
              </a:rPr>
              <a:t>(</a:t>
            </a:r>
            <a:r>
              <a:rPr lang="en-US" altLang="zh-CN" sz="1200" dirty="0">
                <a:solidFill>
                  <a:srgbClr val="6A8759"/>
                </a:solidFill>
                <a:latin typeface="Lucida Console" panose="020B0609040504020204" pitchFamily="49" charset="0"/>
              </a:rPr>
              <a:t>"word"</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a:t>
            </a:r>
            <a:br>
              <a:rPr lang="en-US" altLang="zh-CN" sz="1200" dirty="0">
                <a:solidFill>
                  <a:srgbClr val="CC7832"/>
                </a:solidFill>
                <a:latin typeface="Lucida Console" panose="020B0609040504020204" pitchFamily="49" charset="0"/>
              </a:rPr>
            </a:br>
            <a:r>
              <a:rPr lang="en-US" altLang="zh-CN" sz="1200" dirty="0">
                <a:solidFill>
                  <a:srgbClr val="CC7832"/>
                </a:solidFill>
                <a:latin typeface="Lucida Console" panose="020B0609040504020204" pitchFamily="49" charset="0"/>
              </a:rPr>
              <a:t>        </a:t>
            </a:r>
            <a:r>
              <a:rPr lang="en-US" altLang="zh-CN" sz="1200" dirty="0" err="1">
                <a:latin typeface="Lucida Console" panose="020B0609040504020204" pitchFamily="49" charset="0"/>
              </a:rPr>
              <a:t>builder.setBolt</a:t>
            </a:r>
            <a:r>
              <a:rPr lang="en-US" altLang="zh-CN" sz="1200" dirty="0">
                <a:latin typeface="Lucida Console" panose="020B0609040504020204" pitchFamily="49" charset="0"/>
              </a:rPr>
              <a:t>(</a:t>
            </a:r>
            <a:r>
              <a:rPr lang="en-US" altLang="zh-CN" sz="1200" dirty="0">
                <a:solidFill>
                  <a:srgbClr val="6A8759"/>
                </a:solidFill>
                <a:latin typeface="Lucida Console" panose="020B0609040504020204" pitchFamily="49" charset="0"/>
              </a:rPr>
              <a:t>"exclaim2"</a:t>
            </a:r>
            <a:r>
              <a:rPr lang="en-US" altLang="zh-CN" sz="1200" dirty="0">
                <a:solidFill>
                  <a:srgbClr val="CC7832"/>
                </a:solidFill>
                <a:latin typeface="Lucida Console" panose="020B0609040504020204" pitchFamily="49" charset="0"/>
              </a:rPr>
              <a:t>, new </a:t>
            </a:r>
            <a:r>
              <a:rPr lang="en-US" altLang="zh-CN" sz="1200" dirty="0" err="1">
                <a:latin typeface="Lucida Console" panose="020B0609040504020204" pitchFamily="49" charset="0"/>
              </a:rPr>
              <a:t>ExclamationBolt</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 </a:t>
            </a:r>
            <a:r>
              <a:rPr lang="en-US" altLang="zh-CN" sz="1200" dirty="0">
                <a:solidFill>
                  <a:srgbClr val="6897BB"/>
                </a:solidFill>
                <a:latin typeface="Lucida Console" panose="020B0609040504020204" pitchFamily="49" charset="0"/>
              </a:rPr>
              <a:t>2</a:t>
            </a:r>
            <a:r>
              <a:rPr lang="en-US" altLang="zh-CN" sz="1200" dirty="0">
                <a:latin typeface="Lucida Console" panose="020B0609040504020204" pitchFamily="49" charset="0"/>
              </a:rPr>
              <a:t>).</a:t>
            </a:r>
            <a:r>
              <a:rPr lang="en-US" altLang="zh-CN" sz="1200" dirty="0" err="1">
                <a:latin typeface="Lucida Console" panose="020B0609040504020204" pitchFamily="49" charset="0"/>
              </a:rPr>
              <a:t>shuffleGrouping</a:t>
            </a:r>
            <a:r>
              <a:rPr lang="en-US" altLang="zh-CN" sz="1200" dirty="0">
                <a:latin typeface="Lucida Console" panose="020B0609040504020204" pitchFamily="49" charset="0"/>
              </a:rPr>
              <a:t>(</a:t>
            </a:r>
            <a:r>
              <a:rPr lang="en-US" altLang="zh-CN" sz="1200" dirty="0">
                <a:solidFill>
                  <a:srgbClr val="6A8759"/>
                </a:solidFill>
                <a:latin typeface="Lucida Console" panose="020B0609040504020204" pitchFamily="49" charset="0"/>
              </a:rPr>
              <a:t>"exclaim1"</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a:t>
            </a:r>
            <a:br>
              <a:rPr lang="en-US" altLang="zh-CN" sz="1200" dirty="0">
                <a:solidFill>
                  <a:srgbClr val="CC7832"/>
                </a:solidFill>
                <a:latin typeface="Lucida Console" panose="020B0609040504020204" pitchFamily="49" charset="0"/>
              </a:rPr>
            </a:br>
            <a:br>
              <a:rPr lang="en-US" altLang="zh-CN" sz="1200" dirty="0">
                <a:solidFill>
                  <a:srgbClr val="CC7832"/>
                </a:solidFill>
                <a:latin typeface="Lucida Console" panose="020B0609040504020204" pitchFamily="49" charset="0"/>
              </a:rPr>
            </a:br>
            <a:r>
              <a:rPr lang="en-US" altLang="zh-CN" sz="1200" dirty="0">
                <a:solidFill>
                  <a:srgbClr val="CC7832"/>
                </a:solidFill>
                <a:latin typeface="Lucida Console" panose="020B0609040504020204" pitchFamily="49" charset="0"/>
              </a:rPr>
              <a:t>        </a:t>
            </a:r>
            <a:r>
              <a:rPr lang="en-US" altLang="zh-CN" sz="1200" dirty="0" err="1">
                <a:solidFill>
                  <a:srgbClr val="9876AA"/>
                </a:solidFill>
                <a:latin typeface="Lucida Console" panose="020B0609040504020204" pitchFamily="49" charset="0"/>
              </a:rPr>
              <a:t>conf</a:t>
            </a:r>
            <a:r>
              <a:rPr lang="en-US" altLang="zh-CN" sz="1200" dirty="0" err="1">
                <a:latin typeface="Lucida Console" panose="020B0609040504020204" pitchFamily="49" charset="0"/>
              </a:rPr>
              <a:t>.setDebug</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true</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a:t>
            </a:r>
            <a:br>
              <a:rPr lang="en-US" altLang="zh-CN" sz="1200" dirty="0">
                <a:solidFill>
                  <a:srgbClr val="CC7832"/>
                </a:solidFill>
                <a:latin typeface="Lucida Console" panose="020B0609040504020204" pitchFamily="49" charset="0"/>
              </a:rPr>
            </a:br>
            <a:br>
              <a:rPr lang="en-US" altLang="zh-CN" sz="1200" dirty="0">
                <a:solidFill>
                  <a:srgbClr val="CC7832"/>
                </a:solidFill>
                <a:latin typeface="Lucida Console" panose="020B0609040504020204" pitchFamily="49" charset="0"/>
              </a:rPr>
            </a:br>
            <a:r>
              <a:rPr lang="en-US" altLang="zh-CN" sz="1200" dirty="0">
                <a:solidFill>
                  <a:srgbClr val="CC7832"/>
                </a:solidFill>
                <a:latin typeface="Lucida Console" panose="020B0609040504020204" pitchFamily="49" charset="0"/>
              </a:rPr>
              <a:t>        </a:t>
            </a:r>
            <a:r>
              <a:rPr lang="en-US" altLang="zh-CN" sz="1200" dirty="0">
                <a:latin typeface="Lucida Console" panose="020B0609040504020204" pitchFamily="49" charset="0"/>
              </a:rPr>
              <a:t>String </a:t>
            </a:r>
            <a:r>
              <a:rPr lang="en-US" altLang="zh-CN" sz="1200" dirty="0" err="1">
                <a:latin typeface="Lucida Console" panose="020B0609040504020204" pitchFamily="49" charset="0"/>
              </a:rPr>
              <a:t>topologyName</a:t>
            </a:r>
            <a:r>
              <a:rPr lang="en-US" altLang="zh-CN" sz="1200" dirty="0">
                <a:latin typeface="Lucida Console" panose="020B0609040504020204" pitchFamily="49" charset="0"/>
              </a:rPr>
              <a:t> = </a:t>
            </a:r>
            <a:r>
              <a:rPr lang="en-US" altLang="zh-CN" sz="1200" dirty="0">
                <a:solidFill>
                  <a:srgbClr val="6A8759"/>
                </a:solidFill>
                <a:latin typeface="Lucida Console" panose="020B0609040504020204" pitchFamily="49" charset="0"/>
              </a:rPr>
              <a:t>"test"</a:t>
            </a:r>
            <a:r>
              <a:rPr lang="en-US" altLang="zh-CN" sz="1200" dirty="0">
                <a:solidFill>
                  <a:srgbClr val="CC7832"/>
                </a:solidFill>
                <a:latin typeface="Lucida Console" panose="020B0609040504020204" pitchFamily="49" charset="0"/>
              </a:rPr>
              <a:t>;</a:t>
            </a:r>
            <a:br>
              <a:rPr lang="en-US" altLang="zh-CN" sz="1200" dirty="0">
                <a:solidFill>
                  <a:srgbClr val="CC7832"/>
                </a:solidFill>
                <a:latin typeface="Lucida Console" panose="020B0609040504020204" pitchFamily="49" charset="0"/>
              </a:rPr>
            </a:br>
            <a:br>
              <a:rPr lang="en-US" altLang="zh-CN" sz="1200" dirty="0">
                <a:solidFill>
                  <a:srgbClr val="CC7832"/>
                </a:solidFill>
                <a:latin typeface="Lucida Console" panose="020B0609040504020204" pitchFamily="49" charset="0"/>
              </a:rPr>
            </a:br>
            <a:r>
              <a:rPr lang="en-US" altLang="zh-CN" sz="1200" dirty="0">
                <a:solidFill>
                  <a:srgbClr val="CC7832"/>
                </a:solidFill>
                <a:latin typeface="Lucida Console" panose="020B0609040504020204" pitchFamily="49" charset="0"/>
              </a:rPr>
              <a:t>        </a:t>
            </a:r>
            <a:r>
              <a:rPr lang="en-US" altLang="zh-CN" sz="1200" dirty="0" err="1">
                <a:solidFill>
                  <a:srgbClr val="9876AA"/>
                </a:solidFill>
                <a:latin typeface="Lucida Console" panose="020B0609040504020204" pitchFamily="49" charset="0"/>
              </a:rPr>
              <a:t>conf</a:t>
            </a:r>
            <a:r>
              <a:rPr lang="en-US" altLang="zh-CN" sz="1200" dirty="0" err="1">
                <a:latin typeface="Lucida Console" panose="020B0609040504020204" pitchFamily="49" charset="0"/>
              </a:rPr>
              <a:t>.setNumWorkers</a:t>
            </a:r>
            <a:r>
              <a:rPr lang="en-US" altLang="zh-CN" sz="1200" dirty="0">
                <a:latin typeface="Lucida Console" panose="020B0609040504020204" pitchFamily="49" charset="0"/>
              </a:rPr>
              <a:t>(</a:t>
            </a:r>
            <a:r>
              <a:rPr lang="en-US" altLang="zh-CN" sz="1200" dirty="0">
                <a:solidFill>
                  <a:srgbClr val="6897BB"/>
                </a:solidFill>
                <a:latin typeface="Lucida Console" panose="020B0609040504020204" pitchFamily="49" charset="0"/>
              </a:rPr>
              <a:t>3</a:t>
            </a:r>
            <a:r>
              <a:rPr lang="en-US" altLang="zh-CN" sz="1200" dirty="0">
                <a:latin typeface="Lucida Console" panose="020B0609040504020204" pitchFamily="49" charset="0"/>
              </a:rPr>
              <a:t>)</a:t>
            </a:r>
            <a:r>
              <a:rPr lang="en-US" altLang="zh-CN" sz="1200" dirty="0">
                <a:solidFill>
                  <a:srgbClr val="CC7832"/>
                </a:solidFill>
                <a:latin typeface="Lucida Console" panose="020B0609040504020204" pitchFamily="49" charset="0"/>
              </a:rPr>
              <a:t>;</a:t>
            </a:r>
            <a:br>
              <a:rPr lang="en-US" altLang="zh-CN" sz="1200" dirty="0">
                <a:solidFill>
                  <a:srgbClr val="CC7832"/>
                </a:solidFill>
                <a:latin typeface="Lucida Console" panose="020B0609040504020204" pitchFamily="49" charset="0"/>
              </a:rPr>
            </a:br>
            <a:br>
              <a:rPr lang="en-US" altLang="zh-CN" sz="1200" dirty="0">
                <a:solidFill>
                  <a:srgbClr val="CC7832"/>
                </a:solidFill>
                <a:latin typeface="Lucida Console" panose="020B0609040504020204" pitchFamily="49" charset="0"/>
              </a:rPr>
            </a:br>
            <a:r>
              <a:rPr lang="en-US" altLang="zh-CN" sz="1200" dirty="0">
                <a:solidFill>
                  <a:srgbClr val="CC7832"/>
                </a:solidFill>
                <a:latin typeface="Lucida Console" panose="020B0609040504020204" pitchFamily="49" charset="0"/>
              </a:rPr>
              <a:t>        </a:t>
            </a:r>
            <a:endParaRPr lang="zh-CN" altLang="en-US" sz="1200" dirty="0">
              <a:latin typeface="Lucida Console" panose="020B0609040504020204" pitchFamily="49" charset="0"/>
            </a:endParaRPr>
          </a:p>
        </p:txBody>
      </p:sp>
    </p:spTree>
    <p:extLst>
      <p:ext uri="{BB962C8B-B14F-4D97-AF65-F5344CB8AC3E}">
        <p14:creationId xmlns:p14="http://schemas.microsoft.com/office/powerpoint/2010/main" val="4283728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AEC26-FE2D-1A43-9347-6E84CCC10CFA}"/>
              </a:ext>
            </a:extLst>
          </p:cNvPr>
          <p:cNvSpPr>
            <a:spLocks noGrp="1"/>
          </p:cNvSpPr>
          <p:nvPr>
            <p:ph type="title"/>
          </p:nvPr>
        </p:nvSpPr>
        <p:spPr/>
        <p:txBody>
          <a:bodyPr/>
          <a:lstStyle/>
          <a:p>
            <a:r>
              <a:rPr lang="en-US" altLang="zh-CN" dirty="0"/>
              <a:t>Apache</a:t>
            </a:r>
            <a:r>
              <a:rPr lang="zh-CN" altLang="en-US" dirty="0"/>
              <a:t> </a:t>
            </a:r>
            <a:r>
              <a:rPr lang="en-US" altLang="zh-CN" dirty="0"/>
              <a:t>Storm</a:t>
            </a:r>
            <a:r>
              <a:rPr lang="zh-CN" altLang="en-US" dirty="0"/>
              <a:t> </a:t>
            </a:r>
            <a:r>
              <a:rPr lang="en-US" altLang="zh-CN" dirty="0"/>
              <a:t>Starter</a:t>
            </a:r>
            <a:r>
              <a:rPr lang="zh-CN" altLang="en-US" dirty="0"/>
              <a:t> </a:t>
            </a:r>
            <a:r>
              <a:rPr lang="en-US" altLang="zh-CN" dirty="0"/>
              <a:t>Examples</a:t>
            </a:r>
            <a:endParaRPr kumimoji="1" lang="zh-CN" altLang="en-US" dirty="0"/>
          </a:p>
        </p:txBody>
      </p:sp>
      <p:sp>
        <p:nvSpPr>
          <p:cNvPr id="4" name="灯片编号占位符 3">
            <a:extLst>
              <a:ext uri="{FF2B5EF4-FFF2-40B4-BE49-F238E27FC236}">
                <a16:creationId xmlns:a16="http://schemas.microsoft.com/office/drawing/2014/main" id="{DC46C980-D58E-604C-8BAC-0793687F2370}"/>
              </a:ext>
            </a:extLst>
          </p:cNvPr>
          <p:cNvSpPr>
            <a:spLocks noGrp="1"/>
          </p:cNvSpPr>
          <p:nvPr>
            <p:ph type="sldNum" sz="quarter" idx="12"/>
          </p:nvPr>
        </p:nvSpPr>
        <p:spPr/>
        <p:txBody>
          <a:bodyPr/>
          <a:lstStyle/>
          <a:p>
            <a:fld id="{CB818ED7-1FAF-4BEC-A906-EB6564C334EB}" type="slidenum">
              <a:rPr lang="zh-CN" altLang="en-US" smtClean="0"/>
              <a:pPr/>
              <a:t>25</a:t>
            </a:fld>
            <a:endParaRPr lang="zh-CN" altLang="en-US" dirty="0"/>
          </a:p>
        </p:txBody>
      </p:sp>
      <p:sp>
        <p:nvSpPr>
          <p:cNvPr id="5" name="矩形 4">
            <a:extLst>
              <a:ext uri="{FF2B5EF4-FFF2-40B4-BE49-F238E27FC236}">
                <a16:creationId xmlns:a16="http://schemas.microsoft.com/office/drawing/2014/main" id="{CA7215F2-4FF4-CA43-8277-5BE41F0274E1}"/>
              </a:ext>
            </a:extLst>
          </p:cNvPr>
          <p:cNvSpPr/>
          <p:nvPr/>
        </p:nvSpPr>
        <p:spPr>
          <a:xfrm>
            <a:off x="179512" y="735546"/>
            <a:ext cx="8712968" cy="3539430"/>
          </a:xfrm>
          <a:prstGeom prst="rect">
            <a:avLst/>
          </a:prstGeom>
        </p:spPr>
        <p:txBody>
          <a:bodyPr wrap="square">
            <a:spAutoFit/>
          </a:bodyPr>
          <a:lstStyle/>
          <a:p>
            <a:r>
              <a:rPr lang="en-US" altLang="zh-CN" sz="1400" dirty="0">
                <a:solidFill>
                  <a:srgbClr val="CC7832"/>
                </a:solidFill>
                <a:latin typeface="Lucida Console" panose="020B0609040504020204" pitchFamily="49" charset="0"/>
              </a:rPr>
              <a:t>        if </a:t>
            </a:r>
            <a:r>
              <a:rPr lang="en-US" altLang="zh-CN" sz="1400" dirty="0">
                <a:latin typeface="Lucida Console" panose="020B0609040504020204" pitchFamily="49" charset="0"/>
              </a:rPr>
              <a:t>(</a:t>
            </a:r>
            <a:r>
              <a:rPr lang="en-US" altLang="zh-CN" sz="1400" dirty="0" err="1">
                <a:latin typeface="Lucida Console" panose="020B0609040504020204" pitchFamily="49" charset="0"/>
              </a:rPr>
              <a:t>args</a:t>
            </a:r>
            <a:r>
              <a:rPr lang="en-US" altLang="zh-CN" sz="1400" dirty="0">
                <a:latin typeface="Lucida Console" panose="020B0609040504020204" pitchFamily="49" charset="0"/>
              </a:rPr>
              <a:t> != </a:t>
            </a:r>
            <a:r>
              <a:rPr lang="en-US" altLang="zh-CN" sz="1400" dirty="0">
                <a:solidFill>
                  <a:srgbClr val="CC7832"/>
                </a:solidFill>
                <a:latin typeface="Lucida Console" panose="020B0609040504020204" pitchFamily="49" charset="0"/>
              </a:rPr>
              <a:t>null </a:t>
            </a:r>
            <a:r>
              <a:rPr lang="en-US" altLang="zh-CN" sz="1400" dirty="0">
                <a:latin typeface="Lucida Console" panose="020B0609040504020204" pitchFamily="49" charset="0"/>
              </a:rPr>
              <a:t>&amp;&amp; </a:t>
            </a:r>
            <a:r>
              <a:rPr lang="en-US" altLang="zh-CN" sz="1400" dirty="0" err="1">
                <a:latin typeface="Lucida Console" panose="020B0609040504020204" pitchFamily="49" charset="0"/>
              </a:rPr>
              <a:t>args.</a:t>
            </a:r>
            <a:r>
              <a:rPr lang="en-US" altLang="zh-CN" sz="1400" dirty="0" err="1">
                <a:solidFill>
                  <a:srgbClr val="9876AA"/>
                </a:solidFill>
                <a:latin typeface="Lucida Console" panose="020B0609040504020204" pitchFamily="49" charset="0"/>
              </a:rPr>
              <a:t>length</a:t>
            </a:r>
            <a:r>
              <a:rPr lang="en-US" altLang="zh-CN" sz="1400" dirty="0">
                <a:solidFill>
                  <a:srgbClr val="9876AA"/>
                </a:solidFill>
                <a:latin typeface="Lucida Console" panose="020B0609040504020204" pitchFamily="49" charset="0"/>
              </a:rPr>
              <a:t> </a:t>
            </a:r>
            <a:r>
              <a:rPr lang="en-US" altLang="zh-CN" sz="1400" dirty="0">
                <a:latin typeface="Lucida Console" panose="020B0609040504020204" pitchFamily="49" charset="0"/>
              </a:rPr>
              <a:t>&gt; </a:t>
            </a:r>
            <a:r>
              <a:rPr lang="en-US" altLang="zh-CN" sz="1400" dirty="0">
                <a:solidFill>
                  <a:srgbClr val="6897BB"/>
                </a:solidFill>
                <a:latin typeface="Lucida Console" panose="020B0609040504020204" pitchFamily="49" charset="0"/>
              </a:rPr>
              <a:t>0</a:t>
            </a:r>
            <a:r>
              <a:rPr lang="en-US" altLang="zh-CN" sz="1400" dirty="0">
                <a:latin typeface="Lucida Console" panose="020B0609040504020204" pitchFamily="49" charset="0"/>
              </a:rPr>
              <a:t>) {</a:t>
            </a:r>
            <a:br>
              <a:rPr lang="en-US" altLang="zh-CN" sz="1400" dirty="0">
                <a:latin typeface="Lucida Console" panose="020B0609040504020204" pitchFamily="49" charset="0"/>
              </a:rPr>
            </a:br>
            <a:r>
              <a:rPr lang="en-US" altLang="zh-CN" sz="1400" dirty="0">
                <a:latin typeface="Lucida Console" panose="020B0609040504020204" pitchFamily="49" charset="0"/>
              </a:rPr>
              <a:t>            </a:t>
            </a:r>
            <a:r>
              <a:rPr lang="en-US" altLang="zh-CN" sz="1400" dirty="0" err="1">
                <a:latin typeface="Lucida Console" panose="020B0609040504020204" pitchFamily="49" charset="0"/>
              </a:rPr>
              <a:t>topologyName</a:t>
            </a:r>
            <a:r>
              <a:rPr lang="en-US" altLang="zh-CN" sz="1400" dirty="0">
                <a:latin typeface="Lucida Console" panose="020B0609040504020204" pitchFamily="49" charset="0"/>
              </a:rPr>
              <a:t> = </a:t>
            </a:r>
            <a:r>
              <a:rPr lang="en-US" altLang="zh-CN" sz="1400" dirty="0" err="1">
                <a:latin typeface="Lucida Console" panose="020B0609040504020204" pitchFamily="49" charset="0"/>
              </a:rPr>
              <a:t>args</a:t>
            </a:r>
            <a:r>
              <a:rPr lang="en-US" altLang="zh-CN" sz="1400" dirty="0">
                <a:latin typeface="Lucida Console" panose="020B0609040504020204" pitchFamily="49" charset="0"/>
              </a:rPr>
              <a:t>[</a:t>
            </a:r>
            <a:r>
              <a:rPr lang="en-US" altLang="zh-CN" sz="1400" dirty="0">
                <a:solidFill>
                  <a:srgbClr val="6897BB"/>
                </a:solidFill>
                <a:latin typeface="Lucida Console" panose="020B0609040504020204" pitchFamily="49" charset="0"/>
              </a:rPr>
              <a:t>0</a:t>
            </a:r>
            <a:r>
              <a:rPr lang="en-US" altLang="zh-CN" sz="1400" dirty="0">
                <a:latin typeface="Lucida Console" panose="020B0609040504020204" pitchFamily="49" charset="0"/>
              </a:rPr>
              <a:t>]</a:t>
            </a:r>
            <a:r>
              <a:rPr lang="en-US" altLang="zh-CN" sz="1400" dirty="0">
                <a:solidFill>
                  <a:srgbClr val="CC7832"/>
                </a:solidFill>
                <a:latin typeface="Lucida Console" panose="020B0609040504020204" pitchFamily="49" charset="0"/>
              </a:rPr>
              <a:t>;</a:t>
            </a:r>
            <a:br>
              <a:rPr lang="en-US" altLang="zh-CN" sz="1400" dirty="0">
                <a:solidFill>
                  <a:srgbClr val="CC7832"/>
                </a:solidFill>
                <a:latin typeface="Lucida Console" panose="020B0609040504020204" pitchFamily="49" charset="0"/>
              </a:rPr>
            </a:br>
            <a:r>
              <a:rPr lang="en-US" altLang="zh-CN" sz="1400" dirty="0">
                <a:solidFill>
                  <a:srgbClr val="CC7832"/>
                </a:solidFill>
                <a:latin typeface="Lucida Console" panose="020B0609040504020204" pitchFamily="49" charset="0"/>
              </a:rPr>
              <a:t>        </a:t>
            </a:r>
            <a:r>
              <a:rPr lang="en-US" altLang="zh-CN" sz="1400" dirty="0">
                <a:latin typeface="Lucida Console" panose="020B0609040504020204" pitchFamily="49" charset="0"/>
              </a:rPr>
              <a:t>}</a:t>
            </a:r>
            <a:br>
              <a:rPr lang="en-US" altLang="zh-CN" sz="1400" dirty="0">
                <a:latin typeface="Lucida Console" panose="020B0609040504020204" pitchFamily="49" charset="0"/>
              </a:rPr>
            </a:br>
            <a:br>
              <a:rPr lang="en-US" altLang="zh-CN" sz="1400" dirty="0">
                <a:latin typeface="Lucida Console" panose="020B0609040504020204" pitchFamily="49" charset="0"/>
              </a:rPr>
            </a:br>
            <a:r>
              <a:rPr lang="en-US" altLang="zh-CN" sz="1400" dirty="0">
                <a:latin typeface="Lucida Console" panose="020B0609040504020204" pitchFamily="49" charset="0"/>
              </a:rPr>
              <a:t>        </a:t>
            </a:r>
            <a:r>
              <a:rPr lang="en-US" altLang="zh-CN" sz="1400" dirty="0">
                <a:solidFill>
                  <a:srgbClr val="CC7832"/>
                </a:solidFill>
                <a:latin typeface="Lucida Console" panose="020B0609040504020204" pitchFamily="49" charset="0"/>
              </a:rPr>
              <a:t>return </a:t>
            </a:r>
            <a:r>
              <a:rPr lang="en-US" altLang="zh-CN" sz="1400" dirty="0">
                <a:latin typeface="Lucida Console" panose="020B0609040504020204" pitchFamily="49" charset="0"/>
              </a:rPr>
              <a:t>submit(</a:t>
            </a:r>
            <a:r>
              <a:rPr lang="en-US" altLang="zh-CN" sz="1400" dirty="0" err="1">
                <a:latin typeface="Lucida Console" panose="020B0609040504020204" pitchFamily="49" charset="0"/>
              </a:rPr>
              <a:t>topologyName</a:t>
            </a:r>
            <a:r>
              <a:rPr lang="en-US" altLang="zh-CN" sz="1400" dirty="0">
                <a:solidFill>
                  <a:srgbClr val="CC7832"/>
                </a:solidFill>
                <a:latin typeface="Lucida Console" panose="020B0609040504020204" pitchFamily="49" charset="0"/>
              </a:rPr>
              <a:t>, </a:t>
            </a:r>
            <a:r>
              <a:rPr lang="en-US" altLang="zh-CN" sz="1400" dirty="0">
                <a:solidFill>
                  <a:srgbClr val="9876AA"/>
                </a:solidFill>
                <a:latin typeface="Lucida Console" panose="020B0609040504020204" pitchFamily="49" charset="0"/>
              </a:rPr>
              <a:t>conf</a:t>
            </a:r>
            <a:r>
              <a:rPr lang="en-US" altLang="zh-CN" sz="1400" dirty="0">
                <a:solidFill>
                  <a:srgbClr val="CC7832"/>
                </a:solidFill>
                <a:latin typeface="Lucida Console" panose="020B0609040504020204" pitchFamily="49" charset="0"/>
              </a:rPr>
              <a:t>, </a:t>
            </a:r>
            <a:r>
              <a:rPr lang="en-US" altLang="zh-CN" sz="1400" dirty="0">
                <a:latin typeface="Lucida Console" panose="020B0609040504020204" pitchFamily="49" charset="0"/>
              </a:rPr>
              <a:t>builder)</a:t>
            </a:r>
            <a:r>
              <a:rPr lang="en-US" altLang="zh-CN" sz="1400" dirty="0">
                <a:solidFill>
                  <a:srgbClr val="CC7832"/>
                </a:solidFill>
                <a:latin typeface="Lucida Console" panose="020B0609040504020204" pitchFamily="49" charset="0"/>
              </a:rPr>
              <a:t>;</a:t>
            </a:r>
            <a:br>
              <a:rPr lang="en-US" altLang="zh-CN" sz="1400" dirty="0">
                <a:solidFill>
                  <a:srgbClr val="CC7832"/>
                </a:solidFill>
                <a:latin typeface="Lucida Console" panose="020B0609040504020204" pitchFamily="49" charset="0"/>
              </a:rPr>
            </a:br>
            <a:r>
              <a:rPr lang="en-US" altLang="zh-CN" sz="1400" dirty="0">
                <a:solidFill>
                  <a:srgbClr val="CC7832"/>
                </a:solidFill>
                <a:latin typeface="Lucida Console" panose="020B0609040504020204" pitchFamily="49" charset="0"/>
              </a:rPr>
              <a:t>    </a:t>
            </a:r>
            <a:r>
              <a:rPr lang="en-US" altLang="zh-CN" sz="1400" dirty="0">
                <a:latin typeface="Lucida Console" panose="020B0609040504020204" pitchFamily="49" charset="0"/>
              </a:rPr>
              <a:t>}</a:t>
            </a:r>
            <a:br>
              <a:rPr lang="en-US" altLang="zh-CN" sz="1400" dirty="0">
                <a:latin typeface="Lucida Console" panose="020B0609040504020204" pitchFamily="49" charset="0"/>
              </a:rPr>
            </a:br>
            <a:br>
              <a:rPr lang="en-US" altLang="zh-CN" sz="1400" dirty="0">
                <a:latin typeface="Lucida Console" panose="020B0609040504020204" pitchFamily="49" charset="0"/>
              </a:rPr>
            </a:br>
            <a:r>
              <a:rPr lang="en-US" altLang="zh-CN" sz="1400" dirty="0">
                <a:latin typeface="Lucida Console" panose="020B0609040504020204" pitchFamily="49" charset="0"/>
              </a:rPr>
              <a:t>    </a:t>
            </a:r>
            <a:r>
              <a:rPr lang="en-US" altLang="zh-CN" sz="1400" dirty="0">
                <a:solidFill>
                  <a:srgbClr val="CC7832"/>
                </a:solidFill>
                <a:latin typeface="Lucida Console" panose="020B0609040504020204" pitchFamily="49" charset="0"/>
              </a:rPr>
              <a:t>public static class </a:t>
            </a:r>
            <a:r>
              <a:rPr lang="en-US" altLang="zh-CN" sz="1400" dirty="0" err="1">
                <a:latin typeface="Lucida Console" panose="020B0609040504020204" pitchFamily="49" charset="0"/>
              </a:rPr>
              <a:t>ExclamationBolt</a:t>
            </a:r>
            <a:r>
              <a:rPr lang="en-US" altLang="zh-CN" sz="1400" dirty="0">
                <a:latin typeface="Lucida Console" panose="020B0609040504020204" pitchFamily="49" charset="0"/>
              </a:rPr>
              <a:t> </a:t>
            </a:r>
            <a:r>
              <a:rPr lang="en-US" altLang="zh-CN" sz="1400" dirty="0">
                <a:solidFill>
                  <a:srgbClr val="CC7832"/>
                </a:solidFill>
                <a:latin typeface="Lucida Console" panose="020B0609040504020204" pitchFamily="49" charset="0"/>
              </a:rPr>
              <a:t>extends </a:t>
            </a:r>
            <a:r>
              <a:rPr lang="en-US" altLang="zh-CN" sz="1400" dirty="0" err="1">
                <a:latin typeface="Lucida Console" panose="020B0609040504020204" pitchFamily="49" charset="0"/>
              </a:rPr>
              <a:t>BaseRichBolt</a:t>
            </a:r>
            <a:r>
              <a:rPr lang="en-US" altLang="zh-CN" sz="1400" dirty="0">
                <a:latin typeface="Lucida Console" panose="020B0609040504020204" pitchFamily="49" charset="0"/>
              </a:rPr>
              <a:t> {</a:t>
            </a:r>
            <a:br>
              <a:rPr lang="en-US" altLang="zh-CN" sz="1400" dirty="0">
                <a:latin typeface="Lucida Console" panose="020B0609040504020204" pitchFamily="49" charset="0"/>
              </a:rPr>
            </a:br>
            <a:r>
              <a:rPr lang="en-US" altLang="zh-CN" sz="1400" dirty="0">
                <a:latin typeface="Lucida Console" panose="020B0609040504020204" pitchFamily="49" charset="0"/>
              </a:rPr>
              <a:t>        </a:t>
            </a:r>
            <a:r>
              <a:rPr lang="en-US" altLang="zh-CN" sz="1400" dirty="0" err="1">
                <a:latin typeface="Lucida Console" panose="020B0609040504020204" pitchFamily="49" charset="0"/>
              </a:rPr>
              <a:t>OutputCollector</a:t>
            </a:r>
            <a:r>
              <a:rPr lang="en-US" altLang="zh-CN" sz="1400" dirty="0">
                <a:latin typeface="Lucida Console" panose="020B0609040504020204" pitchFamily="49" charset="0"/>
              </a:rPr>
              <a:t> </a:t>
            </a:r>
            <a:r>
              <a:rPr lang="en-US" altLang="zh-CN" sz="1400" dirty="0">
                <a:solidFill>
                  <a:srgbClr val="9876AA"/>
                </a:solidFill>
                <a:latin typeface="Lucida Console" panose="020B0609040504020204" pitchFamily="49" charset="0"/>
              </a:rPr>
              <a:t>collector</a:t>
            </a:r>
            <a:r>
              <a:rPr lang="en-US" altLang="zh-CN" sz="1400" dirty="0">
                <a:solidFill>
                  <a:srgbClr val="CC7832"/>
                </a:solidFill>
                <a:latin typeface="Lucida Console" panose="020B0609040504020204" pitchFamily="49" charset="0"/>
              </a:rPr>
              <a:t>;</a:t>
            </a:r>
            <a:br>
              <a:rPr lang="en-US" altLang="zh-CN" sz="1400" dirty="0">
                <a:solidFill>
                  <a:srgbClr val="CC7832"/>
                </a:solidFill>
                <a:latin typeface="Lucida Console" panose="020B0609040504020204" pitchFamily="49" charset="0"/>
              </a:rPr>
            </a:br>
            <a:br>
              <a:rPr lang="en-US" altLang="zh-CN" sz="1400" dirty="0">
                <a:solidFill>
                  <a:srgbClr val="CC7832"/>
                </a:solidFill>
                <a:latin typeface="Lucida Console" panose="020B0609040504020204" pitchFamily="49" charset="0"/>
              </a:rPr>
            </a:br>
            <a:r>
              <a:rPr lang="en-US" altLang="zh-CN" sz="1400" dirty="0">
                <a:solidFill>
                  <a:srgbClr val="CC7832"/>
                </a:solidFill>
                <a:latin typeface="Lucida Console" panose="020B0609040504020204" pitchFamily="49" charset="0"/>
              </a:rPr>
              <a:t>        </a:t>
            </a:r>
            <a:r>
              <a:rPr lang="en-US" altLang="zh-CN" sz="1400" dirty="0">
                <a:solidFill>
                  <a:srgbClr val="BBB529"/>
                </a:solidFill>
                <a:latin typeface="Lucida Console" panose="020B0609040504020204" pitchFamily="49" charset="0"/>
              </a:rPr>
              <a:t>@Override</a:t>
            </a:r>
            <a:br>
              <a:rPr lang="en-US" altLang="zh-CN" sz="1400" dirty="0">
                <a:solidFill>
                  <a:srgbClr val="BBB529"/>
                </a:solidFill>
                <a:latin typeface="Lucida Console" panose="020B0609040504020204" pitchFamily="49" charset="0"/>
              </a:rPr>
            </a:br>
            <a:r>
              <a:rPr lang="en-US" altLang="zh-CN" sz="1400" dirty="0">
                <a:solidFill>
                  <a:srgbClr val="BBB529"/>
                </a:solidFill>
                <a:latin typeface="Lucida Console" panose="020B0609040504020204" pitchFamily="49" charset="0"/>
              </a:rPr>
              <a:t>        </a:t>
            </a:r>
            <a:r>
              <a:rPr lang="en-US" altLang="zh-CN" sz="1400" dirty="0">
                <a:solidFill>
                  <a:srgbClr val="CC7832"/>
                </a:solidFill>
                <a:latin typeface="Lucida Console" panose="020B0609040504020204" pitchFamily="49" charset="0"/>
              </a:rPr>
              <a:t>public void </a:t>
            </a:r>
            <a:r>
              <a:rPr lang="en-US" altLang="zh-CN" sz="1400" dirty="0">
                <a:solidFill>
                  <a:srgbClr val="FFC66D"/>
                </a:solidFill>
                <a:latin typeface="Lucida Console" panose="020B0609040504020204" pitchFamily="49" charset="0"/>
              </a:rPr>
              <a:t>prepare</a:t>
            </a:r>
            <a:r>
              <a:rPr lang="en-US" altLang="zh-CN" sz="1400" dirty="0">
                <a:latin typeface="Lucida Console" panose="020B0609040504020204" pitchFamily="49" charset="0"/>
              </a:rPr>
              <a:t>(Map&lt;String</a:t>
            </a:r>
            <a:r>
              <a:rPr lang="en-US" altLang="zh-CN" sz="1400" dirty="0">
                <a:solidFill>
                  <a:srgbClr val="CC7832"/>
                </a:solidFill>
                <a:latin typeface="Lucida Console" panose="020B0609040504020204" pitchFamily="49" charset="0"/>
              </a:rPr>
              <a:t>, </a:t>
            </a:r>
            <a:r>
              <a:rPr lang="en-US" altLang="zh-CN" sz="1400" dirty="0">
                <a:latin typeface="Lucida Console" panose="020B0609040504020204" pitchFamily="49" charset="0"/>
              </a:rPr>
              <a:t>Object&gt; conf</a:t>
            </a:r>
            <a:r>
              <a:rPr lang="en-US" altLang="zh-CN" sz="1400" dirty="0">
                <a:solidFill>
                  <a:srgbClr val="CC7832"/>
                </a:solidFill>
                <a:latin typeface="Lucida Console" panose="020B0609040504020204" pitchFamily="49" charset="0"/>
              </a:rPr>
              <a:t>, </a:t>
            </a:r>
            <a:r>
              <a:rPr lang="en-US" altLang="zh-CN" sz="1400" dirty="0" err="1">
                <a:latin typeface="Lucida Console" panose="020B0609040504020204" pitchFamily="49" charset="0"/>
              </a:rPr>
              <a:t>TopologyContext</a:t>
            </a:r>
            <a:r>
              <a:rPr lang="en-US" altLang="zh-CN" sz="1400" dirty="0">
                <a:latin typeface="Lucida Console" panose="020B0609040504020204" pitchFamily="49" charset="0"/>
              </a:rPr>
              <a:t> context</a:t>
            </a:r>
            <a:r>
              <a:rPr lang="en-US" altLang="zh-CN" sz="1400" dirty="0">
                <a:solidFill>
                  <a:srgbClr val="CC7832"/>
                </a:solidFill>
                <a:latin typeface="Lucida Console" panose="020B0609040504020204" pitchFamily="49" charset="0"/>
              </a:rPr>
              <a:t>, </a:t>
            </a:r>
          </a:p>
          <a:p>
            <a:r>
              <a:rPr lang="en-US" altLang="zh-CN" sz="1400" dirty="0">
                <a:solidFill>
                  <a:srgbClr val="CC7832"/>
                </a:solidFill>
                <a:latin typeface="Lucida Console" panose="020B0609040504020204" pitchFamily="49" charset="0"/>
              </a:rPr>
              <a:t>            </a:t>
            </a:r>
            <a:r>
              <a:rPr lang="en-US" altLang="zh-CN" sz="1400" dirty="0" err="1">
                <a:latin typeface="Lucida Console" panose="020B0609040504020204" pitchFamily="49" charset="0"/>
              </a:rPr>
              <a:t>OutputCollector</a:t>
            </a:r>
            <a:r>
              <a:rPr lang="en-US" altLang="zh-CN" sz="1400" dirty="0">
                <a:latin typeface="Lucida Console" panose="020B0609040504020204" pitchFamily="49" charset="0"/>
              </a:rPr>
              <a:t> collector) {</a:t>
            </a:r>
            <a:br>
              <a:rPr lang="en-US" altLang="zh-CN" sz="1400" dirty="0">
                <a:latin typeface="Lucida Console" panose="020B0609040504020204" pitchFamily="49" charset="0"/>
              </a:rPr>
            </a:br>
            <a:r>
              <a:rPr lang="en-US" altLang="zh-CN" sz="1400" dirty="0">
                <a:latin typeface="Lucida Console" panose="020B0609040504020204" pitchFamily="49" charset="0"/>
              </a:rPr>
              <a:t>            </a:t>
            </a:r>
            <a:r>
              <a:rPr lang="en-US" altLang="zh-CN" sz="1400" dirty="0" err="1">
                <a:solidFill>
                  <a:srgbClr val="CC7832"/>
                </a:solidFill>
                <a:latin typeface="Lucida Console" panose="020B0609040504020204" pitchFamily="49" charset="0"/>
              </a:rPr>
              <a:t>this</a:t>
            </a:r>
            <a:r>
              <a:rPr lang="en-US" altLang="zh-CN" sz="1400" dirty="0" err="1">
                <a:latin typeface="Lucida Console" panose="020B0609040504020204" pitchFamily="49" charset="0"/>
              </a:rPr>
              <a:t>.</a:t>
            </a:r>
            <a:r>
              <a:rPr lang="en-US" altLang="zh-CN" sz="1400" dirty="0" err="1">
                <a:solidFill>
                  <a:srgbClr val="9876AA"/>
                </a:solidFill>
                <a:latin typeface="Lucida Console" panose="020B0609040504020204" pitchFamily="49" charset="0"/>
              </a:rPr>
              <a:t>collector</a:t>
            </a:r>
            <a:r>
              <a:rPr lang="en-US" altLang="zh-CN" sz="1400" dirty="0">
                <a:solidFill>
                  <a:srgbClr val="9876AA"/>
                </a:solidFill>
                <a:latin typeface="Lucida Console" panose="020B0609040504020204" pitchFamily="49" charset="0"/>
              </a:rPr>
              <a:t> </a:t>
            </a:r>
            <a:r>
              <a:rPr lang="en-US" altLang="zh-CN" sz="1400" dirty="0">
                <a:latin typeface="Lucida Console" panose="020B0609040504020204" pitchFamily="49" charset="0"/>
              </a:rPr>
              <a:t>= collector</a:t>
            </a:r>
            <a:r>
              <a:rPr lang="en-US" altLang="zh-CN" sz="1400" dirty="0">
                <a:solidFill>
                  <a:srgbClr val="CC7832"/>
                </a:solidFill>
                <a:latin typeface="Lucida Console" panose="020B0609040504020204" pitchFamily="49" charset="0"/>
              </a:rPr>
              <a:t>;</a:t>
            </a:r>
            <a:br>
              <a:rPr lang="en-US" altLang="zh-CN" sz="1400" dirty="0">
                <a:solidFill>
                  <a:srgbClr val="CC7832"/>
                </a:solidFill>
                <a:latin typeface="Lucida Console" panose="020B0609040504020204" pitchFamily="49" charset="0"/>
              </a:rPr>
            </a:br>
            <a:r>
              <a:rPr lang="en-US" altLang="zh-CN" sz="1400" dirty="0">
                <a:solidFill>
                  <a:srgbClr val="CC7832"/>
                </a:solidFill>
                <a:latin typeface="Lucida Console" panose="020B0609040504020204" pitchFamily="49" charset="0"/>
              </a:rPr>
              <a:t>        </a:t>
            </a:r>
            <a:r>
              <a:rPr lang="en-US" altLang="zh-CN" sz="1400" dirty="0">
                <a:latin typeface="Lucida Console" panose="020B0609040504020204" pitchFamily="49" charset="0"/>
              </a:rPr>
              <a:t>}</a:t>
            </a:r>
            <a:br>
              <a:rPr lang="en-US" altLang="zh-CN" sz="1400" dirty="0">
                <a:latin typeface="Lucida Console" panose="020B0609040504020204" pitchFamily="49" charset="0"/>
              </a:rPr>
            </a:br>
            <a:endParaRPr lang="zh-CN" altLang="en-US" sz="1400" dirty="0">
              <a:latin typeface="Lucida Console" panose="020B0609040504020204" pitchFamily="49" charset="0"/>
            </a:endParaRPr>
          </a:p>
        </p:txBody>
      </p:sp>
    </p:spTree>
    <p:extLst>
      <p:ext uri="{BB962C8B-B14F-4D97-AF65-F5344CB8AC3E}">
        <p14:creationId xmlns:p14="http://schemas.microsoft.com/office/powerpoint/2010/main" val="4021022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AEC26-FE2D-1A43-9347-6E84CCC10CFA}"/>
              </a:ext>
            </a:extLst>
          </p:cNvPr>
          <p:cNvSpPr>
            <a:spLocks noGrp="1"/>
          </p:cNvSpPr>
          <p:nvPr>
            <p:ph type="title"/>
          </p:nvPr>
        </p:nvSpPr>
        <p:spPr/>
        <p:txBody>
          <a:bodyPr/>
          <a:lstStyle/>
          <a:p>
            <a:r>
              <a:rPr lang="en-US" altLang="zh-CN" dirty="0"/>
              <a:t>Apache</a:t>
            </a:r>
            <a:r>
              <a:rPr lang="zh-CN" altLang="en-US" dirty="0"/>
              <a:t> </a:t>
            </a:r>
            <a:r>
              <a:rPr lang="en-US" altLang="zh-CN" dirty="0"/>
              <a:t>Storm</a:t>
            </a:r>
            <a:r>
              <a:rPr lang="zh-CN" altLang="en-US" dirty="0"/>
              <a:t> </a:t>
            </a:r>
            <a:r>
              <a:rPr lang="en-US" altLang="zh-CN" dirty="0"/>
              <a:t>Starter</a:t>
            </a:r>
            <a:r>
              <a:rPr lang="zh-CN" altLang="en-US" dirty="0"/>
              <a:t> </a:t>
            </a:r>
            <a:r>
              <a:rPr lang="en-US" altLang="zh-CN" dirty="0"/>
              <a:t>Examples</a:t>
            </a:r>
            <a:endParaRPr kumimoji="1" lang="zh-CN" altLang="en-US" dirty="0"/>
          </a:p>
        </p:txBody>
      </p:sp>
      <p:sp>
        <p:nvSpPr>
          <p:cNvPr id="4" name="灯片编号占位符 3">
            <a:extLst>
              <a:ext uri="{FF2B5EF4-FFF2-40B4-BE49-F238E27FC236}">
                <a16:creationId xmlns:a16="http://schemas.microsoft.com/office/drawing/2014/main" id="{DC46C980-D58E-604C-8BAC-0793687F2370}"/>
              </a:ext>
            </a:extLst>
          </p:cNvPr>
          <p:cNvSpPr>
            <a:spLocks noGrp="1"/>
          </p:cNvSpPr>
          <p:nvPr>
            <p:ph type="sldNum" sz="quarter" idx="12"/>
          </p:nvPr>
        </p:nvSpPr>
        <p:spPr/>
        <p:txBody>
          <a:bodyPr/>
          <a:lstStyle/>
          <a:p>
            <a:fld id="{CB818ED7-1FAF-4BEC-A906-EB6564C334EB}" type="slidenum">
              <a:rPr lang="zh-CN" altLang="en-US" smtClean="0"/>
              <a:pPr/>
              <a:t>26</a:t>
            </a:fld>
            <a:endParaRPr lang="zh-CN" altLang="en-US" dirty="0"/>
          </a:p>
        </p:txBody>
      </p:sp>
      <p:sp>
        <p:nvSpPr>
          <p:cNvPr id="5" name="矩形 4">
            <a:extLst>
              <a:ext uri="{FF2B5EF4-FFF2-40B4-BE49-F238E27FC236}">
                <a16:creationId xmlns:a16="http://schemas.microsoft.com/office/drawing/2014/main" id="{CA7215F2-4FF4-CA43-8277-5BE41F0274E1}"/>
              </a:ext>
            </a:extLst>
          </p:cNvPr>
          <p:cNvSpPr/>
          <p:nvPr/>
        </p:nvSpPr>
        <p:spPr>
          <a:xfrm>
            <a:off x="251520" y="735546"/>
            <a:ext cx="8496944" cy="3416320"/>
          </a:xfrm>
          <a:prstGeom prst="rect">
            <a:avLst/>
          </a:prstGeom>
        </p:spPr>
        <p:txBody>
          <a:bodyPr wrap="square">
            <a:spAutoFit/>
          </a:bodyPr>
          <a:lstStyle/>
          <a:p>
            <a:br>
              <a:rPr lang="en-US" altLang="zh-CN" sz="1350" dirty="0">
                <a:latin typeface="Lucida Console" panose="020B0609040504020204" pitchFamily="49" charset="0"/>
              </a:rPr>
            </a:br>
            <a:br>
              <a:rPr lang="en-US" altLang="zh-CN" sz="1350" dirty="0">
                <a:latin typeface="Lucida Console" panose="020B0609040504020204" pitchFamily="49" charset="0"/>
              </a:rPr>
            </a:br>
            <a:r>
              <a:rPr lang="en-US" altLang="zh-CN" sz="1350" dirty="0">
                <a:latin typeface="Lucida Console" panose="020B0609040504020204" pitchFamily="49" charset="0"/>
              </a:rPr>
              <a:t>        </a:t>
            </a:r>
            <a:r>
              <a:rPr lang="en-US" altLang="zh-CN" sz="1350" dirty="0">
                <a:solidFill>
                  <a:srgbClr val="BBB529"/>
                </a:solidFill>
                <a:latin typeface="Lucida Console" panose="020B0609040504020204" pitchFamily="49" charset="0"/>
              </a:rPr>
              <a:t>@Override</a:t>
            </a:r>
            <a:br>
              <a:rPr lang="en-US" altLang="zh-CN" sz="1350" dirty="0">
                <a:solidFill>
                  <a:srgbClr val="BBB529"/>
                </a:solidFill>
                <a:latin typeface="Lucida Console" panose="020B0609040504020204" pitchFamily="49" charset="0"/>
              </a:rPr>
            </a:br>
            <a:r>
              <a:rPr lang="en-US" altLang="zh-CN" sz="1350" dirty="0">
                <a:solidFill>
                  <a:srgbClr val="BBB529"/>
                </a:solidFill>
                <a:latin typeface="Lucida Console" panose="020B0609040504020204" pitchFamily="49" charset="0"/>
              </a:rPr>
              <a:t>        </a:t>
            </a:r>
            <a:r>
              <a:rPr lang="en-US" altLang="zh-CN" sz="1350" dirty="0">
                <a:solidFill>
                  <a:srgbClr val="CC7832"/>
                </a:solidFill>
                <a:latin typeface="Lucida Console" panose="020B0609040504020204" pitchFamily="49" charset="0"/>
              </a:rPr>
              <a:t>public void </a:t>
            </a:r>
            <a:r>
              <a:rPr lang="en-US" altLang="zh-CN" sz="1350" dirty="0">
                <a:solidFill>
                  <a:srgbClr val="FFC66D"/>
                </a:solidFill>
                <a:latin typeface="Lucida Console" panose="020B0609040504020204" pitchFamily="49" charset="0"/>
              </a:rPr>
              <a:t>execute</a:t>
            </a:r>
            <a:r>
              <a:rPr lang="en-US" altLang="zh-CN" sz="1350" dirty="0">
                <a:latin typeface="Lucida Console" panose="020B0609040504020204" pitchFamily="49" charset="0"/>
              </a:rPr>
              <a:t>(Tuple tuple) {</a:t>
            </a:r>
            <a:br>
              <a:rPr lang="en-US" altLang="zh-CN" sz="1350" dirty="0">
                <a:latin typeface="Lucida Console" panose="020B0609040504020204" pitchFamily="49" charset="0"/>
              </a:rPr>
            </a:br>
            <a:r>
              <a:rPr lang="en-US" altLang="zh-CN" sz="1350" dirty="0">
                <a:latin typeface="Lucida Console" panose="020B0609040504020204" pitchFamily="49" charset="0"/>
              </a:rPr>
              <a:t>            </a:t>
            </a:r>
            <a:r>
              <a:rPr lang="en-US" altLang="zh-CN" sz="1350" dirty="0" err="1">
                <a:solidFill>
                  <a:srgbClr val="9876AA"/>
                </a:solidFill>
                <a:latin typeface="Lucida Console" panose="020B0609040504020204" pitchFamily="49" charset="0"/>
              </a:rPr>
              <a:t>collector</a:t>
            </a:r>
            <a:r>
              <a:rPr lang="en-US" altLang="zh-CN" sz="1350" dirty="0" err="1">
                <a:latin typeface="Lucida Console" panose="020B0609040504020204" pitchFamily="49" charset="0"/>
              </a:rPr>
              <a:t>.emit</a:t>
            </a:r>
            <a:r>
              <a:rPr lang="en-US" altLang="zh-CN" sz="1350" dirty="0">
                <a:latin typeface="Lucida Console" panose="020B0609040504020204" pitchFamily="49" charset="0"/>
              </a:rPr>
              <a:t>(tuple</a:t>
            </a:r>
            <a:r>
              <a:rPr lang="en-US" altLang="zh-CN" sz="1350" dirty="0">
                <a:solidFill>
                  <a:srgbClr val="CC7832"/>
                </a:solidFill>
                <a:latin typeface="Lucida Console" panose="020B0609040504020204" pitchFamily="49" charset="0"/>
              </a:rPr>
              <a:t>, new </a:t>
            </a:r>
            <a:r>
              <a:rPr lang="en-US" altLang="zh-CN" sz="1350" dirty="0">
                <a:latin typeface="Lucida Console" panose="020B0609040504020204" pitchFamily="49" charset="0"/>
              </a:rPr>
              <a:t>Values(</a:t>
            </a:r>
            <a:r>
              <a:rPr lang="en-US" altLang="zh-CN" sz="1350" dirty="0" err="1">
                <a:latin typeface="Lucida Console" panose="020B0609040504020204" pitchFamily="49" charset="0"/>
              </a:rPr>
              <a:t>tuple.getString</a:t>
            </a:r>
            <a:r>
              <a:rPr lang="en-US" altLang="zh-CN" sz="1350" dirty="0">
                <a:latin typeface="Lucida Console" panose="020B0609040504020204" pitchFamily="49" charset="0"/>
              </a:rPr>
              <a:t>(</a:t>
            </a:r>
            <a:r>
              <a:rPr lang="en-US" altLang="zh-CN" sz="1350" dirty="0">
                <a:solidFill>
                  <a:srgbClr val="6897BB"/>
                </a:solidFill>
                <a:latin typeface="Lucida Console" panose="020B0609040504020204" pitchFamily="49" charset="0"/>
              </a:rPr>
              <a:t>0</a:t>
            </a:r>
            <a:r>
              <a:rPr lang="en-US" altLang="zh-CN" sz="1350" dirty="0">
                <a:latin typeface="Lucida Console" panose="020B0609040504020204" pitchFamily="49" charset="0"/>
              </a:rPr>
              <a:t>) + </a:t>
            </a:r>
            <a:r>
              <a:rPr lang="en-US" altLang="zh-CN" sz="1350" dirty="0">
                <a:solidFill>
                  <a:srgbClr val="6A8759"/>
                </a:solidFill>
                <a:latin typeface="Lucida Console" panose="020B0609040504020204" pitchFamily="49" charset="0"/>
              </a:rPr>
              <a:t>"!!!"</a:t>
            </a:r>
            <a:r>
              <a:rPr lang="en-US" altLang="zh-CN" sz="1350" dirty="0">
                <a:latin typeface="Lucida Console" panose="020B0609040504020204" pitchFamily="49" charset="0"/>
              </a:rPr>
              <a:t>))</a:t>
            </a:r>
            <a:r>
              <a:rPr lang="en-US" altLang="zh-CN" sz="1350" dirty="0">
                <a:solidFill>
                  <a:srgbClr val="CC7832"/>
                </a:solidFill>
                <a:latin typeface="Lucida Console" panose="020B0609040504020204" pitchFamily="49" charset="0"/>
              </a:rPr>
              <a:t>;</a:t>
            </a:r>
            <a:br>
              <a:rPr lang="en-US" altLang="zh-CN" sz="1350" dirty="0">
                <a:solidFill>
                  <a:srgbClr val="CC7832"/>
                </a:solidFill>
                <a:latin typeface="Lucida Console" panose="020B0609040504020204" pitchFamily="49" charset="0"/>
              </a:rPr>
            </a:br>
            <a:r>
              <a:rPr lang="en-US" altLang="zh-CN" sz="1350" dirty="0">
                <a:solidFill>
                  <a:srgbClr val="CC7832"/>
                </a:solidFill>
                <a:latin typeface="Lucida Console" panose="020B0609040504020204" pitchFamily="49" charset="0"/>
              </a:rPr>
              <a:t>            </a:t>
            </a:r>
            <a:r>
              <a:rPr lang="en-US" altLang="zh-CN" sz="1350" dirty="0" err="1">
                <a:solidFill>
                  <a:srgbClr val="9876AA"/>
                </a:solidFill>
                <a:latin typeface="Lucida Console" panose="020B0609040504020204" pitchFamily="49" charset="0"/>
              </a:rPr>
              <a:t>collector</a:t>
            </a:r>
            <a:r>
              <a:rPr lang="en-US" altLang="zh-CN" sz="1350" dirty="0" err="1">
                <a:latin typeface="Lucida Console" panose="020B0609040504020204" pitchFamily="49" charset="0"/>
              </a:rPr>
              <a:t>.ack</a:t>
            </a:r>
            <a:r>
              <a:rPr lang="en-US" altLang="zh-CN" sz="1350" dirty="0">
                <a:latin typeface="Lucida Console" panose="020B0609040504020204" pitchFamily="49" charset="0"/>
              </a:rPr>
              <a:t>(tuple)</a:t>
            </a:r>
            <a:r>
              <a:rPr lang="en-US" altLang="zh-CN" sz="1350" dirty="0">
                <a:solidFill>
                  <a:srgbClr val="CC7832"/>
                </a:solidFill>
                <a:latin typeface="Lucida Console" panose="020B0609040504020204" pitchFamily="49" charset="0"/>
              </a:rPr>
              <a:t>;</a:t>
            </a:r>
            <a:br>
              <a:rPr lang="en-US" altLang="zh-CN" sz="1350" dirty="0">
                <a:solidFill>
                  <a:srgbClr val="CC7832"/>
                </a:solidFill>
                <a:latin typeface="Lucida Console" panose="020B0609040504020204" pitchFamily="49" charset="0"/>
              </a:rPr>
            </a:br>
            <a:r>
              <a:rPr lang="en-US" altLang="zh-CN" sz="1350" dirty="0">
                <a:solidFill>
                  <a:srgbClr val="CC7832"/>
                </a:solidFill>
                <a:latin typeface="Lucida Console" panose="020B0609040504020204" pitchFamily="49" charset="0"/>
              </a:rPr>
              <a:t>        </a:t>
            </a:r>
            <a:r>
              <a:rPr lang="en-US" altLang="zh-CN" sz="1350" dirty="0">
                <a:latin typeface="Lucida Console" panose="020B0609040504020204" pitchFamily="49" charset="0"/>
              </a:rPr>
              <a:t>}</a:t>
            </a:r>
            <a:br>
              <a:rPr lang="en-US" altLang="zh-CN" sz="1350" dirty="0">
                <a:latin typeface="Lucida Console" panose="020B0609040504020204" pitchFamily="49" charset="0"/>
              </a:rPr>
            </a:br>
            <a:br>
              <a:rPr lang="en-US" altLang="zh-CN" sz="1350" dirty="0">
                <a:latin typeface="Lucida Console" panose="020B0609040504020204" pitchFamily="49" charset="0"/>
              </a:rPr>
            </a:br>
            <a:r>
              <a:rPr lang="en-US" altLang="zh-CN" sz="1350" dirty="0">
                <a:latin typeface="Lucida Console" panose="020B0609040504020204" pitchFamily="49" charset="0"/>
              </a:rPr>
              <a:t>        </a:t>
            </a:r>
            <a:r>
              <a:rPr lang="en-US" altLang="zh-CN" sz="1350" dirty="0">
                <a:solidFill>
                  <a:srgbClr val="BBB529"/>
                </a:solidFill>
                <a:latin typeface="Lucida Console" panose="020B0609040504020204" pitchFamily="49" charset="0"/>
              </a:rPr>
              <a:t>@Override</a:t>
            </a:r>
            <a:br>
              <a:rPr lang="en-US" altLang="zh-CN" sz="1350" dirty="0">
                <a:solidFill>
                  <a:srgbClr val="BBB529"/>
                </a:solidFill>
                <a:latin typeface="Lucida Console" panose="020B0609040504020204" pitchFamily="49" charset="0"/>
              </a:rPr>
            </a:br>
            <a:r>
              <a:rPr lang="en-US" altLang="zh-CN" sz="1350" dirty="0">
                <a:solidFill>
                  <a:srgbClr val="BBB529"/>
                </a:solidFill>
                <a:latin typeface="Lucida Console" panose="020B0609040504020204" pitchFamily="49" charset="0"/>
              </a:rPr>
              <a:t>        </a:t>
            </a:r>
            <a:r>
              <a:rPr lang="en-US" altLang="zh-CN" sz="1350" dirty="0">
                <a:solidFill>
                  <a:srgbClr val="CC7832"/>
                </a:solidFill>
                <a:latin typeface="Lucida Console" panose="020B0609040504020204" pitchFamily="49" charset="0"/>
              </a:rPr>
              <a:t>public void </a:t>
            </a:r>
            <a:r>
              <a:rPr lang="en-US" altLang="zh-CN" sz="1350" dirty="0" err="1">
                <a:solidFill>
                  <a:srgbClr val="FFC66D"/>
                </a:solidFill>
                <a:latin typeface="Lucida Console" panose="020B0609040504020204" pitchFamily="49" charset="0"/>
              </a:rPr>
              <a:t>declareOutputFields</a:t>
            </a:r>
            <a:r>
              <a:rPr lang="en-US" altLang="zh-CN" sz="1350" dirty="0">
                <a:latin typeface="Lucida Console" panose="020B0609040504020204" pitchFamily="49" charset="0"/>
              </a:rPr>
              <a:t>(</a:t>
            </a:r>
            <a:r>
              <a:rPr lang="en-US" altLang="zh-CN" sz="1350" dirty="0" err="1">
                <a:latin typeface="Lucida Console" panose="020B0609040504020204" pitchFamily="49" charset="0"/>
              </a:rPr>
              <a:t>OutputFieldsDeclarer</a:t>
            </a:r>
            <a:r>
              <a:rPr lang="en-US" altLang="zh-CN" sz="1350" dirty="0">
                <a:latin typeface="Lucida Console" panose="020B0609040504020204" pitchFamily="49" charset="0"/>
              </a:rPr>
              <a:t> declarer) {</a:t>
            </a:r>
            <a:br>
              <a:rPr lang="en-US" altLang="zh-CN" sz="1350" dirty="0">
                <a:latin typeface="Lucida Console" panose="020B0609040504020204" pitchFamily="49" charset="0"/>
              </a:rPr>
            </a:br>
            <a:r>
              <a:rPr lang="en-US" altLang="zh-CN" sz="1350" dirty="0">
                <a:latin typeface="Lucida Console" panose="020B0609040504020204" pitchFamily="49" charset="0"/>
              </a:rPr>
              <a:t>            </a:t>
            </a:r>
            <a:r>
              <a:rPr lang="en-US" altLang="zh-CN" sz="1350" dirty="0" err="1">
                <a:latin typeface="Lucida Console" panose="020B0609040504020204" pitchFamily="49" charset="0"/>
              </a:rPr>
              <a:t>declarer.declare</a:t>
            </a:r>
            <a:r>
              <a:rPr lang="en-US" altLang="zh-CN" sz="1350" dirty="0">
                <a:latin typeface="Lucida Console" panose="020B0609040504020204" pitchFamily="49" charset="0"/>
              </a:rPr>
              <a:t>(</a:t>
            </a:r>
            <a:r>
              <a:rPr lang="en-US" altLang="zh-CN" sz="1350" dirty="0">
                <a:solidFill>
                  <a:srgbClr val="CC7832"/>
                </a:solidFill>
                <a:latin typeface="Lucida Console" panose="020B0609040504020204" pitchFamily="49" charset="0"/>
              </a:rPr>
              <a:t>new </a:t>
            </a:r>
            <a:r>
              <a:rPr lang="en-US" altLang="zh-CN" sz="1350" dirty="0">
                <a:latin typeface="Lucida Console" panose="020B0609040504020204" pitchFamily="49" charset="0"/>
              </a:rPr>
              <a:t>Fields(</a:t>
            </a:r>
            <a:r>
              <a:rPr lang="en-US" altLang="zh-CN" sz="1350" dirty="0">
                <a:solidFill>
                  <a:srgbClr val="6A8759"/>
                </a:solidFill>
                <a:latin typeface="Lucida Console" panose="020B0609040504020204" pitchFamily="49" charset="0"/>
              </a:rPr>
              <a:t>"word"</a:t>
            </a:r>
            <a:r>
              <a:rPr lang="en-US" altLang="zh-CN" sz="1350" dirty="0">
                <a:latin typeface="Lucida Console" panose="020B0609040504020204" pitchFamily="49" charset="0"/>
              </a:rPr>
              <a:t>))</a:t>
            </a:r>
            <a:r>
              <a:rPr lang="en-US" altLang="zh-CN" sz="1350" dirty="0">
                <a:solidFill>
                  <a:srgbClr val="CC7832"/>
                </a:solidFill>
                <a:latin typeface="Lucida Console" panose="020B0609040504020204" pitchFamily="49" charset="0"/>
              </a:rPr>
              <a:t>;</a:t>
            </a:r>
            <a:br>
              <a:rPr lang="en-US" altLang="zh-CN" sz="1350" dirty="0">
                <a:solidFill>
                  <a:srgbClr val="CC7832"/>
                </a:solidFill>
                <a:latin typeface="Lucida Console" panose="020B0609040504020204" pitchFamily="49" charset="0"/>
              </a:rPr>
            </a:br>
            <a:r>
              <a:rPr lang="en-US" altLang="zh-CN" sz="1350" dirty="0">
                <a:solidFill>
                  <a:srgbClr val="CC7832"/>
                </a:solidFill>
                <a:latin typeface="Lucida Console" panose="020B0609040504020204" pitchFamily="49" charset="0"/>
              </a:rPr>
              <a:t>        </a:t>
            </a:r>
            <a:r>
              <a:rPr lang="en-US" altLang="zh-CN" sz="1350" dirty="0">
                <a:latin typeface="Lucida Console" panose="020B0609040504020204" pitchFamily="49" charset="0"/>
              </a:rPr>
              <a:t>}</a:t>
            </a:r>
            <a:br>
              <a:rPr lang="en-US" altLang="zh-CN" sz="1350" dirty="0">
                <a:latin typeface="Lucida Console" panose="020B0609040504020204" pitchFamily="49" charset="0"/>
              </a:rPr>
            </a:br>
            <a:br>
              <a:rPr lang="en-US" altLang="zh-CN" sz="1350" dirty="0">
                <a:latin typeface="Lucida Console" panose="020B0609040504020204" pitchFamily="49" charset="0"/>
              </a:rPr>
            </a:br>
            <a:r>
              <a:rPr lang="en-US" altLang="zh-CN" sz="1350" dirty="0">
                <a:latin typeface="Lucida Console" panose="020B0609040504020204" pitchFamily="49" charset="0"/>
              </a:rPr>
              <a:t>    }</a:t>
            </a:r>
            <a:br>
              <a:rPr lang="en-US" altLang="zh-CN" sz="1350" dirty="0">
                <a:latin typeface="Lucida Console" panose="020B0609040504020204" pitchFamily="49" charset="0"/>
              </a:rPr>
            </a:br>
            <a:r>
              <a:rPr lang="en-US" altLang="zh-CN" sz="1350" dirty="0">
                <a:latin typeface="Lucida Console" panose="020B0609040504020204" pitchFamily="49" charset="0"/>
              </a:rPr>
              <a:t>}</a:t>
            </a:r>
            <a:br>
              <a:rPr lang="en-US" altLang="zh-CN" sz="1350" dirty="0">
                <a:latin typeface="Lucida Console" panose="020B0609040504020204" pitchFamily="49" charset="0"/>
              </a:rPr>
            </a:br>
            <a:endParaRPr lang="zh-CN" altLang="en-US" sz="1350" dirty="0">
              <a:latin typeface="Lucida Console" panose="020B0609040504020204" pitchFamily="49" charset="0"/>
            </a:endParaRPr>
          </a:p>
        </p:txBody>
      </p:sp>
    </p:spTree>
    <p:extLst>
      <p:ext uri="{BB962C8B-B14F-4D97-AF65-F5344CB8AC3E}">
        <p14:creationId xmlns:p14="http://schemas.microsoft.com/office/powerpoint/2010/main" val="3237640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BB1CF-3753-5341-A548-5306E88889BF}"/>
              </a:ext>
            </a:extLst>
          </p:cNvPr>
          <p:cNvSpPr>
            <a:spLocks noGrp="1"/>
          </p:cNvSpPr>
          <p:nvPr>
            <p:ph type="title"/>
          </p:nvPr>
        </p:nvSpPr>
        <p:spPr/>
        <p:txBody>
          <a:bodyPr/>
          <a:lstStyle/>
          <a:p>
            <a:r>
              <a:rPr lang="en-US" altLang="zh-CN" dirty="0"/>
              <a:t>Apache</a:t>
            </a:r>
            <a:r>
              <a:rPr lang="zh-CN" altLang="en-US" dirty="0"/>
              <a:t> </a:t>
            </a:r>
            <a:r>
              <a:rPr lang="en-US" altLang="zh-CN" dirty="0"/>
              <a:t>Storm</a:t>
            </a:r>
            <a:r>
              <a:rPr lang="zh-CN" altLang="en-US" dirty="0"/>
              <a:t> </a:t>
            </a:r>
            <a:r>
              <a:rPr lang="en-US" altLang="zh-CN" dirty="0"/>
              <a:t>Starter</a:t>
            </a:r>
            <a:r>
              <a:rPr lang="zh-CN" altLang="en-US" dirty="0"/>
              <a:t> </a:t>
            </a:r>
            <a:r>
              <a:rPr lang="en-US" altLang="zh-CN" dirty="0"/>
              <a:t>Examples</a:t>
            </a:r>
            <a:endParaRPr kumimoji="1" lang="zh-CN" altLang="en-US" dirty="0"/>
          </a:p>
        </p:txBody>
      </p:sp>
      <p:sp>
        <p:nvSpPr>
          <p:cNvPr id="4" name="灯片编号占位符 3">
            <a:extLst>
              <a:ext uri="{FF2B5EF4-FFF2-40B4-BE49-F238E27FC236}">
                <a16:creationId xmlns:a16="http://schemas.microsoft.com/office/drawing/2014/main" id="{9B2A29D4-60AB-2D4E-90CA-DBE06880EDB4}"/>
              </a:ext>
            </a:extLst>
          </p:cNvPr>
          <p:cNvSpPr>
            <a:spLocks noGrp="1"/>
          </p:cNvSpPr>
          <p:nvPr>
            <p:ph type="sldNum" sz="quarter" idx="12"/>
          </p:nvPr>
        </p:nvSpPr>
        <p:spPr/>
        <p:txBody>
          <a:bodyPr/>
          <a:lstStyle/>
          <a:p>
            <a:fld id="{CB818ED7-1FAF-4BEC-A906-EB6564C334EB}" type="slidenum">
              <a:rPr lang="zh-CN" altLang="en-US" smtClean="0"/>
              <a:pPr/>
              <a:t>27</a:t>
            </a:fld>
            <a:endParaRPr lang="zh-CN" altLang="en-US" dirty="0"/>
          </a:p>
        </p:txBody>
      </p:sp>
      <p:pic>
        <p:nvPicPr>
          <p:cNvPr id="5" name="图片 4">
            <a:extLst>
              <a:ext uri="{FF2B5EF4-FFF2-40B4-BE49-F238E27FC236}">
                <a16:creationId xmlns:a16="http://schemas.microsoft.com/office/drawing/2014/main" id="{33C77CB2-5ADF-DB4E-AC55-A52138EDC6FF}"/>
              </a:ext>
            </a:extLst>
          </p:cNvPr>
          <p:cNvPicPr>
            <a:picLocks noChangeAspect="1"/>
          </p:cNvPicPr>
          <p:nvPr/>
        </p:nvPicPr>
        <p:blipFill>
          <a:blip r:embed="rId2"/>
          <a:stretch>
            <a:fillRect/>
          </a:stretch>
        </p:blipFill>
        <p:spPr>
          <a:xfrm>
            <a:off x="1388699" y="680442"/>
            <a:ext cx="6366601" cy="4447740"/>
          </a:xfrm>
          <a:prstGeom prst="rect">
            <a:avLst/>
          </a:prstGeom>
        </p:spPr>
      </p:pic>
    </p:spTree>
    <p:extLst>
      <p:ext uri="{BB962C8B-B14F-4D97-AF65-F5344CB8AC3E}">
        <p14:creationId xmlns:p14="http://schemas.microsoft.com/office/powerpoint/2010/main" val="762548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0B9FF-347B-A04B-A9BA-1A01F67E1B9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err="1"/>
              <a:t>ZooKeeper</a:t>
            </a:r>
            <a:endParaRPr kumimoji="1" lang="zh-CN" altLang="en-US" dirty="0"/>
          </a:p>
        </p:txBody>
      </p:sp>
      <p:sp>
        <p:nvSpPr>
          <p:cNvPr id="3" name="内容占位符 2">
            <a:extLst>
              <a:ext uri="{FF2B5EF4-FFF2-40B4-BE49-F238E27FC236}">
                <a16:creationId xmlns:a16="http://schemas.microsoft.com/office/drawing/2014/main" id="{F84D732F-4A3E-3644-AC85-18DB7D8A6AA3}"/>
              </a:ext>
            </a:extLst>
          </p:cNvPr>
          <p:cNvSpPr>
            <a:spLocks noGrp="1"/>
          </p:cNvSpPr>
          <p:nvPr>
            <p:ph idx="1"/>
          </p:nvPr>
        </p:nvSpPr>
        <p:spPr/>
        <p:txBody>
          <a:bodyPr/>
          <a:lstStyle/>
          <a:p>
            <a:r>
              <a:rPr lang="en-US" altLang="zh-CN" dirty="0"/>
              <a:t>What</a:t>
            </a:r>
            <a:r>
              <a:rPr lang="zh-CN" altLang="en-US" dirty="0"/>
              <a:t> </a:t>
            </a:r>
            <a:r>
              <a:rPr lang="en-US" altLang="zh-CN" dirty="0"/>
              <a:t>is</a:t>
            </a:r>
            <a:r>
              <a:rPr lang="zh-CN" altLang="en-US" dirty="0"/>
              <a:t> </a:t>
            </a:r>
            <a:r>
              <a:rPr lang="en-US" altLang="zh-CN" dirty="0" err="1"/>
              <a:t>ZooKeeper</a:t>
            </a:r>
            <a:r>
              <a:rPr lang="en-US" altLang="zh-CN" dirty="0"/>
              <a:t>?</a:t>
            </a:r>
          </a:p>
          <a:p>
            <a:pPr lvl="1"/>
            <a:r>
              <a:rPr lang="en-US" altLang="zh-CN" dirty="0" err="1"/>
              <a:t>ZooKeeper</a:t>
            </a:r>
            <a:r>
              <a:rPr lang="en-US" altLang="zh-CN" dirty="0"/>
              <a:t> is a high-performance coordination service for </a:t>
            </a:r>
            <a:r>
              <a:rPr lang="en-US" altLang="zh-CN" dirty="0">
                <a:solidFill>
                  <a:srgbClr val="FF0000"/>
                </a:solidFill>
              </a:rPr>
              <a:t>distributed applications</a:t>
            </a:r>
            <a:r>
              <a:rPr lang="en-US" altLang="zh-CN" dirty="0"/>
              <a:t>. </a:t>
            </a:r>
          </a:p>
          <a:p>
            <a:pPr lvl="1"/>
            <a:r>
              <a:rPr lang="en-US" altLang="zh-CN" dirty="0"/>
              <a:t>It exposes common services - such as naming, configuration management, synchronization, and group services - in a </a:t>
            </a:r>
            <a:r>
              <a:rPr lang="en-US" altLang="zh-CN" dirty="0">
                <a:solidFill>
                  <a:srgbClr val="FF0000"/>
                </a:solidFill>
              </a:rPr>
              <a:t>simple interface </a:t>
            </a:r>
            <a:r>
              <a:rPr lang="en-US" altLang="zh-CN" dirty="0"/>
              <a:t>so you don't have to write them from scratch. </a:t>
            </a:r>
          </a:p>
          <a:p>
            <a:pPr lvl="1"/>
            <a:r>
              <a:rPr lang="en-US" altLang="zh-CN" dirty="0"/>
              <a:t>You can use it off-the-shelf to implement consensus, group management, leader election, and presence protocols. And you can build on it for your own, specific needs.</a:t>
            </a:r>
          </a:p>
          <a:p>
            <a:pPr lvl="1"/>
            <a:endParaRPr lang="en-US" altLang="zh-CN" dirty="0"/>
          </a:p>
          <a:p>
            <a:pPr lvl="1"/>
            <a:r>
              <a:rPr lang="en-US" altLang="zh-CN" dirty="0">
                <a:hlinkClick r:id="rId2"/>
              </a:rPr>
              <a:t>https://zookeeper.apache.org/</a:t>
            </a:r>
            <a:r>
              <a:rPr lang="zh-CN" altLang="en-US" dirty="0"/>
              <a:t> </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8EBDB084-5D7B-C546-A95A-852CB0B1D884}"/>
              </a:ext>
            </a:extLst>
          </p:cNvPr>
          <p:cNvSpPr>
            <a:spLocks noGrp="1"/>
          </p:cNvSpPr>
          <p:nvPr>
            <p:ph type="sldNum" sz="quarter" idx="12"/>
          </p:nvPr>
        </p:nvSpPr>
        <p:spPr/>
        <p:txBody>
          <a:bodyPr/>
          <a:lstStyle/>
          <a:p>
            <a:fld id="{CB818ED7-1FAF-4BEC-A906-EB6564C334EB}" type="slidenum">
              <a:rPr lang="zh-CN" altLang="en-US" smtClean="0"/>
              <a:pPr/>
              <a:t>28</a:t>
            </a:fld>
            <a:endParaRPr lang="zh-CN" altLang="en-US" dirty="0"/>
          </a:p>
        </p:txBody>
      </p:sp>
      <p:pic>
        <p:nvPicPr>
          <p:cNvPr id="6" name="图片 5">
            <a:extLst>
              <a:ext uri="{FF2B5EF4-FFF2-40B4-BE49-F238E27FC236}">
                <a16:creationId xmlns:a16="http://schemas.microsoft.com/office/drawing/2014/main" id="{44A066EE-F20C-8944-8031-000B80DB976E}"/>
              </a:ext>
            </a:extLst>
          </p:cNvPr>
          <p:cNvPicPr>
            <a:picLocks noChangeAspect="1"/>
          </p:cNvPicPr>
          <p:nvPr/>
        </p:nvPicPr>
        <p:blipFill>
          <a:blip r:embed="rId3"/>
          <a:stretch>
            <a:fillRect/>
          </a:stretch>
        </p:blipFill>
        <p:spPr>
          <a:xfrm>
            <a:off x="5220072" y="3219822"/>
            <a:ext cx="3568328" cy="951196"/>
          </a:xfrm>
          <a:prstGeom prst="rect">
            <a:avLst/>
          </a:prstGeom>
        </p:spPr>
      </p:pic>
    </p:spTree>
    <p:extLst>
      <p:ext uri="{BB962C8B-B14F-4D97-AF65-F5344CB8AC3E}">
        <p14:creationId xmlns:p14="http://schemas.microsoft.com/office/powerpoint/2010/main" val="3266626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51CF7-6A90-6D4E-82D0-31BDCE820384}"/>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err="1"/>
              <a:t>ZooKeeper</a:t>
            </a:r>
            <a:endParaRPr kumimoji="1" lang="zh-CN" altLang="en-US" dirty="0"/>
          </a:p>
        </p:txBody>
      </p:sp>
      <p:sp>
        <p:nvSpPr>
          <p:cNvPr id="3" name="内容占位符 2">
            <a:extLst>
              <a:ext uri="{FF2B5EF4-FFF2-40B4-BE49-F238E27FC236}">
                <a16:creationId xmlns:a16="http://schemas.microsoft.com/office/drawing/2014/main" id="{BDF9CEF3-1125-0E4D-A18B-6E837685F650}"/>
              </a:ext>
            </a:extLst>
          </p:cNvPr>
          <p:cNvSpPr>
            <a:spLocks noGrp="1"/>
          </p:cNvSpPr>
          <p:nvPr>
            <p:ph idx="1"/>
          </p:nvPr>
        </p:nvSpPr>
        <p:spPr/>
        <p:txBody>
          <a:bodyPr/>
          <a:lstStyle/>
          <a:p>
            <a:r>
              <a:rPr lang="en-US" altLang="zh-CN" b="1" dirty="0"/>
              <a:t>Design Goals</a:t>
            </a:r>
          </a:p>
          <a:p>
            <a:pPr lvl="1"/>
            <a:r>
              <a:rPr lang="en-US" altLang="zh-CN" dirty="0" err="1"/>
              <a:t>ZooKeeper</a:t>
            </a:r>
            <a:r>
              <a:rPr lang="en-US" altLang="zh-CN" dirty="0"/>
              <a:t> is simple. </a:t>
            </a:r>
          </a:p>
          <a:p>
            <a:pPr lvl="1"/>
            <a:r>
              <a:rPr lang="en-US" altLang="zh-CN" dirty="0" err="1"/>
              <a:t>ZooKeeper</a:t>
            </a:r>
            <a:r>
              <a:rPr lang="en-US" altLang="zh-CN" dirty="0"/>
              <a:t> is replicated. </a:t>
            </a:r>
          </a:p>
          <a:p>
            <a:pPr lvl="1"/>
            <a:r>
              <a:rPr lang="en-US" altLang="zh-CN" dirty="0" err="1"/>
              <a:t>ZooKeeper</a:t>
            </a:r>
            <a:r>
              <a:rPr lang="en-US" altLang="zh-CN" dirty="0"/>
              <a:t> is ordered. </a:t>
            </a:r>
          </a:p>
          <a:p>
            <a:pPr lvl="1"/>
            <a:r>
              <a:rPr lang="en-US" altLang="zh-CN" dirty="0" err="1"/>
              <a:t>ZooKeeper</a:t>
            </a:r>
            <a:r>
              <a:rPr lang="en-US" altLang="zh-CN" dirty="0"/>
              <a:t> is fast. </a:t>
            </a:r>
            <a:endParaRPr kumimoji="1" lang="zh-CN" altLang="en-US" dirty="0"/>
          </a:p>
        </p:txBody>
      </p:sp>
      <p:sp>
        <p:nvSpPr>
          <p:cNvPr id="4" name="灯片编号占位符 3">
            <a:extLst>
              <a:ext uri="{FF2B5EF4-FFF2-40B4-BE49-F238E27FC236}">
                <a16:creationId xmlns:a16="http://schemas.microsoft.com/office/drawing/2014/main" id="{CE88BD7B-4C53-D746-86CE-DF53434729D7}"/>
              </a:ext>
            </a:extLst>
          </p:cNvPr>
          <p:cNvSpPr>
            <a:spLocks noGrp="1"/>
          </p:cNvSpPr>
          <p:nvPr>
            <p:ph type="sldNum" sz="quarter" idx="12"/>
          </p:nvPr>
        </p:nvSpPr>
        <p:spPr/>
        <p:txBody>
          <a:bodyPr/>
          <a:lstStyle/>
          <a:p>
            <a:fld id="{CB818ED7-1FAF-4BEC-A906-EB6564C334EB}" type="slidenum">
              <a:rPr lang="zh-CN" altLang="en-US" smtClean="0"/>
              <a:pPr/>
              <a:t>29</a:t>
            </a:fld>
            <a:endParaRPr lang="zh-CN" altLang="en-US" dirty="0"/>
          </a:p>
        </p:txBody>
      </p:sp>
      <p:pic>
        <p:nvPicPr>
          <p:cNvPr id="4098" name="Picture 2" descr="ZooKeeper Service">
            <a:extLst>
              <a:ext uri="{FF2B5EF4-FFF2-40B4-BE49-F238E27FC236}">
                <a16:creationId xmlns:a16="http://schemas.microsoft.com/office/drawing/2014/main" id="{BA1B4C87-C61A-0C44-AD78-EBAF2B46B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840" y="2558036"/>
            <a:ext cx="6690320" cy="206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945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4724A-2F53-E44E-A675-65BB89DFA2A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Storm</a:t>
            </a:r>
            <a:endParaRPr kumimoji="1" lang="zh-CN" altLang="en-US" dirty="0"/>
          </a:p>
        </p:txBody>
      </p:sp>
      <p:sp>
        <p:nvSpPr>
          <p:cNvPr id="3" name="内容占位符 2">
            <a:extLst>
              <a:ext uri="{FF2B5EF4-FFF2-40B4-BE49-F238E27FC236}">
                <a16:creationId xmlns:a16="http://schemas.microsoft.com/office/drawing/2014/main" id="{727CC7A2-EBD6-DB45-B2C6-3CFFF9946615}"/>
              </a:ext>
            </a:extLst>
          </p:cNvPr>
          <p:cNvSpPr>
            <a:spLocks noGrp="1"/>
          </p:cNvSpPr>
          <p:nvPr>
            <p:ph idx="1"/>
          </p:nvPr>
        </p:nvSpPr>
        <p:spPr/>
        <p:txBody>
          <a:bodyPr/>
          <a:lstStyle/>
          <a:p>
            <a:r>
              <a:rPr kumimoji="1" lang="en-US" altLang="zh-CN" dirty="0">
                <a:hlinkClick r:id="rId2"/>
              </a:rPr>
              <a:t>https://storm.apache.org/index.html</a:t>
            </a:r>
            <a:r>
              <a:rPr kumimoji="1" lang="zh-CN" altLang="en-US" dirty="0"/>
              <a:t> </a:t>
            </a:r>
          </a:p>
        </p:txBody>
      </p:sp>
      <p:sp>
        <p:nvSpPr>
          <p:cNvPr id="4" name="灯片编号占位符 3">
            <a:extLst>
              <a:ext uri="{FF2B5EF4-FFF2-40B4-BE49-F238E27FC236}">
                <a16:creationId xmlns:a16="http://schemas.microsoft.com/office/drawing/2014/main" id="{F4B82527-DBD9-CD4D-A749-EEB774E54562}"/>
              </a:ext>
            </a:extLst>
          </p:cNvPr>
          <p:cNvSpPr>
            <a:spLocks noGrp="1"/>
          </p:cNvSpPr>
          <p:nvPr>
            <p:ph type="sldNum" sz="quarter" idx="12"/>
          </p:nvPr>
        </p:nvSpPr>
        <p:spPr>
          <a:xfrm>
            <a:off x="4286204" y="4975689"/>
            <a:ext cx="789852" cy="152493"/>
          </a:xfrm>
        </p:spPr>
        <p:txBody>
          <a:bodyPr/>
          <a:lstStyle/>
          <a:p>
            <a:fld id="{CB818ED7-1FAF-4BEC-A906-EB6564C334EB}" type="slidenum">
              <a:rPr lang="zh-CN" altLang="en-US" smtClean="0"/>
              <a:pPr/>
              <a:t>3</a:t>
            </a:fld>
            <a:endParaRPr lang="zh-CN" altLang="en-US" dirty="0"/>
          </a:p>
        </p:txBody>
      </p:sp>
      <p:pic>
        <p:nvPicPr>
          <p:cNvPr id="5" name="图片 4">
            <a:extLst>
              <a:ext uri="{FF2B5EF4-FFF2-40B4-BE49-F238E27FC236}">
                <a16:creationId xmlns:a16="http://schemas.microsoft.com/office/drawing/2014/main" id="{F1E4E1E8-A938-7448-BAC7-62CF3A01BF40}"/>
              </a:ext>
            </a:extLst>
          </p:cNvPr>
          <p:cNvPicPr>
            <a:picLocks noChangeAspect="1"/>
          </p:cNvPicPr>
          <p:nvPr/>
        </p:nvPicPr>
        <p:blipFill>
          <a:blip r:embed="rId3"/>
          <a:stretch>
            <a:fillRect/>
          </a:stretch>
        </p:blipFill>
        <p:spPr>
          <a:xfrm>
            <a:off x="6805323" y="973500"/>
            <a:ext cx="2203648" cy="888037"/>
          </a:xfrm>
          <a:prstGeom prst="rect">
            <a:avLst/>
          </a:prstGeom>
        </p:spPr>
      </p:pic>
      <p:pic>
        <p:nvPicPr>
          <p:cNvPr id="1026" name="Picture 2">
            <a:extLst>
              <a:ext uri="{FF2B5EF4-FFF2-40B4-BE49-F238E27FC236}">
                <a16:creationId xmlns:a16="http://schemas.microsoft.com/office/drawing/2014/main" id="{A621E40E-BCA3-5C49-B09C-EB704DA244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757" y="1886808"/>
            <a:ext cx="6696746" cy="279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274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19FFA-23C4-1444-95ED-F511E4DE3215}"/>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err="1"/>
              <a:t>ZooKeeper</a:t>
            </a:r>
            <a:endParaRPr kumimoji="1" lang="zh-CN" altLang="en-US" dirty="0"/>
          </a:p>
        </p:txBody>
      </p:sp>
      <p:sp>
        <p:nvSpPr>
          <p:cNvPr id="3" name="内容占位符 2">
            <a:extLst>
              <a:ext uri="{FF2B5EF4-FFF2-40B4-BE49-F238E27FC236}">
                <a16:creationId xmlns:a16="http://schemas.microsoft.com/office/drawing/2014/main" id="{66057D95-91F0-E84F-97F3-8BC454CE5A5B}"/>
              </a:ext>
            </a:extLst>
          </p:cNvPr>
          <p:cNvSpPr>
            <a:spLocks noGrp="1"/>
          </p:cNvSpPr>
          <p:nvPr>
            <p:ph idx="1"/>
          </p:nvPr>
        </p:nvSpPr>
        <p:spPr/>
        <p:txBody>
          <a:bodyPr/>
          <a:lstStyle/>
          <a:p>
            <a:r>
              <a:rPr lang="en-US" altLang="zh-CN" b="1" dirty="0"/>
              <a:t>Data model and the hierarchical namespace</a:t>
            </a:r>
          </a:p>
          <a:p>
            <a:pPr lvl="1"/>
            <a:r>
              <a:rPr lang="en-US" altLang="zh-CN" dirty="0"/>
              <a:t>The namespace provided by </a:t>
            </a:r>
            <a:r>
              <a:rPr lang="en-US" altLang="zh-CN" dirty="0" err="1"/>
              <a:t>ZooKeeper</a:t>
            </a:r>
            <a:r>
              <a:rPr lang="en-US" altLang="zh-CN" dirty="0"/>
              <a:t> is much like that of a standard file system. </a:t>
            </a:r>
          </a:p>
          <a:p>
            <a:pPr lvl="1"/>
            <a:r>
              <a:rPr lang="en-US" altLang="zh-CN" dirty="0"/>
              <a:t>A name is a sequence of path elements separated by a slash (/). </a:t>
            </a:r>
          </a:p>
          <a:p>
            <a:pPr lvl="1"/>
            <a:r>
              <a:rPr lang="en-US" altLang="zh-CN" dirty="0"/>
              <a:t>Every node in </a:t>
            </a:r>
            <a:r>
              <a:rPr lang="en-US" altLang="zh-CN" dirty="0" err="1"/>
              <a:t>ZooKeeper's</a:t>
            </a:r>
            <a:r>
              <a:rPr lang="en-US" altLang="zh-CN" dirty="0"/>
              <a:t> namespace is identified by a path.</a:t>
            </a:r>
          </a:p>
          <a:p>
            <a:r>
              <a:rPr lang="en-US" altLang="zh-CN" dirty="0" err="1"/>
              <a:t>ZooKeeper's</a:t>
            </a:r>
            <a:r>
              <a:rPr lang="en-US" altLang="zh-CN" dirty="0"/>
              <a:t> Hierarchical Namespace</a:t>
            </a:r>
          </a:p>
        </p:txBody>
      </p:sp>
      <p:sp>
        <p:nvSpPr>
          <p:cNvPr id="4" name="灯片编号占位符 3">
            <a:extLst>
              <a:ext uri="{FF2B5EF4-FFF2-40B4-BE49-F238E27FC236}">
                <a16:creationId xmlns:a16="http://schemas.microsoft.com/office/drawing/2014/main" id="{08FB9368-C895-8345-A6C8-FBCB7DBBA5EC}"/>
              </a:ext>
            </a:extLst>
          </p:cNvPr>
          <p:cNvSpPr>
            <a:spLocks noGrp="1"/>
          </p:cNvSpPr>
          <p:nvPr>
            <p:ph type="sldNum" sz="quarter" idx="12"/>
          </p:nvPr>
        </p:nvSpPr>
        <p:spPr/>
        <p:txBody>
          <a:bodyPr/>
          <a:lstStyle/>
          <a:p>
            <a:fld id="{CB818ED7-1FAF-4BEC-A906-EB6564C334EB}" type="slidenum">
              <a:rPr lang="zh-CN" altLang="en-US" smtClean="0"/>
              <a:pPr/>
              <a:t>30</a:t>
            </a:fld>
            <a:endParaRPr lang="zh-CN" altLang="en-US" dirty="0"/>
          </a:p>
        </p:txBody>
      </p:sp>
      <p:pic>
        <p:nvPicPr>
          <p:cNvPr id="5122" name="Picture 2" descr="ZooKeeper's Hierarchical Namespace">
            <a:extLst>
              <a:ext uri="{FF2B5EF4-FFF2-40B4-BE49-F238E27FC236}">
                <a16:creationId xmlns:a16="http://schemas.microsoft.com/office/drawing/2014/main" id="{CE2E717F-1EE4-0542-9BA6-6545F1D42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769" y="2283718"/>
            <a:ext cx="4182462" cy="239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86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ED7D1-1D36-8D4E-A8E5-66B1D272F43C}"/>
              </a:ext>
            </a:extLst>
          </p:cNvPr>
          <p:cNvSpPr>
            <a:spLocks noGrp="1"/>
          </p:cNvSpPr>
          <p:nvPr>
            <p:ph type="title"/>
          </p:nvPr>
        </p:nvSpPr>
        <p:spPr/>
        <p:txBody>
          <a:bodyPr/>
          <a:lstStyle/>
          <a:p>
            <a:r>
              <a:rPr kumimoji="1" lang="en-US" altLang="zh-CN" dirty="0"/>
              <a:t>Guarantees</a:t>
            </a:r>
            <a:endParaRPr kumimoji="1" lang="zh-CN" altLang="en-US" dirty="0"/>
          </a:p>
        </p:txBody>
      </p:sp>
      <p:sp>
        <p:nvSpPr>
          <p:cNvPr id="3" name="内容占位符 2">
            <a:extLst>
              <a:ext uri="{FF2B5EF4-FFF2-40B4-BE49-F238E27FC236}">
                <a16:creationId xmlns:a16="http://schemas.microsoft.com/office/drawing/2014/main" id="{E2DC8BFE-16C1-FF41-8E6A-BEDA07A14618}"/>
              </a:ext>
            </a:extLst>
          </p:cNvPr>
          <p:cNvSpPr>
            <a:spLocks noGrp="1"/>
          </p:cNvSpPr>
          <p:nvPr>
            <p:ph idx="1"/>
          </p:nvPr>
        </p:nvSpPr>
        <p:spPr/>
        <p:txBody>
          <a:bodyPr>
            <a:normAutofit/>
          </a:bodyPr>
          <a:lstStyle/>
          <a:p>
            <a:r>
              <a:rPr lang="en-US" altLang="zh-CN" dirty="0" err="1"/>
              <a:t>ZooKeeper</a:t>
            </a:r>
            <a:r>
              <a:rPr lang="en-US" altLang="zh-CN" dirty="0"/>
              <a:t> is very fast and very simple. It</a:t>
            </a:r>
            <a:r>
              <a:rPr lang="zh-CN" altLang="en-US" dirty="0"/>
              <a:t> </a:t>
            </a:r>
            <a:r>
              <a:rPr lang="en-US" altLang="zh-CN" dirty="0"/>
              <a:t>provides a set of guarantees. These are:</a:t>
            </a:r>
          </a:p>
          <a:p>
            <a:pPr lvl="1"/>
            <a:r>
              <a:rPr lang="en-US" altLang="zh-CN" dirty="0">
                <a:solidFill>
                  <a:srgbClr val="FF0000"/>
                </a:solidFill>
              </a:rPr>
              <a:t>Sequential Consistency </a:t>
            </a:r>
            <a:r>
              <a:rPr lang="en-US" altLang="zh-CN" dirty="0"/>
              <a:t>- Updates from a client will be applied in the order that they were sent.</a:t>
            </a:r>
          </a:p>
          <a:p>
            <a:pPr lvl="1"/>
            <a:r>
              <a:rPr lang="en-US" altLang="zh-CN" dirty="0">
                <a:solidFill>
                  <a:srgbClr val="FF0000"/>
                </a:solidFill>
              </a:rPr>
              <a:t>Atomicity</a:t>
            </a:r>
            <a:r>
              <a:rPr lang="en-US" altLang="zh-CN" dirty="0"/>
              <a:t> - Updates either succeed or fail. No partial results.</a:t>
            </a:r>
          </a:p>
          <a:p>
            <a:pPr lvl="1"/>
            <a:r>
              <a:rPr lang="en-US" altLang="zh-CN" dirty="0">
                <a:solidFill>
                  <a:srgbClr val="FF0000"/>
                </a:solidFill>
              </a:rPr>
              <a:t>Single System Image </a:t>
            </a:r>
            <a:r>
              <a:rPr lang="en-US" altLang="zh-CN" dirty="0"/>
              <a:t>- A client will see the same view of the service regardless of the server that it connects to. i.e., a client will never see an older view of the system even if the client fails over to a different server with the same session.</a:t>
            </a:r>
          </a:p>
          <a:p>
            <a:pPr lvl="1"/>
            <a:r>
              <a:rPr lang="en-US" altLang="zh-CN" dirty="0">
                <a:solidFill>
                  <a:srgbClr val="FF0000"/>
                </a:solidFill>
              </a:rPr>
              <a:t>Reliability</a:t>
            </a:r>
            <a:r>
              <a:rPr lang="en-US" altLang="zh-CN" dirty="0"/>
              <a:t> - Once an update has been applied, it will persist from that time forward until a client overwrites the update.</a:t>
            </a:r>
          </a:p>
          <a:p>
            <a:pPr lvl="1"/>
            <a:r>
              <a:rPr lang="en-US" altLang="zh-CN" dirty="0">
                <a:solidFill>
                  <a:srgbClr val="FF0000"/>
                </a:solidFill>
              </a:rPr>
              <a:t>Timeliness</a:t>
            </a:r>
            <a:r>
              <a:rPr lang="en-US" altLang="zh-CN" dirty="0"/>
              <a:t> - The clients view of the system is guaranteed to be up-to-date within a certain time bound.</a:t>
            </a:r>
          </a:p>
          <a:p>
            <a:endParaRPr kumimoji="1" lang="zh-CN" altLang="en-US" dirty="0"/>
          </a:p>
        </p:txBody>
      </p:sp>
      <p:sp>
        <p:nvSpPr>
          <p:cNvPr id="4" name="灯片编号占位符 3">
            <a:extLst>
              <a:ext uri="{FF2B5EF4-FFF2-40B4-BE49-F238E27FC236}">
                <a16:creationId xmlns:a16="http://schemas.microsoft.com/office/drawing/2014/main" id="{18672A3C-C991-0B4E-90E5-149E163A6BBE}"/>
              </a:ext>
            </a:extLst>
          </p:cNvPr>
          <p:cNvSpPr>
            <a:spLocks noGrp="1"/>
          </p:cNvSpPr>
          <p:nvPr>
            <p:ph type="sldNum" sz="quarter" idx="12"/>
          </p:nvPr>
        </p:nvSpPr>
        <p:spPr/>
        <p:txBody>
          <a:bodyPr/>
          <a:lstStyle/>
          <a:p>
            <a:fld id="{CB818ED7-1FAF-4BEC-A906-EB6564C334EB}" type="slidenum">
              <a:rPr lang="zh-CN" altLang="en-US" smtClean="0"/>
              <a:pPr/>
              <a:t>31</a:t>
            </a:fld>
            <a:endParaRPr lang="zh-CN" altLang="en-US" dirty="0"/>
          </a:p>
        </p:txBody>
      </p:sp>
    </p:spTree>
    <p:extLst>
      <p:ext uri="{BB962C8B-B14F-4D97-AF65-F5344CB8AC3E}">
        <p14:creationId xmlns:p14="http://schemas.microsoft.com/office/powerpoint/2010/main" val="3959013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8C766-CABE-B54F-9131-D0368CB4D77F}"/>
              </a:ext>
            </a:extLst>
          </p:cNvPr>
          <p:cNvSpPr>
            <a:spLocks noGrp="1"/>
          </p:cNvSpPr>
          <p:nvPr>
            <p:ph type="title"/>
          </p:nvPr>
        </p:nvSpPr>
        <p:spPr/>
        <p:txBody>
          <a:bodyPr/>
          <a:lstStyle/>
          <a:p>
            <a:r>
              <a:rPr kumimoji="1" lang="en-US" altLang="zh-CN" dirty="0"/>
              <a:t>Simple</a:t>
            </a:r>
            <a:r>
              <a:rPr kumimoji="1" lang="zh-CN" altLang="en-US" dirty="0"/>
              <a:t> </a:t>
            </a:r>
            <a:r>
              <a:rPr kumimoji="1" lang="en-US" altLang="zh-CN" dirty="0"/>
              <a:t>API</a:t>
            </a:r>
            <a:endParaRPr kumimoji="1" lang="zh-CN" altLang="en-US" dirty="0"/>
          </a:p>
        </p:txBody>
      </p:sp>
      <p:sp>
        <p:nvSpPr>
          <p:cNvPr id="3" name="内容占位符 2">
            <a:extLst>
              <a:ext uri="{FF2B5EF4-FFF2-40B4-BE49-F238E27FC236}">
                <a16:creationId xmlns:a16="http://schemas.microsoft.com/office/drawing/2014/main" id="{C575BFF1-EB22-1E40-972E-A4FFEF91E41E}"/>
              </a:ext>
            </a:extLst>
          </p:cNvPr>
          <p:cNvSpPr>
            <a:spLocks noGrp="1"/>
          </p:cNvSpPr>
          <p:nvPr>
            <p:ph idx="1"/>
          </p:nvPr>
        </p:nvSpPr>
        <p:spPr/>
        <p:txBody>
          <a:bodyPr/>
          <a:lstStyle/>
          <a:p>
            <a:r>
              <a:rPr lang="en-US" altLang="zh-CN" dirty="0"/>
              <a:t>One of the design goals of </a:t>
            </a:r>
            <a:r>
              <a:rPr lang="en-US" altLang="zh-CN" dirty="0" err="1"/>
              <a:t>ZooKeeper</a:t>
            </a:r>
            <a:r>
              <a:rPr lang="en-US" altLang="zh-CN" dirty="0"/>
              <a:t> is providing a very simple programming interface. As a result, it supports only these operations:</a:t>
            </a:r>
          </a:p>
          <a:p>
            <a:pPr lvl="1"/>
            <a:r>
              <a:rPr lang="en-US" altLang="zh-CN" i="1" dirty="0"/>
              <a:t>create</a:t>
            </a:r>
            <a:r>
              <a:rPr lang="en-US" altLang="zh-CN" dirty="0"/>
              <a:t> : creates a node at a location in the tree</a:t>
            </a:r>
          </a:p>
          <a:p>
            <a:pPr lvl="1"/>
            <a:r>
              <a:rPr lang="en-US" altLang="zh-CN" i="1" dirty="0"/>
              <a:t>delete</a:t>
            </a:r>
            <a:r>
              <a:rPr lang="en-US" altLang="zh-CN" dirty="0"/>
              <a:t> : deletes a node</a:t>
            </a:r>
          </a:p>
          <a:p>
            <a:pPr lvl="1"/>
            <a:r>
              <a:rPr lang="en-US" altLang="zh-CN" i="1" dirty="0"/>
              <a:t>exists</a:t>
            </a:r>
            <a:r>
              <a:rPr lang="en-US" altLang="zh-CN" dirty="0"/>
              <a:t> : tests if a node exists at a location</a:t>
            </a:r>
          </a:p>
          <a:p>
            <a:pPr lvl="1"/>
            <a:r>
              <a:rPr lang="en-US" altLang="zh-CN" i="1" dirty="0"/>
              <a:t>get data</a:t>
            </a:r>
            <a:r>
              <a:rPr lang="en-US" altLang="zh-CN" dirty="0"/>
              <a:t> : reads the data from a node</a:t>
            </a:r>
          </a:p>
          <a:p>
            <a:pPr lvl="1"/>
            <a:r>
              <a:rPr lang="en-US" altLang="zh-CN" i="1" dirty="0"/>
              <a:t>set data</a:t>
            </a:r>
            <a:r>
              <a:rPr lang="en-US" altLang="zh-CN" dirty="0"/>
              <a:t> : writes data to a node</a:t>
            </a:r>
          </a:p>
          <a:p>
            <a:pPr lvl="1"/>
            <a:r>
              <a:rPr lang="en-US" altLang="zh-CN" i="1" dirty="0"/>
              <a:t>get children</a:t>
            </a:r>
            <a:r>
              <a:rPr lang="en-US" altLang="zh-CN" dirty="0"/>
              <a:t> : retrieves a list of children of a node</a:t>
            </a:r>
          </a:p>
          <a:p>
            <a:pPr lvl="1"/>
            <a:r>
              <a:rPr lang="en-US" altLang="zh-CN" i="1" dirty="0"/>
              <a:t>sync</a:t>
            </a:r>
            <a:r>
              <a:rPr lang="en-US" altLang="zh-CN" dirty="0"/>
              <a:t> : waits for data to be propagated</a:t>
            </a:r>
          </a:p>
        </p:txBody>
      </p:sp>
      <p:sp>
        <p:nvSpPr>
          <p:cNvPr id="4" name="灯片编号占位符 3">
            <a:extLst>
              <a:ext uri="{FF2B5EF4-FFF2-40B4-BE49-F238E27FC236}">
                <a16:creationId xmlns:a16="http://schemas.microsoft.com/office/drawing/2014/main" id="{B5CBEFD3-FDDE-DD44-991E-B6C6B49E813E}"/>
              </a:ext>
            </a:extLst>
          </p:cNvPr>
          <p:cNvSpPr>
            <a:spLocks noGrp="1"/>
          </p:cNvSpPr>
          <p:nvPr>
            <p:ph type="sldNum" sz="quarter" idx="12"/>
          </p:nvPr>
        </p:nvSpPr>
        <p:spPr/>
        <p:txBody>
          <a:bodyPr/>
          <a:lstStyle/>
          <a:p>
            <a:fld id="{CB818ED7-1FAF-4BEC-A906-EB6564C334EB}" type="slidenum">
              <a:rPr lang="zh-CN" altLang="en-US" smtClean="0"/>
              <a:pPr/>
              <a:t>32</a:t>
            </a:fld>
            <a:endParaRPr lang="zh-CN" altLang="en-US" dirty="0"/>
          </a:p>
        </p:txBody>
      </p:sp>
    </p:spTree>
    <p:extLst>
      <p:ext uri="{BB962C8B-B14F-4D97-AF65-F5344CB8AC3E}">
        <p14:creationId xmlns:p14="http://schemas.microsoft.com/office/powerpoint/2010/main" val="3091218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32F36-7A74-D942-B578-1DFF7F93F086}"/>
              </a:ext>
            </a:extLst>
          </p:cNvPr>
          <p:cNvSpPr>
            <a:spLocks noGrp="1"/>
          </p:cNvSpPr>
          <p:nvPr>
            <p:ph type="title"/>
          </p:nvPr>
        </p:nvSpPr>
        <p:spPr/>
        <p:txBody>
          <a:bodyPr/>
          <a:lstStyle/>
          <a:p>
            <a:r>
              <a:rPr kumimoji="1" lang="en-US" altLang="zh-CN" dirty="0"/>
              <a:t>Implementation</a:t>
            </a:r>
            <a:endParaRPr kumimoji="1" lang="zh-CN" altLang="en-US" dirty="0"/>
          </a:p>
        </p:txBody>
      </p:sp>
      <p:sp>
        <p:nvSpPr>
          <p:cNvPr id="3" name="内容占位符 2">
            <a:extLst>
              <a:ext uri="{FF2B5EF4-FFF2-40B4-BE49-F238E27FC236}">
                <a16:creationId xmlns:a16="http://schemas.microsoft.com/office/drawing/2014/main" id="{2B33B917-BEBB-6448-9DAD-E3C15155F685}"/>
              </a:ext>
            </a:extLst>
          </p:cNvPr>
          <p:cNvSpPr>
            <a:spLocks noGrp="1"/>
          </p:cNvSpPr>
          <p:nvPr>
            <p:ph idx="1"/>
          </p:nvPr>
        </p:nvSpPr>
        <p:spPr/>
        <p:txBody>
          <a:bodyPr/>
          <a:lstStyle/>
          <a:p>
            <a:r>
              <a:rPr lang="en-US" altLang="zh-CN" dirty="0">
                <a:hlinkClick r:id="rId3"/>
              </a:rPr>
              <a:t>ZooKeeper Components</a:t>
            </a:r>
            <a:r>
              <a:rPr lang="en-US" altLang="zh-CN" dirty="0"/>
              <a:t> shows the high-level components of the </a:t>
            </a:r>
            <a:r>
              <a:rPr lang="en-US" altLang="zh-CN" dirty="0" err="1"/>
              <a:t>ZooKeeper</a:t>
            </a:r>
            <a:r>
              <a:rPr lang="en-US" altLang="zh-CN" dirty="0"/>
              <a:t> service. </a:t>
            </a:r>
            <a:endParaRPr kumimoji="1" lang="zh-CN" altLang="en-US" dirty="0"/>
          </a:p>
        </p:txBody>
      </p:sp>
      <p:sp>
        <p:nvSpPr>
          <p:cNvPr id="4" name="灯片编号占位符 3">
            <a:extLst>
              <a:ext uri="{FF2B5EF4-FFF2-40B4-BE49-F238E27FC236}">
                <a16:creationId xmlns:a16="http://schemas.microsoft.com/office/drawing/2014/main" id="{B24F2F5B-B9B1-D945-A200-EC859B16D476}"/>
              </a:ext>
            </a:extLst>
          </p:cNvPr>
          <p:cNvSpPr>
            <a:spLocks noGrp="1"/>
          </p:cNvSpPr>
          <p:nvPr>
            <p:ph type="sldNum" sz="quarter" idx="12"/>
          </p:nvPr>
        </p:nvSpPr>
        <p:spPr/>
        <p:txBody>
          <a:bodyPr/>
          <a:lstStyle/>
          <a:p>
            <a:fld id="{CB818ED7-1FAF-4BEC-A906-EB6564C334EB}" type="slidenum">
              <a:rPr lang="zh-CN" altLang="en-US" smtClean="0"/>
              <a:pPr/>
              <a:t>33</a:t>
            </a:fld>
            <a:endParaRPr lang="zh-CN" altLang="en-US" dirty="0"/>
          </a:p>
        </p:txBody>
      </p:sp>
      <p:pic>
        <p:nvPicPr>
          <p:cNvPr id="6146" name="Picture 2" descr="ZooKeeper Components">
            <a:extLst>
              <a:ext uri="{FF2B5EF4-FFF2-40B4-BE49-F238E27FC236}">
                <a16:creationId xmlns:a16="http://schemas.microsoft.com/office/drawing/2014/main" id="{215ADAFB-BC2D-C74B-8A28-DF944599A4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1615613"/>
            <a:ext cx="77597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532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5274A-9C7F-0D4E-BBBA-3816D998D655}"/>
              </a:ext>
            </a:extLst>
          </p:cNvPr>
          <p:cNvSpPr>
            <a:spLocks noGrp="1"/>
          </p:cNvSpPr>
          <p:nvPr>
            <p:ph type="title"/>
          </p:nvPr>
        </p:nvSpPr>
        <p:spPr/>
        <p:txBody>
          <a:bodyPr/>
          <a:lstStyle/>
          <a:p>
            <a:r>
              <a:rPr kumimoji="1" lang="en-US" altLang="zh-CN" dirty="0"/>
              <a:t>Standalone</a:t>
            </a:r>
            <a:r>
              <a:rPr kumimoji="1" lang="zh-CN" altLang="en-US" dirty="0"/>
              <a:t> </a:t>
            </a:r>
            <a:r>
              <a:rPr kumimoji="1" lang="en-US" altLang="zh-CN" dirty="0"/>
              <a:t>Operations</a:t>
            </a:r>
            <a:r>
              <a:rPr kumimoji="1" lang="zh-CN" altLang="en-US" dirty="0"/>
              <a:t> </a:t>
            </a:r>
          </a:p>
        </p:txBody>
      </p:sp>
      <p:sp>
        <p:nvSpPr>
          <p:cNvPr id="3" name="内容占位符 2">
            <a:extLst>
              <a:ext uri="{FF2B5EF4-FFF2-40B4-BE49-F238E27FC236}">
                <a16:creationId xmlns:a16="http://schemas.microsoft.com/office/drawing/2014/main" id="{AB370EEC-A83E-574A-B9DD-DBC73DC2EB00}"/>
              </a:ext>
            </a:extLst>
          </p:cNvPr>
          <p:cNvSpPr>
            <a:spLocks noGrp="1"/>
          </p:cNvSpPr>
          <p:nvPr>
            <p:ph idx="1"/>
          </p:nvPr>
        </p:nvSpPr>
        <p:spPr/>
        <p:txBody>
          <a:bodyPr>
            <a:noAutofit/>
          </a:bodyPr>
          <a:lstStyle/>
          <a:p>
            <a:r>
              <a:rPr lang="en-US" altLang="zh-CN" dirty="0"/>
              <a:t>To start </a:t>
            </a:r>
            <a:r>
              <a:rPr lang="en-US" altLang="zh-CN" dirty="0" err="1"/>
              <a:t>ZooKeeper</a:t>
            </a:r>
            <a:r>
              <a:rPr lang="en-US" altLang="zh-CN" dirty="0"/>
              <a:t> you need a configuration file. Here is a sample, create it in </a:t>
            </a:r>
            <a:r>
              <a:rPr lang="en-US" altLang="zh-CN" b="1" dirty="0">
                <a:solidFill>
                  <a:schemeClr val="bg2">
                    <a:lumMod val="50000"/>
                  </a:schemeClr>
                </a:solidFill>
              </a:rPr>
              <a:t>conf/</a:t>
            </a:r>
            <a:r>
              <a:rPr lang="en-US" altLang="zh-CN" b="1" dirty="0" err="1">
                <a:solidFill>
                  <a:schemeClr val="bg2">
                    <a:lumMod val="50000"/>
                  </a:schemeClr>
                </a:solidFill>
              </a:rPr>
              <a:t>zoo.cfg</a:t>
            </a:r>
            <a:r>
              <a:rPr lang="en-US" altLang="zh-CN" dirty="0"/>
              <a:t>:</a:t>
            </a:r>
          </a:p>
          <a:p>
            <a:pPr marL="300038" lvl="1" indent="0">
              <a:buNone/>
            </a:pPr>
            <a:r>
              <a:rPr lang="en-US" altLang="zh-CN" sz="1600" dirty="0" err="1">
                <a:solidFill>
                  <a:schemeClr val="bg2">
                    <a:lumMod val="50000"/>
                  </a:schemeClr>
                </a:solidFill>
              </a:rPr>
              <a:t>tickTime</a:t>
            </a:r>
            <a:r>
              <a:rPr lang="en-US" altLang="zh-CN" sz="1600" dirty="0">
                <a:solidFill>
                  <a:schemeClr val="bg2">
                    <a:lumMod val="50000"/>
                  </a:schemeClr>
                </a:solidFill>
              </a:rPr>
              <a:t>=2000 </a:t>
            </a:r>
          </a:p>
          <a:p>
            <a:pPr marL="300038" lvl="1" indent="0">
              <a:buNone/>
            </a:pPr>
            <a:r>
              <a:rPr lang="en-US" altLang="zh-CN" sz="1600" dirty="0" err="1">
                <a:solidFill>
                  <a:schemeClr val="bg2">
                    <a:lumMod val="50000"/>
                  </a:schemeClr>
                </a:solidFill>
              </a:rPr>
              <a:t>dataDir</a:t>
            </a:r>
            <a:r>
              <a:rPr lang="en-US" altLang="zh-CN" sz="1600" dirty="0">
                <a:solidFill>
                  <a:schemeClr val="bg2">
                    <a:lumMod val="50000"/>
                  </a:schemeClr>
                </a:solidFill>
              </a:rPr>
              <a:t>=/var/zookeeper </a:t>
            </a:r>
          </a:p>
          <a:p>
            <a:pPr marL="300038" lvl="1" indent="0">
              <a:buNone/>
            </a:pPr>
            <a:r>
              <a:rPr lang="en-US" altLang="zh-CN" sz="1600" dirty="0" err="1">
                <a:solidFill>
                  <a:schemeClr val="bg2">
                    <a:lumMod val="50000"/>
                  </a:schemeClr>
                </a:solidFill>
              </a:rPr>
              <a:t>clientPort</a:t>
            </a:r>
            <a:r>
              <a:rPr lang="en-US" altLang="zh-CN" sz="1600" dirty="0">
                <a:solidFill>
                  <a:schemeClr val="bg2">
                    <a:lumMod val="50000"/>
                  </a:schemeClr>
                </a:solidFill>
              </a:rPr>
              <a:t>=2181</a:t>
            </a:r>
          </a:p>
          <a:p>
            <a:r>
              <a:rPr lang="en-US" altLang="zh-CN" dirty="0"/>
              <a:t>Here are the meanings for each of the fields:</a:t>
            </a:r>
          </a:p>
          <a:p>
            <a:pPr lvl="1"/>
            <a:r>
              <a:rPr lang="en-US" altLang="zh-CN" b="1" i="1" dirty="0" err="1"/>
              <a:t>tickTime</a:t>
            </a:r>
            <a:r>
              <a:rPr lang="en-US" altLang="zh-CN" dirty="0"/>
              <a:t> : the basic time unit in milliseconds used by </a:t>
            </a:r>
            <a:r>
              <a:rPr lang="en-US" altLang="zh-CN" dirty="0" err="1"/>
              <a:t>ZooKeeper</a:t>
            </a:r>
            <a:r>
              <a:rPr lang="en-US" altLang="zh-CN" dirty="0"/>
              <a:t>. It is used to do heartbeats and the minimum session timeout will be twice the </a:t>
            </a:r>
            <a:r>
              <a:rPr lang="en-US" altLang="zh-CN" dirty="0" err="1"/>
              <a:t>tickTime</a:t>
            </a:r>
            <a:r>
              <a:rPr lang="en-US" altLang="zh-CN" dirty="0"/>
              <a:t>.</a:t>
            </a:r>
          </a:p>
          <a:p>
            <a:pPr lvl="1"/>
            <a:r>
              <a:rPr lang="en-US" altLang="zh-CN" b="1" i="1" dirty="0" err="1"/>
              <a:t>dataDir</a:t>
            </a:r>
            <a:r>
              <a:rPr lang="en-US" altLang="zh-CN" dirty="0"/>
              <a:t> : the location to store the in-memory database snapshots and, unless specified otherwise, the transaction log of updates to the database.</a:t>
            </a:r>
          </a:p>
          <a:p>
            <a:pPr lvl="1"/>
            <a:r>
              <a:rPr lang="en-US" altLang="zh-CN" b="1" i="1" dirty="0" err="1"/>
              <a:t>clientPort</a:t>
            </a:r>
            <a:r>
              <a:rPr lang="en-US" altLang="zh-CN" dirty="0"/>
              <a:t> : the port to listen for client connections</a:t>
            </a:r>
          </a:p>
          <a:p>
            <a:r>
              <a:rPr lang="en-US" altLang="zh-CN" dirty="0"/>
              <a:t>Now that you created the configuration file, you can start </a:t>
            </a:r>
            <a:r>
              <a:rPr lang="en-US" altLang="zh-CN" dirty="0" err="1"/>
              <a:t>ZooKeeper</a:t>
            </a:r>
            <a:r>
              <a:rPr lang="en-US" altLang="zh-CN" dirty="0"/>
              <a:t>:</a:t>
            </a:r>
          </a:p>
          <a:p>
            <a:pPr marL="300038" lvl="1" indent="0">
              <a:buNone/>
            </a:pPr>
            <a:r>
              <a:rPr lang="en-US" altLang="zh-CN" sz="1600" dirty="0">
                <a:solidFill>
                  <a:schemeClr val="bg2">
                    <a:lumMod val="50000"/>
                  </a:schemeClr>
                </a:solidFill>
              </a:rPr>
              <a:t>bin/</a:t>
            </a:r>
            <a:r>
              <a:rPr lang="en-US" altLang="zh-CN" sz="1600" dirty="0" err="1">
                <a:solidFill>
                  <a:schemeClr val="bg2">
                    <a:lumMod val="50000"/>
                  </a:schemeClr>
                </a:solidFill>
              </a:rPr>
              <a:t>zkServer.sh</a:t>
            </a:r>
            <a:r>
              <a:rPr lang="en-US" altLang="zh-CN" sz="1600" dirty="0">
                <a:solidFill>
                  <a:schemeClr val="bg2">
                    <a:lumMod val="50000"/>
                  </a:schemeClr>
                </a:solidFill>
              </a:rPr>
              <a:t> start</a:t>
            </a:r>
          </a:p>
          <a:p>
            <a:endParaRPr kumimoji="1" lang="zh-CN" altLang="en-US" dirty="0"/>
          </a:p>
        </p:txBody>
      </p:sp>
      <p:sp>
        <p:nvSpPr>
          <p:cNvPr id="4" name="灯片编号占位符 3">
            <a:extLst>
              <a:ext uri="{FF2B5EF4-FFF2-40B4-BE49-F238E27FC236}">
                <a16:creationId xmlns:a16="http://schemas.microsoft.com/office/drawing/2014/main" id="{96DB63FF-D3BC-0349-88C9-B389BEBBEFE0}"/>
              </a:ext>
            </a:extLst>
          </p:cNvPr>
          <p:cNvSpPr>
            <a:spLocks noGrp="1"/>
          </p:cNvSpPr>
          <p:nvPr>
            <p:ph type="sldNum" sz="quarter" idx="12"/>
          </p:nvPr>
        </p:nvSpPr>
        <p:spPr/>
        <p:txBody>
          <a:bodyPr/>
          <a:lstStyle/>
          <a:p>
            <a:fld id="{CB818ED7-1FAF-4BEC-A906-EB6564C334EB}" type="slidenum">
              <a:rPr lang="zh-CN" altLang="en-US" smtClean="0"/>
              <a:pPr/>
              <a:t>34</a:t>
            </a:fld>
            <a:endParaRPr lang="zh-CN" altLang="en-US" dirty="0"/>
          </a:p>
        </p:txBody>
      </p:sp>
    </p:spTree>
    <p:extLst>
      <p:ext uri="{BB962C8B-B14F-4D97-AF65-F5344CB8AC3E}">
        <p14:creationId xmlns:p14="http://schemas.microsoft.com/office/powerpoint/2010/main" val="3379246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3CDBB-8AC7-484E-9504-561E39AFD900}"/>
              </a:ext>
            </a:extLst>
          </p:cNvPr>
          <p:cNvSpPr>
            <a:spLocks noGrp="1"/>
          </p:cNvSpPr>
          <p:nvPr>
            <p:ph type="title"/>
          </p:nvPr>
        </p:nvSpPr>
        <p:spPr/>
        <p:txBody>
          <a:bodyPr/>
          <a:lstStyle/>
          <a:p>
            <a:r>
              <a:rPr kumimoji="1" lang="en-US" altLang="zh-CN" dirty="0"/>
              <a:t>Standalone</a:t>
            </a:r>
            <a:r>
              <a:rPr kumimoji="1" lang="zh-CN" altLang="en-US" dirty="0"/>
              <a:t> </a:t>
            </a:r>
            <a:r>
              <a:rPr kumimoji="1" lang="en-US" altLang="zh-CN" dirty="0"/>
              <a:t>Operations</a:t>
            </a:r>
            <a:r>
              <a:rPr kumimoji="1" lang="zh-CN" altLang="en-US" dirty="0"/>
              <a:t> </a:t>
            </a:r>
          </a:p>
        </p:txBody>
      </p:sp>
      <p:sp>
        <p:nvSpPr>
          <p:cNvPr id="3" name="内容占位符 2">
            <a:extLst>
              <a:ext uri="{FF2B5EF4-FFF2-40B4-BE49-F238E27FC236}">
                <a16:creationId xmlns:a16="http://schemas.microsoft.com/office/drawing/2014/main" id="{D5029E47-9829-7C45-949A-B0F29D22DF0E}"/>
              </a:ext>
            </a:extLst>
          </p:cNvPr>
          <p:cNvSpPr>
            <a:spLocks noGrp="1"/>
          </p:cNvSpPr>
          <p:nvPr>
            <p:ph idx="1"/>
          </p:nvPr>
        </p:nvSpPr>
        <p:spPr/>
        <p:txBody>
          <a:bodyPr/>
          <a:lstStyle/>
          <a:p>
            <a:r>
              <a:rPr lang="en-US" altLang="zh-CN" b="1" dirty="0"/>
              <a:t>Connecting to </a:t>
            </a:r>
            <a:r>
              <a:rPr lang="en-US" altLang="zh-CN" b="1" dirty="0" err="1"/>
              <a:t>ZooKeeper</a:t>
            </a:r>
            <a:endParaRPr lang="en-US" altLang="zh-CN" b="1" dirty="0"/>
          </a:p>
          <a:p>
            <a:pPr marL="300038" lvl="1" indent="0">
              <a:buNone/>
            </a:pPr>
            <a:r>
              <a:rPr lang="en-US" altLang="zh-CN" sz="1600" dirty="0">
                <a:solidFill>
                  <a:schemeClr val="bg2">
                    <a:lumMod val="50000"/>
                  </a:schemeClr>
                </a:solidFill>
              </a:rPr>
              <a:t>$ bin/</a:t>
            </a:r>
            <a:r>
              <a:rPr lang="en-US" altLang="zh-CN" sz="1600" dirty="0" err="1">
                <a:solidFill>
                  <a:schemeClr val="bg2">
                    <a:lumMod val="50000"/>
                  </a:schemeClr>
                </a:solidFill>
              </a:rPr>
              <a:t>zkCli.sh</a:t>
            </a:r>
            <a:r>
              <a:rPr lang="en-US" altLang="zh-CN" sz="1600" dirty="0">
                <a:solidFill>
                  <a:schemeClr val="bg2">
                    <a:lumMod val="50000"/>
                  </a:schemeClr>
                </a:solidFill>
              </a:rPr>
              <a:t> -server 127.0.0.1:2181 </a:t>
            </a:r>
          </a:p>
          <a:p>
            <a:r>
              <a:rPr lang="en-US" altLang="zh-CN" dirty="0"/>
              <a:t>This lets you perform simple, file-like operations.</a:t>
            </a:r>
          </a:p>
          <a:p>
            <a:endParaRPr lang="en-US" altLang="zh-CN" dirty="0"/>
          </a:p>
          <a:p>
            <a:r>
              <a:rPr lang="en-US" altLang="zh-CN" dirty="0"/>
              <a:t>Once you have connected, you should see something like:</a:t>
            </a:r>
          </a:p>
          <a:p>
            <a:pPr marL="300038" lvl="1" indent="0">
              <a:buNone/>
            </a:pPr>
            <a:r>
              <a:rPr lang="en-US" altLang="zh-CN" sz="1600" dirty="0">
                <a:solidFill>
                  <a:schemeClr val="bg2">
                    <a:lumMod val="50000"/>
                  </a:schemeClr>
                </a:solidFill>
              </a:rPr>
              <a:t>Connecting to localhost:2181 </a:t>
            </a:r>
          </a:p>
          <a:p>
            <a:pPr marL="300038" lvl="1" indent="0">
              <a:buNone/>
            </a:pPr>
            <a:r>
              <a:rPr lang="en-US" altLang="zh-CN" sz="1600" dirty="0">
                <a:solidFill>
                  <a:schemeClr val="bg2">
                    <a:lumMod val="50000"/>
                  </a:schemeClr>
                </a:solidFill>
              </a:rPr>
              <a:t>log4j:WARN No </a:t>
            </a:r>
            <a:r>
              <a:rPr lang="en-US" altLang="zh-CN" sz="1600" dirty="0" err="1">
                <a:solidFill>
                  <a:schemeClr val="bg2">
                    <a:lumMod val="50000"/>
                  </a:schemeClr>
                </a:solidFill>
              </a:rPr>
              <a:t>appenders</a:t>
            </a:r>
            <a:r>
              <a:rPr lang="en-US" altLang="zh-CN" sz="1600" dirty="0">
                <a:solidFill>
                  <a:schemeClr val="bg2">
                    <a:lumMod val="50000"/>
                  </a:schemeClr>
                </a:solidFill>
              </a:rPr>
              <a:t> could be found for logger (</a:t>
            </a:r>
            <a:r>
              <a:rPr lang="en-US" altLang="zh-CN" sz="1600" dirty="0" err="1">
                <a:solidFill>
                  <a:schemeClr val="bg2">
                    <a:lumMod val="50000"/>
                  </a:schemeClr>
                </a:solidFill>
              </a:rPr>
              <a:t>org.apache.zookeeper.ZooKeeper</a:t>
            </a:r>
            <a:r>
              <a:rPr lang="en-US" altLang="zh-CN" sz="1600" dirty="0">
                <a:solidFill>
                  <a:schemeClr val="bg2">
                    <a:lumMod val="50000"/>
                  </a:schemeClr>
                </a:solidFill>
              </a:rPr>
              <a:t>). </a:t>
            </a:r>
          </a:p>
          <a:p>
            <a:pPr marL="300038" lvl="1" indent="0">
              <a:buNone/>
            </a:pPr>
            <a:r>
              <a:rPr lang="en-US" altLang="zh-CN" sz="1600" dirty="0">
                <a:solidFill>
                  <a:schemeClr val="bg2">
                    <a:lumMod val="50000"/>
                  </a:schemeClr>
                </a:solidFill>
              </a:rPr>
              <a:t>log4j:WARN Please initialize the log4j system properly. </a:t>
            </a:r>
          </a:p>
          <a:p>
            <a:pPr marL="300038" lvl="1" indent="0">
              <a:buNone/>
            </a:pPr>
            <a:r>
              <a:rPr lang="en-US" altLang="zh-CN" sz="1600" dirty="0">
                <a:solidFill>
                  <a:schemeClr val="bg2">
                    <a:lumMod val="50000"/>
                  </a:schemeClr>
                </a:solidFill>
              </a:rPr>
              <a:t>Welcome to </a:t>
            </a:r>
            <a:r>
              <a:rPr lang="en-US" altLang="zh-CN" sz="1600" dirty="0" err="1">
                <a:solidFill>
                  <a:schemeClr val="bg2">
                    <a:lumMod val="50000"/>
                  </a:schemeClr>
                </a:solidFill>
              </a:rPr>
              <a:t>ZooKeeper</a:t>
            </a:r>
            <a:r>
              <a:rPr lang="en-US" altLang="zh-CN" sz="1600" dirty="0">
                <a:solidFill>
                  <a:schemeClr val="bg2">
                    <a:lumMod val="50000"/>
                  </a:schemeClr>
                </a:solidFill>
              </a:rPr>
              <a:t>! </a:t>
            </a:r>
          </a:p>
          <a:p>
            <a:pPr marL="300038" lvl="1" indent="0">
              <a:buNone/>
            </a:pPr>
            <a:r>
              <a:rPr lang="en-US" altLang="zh-CN" sz="1600" dirty="0" err="1">
                <a:solidFill>
                  <a:schemeClr val="bg2">
                    <a:lumMod val="50000"/>
                  </a:schemeClr>
                </a:solidFill>
              </a:rPr>
              <a:t>JLine</a:t>
            </a:r>
            <a:r>
              <a:rPr lang="en-US" altLang="zh-CN" sz="1600" dirty="0">
                <a:solidFill>
                  <a:schemeClr val="bg2">
                    <a:lumMod val="50000"/>
                  </a:schemeClr>
                </a:solidFill>
              </a:rPr>
              <a:t> support is enabled </a:t>
            </a:r>
          </a:p>
          <a:p>
            <a:pPr marL="300038" lvl="1" indent="0">
              <a:buNone/>
            </a:pPr>
            <a:r>
              <a:rPr lang="en-US" altLang="zh-CN" sz="1600" dirty="0">
                <a:solidFill>
                  <a:schemeClr val="bg2">
                    <a:lumMod val="50000"/>
                  </a:schemeClr>
                </a:solidFill>
              </a:rPr>
              <a:t>[</a:t>
            </a:r>
            <a:r>
              <a:rPr lang="en-US" altLang="zh-CN" sz="1600" dirty="0" err="1">
                <a:solidFill>
                  <a:schemeClr val="bg2">
                    <a:lumMod val="50000"/>
                  </a:schemeClr>
                </a:solidFill>
              </a:rPr>
              <a:t>zkshell</a:t>
            </a:r>
            <a:r>
              <a:rPr lang="en-US" altLang="zh-CN" sz="1600" dirty="0">
                <a:solidFill>
                  <a:schemeClr val="bg2">
                    <a:lumMod val="50000"/>
                  </a:schemeClr>
                </a:solidFill>
              </a:rPr>
              <a:t>: 0]</a:t>
            </a:r>
            <a:endParaRPr lang="zh-CN" altLang="en-US" sz="1600" dirty="0">
              <a:solidFill>
                <a:schemeClr val="bg2">
                  <a:lumMod val="50000"/>
                </a:schemeClr>
              </a:solidFill>
            </a:endParaRPr>
          </a:p>
        </p:txBody>
      </p:sp>
      <p:sp>
        <p:nvSpPr>
          <p:cNvPr id="4" name="灯片编号占位符 3">
            <a:extLst>
              <a:ext uri="{FF2B5EF4-FFF2-40B4-BE49-F238E27FC236}">
                <a16:creationId xmlns:a16="http://schemas.microsoft.com/office/drawing/2014/main" id="{804C81AD-34BD-C24D-84D1-CA597E438F24}"/>
              </a:ext>
            </a:extLst>
          </p:cNvPr>
          <p:cNvSpPr>
            <a:spLocks noGrp="1"/>
          </p:cNvSpPr>
          <p:nvPr>
            <p:ph type="sldNum" sz="quarter" idx="12"/>
          </p:nvPr>
        </p:nvSpPr>
        <p:spPr/>
        <p:txBody>
          <a:bodyPr/>
          <a:lstStyle/>
          <a:p>
            <a:fld id="{CB818ED7-1FAF-4BEC-A906-EB6564C334EB}" type="slidenum">
              <a:rPr lang="zh-CN" altLang="en-US" smtClean="0"/>
              <a:pPr/>
              <a:t>35</a:t>
            </a:fld>
            <a:endParaRPr lang="zh-CN" altLang="en-US" dirty="0"/>
          </a:p>
        </p:txBody>
      </p:sp>
    </p:spTree>
    <p:extLst>
      <p:ext uri="{BB962C8B-B14F-4D97-AF65-F5344CB8AC3E}">
        <p14:creationId xmlns:p14="http://schemas.microsoft.com/office/powerpoint/2010/main" val="2226464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A0ABD-6CCC-8B46-A932-A8C70F06F3EE}"/>
              </a:ext>
            </a:extLst>
          </p:cNvPr>
          <p:cNvSpPr>
            <a:spLocks noGrp="1"/>
          </p:cNvSpPr>
          <p:nvPr>
            <p:ph type="title"/>
          </p:nvPr>
        </p:nvSpPr>
        <p:spPr/>
        <p:txBody>
          <a:bodyPr/>
          <a:lstStyle/>
          <a:p>
            <a:r>
              <a:rPr kumimoji="1" lang="en-US" altLang="zh-CN" dirty="0"/>
              <a:t>Start</a:t>
            </a:r>
            <a:r>
              <a:rPr kumimoji="1" lang="zh-CN" altLang="en-US" dirty="0"/>
              <a:t> </a:t>
            </a:r>
            <a:r>
              <a:rPr kumimoji="1" lang="en-US" altLang="zh-CN" dirty="0"/>
              <a:t>Apache</a:t>
            </a:r>
            <a:r>
              <a:rPr kumimoji="1" lang="zh-CN" altLang="en-US" dirty="0"/>
              <a:t> </a:t>
            </a:r>
            <a:r>
              <a:rPr kumimoji="1" lang="en-US" altLang="zh-CN" dirty="0"/>
              <a:t>Storm</a:t>
            </a:r>
            <a:endParaRPr kumimoji="1" lang="zh-CN" altLang="en-US" dirty="0"/>
          </a:p>
        </p:txBody>
      </p:sp>
      <p:sp>
        <p:nvSpPr>
          <p:cNvPr id="3" name="内容占位符 2">
            <a:extLst>
              <a:ext uri="{FF2B5EF4-FFF2-40B4-BE49-F238E27FC236}">
                <a16:creationId xmlns:a16="http://schemas.microsoft.com/office/drawing/2014/main" id="{B959B62C-C6A8-B649-AE4C-52DE9C3F5D2D}"/>
              </a:ext>
            </a:extLst>
          </p:cNvPr>
          <p:cNvSpPr>
            <a:spLocks noGrp="1"/>
          </p:cNvSpPr>
          <p:nvPr>
            <p:ph idx="1"/>
          </p:nvPr>
        </p:nvSpPr>
        <p:spPr/>
        <p:txBody>
          <a:bodyPr>
            <a:normAutofit/>
          </a:bodyPr>
          <a:lstStyle/>
          <a:p>
            <a:pPr marL="257175" lvl="1" indent="-257175">
              <a:buFont typeface="Arial" pitchFamily="34" charset="0"/>
              <a:buChar char="•"/>
            </a:pPr>
            <a:r>
              <a:rPr lang="en-US" altLang="zh-CN" dirty="0"/>
              <a:t>The Storm release contains a file at </a:t>
            </a:r>
            <a:r>
              <a:rPr lang="en-US" altLang="zh-CN" b="1" dirty="0">
                <a:solidFill>
                  <a:schemeClr val="bg2">
                    <a:lumMod val="50000"/>
                  </a:schemeClr>
                </a:solidFill>
              </a:rPr>
              <a:t>conf/</a:t>
            </a:r>
            <a:r>
              <a:rPr lang="en-US" altLang="zh-CN" b="1" dirty="0" err="1">
                <a:solidFill>
                  <a:schemeClr val="bg2">
                    <a:lumMod val="50000"/>
                  </a:schemeClr>
                </a:solidFill>
              </a:rPr>
              <a:t>storm.yaml</a:t>
            </a:r>
            <a:endParaRPr lang="en-US" altLang="zh-CN" b="1" dirty="0">
              <a:solidFill>
                <a:schemeClr val="bg2">
                  <a:lumMod val="50000"/>
                </a:schemeClr>
              </a:solidFill>
            </a:endParaRPr>
          </a:p>
          <a:p>
            <a:pPr marL="300038" lvl="1" indent="0">
              <a:buNone/>
            </a:pPr>
            <a:r>
              <a:rPr lang="en-US" altLang="zh-CN" sz="1350" dirty="0" err="1">
                <a:solidFill>
                  <a:schemeClr val="bg2">
                    <a:lumMod val="50000"/>
                  </a:schemeClr>
                </a:solidFill>
              </a:rPr>
              <a:t>storm.zookeeper.servers</a:t>
            </a:r>
            <a:r>
              <a:rPr lang="en-US" altLang="zh-CN" sz="1350" dirty="0">
                <a:solidFill>
                  <a:schemeClr val="bg2">
                    <a:lumMod val="50000"/>
                  </a:schemeClr>
                </a:solidFill>
              </a:rPr>
              <a:t>: </a:t>
            </a:r>
          </a:p>
          <a:p>
            <a:pPr marL="300038" lvl="1" indent="0">
              <a:buNone/>
            </a:pPr>
            <a:r>
              <a:rPr lang="zh-CN" altLang="en-US" sz="1350" dirty="0">
                <a:solidFill>
                  <a:schemeClr val="bg2">
                    <a:lumMod val="50000"/>
                  </a:schemeClr>
                </a:solidFill>
              </a:rPr>
              <a:t>   </a:t>
            </a:r>
            <a:r>
              <a:rPr lang="en-US" altLang="zh-CN" sz="1350" dirty="0">
                <a:solidFill>
                  <a:schemeClr val="bg2">
                    <a:lumMod val="50000"/>
                  </a:schemeClr>
                </a:solidFill>
              </a:rPr>
              <a:t>- "127.0.0.1"</a:t>
            </a:r>
          </a:p>
          <a:p>
            <a:pPr marL="300038" lvl="1" indent="0">
              <a:buNone/>
            </a:pPr>
            <a:r>
              <a:rPr lang="en-US" altLang="zh-CN" sz="1350" dirty="0" err="1">
                <a:solidFill>
                  <a:schemeClr val="bg2">
                    <a:lumMod val="50000"/>
                  </a:schemeClr>
                </a:solidFill>
              </a:rPr>
              <a:t>nimbus.seeds</a:t>
            </a:r>
            <a:r>
              <a:rPr lang="en-US" altLang="zh-CN" sz="1350" dirty="0">
                <a:solidFill>
                  <a:schemeClr val="bg2">
                    <a:lumMod val="50000"/>
                  </a:schemeClr>
                </a:solidFill>
              </a:rPr>
              <a:t>: [" 127.0.0.1 "]</a:t>
            </a:r>
          </a:p>
          <a:p>
            <a:pPr marL="300038" lvl="1" indent="0">
              <a:buNone/>
            </a:pPr>
            <a:r>
              <a:rPr lang="en-US" altLang="zh-CN" sz="1350" dirty="0" err="1">
                <a:solidFill>
                  <a:schemeClr val="bg2">
                    <a:lumMod val="50000"/>
                  </a:schemeClr>
                </a:solidFill>
              </a:rPr>
              <a:t>storm.local.dir</a:t>
            </a:r>
            <a:r>
              <a:rPr lang="en-US" altLang="zh-CN" sz="1350" dirty="0">
                <a:solidFill>
                  <a:schemeClr val="bg2">
                    <a:lumMod val="50000"/>
                  </a:schemeClr>
                </a:solidFill>
              </a:rPr>
              <a:t>: $STORM_HOME/storm-local</a:t>
            </a:r>
          </a:p>
          <a:p>
            <a:pPr marL="300038" lvl="1" indent="0">
              <a:buNone/>
            </a:pPr>
            <a:r>
              <a:rPr lang="en-US" altLang="zh-CN" sz="1350" dirty="0" err="1">
                <a:solidFill>
                  <a:schemeClr val="bg2">
                    <a:lumMod val="50000"/>
                  </a:schemeClr>
                </a:solidFill>
              </a:rPr>
              <a:t>supervisor.slots.ports</a:t>
            </a:r>
            <a:r>
              <a:rPr lang="en-US" altLang="zh-CN" sz="1350" dirty="0">
                <a:solidFill>
                  <a:schemeClr val="bg2">
                    <a:lumMod val="50000"/>
                  </a:schemeClr>
                </a:solidFill>
              </a:rPr>
              <a:t>:</a:t>
            </a:r>
          </a:p>
          <a:p>
            <a:pPr marL="300038" lvl="1" indent="0">
              <a:buNone/>
            </a:pPr>
            <a:r>
              <a:rPr lang="zh-CN" altLang="en-US" sz="1350" dirty="0">
                <a:solidFill>
                  <a:schemeClr val="bg2">
                    <a:lumMod val="50000"/>
                  </a:schemeClr>
                </a:solidFill>
              </a:rPr>
              <a:t>  </a:t>
            </a:r>
            <a:r>
              <a:rPr lang="en-US" altLang="zh-CN" sz="1350" dirty="0">
                <a:solidFill>
                  <a:schemeClr val="bg2">
                    <a:lumMod val="50000"/>
                  </a:schemeClr>
                </a:solidFill>
              </a:rPr>
              <a:t> - 6700</a:t>
            </a:r>
          </a:p>
          <a:p>
            <a:pPr marL="300038" lvl="1" indent="0">
              <a:buNone/>
            </a:pPr>
            <a:r>
              <a:rPr lang="zh-CN" altLang="en-US" sz="1350" dirty="0">
                <a:solidFill>
                  <a:schemeClr val="bg2">
                    <a:lumMod val="50000"/>
                  </a:schemeClr>
                </a:solidFill>
              </a:rPr>
              <a:t>  </a:t>
            </a:r>
            <a:r>
              <a:rPr lang="en-US" altLang="zh-CN" sz="1350" dirty="0">
                <a:solidFill>
                  <a:schemeClr val="bg2">
                    <a:lumMod val="50000"/>
                  </a:schemeClr>
                </a:solidFill>
              </a:rPr>
              <a:t> - 6701</a:t>
            </a:r>
          </a:p>
          <a:p>
            <a:pPr marL="300038" lvl="1" indent="0">
              <a:buNone/>
            </a:pPr>
            <a:r>
              <a:rPr lang="zh-CN" altLang="en-US" sz="1350" dirty="0">
                <a:solidFill>
                  <a:schemeClr val="bg2">
                    <a:lumMod val="50000"/>
                  </a:schemeClr>
                </a:solidFill>
              </a:rPr>
              <a:t>  </a:t>
            </a:r>
            <a:r>
              <a:rPr lang="en-US" altLang="zh-CN" sz="1350" dirty="0">
                <a:solidFill>
                  <a:schemeClr val="bg2">
                    <a:lumMod val="50000"/>
                  </a:schemeClr>
                </a:solidFill>
              </a:rPr>
              <a:t> - 6702</a:t>
            </a:r>
          </a:p>
          <a:p>
            <a:pPr marL="300038" lvl="1" indent="0">
              <a:buNone/>
            </a:pPr>
            <a:r>
              <a:rPr lang="zh-CN" altLang="en-US" sz="1350" dirty="0">
                <a:solidFill>
                  <a:schemeClr val="bg2">
                    <a:lumMod val="50000"/>
                  </a:schemeClr>
                </a:solidFill>
              </a:rPr>
              <a:t>  </a:t>
            </a:r>
            <a:r>
              <a:rPr lang="en-US" altLang="zh-CN" sz="1350" dirty="0">
                <a:solidFill>
                  <a:schemeClr val="bg2">
                    <a:lumMod val="50000"/>
                  </a:schemeClr>
                </a:solidFill>
              </a:rPr>
              <a:t> - 6703</a:t>
            </a:r>
          </a:p>
          <a:p>
            <a:pPr marL="300038" lvl="1" indent="0">
              <a:buNone/>
            </a:pPr>
            <a:endParaRPr lang="en-US" altLang="zh-CN" sz="1350" dirty="0">
              <a:solidFill>
                <a:schemeClr val="bg2">
                  <a:lumMod val="50000"/>
                </a:schemeClr>
              </a:solidFill>
            </a:endParaRPr>
          </a:p>
          <a:p>
            <a:r>
              <a:rPr lang="en-US" altLang="zh-CN" sz="1575" dirty="0"/>
              <a:t>Here's how to run the Storm daemons:</a:t>
            </a:r>
          </a:p>
          <a:p>
            <a:pPr lvl="1"/>
            <a:r>
              <a:rPr lang="en-US" altLang="zh-CN" sz="1575" b="1" dirty="0"/>
              <a:t>Nimbus</a:t>
            </a:r>
            <a:r>
              <a:rPr lang="en-US" altLang="zh-CN" sz="1575" dirty="0"/>
              <a:t>: Run the command</a:t>
            </a:r>
            <a:r>
              <a:rPr lang="en-US" altLang="zh-CN" sz="1575" dirty="0">
                <a:solidFill>
                  <a:schemeClr val="bg2">
                    <a:lumMod val="50000"/>
                  </a:schemeClr>
                </a:solidFill>
              </a:rPr>
              <a:t> bin/storm nimbus</a:t>
            </a:r>
            <a:r>
              <a:rPr lang="en-US" altLang="zh-CN" sz="1575" dirty="0"/>
              <a:t> under supervision on the master machine.</a:t>
            </a:r>
          </a:p>
          <a:p>
            <a:pPr lvl="1"/>
            <a:r>
              <a:rPr lang="en-US" altLang="zh-CN" sz="1575" b="1" dirty="0"/>
              <a:t>Supervisor</a:t>
            </a:r>
            <a:r>
              <a:rPr lang="en-US" altLang="zh-CN" sz="1575" dirty="0"/>
              <a:t>: Run the command </a:t>
            </a:r>
            <a:r>
              <a:rPr lang="en-US" altLang="zh-CN" sz="1575" dirty="0">
                <a:solidFill>
                  <a:schemeClr val="bg2">
                    <a:lumMod val="50000"/>
                  </a:schemeClr>
                </a:solidFill>
              </a:rPr>
              <a:t>bin/storm supervisor </a:t>
            </a:r>
            <a:r>
              <a:rPr lang="en-US" altLang="zh-CN" sz="1575" dirty="0"/>
              <a:t>under supervision on each worker machine.</a:t>
            </a:r>
          </a:p>
          <a:p>
            <a:pPr marL="300038" lvl="1" indent="0">
              <a:buNone/>
            </a:pPr>
            <a:endParaRPr lang="en-US" altLang="zh-CN" sz="1350" dirty="0">
              <a:solidFill>
                <a:schemeClr val="bg2">
                  <a:lumMod val="50000"/>
                </a:schemeClr>
              </a:solidFill>
            </a:endParaRPr>
          </a:p>
          <a:p>
            <a:pPr marL="300038" lvl="1" indent="0">
              <a:buNone/>
            </a:pPr>
            <a:endParaRPr lang="zh-CN" altLang="en-US" sz="1350" dirty="0">
              <a:solidFill>
                <a:schemeClr val="bg2">
                  <a:lumMod val="50000"/>
                </a:schemeClr>
              </a:solidFill>
            </a:endParaRPr>
          </a:p>
        </p:txBody>
      </p:sp>
      <p:sp>
        <p:nvSpPr>
          <p:cNvPr id="4" name="灯片编号占位符 3">
            <a:extLst>
              <a:ext uri="{FF2B5EF4-FFF2-40B4-BE49-F238E27FC236}">
                <a16:creationId xmlns:a16="http://schemas.microsoft.com/office/drawing/2014/main" id="{2A921D65-E329-C941-B031-1F32D42561BA}"/>
              </a:ext>
            </a:extLst>
          </p:cNvPr>
          <p:cNvSpPr>
            <a:spLocks noGrp="1"/>
          </p:cNvSpPr>
          <p:nvPr>
            <p:ph type="sldNum" sz="quarter" idx="12"/>
          </p:nvPr>
        </p:nvSpPr>
        <p:spPr/>
        <p:txBody>
          <a:bodyPr/>
          <a:lstStyle/>
          <a:p>
            <a:fld id="{CB818ED7-1FAF-4BEC-A906-EB6564C334EB}" type="slidenum">
              <a:rPr lang="zh-CN" altLang="en-US" smtClean="0"/>
              <a:pPr/>
              <a:t>36</a:t>
            </a:fld>
            <a:endParaRPr lang="zh-CN" altLang="en-US" dirty="0"/>
          </a:p>
        </p:txBody>
      </p:sp>
    </p:spTree>
    <p:extLst>
      <p:ext uri="{BB962C8B-B14F-4D97-AF65-F5344CB8AC3E}">
        <p14:creationId xmlns:p14="http://schemas.microsoft.com/office/powerpoint/2010/main" val="2813983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Apache</a:t>
            </a:r>
            <a:r>
              <a:rPr lang="zh-CN" altLang="en-US" dirty="0"/>
              <a:t> </a:t>
            </a:r>
            <a:r>
              <a:rPr lang="en-US" altLang="zh-CN" dirty="0"/>
              <a:t>Storm</a:t>
            </a:r>
          </a:p>
          <a:p>
            <a:pPr lvl="1"/>
            <a:r>
              <a:rPr lang="en-US" altLang="zh-CN" dirty="0">
                <a:hlinkClick r:id="rId2"/>
              </a:rPr>
              <a:t>https://storm.apache.org/releases/current/Tutorial.html</a:t>
            </a:r>
            <a:endParaRPr lang="en-US" altLang="zh-CN" dirty="0"/>
          </a:p>
          <a:p>
            <a:r>
              <a:rPr lang="en-US" altLang="zh-CN" dirty="0"/>
              <a:t>Example Storm Topologies</a:t>
            </a:r>
          </a:p>
          <a:p>
            <a:pPr lvl="1"/>
            <a:r>
              <a:rPr lang="en-US" altLang="zh-CN" dirty="0">
                <a:hlinkClick r:id="rId3"/>
              </a:rPr>
              <a:t>https://github.com/apache/storm/tree/2.4.x-branch/examples/storm-starter</a:t>
            </a:r>
            <a:endParaRPr lang="en-US" altLang="zh-CN" dirty="0"/>
          </a:p>
          <a:p>
            <a:r>
              <a:rPr lang="en-US" altLang="zh-CN" dirty="0" err="1"/>
              <a:t>ZooKeeper</a:t>
            </a:r>
            <a:r>
              <a:rPr lang="en-US" altLang="zh-CN" dirty="0"/>
              <a:t> Getting Started Guide</a:t>
            </a:r>
          </a:p>
          <a:p>
            <a:pPr lvl="1"/>
            <a:r>
              <a:rPr lang="en-US" altLang="zh-CN" dirty="0">
                <a:hlinkClick r:id="rId4"/>
              </a:rPr>
              <a:t>https://zookeeper.apache.org/doc/current/zookeeperStarted.html</a:t>
            </a:r>
            <a:endParaRPr lang="en-US" altLang="zh-CN" dirty="0"/>
          </a:p>
          <a:p>
            <a:r>
              <a:rPr lang="en-US" altLang="zh-CN" dirty="0"/>
              <a:t>Setting up a Storm Cluster</a:t>
            </a:r>
          </a:p>
          <a:p>
            <a:pPr lvl="1"/>
            <a:r>
              <a:rPr lang="en-US" altLang="zh-CN" dirty="0">
                <a:hlinkClick r:id="rId5"/>
              </a:rPr>
              <a:t>https://storm.apache.org/releases/2.6.0/Setting-up-a-Storm-cluster.html</a:t>
            </a:r>
            <a:endParaRPr lang="en-US" altLang="zh-CN" dirty="0"/>
          </a:p>
          <a:p>
            <a:r>
              <a:rPr lang="en-US" altLang="zh-CN" dirty="0"/>
              <a:t>Storm</a:t>
            </a:r>
            <a:r>
              <a:rPr lang="zh-CN" altLang="en-US" dirty="0"/>
              <a:t> </a:t>
            </a:r>
            <a:r>
              <a:rPr lang="en-US" altLang="zh-CN" dirty="0"/>
              <a:t>Tutorial</a:t>
            </a:r>
          </a:p>
          <a:p>
            <a:pPr lvl="1"/>
            <a:r>
              <a:rPr lang="en-US" altLang="zh-CN" dirty="0">
                <a:hlinkClick r:id="rId6"/>
              </a:rPr>
              <a:t>https://storm.apache.org/releases/2.6.0/Tutorial.html</a:t>
            </a:r>
            <a:endParaRPr lang="en-US" altLang="zh-CN" dirty="0"/>
          </a:p>
          <a:p>
            <a:r>
              <a:rPr lang="en-US" altLang="zh-CN" dirty="0" err="1"/>
              <a:t>Intellij</a:t>
            </a:r>
            <a:r>
              <a:rPr lang="en-US" altLang="zh-CN" dirty="0"/>
              <a:t> IDEA </a:t>
            </a:r>
            <a:r>
              <a:rPr lang="zh-CN" altLang="en-US" dirty="0"/>
              <a:t>导入或运行流式处理框架</a:t>
            </a:r>
            <a:r>
              <a:rPr lang="en-US" altLang="zh-CN" dirty="0"/>
              <a:t>storm</a:t>
            </a:r>
            <a:r>
              <a:rPr lang="zh-CN" altLang="en-US" dirty="0"/>
              <a:t>以及</a:t>
            </a:r>
            <a:r>
              <a:rPr lang="en-US" altLang="zh-CN" dirty="0" err="1"/>
              <a:t>java.lang.NoClassDefFoundError</a:t>
            </a:r>
            <a:r>
              <a:rPr lang="zh-CN" altLang="en-US" dirty="0"/>
              <a:t>报错的解决方案</a:t>
            </a:r>
          </a:p>
          <a:p>
            <a:pPr lvl="1"/>
            <a:r>
              <a:rPr lang="en-US" altLang="zh-CN" dirty="0">
                <a:hlinkClick r:id="rId7"/>
              </a:rPr>
              <a:t>https://blog.csdn.net/weixin_35757704/article/details/75348270</a:t>
            </a:r>
            <a:r>
              <a:rPr lang="zh-CN" altLang="en-US" dirty="0"/>
              <a:t> </a:t>
            </a:r>
            <a:endParaRPr lang="en-US" altLang="zh-CN" dirty="0"/>
          </a:p>
          <a:p>
            <a:r>
              <a:rPr lang="en-US" altLang="zh-CN" dirty="0" err="1"/>
              <a:t>ZooKeeper</a:t>
            </a:r>
            <a:r>
              <a:rPr lang="en-US" altLang="zh-CN" dirty="0"/>
              <a:t>: Because Coordinating Distributed Systems is a Zoo</a:t>
            </a:r>
          </a:p>
          <a:p>
            <a:pPr lvl="1"/>
            <a:r>
              <a:rPr lang="en-US" altLang="zh-CN" dirty="0">
                <a:hlinkClick r:id="rId8"/>
              </a:rPr>
              <a:t>https://zookeeper.apache.org/doc/current/index.html</a:t>
            </a:r>
            <a:r>
              <a:rPr lang="zh-CN" altLang="en-US" dirty="0"/>
              <a:t>   </a:t>
            </a:r>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37</a:t>
            </a:fld>
            <a:endParaRPr lang="zh-CN" altLang="en-US" dirty="0"/>
          </a:p>
        </p:txBody>
      </p:sp>
    </p:spTree>
    <p:extLst>
      <p:ext uri="{BB962C8B-B14F-4D97-AF65-F5344CB8AC3E}">
        <p14:creationId xmlns:p14="http://schemas.microsoft.com/office/powerpoint/2010/main" val="1334165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itchFamily="34" charset="0"/>
                <a:ea typeface="Tahoma" pitchFamily="34" charset="0"/>
                <a:cs typeface="Tahoma" pitchFamily="34" charset="0"/>
              </a:rPr>
              <a:t>Thank You!</a:t>
            </a:r>
            <a:endParaRPr lang="zh-CN" altLang="en-US" sz="4500" dirty="0">
              <a:solidFill>
                <a:schemeClr val="bg1"/>
              </a:solidFill>
              <a:latin typeface="Tahoma" pitchFamily="34" charset="0"/>
              <a:cs typeface="Tahoma" pitchFamily="34" charset="0"/>
            </a:endParaRPr>
          </a:p>
        </p:txBody>
      </p:sp>
      <p:pic>
        <p:nvPicPr>
          <p:cNvPr id="4" name="图片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pPr/>
              <a:t>38</a:t>
            </a:fld>
            <a:endParaRPr lang="zh-CN" altLang="en-US" dirty="0"/>
          </a:p>
        </p:txBody>
      </p:sp>
    </p:spTree>
    <p:extLst>
      <p:ext uri="{BB962C8B-B14F-4D97-AF65-F5344CB8AC3E}">
        <p14:creationId xmlns:p14="http://schemas.microsoft.com/office/powerpoint/2010/main" val="100703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a:t>
            </a:r>
            <a:r>
              <a:rPr lang="zh-CN" altLang="en-US" dirty="0"/>
              <a:t> </a:t>
            </a:r>
            <a:r>
              <a:rPr lang="en-US" altLang="zh-CN" dirty="0"/>
              <a:t>use</a:t>
            </a:r>
            <a:r>
              <a:rPr lang="zh-CN" altLang="en-US" dirty="0"/>
              <a:t> </a:t>
            </a:r>
            <a:r>
              <a:rPr lang="en-US" altLang="zh-CN" dirty="0"/>
              <a:t>Apache</a:t>
            </a:r>
            <a:r>
              <a:rPr lang="zh-CN" altLang="en-US" dirty="0"/>
              <a:t> </a:t>
            </a:r>
            <a:r>
              <a:rPr lang="en-US" altLang="zh-CN" dirty="0"/>
              <a:t>Storm</a:t>
            </a:r>
            <a:r>
              <a:rPr lang="zh-CN" altLang="en-US" dirty="0"/>
              <a:t>？</a:t>
            </a:r>
          </a:p>
        </p:txBody>
      </p:sp>
      <p:sp>
        <p:nvSpPr>
          <p:cNvPr id="3" name="内容占位符 2"/>
          <p:cNvSpPr>
            <a:spLocks noGrp="1"/>
          </p:cNvSpPr>
          <p:nvPr>
            <p:ph idx="1"/>
          </p:nvPr>
        </p:nvSpPr>
        <p:spPr/>
        <p:txBody>
          <a:bodyPr>
            <a:normAutofit/>
          </a:bodyPr>
          <a:lstStyle/>
          <a:p>
            <a:r>
              <a:rPr lang="en-US" altLang="zh-CN" dirty="0"/>
              <a:t>Apache Storm is a free and open source distributed </a:t>
            </a:r>
            <a:r>
              <a:rPr lang="en-US" altLang="zh-CN" dirty="0" err="1"/>
              <a:t>realtime</a:t>
            </a:r>
            <a:r>
              <a:rPr lang="en-US" altLang="zh-CN" dirty="0"/>
              <a:t> computation system. </a:t>
            </a:r>
          </a:p>
          <a:p>
            <a:pPr lvl="1"/>
            <a:r>
              <a:rPr lang="en-US" altLang="zh-CN" dirty="0"/>
              <a:t>Apache Storm makes it easy to reliably process </a:t>
            </a:r>
            <a:r>
              <a:rPr lang="en-US" altLang="zh-CN" dirty="0">
                <a:solidFill>
                  <a:srgbClr val="FF0000"/>
                </a:solidFill>
              </a:rPr>
              <a:t>unbounded streams of data</a:t>
            </a:r>
            <a:r>
              <a:rPr lang="en-US" altLang="zh-CN" dirty="0"/>
              <a:t>, doing for </a:t>
            </a:r>
            <a:r>
              <a:rPr lang="en-US" altLang="zh-CN" dirty="0" err="1"/>
              <a:t>realtime</a:t>
            </a:r>
            <a:r>
              <a:rPr lang="en-US" altLang="zh-CN" dirty="0"/>
              <a:t> processing what Hadoop did for batch processing. </a:t>
            </a:r>
          </a:p>
          <a:p>
            <a:pPr lvl="1"/>
            <a:r>
              <a:rPr lang="en-US" altLang="zh-CN" dirty="0"/>
              <a:t>Apache Storm is simple, can be used with </a:t>
            </a:r>
            <a:r>
              <a:rPr lang="en-US" altLang="zh-CN" dirty="0">
                <a:solidFill>
                  <a:srgbClr val="FF0000"/>
                </a:solidFill>
              </a:rPr>
              <a:t>any programming language</a:t>
            </a:r>
            <a:r>
              <a:rPr lang="en-US" altLang="zh-CN" dirty="0"/>
              <a:t>, and is a lot of fun to use!</a:t>
            </a:r>
          </a:p>
          <a:p>
            <a:r>
              <a:rPr lang="en-US" altLang="zh-CN" dirty="0"/>
              <a:t>Apache Storm has many use cases: </a:t>
            </a:r>
          </a:p>
          <a:p>
            <a:pPr lvl="1"/>
            <a:r>
              <a:rPr lang="en-US" altLang="zh-CN" dirty="0" err="1"/>
              <a:t>realtime</a:t>
            </a:r>
            <a:r>
              <a:rPr lang="en-US" altLang="zh-CN" dirty="0"/>
              <a:t> analytics, online machine learning, continuous computation, distributed RPC, ETL, and more. Apache Storm is fast: a benchmark clocked it at over </a:t>
            </a:r>
            <a:r>
              <a:rPr lang="en-US" altLang="zh-CN" b="1" dirty="0">
                <a:solidFill>
                  <a:srgbClr val="FF0000"/>
                </a:solidFill>
              </a:rPr>
              <a:t>a million tuples processed per second per node</a:t>
            </a:r>
            <a:r>
              <a:rPr lang="en-US" altLang="zh-CN" dirty="0"/>
              <a:t>. It is </a:t>
            </a:r>
            <a:r>
              <a:rPr lang="en-US" altLang="zh-CN" dirty="0">
                <a:solidFill>
                  <a:srgbClr val="FF0000"/>
                </a:solidFill>
              </a:rPr>
              <a:t>scalable</a:t>
            </a:r>
            <a:r>
              <a:rPr lang="en-US" altLang="zh-CN" dirty="0"/>
              <a:t>, </a:t>
            </a:r>
            <a:r>
              <a:rPr lang="en-US" altLang="zh-CN" dirty="0">
                <a:solidFill>
                  <a:srgbClr val="FF0000"/>
                </a:solidFill>
              </a:rPr>
              <a:t>fault-tolerant</a:t>
            </a:r>
            <a:r>
              <a:rPr lang="en-US" altLang="zh-CN" dirty="0"/>
              <a:t>, guarantees your data will be processed, and is easy to set up and operate.</a:t>
            </a:r>
          </a:p>
          <a:p>
            <a:r>
              <a:rPr lang="en-US" altLang="zh-CN" dirty="0"/>
              <a:t>Apache Storm integrates with the </a:t>
            </a:r>
            <a:r>
              <a:rPr lang="en-US" altLang="zh-CN" dirty="0">
                <a:solidFill>
                  <a:srgbClr val="FF0000"/>
                </a:solidFill>
              </a:rPr>
              <a:t>queueing</a:t>
            </a:r>
            <a:r>
              <a:rPr lang="en-US" altLang="zh-CN" dirty="0"/>
              <a:t> and </a:t>
            </a:r>
            <a:r>
              <a:rPr lang="en-US" altLang="zh-CN" dirty="0">
                <a:solidFill>
                  <a:srgbClr val="FF0000"/>
                </a:solidFill>
              </a:rPr>
              <a:t>database</a:t>
            </a:r>
            <a:r>
              <a:rPr lang="en-US" altLang="zh-CN" dirty="0"/>
              <a:t> technologies you already use. </a:t>
            </a:r>
          </a:p>
          <a:p>
            <a:pPr lvl="1"/>
            <a:r>
              <a:rPr lang="en-US" altLang="zh-CN" dirty="0"/>
              <a:t>An Apache Storm topology consumes streams of data and processes those streams in arbitrarily complex ways, repartitioning the streams between each stage of the computation however needed. Read more in the tutorial</a:t>
            </a: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4</a:t>
            </a:fld>
            <a:endParaRPr lang="zh-CN" altLang="en-US" dirty="0"/>
          </a:p>
        </p:txBody>
      </p:sp>
    </p:spTree>
    <p:extLst>
      <p:ext uri="{BB962C8B-B14F-4D97-AF65-F5344CB8AC3E}">
        <p14:creationId xmlns:p14="http://schemas.microsoft.com/office/powerpoint/2010/main" val="315754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Apache</a:t>
            </a:r>
            <a:r>
              <a:rPr lang="zh-CN" altLang="en-US" dirty="0"/>
              <a:t> </a:t>
            </a:r>
            <a:r>
              <a:rPr lang="en-US" altLang="zh-CN" dirty="0"/>
              <a:t>Storm</a:t>
            </a:r>
            <a:endParaRPr kumimoji="1" lang="zh-CN" altLang="en-US" dirty="0"/>
          </a:p>
        </p:txBody>
      </p:sp>
      <p:sp>
        <p:nvSpPr>
          <p:cNvPr id="3" name="内容占位符 2"/>
          <p:cNvSpPr>
            <a:spLocks noGrp="1"/>
          </p:cNvSpPr>
          <p:nvPr>
            <p:ph idx="1"/>
          </p:nvPr>
        </p:nvSpPr>
        <p:spPr/>
        <p:txBody>
          <a:bodyPr/>
          <a:lstStyle/>
          <a:p>
            <a:r>
              <a:rPr kumimoji="1" lang="en-US" altLang="zh-CN" dirty="0"/>
              <a:t>Word</a:t>
            </a:r>
            <a:r>
              <a:rPr kumimoji="1" lang="zh-CN" altLang="en-US" dirty="0"/>
              <a:t> </a:t>
            </a:r>
            <a:r>
              <a:rPr kumimoji="1" lang="en-US" altLang="zh-CN" dirty="0"/>
              <a:t>Count</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pPr/>
              <a:t>5</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3558" y="1247528"/>
            <a:ext cx="4308872"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2541403"/>
            <a:ext cx="5314950" cy="1993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348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Apache</a:t>
            </a:r>
            <a:r>
              <a:rPr lang="zh-CN" altLang="en-US" dirty="0"/>
              <a:t> </a:t>
            </a:r>
            <a:r>
              <a:rPr kumimoji="1" lang="en-US" altLang="zh-CN" dirty="0"/>
              <a:t>Storm</a:t>
            </a:r>
            <a:r>
              <a:rPr kumimoji="1" lang="zh-CN" altLang="en-US" dirty="0"/>
              <a:t> </a:t>
            </a:r>
            <a:r>
              <a:rPr kumimoji="1" lang="en-US" altLang="zh-CN" dirty="0"/>
              <a:t>Architecture</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pPr/>
              <a:t>6</a:t>
            </a:fld>
            <a:endParaRPr lang="zh-CN" altLang="en-US" dirty="0"/>
          </a:p>
        </p:txBody>
      </p:sp>
      <p:pic>
        <p:nvPicPr>
          <p:cNvPr id="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31590"/>
            <a:ext cx="5154538" cy="347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8782" y="1131588"/>
            <a:ext cx="2171700" cy="290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3258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Components of</a:t>
            </a:r>
            <a:r>
              <a:rPr lang="zh-CN" altLang="en-US" dirty="0"/>
              <a:t> </a:t>
            </a:r>
            <a:r>
              <a:rPr lang="en-US" altLang="zh-CN" dirty="0"/>
              <a:t>a Storm</a:t>
            </a:r>
            <a:r>
              <a:rPr lang="zh-CN" altLang="en-US" dirty="0"/>
              <a:t> </a:t>
            </a:r>
            <a:r>
              <a:rPr lang="en-US" altLang="zh-CN" dirty="0"/>
              <a:t>Cluster</a:t>
            </a:r>
            <a:endParaRPr lang="zh-CN" altLang="en-US" dirty="0"/>
          </a:p>
        </p:txBody>
      </p:sp>
      <p:sp>
        <p:nvSpPr>
          <p:cNvPr id="3" name="内容占位符 2"/>
          <p:cNvSpPr>
            <a:spLocks noGrp="1"/>
          </p:cNvSpPr>
          <p:nvPr>
            <p:ph idx="1"/>
          </p:nvPr>
        </p:nvSpPr>
        <p:spPr/>
        <p:txBody>
          <a:bodyPr>
            <a:normAutofit/>
          </a:bodyPr>
          <a:lstStyle/>
          <a:p>
            <a:r>
              <a:rPr lang="en-US" altLang="zh-CN" dirty="0"/>
              <a:t>A Storm cluster is superficially similar to a Hadoop cluster. </a:t>
            </a:r>
          </a:p>
          <a:p>
            <a:pPr lvl="1"/>
            <a:r>
              <a:rPr lang="en-US" altLang="zh-CN" dirty="0"/>
              <a:t>Whereas on Hadoop you run "</a:t>
            </a:r>
            <a:r>
              <a:rPr lang="en-US" altLang="zh-CN" dirty="0">
                <a:solidFill>
                  <a:srgbClr val="FF0000"/>
                </a:solidFill>
              </a:rPr>
              <a:t>MapReduce jobs</a:t>
            </a:r>
            <a:r>
              <a:rPr lang="en-US" altLang="zh-CN" dirty="0"/>
              <a:t>", on Storm you run "</a:t>
            </a:r>
            <a:r>
              <a:rPr lang="en-US" altLang="zh-CN" dirty="0">
                <a:solidFill>
                  <a:srgbClr val="FF0000"/>
                </a:solidFill>
              </a:rPr>
              <a:t>topologies</a:t>
            </a:r>
            <a:r>
              <a:rPr lang="en-US" altLang="zh-CN" dirty="0"/>
              <a:t>". </a:t>
            </a:r>
          </a:p>
          <a:p>
            <a:pPr lvl="1"/>
            <a:r>
              <a:rPr lang="en-US" altLang="zh-CN" dirty="0"/>
              <a:t>"</a:t>
            </a:r>
            <a:r>
              <a:rPr lang="en-US" altLang="zh-CN" dirty="0">
                <a:solidFill>
                  <a:srgbClr val="FF0000"/>
                </a:solidFill>
              </a:rPr>
              <a:t>Jobs</a:t>
            </a:r>
            <a:r>
              <a:rPr lang="en-US" altLang="zh-CN" dirty="0"/>
              <a:t>" and "</a:t>
            </a:r>
            <a:r>
              <a:rPr lang="en-US" altLang="zh-CN" dirty="0">
                <a:solidFill>
                  <a:srgbClr val="FF0000"/>
                </a:solidFill>
              </a:rPr>
              <a:t>topologies</a:t>
            </a:r>
            <a:r>
              <a:rPr lang="en-US" altLang="zh-CN" dirty="0"/>
              <a:t>" themselves are very different -- one </a:t>
            </a:r>
            <a:r>
              <a:rPr lang="en-US" altLang="zh-CN" dirty="0">
                <a:solidFill>
                  <a:srgbClr val="FF0000"/>
                </a:solidFill>
              </a:rPr>
              <a:t>key difference </a:t>
            </a:r>
            <a:r>
              <a:rPr lang="en-US" altLang="zh-CN" dirty="0"/>
              <a:t>is that a MapReduce job eventually finishes, whereas a topology processes messages forever (or until you kill it).</a:t>
            </a:r>
          </a:p>
          <a:p>
            <a:pPr lvl="1"/>
            <a:endParaRPr lang="en-US" altLang="zh-CN" dirty="0"/>
          </a:p>
          <a:p>
            <a:r>
              <a:rPr lang="en-US" altLang="zh-CN" dirty="0"/>
              <a:t>There are two kinds of nodes on a Storm cluster: </a:t>
            </a:r>
          </a:p>
          <a:p>
            <a:pPr lvl="1"/>
            <a:r>
              <a:rPr lang="en-US" altLang="zh-CN" dirty="0"/>
              <a:t>the </a:t>
            </a:r>
            <a:r>
              <a:rPr lang="en-US" altLang="zh-CN" dirty="0">
                <a:solidFill>
                  <a:srgbClr val="FF0000"/>
                </a:solidFill>
              </a:rPr>
              <a:t>master</a:t>
            </a:r>
            <a:r>
              <a:rPr lang="en-US" altLang="zh-CN" dirty="0"/>
              <a:t> node and the </a:t>
            </a:r>
            <a:r>
              <a:rPr lang="en-US" altLang="zh-CN" dirty="0">
                <a:solidFill>
                  <a:srgbClr val="FF0000"/>
                </a:solidFill>
              </a:rPr>
              <a:t>worker</a:t>
            </a:r>
            <a:r>
              <a:rPr lang="en-US" altLang="zh-CN" dirty="0"/>
              <a:t> nodes. </a:t>
            </a:r>
          </a:p>
          <a:p>
            <a:pPr lvl="1"/>
            <a:r>
              <a:rPr lang="en-US" altLang="zh-CN" dirty="0"/>
              <a:t>The master node runs a daemon called "</a:t>
            </a:r>
            <a:r>
              <a:rPr lang="en-US" altLang="zh-CN" dirty="0">
                <a:solidFill>
                  <a:srgbClr val="FF0000"/>
                </a:solidFill>
              </a:rPr>
              <a:t>Nimbus</a:t>
            </a:r>
            <a:r>
              <a:rPr lang="en-US" altLang="zh-CN" dirty="0"/>
              <a:t>" that is similar to Hadoop's "</a:t>
            </a:r>
            <a:r>
              <a:rPr lang="en-US" altLang="zh-CN" dirty="0" err="1">
                <a:solidFill>
                  <a:srgbClr val="FF0000"/>
                </a:solidFill>
              </a:rPr>
              <a:t>JobTracker</a:t>
            </a:r>
            <a:r>
              <a:rPr lang="en-US" altLang="zh-CN" dirty="0"/>
              <a:t>". </a:t>
            </a:r>
          </a:p>
          <a:p>
            <a:pPr lvl="1"/>
            <a:r>
              <a:rPr lang="en-US" altLang="zh-CN" dirty="0"/>
              <a:t>Nimbus is responsible for distributing code around the cluster, assigning tasks to machines, and monitoring for failures.</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7</a:t>
            </a:fld>
            <a:endParaRPr lang="zh-CN" altLang="en-US" dirty="0"/>
          </a:p>
        </p:txBody>
      </p:sp>
    </p:spTree>
    <p:extLst>
      <p:ext uri="{BB962C8B-B14F-4D97-AF65-F5344CB8AC3E}">
        <p14:creationId xmlns:p14="http://schemas.microsoft.com/office/powerpoint/2010/main" val="65411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447D2-911C-0046-8C95-E53B264C7E71}"/>
              </a:ext>
            </a:extLst>
          </p:cNvPr>
          <p:cNvSpPr>
            <a:spLocks noGrp="1"/>
          </p:cNvSpPr>
          <p:nvPr>
            <p:ph type="title"/>
          </p:nvPr>
        </p:nvSpPr>
        <p:spPr/>
        <p:txBody>
          <a:bodyPr/>
          <a:lstStyle/>
          <a:p>
            <a:r>
              <a:rPr lang="en-US" altLang="zh-CN" dirty="0"/>
              <a:t>Components of</a:t>
            </a:r>
            <a:r>
              <a:rPr lang="zh-CN" altLang="en-US" dirty="0"/>
              <a:t> </a:t>
            </a:r>
            <a:r>
              <a:rPr lang="en-US" altLang="zh-CN" dirty="0"/>
              <a:t>a Storm</a:t>
            </a:r>
            <a:r>
              <a:rPr lang="zh-CN" altLang="en-US" dirty="0"/>
              <a:t> </a:t>
            </a:r>
            <a:r>
              <a:rPr lang="en-US" altLang="zh-CN" dirty="0"/>
              <a:t>Cluster</a:t>
            </a:r>
            <a:endParaRPr kumimoji="1" lang="zh-CN" altLang="en-US" dirty="0"/>
          </a:p>
        </p:txBody>
      </p:sp>
      <p:sp>
        <p:nvSpPr>
          <p:cNvPr id="3" name="内容占位符 2">
            <a:extLst>
              <a:ext uri="{FF2B5EF4-FFF2-40B4-BE49-F238E27FC236}">
                <a16:creationId xmlns:a16="http://schemas.microsoft.com/office/drawing/2014/main" id="{E5867F5E-F221-584C-A970-5E460E654389}"/>
              </a:ext>
            </a:extLst>
          </p:cNvPr>
          <p:cNvSpPr>
            <a:spLocks noGrp="1"/>
          </p:cNvSpPr>
          <p:nvPr>
            <p:ph idx="1"/>
          </p:nvPr>
        </p:nvSpPr>
        <p:spPr/>
        <p:txBody>
          <a:bodyPr/>
          <a:lstStyle/>
          <a:p>
            <a:r>
              <a:rPr lang="en-US" altLang="zh-CN" dirty="0"/>
              <a:t>Each worker node runs a daemon called the "</a:t>
            </a:r>
            <a:r>
              <a:rPr lang="en-US" altLang="zh-CN" dirty="0">
                <a:solidFill>
                  <a:srgbClr val="FF0000"/>
                </a:solidFill>
              </a:rPr>
              <a:t>Supervisor</a:t>
            </a:r>
            <a:r>
              <a:rPr lang="en-US" altLang="zh-CN" dirty="0"/>
              <a:t>". </a:t>
            </a:r>
          </a:p>
          <a:p>
            <a:pPr lvl="1"/>
            <a:r>
              <a:rPr lang="en-US" altLang="zh-CN" dirty="0"/>
              <a:t>The supervisor </a:t>
            </a:r>
            <a:r>
              <a:rPr lang="en-US" altLang="zh-CN" dirty="0">
                <a:solidFill>
                  <a:srgbClr val="FF0000"/>
                </a:solidFill>
              </a:rPr>
              <a:t>listens</a:t>
            </a:r>
            <a:r>
              <a:rPr lang="en-US" altLang="zh-CN" dirty="0"/>
              <a:t> for work assigned to its machine and </a:t>
            </a:r>
            <a:r>
              <a:rPr lang="en-US" altLang="zh-CN" dirty="0">
                <a:solidFill>
                  <a:srgbClr val="FF0000"/>
                </a:solidFill>
              </a:rPr>
              <a:t>starts and stops </a:t>
            </a:r>
            <a:r>
              <a:rPr lang="en-US" altLang="zh-CN" dirty="0"/>
              <a:t>worker processes as necessary based on what Nimbus has assigned to it. </a:t>
            </a:r>
          </a:p>
          <a:p>
            <a:pPr lvl="1"/>
            <a:r>
              <a:rPr lang="en-US" altLang="zh-CN" dirty="0"/>
              <a:t>Each worker process executes </a:t>
            </a:r>
            <a:r>
              <a:rPr lang="en-US" altLang="zh-CN" dirty="0">
                <a:solidFill>
                  <a:srgbClr val="FF0000"/>
                </a:solidFill>
              </a:rPr>
              <a:t>a subset of a topology</a:t>
            </a:r>
            <a:r>
              <a:rPr lang="en-US" altLang="zh-CN" dirty="0"/>
              <a:t>; a running topology consists of many worker processes spread across many machines.</a:t>
            </a:r>
          </a:p>
          <a:p>
            <a:endParaRPr lang="en-US" altLang="zh-CN" dirty="0"/>
          </a:p>
          <a:p>
            <a:r>
              <a:rPr lang="en-US" altLang="zh-CN" dirty="0"/>
              <a:t>All coordination between Nimbus and the Supervisors is done through a </a:t>
            </a:r>
            <a:r>
              <a:rPr lang="en-US" altLang="zh-CN" dirty="0">
                <a:hlinkClick r:id="rId2"/>
              </a:rPr>
              <a:t>Zookeeper</a:t>
            </a:r>
            <a:r>
              <a:rPr lang="en-US" altLang="zh-CN" dirty="0"/>
              <a:t> cluster. </a:t>
            </a:r>
          </a:p>
          <a:p>
            <a:pPr lvl="1"/>
            <a:r>
              <a:rPr lang="en-US" altLang="zh-CN" dirty="0"/>
              <a:t>Additionally, the Nimbus daemon and Supervisor daemons are </a:t>
            </a:r>
            <a:r>
              <a:rPr lang="en-US" altLang="zh-CN" dirty="0">
                <a:solidFill>
                  <a:srgbClr val="FF0000"/>
                </a:solidFill>
              </a:rPr>
              <a:t>fail-fast</a:t>
            </a:r>
            <a:r>
              <a:rPr lang="en-US" altLang="zh-CN" dirty="0"/>
              <a:t> and </a:t>
            </a:r>
            <a:r>
              <a:rPr lang="en-US" altLang="zh-CN" dirty="0">
                <a:solidFill>
                  <a:srgbClr val="FF0000"/>
                </a:solidFill>
              </a:rPr>
              <a:t>stateless</a:t>
            </a:r>
            <a:r>
              <a:rPr lang="en-US" altLang="zh-CN" dirty="0"/>
              <a:t>; all state is kept in Zookeeper or on a local disk. </a:t>
            </a:r>
          </a:p>
          <a:p>
            <a:pPr lvl="1"/>
            <a:r>
              <a:rPr lang="en-US" altLang="zh-CN" dirty="0"/>
              <a:t>This means you can kill -9 Nimbus or the Supervisors and they'll start back up as nothing happened. This design leads to Storm clusters being </a:t>
            </a:r>
            <a:r>
              <a:rPr lang="en-US" altLang="zh-CN" dirty="0">
                <a:solidFill>
                  <a:srgbClr val="FF0000"/>
                </a:solidFill>
              </a:rPr>
              <a:t>incredibly stable</a:t>
            </a:r>
            <a:r>
              <a:rPr lang="en-US" altLang="zh-CN" dirty="0"/>
              <a:t>.</a:t>
            </a:r>
            <a:endParaRPr kumimoji="1" lang="zh-CN" altLang="en-US" dirty="0"/>
          </a:p>
        </p:txBody>
      </p:sp>
      <p:sp>
        <p:nvSpPr>
          <p:cNvPr id="4" name="灯片编号占位符 3">
            <a:extLst>
              <a:ext uri="{FF2B5EF4-FFF2-40B4-BE49-F238E27FC236}">
                <a16:creationId xmlns:a16="http://schemas.microsoft.com/office/drawing/2014/main" id="{F3ECBD9F-ADAE-1A41-B321-4CDD49CB37C2}"/>
              </a:ext>
            </a:extLst>
          </p:cNvPr>
          <p:cNvSpPr>
            <a:spLocks noGrp="1"/>
          </p:cNvSpPr>
          <p:nvPr>
            <p:ph type="sldNum" sz="quarter" idx="12"/>
          </p:nvPr>
        </p:nvSpPr>
        <p:spPr/>
        <p:txBody>
          <a:bodyPr/>
          <a:lstStyle/>
          <a:p>
            <a:fld id="{CB818ED7-1FAF-4BEC-A906-EB6564C334EB}" type="slidenum">
              <a:rPr lang="zh-CN" altLang="en-US" smtClean="0"/>
              <a:pPr/>
              <a:t>8</a:t>
            </a:fld>
            <a:endParaRPr lang="zh-CN" altLang="en-US" dirty="0"/>
          </a:p>
        </p:txBody>
      </p:sp>
    </p:spTree>
    <p:extLst>
      <p:ext uri="{BB962C8B-B14F-4D97-AF65-F5344CB8AC3E}">
        <p14:creationId xmlns:p14="http://schemas.microsoft.com/office/powerpoint/2010/main" val="3504772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Apache</a:t>
            </a:r>
            <a:r>
              <a:rPr lang="zh-CN" altLang="en-US" dirty="0"/>
              <a:t> </a:t>
            </a:r>
            <a:r>
              <a:rPr lang="en-US" altLang="zh-CN" dirty="0"/>
              <a:t>Storm</a:t>
            </a:r>
            <a:endParaRPr lang="zh-CN" altLang="en-US" dirty="0"/>
          </a:p>
        </p:txBody>
      </p:sp>
      <p:sp>
        <p:nvSpPr>
          <p:cNvPr id="3" name="内容占位符 2"/>
          <p:cNvSpPr>
            <a:spLocks noGrp="1"/>
          </p:cNvSpPr>
          <p:nvPr>
            <p:ph idx="1"/>
          </p:nvPr>
        </p:nvSpPr>
        <p:spPr/>
        <p:txBody>
          <a:bodyPr>
            <a:normAutofit/>
          </a:bodyPr>
          <a:lstStyle/>
          <a:p>
            <a:r>
              <a:rPr lang="en-US" altLang="zh-CN" b="1" dirty="0"/>
              <a:t>Topologies</a:t>
            </a:r>
          </a:p>
          <a:p>
            <a:pPr lvl="1"/>
            <a:r>
              <a:rPr lang="en-US" altLang="zh-CN" dirty="0"/>
              <a:t>To do </a:t>
            </a:r>
            <a:r>
              <a:rPr lang="en-US" altLang="zh-CN" dirty="0" err="1"/>
              <a:t>realtime</a:t>
            </a:r>
            <a:r>
              <a:rPr lang="en-US" altLang="zh-CN" dirty="0"/>
              <a:t> computation on Storm, you create what are called “topologies”. </a:t>
            </a:r>
          </a:p>
          <a:p>
            <a:pPr lvl="1"/>
            <a:r>
              <a:rPr lang="en-US" altLang="zh-CN" dirty="0"/>
              <a:t>A topology is a </a:t>
            </a:r>
            <a:r>
              <a:rPr lang="en-US" altLang="zh-CN" dirty="0">
                <a:solidFill>
                  <a:srgbClr val="FF0000"/>
                </a:solidFill>
              </a:rPr>
              <a:t>graph of computation</a:t>
            </a:r>
            <a:r>
              <a:rPr lang="en-US" altLang="zh-CN" dirty="0"/>
              <a:t>. </a:t>
            </a:r>
          </a:p>
          <a:p>
            <a:pPr lvl="1"/>
            <a:r>
              <a:rPr lang="en-US" altLang="zh-CN" dirty="0"/>
              <a:t>Each node in a topology contains processing logic, and links between nodes indicate how data should be passed around between nodes.</a:t>
            </a:r>
          </a:p>
          <a:p>
            <a:pPr lvl="1"/>
            <a:endParaRPr lang="en-US" altLang="zh-CN" dirty="0"/>
          </a:p>
          <a:p>
            <a:pPr lvl="1"/>
            <a:r>
              <a:rPr lang="en-US" altLang="zh-CN" dirty="0"/>
              <a:t>Running a topology is straightforward. First, you package all your code and dependencies into a single jar. Then, you run a command like the following:</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storm jar all-my-</a:t>
            </a:r>
            <a:r>
              <a:rPr lang="en-US" altLang="zh-CN" dirty="0" err="1">
                <a:solidFill>
                  <a:schemeClr val="tx2"/>
                </a:solidFill>
                <a:latin typeface="Consolas" panose="020B0609020204030204" pitchFamily="49" charset="0"/>
                <a:cs typeface="Consolas" panose="020B0609020204030204" pitchFamily="49" charset="0"/>
              </a:rPr>
              <a:t>code.jar</a:t>
            </a:r>
            <a:r>
              <a:rPr lang="en-US" altLang="zh-CN" dirty="0">
                <a:solidFill>
                  <a:schemeClr val="tx2"/>
                </a:solidFill>
                <a:latin typeface="Consolas" panose="020B0609020204030204" pitchFamily="49" charset="0"/>
                <a:cs typeface="Consolas" panose="020B0609020204030204" pitchFamily="49" charset="0"/>
              </a:rPr>
              <a:t> </a:t>
            </a:r>
            <a:r>
              <a:rPr lang="en-US" altLang="zh-CN" dirty="0" err="1">
                <a:solidFill>
                  <a:schemeClr val="tx2"/>
                </a:solidFill>
                <a:latin typeface="Consolas" panose="020B0609020204030204" pitchFamily="49" charset="0"/>
                <a:cs typeface="Consolas" panose="020B0609020204030204" pitchFamily="49" charset="0"/>
              </a:rPr>
              <a:t>org.apache.storm.MyTopology</a:t>
            </a:r>
            <a:r>
              <a:rPr lang="en-US" altLang="zh-CN" dirty="0">
                <a:solidFill>
                  <a:schemeClr val="tx2"/>
                </a:solidFill>
                <a:latin typeface="Consolas" panose="020B0609020204030204" pitchFamily="49" charset="0"/>
                <a:cs typeface="Consolas" panose="020B0609020204030204" pitchFamily="49" charset="0"/>
              </a:rPr>
              <a:t> arg1 arg2 </a:t>
            </a:r>
          </a:p>
          <a:p>
            <a:pPr marL="342900" lvl="1" indent="0">
              <a:buNone/>
            </a:pPr>
            <a:endParaRPr lang="en-US" altLang="zh-CN" dirty="0">
              <a:solidFill>
                <a:schemeClr val="tx2"/>
              </a:solidFill>
              <a:latin typeface="Consolas" panose="020B0609020204030204" pitchFamily="49" charset="0"/>
              <a:cs typeface="Consolas" panose="020B0609020204030204" pitchFamily="49" charset="0"/>
            </a:endParaRPr>
          </a:p>
          <a:p>
            <a:pPr lvl="1"/>
            <a:r>
              <a:rPr lang="en-US" altLang="zh-CN" dirty="0"/>
              <a:t>This runs the class </a:t>
            </a:r>
            <a:r>
              <a:rPr lang="en-US" altLang="zh-CN" dirty="0" err="1">
                <a:solidFill>
                  <a:srgbClr val="FF0000"/>
                </a:solidFill>
              </a:rPr>
              <a:t>org.apache.storm.MyTopology</a:t>
            </a:r>
            <a:r>
              <a:rPr lang="en-US" altLang="zh-CN" dirty="0">
                <a:solidFill>
                  <a:srgbClr val="FF0000"/>
                </a:solidFill>
              </a:rPr>
              <a:t> </a:t>
            </a:r>
            <a:r>
              <a:rPr lang="en-US" altLang="zh-CN" dirty="0"/>
              <a:t>with the arguments </a:t>
            </a:r>
            <a:r>
              <a:rPr lang="en-US" altLang="zh-CN" dirty="0">
                <a:solidFill>
                  <a:srgbClr val="FF0000"/>
                </a:solidFill>
              </a:rPr>
              <a:t>arg1</a:t>
            </a:r>
            <a:r>
              <a:rPr lang="en-US" altLang="zh-CN" dirty="0"/>
              <a:t> and </a:t>
            </a:r>
            <a:r>
              <a:rPr lang="en-US" altLang="zh-CN" dirty="0">
                <a:solidFill>
                  <a:srgbClr val="FF0000"/>
                </a:solidFill>
              </a:rPr>
              <a:t>arg2</a:t>
            </a:r>
            <a:r>
              <a:rPr lang="en-US" altLang="zh-CN" dirty="0"/>
              <a:t>. </a:t>
            </a:r>
          </a:p>
          <a:p>
            <a:pPr lvl="1"/>
            <a:r>
              <a:rPr lang="en-US" altLang="zh-CN" dirty="0"/>
              <a:t>The main function of the class defines the topology and submits it to Nimbus. </a:t>
            </a:r>
          </a:p>
          <a:p>
            <a:pPr lvl="1"/>
            <a:r>
              <a:rPr lang="en-US" altLang="zh-CN" dirty="0"/>
              <a:t>The </a:t>
            </a:r>
            <a:r>
              <a:rPr lang="en-US" altLang="zh-CN" dirty="0">
                <a:solidFill>
                  <a:srgbClr val="FF0000"/>
                </a:solidFill>
              </a:rPr>
              <a:t>storm jar </a:t>
            </a:r>
            <a:r>
              <a:rPr lang="en-US" altLang="zh-CN" dirty="0"/>
              <a:t>part takes care of connecting to Nimbus and uploading the jar.</a:t>
            </a:r>
            <a:br>
              <a:rPr lang="en-US" altLang="zh-CN" dirty="0"/>
            </a:b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9</a:t>
            </a:fld>
            <a:endParaRPr lang="zh-CN" altLang="en-US" dirty="0"/>
          </a:p>
        </p:txBody>
      </p:sp>
    </p:spTree>
    <p:extLst>
      <p:ext uri="{BB962C8B-B14F-4D97-AF65-F5344CB8AC3E}">
        <p14:creationId xmlns:p14="http://schemas.microsoft.com/office/powerpoint/2010/main" val="1880886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33461</TotalTime>
  <Words>3516</Words>
  <Application>Microsoft Macintosh PowerPoint</Application>
  <PresentationFormat>全屏显示(16:9)</PresentationFormat>
  <Paragraphs>376</Paragraphs>
  <Slides>38</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DengXian</vt:lpstr>
      <vt:lpstr>微软雅黑</vt:lpstr>
      <vt:lpstr>Arial</vt:lpstr>
      <vt:lpstr>Calibri</vt:lpstr>
      <vt:lpstr>Cambria</vt:lpstr>
      <vt:lpstr>Consolas</vt:lpstr>
      <vt:lpstr>Lucida Console</vt:lpstr>
      <vt:lpstr>Tahoma</vt:lpstr>
      <vt:lpstr>Times New Roman</vt:lpstr>
      <vt:lpstr>Office 主题​​</vt:lpstr>
      <vt:lpstr>Architecture of Enterprise Applications 26 Storm </vt:lpstr>
      <vt:lpstr>Contents and Objectives</vt:lpstr>
      <vt:lpstr>Apache Storm</vt:lpstr>
      <vt:lpstr>Why use Apache Storm？</vt:lpstr>
      <vt:lpstr>Apache Storm</vt:lpstr>
      <vt:lpstr>Apache Storm Architecture</vt:lpstr>
      <vt:lpstr>Components of a Storm Cluster</vt:lpstr>
      <vt:lpstr>Components of a Storm Cluster</vt:lpstr>
      <vt:lpstr>Apache Storm</vt:lpstr>
      <vt:lpstr>Apache Storm Stream</vt:lpstr>
      <vt:lpstr>Apache Storm Stream</vt:lpstr>
      <vt:lpstr>Apache Storm Stream</vt:lpstr>
      <vt:lpstr>Data Model</vt:lpstr>
      <vt:lpstr>Data Model</vt:lpstr>
      <vt:lpstr>A simple topology</vt:lpstr>
      <vt:lpstr>A simple topology</vt:lpstr>
      <vt:lpstr>A simple topology</vt:lpstr>
      <vt:lpstr>A simple topology</vt:lpstr>
      <vt:lpstr>A simple topology</vt:lpstr>
      <vt:lpstr>Running Topology in Local Mode</vt:lpstr>
      <vt:lpstr>Apache Storm</vt:lpstr>
      <vt:lpstr>Apache Storm</vt:lpstr>
      <vt:lpstr>Apache Storm</vt:lpstr>
      <vt:lpstr>Apache Storm Starter Examples</vt:lpstr>
      <vt:lpstr>Apache Storm Starter Examples</vt:lpstr>
      <vt:lpstr>Apache Storm Starter Examples</vt:lpstr>
      <vt:lpstr>Apache Storm Starter Examples</vt:lpstr>
      <vt:lpstr>Apache ZooKeeper</vt:lpstr>
      <vt:lpstr>Apache ZooKeeper</vt:lpstr>
      <vt:lpstr>Apache ZooKeeper</vt:lpstr>
      <vt:lpstr>Guarantees</vt:lpstr>
      <vt:lpstr>Simple API</vt:lpstr>
      <vt:lpstr>Implementation</vt:lpstr>
      <vt:lpstr>Standalone Operations </vt:lpstr>
      <vt:lpstr>Standalone Operations </vt:lpstr>
      <vt:lpstr>Start Apache Storm</vt:lpstr>
      <vt:lpstr>References</vt:lpstr>
      <vt:lpstr>PowerPoint 演示文稿</vt:lpstr>
    </vt:vector>
  </TitlesOfParts>
  <Company>REINS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subject>REINS BLUE</dc:subject>
  <dc:creator>REINS</dc:creator>
  <cp:lastModifiedBy>haopeng chen</cp:lastModifiedBy>
  <cp:revision>1914</cp:revision>
  <cp:lastPrinted>2019-04-10T06:44:52Z</cp:lastPrinted>
  <dcterms:created xsi:type="dcterms:W3CDTF">2011-12-13T14:18:46Z</dcterms:created>
  <dcterms:modified xsi:type="dcterms:W3CDTF">2023-12-11T05:20:00Z</dcterms:modified>
</cp:coreProperties>
</file>