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56"/>
  </p:notesMasterIdLst>
  <p:sldIdLst>
    <p:sldId id="256" r:id="rId2"/>
    <p:sldId id="295" r:id="rId3"/>
    <p:sldId id="538" r:id="rId4"/>
    <p:sldId id="478" r:id="rId5"/>
    <p:sldId id="539" r:id="rId6"/>
    <p:sldId id="477" r:id="rId7"/>
    <p:sldId id="480" r:id="rId8"/>
    <p:sldId id="479" r:id="rId9"/>
    <p:sldId id="52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481" r:id="rId21"/>
    <p:sldId id="552" r:id="rId22"/>
    <p:sldId id="551" r:id="rId23"/>
    <p:sldId id="553" r:id="rId24"/>
    <p:sldId id="554" r:id="rId25"/>
    <p:sldId id="557" r:id="rId26"/>
    <p:sldId id="555" r:id="rId27"/>
    <p:sldId id="558" r:id="rId28"/>
    <p:sldId id="559" r:id="rId29"/>
    <p:sldId id="560" r:id="rId30"/>
    <p:sldId id="561" r:id="rId31"/>
    <p:sldId id="562" r:id="rId32"/>
    <p:sldId id="563" r:id="rId33"/>
    <p:sldId id="483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64" r:id="rId44"/>
    <p:sldId id="565" r:id="rId45"/>
    <p:sldId id="566" r:id="rId46"/>
    <p:sldId id="567" r:id="rId47"/>
    <p:sldId id="568" r:id="rId48"/>
    <p:sldId id="570" r:id="rId49"/>
    <p:sldId id="569" r:id="rId50"/>
    <p:sldId id="486" r:id="rId51"/>
    <p:sldId id="487" r:id="rId52"/>
    <p:sldId id="485" r:id="rId53"/>
    <p:sldId id="397" r:id="rId54"/>
    <p:sldId id="259" r:id="rId5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DBD8CF"/>
    <a:srgbClr val="C9C8B7"/>
    <a:srgbClr val="B9B799"/>
    <a:srgbClr val="A2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 autoAdjust="0"/>
    <p:restoredTop sz="88367" autoAdjust="0"/>
  </p:normalViewPr>
  <p:slideViewPr>
    <p:cSldViewPr>
      <p:cViewPr varScale="1">
        <p:scale>
          <a:sx n="150" d="100"/>
          <a:sy n="150" d="100"/>
        </p:scale>
        <p:origin x="1104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D2F6-41A1-4FB9-8DEA-0C65FD35AB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1B5-E10A-485A-AB8F-213CB661A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7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7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3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8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20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477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56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9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 userDrawn="1"/>
        </p:nvSpPr>
        <p:spPr>
          <a:xfrm>
            <a:off x="-34456" y="1059582"/>
            <a:ext cx="6084168" cy="1982405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60" y="1271653"/>
            <a:ext cx="5490645" cy="1558265"/>
          </a:xfrm>
        </p:spPr>
        <p:txBody>
          <a:bodyPr anchor="ctr"/>
          <a:lstStyle>
            <a:lvl1pPr algn="l">
              <a:defRPr sz="405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13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571472" y="589345"/>
            <a:ext cx="8143932" cy="1982405"/>
          </a:xfrm>
          <a:prstGeom prst="roundRect">
            <a:avLst>
              <a:gd name="adj" fmla="val 62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735546"/>
            <a:ext cx="7772400" cy="1674186"/>
          </a:xfrm>
        </p:spPr>
        <p:txBody>
          <a:bodyPr anchor="t"/>
          <a:lstStyle>
            <a:lvl1pPr algn="ctr">
              <a:defRPr sz="210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2895786"/>
            <a:ext cx="6400800" cy="14041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Cambria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-36512" y="4948014"/>
            <a:ext cx="9216000" cy="2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844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7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61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3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85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延期 21"/>
          <p:cNvSpPr/>
          <p:nvPr userDrawn="1"/>
        </p:nvSpPr>
        <p:spPr>
          <a:xfrm rot="16200000">
            <a:off x="4420251" y="419751"/>
            <a:ext cx="303498" cy="9144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6817128" cy="41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4948014"/>
            <a:ext cx="2026096" cy="18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新宋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2160" y="4925087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1026" name="Picture 2" descr="C:\Users\Administrator\Desktop\REINS.png"/>
          <p:cNvPicPr>
            <a:picLocks noChangeAspect="1" noChangeArrowheads="1"/>
          </p:cNvPicPr>
          <p:nvPr userDrawn="1"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56257"/>
            <a:ext cx="1691680" cy="355253"/>
          </a:xfrm>
          <a:prstGeom prst="rect">
            <a:avLst/>
          </a:prstGeom>
          <a:noFill/>
          <a:ln w="9525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 userDrawn="1"/>
        </p:nvSpPr>
        <p:spPr>
          <a:xfrm>
            <a:off x="6876256" y="400404"/>
            <a:ext cx="2232248" cy="1962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REliable</a:t>
            </a:r>
            <a:r>
              <a:rPr lang="en-US" altLang="zh-CN" sz="675" dirty="0">
                <a:solidFill>
                  <a:schemeClr val="bg1"/>
                </a:solidFill>
                <a:effectLst/>
                <a:latin typeface="Cambria" pitchFamily="18" charset="0"/>
              </a:rPr>
              <a:t>, </a:t>
            </a:r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INtelligent</a:t>
            </a:r>
            <a:r>
              <a:rPr lang="en-US" altLang="zh-CN" sz="675" baseline="0" dirty="0">
                <a:solidFill>
                  <a:schemeClr val="bg1"/>
                </a:solidFill>
                <a:effectLst/>
                <a:latin typeface="Cambria" pitchFamily="18" charset="0"/>
              </a:rPr>
              <a:t> &amp; Scalable Systems</a:t>
            </a:r>
            <a:endParaRPr lang="zh-CN" altLang="en-US" sz="675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191250" y="575073"/>
            <a:ext cx="29527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00" dirty="0">
                <a:latin typeface="微软雅黑" pitchFamily="34" charset="-122"/>
                <a:ea typeface="微软雅黑" pitchFamily="34" charset="-122"/>
              </a:rPr>
              <a:t>                               </a:t>
            </a:r>
            <a:endParaRPr lang="zh-CN" altLang="en-US" sz="600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4643438" y="575073"/>
            <a:ext cx="16192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3286125" y="575073"/>
            <a:ext cx="14033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2143125" y="575073"/>
            <a:ext cx="11874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14438" y="575073"/>
            <a:ext cx="9715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500063" y="575073"/>
            <a:ext cx="7556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0" y="573882"/>
            <a:ext cx="539750" cy="108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67944" y="4894009"/>
            <a:ext cx="1008112" cy="23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baseline="0">
                <a:solidFill>
                  <a:schemeClr val="bg1"/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2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3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b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  <a:ea typeface="微软雅黑" pitchFamily="34" charset="-122"/>
          <a:cs typeface="Tahoma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35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eins.se.sjtu.edu.cn/~chenh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16010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HBASE-9206" TargetMode="External"/><Relationship Id="rId2" Type="http://schemas.openxmlformats.org/officeDocument/2006/relationships/hyperlink" Target="https://issues.apache.org/jira/browse/HBASE-841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ssues.apache.org/jira/browse/HBASE-6721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HBASE-9206" TargetMode="External"/><Relationship Id="rId2" Type="http://schemas.openxmlformats.org/officeDocument/2006/relationships/hyperlink" Target="https://issues.apache.org/jira/browse/HBASE-841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ssues.apache.org/jira/browse/HBASE-672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" TargetMode="External"/><Relationship Id="rId2" Type="http://schemas.openxmlformats.org/officeDocument/2006/relationships/hyperlink" Target="https://www.apache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s://hbase.apache.org/" TargetMode="External"/><Relationship Id="rId4" Type="http://schemas.openxmlformats.org/officeDocument/2006/relationships/hyperlink" Target="https://research.google.com/archive/bigtable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hbase.apache.org/apidocs/org/apache/hadoop/hbase/client/Delete.html" TargetMode="External"/><Relationship Id="rId3" Type="http://schemas.openxmlformats.org/officeDocument/2006/relationships/hyperlink" Target="https://hbase.apache.org/apidocs/org/apache/hadoop/hbase/client/Table.html#get-org.apache.hadoop.hbase.client.Get-" TargetMode="External"/><Relationship Id="rId7" Type="http://schemas.openxmlformats.org/officeDocument/2006/relationships/hyperlink" Target="https://hbase.apache.org/apidocs/org/apache/hadoop/hbase/client/Scan.html" TargetMode="External"/><Relationship Id="rId2" Type="http://schemas.openxmlformats.org/officeDocument/2006/relationships/hyperlink" Target="https://hbase.apache.org/apidocs/org/apache/hadoop/hbase/client/Get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base.apache.org/apidocs/org/apache/hadoop/hbase/client/Table.html#batch-java.util.List-java.lang.Object:A-" TargetMode="External"/><Relationship Id="rId5" Type="http://schemas.openxmlformats.org/officeDocument/2006/relationships/hyperlink" Target="https://hbase.apache.org/apidocs/org/apache/hadoop/hbase/client/Table.html#put-org.apache.hadoop.hbase.client.Put-" TargetMode="External"/><Relationship Id="rId4" Type="http://schemas.openxmlformats.org/officeDocument/2006/relationships/hyperlink" Target="https://hbase.apache.org/apidocs/org/apache/hadoop/hbase/client/Put.html" TargetMode="External"/><Relationship Id="rId9" Type="http://schemas.openxmlformats.org/officeDocument/2006/relationships/hyperlink" Target="https://hbase.apache.org/apidocs/org/apache/hadoop/hbase/client/Table.html#delete-org.apache.hadoop.hbase.client.Delete-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base.apache.org/apidocs/org/apache/hadoop/hbase/client/Get.html#setTimeRange-long-long-" TargetMode="External"/><Relationship Id="rId2" Type="http://schemas.openxmlformats.org/officeDocument/2006/relationships/hyperlink" Target="https://hbase.apache.org/apidocs/org/apache/hadoop/hbase/client/Get.html#setMaxVersions--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hbase.apache.org/apidocs/org/apache/hadoop/hbase/client/Admin.html" TargetMode="External"/><Relationship Id="rId2" Type="http://schemas.openxmlformats.org/officeDocument/2006/relationships/hyperlink" Target="https://hbase.apache.org/book.html#shell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hbase.apache.org/book.html#hbase_mob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hbase.apache.org/book.html#quickstart" TargetMode="External"/><Relationship Id="rId2" Type="http://schemas.openxmlformats.org/officeDocument/2006/relationships/hyperlink" Target="https://hbase.apache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0b4af6cdc2f0c5998459-c0245c5c937c5dedcca3f1764ecc9b2f.r43.cf2.rackcdn.com/9353-login1210_khurana.pdf" TargetMode="External"/><Relationship Id="rId4" Type="http://schemas.openxmlformats.org/officeDocument/2006/relationships/hyperlink" Target="https://blog.csdn.net/u010800708/article/details/86742516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2400" dirty="0"/>
              <a:t>Architecture of Enterprise </a:t>
            </a:r>
            <a:r>
              <a:rPr lang="en-US" altLang="zh-CN" sz="2400"/>
              <a:t>Applications 28</a:t>
            </a:r>
            <a:br>
              <a:rPr lang="en-US" altLang="zh-CN" sz="2400" dirty="0"/>
            </a:br>
            <a:r>
              <a:rPr lang="en-US" altLang="zh-CN" sz="2400" dirty="0"/>
              <a:t>HBase</a:t>
            </a:r>
            <a:br>
              <a:rPr lang="en-US" altLang="zh-CN" sz="2400" dirty="0"/>
            </a:br>
            <a:endParaRPr lang="zh-CN" altLang="en-US" sz="1350" i="1" dirty="0">
              <a:solidFill>
                <a:schemeClr val="tx1"/>
              </a:solidFill>
              <a:effectLst/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25279" y="2895786"/>
            <a:ext cx="4800600" cy="18362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Haopeng Chen</a:t>
            </a:r>
          </a:p>
          <a:p>
            <a:endParaRPr lang="en-US" altLang="zh-CN" dirty="0"/>
          </a:p>
          <a:p>
            <a:r>
              <a:rPr lang="en-US" altLang="zh-CN" sz="1350" b="1" i="1" dirty="0" err="1"/>
              <a:t>RE</a:t>
            </a:r>
            <a:r>
              <a:rPr lang="en-US" altLang="zh-CN" i="1" dirty="0" err="1"/>
              <a:t>liable</a:t>
            </a:r>
            <a:r>
              <a:rPr lang="en-US" altLang="zh-CN" i="1" dirty="0"/>
              <a:t>, </a:t>
            </a:r>
            <a:r>
              <a:rPr lang="en-US" altLang="zh-CN" sz="1350" b="1" i="1" dirty="0" err="1"/>
              <a:t>IN</a:t>
            </a:r>
            <a:r>
              <a:rPr lang="en-US" altLang="zh-CN" i="1" dirty="0" err="1"/>
              <a:t>telligent</a:t>
            </a:r>
            <a:r>
              <a:rPr lang="en-US" altLang="zh-CN" i="1" dirty="0"/>
              <a:t> and </a:t>
            </a:r>
            <a:r>
              <a:rPr lang="en-US" altLang="zh-CN" sz="1350" b="1" i="1" dirty="0"/>
              <a:t>S</a:t>
            </a:r>
            <a:r>
              <a:rPr lang="en-US" altLang="zh-CN" i="1" dirty="0"/>
              <a:t>calable Systems Group (</a:t>
            </a:r>
            <a:r>
              <a:rPr lang="en-US" altLang="zh-CN" b="1" i="1" dirty="0"/>
              <a:t>REINS</a:t>
            </a:r>
            <a:r>
              <a:rPr lang="en-US" altLang="zh-CN" i="1" dirty="0"/>
              <a:t>)</a:t>
            </a:r>
          </a:p>
          <a:p>
            <a:r>
              <a:rPr lang="en-US" altLang="zh-CN" dirty="0"/>
              <a:t>Shanghai Jiao Tong University</a:t>
            </a:r>
          </a:p>
          <a:p>
            <a:r>
              <a:rPr lang="en-US" altLang="zh-CN" dirty="0"/>
              <a:t>Shanghai, China</a:t>
            </a:r>
          </a:p>
          <a:p>
            <a:r>
              <a:rPr lang="en-US" altLang="zh-CN" u="sng" dirty="0">
                <a:hlinkClick r:id="rId2"/>
              </a:rPr>
              <a:t>http://reins.se.sjtu.edu.cn/~chenhp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e-mail: chen-hp@sjtu.edu.cn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1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435E1-E50A-3142-97C7-E886435D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HBase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6320C-F94D-4641-AAA2-279A5B0E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 </a:t>
            </a:r>
            <a:r>
              <a:rPr lang="en-US" altLang="zh-CN" i="1" dirty="0">
                <a:solidFill>
                  <a:srgbClr val="FF0000"/>
                </a:solidFill>
              </a:rPr>
              <a:t>bin/start-</a:t>
            </a:r>
            <a:r>
              <a:rPr lang="en-US" altLang="zh-CN" i="1" dirty="0" err="1">
                <a:solidFill>
                  <a:srgbClr val="FF0000"/>
                </a:solidFill>
              </a:rPr>
              <a:t>hbase.sh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script is provided as a convenient way to start HBase. </a:t>
            </a:r>
          </a:p>
          <a:p>
            <a:r>
              <a:rPr lang="en-US" altLang="zh-CN" dirty="0"/>
              <a:t>You can use the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 err="1">
                <a:solidFill>
                  <a:srgbClr val="FF0000"/>
                </a:solidFill>
              </a:rPr>
              <a:t>jps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command to verify that you have one running process called </a:t>
            </a:r>
            <a:r>
              <a:rPr lang="en-US" altLang="zh-CN" dirty="0" err="1">
                <a:solidFill>
                  <a:srgbClr val="FF0000"/>
                </a:solidFill>
              </a:rPr>
              <a:t>HMaster</a:t>
            </a:r>
            <a:r>
              <a:rPr lang="en-US" altLang="zh-CN" dirty="0"/>
              <a:t>.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hbase-2.4.8 %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jps</a:t>
            </a:r>
            <a:endParaRPr lang="en-US" altLang="zh-CN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71047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HMaster</a:t>
            </a:r>
            <a:endParaRPr lang="en-US" altLang="zh-CN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59738 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71149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Jps</a:t>
            </a:r>
            <a:endParaRPr lang="en-US" altLang="zh-CN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59199 </a:t>
            </a:r>
          </a:p>
          <a:p>
            <a:endParaRPr lang="en-US" altLang="zh-CN" dirty="0"/>
          </a:p>
          <a:p>
            <a:r>
              <a:rPr lang="en-US" altLang="zh-CN" dirty="0"/>
              <a:t>In standalone mode HBase runs all daemons within this single JVM, i.e.</a:t>
            </a:r>
          </a:p>
          <a:p>
            <a:pPr lvl="1"/>
            <a:r>
              <a:rPr lang="en-US" altLang="zh-CN" dirty="0"/>
              <a:t> the </a:t>
            </a:r>
            <a:r>
              <a:rPr lang="en-US" altLang="zh-CN" dirty="0" err="1">
                <a:solidFill>
                  <a:srgbClr val="FF0000"/>
                </a:solidFill>
              </a:rPr>
              <a:t>HMaster</a:t>
            </a:r>
            <a:r>
              <a:rPr lang="en-US" altLang="zh-CN" dirty="0"/>
              <a:t>, a single </a:t>
            </a:r>
            <a:r>
              <a:rPr lang="en-US" altLang="zh-CN" dirty="0" err="1">
                <a:solidFill>
                  <a:srgbClr val="FF0000"/>
                </a:solidFill>
              </a:rPr>
              <a:t>HRegionServer</a:t>
            </a:r>
            <a:r>
              <a:rPr lang="en-US" altLang="zh-CN" dirty="0"/>
              <a:t>, and the </a:t>
            </a:r>
            <a:r>
              <a:rPr lang="en-US" altLang="zh-CN" dirty="0" err="1">
                <a:solidFill>
                  <a:srgbClr val="FF0000"/>
                </a:solidFill>
              </a:rPr>
              <a:t>ZooKeeper</a:t>
            </a:r>
            <a:r>
              <a:rPr lang="en-US" altLang="zh-CN" dirty="0"/>
              <a:t> daemon.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A8135-EBA7-D746-9613-2190633B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66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435E1-E50A-3142-97C7-E886435D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HBase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6320C-F94D-4641-AAA2-279A5B0E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to </a:t>
            </a:r>
            <a:r>
              <a:rPr lang="en-US" altLang="zh-CN" i="1" u="sng" dirty="0">
                <a:hlinkClick r:id="rId2"/>
              </a:rPr>
              <a:t>http://localhost:16010</a:t>
            </a:r>
            <a:r>
              <a:rPr lang="en-US" altLang="zh-CN" dirty="0"/>
              <a:t> to view the HBase Web UI.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A8135-EBA7-D746-9613-2190633B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C907F-3964-8549-BB3B-B5A50A7CF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7" y="1187258"/>
            <a:ext cx="7014205" cy="39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3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3BA8C-AB7C-044D-B7A7-A76994D4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HBase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59E1E-9906-6A47-B7BE-5731CD35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Connect to HBase.</a:t>
            </a:r>
          </a:p>
          <a:p>
            <a:pPr lvl="1"/>
            <a:r>
              <a:rPr lang="en-US" altLang="zh-CN" dirty="0"/>
              <a:t>Connect to your running instance of HBase using the </a:t>
            </a: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en-US" altLang="zh-CN" dirty="0">
                <a:solidFill>
                  <a:srgbClr val="FF0000"/>
                </a:solidFill>
              </a:rPr>
              <a:t> shell </a:t>
            </a:r>
            <a:r>
              <a:rPr lang="en-US" altLang="zh-CN" dirty="0"/>
              <a:t>command, located in the </a:t>
            </a:r>
            <a:r>
              <a:rPr lang="en-US" altLang="zh-CN" i="1" dirty="0">
                <a:solidFill>
                  <a:srgbClr val="FF0000"/>
                </a:solidFill>
              </a:rPr>
              <a:t>bin/</a:t>
            </a:r>
            <a:r>
              <a:rPr lang="en-US" altLang="zh-CN" dirty="0"/>
              <a:t> directory of your HBase install. </a:t>
            </a:r>
          </a:p>
          <a:p>
            <a:pPr lvl="1"/>
            <a:r>
              <a:rPr lang="en-US" altLang="zh-CN" dirty="0"/>
              <a:t>In this example, some usage and version information that is printed when you start HBase Shell has been omitted. The HBase Shell prompt ends with a &gt; character.</a:t>
            </a:r>
          </a:p>
          <a:p>
            <a:pPr marL="300038" lvl="1" indent="0">
              <a:buNone/>
            </a:pP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$ hbase-2.4.8 % ./bin/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hbase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shell</a:t>
            </a:r>
          </a:p>
          <a:p>
            <a:pPr marL="300038" lvl="1" indent="0">
              <a:buNone/>
            </a:pP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HBase Shell</a:t>
            </a:r>
          </a:p>
          <a:p>
            <a:pPr marL="300038" lvl="1" indent="0">
              <a:buNone/>
            </a:pP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Use "help" to get list of supported commands.</a:t>
            </a:r>
          </a:p>
          <a:p>
            <a:pPr marL="300038" lvl="1" indent="0">
              <a:buNone/>
            </a:pP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Use "exit" to quit this interactive shell.</a:t>
            </a:r>
          </a:p>
          <a:p>
            <a:pPr marL="300038" lvl="1" indent="0">
              <a:buNone/>
            </a:pP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For Reference, please visit: http://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hbase.apache.org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/2.0/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book.html#shell</a:t>
            </a:r>
            <a:endParaRPr lang="en-US" altLang="zh-CN" sz="14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300038" lvl="1" indent="0">
              <a:buNone/>
            </a:pP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Version 2.2.4, r67779d1a325a4f78a468af3339e73bf075888bac, 2020</a:t>
            </a:r>
            <a:r>
              <a:rPr lang="zh-CN" altLang="en-US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年 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03</a:t>
            </a:r>
            <a:r>
              <a:rPr lang="zh-CN" altLang="en-US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月 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11</a:t>
            </a:r>
            <a:r>
              <a:rPr lang="zh-CN" altLang="en-US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日 星期三 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12:57:39 CST</a:t>
            </a:r>
          </a:p>
          <a:p>
            <a:pPr marL="300038" lvl="1" indent="0">
              <a:buNone/>
            </a:pP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Took 0.0019 seconds                                                                            </a:t>
            </a:r>
          </a:p>
          <a:p>
            <a:pPr marL="300038" lvl="1" indent="0">
              <a:buNone/>
            </a:pP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hbase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(main):001:0&gt; 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672461-8D53-254B-B09D-D0A194D6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23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645FA-B18C-E04B-AEBD-55BAFF6E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HBase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1D171-A2DF-544C-BEB3-3A62754D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Create a table.</a:t>
            </a:r>
          </a:p>
          <a:p>
            <a:pPr lvl="1"/>
            <a:r>
              <a:rPr lang="en-US" altLang="zh-CN" dirty="0"/>
              <a:t>Use the</a:t>
            </a:r>
            <a:r>
              <a:rPr lang="en-US" altLang="zh-CN" sz="157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create </a:t>
            </a:r>
            <a:r>
              <a:rPr lang="en-US" altLang="zh-CN" dirty="0"/>
              <a:t>command to create a new table. You must specify the </a:t>
            </a:r>
            <a:r>
              <a:rPr lang="en-US" altLang="zh-CN" dirty="0">
                <a:solidFill>
                  <a:srgbClr val="FF0000"/>
                </a:solidFill>
              </a:rPr>
              <a:t>table name </a:t>
            </a:r>
            <a:r>
              <a:rPr lang="en-US" altLang="zh-CN" dirty="0"/>
              <a:t>and the </a:t>
            </a:r>
            <a:r>
              <a:rPr lang="en-US" altLang="zh-CN" dirty="0" err="1">
                <a:solidFill>
                  <a:srgbClr val="FF0000"/>
                </a:solidFill>
              </a:rPr>
              <a:t>ColumnFamily</a:t>
            </a:r>
            <a:r>
              <a:rPr lang="en-US" altLang="zh-CN" dirty="0">
                <a:solidFill>
                  <a:srgbClr val="FF0000"/>
                </a:solidFill>
              </a:rPr>
              <a:t> name</a:t>
            </a:r>
            <a:r>
              <a:rPr lang="en-US" altLang="zh-CN" dirty="0"/>
              <a:t>.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hbase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(main):001:0&gt; create 'test', '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cf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'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 row(s) in 0.4170 seconds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=&gt;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Hbase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::Table – test</a:t>
            </a:r>
          </a:p>
          <a:p>
            <a:pPr marL="342900" lvl="1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/>
              <a:t>List Information About your Table</a:t>
            </a:r>
          </a:p>
          <a:p>
            <a:pPr lvl="1"/>
            <a:r>
              <a:rPr lang="en-US" altLang="zh-CN" dirty="0"/>
              <a:t>Use the</a:t>
            </a:r>
            <a:r>
              <a:rPr lang="en-US" altLang="zh-CN" sz="157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list </a:t>
            </a:r>
            <a:r>
              <a:rPr lang="en-US" altLang="zh-CN" dirty="0"/>
              <a:t>command to confirm your table exists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hbase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(main):002:0&gt; list 'test' 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TABLE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test 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 row(s) in 0.0180 seconds 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=&gt; ["test"]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95B47-9170-FD46-9213-B03FC2B4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1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645FA-B18C-E04B-AEBD-55BAFF6E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HBase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1D171-A2DF-544C-BEB3-3A62754D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Now use the describe command to see details, including configuration defaults</a:t>
            </a:r>
          </a:p>
          <a:p>
            <a:pPr marL="342900" lvl="1" indent="0">
              <a:buNone/>
            </a:pP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hbase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(main):003:0&gt; describe 'test' 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 test is ENABLED 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 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COLUMN FAMILIES DESCRIPTION 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{NAME =&gt; '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cf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 VERSIONS =&gt; '1', EVICT_BLOCKS_ON_CLOSE =&gt; 'false', NEW_VERSION_BEHAVIOR =&gt; 'false', KEEP_DELETED_CELLS =&gt; 'FALSE', CACHE_DATA_ON_WRITE =&gt; 'false', DATA_BLOCK_ENCODING =&gt; 'NONE', TTL =&gt; 'FOREVER', MIN_VERSIONS =&gt; '0', REPLICATION_SCOPE =&gt; '0', BLOOMFILTER =&gt; 'ROW', CACHE_INDEX_ON_WRITE =&gt; 'f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alse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 IN_MEMORY =&gt; 'false', CACHE_BLOOMS_ON_WRITE =&gt; 'false', PREFETCH_BLOCKS_ON_OPEN =&gt; 'false', COMPRESSION =&gt; 'NONE', BLOCKCACHE =&gt; 'true', BLOCKSIZE =&gt; '65536’}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row(s) 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Took 0.9998 seconds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95B47-9170-FD46-9213-B03FC2B4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52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645FA-B18C-E04B-AEBD-55BAFF6E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HBase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1D171-A2DF-544C-BEB3-3A62754D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Put data into your table.</a:t>
            </a:r>
          </a:p>
          <a:p>
            <a:pPr lvl="1"/>
            <a:r>
              <a:rPr lang="en-US" altLang="zh-CN" dirty="0"/>
              <a:t>To put data into your table, use the 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put</a:t>
            </a:r>
            <a:r>
              <a:rPr lang="en-US" altLang="zh-CN" dirty="0"/>
              <a:t> command.</a:t>
            </a:r>
          </a:p>
          <a:p>
            <a:pPr marL="342900" lvl="1" indent="0">
              <a:buNone/>
            </a:pP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hbase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(main):003:0&gt; put 'test', 'row1', '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cf:a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', 'value1' </a:t>
            </a:r>
          </a:p>
          <a:p>
            <a:pPr marL="342900" lvl="1" indent="0">
              <a:buNone/>
            </a:pP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 row(s) in 0.0850 seconds </a:t>
            </a:r>
          </a:p>
          <a:p>
            <a:pPr marL="342900" lvl="1" indent="0">
              <a:buNone/>
            </a:pP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hbase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(main):004:0&gt; put 'test', 'row2', '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cf:b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', 'value2' </a:t>
            </a:r>
          </a:p>
          <a:p>
            <a:pPr marL="342900" lvl="1" indent="0">
              <a:buNone/>
            </a:pP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 row(s) in 0.0110 seconds </a:t>
            </a:r>
          </a:p>
          <a:p>
            <a:pPr marL="342900" lvl="1" indent="0">
              <a:buNone/>
            </a:pP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hbase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(main):005:0&gt; put 'test', 'row3', '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cf:c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', 'value3' </a:t>
            </a:r>
          </a:p>
          <a:p>
            <a:pPr marL="342900" lvl="1" indent="0">
              <a:buNone/>
            </a:pP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 row(s) in 0.0100 seconds</a:t>
            </a:r>
          </a:p>
          <a:p>
            <a:pPr lvl="1"/>
            <a:r>
              <a:rPr lang="en-US" altLang="zh-CN" dirty="0"/>
              <a:t>Here, we insert three values, one at a time. </a:t>
            </a:r>
          </a:p>
          <a:p>
            <a:pPr lvl="1"/>
            <a:r>
              <a:rPr lang="en-US" altLang="zh-CN" dirty="0"/>
              <a:t>The first insert is at </a:t>
            </a:r>
            <a:r>
              <a:rPr lang="en-US" altLang="zh-CN" dirty="0">
                <a:solidFill>
                  <a:srgbClr val="FF0000"/>
                </a:solidFill>
              </a:rPr>
              <a:t>row1</a:t>
            </a:r>
            <a:r>
              <a:rPr lang="en-US" altLang="zh-CN" dirty="0"/>
              <a:t>, column </a:t>
            </a:r>
            <a:r>
              <a:rPr lang="en-US" altLang="zh-CN" dirty="0" err="1">
                <a:solidFill>
                  <a:srgbClr val="FF0000"/>
                </a:solidFill>
              </a:rPr>
              <a:t>cf:a</a:t>
            </a:r>
            <a:r>
              <a:rPr lang="en-US" altLang="zh-CN" dirty="0"/>
              <a:t>, with a value of </a:t>
            </a:r>
            <a:r>
              <a:rPr lang="en-US" altLang="zh-CN" dirty="0">
                <a:solidFill>
                  <a:srgbClr val="FF0000"/>
                </a:solidFill>
              </a:rPr>
              <a:t>value1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Columns in HBase are comprised of a column family prefix, </a:t>
            </a:r>
            <a:r>
              <a:rPr lang="en-US" altLang="zh-CN" dirty="0" err="1">
                <a:solidFill>
                  <a:srgbClr val="FF0000"/>
                </a:solidFill>
              </a:rPr>
              <a:t>cf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in this example, followed by a colon and then a column qualifier suffix, a in this case.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95B47-9170-FD46-9213-B03FC2B4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82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41D8B-A964-3947-AC76-DD7670C6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HBase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CB507-6345-564E-9951-78FDCF53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Scan the table for all data at once.</a:t>
            </a:r>
          </a:p>
          <a:p>
            <a:pPr lvl="1"/>
            <a:r>
              <a:rPr lang="en-US" altLang="zh-CN" dirty="0"/>
              <a:t>One of the ways to get data from HBase is to scan. </a:t>
            </a:r>
          </a:p>
          <a:p>
            <a:pPr lvl="1"/>
            <a:r>
              <a:rPr lang="en-US" altLang="zh-CN" dirty="0"/>
              <a:t>Use the 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scan</a:t>
            </a:r>
            <a:r>
              <a:rPr lang="en-US" altLang="zh-CN" dirty="0"/>
              <a:t> command to scan the table for data. </a:t>
            </a:r>
          </a:p>
          <a:p>
            <a:pPr lvl="1"/>
            <a:r>
              <a:rPr lang="en-US" altLang="zh-CN" dirty="0"/>
              <a:t>You can limit your scan, but for now, all data is fetched.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hbase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(main):006:0&gt; scan 'test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ROW 	COLUMN+CELL 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row1 	column=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cf:a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timestamp=1421762485768, value=value1 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row2 	column=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cf:b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timestamp=1421762491785, value=value2 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row3 	column=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cf:c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timestamp=1421762496210, value=value3 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row(s) in 0.0230 seconds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92CD5A-F025-084B-B74F-22575A04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36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C3599-7C98-7242-88F3-AE775F97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HBase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15EF6-6DB5-E445-93A2-FA9140793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a single row of data.</a:t>
            </a:r>
          </a:p>
          <a:p>
            <a:pPr lvl="1"/>
            <a:r>
              <a:rPr lang="en-US" altLang="zh-CN" dirty="0"/>
              <a:t>To get a single row of data at a time, use the 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get</a:t>
            </a:r>
            <a:r>
              <a:rPr lang="en-US" altLang="zh-CN" dirty="0"/>
              <a:t> command.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hbase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(main):007:0&gt; get 'test', 'row1' 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COLUMN 		CELL 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cf:a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		timestamp=1421762485768, value=value1 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row(s) in 0.0350 seconds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429BD6-3C83-9B44-AC2F-EE75DCAD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7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6DB10-9E26-C24A-9F2D-B7C967CA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HBase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CC939-4439-0A4F-8005-25158D452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Disable a table.</a:t>
            </a:r>
          </a:p>
          <a:p>
            <a:pPr lvl="1"/>
            <a:r>
              <a:rPr lang="en-US" altLang="zh-CN" dirty="0"/>
              <a:t>If you want to delete a table or change its settings, as well as in some other situations, you need to disable the table first, using the 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</a:t>
            </a:r>
            <a:r>
              <a:rPr lang="en-US" altLang="zh-CN" dirty="0"/>
              <a:t> command.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You can re-enable it using the 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enable</a:t>
            </a:r>
            <a:r>
              <a:rPr lang="en-US" altLang="zh-CN" dirty="0"/>
              <a:t> command.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hbase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(main):008:0&gt; disable 'test' 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 row(s) in 1.1820 seconds 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hbase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(main):009:0&gt; enable 'test' 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 row(s) in 0.1770 seconds</a:t>
            </a:r>
          </a:p>
          <a:p>
            <a:pPr marL="342900" lvl="1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dirty="0"/>
              <a:t>Disable the table again if you tested the 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enable</a:t>
            </a:r>
            <a:r>
              <a:rPr lang="en-US" altLang="zh-CN" dirty="0"/>
              <a:t> command above: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hbase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(main):010:0&gt; disable 'test' 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 row(s) in 1.1820 seconds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83EAB3-FD93-024D-8016-676AD5F7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6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6DB10-9E26-C24A-9F2D-B7C967CA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HBase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CC939-4439-0A4F-8005-25158D452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Drop the table.</a:t>
            </a:r>
          </a:p>
          <a:p>
            <a:pPr lvl="1"/>
            <a:r>
              <a:rPr lang="en-US" altLang="zh-CN" dirty="0"/>
              <a:t>To drop (delete) a table, use the 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drop</a:t>
            </a:r>
            <a:r>
              <a:rPr lang="en-US" altLang="zh-CN" dirty="0"/>
              <a:t> command.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hbase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(main):011:0&gt; drop 'test'</a:t>
            </a:r>
          </a:p>
          <a:p>
            <a:pPr marL="342900" lvl="1" indent="0"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 row(s) in 0.1370 seconds</a:t>
            </a:r>
          </a:p>
          <a:p>
            <a:endParaRPr lang="en-US" altLang="zh-CN" dirty="0"/>
          </a:p>
          <a:p>
            <a:r>
              <a:rPr lang="en-US" altLang="zh-CN" dirty="0"/>
              <a:t>Exit the HBase Shell.</a:t>
            </a:r>
          </a:p>
          <a:p>
            <a:pPr lvl="1"/>
            <a:r>
              <a:rPr lang="en-US" altLang="zh-CN" dirty="0"/>
              <a:t>To exit the HBase Shell and disconnect from your cluster, use the 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quit</a:t>
            </a:r>
            <a:r>
              <a:rPr lang="en-US" altLang="zh-CN" dirty="0"/>
              <a:t> command. HBase is still running in the background.</a:t>
            </a:r>
          </a:p>
          <a:p>
            <a:endParaRPr lang="en-US" altLang="zh-CN" dirty="0"/>
          </a:p>
          <a:p>
            <a:r>
              <a:rPr lang="en-US" altLang="zh-CN" i="1" dirty="0"/>
              <a:t>Stop </a:t>
            </a:r>
            <a:r>
              <a:rPr lang="en-US" altLang="zh-CN" i="1" dirty="0" err="1"/>
              <a:t>Hbase</a:t>
            </a:r>
            <a:endParaRPr lang="en-US" altLang="zh-CN" i="1" dirty="0"/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 ./bin/stop-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hbase.sh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stopping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hbase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.................... 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83EAB3-FD93-024D-8016-676AD5F7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2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HBase</a:t>
            </a:r>
          </a:p>
          <a:p>
            <a:pPr lvl="1"/>
            <a:r>
              <a:rPr lang="en-US" altLang="zh-CN" sz="2100" dirty="0"/>
              <a:t>Basic Concepts</a:t>
            </a:r>
          </a:p>
          <a:p>
            <a:pPr lvl="1"/>
            <a:r>
              <a:rPr lang="en-US" altLang="zh-CN" sz="2100" dirty="0"/>
              <a:t>HBase</a:t>
            </a:r>
            <a:r>
              <a:rPr lang="zh-CN" altLang="en-US" sz="2100" dirty="0"/>
              <a:t> </a:t>
            </a:r>
            <a:r>
              <a:rPr lang="en-US" altLang="zh-CN" sz="2100" dirty="0"/>
              <a:t>Scheme</a:t>
            </a:r>
            <a:r>
              <a:rPr lang="zh-CN" altLang="en-US" sz="2100" dirty="0"/>
              <a:t> </a:t>
            </a:r>
            <a:r>
              <a:rPr lang="en-US" altLang="zh-CN" sz="2100" dirty="0"/>
              <a:t>Design</a:t>
            </a:r>
          </a:p>
          <a:p>
            <a:pPr lvl="1"/>
            <a:r>
              <a:rPr lang="en-US" altLang="zh-CN" sz="2100" dirty="0"/>
              <a:t>Other</a:t>
            </a:r>
            <a:r>
              <a:rPr lang="zh-CN" altLang="en-US" sz="2100" dirty="0"/>
              <a:t> </a:t>
            </a:r>
            <a:r>
              <a:rPr lang="en-US" altLang="zh-CN" sz="2100" dirty="0"/>
              <a:t>Issues</a:t>
            </a:r>
          </a:p>
          <a:p>
            <a:pPr lvl="1"/>
            <a:endParaRPr lang="en-US" altLang="zh-CN" sz="1800" dirty="0"/>
          </a:p>
          <a:p>
            <a:r>
              <a:rPr lang="en-US" altLang="zh-CN" sz="2400" dirty="0"/>
              <a:t>Objectives</a:t>
            </a:r>
          </a:p>
          <a:p>
            <a:pPr lvl="1"/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能够根据大尺寸非结构化和半结构化数据存储与分析的要求，设计并实现基于</a:t>
            </a:r>
            <a:r>
              <a:rPr lang="en-US" altLang="zh-CN" sz="1800" dirty="0">
                <a:latin typeface="DengXian" panose="02010600030101010101" pitchFamily="2" charset="-122"/>
                <a:ea typeface="DengXian" panose="02010600030101010101" pitchFamily="2" charset="-122"/>
              </a:rPr>
              <a:t>HBase</a:t>
            </a:r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的数据存储与分析方案</a:t>
            </a:r>
            <a:endParaRPr lang="en-US" altLang="zh-CN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E2B626-2F12-6A44-BF6B-6D1B3616EFD7}"/>
              </a:ext>
            </a:extLst>
          </p:cNvPr>
          <p:cNvSpPr txBox="1"/>
          <p:nvPr/>
        </p:nvSpPr>
        <p:spPr>
          <a:xfrm>
            <a:off x="10620375" y="178117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750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cluster members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8" y="1005576"/>
            <a:ext cx="5343525" cy="36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DF19F-F732-3647-AFE1-CA6B4545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5640A-ABA7-3E4E-9BB7-9336475A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HBase, data is stored in tables, which have rows and columns. </a:t>
            </a:r>
          </a:p>
          <a:p>
            <a:pPr lvl="1"/>
            <a:r>
              <a:rPr lang="en-US" altLang="zh-CN" dirty="0"/>
              <a:t>This is a terminology overlap with relational databases (RDBMSs), but this 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a helpful analogy. Instead, it can be helpful to think of an HBase table as a </a:t>
            </a:r>
            <a:r>
              <a:rPr lang="en-US" altLang="zh-CN" dirty="0">
                <a:solidFill>
                  <a:srgbClr val="FF0000"/>
                </a:solidFill>
              </a:rPr>
              <a:t>multi-dimensional map</a:t>
            </a:r>
            <a:r>
              <a:rPr lang="en-US" altLang="zh-CN" dirty="0"/>
              <a:t>.</a:t>
            </a:r>
          </a:p>
          <a:p>
            <a:endParaRPr kumimoji="1" lang="en-US" altLang="zh-CN" dirty="0"/>
          </a:p>
          <a:p>
            <a:r>
              <a:rPr lang="en-US" altLang="zh-CN" i="1" dirty="0"/>
              <a:t>HBase Data Model Terminology</a:t>
            </a:r>
          </a:p>
          <a:p>
            <a:pPr lvl="1"/>
            <a:r>
              <a:rPr lang="en-US" altLang="zh-CN" b="1" dirty="0"/>
              <a:t>Table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An HBase table consists of multiple rows.</a:t>
            </a:r>
          </a:p>
          <a:p>
            <a:pPr lvl="1"/>
            <a:r>
              <a:rPr lang="en-US" altLang="zh-CN" b="1" dirty="0"/>
              <a:t>Row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 row in HBase consists of a </a:t>
            </a:r>
            <a:r>
              <a:rPr lang="en-US" altLang="zh-CN" dirty="0">
                <a:solidFill>
                  <a:srgbClr val="FF0000"/>
                </a:solidFill>
              </a:rPr>
              <a:t>row key </a:t>
            </a:r>
            <a:r>
              <a:rPr lang="en-US" altLang="zh-CN" dirty="0"/>
              <a:t>and one or more columns with values associated with them. </a:t>
            </a:r>
          </a:p>
          <a:p>
            <a:pPr lvl="2"/>
            <a:r>
              <a:rPr lang="en-US" altLang="zh-CN" dirty="0"/>
              <a:t>Rows are </a:t>
            </a:r>
            <a:r>
              <a:rPr lang="en-US" altLang="zh-CN" dirty="0">
                <a:solidFill>
                  <a:srgbClr val="FF0000"/>
                </a:solidFill>
              </a:rPr>
              <a:t>sorted alphabetically by the row key </a:t>
            </a:r>
            <a:r>
              <a:rPr lang="en-US" altLang="zh-CN" dirty="0"/>
              <a:t>as they are stored. </a:t>
            </a:r>
          </a:p>
          <a:p>
            <a:pPr lvl="2"/>
            <a:r>
              <a:rPr lang="en-US" altLang="zh-CN" dirty="0"/>
              <a:t>For this reason, the design of the row key is very important. The goal is to store data in such a way that </a:t>
            </a:r>
            <a:r>
              <a:rPr lang="en-US" altLang="zh-CN" dirty="0">
                <a:solidFill>
                  <a:srgbClr val="FF0000"/>
                </a:solidFill>
              </a:rPr>
              <a:t>related rows are near each other</a:t>
            </a:r>
            <a:r>
              <a:rPr lang="en-US" altLang="zh-CN" dirty="0"/>
              <a:t>. </a:t>
            </a:r>
          </a:p>
          <a:p>
            <a:pPr lvl="2"/>
            <a:r>
              <a:rPr lang="en-US" altLang="zh-CN" dirty="0"/>
              <a:t>A common row key pattern is a </a:t>
            </a:r>
            <a:r>
              <a:rPr lang="en-US" altLang="zh-CN" dirty="0">
                <a:solidFill>
                  <a:srgbClr val="FF0000"/>
                </a:solidFill>
              </a:rPr>
              <a:t>website domain</a:t>
            </a:r>
            <a:r>
              <a:rPr lang="en-US" altLang="zh-CN" dirty="0"/>
              <a:t>. If your row keys are domains, you should probably store them </a:t>
            </a:r>
            <a:r>
              <a:rPr lang="en-US" altLang="zh-CN" dirty="0">
                <a:solidFill>
                  <a:srgbClr val="FF0000"/>
                </a:solidFill>
              </a:rPr>
              <a:t>in reverse </a:t>
            </a:r>
            <a:r>
              <a:rPr lang="en-US" altLang="zh-CN" dirty="0"/>
              <a:t>(</a:t>
            </a:r>
            <a:r>
              <a:rPr lang="en-US" altLang="zh-CN" dirty="0" err="1"/>
              <a:t>org.apache.www</a:t>
            </a:r>
            <a:r>
              <a:rPr lang="en-US" altLang="zh-CN" dirty="0"/>
              <a:t>, </a:t>
            </a:r>
            <a:r>
              <a:rPr lang="en-US" altLang="zh-CN" dirty="0" err="1"/>
              <a:t>org.apache.mail</a:t>
            </a:r>
            <a:r>
              <a:rPr lang="en-US" altLang="zh-CN" dirty="0"/>
              <a:t>, </a:t>
            </a:r>
            <a:r>
              <a:rPr lang="en-US" altLang="zh-CN" dirty="0" err="1"/>
              <a:t>org.apache.jira</a:t>
            </a:r>
            <a:r>
              <a:rPr lang="en-US" altLang="zh-CN" dirty="0"/>
              <a:t>). This way, all of the Apache domains are near each other in the table, rather than being spread out based on the first letter of the subdomain.	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6903A-064F-744D-B22E-0A5F559D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DF19F-F732-3647-AFE1-CA6B4545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5640A-ABA7-3E4E-9BB7-9336475A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HBase, data is stored in tables, which have rows and columns. </a:t>
            </a:r>
          </a:p>
          <a:p>
            <a:pPr lvl="1"/>
            <a:r>
              <a:rPr lang="en-US" altLang="zh-CN" dirty="0"/>
              <a:t>This is a terminology overlap with relational databases (RDBMSs), but this 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a helpful analogy. Instead, it can be helpful to think of an HBase table as a </a:t>
            </a:r>
            <a:r>
              <a:rPr lang="en-US" altLang="zh-CN" dirty="0">
                <a:solidFill>
                  <a:srgbClr val="FF0000"/>
                </a:solidFill>
              </a:rPr>
              <a:t>multi-dimensional map</a:t>
            </a:r>
            <a:r>
              <a:rPr lang="en-US" altLang="zh-CN" dirty="0"/>
              <a:t>.</a:t>
            </a:r>
          </a:p>
          <a:p>
            <a:endParaRPr kumimoji="1" lang="en-US" altLang="zh-CN" dirty="0"/>
          </a:p>
          <a:p>
            <a:r>
              <a:rPr lang="en-US" altLang="zh-CN" i="1" dirty="0"/>
              <a:t>HBase Data Model Terminology</a:t>
            </a:r>
          </a:p>
          <a:p>
            <a:pPr lvl="1"/>
            <a:r>
              <a:rPr lang="en-US" altLang="zh-CN" b="1" dirty="0"/>
              <a:t>Column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 column in HBase consists of a </a:t>
            </a:r>
            <a:r>
              <a:rPr lang="en-US" altLang="zh-CN" dirty="0">
                <a:solidFill>
                  <a:srgbClr val="FF0000"/>
                </a:solidFill>
              </a:rPr>
              <a:t>column family </a:t>
            </a:r>
            <a:r>
              <a:rPr lang="en-US" altLang="zh-CN" dirty="0"/>
              <a:t>and a </a:t>
            </a:r>
            <a:r>
              <a:rPr lang="en-US" altLang="zh-CN" dirty="0">
                <a:solidFill>
                  <a:srgbClr val="FF0000"/>
                </a:solidFill>
              </a:rPr>
              <a:t>column qualifier</a:t>
            </a:r>
            <a:r>
              <a:rPr lang="en-US" altLang="zh-CN" dirty="0"/>
              <a:t>, which are delimited by a </a:t>
            </a:r>
            <a:r>
              <a:rPr lang="en-US" altLang="zh-CN" dirty="0">
                <a:solidFill>
                  <a:srgbClr val="FF0000"/>
                </a:solidFill>
              </a:rPr>
              <a:t>: (colon) </a:t>
            </a:r>
            <a:r>
              <a:rPr lang="en-US" altLang="zh-CN" dirty="0"/>
              <a:t>character.</a:t>
            </a:r>
          </a:p>
          <a:p>
            <a:pPr lvl="1"/>
            <a:r>
              <a:rPr lang="en-US" altLang="zh-CN" b="1" dirty="0"/>
              <a:t>Column Family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Column families </a:t>
            </a:r>
            <a:r>
              <a:rPr lang="en-US" altLang="zh-CN" dirty="0">
                <a:solidFill>
                  <a:srgbClr val="FF0000"/>
                </a:solidFill>
              </a:rPr>
              <a:t>physically </a:t>
            </a:r>
            <a:r>
              <a:rPr lang="en-US" altLang="zh-CN" dirty="0" err="1">
                <a:solidFill>
                  <a:srgbClr val="FF0000"/>
                </a:solidFill>
              </a:rPr>
              <a:t>colocate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 set of columns and their values, often for performance reasons. </a:t>
            </a:r>
          </a:p>
          <a:p>
            <a:pPr lvl="2"/>
            <a:r>
              <a:rPr lang="en-US" altLang="zh-CN" dirty="0"/>
              <a:t>Each column family has a set of storage properties, such as whether its values should be cached in memory, how its data is compressed or its row keys are encoded, and others. </a:t>
            </a:r>
          </a:p>
          <a:p>
            <a:pPr lvl="2"/>
            <a:r>
              <a:rPr lang="en-US" altLang="zh-CN" dirty="0"/>
              <a:t>Each row in a table has the same column families, though a given row </a:t>
            </a:r>
            <a:r>
              <a:rPr lang="en-US" altLang="zh-CN" dirty="0">
                <a:solidFill>
                  <a:srgbClr val="FF0000"/>
                </a:solidFill>
              </a:rPr>
              <a:t>might not </a:t>
            </a:r>
            <a:r>
              <a:rPr lang="en-US" altLang="zh-CN" dirty="0"/>
              <a:t>store anything in a given column family.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6903A-064F-744D-B22E-0A5F559D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35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DF19F-F732-3647-AFE1-CA6B4545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5640A-ABA7-3E4E-9BB7-9336475A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HBase, data is stored in tables, which have rows and columns. </a:t>
            </a:r>
          </a:p>
          <a:p>
            <a:pPr lvl="1"/>
            <a:r>
              <a:rPr lang="en-US" altLang="zh-CN" dirty="0"/>
              <a:t>This is a terminology overlap with relational databases (RDBMSs), but this 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a helpful analogy. Instead, it can be helpful to think of an HBase table as a </a:t>
            </a:r>
            <a:r>
              <a:rPr lang="en-US" altLang="zh-CN" dirty="0">
                <a:solidFill>
                  <a:srgbClr val="FF0000"/>
                </a:solidFill>
              </a:rPr>
              <a:t>multi-dimensional map</a:t>
            </a:r>
            <a:r>
              <a:rPr lang="en-US" altLang="zh-CN" dirty="0"/>
              <a:t>.</a:t>
            </a:r>
          </a:p>
          <a:p>
            <a:endParaRPr kumimoji="1" lang="en-US" altLang="zh-CN" dirty="0"/>
          </a:p>
          <a:p>
            <a:r>
              <a:rPr lang="en-US" altLang="zh-CN" i="1" dirty="0"/>
              <a:t>HBase Data Model Terminology</a:t>
            </a:r>
          </a:p>
          <a:p>
            <a:pPr lvl="1"/>
            <a:r>
              <a:rPr lang="en-US" altLang="zh-CN" b="1" dirty="0"/>
              <a:t>Column Qualifier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 column qualifier is added to a column family to provide the index for a given piece of data. </a:t>
            </a:r>
          </a:p>
          <a:p>
            <a:pPr lvl="2"/>
            <a:r>
              <a:rPr lang="en-US" altLang="zh-CN" dirty="0"/>
              <a:t>Given a column family </a:t>
            </a:r>
            <a:r>
              <a:rPr lang="en-US" altLang="zh-CN" dirty="0">
                <a:solidFill>
                  <a:srgbClr val="FF0000"/>
                </a:solidFill>
              </a:rPr>
              <a:t>content</a:t>
            </a:r>
            <a:r>
              <a:rPr lang="en-US" altLang="zh-CN" dirty="0"/>
              <a:t>, a column qualifier might be </a:t>
            </a:r>
            <a:r>
              <a:rPr lang="en-US" altLang="zh-CN" dirty="0" err="1">
                <a:solidFill>
                  <a:srgbClr val="FF0000"/>
                </a:solidFill>
              </a:rPr>
              <a:t>content:html</a:t>
            </a:r>
            <a:r>
              <a:rPr lang="en-US" altLang="zh-CN" dirty="0"/>
              <a:t>, and another might be </a:t>
            </a:r>
            <a:r>
              <a:rPr lang="en-US" altLang="zh-CN" dirty="0" err="1">
                <a:solidFill>
                  <a:srgbClr val="FF0000"/>
                </a:solidFill>
              </a:rPr>
              <a:t>content:pdf</a:t>
            </a:r>
            <a:r>
              <a:rPr lang="en-US" altLang="zh-CN" dirty="0"/>
              <a:t>. Though column families are fixed at table creation, column qualifiers are </a:t>
            </a:r>
            <a:r>
              <a:rPr lang="en-US" altLang="zh-CN" dirty="0">
                <a:solidFill>
                  <a:srgbClr val="FF0000"/>
                </a:solidFill>
              </a:rPr>
              <a:t>mutable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may differ greatly between rows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b="1" dirty="0"/>
              <a:t>Cell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 cell is a combination of row, column family, and column qualifier, and contains a value and a </a:t>
            </a:r>
            <a:r>
              <a:rPr lang="en-US" altLang="zh-CN" dirty="0">
                <a:solidFill>
                  <a:srgbClr val="FF0000"/>
                </a:solidFill>
              </a:rPr>
              <a:t>timestamp</a:t>
            </a:r>
            <a:r>
              <a:rPr lang="en-US" altLang="zh-CN" dirty="0"/>
              <a:t>, which represents the </a:t>
            </a:r>
            <a:r>
              <a:rPr lang="en-US" altLang="zh-CN" dirty="0">
                <a:solidFill>
                  <a:srgbClr val="FF0000"/>
                </a:solidFill>
              </a:rPr>
              <a:t>value’s version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b="1" dirty="0"/>
              <a:t>Timestamp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 timestamp is written </a:t>
            </a:r>
            <a:r>
              <a:rPr lang="en-US" altLang="zh-CN" dirty="0">
                <a:solidFill>
                  <a:srgbClr val="FF0000"/>
                </a:solidFill>
              </a:rPr>
              <a:t>alongside each value</a:t>
            </a:r>
            <a:r>
              <a:rPr lang="en-US" altLang="zh-CN" dirty="0"/>
              <a:t>, and is the </a:t>
            </a:r>
            <a:r>
              <a:rPr lang="en-US" altLang="zh-CN" dirty="0">
                <a:solidFill>
                  <a:srgbClr val="FF0000"/>
                </a:solidFill>
              </a:rPr>
              <a:t>identifier for a given version of a value</a:t>
            </a:r>
            <a:r>
              <a:rPr lang="en-US" altLang="zh-CN" dirty="0"/>
              <a:t>. By default, the timestamp represents the time on the </a:t>
            </a:r>
            <a:r>
              <a:rPr lang="en-US" altLang="zh-CN" dirty="0" err="1"/>
              <a:t>RegionServer</a:t>
            </a:r>
            <a:r>
              <a:rPr lang="en-US" altLang="zh-CN" dirty="0"/>
              <a:t> when the data was written, but you can specify a different timestamp value when you put data into the cell.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6903A-064F-744D-B22E-0A5F559D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05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80FC5-71AF-F441-A7B6-14081311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Conceptual View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6712EE8-9B75-7C4F-B177-EA6830F16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263611"/>
              </p:ext>
            </p:extLst>
          </p:nvPr>
        </p:nvGraphicFramePr>
        <p:xfrm>
          <a:off x="179387" y="1746645"/>
          <a:ext cx="8785225" cy="1920240"/>
        </p:xfrm>
        <a:graphic>
          <a:graphicData uri="http://schemas.openxmlformats.org/drawingml/2006/table">
            <a:tbl>
              <a:tblPr/>
              <a:tblGrid>
                <a:gridCol w="1584301">
                  <a:extLst>
                    <a:ext uri="{9D8B030D-6E8A-4147-A177-3AD203B41FA5}">
                      <a16:colId xmlns:a16="http://schemas.microsoft.com/office/drawing/2014/main" val="301784130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10652456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790802769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85753499"/>
                    </a:ext>
                  </a:extLst>
                </a:gridCol>
                <a:gridCol w="1944340">
                  <a:extLst>
                    <a:ext uri="{9D8B030D-6E8A-4147-A177-3AD203B41FA5}">
                      <a16:colId xmlns:a16="http://schemas.microsoft.com/office/drawing/2014/main" val="3233377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>
                          <a:effectLst/>
                        </a:rPr>
                        <a:t>Row Key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>
                          <a:effectLst/>
                        </a:rPr>
                        <a:t>Time Stamp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dirty="0" err="1">
                          <a:effectLst/>
                        </a:rPr>
                        <a:t>ColumnFamily</a:t>
                      </a:r>
                      <a:r>
                        <a:rPr lang="en-US" sz="1200" b="1" dirty="0">
                          <a:effectLst/>
                        </a:rPr>
                        <a:t> 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contents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dirty="0" err="1">
                          <a:effectLst/>
                        </a:rPr>
                        <a:t>ColumnFamily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 anchor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dirty="0" err="1">
                          <a:effectLst/>
                        </a:rPr>
                        <a:t>ColumnFamily</a:t>
                      </a:r>
                      <a:r>
                        <a:rPr lang="en-US" sz="1200" b="1" dirty="0">
                          <a:effectLst/>
                        </a:rPr>
                        <a:t> 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people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431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effectLst/>
                          <a:latin typeface="inherit"/>
                        </a:rPr>
                        <a:t>"com.cnn.www"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t9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zh-CN" altLang="en-US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effectLst/>
                          <a:latin typeface="inherit"/>
                        </a:rPr>
                        <a:t>anchor:cnnsi.com = "CNN"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zh-CN" altLang="en-US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0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effectLst/>
                          <a:latin typeface="inherit"/>
                        </a:rPr>
                        <a:t>"com.cnn.www"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effectLst/>
                          <a:latin typeface="inherit"/>
                        </a:rPr>
                        <a:t>t8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zh-CN" altLang="en-US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effectLst/>
                          <a:latin typeface="inherit"/>
                        </a:rPr>
                        <a:t>anchor:my.look.ca = "CNN.com"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zh-CN" altLang="en-US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2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effectLst/>
                          <a:latin typeface="inherit"/>
                        </a:rPr>
                        <a:t>"com.cnn.www"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effectLst/>
                          <a:latin typeface="inherit"/>
                        </a:rPr>
                        <a:t>t6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effectLst/>
                          <a:latin typeface="inherit"/>
                        </a:rPr>
                        <a:t>contents:html = "&lt;html&gt;…​"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zh-CN" altLang="en-US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zh-CN" altLang="en-US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425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effectLst/>
                          <a:latin typeface="inherit"/>
                        </a:rPr>
                        <a:t>"com.cnn.www"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effectLst/>
                          <a:latin typeface="inherit"/>
                        </a:rPr>
                        <a:t>t5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effectLst/>
                          <a:latin typeface="inherit"/>
                        </a:rPr>
                        <a:t>contents:html = "&lt;html&gt;…​"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zh-CN" altLang="en-US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zh-CN" altLang="en-US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167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effectLst/>
                          <a:latin typeface="inherit"/>
                        </a:rPr>
                        <a:t>"com.cnn.www"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effectLst/>
                          <a:latin typeface="inherit"/>
                        </a:rPr>
                        <a:t>t3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effectLst/>
                          <a:latin typeface="inherit"/>
                        </a:rPr>
                        <a:t>contents:html = "&lt;html&gt;…​"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zh-CN" altLang="en-US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zh-CN" altLang="en-US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5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effectLst/>
                          <a:latin typeface="inherit"/>
                        </a:rPr>
                        <a:t>"com.example.www"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effectLst/>
                          <a:latin typeface="inherit"/>
                        </a:rPr>
                        <a:t>t5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>
                          <a:effectLst/>
                          <a:latin typeface="inherit"/>
                        </a:rPr>
                        <a:t>contents:html = "&lt;html&gt;…​"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zh-CN" altLang="en-US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dirty="0" err="1">
                          <a:effectLst/>
                          <a:latin typeface="inherit"/>
                        </a:rPr>
                        <a:t>people:author</a:t>
                      </a:r>
                      <a:r>
                        <a:rPr lang="en-US" sz="1200" b="0" dirty="0">
                          <a:effectLst/>
                          <a:latin typeface="inherit"/>
                        </a:rPr>
                        <a:t> = "John Doe"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207009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7FF212-1FDD-0842-A97D-ECE96598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06D4246-6FFB-8F45-B22B-B90049A6D6A9}"/>
              </a:ext>
            </a:extLst>
          </p:cNvPr>
          <p:cNvSpPr txBox="1">
            <a:spLocks/>
          </p:cNvSpPr>
          <p:nvPr/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Cells in this table that appear to be </a:t>
            </a:r>
            <a:r>
              <a:rPr lang="en-US" altLang="zh-CN" dirty="0">
                <a:solidFill>
                  <a:srgbClr val="FF0000"/>
                </a:solidFill>
              </a:rPr>
              <a:t>empty do not take space</a:t>
            </a:r>
            <a:r>
              <a:rPr lang="en-US" altLang="zh-CN" dirty="0"/>
              <a:t>, or in fact exist, in HBase. </a:t>
            </a:r>
          </a:p>
          <a:p>
            <a:r>
              <a:rPr lang="en-US" altLang="zh-CN" dirty="0"/>
              <a:t>This is what makes HBase "</a:t>
            </a:r>
            <a:r>
              <a:rPr lang="en-US" altLang="zh-CN" dirty="0">
                <a:solidFill>
                  <a:srgbClr val="FF0000"/>
                </a:solidFill>
              </a:rPr>
              <a:t>sparse</a:t>
            </a:r>
            <a:r>
              <a:rPr lang="en-US" altLang="zh-CN" dirty="0"/>
              <a:t>."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2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80FC5-71AF-F441-A7B6-14081311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Conceptual View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7FF212-1FDD-0842-A97D-ECE96598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06D4246-6FFB-8F45-B22B-B90049A6D6A9}"/>
              </a:ext>
            </a:extLst>
          </p:cNvPr>
          <p:cNvSpPr txBox="1">
            <a:spLocks/>
          </p:cNvSpPr>
          <p:nvPr/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Cells in this table that appear to be </a:t>
            </a:r>
            <a:r>
              <a:rPr lang="en-US" altLang="zh-CN" dirty="0">
                <a:solidFill>
                  <a:srgbClr val="FF0000"/>
                </a:solidFill>
              </a:rPr>
              <a:t>empty do not take space</a:t>
            </a:r>
            <a:r>
              <a:rPr lang="en-US" altLang="zh-CN" dirty="0"/>
              <a:t>, or in fact exist, in HBase. </a:t>
            </a:r>
          </a:p>
          <a:p>
            <a:r>
              <a:rPr lang="en-US" altLang="zh-CN" dirty="0"/>
              <a:t>This is what makes HBase "</a:t>
            </a:r>
            <a:r>
              <a:rPr lang="en-US" altLang="zh-CN" dirty="0">
                <a:solidFill>
                  <a:srgbClr val="FF0000"/>
                </a:solidFill>
              </a:rPr>
              <a:t>sparse</a:t>
            </a:r>
            <a:r>
              <a:rPr lang="en-US" altLang="zh-CN" dirty="0"/>
              <a:t>."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917334-D6B5-8545-B4AF-2BC8F9EAB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03991"/>
            <a:ext cx="7848872" cy="343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0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8559E-98D0-8443-A823-7739D312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Conceptual 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36D03-7882-674C-8496-8F811E8C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2"/>
            <a:ext cx="8784976" cy="429842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300" dirty="0"/>
              <a:t>The following represents the same information as a </a:t>
            </a:r>
            <a:r>
              <a:rPr lang="en-US" altLang="zh-CN" sz="2300" dirty="0">
                <a:solidFill>
                  <a:srgbClr val="FF0000"/>
                </a:solidFill>
              </a:rPr>
              <a:t>multi-dimensional map</a:t>
            </a:r>
            <a:r>
              <a:rPr lang="en-US" altLang="zh-CN" sz="2300" dirty="0"/>
              <a:t>.</a:t>
            </a:r>
          </a:p>
          <a:p>
            <a:pPr marL="300038" lvl="1" indent="0">
              <a:buNone/>
            </a:pPr>
            <a:r>
              <a:rPr lang="en-US" altLang="zh-CN" dirty="0">
                <a:latin typeface="Lucida Console" panose="020B0609040504020204" pitchFamily="49" charset="0"/>
              </a:rPr>
              <a:t>{</a:t>
            </a:r>
          </a:p>
          <a:p>
            <a:pPr marL="300038" lvl="1" indent="0">
              <a:buNone/>
            </a:pPr>
            <a:r>
              <a:rPr lang="en-US" altLang="zh-CN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rgbClr val="660066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dirty="0" err="1">
                <a:solidFill>
                  <a:srgbClr val="880088"/>
                </a:solidFill>
                <a:latin typeface="Lucida Console" panose="020B0609040504020204" pitchFamily="49" charset="0"/>
              </a:rPr>
              <a:t>com.cnn.www</a:t>
            </a:r>
            <a:r>
              <a:rPr lang="en-US" altLang="zh-CN" dirty="0">
                <a:solidFill>
                  <a:srgbClr val="660066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dirty="0">
                <a:latin typeface="Lucida Console" panose="020B0609040504020204" pitchFamily="49" charset="0"/>
              </a:rPr>
              <a:t>: {</a:t>
            </a:r>
          </a:p>
          <a:p>
            <a:pPr marL="300038" lvl="1" indent="0">
              <a:buNone/>
            </a:pPr>
            <a:r>
              <a:rPr lang="zh-CN" altLang="en-US" dirty="0">
                <a:latin typeface="Lucida Console" panose="020B0609040504020204" pitchFamily="49" charset="0"/>
              </a:rPr>
              <a:t>  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contents</a:t>
            </a:r>
            <a:r>
              <a:rPr lang="en-US" altLang="zh-CN" dirty="0">
                <a:latin typeface="Lucida Console" panose="020B0609040504020204" pitchFamily="49" charset="0"/>
              </a:rPr>
              <a:t>: {</a:t>
            </a:r>
          </a:p>
          <a:p>
            <a:pPr marL="300038" lvl="1" indent="0">
              <a:buNone/>
            </a:pPr>
            <a:r>
              <a:rPr lang="zh-CN" altLang="en-US" dirty="0">
                <a:latin typeface="Lucida Console" panose="020B0609040504020204" pitchFamily="49" charset="0"/>
              </a:rPr>
              <a:t>   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CN" dirty="0">
                <a:solidFill>
                  <a:srgbClr val="009999"/>
                </a:solidFill>
                <a:latin typeface="Lucida Console" panose="020B0609040504020204" pitchFamily="49" charset="0"/>
              </a:rPr>
              <a:t>6</a:t>
            </a:r>
            <a:r>
              <a:rPr lang="en-US" altLang="zh-CN" dirty="0">
                <a:latin typeface="Lucida Console" panose="020B0609040504020204" pitchFamily="49" charset="0"/>
              </a:rPr>
              <a:t>: </a:t>
            </a:r>
            <a:r>
              <a:rPr lang="en-US" altLang="zh-CN" dirty="0" err="1">
                <a:solidFill>
                  <a:srgbClr val="880088"/>
                </a:solidFill>
                <a:latin typeface="Lucida Console" panose="020B0609040504020204" pitchFamily="49" charset="0"/>
              </a:rPr>
              <a:t>contents</a:t>
            </a:r>
            <a:r>
              <a:rPr lang="en-US" altLang="zh-CN" dirty="0" err="1">
                <a:latin typeface="Lucida Console" panose="020B0609040504020204" pitchFamily="49" charset="0"/>
              </a:rPr>
              <a:t>:</a:t>
            </a:r>
            <a:r>
              <a:rPr lang="en-US" altLang="zh-CN" dirty="0" err="1">
                <a:solidFill>
                  <a:srgbClr val="880088"/>
                </a:solidFill>
                <a:latin typeface="Lucida Console" panose="020B0609040504020204" pitchFamily="49" charset="0"/>
              </a:rPr>
              <a:t>html</a:t>
            </a:r>
            <a:r>
              <a:rPr lang="en-US" altLang="zh-CN" dirty="0">
                <a:latin typeface="Lucida Console" panose="020B0609040504020204" pitchFamily="49" charset="0"/>
              </a:rPr>
              <a:t>: </a:t>
            </a:r>
            <a:r>
              <a:rPr lang="en-US" altLang="zh-CN" dirty="0">
                <a:solidFill>
                  <a:srgbClr val="DD1144"/>
                </a:solidFill>
                <a:latin typeface="Lucida Console" panose="020B0609040504020204" pitchFamily="49" charset="0"/>
              </a:rPr>
              <a:t>"&lt;html&gt;..."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</a:p>
          <a:p>
            <a:pPr marL="300038" lvl="1" indent="0">
              <a:buNone/>
            </a:pPr>
            <a:r>
              <a:rPr lang="zh-CN" altLang="en-US" dirty="0">
                <a:solidFill>
                  <a:srgbClr val="880088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CN" dirty="0">
                <a:solidFill>
                  <a:srgbClr val="009999"/>
                </a:solidFill>
                <a:latin typeface="Lucida Console" panose="020B0609040504020204" pitchFamily="49" charset="0"/>
              </a:rPr>
              <a:t>5</a:t>
            </a:r>
            <a:r>
              <a:rPr lang="en-US" altLang="zh-CN" dirty="0">
                <a:latin typeface="Lucida Console" panose="020B0609040504020204" pitchFamily="49" charset="0"/>
              </a:rPr>
              <a:t>: </a:t>
            </a:r>
            <a:r>
              <a:rPr lang="en-US" altLang="zh-CN" dirty="0" err="1">
                <a:solidFill>
                  <a:srgbClr val="880088"/>
                </a:solidFill>
                <a:latin typeface="Lucida Console" panose="020B0609040504020204" pitchFamily="49" charset="0"/>
              </a:rPr>
              <a:t>contents</a:t>
            </a:r>
            <a:r>
              <a:rPr lang="en-US" altLang="zh-CN" dirty="0" err="1">
                <a:latin typeface="Lucida Console" panose="020B0609040504020204" pitchFamily="49" charset="0"/>
              </a:rPr>
              <a:t>:</a:t>
            </a:r>
            <a:r>
              <a:rPr lang="en-US" altLang="zh-CN" dirty="0" err="1">
                <a:solidFill>
                  <a:srgbClr val="880088"/>
                </a:solidFill>
                <a:latin typeface="Lucida Console" panose="020B0609040504020204" pitchFamily="49" charset="0"/>
              </a:rPr>
              <a:t>html</a:t>
            </a:r>
            <a:r>
              <a:rPr lang="en-US" altLang="zh-CN" dirty="0">
                <a:latin typeface="Lucida Console" panose="020B0609040504020204" pitchFamily="49" charset="0"/>
              </a:rPr>
              <a:t>: </a:t>
            </a:r>
            <a:r>
              <a:rPr lang="en-US" altLang="zh-CN" dirty="0">
                <a:solidFill>
                  <a:srgbClr val="DD1144"/>
                </a:solidFill>
                <a:latin typeface="Lucida Console" panose="020B0609040504020204" pitchFamily="49" charset="0"/>
              </a:rPr>
              <a:t>"&lt;html&gt;..."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</a:p>
          <a:p>
            <a:pPr marL="300038" lvl="1" indent="0">
              <a:buNone/>
            </a:pPr>
            <a:r>
              <a:rPr lang="zh-CN" altLang="en-US" dirty="0">
                <a:solidFill>
                  <a:srgbClr val="880088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CN" dirty="0">
                <a:solidFill>
                  <a:srgbClr val="009999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CN" dirty="0">
                <a:latin typeface="Lucida Console" panose="020B0609040504020204" pitchFamily="49" charset="0"/>
              </a:rPr>
              <a:t>: </a:t>
            </a:r>
            <a:r>
              <a:rPr lang="en-US" altLang="zh-CN" dirty="0" err="1">
                <a:solidFill>
                  <a:srgbClr val="880088"/>
                </a:solidFill>
                <a:latin typeface="Lucida Console" panose="020B0609040504020204" pitchFamily="49" charset="0"/>
              </a:rPr>
              <a:t>contents</a:t>
            </a:r>
            <a:r>
              <a:rPr lang="en-US" altLang="zh-CN" dirty="0" err="1">
                <a:latin typeface="Lucida Console" panose="020B0609040504020204" pitchFamily="49" charset="0"/>
              </a:rPr>
              <a:t>:</a:t>
            </a:r>
            <a:r>
              <a:rPr lang="en-US" altLang="zh-CN" dirty="0" err="1">
                <a:solidFill>
                  <a:srgbClr val="880088"/>
                </a:solidFill>
                <a:latin typeface="Lucida Console" panose="020B0609040504020204" pitchFamily="49" charset="0"/>
              </a:rPr>
              <a:t>html</a:t>
            </a:r>
            <a:r>
              <a:rPr lang="en-US" altLang="zh-CN" dirty="0">
                <a:latin typeface="Lucida Console" panose="020B0609040504020204" pitchFamily="49" charset="0"/>
              </a:rPr>
              <a:t>: </a:t>
            </a:r>
            <a:r>
              <a:rPr lang="en-US" altLang="zh-CN" dirty="0">
                <a:solidFill>
                  <a:srgbClr val="DD1144"/>
                </a:solidFill>
                <a:latin typeface="Lucida Console" panose="020B0609040504020204" pitchFamily="49" charset="0"/>
              </a:rPr>
              <a:t>"&lt;html&gt;..."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</a:p>
          <a:p>
            <a:pPr marL="300038" lvl="1" indent="0">
              <a:buNone/>
            </a:pPr>
            <a:r>
              <a:rPr lang="zh-CN" altLang="en-US" dirty="0">
                <a:latin typeface="Lucida Console" panose="020B0609040504020204" pitchFamily="49" charset="0"/>
              </a:rPr>
              <a:t>   </a:t>
            </a:r>
            <a:r>
              <a:rPr lang="en-US" altLang="zh-CN" dirty="0">
                <a:latin typeface="Lucida Console" panose="020B0609040504020204" pitchFamily="49" charset="0"/>
              </a:rPr>
              <a:t>} </a:t>
            </a:r>
          </a:p>
          <a:p>
            <a:pPr marL="300038" lvl="1" indent="0">
              <a:buNone/>
            </a:pPr>
            <a:r>
              <a:rPr lang="zh-CN" altLang="en-US" dirty="0">
                <a:solidFill>
                  <a:srgbClr val="880088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anchor</a:t>
            </a:r>
            <a:r>
              <a:rPr lang="en-US" altLang="zh-CN" dirty="0">
                <a:latin typeface="Lucida Console" panose="020B0609040504020204" pitchFamily="49" charset="0"/>
              </a:rPr>
              <a:t>: {</a:t>
            </a:r>
          </a:p>
          <a:p>
            <a:pPr marL="300038" lvl="1" indent="0">
              <a:buNone/>
            </a:pPr>
            <a:r>
              <a:rPr lang="zh-CN" altLang="en-US" dirty="0">
                <a:latin typeface="Lucida Console" panose="020B0609040504020204" pitchFamily="49" charset="0"/>
              </a:rPr>
              <a:t>   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CN" dirty="0">
                <a:solidFill>
                  <a:srgbClr val="009999"/>
                </a:solidFill>
                <a:latin typeface="Lucida Console" panose="020B0609040504020204" pitchFamily="49" charset="0"/>
              </a:rPr>
              <a:t>9</a:t>
            </a:r>
            <a:r>
              <a:rPr lang="en-US" altLang="zh-CN" dirty="0">
                <a:latin typeface="Lucida Console" panose="020B0609040504020204" pitchFamily="49" charset="0"/>
              </a:rPr>
              <a:t>: </a:t>
            </a:r>
            <a:r>
              <a:rPr lang="en-US" altLang="zh-CN" dirty="0" err="1">
                <a:solidFill>
                  <a:srgbClr val="880088"/>
                </a:solidFill>
                <a:latin typeface="Lucida Console" panose="020B0609040504020204" pitchFamily="49" charset="0"/>
              </a:rPr>
              <a:t>anchor</a:t>
            </a:r>
            <a:r>
              <a:rPr lang="en-US" altLang="zh-CN" dirty="0" err="1">
                <a:latin typeface="Lucida Console" panose="020B0609040504020204" pitchFamily="49" charset="0"/>
              </a:rPr>
              <a:t>:</a:t>
            </a:r>
            <a:r>
              <a:rPr lang="en-US" altLang="zh-CN" dirty="0" err="1">
                <a:solidFill>
                  <a:srgbClr val="880088"/>
                </a:solidFill>
                <a:latin typeface="Lucida Console" panose="020B0609040504020204" pitchFamily="49" charset="0"/>
              </a:rPr>
              <a:t>cnnsi.com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rgbClr val="DD1144"/>
                </a:solidFill>
                <a:latin typeface="Lucida Console" panose="020B0609040504020204" pitchFamily="49" charset="0"/>
              </a:rPr>
              <a:t>"CNN”</a:t>
            </a:r>
          </a:p>
          <a:p>
            <a:pPr marL="300038" lvl="1" indent="0">
              <a:buNone/>
            </a:pPr>
            <a:r>
              <a:rPr lang="zh-CN" altLang="en-US" dirty="0">
                <a:solidFill>
                  <a:srgbClr val="DD1144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CN" dirty="0">
                <a:solidFill>
                  <a:srgbClr val="009999"/>
                </a:solidFill>
                <a:latin typeface="Lucida Console" panose="020B0609040504020204" pitchFamily="49" charset="0"/>
              </a:rPr>
              <a:t>8</a:t>
            </a:r>
            <a:r>
              <a:rPr lang="en-US" altLang="zh-CN" dirty="0">
                <a:latin typeface="Lucida Console" panose="020B0609040504020204" pitchFamily="49" charset="0"/>
              </a:rPr>
              <a:t>: </a:t>
            </a:r>
            <a:r>
              <a:rPr lang="en-US" altLang="zh-CN" dirty="0" err="1">
                <a:solidFill>
                  <a:srgbClr val="880088"/>
                </a:solidFill>
                <a:latin typeface="Lucida Console" panose="020B0609040504020204" pitchFamily="49" charset="0"/>
              </a:rPr>
              <a:t>anchor</a:t>
            </a:r>
            <a:r>
              <a:rPr lang="en-US" altLang="zh-CN" dirty="0" err="1">
                <a:latin typeface="Lucida Console" panose="020B0609040504020204" pitchFamily="49" charset="0"/>
              </a:rPr>
              <a:t>:</a:t>
            </a:r>
            <a:r>
              <a:rPr lang="en-US" altLang="zh-CN" dirty="0" err="1">
                <a:solidFill>
                  <a:srgbClr val="880088"/>
                </a:solidFill>
                <a:latin typeface="Lucida Console" panose="020B0609040504020204" pitchFamily="49" charset="0"/>
              </a:rPr>
              <a:t>my.look.ca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rgbClr val="DD1144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dirty="0" err="1">
                <a:solidFill>
                  <a:srgbClr val="DD1144"/>
                </a:solidFill>
                <a:latin typeface="Lucida Console" panose="020B0609040504020204" pitchFamily="49" charset="0"/>
              </a:rPr>
              <a:t>CNN.com</a:t>
            </a:r>
            <a:r>
              <a:rPr lang="en-US" altLang="zh-CN" dirty="0">
                <a:solidFill>
                  <a:srgbClr val="DD1144"/>
                </a:solidFill>
                <a:latin typeface="Lucida Console" panose="020B0609040504020204" pitchFamily="49" charset="0"/>
              </a:rPr>
              <a:t>”</a:t>
            </a:r>
          </a:p>
          <a:p>
            <a:pPr marL="300038" lvl="1" indent="0">
              <a:buNone/>
            </a:pPr>
            <a:r>
              <a:rPr lang="zh-CN" altLang="en-US" dirty="0">
                <a:solidFill>
                  <a:srgbClr val="DD1144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dirty="0">
                <a:latin typeface="Lucida Console" panose="020B0609040504020204" pitchFamily="49" charset="0"/>
              </a:rPr>
              <a:t> }</a:t>
            </a:r>
          </a:p>
          <a:p>
            <a:pPr marL="300038" lvl="1" indent="0">
              <a:buNone/>
            </a:pPr>
            <a:r>
              <a:rPr lang="zh-CN" altLang="en-US" dirty="0">
                <a:latin typeface="Lucida Console" panose="020B0609040504020204" pitchFamily="49" charset="0"/>
              </a:rPr>
              <a:t>  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people</a:t>
            </a:r>
            <a:r>
              <a:rPr lang="en-US" altLang="zh-CN" dirty="0">
                <a:latin typeface="Lucida Console" panose="020B0609040504020204" pitchFamily="49" charset="0"/>
              </a:rPr>
              <a:t>: {} </a:t>
            </a:r>
          </a:p>
          <a:p>
            <a:pPr marL="300038" lvl="1" indent="0">
              <a:buNone/>
            </a:pPr>
            <a:r>
              <a:rPr lang="zh-CN" altLang="en-US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latin typeface="Lucida Console" panose="020B0609040504020204" pitchFamily="49" charset="0"/>
              </a:rPr>
              <a:t>}</a:t>
            </a:r>
          </a:p>
          <a:p>
            <a:pPr marL="300038" lvl="1" indent="0">
              <a:buNone/>
            </a:pPr>
            <a:r>
              <a:rPr lang="en-US" altLang="zh-CN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rgbClr val="660066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dirty="0" err="1">
                <a:solidFill>
                  <a:srgbClr val="880088"/>
                </a:solidFill>
                <a:latin typeface="Lucida Console" panose="020B0609040504020204" pitchFamily="49" charset="0"/>
              </a:rPr>
              <a:t>com.example.www</a:t>
            </a:r>
            <a:r>
              <a:rPr lang="en-US" altLang="zh-CN" dirty="0">
                <a:solidFill>
                  <a:srgbClr val="660066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dirty="0">
                <a:latin typeface="Lucida Console" panose="020B0609040504020204" pitchFamily="49" charset="0"/>
              </a:rPr>
              <a:t>: {</a:t>
            </a:r>
          </a:p>
          <a:p>
            <a:pPr marL="300038" lvl="1" indent="0">
              <a:buNone/>
            </a:pPr>
            <a:r>
              <a:rPr lang="zh-CN" altLang="en-US" dirty="0">
                <a:latin typeface="Lucida Console" panose="020B0609040504020204" pitchFamily="49" charset="0"/>
              </a:rPr>
              <a:t>  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contents</a:t>
            </a:r>
            <a:r>
              <a:rPr lang="en-US" altLang="zh-CN" dirty="0">
                <a:latin typeface="Lucida Console" panose="020B0609040504020204" pitchFamily="49" charset="0"/>
              </a:rPr>
              <a:t>: {</a:t>
            </a:r>
          </a:p>
          <a:p>
            <a:pPr marL="300038" lvl="1" indent="0">
              <a:buNone/>
            </a:pPr>
            <a:r>
              <a:rPr lang="zh-CN" altLang="en-US" dirty="0">
                <a:latin typeface="Lucida Console" panose="020B0609040504020204" pitchFamily="49" charset="0"/>
              </a:rPr>
              <a:t>   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CN" dirty="0">
                <a:solidFill>
                  <a:srgbClr val="009999"/>
                </a:solidFill>
                <a:latin typeface="Lucida Console" panose="020B0609040504020204" pitchFamily="49" charset="0"/>
              </a:rPr>
              <a:t>5</a:t>
            </a:r>
            <a:r>
              <a:rPr lang="en-US" altLang="zh-CN" dirty="0">
                <a:latin typeface="Lucida Console" panose="020B0609040504020204" pitchFamily="49" charset="0"/>
              </a:rPr>
              <a:t>: </a:t>
            </a:r>
            <a:r>
              <a:rPr lang="en-US" altLang="zh-CN" dirty="0" err="1">
                <a:solidFill>
                  <a:srgbClr val="880088"/>
                </a:solidFill>
                <a:latin typeface="Lucida Console" panose="020B0609040504020204" pitchFamily="49" charset="0"/>
              </a:rPr>
              <a:t>contents</a:t>
            </a:r>
            <a:r>
              <a:rPr lang="en-US" altLang="zh-CN" dirty="0" err="1">
                <a:latin typeface="Lucida Console" panose="020B0609040504020204" pitchFamily="49" charset="0"/>
              </a:rPr>
              <a:t>:</a:t>
            </a:r>
            <a:r>
              <a:rPr lang="en-US" altLang="zh-CN" dirty="0" err="1">
                <a:solidFill>
                  <a:srgbClr val="880088"/>
                </a:solidFill>
                <a:latin typeface="Lucida Console" panose="020B0609040504020204" pitchFamily="49" charset="0"/>
              </a:rPr>
              <a:t>html</a:t>
            </a:r>
            <a:r>
              <a:rPr lang="en-US" altLang="zh-CN" dirty="0">
                <a:latin typeface="Lucida Console" panose="020B0609040504020204" pitchFamily="49" charset="0"/>
              </a:rPr>
              <a:t>: </a:t>
            </a:r>
            <a:r>
              <a:rPr lang="en-US" altLang="zh-CN" dirty="0">
                <a:solidFill>
                  <a:srgbClr val="DD1144"/>
                </a:solidFill>
                <a:latin typeface="Lucida Console" panose="020B0609040504020204" pitchFamily="49" charset="0"/>
              </a:rPr>
              <a:t>"&lt;html&gt;..."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</a:p>
          <a:p>
            <a:pPr marL="300038" lvl="1" indent="0">
              <a:buNone/>
            </a:pPr>
            <a:r>
              <a:rPr lang="zh-CN" altLang="en-US" dirty="0">
                <a:latin typeface="Lucida Console" panose="020B0609040504020204" pitchFamily="49" charset="0"/>
              </a:rPr>
              <a:t>   </a:t>
            </a:r>
            <a:r>
              <a:rPr lang="en-US" altLang="zh-CN" dirty="0">
                <a:latin typeface="Lucida Console" panose="020B0609040504020204" pitchFamily="49" charset="0"/>
              </a:rPr>
              <a:t>}</a:t>
            </a:r>
          </a:p>
          <a:p>
            <a:pPr marL="300038" lvl="1" indent="0">
              <a:buNone/>
            </a:pPr>
            <a:r>
              <a:rPr lang="zh-CN" altLang="en-US" dirty="0">
                <a:latin typeface="Lucida Console" panose="020B0609040504020204" pitchFamily="49" charset="0"/>
              </a:rPr>
              <a:t>  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anchor</a:t>
            </a:r>
            <a:r>
              <a:rPr lang="en-US" altLang="zh-CN" dirty="0">
                <a:latin typeface="Lucida Console" panose="020B0609040504020204" pitchFamily="49" charset="0"/>
              </a:rPr>
              <a:t>: {} </a:t>
            </a:r>
          </a:p>
          <a:p>
            <a:pPr marL="300038" lvl="1" indent="0">
              <a:buNone/>
            </a:pPr>
            <a:r>
              <a:rPr lang="zh-CN" altLang="en-US" dirty="0">
                <a:solidFill>
                  <a:srgbClr val="880088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people</a:t>
            </a:r>
            <a:r>
              <a:rPr lang="en-US" altLang="zh-CN" dirty="0">
                <a:latin typeface="Lucida Console" panose="020B0609040504020204" pitchFamily="49" charset="0"/>
              </a:rPr>
              <a:t>: {</a:t>
            </a:r>
          </a:p>
          <a:p>
            <a:pPr marL="300038" lvl="1" indent="0">
              <a:buNone/>
            </a:pPr>
            <a:r>
              <a:rPr lang="zh-CN" altLang="en-US" dirty="0">
                <a:latin typeface="Lucida Console" panose="020B0609040504020204" pitchFamily="49" charset="0"/>
              </a:rPr>
              <a:t>   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CN" dirty="0">
                <a:solidFill>
                  <a:srgbClr val="009999"/>
                </a:solidFill>
                <a:latin typeface="Lucida Console" panose="020B0609040504020204" pitchFamily="49" charset="0"/>
              </a:rPr>
              <a:t>5</a:t>
            </a:r>
            <a:r>
              <a:rPr lang="en-US" altLang="zh-CN" dirty="0">
                <a:latin typeface="Lucida Console" panose="020B0609040504020204" pitchFamily="49" charset="0"/>
              </a:rPr>
              <a:t>: </a:t>
            </a:r>
            <a:r>
              <a:rPr lang="en-US" altLang="zh-CN" dirty="0" err="1">
                <a:solidFill>
                  <a:srgbClr val="880088"/>
                </a:solidFill>
                <a:latin typeface="Lucida Console" panose="020B0609040504020204" pitchFamily="49" charset="0"/>
              </a:rPr>
              <a:t>people</a:t>
            </a:r>
            <a:r>
              <a:rPr lang="en-US" altLang="zh-CN" dirty="0" err="1">
                <a:latin typeface="Lucida Console" panose="020B0609040504020204" pitchFamily="49" charset="0"/>
              </a:rPr>
              <a:t>:</a:t>
            </a:r>
            <a:r>
              <a:rPr lang="en-US" altLang="zh-CN" dirty="0" err="1">
                <a:solidFill>
                  <a:srgbClr val="880088"/>
                </a:solidFill>
                <a:latin typeface="Lucida Console" panose="020B0609040504020204" pitchFamily="49" charset="0"/>
              </a:rPr>
              <a:t>author</a:t>
            </a:r>
            <a:r>
              <a:rPr lang="en-US" altLang="zh-CN" dirty="0">
                <a:latin typeface="Lucida Console" panose="020B0609040504020204" pitchFamily="49" charset="0"/>
              </a:rPr>
              <a:t>: </a:t>
            </a:r>
            <a:r>
              <a:rPr lang="en-US" altLang="zh-CN" dirty="0">
                <a:solidFill>
                  <a:srgbClr val="DD1144"/>
                </a:solidFill>
                <a:latin typeface="Lucida Console" panose="020B0609040504020204" pitchFamily="49" charset="0"/>
              </a:rPr>
              <a:t>"John Doe"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</a:p>
          <a:p>
            <a:pPr marL="300038" lvl="1" indent="0">
              <a:buNone/>
            </a:pPr>
            <a:r>
              <a:rPr lang="zh-CN" altLang="en-US" dirty="0">
                <a:latin typeface="Lucida Console" panose="020B0609040504020204" pitchFamily="49" charset="0"/>
              </a:rPr>
              <a:t>   </a:t>
            </a:r>
            <a:r>
              <a:rPr lang="en-US" altLang="zh-CN" dirty="0">
                <a:latin typeface="Lucida Console" panose="020B0609040504020204" pitchFamily="49" charset="0"/>
              </a:rPr>
              <a:t>} </a:t>
            </a:r>
          </a:p>
          <a:p>
            <a:pPr marL="300038" lvl="1" indent="0">
              <a:buNone/>
            </a:pPr>
            <a:r>
              <a:rPr lang="zh-CN" altLang="en-US" dirty="0">
                <a:latin typeface="Lucida Console" panose="020B0609040504020204" pitchFamily="49" charset="0"/>
              </a:rPr>
              <a:t>  </a:t>
            </a:r>
            <a:r>
              <a:rPr lang="en-US" altLang="zh-CN" dirty="0">
                <a:latin typeface="Lucida Console" panose="020B0609040504020204" pitchFamily="49" charset="0"/>
              </a:rPr>
              <a:t>} </a:t>
            </a:r>
          </a:p>
          <a:p>
            <a:pPr marL="300038" lvl="1" indent="0">
              <a:buNone/>
            </a:pPr>
            <a:r>
              <a:rPr lang="en-US" altLang="zh-CN" dirty="0">
                <a:latin typeface="Lucida Console" panose="020B0609040504020204" pitchFamily="49" charset="0"/>
              </a:rPr>
              <a:t>}</a:t>
            </a:r>
            <a:endParaRPr lang="zh-CN" altLang="en-US" dirty="0">
              <a:latin typeface="Lucida Console" panose="020B06090405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A41280-4853-6647-9119-C279BE71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EB27EC-2FF0-6341-BF79-6432DC98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148947"/>
            <a:ext cx="4512728" cy="36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7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DCBB4-970F-694B-AFB6-7F581DAB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Physical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9FA2C-7F7B-634C-955C-BA976CEBE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/>
              <a:t>ColumnFamily</a:t>
            </a:r>
            <a:r>
              <a:rPr lang="en-US" altLang="zh-CN" i="1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anchor</a:t>
            </a: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endParaRPr lang="en-US" altLang="zh-CN" i="1" dirty="0"/>
          </a:p>
          <a:p>
            <a:r>
              <a:rPr lang="en-US" altLang="zh-CN" i="1" dirty="0" err="1"/>
              <a:t>ColumnFamily</a:t>
            </a:r>
            <a:r>
              <a:rPr lang="en-US" altLang="zh-CN" i="1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contents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997660-60DC-C643-9E5D-E3BDCAEE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47D8627-B6EC-2249-8981-9B06D4B2E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53824"/>
              </p:ext>
            </p:extLst>
          </p:nvPr>
        </p:nvGraphicFramePr>
        <p:xfrm>
          <a:off x="107504" y="1419622"/>
          <a:ext cx="8785224" cy="891540"/>
        </p:xfrm>
        <a:graphic>
          <a:graphicData uri="http://schemas.openxmlformats.org/drawingml/2006/table">
            <a:tbl>
              <a:tblPr/>
              <a:tblGrid>
                <a:gridCol w="2928408">
                  <a:extLst>
                    <a:ext uri="{9D8B030D-6E8A-4147-A177-3AD203B41FA5}">
                      <a16:colId xmlns:a16="http://schemas.microsoft.com/office/drawing/2014/main" val="3406104533"/>
                    </a:ext>
                  </a:extLst>
                </a:gridCol>
                <a:gridCol w="2928408">
                  <a:extLst>
                    <a:ext uri="{9D8B030D-6E8A-4147-A177-3AD203B41FA5}">
                      <a16:colId xmlns:a16="http://schemas.microsoft.com/office/drawing/2014/main" val="3514851261"/>
                    </a:ext>
                  </a:extLst>
                </a:gridCol>
                <a:gridCol w="2928408">
                  <a:extLst>
                    <a:ext uri="{9D8B030D-6E8A-4147-A177-3AD203B41FA5}">
                      <a16:colId xmlns:a16="http://schemas.microsoft.com/office/drawing/2014/main" val="2655105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Row Key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Time Stamp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>
                          <a:effectLst/>
                        </a:rPr>
                        <a:t>Column Family 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anchor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442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"com.cnn.www"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t9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anchor:cnnsi.com = "CNN"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34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effectLst/>
                          <a:latin typeface="inherit"/>
                        </a:rPr>
                        <a:t>"</a:t>
                      </a:r>
                      <a:r>
                        <a:rPr lang="en-US" b="0" dirty="0" err="1">
                          <a:effectLst/>
                          <a:latin typeface="inherit"/>
                        </a:rPr>
                        <a:t>com.cnn.www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t8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 err="1">
                          <a:effectLst/>
                          <a:latin typeface="inherit"/>
                        </a:rPr>
                        <a:t>anchor:my.look.ca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 = "</a:t>
                      </a:r>
                      <a:r>
                        <a:rPr lang="en-US" b="0" dirty="0" err="1">
                          <a:effectLst/>
                          <a:latin typeface="inherit"/>
                        </a:rPr>
                        <a:t>CNN.com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03739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F9E8980-2FF5-C249-8BC7-7593E59CD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0251"/>
              </p:ext>
            </p:extLst>
          </p:nvPr>
        </p:nvGraphicFramePr>
        <p:xfrm>
          <a:off x="107504" y="3291830"/>
          <a:ext cx="8785224" cy="1188720"/>
        </p:xfrm>
        <a:graphic>
          <a:graphicData uri="http://schemas.openxmlformats.org/drawingml/2006/table">
            <a:tbl>
              <a:tblPr/>
              <a:tblGrid>
                <a:gridCol w="2928408">
                  <a:extLst>
                    <a:ext uri="{9D8B030D-6E8A-4147-A177-3AD203B41FA5}">
                      <a16:colId xmlns:a16="http://schemas.microsoft.com/office/drawing/2014/main" val="3406104533"/>
                    </a:ext>
                  </a:extLst>
                </a:gridCol>
                <a:gridCol w="2928408">
                  <a:extLst>
                    <a:ext uri="{9D8B030D-6E8A-4147-A177-3AD203B41FA5}">
                      <a16:colId xmlns:a16="http://schemas.microsoft.com/office/drawing/2014/main" val="3514851261"/>
                    </a:ext>
                  </a:extLst>
                </a:gridCol>
                <a:gridCol w="2928408">
                  <a:extLst>
                    <a:ext uri="{9D8B030D-6E8A-4147-A177-3AD203B41FA5}">
                      <a16:colId xmlns:a16="http://schemas.microsoft.com/office/drawing/2014/main" val="2655105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>
                          <a:effectLst/>
                        </a:rPr>
                        <a:t>Row Key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Time Stamp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>
                          <a:effectLst/>
                        </a:rPr>
                        <a:t>Column Family 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contents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442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"com.cnn.www"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effectLst/>
                          <a:latin typeface="inherit"/>
                        </a:rPr>
                        <a:t>t</a:t>
                      </a:r>
                      <a:r>
                        <a:rPr lang="en-US" altLang="zh-CN" b="0" dirty="0">
                          <a:effectLst/>
                          <a:latin typeface="inherit"/>
                        </a:rPr>
                        <a:t>6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3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contents:html</a:t>
                      </a:r>
                      <a:r>
                        <a:rPr lang="en-US" altLang="zh-CN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"&lt;html&gt;…​"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34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effectLst/>
                          <a:latin typeface="inherit"/>
                        </a:rPr>
                        <a:t>"</a:t>
                      </a:r>
                      <a:r>
                        <a:rPr lang="en-US" b="0" dirty="0" err="1">
                          <a:effectLst/>
                          <a:latin typeface="inherit"/>
                        </a:rPr>
                        <a:t>com.cnn.www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effectLst/>
                          <a:latin typeface="inherit"/>
                        </a:rPr>
                        <a:t>t</a:t>
                      </a:r>
                      <a:r>
                        <a:rPr lang="en-US" altLang="zh-CN" b="0" dirty="0">
                          <a:effectLst/>
                          <a:latin typeface="inherit"/>
                        </a:rPr>
                        <a:t>5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3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contents:html</a:t>
                      </a:r>
                      <a:r>
                        <a:rPr lang="en-US" altLang="zh-CN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"&lt;html&gt;…​"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03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effectLst/>
                          <a:latin typeface="inherit"/>
                        </a:rPr>
                        <a:t>"</a:t>
                      </a:r>
                      <a:r>
                        <a:rPr lang="en-US" altLang="zh-CN" b="0" dirty="0" err="1">
                          <a:effectLst/>
                          <a:latin typeface="inherit"/>
                        </a:rPr>
                        <a:t>com.cnn.www</a:t>
                      </a:r>
                      <a:r>
                        <a:rPr lang="en-US" altLang="zh-CN" b="0" dirty="0">
                          <a:effectLst/>
                          <a:latin typeface="inherit"/>
                        </a:rPr>
                        <a:t>"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effectLst/>
                          <a:latin typeface="inherit"/>
                        </a:rPr>
                        <a:t>t</a:t>
                      </a:r>
                      <a:r>
                        <a:rPr lang="en-US" altLang="zh-CN" b="0" dirty="0">
                          <a:effectLst/>
                          <a:latin typeface="inherit"/>
                        </a:rPr>
                        <a:t>3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3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contents:html</a:t>
                      </a:r>
                      <a:r>
                        <a:rPr lang="en-US" altLang="zh-CN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"&lt;html&gt;…​"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4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2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E1F79-B3CD-0742-A369-24540029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Namespace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A7D18-C192-4443-8F0B-28583B80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namespace is a logical grouping of tables analogous to a </a:t>
            </a:r>
            <a:r>
              <a:rPr lang="en-US" altLang="zh-CN" dirty="0">
                <a:solidFill>
                  <a:srgbClr val="FF0000"/>
                </a:solidFill>
              </a:rPr>
              <a:t>database</a:t>
            </a:r>
            <a:r>
              <a:rPr lang="en-US" altLang="zh-CN" dirty="0"/>
              <a:t> in relation database systems. This abstraction lays the groundwork for upcoming multi-tenancy related features:</a:t>
            </a:r>
          </a:p>
          <a:p>
            <a:pPr lvl="1"/>
            <a:r>
              <a:rPr lang="en-US" altLang="zh-CN" dirty="0"/>
              <a:t>Quota Management (</a:t>
            </a:r>
            <a:r>
              <a:rPr lang="en-US" altLang="zh-CN" u="sng" dirty="0">
                <a:hlinkClick r:id="rId2"/>
              </a:rPr>
              <a:t>HBASE-8410</a:t>
            </a:r>
            <a:r>
              <a:rPr lang="en-US" altLang="zh-CN" dirty="0"/>
              <a:t>) - Restrict the amount of resources (i.e. regions, tables) a namespace can consume.</a:t>
            </a:r>
          </a:p>
          <a:p>
            <a:pPr lvl="1"/>
            <a:r>
              <a:rPr lang="en-US" altLang="zh-CN" dirty="0"/>
              <a:t>Namespace Security Administration (</a:t>
            </a:r>
            <a:r>
              <a:rPr lang="en-US" altLang="zh-CN" u="sng" dirty="0">
                <a:hlinkClick r:id="rId3"/>
              </a:rPr>
              <a:t>HBASE-9206</a:t>
            </a:r>
            <a:r>
              <a:rPr lang="en-US" altLang="zh-CN" dirty="0"/>
              <a:t>) - Provide another level of security administration for tenants.</a:t>
            </a:r>
          </a:p>
          <a:p>
            <a:pPr lvl="1"/>
            <a:r>
              <a:rPr lang="en-US" altLang="zh-CN" dirty="0"/>
              <a:t>Region server groups (</a:t>
            </a:r>
            <a:r>
              <a:rPr lang="en-US" altLang="zh-CN" u="sng" dirty="0">
                <a:hlinkClick r:id="rId4"/>
              </a:rPr>
              <a:t>HBASE-6721</a:t>
            </a:r>
            <a:r>
              <a:rPr lang="en-US" altLang="zh-CN" dirty="0"/>
              <a:t>) - A namespace/table can be pinned onto a subset of </a:t>
            </a:r>
            <a:r>
              <a:rPr lang="en-US" altLang="zh-CN" dirty="0" err="1"/>
              <a:t>RegionServers</a:t>
            </a:r>
            <a:r>
              <a:rPr lang="en-US" altLang="zh-CN" dirty="0"/>
              <a:t> thus guaranteeing a coarse level of isolation.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9761F6-AD9C-BC4C-8AA8-9773C6F9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00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E1F79-B3CD-0742-A369-24540029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Namespace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A7D18-C192-4443-8F0B-28583B80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namespace is a logical grouping of tables analogous to a </a:t>
            </a:r>
            <a:r>
              <a:rPr lang="en-US" altLang="zh-CN" dirty="0">
                <a:solidFill>
                  <a:srgbClr val="FF0000"/>
                </a:solidFill>
              </a:rPr>
              <a:t>database</a:t>
            </a:r>
            <a:r>
              <a:rPr lang="en-US" altLang="zh-CN" dirty="0"/>
              <a:t> in relation database systems. This abstraction lays the groundwork for upcoming multi-tenancy related features:</a:t>
            </a:r>
          </a:p>
          <a:p>
            <a:pPr lvl="1"/>
            <a:r>
              <a:rPr lang="en-US" altLang="zh-CN" dirty="0"/>
              <a:t>Quota Management (</a:t>
            </a:r>
            <a:r>
              <a:rPr lang="en-US" altLang="zh-CN" u="sng" dirty="0">
                <a:hlinkClick r:id="rId2"/>
              </a:rPr>
              <a:t>HBASE-8410</a:t>
            </a:r>
            <a:r>
              <a:rPr lang="en-US" altLang="zh-CN" dirty="0"/>
              <a:t>) - Restrict the amount of resources (i.e. regions, tables) a namespace can consume.</a:t>
            </a:r>
          </a:p>
          <a:p>
            <a:pPr lvl="1"/>
            <a:r>
              <a:rPr lang="en-US" altLang="zh-CN" dirty="0"/>
              <a:t>Namespace Security Administration (</a:t>
            </a:r>
            <a:r>
              <a:rPr lang="en-US" altLang="zh-CN" u="sng" dirty="0">
                <a:hlinkClick r:id="rId3"/>
              </a:rPr>
              <a:t>HBASE-9206</a:t>
            </a:r>
            <a:r>
              <a:rPr lang="en-US" altLang="zh-CN" dirty="0"/>
              <a:t>) - Provide another level of security administration for tenants.</a:t>
            </a:r>
          </a:p>
          <a:p>
            <a:pPr lvl="1"/>
            <a:r>
              <a:rPr lang="en-US" altLang="zh-CN" dirty="0"/>
              <a:t>Region server groups (</a:t>
            </a:r>
            <a:r>
              <a:rPr lang="en-US" altLang="zh-CN" u="sng" dirty="0">
                <a:hlinkClick r:id="rId4"/>
              </a:rPr>
              <a:t>HBASE-6721</a:t>
            </a:r>
            <a:r>
              <a:rPr lang="en-US" altLang="zh-CN" dirty="0"/>
              <a:t>) - A namespace/table can be pinned onto a subset of </a:t>
            </a:r>
            <a:r>
              <a:rPr lang="en-US" altLang="zh-CN" dirty="0" err="1"/>
              <a:t>RegionServers</a:t>
            </a:r>
            <a:r>
              <a:rPr lang="en-US" altLang="zh-CN" dirty="0"/>
              <a:t> thus guaranteeing a coarse level of isolation.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 namespace can be created, removed or altered. </a:t>
            </a:r>
          </a:p>
          <a:p>
            <a:pPr lvl="1"/>
            <a:r>
              <a:rPr lang="en-US" altLang="zh-CN" dirty="0"/>
              <a:t>Namespace membership is determined during table creation by specifying a fully-qualified table name of the form:</a:t>
            </a:r>
          </a:p>
          <a:p>
            <a:pPr lvl="1"/>
            <a:r>
              <a:rPr lang="en-US" altLang="zh-CN" dirty="0">
                <a:solidFill>
                  <a:srgbClr val="008080"/>
                </a:solidFill>
                <a:latin typeface="Lucida Console" panose="020B0609040504020204" pitchFamily="49" charset="0"/>
              </a:rPr>
              <a:t>&lt;table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Lucida Console" panose="020B0609040504020204" pitchFamily="49" charset="0"/>
              </a:rPr>
              <a:t>namespace</a:t>
            </a:r>
            <a:r>
              <a:rPr lang="en-US" altLang="zh-CN" dirty="0">
                <a:solidFill>
                  <a:srgbClr val="008080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CN" dirty="0">
                <a:latin typeface="Lucida Console" panose="020B0609040504020204" pitchFamily="49" charset="0"/>
              </a:rPr>
              <a:t>:</a:t>
            </a:r>
            <a:r>
              <a:rPr lang="en-US" altLang="zh-CN" dirty="0">
                <a:solidFill>
                  <a:srgbClr val="008080"/>
                </a:solidFill>
                <a:latin typeface="Lucida Console" panose="020B0609040504020204" pitchFamily="49" charset="0"/>
              </a:rPr>
              <a:t>&lt;table</a:t>
            </a:r>
            <a:r>
              <a:rPr lang="en-US" altLang="zh-CN" dirty="0"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Lucida Console" panose="020B0609040504020204" pitchFamily="49" charset="0"/>
              </a:rPr>
              <a:t>qualifier</a:t>
            </a:r>
            <a:r>
              <a:rPr lang="en-US" altLang="zh-CN" dirty="0">
                <a:solidFill>
                  <a:srgbClr val="008080"/>
                </a:solidFill>
                <a:latin typeface="Lucida Console" panose="020B0609040504020204" pitchFamily="49" charset="0"/>
              </a:rPr>
              <a:t>&gt;</a:t>
            </a:r>
            <a:endParaRPr lang="zh-CN" altLang="en-US" dirty="0">
              <a:latin typeface="Lucida Console" panose="020B06090405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9761F6-AD9C-BC4C-8AA8-9773C6F9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0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 </a:t>
            </a:r>
            <a:r>
              <a:rPr lang="en-US" altLang="zh-CN" dirty="0"/>
              <a:t>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Apache</a:t>
            </a:r>
            <a:r>
              <a:rPr lang="en-US" altLang="zh-CN" dirty="0"/>
              <a:t> HBase™ is the </a:t>
            </a:r>
            <a:r>
              <a:rPr lang="en-US" altLang="zh-CN" dirty="0">
                <a:hlinkClick r:id="rId3"/>
              </a:rPr>
              <a:t>Hadoop</a:t>
            </a:r>
            <a:r>
              <a:rPr lang="en-US" altLang="zh-CN" dirty="0"/>
              <a:t> database, a </a:t>
            </a:r>
            <a:r>
              <a:rPr lang="en-US" altLang="zh-CN" dirty="0">
                <a:solidFill>
                  <a:srgbClr val="FF0000"/>
                </a:solidFill>
              </a:rPr>
              <a:t>distributed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scalable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big data store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Use Apache HBase™ when you need </a:t>
            </a:r>
            <a:r>
              <a:rPr lang="en-US" altLang="zh-CN" dirty="0">
                <a:solidFill>
                  <a:srgbClr val="FF0000"/>
                </a:solidFill>
              </a:rPr>
              <a:t>random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realtime</a:t>
            </a:r>
            <a:r>
              <a:rPr lang="en-US" altLang="zh-CN" dirty="0">
                <a:solidFill>
                  <a:srgbClr val="FF0000"/>
                </a:solidFill>
              </a:rPr>
              <a:t> read/write access </a:t>
            </a:r>
            <a:r>
              <a:rPr lang="en-US" altLang="zh-CN" dirty="0"/>
              <a:t>to your Big Data. </a:t>
            </a:r>
          </a:p>
          <a:p>
            <a:pPr lvl="1"/>
            <a:r>
              <a:rPr lang="en-US" altLang="zh-CN" dirty="0"/>
              <a:t>This project's goal is the hosting of very large tables -- </a:t>
            </a:r>
            <a:r>
              <a:rPr lang="en-US" altLang="zh-CN" dirty="0">
                <a:solidFill>
                  <a:srgbClr val="FF0000"/>
                </a:solidFill>
              </a:rPr>
              <a:t>billions of rows X millions of columns </a:t>
            </a:r>
            <a:r>
              <a:rPr lang="en-US" altLang="zh-CN" dirty="0"/>
              <a:t>-- atop clusters of commodity hardware. </a:t>
            </a:r>
          </a:p>
          <a:p>
            <a:pPr lvl="1"/>
            <a:r>
              <a:rPr lang="en-US" altLang="zh-CN" dirty="0"/>
              <a:t>Apache HBase is an </a:t>
            </a:r>
            <a:r>
              <a:rPr lang="en-US" altLang="zh-CN" dirty="0">
                <a:solidFill>
                  <a:srgbClr val="FF0000"/>
                </a:solidFill>
              </a:rPr>
              <a:t>open-source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distributed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versioned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non-relational database </a:t>
            </a:r>
            <a:r>
              <a:rPr lang="en-US" altLang="zh-CN" dirty="0"/>
              <a:t>modeled after Google's </a:t>
            </a:r>
            <a:r>
              <a:rPr lang="en-US" altLang="zh-CN" dirty="0">
                <a:hlinkClick r:id="rId4"/>
              </a:rPr>
              <a:t>Bigtable: A Distributed Storage System for Structured Data</a:t>
            </a:r>
            <a:r>
              <a:rPr lang="en-US" altLang="zh-CN" dirty="0"/>
              <a:t> by Chang et al. </a:t>
            </a:r>
          </a:p>
          <a:p>
            <a:pPr lvl="1"/>
            <a:r>
              <a:rPr lang="en-US" altLang="zh-CN" dirty="0"/>
              <a:t>Just as Bigtable leverages the distributed data storage provided by the Google File System, Apache HBase provides </a:t>
            </a:r>
            <a:r>
              <a:rPr lang="en-US" altLang="zh-CN" dirty="0">
                <a:solidFill>
                  <a:srgbClr val="FF0000"/>
                </a:solidFill>
              </a:rPr>
              <a:t>Bigtable-like capabilities </a:t>
            </a:r>
            <a:r>
              <a:rPr lang="en-US" altLang="zh-CN" dirty="0"/>
              <a:t>on top of </a:t>
            </a:r>
            <a:r>
              <a:rPr lang="en-US" altLang="zh-CN" dirty="0">
                <a:solidFill>
                  <a:srgbClr val="FF0000"/>
                </a:solidFill>
              </a:rPr>
              <a:t>Hadoop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HDFS</a:t>
            </a:r>
            <a:r>
              <a:rPr lang="en-US" altLang="zh-CN" dirty="0"/>
              <a:t>.</a:t>
            </a:r>
          </a:p>
          <a:p>
            <a:pPr lvl="2"/>
            <a:endParaRPr lang="en-US" altLang="zh-CN" dirty="0"/>
          </a:p>
          <a:p>
            <a:r>
              <a:rPr lang="en-US" altLang="zh-CN" dirty="0">
                <a:hlinkClick r:id="rId5"/>
              </a:rPr>
              <a:t>https://hbase.apache.org/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1026" name="Picture 2" descr="Apache HBase">
            <a:extLst>
              <a:ext uri="{FF2B5EF4-FFF2-40B4-BE49-F238E27FC236}">
                <a16:creationId xmlns:a16="http://schemas.microsoft.com/office/drawing/2014/main" id="{0B55A0EB-19EE-F64E-BF71-C9D09D19D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908" y="3816309"/>
            <a:ext cx="3776588" cy="9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E1F79-B3CD-0742-A369-24540029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Namespace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A7D18-C192-4443-8F0B-28583B80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#Create a namespace </a:t>
            </a:r>
          </a:p>
          <a:p>
            <a:pPr marL="300038" lvl="1" indent="0">
              <a:buNone/>
            </a:pP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create_namespace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my_ns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'</a:t>
            </a:r>
          </a:p>
          <a:p>
            <a:pPr marL="300038" lvl="1" indent="0">
              <a:buNone/>
            </a:pPr>
            <a:endParaRPr lang="en-US" altLang="zh-CN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#create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my_table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in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my_ns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namespace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create '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my_ns:my_table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', 'fam’</a:t>
            </a:r>
          </a:p>
          <a:p>
            <a:pPr marL="300038" lvl="1" indent="0">
              <a:buNone/>
            </a:pPr>
            <a:endParaRPr lang="en-US" altLang="zh-CN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#drop namespace </a:t>
            </a:r>
          </a:p>
          <a:p>
            <a:pPr marL="300038" lvl="1" indent="0">
              <a:buNone/>
            </a:pP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drop_namespace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my_ns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’</a:t>
            </a:r>
          </a:p>
          <a:p>
            <a:pPr marL="300038" lvl="1" indent="0">
              <a:buNone/>
            </a:pPr>
            <a:endParaRPr lang="en-US" altLang="zh-CN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#alter namespace </a:t>
            </a:r>
          </a:p>
          <a:p>
            <a:pPr marL="300038" lvl="1" indent="0">
              <a:buNone/>
            </a:pP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alter_namespace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my_ns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', {METHOD =&gt; 'set', 'PROPERTY_NAME' =&gt; 'PROPERTY_VALUE'}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9761F6-AD9C-BC4C-8AA8-9773C6F9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44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E1F79-B3CD-0742-A369-24540029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Namespace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A7D18-C192-4443-8F0B-28583B80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Predefined namespaces</a:t>
            </a:r>
          </a:p>
          <a:p>
            <a:pPr lvl="1"/>
            <a:r>
              <a:rPr lang="en-US" altLang="zh-CN" dirty="0"/>
              <a:t>There are two predefined special namespaces: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en-US" altLang="zh-CN" dirty="0"/>
              <a:t> - system namespace, used to contain HBase internal tables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default</a:t>
            </a:r>
            <a:r>
              <a:rPr lang="en-US" altLang="zh-CN" dirty="0"/>
              <a:t> - tables with no explicit specified namespace will automatically fall into this namespace</a:t>
            </a:r>
          </a:p>
          <a:p>
            <a:endParaRPr lang="en-US" altLang="zh-CN" dirty="0">
              <a:solidFill>
                <a:schemeClr val="tx2"/>
              </a:solidFill>
            </a:endParaRP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#namespace=foo and table qualifier=bar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create '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foo:bar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', 'fam’ </a:t>
            </a:r>
          </a:p>
          <a:p>
            <a:pPr marL="300038" lvl="1" indent="0">
              <a:buNone/>
            </a:pPr>
            <a:endParaRPr lang="en-US" altLang="zh-CN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#namespace=default and table qualifier=bar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create 'bar', 'fam'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9761F6-AD9C-BC4C-8AA8-9773C6F9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27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F3EBA-20D7-B348-BC42-3C9E0FB1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Model Operations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6C615-D1B1-D44D-83C3-A0E84AB61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</a:p>
          <a:p>
            <a:pPr lvl="1"/>
            <a:r>
              <a:rPr lang="en-US" altLang="zh-CN" u="sng" dirty="0">
                <a:hlinkClick r:id="rId2"/>
              </a:rPr>
              <a:t>Get</a:t>
            </a:r>
            <a:r>
              <a:rPr lang="en-US" altLang="zh-CN" dirty="0"/>
              <a:t> returns attributes for a specified row. Gets are executed via </a:t>
            </a:r>
            <a:r>
              <a:rPr lang="en-US" altLang="zh-CN" u="sng" dirty="0">
                <a:hlinkClick r:id="rId3"/>
              </a:rPr>
              <a:t>Table.get</a:t>
            </a:r>
            <a:endParaRPr lang="en-US" altLang="zh-CN" dirty="0"/>
          </a:p>
          <a:p>
            <a:r>
              <a:rPr lang="en-US" altLang="zh-CN" dirty="0"/>
              <a:t>Put</a:t>
            </a:r>
          </a:p>
          <a:p>
            <a:pPr lvl="1"/>
            <a:r>
              <a:rPr lang="en-US" altLang="zh-CN" u="sng" dirty="0">
                <a:hlinkClick r:id="rId4"/>
              </a:rPr>
              <a:t>Put</a:t>
            </a:r>
            <a:r>
              <a:rPr lang="en-US" altLang="zh-CN" dirty="0"/>
              <a:t> either adds new rows to a table (if the key is new) or can update existing rows (if the key already exists). Puts are executed via </a:t>
            </a:r>
            <a:r>
              <a:rPr lang="en-US" altLang="zh-CN" u="sng" dirty="0">
                <a:hlinkClick r:id="rId5"/>
              </a:rPr>
              <a:t>Table.put</a:t>
            </a:r>
            <a:r>
              <a:rPr lang="en-US" altLang="zh-CN" dirty="0"/>
              <a:t> (non-</a:t>
            </a:r>
            <a:r>
              <a:rPr lang="en-US" altLang="zh-CN" dirty="0" err="1"/>
              <a:t>writeBuffer</a:t>
            </a:r>
            <a:r>
              <a:rPr lang="en-US" altLang="zh-CN" dirty="0"/>
              <a:t>) or </a:t>
            </a:r>
            <a:r>
              <a:rPr lang="en-US" altLang="zh-CN" u="sng" dirty="0">
                <a:hlinkClick r:id="rId6"/>
              </a:rPr>
              <a:t>Table.batch</a:t>
            </a:r>
            <a:r>
              <a:rPr lang="en-US" altLang="zh-CN" dirty="0"/>
              <a:t> (non-</a:t>
            </a:r>
            <a:r>
              <a:rPr lang="en-US" altLang="zh-CN" dirty="0" err="1"/>
              <a:t>writeBuffer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Scans</a:t>
            </a:r>
          </a:p>
          <a:p>
            <a:pPr lvl="1"/>
            <a:r>
              <a:rPr lang="en-US" altLang="zh-CN" u="sng" dirty="0">
                <a:hlinkClick r:id="rId7"/>
              </a:rPr>
              <a:t>Scan</a:t>
            </a:r>
            <a:r>
              <a:rPr lang="en-US" altLang="zh-CN" dirty="0"/>
              <a:t> allow iteration over multiple rows for specified attributes.</a:t>
            </a:r>
          </a:p>
          <a:p>
            <a:r>
              <a:rPr lang="en-US" altLang="zh-CN" dirty="0"/>
              <a:t>Delete</a:t>
            </a:r>
          </a:p>
          <a:p>
            <a:pPr lvl="1"/>
            <a:r>
              <a:rPr lang="en-US" altLang="zh-CN" u="sng" dirty="0">
                <a:hlinkClick r:id="rId8"/>
              </a:rPr>
              <a:t>Delete</a:t>
            </a:r>
            <a:r>
              <a:rPr lang="en-US" altLang="zh-CN" dirty="0"/>
              <a:t> removes a row from a table. Deletes are executed via </a:t>
            </a:r>
            <a:r>
              <a:rPr lang="en-US" altLang="zh-CN" u="sng" dirty="0">
                <a:hlinkClick r:id="rId9"/>
              </a:rPr>
              <a:t>Table.delete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A642EA-0EB3-0A4A-94C9-B4E40CBA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46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Clients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79823-5609-F249-B51E-D1C2CA0CD83F}"/>
              </a:ext>
            </a:extLst>
          </p:cNvPr>
          <p:cNvSpPr/>
          <p:nvPr/>
        </p:nvSpPr>
        <p:spPr>
          <a:xfrm>
            <a:off x="1279088" y="789553"/>
            <a:ext cx="6585825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CN" sz="1350" dirty="0" err="1">
                <a:latin typeface="Lucida Console" panose="020B0609040504020204" pitchFamily="49" charset="0"/>
              </a:rPr>
              <a:t>org.apache.hadoop.conf.Configuration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CN" sz="1350" dirty="0" err="1">
                <a:latin typeface="Lucida Console" panose="020B0609040504020204" pitchFamily="49" charset="0"/>
              </a:rPr>
              <a:t>org.apache.hadoop.hbase</a:t>
            </a:r>
            <a:r>
              <a:rPr lang="en-US" altLang="zh-CN" sz="1350" dirty="0">
                <a:latin typeface="Lucida Console" panose="020B0609040504020204" pitchFamily="49" charset="0"/>
              </a:rPr>
              <a:t>.*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CN" sz="1350" dirty="0" err="1">
                <a:latin typeface="Lucida Console" panose="020B0609040504020204" pitchFamily="49" charset="0"/>
              </a:rPr>
              <a:t>org.apache.hadoop.hbase.client</a:t>
            </a:r>
            <a:r>
              <a:rPr lang="en-US" altLang="zh-CN" sz="1350" dirty="0">
                <a:latin typeface="Lucida Console" panose="020B0609040504020204" pitchFamily="49" charset="0"/>
              </a:rPr>
              <a:t>.*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CN" sz="1350" dirty="0" err="1">
                <a:latin typeface="Lucida Console" panose="020B0609040504020204" pitchFamily="49" charset="0"/>
              </a:rPr>
              <a:t>org.apache.hadoop.hbase.util.Bytes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CN" sz="1350" dirty="0" err="1">
                <a:latin typeface="Lucida Console" panose="020B0609040504020204" pitchFamily="49" charset="0"/>
              </a:rPr>
              <a:t>java.io.IOException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CN" sz="1350" dirty="0" err="1">
                <a:latin typeface="Lucida Console" panose="020B0609040504020204" pitchFamily="49" charset="0"/>
              </a:rPr>
              <a:t>java.util.ArrayList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CN" sz="1350" dirty="0" err="1">
                <a:latin typeface="Lucida Console" panose="020B0609040504020204" pitchFamily="49" charset="0"/>
              </a:rPr>
              <a:t>java.util.List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zh-CN" sz="1350" dirty="0" err="1">
                <a:latin typeface="Lucida Console" panose="020B0609040504020204" pitchFamily="49" charset="0"/>
              </a:rPr>
              <a:t>HBaseTest</a:t>
            </a:r>
            <a:r>
              <a:rPr lang="en-US" altLang="zh-CN" sz="1350" dirty="0">
                <a:latin typeface="Lucida Console" panose="020B0609040504020204" pitchFamily="49" charset="0"/>
              </a:rPr>
              <a:t> {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</a:t>
            </a: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获取配置信息</a:t>
            </a:r>
            <a:b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</a:t>
            </a:r>
            <a:r>
              <a:rPr lang="en-US" altLang="zh-CN" sz="1350" dirty="0">
                <a:latin typeface="Lucida Console" panose="020B0609040504020204" pitchFamily="49" charset="0"/>
              </a:rPr>
              <a:t>Configuration </a:t>
            </a:r>
            <a:r>
              <a:rPr lang="en-US" altLang="zh-CN" sz="1350" i="1" dirty="0">
                <a:solidFill>
                  <a:srgbClr val="9876AA"/>
                </a:solidFill>
                <a:latin typeface="Lucida Console" panose="020B0609040504020204" pitchFamily="49" charset="0"/>
              </a:rPr>
              <a:t>conf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static</a:t>
            </a:r>
            <a:r>
              <a:rPr lang="en-US" altLang="zh-CN" sz="1350" dirty="0">
                <a:latin typeface="Lucida Console" panose="020B0609040504020204" pitchFamily="49" charset="0"/>
              </a:rPr>
              <a:t>{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    </a:t>
            </a:r>
            <a:r>
              <a:rPr lang="en-US" altLang="zh-CN" sz="1350" i="1" dirty="0">
                <a:solidFill>
                  <a:srgbClr val="9876AA"/>
                </a:solidFill>
                <a:latin typeface="Lucida Console" panose="020B0609040504020204" pitchFamily="49" charset="0"/>
              </a:rPr>
              <a:t>conf </a:t>
            </a:r>
            <a:r>
              <a:rPr lang="en-US" altLang="zh-CN" sz="1350" dirty="0">
                <a:latin typeface="Lucida Console" panose="020B0609040504020204" pitchFamily="49" charset="0"/>
              </a:rPr>
              <a:t>= </a:t>
            </a:r>
            <a:r>
              <a:rPr lang="en-US" altLang="zh-CN" sz="1350" dirty="0" err="1">
                <a:latin typeface="Lucida Console" panose="020B0609040504020204" pitchFamily="49" charset="0"/>
              </a:rPr>
              <a:t>HBaseConfiguration.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create</a:t>
            </a:r>
            <a:r>
              <a:rPr lang="en-US" altLang="zh-CN" sz="1350" dirty="0">
                <a:latin typeface="Lucida Console" panose="020B0609040504020204" pitchFamily="49" charset="0"/>
              </a:rPr>
              <a:t>()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CN" sz="1350" dirty="0">
                <a:latin typeface="Lucida Console" panose="020B0609040504020204" pitchFamily="49" charset="0"/>
              </a:rPr>
              <a:t>}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</a:t>
            </a:r>
            <a:endParaRPr lang="zh-CN" altLang="en-US" sz="135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8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Clients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79823-5609-F249-B51E-D1C2CA0CD83F}"/>
              </a:ext>
            </a:extLst>
          </p:cNvPr>
          <p:cNvSpPr/>
          <p:nvPr/>
        </p:nvSpPr>
        <p:spPr>
          <a:xfrm>
            <a:off x="323528" y="875132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Lucida Console" panose="020B0609040504020204" pitchFamily="49" charset="0"/>
              </a:rPr>
              <a:t>    </a:t>
            </a: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//1.</a:t>
            </a: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判断一张表是否存在</a:t>
            </a:r>
            <a:b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</a:t>
            </a:r>
            <a:r>
              <a:rPr lang="en-US" altLang="zh-CN" sz="135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boolean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350" dirty="0" err="1">
                <a:solidFill>
                  <a:srgbClr val="FFC66D"/>
                </a:solidFill>
                <a:latin typeface="Lucida Console" panose="020B0609040504020204" pitchFamily="49" charset="0"/>
              </a:rPr>
              <a:t>isExist</a:t>
            </a:r>
            <a:r>
              <a:rPr lang="en-US" altLang="zh-CN" sz="1350" dirty="0">
                <a:latin typeface="Lucida Console" panose="020B0609040504020204" pitchFamily="49" charset="0"/>
              </a:rPr>
              <a:t>(String </a:t>
            </a:r>
            <a:r>
              <a:rPr lang="en-US" altLang="zh-CN" sz="135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350" dirty="0">
                <a:latin typeface="Lucida Console" panose="020B0609040504020204" pitchFamily="49" charset="0"/>
              </a:rPr>
              <a:t>){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    </a:t>
            </a: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对表操作需要使用</a:t>
            </a:r>
            <a:r>
              <a:rPr lang="en-US" altLang="zh-CN" sz="135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HbaseAdmin</a:t>
            </a:r>
            <a:b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try </a:t>
            </a:r>
            <a:r>
              <a:rPr lang="en-US" altLang="zh-CN" sz="1350" dirty="0">
                <a:latin typeface="Lucida Console" panose="020B0609040504020204" pitchFamily="49" charset="0"/>
              </a:rPr>
              <a:t>{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        Connection connection = </a:t>
            </a:r>
            <a:r>
              <a:rPr lang="en-US" altLang="zh-CN" sz="1350" dirty="0" err="1">
                <a:latin typeface="Lucida Console" panose="020B0609040504020204" pitchFamily="49" charset="0"/>
              </a:rPr>
              <a:t>ConnectionFactory.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createConnection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i="1" dirty="0">
                <a:solidFill>
                  <a:srgbClr val="9876AA"/>
                </a:solidFill>
                <a:latin typeface="Lucida Console" panose="020B0609040504020204" pitchFamily="49" charset="0"/>
              </a:rPr>
              <a:t>conf</a:t>
            </a:r>
            <a:r>
              <a:rPr lang="en-US" altLang="zh-CN" sz="1350" dirty="0">
                <a:latin typeface="Lucida Console" panose="020B0609040504020204" pitchFamily="49" charset="0"/>
              </a:rPr>
              <a:t>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管理表</a:t>
            </a:r>
            <a:b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350" dirty="0" err="1">
                <a:latin typeface="Lucida Console" panose="020B0609040504020204" pitchFamily="49" charset="0"/>
              </a:rPr>
              <a:t>HBaseAdmin</a:t>
            </a:r>
            <a:r>
              <a:rPr lang="en-US" altLang="zh-CN" sz="1350" dirty="0">
                <a:latin typeface="Lucida Console" panose="020B0609040504020204" pitchFamily="49" charset="0"/>
              </a:rPr>
              <a:t> admin = (</a:t>
            </a:r>
            <a:r>
              <a:rPr lang="en-US" altLang="zh-CN" sz="1350" dirty="0" err="1">
                <a:latin typeface="Lucida Console" panose="020B0609040504020204" pitchFamily="49" charset="0"/>
              </a:rPr>
              <a:t>HBaseAdmin</a:t>
            </a:r>
            <a:r>
              <a:rPr lang="en-US" altLang="zh-CN" sz="1350" dirty="0">
                <a:latin typeface="Lucida Console" panose="020B0609040504020204" pitchFamily="49" charset="0"/>
              </a:rPr>
              <a:t>) </a:t>
            </a:r>
            <a:r>
              <a:rPr lang="en-US" altLang="zh-CN" sz="1350" dirty="0" err="1">
                <a:latin typeface="Lucida Console" panose="020B0609040504020204" pitchFamily="49" charset="0"/>
              </a:rPr>
              <a:t>connection.getAdmin</a:t>
            </a:r>
            <a:r>
              <a:rPr lang="en-US" altLang="zh-CN" sz="1350" dirty="0">
                <a:latin typeface="Lucida Console" panose="020B0609040504020204" pitchFamily="49" charset="0"/>
              </a:rPr>
              <a:t>()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altLang="zh-CN" sz="1350" dirty="0" err="1">
                <a:latin typeface="Lucida Console" panose="020B0609040504020204" pitchFamily="49" charset="0"/>
              </a:rPr>
              <a:t>admin.tableExists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 err="1">
                <a:latin typeface="Lucida Console" panose="020B0609040504020204" pitchFamily="49" charset="0"/>
              </a:rPr>
              <a:t>TableName.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valueOf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350" dirty="0">
                <a:latin typeface="Lucida Console" panose="020B0609040504020204" pitchFamily="49" charset="0"/>
              </a:rPr>
              <a:t>))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dirty="0">
                <a:latin typeface="Lucida Console" panose="020B0609040504020204" pitchFamily="49" charset="0"/>
              </a:rPr>
              <a:t>} 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 err="1">
                <a:latin typeface="Lucida Console" panose="020B0609040504020204" pitchFamily="49" charset="0"/>
              </a:rPr>
              <a:t>IOException</a:t>
            </a:r>
            <a:r>
              <a:rPr lang="en-US" altLang="zh-CN" sz="1350" dirty="0">
                <a:latin typeface="Lucida Console" panose="020B0609040504020204" pitchFamily="49" charset="0"/>
              </a:rPr>
              <a:t> e) {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        </a:t>
            </a:r>
            <a:r>
              <a:rPr lang="en-US" altLang="zh-CN" sz="1350" dirty="0" err="1">
                <a:latin typeface="Lucida Console" panose="020B0609040504020204" pitchFamily="49" charset="0"/>
              </a:rPr>
              <a:t>e.printStackTrace</a:t>
            </a:r>
            <a:r>
              <a:rPr lang="en-US" altLang="zh-CN" sz="1350" dirty="0">
                <a:latin typeface="Lucida Console" panose="020B0609040504020204" pitchFamily="49" charset="0"/>
              </a:rPr>
              <a:t>()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dirty="0">
                <a:latin typeface="Lucida Console" panose="020B0609040504020204" pitchFamily="49" charset="0"/>
              </a:rPr>
              <a:t>}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    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return false;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CN" sz="1350" dirty="0">
                <a:latin typeface="Lucida Console" panose="020B0609040504020204" pitchFamily="49" charset="0"/>
              </a:rPr>
              <a:t>}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</a:t>
            </a:r>
            <a:endParaRPr lang="zh-CN" altLang="en-US" sz="135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6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Clients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79823-5609-F249-B51E-D1C2CA0CD83F}"/>
              </a:ext>
            </a:extLst>
          </p:cNvPr>
          <p:cNvSpPr/>
          <p:nvPr/>
        </p:nvSpPr>
        <p:spPr>
          <a:xfrm>
            <a:off x="0" y="735546"/>
            <a:ext cx="882047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Lucida Console" panose="020B0609040504020204" pitchFamily="49" charset="0"/>
              </a:rPr>
              <a:t>    </a:t>
            </a: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//2.</a:t>
            </a: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在</a:t>
            </a:r>
            <a:r>
              <a:rPr lang="en-US" altLang="zh-CN" sz="105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hbase</a:t>
            </a: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创建表</a:t>
            </a:r>
            <a:b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zh-CN" sz="1050" dirty="0" err="1">
                <a:solidFill>
                  <a:srgbClr val="FFC66D"/>
                </a:solidFill>
                <a:latin typeface="Lucida Console" panose="020B0609040504020204" pitchFamily="49" charset="0"/>
              </a:rPr>
              <a:t>createTable</a:t>
            </a:r>
            <a:r>
              <a:rPr lang="en-US" altLang="zh-CN" sz="1050" dirty="0">
                <a:latin typeface="Lucida Console" panose="020B0609040504020204" pitchFamily="49" charset="0"/>
              </a:rPr>
              <a:t>(String </a:t>
            </a:r>
            <a:r>
              <a:rPr lang="en-US" altLang="zh-CN" sz="105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05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050" dirty="0" err="1">
                <a:latin typeface="Lucida Console" panose="020B0609040504020204" pitchFamily="49" charset="0"/>
              </a:rPr>
              <a:t>String</a:t>
            </a:r>
            <a:r>
              <a:rPr lang="en-US" altLang="zh-CN" sz="1050" dirty="0">
                <a:latin typeface="Lucida Console" panose="020B0609040504020204" pitchFamily="49" charset="0"/>
              </a:rPr>
              <a:t>... </a:t>
            </a:r>
            <a:r>
              <a:rPr lang="en-US" altLang="zh-CN" sz="1050" dirty="0" err="1">
                <a:latin typeface="Lucida Console" panose="020B0609040504020204" pitchFamily="49" charset="0"/>
              </a:rPr>
              <a:t>columnfamily</a:t>
            </a:r>
            <a:r>
              <a:rPr lang="en-US" altLang="zh-CN" sz="1050" dirty="0">
                <a:latin typeface="Lucida Console" panose="020B0609040504020204" pitchFamily="49" charset="0"/>
              </a:rPr>
              <a:t>){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    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try </a:t>
            </a:r>
            <a:r>
              <a:rPr lang="en-US" altLang="zh-CN" sz="1050" dirty="0">
                <a:latin typeface="Lucida Console" panose="020B0609040504020204" pitchFamily="49" charset="0"/>
              </a:rPr>
              <a:t>{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对表操作需要使用</a:t>
            </a:r>
            <a:r>
              <a:rPr lang="en-US" altLang="zh-CN" sz="105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HbaseAdmin</a:t>
            </a:r>
            <a:b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>
                <a:latin typeface="Lucida Console" panose="020B0609040504020204" pitchFamily="49" charset="0"/>
              </a:rPr>
              <a:t>Connection connection = </a:t>
            </a:r>
            <a:r>
              <a:rPr lang="en-US" altLang="zh-CN" sz="1050" dirty="0" err="1">
                <a:latin typeface="Lucida Console" panose="020B0609040504020204" pitchFamily="49" charset="0"/>
              </a:rPr>
              <a:t>ConnectionFactory.</a:t>
            </a:r>
            <a:r>
              <a:rPr lang="en-US" altLang="zh-CN" sz="1050" i="1" dirty="0" err="1">
                <a:latin typeface="Lucida Console" panose="020B0609040504020204" pitchFamily="49" charset="0"/>
              </a:rPr>
              <a:t>createConnection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i="1" dirty="0">
                <a:solidFill>
                  <a:srgbClr val="9876AA"/>
                </a:solidFill>
                <a:latin typeface="Lucida Console" panose="020B0609040504020204" pitchFamily="49" charset="0"/>
              </a:rPr>
              <a:t>conf</a:t>
            </a:r>
            <a:r>
              <a:rPr lang="en-US" altLang="zh-CN" sz="1050" dirty="0">
                <a:latin typeface="Lucida Console" panose="020B0609040504020204" pitchFamily="49" charset="0"/>
              </a:rPr>
              <a:t>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管理表</a:t>
            </a:r>
            <a:b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 err="1">
                <a:latin typeface="Lucida Console" panose="020B0609040504020204" pitchFamily="49" charset="0"/>
              </a:rPr>
              <a:t>HBaseAdmin</a:t>
            </a:r>
            <a:r>
              <a:rPr lang="en-US" altLang="zh-CN" sz="1050" dirty="0">
                <a:latin typeface="Lucida Console" panose="020B0609040504020204" pitchFamily="49" charset="0"/>
              </a:rPr>
              <a:t> admin = (</a:t>
            </a:r>
            <a:r>
              <a:rPr lang="en-US" altLang="zh-CN" sz="1050" dirty="0" err="1">
                <a:latin typeface="Lucida Console" panose="020B0609040504020204" pitchFamily="49" charset="0"/>
              </a:rPr>
              <a:t>HBaseAdmin</a:t>
            </a:r>
            <a:r>
              <a:rPr lang="en-US" altLang="zh-CN" sz="1050" dirty="0">
                <a:latin typeface="Lucida Console" panose="020B0609040504020204" pitchFamily="49" charset="0"/>
              </a:rPr>
              <a:t>) </a:t>
            </a:r>
            <a:r>
              <a:rPr lang="en-US" altLang="zh-CN" sz="1050" dirty="0" err="1">
                <a:latin typeface="Lucida Console" panose="020B0609040504020204" pitchFamily="49" charset="0"/>
              </a:rPr>
              <a:t>connection.getAdmin</a:t>
            </a:r>
            <a:r>
              <a:rPr lang="en-US" altLang="zh-CN" sz="1050" dirty="0">
                <a:latin typeface="Lucida Console" panose="020B0609040504020204" pitchFamily="49" charset="0"/>
              </a:rPr>
              <a:t>()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//1.</a:t>
            </a: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表如果存在，请输入其他表名</a:t>
            </a:r>
            <a:b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i="1" dirty="0" err="1">
                <a:latin typeface="Lucida Console" panose="020B0609040504020204" pitchFamily="49" charset="0"/>
              </a:rPr>
              <a:t>isExist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050" dirty="0">
                <a:latin typeface="Lucida Console" panose="020B0609040504020204" pitchFamily="49" charset="0"/>
              </a:rPr>
              <a:t>)){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            </a:t>
            </a:r>
            <a:r>
              <a:rPr lang="en-US" altLang="zh-CN" sz="105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05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050" dirty="0" err="1">
                <a:latin typeface="Lucida Console" panose="020B0609040504020204" pitchFamily="49" charset="0"/>
              </a:rPr>
              <a:t>.println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zh-CN" altLang="en-US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表存在，请输入其他表名</a:t>
            </a:r>
            <a:r>
              <a:rPr lang="en-US" altLang="zh-CN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050" dirty="0">
                <a:latin typeface="Lucida Console" panose="020B0609040504020204" pitchFamily="49" charset="0"/>
              </a:rPr>
              <a:t>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>
                <a:latin typeface="Lucida Console" panose="020B0609040504020204" pitchFamily="49" charset="0"/>
              </a:rPr>
              <a:t>}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else</a:t>
            </a:r>
            <a:r>
              <a:rPr lang="en-US" altLang="zh-CN" sz="1050" dirty="0">
                <a:latin typeface="Lucida Console" panose="020B0609040504020204" pitchFamily="49" charset="0"/>
              </a:rPr>
              <a:t>{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            </a:t>
            </a: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//2.</a:t>
            </a: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注意</a:t>
            </a: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:</a:t>
            </a: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创建表的话，需要创建一个描述器</a:t>
            </a:r>
            <a:b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050" dirty="0" err="1">
                <a:latin typeface="Lucida Console" panose="020B0609040504020204" pitchFamily="49" charset="0"/>
              </a:rPr>
              <a:t>HTableDescriptor</a:t>
            </a:r>
            <a:r>
              <a:rPr lang="en-US" altLang="zh-CN" sz="1050" dirty="0">
                <a:latin typeface="Lucida Console" panose="020B0609040504020204" pitchFamily="49" charset="0"/>
              </a:rPr>
              <a:t> </a:t>
            </a:r>
            <a:r>
              <a:rPr lang="en-US" altLang="zh-CN" sz="1050" dirty="0" err="1">
                <a:latin typeface="Lucida Console" panose="020B0609040504020204" pitchFamily="49" charset="0"/>
              </a:rPr>
              <a:t>htd</a:t>
            </a:r>
            <a:r>
              <a:rPr lang="en-US" altLang="zh-CN" sz="1050" dirty="0">
                <a:latin typeface="Lucida Console" panose="020B0609040504020204" pitchFamily="49" charset="0"/>
              </a:rPr>
              <a:t> = 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zh-CN" sz="1050" dirty="0" err="1">
                <a:latin typeface="Lucida Console" panose="020B0609040504020204" pitchFamily="49" charset="0"/>
              </a:rPr>
              <a:t>HTableDescriptor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 err="1">
                <a:latin typeface="Lucida Console" panose="020B0609040504020204" pitchFamily="49" charset="0"/>
              </a:rPr>
              <a:t>TableName.</a:t>
            </a:r>
            <a:r>
              <a:rPr lang="en-US" altLang="zh-CN" sz="1050" i="1" dirty="0" err="1">
                <a:latin typeface="Lucida Console" panose="020B0609040504020204" pitchFamily="49" charset="0"/>
              </a:rPr>
              <a:t>valueOf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050" dirty="0">
                <a:latin typeface="Lucida Console" panose="020B0609040504020204" pitchFamily="49" charset="0"/>
              </a:rPr>
              <a:t>))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//3.</a:t>
            </a: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创建列族</a:t>
            </a:r>
            <a:b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CN" sz="1050" dirty="0">
                <a:latin typeface="Lucida Console" panose="020B0609040504020204" pitchFamily="49" charset="0"/>
              </a:rPr>
              <a:t>(String </a:t>
            </a:r>
            <a:r>
              <a:rPr lang="en-US" altLang="zh-CN" sz="1050" dirty="0" err="1">
                <a:latin typeface="Lucida Console" panose="020B0609040504020204" pitchFamily="49" charset="0"/>
              </a:rPr>
              <a:t>cf:columnfamily</a:t>
            </a:r>
            <a:r>
              <a:rPr lang="en-US" altLang="zh-CN" sz="1050" dirty="0">
                <a:latin typeface="Lucida Console" panose="020B0609040504020204" pitchFamily="49" charset="0"/>
              </a:rPr>
              <a:t>){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                </a:t>
            </a:r>
            <a:r>
              <a:rPr lang="en-US" altLang="zh-CN" sz="1050" dirty="0" err="1">
                <a:latin typeface="Lucida Console" panose="020B0609040504020204" pitchFamily="49" charset="0"/>
              </a:rPr>
              <a:t>htd.addFamily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zh-CN" sz="1050" dirty="0" err="1">
                <a:latin typeface="Lucida Console" panose="020B0609040504020204" pitchFamily="49" charset="0"/>
              </a:rPr>
              <a:t>HColumnDescriptor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 err="1">
                <a:latin typeface="Lucida Console" panose="020B0609040504020204" pitchFamily="49" charset="0"/>
              </a:rPr>
              <a:t>cf</a:t>
            </a:r>
            <a:r>
              <a:rPr lang="en-US" altLang="zh-CN" sz="1050" dirty="0">
                <a:latin typeface="Lucida Console" panose="020B0609040504020204" pitchFamily="49" charset="0"/>
              </a:rPr>
              <a:t>))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050" dirty="0">
                <a:latin typeface="Lucida Console" panose="020B0609040504020204" pitchFamily="49" charset="0"/>
              </a:rPr>
              <a:t>}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            </a:t>
            </a: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//4.</a:t>
            </a: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创建表</a:t>
            </a:r>
            <a:b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050" dirty="0" err="1">
                <a:latin typeface="Lucida Console" panose="020B0609040504020204" pitchFamily="49" charset="0"/>
              </a:rPr>
              <a:t>admin.createTable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 err="1">
                <a:latin typeface="Lucida Console" panose="020B0609040504020204" pitchFamily="49" charset="0"/>
              </a:rPr>
              <a:t>htd</a:t>
            </a:r>
            <a:r>
              <a:rPr lang="en-US" altLang="zh-CN" sz="1050" dirty="0">
                <a:latin typeface="Lucida Console" panose="020B0609040504020204" pitchFamily="49" charset="0"/>
              </a:rPr>
              <a:t>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05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05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050" dirty="0" err="1">
                <a:latin typeface="Lucida Console" panose="020B0609040504020204" pitchFamily="49" charset="0"/>
              </a:rPr>
              <a:t>.println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zh-CN" altLang="en-US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表已经创建成功！</a:t>
            </a:r>
            <a:r>
              <a:rPr lang="en-US" altLang="zh-CN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050" dirty="0">
                <a:latin typeface="Lucida Console" panose="020B0609040504020204" pitchFamily="49" charset="0"/>
              </a:rPr>
              <a:t>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>
                <a:latin typeface="Lucida Console" panose="020B0609040504020204" pitchFamily="49" charset="0"/>
              </a:rPr>
              <a:t>}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    } 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 err="1">
                <a:latin typeface="Lucida Console" panose="020B0609040504020204" pitchFamily="49" charset="0"/>
              </a:rPr>
              <a:t>IOException</a:t>
            </a:r>
            <a:r>
              <a:rPr lang="en-US" altLang="zh-CN" sz="1050" dirty="0">
                <a:latin typeface="Lucida Console" panose="020B0609040504020204" pitchFamily="49" charset="0"/>
              </a:rPr>
              <a:t> e) {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 err="1">
                <a:latin typeface="Lucida Console" panose="020B0609040504020204" pitchFamily="49" charset="0"/>
              </a:rPr>
              <a:t>e.printStackTrace</a:t>
            </a:r>
            <a:r>
              <a:rPr lang="en-US" altLang="zh-CN" sz="1050" dirty="0">
                <a:latin typeface="Lucida Console" panose="020B0609040504020204" pitchFamily="49" charset="0"/>
              </a:rPr>
              <a:t>()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050" dirty="0">
                <a:latin typeface="Lucida Console" panose="020B0609040504020204" pitchFamily="49" charset="0"/>
              </a:rPr>
              <a:t>}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}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</a:t>
            </a:r>
            <a:endParaRPr lang="zh-CN" altLang="en-US" sz="105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8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Clients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79823-5609-F249-B51E-D1C2CA0CD83F}"/>
              </a:ext>
            </a:extLst>
          </p:cNvPr>
          <p:cNvSpPr/>
          <p:nvPr/>
        </p:nvSpPr>
        <p:spPr>
          <a:xfrm>
            <a:off x="251520" y="735546"/>
            <a:ext cx="81369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Lucida Console" panose="020B0609040504020204" pitchFamily="49" charset="0"/>
              </a:rPr>
              <a:t>    </a:t>
            </a:r>
            <a:r>
              <a:rPr lang="en-US" altLang="zh-CN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//3.</a:t>
            </a: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删除</a:t>
            </a:r>
            <a:r>
              <a:rPr lang="en-US" altLang="zh-CN" sz="12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hbase</a:t>
            </a: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的表</a:t>
            </a:r>
            <a:b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zh-CN" sz="1200" dirty="0" err="1">
                <a:solidFill>
                  <a:srgbClr val="FFC66D"/>
                </a:solidFill>
                <a:latin typeface="Lucida Console" panose="020B0609040504020204" pitchFamily="49" charset="0"/>
              </a:rPr>
              <a:t>deleteTable</a:t>
            </a:r>
            <a:r>
              <a:rPr lang="en-US" altLang="zh-CN" sz="1200" dirty="0">
                <a:latin typeface="Lucida Console" panose="020B0609040504020204" pitchFamily="49" charset="0"/>
              </a:rPr>
              <a:t>(String </a:t>
            </a:r>
            <a:r>
              <a:rPr lang="en-US" altLang="zh-CN" sz="120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200" dirty="0">
                <a:latin typeface="Lucida Console" panose="020B0609040504020204" pitchFamily="49" charset="0"/>
              </a:rPr>
              <a:t>) {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r>
              <a:rPr lang="en-US" altLang="zh-CN" sz="1200" dirty="0">
                <a:latin typeface="Lucida Console" panose="020B0609040504020204" pitchFamily="49" charset="0"/>
              </a:rPr>
              <a:t>        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try </a:t>
            </a:r>
            <a:r>
              <a:rPr lang="en-US" altLang="zh-CN" sz="1200" dirty="0">
                <a:latin typeface="Lucida Console" panose="020B0609040504020204" pitchFamily="49" charset="0"/>
              </a:rPr>
              <a:t>{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r>
              <a:rPr lang="en-US" altLang="zh-CN" sz="1200" dirty="0">
                <a:latin typeface="Lucida Console" panose="020B0609040504020204" pitchFamily="49" charset="0"/>
              </a:rPr>
              <a:t>            </a:t>
            </a:r>
            <a:r>
              <a:rPr lang="en-US" altLang="zh-CN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对表操作需要使用</a:t>
            </a:r>
            <a:r>
              <a:rPr lang="en-US" altLang="zh-CN" sz="12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HbaseAdmin</a:t>
            </a:r>
            <a:br>
              <a:rPr lang="en-US" altLang="zh-CN" sz="12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200" dirty="0">
                <a:latin typeface="Lucida Console" panose="020B0609040504020204" pitchFamily="49" charset="0"/>
              </a:rPr>
              <a:t>Connection connection = </a:t>
            </a:r>
            <a:r>
              <a:rPr lang="en-US" altLang="zh-CN" sz="1200" dirty="0" err="1">
                <a:latin typeface="Lucida Console" panose="020B0609040504020204" pitchFamily="49" charset="0"/>
              </a:rPr>
              <a:t>ConnectionFactory.</a:t>
            </a:r>
            <a:r>
              <a:rPr lang="en-US" altLang="zh-CN" sz="1200" i="1" dirty="0" err="1">
                <a:latin typeface="Lucida Console" panose="020B0609040504020204" pitchFamily="49" charset="0"/>
              </a:rPr>
              <a:t>createConnection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i="1" dirty="0">
                <a:solidFill>
                  <a:srgbClr val="9876AA"/>
                </a:solidFill>
                <a:latin typeface="Lucida Console" panose="020B0609040504020204" pitchFamily="49" charset="0"/>
              </a:rPr>
              <a:t>conf</a:t>
            </a:r>
            <a:r>
              <a:rPr lang="en-US" altLang="zh-CN" sz="1200" dirty="0">
                <a:latin typeface="Lucida Console" panose="020B0609040504020204" pitchFamily="49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管理表</a:t>
            </a:r>
            <a:b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HBaseAdmin</a:t>
            </a:r>
            <a:r>
              <a:rPr lang="en-US" altLang="zh-CN" sz="1200" dirty="0">
                <a:latin typeface="Lucida Console" panose="020B0609040504020204" pitchFamily="49" charset="0"/>
              </a:rPr>
              <a:t> admin = (</a:t>
            </a:r>
            <a:r>
              <a:rPr lang="en-US" altLang="zh-CN" sz="1200" dirty="0" err="1">
                <a:latin typeface="Lucida Console" panose="020B0609040504020204" pitchFamily="49" charset="0"/>
              </a:rPr>
              <a:t>HBaseAdmin</a:t>
            </a:r>
            <a:r>
              <a:rPr lang="en-US" altLang="zh-CN" sz="1200" dirty="0">
                <a:latin typeface="Lucida Console" panose="020B0609040504020204" pitchFamily="49" charset="0"/>
              </a:rPr>
              <a:t>) </a:t>
            </a:r>
            <a:r>
              <a:rPr lang="en-US" altLang="zh-CN" sz="1200" dirty="0" err="1">
                <a:latin typeface="Lucida Console" panose="020B0609040504020204" pitchFamily="49" charset="0"/>
              </a:rPr>
              <a:t>connection.getAdmin</a:t>
            </a:r>
            <a:r>
              <a:rPr lang="en-US" altLang="zh-CN" sz="1200" dirty="0">
                <a:latin typeface="Lucida Console" panose="020B0609040504020204" pitchFamily="49" charset="0"/>
              </a:rPr>
              <a:t>()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//1.</a:t>
            </a: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表如果存在，请输入其他表名</a:t>
            </a:r>
            <a:b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if </a:t>
            </a:r>
            <a:r>
              <a:rPr lang="en-US" altLang="zh-CN" sz="1200" dirty="0">
                <a:latin typeface="Lucida Console" panose="020B0609040504020204" pitchFamily="49" charset="0"/>
              </a:rPr>
              <a:t>(!</a:t>
            </a:r>
            <a:r>
              <a:rPr lang="en-US" altLang="zh-CN" sz="1200" i="1" dirty="0" err="1">
                <a:latin typeface="Lucida Console" panose="020B0609040504020204" pitchFamily="49" charset="0"/>
              </a:rPr>
              <a:t>isExist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200" dirty="0">
                <a:latin typeface="Lucida Console" panose="020B0609040504020204" pitchFamily="49" charset="0"/>
              </a:rPr>
              <a:t>)) {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r>
              <a:rPr lang="en-US" altLang="zh-CN" sz="1200" dirty="0">
                <a:latin typeface="Lucida Console" panose="020B0609040504020204" pitchFamily="49" charset="0"/>
              </a:rPr>
              <a:t>        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2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200" dirty="0" err="1">
                <a:latin typeface="Lucida Console" panose="020B0609040504020204" pitchFamily="49" charset="0"/>
              </a:rPr>
              <a:t>.println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zh-CN" altLang="en-US" sz="1200" dirty="0">
                <a:solidFill>
                  <a:srgbClr val="6A8759"/>
                </a:solidFill>
                <a:latin typeface="Lucida Console" panose="020B0609040504020204" pitchFamily="49" charset="0"/>
              </a:rPr>
              <a:t>表不存在</a:t>
            </a:r>
            <a:r>
              <a:rPr lang="en-US" altLang="zh-CN" sz="120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200" dirty="0">
                <a:latin typeface="Lucida Console" panose="020B0609040504020204" pitchFamily="49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200" dirty="0">
                <a:latin typeface="Lucida Console" panose="020B0609040504020204" pitchFamily="49" charset="0"/>
              </a:rPr>
              <a:t>} 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else </a:t>
            </a:r>
            <a:r>
              <a:rPr lang="en-US" altLang="zh-CN" sz="1200" dirty="0">
                <a:latin typeface="Lucida Console" panose="020B0609040504020204" pitchFamily="49" charset="0"/>
              </a:rPr>
              <a:t>{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r>
              <a:rPr lang="en-US" altLang="zh-CN" sz="1200" dirty="0">
                <a:latin typeface="Lucida Console" panose="020B0609040504020204" pitchFamily="49" charset="0"/>
              </a:rPr>
              <a:t>                </a:t>
            </a:r>
            <a:r>
              <a:rPr lang="en-US" altLang="zh-CN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//2.</a:t>
            </a: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如果表存在，删除</a:t>
            </a:r>
            <a:b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admin.disableTable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dirty="0" err="1">
                <a:latin typeface="Lucida Console" panose="020B0609040504020204" pitchFamily="49" charset="0"/>
              </a:rPr>
              <a:t>TableName.</a:t>
            </a:r>
            <a:r>
              <a:rPr lang="en-US" altLang="zh-CN" sz="1200" i="1" dirty="0" err="1">
                <a:latin typeface="Lucida Console" panose="020B0609040504020204" pitchFamily="49" charset="0"/>
              </a:rPr>
              <a:t>valueOf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200" dirty="0">
                <a:latin typeface="Lucida Console" panose="020B0609040504020204" pitchFamily="49" charset="0"/>
              </a:rPr>
              <a:t>))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admin.deleteTable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dirty="0" err="1">
                <a:latin typeface="Lucida Console" panose="020B0609040504020204" pitchFamily="49" charset="0"/>
              </a:rPr>
              <a:t>TableName.</a:t>
            </a:r>
            <a:r>
              <a:rPr lang="en-US" altLang="zh-CN" sz="1200" i="1" dirty="0" err="1">
                <a:latin typeface="Lucida Console" panose="020B0609040504020204" pitchFamily="49" charset="0"/>
              </a:rPr>
              <a:t>valueOf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200" dirty="0">
                <a:latin typeface="Lucida Console" panose="020B0609040504020204" pitchFamily="49" charset="0"/>
              </a:rPr>
              <a:t>))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2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200" dirty="0" err="1">
                <a:latin typeface="Lucida Console" panose="020B0609040504020204" pitchFamily="49" charset="0"/>
              </a:rPr>
              <a:t>.println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zh-CN" altLang="en-US" sz="1200" dirty="0">
                <a:solidFill>
                  <a:srgbClr val="6A8759"/>
                </a:solidFill>
                <a:latin typeface="Lucida Console" panose="020B0609040504020204" pitchFamily="49" charset="0"/>
              </a:rPr>
              <a:t>表删除了</a:t>
            </a:r>
            <a:r>
              <a:rPr lang="en-US" altLang="zh-CN" sz="120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200" dirty="0">
                <a:latin typeface="Lucida Console" panose="020B0609040504020204" pitchFamily="49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200" dirty="0">
                <a:latin typeface="Lucida Console" panose="020B0609040504020204" pitchFamily="49" charset="0"/>
              </a:rPr>
              <a:t>}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r>
              <a:rPr lang="en-US" altLang="zh-CN" sz="1200" dirty="0">
                <a:latin typeface="Lucida Console" panose="020B0609040504020204" pitchFamily="49" charset="0"/>
              </a:rPr>
              <a:t>        } 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dirty="0" err="1">
                <a:latin typeface="Lucida Console" panose="020B0609040504020204" pitchFamily="49" charset="0"/>
              </a:rPr>
              <a:t>IOException</a:t>
            </a:r>
            <a:r>
              <a:rPr lang="en-US" altLang="zh-CN" sz="1200" dirty="0">
                <a:latin typeface="Lucida Console" panose="020B0609040504020204" pitchFamily="49" charset="0"/>
              </a:rPr>
              <a:t> e) {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r>
              <a:rPr lang="en-US" altLang="zh-CN" sz="1200" dirty="0">
                <a:latin typeface="Lucida Console" panose="020B0609040504020204" pitchFamily="49" charset="0"/>
              </a:rPr>
              <a:t>    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e.printStackTrace</a:t>
            </a:r>
            <a:r>
              <a:rPr lang="en-US" altLang="zh-CN" sz="1200" dirty="0">
                <a:latin typeface="Lucida Console" panose="020B0609040504020204" pitchFamily="49" charset="0"/>
              </a:rPr>
              <a:t>()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200" dirty="0">
                <a:latin typeface="Lucida Console" panose="020B0609040504020204" pitchFamily="49" charset="0"/>
              </a:rPr>
              <a:t>}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r>
              <a:rPr lang="en-US" altLang="zh-CN" sz="1200" dirty="0">
                <a:latin typeface="Lucida Console" panose="020B0609040504020204" pitchFamily="49" charset="0"/>
              </a:rPr>
              <a:t>    }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endParaRPr lang="zh-CN" alt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4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Clients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79823-5609-F249-B51E-D1C2CA0CD83F}"/>
              </a:ext>
            </a:extLst>
          </p:cNvPr>
          <p:cNvSpPr/>
          <p:nvPr/>
        </p:nvSpPr>
        <p:spPr>
          <a:xfrm>
            <a:off x="251520" y="883189"/>
            <a:ext cx="882047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Lucida Console" panose="020B0609040504020204" pitchFamily="49" charset="0"/>
              </a:rPr>
              <a:t>    </a:t>
            </a:r>
            <a:r>
              <a:rPr lang="en-US" altLang="zh-CN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//4.</a:t>
            </a:r>
            <a:r>
              <a:rPr lang="zh-CN" altLang="en-US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添加数据</a:t>
            </a:r>
            <a:r>
              <a:rPr lang="en-US" altLang="zh-CN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put 'user','</a:t>
            </a:r>
            <a:r>
              <a:rPr lang="en-US" altLang="zh-CN" sz="11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rowkey</a:t>
            </a:r>
            <a:r>
              <a:rPr lang="en-US" altLang="zh-CN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','</a:t>
            </a:r>
            <a:r>
              <a:rPr lang="en-US" altLang="zh-CN" sz="11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info:name</a:t>
            </a:r>
            <a:r>
              <a:rPr lang="en-US" altLang="zh-CN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','tony'</a:t>
            </a:r>
            <a:br>
              <a:rPr lang="en-US" altLang="zh-CN" sz="11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zh-CN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zh-CN" sz="1100" dirty="0" err="1">
                <a:solidFill>
                  <a:srgbClr val="FFC66D"/>
                </a:solidFill>
                <a:latin typeface="Lucida Console" panose="020B0609040504020204" pitchFamily="49" charset="0"/>
              </a:rPr>
              <a:t>addRow</a:t>
            </a:r>
            <a:r>
              <a:rPr lang="en-US" altLang="zh-CN" sz="1100" dirty="0">
                <a:latin typeface="Lucida Console" panose="020B0609040504020204" pitchFamily="49" charset="0"/>
              </a:rPr>
              <a:t>(String </a:t>
            </a:r>
            <a:r>
              <a:rPr lang="en-US" altLang="zh-CN" sz="110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1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100" dirty="0" err="1">
                <a:latin typeface="Lucida Console" panose="020B0609040504020204" pitchFamily="49" charset="0"/>
              </a:rPr>
              <a:t>String</a:t>
            </a:r>
            <a:r>
              <a:rPr lang="en-US" altLang="zh-CN" sz="1100" dirty="0">
                <a:latin typeface="Lucida Console" panose="020B0609040504020204" pitchFamily="49" charset="0"/>
              </a:rPr>
              <a:t> </a:t>
            </a:r>
            <a:r>
              <a:rPr lang="en-US" altLang="zh-CN" sz="1100" dirty="0" err="1">
                <a:latin typeface="Lucida Console" panose="020B0609040504020204" pitchFamily="49" charset="0"/>
              </a:rPr>
              <a:t>rowkey</a:t>
            </a:r>
            <a:r>
              <a:rPr lang="en-US" altLang="zh-CN" sz="11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100" dirty="0" err="1">
                <a:latin typeface="Lucida Console" panose="020B0609040504020204" pitchFamily="49" charset="0"/>
              </a:rPr>
              <a:t>String</a:t>
            </a:r>
            <a:r>
              <a:rPr lang="en-US" altLang="zh-CN" sz="1100" dirty="0">
                <a:latin typeface="Lucida Console" panose="020B0609040504020204" pitchFamily="49" charset="0"/>
              </a:rPr>
              <a:t> </a:t>
            </a:r>
            <a:r>
              <a:rPr lang="en-US" altLang="zh-CN" sz="1100" dirty="0" err="1">
                <a:latin typeface="Lucida Console" panose="020B0609040504020204" pitchFamily="49" charset="0"/>
              </a:rPr>
              <a:t>cf</a:t>
            </a:r>
            <a:r>
              <a:rPr lang="en-US" altLang="zh-CN" sz="11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100" dirty="0" err="1">
                <a:latin typeface="Lucida Console" panose="020B0609040504020204" pitchFamily="49" charset="0"/>
              </a:rPr>
              <a:t>String</a:t>
            </a:r>
            <a:r>
              <a:rPr lang="en-US" altLang="zh-CN" sz="1100" dirty="0">
                <a:latin typeface="Lucida Console" panose="020B0609040504020204" pitchFamily="49" charset="0"/>
              </a:rPr>
              <a:t> </a:t>
            </a:r>
            <a:r>
              <a:rPr lang="en-US" altLang="zh-CN" sz="1100" dirty="0" err="1">
                <a:latin typeface="Lucida Console" panose="020B0609040504020204" pitchFamily="49" charset="0"/>
              </a:rPr>
              <a:t>column</a:t>
            </a:r>
            <a:r>
              <a:rPr lang="en-US" altLang="zh-CN" sz="11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100" dirty="0" err="1">
                <a:latin typeface="Lucida Console" panose="020B0609040504020204" pitchFamily="49" charset="0"/>
              </a:rPr>
              <a:t>String</a:t>
            </a:r>
            <a:r>
              <a:rPr lang="en-US" altLang="zh-CN" sz="1100" dirty="0">
                <a:latin typeface="Lucida Console" panose="020B0609040504020204" pitchFamily="49" charset="0"/>
              </a:rPr>
              <a:t> value){</a:t>
            </a:r>
            <a:br>
              <a:rPr lang="en-US" altLang="zh-CN" sz="1100" dirty="0">
                <a:latin typeface="Lucida Console" panose="020B0609040504020204" pitchFamily="49" charset="0"/>
              </a:rPr>
            </a:br>
            <a:r>
              <a:rPr lang="en-US" altLang="zh-CN" sz="1100" dirty="0">
                <a:latin typeface="Lucida Console" panose="020B0609040504020204" pitchFamily="49" charset="0"/>
              </a:rPr>
              <a:t>        </a:t>
            </a: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try </a:t>
            </a:r>
            <a:r>
              <a:rPr lang="en-US" altLang="zh-CN" sz="1100" dirty="0">
                <a:latin typeface="Lucida Console" panose="020B0609040504020204" pitchFamily="49" charset="0"/>
              </a:rPr>
              <a:t>{</a:t>
            </a:r>
            <a:br>
              <a:rPr lang="en-US" altLang="zh-CN" sz="1100" dirty="0">
                <a:latin typeface="Lucida Console" panose="020B0609040504020204" pitchFamily="49" charset="0"/>
              </a:rPr>
            </a:br>
            <a:r>
              <a:rPr lang="en-US" altLang="zh-CN" sz="1100" dirty="0">
                <a:latin typeface="Lucida Console" panose="020B0609040504020204" pitchFamily="49" charset="0"/>
              </a:rPr>
              <a:t>            </a:t>
            </a:r>
            <a:r>
              <a:rPr lang="en-US" altLang="zh-CN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对表操作需要使用</a:t>
            </a:r>
            <a:r>
              <a:rPr lang="en-US" altLang="zh-CN" sz="11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HbaseAdmin</a:t>
            </a:r>
            <a:br>
              <a:rPr lang="en-US" altLang="zh-CN" sz="11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zh-CN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100" dirty="0">
                <a:latin typeface="Lucida Console" panose="020B0609040504020204" pitchFamily="49" charset="0"/>
              </a:rPr>
              <a:t>Connection connection = </a:t>
            </a:r>
            <a:r>
              <a:rPr lang="en-US" altLang="zh-CN" sz="1100" dirty="0" err="1">
                <a:latin typeface="Lucida Console" panose="020B0609040504020204" pitchFamily="49" charset="0"/>
              </a:rPr>
              <a:t>ConnectionFactory.</a:t>
            </a:r>
            <a:r>
              <a:rPr lang="en-US" altLang="zh-CN" sz="1100" i="1" dirty="0" err="1">
                <a:latin typeface="Lucida Console" panose="020B0609040504020204" pitchFamily="49" charset="0"/>
              </a:rPr>
              <a:t>createConnection</a:t>
            </a:r>
            <a:r>
              <a:rPr lang="en-US" altLang="zh-CN" sz="1100" dirty="0">
                <a:latin typeface="Lucida Console" panose="020B0609040504020204" pitchFamily="49" charset="0"/>
              </a:rPr>
              <a:t>(</a:t>
            </a:r>
            <a:r>
              <a:rPr lang="en-US" altLang="zh-CN" sz="1100" i="1" dirty="0">
                <a:solidFill>
                  <a:srgbClr val="9876AA"/>
                </a:solidFill>
                <a:latin typeface="Lucida Console" panose="020B0609040504020204" pitchFamily="49" charset="0"/>
              </a:rPr>
              <a:t>conf</a:t>
            </a:r>
            <a:r>
              <a:rPr lang="en-US" altLang="zh-CN" sz="1100" dirty="0">
                <a:latin typeface="Lucida Console" panose="020B0609040504020204" pitchFamily="49" charset="0"/>
              </a:rPr>
              <a:t>)</a:t>
            </a: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100" dirty="0">
                <a:latin typeface="Lucida Console" panose="020B0609040504020204" pitchFamily="49" charset="0"/>
              </a:rPr>
              <a:t>Table t = </a:t>
            </a:r>
            <a:r>
              <a:rPr lang="en-US" altLang="zh-CN" sz="1100" dirty="0" err="1">
                <a:latin typeface="Lucida Console" panose="020B0609040504020204" pitchFamily="49" charset="0"/>
              </a:rPr>
              <a:t>connection.getTable</a:t>
            </a:r>
            <a:r>
              <a:rPr lang="en-US" altLang="zh-CN" sz="1100" dirty="0">
                <a:latin typeface="Lucida Console" panose="020B0609040504020204" pitchFamily="49" charset="0"/>
              </a:rPr>
              <a:t>(</a:t>
            </a:r>
            <a:r>
              <a:rPr lang="en-US" altLang="zh-CN" sz="1100" dirty="0" err="1">
                <a:latin typeface="Lucida Console" panose="020B0609040504020204" pitchFamily="49" charset="0"/>
              </a:rPr>
              <a:t>TableName.</a:t>
            </a:r>
            <a:r>
              <a:rPr lang="en-US" altLang="zh-CN" sz="1100" i="1" dirty="0" err="1">
                <a:latin typeface="Lucida Console" panose="020B0609040504020204" pitchFamily="49" charset="0"/>
              </a:rPr>
              <a:t>valueOf</a:t>
            </a:r>
            <a:r>
              <a:rPr lang="en-US" altLang="zh-CN" sz="1100" dirty="0">
                <a:latin typeface="Lucida Console" panose="020B0609040504020204" pitchFamily="49" charset="0"/>
              </a:rPr>
              <a:t>(</a:t>
            </a:r>
            <a:r>
              <a:rPr lang="en-US" altLang="zh-CN" sz="110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100" dirty="0">
                <a:latin typeface="Lucida Console" panose="020B0609040504020204" pitchFamily="49" charset="0"/>
              </a:rPr>
              <a:t>))</a:t>
            </a: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//1.</a:t>
            </a:r>
            <a:r>
              <a:rPr lang="zh-CN" altLang="en-US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表如果存在，请输入其他表名</a:t>
            </a:r>
            <a:br>
              <a:rPr lang="zh-CN" altLang="en-US" sz="11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if </a:t>
            </a:r>
            <a:r>
              <a:rPr lang="en-US" altLang="zh-CN" sz="1100" dirty="0">
                <a:latin typeface="Lucida Console" panose="020B0609040504020204" pitchFamily="49" charset="0"/>
              </a:rPr>
              <a:t>(!</a:t>
            </a:r>
            <a:r>
              <a:rPr lang="en-US" altLang="zh-CN" sz="1100" i="1" dirty="0" err="1">
                <a:latin typeface="Lucida Console" panose="020B0609040504020204" pitchFamily="49" charset="0"/>
              </a:rPr>
              <a:t>isExist</a:t>
            </a:r>
            <a:r>
              <a:rPr lang="en-US" altLang="zh-CN" sz="1100" dirty="0">
                <a:latin typeface="Lucida Console" panose="020B0609040504020204" pitchFamily="49" charset="0"/>
              </a:rPr>
              <a:t>(</a:t>
            </a:r>
            <a:r>
              <a:rPr lang="en-US" altLang="zh-CN" sz="110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100" dirty="0">
                <a:latin typeface="Lucida Console" panose="020B0609040504020204" pitchFamily="49" charset="0"/>
              </a:rPr>
              <a:t>)) {</a:t>
            </a:r>
            <a:br>
              <a:rPr lang="en-US" altLang="zh-CN" sz="1100" dirty="0">
                <a:latin typeface="Lucida Console" panose="020B0609040504020204" pitchFamily="49" charset="0"/>
              </a:rPr>
            </a:br>
            <a:r>
              <a:rPr lang="en-US" altLang="zh-CN" sz="1100" dirty="0">
                <a:latin typeface="Lucida Console" panose="020B0609040504020204" pitchFamily="49" charset="0"/>
              </a:rPr>
              <a:t>                </a:t>
            </a:r>
            <a:r>
              <a:rPr lang="en-US" altLang="zh-CN" sz="110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1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100" dirty="0" err="1">
                <a:latin typeface="Lucida Console" panose="020B0609040504020204" pitchFamily="49" charset="0"/>
              </a:rPr>
              <a:t>.println</a:t>
            </a:r>
            <a:r>
              <a:rPr lang="en-US" altLang="zh-CN" sz="1100" dirty="0">
                <a:latin typeface="Lucida Console" panose="020B0609040504020204" pitchFamily="49" charset="0"/>
              </a:rPr>
              <a:t>(</a:t>
            </a:r>
            <a:r>
              <a:rPr lang="en-US" altLang="zh-CN" sz="110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zh-CN" altLang="en-US" sz="1100" dirty="0">
                <a:solidFill>
                  <a:srgbClr val="6A8759"/>
                </a:solidFill>
                <a:latin typeface="Lucida Console" panose="020B0609040504020204" pitchFamily="49" charset="0"/>
              </a:rPr>
              <a:t>表不存在</a:t>
            </a:r>
            <a:r>
              <a:rPr lang="en-US" altLang="zh-CN" sz="110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100" dirty="0">
                <a:latin typeface="Lucida Console" panose="020B0609040504020204" pitchFamily="49" charset="0"/>
              </a:rPr>
              <a:t>)</a:t>
            </a: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100" dirty="0">
                <a:latin typeface="Lucida Console" panose="020B0609040504020204" pitchFamily="49" charset="0"/>
              </a:rPr>
              <a:t>} </a:t>
            </a: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else </a:t>
            </a:r>
            <a:r>
              <a:rPr lang="en-US" altLang="zh-CN" sz="1100" dirty="0">
                <a:latin typeface="Lucida Console" panose="020B0609040504020204" pitchFamily="49" charset="0"/>
              </a:rPr>
              <a:t>{</a:t>
            </a:r>
            <a:br>
              <a:rPr lang="en-US" altLang="zh-CN" sz="1100" dirty="0">
                <a:latin typeface="Lucida Console" panose="020B0609040504020204" pitchFamily="49" charset="0"/>
              </a:rPr>
            </a:br>
            <a:r>
              <a:rPr lang="en-US" altLang="zh-CN" sz="1100" dirty="0">
                <a:latin typeface="Lucida Console" panose="020B0609040504020204" pitchFamily="49" charset="0"/>
              </a:rPr>
              <a:t>                </a:t>
            </a:r>
            <a:r>
              <a:rPr lang="en-US" altLang="zh-CN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//2.</a:t>
            </a:r>
            <a:r>
              <a:rPr lang="zh-CN" altLang="en-US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用</a:t>
            </a:r>
            <a:r>
              <a:rPr lang="en-US" altLang="zh-CN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put</a:t>
            </a:r>
            <a:r>
              <a:rPr lang="zh-CN" altLang="en-US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方式加入数据</a:t>
            </a:r>
            <a:br>
              <a:rPr lang="zh-CN" altLang="en-US" sz="11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100" dirty="0">
                <a:latin typeface="Lucida Console" panose="020B0609040504020204" pitchFamily="49" charset="0"/>
              </a:rPr>
              <a:t>Put p = </a:t>
            </a: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zh-CN" sz="1100" dirty="0">
                <a:latin typeface="Lucida Console" panose="020B0609040504020204" pitchFamily="49" charset="0"/>
              </a:rPr>
              <a:t>Put(</a:t>
            </a:r>
            <a:r>
              <a:rPr lang="en-US" altLang="zh-CN" sz="1100" dirty="0" err="1">
                <a:latin typeface="Lucida Console" panose="020B0609040504020204" pitchFamily="49" charset="0"/>
              </a:rPr>
              <a:t>Bytes.</a:t>
            </a:r>
            <a:r>
              <a:rPr lang="en-US" altLang="zh-CN" sz="1100" i="1" dirty="0" err="1">
                <a:latin typeface="Lucida Console" panose="020B0609040504020204" pitchFamily="49" charset="0"/>
              </a:rPr>
              <a:t>toBytes</a:t>
            </a:r>
            <a:r>
              <a:rPr lang="en-US" altLang="zh-CN" sz="1100" dirty="0">
                <a:latin typeface="Lucida Console" panose="020B0609040504020204" pitchFamily="49" charset="0"/>
              </a:rPr>
              <a:t>(</a:t>
            </a:r>
            <a:r>
              <a:rPr lang="en-US" altLang="zh-CN" sz="1100" dirty="0" err="1">
                <a:latin typeface="Lucida Console" panose="020B0609040504020204" pitchFamily="49" charset="0"/>
              </a:rPr>
              <a:t>rowkey</a:t>
            </a:r>
            <a:r>
              <a:rPr lang="en-US" altLang="zh-CN" sz="1100" dirty="0">
                <a:latin typeface="Lucida Console" panose="020B0609040504020204" pitchFamily="49" charset="0"/>
              </a:rPr>
              <a:t>))</a:t>
            </a: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//3.</a:t>
            </a:r>
            <a:r>
              <a:rPr lang="zh-CN" altLang="en-US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加入数据</a:t>
            </a:r>
            <a:br>
              <a:rPr lang="zh-CN" altLang="en-US" sz="11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1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100" dirty="0" err="1">
                <a:latin typeface="Lucida Console" panose="020B0609040504020204" pitchFamily="49" charset="0"/>
              </a:rPr>
              <a:t>p.addColumn</a:t>
            </a:r>
            <a:r>
              <a:rPr lang="en-US" altLang="zh-CN" sz="1100" dirty="0">
                <a:latin typeface="Lucida Console" panose="020B0609040504020204" pitchFamily="49" charset="0"/>
              </a:rPr>
              <a:t>(</a:t>
            </a:r>
            <a:r>
              <a:rPr lang="en-US" altLang="zh-CN" sz="1100" dirty="0" err="1">
                <a:latin typeface="Lucida Console" panose="020B0609040504020204" pitchFamily="49" charset="0"/>
              </a:rPr>
              <a:t>Bytes.</a:t>
            </a:r>
            <a:r>
              <a:rPr lang="en-US" altLang="zh-CN" sz="1100" i="1" dirty="0" err="1">
                <a:latin typeface="Lucida Console" panose="020B0609040504020204" pitchFamily="49" charset="0"/>
              </a:rPr>
              <a:t>toBytes</a:t>
            </a:r>
            <a:r>
              <a:rPr lang="en-US" altLang="zh-CN" sz="1100" dirty="0">
                <a:latin typeface="Lucida Console" panose="020B0609040504020204" pitchFamily="49" charset="0"/>
              </a:rPr>
              <a:t>(</a:t>
            </a:r>
            <a:r>
              <a:rPr lang="en-US" altLang="zh-CN" sz="1100" dirty="0" err="1">
                <a:latin typeface="Lucida Console" panose="020B0609040504020204" pitchFamily="49" charset="0"/>
              </a:rPr>
              <a:t>cf</a:t>
            </a:r>
            <a:r>
              <a:rPr lang="en-US" altLang="zh-CN" sz="1100" dirty="0">
                <a:latin typeface="Lucida Console" panose="020B0609040504020204" pitchFamily="49" charset="0"/>
              </a:rPr>
              <a:t>)</a:t>
            </a: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100" dirty="0" err="1">
                <a:latin typeface="Lucida Console" panose="020B0609040504020204" pitchFamily="49" charset="0"/>
              </a:rPr>
              <a:t>Bytes.</a:t>
            </a:r>
            <a:r>
              <a:rPr lang="en-US" altLang="zh-CN" sz="1100" i="1" dirty="0" err="1">
                <a:latin typeface="Lucida Console" panose="020B0609040504020204" pitchFamily="49" charset="0"/>
              </a:rPr>
              <a:t>toBytes</a:t>
            </a:r>
            <a:r>
              <a:rPr lang="en-US" altLang="zh-CN" sz="1100" dirty="0">
                <a:latin typeface="Lucida Console" panose="020B0609040504020204" pitchFamily="49" charset="0"/>
              </a:rPr>
              <a:t>(column)</a:t>
            </a: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100" dirty="0" err="1">
                <a:latin typeface="Lucida Console" panose="020B0609040504020204" pitchFamily="49" charset="0"/>
              </a:rPr>
              <a:t>Bytes.</a:t>
            </a:r>
            <a:r>
              <a:rPr lang="en-US" altLang="zh-CN" sz="1100" i="1" dirty="0" err="1">
                <a:latin typeface="Lucida Console" panose="020B0609040504020204" pitchFamily="49" charset="0"/>
              </a:rPr>
              <a:t>toBytes</a:t>
            </a:r>
            <a:r>
              <a:rPr lang="en-US" altLang="zh-CN" sz="1100" dirty="0">
                <a:latin typeface="Lucida Console" panose="020B0609040504020204" pitchFamily="49" charset="0"/>
              </a:rPr>
              <a:t>(value))</a:t>
            </a: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100" dirty="0" err="1">
                <a:latin typeface="Lucida Console" panose="020B0609040504020204" pitchFamily="49" charset="0"/>
              </a:rPr>
              <a:t>t.put</a:t>
            </a:r>
            <a:r>
              <a:rPr lang="en-US" altLang="zh-CN" sz="1100" dirty="0">
                <a:latin typeface="Lucida Console" panose="020B0609040504020204" pitchFamily="49" charset="0"/>
              </a:rPr>
              <a:t>(p)</a:t>
            </a: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100" dirty="0">
                <a:latin typeface="Lucida Console" panose="020B0609040504020204" pitchFamily="49" charset="0"/>
              </a:rPr>
              <a:t>}</a:t>
            </a:r>
            <a:br>
              <a:rPr lang="en-US" altLang="zh-CN" sz="1100" dirty="0">
                <a:latin typeface="Lucida Console" panose="020B0609040504020204" pitchFamily="49" charset="0"/>
              </a:rPr>
            </a:br>
            <a:r>
              <a:rPr lang="en-US" altLang="zh-CN" sz="1100" dirty="0">
                <a:latin typeface="Lucida Console" panose="020B0609040504020204" pitchFamily="49" charset="0"/>
              </a:rPr>
              <a:t>        } </a:t>
            </a: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zh-CN" sz="1100" dirty="0">
                <a:latin typeface="Lucida Console" panose="020B0609040504020204" pitchFamily="49" charset="0"/>
              </a:rPr>
              <a:t>(</a:t>
            </a:r>
            <a:r>
              <a:rPr lang="en-US" altLang="zh-CN" sz="1100" dirty="0" err="1">
                <a:latin typeface="Lucida Console" panose="020B0609040504020204" pitchFamily="49" charset="0"/>
              </a:rPr>
              <a:t>IOException</a:t>
            </a:r>
            <a:r>
              <a:rPr lang="en-US" altLang="zh-CN" sz="1100" dirty="0">
                <a:latin typeface="Lucida Console" panose="020B0609040504020204" pitchFamily="49" charset="0"/>
              </a:rPr>
              <a:t> e) {</a:t>
            </a:r>
            <a:br>
              <a:rPr lang="en-US" altLang="zh-CN" sz="1100" dirty="0">
                <a:latin typeface="Lucida Console" panose="020B0609040504020204" pitchFamily="49" charset="0"/>
              </a:rPr>
            </a:br>
            <a:r>
              <a:rPr lang="en-US" altLang="zh-CN" sz="1100" dirty="0">
                <a:latin typeface="Lucida Console" panose="020B0609040504020204" pitchFamily="49" charset="0"/>
              </a:rPr>
              <a:t>            </a:t>
            </a:r>
            <a:r>
              <a:rPr lang="en-US" altLang="zh-CN" sz="1100" dirty="0" err="1">
                <a:latin typeface="Lucida Console" panose="020B0609040504020204" pitchFamily="49" charset="0"/>
              </a:rPr>
              <a:t>e.printStackTrace</a:t>
            </a:r>
            <a:r>
              <a:rPr lang="en-US" altLang="zh-CN" sz="1100" dirty="0">
                <a:latin typeface="Lucida Console" panose="020B0609040504020204" pitchFamily="49" charset="0"/>
              </a:rPr>
              <a:t>()</a:t>
            </a: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1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100" dirty="0">
                <a:latin typeface="Lucida Console" panose="020B0609040504020204" pitchFamily="49" charset="0"/>
              </a:rPr>
              <a:t>}</a:t>
            </a:r>
            <a:br>
              <a:rPr lang="en-US" altLang="zh-CN" sz="1100" dirty="0">
                <a:latin typeface="Lucida Console" panose="020B0609040504020204" pitchFamily="49" charset="0"/>
              </a:rPr>
            </a:br>
            <a:r>
              <a:rPr lang="en-US" altLang="zh-CN" sz="1100" dirty="0">
                <a:latin typeface="Lucida Console" panose="020B0609040504020204" pitchFamily="49" charset="0"/>
              </a:rPr>
              <a:t>    }</a:t>
            </a:r>
            <a:endParaRPr lang="zh-CN" altLang="en-US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34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Clients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79823-5609-F249-B51E-D1C2CA0CD83F}"/>
              </a:ext>
            </a:extLst>
          </p:cNvPr>
          <p:cNvSpPr/>
          <p:nvPr/>
        </p:nvSpPr>
        <p:spPr>
          <a:xfrm>
            <a:off x="323528" y="735546"/>
            <a:ext cx="84249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Lucida Console" panose="020B0609040504020204" pitchFamily="49" charset="0"/>
              </a:rPr>
              <a:t>    </a:t>
            </a: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//5.</a:t>
            </a: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删除表中一行数据</a:t>
            </a:r>
            <a:b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zh-CN" sz="1350" dirty="0" err="1">
                <a:solidFill>
                  <a:srgbClr val="FFC66D"/>
                </a:solidFill>
                <a:latin typeface="Lucida Console" panose="020B0609040504020204" pitchFamily="49" charset="0"/>
              </a:rPr>
              <a:t>deleteRow</a:t>
            </a:r>
            <a:r>
              <a:rPr lang="en-US" altLang="zh-CN" sz="1350" dirty="0">
                <a:latin typeface="Lucida Console" panose="020B0609040504020204" pitchFamily="49" charset="0"/>
              </a:rPr>
              <a:t>(String </a:t>
            </a:r>
            <a:r>
              <a:rPr lang="en-US" altLang="zh-CN" sz="135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35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350" dirty="0" err="1">
                <a:latin typeface="Lucida Console" panose="020B0609040504020204" pitchFamily="49" charset="0"/>
              </a:rPr>
              <a:t>String</a:t>
            </a:r>
            <a:r>
              <a:rPr lang="en-US" altLang="zh-CN" sz="1350" dirty="0">
                <a:latin typeface="Lucida Console" panose="020B0609040504020204" pitchFamily="49" charset="0"/>
              </a:rPr>
              <a:t> </a:t>
            </a:r>
            <a:r>
              <a:rPr lang="en-US" altLang="zh-CN" sz="1350" dirty="0" err="1">
                <a:latin typeface="Lucida Console" panose="020B0609040504020204" pitchFamily="49" charset="0"/>
              </a:rPr>
              <a:t>rowkey</a:t>
            </a:r>
            <a:r>
              <a:rPr lang="en-US" altLang="zh-CN" sz="135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350" dirty="0" err="1">
                <a:latin typeface="Lucida Console" panose="020B0609040504020204" pitchFamily="49" charset="0"/>
              </a:rPr>
              <a:t>String</a:t>
            </a:r>
            <a:r>
              <a:rPr lang="en-US" altLang="zh-CN" sz="1350" dirty="0">
                <a:latin typeface="Lucida Console" panose="020B0609040504020204" pitchFamily="49" charset="0"/>
              </a:rPr>
              <a:t> </a:t>
            </a:r>
            <a:r>
              <a:rPr lang="en-US" altLang="zh-CN" sz="1350" dirty="0" err="1">
                <a:latin typeface="Lucida Console" panose="020B0609040504020204" pitchFamily="49" charset="0"/>
              </a:rPr>
              <a:t>cf</a:t>
            </a:r>
            <a:r>
              <a:rPr lang="en-US" altLang="zh-CN" sz="1350" dirty="0">
                <a:latin typeface="Lucida Console" panose="020B0609040504020204" pitchFamily="49" charset="0"/>
              </a:rPr>
              <a:t> ){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    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try </a:t>
            </a:r>
            <a:r>
              <a:rPr lang="en-US" altLang="zh-CN" sz="1350" dirty="0">
                <a:latin typeface="Lucida Console" panose="020B0609040504020204" pitchFamily="49" charset="0"/>
              </a:rPr>
              <a:t>{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        </a:t>
            </a: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对表操作需要使用</a:t>
            </a:r>
            <a:r>
              <a:rPr lang="en-US" altLang="zh-CN" sz="135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HbaseAdmin</a:t>
            </a:r>
            <a:b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350" dirty="0">
                <a:latin typeface="Lucida Console" panose="020B0609040504020204" pitchFamily="49" charset="0"/>
              </a:rPr>
              <a:t>Connection connection = </a:t>
            </a:r>
            <a:r>
              <a:rPr lang="en-US" altLang="zh-CN" sz="1350" dirty="0" err="1">
                <a:latin typeface="Lucida Console" panose="020B0609040504020204" pitchFamily="49" charset="0"/>
              </a:rPr>
              <a:t>ConnectionFactory.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createConnection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i="1" dirty="0">
                <a:solidFill>
                  <a:srgbClr val="9876AA"/>
                </a:solidFill>
                <a:latin typeface="Lucida Console" panose="020B0609040504020204" pitchFamily="49" charset="0"/>
              </a:rPr>
              <a:t>conf</a:t>
            </a:r>
            <a:r>
              <a:rPr lang="en-US" altLang="zh-CN" sz="1350" dirty="0">
                <a:latin typeface="Lucida Console" panose="020B0609040504020204" pitchFamily="49" charset="0"/>
              </a:rPr>
              <a:t>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350" dirty="0">
                <a:latin typeface="Lucida Console" panose="020B0609040504020204" pitchFamily="49" charset="0"/>
              </a:rPr>
              <a:t>Table t = </a:t>
            </a:r>
            <a:r>
              <a:rPr lang="en-US" altLang="zh-CN" sz="1350" dirty="0" err="1">
                <a:latin typeface="Lucida Console" panose="020B0609040504020204" pitchFamily="49" charset="0"/>
              </a:rPr>
              <a:t>connection.getTable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 err="1">
                <a:latin typeface="Lucida Console" panose="020B0609040504020204" pitchFamily="49" charset="0"/>
              </a:rPr>
              <a:t>TableName.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valueOf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350" dirty="0">
                <a:latin typeface="Lucida Console" panose="020B0609040504020204" pitchFamily="49" charset="0"/>
              </a:rPr>
              <a:t>))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//1.</a:t>
            </a: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表如果存在，请输入其他表名</a:t>
            </a:r>
            <a:b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if </a:t>
            </a:r>
            <a:r>
              <a:rPr lang="en-US" altLang="zh-CN" sz="1350" dirty="0">
                <a:latin typeface="Lucida Console" panose="020B0609040504020204" pitchFamily="49" charset="0"/>
              </a:rPr>
              <a:t>(!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isExist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350" dirty="0">
                <a:latin typeface="Lucida Console" panose="020B0609040504020204" pitchFamily="49" charset="0"/>
              </a:rPr>
              <a:t>)) {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            </a:t>
            </a:r>
            <a:r>
              <a:rPr lang="en-US" altLang="zh-CN" sz="135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35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350" dirty="0" err="1">
                <a:latin typeface="Lucida Console" panose="020B0609040504020204" pitchFamily="49" charset="0"/>
              </a:rPr>
              <a:t>.println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zh-CN" altLang="en-US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表不存在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350" dirty="0">
                <a:latin typeface="Lucida Console" panose="020B0609040504020204" pitchFamily="49" charset="0"/>
              </a:rPr>
              <a:t>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350" dirty="0">
                <a:latin typeface="Lucida Console" panose="020B0609040504020204" pitchFamily="49" charset="0"/>
              </a:rPr>
              <a:t>} 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else </a:t>
            </a:r>
            <a:r>
              <a:rPr lang="en-US" altLang="zh-CN" sz="1350" dirty="0">
                <a:latin typeface="Lucida Console" panose="020B0609040504020204" pitchFamily="49" charset="0"/>
              </a:rPr>
              <a:t>{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            </a:t>
            </a: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//1.</a:t>
            </a: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根据</a:t>
            </a:r>
            <a:r>
              <a:rPr lang="en-US" altLang="zh-CN" sz="135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rowkey</a:t>
            </a: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删除数据</a:t>
            </a:r>
            <a:b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350" dirty="0">
                <a:latin typeface="Lucida Console" panose="020B0609040504020204" pitchFamily="49" charset="0"/>
              </a:rPr>
              <a:t>Delete delete = 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zh-CN" sz="1350" dirty="0">
                <a:latin typeface="Lucida Console" panose="020B0609040504020204" pitchFamily="49" charset="0"/>
              </a:rPr>
              <a:t>Delete(</a:t>
            </a:r>
            <a:r>
              <a:rPr lang="en-US" altLang="zh-CN" sz="1350" dirty="0" err="1">
                <a:latin typeface="Lucida Console" panose="020B0609040504020204" pitchFamily="49" charset="0"/>
              </a:rPr>
              <a:t>Bytes.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toBytes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 err="1">
                <a:latin typeface="Lucida Console" panose="020B0609040504020204" pitchFamily="49" charset="0"/>
              </a:rPr>
              <a:t>rowkey</a:t>
            </a:r>
            <a:r>
              <a:rPr lang="en-US" altLang="zh-CN" sz="1350" dirty="0">
                <a:latin typeface="Lucida Console" panose="020B0609040504020204" pitchFamily="49" charset="0"/>
              </a:rPr>
              <a:t>))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//2.</a:t>
            </a: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删除</a:t>
            </a:r>
            <a:b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350" dirty="0" err="1">
                <a:latin typeface="Lucida Console" panose="020B0609040504020204" pitchFamily="49" charset="0"/>
              </a:rPr>
              <a:t>t.delete</a:t>
            </a:r>
            <a:r>
              <a:rPr lang="en-US" altLang="zh-CN" sz="1350" dirty="0">
                <a:latin typeface="Lucida Console" panose="020B0609040504020204" pitchFamily="49" charset="0"/>
              </a:rPr>
              <a:t>(delete)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35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35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350" dirty="0" err="1">
                <a:latin typeface="Lucida Console" panose="020B0609040504020204" pitchFamily="49" charset="0"/>
              </a:rPr>
              <a:t>.println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zh-CN" altLang="en-US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删除成功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350" dirty="0">
                <a:latin typeface="Lucida Console" panose="020B0609040504020204" pitchFamily="49" charset="0"/>
              </a:rPr>
              <a:t>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350" dirty="0">
                <a:latin typeface="Lucida Console" panose="020B0609040504020204" pitchFamily="49" charset="0"/>
              </a:rPr>
              <a:t>}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    } 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 err="1">
                <a:latin typeface="Lucida Console" panose="020B0609040504020204" pitchFamily="49" charset="0"/>
              </a:rPr>
              <a:t>IOException</a:t>
            </a:r>
            <a:r>
              <a:rPr lang="en-US" altLang="zh-CN" sz="1350" dirty="0">
                <a:latin typeface="Lucida Console" panose="020B0609040504020204" pitchFamily="49" charset="0"/>
              </a:rPr>
              <a:t> e) {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        </a:t>
            </a:r>
            <a:r>
              <a:rPr lang="en-US" altLang="zh-CN" sz="1350" dirty="0" err="1">
                <a:latin typeface="Lucida Console" panose="020B0609040504020204" pitchFamily="49" charset="0"/>
              </a:rPr>
              <a:t>e.printStackTrace</a:t>
            </a:r>
            <a:r>
              <a:rPr lang="en-US" altLang="zh-CN" sz="1350" dirty="0">
                <a:latin typeface="Lucida Console" panose="020B0609040504020204" pitchFamily="49" charset="0"/>
              </a:rPr>
              <a:t>()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dirty="0">
                <a:latin typeface="Lucida Console" panose="020B0609040504020204" pitchFamily="49" charset="0"/>
              </a:rPr>
              <a:t>}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}</a:t>
            </a:r>
            <a:endParaRPr lang="zh-CN" altLang="en-US" sz="135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Clients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79823-5609-F249-B51E-D1C2CA0CD83F}"/>
              </a:ext>
            </a:extLst>
          </p:cNvPr>
          <p:cNvSpPr/>
          <p:nvPr/>
        </p:nvSpPr>
        <p:spPr>
          <a:xfrm>
            <a:off x="467544" y="681541"/>
            <a:ext cx="80648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Lucida Console" panose="020B0609040504020204" pitchFamily="49" charset="0"/>
              </a:rPr>
              <a:t>    </a:t>
            </a:r>
            <a:r>
              <a:rPr lang="en-US" altLang="zh-CN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//6.</a:t>
            </a: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删除多行数据</a:t>
            </a:r>
            <a:b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zh-CN" sz="1200" dirty="0" err="1">
                <a:solidFill>
                  <a:srgbClr val="FFC66D"/>
                </a:solidFill>
                <a:latin typeface="Lucida Console" panose="020B0609040504020204" pitchFamily="49" charset="0"/>
              </a:rPr>
              <a:t>deleteAll</a:t>
            </a:r>
            <a:r>
              <a:rPr lang="en-US" altLang="zh-CN" sz="1200" dirty="0">
                <a:latin typeface="Lucida Console" panose="020B0609040504020204" pitchFamily="49" charset="0"/>
              </a:rPr>
              <a:t>(String </a:t>
            </a:r>
            <a:r>
              <a:rPr lang="en-US" altLang="zh-CN" sz="120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2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200" dirty="0" err="1">
                <a:latin typeface="Lucida Console" panose="020B0609040504020204" pitchFamily="49" charset="0"/>
              </a:rPr>
              <a:t>String</a:t>
            </a:r>
            <a:r>
              <a:rPr lang="en-US" altLang="zh-CN" sz="1200" dirty="0">
                <a:latin typeface="Lucida Console" panose="020B0609040504020204" pitchFamily="49" charset="0"/>
              </a:rPr>
              <a:t>... </a:t>
            </a:r>
            <a:r>
              <a:rPr lang="en-US" altLang="zh-CN" sz="1200" dirty="0" err="1">
                <a:latin typeface="Lucida Console" panose="020B0609040504020204" pitchFamily="49" charset="0"/>
              </a:rPr>
              <a:t>rowkeys</a:t>
            </a:r>
            <a:r>
              <a:rPr lang="en-US" altLang="zh-CN" sz="1200" dirty="0">
                <a:latin typeface="Lucida Console" panose="020B0609040504020204" pitchFamily="49" charset="0"/>
              </a:rPr>
              <a:t>){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r>
              <a:rPr lang="en-US" altLang="zh-CN" sz="1200" dirty="0">
                <a:latin typeface="Lucida Console" panose="020B0609040504020204" pitchFamily="49" charset="0"/>
              </a:rPr>
              <a:t>        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try </a:t>
            </a:r>
            <a:r>
              <a:rPr lang="en-US" altLang="zh-CN" sz="1200" dirty="0">
                <a:latin typeface="Lucida Console" panose="020B0609040504020204" pitchFamily="49" charset="0"/>
              </a:rPr>
              <a:t>{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r>
              <a:rPr lang="en-US" altLang="zh-CN" sz="1200" dirty="0">
                <a:latin typeface="Lucida Console" panose="020B0609040504020204" pitchFamily="49" charset="0"/>
              </a:rPr>
              <a:t>            </a:t>
            </a:r>
            <a:r>
              <a:rPr lang="en-US" altLang="zh-CN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对表操作需要使用</a:t>
            </a:r>
            <a:r>
              <a:rPr lang="en-US" altLang="zh-CN" sz="12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HbaseAdmin</a:t>
            </a:r>
            <a:br>
              <a:rPr lang="en-US" altLang="zh-CN" sz="12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200" dirty="0">
                <a:latin typeface="Lucida Console" panose="020B0609040504020204" pitchFamily="49" charset="0"/>
              </a:rPr>
              <a:t>Connection connection = </a:t>
            </a:r>
            <a:r>
              <a:rPr lang="en-US" altLang="zh-CN" sz="1200" dirty="0" err="1">
                <a:latin typeface="Lucida Console" panose="020B0609040504020204" pitchFamily="49" charset="0"/>
              </a:rPr>
              <a:t>ConnectionFactory.</a:t>
            </a:r>
            <a:r>
              <a:rPr lang="en-US" altLang="zh-CN" sz="1200" i="1" dirty="0" err="1">
                <a:latin typeface="Lucida Console" panose="020B0609040504020204" pitchFamily="49" charset="0"/>
              </a:rPr>
              <a:t>createConnection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i="1" dirty="0">
                <a:solidFill>
                  <a:srgbClr val="9876AA"/>
                </a:solidFill>
                <a:latin typeface="Lucida Console" panose="020B0609040504020204" pitchFamily="49" charset="0"/>
              </a:rPr>
              <a:t>conf</a:t>
            </a:r>
            <a:r>
              <a:rPr lang="en-US" altLang="zh-CN" sz="1200" dirty="0">
                <a:latin typeface="Lucida Console" panose="020B0609040504020204" pitchFamily="49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200" dirty="0">
                <a:latin typeface="Lucida Console" panose="020B0609040504020204" pitchFamily="49" charset="0"/>
              </a:rPr>
              <a:t>Table t = </a:t>
            </a:r>
            <a:r>
              <a:rPr lang="en-US" altLang="zh-CN" sz="1200" dirty="0" err="1">
                <a:latin typeface="Lucida Console" panose="020B0609040504020204" pitchFamily="49" charset="0"/>
              </a:rPr>
              <a:t>connection.getTable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dirty="0" err="1">
                <a:latin typeface="Lucida Console" panose="020B0609040504020204" pitchFamily="49" charset="0"/>
              </a:rPr>
              <a:t>TableName.</a:t>
            </a:r>
            <a:r>
              <a:rPr lang="en-US" altLang="zh-CN" sz="1200" i="1" dirty="0" err="1">
                <a:latin typeface="Lucida Console" panose="020B0609040504020204" pitchFamily="49" charset="0"/>
              </a:rPr>
              <a:t>valueOf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200" dirty="0">
                <a:latin typeface="Lucida Console" panose="020B0609040504020204" pitchFamily="49" charset="0"/>
              </a:rPr>
              <a:t>))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//1.</a:t>
            </a: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表如果存在，请输入其他表名</a:t>
            </a:r>
            <a:b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if </a:t>
            </a:r>
            <a:r>
              <a:rPr lang="en-US" altLang="zh-CN" sz="1200" dirty="0">
                <a:latin typeface="Lucida Console" panose="020B0609040504020204" pitchFamily="49" charset="0"/>
              </a:rPr>
              <a:t>(!</a:t>
            </a:r>
            <a:r>
              <a:rPr lang="en-US" altLang="zh-CN" sz="1200" i="1" dirty="0" err="1">
                <a:latin typeface="Lucida Console" panose="020B0609040504020204" pitchFamily="49" charset="0"/>
              </a:rPr>
              <a:t>isExist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200" dirty="0">
                <a:latin typeface="Lucida Console" panose="020B0609040504020204" pitchFamily="49" charset="0"/>
              </a:rPr>
              <a:t>)) {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r>
              <a:rPr lang="en-US" altLang="zh-CN" sz="1200" dirty="0">
                <a:latin typeface="Lucida Console" panose="020B0609040504020204" pitchFamily="49" charset="0"/>
              </a:rPr>
              <a:t>        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2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200" dirty="0" err="1">
                <a:latin typeface="Lucida Console" panose="020B0609040504020204" pitchFamily="49" charset="0"/>
              </a:rPr>
              <a:t>.println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zh-CN" altLang="en-US" sz="1200" dirty="0">
                <a:solidFill>
                  <a:srgbClr val="6A8759"/>
                </a:solidFill>
                <a:latin typeface="Lucida Console" panose="020B0609040504020204" pitchFamily="49" charset="0"/>
              </a:rPr>
              <a:t>表不存在</a:t>
            </a:r>
            <a:r>
              <a:rPr lang="en-US" altLang="zh-CN" sz="120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200" dirty="0">
                <a:latin typeface="Lucida Console" panose="020B0609040504020204" pitchFamily="49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200" dirty="0">
                <a:latin typeface="Lucida Console" panose="020B0609040504020204" pitchFamily="49" charset="0"/>
              </a:rPr>
              <a:t>} 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else </a:t>
            </a:r>
            <a:r>
              <a:rPr lang="en-US" altLang="zh-CN" sz="1200" dirty="0">
                <a:latin typeface="Lucida Console" panose="020B0609040504020204" pitchFamily="49" charset="0"/>
              </a:rPr>
              <a:t>{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r>
              <a:rPr lang="en-US" altLang="zh-CN" sz="1200" dirty="0">
                <a:latin typeface="Lucida Console" panose="020B0609040504020204" pitchFamily="49" charset="0"/>
              </a:rPr>
              <a:t>                </a:t>
            </a:r>
            <a:r>
              <a:rPr lang="en-US" altLang="zh-CN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//1.</a:t>
            </a: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把</a:t>
            </a:r>
            <a:r>
              <a:rPr lang="en-US" altLang="zh-CN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delete</a:t>
            </a: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封装到集合</a:t>
            </a:r>
            <a:b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200" dirty="0">
                <a:latin typeface="Lucida Console" panose="020B0609040504020204" pitchFamily="49" charset="0"/>
              </a:rPr>
              <a:t>List&lt;Delete&gt; list = 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zh-CN" sz="1200" dirty="0" err="1">
                <a:latin typeface="Lucida Console" panose="020B0609040504020204" pitchFamily="49" charset="0"/>
              </a:rPr>
              <a:t>ArrayList</a:t>
            </a:r>
            <a:r>
              <a:rPr lang="en-US" altLang="zh-CN" sz="1200" dirty="0">
                <a:latin typeface="Lucida Console" panose="020B0609040504020204" pitchFamily="49" charset="0"/>
              </a:rPr>
              <a:t>&lt;Delete&gt;()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//2.</a:t>
            </a: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遍历</a:t>
            </a:r>
            <a:b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2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zh-CN" sz="1200" dirty="0">
                <a:latin typeface="Lucida Console" panose="020B0609040504020204" pitchFamily="49" charset="0"/>
              </a:rPr>
              <a:t>(String </a:t>
            </a:r>
            <a:r>
              <a:rPr lang="en-US" altLang="zh-CN" sz="1200" dirty="0" err="1">
                <a:latin typeface="Lucida Console" panose="020B0609040504020204" pitchFamily="49" charset="0"/>
              </a:rPr>
              <a:t>row:rowkeys</a:t>
            </a:r>
            <a:r>
              <a:rPr lang="en-US" altLang="zh-CN" sz="1200" dirty="0">
                <a:latin typeface="Lucida Console" panose="020B0609040504020204" pitchFamily="49" charset="0"/>
              </a:rPr>
              <a:t>){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r>
              <a:rPr lang="en-US" altLang="zh-CN" sz="1200" dirty="0">
                <a:latin typeface="Lucida Console" panose="020B0609040504020204" pitchFamily="49" charset="0"/>
              </a:rPr>
              <a:t>                    Delete d = 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zh-CN" sz="1200" dirty="0">
                <a:latin typeface="Lucida Console" panose="020B0609040504020204" pitchFamily="49" charset="0"/>
              </a:rPr>
              <a:t>Delete(</a:t>
            </a:r>
            <a:r>
              <a:rPr lang="en-US" altLang="zh-CN" sz="1200" dirty="0" err="1">
                <a:latin typeface="Lucida Console" panose="020B0609040504020204" pitchFamily="49" charset="0"/>
              </a:rPr>
              <a:t>Bytes.</a:t>
            </a:r>
            <a:r>
              <a:rPr lang="en-US" altLang="zh-CN" sz="1200" i="1" dirty="0" err="1">
                <a:latin typeface="Lucida Console" panose="020B0609040504020204" pitchFamily="49" charset="0"/>
              </a:rPr>
              <a:t>toBytes</a:t>
            </a:r>
            <a:r>
              <a:rPr lang="en-US" altLang="zh-CN" sz="1200" dirty="0">
                <a:latin typeface="Lucida Console" panose="020B0609040504020204" pitchFamily="49" charset="0"/>
              </a:rPr>
              <a:t>(row))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list.add</a:t>
            </a:r>
            <a:r>
              <a:rPr lang="en-US" altLang="zh-CN" sz="1200" dirty="0">
                <a:latin typeface="Lucida Console" panose="020B0609040504020204" pitchFamily="49" charset="0"/>
              </a:rPr>
              <a:t>(d)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200" dirty="0">
                <a:latin typeface="Lucida Console" panose="020B0609040504020204" pitchFamily="49" charset="0"/>
              </a:rPr>
              <a:t>}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r>
              <a:rPr lang="en-US" altLang="zh-CN" sz="1200" dirty="0">
                <a:latin typeface="Lucida Console" panose="020B0609040504020204" pitchFamily="49" charset="0"/>
              </a:rPr>
              <a:t>        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t.delete</a:t>
            </a:r>
            <a:r>
              <a:rPr lang="en-US" altLang="zh-CN" sz="1200" dirty="0">
                <a:latin typeface="Lucida Console" panose="020B0609040504020204" pitchFamily="49" charset="0"/>
              </a:rPr>
              <a:t>(list)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2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200" dirty="0" err="1">
                <a:latin typeface="Lucida Console" panose="020B0609040504020204" pitchFamily="49" charset="0"/>
              </a:rPr>
              <a:t>.println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zh-CN" altLang="en-US" sz="1200" dirty="0">
                <a:solidFill>
                  <a:srgbClr val="6A8759"/>
                </a:solidFill>
                <a:latin typeface="Lucida Console" panose="020B0609040504020204" pitchFamily="49" charset="0"/>
              </a:rPr>
              <a:t>删除成功</a:t>
            </a:r>
            <a:r>
              <a:rPr lang="en-US" altLang="zh-CN" sz="120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200" dirty="0">
                <a:latin typeface="Lucida Console" panose="020B0609040504020204" pitchFamily="49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200" dirty="0">
                <a:latin typeface="Lucida Console" panose="020B0609040504020204" pitchFamily="49" charset="0"/>
              </a:rPr>
              <a:t>}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r>
              <a:rPr lang="en-US" altLang="zh-CN" sz="1200" dirty="0">
                <a:latin typeface="Lucida Console" panose="020B0609040504020204" pitchFamily="49" charset="0"/>
              </a:rPr>
              <a:t>        } 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dirty="0" err="1">
                <a:latin typeface="Lucida Console" panose="020B0609040504020204" pitchFamily="49" charset="0"/>
              </a:rPr>
              <a:t>IOException</a:t>
            </a:r>
            <a:r>
              <a:rPr lang="en-US" altLang="zh-CN" sz="1200" dirty="0">
                <a:latin typeface="Lucida Console" panose="020B0609040504020204" pitchFamily="49" charset="0"/>
              </a:rPr>
              <a:t> e) {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r>
              <a:rPr lang="en-US" altLang="zh-CN" sz="1200" dirty="0">
                <a:latin typeface="Lucida Console" panose="020B0609040504020204" pitchFamily="49" charset="0"/>
              </a:rPr>
              <a:t>    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e.printStackTrace</a:t>
            </a:r>
            <a:r>
              <a:rPr lang="en-US" altLang="zh-CN" sz="1200" dirty="0">
                <a:latin typeface="Lucida Console" panose="020B0609040504020204" pitchFamily="49" charset="0"/>
              </a:rPr>
              <a:t>()</a:t>
            </a: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200" dirty="0">
                <a:latin typeface="Lucida Console" panose="020B0609040504020204" pitchFamily="49" charset="0"/>
              </a:rPr>
              <a:t>}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r>
              <a:rPr lang="en-US" altLang="zh-CN" sz="1200" dirty="0">
                <a:latin typeface="Lucida Console" panose="020B0609040504020204" pitchFamily="49" charset="0"/>
              </a:rPr>
              <a:t>    }</a:t>
            </a:r>
            <a:br>
              <a:rPr lang="en-US" altLang="zh-CN" sz="1200" dirty="0">
                <a:latin typeface="Lucida Console" panose="020B0609040504020204" pitchFamily="49" charset="0"/>
              </a:rPr>
            </a:br>
            <a:br>
              <a:rPr lang="en-US" altLang="zh-CN" sz="1200" dirty="0">
                <a:latin typeface="Lucida Console" panose="020B0609040504020204" pitchFamily="49" charset="0"/>
              </a:rPr>
            </a:br>
            <a:r>
              <a:rPr lang="en-US" altLang="zh-CN" sz="1200" dirty="0">
                <a:latin typeface="Lucida Console" panose="020B0609040504020204" pitchFamily="49" charset="0"/>
              </a:rPr>
              <a:t>    </a:t>
            </a:r>
            <a:endParaRPr lang="zh-CN" alt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 </a:t>
            </a:r>
            <a:r>
              <a:rPr lang="en-US" altLang="zh-CN" dirty="0"/>
              <a:t>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is a </a:t>
            </a:r>
            <a:r>
              <a:rPr lang="en-US" altLang="zh-CN" dirty="0">
                <a:solidFill>
                  <a:srgbClr val="FF0000"/>
                </a:solidFill>
              </a:rPr>
              <a:t>distributed column-oriented </a:t>
            </a:r>
            <a:r>
              <a:rPr lang="en-US" altLang="zh-CN" dirty="0"/>
              <a:t>database built on top of HDFS. </a:t>
            </a:r>
          </a:p>
          <a:p>
            <a:pPr lvl="1"/>
            <a:r>
              <a:rPr lang="en-US" altLang="zh-CN" dirty="0" err="1"/>
              <a:t>HBase</a:t>
            </a:r>
            <a:r>
              <a:rPr lang="en-US" altLang="zh-CN" dirty="0"/>
              <a:t> is the Hadoop application to use when you require real-time read/write random-access to very large datasets.</a:t>
            </a:r>
          </a:p>
          <a:p>
            <a:pPr lvl="1"/>
            <a:r>
              <a:rPr lang="en-US" altLang="zh-CN" dirty="0" err="1"/>
              <a:t>HBase</a:t>
            </a:r>
            <a:r>
              <a:rPr lang="en-US" altLang="zh-CN" dirty="0"/>
              <a:t> comes at the scaling problem from the opposite direction. </a:t>
            </a:r>
          </a:p>
          <a:p>
            <a:pPr lvl="2"/>
            <a:r>
              <a:rPr lang="en-US" altLang="zh-CN" dirty="0"/>
              <a:t>It is built from the ground-up to </a:t>
            </a:r>
            <a:r>
              <a:rPr lang="en-US" altLang="zh-CN" dirty="0">
                <a:solidFill>
                  <a:srgbClr val="FF0000"/>
                </a:solidFill>
              </a:rPr>
              <a:t>scale linearly just by adding nodes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 err="1"/>
              <a:t>HBase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FF0000"/>
                </a:solidFill>
              </a:rPr>
              <a:t>not relational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does not support SQL</a:t>
            </a:r>
            <a:r>
              <a:rPr lang="en-US" altLang="zh-CN" dirty="0"/>
              <a:t>, but given the proper problem space, </a:t>
            </a:r>
          </a:p>
          <a:p>
            <a:pPr lvl="2"/>
            <a:r>
              <a:rPr lang="en-US" altLang="zh-CN" dirty="0"/>
              <a:t>it is able to do what an </a:t>
            </a:r>
            <a:r>
              <a:rPr lang="en-US" altLang="zh-CN" dirty="0">
                <a:solidFill>
                  <a:srgbClr val="FF0000"/>
                </a:solidFill>
              </a:rPr>
              <a:t>RDBMS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: host very large, sparsely populated tables on clusters made from commodity hardware.</a:t>
            </a:r>
          </a:p>
          <a:p>
            <a:pPr lvl="1"/>
            <a:r>
              <a:rPr lang="en-US" altLang="zh-CN" dirty="0"/>
              <a:t>The canonical </a:t>
            </a:r>
            <a:r>
              <a:rPr lang="en-US" altLang="zh-CN" dirty="0" err="1"/>
              <a:t>HBase</a:t>
            </a:r>
            <a:r>
              <a:rPr lang="en-US" altLang="zh-CN" dirty="0"/>
              <a:t> use case is the </a:t>
            </a:r>
            <a:r>
              <a:rPr lang="en-US" altLang="zh-CN" dirty="0" err="1">
                <a:solidFill>
                  <a:srgbClr val="FF0000"/>
                </a:solidFill>
              </a:rPr>
              <a:t>webtable</a:t>
            </a:r>
            <a:r>
              <a:rPr lang="en-US" altLang="zh-CN" dirty="0"/>
              <a:t>, a table of crawled web pages and their attributes (such as language and MIME type) keyed by the web page URL. </a:t>
            </a:r>
          </a:p>
          <a:p>
            <a:pPr lvl="2"/>
            <a:r>
              <a:rPr lang="en-US" altLang="zh-CN" dirty="0"/>
              <a:t>The </a:t>
            </a:r>
            <a:r>
              <a:rPr lang="en-US" altLang="zh-CN" dirty="0" err="1"/>
              <a:t>webtable</a:t>
            </a:r>
            <a:r>
              <a:rPr lang="en-US" altLang="zh-CN" dirty="0"/>
              <a:t> is  large,  with row counts that run into the billions. </a:t>
            </a:r>
          </a:p>
          <a:p>
            <a:pPr lvl="2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11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Clients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79823-5609-F249-B51E-D1C2CA0CD83F}"/>
              </a:ext>
            </a:extLst>
          </p:cNvPr>
          <p:cNvSpPr/>
          <p:nvPr/>
        </p:nvSpPr>
        <p:spPr>
          <a:xfrm>
            <a:off x="467544" y="735546"/>
            <a:ext cx="842493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Lucida Console" panose="020B0609040504020204" pitchFamily="49" charset="0"/>
              </a:rPr>
              <a:t>    </a:t>
            </a: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//7.</a:t>
            </a: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扫描表数据 </a:t>
            </a: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scan</a:t>
            </a: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全表扫描</a:t>
            </a:r>
            <a:b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zh-CN" sz="1050" dirty="0" err="1">
                <a:solidFill>
                  <a:srgbClr val="FFC66D"/>
                </a:solidFill>
                <a:latin typeface="Lucida Console" panose="020B0609040504020204" pitchFamily="49" charset="0"/>
              </a:rPr>
              <a:t>scanAll</a:t>
            </a:r>
            <a:r>
              <a:rPr lang="en-US" altLang="zh-CN" sz="1050" dirty="0">
                <a:latin typeface="Lucida Console" panose="020B0609040504020204" pitchFamily="49" charset="0"/>
              </a:rPr>
              <a:t>(String </a:t>
            </a:r>
            <a:r>
              <a:rPr lang="en-US" altLang="zh-CN" sz="105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050" dirty="0">
                <a:latin typeface="Lucida Console" panose="020B0609040504020204" pitchFamily="49" charset="0"/>
              </a:rPr>
              <a:t>){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    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try </a:t>
            </a:r>
            <a:r>
              <a:rPr lang="en-US" altLang="zh-CN" sz="1050" dirty="0">
                <a:latin typeface="Lucida Console" panose="020B0609040504020204" pitchFamily="49" charset="0"/>
              </a:rPr>
              <a:t>{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对表操作需要使用</a:t>
            </a:r>
            <a:r>
              <a:rPr lang="en-US" altLang="zh-CN" sz="105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HbaseAdmin</a:t>
            </a:r>
            <a:b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>
                <a:latin typeface="Lucida Console" panose="020B0609040504020204" pitchFamily="49" charset="0"/>
              </a:rPr>
              <a:t>Connection connection = </a:t>
            </a:r>
            <a:r>
              <a:rPr lang="en-US" altLang="zh-CN" sz="1050" dirty="0" err="1">
                <a:latin typeface="Lucida Console" panose="020B0609040504020204" pitchFamily="49" charset="0"/>
              </a:rPr>
              <a:t>ConnectionFactory.</a:t>
            </a:r>
            <a:r>
              <a:rPr lang="en-US" altLang="zh-CN" sz="1050" i="1" dirty="0" err="1">
                <a:latin typeface="Lucida Console" panose="020B0609040504020204" pitchFamily="49" charset="0"/>
              </a:rPr>
              <a:t>createConnection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i="1" dirty="0">
                <a:solidFill>
                  <a:srgbClr val="9876AA"/>
                </a:solidFill>
                <a:latin typeface="Lucida Console" panose="020B0609040504020204" pitchFamily="49" charset="0"/>
              </a:rPr>
              <a:t>conf</a:t>
            </a:r>
            <a:r>
              <a:rPr lang="en-US" altLang="zh-CN" sz="1050" dirty="0">
                <a:latin typeface="Lucida Console" panose="020B0609040504020204" pitchFamily="49" charset="0"/>
              </a:rPr>
              <a:t>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>
                <a:latin typeface="Lucida Console" panose="020B0609040504020204" pitchFamily="49" charset="0"/>
              </a:rPr>
              <a:t>Table t = </a:t>
            </a:r>
            <a:r>
              <a:rPr lang="en-US" altLang="zh-CN" sz="1050" dirty="0" err="1">
                <a:latin typeface="Lucida Console" panose="020B0609040504020204" pitchFamily="49" charset="0"/>
              </a:rPr>
              <a:t>connection.getTable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 err="1">
                <a:latin typeface="Lucida Console" panose="020B0609040504020204" pitchFamily="49" charset="0"/>
              </a:rPr>
              <a:t>TableName.</a:t>
            </a:r>
            <a:r>
              <a:rPr lang="en-US" altLang="zh-CN" sz="1050" i="1" dirty="0" err="1">
                <a:latin typeface="Lucida Console" panose="020B0609040504020204" pitchFamily="49" charset="0"/>
              </a:rPr>
              <a:t>valueOf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050" dirty="0">
                <a:latin typeface="Lucida Console" panose="020B0609040504020204" pitchFamily="49" charset="0"/>
              </a:rPr>
              <a:t>))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//1.</a:t>
            </a: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实例</a:t>
            </a: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scan</a:t>
            </a:r>
            <a:b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>
                <a:latin typeface="Lucida Console" panose="020B0609040504020204" pitchFamily="49" charset="0"/>
              </a:rPr>
              <a:t>Scan s = 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zh-CN" sz="1050" dirty="0">
                <a:latin typeface="Lucida Console" panose="020B0609040504020204" pitchFamily="49" charset="0"/>
              </a:rPr>
              <a:t>Scan()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//2.</a:t>
            </a: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拿到</a:t>
            </a: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Scanner</a:t>
            </a: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对象</a:t>
            </a:r>
            <a:b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 err="1">
                <a:latin typeface="Lucida Console" panose="020B0609040504020204" pitchFamily="49" charset="0"/>
              </a:rPr>
              <a:t>ResultScanner</a:t>
            </a:r>
            <a:r>
              <a:rPr lang="en-US" altLang="zh-CN" sz="1050" dirty="0">
                <a:latin typeface="Lucida Console" panose="020B0609040504020204" pitchFamily="49" charset="0"/>
              </a:rPr>
              <a:t> </a:t>
            </a:r>
            <a:r>
              <a:rPr lang="en-US" altLang="zh-CN" sz="1050" dirty="0" err="1">
                <a:latin typeface="Lucida Console" panose="020B0609040504020204" pitchFamily="49" charset="0"/>
              </a:rPr>
              <a:t>rs</a:t>
            </a:r>
            <a:r>
              <a:rPr lang="en-US" altLang="zh-CN" sz="1050" dirty="0">
                <a:latin typeface="Lucida Console" panose="020B0609040504020204" pitchFamily="49" charset="0"/>
              </a:rPr>
              <a:t> = </a:t>
            </a:r>
            <a:r>
              <a:rPr lang="en-US" altLang="zh-CN" sz="1050" dirty="0" err="1">
                <a:latin typeface="Lucida Console" panose="020B0609040504020204" pitchFamily="49" charset="0"/>
              </a:rPr>
              <a:t>t.getScanner</a:t>
            </a:r>
            <a:r>
              <a:rPr lang="en-US" altLang="zh-CN" sz="1050" dirty="0">
                <a:latin typeface="Lucida Console" panose="020B0609040504020204" pitchFamily="49" charset="0"/>
              </a:rPr>
              <a:t>(s)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//3.</a:t>
            </a: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遍历</a:t>
            </a:r>
            <a:b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zh-CN" sz="1050" dirty="0">
                <a:latin typeface="Lucida Console" panose="020B0609040504020204" pitchFamily="49" charset="0"/>
              </a:rPr>
              <a:t>(Result </a:t>
            </a:r>
            <a:r>
              <a:rPr lang="en-US" altLang="zh-CN" sz="1050" dirty="0" err="1">
                <a:latin typeface="Lucida Console" panose="020B0609040504020204" pitchFamily="49" charset="0"/>
              </a:rPr>
              <a:t>r:rs</a:t>
            </a:r>
            <a:r>
              <a:rPr lang="en-US" altLang="zh-CN" sz="1050" dirty="0">
                <a:latin typeface="Lucida Console" panose="020B0609040504020204" pitchFamily="49" charset="0"/>
              </a:rPr>
              <a:t>){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            Cell[] cells = </a:t>
            </a:r>
            <a:r>
              <a:rPr lang="en-US" altLang="zh-CN" sz="1050" dirty="0" err="1">
                <a:latin typeface="Lucida Console" panose="020B0609040504020204" pitchFamily="49" charset="0"/>
              </a:rPr>
              <a:t>r.rawCells</a:t>
            </a:r>
            <a:r>
              <a:rPr lang="en-US" altLang="zh-CN" sz="1050" dirty="0">
                <a:latin typeface="Lucida Console" panose="020B0609040504020204" pitchFamily="49" charset="0"/>
              </a:rPr>
              <a:t>()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遍历具体数据</a:t>
            </a:r>
            <a:b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0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zh-CN" sz="1050" dirty="0">
                <a:latin typeface="Lucida Console" panose="020B0609040504020204" pitchFamily="49" charset="0"/>
              </a:rPr>
              <a:t>(Cell c : cells){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                </a:t>
            </a:r>
            <a:r>
              <a:rPr lang="en-US" altLang="zh-CN" sz="105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05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050" dirty="0" err="1">
                <a:latin typeface="Lucida Console" panose="020B0609040504020204" pitchFamily="49" charset="0"/>
              </a:rPr>
              <a:t>.print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zh-CN" altLang="en-US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行键为：</a:t>
            </a:r>
            <a:r>
              <a:rPr lang="en-US" altLang="zh-CN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050" dirty="0">
                <a:latin typeface="Lucida Console" panose="020B0609040504020204" pitchFamily="49" charset="0"/>
              </a:rPr>
              <a:t>+</a:t>
            </a:r>
            <a:r>
              <a:rPr lang="en-US" altLang="zh-CN" sz="1050" dirty="0" err="1">
                <a:latin typeface="Lucida Console" panose="020B0609040504020204" pitchFamily="49" charset="0"/>
              </a:rPr>
              <a:t>Bytes.</a:t>
            </a:r>
            <a:r>
              <a:rPr lang="en-US" altLang="zh-CN" sz="1050" i="1" dirty="0" err="1">
                <a:latin typeface="Lucida Console" panose="020B0609040504020204" pitchFamily="49" charset="0"/>
              </a:rPr>
              <a:t>toString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 err="1">
                <a:latin typeface="Lucida Console" panose="020B0609040504020204" pitchFamily="49" charset="0"/>
              </a:rPr>
              <a:t>CellUtil.</a:t>
            </a:r>
            <a:r>
              <a:rPr lang="en-US" altLang="zh-CN" sz="1050" i="1" dirty="0" err="1">
                <a:latin typeface="Lucida Console" panose="020B0609040504020204" pitchFamily="49" charset="0"/>
              </a:rPr>
              <a:t>cloneRow</a:t>
            </a:r>
            <a:r>
              <a:rPr lang="en-US" altLang="zh-CN" sz="1050" dirty="0">
                <a:latin typeface="Lucida Console" panose="020B0609040504020204" pitchFamily="49" charset="0"/>
              </a:rPr>
              <a:t>(c))+</a:t>
            </a:r>
            <a:r>
              <a:rPr lang="en-US" altLang="zh-CN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"  "</a:t>
            </a:r>
            <a:r>
              <a:rPr lang="en-US" altLang="zh-CN" sz="1050" dirty="0">
                <a:latin typeface="Lucida Console" panose="020B0609040504020204" pitchFamily="49" charset="0"/>
              </a:rPr>
              <a:t>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altLang="zh-CN" sz="105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05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050" dirty="0" err="1">
                <a:latin typeface="Lucida Console" panose="020B0609040504020204" pitchFamily="49" charset="0"/>
              </a:rPr>
              <a:t>.print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zh-CN" altLang="en-US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列族为：</a:t>
            </a:r>
            <a:r>
              <a:rPr lang="en-US" altLang="zh-CN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050" dirty="0">
                <a:latin typeface="Lucida Console" panose="020B0609040504020204" pitchFamily="49" charset="0"/>
              </a:rPr>
              <a:t>+</a:t>
            </a:r>
            <a:r>
              <a:rPr lang="en-US" altLang="zh-CN" sz="1050" dirty="0" err="1">
                <a:latin typeface="Lucida Console" panose="020B0609040504020204" pitchFamily="49" charset="0"/>
              </a:rPr>
              <a:t>Bytes.</a:t>
            </a:r>
            <a:r>
              <a:rPr lang="en-US" altLang="zh-CN" sz="1050" i="1" dirty="0" err="1">
                <a:latin typeface="Lucida Console" panose="020B0609040504020204" pitchFamily="49" charset="0"/>
              </a:rPr>
              <a:t>toString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 err="1">
                <a:latin typeface="Lucida Console" panose="020B0609040504020204" pitchFamily="49" charset="0"/>
              </a:rPr>
              <a:t>CellUtil.</a:t>
            </a:r>
            <a:r>
              <a:rPr lang="en-US" altLang="zh-CN" sz="1050" i="1" dirty="0" err="1">
                <a:latin typeface="Lucida Console" panose="020B0609040504020204" pitchFamily="49" charset="0"/>
              </a:rPr>
              <a:t>cloneFamily</a:t>
            </a:r>
            <a:r>
              <a:rPr lang="en-US" altLang="zh-CN" sz="1050" dirty="0">
                <a:latin typeface="Lucida Console" panose="020B0609040504020204" pitchFamily="49" charset="0"/>
              </a:rPr>
              <a:t>(c))+</a:t>
            </a:r>
            <a:r>
              <a:rPr lang="en-US" altLang="zh-CN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"  "</a:t>
            </a:r>
            <a:r>
              <a:rPr lang="en-US" altLang="zh-CN" sz="1050" dirty="0">
                <a:latin typeface="Lucida Console" panose="020B0609040504020204" pitchFamily="49" charset="0"/>
              </a:rPr>
              <a:t>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altLang="zh-CN" sz="105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05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050" dirty="0" err="1">
                <a:latin typeface="Lucida Console" panose="020B0609040504020204" pitchFamily="49" charset="0"/>
              </a:rPr>
              <a:t>.print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zh-CN" altLang="en-US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列名为：</a:t>
            </a:r>
            <a:r>
              <a:rPr lang="en-US" altLang="zh-CN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050" dirty="0">
                <a:latin typeface="Lucida Console" panose="020B0609040504020204" pitchFamily="49" charset="0"/>
              </a:rPr>
              <a:t>+</a:t>
            </a:r>
            <a:r>
              <a:rPr lang="en-US" altLang="zh-CN" sz="1050" dirty="0" err="1">
                <a:latin typeface="Lucida Console" panose="020B0609040504020204" pitchFamily="49" charset="0"/>
              </a:rPr>
              <a:t>Bytes.</a:t>
            </a:r>
            <a:r>
              <a:rPr lang="en-US" altLang="zh-CN" sz="1050" i="1" dirty="0" err="1">
                <a:latin typeface="Lucida Console" panose="020B0609040504020204" pitchFamily="49" charset="0"/>
              </a:rPr>
              <a:t>toString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 err="1">
                <a:latin typeface="Lucida Console" panose="020B0609040504020204" pitchFamily="49" charset="0"/>
              </a:rPr>
              <a:t>CellUtil.</a:t>
            </a:r>
            <a:r>
              <a:rPr lang="en-US" altLang="zh-CN" sz="1050" i="1" dirty="0" err="1">
                <a:latin typeface="Lucida Console" panose="020B0609040504020204" pitchFamily="49" charset="0"/>
              </a:rPr>
              <a:t>cloneQualifier</a:t>
            </a:r>
            <a:r>
              <a:rPr lang="en-US" altLang="zh-CN" sz="1050" dirty="0">
                <a:latin typeface="Lucida Console" panose="020B0609040504020204" pitchFamily="49" charset="0"/>
              </a:rPr>
              <a:t>(c))+</a:t>
            </a:r>
            <a:r>
              <a:rPr lang="en-US" altLang="zh-CN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"  "</a:t>
            </a:r>
            <a:r>
              <a:rPr lang="en-US" altLang="zh-CN" sz="1050" dirty="0">
                <a:latin typeface="Lucida Console" panose="020B0609040504020204" pitchFamily="49" charset="0"/>
              </a:rPr>
              <a:t>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altLang="zh-CN" sz="105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05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050" dirty="0" err="1">
                <a:latin typeface="Lucida Console" panose="020B0609040504020204" pitchFamily="49" charset="0"/>
              </a:rPr>
              <a:t>.println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zh-CN" altLang="en-US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值为：</a:t>
            </a:r>
            <a:r>
              <a:rPr lang="en-US" altLang="zh-CN" sz="10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050" dirty="0">
                <a:latin typeface="Lucida Console" panose="020B0609040504020204" pitchFamily="49" charset="0"/>
              </a:rPr>
              <a:t>+</a:t>
            </a:r>
            <a:r>
              <a:rPr lang="en-US" altLang="zh-CN" sz="1050" dirty="0" err="1">
                <a:latin typeface="Lucida Console" panose="020B0609040504020204" pitchFamily="49" charset="0"/>
              </a:rPr>
              <a:t>Bytes.</a:t>
            </a:r>
            <a:r>
              <a:rPr lang="en-US" altLang="zh-CN" sz="1050" i="1" dirty="0" err="1">
                <a:latin typeface="Lucida Console" panose="020B0609040504020204" pitchFamily="49" charset="0"/>
              </a:rPr>
              <a:t>toString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 err="1">
                <a:latin typeface="Lucida Console" panose="020B0609040504020204" pitchFamily="49" charset="0"/>
              </a:rPr>
              <a:t>CellUtil.</a:t>
            </a:r>
            <a:r>
              <a:rPr lang="en-US" altLang="zh-CN" sz="1050" i="1" dirty="0" err="1">
                <a:latin typeface="Lucida Console" panose="020B0609040504020204" pitchFamily="49" charset="0"/>
              </a:rPr>
              <a:t>cloneValue</a:t>
            </a:r>
            <a:r>
              <a:rPr lang="en-US" altLang="zh-CN" sz="1050" dirty="0">
                <a:latin typeface="Lucida Console" panose="020B0609040504020204" pitchFamily="49" charset="0"/>
              </a:rPr>
              <a:t>(c)))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altLang="zh-CN" sz="1050" dirty="0">
                <a:latin typeface="Lucida Console" panose="020B0609040504020204" pitchFamily="49" charset="0"/>
              </a:rPr>
              <a:t>}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        }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    } 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zh-CN" sz="1050" dirty="0">
                <a:latin typeface="Lucida Console" panose="020B0609040504020204" pitchFamily="49" charset="0"/>
              </a:rPr>
              <a:t>(</a:t>
            </a:r>
            <a:r>
              <a:rPr lang="en-US" altLang="zh-CN" sz="1050" dirty="0" err="1">
                <a:latin typeface="Lucida Console" panose="020B0609040504020204" pitchFamily="49" charset="0"/>
              </a:rPr>
              <a:t>IOException</a:t>
            </a:r>
            <a:r>
              <a:rPr lang="en-US" altLang="zh-CN" sz="1050" dirty="0">
                <a:latin typeface="Lucida Console" panose="020B0609040504020204" pitchFamily="49" charset="0"/>
              </a:rPr>
              <a:t> e) {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        </a:t>
            </a:r>
            <a:r>
              <a:rPr lang="en-US" altLang="zh-CN" sz="1050" dirty="0" err="1">
                <a:latin typeface="Lucida Console" panose="020B0609040504020204" pitchFamily="49" charset="0"/>
              </a:rPr>
              <a:t>e.printStackTrace</a:t>
            </a:r>
            <a:r>
              <a:rPr lang="en-US" altLang="zh-CN" sz="1050" dirty="0">
                <a:latin typeface="Lucida Console" panose="020B0609040504020204" pitchFamily="49" charset="0"/>
              </a:rPr>
              <a:t>()</a:t>
            </a: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0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050" dirty="0">
                <a:latin typeface="Lucida Console" panose="020B0609040504020204" pitchFamily="49" charset="0"/>
              </a:rPr>
              <a:t>}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r>
              <a:rPr lang="en-US" altLang="zh-CN" sz="1050" dirty="0">
                <a:latin typeface="Lucida Console" panose="020B0609040504020204" pitchFamily="49" charset="0"/>
              </a:rPr>
              <a:t>    }</a:t>
            </a:r>
            <a:br>
              <a:rPr lang="en-US" altLang="zh-CN" sz="1050" dirty="0">
                <a:latin typeface="Lucida Console" panose="020B0609040504020204" pitchFamily="49" charset="0"/>
              </a:rPr>
            </a:br>
            <a:endParaRPr lang="zh-CN" altLang="en-US" sz="105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25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Clients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79823-5609-F249-B51E-D1C2CA0CD83F}"/>
              </a:ext>
            </a:extLst>
          </p:cNvPr>
          <p:cNvSpPr/>
          <p:nvPr/>
        </p:nvSpPr>
        <p:spPr>
          <a:xfrm>
            <a:off x="0" y="735546"/>
            <a:ext cx="90364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Lucida Console" panose="020B0609040504020204" pitchFamily="49" charset="0"/>
              </a:rPr>
              <a:t>    </a:t>
            </a: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//8.</a:t>
            </a: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获取一行表数据</a:t>
            </a:r>
            <a:endParaRPr lang="en-US" altLang="zh-CN" sz="1350" dirty="0">
              <a:solidFill>
                <a:srgbClr val="808080"/>
              </a:solidFill>
              <a:latin typeface="Lucida Console" panose="020B0609040504020204" pitchFamily="49" charset="0"/>
            </a:endParaRPr>
          </a:p>
          <a:p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zh-CN" sz="1350" dirty="0" err="1">
                <a:solidFill>
                  <a:srgbClr val="FFC66D"/>
                </a:solidFill>
                <a:latin typeface="Lucida Console" panose="020B0609040504020204" pitchFamily="49" charset="0"/>
              </a:rPr>
              <a:t>getRow</a:t>
            </a:r>
            <a:r>
              <a:rPr lang="en-US" altLang="zh-CN" sz="1350" dirty="0">
                <a:latin typeface="Lucida Console" panose="020B0609040504020204" pitchFamily="49" charset="0"/>
              </a:rPr>
              <a:t>(String </a:t>
            </a:r>
            <a:r>
              <a:rPr lang="en-US" altLang="zh-CN" sz="135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35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350" dirty="0" err="1">
                <a:latin typeface="Lucida Console" panose="020B0609040504020204" pitchFamily="49" charset="0"/>
              </a:rPr>
              <a:t>String</a:t>
            </a:r>
            <a:r>
              <a:rPr lang="en-US" altLang="zh-CN" sz="1350" dirty="0">
                <a:latin typeface="Lucida Console" panose="020B0609040504020204" pitchFamily="49" charset="0"/>
              </a:rPr>
              <a:t> </a:t>
            </a:r>
            <a:r>
              <a:rPr lang="en-US" altLang="zh-CN" sz="1350" dirty="0" err="1">
                <a:latin typeface="Lucida Console" panose="020B0609040504020204" pitchFamily="49" charset="0"/>
              </a:rPr>
              <a:t>rowkey</a:t>
            </a:r>
            <a:r>
              <a:rPr lang="en-US" altLang="zh-CN" sz="1350" dirty="0">
                <a:latin typeface="Lucida Console" panose="020B0609040504020204" pitchFamily="49" charset="0"/>
              </a:rPr>
              <a:t>) 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throws </a:t>
            </a:r>
            <a:r>
              <a:rPr lang="en-US" altLang="zh-CN" sz="1350" dirty="0" err="1">
                <a:latin typeface="Lucida Console" panose="020B0609040504020204" pitchFamily="49" charset="0"/>
              </a:rPr>
              <a:t>IOException</a:t>
            </a:r>
            <a:r>
              <a:rPr lang="en-US" altLang="zh-CN" sz="1350" dirty="0">
                <a:latin typeface="Lucida Console" panose="020B0609040504020204" pitchFamily="49" charset="0"/>
              </a:rPr>
              <a:t> {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    Connection connection = </a:t>
            </a:r>
            <a:r>
              <a:rPr lang="en-US" altLang="zh-CN" sz="1350" dirty="0" err="1">
                <a:latin typeface="Lucida Console" panose="020B0609040504020204" pitchFamily="49" charset="0"/>
              </a:rPr>
              <a:t>ConnectionFactory.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createConnection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i="1" dirty="0">
                <a:solidFill>
                  <a:srgbClr val="9876AA"/>
                </a:solidFill>
                <a:latin typeface="Lucida Console" panose="020B0609040504020204" pitchFamily="49" charset="0"/>
              </a:rPr>
              <a:t>conf</a:t>
            </a:r>
            <a:r>
              <a:rPr lang="en-US" altLang="zh-CN" sz="1350" dirty="0">
                <a:latin typeface="Lucida Console" panose="020B0609040504020204" pitchFamily="49" charset="0"/>
              </a:rPr>
              <a:t>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拿到表对象</a:t>
            </a:r>
            <a:b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dirty="0">
                <a:latin typeface="Lucida Console" panose="020B0609040504020204" pitchFamily="49" charset="0"/>
              </a:rPr>
              <a:t>Table t = </a:t>
            </a:r>
            <a:r>
              <a:rPr lang="en-US" altLang="zh-CN" sz="1350" dirty="0" err="1">
                <a:latin typeface="Lucida Console" panose="020B0609040504020204" pitchFamily="49" charset="0"/>
              </a:rPr>
              <a:t>connection.getTable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 err="1">
                <a:latin typeface="Lucida Console" panose="020B0609040504020204" pitchFamily="49" charset="0"/>
              </a:rPr>
              <a:t>TableName.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valueOf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350" dirty="0">
                <a:latin typeface="Lucida Console" panose="020B0609040504020204" pitchFamily="49" charset="0"/>
              </a:rPr>
              <a:t>))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//1.</a:t>
            </a: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扫描指定数据需要实例对象</a:t>
            </a: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Get</a:t>
            </a:r>
            <a:b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dirty="0">
                <a:latin typeface="Lucida Console" panose="020B0609040504020204" pitchFamily="49" charset="0"/>
              </a:rPr>
              <a:t>Get get = 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zh-CN" sz="1350" dirty="0">
                <a:latin typeface="Lucida Console" panose="020B0609040504020204" pitchFamily="49" charset="0"/>
              </a:rPr>
              <a:t>Get(</a:t>
            </a:r>
            <a:r>
              <a:rPr lang="en-US" altLang="zh-CN" sz="1350" dirty="0" err="1">
                <a:latin typeface="Lucida Console" panose="020B0609040504020204" pitchFamily="49" charset="0"/>
              </a:rPr>
              <a:t>Bytes.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toBytes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 err="1">
                <a:latin typeface="Lucida Console" panose="020B0609040504020204" pitchFamily="49" charset="0"/>
              </a:rPr>
              <a:t>rowkey</a:t>
            </a:r>
            <a:r>
              <a:rPr lang="en-US" altLang="zh-CN" sz="1350" dirty="0">
                <a:latin typeface="Lucida Console" panose="020B0609040504020204" pitchFamily="49" charset="0"/>
              </a:rPr>
              <a:t>))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//2.</a:t>
            </a: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可加过滤条件</a:t>
            </a:r>
            <a:b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dirty="0" err="1">
                <a:latin typeface="Lucida Console" panose="020B0609040504020204" pitchFamily="49" charset="0"/>
              </a:rPr>
              <a:t>get.addFamily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 err="1">
                <a:latin typeface="Lucida Console" panose="020B0609040504020204" pitchFamily="49" charset="0"/>
              </a:rPr>
              <a:t>Bytes.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toBytes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"info"</a:t>
            </a:r>
            <a:r>
              <a:rPr lang="en-US" altLang="zh-CN" sz="1350" dirty="0">
                <a:latin typeface="Lucida Console" panose="020B0609040504020204" pitchFamily="49" charset="0"/>
              </a:rPr>
              <a:t>))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dirty="0">
                <a:latin typeface="Lucida Console" panose="020B0609040504020204" pitchFamily="49" charset="0"/>
              </a:rPr>
              <a:t>Result </a:t>
            </a:r>
            <a:r>
              <a:rPr lang="en-US" altLang="zh-CN" sz="1350" dirty="0" err="1">
                <a:latin typeface="Lucida Console" panose="020B0609040504020204" pitchFamily="49" charset="0"/>
              </a:rPr>
              <a:t>rs</a:t>
            </a:r>
            <a:r>
              <a:rPr lang="en-US" altLang="zh-CN" sz="1350" dirty="0">
                <a:latin typeface="Lucida Console" panose="020B0609040504020204" pitchFamily="49" charset="0"/>
              </a:rPr>
              <a:t> = </a:t>
            </a:r>
            <a:r>
              <a:rPr lang="en-US" altLang="zh-CN" sz="1350" dirty="0" err="1">
                <a:latin typeface="Lucida Console" panose="020B0609040504020204" pitchFamily="49" charset="0"/>
              </a:rPr>
              <a:t>t.get</a:t>
            </a:r>
            <a:r>
              <a:rPr lang="en-US" altLang="zh-CN" sz="1350" dirty="0">
                <a:latin typeface="Lucida Console" panose="020B0609040504020204" pitchFamily="49" charset="0"/>
              </a:rPr>
              <a:t>(get)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//3.</a:t>
            </a: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遍历</a:t>
            </a:r>
            <a:b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zh-CN" altLang="en-US" sz="135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dirty="0">
                <a:latin typeface="Lucida Console" panose="020B0609040504020204" pitchFamily="49" charset="0"/>
              </a:rPr>
              <a:t>Cell[] cells = </a:t>
            </a:r>
            <a:r>
              <a:rPr lang="en-US" altLang="zh-CN" sz="1350" dirty="0" err="1">
                <a:latin typeface="Lucida Console" panose="020B0609040504020204" pitchFamily="49" charset="0"/>
              </a:rPr>
              <a:t>rs.rawCells</a:t>
            </a:r>
            <a:r>
              <a:rPr lang="en-US" altLang="zh-CN" sz="1350" dirty="0">
                <a:latin typeface="Lucida Console" panose="020B0609040504020204" pitchFamily="49" charset="0"/>
              </a:rPr>
              <a:t>()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for </a:t>
            </a:r>
            <a:r>
              <a:rPr lang="en-US" altLang="zh-CN" sz="1350" dirty="0">
                <a:latin typeface="Lucida Console" panose="020B0609040504020204" pitchFamily="49" charset="0"/>
              </a:rPr>
              <a:t>(Cell c : cells){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        </a:t>
            </a:r>
            <a:r>
              <a:rPr lang="en-US" altLang="zh-CN" sz="135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35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350" dirty="0" err="1">
                <a:latin typeface="Lucida Console" panose="020B0609040504020204" pitchFamily="49" charset="0"/>
              </a:rPr>
              <a:t>.print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zh-CN" altLang="en-US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行键为：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350" dirty="0">
                <a:latin typeface="Lucida Console" panose="020B0609040504020204" pitchFamily="49" charset="0"/>
              </a:rPr>
              <a:t>+</a:t>
            </a:r>
            <a:r>
              <a:rPr lang="en-US" altLang="zh-CN" sz="1350" dirty="0" err="1">
                <a:latin typeface="Lucida Console" panose="020B0609040504020204" pitchFamily="49" charset="0"/>
              </a:rPr>
              <a:t>Bytes.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toString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 err="1">
                <a:latin typeface="Lucida Console" panose="020B0609040504020204" pitchFamily="49" charset="0"/>
              </a:rPr>
              <a:t>CellUtil.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cloneRow</a:t>
            </a:r>
            <a:r>
              <a:rPr lang="en-US" altLang="zh-CN" sz="1350" dirty="0">
                <a:latin typeface="Lucida Console" panose="020B0609040504020204" pitchFamily="49" charset="0"/>
              </a:rPr>
              <a:t>(c))+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  "</a:t>
            </a:r>
            <a:r>
              <a:rPr lang="en-US" altLang="zh-CN" sz="1350" dirty="0">
                <a:latin typeface="Lucida Console" panose="020B0609040504020204" pitchFamily="49" charset="0"/>
              </a:rPr>
              <a:t>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35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35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350" dirty="0" err="1">
                <a:latin typeface="Lucida Console" panose="020B0609040504020204" pitchFamily="49" charset="0"/>
              </a:rPr>
              <a:t>.print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zh-CN" altLang="en-US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列族为：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350" dirty="0">
                <a:latin typeface="Lucida Console" panose="020B0609040504020204" pitchFamily="49" charset="0"/>
              </a:rPr>
              <a:t>+</a:t>
            </a:r>
            <a:r>
              <a:rPr lang="en-US" altLang="zh-CN" sz="1350" dirty="0" err="1">
                <a:latin typeface="Lucida Console" panose="020B0609040504020204" pitchFamily="49" charset="0"/>
              </a:rPr>
              <a:t>Bytes.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toString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 err="1">
                <a:latin typeface="Lucida Console" panose="020B0609040504020204" pitchFamily="49" charset="0"/>
              </a:rPr>
              <a:t>CellUtil.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cloneFamily</a:t>
            </a:r>
            <a:r>
              <a:rPr lang="en-US" altLang="zh-CN" sz="1350" dirty="0">
                <a:latin typeface="Lucida Console" panose="020B0609040504020204" pitchFamily="49" charset="0"/>
              </a:rPr>
              <a:t>(c))+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  "</a:t>
            </a:r>
            <a:r>
              <a:rPr lang="en-US" altLang="zh-CN" sz="1350" dirty="0">
                <a:latin typeface="Lucida Console" panose="020B0609040504020204" pitchFamily="49" charset="0"/>
              </a:rPr>
              <a:t>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35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35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350" dirty="0" err="1">
                <a:latin typeface="Lucida Console" panose="020B0609040504020204" pitchFamily="49" charset="0"/>
              </a:rPr>
              <a:t>.print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zh-CN" altLang="en-US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列名：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350" dirty="0">
                <a:latin typeface="Lucida Console" panose="020B0609040504020204" pitchFamily="49" charset="0"/>
              </a:rPr>
              <a:t>+</a:t>
            </a:r>
            <a:r>
              <a:rPr lang="en-US" altLang="zh-CN" sz="1350" dirty="0" err="1">
                <a:latin typeface="Lucida Console" panose="020B0609040504020204" pitchFamily="49" charset="0"/>
              </a:rPr>
              <a:t>Bytes.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toString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 err="1">
                <a:latin typeface="Lucida Console" panose="020B0609040504020204" pitchFamily="49" charset="0"/>
              </a:rPr>
              <a:t>CellUtil.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cloneQualifier</a:t>
            </a:r>
            <a:r>
              <a:rPr lang="en-US" altLang="zh-CN" sz="1350" dirty="0">
                <a:latin typeface="Lucida Console" panose="020B0609040504020204" pitchFamily="49" charset="0"/>
              </a:rPr>
              <a:t>(c))+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  "</a:t>
            </a:r>
            <a:r>
              <a:rPr lang="en-US" altLang="zh-CN" sz="1350" dirty="0">
                <a:latin typeface="Lucida Console" panose="020B0609040504020204" pitchFamily="49" charset="0"/>
              </a:rPr>
              <a:t>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zh-CN" sz="135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35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350" dirty="0" err="1">
                <a:latin typeface="Lucida Console" panose="020B0609040504020204" pitchFamily="49" charset="0"/>
              </a:rPr>
              <a:t>.println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zh-CN" altLang="en-US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值为：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350" dirty="0">
                <a:latin typeface="Lucida Console" panose="020B0609040504020204" pitchFamily="49" charset="0"/>
              </a:rPr>
              <a:t>+</a:t>
            </a:r>
            <a:r>
              <a:rPr lang="en-US" altLang="zh-CN" sz="1350" dirty="0" err="1">
                <a:latin typeface="Lucida Console" panose="020B0609040504020204" pitchFamily="49" charset="0"/>
              </a:rPr>
              <a:t>Bytes.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toString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 err="1">
                <a:latin typeface="Lucida Console" panose="020B0609040504020204" pitchFamily="49" charset="0"/>
              </a:rPr>
              <a:t>CellUtil.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cloneRow</a:t>
            </a:r>
            <a:r>
              <a:rPr lang="en-US" altLang="zh-CN" sz="1350" dirty="0">
                <a:latin typeface="Lucida Console" panose="020B0609040504020204" pitchFamily="49" charset="0"/>
              </a:rPr>
              <a:t>(c))+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  "</a:t>
            </a:r>
            <a:r>
              <a:rPr lang="en-US" altLang="zh-CN" sz="1350" dirty="0">
                <a:latin typeface="Lucida Console" panose="020B0609040504020204" pitchFamily="49" charset="0"/>
              </a:rPr>
              <a:t>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dirty="0">
                <a:latin typeface="Lucida Console" panose="020B0609040504020204" pitchFamily="49" charset="0"/>
              </a:rPr>
              <a:t>}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}</a:t>
            </a:r>
            <a:endParaRPr lang="zh-CN" altLang="en-US" sz="135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Clients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79823-5609-F249-B51E-D1C2CA0CD83F}"/>
              </a:ext>
            </a:extLst>
          </p:cNvPr>
          <p:cNvSpPr/>
          <p:nvPr/>
        </p:nvSpPr>
        <p:spPr>
          <a:xfrm>
            <a:off x="683568" y="735547"/>
            <a:ext cx="7181345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zh-CN" sz="1350" dirty="0">
                <a:solidFill>
                  <a:srgbClr val="FFC66D"/>
                </a:solidFill>
                <a:latin typeface="Lucida Console" panose="020B0609040504020204" pitchFamily="49" charset="0"/>
              </a:rPr>
              <a:t>main</a:t>
            </a:r>
            <a:r>
              <a:rPr lang="en-US" altLang="zh-CN" sz="1350" dirty="0">
                <a:latin typeface="Lucida Console" panose="020B0609040504020204" pitchFamily="49" charset="0"/>
              </a:rPr>
              <a:t>(String[] </a:t>
            </a:r>
            <a:r>
              <a:rPr lang="en-US" altLang="zh-CN" sz="1350" dirty="0" err="1">
                <a:latin typeface="Lucida Console" panose="020B0609040504020204" pitchFamily="49" charset="0"/>
              </a:rPr>
              <a:t>args</a:t>
            </a:r>
            <a:r>
              <a:rPr lang="en-US" altLang="zh-CN" sz="1350" dirty="0">
                <a:latin typeface="Lucida Console" panose="020B0609040504020204" pitchFamily="49" charset="0"/>
              </a:rPr>
              <a:t>) 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throws </a:t>
            </a:r>
            <a:r>
              <a:rPr lang="en-US" altLang="zh-CN" sz="1350" dirty="0" err="1">
                <a:latin typeface="Lucida Console" panose="020B0609040504020204" pitchFamily="49" charset="0"/>
              </a:rPr>
              <a:t>IOException</a:t>
            </a:r>
            <a:r>
              <a:rPr lang="en-US" altLang="zh-CN" sz="1350" dirty="0">
                <a:latin typeface="Lucida Console" panose="020B0609040504020204" pitchFamily="49" charset="0"/>
              </a:rPr>
              <a:t> {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        </a:t>
            </a:r>
            <a:r>
              <a:rPr lang="en-US" altLang="zh-CN" sz="1350" dirty="0" err="1">
                <a:latin typeface="Lucida Console" panose="020B0609040504020204" pitchFamily="49" charset="0"/>
              </a:rPr>
              <a:t>System.</a:t>
            </a:r>
            <a:r>
              <a:rPr lang="en-US" altLang="zh-CN" sz="135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zh-CN" sz="1350" dirty="0" err="1">
                <a:latin typeface="Lucida Console" panose="020B0609040504020204" pitchFamily="49" charset="0"/>
              </a:rPr>
              <a:t>.println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isExist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"test"</a:t>
            </a:r>
            <a:r>
              <a:rPr lang="en-US" altLang="zh-CN" sz="1350" dirty="0">
                <a:latin typeface="Lucida Console" panose="020B0609040504020204" pitchFamily="49" charset="0"/>
              </a:rPr>
              <a:t>))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createTable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350" dirty="0" err="1">
                <a:solidFill>
                  <a:srgbClr val="6A8759"/>
                </a:solidFill>
                <a:latin typeface="Lucida Console" panose="020B0609040504020204" pitchFamily="49" charset="0"/>
              </a:rPr>
              <a:t>test"</a:t>
            </a:r>
            <a:r>
              <a:rPr lang="en-US" altLang="zh-CN" sz="135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350" dirty="0" err="1">
                <a:solidFill>
                  <a:srgbClr val="6A8759"/>
                </a:solidFill>
                <a:latin typeface="Lucida Console" panose="020B0609040504020204" pitchFamily="49" charset="0"/>
              </a:rPr>
              <a:t>"info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350" dirty="0">
                <a:latin typeface="Lucida Console" panose="020B0609040504020204" pitchFamily="49" charset="0"/>
              </a:rPr>
              <a:t>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deleteTable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"test"</a:t>
            </a:r>
            <a:r>
              <a:rPr lang="en-US" altLang="zh-CN" sz="1350" dirty="0">
                <a:latin typeface="Lucida Console" panose="020B0609040504020204" pitchFamily="49" charset="0"/>
              </a:rPr>
              <a:t>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addRow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"test"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"101"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"info"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"age"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"20"</a:t>
            </a:r>
            <a:r>
              <a:rPr lang="en-US" altLang="zh-CN" sz="1350" dirty="0">
                <a:latin typeface="Lucida Console" panose="020B0609040504020204" pitchFamily="49" charset="0"/>
              </a:rPr>
              <a:t>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deleteRow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"test"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"101"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"info"</a:t>
            </a:r>
            <a:r>
              <a:rPr lang="en-US" altLang="zh-CN" sz="1350" dirty="0">
                <a:latin typeface="Lucida Console" panose="020B0609040504020204" pitchFamily="49" charset="0"/>
              </a:rPr>
              <a:t>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deleteAll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"test"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"1001"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"1002"</a:t>
            </a:r>
            <a:r>
              <a:rPr lang="en-US" altLang="zh-CN" sz="1350" dirty="0">
                <a:latin typeface="Lucida Console" panose="020B0609040504020204" pitchFamily="49" charset="0"/>
              </a:rPr>
              <a:t>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scanAll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"test"</a:t>
            </a:r>
            <a:r>
              <a:rPr lang="en-US" altLang="zh-CN" sz="1350" dirty="0">
                <a:latin typeface="Lucida Console" panose="020B0609040504020204" pitchFamily="49" charset="0"/>
              </a:rPr>
              <a:t>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350" i="1" dirty="0" err="1">
                <a:latin typeface="Lucida Console" panose="020B0609040504020204" pitchFamily="49" charset="0"/>
              </a:rPr>
              <a:t>getRow</a:t>
            </a:r>
            <a:r>
              <a:rPr lang="en-US" altLang="zh-CN" sz="1350" dirty="0">
                <a:latin typeface="Lucida Console" panose="020B0609040504020204" pitchFamily="49" charset="0"/>
              </a:rPr>
              <a:t>(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"test"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350" dirty="0">
                <a:solidFill>
                  <a:srgbClr val="6A8759"/>
                </a:solidFill>
                <a:latin typeface="Lucida Console" panose="020B0609040504020204" pitchFamily="49" charset="0"/>
              </a:rPr>
              <a:t>"101"</a:t>
            </a:r>
            <a:r>
              <a:rPr lang="en-US" altLang="zh-CN" sz="1350" dirty="0">
                <a:latin typeface="Lucida Console" panose="020B0609040504020204" pitchFamily="49" charset="0"/>
              </a:rPr>
              <a:t>)</a:t>
            </a: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zh-CN" sz="135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CN" sz="1350" dirty="0">
                <a:latin typeface="Lucida Console" panose="020B0609040504020204" pitchFamily="49" charset="0"/>
              </a:rPr>
              <a:t>}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r>
              <a:rPr lang="en-US" altLang="zh-CN" sz="1350" dirty="0">
                <a:latin typeface="Lucida Console" panose="020B0609040504020204" pitchFamily="49" charset="0"/>
              </a:rPr>
              <a:t>}</a:t>
            </a:r>
            <a:br>
              <a:rPr lang="en-US" altLang="zh-CN" sz="1350" dirty="0">
                <a:latin typeface="Lucida Console" panose="020B0609040504020204" pitchFamily="49" charset="0"/>
              </a:rPr>
            </a:br>
            <a:br>
              <a:rPr lang="en-US" altLang="zh-CN" sz="1350" dirty="0">
                <a:latin typeface="Lucida Console" panose="020B0609040504020204" pitchFamily="49" charset="0"/>
              </a:rPr>
            </a:br>
            <a:br>
              <a:rPr lang="en-US" altLang="zh-CN" sz="1350" dirty="0">
                <a:latin typeface="Lucida Console" panose="020B0609040504020204" pitchFamily="49" charset="0"/>
              </a:rPr>
            </a:br>
            <a:endParaRPr lang="zh-CN" altLang="en-US" sz="135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7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E31AC-CFC6-9345-B26C-7E792BA2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HBase Clients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3D1D6-219A-D946-96F2-43C13033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pom.xml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E8BF6A"/>
                </a:solidFill>
              </a:rPr>
              <a:t>?</a:t>
            </a:r>
            <a:r>
              <a:rPr lang="en-US" altLang="zh-CN" dirty="0">
                <a:solidFill>
                  <a:srgbClr val="BABABA"/>
                </a:solidFill>
              </a:rPr>
              <a:t>xml version</a:t>
            </a:r>
            <a:r>
              <a:rPr lang="en-US" altLang="zh-CN" dirty="0">
                <a:solidFill>
                  <a:srgbClr val="6A8759"/>
                </a:solidFill>
              </a:rPr>
              <a:t>="1.0" </a:t>
            </a:r>
            <a:r>
              <a:rPr lang="en-US" altLang="zh-CN" dirty="0">
                <a:solidFill>
                  <a:srgbClr val="BABABA"/>
                </a:solidFill>
              </a:rPr>
              <a:t>encoding</a:t>
            </a:r>
            <a:r>
              <a:rPr lang="en-US" altLang="zh-CN" dirty="0">
                <a:solidFill>
                  <a:srgbClr val="6A8759"/>
                </a:solidFill>
              </a:rPr>
              <a:t>="UTF-8"</a:t>
            </a:r>
            <a:r>
              <a:rPr lang="en-US" altLang="zh-CN" dirty="0">
                <a:solidFill>
                  <a:srgbClr val="E8BF6A"/>
                </a:solidFill>
              </a:rPr>
              <a:t>?&gt;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&lt;project 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&lt;</a:t>
            </a:r>
            <a:r>
              <a:rPr lang="en-US" altLang="zh-CN" dirty="0" err="1">
                <a:solidFill>
                  <a:srgbClr val="E8BF6A"/>
                </a:solidFill>
              </a:rPr>
              <a:t>modelVersion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/>
              <a:t>4.0.0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modelVersion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&lt;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 err="1"/>
              <a:t>org.example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&lt;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/>
              <a:t>SE3353_29_HBaseSample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&lt;version&gt;</a:t>
            </a:r>
            <a:r>
              <a:rPr lang="en-US" altLang="zh-CN" dirty="0"/>
              <a:t>1.0-SNAPSHOT</a:t>
            </a:r>
            <a:r>
              <a:rPr lang="en-US" altLang="zh-CN" dirty="0">
                <a:solidFill>
                  <a:srgbClr val="E8BF6A"/>
                </a:solidFill>
              </a:rPr>
              <a:t>&lt;/version&gt;</a:t>
            </a:r>
            <a:br>
              <a:rPr lang="en-US" altLang="zh-CN" dirty="0">
                <a:solidFill>
                  <a:srgbClr val="E8BF6A"/>
                </a:solidFill>
              </a:rPr>
            </a:b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&lt;dependencies&gt;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</a:t>
            </a:r>
            <a:r>
              <a:rPr lang="en-US" altLang="zh-CN" dirty="0">
                <a:solidFill>
                  <a:srgbClr val="808080"/>
                </a:solidFill>
              </a:rPr>
              <a:t>&lt;!-- https://</a:t>
            </a:r>
            <a:r>
              <a:rPr lang="en-US" altLang="zh-CN" dirty="0" err="1">
                <a:solidFill>
                  <a:srgbClr val="808080"/>
                </a:solidFill>
              </a:rPr>
              <a:t>mvnrepository.com</a:t>
            </a:r>
            <a:r>
              <a:rPr lang="en-US" altLang="zh-CN" dirty="0">
                <a:solidFill>
                  <a:srgbClr val="808080"/>
                </a:solidFill>
              </a:rPr>
              <a:t>/artifact/</a:t>
            </a:r>
            <a:r>
              <a:rPr lang="en-US" altLang="zh-CN" dirty="0" err="1">
                <a:solidFill>
                  <a:srgbClr val="808080"/>
                </a:solidFill>
              </a:rPr>
              <a:t>org.apache.hbase</a:t>
            </a:r>
            <a:r>
              <a:rPr lang="en-US" altLang="zh-CN" dirty="0">
                <a:solidFill>
                  <a:srgbClr val="808080"/>
                </a:solidFill>
              </a:rPr>
              <a:t>/</a:t>
            </a:r>
            <a:r>
              <a:rPr lang="en-US" altLang="zh-CN" dirty="0" err="1">
                <a:solidFill>
                  <a:srgbClr val="808080"/>
                </a:solidFill>
              </a:rPr>
              <a:t>hbase</a:t>
            </a:r>
            <a:r>
              <a:rPr lang="en-US" altLang="zh-CN" dirty="0">
                <a:solidFill>
                  <a:srgbClr val="808080"/>
                </a:solidFill>
              </a:rPr>
              <a:t>-client --&gt;</a:t>
            </a:r>
            <a:br>
              <a:rPr lang="en-US" altLang="zh-CN" dirty="0">
                <a:solidFill>
                  <a:srgbClr val="808080"/>
                </a:solidFill>
              </a:rPr>
            </a:br>
            <a:r>
              <a:rPr lang="en-US" altLang="zh-CN" dirty="0">
                <a:solidFill>
                  <a:srgbClr val="808080"/>
                </a:solidFill>
              </a:rPr>
              <a:t>        </a:t>
            </a:r>
            <a:r>
              <a:rPr lang="en-US" altLang="zh-CN" dirty="0">
                <a:solidFill>
                  <a:srgbClr val="E8BF6A"/>
                </a:solidFill>
              </a:rPr>
              <a:t>&lt;dependency&gt;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 err="1"/>
              <a:t>org.apache.hbase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groupId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r>
              <a:rPr lang="en-US" altLang="zh-CN" dirty="0" err="1"/>
              <a:t>hbase</a:t>
            </a:r>
            <a:r>
              <a:rPr lang="en-US" altLang="zh-CN" dirty="0"/>
              <a:t>-client</a:t>
            </a:r>
            <a:r>
              <a:rPr lang="en-US" altLang="zh-CN" dirty="0">
                <a:solidFill>
                  <a:srgbClr val="E8BF6A"/>
                </a:solidFill>
              </a:rPr>
              <a:t>&lt;/</a:t>
            </a:r>
            <a:r>
              <a:rPr lang="en-US" altLang="zh-CN" dirty="0" err="1">
                <a:solidFill>
                  <a:srgbClr val="E8BF6A"/>
                </a:solidFill>
              </a:rPr>
              <a:t>artifactId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    &lt;version&gt;</a:t>
            </a:r>
            <a:r>
              <a:rPr lang="en-US" altLang="zh-CN" dirty="0"/>
              <a:t>2.4.8</a:t>
            </a:r>
            <a:r>
              <a:rPr lang="en-US" altLang="zh-CN" dirty="0">
                <a:solidFill>
                  <a:srgbClr val="E8BF6A"/>
                </a:solidFill>
              </a:rPr>
              <a:t>&lt;/version&gt;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    &lt;/dependency&gt;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    &lt;/dependencies&gt;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>
                <a:solidFill>
                  <a:srgbClr val="E8BF6A"/>
                </a:solidFill>
              </a:rPr>
              <a:t>&lt;/project&gt;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DD117-943D-754D-B95C-96881A35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7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95147-3F71-F14E-BE41-606938C4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1D329-172D-8B4E-A7B7-D812199D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 </a:t>
            </a:r>
            <a:r>
              <a:rPr lang="en-US" altLang="zh-CN" i="1" dirty="0"/>
              <a:t>{row, column, version}</a:t>
            </a:r>
            <a:r>
              <a:rPr lang="en-US" altLang="zh-CN" dirty="0"/>
              <a:t> tuple exactly specifies a </a:t>
            </a:r>
            <a:r>
              <a:rPr lang="en-US" altLang="zh-CN" dirty="0">
                <a:solidFill>
                  <a:srgbClr val="FF0000"/>
                </a:solidFill>
              </a:rPr>
              <a:t>cell</a:t>
            </a:r>
            <a:r>
              <a:rPr lang="en-US" altLang="zh-CN" dirty="0"/>
              <a:t> in HBase. </a:t>
            </a:r>
          </a:p>
          <a:p>
            <a:pPr lvl="1"/>
            <a:r>
              <a:rPr lang="en-US" altLang="zh-CN" dirty="0"/>
              <a:t>It’s possible to have </a:t>
            </a:r>
            <a:r>
              <a:rPr lang="en-US" altLang="zh-CN" dirty="0">
                <a:solidFill>
                  <a:srgbClr val="FF0000"/>
                </a:solidFill>
              </a:rPr>
              <a:t>an unbounded number of cells </a:t>
            </a:r>
            <a:r>
              <a:rPr lang="en-US" altLang="zh-CN" dirty="0"/>
              <a:t>where the row and column are the same but the cell address </a:t>
            </a:r>
            <a:r>
              <a:rPr lang="en-US" altLang="zh-CN" dirty="0">
                <a:solidFill>
                  <a:srgbClr val="FF0000"/>
                </a:solidFill>
              </a:rPr>
              <a:t>differs only in its version dimension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The HBase version dimension is stored in </a:t>
            </a:r>
            <a:r>
              <a:rPr lang="en-US" altLang="zh-CN" dirty="0">
                <a:solidFill>
                  <a:srgbClr val="FF0000"/>
                </a:solidFill>
              </a:rPr>
              <a:t>decreasing order</a:t>
            </a:r>
            <a:r>
              <a:rPr lang="en-US" altLang="zh-CN" dirty="0"/>
              <a:t>, so that when reading from a store file, the </a:t>
            </a:r>
            <a:r>
              <a:rPr lang="en-US" altLang="zh-CN" dirty="0">
                <a:solidFill>
                  <a:srgbClr val="FF0000"/>
                </a:solidFill>
              </a:rPr>
              <a:t>most recent values </a:t>
            </a:r>
            <a:r>
              <a:rPr lang="en-US" altLang="zh-CN" dirty="0"/>
              <a:t>are found first.</a:t>
            </a:r>
          </a:p>
          <a:p>
            <a:r>
              <a:rPr lang="en-US" altLang="zh-CN" dirty="0"/>
              <a:t>Specifying the Number of Versions to Store</a:t>
            </a:r>
          </a:p>
          <a:p>
            <a:pPr lvl="1"/>
            <a:r>
              <a:rPr lang="en-US" altLang="zh-CN" dirty="0"/>
              <a:t>The maximum number of versions to store for a given column is part of the column schema and is specified at table creation, or via an </a:t>
            </a:r>
            <a:r>
              <a:rPr lang="en-US" altLang="zh-CN" dirty="0">
                <a:solidFill>
                  <a:srgbClr val="FF0000"/>
                </a:solidFill>
              </a:rPr>
              <a:t>alter</a:t>
            </a:r>
            <a:r>
              <a:rPr lang="en-US" altLang="zh-CN" dirty="0"/>
              <a:t> command, via </a:t>
            </a:r>
            <a:r>
              <a:rPr lang="en-US" altLang="zh-CN" dirty="0" err="1">
                <a:solidFill>
                  <a:srgbClr val="FF0000"/>
                </a:solidFill>
              </a:rPr>
              <a:t>HColumnDescriptor.DEFAULT_VERSIONS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/>
              <a:t> </a:t>
            </a:r>
          </a:p>
          <a:p>
            <a:pPr lvl="1"/>
            <a:endParaRPr lang="en-US" altLang="zh-CN" i="1" dirty="0"/>
          </a:p>
          <a:p>
            <a:pPr lvl="1"/>
            <a:r>
              <a:rPr lang="en-US" altLang="zh-CN" i="1" dirty="0"/>
              <a:t>Modify the Maximum Number of Versions for a Column Family</a:t>
            </a:r>
          </a:p>
          <a:p>
            <a:pPr lvl="1"/>
            <a:r>
              <a:rPr lang="en-US" altLang="zh-CN" dirty="0" err="1">
                <a:latin typeface="Lucida Console" panose="020B0609040504020204" pitchFamily="49" charset="0"/>
              </a:rPr>
              <a:t>hbase</a:t>
            </a:r>
            <a:r>
              <a:rPr lang="en-US" altLang="zh-CN" dirty="0">
                <a:latin typeface="Lucida Console" panose="020B0609040504020204" pitchFamily="49" charset="0"/>
              </a:rPr>
              <a:t>&gt; alter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′</a:t>
            </a:r>
            <a:r>
              <a:rPr lang="en-US" altLang="zh-CN" dirty="0">
                <a:latin typeface="Lucida Console" panose="020B0609040504020204" pitchFamily="49" charset="0"/>
              </a:rPr>
              <a:t>t1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′</a:t>
            </a:r>
            <a:r>
              <a:rPr lang="en-US" altLang="zh-CN" dirty="0">
                <a:latin typeface="Lucida Console" panose="020B0609040504020204" pitchFamily="49" charset="0"/>
              </a:rPr>
              <a:t>, NAME =&gt;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′</a:t>
            </a:r>
            <a:r>
              <a:rPr lang="en-US" altLang="zh-CN" dirty="0">
                <a:latin typeface="Lucida Console" panose="020B0609040504020204" pitchFamily="49" charset="0"/>
              </a:rPr>
              <a:t>f1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′</a:t>
            </a:r>
            <a:r>
              <a:rPr lang="en-US" altLang="zh-CN" dirty="0">
                <a:latin typeface="Lucida Console" panose="020B0609040504020204" pitchFamily="49" charset="0"/>
              </a:rPr>
              <a:t>, VERSIONS =&gt; </a:t>
            </a:r>
            <a:r>
              <a:rPr lang="en-US" altLang="zh-CN" dirty="0">
                <a:solidFill>
                  <a:srgbClr val="009999"/>
                </a:solidFill>
                <a:latin typeface="Lucida Console" panose="020B0609040504020204" pitchFamily="49" charset="0"/>
              </a:rPr>
              <a:t>5</a:t>
            </a:r>
          </a:p>
          <a:p>
            <a:pPr lvl="1"/>
            <a:r>
              <a:rPr lang="en-US" altLang="zh-CN" i="1" dirty="0"/>
              <a:t>Modify the </a:t>
            </a:r>
            <a:r>
              <a:rPr lang="en-US" altLang="zh-CN" i="1" dirty="0" err="1"/>
              <a:t>Mimimum</a:t>
            </a:r>
            <a:r>
              <a:rPr lang="en-US" altLang="zh-CN" i="1" dirty="0"/>
              <a:t> Number of Versions for a Column Family</a:t>
            </a:r>
          </a:p>
          <a:p>
            <a:pPr lvl="1"/>
            <a:r>
              <a:rPr lang="en-US" altLang="zh-CN" dirty="0" err="1">
                <a:latin typeface="Lucida Console" panose="020B0609040504020204" pitchFamily="49" charset="0"/>
              </a:rPr>
              <a:t>hbase</a:t>
            </a:r>
            <a:r>
              <a:rPr lang="en-US" altLang="zh-CN" dirty="0">
                <a:latin typeface="Lucida Console" panose="020B0609040504020204" pitchFamily="49" charset="0"/>
              </a:rPr>
              <a:t>&gt; alter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′</a:t>
            </a:r>
            <a:r>
              <a:rPr lang="en-US" altLang="zh-CN" dirty="0">
                <a:latin typeface="Lucida Console" panose="020B0609040504020204" pitchFamily="49" charset="0"/>
              </a:rPr>
              <a:t>t1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′</a:t>
            </a:r>
            <a:r>
              <a:rPr lang="en-US" altLang="zh-CN" dirty="0">
                <a:latin typeface="Lucida Console" panose="020B0609040504020204" pitchFamily="49" charset="0"/>
              </a:rPr>
              <a:t>, NAME =&gt; 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′</a:t>
            </a:r>
            <a:r>
              <a:rPr lang="en-US" altLang="zh-CN" dirty="0">
                <a:latin typeface="Lucida Console" panose="020B0609040504020204" pitchFamily="49" charset="0"/>
              </a:rPr>
              <a:t>f1</a:t>
            </a:r>
            <a:r>
              <a:rPr lang="en-US" altLang="zh-CN" dirty="0">
                <a:solidFill>
                  <a:srgbClr val="880088"/>
                </a:solidFill>
                <a:latin typeface="Lucida Console" panose="020B0609040504020204" pitchFamily="49" charset="0"/>
              </a:rPr>
              <a:t>′</a:t>
            </a:r>
            <a:r>
              <a:rPr lang="en-US" altLang="zh-CN" dirty="0">
                <a:latin typeface="Lucida Console" panose="020B0609040504020204" pitchFamily="49" charset="0"/>
              </a:rPr>
              <a:t>, MIN_VERSIONS =&gt; </a:t>
            </a:r>
            <a:r>
              <a:rPr lang="en-US" altLang="zh-CN" dirty="0">
                <a:solidFill>
                  <a:srgbClr val="009999"/>
                </a:solidFill>
                <a:latin typeface="Lucida Console" panose="020B0609040504020204" pitchFamily="49" charset="0"/>
              </a:rPr>
              <a:t>5</a:t>
            </a:r>
            <a:endParaRPr lang="zh-CN" altLang="en-US" dirty="0">
              <a:latin typeface="Lucida Console" panose="020B0609040504020204" pitchFamily="49" charset="0"/>
            </a:endParaRPr>
          </a:p>
          <a:p>
            <a:pPr lvl="1"/>
            <a:endParaRPr lang="zh-CN" altLang="en-US" dirty="0">
              <a:latin typeface="Lucida Console" panose="020B06090405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5A5000-FCD6-5D4B-A30A-1E750A0D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95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B3B9-57C3-444E-B655-91AFD8D6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74E90-411D-D84C-8270-40541755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By default, i.e. if you specify no explicit version, when doing a get, the cell whose version has </a:t>
            </a:r>
            <a:r>
              <a:rPr lang="en-US" altLang="zh-CN" dirty="0">
                <a:solidFill>
                  <a:srgbClr val="FF0000"/>
                </a:solidFill>
              </a:rPr>
              <a:t>the largest value </a:t>
            </a:r>
            <a:r>
              <a:rPr lang="en-US" altLang="zh-CN" dirty="0"/>
              <a:t>is returned (which may or may not be the latest one written, see later). </a:t>
            </a:r>
          </a:p>
          <a:p>
            <a:r>
              <a:rPr lang="en-US" altLang="zh-CN" dirty="0"/>
              <a:t>The default behavior can be modified in the following ways:</a:t>
            </a:r>
          </a:p>
          <a:p>
            <a:pPr lvl="1"/>
            <a:r>
              <a:rPr lang="en-US" altLang="zh-CN" dirty="0"/>
              <a:t>to return more than one version, see </a:t>
            </a:r>
            <a:r>
              <a:rPr lang="en-US" altLang="zh-CN" u="sng" dirty="0">
                <a:hlinkClick r:id="rId2"/>
              </a:rPr>
              <a:t>Get.setMaxVersions()</a:t>
            </a:r>
            <a:endParaRPr lang="en-US" altLang="zh-CN" dirty="0"/>
          </a:p>
          <a:p>
            <a:pPr lvl="1"/>
            <a:r>
              <a:rPr lang="en-US" altLang="zh-CN" dirty="0"/>
              <a:t>to return versions other than the latest, see </a:t>
            </a:r>
            <a:r>
              <a:rPr lang="en-US" altLang="zh-CN" u="sng" dirty="0">
                <a:hlinkClick r:id="rId3"/>
              </a:rPr>
              <a:t>Get.setTimeRange()</a:t>
            </a:r>
            <a:endParaRPr lang="en-US" altLang="zh-CN" dirty="0"/>
          </a:p>
          <a:p>
            <a:pPr marL="300038" lvl="1" indent="0">
              <a:buNone/>
            </a:pPr>
            <a:endParaRPr lang="en-US" altLang="zh-CN" sz="1200" b="1" dirty="0">
              <a:latin typeface="Lucida Console" panose="020B0609040504020204" pitchFamily="49" charset="0"/>
            </a:endParaRPr>
          </a:p>
          <a:p>
            <a:pPr marL="300038" lvl="1" indent="0">
              <a:buNone/>
            </a:pPr>
            <a:r>
              <a:rPr lang="en-US" altLang="zh-CN" sz="1200" b="1" dirty="0">
                <a:latin typeface="Lucida Console" panose="020B0609040504020204" pitchFamily="49" charset="0"/>
              </a:rPr>
              <a:t>public</a:t>
            </a:r>
            <a:r>
              <a:rPr lang="en-US" altLang="zh-CN" sz="1200" dirty="0">
                <a:latin typeface="Lucida Console" panose="020B0609040504020204" pitchFamily="49" charset="0"/>
              </a:rPr>
              <a:t> </a:t>
            </a:r>
            <a:r>
              <a:rPr lang="en-US" altLang="zh-CN" sz="1200" b="1" dirty="0">
                <a:latin typeface="Lucida Console" panose="020B0609040504020204" pitchFamily="49" charset="0"/>
              </a:rPr>
              <a:t>static</a:t>
            </a:r>
            <a:r>
              <a:rPr lang="en-US" altLang="zh-CN" sz="1200" dirty="0">
                <a:latin typeface="Lucida Console" panose="020B0609040504020204" pitchFamily="49" charset="0"/>
              </a:rPr>
              <a:t> </a:t>
            </a:r>
            <a:r>
              <a:rPr lang="en-US" altLang="zh-CN" sz="1200" b="1" dirty="0">
                <a:latin typeface="Lucida Console" panose="020B0609040504020204" pitchFamily="49" charset="0"/>
              </a:rPr>
              <a:t>final</a:t>
            </a:r>
            <a:r>
              <a:rPr lang="en-US" altLang="zh-CN" sz="1200" dirty="0">
                <a:latin typeface="Lucida Console" panose="020B0609040504020204" pitchFamily="49" charset="0"/>
              </a:rPr>
              <a:t> </a:t>
            </a:r>
            <a:r>
              <a:rPr lang="en-US" altLang="zh-CN" sz="1200" b="1" dirty="0">
                <a:latin typeface="Lucida Console" panose="020B0609040504020204" pitchFamily="49" charset="0"/>
              </a:rPr>
              <a:t>byte[]</a:t>
            </a:r>
            <a:r>
              <a:rPr lang="en-US" altLang="zh-CN" sz="1200" dirty="0">
                <a:latin typeface="Lucida Console" panose="020B0609040504020204" pitchFamily="49" charset="0"/>
              </a:rPr>
              <a:t> CF = </a:t>
            </a:r>
            <a:r>
              <a:rPr lang="en-US" altLang="zh-CN" sz="1200" dirty="0">
                <a:solidFill>
                  <a:srgbClr val="DD1144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Lucida Console" panose="020B0609040504020204" pitchFamily="49" charset="0"/>
              </a:rPr>
              <a:t>cf</a:t>
            </a:r>
            <a:r>
              <a:rPr lang="en-US" altLang="zh-CN" sz="1200" dirty="0">
                <a:solidFill>
                  <a:srgbClr val="DD1144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200" dirty="0">
                <a:latin typeface="Lucida Console" panose="020B0609040504020204" pitchFamily="49" charset="0"/>
              </a:rPr>
              <a:t>.</a:t>
            </a:r>
            <a:r>
              <a:rPr lang="en-US" altLang="zh-CN" sz="1200" dirty="0" err="1">
                <a:latin typeface="Lucida Console" panose="020B0609040504020204" pitchFamily="49" charset="0"/>
              </a:rPr>
              <a:t>getBytes</a:t>
            </a:r>
            <a:r>
              <a:rPr lang="en-US" altLang="zh-CN" sz="1200" dirty="0">
                <a:latin typeface="Lucida Console" panose="020B0609040504020204" pitchFamily="49" charset="0"/>
              </a:rPr>
              <a:t>(); </a:t>
            </a:r>
          </a:p>
          <a:p>
            <a:pPr marL="300038" lvl="1" indent="0">
              <a:buNone/>
            </a:pPr>
            <a:r>
              <a:rPr lang="en-US" altLang="zh-CN" sz="1200" b="1" dirty="0">
                <a:latin typeface="Lucida Console" panose="020B0609040504020204" pitchFamily="49" charset="0"/>
              </a:rPr>
              <a:t>public</a:t>
            </a:r>
            <a:r>
              <a:rPr lang="en-US" altLang="zh-CN" sz="1200" dirty="0">
                <a:latin typeface="Lucida Console" panose="020B0609040504020204" pitchFamily="49" charset="0"/>
              </a:rPr>
              <a:t> </a:t>
            </a:r>
            <a:r>
              <a:rPr lang="en-US" altLang="zh-CN" sz="1200" b="1" dirty="0">
                <a:latin typeface="Lucida Console" panose="020B0609040504020204" pitchFamily="49" charset="0"/>
              </a:rPr>
              <a:t>static</a:t>
            </a:r>
            <a:r>
              <a:rPr lang="en-US" altLang="zh-CN" sz="1200" dirty="0">
                <a:latin typeface="Lucida Console" panose="020B0609040504020204" pitchFamily="49" charset="0"/>
              </a:rPr>
              <a:t> </a:t>
            </a:r>
            <a:r>
              <a:rPr lang="en-US" altLang="zh-CN" sz="1200" b="1" dirty="0">
                <a:latin typeface="Lucida Console" panose="020B0609040504020204" pitchFamily="49" charset="0"/>
              </a:rPr>
              <a:t>final</a:t>
            </a:r>
            <a:r>
              <a:rPr lang="en-US" altLang="zh-CN" sz="1200" dirty="0">
                <a:latin typeface="Lucida Console" panose="020B0609040504020204" pitchFamily="49" charset="0"/>
              </a:rPr>
              <a:t> </a:t>
            </a:r>
            <a:r>
              <a:rPr lang="en-US" altLang="zh-CN" sz="1200" b="1" dirty="0">
                <a:latin typeface="Lucida Console" panose="020B0609040504020204" pitchFamily="49" charset="0"/>
              </a:rPr>
              <a:t>byte[]</a:t>
            </a:r>
            <a:r>
              <a:rPr lang="en-US" altLang="zh-CN" sz="1200" dirty="0">
                <a:latin typeface="Lucida Console" panose="020B0609040504020204" pitchFamily="49" charset="0"/>
              </a:rPr>
              <a:t> ATTR = </a:t>
            </a:r>
            <a:r>
              <a:rPr lang="en-US" altLang="zh-CN" sz="1200" dirty="0">
                <a:solidFill>
                  <a:srgbClr val="DD1144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Lucida Console" panose="020B0609040504020204" pitchFamily="49" charset="0"/>
              </a:rPr>
              <a:t>attr</a:t>
            </a:r>
            <a:r>
              <a:rPr lang="en-US" altLang="zh-CN" sz="1200" dirty="0">
                <a:solidFill>
                  <a:srgbClr val="DD1144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200" dirty="0">
                <a:latin typeface="Lucida Console" panose="020B0609040504020204" pitchFamily="49" charset="0"/>
              </a:rPr>
              <a:t>.</a:t>
            </a:r>
            <a:r>
              <a:rPr lang="en-US" altLang="zh-CN" sz="1200" dirty="0" err="1">
                <a:latin typeface="Lucida Console" panose="020B0609040504020204" pitchFamily="49" charset="0"/>
              </a:rPr>
              <a:t>getBytes</a:t>
            </a:r>
            <a:r>
              <a:rPr lang="en-US" altLang="zh-CN" sz="1200" dirty="0">
                <a:latin typeface="Lucida Console" panose="020B0609040504020204" pitchFamily="49" charset="0"/>
              </a:rPr>
              <a:t>(); </a:t>
            </a:r>
          </a:p>
          <a:p>
            <a:pPr marL="300038" lvl="1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... </a:t>
            </a:r>
          </a:p>
          <a:p>
            <a:pPr marL="300038" lvl="1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Get get = </a:t>
            </a:r>
            <a:r>
              <a:rPr lang="en-US" altLang="zh-CN" sz="1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new</a:t>
            </a:r>
            <a:r>
              <a:rPr lang="en-US" altLang="zh-CN" sz="1200" dirty="0">
                <a:latin typeface="Lucida Console" panose="020B0609040504020204" pitchFamily="49" charset="0"/>
              </a:rPr>
              <a:t> Get(</a:t>
            </a:r>
            <a:r>
              <a:rPr lang="en-US" altLang="zh-CN" sz="1200" dirty="0" err="1">
                <a:latin typeface="Lucida Console" panose="020B0609040504020204" pitchFamily="49" charset="0"/>
              </a:rPr>
              <a:t>Bytes.toBytes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dirty="0">
                <a:solidFill>
                  <a:srgbClr val="DD1144"/>
                </a:solidFill>
                <a:latin typeface="Lucida Console" panose="020B0609040504020204" pitchFamily="49" charset="0"/>
              </a:rPr>
              <a:t>"row1"</a:t>
            </a:r>
            <a:r>
              <a:rPr lang="en-US" altLang="zh-CN" sz="1200" dirty="0">
                <a:latin typeface="Lucida Console" panose="020B0609040504020204" pitchFamily="49" charset="0"/>
              </a:rPr>
              <a:t>)); </a:t>
            </a:r>
          </a:p>
          <a:p>
            <a:pPr marL="300038" lvl="1" indent="0">
              <a:buNone/>
            </a:pPr>
            <a:r>
              <a:rPr lang="en-US" altLang="zh-CN" sz="1200" dirty="0" err="1">
                <a:latin typeface="Lucida Console" panose="020B0609040504020204" pitchFamily="49" charset="0"/>
              </a:rPr>
              <a:t>get.setMaxVersions</a:t>
            </a:r>
            <a:r>
              <a:rPr lang="en-US" altLang="zh-CN" sz="1200" dirty="0">
                <a:latin typeface="Lucida Console" panose="020B0609040504020204" pitchFamily="49" charset="0"/>
              </a:rPr>
              <a:t>(</a:t>
            </a:r>
            <a:r>
              <a:rPr lang="en-US" altLang="zh-CN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CN" sz="1200" dirty="0">
                <a:latin typeface="Lucida Console" panose="020B0609040504020204" pitchFamily="49" charset="0"/>
              </a:rPr>
              <a:t>); </a:t>
            </a:r>
            <a:r>
              <a:rPr lang="en-US" altLang="zh-CN" sz="1200" i="1" dirty="0">
                <a:solidFill>
                  <a:srgbClr val="999988"/>
                </a:solidFill>
                <a:latin typeface="Lucida Console" panose="020B0609040504020204" pitchFamily="49" charset="0"/>
              </a:rPr>
              <a:t>// will return last 3 versions of row</a:t>
            </a:r>
            <a:r>
              <a:rPr lang="en-US" altLang="zh-CN" sz="1200" dirty="0">
                <a:latin typeface="Lucida Console" panose="020B0609040504020204" pitchFamily="49" charset="0"/>
              </a:rPr>
              <a:t> </a:t>
            </a:r>
          </a:p>
          <a:p>
            <a:pPr marL="300038" lvl="1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Result r = </a:t>
            </a:r>
            <a:r>
              <a:rPr lang="en-US" altLang="zh-CN" sz="1200" dirty="0" err="1">
                <a:latin typeface="Lucida Console" panose="020B0609040504020204" pitchFamily="49" charset="0"/>
              </a:rPr>
              <a:t>table.get</a:t>
            </a:r>
            <a:r>
              <a:rPr lang="en-US" altLang="zh-CN" sz="1200" dirty="0">
                <a:latin typeface="Lucida Console" panose="020B0609040504020204" pitchFamily="49" charset="0"/>
              </a:rPr>
              <a:t>(get); </a:t>
            </a:r>
          </a:p>
          <a:p>
            <a:pPr marL="300038" lvl="1" indent="0">
              <a:buNone/>
            </a:pPr>
            <a:r>
              <a:rPr lang="en-US" altLang="zh-CN" sz="1200" b="1" dirty="0">
                <a:latin typeface="Lucida Console" panose="020B0609040504020204" pitchFamily="49" charset="0"/>
              </a:rPr>
              <a:t>byte[]</a:t>
            </a:r>
            <a:r>
              <a:rPr lang="en-US" altLang="zh-CN" sz="1200" dirty="0">
                <a:latin typeface="Lucida Console" panose="020B0609040504020204" pitchFamily="49" charset="0"/>
              </a:rPr>
              <a:t> b = </a:t>
            </a:r>
            <a:r>
              <a:rPr lang="en-US" altLang="zh-CN" sz="1200" dirty="0" err="1">
                <a:latin typeface="Lucida Console" panose="020B0609040504020204" pitchFamily="49" charset="0"/>
              </a:rPr>
              <a:t>r.getValue</a:t>
            </a:r>
            <a:r>
              <a:rPr lang="en-US" altLang="zh-CN" sz="1200" dirty="0">
                <a:latin typeface="Lucida Console" panose="020B0609040504020204" pitchFamily="49" charset="0"/>
              </a:rPr>
              <a:t>(CF, ATTR); </a:t>
            </a:r>
            <a:r>
              <a:rPr lang="en-US" altLang="zh-CN" sz="1200" i="1" dirty="0">
                <a:solidFill>
                  <a:srgbClr val="999988"/>
                </a:solidFill>
                <a:latin typeface="Lucida Console" panose="020B0609040504020204" pitchFamily="49" charset="0"/>
              </a:rPr>
              <a:t>// returns current version of value</a:t>
            </a:r>
            <a:r>
              <a:rPr lang="en-US" altLang="zh-CN" sz="1200" dirty="0">
                <a:latin typeface="Lucida Console" panose="020B0609040504020204" pitchFamily="49" charset="0"/>
              </a:rPr>
              <a:t> </a:t>
            </a:r>
          </a:p>
          <a:p>
            <a:pPr marL="300038" lvl="1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List&lt;Cell&gt; cells = </a:t>
            </a:r>
            <a:r>
              <a:rPr lang="en-US" altLang="zh-CN" sz="1200" dirty="0" err="1">
                <a:latin typeface="Lucida Console" panose="020B0609040504020204" pitchFamily="49" charset="0"/>
              </a:rPr>
              <a:t>r.getColumnCells</a:t>
            </a:r>
            <a:r>
              <a:rPr lang="en-US" altLang="zh-CN" sz="1200" dirty="0">
                <a:latin typeface="Lucida Console" panose="020B0609040504020204" pitchFamily="49" charset="0"/>
              </a:rPr>
              <a:t>(CF, ATTR); </a:t>
            </a:r>
            <a:r>
              <a:rPr lang="en-US" altLang="zh-CN" sz="1200" i="1" dirty="0">
                <a:solidFill>
                  <a:srgbClr val="999988"/>
                </a:solidFill>
                <a:latin typeface="Lucida Console" panose="020B0609040504020204" pitchFamily="49" charset="0"/>
              </a:rPr>
              <a:t>// returns all versions of this column</a:t>
            </a:r>
            <a:endParaRPr lang="zh-CN" altLang="en-US" sz="1200" dirty="0">
              <a:latin typeface="Lucida Console" panose="020B0609040504020204" pitchFamily="49" charset="0"/>
            </a:endParaRPr>
          </a:p>
          <a:p>
            <a:pPr marL="300038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2F0700-72D9-B04B-A5D9-A3471203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2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270D7-AC58-8645-9660-7BD5F4C0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77699-4ADB-7846-9CA7-F2A2CA8B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990000"/>
                </a:solidFill>
                <a:cs typeface="Consolas" panose="020B0609020204030204" pitchFamily="49" charset="0"/>
              </a:rPr>
              <a:t>Implicit Version Example</a:t>
            </a:r>
          </a:p>
          <a:p>
            <a:pPr lvl="1"/>
            <a:r>
              <a:rPr lang="en-US" altLang="zh-CN" dirty="0">
                <a:cs typeface="Consolas" panose="020B0609020204030204" pitchFamily="49" charset="0"/>
              </a:rPr>
              <a:t>The following Put will be implicitly versioned by HBase with the current time.</a:t>
            </a:r>
          </a:p>
          <a:p>
            <a:pPr marL="300038" lvl="1" indent="0">
              <a:buNone/>
            </a:pPr>
            <a:r>
              <a:rPr lang="en-US" altLang="zh-CN" sz="1300" b="1" dirty="0">
                <a:latin typeface="Lucida Console" panose="020B060904050402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00" b="1" dirty="0">
                <a:latin typeface="Lucida Console" panose="020B0609040504020204" pitchFamily="49" charset="0"/>
                <a:cs typeface="Consolas" panose="020B0609020204030204" pitchFamily="49" charset="0"/>
              </a:rPr>
              <a:t>static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00" b="1" dirty="0">
                <a:latin typeface="Lucida Console" panose="020B0609040504020204" pitchFamily="49" charset="0"/>
                <a:cs typeface="Consolas" panose="020B0609020204030204" pitchFamily="49" charset="0"/>
              </a:rPr>
              <a:t>final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00" b="1" dirty="0">
                <a:latin typeface="Lucida Console" panose="020B0609040504020204" pitchFamily="49" charset="0"/>
                <a:cs typeface="Consolas" panose="020B0609020204030204" pitchFamily="49" charset="0"/>
              </a:rPr>
              <a:t>byte[]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CF = </a:t>
            </a:r>
            <a:r>
              <a:rPr lang="en-US" altLang="zh-CN" sz="1300" dirty="0">
                <a:solidFill>
                  <a:srgbClr val="DD114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300" dirty="0" err="1">
                <a:solidFill>
                  <a:srgbClr val="DD114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cf</a:t>
            </a:r>
            <a:r>
              <a:rPr lang="en-US" altLang="zh-CN" sz="1300" dirty="0">
                <a:solidFill>
                  <a:srgbClr val="DD114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getBytes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(); </a:t>
            </a:r>
          </a:p>
          <a:p>
            <a:pPr marL="300038" lvl="1" indent="0">
              <a:buNone/>
            </a:pPr>
            <a:r>
              <a:rPr lang="en-US" altLang="zh-CN" sz="1300" b="1" dirty="0">
                <a:latin typeface="Lucida Console" panose="020B060904050402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00" b="1" dirty="0">
                <a:latin typeface="Lucida Console" panose="020B0609040504020204" pitchFamily="49" charset="0"/>
                <a:cs typeface="Consolas" panose="020B0609020204030204" pitchFamily="49" charset="0"/>
              </a:rPr>
              <a:t>static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00" b="1" dirty="0">
                <a:latin typeface="Lucida Console" panose="020B0609040504020204" pitchFamily="49" charset="0"/>
                <a:cs typeface="Consolas" panose="020B0609020204030204" pitchFamily="49" charset="0"/>
              </a:rPr>
              <a:t>final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00" b="1" dirty="0">
                <a:latin typeface="Lucida Console" panose="020B0609040504020204" pitchFamily="49" charset="0"/>
                <a:cs typeface="Consolas" panose="020B0609020204030204" pitchFamily="49" charset="0"/>
              </a:rPr>
              <a:t>byte[]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ATTR = </a:t>
            </a:r>
            <a:r>
              <a:rPr lang="en-US" altLang="zh-CN" sz="1300" dirty="0">
                <a:solidFill>
                  <a:srgbClr val="DD114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300" dirty="0" err="1">
                <a:solidFill>
                  <a:srgbClr val="DD114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attr</a:t>
            </a:r>
            <a:r>
              <a:rPr lang="en-US" altLang="zh-CN" sz="1300" dirty="0">
                <a:solidFill>
                  <a:srgbClr val="DD114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getBytes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(); </a:t>
            </a:r>
          </a:p>
          <a:p>
            <a:pPr marL="300038" lvl="1" indent="0">
              <a:buNone/>
            </a:pP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... </a:t>
            </a:r>
          </a:p>
          <a:p>
            <a:pPr marL="300038" lvl="1" indent="0">
              <a:buNone/>
            </a:pP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Put put = </a:t>
            </a:r>
            <a:r>
              <a:rPr lang="en-US" altLang="zh-CN" sz="1300" b="1" dirty="0">
                <a:solidFill>
                  <a:srgbClr val="000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Put(</a:t>
            </a:r>
            <a:r>
              <a:rPr lang="en-US" altLang="zh-CN" sz="13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Bytes.toBytes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(row)); </a:t>
            </a:r>
          </a:p>
          <a:p>
            <a:pPr marL="300038" lvl="1" indent="0">
              <a:buNone/>
            </a:pPr>
            <a:r>
              <a:rPr lang="en-US" altLang="zh-CN" sz="13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put.add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(CF, ATTR, </a:t>
            </a:r>
            <a:r>
              <a:rPr lang="en-US" altLang="zh-CN" sz="13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Bytes.toBytes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(data)); </a:t>
            </a:r>
          </a:p>
          <a:p>
            <a:pPr marL="300038" lvl="1" indent="0">
              <a:buNone/>
            </a:pPr>
            <a:r>
              <a:rPr lang="en-US" altLang="zh-CN" sz="13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table.put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(put);</a:t>
            </a:r>
          </a:p>
          <a:p>
            <a:pPr marL="300038" lvl="1" indent="0">
              <a:buNone/>
            </a:pPr>
            <a:endParaRPr lang="en-US" altLang="zh-CN" sz="13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990000"/>
                </a:solidFill>
                <a:cs typeface="Consolas" panose="020B0609020204030204" pitchFamily="49" charset="0"/>
              </a:rPr>
              <a:t>Explicit Version Example</a:t>
            </a:r>
          </a:p>
          <a:p>
            <a:pPr lvl="1"/>
            <a:r>
              <a:rPr lang="en-US" altLang="zh-CN" dirty="0">
                <a:cs typeface="Consolas" panose="020B0609020204030204" pitchFamily="49" charset="0"/>
              </a:rPr>
              <a:t>The following Put has the version timestamp explicitly set.</a:t>
            </a:r>
          </a:p>
          <a:p>
            <a:pPr marL="300038" lvl="1" indent="0">
              <a:buNone/>
            </a:pPr>
            <a:r>
              <a:rPr lang="en-US" altLang="zh-CN" sz="1300" b="1" dirty="0">
                <a:latin typeface="Lucida Console" panose="020B060904050402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00" b="1" dirty="0">
                <a:latin typeface="Lucida Console" panose="020B0609040504020204" pitchFamily="49" charset="0"/>
                <a:cs typeface="Consolas" panose="020B0609020204030204" pitchFamily="49" charset="0"/>
              </a:rPr>
              <a:t>static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00" b="1" dirty="0">
                <a:latin typeface="Lucida Console" panose="020B0609040504020204" pitchFamily="49" charset="0"/>
                <a:cs typeface="Consolas" panose="020B0609020204030204" pitchFamily="49" charset="0"/>
              </a:rPr>
              <a:t>final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00" b="1" dirty="0">
                <a:latin typeface="Lucida Console" panose="020B0609040504020204" pitchFamily="49" charset="0"/>
                <a:cs typeface="Consolas" panose="020B0609020204030204" pitchFamily="49" charset="0"/>
              </a:rPr>
              <a:t>byte[]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CF = </a:t>
            </a:r>
            <a:r>
              <a:rPr lang="en-US" altLang="zh-CN" sz="1300" dirty="0">
                <a:solidFill>
                  <a:srgbClr val="DD114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300" dirty="0" err="1">
                <a:solidFill>
                  <a:srgbClr val="DD114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cf</a:t>
            </a:r>
            <a:r>
              <a:rPr lang="en-US" altLang="zh-CN" sz="1300" dirty="0">
                <a:solidFill>
                  <a:srgbClr val="DD114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getBytes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(); </a:t>
            </a:r>
          </a:p>
          <a:p>
            <a:pPr marL="300038" lvl="1" indent="0">
              <a:buNone/>
            </a:pPr>
            <a:r>
              <a:rPr lang="en-US" altLang="zh-CN" sz="1300" b="1" dirty="0">
                <a:latin typeface="Lucida Console" panose="020B060904050402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00" b="1" dirty="0">
                <a:latin typeface="Lucida Console" panose="020B0609040504020204" pitchFamily="49" charset="0"/>
                <a:cs typeface="Consolas" panose="020B0609020204030204" pitchFamily="49" charset="0"/>
              </a:rPr>
              <a:t>static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00" b="1" dirty="0">
                <a:latin typeface="Lucida Console" panose="020B0609040504020204" pitchFamily="49" charset="0"/>
                <a:cs typeface="Consolas" panose="020B0609020204030204" pitchFamily="49" charset="0"/>
              </a:rPr>
              <a:t>final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00" b="1" dirty="0">
                <a:latin typeface="Lucida Console" panose="020B0609040504020204" pitchFamily="49" charset="0"/>
                <a:cs typeface="Consolas" panose="020B0609020204030204" pitchFamily="49" charset="0"/>
              </a:rPr>
              <a:t>byte[]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ATTR = </a:t>
            </a:r>
            <a:r>
              <a:rPr lang="en-US" altLang="zh-CN" sz="1300" dirty="0">
                <a:solidFill>
                  <a:srgbClr val="DD114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300" dirty="0" err="1">
                <a:solidFill>
                  <a:srgbClr val="DD114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attr</a:t>
            </a:r>
            <a:r>
              <a:rPr lang="en-US" altLang="zh-CN" sz="1300" dirty="0">
                <a:solidFill>
                  <a:srgbClr val="DD114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getBytes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(); </a:t>
            </a:r>
          </a:p>
          <a:p>
            <a:pPr marL="300038" lvl="1" indent="0">
              <a:buNone/>
            </a:pP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... </a:t>
            </a:r>
          </a:p>
          <a:p>
            <a:pPr marL="300038" lvl="1" indent="0">
              <a:buNone/>
            </a:pP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Put put = </a:t>
            </a:r>
            <a:r>
              <a:rPr lang="en-US" altLang="zh-CN" sz="1300" b="1" dirty="0">
                <a:solidFill>
                  <a:srgbClr val="000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Put( </a:t>
            </a:r>
            <a:r>
              <a:rPr lang="en-US" altLang="zh-CN" sz="13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Bytes.toBytes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(row)); </a:t>
            </a:r>
          </a:p>
          <a:p>
            <a:pPr marL="300038" lvl="1" indent="0">
              <a:buNone/>
            </a:pPr>
            <a:r>
              <a:rPr lang="en-US" altLang="zh-CN" sz="1300" b="1" dirty="0">
                <a:latin typeface="Lucida Console" panose="020B0609040504020204" pitchFamily="49" charset="0"/>
                <a:cs typeface="Consolas" panose="020B0609020204030204" pitchFamily="49" charset="0"/>
              </a:rPr>
              <a:t>long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explicitTimeInMs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300" dirty="0">
                <a:solidFill>
                  <a:srgbClr val="0099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555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; </a:t>
            </a:r>
            <a:r>
              <a:rPr lang="en-US" altLang="zh-CN" sz="1300" i="1" dirty="0">
                <a:solidFill>
                  <a:srgbClr val="999988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// just an example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 marL="300038" lvl="1" indent="0">
              <a:buNone/>
            </a:pPr>
            <a:r>
              <a:rPr lang="en-US" altLang="zh-CN" sz="13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put.add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(CF, ATTR, </a:t>
            </a:r>
            <a:r>
              <a:rPr lang="en-US" altLang="zh-CN" sz="13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explicitTimeInMs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3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Bytes.toBytes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(data)); </a:t>
            </a:r>
          </a:p>
          <a:p>
            <a:pPr marL="300038" lvl="1" indent="0">
              <a:buNone/>
            </a:pPr>
            <a:r>
              <a:rPr lang="en-US" altLang="zh-CN" sz="13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table.put</a:t>
            </a:r>
            <a:r>
              <a:rPr lang="en-US" altLang="zh-CN" sz="1300" dirty="0">
                <a:latin typeface="Lucida Console" panose="020B0609040504020204" pitchFamily="49" charset="0"/>
                <a:cs typeface="Consolas" panose="020B0609020204030204" pitchFamily="49" charset="0"/>
              </a:rPr>
              <a:t>(put);</a:t>
            </a:r>
          </a:p>
          <a:p>
            <a:endParaRPr kumimoji="1" lang="zh-CN" altLang="en-US" dirty="0">
              <a:cs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DB7A88-8521-6146-82E0-CA052997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11210B-E5B5-9A40-9960-3A22AE1DEA7A}"/>
              </a:ext>
            </a:extLst>
          </p:cNvPr>
          <p:cNvSpPr/>
          <p:nvPr/>
        </p:nvSpPr>
        <p:spPr>
          <a:xfrm>
            <a:off x="2286000" y="-2444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b="0" i="0" dirty="0">
              <a:effectLst/>
              <a:latin typeface="Noto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3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4440E-5AD6-E640-8A30-5697039A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HBase and Schema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1C210-435C-2C4D-9972-87650470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Schema Creation</a:t>
            </a:r>
          </a:p>
          <a:p>
            <a:pPr lvl="1"/>
            <a:r>
              <a:rPr lang="en-US" altLang="zh-CN" dirty="0"/>
              <a:t>HBase schemas can be created or updated using the </a:t>
            </a:r>
            <a:r>
              <a:rPr lang="en-US" altLang="zh-CN" u="sng" dirty="0">
                <a:hlinkClick r:id="rId2"/>
              </a:rPr>
              <a:t>The Apache HBase Shell</a:t>
            </a:r>
            <a:r>
              <a:rPr lang="en-US" altLang="zh-CN" dirty="0"/>
              <a:t> or by using </a:t>
            </a:r>
            <a:r>
              <a:rPr lang="en-US" altLang="zh-CN" u="sng" dirty="0">
                <a:hlinkClick r:id="rId3"/>
              </a:rPr>
              <a:t>Admin</a:t>
            </a:r>
            <a:r>
              <a:rPr lang="en-US" altLang="zh-CN" dirty="0"/>
              <a:t> in the Java API.</a:t>
            </a:r>
          </a:p>
          <a:p>
            <a:pPr lvl="1"/>
            <a:r>
              <a:rPr lang="en-US" altLang="zh-CN" dirty="0"/>
              <a:t>Tables </a:t>
            </a:r>
            <a:r>
              <a:rPr lang="en-US" altLang="zh-CN" dirty="0">
                <a:solidFill>
                  <a:srgbClr val="FF0000"/>
                </a:solidFill>
              </a:rPr>
              <a:t>must be disabled </a:t>
            </a:r>
            <a:r>
              <a:rPr lang="en-US" altLang="zh-CN" dirty="0"/>
              <a:t>when making </a:t>
            </a:r>
            <a:r>
              <a:rPr lang="en-US" altLang="zh-CN" dirty="0" err="1">
                <a:solidFill>
                  <a:srgbClr val="FF0000"/>
                </a:solidFill>
              </a:rPr>
              <a:t>ColumnFamily</a:t>
            </a:r>
            <a:r>
              <a:rPr lang="en-US" altLang="zh-CN" dirty="0"/>
              <a:t> modifications, for example:</a:t>
            </a:r>
          </a:p>
          <a:p>
            <a:pPr lvl="1"/>
            <a:endParaRPr lang="en-US" altLang="zh-CN" dirty="0"/>
          </a:p>
          <a:p>
            <a:pPr marL="342900" lvl="1" indent="0">
              <a:buNone/>
            </a:pPr>
            <a:r>
              <a:rPr lang="en-US" altLang="zh-CN" sz="1400" dirty="0">
                <a:latin typeface="Lucida Console" panose="020B0609040504020204" pitchFamily="49" charset="0"/>
              </a:rPr>
              <a:t>Configuration config = </a:t>
            </a:r>
            <a:r>
              <a:rPr lang="en-US" altLang="zh-CN" sz="1400" dirty="0" err="1">
                <a:latin typeface="Lucida Console" panose="020B0609040504020204" pitchFamily="49" charset="0"/>
              </a:rPr>
              <a:t>HBaseConfiguration.create</a:t>
            </a:r>
            <a:r>
              <a:rPr lang="en-US" altLang="zh-CN" sz="1400" dirty="0">
                <a:latin typeface="Lucida Console" panose="020B0609040504020204" pitchFamily="49" charset="0"/>
              </a:rPr>
              <a:t>(); </a:t>
            </a:r>
          </a:p>
          <a:p>
            <a:pPr marL="342900" lvl="1" indent="0">
              <a:buNone/>
            </a:pPr>
            <a:r>
              <a:rPr lang="en-US" altLang="zh-CN" sz="1400" dirty="0">
                <a:latin typeface="Lucida Console" panose="020B0609040504020204" pitchFamily="49" charset="0"/>
              </a:rPr>
              <a:t>Admin admin = </a:t>
            </a:r>
            <a:r>
              <a:rPr lang="en-US" altLang="zh-CN" sz="14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new</a:t>
            </a:r>
            <a:r>
              <a:rPr lang="en-US" altLang="zh-CN" sz="1400" dirty="0">
                <a:latin typeface="Lucida Console" panose="020B0609040504020204" pitchFamily="49" charset="0"/>
              </a:rPr>
              <a:t> Admin(conf); </a:t>
            </a:r>
          </a:p>
          <a:p>
            <a:pPr marL="342900" lvl="1" indent="0">
              <a:buNone/>
            </a:pPr>
            <a:r>
              <a:rPr lang="en-US" altLang="zh-CN" sz="1400" dirty="0" err="1">
                <a:latin typeface="Lucida Console" panose="020B0609040504020204" pitchFamily="49" charset="0"/>
              </a:rPr>
              <a:t>TableName</a:t>
            </a:r>
            <a:r>
              <a:rPr lang="en-US" altLang="zh-CN" sz="1400" dirty="0">
                <a:latin typeface="Lucida Console" panose="020B0609040504020204" pitchFamily="49" charset="0"/>
              </a:rPr>
              <a:t> table = </a:t>
            </a:r>
            <a:r>
              <a:rPr lang="en-US" altLang="zh-CN" sz="1400" dirty="0" err="1">
                <a:latin typeface="Lucida Console" panose="020B0609040504020204" pitchFamily="49" charset="0"/>
              </a:rPr>
              <a:t>TableName.valueOf</a:t>
            </a:r>
            <a:r>
              <a:rPr lang="en-US" altLang="zh-CN" sz="1400" dirty="0">
                <a:latin typeface="Lucida Console" panose="020B0609040504020204" pitchFamily="49" charset="0"/>
              </a:rPr>
              <a:t>(</a:t>
            </a:r>
            <a:r>
              <a:rPr lang="en-US" altLang="zh-CN" sz="1400" dirty="0">
                <a:solidFill>
                  <a:srgbClr val="DD1144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400" dirty="0" err="1">
                <a:solidFill>
                  <a:srgbClr val="DD1144"/>
                </a:solidFill>
                <a:latin typeface="Lucida Console" panose="020B0609040504020204" pitchFamily="49" charset="0"/>
              </a:rPr>
              <a:t>myTable</a:t>
            </a:r>
            <a:r>
              <a:rPr lang="en-US" altLang="zh-CN" sz="1400" dirty="0">
                <a:solidFill>
                  <a:srgbClr val="DD1144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400" dirty="0">
                <a:latin typeface="Lucida Console" panose="020B0609040504020204" pitchFamily="49" charset="0"/>
              </a:rPr>
              <a:t>); </a:t>
            </a:r>
          </a:p>
          <a:p>
            <a:pPr marL="342900" lvl="1" indent="0">
              <a:buNone/>
            </a:pPr>
            <a:r>
              <a:rPr lang="en-US" altLang="zh-CN" sz="1400" dirty="0" err="1">
                <a:latin typeface="Lucida Console" panose="020B0609040504020204" pitchFamily="49" charset="0"/>
              </a:rPr>
              <a:t>admin.disableTable</a:t>
            </a:r>
            <a:r>
              <a:rPr lang="en-US" altLang="zh-CN" sz="1400" dirty="0">
                <a:latin typeface="Lucida Console" panose="020B0609040504020204" pitchFamily="49" charset="0"/>
              </a:rPr>
              <a:t>(table); </a:t>
            </a:r>
          </a:p>
          <a:p>
            <a:pPr marL="342900" lvl="1" indent="0">
              <a:buNone/>
            </a:pPr>
            <a:r>
              <a:rPr lang="en-US" altLang="zh-CN" sz="1400" dirty="0" err="1">
                <a:latin typeface="Lucida Console" panose="020B0609040504020204" pitchFamily="49" charset="0"/>
              </a:rPr>
              <a:t>HColumnDescriptor</a:t>
            </a:r>
            <a:r>
              <a:rPr lang="en-US" altLang="zh-CN" sz="1400" dirty="0">
                <a:latin typeface="Lucida Console" panose="020B0609040504020204" pitchFamily="49" charset="0"/>
              </a:rPr>
              <a:t> cf1 = ...; </a:t>
            </a:r>
          </a:p>
          <a:p>
            <a:pPr marL="342900" lvl="1" indent="0">
              <a:buNone/>
            </a:pPr>
            <a:r>
              <a:rPr lang="en-US" altLang="zh-CN" sz="1400" dirty="0" err="1">
                <a:latin typeface="Lucida Console" panose="020B0609040504020204" pitchFamily="49" charset="0"/>
              </a:rPr>
              <a:t>admin.addColumn</a:t>
            </a:r>
            <a:r>
              <a:rPr lang="en-US" altLang="zh-CN" sz="1400" dirty="0">
                <a:latin typeface="Lucida Console" panose="020B0609040504020204" pitchFamily="49" charset="0"/>
              </a:rPr>
              <a:t>(table, cf1); </a:t>
            </a:r>
            <a:r>
              <a:rPr lang="en-US" altLang="zh-CN" sz="1400" i="1" dirty="0">
                <a:solidFill>
                  <a:srgbClr val="999988"/>
                </a:solidFill>
                <a:latin typeface="Lucida Console" panose="020B0609040504020204" pitchFamily="49" charset="0"/>
              </a:rPr>
              <a:t>// adding new </a:t>
            </a:r>
            <a:r>
              <a:rPr lang="en-US" altLang="zh-CN" sz="1400" i="1" dirty="0" err="1">
                <a:solidFill>
                  <a:srgbClr val="999988"/>
                </a:solidFill>
                <a:latin typeface="Lucida Console" panose="020B0609040504020204" pitchFamily="49" charset="0"/>
              </a:rPr>
              <a:t>ColumnFamily</a:t>
            </a:r>
            <a:r>
              <a:rPr lang="en-US" altLang="zh-CN" sz="1400" dirty="0">
                <a:latin typeface="Lucida Console" panose="020B0609040504020204" pitchFamily="49" charset="0"/>
              </a:rPr>
              <a:t> </a:t>
            </a:r>
          </a:p>
          <a:p>
            <a:pPr marL="342900" lvl="1" indent="0">
              <a:buNone/>
            </a:pPr>
            <a:r>
              <a:rPr lang="en-US" altLang="zh-CN" sz="1400" dirty="0" err="1">
                <a:latin typeface="Lucida Console" panose="020B0609040504020204" pitchFamily="49" charset="0"/>
              </a:rPr>
              <a:t>HColumnDescriptor</a:t>
            </a:r>
            <a:r>
              <a:rPr lang="en-US" altLang="zh-CN" sz="1400" dirty="0">
                <a:latin typeface="Lucida Console" panose="020B0609040504020204" pitchFamily="49" charset="0"/>
              </a:rPr>
              <a:t> cf2 = ...; </a:t>
            </a:r>
          </a:p>
          <a:p>
            <a:pPr marL="342900" lvl="1" indent="0">
              <a:buNone/>
            </a:pPr>
            <a:r>
              <a:rPr lang="en-US" altLang="zh-CN" sz="1400" dirty="0" err="1">
                <a:latin typeface="Lucida Console" panose="020B0609040504020204" pitchFamily="49" charset="0"/>
              </a:rPr>
              <a:t>admin.modifyColumn</a:t>
            </a:r>
            <a:r>
              <a:rPr lang="en-US" altLang="zh-CN" sz="1400" dirty="0">
                <a:latin typeface="Lucida Console" panose="020B0609040504020204" pitchFamily="49" charset="0"/>
              </a:rPr>
              <a:t>(table, cf2); </a:t>
            </a:r>
            <a:r>
              <a:rPr lang="en-US" altLang="zh-CN" sz="1400" i="1" dirty="0">
                <a:solidFill>
                  <a:srgbClr val="999988"/>
                </a:solidFill>
                <a:latin typeface="Lucida Console" panose="020B0609040504020204" pitchFamily="49" charset="0"/>
              </a:rPr>
              <a:t>// modifying existing </a:t>
            </a:r>
            <a:r>
              <a:rPr lang="en-US" altLang="zh-CN" sz="1400" i="1" dirty="0" err="1">
                <a:solidFill>
                  <a:srgbClr val="999988"/>
                </a:solidFill>
                <a:latin typeface="Lucida Console" panose="020B0609040504020204" pitchFamily="49" charset="0"/>
              </a:rPr>
              <a:t>ColumnFamily</a:t>
            </a:r>
            <a:r>
              <a:rPr lang="en-US" altLang="zh-CN" sz="1400" dirty="0">
                <a:latin typeface="Lucida Console" panose="020B0609040504020204" pitchFamily="49" charset="0"/>
              </a:rPr>
              <a:t> </a:t>
            </a:r>
          </a:p>
          <a:p>
            <a:pPr marL="342900" lvl="1" indent="0">
              <a:buNone/>
            </a:pPr>
            <a:r>
              <a:rPr lang="en-US" altLang="zh-CN" sz="1400" dirty="0" err="1">
                <a:latin typeface="Lucida Console" panose="020B0609040504020204" pitchFamily="49" charset="0"/>
              </a:rPr>
              <a:t>admin.enableTable</a:t>
            </a:r>
            <a:r>
              <a:rPr lang="en-US" altLang="zh-CN" sz="1400" dirty="0">
                <a:latin typeface="Lucida Console" panose="020B0609040504020204" pitchFamily="49" charset="0"/>
              </a:rPr>
              <a:t>(table);</a:t>
            </a:r>
            <a:endParaRPr lang="zh-CN" altLang="en-US" sz="1400" dirty="0">
              <a:latin typeface="Lucida Console" panose="020B0609040504020204" pitchFamily="49" charset="0"/>
            </a:endParaRPr>
          </a:p>
          <a:p>
            <a:pPr marL="342900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4D4AB9-CD61-2B4B-A4E9-9FF7864E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32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4440E-5AD6-E640-8A30-5697039A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Schema Rules Of Thumb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1C210-435C-2C4D-9972-87650470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There are many different data sets, with different access patterns and service-level expectations.</a:t>
            </a:r>
          </a:p>
          <a:p>
            <a:pPr lvl="1"/>
            <a:r>
              <a:rPr lang="en-US" altLang="zh-CN" dirty="0"/>
              <a:t>Aim to have </a:t>
            </a:r>
            <a:r>
              <a:rPr lang="en-US" altLang="zh-CN" dirty="0">
                <a:solidFill>
                  <a:srgbClr val="FF0000"/>
                </a:solidFill>
              </a:rPr>
              <a:t>regions</a:t>
            </a:r>
            <a:r>
              <a:rPr lang="en-US" altLang="zh-CN" dirty="0"/>
              <a:t> sized between </a:t>
            </a:r>
            <a:r>
              <a:rPr lang="en-US" altLang="zh-CN" dirty="0">
                <a:solidFill>
                  <a:srgbClr val="FF0000"/>
                </a:solidFill>
              </a:rPr>
              <a:t>10 and 50 GB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Aim to have </a:t>
            </a:r>
            <a:r>
              <a:rPr lang="en-US" altLang="zh-CN" dirty="0">
                <a:solidFill>
                  <a:srgbClr val="FF0000"/>
                </a:solidFill>
              </a:rPr>
              <a:t>cells no larger than 10 MB, or 50 MB if you use </a:t>
            </a:r>
            <a:r>
              <a:rPr lang="en-US" altLang="zh-CN" u="sng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mob</a:t>
            </a:r>
            <a:r>
              <a:rPr lang="en-US" altLang="zh-CN" dirty="0"/>
              <a:t>. Otherwise, consider storing your cell data in HDFS and store a pointer to the data in HBase.</a:t>
            </a:r>
          </a:p>
          <a:p>
            <a:pPr lvl="1"/>
            <a:r>
              <a:rPr lang="en-US" altLang="zh-CN" dirty="0"/>
              <a:t>A typical schema has </a:t>
            </a:r>
            <a:r>
              <a:rPr lang="en-US" altLang="zh-CN" dirty="0">
                <a:solidFill>
                  <a:srgbClr val="FF0000"/>
                </a:solidFill>
              </a:rPr>
              <a:t>between 1 and 3 column families per table</a:t>
            </a:r>
            <a:r>
              <a:rPr lang="en-US" altLang="zh-CN" dirty="0"/>
              <a:t>. HBase tables should not be designed to mimic RDBMS tables.</a:t>
            </a:r>
          </a:p>
          <a:p>
            <a:pPr lvl="1"/>
            <a:r>
              <a:rPr lang="en-US" altLang="zh-CN" dirty="0"/>
              <a:t>Around </a:t>
            </a:r>
            <a:r>
              <a:rPr lang="en-US" altLang="zh-CN" dirty="0">
                <a:solidFill>
                  <a:srgbClr val="FF0000"/>
                </a:solidFill>
              </a:rPr>
              <a:t>50-100 regions is a good number for a table with 1 or 2 column families</a:t>
            </a:r>
            <a:r>
              <a:rPr lang="en-US" altLang="zh-CN" dirty="0"/>
              <a:t>. Remember that a region is a contiguous segment of a column family.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Keep your column family names as short as possible</a:t>
            </a:r>
            <a:r>
              <a:rPr lang="en-US" altLang="zh-CN" dirty="0"/>
              <a:t>. The column family names are stored for every value (ignoring prefix encoding). They should not be self-documenting and descriptive like in a typical RDBMS.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4D4AB9-CD61-2B4B-A4E9-9FF7864E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9C1842-66BE-994F-8F67-F8411DB4EA6D}"/>
              </a:ext>
            </a:extLst>
          </p:cNvPr>
          <p:cNvSpPr/>
          <p:nvPr/>
        </p:nvSpPr>
        <p:spPr>
          <a:xfrm>
            <a:off x="2286000" y="114058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41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4440E-5AD6-E640-8A30-5697039A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Schema Rules Of Thumb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1C210-435C-2C4D-9972-87650470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There are many different data sets, with different access patterns and service-level expectations. </a:t>
            </a:r>
          </a:p>
          <a:p>
            <a:pPr lvl="1"/>
            <a:r>
              <a:rPr lang="en-US" altLang="zh-CN" dirty="0"/>
              <a:t>If you are storing time-based machine data or logging information, and the row key is based on device ID or service ID plus time, you can end up with a pattern where older data regions never have additional writes beyond a certain age. In this type of situation, you end up with a small number of active regions and a large number of older regions which have no new writes. </a:t>
            </a:r>
            <a:r>
              <a:rPr lang="en-US" altLang="zh-CN" dirty="0">
                <a:solidFill>
                  <a:srgbClr val="FF0000"/>
                </a:solidFill>
              </a:rPr>
              <a:t>For these situations, you can tolerate a larger number of regions </a:t>
            </a:r>
            <a:r>
              <a:rPr lang="en-US" altLang="zh-CN" dirty="0"/>
              <a:t>because your resource consumption is driven by the active regions only.</a:t>
            </a:r>
          </a:p>
          <a:p>
            <a:pPr lvl="1"/>
            <a:r>
              <a:rPr lang="en-US" altLang="zh-CN" dirty="0"/>
              <a:t>If only one column family is busy with writes, only that column family accumulates memory. </a:t>
            </a:r>
            <a:r>
              <a:rPr lang="en-US" altLang="zh-CN" dirty="0">
                <a:solidFill>
                  <a:srgbClr val="FF0000"/>
                </a:solidFill>
              </a:rPr>
              <a:t>Be aware of write patterns when allocating resources.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4D4AB9-CD61-2B4B-A4E9-9FF7864E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9C1842-66BE-994F-8F67-F8411DB4EA6D}"/>
              </a:ext>
            </a:extLst>
          </p:cNvPr>
          <p:cNvSpPr/>
          <p:nvPr/>
        </p:nvSpPr>
        <p:spPr>
          <a:xfrm>
            <a:off x="2286000" y="114058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8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46769-0F99-D04E-84E5-DC570956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HBase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333AB-9CF0-EA4F-887F-C46EE1D8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Features</a:t>
            </a:r>
          </a:p>
          <a:p>
            <a:pPr lvl="1"/>
            <a:r>
              <a:rPr lang="en-US" altLang="zh-CN" dirty="0"/>
              <a:t>Linear and modular scalability.</a:t>
            </a:r>
          </a:p>
          <a:p>
            <a:pPr lvl="1"/>
            <a:r>
              <a:rPr lang="en-US" altLang="zh-CN" dirty="0"/>
              <a:t>Strictly consistent reads and writes.</a:t>
            </a:r>
          </a:p>
          <a:p>
            <a:pPr lvl="1"/>
            <a:r>
              <a:rPr lang="en-US" altLang="zh-CN" dirty="0"/>
              <a:t>Automatic and configurable </a:t>
            </a:r>
            <a:r>
              <a:rPr lang="en-US" altLang="zh-CN" dirty="0" err="1"/>
              <a:t>sharding</a:t>
            </a:r>
            <a:r>
              <a:rPr lang="en-US" altLang="zh-CN" dirty="0"/>
              <a:t> of tables</a:t>
            </a:r>
          </a:p>
          <a:p>
            <a:pPr lvl="1"/>
            <a:r>
              <a:rPr lang="en-US" altLang="zh-CN" dirty="0"/>
              <a:t>Automatic failover support between </a:t>
            </a:r>
            <a:r>
              <a:rPr lang="en-US" altLang="zh-CN" dirty="0" err="1"/>
              <a:t>RegionServers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Convenient base classes for backing Hadoop MapReduce jobs with Apache HBase tables.</a:t>
            </a:r>
          </a:p>
          <a:p>
            <a:pPr lvl="1"/>
            <a:r>
              <a:rPr lang="en-US" altLang="zh-CN" dirty="0"/>
              <a:t>Easy to use Java API for client access.</a:t>
            </a:r>
          </a:p>
          <a:p>
            <a:pPr lvl="1"/>
            <a:r>
              <a:rPr lang="en-US" altLang="zh-CN" dirty="0"/>
              <a:t>Block cache and Bloom Filters for real-time queries.</a:t>
            </a:r>
          </a:p>
          <a:p>
            <a:pPr lvl="1"/>
            <a:r>
              <a:rPr lang="en-US" altLang="zh-CN" dirty="0"/>
              <a:t>Query predicate push down via server side Filters</a:t>
            </a:r>
          </a:p>
          <a:p>
            <a:pPr lvl="1"/>
            <a:r>
              <a:rPr lang="en-US" altLang="zh-CN" dirty="0"/>
              <a:t>Thrift gateway and a REST-</a:t>
            </a:r>
            <a:r>
              <a:rPr lang="en-US" altLang="zh-CN" dirty="0" err="1"/>
              <a:t>ful</a:t>
            </a:r>
            <a:r>
              <a:rPr lang="en-US" altLang="zh-CN" dirty="0"/>
              <a:t> Web service that supports XML, </a:t>
            </a:r>
            <a:r>
              <a:rPr lang="en-US" altLang="zh-CN" dirty="0" err="1"/>
              <a:t>Protobuf</a:t>
            </a:r>
            <a:r>
              <a:rPr lang="en-US" altLang="zh-CN" dirty="0"/>
              <a:t>, and binary data encoding options</a:t>
            </a:r>
          </a:p>
          <a:p>
            <a:pPr lvl="1"/>
            <a:r>
              <a:rPr lang="en-US" altLang="zh-CN" dirty="0"/>
              <a:t>Extensible </a:t>
            </a:r>
            <a:r>
              <a:rPr lang="en-US" altLang="zh-CN" dirty="0" err="1"/>
              <a:t>jruby</a:t>
            </a:r>
            <a:r>
              <a:rPr lang="en-US" altLang="zh-CN" dirty="0"/>
              <a:t>-based (JIRB) shell</a:t>
            </a:r>
          </a:p>
          <a:p>
            <a:pPr lvl="1"/>
            <a:r>
              <a:rPr lang="en-US" altLang="zh-CN" dirty="0"/>
              <a:t>Support for exporting metrics via the Hadoop metrics subsystem to files or Ganglia; or via JMX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E1C9E0-3D29-C041-A5FD-A647967E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57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Versus RDBMS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is a distributed, column-oriented data storage system.</a:t>
            </a:r>
          </a:p>
          <a:p>
            <a:pPr lvl="1"/>
            <a:r>
              <a:rPr lang="en-US" altLang="zh-CN" dirty="0"/>
              <a:t>The table schemas mirror the physical storage, creating a system for efficient data structure serialization, storage, and retrieval. </a:t>
            </a:r>
          </a:p>
          <a:p>
            <a:pPr lvl="1"/>
            <a:r>
              <a:rPr lang="en-US" altLang="zh-CN" dirty="0"/>
              <a:t>The burden is on the application developer to make use of this storage and retrieval in the right way.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Typical RDBMSs are </a:t>
            </a:r>
          </a:p>
          <a:p>
            <a:pPr lvl="1"/>
            <a:r>
              <a:rPr lang="en-US" altLang="zh-CN" dirty="0"/>
              <a:t>fixed-schema, row-oriented databases with ACID properties and a sophisticated SQL query engine. </a:t>
            </a:r>
          </a:p>
          <a:p>
            <a:pPr lvl="1"/>
            <a:r>
              <a:rPr lang="en-US" altLang="zh-CN" dirty="0"/>
              <a:t>The emphasis is on strong consistency, referential integrity, abstraction from the physical layer, and complex queries through the SQL language. </a:t>
            </a:r>
          </a:p>
          <a:p>
            <a:pPr lvl="1"/>
            <a:r>
              <a:rPr lang="en-US" altLang="zh-CN" dirty="0"/>
              <a:t>You can easily create secondary indexes, perform complex inner and outer joins, count,  sum,  sort,  group,  and  page  your  data  across  a  number  of  tables,  rows,  and columns.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0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Versus RDBMS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Here is a synopsis of how the typical RDBMS scaling story runs. The following list presumes a successful growing service:</a:t>
            </a:r>
          </a:p>
          <a:p>
            <a:pPr lvl="1"/>
            <a:r>
              <a:rPr lang="en-US" altLang="zh-CN" dirty="0"/>
              <a:t>Initial public launch</a:t>
            </a:r>
          </a:p>
          <a:p>
            <a:pPr lvl="2"/>
            <a:r>
              <a:rPr lang="en-US" altLang="zh-CN" dirty="0"/>
              <a:t>Move from local workstation to shared, remote hosted MySQL instance with a well-defined schema.</a:t>
            </a:r>
          </a:p>
          <a:p>
            <a:pPr lvl="1"/>
            <a:r>
              <a:rPr lang="en-US" altLang="zh-CN" dirty="0"/>
              <a:t>Service becomes more popular; too many reads hitting the database</a:t>
            </a:r>
          </a:p>
          <a:p>
            <a:pPr lvl="2"/>
            <a:r>
              <a:rPr lang="en-US" altLang="zh-CN" dirty="0"/>
              <a:t>Add </a:t>
            </a:r>
            <a:r>
              <a:rPr lang="en-US" altLang="zh-CN" dirty="0" err="1"/>
              <a:t>memcached</a:t>
            </a:r>
            <a:r>
              <a:rPr lang="en-US" altLang="zh-CN" dirty="0"/>
              <a:t> to cache common queries. Reads are now no longer strictly ACID; cached data must expire.</a:t>
            </a:r>
          </a:p>
          <a:p>
            <a:pPr lvl="1"/>
            <a:r>
              <a:rPr lang="en-US" altLang="zh-CN" dirty="0"/>
              <a:t>Service continues to grow in popularity; too many writes hitting the database</a:t>
            </a:r>
          </a:p>
          <a:p>
            <a:pPr lvl="2"/>
            <a:r>
              <a:rPr lang="en-US" altLang="zh-CN" dirty="0"/>
              <a:t>Scale MySQL vertically by buying a beefed up server with 16 cores, 128 GB of RAM, and banks of 15 k RPM hard drives. Costly.</a:t>
            </a:r>
          </a:p>
          <a:p>
            <a:pPr lvl="1"/>
            <a:r>
              <a:rPr lang="en-US" altLang="zh-CN" dirty="0"/>
              <a:t>New features increases query complexity; now we have too many joins</a:t>
            </a:r>
          </a:p>
          <a:p>
            <a:pPr lvl="2"/>
            <a:r>
              <a:rPr lang="en-US" altLang="zh-CN" dirty="0" err="1"/>
              <a:t>Denormalize</a:t>
            </a:r>
            <a:r>
              <a:rPr lang="en-US" altLang="zh-CN" dirty="0"/>
              <a:t> your data to reduce joins. (That’s not what they taught me in DBA school!)</a:t>
            </a:r>
          </a:p>
          <a:p>
            <a:pPr lvl="1"/>
            <a:r>
              <a:rPr lang="en-US" altLang="zh-CN" dirty="0"/>
              <a:t>Rising popularity swamps the server; things are too slow</a:t>
            </a:r>
          </a:p>
          <a:p>
            <a:pPr lvl="2"/>
            <a:r>
              <a:rPr lang="en-US" altLang="zh-CN" dirty="0"/>
              <a:t>Stop doing any server-side computations.</a:t>
            </a:r>
          </a:p>
          <a:p>
            <a:pPr lvl="1"/>
            <a:r>
              <a:rPr lang="en-US" altLang="zh-CN" dirty="0"/>
              <a:t>Some queries are still too slow</a:t>
            </a:r>
          </a:p>
          <a:p>
            <a:pPr lvl="2"/>
            <a:r>
              <a:rPr lang="en-US" altLang="zh-CN" dirty="0"/>
              <a:t>Periodically </a:t>
            </a:r>
            <a:r>
              <a:rPr lang="en-US" altLang="zh-CN" dirty="0" err="1"/>
              <a:t>prematerialize</a:t>
            </a:r>
            <a:r>
              <a:rPr lang="en-US" altLang="zh-CN" dirty="0"/>
              <a:t> the most complex queries, try to stop joining in most cases.</a:t>
            </a:r>
          </a:p>
          <a:p>
            <a:pPr lvl="1"/>
            <a:r>
              <a:rPr lang="en-US" altLang="zh-CN" dirty="0"/>
              <a:t>Reads are OK, but writes are getting slower and slower</a:t>
            </a:r>
          </a:p>
          <a:p>
            <a:pPr lvl="2"/>
            <a:r>
              <a:rPr lang="en-US" altLang="zh-CN" dirty="0"/>
              <a:t>Drop secondary indexes and triggers (no indexes?).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6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Versus RDBMS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Enter </a:t>
            </a:r>
            <a:r>
              <a:rPr lang="en-US" altLang="zh-CN" dirty="0" err="1"/>
              <a:t>HBase</a:t>
            </a:r>
            <a:r>
              <a:rPr lang="en-US" altLang="zh-CN" dirty="0"/>
              <a:t>, which has the following characteristics:</a:t>
            </a:r>
          </a:p>
          <a:p>
            <a:pPr lvl="1"/>
            <a:r>
              <a:rPr lang="en-US" altLang="zh-CN" dirty="0"/>
              <a:t>No real indexes</a:t>
            </a:r>
          </a:p>
          <a:p>
            <a:pPr lvl="2"/>
            <a:r>
              <a:rPr lang="en-US" altLang="zh-CN" dirty="0"/>
              <a:t>Rows are stored sequentially, as are the columns within each row. Therefore, no issues with index bloat, and insert performance is independent of table size.</a:t>
            </a:r>
          </a:p>
          <a:p>
            <a:pPr lvl="1"/>
            <a:r>
              <a:rPr lang="en-US" altLang="zh-CN" dirty="0"/>
              <a:t>Automatic partitioning</a:t>
            </a:r>
          </a:p>
          <a:p>
            <a:pPr lvl="2"/>
            <a:r>
              <a:rPr lang="en-US" altLang="zh-CN" dirty="0"/>
              <a:t>As your tables grow, they will automatically be split into regions and distributed across all available nodes.</a:t>
            </a:r>
          </a:p>
          <a:p>
            <a:pPr lvl="1"/>
            <a:r>
              <a:rPr lang="en-US" altLang="zh-CN" dirty="0"/>
              <a:t>Scale linearly and automatically with new nodes</a:t>
            </a:r>
          </a:p>
          <a:p>
            <a:pPr lvl="2"/>
            <a:r>
              <a:rPr lang="en-US" altLang="zh-CN" dirty="0"/>
              <a:t>Add a node, point it to the existing cluster, and run the region server. Regions will automatically rebalance and load will spread evenly.</a:t>
            </a:r>
          </a:p>
          <a:p>
            <a:pPr lvl="1"/>
            <a:r>
              <a:rPr lang="en-US" altLang="zh-CN" dirty="0"/>
              <a:t>Commodity hardware</a:t>
            </a:r>
          </a:p>
          <a:p>
            <a:pPr lvl="2"/>
            <a:r>
              <a:rPr lang="en-US" altLang="zh-CN" dirty="0"/>
              <a:t>Clusters are built on $1,000–$5,000 nodes rather than $50,000 nodes. RDBMSs are I/O hungry, requiring more costly hardware.</a:t>
            </a:r>
          </a:p>
          <a:p>
            <a:pPr lvl="1"/>
            <a:r>
              <a:rPr lang="en-US" altLang="zh-CN" dirty="0"/>
              <a:t>Fault tolerance</a:t>
            </a:r>
          </a:p>
          <a:p>
            <a:pPr lvl="2"/>
            <a:r>
              <a:rPr lang="en-US" altLang="zh-CN" dirty="0"/>
              <a:t>Lots of nodes means each is relatively insignificant. No need to worry about individual node downtime.</a:t>
            </a:r>
          </a:p>
          <a:p>
            <a:pPr lvl="1"/>
            <a:r>
              <a:rPr lang="en-US" altLang="zh-CN" dirty="0"/>
              <a:t>Batch processing</a:t>
            </a:r>
          </a:p>
          <a:p>
            <a:pPr lvl="2"/>
            <a:r>
              <a:rPr lang="en-US" altLang="zh-CN" dirty="0" err="1"/>
              <a:t>MapReduce</a:t>
            </a:r>
            <a:r>
              <a:rPr lang="en-US" altLang="zh-CN" dirty="0"/>
              <a:t> integration allows fully parallel, distributed jobs against your data with locality awareness.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82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Hadoop: The Definitive Guide</a:t>
            </a:r>
          </a:p>
          <a:p>
            <a:pPr lvl="1"/>
            <a:r>
              <a:rPr lang="en-US" altLang="zh-CN" dirty="0"/>
              <a:t>By Tom White</a:t>
            </a:r>
          </a:p>
          <a:p>
            <a:pPr lvl="1"/>
            <a:r>
              <a:rPr lang="en-US" altLang="zh-CN" dirty="0"/>
              <a:t>O’Reilly Publishing</a:t>
            </a:r>
          </a:p>
          <a:p>
            <a:r>
              <a:rPr lang="en-US" altLang="zh-CN" dirty="0"/>
              <a:t>Apache</a:t>
            </a:r>
            <a:r>
              <a:rPr lang="zh-CN" altLang="en-US" dirty="0"/>
              <a:t> </a:t>
            </a:r>
            <a:r>
              <a:rPr lang="en-US" altLang="zh-CN" dirty="0"/>
              <a:t>HBase</a:t>
            </a:r>
          </a:p>
          <a:p>
            <a:pPr lvl="1"/>
            <a:r>
              <a:rPr lang="en-US" altLang="zh-CN" dirty="0">
                <a:hlinkClick r:id="rId2"/>
              </a:rPr>
              <a:t>https://hbase.apache.org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Apache HBase ™ Reference Guide</a:t>
            </a:r>
          </a:p>
          <a:p>
            <a:pPr lvl="1"/>
            <a:r>
              <a:rPr lang="en-US" altLang="zh-CN" dirty="0">
                <a:hlinkClick r:id="rId3"/>
              </a:rPr>
              <a:t>https://hbase.apache.org/book.html#quickstart</a:t>
            </a:r>
            <a:endParaRPr lang="en-US" altLang="zh-CN" dirty="0"/>
          </a:p>
          <a:p>
            <a:r>
              <a:rPr lang="en-US" altLang="zh-CN" dirty="0" err="1"/>
              <a:t>hbase</a:t>
            </a:r>
            <a:r>
              <a:rPr lang="zh-CN" altLang="en-US" dirty="0"/>
              <a:t>通过</a:t>
            </a:r>
            <a:r>
              <a:rPr lang="en-US" altLang="zh-CN" dirty="0"/>
              <a:t>idea</a:t>
            </a:r>
            <a:r>
              <a:rPr lang="zh-CN" altLang="en-US" dirty="0"/>
              <a:t>操作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https://blog.csdn.net/u010800708/article/details/86742516</a:t>
            </a:r>
            <a:endParaRPr lang="en-US" altLang="zh-CN" dirty="0"/>
          </a:p>
          <a:p>
            <a:r>
              <a:rPr lang="en-US" altLang="zh-CN" u="sng" dirty="0">
                <a:hlinkClick r:id="rId5"/>
              </a:rPr>
              <a:t>Introduction to Basic Schema Design</a:t>
            </a:r>
            <a:r>
              <a:rPr lang="en-US" altLang="zh-CN" dirty="0"/>
              <a:t> by Amandeep Khurana</a:t>
            </a:r>
          </a:p>
          <a:p>
            <a:pPr lvl="1"/>
            <a:r>
              <a:rPr lang="en-US" altLang="zh-CN" dirty="0">
                <a:hlinkClick r:id="rId5"/>
              </a:rPr>
              <a:t>http://0b4af6cdc2f0c5998459-c0245c5c937c5dedcca3f1764ecc9b2f.r43.cf2.rackcdn.com/9353-login1210_khurana.pdf</a:t>
            </a:r>
            <a:r>
              <a:rPr lang="zh-CN" altLang="en-US" dirty="0"/>
              <a:t>   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9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670" y="3327834"/>
            <a:ext cx="3510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 You!</a:t>
            </a:r>
            <a:endParaRPr lang="zh-CN" altLang="en-US" sz="45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489226"/>
            <a:ext cx="1848521" cy="5175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 </a:t>
            </a:r>
            <a:r>
              <a:rPr lang="en-US" altLang="zh-CN" dirty="0"/>
              <a:t>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Applications store data into labeled tables. </a:t>
            </a:r>
          </a:p>
          <a:p>
            <a:pPr lvl="1"/>
            <a:r>
              <a:rPr lang="en-US" altLang="zh-CN" dirty="0"/>
              <a:t>Tables are made of rows and columns. </a:t>
            </a:r>
          </a:p>
          <a:p>
            <a:pPr lvl="1"/>
            <a:r>
              <a:rPr lang="en-US" altLang="zh-CN" dirty="0"/>
              <a:t>Table cells—the intersection of row and column coordinates—are versioned. </a:t>
            </a:r>
          </a:p>
          <a:p>
            <a:pPr lvl="2"/>
            <a:r>
              <a:rPr lang="en-US" altLang="zh-CN" dirty="0"/>
              <a:t>By default, their version is a timestamp auto-assigned by </a:t>
            </a:r>
            <a:r>
              <a:rPr lang="en-US" altLang="zh-CN" dirty="0" err="1"/>
              <a:t>HBase</a:t>
            </a:r>
            <a:r>
              <a:rPr lang="en-US" altLang="zh-CN" dirty="0"/>
              <a:t> at the time of cell insertion. </a:t>
            </a:r>
          </a:p>
          <a:p>
            <a:pPr lvl="2"/>
            <a:r>
              <a:rPr lang="en-US" altLang="zh-CN" dirty="0"/>
              <a:t>A cell’s content is an </a:t>
            </a:r>
            <a:r>
              <a:rPr lang="en-US" altLang="zh-CN" dirty="0" err="1"/>
              <a:t>uninterpreted</a:t>
            </a:r>
            <a:r>
              <a:rPr lang="en-US" altLang="zh-CN" dirty="0"/>
              <a:t> array of bytes.</a:t>
            </a:r>
          </a:p>
          <a:p>
            <a:pPr lvl="1"/>
            <a:r>
              <a:rPr lang="en-US" altLang="zh-CN" dirty="0"/>
              <a:t>Table row keys are also byte arrays, </a:t>
            </a:r>
          </a:p>
          <a:p>
            <a:pPr lvl="2"/>
            <a:r>
              <a:rPr lang="en-US" altLang="zh-CN" dirty="0"/>
              <a:t>so theoretically anything can serve as a row key from strings to binary representations of long or even serialized data structures. </a:t>
            </a:r>
          </a:p>
          <a:p>
            <a:pPr lvl="1"/>
            <a:r>
              <a:rPr lang="en-US" altLang="zh-CN" dirty="0"/>
              <a:t>Table rows are sorted by row key, the table’s primary key. </a:t>
            </a:r>
          </a:p>
          <a:p>
            <a:pPr lvl="2"/>
            <a:r>
              <a:rPr lang="en-US" altLang="zh-CN" dirty="0"/>
              <a:t>The sort is byte-ordered. </a:t>
            </a:r>
          </a:p>
          <a:p>
            <a:pPr lvl="2"/>
            <a:r>
              <a:rPr lang="en-US" altLang="zh-CN" dirty="0"/>
              <a:t>All table accesses are via the table primary key.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1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 </a:t>
            </a:r>
            <a:r>
              <a:rPr lang="en-US" altLang="zh-CN" dirty="0"/>
              <a:t>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Applications store data into labeled tables. </a:t>
            </a:r>
          </a:p>
          <a:p>
            <a:pPr lvl="1"/>
            <a:r>
              <a:rPr lang="en-US" altLang="zh-CN" dirty="0"/>
              <a:t>Row columns are grouped into column families. </a:t>
            </a:r>
          </a:p>
          <a:p>
            <a:pPr lvl="2"/>
            <a:r>
              <a:rPr lang="en-US" altLang="zh-CN" dirty="0"/>
              <a:t>All column family members have a common  prefix,  so,  for  example,  the  columns  </a:t>
            </a:r>
            <a:r>
              <a:rPr lang="en-US" altLang="zh-CN" dirty="0" err="1">
                <a:solidFill>
                  <a:srgbClr val="FF0000"/>
                </a:solidFill>
              </a:rPr>
              <a:t>temperature:air</a:t>
            </a:r>
            <a:r>
              <a:rPr lang="en-US" altLang="zh-CN" dirty="0"/>
              <a:t> and  </a:t>
            </a:r>
            <a:r>
              <a:rPr lang="en-US" altLang="zh-CN" dirty="0" err="1">
                <a:solidFill>
                  <a:srgbClr val="FF0000"/>
                </a:solidFill>
              </a:rPr>
              <a:t>temperature:dew_point</a:t>
            </a:r>
            <a:r>
              <a:rPr lang="en-US" altLang="zh-CN" dirty="0"/>
              <a:t> are  both  members  of  the  temperature column  family,  whereas </a:t>
            </a:r>
            <a:r>
              <a:rPr lang="en-US" altLang="zh-CN" dirty="0" err="1">
                <a:solidFill>
                  <a:srgbClr val="FF0000"/>
                </a:solidFill>
              </a:rPr>
              <a:t>station:identifier</a:t>
            </a:r>
            <a:r>
              <a:rPr lang="en-US" altLang="zh-CN" dirty="0"/>
              <a:t> belongs to the station family.</a:t>
            </a:r>
          </a:p>
          <a:p>
            <a:pPr lvl="1"/>
            <a:r>
              <a:rPr lang="en-US" altLang="zh-CN" dirty="0"/>
              <a:t>The column family prefix must be composed of printable characters. </a:t>
            </a:r>
          </a:p>
          <a:p>
            <a:pPr lvl="2"/>
            <a:r>
              <a:rPr lang="en-US" altLang="zh-CN" dirty="0"/>
              <a:t>The qualifying tail, the column family qualifier, can be made of any arbitrary bytes.</a:t>
            </a:r>
          </a:p>
          <a:p>
            <a:pPr lvl="1"/>
            <a:r>
              <a:rPr lang="en-US" altLang="zh-CN" dirty="0"/>
              <a:t>A table’s column families must be specified up front as part of the table schema definition, </a:t>
            </a:r>
          </a:p>
          <a:p>
            <a:pPr lvl="2"/>
            <a:r>
              <a:rPr lang="en-US" altLang="zh-CN" dirty="0"/>
              <a:t>but new column family members can be added on demand. </a:t>
            </a:r>
          </a:p>
          <a:p>
            <a:pPr lvl="1"/>
            <a:r>
              <a:rPr lang="en-US" altLang="zh-CN" dirty="0"/>
              <a:t>In synopsis, </a:t>
            </a:r>
            <a:r>
              <a:rPr lang="en-US" altLang="zh-CN" dirty="0" err="1"/>
              <a:t>HBase</a:t>
            </a:r>
            <a:r>
              <a:rPr lang="en-US" altLang="zh-CN" dirty="0"/>
              <a:t> tables are like those in an RDBMS, </a:t>
            </a:r>
          </a:p>
          <a:p>
            <a:pPr lvl="2"/>
            <a:r>
              <a:rPr lang="en-US" altLang="zh-CN" dirty="0"/>
              <a:t>only </a:t>
            </a:r>
            <a:r>
              <a:rPr lang="en-US" altLang="zh-CN" dirty="0">
                <a:solidFill>
                  <a:srgbClr val="FF0000"/>
                </a:solidFill>
              </a:rPr>
              <a:t>cells are versioned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rows are sorted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columns can be added on the fly</a:t>
            </a:r>
            <a:r>
              <a:rPr lang="en-US" altLang="zh-CN" dirty="0"/>
              <a:t> by the client as long as the column family they belong to preexists.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45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 </a:t>
            </a:r>
            <a:r>
              <a:rPr lang="en-US" altLang="zh-CN" dirty="0"/>
              <a:t>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Regions</a:t>
            </a:r>
          </a:p>
          <a:p>
            <a:pPr lvl="1"/>
            <a:r>
              <a:rPr lang="en-US" altLang="zh-CN" dirty="0"/>
              <a:t>Tables are </a:t>
            </a:r>
            <a:r>
              <a:rPr lang="en-US" altLang="zh-CN" dirty="0">
                <a:solidFill>
                  <a:srgbClr val="FF0000"/>
                </a:solidFill>
              </a:rPr>
              <a:t>automatically partitioned horizontally </a:t>
            </a:r>
            <a:r>
              <a:rPr lang="en-US" altLang="zh-CN" dirty="0"/>
              <a:t>by </a:t>
            </a:r>
            <a:r>
              <a:rPr lang="en-US" altLang="zh-CN" dirty="0" err="1"/>
              <a:t>HBase</a:t>
            </a:r>
            <a:r>
              <a:rPr lang="en-US" altLang="zh-CN" dirty="0"/>
              <a:t> into regions. </a:t>
            </a:r>
          </a:p>
          <a:p>
            <a:pPr lvl="2"/>
            <a:r>
              <a:rPr lang="en-US" altLang="zh-CN" dirty="0"/>
              <a:t>Each region comprises a subset of a table’s rows. </a:t>
            </a:r>
          </a:p>
          <a:p>
            <a:pPr lvl="2"/>
            <a:r>
              <a:rPr lang="en-US" altLang="zh-CN" dirty="0"/>
              <a:t>A region is denoted by the table it belongs to, its first row, inclusive, and last row, exclusive. </a:t>
            </a:r>
          </a:p>
          <a:p>
            <a:pPr lvl="2"/>
            <a:r>
              <a:rPr lang="en-US" altLang="zh-CN" dirty="0"/>
              <a:t>Initially, a table comprises a single region, but as the size of the region grows, after it crosses a configurable size threshold, it splits at a row boundary into two new regions of approximately equal size. </a:t>
            </a:r>
          </a:p>
          <a:p>
            <a:pPr lvl="2"/>
            <a:r>
              <a:rPr lang="en-US" altLang="zh-CN" dirty="0"/>
              <a:t>Until this first split happens, all loading will be against the single server hosting the original region.</a:t>
            </a:r>
          </a:p>
          <a:p>
            <a:pPr lvl="2"/>
            <a:r>
              <a:rPr lang="en-US" altLang="zh-CN" dirty="0"/>
              <a:t>As the table grows, the number of its regions grows. Regions are the units that get distributed over an </a:t>
            </a:r>
            <a:r>
              <a:rPr lang="en-US" altLang="zh-CN" dirty="0" err="1"/>
              <a:t>HBase</a:t>
            </a:r>
            <a:r>
              <a:rPr lang="en-US" altLang="zh-CN" dirty="0"/>
              <a:t> cluster. </a:t>
            </a:r>
          </a:p>
          <a:p>
            <a:r>
              <a:rPr lang="en-US" altLang="zh-CN" dirty="0"/>
              <a:t>Locking</a:t>
            </a:r>
          </a:p>
          <a:p>
            <a:pPr lvl="1"/>
            <a:r>
              <a:rPr lang="en-US" altLang="zh-CN" dirty="0"/>
              <a:t>Row updates are atomic, no matter how many row columns constitute the row-level transaction. </a:t>
            </a:r>
          </a:p>
          <a:p>
            <a:pPr lvl="2"/>
            <a:r>
              <a:rPr lang="en-US" altLang="zh-CN" dirty="0"/>
              <a:t>This keeps the locking model simple.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8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E5B8A-86D8-8E47-822D-B7A86C1B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 Start with HBase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0F97C-BBDE-AF43-B9CC-6DFB42D2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the JAVA_HOME environment in 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conf/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hbase-env.sh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CN" dirty="0"/>
              <a:t>file. 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Set environment variables here.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The java implementation to use.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export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JAVA_HOME</a:t>
            </a:r>
            <a:r>
              <a:rPr lang="en-US" altLang="zh-CN" dirty="0">
                <a:solidFill>
                  <a:schemeClr val="tx2"/>
                </a:solidFill>
              </a:rPr>
              <a:t>=</a:t>
            </a:r>
            <a:r>
              <a:rPr lang="en-US" altLang="zh-CN" dirty="0">
                <a:solidFill>
                  <a:srgbClr val="FF0000"/>
                </a:solidFill>
              </a:rPr>
              <a:t>$(/</a:t>
            </a:r>
            <a:r>
              <a:rPr lang="en-US" altLang="zh-CN" dirty="0" err="1">
                <a:solidFill>
                  <a:srgbClr val="FF0000"/>
                </a:solidFill>
              </a:rPr>
              <a:t>usr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libexec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java_home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300038" lvl="1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300038" lvl="1" indent="0">
              <a:buNone/>
            </a:pPr>
            <a:endParaRPr kumimoji="1"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57175" lvl="1" indent="-257175">
              <a:buFont typeface="Arial" pitchFamily="34" charset="0"/>
              <a:buChar char="•"/>
            </a:pPr>
            <a:r>
              <a:rPr lang="en-US" altLang="zh-CN" sz="1800" dirty="0"/>
              <a:t>Edit 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conf/</a:t>
            </a:r>
            <a:r>
              <a:rPr lang="en-US" altLang="zh-CN" sz="18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hbase-site.xml</a:t>
            </a:r>
            <a:endParaRPr lang="en-US" altLang="zh-CN" sz="1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lvl="1" indent="0">
              <a:buNone/>
            </a:pPr>
            <a:r>
              <a:rPr lang="zh-CN" alt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0F37BA-2674-E749-B20B-8D4A21F3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946FA8-0250-5944-BABC-97632F268754}"/>
              </a:ext>
            </a:extLst>
          </p:cNvPr>
          <p:cNvSpPr/>
          <p:nvPr/>
        </p:nvSpPr>
        <p:spPr>
          <a:xfrm>
            <a:off x="827584" y="3003798"/>
            <a:ext cx="69335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>
                <a:solidFill>
                  <a:srgbClr val="569CD6"/>
                </a:solidFill>
                <a:latin typeface="Menlo" panose="020B0609030804020204" pitchFamily="49" charset="0"/>
              </a:rPr>
              <a:t>property</a:t>
            </a:r>
            <a:r>
              <a:rPr lang="en-US" altLang="zh-CN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en-US" altLang="zh-CN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zh-CN" sz="1400" dirty="0" err="1">
                <a:latin typeface="Menlo" panose="020B0609030804020204" pitchFamily="49" charset="0"/>
              </a:rPr>
              <a:t>hbase.rootdir</a:t>
            </a:r>
            <a:r>
              <a:rPr lang="en-US" altLang="zh-CN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altLang="zh-CN" sz="1400" dirty="0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en-US" altLang="zh-CN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80808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>
                <a:solidFill>
                  <a:srgbClr val="569CD6"/>
                </a:solidFill>
                <a:latin typeface="Menlo" panose="020B0609030804020204" pitchFamily="49" charset="0"/>
              </a:rPr>
              <a:t>value</a:t>
            </a:r>
            <a:r>
              <a:rPr lang="en-US" altLang="zh-CN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zh-CN" sz="1400" dirty="0">
                <a:latin typeface="Menlo" panose="020B0609030804020204" pitchFamily="49" charset="0"/>
              </a:rPr>
              <a:t>file:///Users/</a:t>
            </a:r>
            <a:r>
              <a:rPr lang="en-US" altLang="zh-CN" sz="1400" dirty="0">
                <a:highlight>
                  <a:srgbClr val="FFFF00"/>
                </a:highlight>
                <a:latin typeface="Menlo" panose="020B0609030804020204" pitchFamily="49" charset="0"/>
              </a:rPr>
              <a:t>user</a:t>
            </a:r>
            <a:r>
              <a:rPr lang="en-US" altLang="zh-CN" sz="1400" dirty="0">
                <a:latin typeface="Menlo" panose="020B0609030804020204" pitchFamily="49" charset="0"/>
              </a:rPr>
              <a:t>/</a:t>
            </a:r>
            <a:r>
              <a:rPr lang="en-US" altLang="zh-CN" sz="1400" dirty="0" err="1">
                <a:latin typeface="Menlo" panose="020B0609030804020204" pitchFamily="49" charset="0"/>
              </a:rPr>
              <a:t>hbase</a:t>
            </a:r>
            <a:r>
              <a:rPr lang="en-US" altLang="zh-CN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altLang="zh-CN" sz="1400" dirty="0">
                <a:solidFill>
                  <a:srgbClr val="569CD6"/>
                </a:solidFill>
                <a:latin typeface="Menlo" panose="020B0609030804020204" pitchFamily="49" charset="0"/>
              </a:rPr>
              <a:t>value</a:t>
            </a:r>
            <a:r>
              <a:rPr lang="en-US" altLang="zh-CN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altLang="zh-CN" sz="1400" dirty="0">
                <a:solidFill>
                  <a:srgbClr val="569CD6"/>
                </a:solidFill>
                <a:latin typeface="Menlo" panose="020B0609030804020204" pitchFamily="49" charset="0"/>
              </a:rPr>
              <a:t>property</a:t>
            </a:r>
            <a:r>
              <a:rPr lang="en-US" altLang="zh-CN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EE141E-A48C-4143-9351-4088AD2F4883}"/>
              </a:ext>
            </a:extLst>
          </p:cNvPr>
          <p:cNvSpPr/>
          <p:nvPr/>
        </p:nvSpPr>
        <p:spPr>
          <a:xfrm>
            <a:off x="2286000" y="8635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2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41089</TotalTime>
  <Words>7031</Words>
  <Application>Microsoft Macintosh PowerPoint</Application>
  <PresentationFormat>全屏显示(16:9)</PresentationFormat>
  <Paragraphs>561</Paragraphs>
  <Slides>54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DengXian</vt:lpstr>
      <vt:lpstr>微软雅黑</vt:lpstr>
      <vt:lpstr>inherit</vt:lpstr>
      <vt:lpstr>Arial</vt:lpstr>
      <vt:lpstr>Calibri</vt:lpstr>
      <vt:lpstr>Cambria</vt:lpstr>
      <vt:lpstr>Lucida Console</vt:lpstr>
      <vt:lpstr>Menlo</vt:lpstr>
      <vt:lpstr>Noto Serif</vt:lpstr>
      <vt:lpstr>Tahoma</vt:lpstr>
      <vt:lpstr>Times New Roman</vt:lpstr>
      <vt:lpstr>Office 主题​​</vt:lpstr>
      <vt:lpstr>Architecture of Enterprise Applications 28 HBase </vt:lpstr>
      <vt:lpstr>Contents and Objectives</vt:lpstr>
      <vt:lpstr>Apache HBase</vt:lpstr>
      <vt:lpstr>Apache HBase</vt:lpstr>
      <vt:lpstr>Apache HBase</vt:lpstr>
      <vt:lpstr>Apache HBase</vt:lpstr>
      <vt:lpstr>Apache HBase</vt:lpstr>
      <vt:lpstr>Apache HBase</vt:lpstr>
      <vt:lpstr>Get Start with HBase</vt:lpstr>
      <vt:lpstr>Get Start with HBase</vt:lpstr>
      <vt:lpstr>Get Start with HBase</vt:lpstr>
      <vt:lpstr>Get Start with HBase</vt:lpstr>
      <vt:lpstr>Get Start with HBase</vt:lpstr>
      <vt:lpstr>Get Start with HBase</vt:lpstr>
      <vt:lpstr>Get Start with HBase</vt:lpstr>
      <vt:lpstr>Get Start with HBase</vt:lpstr>
      <vt:lpstr>Get Start with HBase</vt:lpstr>
      <vt:lpstr>Get Start with HBase</vt:lpstr>
      <vt:lpstr>Get Start with HBase</vt:lpstr>
      <vt:lpstr>HBase cluster members</vt:lpstr>
      <vt:lpstr>Data Model</vt:lpstr>
      <vt:lpstr>Data Model</vt:lpstr>
      <vt:lpstr>Data Model</vt:lpstr>
      <vt:lpstr>Conceptual View</vt:lpstr>
      <vt:lpstr>Conceptual View</vt:lpstr>
      <vt:lpstr>Conceptual View</vt:lpstr>
      <vt:lpstr>Physical View</vt:lpstr>
      <vt:lpstr>Namespace</vt:lpstr>
      <vt:lpstr>Namespace</vt:lpstr>
      <vt:lpstr>Namespace</vt:lpstr>
      <vt:lpstr>Namespace</vt:lpstr>
      <vt:lpstr>Data Model Operations</vt:lpstr>
      <vt:lpstr>HBase Clients</vt:lpstr>
      <vt:lpstr>HBase Clients</vt:lpstr>
      <vt:lpstr>HBase Clients</vt:lpstr>
      <vt:lpstr>HBase Clients</vt:lpstr>
      <vt:lpstr>HBase Clients</vt:lpstr>
      <vt:lpstr>HBase Clients</vt:lpstr>
      <vt:lpstr>HBase Clients</vt:lpstr>
      <vt:lpstr>HBase Clients</vt:lpstr>
      <vt:lpstr>HBase Clients</vt:lpstr>
      <vt:lpstr>HBase Clients</vt:lpstr>
      <vt:lpstr>HBase Clients</vt:lpstr>
      <vt:lpstr>Versions</vt:lpstr>
      <vt:lpstr>Versions</vt:lpstr>
      <vt:lpstr>Versions</vt:lpstr>
      <vt:lpstr>HBase and Schema Design</vt:lpstr>
      <vt:lpstr>Table Schema Rules Of Thumb</vt:lpstr>
      <vt:lpstr>Table Schema Rules Of Thumb</vt:lpstr>
      <vt:lpstr>HBase Versus RDBMS</vt:lpstr>
      <vt:lpstr>HBase Versus RDBMS</vt:lpstr>
      <vt:lpstr>HBase Versus RDBMS</vt:lpstr>
      <vt:lpstr>References</vt:lpstr>
      <vt:lpstr>PowerPoint 演示文稿</vt:lpstr>
    </vt:vector>
  </TitlesOfParts>
  <Company>REINS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 PPT</dc:title>
  <dc:subject>REINS BLUE</dc:subject>
  <dc:creator>REINS</dc:creator>
  <cp:lastModifiedBy>haopeng chen</cp:lastModifiedBy>
  <cp:revision>1976</cp:revision>
  <dcterms:created xsi:type="dcterms:W3CDTF">2011-12-13T14:18:46Z</dcterms:created>
  <dcterms:modified xsi:type="dcterms:W3CDTF">2023-12-18T07:11:14Z</dcterms:modified>
</cp:coreProperties>
</file>