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63"/>
  </p:notesMasterIdLst>
  <p:sldIdLst>
    <p:sldId id="256" r:id="rId2"/>
    <p:sldId id="295" r:id="rId3"/>
    <p:sldId id="459" r:id="rId4"/>
    <p:sldId id="518" r:id="rId5"/>
    <p:sldId id="519" r:id="rId6"/>
    <p:sldId id="520" r:id="rId7"/>
    <p:sldId id="521" r:id="rId8"/>
    <p:sldId id="523" r:id="rId9"/>
    <p:sldId id="522" r:id="rId10"/>
    <p:sldId id="524" r:id="rId11"/>
    <p:sldId id="525" r:id="rId12"/>
    <p:sldId id="526" r:id="rId13"/>
    <p:sldId id="527" r:id="rId14"/>
    <p:sldId id="528" r:id="rId15"/>
    <p:sldId id="529" r:id="rId16"/>
    <p:sldId id="530" r:id="rId17"/>
    <p:sldId id="531" r:id="rId18"/>
    <p:sldId id="532" r:id="rId19"/>
    <p:sldId id="533" r:id="rId20"/>
    <p:sldId id="534" r:id="rId21"/>
    <p:sldId id="535" r:id="rId22"/>
    <p:sldId id="536" r:id="rId23"/>
    <p:sldId id="537" r:id="rId24"/>
    <p:sldId id="538" r:id="rId25"/>
    <p:sldId id="539" r:id="rId26"/>
    <p:sldId id="540" r:id="rId27"/>
    <p:sldId id="541" r:id="rId28"/>
    <p:sldId id="543" r:id="rId29"/>
    <p:sldId id="542" r:id="rId30"/>
    <p:sldId id="544" r:id="rId31"/>
    <p:sldId id="545" r:id="rId32"/>
    <p:sldId id="461" r:id="rId33"/>
    <p:sldId id="462" r:id="rId34"/>
    <p:sldId id="464" r:id="rId35"/>
    <p:sldId id="463" r:id="rId36"/>
    <p:sldId id="465" r:id="rId37"/>
    <p:sldId id="466" r:id="rId38"/>
    <p:sldId id="468" r:id="rId39"/>
    <p:sldId id="467" r:id="rId40"/>
    <p:sldId id="470" r:id="rId41"/>
    <p:sldId id="471" r:id="rId42"/>
    <p:sldId id="469" r:id="rId43"/>
    <p:sldId id="473" r:id="rId44"/>
    <p:sldId id="474" r:id="rId45"/>
    <p:sldId id="472" r:id="rId46"/>
    <p:sldId id="476" r:id="rId47"/>
    <p:sldId id="475" r:id="rId48"/>
    <p:sldId id="546" r:id="rId49"/>
    <p:sldId id="547" r:id="rId50"/>
    <p:sldId id="548" r:id="rId51"/>
    <p:sldId id="549" r:id="rId52"/>
    <p:sldId id="550" r:id="rId53"/>
    <p:sldId id="551" r:id="rId54"/>
    <p:sldId id="552" r:id="rId55"/>
    <p:sldId id="553" r:id="rId56"/>
    <p:sldId id="554" r:id="rId57"/>
    <p:sldId id="555" r:id="rId58"/>
    <p:sldId id="556" r:id="rId59"/>
    <p:sldId id="557" r:id="rId60"/>
    <p:sldId id="397" r:id="rId61"/>
    <p:sldId id="259" r:id="rId6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DBD8CF"/>
    <a:srgbClr val="C9C8B7"/>
    <a:srgbClr val="B9B799"/>
    <a:srgbClr val="A2F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3" autoAdjust="0"/>
    <p:restoredTop sz="88367" autoAdjust="0"/>
  </p:normalViewPr>
  <p:slideViewPr>
    <p:cSldViewPr>
      <p:cViewPr varScale="1">
        <p:scale>
          <a:sx n="150" d="100"/>
          <a:sy n="150" d="100"/>
        </p:scale>
        <p:origin x="1104" y="1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11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0D2F6-41A1-4FB9-8DEA-0C65FD35AB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1B5-E10A-485A-AB8F-213CB661A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874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JAVA_HOME=/Library/Java/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JavaVirtualMachines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/jdk1.8.0_281.jdk/Contents/Home</a:t>
            </a:r>
          </a:p>
          <a:p>
            <a:r>
              <a:rPr kumimoji="1" lang="zh-CN" altLang="en-US" dirty="0"/>
              <a:t>必须使用</a:t>
            </a:r>
            <a:r>
              <a:rPr kumimoji="1" lang="en-US" altLang="zh-CN" dirty="0" err="1"/>
              <a:t>jdk</a:t>
            </a:r>
            <a:r>
              <a:rPr kumimoji="1" lang="zh-CN" altLang="en-US" dirty="0"/>
              <a:t>低版本，</a:t>
            </a:r>
            <a:r>
              <a:rPr kumimoji="1" lang="en-US" altLang="zh-CN" dirty="0"/>
              <a:t>13</a:t>
            </a:r>
            <a:r>
              <a:rPr kumimoji="1" lang="zh-CN" altLang="en-US" dirty="0"/>
              <a:t>太高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后续操作都必须在</a:t>
            </a:r>
            <a:r>
              <a:rPr kumimoji="1" lang="en-US" altLang="zh-CN" dirty="0"/>
              <a:t>Hive</a:t>
            </a:r>
            <a:r>
              <a:rPr kumimoji="1" lang="zh-CN" altLang="en-US" dirty="0"/>
              <a:t>安装目录下，否则</a:t>
            </a:r>
            <a:r>
              <a:rPr kumimoji="1" lang="en-US" altLang="zh-CN" dirty="0"/>
              <a:t>metadata</a:t>
            </a:r>
            <a:r>
              <a:rPr kumimoji="1" lang="zh-CN" altLang="en-US" dirty="0"/>
              <a:t>会报错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862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873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311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JDK</a:t>
            </a:r>
            <a:r>
              <a:rPr kumimoji="1" lang="zh-CN" altLang="en-US" dirty="0"/>
              <a:t> </a:t>
            </a:r>
            <a:r>
              <a:rPr kumimoji="1" lang="en-US" altLang="zh-CN" dirty="0"/>
              <a:t>1.8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46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752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716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443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015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379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blipFill dpi="0" rotWithShape="1">
          <a:blip r:embed="rId2">
            <a:alphaModFix amt="2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 pressure="77"/>
                    </a14:imgEffect>
                  </a14:imgLayer>
                </a14:imgProps>
              </a:ext>
            </a:extLst>
          </a:blip>
          <a:srcRect/>
          <a:tile tx="-31750" ty="-3175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单圆角矩形 6"/>
          <p:cNvSpPr/>
          <p:nvPr userDrawn="1"/>
        </p:nvSpPr>
        <p:spPr>
          <a:xfrm>
            <a:off x="-34456" y="1059582"/>
            <a:ext cx="6084168" cy="1982405"/>
          </a:xfrm>
          <a:prstGeom prst="round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460" y="1271653"/>
            <a:ext cx="5490645" cy="1558265"/>
          </a:xfrm>
        </p:spPr>
        <p:txBody>
          <a:bodyPr anchor="ctr"/>
          <a:lstStyle>
            <a:lvl1pPr algn="l">
              <a:defRPr sz="4050" b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9131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alphaModFix amt="2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 pressure="77"/>
                    </a14:imgEffect>
                  </a14:imgLayer>
                </a14:imgProps>
              </a:ext>
            </a:extLst>
          </a:blip>
          <a:srcRect/>
          <a:tile tx="-31750" ty="-3175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571472" y="589345"/>
            <a:ext cx="8143932" cy="1982405"/>
          </a:xfrm>
          <a:prstGeom prst="roundRect">
            <a:avLst>
              <a:gd name="adj" fmla="val 620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7238" y="735546"/>
            <a:ext cx="7772400" cy="1674186"/>
          </a:xfrm>
        </p:spPr>
        <p:txBody>
          <a:bodyPr anchor="t"/>
          <a:lstStyle>
            <a:lvl1pPr algn="ctr">
              <a:defRPr sz="2100" b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3038" y="2895786"/>
            <a:ext cx="6400800" cy="140415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baseline="0">
                <a:solidFill>
                  <a:schemeClr val="tx1"/>
                </a:solidFill>
                <a:latin typeface="Cambria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-36512" y="4948014"/>
            <a:ext cx="9216000" cy="21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68441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72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61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39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85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图: 延期 21"/>
          <p:cNvSpPr/>
          <p:nvPr userDrawn="1"/>
        </p:nvSpPr>
        <p:spPr>
          <a:xfrm rot="16200000">
            <a:off x="4420251" y="419751"/>
            <a:ext cx="303498" cy="9144000"/>
          </a:xfrm>
          <a:prstGeom prst="flowChartDelay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20" name="矩形 19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504" y="105708"/>
            <a:ext cx="6817128" cy="4138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7504" y="845073"/>
            <a:ext cx="8784976" cy="3940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7504" y="4948014"/>
            <a:ext cx="2026096" cy="189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新宋体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12160" y="4925087"/>
            <a:ext cx="2895600" cy="195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pic>
        <p:nvPicPr>
          <p:cNvPr id="1026" name="Picture 2" descr="C:\Users\Administrator\Desktop\REINS.png"/>
          <p:cNvPicPr>
            <a:picLocks noChangeAspect="1" noChangeArrowheads="1"/>
          </p:cNvPicPr>
          <p:nvPr userDrawn="1"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56257"/>
            <a:ext cx="1691680" cy="355253"/>
          </a:xfrm>
          <a:prstGeom prst="rect">
            <a:avLst/>
          </a:prstGeom>
          <a:noFill/>
          <a:ln w="9525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 userDrawn="1"/>
        </p:nvSpPr>
        <p:spPr>
          <a:xfrm>
            <a:off x="6876256" y="400404"/>
            <a:ext cx="2232248" cy="19620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675" dirty="0" err="1">
                <a:solidFill>
                  <a:schemeClr val="bg1"/>
                </a:solidFill>
                <a:effectLst/>
                <a:latin typeface="Cambria" pitchFamily="18" charset="0"/>
              </a:rPr>
              <a:t>REliable</a:t>
            </a:r>
            <a:r>
              <a:rPr lang="en-US" altLang="zh-CN" sz="675" dirty="0">
                <a:solidFill>
                  <a:schemeClr val="bg1"/>
                </a:solidFill>
                <a:effectLst/>
                <a:latin typeface="Cambria" pitchFamily="18" charset="0"/>
              </a:rPr>
              <a:t>, </a:t>
            </a:r>
            <a:r>
              <a:rPr lang="en-US" altLang="zh-CN" sz="675" dirty="0" err="1">
                <a:solidFill>
                  <a:schemeClr val="bg1"/>
                </a:solidFill>
                <a:effectLst/>
                <a:latin typeface="Cambria" pitchFamily="18" charset="0"/>
              </a:rPr>
              <a:t>INtelligent</a:t>
            </a:r>
            <a:r>
              <a:rPr lang="en-US" altLang="zh-CN" sz="675" baseline="0" dirty="0">
                <a:solidFill>
                  <a:schemeClr val="bg1"/>
                </a:solidFill>
                <a:effectLst/>
                <a:latin typeface="Cambria" pitchFamily="18" charset="0"/>
              </a:rPr>
              <a:t> &amp; Scalable Systems</a:t>
            </a:r>
            <a:endParaRPr lang="zh-CN" altLang="en-US" sz="675" dirty="0">
              <a:solidFill>
                <a:schemeClr val="bg1"/>
              </a:solidFill>
              <a:effectLst/>
              <a:latin typeface="Cambria" pitchFamily="18" charset="0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6191250" y="575073"/>
            <a:ext cx="29527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600" dirty="0">
                <a:latin typeface="微软雅黑" pitchFamily="34" charset="-122"/>
                <a:ea typeface="微软雅黑" pitchFamily="34" charset="-122"/>
              </a:rPr>
              <a:t>                               </a:t>
            </a:r>
            <a:endParaRPr lang="zh-CN" altLang="en-US" sz="600" dirty="0">
              <a:solidFill>
                <a:schemeClr val="bg1"/>
              </a:solidFill>
              <a:effectLst/>
              <a:latin typeface="Cambria" pitchFamily="18" charset="0"/>
            </a:endParaRPr>
          </a:p>
        </p:txBody>
      </p:sp>
      <p:sp>
        <p:nvSpPr>
          <p:cNvPr id="32" name="矩形 31"/>
          <p:cNvSpPr/>
          <p:nvPr userDrawn="1"/>
        </p:nvSpPr>
        <p:spPr>
          <a:xfrm>
            <a:off x="4643438" y="575073"/>
            <a:ext cx="16192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 userDrawn="1"/>
        </p:nvSpPr>
        <p:spPr>
          <a:xfrm>
            <a:off x="3286125" y="575073"/>
            <a:ext cx="14033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 userDrawn="1"/>
        </p:nvSpPr>
        <p:spPr>
          <a:xfrm>
            <a:off x="2143125" y="575073"/>
            <a:ext cx="11874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1214438" y="575073"/>
            <a:ext cx="9715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500063" y="575073"/>
            <a:ext cx="7556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0" y="573882"/>
            <a:ext cx="539750" cy="1083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067944" y="4894009"/>
            <a:ext cx="1008112" cy="23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 baseline="0">
                <a:solidFill>
                  <a:schemeClr val="bg1"/>
                </a:solidFill>
                <a:latin typeface="Tahoma" pitchFamily="34" charset="0"/>
                <a:ea typeface="微软雅黑" pitchFamily="34" charset="-122"/>
              </a:defRPr>
            </a:lvl1pPr>
          </a:lstStyle>
          <a:p>
            <a:fld id="{CB818ED7-1FAF-4BEC-A906-EB6564C334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22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0" r:id="rId3"/>
    <p:sldLayoutId id="2147483653" r:id="rId4"/>
    <p:sldLayoutId id="2147483654" r:id="rId5"/>
    <p:sldLayoutId id="2147483655" r:id="rId6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685800" rtl="0" eaLnBrk="1" latinLnBrk="0" hangingPunct="1">
        <a:spcBef>
          <a:spcPct val="0"/>
        </a:spcBef>
        <a:buNone/>
        <a:defRPr sz="2400" b="0" kern="1200" baseline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ahoma" pitchFamily="34" charset="0"/>
          <a:ea typeface="微软雅黑" pitchFamily="34" charset="-122"/>
          <a:cs typeface="Tahoma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/>
          </a:solidFill>
          <a:latin typeface="Cambria" pitchFamily="18" charset="0"/>
          <a:ea typeface="新宋体" pitchFamily="49" charset="-122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 baseline="0">
          <a:solidFill>
            <a:schemeClr val="tx1"/>
          </a:solidFill>
          <a:latin typeface="Cambria" pitchFamily="18" charset="0"/>
          <a:ea typeface="新宋体" pitchFamily="49" charset="-122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350" kern="1200" baseline="0">
          <a:solidFill>
            <a:schemeClr val="tx1"/>
          </a:solidFill>
          <a:latin typeface="Cambria" pitchFamily="18" charset="0"/>
          <a:ea typeface="新宋体" pitchFamily="49" charset="-122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200" kern="1200" baseline="0">
          <a:solidFill>
            <a:schemeClr val="tx1"/>
          </a:solidFill>
          <a:latin typeface="Cambria" pitchFamily="18" charset="0"/>
          <a:ea typeface="新宋体" pitchFamily="49" charset="-122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200" kern="1200" baseline="0">
          <a:solidFill>
            <a:schemeClr val="tx1"/>
          </a:solidFill>
          <a:latin typeface="Cambria" pitchFamily="18" charset="0"/>
          <a:ea typeface="新宋体" pitchFamily="49" charset="-122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eins.se.sjtu.edu.cn/~chenh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wiki.apache.org/confluence/display/Hive/LanguageManual+DDL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wiki.apache.org/confluence/display/Hive/LanguageManual+DDL#LanguageManualDDL-Add/ReplaceColumns" TargetMode="External"/><Relationship Id="rId2" Type="http://schemas.openxmlformats.org/officeDocument/2006/relationships/hyperlink" Target="https://cwiki.apache.org/confluence/display/Hive/LanguageManual+DDL#LanguageManualDDL-RenameTable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wiki.apache.org/confluence/display/Hive/HiveDerbyServerMode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wiki.apache.org/confluence/display/Hive/LanguageManual+DML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wiki.apache.org/confluence/display/Hive/LanguageManual+Select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issues.apache.org/jira/browse/HIVE-287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wiki.apache.org/confluence/display/Hive/Tutorial#Tutorial-Custommap%2Freducescripts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grouplens.org/datasets/movielens/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hyperlink" Target="https://hive.apache.org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cwiki.apache.org/confluence/display/Hive/LanguageManual+DDL#LanguageManualDDL-AlterEitherTableorPartition" TargetMode="External"/><Relationship Id="rId3" Type="http://schemas.openxmlformats.org/officeDocument/2006/relationships/hyperlink" Target="https://cwiki.apache.org/confluence/display/Hive/AvroSerDe" TargetMode="External"/><Relationship Id="rId7" Type="http://schemas.openxmlformats.org/officeDocument/2006/relationships/hyperlink" Target="https://cwiki.apache.org/confluence/display/Hive/LanguageManual+DDL#LanguageManualDDL-CreateTable" TargetMode="External"/><Relationship Id="rId2" Type="http://schemas.openxmlformats.org/officeDocument/2006/relationships/hyperlink" Target="https://cwiki.apache.org/confluence/display/Hive/RCFil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wiki.apache.org/confluence/display/Hive/Configuration+Properties#ConfigurationProperties-hive.default.fileformat" TargetMode="External"/><Relationship Id="rId5" Type="http://schemas.openxmlformats.org/officeDocument/2006/relationships/hyperlink" Target="https://cwiki.apache.org/confluence/display/Hive/Parquet" TargetMode="External"/><Relationship Id="rId4" Type="http://schemas.openxmlformats.org/officeDocument/2006/relationships/hyperlink" Target="https://cwiki.apache.org/confluence/display/Hive/LanguageManual+ORC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wiki.apache.org/confluence/display/Hive/LanguageManual+Cl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wiki.apache.org/confluence/display/Hive/HiveServer2+Clients" TargetMode="External"/><Relationship Id="rId4" Type="http://schemas.openxmlformats.org/officeDocument/2006/relationships/hyperlink" Target="https://cwiki.apache.org/confluence/display/Hive/Setting+Up+HiveServer2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cse.ohio-state.edu/hpcs/WWW/HTML/publications/papers/TR-11-4.pdf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cse.ohio-state.edu/hpcs/WWW/HTML/publications/papers/TR-11-4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orc.apache.org/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parquet.incubator.apache.org/" TargetMode="External"/><Relationship Id="rId2" Type="http://schemas.openxmlformats.org/officeDocument/2006/relationships/hyperlink" Target="http://en.wikipedia.org/wiki/Column-oriented_DBM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zop.org/" TargetMode="External"/><Relationship Id="rId2" Type="http://schemas.openxmlformats.org/officeDocument/2006/relationships/hyperlink" Target="http://www.oberhumer.com/opensource/lzo" TargetMode="Externa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hive.apache.org/" TargetMode="Externa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CN" sz="2400" dirty="0"/>
              <a:t>Architecture of Enterprise </a:t>
            </a:r>
            <a:r>
              <a:rPr lang="en-US" altLang="zh-CN" sz="2400"/>
              <a:t>Applications 29</a:t>
            </a:r>
            <a:br>
              <a:rPr lang="en-US" altLang="zh-CN" sz="2400" dirty="0"/>
            </a:br>
            <a:r>
              <a:rPr lang="en-US" altLang="zh-CN" sz="2400" dirty="0"/>
              <a:t>Hive</a:t>
            </a:r>
            <a:br>
              <a:rPr lang="en-US" altLang="zh-CN" sz="2400" dirty="0"/>
            </a:br>
            <a:endParaRPr lang="zh-CN" altLang="en-US" sz="1350" i="1" dirty="0">
              <a:solidFill>
                <a:schemeClr val="tx1"/>
              </a:solidFill>
              <a:effectLst/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2225279" y="2895786"/>
            <a:ext cx="4800600" cy="1836204"/>
          </a:xfrm>
        </p:spPr>
        <p:txBody>
          <a:bodyPr>
            <a:normAutofit/>
          </a:bodyPr>
          <a:lstStyle/>
          <a:p>
            <a:r>
              <a:rPr lang="en-US" altLang="zh-CN" b="1" dirty="0"/>
              <a:t>Haopeng Chen</a:t>
            </a:r>
          </a:p>
          <a:p>
            <a:endParaRPr lang="en-US" altLang="zh-CN" dirty="0"/>
          </a:p>
          <a:p>
            <a:r>
              <a:rPr lang="en-US" altLang="zh-CN" sz="1350" b="1" i="1" dirty="0" err="1"/>
              <a:t>RE</a:t>
            </a:r>
            <a:r>
              <a:rPr lang="en-US" altLang="zh-CN" i="1" dirty="0" err="1"/>
              <a:t>liable</a:t>
            </a:r>
            <a:r>
              <a:rPr lang="en-US" altLang="zh-CN" i="1" dirty="0"/>
              <a:t>, </a:t>
            </a:r>
            <a:r>
              <a:rPr lang="en-US" altLang="zh-CN" sz="1350" b="1" i="1" dirty="0" err="1"/>
              <a:t>IN</a:t>
            </a:r>
            <a:r>
              <a:rPr lang="en-US" altLang="zh-CN" i="1" dirty="0" err="1"/>
              <a:t>telligent</a:t>
            </a:r>
            <a:r>
              <a:rPr lang="en-US" altLang="zh-CN" i="1" dirty="0"/>
              <a:t> and </a:t>
            </a:r>
            <a:r>
              <a:rPr lang="en-US" altLang="zh-CN" sz="1350" b="1" i="1" dirty="0"/>
              <a:t>S</a:t>
            </a:r>
            <a:r>
              <a:rPr lang="en-US" altLang="zh-CN" i="1" dirty="0"/>
              <a:t>calable Systems Group (</a:t>
            </a:r>
            <a:r>
              <a:rPr lang="en-US" altLang="zh-CN" b="1" i="1" dirty="0"/>
              <a:t>REINS</a:t>
            </a:r>
            <a:r>
              <a:rPr lang="en-US" altLang="zh-CN" i="1" dirty="0"/>
              <a:t>)</a:t>
            </a:r>
          </a:p>
          <a:p>
            <a:r>
              <a:rPr lang="en-US" altLang="zh-CN" dirty="0"/>
              <a:t>Shanghai Jiao Tong University</a:t>
            </a:r>
          </a:p>
          <a:p>
            <a:r>
              <a:rPr lang="en-US" altLang="zh-CN" dirty="0"/>
              <a:t>Shanghai, China</a:t>
            </a:r>
          </a:p>
          <a:p>
            <a:r>
              <a:rPr lang="en-US" altLang="zh-CN" u="sng" dirty="0">
                <a:hlinkClick r:id="rId3"/>
              </a:rPr>
              <a:t>http://reins.se.sjtu.edu.cn/~chenhp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e-mail: chen-hp@sjtu.edu.cn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12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2A6A1-F6CE-2A4F-BE5C-F77C438D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DDL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F3231-6017-9342-9623-1D9E38881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Hive DDL operations are documented in </a:t>
            </a:r>
            <a:r>
              <a:rPr lang="en-US" altLang="zh-CN" dirty="0">
                <a:hlinkClick r:id="rId2"/>
              </a:rPr>
              <a:t>Hive Data Definition Language</a:t>
            </a:r>
            <a:r>
              <a:rPr lang="en-US" altLang="zh-CN" dirty="0"/>
              <a:t>.</a:t>
            </a:r>
          </a:p>
          <a:p>
            <a:r>
              <a:rPr lang="en-US" altLang="zh-CN" b="1" dirty="0"/>
              <a:t>Creating Hive Tables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hive&gt; CREATE TABLE pokes (foo INT, bar STRING); </a:t>
            </a:r>
          </a:p>
          <a:p>
            <a:pPr lvl="1"/>
            <a:r>
              <a:rPr lang="en-US" altLang="zh-CN" dirty="0"/>
              <a:t>creates a table called pokes with two columns, the first being an integer and the other a string.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hive&gt; CREATE TABLE invites (foo INT, bar STRING) PARTITIONED BY (ds STRING); </a:t>
            </a:r>
          </a:p>
          <a:p>
            <a:pPr lvl="1"/>
            <a:r>
              <a:rPr lang="en-US" altLang="zh-CN" dirty="0"/>
              <a:t>creates a table called invites with two columns and a </a:t>
            </a:r>
            <a:r>
              <a:rPr lang="en-US" altLang="zh-CN" dirty="0">
                <a:solidFill>
                  <a:srgbClr val="FF0000"/>
                </a:solidFill>
              </a:rPr>
              <a:t>partition column </a:t>
            </a:r>
            <a:r>
              <a:rPr lang="en-US" altLang="zh-CN" dirty="0"/>
              <a:t>called ds. </a:t>
            </a:r>
          </a:p>
          <a:p>
            <a:pPr lvl="1"/>
            <a:r>
              <a:rPr lang="en-US" altLang="zh-CN" dirty="0"/>
              <a:t>The partition column is a </a:t>
            </a:r>
            <a:r>
              <a:rPr lang="en-US" altLang="zh-CN" dirty="0">
                <a:solidFill>
                  <a:srgbClr val="FF0000"/>
                </a:solidFill>
              </a:rPr>
              <a:t>virtual</a:t>
            </a:r>
            <a:r>
              <a:rPr lang="en-US" altLang="zh-CN" dirty="0"/>
              <a:t> column. It is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part of the data itself but is derived from the partition that a particular dataset is loaded into.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By default, tables are assumed to be of text input format and the </a:t>
            </a:r>
            <a:r>
              <a:rPr lang="en-US" altLang="zh-CN" dirty="0">
                <a:solidFill>
                  <a:srgbClr val="FF0000"/>
                </a:solidFill>
              </a:rPr>
              <a:t>delimiters</a:t>
            </a:r>
            <a:r>
              <a:rPr lang="en-US" altLang="zh-CN" dirty="0"/>
              <a:t> are assumed to be </a:t>
            </a:r>
            <a:r>
              <a:rPr lang="en-US" altLang="zh-CN" dirty="0">
                <a:solidFill>
                  <a:srgbClr val="FF0000"/>
                </a:solidFill>
              </a:rPr>
              <a:t>^A(ctrl-a)</a:t>
            </a:r>
            <a:r>
              <a:rPr lang="en-US" altLang="zh-CN" dirty="0"/>
              <a:t>.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EE5927-46EE-FC4C-81F7-A9B7A76C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03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16C3A-8E96-9A42-98CB-AE8F2D32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DDL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7639F8-B991-CE43-A392-66DC63D51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2361AB-4CF4-9541-97CC-E24BFAF0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FAC96F-BA46-A947-A86F-CCA6299C4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3870"/>
            <a:ext cx="9144000" cy="353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0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C19D6-E936-F84E-B2CB-23D5502A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DDL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AF36A-8AA2-9C41-9730-F59083837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/>
              <a:t>Browsing through Tables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hive&gt; SHOW TABLES; </a:t>
            </a:r>
          </a:p>
          <a:p>
            <a:pPr lvl="1"/>
            <a:r>
              <a:rPr lang="en-US" altLang="zh-CN" dirty="0"/>
              <a:t>lists all the tables.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hive&gt; SHOW TABLES '.*s'; </a:t>
            </a:r>
          </a:p>
          <a:p>
            <a:pPr lvl="1"/>
            <a:r>
              <a:rPr lang="en-US" altLang="zh-CN" dirty="0"/>
              <a:t>lists all the table that end with 's'. The pattern matching follows Java regular expressions.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hive&gt; DESCRIBE invites;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OK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foo                 int                                     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bar                 string                                  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ds                  string                                  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 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# Partition Information  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# 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col_name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            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data_type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           comment             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ds                  </a:t>
            </a:r>
            <a:r>
              <a:rPr lang="zh-CN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string                                  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Time taken: 0.181 seconds, Fetched: 7 row(s)</a:t>
            </a:r>
          </a:p>
          <a:p>
            <a:pPr lvl="1"/>
            <a:endParaRPr lang="en-US" altLang="zh-CN" dirty="0">
              <a:solidFill>
                <a:schemeClr val="tx2"/>
              </a:solidFill>
              <a:latin typeface="Lucida Console" panose="020B0609040504020204" pitchFamily="49" charset="0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C0992D-A611-5A4A-961A-42BEB2F4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88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15CFC-1A37-3A4D-B51F-E98F73C4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DDL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30310-6B00-9E42-9D18-2FC738B45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Altering and Dropping Tables</a:t>
            </a:r>
          </a:p>
          <a:p>
            <a:pPr lvl="1"/>
            <a:r>
              <a:rPr lang="en-US" altLang="zh-CN" dirty="0"/>
              <a:t>Table names can be </a:t>
            </a:r>
            <a:r>
              <a:rPr lang="en-US" altLang="zh-CN" dirty="0">
                <a:hlinkClick r:id="rId2"/>
              </a:rPr>
              <a:t>changed</a:t>
            </a:r>
            <a:r>
              <a:rPr lang="en-US" altLang="zh-CN" dirty="0"/>
              <a:t> and columns can be </a:t>
            </a:r>
            <a:r>
              <a:rPr lang="en-US" altLang="zh-CN" dirty="0">
                <a:hlinkClick r:id="rId3"/>
              </a:rPr>
              <a:t>added or replaced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hive&gt; ALTER TABLE events RENAME TO 3koobecaf; </a:t>
            </a:r>
          </a:p>
          <a:p>
            <a:pPr lvl="1"/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hive&gt; ALTER TABLE pokes ADD COLUMNS (</a:t>
            </a:r>
            <a:r>
              <a:rPr lang="en-US" altLang="zh-CN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new_col</a:t>
            </a:r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 INT); </a:t>
            </a:r>
          </a:p>
          <a:p>
            <a:pPr lvl="1"/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hive&gt; ALTER TABLE invites ADD COLUMNS (new_col2 INT COMMENT 'a comment’); </a:t>
            </a:r>
          </a:p>
          <a:p>
            <a:pPr lvl="1"/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hive&gt; ALTER TABLE invites REPLACE COLUMNS (foo INT, bar STRING, </a:t>
            </a:r>
            <a:r>
              <a:rPr lang="en-US" altLang="zh-CN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baz</a:t>
            </a:r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 INT COMMENT '</a:t>
            </a:r>
            <a:r>
              <a:rPr lang="en-US" altLang="zh-CN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baz</a:t>
            </a:r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 replaces new_col2'); </a:t>
            </a:r>
          </a:p>
          <a:p>
            <a:pPr lvl="1"/>
            <a:r>
              <a:rPr lang="en-US" altLang="zh-CN" dirty="0"/>
              <a:t>Note that REPLACE COLUMNS replaces all existing columns and </a:t>
            </a:r>
            <a:r>
              <a:rPr lang="en-US" altLang="zh-CN" dirty="0">
                <a:solidFill>
                  <a:srgbClr val="FF0000"/>
                </a:solidFill>
              </a:rPr>
              <a:t>only</a:t>
            </a:r>
            <a:r>
              <a:rPr lang="en-US" altLang="zh-CN" dirty="0"/>
              <a:t> changes the table's schema,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the data. </a:t>
            </a:r>
          </a:p>
          <a:p>
            <a:pPr lvl="1"/>
            <a:r>
              <a:rPr lang="en-US" altLang="zh-CN" dirty="0"/>
              <a:t>The table must use a native </a:t>
            </a:r>
            <a:r>
              <a:rPr lang="en-US" altLang="zh-CN" dirty="0" err="1"/>
              <a:t>SerDe</a:t>
            </a:r>
            <a:r>
              <a:rPr lang="en-US" altLang="zh-CN" dirty="0"/>
              <a:t>. REPLACE COLUMNS can also be used to drop columns from the table's schema:</a:t>
            </a:r>
          </a:p>
          <a:p>
            <a:pPr lvl="1"/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hive&gt; ALTER TABLE invites REPLACE COLUMNS (foo INT COMMENT 'only keep the first column'); </a:t>
            </a:r>
          </a:p>
          <a:p>
            <a:pPr lvl="1"/>
            <a:r>
              <a:rPr lang="en-US" altLang="zh-CN" dirty="0"/>
              <a:t>Dropping tables:</a:t>
            </a:r>
          </a:p>
          <a:p>
            <a:pPr lvl="1"/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hive&gt; DROP TABLE pokes;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A38A3B-ADD3-C443-B9EB-372F2165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6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F5640-6033-114D-8B75-FBFB492A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DDL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F4E22-0178-2744-844D-F8EF30A9B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Metadata Store</a:t>
            </a:r>
          </a:p>
          <a:p>
            <a:pPr lvl="1"/>
            <a:r>
              <a:rPr lang="en-US" altLang="zh-CN" dirty="0"/>
              <a:t>Metadata is in an </a:t>
            </a:r>
            <a:r>
              <a:rPr lang="en-US" altLang="zh-CN" dirty="0">
                <a:solidFill>
                  <a:srgbClr val="FF0000"/>
                </a:solidFill>
              </a:rPr>
              <a:t>embedded Derby database </a:t>
            </a:r>
            <a:r>
              <a:rPr lang="en-US" altLang="zh-CN" dirty="0"/>
              <a:t>whose disk storage location is determined by the Hive configuration variable named </a:t>
            </a:r>
            <a:r>
              <a:rPr lang="en-US" altLang="zh-CN" dirty="0" err="1">
                <a:solidFill>
                  <a:srgbClr val="FF0000"/>
                </a:solidFill>
              </a:rPr>
              <a:t>javax.jdo.option.ConnectionURL</a:t>
            </a:r>
            <a:r>
              <a:rPr lang="en-US" altLang="zh-CN" dirty="0"/>
              <a:t>. </a:t>
            </a:r>
          </a:p>
          <a:p>
            <a:pPr lvl="2"/>
            <a:r>
              <a:rPr lang="en-US" altLang="zh-CN" dirty="0"/>
              <a:t>By default this location is </a:t>
            </a:r>
            <a:r>
              <a:rPr lang="en-US" altLang="zh-CN" dirty="0">
                <a:solidFill>
                  <a:srgbClr val="FF0000"/>
                </a:solidFill>
              </a:rPr>
              <a:t>./</a:t>
            </a:r>
            <a:r>
              <a:rPr lang="en-US" altLang="zh-CN" dirty="0" err="1">
                <a:solidFill>
                  <a:srgbClr val="FF0000"/>
                </a:solidFill>
              </a:rPr>
              <a:t>metastore_db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/>
              <a:t>(see conf/hive-</a:t>
            </a:r>
            <a:r>
              <a:rPr lang="en-US" altLang="zh-CN" dirty="0" err="1"/>
              <a:t>default.xml</a:t>
            </a:r>
            <a:r>
              <a:rPr lang="en-US" altLang="zh-CN" dirty="0"/>
              <a:t>).</a:t>
            </a:r>
          </a:p>
          <a:p>
            <a:pPr lvl="1"/>
            <a:r>
              <a:rPr lang="en-US" altLang="zh-CN" dirty="0"/>
              <a:t>Right now, in the default configuration, this metadata can only be seen by one user at a time.</a:t>
            </a:r>
          </a:p>
          <a:p>
            <a:pPr lvl="1"/>
            <a:r>
              <a:rPr lang="en-US" altLang="zh-CN" dirty="0" err="1"/>
              <a:t>Metastore</a:t>
            </a:r>
            <a:r>
              <a:rPr lang="en-US" altLang="zh-CN" dirty="0"/>
              <a:t> can be stored in any database that is supported by </a:t>
            </a:r>
            <a:r>
              <a:rPr lang="en-US" altLang="zh-CN" dirty="0">
                <a:solidFill>
                  <a:srgbClr val="FF0000"/>
                </a:solidFill>
              </a:rPr>
              <a:t>JPOX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/>
              <a:t>The location and the type of the RDBMS can be controlled by the two variables </a:t>
            </a:r>
            <a:r>
              <a:rPr lang="en-US" altLang="zh-CN" dirty="0" err="1">
                <a:solidFill>
                  <a:srgbClr val="FF0000"/>
                </a:solidFill>
              </a:rPr>
              <a:t>javax.jdo.option.ConnectionURL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/>
              <a:t>and </a:t>
            </a:r>
            <a:r>
              <a:rPr lang="en-US" altLang="zh-CN" dirty="0" err="1">
                <a:solidFill>
                  <a:srgbClr val="FF0000"/>
                </a:solidFill>
              </a:rPr>
              <a:t>javax.jdo.option.ConnectionDriverName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In the future, the </a:t>
            </a:r>
            <a:r>
              <a:rPr lang="en-US" altLang="zh-CN" dirty="0" err="1"/>
              <a:t>metastore</a:t>
            </a:r>
            <a:r>
              <a:rPr lang="en-US" altLang="zh-CN" dirty="0"/>
              <a:t> itself can be a standalone server.</a:t>
            </a:r>
          </a:p>
          <a:p>
            <a:pPr lvl="1"/>
            <a:r>
              <a:rPr lang="en-US" altLang="zh-CN" dirty="0"/>
              <a:t>If you want to run the </a:t>
            </a:r>
            <a:r>
              <a:rPr lang="en-US" altLang="zh-CN" dirty="0" err="1"/>
              <a:t>metastore</a:t>
            </a:r>
            <a:r>
              <a:rPr lang="en-US" altLang="zh-CN" dirty="0"/>
              <a:t> as a network server so it can be accessed from multiple nodes, see </a:t>
            </a:r>
            <a:r>
              <a:rPr lang="en-US" altLang="zh-CN" dirty="0">
                <a:hlinkClick r:id="rId2"/>
              </a:rPr>
              <a:t>Hive Using Derby in Server Mode</a:t>
            </a:r>
            <a:r>
              <a:rPr lang="en-US" altLang="zh-CN" dirty="0"/>
              <a:t>.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5BA7FD-62D4-0945-B3D3-26EB3A59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78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2F973-F861-264E-912E-6537686F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DML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32D47-373B-144A-9C8B-B6A795111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Hive DML operations are documented in </a:t>
            </a:r>
            <a:r>
              <a:rPr lang="en-US" altLang="zh-CN" dirty="0">
                <a:hlinkClick r:id="rId2"/>
              </a:rPr>
              <a:t>Hive Data Manipulation Language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Loading data from flat files into Hive: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hive&gt; LOAD DATA LOCAL INPATH './examples/files/kv1.txt' OVERWRITE INTO TABLE pokes; </a:t>
            </a:r>
          </a:p>
          <a:p>
            <a:pPr lvl="1"/>
            <a:r>
              <a:rPr lang="en-US" altLang="zh-CN" dirty="0"/>
              <a:t>Loads a file that contains two columns separated by </a:t>
            </a:r>
            <a:r>
              <a:rPr lang="en-US" altLang="zh-CN" dirty="0">
                <a:solidFill>
                  <a:srgbClr val="FF0000"/>
                </a:solidFill>
              </a:rPr>
              <a:t>ctrl-a</a:t>
            </a:r>
            <a:r>
              <a:rPr lang="en-US" altLang="zh-CN" dirty="0"/>
              <a:t> into pokes table.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'LOCAL' </a:t>
            </a:r>
            <a:r>
              <a:rPr lang="en-US" altLang="zh-CN" dirty="0"/>
              <a:t>signifies that the input file is on the local file system. If 'LOCAL' is omitted then it looks for the file in HDFS.</a:t>
            </a:r>
          </a:p>
          <a:p>
            <a:pPr lvl="1"/>
            <a:r>
              <a:rPr lang="en-US" altLang="zh-CN" dirty="0"/>
              <a:t>The keyword </a:t>
            </a:r>
            <a:r>
              <a:rPr lang="en-US" altLang="zh-CN" dirty="0">
                <a:solidFill>
                  <a:srgbClr val="FF0000"/>
                </a:solidFill>
              </a:rPr>
              <a:t>'OVERWRITE</a:t>
            </a:r>
            <a:r>
              <a:rPr lang="en-US" altLang="zh-CN" dirty="0"/>
              <a:t>' signifies that existing data in the table is deleted. If the 'OVERWRITE' keyword is omitted, data files are appended to existing data sets.</a:t>
            </a:r>
          </a:p>
          <a:p>
            <a:r>
              <a:rPr lang="en-US" altLang="zh-CN" dirty="0"/>
              <a:t>NOTES: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NO</a:t>
            </a:r>
            <a:r>
              <a:rPr lang="en-US" altLang="zh-CN" dirty="0"/>
              <a:t> verification of data against the schema is performed by the load command.</a:t>
            </a:r>
          </a:p>
          <a:p>
            <a:pPr lvl="1"/>
            <a:r>
              <a:rPr lang="en-US" altLang="zh-CN" dirty="0"/>
              <a:t>If the file is in </a:t>
            </a:r>
            <a:r>
              <a:rPr lang="en-US" altLang="zh-CN" dirty="0" err="1"/>
              <a:t>hdfs</a:t>
            </a:r>
            <a:r>
              <a:rPr lang="en-US" altLang="zh-CN" dirty="0"/>
              <a:t>, it is moved into the Hive-controlled file system namespace.</a:t>
            </a:r>
          </a:p>
          <a:p>
            <a:pPr lvl="1"/>
            <a:r>
              <a:rPr lang="en-US" altLang="zh-CN" dirty="0"/>
              <a:t>The root of the Hive directory is specified by the option </a:t>
            </a:r>
            <a:r>
              <a:rPr lang="en-US" altLang="zh-CN" dirty="0" err="1">
                <a:solidFill>
                  <a:srgbClr val="FF0000"/>
                </a:solidFill>
              </a:rPr>
              <a:t>hive.metastore.warehouse.dir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/>
              <a:t>in </a:t>
            </a:r>
            <a:r>
              <a:rPr lang="en-US" altLang="zh-CN" dirty="0">
                <a:solidFill>
                  <a:srgbClr val="FF0000"/>
                </a:solidFill>
              </a:rPr>
              <a:t>hive-</a:t>
            </a:r>
            <a:r>
              <a:rPr lang="en-US" altLang="zh-CN" dirty="0" err="1">
                <a:solidFill>
                  <a:srgbClr val="FF0000"/>
                </a:solidFill>
              </a:rPr>
              <a:t>default.xml</a:t>
            </a:r>
            <a:r>
              <a:rPr lang="en-US" altLang="zh-CN" dirty="0"/>
              <a:t>. We advise users to create this directory before trying to create tables via Hive.</a:t>
            </a:r>
          </a:p>
          <a:p>
            <a:pPr lvl="2"/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703A06-0ABF-3B48-87C4-8168D6A6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50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1FA68-1CCB-B340-AB0F-C8FFBDC4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DML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65115-2EB7-1F45-85B6-5D6776B93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483718-BB1E-8A4B-901B-4874E846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5BB5E4-8CE5-BD4F-95F5-7FE44514E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76271"/>
            <a:ext cx="8784976" cy="446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1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DD7D7-207B-A643-83D7-8608C51F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DML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4ED87F-6C70-8B43-84AA-044C44039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Load</a:t>
            </a:r>
          </a:p>
          <a:p>
            <a:pPr lvl="1"/>
            <a:r>
              <a:rPr lang="en-US" altLang="zh-CN" sz="1300" dirty="0">
                <a:solidFill>
                  <a:schemeClr val="tx2"/>
                </a:solidFill>
                <a:latin typeface="Lucida Console" panose="020B0609040504020204" pitchFamily="49" charset="0"/>
              </a:rPr>
              <a:t>hive&gt; LOAD DATA LOCAL INPATH './examples/files/kv2.txt' OVERWRITE INTO TABLE invites PARTITION (ds='2008-08-15’); </a:t>
            </a:r>
          </a:p>
          <a:p>
            <a:pPr lvl="1"/>
            <a:r>
              <a:rPr lang="en-US" altLang="zh-CN" sz="1300" dirty="0">
                <a:solidFill>
                  <a:schemeClr val="tx2"/>
                </a:solidFill>
                <a:latin typeface="Lucida Console" panose="020B0609040504020204" pitchFamily="49" charset="0"/>
              </a:rPr>
              <a:t>hive&gt; LOAD DATA LOCAL INPATH './examples/files/kv3.txt' OVERWRITE INTO TABLE invites PARTITION (ds='2008-08-08'); </a:t>
            </a:r>
          </a:p>
          <a:p>
            <a:pPr lvl="1"/>
            <a:r>
              <a:rPr lang="en-US" altLang="zh-CN" dirty="0"/>
              <a:t>The two LOAD statements above load data into </a:t>
            </a:r>
            <a:r>
              <a:rPr lang="en-US" altLang="zh-CN" dirty="0">
                <a:solidFill>
                  <a:srgbClr val="FF0000"/>
                </a:solidFill>
              </a:rPr>
              <a:t>two different partitions </a:t>
            </a:r>
            <a:r>
              <a:rPr lang="en-US" altLang="zh-CN" dirty="0"/>
              <a:t>of the table </a:t>
            </a:r>
            <a:r>
              <a:rPr lang="en-US" altLang="zh-CN" dirty="0">
                <a:solidFill>
                  <a:srgbClr val="FF0000"/>
                </a:solidFill>
              </a:rPr>
              <a:t>invites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/>
              <a:t>Table invites must be created as partitioned by the key ds for this to succeed.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sz="1300" dirty="0">
                <a:solidFill>
                  <a:schemeClr val="tx2"/>
                </a:solidFill>
                <a:latin typeface="Lucida Console" panose="020B0609040504020204" pitchFamily="49" charset="0"/>
              </a:rPr>
              <a:t>hive&gt; LOAD DATA INPATH '/user/</a:t>
            </a:r>
            <a:r>
              <a:rPr lang="en-US" altLang="zh-CN" sz="13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myname</a:t>
            </a:r>
            <a:r>
              <a:rPr lang="en-US" altLang="zh-CN" sz="1300" dirty="0">
                <a:solidFill>
                  <a:schemeClr val="tx2"/>
                </a:solidFill>
                <a:latin typeface="Lucida Console" panose="020B0609040504020204" pitchFamily="49" charset="0"/>
              </a:rPr>
              <a:t>/kv2.txt' OVERWRITE INTO TABLE invites PARTITION (ds='2008-08-15'); </a:t>
            </a:r>
          </a:p>
          <a:p>
            <a:pPr lvl="1"/>
            <a:r>
              <a:rPr lang="en-US" altLang="zh-CN" dirty="0"/>
              <a:t>The above command will load data from an HDFS file/directory to the table.</a:t>
            </a:r>
          </a:p>
          <a:p>
            <a:pPr lvl="1"/>
            <a:r>
              <a:rPr lang="en-US" altLang="zh-CN" dirty="0"/>
              <a:t>Note that loading data from HDFS will result in moving the file/directory. As a result, the operation is almost instantaneous.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0AF2B9-A03A-104D-A3F8-29D5AD86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03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559F6-3DC8-4F4F-B89F-884AA73F0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DML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6A80F2-7A8B-CD4C-BC86-D330B1CD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CB650E-3302-8347-96ED-507520629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9582"/>
            <a:ext cx="9144000" cy="334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062D9-C91D-4846-B39C-A48641AE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SQL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93C388-D677-394F-99CE-90B87F477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Hive query operations are documented in </a:t>
            </a:r>
            <a:r>
              <a:rPr lang="en-US" altLang="zh-CN" dirty="0">
                <a:hlinkClick r:id="rId2"/>
              </a:rPr>
              <a:t>Select</a:t>
            </a:r>
            <a:r>
              <a:rPr lang="en-US" altLang="zh-CN" dirty="0"/>
              <a:t>.</a:t>
            </a:r>
          </a:p>
          <a:p>
            <a:r>
              <a:rPr lang="en-US" altLang="zh-CN" b="1" dirty="0"/>
              <a:t>Example Queries</a:t>
            </a:r>
          </a:p>
          <a:p>
            <a:pPr lvl="1"/>
            <a:r>
              <a:rPr lang="en-US" altLang="zh-CN" dirty="0"/>
              <a:t>Some example queries are shown below. They are available in </a:t>
            </a:r>
            <a:r>
              <a:rPr lang="en-US" altLang="zh-CN" dirty="0">
                <a:solidFill>
                  <a:srgbClr val="FF0000"/>
                </a:solidFill>
              </a:rPr>
              <a:t>build/</a:t>
            </a:r>
            <a:r>
              <a:rPr lang="en-US" altLang="zh-CN" dirty="0" err="1">
                <a:solidFill>
                  <a:srgbClr val="FF0000"/>
                </a:solidFill>
              </a:rPr>
              <a:t>dist</a:t>
            </a:r>
            <a:r>
              <a:rPr lang="en-US" altLang="zh-CN" dirty="0">
                <a:solidFill>
                  <a:srgbClr val="FF0000"/>
                </a:solidFill>
              </a:rPr>
              <a:t>/examples/queries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en-US" altLang="zh-CN" dirty="0"/>
              <a:t>More are available in the Hive sources at </a:t>
            </a:r>
            <a:r>
              <a:rPr lang="en-US" altLang="zh-CN" dirty="0" err="1">
                <a:solidFill>
                  <a:srgbClr val="FF0000"/>
                </a:solidFill>
              </a:rPr>
              <a:t>ql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src</a:t>
            </a:r>
            <a:r>
              <a:rPr lang="en-US" altLang="zh-CN" dirty="0">
                <a:solidFill>
                  <a:srgbClr val="FF0000"/>
                </a:solidFill>
              </a:rPr>
              <a:t>/test/queries/positive</a:t>
            </a:r>
            <a:r>
              <a:rPr lang="en-US" altLang="zh-CN" dirty="0"/>
              <a:t>.</a:t>
            </a:r>
          </a:p>
          <a:p>
            <a:r>
              <a:rPr lang="en-US" altLang="zh-CN" b="1" dirty="0"/>
              <a:t>SELECTS and FILTERS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hive&gt; SELECT 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a.foo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 FROM invites a WHERE 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a.ds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='2008-08-15'; </a:t>
            </a:r>
          </a:p>
          <a:p>
            <a:pPr lvl="1"/>
            <a:r>
              <a:rPr lang="en-US" altLang="zh-CN" dirty="0"/>
              <a:t>selects column 'foo' from all rows of partition ds=2008-08-15 of the invites table. The results are not stored anywhere, but are displayed on the console.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13FE5C-0B9E-7F4C-89FE-1D4723E0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CE65DA-A069-D044-AEC3-7CFEFFF1C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652" y="3150764"/>
            <a:ext cx="6120680" cy="196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Hive</a:t>
            </a:r>
          </a:p>
          <a:p>
            <a:pPr lvl="1"/>
            <a:r>
              <a:rPr lang="en-US" altLang="zh-CN" sz="2100" dirty="0"/>
              <a:t>Basic Concepts</a:t>
            </a:r>
          </a:p>
          <a:p>
            <a:pPr lvl="1"/>
            <a:r>
              <a:rPr lang="en-US" altLang="zh-CN" sz="2100" dirty="0"/>
              <a:t>Hive</a:t>
            </a:r>
            <a:r>
              <a:rPr lang="zh-CN" altLang="en-US" sz="2100" dirty="0"/>
              <a:t> </a:t>
            </a:r>
            <a:r>
              <a:rPr lang="en-US" altLang="zh-CN" sz="2100" dirty="0"/>
              <a:t>DDL</a:t>
            </a:r>
            <a:r>
              <a:rPr lang="zh-CN" altLang="en-US" sz="2100" dirty="0"/>
              <a:t> </a:t>
            </a:r>
            <a:r>
              <a:rPr lang="en-US" altLang="zh-CN" sz="2100" dirty="0"/>
              <a:t>and</a:t>
            </a:r>
            <a:r>
              <a:rPr lang="zh-CN" altLang="en-US" sz="2100" dirty="0"/>
              <a:t> </a:t>
            </a:r>
            <a:r>
              <a:rPr lang="en-US" altLang="zh-CN" sz="2100" dirty="0"/>
              <a:t>DML</a:t>
            </a:r>
          </a:p>
          <a:p>
            <a:pPr lvl="1"/>
            <a:r>
              <a:rPr lang="en-US" altLang="zh-CN" sz="2100" dirty="0"/>
              <a:t>Other</a:t>
            </a:r>
            <a:r>
              <a:rPr lang="zh-CN" altLang="en-US" sz="2100" dirty="0"/>
              <a:t> </a:t>
            </a:r>
            <a:r>
              <a:rPr lang="en-US" altLang="zh-CN" sz="2100" dirty="0"/>
              <a:t>Issues</a:t>
            </a:r>
          </a:p>
          <a:p>
            <a:pPr lvl="1"/>
            <a:endParaRPr lang="en-US" altLang="zh-CN" sz="1800" dirty="0"/>
          </a:p>
          <a:p>
            <a:r>
              <a:rPr lang="en-US" altLang="zh-CN" sz="2400" dirty="0"/>
              <a:t>Objectives</a:t>
            </a:r>
          </a:p>
          <a:p>
            <a:pPr lvl="1"/>
            <a:r>
              <a:rPr lang="zh-CN" alt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能够根据数据仓库的基础要求，设计基于</a:t>
            </a:r>
            <a:r>
              <a:rPr lang="en-US" altLang="zh-CN" sz="1800" dirty="0">
                <a:latin typeface="DengXian" panose="02010600030101010101" pitchFamily="2" charset="-122"/>
                <a:ea typeface="DengXian" panose="02010600030101010101" pitchFamily="2" charset="-122"/>
              </a:rPr>
              <a:t>Hive</a:t>
            </a:r>
            <a:r>
              <a:rPr lang="zh-CN" alt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的数据分析方案</a:t>
            </a:r>
            <a:endParaRPr lang="en-US" altLang="zh-CN" sz="18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E2B626-2F12-6A44-BF6B-6D1B3616EFD7}"/>
              </a:ext>
            </a:extLst>
          </p:cNvPr>
          <p:cNvSpPr txBox="1"/>
          <p:nvPr/>
        </p:nvSpPr>
        <p:spPr>
          <a:xfrm>
            <a:off x="10620375" y="1781175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07505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062D9-C91D-4846-B39C-A48641AE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SQL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93C388-D677-394F-99CE-90B87F477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Note that in all the examples that follow, </a:t>
            </a:r>
            <a:r>
              <a:rPr lang="en-US" altLang="zh-CN" dirty="0">
                <a:solidFill>
                  <a:srgbClr val="FF0000"/>
                </a:solidFill>
              </a:rPr>
              <a:t>INSERT</a:t>
            </a:r>
            <a:r>
              <a:rPr lang="en-US" altLang="zh-CN" dirty="0"/>
              <a:t> (into a Hive table, local directory or HDFS directory) is optional.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hive&gt; INSERT OVERWRITE DIRECTORY '/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tmp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hdfs_out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' SELECT a.* FROM invites a WHERE 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a.ds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='2008-08-15'; </a:t>
            </a:r>
          </a:p>
          <a:p>
            <a:pPr lvl="1"/>
            <a:r>
              <a:rPr lang="en-US" altLang="zh-CN" dirty="0"/>
              <a:t>selects all rows from partition ds=2008-08-15 of the invites table </a:t>
            </a:r>
            <a:r>
              <a:rPr lang="en-US" altLang="zh-CN" dirty="0">
                <a:solidFill>
                  <a:srgbClr val="FF0000"/>
                </a:solidFill>
              </a:rPr>
              <a:t>into an HDFS directory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/>
              <a:t>The result data is </a:t>
            </a:r>
            <a:r>
              <a:rPr lang="en-US" altLang="zh-CN" dirty="0">
                <a:solidFill>
                  <a:srgbClr val="FF0000"/>
                </a:solidFill>
              </a:rPr>
              <a:t>in files (depending on the number of mappers) </a:t>
            </a:r>
            <a:r>
              <a:rPr lang="en-US" altLang="zh-CN" dirty="0"/>
              <a:t>in that directory.</a:t>
            </a:r>
            <a:br>
              <a:rPr lang="en-US" altLang="zh-CN" dirty="0"/>
            </a:br>
            <a:r>
              <a:rPr lang="en-US" altLang="zh-CN" dirty="0"/>
              <a:t>NOTE: partition columns if any are selected by the use of *. They can also be specified in the projection clauses.</a:t>
            </a:r>
          </a:p>
          <a:p>
            <a:pPr lvl="1"/>
            <a:r>
              <a:rPr lang="en-US" altLang="zh-CN" dirty="0"/>
              <a:t>Partitioned tables must always have a partition selected in the </a:t>
            </a:r>
            <a:r>
              <a:rPr lang="en-US" altLang="zh-CN" dirty="0">
                <a:solidFill>
                  <a:srgbClr val="FF0000"/>
                </a:solidFill>
              </a:rPr>
              <a:t>WHERE</a:t>
            </a:r>
            <a:r>
              <a:rPr lang="en-US" altLang="zh-CN" dirty="0"/>
              <a:t> clause of the statement.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13FE5C-0B9E-7F4C-89FE-1D4723E0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46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ED6EF-5542-614F-9CD7-8B806685E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SQL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D53770-7AE9-FB47-A993-DDCF4708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187265-4B58-F34A-9E9A-C17945600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78311"/>
            <a:ext cx="8532440" cy="434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0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F027E-E454-FA49-8623-90976FFC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SQL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24414-45BB-7549-BE6A-B1E7CEE58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3"/>
            <a:ext cx="8928992" cy="3940924"/>
          </a:xfrm>
        </p:spPr>
        <p:txBody>
          <a:bodyPr>
            <a:normAutofit/>
          </a:bodyPr>
          <a:lstStyle/>
          <a:p>
            <a:r>
              <a:rPr lang="en-US" altLang="zh-CN" sz="1600" b="1" dirty="0"/>
              <a:t>SELECTS and FILTERS</a:t>
            </a:r>
          </a:p>
          <a:p>
            <a:pPr lvl="1"/>
            <a:r>
              <a:rPr lang="en-US" altLang="zh-CN" sz="1200" dirty="0">
                <a:solidFill>
                  <a:schemeClr val="tx2"/>
                </a:solidFill>
                <a:latin typeface="Lucida Console" panose="020B0609040504020204" pitchFamily="49" charset="0"/>
              </a:rPr>
              <a:t>hive&gt; INSERT OVERWRITE LOCAL DIRECTORY '/</a:t>
            </a:r>
            <a:r>
              <a:rPr lang="en-US" altLang="zh-CN" sz="12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tmp</a:t>
            </a:r>
            <a:r>
              <a:rPr lang="en-US" altLang="zh-CN" sz="1200" dirty="0">
                <a:solidFill>
                  <a:schemeClr val="tx2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CN" sz="12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local_out</a:t>
            </a:r>
            <a:r>
              <a:rPr lang="en-US" altLang="zh-CN" sz="1200" dirty="0">
                <a:solidFill>
                  <a:schemeClr val="tx2"/>
                </a:solidFill>
                <a:latin typeface="Lucida Console" panose="020B0609040504020204" pitchFamily="49" charset="0"/>
              </a:rPr>
              <a:t>' SELECT a.* FROM pokes a; </a:t>
            </a:r>
          </a:p>
          <a:p>
            <a:pPr lvl="1"/>
            <a:r>
              <a:rPr lang="en-US" altLang="zh-CN" dirty="0"/>
              <a:t>selects all rows from pokes table into a local directory.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sz="1200" dirty="0">
                <a:solidFill>
                  <a:schemeClr val="tx2"/>
                </a:solidFill>
                <a:latin typeface="Lucida Console" panose="020B0609040504020204" pitchFamily="49" charset="0"/>
              </a:rPr>
              <a:t>hive&gt; INSERT OVERWRITE TABLE events SELECT a.* FROM profiles a; </a:t>
            </a:r>
          </a:p>
          <a:p>
            <a:pPr lvl="1"/>
            <a:r>
              <a:rPr lang="en-US" altLang="zh-CN" sz="1200" dirty="0">
                <a:solidFill>
                  <a:schemeClr val="tx2"/>
                </a:solidFill>
                <a:latin typeface="Lucida Console" panose="020B0609040504020204" pitchFamily="49" charset="0"/>
              </a:rPr>
              <a:t>hive&gt; INSERT OVERWRITE TABLE events SELECT a.* FROM profiles a WHERE </a:t>
            </a:r>
            <a:r>
              <a:rPr lang="en-US" altLang="zh-CN" sz="12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a.key</a:t>
            </a:r>
            <a:r>
              <a:rPr lang="en-US" altLang="zh-CN" sz="1200" dirty="0">
                <a:solidFill>
                  <a:schemeClr val="tx2"/>
                </a:solidFill>
                <a:latin typeface="Lucida Console" panose="020B0609040504020204" pitchFamily="49" charset="0"/>
              </a:rPr>
              <a:t> &lt; 100; </a:t>
            </a:r>
          </a:p>
          <a:p>
            <a:pPr lvl="1"/>
            <a:r>
              <a:rPr lang="en-US" altLang="zh-CN" sz="1200" dirty="0">
                <a:solidFill>
                  <a:schemeClr val="tx2"/>
                </a:solidFill>
                <a:latin typeface="Lucida Console" panose="020B0609040504020204" pitchFamily="49" charset="0"/>
              </a:rPr>
              <a:t>hive&gt; INSERT OVERWRITE LOCAL DIRECTORY '/</a:t>
            </a:r>
            <a:r>
              <a:rPr lang="en-US" altLang="zh-CN" sz="12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tmp</a:t>
            </a:r>
            <a:r>
              <a:rPr lang="en-US" altLang="zh-CN" sz="1200" dirty="0">
                <a:solidFill>
                  <a:schemeClr val="tx2"/>
                </a:solidFill>
                <a:latin typeface="Lucida Console" panose="020B0609040504020204" pitchFamily="49" charset="0"/>
              </a:rPr>
              <a:t>/reg_3' SELECT a.* FROM events a; </a:t>
            </a:r>
          </a:p>
          <a:p>
            <a:pPr lvl="1"/>
            <a:r>
              <a:rPr lang="en-US" altLang="zh-CN" sz="1200" dirty="0">
                <a:solidFill>
                  <a:schemeClr val="tx2"/>
                </a:solidFill>
                <a:latin typeface="Lucida Console" panose="020B0609040504020204" pitchFamily="49" charset="0"/>
              </a:rPr>
              <a:t>hive&gt; INSERT OVERWRITE DIRECTORY '/</a:t>
            </a:r>
            <a:r>
              <a:rPr lang="en-US" altLang="zh-CN" sz="12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tmp</a:t>
            </a:r>
            <a:r>
              <a:rPr lang="en-US" altLang="zh-CN" sz="1200" dirty="0">
                <a:solidFill>
                  <a:schemeClr val="tx2"/>
                </a:solidFill>
                <a:latin typeface="Lucida Console" panose="020B0609040504020204" pitchFamily="49" charset="0"/>
              </a:rPr>
              <a:t>/reg_4' select </a:t>
            </a:r>
            <a:r>
              <a:rPr lang="en-US" altLang="zh-CN" sz="12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a.invites</a:t>
            </a:r>
            <a:r>
              <a:rPr lang="en-US" altLang="zh-CN" sz="1200" dirty="0">
                <a:solidFill>
                  <a:schemeClr val="tx2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CN" sz="12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a.pokes</a:t>
            </a:r>
            <a:r>
              <a:rPr lang="en-US" altLang="zh-CN" sz="1200" dirty="0">
                <a:solidFill>
                  <a:schemeClr val="tx2"/>
                </a:solidFill>
                <a:latin typeface="Lucida Console" panose="020B0609040504020204" pitchFamily="49" charset="0"/>
              </a:rPr>
              <a:t> FROM profiles a; </a:t>
            </a:r>
          </a:p>
          <a:p>
            <a:pPr lvl="1"/>
            <a:r>
              <a:rPr lang="en-US" altLang="zh-CN" sz="1200" dirty="0">
                <a:solidFill>
                  <a:schemeClr val="tx2"/>
                </a:solidFill>
                <a:latin typeface="Lucida Console" panose="020B0609040504020204" pitchFamily="49" charset="0"/>
              </a:rPr>
              <a:t>hive&gt; INSERT OVERWRITE DIRECTORY '/</a:t>
            </a:r>
            <a:r>
              <a:rPr lang="en-US" altLang="zh-CN" sz="12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tmp</a:t>
            </a:r>
            <a:r>
              <a:rPr lang="en-US" altLang="zh-CN" sz="1200" dirty="0">
                <a:solidFill>
                  <a:schemeClr val="tx2"/>
                </a:solidFill>
                <a:latin typeface="Lucida Console" panose="020B0609040504020204" pitchFamily="49" charset="0"/>
              </a:rPr>
              <a:t>/reg_5' SELECT COUNT(*) FROM invites a WHERE </a:t>
            </a:r>
            <a:r>
              <a:rPr lang="en-US" altLang="zh-CN" sz="12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a.ds</a:t>
            </a:r>
            <a:r>
              <a:rPr lang="en-US" altLang="zh-CN" sz="1200" dirty="0">
                <a:solidFill>
                  <a:schemeClr val="tx2"/>
                </a:solidFill>
                <a:latin typeface="Lucida Console" panose="020B0609040504020204" pitchFamily="49" charset="0"/>
              </a:rPr>
              <a:t>='2008-08-15’; </a:t>
            </a:r>
          </a:p>
          <a:p>
            <a:pPr lvl="1"/>
            <a:r>
              <a:rPr lang="en-US" altLang="zh-CN" sz="1200" dirty="0">
                <a:solidFill>
                  <a:schemeClr val="tx2"/>
                </a:solidFill>
                <a:latin typeface="Lucida Console" panose="020B0609040504020204" pitchFamily="49" charset="0"/>
              </a:rPr>
              <a:t>hive&gt; INSERT OVERWRITE DIRECTORY '/</a:t>
            </a:r>
            <a:r>
              <a:rPr lang="en-US" altLang="zh-CN" sz="12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tmp</a:t>
            </a:r>
            <a:r>
              <a:rPr lang="en-US" altLang="zh-CN" sz="1200" dirty="0">
                <a:solidFill>
                  <a:schemeClr val="tx2"/>
                </a:solidFill>
                <a:latin typeface="Lucida Console" panose="020B0609040504020204" pitchFamily="49" charset="0"/>
              </a:rPr>
              <a:t>/reg_5' SELECT </a:t>
            </a:r>
            <a:r>
              <a:rPr lang="en-US" altLang="zh-CN" sz="12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a.foo</a:t>
            </a:r>
            <a:r>
              <a:rPr lang="en-US" altLang="zh-CN" sz="1200" dirty="0">
                <a:solidFill>
                  <a:schemeClr val="tx2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CN" sz="12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a.bar</a:t>
            </a:r>
            <a:r>
              <a:rPr lang="en-US" altLang="zh-CN" sz="1200" dirty="0">
                <a:solidFill>
                  <a:schemeClr val="tx2"/>
                </a:solidFill>
                <a:latin typeface="Lucida Console" panose="020B0609040504020204" pitchFamily="49" charset="0"/>
              </a:rPr>
              <a:t> FROM invites a; </a:t>
            </a:r>
          </a:p>
          <a:p>
            <a:pPr lvl="1"/>
            <a:r>
              <a:rPr lang="en-US" altLang="zh-CN" sz="1200" dirty="0">
                <a:solidFill>
                  <a:schemeClr val="tx2"/>
                </a:solidFill>
                <a:latin typeface="Lucida Console" panose="020B0609040504020204" pitchFamily="49" charset="0"/>
              </a:rPr>
              <a:t>hive&gt; INSERT OVERWRITE LOCAL DIRECTORY '/</a:t>
            </a:r>
            <a:r>
              <a:rPr lang="en-US" altLang="zh-CN" sz="12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tmp</a:t>
            </a:r>
            <a:r>
              <a:rPr lang="en-US" altLang="zh-CN" sz="1200" dirty="0">
                <a:solidFill>
                  <a:schemeClr val="tx2"/>
                </a:solidFill>
                <a:latin typeface="Lucida Console" panose="020B0609040504020204" pitchFamily="49" charset="0"/>
              </a:rPr>
              <a:t>/sum' SELECT SUM(</a:t>
            </a:r>
            <a:r>
              <a:rPr lang="en-US" altLang="zh-CN" sz="12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a.pc</a:t>
            </a:r>
            <a:r>
              <a:rPr lang="en-US" altLang="zh-CN" sz="1200" dirty="0">
                <a:solidFill>
                  <a:schemeClr val="tx2"/>
                </a:solidFill>
                <a:latin typeface="Lucida Console" panose="020B0609040504020204" pitchFamily="49" charset="0"/>
              </a:rPr>
              <a:t>) FROM pc1 a; </a:t>
            </a:r>
          </a:p>
          <a:p>
            <a:pPr lvl="1"/>
            <a:r>
              <a:rPr lang="en-US" altLang="zh-CN" dirty="0"/>
              <a:t>selects the </a:t>
            </a:r>
            <a:r>
              <a:rPr lang="en-US" altLang="zh-CN" dirty="0">
                <a:solidFill>
                  <a:srgbClr val="FF0000"/>
                </a:solidFill>
              </a:rPr>
              <a:t>sum</a:t>
            </a:r>
            <a:r>
              <a:rPr lang="en-US" altLang="zh-CN" dirty="0"/>
              <a:t> of a column. The </a:t>
            </a:r>
            <a:r>
              <a:rPr lang="en-US" altLang="zh-CN" dirty="0">
                <a:solidFill>
                  <a:srgbClr val="FF0000"/>
                </a:solidFill>
              </a:rPr>
              <a:t>avg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min</a:t>
            </a:r>
            <a:r>
              <a:rPr lang="en-US" altLang="zh-CN" dirty="0"/>
              <a:t>, or </a:t>
            </a:r>
            <a:r>
              <a:rPr lang="en-US" altLang="zh-CN" dirty="0">
                <a:solidFill>
                  <a:srgbClr val="FF0000"/>
                </a:solidFill>
              </a:rPr>
              <a:t>max</a:t>
            </a:r>
            <a:r>
              <a:rPr lang="en-US" altLang="zh-CN" dirty="0"/>
              <a:t> can also be used.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343E49-8547-E94B-A54A-062E7123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615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D5F41-7DA8-6B45-A6B4-DBF3FEDD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SQL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23076E-50F7-5D40-9AE2-B230A2025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GROUP BY</a:t>
            </a:r>
          </a:p>
          <a:p>
            <a:pPr lvl="1"/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hive&gt; FROM invites a INSERT OVERWRITE TABLE events SELECT </a:t>
            </a:r>
            <a:r>
              <a:rPr lang="en-US" altLang="zh-CN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a.bar</a:t>
            </a:r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, count(*) WHERE </a:t>
            </a:r>
            <a:r>
              <a:rPr lang="en-US" altLang="zh-CN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a.foo</a:t>
            </a:r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 &gt; 0 GROUP BY </a:t>
            </a:r>
            <a:r>
              <a:rPr lang="en-US" altLang="zh-CN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a.bar</a:t>
            </a:r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; </a:t>
            </a:r>
          </a:p>
          <a:p>
            <a:pPr lvl="1"/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hive&gt; INSERT OVERWRITE TABLE events SELECT </a:t>
            </a:r>
            <a:r>
              <a:rPr lang="en-US" altLang="zh-CN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a.bar</a:t>
            </a:r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, count(*) FROM invites a WHERE </a:t>
            </a:r>
            <a:r>
              <a:rPr lang="en-US" altLang="zh-CN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a.foo</a:t>
            </a:r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 &gt; 0 GROUP BY </a:t>
            </a:r>
            <a:r>
              <a:rPr lang="en-US" altLang="zh-CN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a.bar</a:t>
            </a:r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; </a:t>
            </a:r>
          </a:p>
          <a:p>
            <a:pPr lvl="1"/>
            <a:r>
              <a:rPr lang="en-US" altLang="zh-CN" dirty="0"/>
              <a:t>Note that for versions of Hive which don't include </a:t>
            </a:r>
            <a:r>
              <a:rPr lang="en-US" altLang="zh-CN" dirty="0">
                <a:hlinkClick r:id="rId2"/>
              </a:rPr>
              <a:t>HIVE-287</a:t>
            </a:r>
            <a:r>
              <a:rPr lang="en-US" altLang="zh-CN" dirty="0"/>
              <a:t>, you'll need to use COUNT(1) in place of COUNT(*).</a:t>
            </a:r>
          </a:p>
          <a:p>
            <a:r>
              <a:rPr lang="en-US" altLang="zh-CN" b="1" dirty="0"/>
              <a:t>JOIN</a:t>
            </a:r>
          </a:p>
          <a:p>
            <a:pPr lvl="1"/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hive&gt; FROM pokes t1 JOIN invites t2 ON (t1.bar = t2.bar) INSERT OVERWRITE TABLE events SELECT t1.bar, t1.foo, t2.foo;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AE6A0B-C82D-D94D-8359-B07FDD1E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870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D5F41-7DA8-6B45-A6B4-DBF3FEDD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SQL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23076E-50F7-5D40-9AE2-B230A2025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MULTITABLE INSERT</a:t>
            </a:r>
          </a:p>
          <a:p>
            <a:pPr lvl="1"/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FROM </a:t>
            </a:r>
            <a:r>
              <a:rPr lang="en-US" altLang="zh-CN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src</a:t>
            </a:r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</a:p>
          <a:p>
            <a:pPr lvl="1"/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INSERT OVERWRITE TABLE dest1 SELECT </a:t>
            </a:r>
            <a:r>
              <a:rPr lang="en-US" altLang="zh-CN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src</a:t>
            </a:r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.* WHERE </a:t>
            </a:r>
            <a:r>
              <a:rPr lang="en-US" altLang="zh-CN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src.key</a:t>
            </a:r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 &lt; 100 </a:t>
            </a:r>
          </a:p>
          <a:p>
            <a:pPr lvl="1"/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INSERT OVERWRITE TABLE dest2 SELECT </a:t>
            </a:r>
            <a:r>
              <a:rPr lang="en-US" altLang="zh-CN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src.key</a:t>
            </a:r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CN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src.value</a:t>
            </a:r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 WHERE </a:t>
            </a:r>
            <a:r>
              <a:rPr lang="en-US" altLang="zh-CN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src.key</a:t>
            </a:r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 &gt;= 100 and </a:t>
            </a:r>
            <a:r>
              <a:rPr lang="en-US" altLang="zh-CN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src.key</a:t>
            </a:r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 &lt; 200 </a:t>
            </a:r>
          </a:p>
          <a:p>
            <a:pPr lvl="1"/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INSERT OVERWRITE TABLE dest3 PARTITION(ds='2008-04-08', </a:t>
            </a:r>
            <a:r>
              <a:rPr lang="en-US" altLang="zh-CN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hr</a:t>
            </a:r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='12') SELECT </a:t>
            </a:r>
            <a:r>
              <a:rPr lang="en-US" altLang="zh-CN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src.key</a:t>
            </a:r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 WHERE </a:t>
            </a:r>
            <a:r>
              <a:rPr lang="en-US" altLang="zh-CN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src.key</a:t>
            </a:r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 &gt;= 200 and </a:t>
            </a:r>
            <a:r>
              <a:rPr lang="en-US" altLang="zh-CN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src.key</a:t>
            </a:r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 &lt; 300 </a:t>
            </a:r>
          </a:p>
          <a:p>
            <a:pPr lvl="1"/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INSERT OVERWRITE LOCAL DIRECTORY '/</a:t>
            </a:r>
            <a:r>
              <a:rPr lang="en-US" altLang="zh-CN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tmp</a:t>
            </a:r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/dest4.out' SELECT </a:t>
            </a:r>
            <a:r>
              <a:rPr lang="en-US" altLang="zh-CN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src.value</a:t>
            </a:r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 WHERE </a:t>
            </a:r>
            <a:r>
              <a:rPr lang="en-US" altLang="zh-CN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src.key</a:t>
            </a:r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 &gt;= 300; </a:t>
            </a:r>
          </a:p>
          <a:p>
            <a:r>
              <a:rPr lang="en-US" altLang="zh-CN" b="1" dirty="0"/>
              <a:t>STREAMING</a:t>
            </a:r>
          </a:p>
          <a:p>
            <a:pPr lvl="1"/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hive&gt; FROM invites a INSERT OVERWRITE TABLE events SELECT TRANSFORM(</a:t>
            </a:r>
            <a:r>
              <a:rPr lang="en-US" altLang="zh-CN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a.foo</a:t>
            </a:r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CN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a.bar</a:t>
            </a:r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) AS (oof, </a:t>
            </a:r>
            <a:r>
              <a:rPr lang="en-US" altLang="zh-CN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rab</a:t>
            </a:r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) USING '/bin/cat' WHERE </a:t>
            </a:r>
            <a:r>
              <a:rPr lang="en-US" altLang="zh-CN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a.ds</a:t>
            </a:r>
            <a:r>
              <a:rPr lang="en-US" altLang="zh-CN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 &gt; '2008-08-09'; </a:t>
            </a:r>
          </a:p>
          <a:p>
            <a:pPr lvl="1"/>
            <a:r>
              <a:rPr lang="en-US" altLang="zh-CN" dirty="0"/>
              <a:t>This streams the data in the map phase through the script /bin/cat (like Hadoop streaming).</a:t>
            </a:r>
            <a:br>
              <a:rPr lang="en-US" altLang="zh-CN" dirty="0"/>
            </a:br>
            <a:r>
              <a:rPr lang="en-US" altLang="zh-CN" dirty="0"/>
              <a:t>Similarly – streaming can be used on the reduce side (please see the </a:t>
            </a:r>
            <a:r>
              <a:rPr lang="en-US" altLang="zh-CN" dirty="0">
                <a:hlinkClick r:id="rId2"/>
              </a:rPr>
              <a:t>Hive Tutorial</a:t>
            </a:r>
            <a:r>
              <a:rPr lang="en-US" altLang="zh-CN" dirty="0"/>
              <a:t> for examples).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AE6A0B-C82D-D94D-8359-B07FDD1E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56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0E728-D11F-874C-9E99-E61F367A4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Simple Example Use Cases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1A666E-87FD-614B-A6F1-E54B9481C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MovieLens</a:t>
            </a:r>
            <a:r>
              <a:rPr lang="en-US" altLang="zh-CN" b="1" dirty="0"/>
              <a:t> User Ratings</a:t>
            </a:r>
          </a:p>
          <a:p>
            <a:pPr lvl="1"/>
            <a:r>
              <a:rPr lang="en-US" altLang="zh-CN" dirty="0"/>
              <a:t>First, create a table with tab-delimited text file format:</a:t>
            </a:r>
          </a:p>
          <a:p>
            <a:pPr lvl="1"/>
            <a:r>
              <a:rPr lang="en-US" altLang="zh-CN" sz="1300" dirty="0">
                <a:solidFill>
                  <a:schemeClr val="tx2"/>
                </a:solidFill>
                <a:latin typeface="Lucida Console" panose="020B0609040504020204" pitchFamily="49" charset="0"/>
              </a:rPr>
              <a:t>CREATE TABLE </a:t>
            </a:r>
            <a:r>
              <a:rPr lang="en-US" altLang="zh-CN" sz="13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u_data</a:t>
            </a:r>
            <a:r>
              <a:rPr lang="en-US" altLang="zh-CN" sz="1300" dirty="0">
                <a:solidFill>
                  <a:schemeClr val="tx2"/>
                </a:solidFill>
                <a:latin typeface="Lucida Console" panose="020B0609040504020204" pitchFamily="49" charset="0"/>
              </a:rPr>
              <a:t> (</a:t>
            </a:r>
          </a:p>
          <a:p>
            <a:pPr lvl="1"/>
            <a:r>
              <a:rPr lang="en-US" altLang="zh-CN" sz="1300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sz="13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userid</a:t>
            </a:r>
            <a:r>
              <a:rPr lang="en-US" altLang="zh-CN" sz="1300" dirty="0">
                <a:solidFill>
                  <a:schemeClr val="tx2"/>
                </a:solidFill>
                <a:latin typeface="Lucida Console" panose="020B0609040504020204" pitchFamily="49" charset="0"/>
              </a:rPr>
              <a:t> INT,</a:t>
            </a:r>
          </a:p>
          <a:p>
            <a:pPr lvl="1"/>
            <a:r>
              <a:rPr lang="en-US" altLang="zh-CN" sz="1300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sz="13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movieid</a:t>
            </a:r>
            <a:r>
              <a:rPr lang="en-US" altLang="zh-CN" sz="1300" dirty="0">
                <a:solidFill>
                  <a:schemeClr val="tx2"/>
                </a:solidFill>
                <a:latin typeface="Lucida Console" panose="020B0609040504020204" pitchFamily="49" charset="0"/>
              </a:rPr>
              <a:t> INT,</a:t>
            </a:r>
          </a:p>
          <a:p>
            <a:pPr lvl="1"/>
            <a:r>
              <a:rPr lang="en-US" altLang="zh-CN" sz="1300" dirty="0">
                <a:solidFill>
                  <a:schemeClr val="tx2"/>
                </a:solidFill>
                <a:latin typeface="Lucida Console" panose="020B0609040504020204" pitchFamily="49" charset="0"/>
              </a:rPr>
              <a:t> rating INT,</a:t>
            </a:r>
          </a:p>
          <a:p>
            <a:pPr lvl="1"/>
            <a:r>
              <a:rPr lang="en-US" altLang="zh-CN" sz="1300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sz="13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unixtime</a:t>
            </a:r>
            <a:r>
              <a:rPr lang="en-US" altLang="zh-CN" sz="1300" dirty="0">
                <a:solidFill>
                  <a:schemeClr val="tx2"/>
                </a:solidFill>
                <a:latin typeface="Lucida Console" panose="020B0609040504020204" pitchFamily="49" charset="0"/>
              </a:rPr>
              <a:t> STRING) </a:t>
            </a:r>
          </a:p>
          <a:p>
            <a:pPr lvl="1"/>
            <a:r>
              <a:rPr lang="en-US" altLang="zh-CN" sz="1300" dirty="0">
                <a:solidFill>
                  <a:schemeClr val="tx2"/>
                </a:solidFill>
                <a:latin typeface="Lucida Console" panose="020B0609040504020204" pitchFamily="49" charset="0"/>
              </a:rPr>
              <a:t>ROW FORMAT DELIMITED </a:t>
            </a:r>
          </a:p>
          <a:p>
            <a:pPr lvl="1"/>
            <a:r>
              <a:rPr lang="en-US" altLang="zh-CN" sz="1300" dirty="0">
                <a:solidFill>
                  <a:schemeClr val="tx2"/>
                </a:solidFill>
                <a:latin typeface="Lucida Console" panose="020B0609040504020204" pitchFamily="49" charset="0"/>
              </a:rPr>
              <a:t>FIELDS TERMINATED BY '\t' </a:t>
            </a:r>
          </a:p>
          <a:p>
            <a:pPr lvl="1"/>
            <a:r>
              <a:rPr lang="en-US" altLang="zh-CN" sz="1300" dirty="0">
                <a:solidFill>
                  <a:schemeClr val="tx2"/>
                </a:solidFill>
                <a:latin typeface="Lucida Console" panose="020B0609040504020204" pitchFamily="49" charset="0"/>
              </a:rPr>
              <a:t>STORED AS TEXTFILE; 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D096A3-2A09-674E-A862-08A6C250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25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0E728-D11F-874C-9E99-E61F367A4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Simple Example Use Cases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1A666E-87FD-614B-A6F1-E54B9481C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MovieLens</a:t>
            </a:r>
            <a:r>
              <a:rPr lang="en-US" altLang="zh-CN" b="1" dirty="0"/>
              <a:t> User Ratings</a:t>
            </a:r>
          </a:p>
          <a:p>
            <a:pPr lvl="1"/>
            <a:r>
              <a:rPr lang="en-US" altLang="zh-CN" dirty="0"/>
              <a:t>Then, download the data files from </a:t>
            </a:r>
            <a:r>
              <a:rPr lang="en-US" altLang="zh-CN" b="1" dirty="0" err="1"/>
              <a:t>MovieLens</a:t>
            </a:r>
            <a:r>
              <a:rPr lang="en-US" altLang="zh-CN" b="1" dirty="0"/>
              <a:t> 100k</a:t>
            </a:r>
            <a:r>
              <a:rPr lang="en-US" altLang="zh-CN" dirty="0"/>
              <a:t> on the </a:t>
            </a:r>
            <a:r>
              <a:rPr lang="en-US" altLang="zh-CN" dirty="0">
                <a:hlinkClick r:id="rId2"/>
              </a:rPr>
              <a:t>GroupLens datasets</a:t>
            </a:r>
            <a:r>
              <a:rPr lang="en-US" altLang="zh-CN" dirty="0"/>
              <a:t> page (which also has a </a:t>
            </a:r>
            <a:r>
              <a:rPr lang="en-US" altLang="zh-CN" dirty="0" err="1"/>
              <a:t>README.txt</a:t>
            </a:r>
            <a:r>
              <a:rPr lang="en-US" altLang="zh-CN" dirty="0"/>
              <a:t> file and index of unzipped files):</a:t>
            </a:r>
          </a:p>
          <a:p>
            <a:pPr lvl="1"/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wget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 http://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files.grouplens.org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/datasets/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movielens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/ml-100k.zip</a:t>
            </a:r>
          </a:p>
          <a:p>
            <a:pPr lvl="1"/>
            <a:r>
              <a:rPr lang="en-US" altLang="zh-CN" dirty="0"/>
              <a:t>or: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curl --remote-name http://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files.grouplens.org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/datasets/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movielens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/ml-100k.zip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Unzip the data files: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unzip ml-100k.zip</a:t>
            </a:r>
          </a:p>
          <a:p>
            <a:pPr lvl="1"/>
            <a:r>
              <a:rPr lang="en-US" altLang="zh-CN" dirty="0"/>
              <a:t>And load </a:t>
            </a:r>
            <a:r>
              <a:rPr lang="en-US" altLang="zh-CN" dirty="0" err="1"/>
              <a:t>u.data</a:t>
            </a:r>
            <a:r>
              <a:rPr lang="en-US" altLang="zh-CN" dirty="0"/>
              <a:t> into the table that was just created: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LOAD DATA LOCAL INPATH '&lt;path&gt;/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u.data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' OVERWRITE INTO TABLE 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u_data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;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D096A3-2A09-674E-A862-08A6C250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8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0C77B-BBFF-B040-9211-E8E39EAE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Simple Example Use Cases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239797-F887-674B-91E4-B508FC72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D7AAC7-FFC0-B441-9214-C80E7B54B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8" y="671094"/>
            <a:ext cx="8748464" cy="445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1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BD81A-AA90-FA43-BC92-0CD76134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Simple Example Use Cases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51CBB-D84D-D044-984E-567837F68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Count the number of rows in table </a:t>
            </a:r>
            <a:r>
              <a:rPr lang="en-US" altLang="zh-CN" dirty="0" err="1"/>
              <a:t>u_data</a:t>
            </a:r>
            <a:r>
              <a:rPr lang="en-US" altLang="zh-CN" dirty="0"/>
              <a:t>: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SELECT COUNT(*) FROM 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u_data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;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D22918-C930-E246-A9B6-F1854426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6A219E-6B36-024D-AE47-41B7680B4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969" y="1715409"/>
            <a:ext cx="6396062" cy="33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6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BD81A-AA90-FA43-BC92-0CD76134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Simple Example Use Cases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51CBB-D84D-D044-984E-567837F68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Now we can do some complex data analysis on the table </a:t>
            </a:r>
            <a:r>
              <a:rPr lang="en-US" altLang="zh-CN" dirty="0" err="1"/>
              <a:t>u_data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Create </a:t>
            </a:r>
            <a:r>
              <a:rPr lang="en-US" altLang="zh-CN" dirty="0" err="1">
                <a:solidFill>
                  <a:srgbClr val="FF0000"/>
                </a:solidFill>
              </a:rPr>
              <a:t>weekday_mapper.py</a:t>
            </a:r>
            <a:r>
              <a:rPr lang="en-US" altLang="zh-CN" dirty="0"/>
              <a:t>: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import sys 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import datetime 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for line in 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sys.stdin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: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 line = 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line.strip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()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userid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movieid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, rating, 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unixtime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 = 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line.split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('\t’)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 weekday = 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datetime.datetime.fromtimestamp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(float(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unixtime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)).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isoweekday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()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 print ('\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t'.join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([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userid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movieid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, rating, str(weekday)]))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D22918-C930-E246-A9B6-F1854426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66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 Hive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Hive, a framework for </a:t>
            </a:r>
            <a:r>
              <a:rPr lang="en-US" altLang="zh-CN" dirty="0">
                <a:solidFill>
                  <a:srgbClr val="FF0000"/>
                </a:solidFill>
              </a:rPr>
              <a:t>data warehousing on top of Hadoop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/>
              <a:t>Hive grew from a need to manage and learn from the </a:t>
            </a:r>
            <a:r>
              <a:rPr lang="en-US" altLang="zh-CN" dirty="0">
                <a:solidFill>
                  <a:srgbClr val="FF0000"/>
                </a:solidFill>
              </a:rPr>
              <a:t>huge volumes of data </a:t>
            </a:r>
            <a:r>
              <a:rPr lang="en-US" altLang="zh-CN" dirty="0"/>
              <a:t>that Facebook was producing every day from its burgeoning social network. </a:t>
            </a:r>
          </a:p>
          <a:p>
            <a:pPr lvl="1"/>
            <a:r>
              <a:rPr lang="en-US" altLang="zh-CN" dirty="0"/>
              <a:t>After trying a few different systems, the team chose Hadoop for storage and processing, since it was cost-effective and met their scalability needs.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Hive was created to make it possible for analysts with strong </a:t>
            </a:r>
            <a:r>
              <a:rPr lang="en-US" altLang="zh-CN" dirty="0">
                <a:solidFill>
                  <a:srgbClr val="FF0000"/>
                </a:solidFill>
              </a:rPr>
              <a:t>SQL</a:t>
            </a:r>
            <a:r>
              <a:rPr lang="en-US" altLang="zh-CN" dirty="0"/>
              <a:t> skills (but meager Java programming skills) to run queries on the huge volumes of data that Facebook stored in </a:t>
            </a:r>
            <a:r>
              <a:rPr lang="en-US" altLang="zh-CN" dirty="0">
                <a:solidFill>
                  <a:srgbClr val="FF0000"/>
                </a:solidFill>
              </a:rPr>
              <a:t>HDFS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/>
              <a:t>Today, Hive is a successful </a:t>
            </a:r>
            <a:r>
              <a:rPr lang="en-US" altLang="zh-CN" dirty="0">
                <a:solidFill>
                  <a:srgbClr val="FF0000"/>
                </a:solidFill>
              </a:rPr>
              <a:t>Apache</a:t>
            </a:r>
            <a:r>
              <a:rPr lang="en-US" altLang="zh-CN" dirty="0"/>
              <a:t> project used by many organizations as a general-purpose, scalable data processing platform.</a:t>
            </a:r>
          </a:p>
          <a:p>
            <a:pPr lvl="1"/>
            <a:endParaRPr lang="en-US" altLang="zh-CN" dirty="0"/>
          </a:p>
          <a:p>
            <a:r>
              <a:rPr lang="en-US" altLang="zh-CN" dirty="0">
                <a:hlinkClick r:id="rId2"/>
              </a:rPr>
              <a:t>https://hive.apache.org/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E33327-C15A-8F4B-8446-A920EB5FD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246" y="3718510"/>
            <a:ext cx="1170130" cy="106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9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BD81A-AA90-FA43-BC92-0CD76134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Simple Example Use Cases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51CBB-D84D-D044-984E-567837F68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Use the mapper script: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CREATE TABLE 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u_data_new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 (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userid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 INT,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movieid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 INT,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 rating INT,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 weekday INT) 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ROW FORMAT DELIMITED 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FIELDS TERMINATED BY '\t'; </a:t>
            </a:r>
          </a:p>
          <a:p>
            <a:pPr marL="342900" lvl="1" indent="0">
              <a:buNone/>
            </a:pPr>
            <a:endParaRPr lang="en-US" altLang="zh-CN" dirty="0">
              <a:solidFill>
                <a:schemeClr val="tx2"/>
              </a:solidFill>
              <a:latin typeface="Lucida Console" panose="020B0609040504020204" pitchFamily="49" charset="0"/>
            </a:endParaRPr>
          </a:p>
          <a:p>
            <a:pPr marL="342900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add FILE 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weekday_mapper.py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; </a:t>
            </a:r>
          </a:p>
          <a:p>
            <a:pPr marL="342900" lvl="1" indent="0">
              <a:buNone/>
            </a:pPr>
            <a:endParaRPr lang="en-US" altLang="zh-CN" dirty="0">
              <a:solidFill>
                <a:schemeClr val="tx2"/>
              </a:solidFill>
              <a:latin typeface="Lucida Console" panose="020B0609040504020204" pitchFamily="49" charset="0"/>
            </a:endParaRPr>
          </a:p>
          <a:p>
            <a:pPr marL="342900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INSERT OVERWRITE TABLE 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u_data_new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SELECT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 TRANSFORM (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userid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movieid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, rating, 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unixtime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)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 USING 'python 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weekday_mapper.py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'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 AS (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userid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movieid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, rating, weekday) 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FROM 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u_data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SELECT weekday, COUNT(*) 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FROM 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u_data_new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GROUP BY weekday;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D22918-C930-E246-A9B6-F1854426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87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BD81A-AA90-FA43-BC92-0CD76134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Simple Example Use Cases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D22918-C930-E246-A9B6-F1854426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FE77BF-FC72-9947-B5E1-5CFDBD3EF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86" y="772437"/>
            <a:ext cx="5652628" cy="437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5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Let’s see how to use Hive to run a query on the weather dataset.</a:t>
            </a:r>
          </a:p>
          <a:p>
            <a:endParaRPr lang="en-US" altLang="zh-CN" dirty="0"/>
          </a:p>
          <a:p>
            <a:r>
              <a:rPr lang="en-US" altLang="zh-CN" dirty="0"/>
              <a:t>The first step is to load the data into Hive’s managed storage.</a:t>
            </a:r>
          </a:p>
          <a:p>
            <a:endParaRPr lang="en-US" altLang="zh-CN" dirty="0"/>
          </a:p>
          <a:p>
            <a:r>
              <a:rPr lang="en-US" altLang="zh-CN" dirty="0"/>
              <a:t>Just like an RDBMS, Hive organizes its data into tables. We create a table to hold the weather data using the </a:t>
            </a:r>
            <a:r>
              <a:rPr lang="en-US" altLang="zh-CN" dirty="0">
                <a:solidFill>
                  <a:srgbClr val="FF0000"/>
                </a:solidFill>
              </a:rPr>
              <a:t>CREATE TABLE</a:t>
            </a:r>
            <a:r>
              <a:rPr lang="en-US" altLang="zh-CN" dirty="0"/>
              <a:t> statement: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     CREATE TABLE records 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                     (year STRING, temperature INT, quality INT) 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     ROW FORMAT DELIMITED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           FIELDS TERMINATED BY '\t';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61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Next we can populate Hive with the data. </a:t>
            </a:r>
          </a:p>
          <a:p>
            <a:pPr lvl="1"/>
            <a:r>
              <a:rPr lang="en-US" altLang="zh-CN" dirty="0"/>
              <a:t>This is just a small sample, for exploratory purposes: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     LOAD DATA LOCAL INPATH 'input/</a:t>
            </a:r>
            <a:r>
              <a:rPr lang="en-US" altLang="zh-CN" dirty="0" err="1">
                <a:solidFill>
                  <a:schemeClr val="tx2"/>
                </a:solidFill>
              </a:rPr>
              <a:t>ncdc</a:t>
            </a:r>
            <a:r>
              <a:rPr lang="en-US" altLang="zh-CN" dirty="0">
                <a:solidFill>
                  <a:schemeClr val="tx2"/>
                </a:solidFill>
              </a:rPr>
              <a:t>/micro-tab/sample.txt'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     OVERWRITE INTO TABLE records;</a:t>
            </a:r>
          </a:p>
          <a:p>
            <a:pPr marL="0" indent="0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/>
              <a:t>Running this command tells Hive to put the specified local file in its warehouse directory.</a:t>
            </a:r>
          </a:p>
          <a:p>
            <a:pPr lvl="1"/>
            <a:r>
              <a:rPr lang="en-US" altLang="zh-CN" dirty="0"/>
              <a:t>There is no attempt, for example, to parse the file and store it in an internal database format, since Hive does not mandate any particular file format. </a:t>
            </a:r>
          </a:p>
          <a:p>
            <a:pPr lvl="1"/>
            <a:r>
              <a:rPr lang="en-US" altLang="zh-CN" dirty="0"/>
              <a:t>Files are stored verbatim: they are not modified by Hive.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54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this example, we are storing Hive tables on the local </a:t>
            </a:r>
            <a:r>
              <a:rPr lang="en-US" altLang="zh-CN" dirty="0" err="1"/>
              <a:t>filesystem</a:t>
            </a:r>
            <a:r>
              <a:rPr lang="en-US" altLang="zh-CN" dirty="0"/>
              <a:t> (fs.default.name is set to its default value of file:///). </a:t>
            </a:r>
          </a:p>
          <a:p>
            <a:pPr lvl="1"/>
            <a:r>
              <a:rPr lang="en-US" altLang="zh-CN" dirty="0"/>
              <a:t>Tables are stored as directories under Hive’s warehouse directory, which is controlled by the  </a:t>
            </a:r>
            <a:r>
              <a:rPr lang="en-US" altLang="zh-CN" dirty="0" err="1">
                <a:solidFill>
                  <a:schemeClr val="tx2"/>
                </a:solidFill>
              </a:rPr>
              <a:t>hive.metastore.warehouse.dir</a:t>
            </a:r>
            <a:r>
              <a:rPr lang="en-US" altLang="zh-CN" dirty="0"/>
              <a:t>, and defaults to </a:t>
            </a:r>
            <a:r>
              <a:rPr lang="en-US" altLang="zh-CN" dirty="0">
                <a:solidFill>
                  <a:schemeClr val="tx2"/>
                </a:solidFill>
              </a:rPr>
              <a:t>/user/hive/warehouse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Thus,  the  files  for  the  records table  are  found  in  the  </a:t>
            </a:r>
            <a:r>
              <a:rPr lang="en-US" altLang="zh-CN" dirty="0">
                <a:solidFill>
                  <a:schemeClr val="tx2"/>
                </a:solidFill>
              </a:rPr>
              <a:t>/user/hive/warehouse/records </a:t>
            </a:r>
            <a:r>
              <a:rPr lang="en-US" altLang="zh-CN" dirty="0"/>
              <a:t>directory on the local </a:t>
            </a:r>
            <a:r>
              <a:rPr lang="en-US" altLang="zh-CN" dirty="0" err="1"/>
              <a:t>filesystem</a:t>
            </a:r>
            <a:r>
              <a:rPr lang="en-US" altLang="zh-CN" dirty="0"/>
              <a:t>: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      % </a:t>
            </a:r>
            <a:r>
              <a:rPr lang="en-US" altLang="zh-CN" dirty="0" err="1">
                <a:solidFill>
                  <a:schemeClr val="tx2"/>
                </a:solidFill>
              </a:rPr>
              <a:t>ls</a:t>
            </a:r>
            <a:r>
              <a:rPr lang="en-US" altLang="zh-CN" dirty="0">
                <a:solidFill>
                  <a:schemeClr val="tx2"/>
                </a:solidFill>
              </a:rPr>
              <a:t> /user/hive/warehouse/record/sample.txt</a:t>
            </a:r>
          </a:p>
          <a:p>
            <a:endParaRPr lang="en-US" altLang="zh-CN" dirty="0"/>
          </a:p>
          <a:p>
            <a:r>
              <a:rPr lang="en-US" altLang="zh-CN" dirty="0"/>
              <a:t>In this case, there is only one file,  sample.txt, but in general there can be more, and Hive will read all of them when querying the table.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77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Now that the data is in Hive, we can run a query against it:</a:t>
            </a:r>
          </a:p>
          <a:p>
            <a:endParaRPr lang="en-US" altLang="zh-CN" dirty="0"/>
          </a:p>
          <a:p>
            <a:pPr marL="300038" lvl="1" indent="0">
              <a:buNone/>
            </a:pPr>
            <a:r>
              <a:rPr lang="en-US" altLang="zh-CN" sz="1350" dirty="0">
                <a:solidFill>
                  <a:schemeClr val="tx2"/>
                </a:solidFill>
              </a:rPr>
              <a:t>hive&gt; SELECT year, MAX(temperature)</a:t>
            </a:r>
          </a:p>
          <a:p>
            <a:pPr marL="300038" lvl="1" indent="0">
              <a:buNone/>
            </a:pPr>
            <a:r>
              <a:rPr lang="en-US" altLang="zh-CN" sz="1350" dirty="0">
                <a:solidFill>
                  <a:schemeClr val="tx2"/>
                </a:solidFill>
              </a:rPr>
              <a:t>        &gt; FROM records</a:t>
            </a:r>
          </a:p>
          <a:p>
            <a:pPr marL="300038" lvl="1" indent="0">
              <a:buNone/>
            </a:pPr>
            <a:r>
              <a:rPr lang="en-US" altLang="zh-CN" sz="1350" dirty="0">
                <a:solidFill>
                  <a:schemeClr val="tx2"/>
                </a:solidFill>
              </a:rPr>
              <a:t>        &gt; WHERE temperature != 9999</a:t>
            </a:r>
          </a:p>
          <a:p>
            <a:pPr marL="300038" lvl="1" indent="0">
              <a:buNone/>
            </a:pPr>
            <a:r>
              <a:rPr lang="en-US" altLang="zh-CN" sz="1350" dirty="0">
                <a:solidFill>
                  <a:schemeClr val="tx2"/>
                </a:solidFill>
              </a:rPr>
              <a:t>        &gt; AND (quality = 0 OR quality = 1 OR quality = 4 OR quality = 5 OR quality = 9)</a:t>
            </a:r>
          </a:p>
          <a:p>
            <a:pPr marL="300038" lvl="1" indent="0">
              <a:buNone/>
            </a:pPr>
            <a:r>
              <a:rPr lang="en-US" altLang="zh-CN" sz="1350" dirty="0">
                <a:solidFill>
                  <a:schemeClr val="tx2"/>
                </a:solidFill>
              </a:rPr>
              <a:t>        &gt; GROUP BY year;</a:t>
            </a:r>
          </a:p>
          <a:p>
            <a:pPr marL="300038" lvl="1" indent="0">
              <a:buNone/>
            </a:pPr>
            <a:r>
              <a:rPr lang="en-US" altLang="zh-CN" sz="1350" dirty="0">
                <a:solidFill>
                  <a:schemeClr val="tx2"/>
                </a:solidFill>
              </a:rPr>
              <a:t>1949 111</a:t>
            </a:r>
          </a:p>
          <a:p>
            <a:pPr marL="300038" lvl="1" indent="0">
              <a:buNone/>
            </a:pPr>
            <a:r>
              <a:rPr lang="en-US" altLang="zh-CN" sz="1350" dirty="0">
                <a:solidFill>
                  <a:schemeClr val="tx2"/>
                </a:solidFill>
              </a:rPr>
              <a:t>1950 22</a:t>
            </a:r>
            <a:endParaRPr lang="zh-CN" altLang="en-US" sz="135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185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Services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The Hive shell is only one of several services that you can run using the </a:t>
            </a:r>
            <a:r>
              <a:rPr lang="en-US" altLang="zh-CN" dirty="0">
                <a:solidFill>
                  <a:schemeClr val="tx2"/>
                </a:solidFill>
              </a:rPr>
              <a:t>hive</a:t>
            </a:r>
            <a:r>
              <a:rPr lang="en-US" altLang="zh-CN" dirty="0"/>
              <a:t> command.</a:t>
            </a:r>
          </a:p>
          <a:p>
            <a:r>
              <a:rPr lang="en-US" altLang="zh-CN" dirty="0"/>
              <a:t>Type  </a:t>
            </a:r>
            <a:r>
              <a:rPr lang="en-US" altLang="zh-CN" dirty="0">
                <a:solidFill>
                  <a:schemeClr val="tx2"/>
                </a:solidFill>
              </a:rPr>
              <a:t>hive –service </a:t>
            </a:r>
            <a:r>
              <a:rPr lang="en-US" altLang="zh-CN" dirty="0"/>
              <a:t>help to get a list of available service names; the most useful are described below.</a:t>
            </a:r>
          </a:p>
          <a:p>
            <a:pPr lvl="1"/>
            <a:r>
              <a:rPr lang="en-US" altLang="zh-CN" dirty="0"/>
              <a:t>cli</a:t>
            </a:r>
          </a:p>
          <a:p>
            <a:pPr lvl="2"/>
            <a:r>
              <a:rPr lang="en-US" altLang="zh-CN" dirty="0"/>
              <a:t>The command line interface to Hive (the shell). This is the default service.</a:t>
            </a:r>
          </a:p>
          <a:p>
            <a:pPr lvl="1"/>
            <a:r>
              <a:rPr lang="en-US" altLang="zh-CN" dirty="0" err="1"/>
              <a:t>hiveserver</a:t>
            </a:r>
            <a:endParaRPr lang="en-US" altLang="zh-CN" dirty="0"/>
          </a:p>
          <a:p>
            <a:pPr lvl="2"/>
            <a:r>
              <a:rPr lang="en-US" altLang="zh-CN" dirty="0"/>
              <a:t>Runs Hive as a server exposing a Thrift service, enabling access from a range of clients written in different languages.</a:t>
            </a:r>
          </a:p>
          <a:p>
            <a:pPr lvl="1"/>
            <a:r>
              <a:rPr lang="en-US" altLang="zh-CN" dirty="0" err="1"/>
              <a:t>hwi</a:t>
            </a:r>
            <a:endParaRPr lang="en-US" altLang="zh-CN" dirty="0"/>
          </a:p>
          <a:p>
            <a:pPr lvl="2"/>
            <a:r>
              <a:rPr lang="en-US" altLang="zh-CN" dirty="0"/>
              <a:t>The Hive Web Interface.</a:t>
            </a:r>
          </a:p>
          <a:p>
            <a:pPr lvl="1"/>
            <a:r>
              <a:rPr lang="en-US" altLang="zh-CN" dirty="0"/>
              <a:t>jar</a:t>
            </a:r>
          </a:p>
          <a:p>
            <a:pPr lvl="2"/>
            <a:r>
              <a:rPr lang="en-US" altLang="zh-CN" dirty="0"/>
              <a:t>The Hive equivalent to </a:t>
            </a:r>
            <a:r>
              <a:rPr lang="en-US" altLang="zh-CN" dirty="0" err="1"/>
              <a:t>hadoop</a:t>
            </a:r>
            <a:r>
              <a:rPr lang="en-US" altLang="zh-CN" dirty="0"/>
              <a:t> jar, a convenient way to run Java applications that includes both Hadoop and Hive classes on the </a:t>
            </a:r>
            <a:r>
              <a:rPr lang="en-US" altLang="zh-CN" dirty="0" err="1"/>
              <a:t>classpath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 err="1"/>
              <a:t>metastore</a:t>
            </a:r>
            <a:endParaRPr lang="en-US" altLang="zh-CN" dirty="0"/>
          </a:p>
          <a:p>
            <a:pPr lvl="2"/>
            <a:r>
              <a:rPr lang="en-US" altLang="zh-CN" dirty="0"/>
              <a:t>By default, the </a:t>
            </a:r>
            <a:r>
              <a:rPr lang="en-US" altLang="zh-CN" dirty="0" err="1"/>
              <a:t>metastore</a:t>
            </a:r>
            <a:r>
              <a:rPr lang="en-US" altLang="zh-CN" dirty="0"/>
              <a:t> is run in the same process as the Hive service. Using this service, it is possible to run the </a:t>
            </a:r>
            <a:r>
              <a:rPr lang="en-US" altLang="zh-CN" dirty="0" err="1"/>
              <a:t>metastore</a:t>
            </a:r>
            <a:r>
              <a:rPr lang="en-US" altLang="zh-CN" dirty="0"/>
              <a:t> as a standalone (remote) process.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3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clients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156" y="1129609"/>
            <a:ext cx="6643688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6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Metastore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metastore</a:t>
            </a:r>
            <a:r>
              <a:rPr lang="en-US" altLang="zh-CN"/>
              <a:t> is </a:t>
            </a:r>
            <a:r>
              <a:rPr lang="en-US" altLang="zh-CN" dirty="0"/>
              <a:t>the central repository of Hive metadata. 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 err="1"/>
              <a:t>metastore</a:t>
            </a:r>
            <a:r>
              <a:rPr lang="en-US" altLang="zh-CN" dirty="0"/>
              <a:t> is divided into two pieces: a service and the backing store for the data. </a:t>
            </a:r>
          </a:p>
          <a:p>
            <a:pPr lvl="1"/>
            <a:r>
              <a:rPr lang="en-US" altLang="zh-CN" dirty="0"/>
              <a:t>By default, the </a:t>
            </a:r>
            <a:r>
              <a:rPr lang="en-US" altLang="zh-CN" dirty="0" err="1"/>
              <a:t>metastore</a:t>
            </a:r>
            <a:r>
              <a:rPr lang="en-US" altLang="zh-CN" dirty="0"/>
              <a:t> service runs in the </a:t>
            </a:r>
            <a:r>
              <a:rPr lang="en-US" altLang="zh-CN" dirty="0">
                <a:solidFill>
                  <a:srgbClr val="FF0000"/>
                </a:solidFill>
              </a:rPr>
              <a:t>same JVM</a:t>
            </a:r>
            <a:r>
              <a:rPr lang="en-US" altLang="zh-CN" dirty="0"/>
              <a:t> as the Hive service and contains an embedded Derby database instance backed by the local disk.</a:t>
            </a:r>
          </a:p>
          <a:p>
            <a:pPr lvl="1"/>
            <a:r>
              <a:rPr lang="en-US" altLang="zh-CN" dirty="0"/>
              <a:t>It also supports multiple sessions (and therefore multiple users) is to use a standalone  database. This configuration is referred to as a  local </a:t>
            </a:r>
            <a:r>
              <a:rPr lang="en-US" altLang="zh-CN" dirty="0" err="1"/>
              <a:t>metastore</a:t>
            </a:r>
            <a:r>
              <a:rPr lang="en-US" altLang="zh-CN" dirty="0"/>
              <a:t>, since the </a:t>
            </a:r>
            <a:r>
              <a:rPr lang="en-US" altLang="zh-CN" dirty="0" err="1"/>
              <a:t>metastore</a:t>
            </a:r>
            <a:r>
              <a:rPr lang="en-US" altLang="zh-CN" dirty="0"/>
              <a:t> service still runs in the same process as the Hive service, but connects to a database running in </a:t>
            </a:r>
            <a:r>
              <a:rPr lang="en-US" altLang="zh-CN" dirty="0">
                <a:solidFill>
                  <a:srgbClr val="FF0000"/>
                </a:solidFill>
              </a:rPr>
              <a:t>a separate process</a:t>
            </a:r>
            <a:r>
              <a:rPr lang="en-US" altLang="zh-CN" dirty="0"/>
              <a:t>, either on the same machine or on a remote machine. </a:t>
            </a:r>
          </a:p>
          <a:p>
            <a:pPr lvl="1"/>
            <a:r>
              <a:rPr lang="en-US" altLang="zh-CN" dirty="0"/>
              <a:t>Going a step further, there’s another </a:t>
            </a:r>
            <a:r>
              <a:rPr lang="en-US" altLang="zh-CN" dirty="0" err="1"/>
              <a:t>metastore</a:t>
            </a:r>
            <a:r>
              <a:rPr lang="en-US" altLang="zh-CN" dirty="0"/>
              <a:t> configuration called a  </a:t>
            </a:r>
            <a:r>
              <a:rPr lang="en-US" altLang="zh-CN" dirty="0">
                <a:solidFill>
                  <a:srgbClr val="FF0000"/>
                </a:solidFill>
              </a:rPr>
              <a:t>remote  </a:t>
            </a:r>
            <a:r>
              <a:rPr lang="en-US" altLang="zh-CN" dirty="0" err="1">
                <a:solidFill>
                  <a:srgbClr val="FF0000"/>
                </a:solidFill>
              </a:rPr>
              <a:t>metastore</a:t>
            </a:r>
            <a:r>
              <a:rPr lang="en-US" altLang="zh-CN" dirty="0"/>
              <a:t>, where one or more </a:t>
            </a:r>
            <a:r>
              <a:rPr lang="en-US" altLang="zh-CN" dirty="0" err="1"/>
              <a:t>metastore</a:t>
            </a:r>
            <a:r>
              <a:rPr lang="en-US" altLang="zh-CN" dirty="0"/>
              <a:t> servers run in separate processes to the Hive service.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34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Metastore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609" y="695396"/>
            <a:ext cx="5052782" cy="441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C3705-D6FB-D24D-821A-6D6B4D89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Running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Hive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F3E180-B326-794D-B6AD-94B489F2A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Hive uses Hadoop, so:</a:t>
            </a:r>
          </a:p>
          <a:p>
            <a:pPr lvl="1"/>
            <a:r>
              <a:rPr lang="en-US" altLang="zh-CN" dirty="0"/>
              <a:t>you must have Hadoop in your path OR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$</a:t>
            </a:r>
            <a:r>
              <a:rPr lang="zh-CN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export HADOOP_HOME=&lt;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hadoop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-install-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dir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altLang="zh-CN" dirty="0"/>
              <a:t>Start </a:t>
            </a:r>
            <a:r>
              <a:rPr lang="en-US" altLang="zh-CN" dirty="0" err="1"/>
              <a:t>NameNode</a:t>
            </a:r>
            <a:r>
              <a:rPr lang="en-US" altLang="zh-CN" dirty="0"/>
              <a:t> daemon and </a:t>
            </a:r>
            <a:r>
              <a:rPr lang="en-US" altLang="zh-CN" dirty="0" err="1"/>
              <a:t>DataNode</a:t>
            </a:r>
            <a:r>
              <a:rPr lang="en-US" altLang="zh-CN" dirty="0"/>
              <a:t> daemon: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$ bin/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hdfs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namenode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 -format 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$ 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sbin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/start-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dfs.sh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altLang="zh-CN" dirty="0"/>
              <a:t>In addition, </a:t>
            </a:r>
          </a:p>
          <a:p>
            <a:pPr lvl="1"/>
            <a:r>
              <a:rPr lang="en-US" altLang="zh-CN" dirty="0"/>
              <a:t>you must use below HDFS commands to create 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tmp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/>
              <a:t>and </a:t>
            </a:r>
            <a:r>
              <a:rPr lang="en-US" altLang="zh-CN" dirty="0">
                <a:solidFill>
                  <a:srgbClr val="FF0000"/>
                </a:solidFill>
              </a:rPr>
              <a:t>/user/hive/warehouse</a:t>
            </a:r>
            <a:r>
              <a:rPr lang="en-US" altLang="zh-CN" dirty="0"/>
              <a:t> </a:t>
            </a:r>
          </a:p>
          <a:p>
            <a:pPr lvl="1"/>
            <a:r>
              <a:rPr lang="en-US" altLang="zh-CN" dirty="0"/>
              <a:t>(aka </a:t>
            </a:r>
            <a:r>
              <a:rPr lang="en-US" altLang="zh-CN" dirty="0" err="1"/>
              <a:t>hive.metastore.warehouse.dir</a:t>
            </a:r>
            <a:r>
              <a:rPr lang="en-US" altLang="zh-CN" dirty="0"/>
              <a:t>) and</a:t>
            </a:r>
            <a:r>
              <a:rPr lang="zh-CN" altLang="en-US" dirty="0"/>
              <a:t> </a:t>
            </a:r>
            <a:r>
              <a:rPr lang="en-US" altLang="zh-CN" dirty="0"/>
              <a:t>set them </a:t>
            </a:r>
            <a:r>
              <a:rPr lang="en-US" altLang="zh-CN" dirty="0" err="1">
                <a:solidFill>
                  <a:srgbClr val="FF0000"/>
                </a:solidFill>
              </a:rPr>
              <a:t>chmod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g+w</a:t>
            </a:r>
            <a:r>
              <a:rPr lang="en-US" altLang="zh-CN" dirty="0"/>
              <a:t> before you can create a table in Hive.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$ HADOOP_HOME/bin/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hadoop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 fs -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mkdir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 /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tmp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$ HADOOP_HOME/bin/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hadoop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 fs -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mkdir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 /user/hive/warehouse 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$ HADOOP_HOME/bin/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hadoop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 fs -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chmod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g+w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 /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tmp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$ HADOOP_HOME/bin/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hadoop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 fs -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chmod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g+w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 /user/hive/warehouse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0B731E-DE81-0B46-BB86-E490F53B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644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51470"/>
            <a:ext cx="5508612" cy="413814"/>
          </a:xfrm>
        </p:spPr>
        <p:txBody>
          <a:bodyPr/>
          <a:lstStyle/>
          <a:p>
            <a:r>
              <a:rPr lang="en-US" altLang="zh-CN" dirty="0"/>
              <a:t>Comparison with Traditional Databases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Schema on Read Versus Schema on Write</a:t>
            </a:r>
          </a:p>
          <a:p>
            <a:pPr lvl="1"/>
            <a:r>
              <a:rPr lang="en-US" altLang="zh-CN" dirty="0"/>
              <a:t>In a traditional database, a table’s schema is enforced at data load time. If the data being loaded doesn’t conform to the schema, then it is rejected. </a:t>
            </a:r>
          </a:p>
          <a:p>
            <a:pPr lvl="2"/>
            <a:r>
              <a:rPr lang="en-US" altLang="zh-CN" dirty="0"/>
              <a:t>This design is sometimes called </a:t>
            </a:r>
            <a:r>
              <a:rPr lang="en-US" altLang="zh-CN" dirty="0">
                <a:solidFill>
                  <a:srgbClr val="FF0000"/>
                </a:solidFill>
              </a:rPr>
              <a:t>schema on write</a:t>
            </a:r>
            <a:r>
              <a:rPr lang="en-US" altLang="zh-CN" dirty="0"/>
              <a:t>, since the data is checked against the schema when it is written into the database.</a:t>
            </a:r>
          </a:p>
          <a:p>
            <a:pPr lvl="1"/>
            <a:r>
              <a:rPr lang="en-US" altLang="zh-CN" dirty="0"/>
              <a:t>Hive, on the other hand, doesn’t verify the data when it is loaded, but rather when a query is issued. </a:t>
            </a:r>
          </a:p>
          <a:p>
            <a:pPr lvl="2"/>
            <a:r>
              <a:rPr lang="en-US" altLang="zh-CN" dirty="0"/>
              <a:t>This is called </a:t>
            </a:r>
            <a:r>
              <a:rPr lang="en-US" altLang="zh-CN" dirty="0">
                <a:solidFill>
                  <a:srgbClr val="FF0000"/>
                </a:solidFill>
              </a:rPr>
              <a:t>schema on read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There are trade-offs between the two approaches. </a:t>
            </a:r>
          </a:p>
          <a:p>
            <a:pPr lvl="2"/>
            <a:r>
              <a:rPr lang="en-US" altLang="zh-CN" dirty="0"/>
              <a:t>Schema on read makes for a very fast initial load, since the data does not have to be read, parsed, and serialized to disk in the database’s internal format. </a:t>
            </a:r>
          </a:p>
          <a:p>
            <a:pPr lvl="2"/>
            <a:r>
              <a:rPr lang="en-US" altLang="zh-CN" dirty="0"/>
              <a:t>Schema on write makes query time performance faster, since the database can index columns and perform compression on the data.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76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39944"/>
            <a:ext cx="5508612" cy="413814"/>
          </a:xfrm>
        </p:spPr>
        <p:txBody>
          <a:bodyPr/>
          <a:lstStyle/>
          <a:p>
            <a:r>
              <a:rPr lang="en-US" altLang="zh-CN" dirty="0" err="1"/>
              <a:t>HiveQL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Hive’s  SQL dialect, called </a:t>
            </a:r>
            <a:r>
              <a:rPr lang="en-US" altLang="zh-CN" dirty="0" err="1"/>
              <a:t>HiveQL</a:t>
            </a:r>
            <a:r>
              <a:rPr lang="en-US" altLang="zh-CN" dirty="0"/>
              <a:t>, does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support the full SQL-92 specification.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460" y="1275606"/>
            <a:ext cx="6057079" cy="341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5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15" y="118148"/>
            <a:ext cx="5508612" cy="413814"/>
          </a:xfrm>
        </p:spPr>
        <p:txBody>
          <a:bodyPr/>
          <a:lstStyle/>
          <a:p>
            <a:r>
              <a:rPr lang="en-US" altLang="zh-CN" dirty="0" err="1"/>
              <a:t>HiveQL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Hive’s  SQL dialect, called </a:t>
            </a:r>
            <a:r>
              <a:rPr lang="en-US" altLang="zh-CN" dirty="0" err="1"/>
              <a:t>HiveQL</a:t>
            </a:r>
            <a:r>
              <a:rPr lang="en-US" altLang="zh-CN" dirty="0"/>
              <a:t>, does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support the full SQL-92 specification.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035" y="1131591"/>
            <a:ext cx="5969914" cy="365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4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Hive table is logically made up of the data being stored and the associated metadata describing the layout of the data in the table. </a:t>
            </a:r>
          </a:p>
          <a:p>
            <a:pPr lvl="1"/>
            <a:r>
              <a:rPr lang="en-US" altLang="zh-CN" dirty="0"/>
              <a:t>The data typically resides in HDFS, although it may reside in any Hadoop </a:t>
            </a:r>
            <a:r>
              <a:rPr lang="en-US" altLang="zh-CN" dirty="0" err="1"/>
              <a:t>filesystem</a:t>
            </a:r>
            <a:r>
              <a:rPr lang="en-US" altLang="zh-CN" dirty="0"/>
              <a:t>, including the local </a:t>
            </a:r>
            <a:r>
              <a:rPr lang="en-US" altLang="zh-CN" dirty="0" err="1"/>
              <a:t>filesystem</a:t>
            </a:r>
            <a:r>
              <a:rPr lang="en-US" altLang="zh-CN" dirty="0"/>
              <a:t> or S3.</a:t>
            </a:r>
          </a:p>
          <a:p>
            <a:pPr lvl="1"/>
            <a:r>
              <a:rPr lang="en-US" altLang="zh-CN" dirty="0"/>
              <a:t>Hive stores the metadata in a relational database—and not in HDFS.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Managed Tables and External Tables</a:t>
            </a:r>
          </a:p>
          <a:p>
            <a:pPr lvl="1"/>
            <a:r>
              <a:rPr lang="en-US" altLang="zh-CN" dirty="0"/>
              <a:t>When you create a table in Hive, by default Hive will manage the data, which means that Hive moves the data into its warehouse directory. </a:t>
            </a:r>
          </a:p>
          <a:p>
            <a:pPr lvl="1"/>
            <a:r>
              <a:rPr lang="en-US" altLang="zh-CN" dirty="0"/>
              <a:t>Alternatively, you may create an external table, which tells Hive to refer to the data that is at an existing location outside the warehouse directory.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792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Partitions and Buckets</a:t>
            </a:r>
          </a:p>
          <a:p>
            <a:pPr lvl="1"/>
            <a:r>
              <a:rPr lang="en-US" altLang="zh-CN" dirty="0"/>
              <a:t>Hive organizes tables into partitions, a way of dividing a table into coarse-grained parts based on the value of a  partition column.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Partitions are defined at table creation time using the </a:t>
            </a:r>
            <a:r>
              <a:rPr lang="en-US" altLang="zh-CN" dirty="0">
                <a:solidFill>
                  <a:srgbClr val="FF0000"/>
                </a:solidFill>
              </a:rPr>
              <a:t>PARTITIONED BY </a:t>
            </a:r>
            <a:r>
              <a:rPr lang="en-US" altLang="zh-CN" dirty="0"/>
              <a:t>clause, which takes a list of column definitions. </a:t>
            </a:r>
          </a:p>
          <a:p>
            <a:pPr lvl="2"/>
            <a:r>
              <a:rPr lang="en-US" altLang="zh-CN" dirty="0"/>
              <a:t>For the hypothetical log files example, we might define a table with records comprising a timestamp and the log line itself:</a:t>
            </a:r>
          </a:p>
          <a:p>
            <a:pPr marL="642938" lvl="2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CREATE TABLE logs (</a:t>
            </a:r>
            <a:r>
              <a:rPr lang="en-US" altLang="zh-CN" dirty="0" err="1">
                <a:solidFill>
                  <a:schemeClr val="tx2"/>
                </a:solidFill>
              </a:rPr>
              <a:t>ts</a:t>
            </a:r>
            <a:r>
              <a:rPr lang="en-US" altLang="zh-CN" dirty="0">
                <a:solidFill>
                  <a:schemeClr val="tx2"/>
                </a:solidFill>
              </a:rPr>
              <a:t> BIGINT, line STRING)</a:t>
            </a:r>
          </a:p>
          <a:p>
            <a:pPr marL="642938" lvl="2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PARTITIONED BY (</a:t>
            </a:r>
            <a:r>
              <a:rPr lang="en-US" altLang="zh-CN" dirty="0" err="1">
                <a:solidFill>
                  <a:schemeClr val="tx2"/>
                </a:solidFill>
              </a:rPr>
              <a:t>dt</a:t>
            </a:r>
            <a:r>
              <a:rPr lang="en-US" altLang="zh-CN" dirty="0">
                <a:solidFill>
                  <a:schemeClr val="tx2"/>
                </a:solidFill>
              </a:rPr>
              <a:t> STRING, country STRING);</a:t>
            </a:r>
          </a:p>
          <a:p>
            <a:pPr lvl="1"/>
            <a:r>
              <a:rPr lang="en-US" altLang="zh-CN" dirty="0"/>
              <a:t>When we load data into a partitioned table, the partition values are specified explicitly:</a:t>
            </a:r>
          </a:p>
          <a:p>
            <a:pPr marL="642938" lvl="2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LOAD DATA LOCAL INPATH 'input/hive/partitions/file1'</a:t>
            </a:r>
          </a:p>
          <a:p>
            <a:pPr marL="642938" lvl="2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INTO TABLE logs</a:t>
            </a:r>
          </a:p>
          <a:p>
            <a:pPr marL="642938" lvl="2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PARTITION (</a:t>
            </a:r>
            <a:r>
              <a:rPr lang="en-US" altLang="zh-CN" dirty="0" err="1">
                <a:solidFill>
                  <a:schemeClr val="tx2"/>
                </a:solidFill>
              </a:rPr>
              <a:t>dt</a:t>
            </a:r>
            <a:r>
              <a:rPr lang="en-US" altLang="zh-CN" dirty="0">
                <a:solidFill>
                  <a:schemeClr val="tx2"/>
                </a:solidFill>
              </a:rPr>
              <a:t>='2001-01-01', country='GB');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27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Partitions and Buckets</a:t>
            </a:r>
          </a:p>
          <a:p>
            <a:pPr lvl="1"/>
            <a:r>
              <a:rPr lang="en-US" altLang="zh-CN" dirty="0"/>
              <a:t>Tables or partitions may further be subdivided into buckets, to give extra structure to the data that may be used for more efficient queries.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There are two reasons why you might want to organize your tables (or partitions) into buckets. </a:t>
            </a:r>
          </a:p>
          <a:p>
            <a:pPr lvl="2"/>
            <a:r>
              <a:rPr lang="en-US" altLang="zh-CN" dirty="0"/>
              <a:t>The first is to enable more efficient queries. Bucketing imposes extra structure on the table, which Hive can take advantage of when performing certain queries. </a:t>
            </a:r>
          </a:p>
          <a:p>
            <a:pPr lvl="2"/>
            <a:r>
              <a:rPr lang="en-US" altLang="zh-CN" dirty="0"/>
              <a:t>The second reason to bucket a table is to make sampling more efficient. When working with large datasets, it is very convenient to try out queries on a fraction of your dataset while you are in the process of developing or refining them.</a:t>
            </a:r>
          </a:p>
          <a:p>
            <a:pPr marL="642938" lvl="2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CREATE TABLE </a:t>
            </a:r>
            <a:r>
              <a:rPr lang="en-US" altLang="zh-CN" dirty="0" err="1">
                <a:solidFill>
                  <a:schemeClr val="tx2"/>
                </a:solidFill>
              </a:rPr>
              <a:t>bucketed_users</a:t>
            </a:r>
            <a:r>
              <a:rPr lang="en-US" altLang="zh-CN" dirty="0">
                <a:solidFill>
                  <a:schemeClr val="tx2"/>
                </a:solidFill>
              </a:rPr>
              <a:t> (id INT, name STRING)</a:t>
            </a:r>
          </a:p>
          <a:p>
            <a:pPr marL="642938" lvl="2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CLUSTERED BY (id) SORTED BY (id ASC)INTO 4 BUCKETS;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74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Querying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Sorting and Aggregating</a:t>
            </a:r>
          </a:p>
          <a:p>
            <a:endParaRPr lang="en-US" altLang="zh-CN" dirty="0"/>
          </a:p>
          <a:p>
            <a:pPr marL="642938" lvl="2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hive&gt; FROM records2</a:t>
            </a:r>
          </a:p>
          <a:p>
            <a:pPr marL="642938" lvl="2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        &gt; SELECT year, temperature</a:t>
            </a:r>
          </a:p>
          <a:p>
            <a:pPr marL="642938" lvl="2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        &gt; DISTRIBUTE BY year</a:t>
            </a:r>
          </a:p>
          <a:p>
            <a:pPr marL="642938" lvl="2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        &gt; SORT BY year ASC, temperature DESC;</a:t>
            </a:r>
          </a:p>
          <a:p>
            <a:pPr marL="642938" lvl="2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1949 111</a:t>
            </a:r>
          </a:p>
          <a:p>
            <a:pPr marL="642938" lvl="2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1949 78</a:t>
            </a:r>
          </a:p>
          <a:p>
            <a:pPr marL="642938" lvl="2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1950 22</a:t>
            </a:r>
          </a:p>
          <a:p>
            <a:pPr marL="642938" lvl="2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1950 0</a:t>
            </a:r>
          </a:p>
          <a:p>
            <a:pPr marL="642938" lvl="2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1950 -11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25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Querying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MapReduce</a:t>
            </a:r>
            <a:r>
              <a:rPr lang="en-US" altLang="zh-CN" dirty="0"/>
              <a:t> Scripts</a:t>
            </a:r>
          </a:p>
          <a:p>
            <a:pPr lvl="1"/>
            <a:r>
              <a:rPr lang="en-US" altLang="zh-CN" dirty="0"/>
              <a:t>Using an approach like Hadoop Streaming, the  </a:t>
            </a:r>
            <a:r>
              <a:rPr lang="en-US" altLang="zh-CN" dirty="0">
                <a:solidFill>
                  <a:srgbClr val="FF0000"/>
                </a:solidFill>
              </a:rPr>
              <a:t>TRANSFORM</a:t>
            </a:r>
            <a:r>
              <a:rPr lang="en-US" altLang="zh-CN" dirty="0"/>
              <a:t>,  </a:t>
            </a:r>
            <a:r>
              <a:rPr lang="en-US" altLang="zh-CN" dirty="0">
                <a:solidFill>
                  <a:srgbClr val="FF0000"/>
                </a:solidFill>
              </a:rPr>
              <a:t>MAP</a:t>
            </a:r>
            <a:r>
              <a:rPr lang="en-US" altLang="zh-CN" dirty="0"/>
              <a:t>, and  </a:t>
            </a:r>
            <a:r>
              <a:rPr lang="en-US" altLang="zh-CN" dirty="0">
                <a:solidFill>
                  <a:srgbClr val="FF0000"/>
                </a:solidFill>
              </a:rPr>
              <a:t>REDUCE</a:t>
            </a:r>
            <a:r>
              <a:rPr lang="en-US" altLang="zh-CN" dirty="0"/>
              <a:t> clauses make it possible to invoke an external script or program from Hive. </a:t>
            </a:r>
          </a:p>
          <a:p>
            <a:pPr marL="642938" lvl="2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FROM (</a:t>
            </a:r>
          </a:p>
          <a:p>
            <a:pPr marL="642938" lvl="2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    FROM records2</a:t>
            </a:r>
          </a:p>
          <a:p>
            <a:pPr marL="642938" lvl="2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    MAP year, temperature, quality</a:t>
            </a:r>
          </a:p>
          <a:p>
            <a:pPr marL="642938" lvl="2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    USING 'is_good_quality.py'</a:t>
            </a:r>
          </a:p>
          <a:p>
            <a:pPr marL="642938" lvl="2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    AS year, temperature) </a:t>
            </a:r>
            <a:r>
              <a:rPr lang="en-US" altLang="zh-CN" dirty="0" err="1">
                <a:solidFill>
                  <a:schemeClr val="tx2"/>
                </a:solidFill>
              </a:rPr>
              <a:t>map_output</a:t>
            </a:r>
            <a:endParaRPr lang="en-US" altLang="zh-CN" dirty="0">
              <a:solidFill>
                <a:schemeClr val="tx2"/>
              </a:solidFill>
            </a:endParaRPr>
          </a:p>
          <a:p>
            <a:pPr marL="642938" lvl="2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REDUCE year, temperature</a:t>
            </a:r>
          </a:p>
          <a:p>
            <a:pPr marL="642938" lvl="2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USING 'max_temperature_reduce.py'</a:t>
            </a:r>
          </a:p>
          <a:p>
            <a:pPr marL="642938" lvl="2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AS year, temperature;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900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807B3-E053-9948-9E44-1A26AF46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Formats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Compression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B7B71-4F1C-C648-8B47-CB28A530C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Hive supports several file formats:</a:t>
            </a:r>
          </a:p>
          <a:p>
            <a:pPr lvl="1"/>
            <a:r>
              <a:rPr lang="en-US" altLang="zh-CN" dirty="0"/>
              <a:t>Text File</a:t>
            </a:r>
          </a:p>
          <a:p>
            <a:pPr lvl="1"/>
            <a:r>
              <a:rPr lang="en-US" altLang="zh-CN" dirty="0" err="1"/>
              <a:t>SequenceFile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RCFile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Avro Files</a:t>
            </a:r>
            <a:endParaRPr lang="en-US" altLang="zh-CN" dirty="0"/>
          </a:p>
          <a:p>
            <a:pPr lvl="1"/>
            <a:r>
              <a:rPr lang="en-US" altLang="zh-CN" dirty="0">
                <a:hlinkClick r:id="rId4"/>
              </a:rPr>
              <a:t>ORC Files</a:t>
            </a:r>
            <a:endParaRPr lang="en-US" altLang="zh-CN" dirty="0"/>
          </a:p>
          <a:p>
            <a:pPr lvl="1"/>
            <a:r>
              <a:rPr lang="en-US" altLang="zh-CN" dirty="0">
                <a:hlinkClick r:id="rId5"/>
              </a:rPr>
              <a:t>Parquet</a:t>
            </a:r>
            <a:endParaRPr lang="en-US" altLang="zh-CN" dirty="0"/>
          </a:p>
          <a:p>
            <a:pPr lvl="1"/>
            <a:r>
              <a:rPr lang="en-US" altLang="zh-CN" dirty="0"/>
              <a:t>Custom INPUTFORMAT and OUTPUTFORMAT</a:t>
            </a:r>
          </a:p>
          <a:p>
            <a:r>
              <a:rPr lang="en-US" altLang="zh-CN" dirty="0"/>
              <a:t>The </a:t>
            </a:r>
            <a:r>
              <a:rPr lang="en-US" altLang="zh-CN" dirty="0">
                <a:hlinkClick r:id="rId6"/>
              </a:rPr>
              <a:t>hive.default.fileformat</a:t>
            </a:r>
            <a:r>
              <a:rPr lang="en-US" altLang="zh-CN" dirty="0"/>
              <a:t> configuration parameter </a:t>
            </a:r>
          </a:p>
          <a:p>
            <a:pPr lvl="1"/>
            <a:r>
              <a:rPr lang="en-US" altLang="zh-CN" dirty="0"/>
              <a:t>determines the format to use if it is not specified in a </a:t>
            </a:r>
            <a:r>
              <a:rPr lang="en-US" altLang="zh-CN" dirty="0">
                <a:hlinkClick r:id="rId7"/>
              </a:rPr>
              <a:t>CREATE TABLE</a:t>
            </a:r>
            <a:r>
              <a:rPr lang="en-US" altLang="zh-CN" dirty="0"/>
              <a:t> or </a:t>
            </a:r>
            <a:r>
              <a:rPr lang="en-US" altLang="zh-CN" dirty="0">
                <a:hlinkClick r:id="rId8"/>
              </a:rPr>
              <a:t>ALTER TABLE</a:t>
            </a:r>
            <a:r>
              <a:rPr lang="en-US" altLang="zh-CN" dirty="0"/>
              <a:t> statement.  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Text</a:t>
            </a:r>
            <a:r>
              <a:rPr lang="en-US" altLang="zh-CN" dirty="0"/>
              <a:t> file is the parameter's </a:t>
            </a:r>
            <a:r>
              <a:rPr lang="en-US" altLang="zh-CN" dirty="0">
                <a:solidFill>
                  <a:srgbClr val="FF0000"/>
                </a:solidFill>
              </a:rPr>
              <a:t>default</a:t>
            </a:r>
            <a:r>
              <a:rPr lang="en-US" altLang="zh-CN" dirty="0"/>
              <a:t> value.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852F43-3B54-E147-957E-185CD851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4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807B3-E053-9948-9E44-1A26AF46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Formats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Compression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B7B71-4F1C-C648-8B47-CB28A530C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RCFile</a:t>
            </a:r>
            <a:endParaRPr lang="en-US" altLang="zh-CN" dirty="0"/>
          </a:p>
          <a:p>
            <a:pPr lvl="1"/>
            <a:r>
              <a:rPr lang="en-US" altLang="zh-CN" dirty="0" err="1"/>
              <a:t>RCFile</a:t>
            </a:r>
            <a:r>
              <a:rPr lang="en-US" altLang="zh-CN" dirty="0"/>
              <a:t> (</a:t>
            </a:r>
            <a:r>
              <a:rPr lang="en-US" altLang="zh-CN" dirty="0">
                <a:solidFill>
                  <a:srgbClr val="FF0000"/>
                </a:solidFill>
              </a:rPr>
              <a:t>Record Columnar File</a:t>
            </a:r>
            <a:r>
              <a:rPr lang="en-US" altLang="zh-CN" dirty="0"/>
              <a:t>) is a data placement structure designed for MapReduce-based data warehouse systems. Hive added the </a:t>
            </a:r>
            <a:r>
              <a:rPr lang="en-US" altLang="zh-CN" dirty="0" err="1"/>
              <a:t>RCFile</a:t>
            </a:r>
            <a:r>
              <a:rPr lang="en-US" altLang="zh-CN" dirty="0"/>
              <a:t> format in version 0.6.0.</a:t>
            </a:r>
          </a:p>
          <a:p>
            <a:pPr lvl="1"/>
            <a:r>
              <a:rPr lang="en-US" altLang="zh-CN" dirty="0" err="1"/>
              <a:t>RCFile</a:t>
            </a:r>
            <a:r>
              <a:rPr lang="en-US" altLang="zh-CN" dirty="0"/>
              <a:t> stores table data in a flat file consisting of </a:t>
            </a:r>
            <a:r>
              <a:rPr lang="en-US" altLang="zh-CN" dirty="0">
                <a:solidFill>
                  <a:srgbClr val="FF0000"/>
                </a:solidFill>
              </a:rPr>
              <a:t>binary key/value pairs</a:t>
            </a:r>
            <a:r>
              <a:rPr lang="en-US" altLang="zh-CN" dirty="0"/>
              <a:t>. It first partitions rows </a:t>
            </a:r>
            <a:r>
              <a:rPr lang="en-US" altLang="zh-CN" dirty="0">
                <a:solidFill>
                  <a:srgbClr val="FF0000"/>
                </a:solidFill>
              </a:rPr>
              <a:t>horizontally</a:t>
            </a:r>
            <a:r>
              <a:rPr lang="en-US" altLang="zh-CN" dirty="0"/>
              <a:t> into </a:t>
            </a:r>
            <a:r>
              <a:rPr lang="en-US" altLang="zh-CN" dirty="0">
                <a:solidFill>
                  <a:srgbClr val="FF0000"/>
                </a:solidFill>
              </a:rPr>
              <a:t>row splits</a:t>
            </a:r>
            <a:r>
              <a:rPr lang="en-US" altLang="zh-CN" dirty="0"/>
              <a:t>, and then it </a:t>
            </a:r>
            <a:r>
              <a:rPr lang="en-US" altLang="zh-CN" dirty="0">
                <a:solidFill>
                  <a:srgbClr val="FF0000"/>
                </a:solidFill>
              </a:rPr>
              <a:t>vertically partitions each row split in a columnar way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 err="1"/>
              <a:t>RCFile</a:t>
            </a:r>
            <a:r>
              <a:rPr lang="en-US" altLang="zh-CN" dirty="0"/>
              <a:t> stores the metadata of a row split as the key part of a record, and all the data of a row split as the value part.</a:t>
            </a:r>
          </a:p>
          <a:p>
            <a:pPr lvl="1"/>
            <a:r>
              <a:rPr lang="en-US" altLang="zh-CN" dirty="0" err="1"/>
              <a:t>RCFile</a:t>
            </a:r>
            <a:r>
              <a:rPr lang="en-US" altLang="zh-CN" dirty="0"/>
              <a:t> combines the advantages of both </a:t>
            </a:r>
            <a:r>
              <a:rPr lang="en-US" altLang="zh-CN" dirty="0">
                <a:solidFill>
                  <a:srgbClr val="FF0000"/>
                </a:solidFill>
              </a:rPr>
              <a:t>row-store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00"/>
                </a:solidFill>
              </a:rPr>
              <a:t>column-store</a:t>
            </a:r>
            <a:r>
              <a:rPr lang="en-US" altLang="zh-CN" dirty="0"/>
              <a:t> to satisfy the need for fast data loading and query processing, efficient use of storage space, and adaptability to highly dynamic workload patterns.</a:t>
            </a:r>
          </a:p>
          <a:p>
            <a:pPr lvl="1"/>
            <a:r>
              <a:rPr lang="en-US" altLang="zh-CN" dirty="0"/>
              <a:t>As row-store, </a:t>
            </a:r>
            <a:r>
              <a:rPr lang="en-US" altLang="zh-CN" dirty="0" err="1"/>
              <a:t>RCFile</a:t>
            </a:r>
            <a:r>
              <a:rPr lang="en-US" altLang="zh-CN" dirty="0"/>
              <a:t> guarantees that </a:t>
            </a:r>
            <a:r>
              <a:rPr lang="en-US" altLang="zh-CN" dirty="0">
                <a:solidFill>
                  <a:srgbClr val="FF0000"/>
                </a:solidFill>
              </a:rPr>
              <a:t>data in the same row are located in the same node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As column-store, </a:t>
            </a:r>
            <a:r>
              <a:rPr lang="en-US" altLang="zh-CN" dirty="0" err="1"/>
              <a:t>RCFile</a:t>
            </a:r>
            <a:r>
              <a:rPr lang="en-US" altLang="zh-CN" dirty="0"/>
              <a:t> can exploit </a:t>
            </a:r>
            <a:r>
              <a:rPr lang="en-US" altLang="zh-CN" dirty="0">
                <a:solidFill>
                  <a:srgbClr val="FF0000"/>
                </a:solidFill>
              </a:rPr>
              <a:t>column-wise data compression and skip unnecessary column reads.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852F43-3B54-E147-957E-185CD851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731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B4FF5-EC56-8444-BFFC-86D33D69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Running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Hive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426B26-9BB5-EB40-A51C-B07E856CE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use the Hive </a:t>
            </a:r>
            <a:r>
              <a:rPr lang="en-US" altLang="zh-CN" dirty="0">
                <a:hlinkClick r:id="rId3"/>
              </a:rPr>
              <a:t>command line interface</a:t>
            </a:r>
            <a:r>
              <a:rPr lang="en-US" altLang="zh-CN" dirty="0"/>
              <a:t> (CLI) from the shell: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$</a:t>
            </a:r>
            <a:r>
              <a:rPr lang="zh-CN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HIVE_HOME/bin/hive </a:t>
            </a:r>
          </a:p>
          <a:p>
            <a:endParaRPr lang="en-US" altLang="zh-CN" b="1" dirty="0"/>
          </a:p>
          <a:p>
            <a:r>
              <a:rPr lang="en-US" altLang="zh-CN" b="1" dirty="0"/>
              <a:t>Running HiveServer2 and Beeline</a:t>
            </a:r>
          </a:p>
          <a:p>
            <a:pPr lvl="1"/>
            <a:r>
              <a:rPr lang="en-US" altLang="zh-CN" dirty="0"/>
              <a:t>Starting from Hive 2.1, we need to run the </a:t>
            </a:r>
            <a:r>
              <a:rPr lang="en-US" altLang="zh-CN" dirty="0" err="1">
                <a:solidFill>
                  <a:srgbClr val="FF0000"/>
                </a:solidFill>
              </a:rPr>
              <a:t>schematool</a:t>
            </a:r>
            <a:r>
              <a:rPr lang="en-US" altLang="zh-CN" dirty="0"/>
              <a:t> command below as an initialization step. For example, we can use "</a:t>
            </a:r>
            <a:r>
              <a:rPr lang="en-US" altLang="zh-CN" dirty="0">
                <a:solidFill>
                  <a:srgbClr val="FF0000"/>
                </a:solidFill>
              </a:rPr>
              <a:t>derby</a:t>
            </a:r>
            <a:r>
              <a:rPr lang="en-US" altLang="zh-CN" dirty="0"/>
              <a:t>" as </a:t>
            </a:r>
            <a:r>
              <a:rPr lang="en-US" altLang="zh-CN" dirty="0" err="1"/>
              <a:t>db</a:t>
            </a:r>
            <a:r>
              <a:rPr lang="en-US" altLang="zh-CN" dirty="0"/>
              <a:t> type. 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$</a:t>
            </a:r>
            <a:r>
              <a:rPr lang="zh-CN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HIVE_HOME/bin/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schematool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 -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dbType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dirty="0">
                <a:solidFill>
                  <a:schemeClr val="tx2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&lt;</a:t>
            </a:r>
            <a:r>
              <a:rPr lang="en-US" altLang="zh-CN" dirty="0" err="1">
                <a:solidFill>
                  <a:schemeClr val="tx2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db</a:t>
            </a:r>
            <a:r>
              <a:rPr lang="en-US" altLang="zh-CN" dirty="0">
                <a:solidFill>
                  <a:schemeClr val="tx2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 type&gt;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 -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initSchema</a:t>
            </a:r>
            <a:endParaRPr lang="en-US" altLang="zh-CN" dirty="0">
              <a:solidFill>
                <a:schemeClr val="tx2"/>
              </a:solidFill>
              <a:latin typeface="Lucida Console" panose="020B0609040504020204" pitchFamily="49" charset="0"/>
            </a:endParaRPr>
          </a:p>
          <a:p>
            <a:r>
              <a:rPr lang="en-US" altLang="zh-CN" dirty="0">
                <a:hlinkClick r:id="rId4"/>
              </a:rPr>
              <a:t>HiveServer2</a:t>
            </a:r>
            <a:r>
              <a:rPr lang="en-US" altLang="zh-CN" dirty="0"/>
              <a:t> (introduced in Hive 0.11) has its own CLI called </a:t>
            </a:r>
            <a:r>
              <a:rPr lang="en-US" altLang="zh-CN" dirty="0">
                <a:hlinkClick r:id="rId5"/>
              </a:rPr>
              <a:t>Beeline</a:t>
            </a:r>
            <a:r>
              <a:rPr lang="en-US" altLang="zh-CN" dirty="0"/>
              <a:t>.  </a:t>
            </a:r>
          </a:p>
          <a:p>
            <a:pPr lvl="1"/>
            <a:r>
              <a:rPr lang="en-US" altLang="zh-CN" dirty="0" err="1"/>
              <a:t>HiveCLI</a:t>
            </a:r>
            <a:r>
              <a:rPr lang="en-US" altLang="zh-CN" dirty="0"/>
              <a:t> is now deprecated in favor of Beeline, as it lacks the multi-user, security, and other capabilities of HiveServer2.  To run HiveServer2 and Beeline from shell: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$ HIVE_HOME/bin/hiveserver2 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$ HIVE_HOME/bin/beeline -u jdbc:hive2://$HS2_HOST:$HS2_PORT</a:t>
            </a:r>
          </a:p>
          <a:p>
            <a:pPr lvl="1"/>
            <a:endParaRPr lang="en-US" altLang="zh-CN" dirty="0">
              <a:solidFill>
                <a:schemeClr val="tx2"/>
              </a:solidFill>
              <a:latin typeface="Lucida Console" panose="020B0609040504020204" pitchFamily="49" charset="0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476092-F370-2946-B900-8FB156FA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770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C36E0-0B07-1D40-9926-B5B982BC9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RCFile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10BAD6-5DDA-8642-A242-42FF5E4CB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100" dirty="0"/>
              <a:t>2011 ICDE conference paper "</a:t>
            </a:r>
            <a:r>
              <a:rPr lang="en-US" altLang="zh-CN" sz="1100" dirty="0">
                <a:hlinkClick r:id="rId2"/>
              </a:rPr>
              <a:t>RCFile: A Fast and Space-efficient Data Placement Structure in MapReduce-based Warehouse Systems</a:t>
            </a:r>
            <a:r>
              <a:rPr lang="en-US" altLang="zh-CN" sz="1100" dirty="0"/>
              <a:t>" by </a:t>
            </a:r>
            <a:r>
              <a:rPr lang="en-US" altLang="zh-CN" sz="1100" dirty="0" err="1"/>
              <a:t>Yongqiang</a:t>
            </a:r>
            <a:r>
              <a:rPr lang="en-US" altLang="zh-CN" sz="1100" dirty="0"/>
              <a:t> He, </a:t>
            </a:r>
            <a:r>
              <a:rPr lang="en-US" altLang="zh-CN" sz="1100" dirty="0" err="1"/>
              <a:t>Rubao</a:t>
            </a:r>
            <a:r>
              <a:rPr lang="en-US" altLang="zh-CN" sz="1100" dirty="0"/>
              <a:t> Lee, Yin </a:t>
            </a:r>
            <a:r>
              <a:rPr lang="en-US" altLang="zh-CN" sz="1100" dirty="0" err="1"/>
              <a:t>Huai</a:t>
            </a:r>
            <a:r>
              <a:rPr lang="en-US" altLang="zh-CN" sz="1100" dirty="0"/>
              <a:t>, Zheng Shao, </a:t>
            </a:r>
            <a:r>
              <a:rPr lang="en-US" altLang="zh-CN" sz="1100" dirty="0" err="1"/>
              <a:t>Namit</a:t>
            </a:r>
            <a:r>
              <a:rPr lang="en-US" altLang="zh-CN" sz="1100" dirty="0"/>
              <a:t> Jain, </a:t>
            </a:r>
            <a:r>
              <a:rPr lang="en-US" altLang="zh-CN" sz="1100" dirty="0" err="1"/>
              <a:t>Xiaodong</a:t>
            </a:r>
            <a:r>
              <a:rPr lang="en-US" altLang="zh-CN" sz="1100" dirty="0"/>
              <a:t> Zhang, and </a:t>
            </a:r>
            <a:r>
              <a:rPr lang="en-US" altLang="zh-CN" sz="1100" dirty="0" err="1"/>
              <a:t>Zhiwei</a:t>
            </a:r>
            <a:r>
              <a:rPr lang="en-US" altLang="zh-CN" sz="1100" dirty="0"/>
              <a:t> Xu</a:t>
            </a:r>
            <a:endParaRPr kumimoji="1" lang="zh-CN" altLang="en-US" sz="11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B7CB27-A3F4-354A-AABE-E765E740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971103-DAF8-F547-BBDF-0C28BF6B6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131590"/>
            <a:ext cx="51562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4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C36E0-0B07-1D40-9926-B5B982BC9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RCFile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10BAD6-5DDA-8642-A242-42FF5E4CB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100" dirty="0"/>
              <a:t>2011 ICDE conference paper "</a:t>
            </a:r>
            <a:r>
              <a:rPr lang="en-US" altLang="zh-CN" sz="1100" dirty="0">
                <a:hlinkClick r:id="rId2"/>
              </a:rPr>
              <a:t>RCFile: A Fast and Space-efficient Data Placement Structure in MapReduce-based Warehouse Systems</a:t>
            </a:r>
            <a:r>
              <a:rPr lang="en-US" altLang="zh-CN" sz="1100" dirty="0"/>
              <a:t>" by </a:t>
            </a:r>
            <a:r>
              <a:rPr lang="en-US" altLang="zh-CN" sz="1100" dirty="0" err="1"/>
              <a:t>Yongqiang</a:t>
            </a:r>
            <a:r>
              <a:rPr lang="en-US" altLang="zh-CN" sz="1100" dirty="0"/>
              <a:t> He, </a:t>
            </a:r>
            <a:r>
              <a:rPr lang="en-US" altLang="zh-CN" sz="1100" dirty="0" err="1"/>
              <a:t>Rubao</a:t>
            </a:r>
            <a:r>
              <a:rPr lang="en-US" altLang="zh-CN" sz="1100" dirty="0"/>
              <a:t> Lee, Yin </a:t>
            </a:r>
            <a:r>
              <a:rPr lang="en-US" altLang="zh-CN" sz="1100" dirty="0" err="1"/>
              <a:t>Huai</a:t>
            </a:r>
            <a:r>
              <a:rPr lang="en-US" altLang="zh-CN" sz="1100" dirty="0"/>
              <a:t>, Zheng Shao, </a:t>
            </a:r>
            <a:r>
              <a:rPr lang="en-US" altLang="zh-CN" sz="1100" dirty="0" err="1"/>
              <a:t>Namit</a:t>
            </a:r>
            <a:r>
              <a:rPr lang="en-US" altLang="zh-CN" sz="1100" dirty="0"/>
              <a:t> Jain, </a:t>
            </a:r>
            <a:r>
              <a:rPr lang="en-US" altLang="zh-CN" sz="1100" dirty="0" err="1"/>
              <a:t>Xiaodong</a:t>
            </a:r>
            <a:r>
              <a:rPr lang="en-US" altLang="zh-CN" sz="1100" dirty="0"/>
              <a:t> Zhang, and </a:t>
            </a:r>
            <a:r>
              <a:rPr lang="en-US" altLang="zh-CN" sz="1100" dirty="0" err="1"/>
              <a:t>Zhiwei</a:t>
            </a:r>
            <a:r>
              <a:rPr lang="en-US" altLang="zh-CN" sz="1100" dirty="0"/>
              <a:t> Xu</a:t>
            </a:r>
            <a:endParaRPr kumimoji="1" lang="zh-CN" altLang="en-US" sz="11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B7CB27-A3F4-354A-AABE-E765E740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EA95A6-E0C2-2947-8391-28A559A72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39" y="976132"/>
            <a:ext cx="2952329" cy="33222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B0823A-8E72-0D40-8E26-C698D266F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265" y="1183171"/>
            <a:ext cx="4197215" cy="309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3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B4629-A0B5-8845-9DC6-F958859E0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ORCFile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670CB2-9E47-FB41-8153-33C375008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 </a:t>
            </a:r>
            <a:r>
              <a:rPr lang="en-US" altLang="zh-CN" i="1" dirty="0">
                <a:solidFill>
                  <a:srgbClr val="FF0000"/>
                </a:solidFill>
              </a:rPr>
              <a:t>Optimized Row Columnar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/>
              <a:t>(</a:t>
            </a:r>
            <a:r>
              <a:rPr lang="en-US" altLang="zh-CN" dirty="0">
                <a:hlinkClick r:id="rId2"/>
              </a:rPr>
              <a:t>ORC</a:t>
            </a:r>
            <a:r>
              <a:rPr lang="en-US" altLang="zh-CN" dirty="0"/>
              <a:t>) file format provides a highly efficient way to store Hive data. </a:t>
            </a:r>
          </a:p>
          <a:p>
            <a:endParaRPr lang="en-US" altLang="zh-CN" dirty="0"/>
          </a:p>
          <a:p>
            <a:r>
              <a:rPr lang="en-US" altLang="zh-CN" dirty="0"/>
              <a:t>An ORC file contains groups of row data called </a:t>
            </a:r>
            <a:r>
              <a:rPr lang="en-US" altLang="zh-CN" b="1" dirty="0"/>
              <a:t>stripes</a:t>
            </a:r>
            <a:r>
              <a:rPr lang="en-US" altLang="zh-CN" dirty="0"/>
              <a:t>, along with auxiliary information in a </a:t>
            </a:r>
            <a:r>
              <a:rPr lang="en-US" altLang="zh-CN" b="1" dirty="0"/>
              <a:t>file footer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/>
              <a:t>At the end of the file a </a:t>
            </a:r>
            <a:r>
              <a:rPr lang="en-US" altLang="zh-CN" b="1" dirty="0"/>
              <a:t>postscript</a:t>
            </a:r>
            <a:r>
              <a:rPr lang="en-US" altLang="zh-CN" dirty="0"/>
              <a:t> holds compression parameters and the size of the compressed footer.</a:t>
            </a:r>
          </a:p>
          <a:p>
            <a:pPr lvl="1"/>
            <a:r>
              <a:rPr lang="en-US" altLang="zh-CN" dirty="0"/>
              <a:t>The default stripe size is </a:t>
            </a:r>
            <a:r>
              <a:rPr lang="en-US" altLang="zh-CN" dirty="0">
                <a:solidFill>
                  <a:srgbClr val="FF0000"/>
                </a:solidFill>
              </a:rPr>
              <a:t>250 MB</a:t>
            </a:r>
            <a:r>
              <a:rPr lang="en-US" altLang="zh-CN" dirty="0"/>
              <a:t>. Large stripe sizes enable large, efficient reads from HDFS.</a:t>
            </a:r>
          </a:p>
          <a:p>
            <a:pPr lvl="1"/>
            <a:r>
              <a:rPr lang="en-US" altLang="zh-CN" dirty="0"/>
              <a:t>The file footer contains a list of stripes in the file, the number of rows per stripe, and each column's data type. It also contains column-level aggregates count, min, max, and sum.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95BC35-1175-934D-9A4C-1014BF65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07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B4629-A0B5-8845-9DC6-F958859E0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ORCFile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670CB2-9E47-FB41-8153-33C375008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95BC35-1175-934D-9A4C-1014BF65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03FA61-9358-3D49-B459-A4AC059FE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741348"/>
            <a:ext cx="4502695" cy="440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00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D8DF0-6E98-4045-8C35-1319A414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Parquet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82F1B9-3641-B440-8DE5-A7B2C4A32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Apache Parquet </a:t>
            </a:r>
          </a:p>
          <a:p>
            <a:pPr lvl="1"/>
            <a:r>
              <a:rPr lang="en-US" altLang="zh-CN" dirty="0"/>
              <a:t>is a </a:t>
            </a:r>
            <a:r>
              <a:rPr lang="en-US" altLang="zh-CN" dirty="0">
                <a:hlinkClick r:id="rId2"/>
              </a:rPr>
              <a:t>columnar storage</a:t>
            </a:r>
            <a:r>
              <a:rPr lang="en-US" altLang="zh-CN" dirty="0"/>
              <a:t> format available to any project in the Hadoop ecosystem, regardless of the choice of data processing framework, data model or programming language.</a:t>
            </a:r>
          </a:p>
          <a:p>
            <a:pPr lvl="1"/>
            <a:r>
              <a:rPr kumimoji="1" lang="en-US" altLang="zh-CN" dirty="0">
                <a:hlinkClick r:id="rId3"/>
              </a:rPr>
              <a:t>http://parquet.incubator.apache.org/</a:t>
            </a:r>
            <a:r>
              <a:rPr kumimoji="1" lang="zh-CN" altLang="en-US" dirty="0"/>
              <a:t>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C69C20-5635-A343-9E67-6A5BDDF8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476B13-D170-4843-9162-5CFF2B53E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772" y="1977337"/>
            <a:ext cx="3960440" cy="313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6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5051A-D790-A444-9E68-7FC7A1277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Compression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3AE255-A367-5E42-8315-B4B8EA841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Keeping data </a:t>
            </a:r>
            <a:r>
              <a:rPr lang="en-US" altLang="zh-CN" dirty="0">
                <a:solidFill>
                  <a:srgbClr val="FF0000"/>
                </a:solidFill>
              </a:rPr>
              <a:t>compressed</a:t>
            </a:r>
            <a:r>
              <a:rPr lang="en-US" altLang="zh-CN" dirty="0"/>
              <a:t> in Hive tables has, in some cases, </a:t>
            </a:r>
          </a:p>
          <a:p>
            <a:pPr lvl="1"/>
            <a:r>
              <a:rPr lang="en-US" altLang="zh-CN" dirty="0"/>
              <a:t>been known to give </a:t>
            </a:r>
            <a:r>
              <a:rPr lang="en-US" altLang="zh-CN" dirty="0">
                <a:solidFill>
                  <a:srgbClr val="FF0000"/>
                </a:solidFill>
              </a:rPr>
              <a:t>better performance</a:t>
            </a:r>
            <a:r>
              <a:rPr lang="en-US" altLang="zh-CN" dirty="0"/>
              <a:t> than uncompressed storage; both in terms of </a:t>
            </a:r>
            <a:r>
              <a:rPr lang="en-US" altLang="zh-CN" dirty="0">
                <a:solidFill>
                  <a:srgbClr val="FF0000"/>
                </a:solidFill>
              </a:rPr>
              <a:t>disk usage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query performance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You can import text files compressed with </a:t>
            </a:r>
            <a:r>
              <a:rPr lang="en-US" altLang="zh-CN" dirty="0" err="1">
                <a:solidFill>
                  <a:srgbClr val="FF0000"/>
                </a:solidFill>
              </a:rPr>
              <a:t>Gzip</a:t>
            </a:r>
            <a:r>
              <a:rPr lang="en-US" altLang="zh-CN" dirty="0"/>
              <a:t> or </a:t>
            </a:r>
            <a:r>
              <a:rPr lang="en-US" altLang="zh-CN" dirty="0">
                <a:solidFill>
                  <a:srgbClr val="FF0000"/>
                </a:solidFill>
              </a:rPr>
              <a:t>Bzip2</a:t>
            </a:r>
            <a:r>
              <a:rPr lang="en-US" altLang="zh-CN" dirty="0"/>
              <a:t> directly into a table stored as </a:t>
            </a:r>
            <a:r>
              <a:rPr lang="en-US" altLang="zh-CN" dirty="0" err="1">
                <a:solidFill>
                  <a:srgbClr val="FF0000"/>
                </a:solidFill>
              </a:rPr>
              <a:t>TextFile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/>
              <a:t>The compression will be detected automatically and the file will be </a:t>
            </a:r>
            <a:r>
              <a:rPr lang="en-US" altLang="zh-CN" dirty="0">
                <a:solidFill>
                  <a:srgbClr val="FF0000"/>
                </a:solidFill>
              </a:rPr>
              <a:t>decompressed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on-the-fly during query execution</a:t>
            </a:r>
            <a:r>
              <a:rPr lang="en-US" altLang="zh-CN" dirty="0"/>
              <a:t>. For example:</a:t>
            </a:r>
          </a:p>
          <a:p>
            <a:pPr marL="300038" lvl="1" indent="0" fontAlgn="base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TABLE raw (line STRING)</a:t>
            </a:r>
          </a:p>
          <a:p>
            <a:pPr marL="300038" lvl="1" indent="0" fontAlgn="base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ROW FORMAT DELIMITED FIELDS TERMINATED BY '\t' LINES TERMINATED BY '\n';</a:t>
            </a:r>
          </a:p>
          <a:p>
            <a:pPr marL="300038" lvl="1" indent="0" fontAlgn="base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300038" lvl="1" indent="0" fontAlgn="base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 DATA LOCAL INPATH '/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/weblogs/20090603-access.log.gz' INTO TABLE raw;</a:t>
            </a:r>
          </a:p>
          <a:p>
            <a:r>
              <a:rPr lang="en-US" altLang="zh-CN" dirty="0"/>
              <a:t>The table 'raw' is stored as a </a:t>
            </a:r>
            <a:r>
              <a:rPr lang="en-US" altLang="zh-CN" dirty="0" err="1"/>
              <a:t>TextFile</a:t>
            </a:r>
            <a:r>
              <a:rPr lang="en-US" altLang="zh-CN" dirty="0"/>
              <a:t>, which is the </a:t>
            </a:r>
            <a:r>
              <a:rPr lang="en-US" altLang="zh-CN" dirty="0">
                <a:solidFill>
                  <a:srgbClr val="FF0000"/>
                </a:solidFill>
              </a:rPr>
              <a:t>default</a:t>
            </a:r>
            <a:r>
              <a:rPr lang="en-US" altLang="zh-CN" dirty="0"/>
              <a:t> storage. </a:t>
            </a:r>
          </a:p>
          <a:p>
            <a:pPr lvl="1"/>
            <a:r>
              <a:rPr lang="en-US" altLang="zh-CN" dirty="0"/>
              <a:t>However, in this case Hadoop will </a:t>
            </a:r>
            <a:r>
              <a:rPr lang="en-US" altLang="zh-CN" dirty="0">
                <a:solidFill>
                  <a:srgbClr val="FF0000"/>
                </a:solidFill>
              </a:rPr>
              <a:t>not be able to </a:t>
            </a:r>
            <a:r>
              <a:rPr lang="en-US" altLang="zh-CN" dirty="0"/>
              <a:t>split your file into chunks/blocks and run multiple maps in parallel. This can cause </a:t>
            </a:r>
            <a:r>
              <a:rPr lang="en-US" altLang="zh-CN" dirty="0">
                <a:solidFill>
                  <a:srgbClr val="FF0000"/>
                </a:solidFill>
              </a:rPr>
              <a:t>underutilization</a:t>
            </a:r>
            <a:r>
              <a:rPr lang="en-US" altLang="zh-CN" dirty="0"/>
              <a:t> of your cluster's 'mapping' power.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114F16-94D3-E742-9B20-7D8D2BE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012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5051A-D790-A444-9E68-7FC7A1277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Compression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3AE255-A367-5E42-8315-B4B8EA841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recommended</a:t>
            </a:r>
            <a:r>
              <a:rPr lang="en-US" altLang="zh-CN" dirty="0"/>
              <a:t> practice is to insert data into another table, which is stored as a </a:t>
            </a:r>
            <a:r>
              <a:rPr lang="en-US" altLang="zh-CN" dirty="0" err="1">
                <a:solidFill>
                  <a:srgbClr val="FF0000"/>
                </a:solidFill>
              </a:rPr>
              <a:t>SequenceFile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/>
              <a:t>A </a:t>
            </a:r>
            <a:r>
              <a:rPr lang="en-US" altLang="zh-CN" dirty="0" err="1">
                <a:solidFill>
                  <a:srgbClr val="FF0000"/>
                </a:solidFill>
              </a:rPr>
              <a:t>SequenceFile</a:t>
            </a:r>
            <a:r>
              <a:rPr lang="en-US" altLang="zh-CN" dirty="0"/>
              <a:t> can be split by Hadoop and distributed across map jobs whereas a </a:t>
            </a:r>
            <a:r>
              <a:rPr lang="en-US" altLang="zh-CN" dirty="0">
                <a:solidFill>
                  <a:srgbClr val="FF0000"/>
                </a:solidFill>
              </a:rPr>
              <a:t>GZIP file cannot </a:t>
            </a:r>
            <a:r>
              <a:rPr lang="en-US" altLang="zh-CN" dirty="0"/>
              <a:t>be. For example:</a:t>
            </a:r>
          </a:p>
          <a:p>
            <a:pPr marL="300038" lvl="1" indent="0" fontAlgn="base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TABLE raw (line STRING)</a:t>
            </a:r>
          </a:p>
          <a:p>
            <a:pPr marL="300038" lvl="1" indent="0" fontAlgn="base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ROW FORMAT DELIMITED FIELDS TERMINATED BY '\t' LINES TERMINATED BY '\n';</a:t>
            </a:r>
          </a:p>
          <a:p>
            <a:pPr marL="300038" lvl="1" indent="0" fontAlgn="base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300038" lvl="1" indent="0" fontAlgn="base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raw_sequence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(line STRING)</a:t>
            </a:r>
          </a:p>
          <a:p>
            <a:pPr marL="300038" lvl="1" indent="0" fontAlgn="base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STORED AS SEQUENCEFILE;</a:t>
            </a:r>
          </a:p>
          <a:p>
            <a:pPr marL="300038" lvl="1" indent="0" fontAlgn="base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300038" lvl="1" indent="0" fontAlgn="base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 DATA LOCAL INPATH '/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/weblogs/20090603-access.log.gz' INTO TABLE raw;</a:t>
            </a:r>
          </a:p>
          <a:p>
            <a:pPr marL="300038" lvl="1" indent="0" fontAlgn="base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300038" lvl="1" indent="0" fontAlgn="base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hive.exec.compress.output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=true;</a:t>
            </a:r>
          </a:p>
          <a:p>
            <a:pPr marL="300038" lvl="1" indent="0" fontAlgn="base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io.seqfile.compression.type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=BLOCK; -- NONE/RECORD/BLOCK (see below)</a:t>
            </a:r>
          </a:p>
          <a:p>
            <a:pPr marL="300038" lvl="1" indent="0" fontAlgn="base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OVERWRITE TABLE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raw_sequence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SELECT * FROM raw;</a:t>
            </a:r>
          </a:p>
          <a:p>
            <a:pPr marL="300038" lvl="1" indent="0" fontAlgn="base">
              <a:buNone/>
            </a:pPr>
            <a:endParaRPr lang="en-US" altLang="zh-CN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dirty="0"/>
              <a:t>The value for </a:t>
            </a:r>
            <a:r>
              <a:rPr lang="en-US" altLang="zh-CN" dirty="0" err="1">
                <a:solidFill>
                  <a:srgbClr val="FF0000"/>
                </a:solidFill>
              </a:rPr>
              <a:t>io.seqfile.compression.type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determines how the compression is performed. </a:t>
            </a:r>
          </a:p>
          <a:p>
            <a:pPr lvl="1"/>
            <a:r>
              <a:rPr lang="en-US" altLang="zh-CN" dirty="0"/>
              <a:t>Record compresses each value individually while </a:t>
            </a:r>
            <a:r>
              <a:rPr lang="en-US" altLang="zh-CN" dirty="0">
                <a:solidFill>
                  <a:srgbClr val="FF0000"/>
                </a:solidFill>
              </a:rPr>
              <a:t>BLOCK</a:t>
            </a:r>
            <a:r>
              <a:rPr lang="en-US" altLang="zh-CN" dirty="0"/>
              <a:t> buffers up </a:t>
            </a:r>
            <a:r>
              <a:rPr lang="en-US" altLang="zh-CN" dirty="0">
                <a:solidFill>
                  <a:srgbClr val="FF0000"/>
                </a:solidFill>
              </a:rPr>
              <a:t>1MB (default) </a:t>
            </a:r>
            <a:r>
              <a:rPr lang="en-US" altLang="zh-CN" dirty="0"/>
              <a:t>before doing compression.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114F16-94D3-E742-9B20-7D8D2BE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853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4B50D-07F5-9D4C-8462-FC9FCF8D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LZO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Compression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EBEE9-CAD7-AB43-BDE6-68968EFAF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LZO </a:t>
            </a:r>
          </a:p>
          <a:p>
            <a:pPr lvl="1"/>
            <a:r>
              <a:rPr lang="en-US" altLang="zh-CN" dirty="0"/>
              <a:t>is a </a:t>
            </a:r>
            <a:r>
              <a:rPr lang="en-US" altLang="zh-CN" dirty="0">
                <a:solidFill>
                  <a:srgbClr val="FF0000"/>
                </a:solidFill>
              </a:rPr>
              <a:t>lossless data compression </a:t>
            </a:r>
            <a:r>
              <a:rPr lang="en-US" altLang="zh-CN" dirty="0"/>
              <a:t>library that favors speed over compression ratio. See </a:t>
            </a:r>
            <a:r>
              <a:rPr lang="en-US" altLang="zh-CN" dirty="0">
                <a:hlinkClick r:id="rId2"/>
              </a:rPr>
              <a:t>http://www.oberhumer.com/opensource/lzo</a:t>
            </a:r>
            <a:r>
              <a:rPr lang="en-US" altLang="zh-CN" dirty="0"/>
              <a:t> and </a:t>
            </a:r>
            <a:r>
              <a:rPr lang="en-US" altLang="zh-CN" dirty="0">
                <a:hlinkClick r:id="rId3"/>
              </a:rPr>
              <a:t>http://www.lzop.org</a:t>
            </a:r>
            <a:r>
              <a:rPr lang="en-US" altLang="zh-CN" dirty="0"/>
              <a:t> for general information about LZO.</a:t>
            </a:r>
          </a:p>
          <a:p>
            <a:r>
              <a:rPr lang="en-US" altLang="zh-CN" dirty="0"/>
              <a:t>Imagine a simple data file that has three columns</a:t>
            </a:r>
          </a:p>
          <a:p>
            <a:pPr lvl="1"/>
            <a:r>
              <a:rPr lang="en-US" altLang="zh-CN" dirty="0"/>
              <a:t>id</a:t>
            </a:r>
          </a:p>
          <a:p>
            <a:pPr lvl="1"/>
            <a:r>
              <a:rPr lang="en-US" altLang="zh-CN" dirty="0"/>
              <a:t>first name</a:t>
            </a:r>
          </a:p>
          <a:p>
            <a:pPr lvl="1"/>
            <a:r>
              <a:rPr lang="en-US" altLang="zh-CN" dirty="0"/>
              <a:t>last name</a:t>
            </a:r>
          </a:p>
          <a:p>
            <a:r>
              <a:rPr lang="en-US" altLang="zh-CN" dirty="0"/>
              <a:t>Let's populate a data file containing 4 records: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19630001 john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lennon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19630002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paul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mccartney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19630003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george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harrison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19630004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ringo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starr</a:t>
            </a:r>
            <a:endParaRPr kumimoji="1" lang="zh-CN" alt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D4E17E-6E4C-014B-A0AD-80551735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23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4B50D-07F5-9D4C-8462-FC9FCF8D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LZO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Compression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EBEE9-CAD7-AB43-BDE6-68968EFAF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3"/>
            <a:ext cx="9217024" cy="394092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Let's call the data file </a:t>
            </a:r>
            <a:r>
              <a:rPr lang="en-US" altLang="zh-CN" dirty="0">
                <a:solidFill>
                  <a:srgbClr val="FF0000"/>
                </a:solidFill>
              </a:rPr>
              <a:t>/path/to/</a:t>
            </a:r>
            <a:r>
              <a:rPr lang="en-US" altLang="zh-CN" dirty="0" err="1">
                <a:solidFill>
                  <a:srgbClr val="FF0000"/>
                </a:solidFill>
              </a:rPr>
              <a:t>dir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names.txt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In order to make it into an LZO file, we can use the </a:t>
            </a:r>
            <a:r>
              <a:rPr lang="en-US" altLang="zh-CN" dirty="0" err="1">
                <a:solidFill>
                  <a:srgbClr val="FF0000"/>
                </a:solidFill>
              </a:rPr>
              <a:t>lzop</a:t>
            </a:r>
            <a:r>
              <a:rPr lang="en-US" altLang="zh-CN" dirty="0"/>
              <a:t> utility and it will create a </a:t>
            </a:r>
            <a:r>
              <a:rPr lang="en-US" altLang="zh-CN" dirty="0" err="1">
                <a:solidFill>
                  <a:srgbClr val="FF0000"/>
                </a:solidFill>
              </a:rPr>
              <a:t>names.txt.lzo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/>
              <a:t>file.</a:t>
            </a:r>
          </a:p>
          <a:p>
            <a:pPr lvl="1"/>
            <a:r>
              <a:rPr lang="en-US" altLang="zh-CN" dirty="0"/>
              <a:t>Now copy the file </a:t>
            </a:r>
            <a:r>
              <a:rPr lang="en-US" altLang="zh-CN" dirty="0" err="1">
                <a:solidFill>
                  <a:srgbClr val="FF0000"/>
                </a:solidFill>
              </a:rPr>
              <a:t>names.txt.lzo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/>
              <a:t>to HDFS.</a:t>
            </a:r>
          </a:p>
          <a:p>
            <a:pPr lvl="1"/>
            <a:endParaRPr lang="en-US" altLang="zh-CN" dirty="0"/>
          </a:p>
          <a:p>
            <a:r>
              <a:rPr lang="en-US" altLang="zh-CN" b="1" dirty="0"/>
              <a:t>Hive Queries</a:t>
            </a:r>
          </a:p>
          <a:p>
            <a:r>
              <a:rPr lang="en-US" altLang="zh-CN" b="1" dirty="0"/>
              <a:t>Option 1: Directly Create LZO Files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/>
              <a:t>Directly create LZO files as the output of the Hive query.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/>
              <a:t>Use </a:t>
            </a:r>
            <a:r>
              <a:rPr lang="en-US" altLang="zh-CN" dirty="0" err="1">
                <a:solidFill>
                  <a:srgbClr val="FF0000"/>
                </a:solidFill>
              </a:rPr>
              <a:t>lzop</a:t>
            </a:r>
            <a:r>
              <a:rPr lang="en-US" altLang="zh-CN" dirty="0"/>
              <a:t> command utility or your custom Java to generate</a:t>
            </a:r>
            <a:r>
              <a:rPr lang="en-US" altLang="zh-CN" dirty="0">
                <a:solidFill>
                  <a:srgbClr val="FF0000"/>
                </a:solidFill>
              </a:rPr>
              <a:t> .</a:t>
            </a:r>
            <a:r>
              <a:rPr lang="en-US" altLang="zh-CN" dirty="0" err="1">
                <a:solidFill>
                  <a:srgbClr val="FF0000"/>
                </a:solidFill>
              </a:rPr>
              <a:t>lzo.index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/>
              <a:t>for the 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 err="1">
                <a:solidFill>
                  <a:srgbClr val="FF0000"/>
                </a:solidFill>
              </a:rPr>
              <a:t>lzo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/>
              <a:t>files.</a:t>
            </a:r>
          </a:p>
          <a:p>
            <a:r>
              <a:rPr lang="en-US" altLang="zh-CN" b="1" dirty="0"/>
              <a:t>Hive Query Parameters</a:t>
            </a:r>
            <a:endParaRPr lang="en-US" altLang="zh-CN" dirty="0"/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zh-CN" alt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mapreduce.output.fileoutputformat.compress.codec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com.hadoop.compression.lzo.LzoCodec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hive.exec.compress.output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 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mapreduce.output.fileoutputformat.compress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</a:t>
            </a:r>
          </a:p>
          <a:p>
            <a:r>
              <a:rPr lang="en-US" altLang="zh-CN" dirty="0"/>
              <a:t>For example: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hive -e "SET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mapreduce.output.fileoutputformat.compress.codec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com.hadoop.compression.lzo.LzoCodec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SET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hive.exec.compress.output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true;SET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mapreduce.output.fileoutputformat.compress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=true; </a:t>
            </a:r>
            <a:r>
              <a:rPr lang="en-US" altLang="zh-CN" dirty="0">
                <a:solidFill>
                  <a:schemeClr val="tx2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&lt;query-string&gt;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D4E17E-6E4C-014B-A0AD-80551735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19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4B50D-07F5-9D4C-8462-FC9FCF8D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LZO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Compression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EBEE9-CAD7-AB43-BDE6-68968EFAF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3"/>
            <a:ext cx="9217024" cy="3940924"/>
          </a:xfrm>
        </p:spPr>
        <p:txBody>
          <a:bodyPr>
            <a:normAutofit/>
          </a:bodyPr>
          <a:lstStyle/>
          <a:p>
            <a:r>
              <a:rPr lang="en-US" altLang="zh-CN" b="1" dirty="0"/>
              <a:t>Hive Queries</a:t>
            </a:r>
          </a:p>
          <a:p>
            <a:r>
              <a:rPr lang="en-US" altLang="zh-CN" b="1" dirty="0"/>
              <a:t>Option 2: Write Custom Java to Create LZO Files</a:t>
            </a:r>
          </a:p>
          <a:p>
            <a:pPr marL="642938" lvl="1" indent="-342900">
              <a:buFont typeface="+mj-lt"/>
              <a:buAutoNum type="arabicPeriod"/>
            </a:pPr>
            <a:r>
              <a:rPr lang="en-US" altLang="zh-CN" dirty="0"/>
              <a:t>Create </a:t>
            </a:r>
            <a:r>
              <a:rPr lang="en-US" altLang="zh-CN" dirty="0">
                <a:solidFill>
                  <a:srgbClr val="FF0000"/>
                </a:solidFill>
              </a:rPr>
              <a:t>text</a:t>
            </a:r>
            <a:r>
              <a:rPr lang="en-US" altLang="zh-CN" dirty="0"/>
              <a:t> files as the output of the Hive query.</a:t>
            </a:r>
          </a:p>
          <a:p>
            <a:pPr marL="642938" lvl="1" indent="-342900">
              <a:buFont typeface="+mj-lt"/>
              <a:buAutoNum type="arabicPeriod"/>
            </a:pPr>
            <a:r>
              <a:rPr lang="en-US" altLang="zh-CN" dirty="0"/>
              <a:t>Write custom </a:t>
            </a:r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en-US" altLang="zh-CN" dirty="0"/>
              <a:t> code to</a:t>
            </a:r>
          </a:p>
          <a:p>
            <a:pPr marL="985837" lvl="2" indent="-342900">
              <a:buFont typeface="+mj-lt"/>
              <a:buAutoNum type="alphaLcPeriod"/>
            </a:pPr>
            <a:r>
              <a:rPr lang="en-US" altLang="zh-CN" dirty="0"/>
              <a:t>convert Hive query generated text files to 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 err="1">
                <a:solidFill>
                  <a:srgbClr val="FF0000"/>
                </a:solidFill>
              </a:rPr>
              <a:t>lzo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/>
              <a:t>files</a:t>
            </a:r>
          </a:p>
          <a:p>
            <a:pPr marL="985837" lvl="2" indent="-342900">
              <a:buFont typeface="+mj-lt"/>
              <a:buAutoNum type="alphaLcPeriod"/>
            </a:pPr>
            <a:r>
              <a:rPr lang="en-US" altLang="zh-CN" dirty="0"/>
              <a:t>generate 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 err="1">
                <a:solidFill>
                  <a:srgbClr val="FF0000"/>
                </a:solidFill>
              </a:rPr>
              <a:t>lzo.index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/>
              <a:t>files for the 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 err="1">
                <a:solidFill>
                  <a:srgbClr val="FF0000"/>
                </a:solidFill>
              </a:rPr>
              <a:t>lzo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/>
              <a:t>files generated above</a:t>
            </a:r>
          </a:p>
          <a:p>
            <a:r>
              <a:rPr lang="en-US" altLang="zh-CN" b="1" dirty="0"/>
              <a:t>Hive Query Parameters</a:t>
            </a:r>
            <a:endParaRPr lang="en-US" altLang="zh-CN" dirty="0"/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hive.exec.compress.output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=false 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mapreduce.output.fileoutputformat.compress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=false </a:t>
            </a:r>
          </a:p>
          <a:p>
            <a:r>
              <a:rPr lang="en-US" altLang="zh-CN" dirty="0"/>
              <a:t>For example: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hive -e "SET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hive.exec.compress.output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false;SET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mapreduce.output.fileoutputformat.compress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=false;</a:t>
            </a:r>
            <a:r>
              <a:rPr lang="en-US" altLang="zh-CN" dirty="0">
                <a:solidFill>
                  <a:schemeClr val="tx2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&lt;query-string&gt;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D4E17E-6E4C-014B-A0AD-80551735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57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6285F-8176-114B-8D14-E7FA523F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Configuration Management Overview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BED96-59B7-AA43-BF57-D5CBA1707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Hive by default gets its configuration from </a:t>
            </a:r>
            <a:r>
              <a:rPr lang="en-US" altLang="zh-CN" dirty="0">
                <a:solidFill>
                  <a:srgbClr val="FF0000"/>
                </a:solidFill>
              </a:rPr>
              <a:t>&lt;install-</a:t>
            </a:r>
            <a:r>
              <a:rPr lang="en-US" altLang="zh-CN" dirty="0" err="1">
                <a:solidFill>
                  <a:srgbClr val="FF0000"/>
                </a:solidFill>
              </a:rPr>
              <a:t>dir</a:t>
            </a:r>
            <a:r>
              <a:rPr lang="en-US" altLang="zh-CN" dirty="0">
                <a:solidFill>
                  <a:srgbClr val="FF0000"/>
                </a:solidFill>
              </a:rPr>
              <a:t>&gt;/conf/hive-</a:t>
            </a:r>
            <a:r>
              <a:rPr lang="en-US" altLang="zh-CN" dirty="0" err="1">
                <a:solidFill>
                  <a:srgbClr val="FF0000"/>
                </a:solidFill>
              </a:rPr>
              <a:t>default.xml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Hive configuration is an overlay on top of Hadoop </a:t>
            </a:r>
          </a:p>
          <a:p>
            <a:pPr lvl="1"/>
            <a:r>
              <a:rPr lang="en-US" altLang="zh-CN" dirty="0"/>
              <a:t>it inherits the Hadoop configuration variables by default.</a:t>
            </a:r>
          </a:p>
          <a:p>
            <a:r>
              <a:rPr lang="en-US" altLang="zh-CN" dirty="0"/>
              <a:t>Hive configuration can be manipulated by:</a:t>
            </a:r>
          </a:p>
          <a:p>
            <a:pPr lvl="1"/>
            <a:r>
              <a:rPr lang="en-US" altLang="zh-CN" dirty="0"/>
              <a:t>Editing </a:t>
            </a:r>
            <a:r>
              <a:rPr lang="en-US" altLang="zh-CN" dirty="0">
                <a:solidFill>
                  <a:srgbClr val="FF0000"/>
                </a:solidFill>
              </a:rPr>
              <a:t>hive-</a:t>
            </a:r>
            <a:r>
              <a:rPr lang="en-US" altLang="zh-CN" dirty="0" err="1">
                <a:solidFill>
                  <a:srgbClr val="FF0000"/>
                </a:solidFill>
              </a:rPr>
              <a:t>site.xml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and defining any desired variables (including Hadoop variables) in it</a:t>
            </a:r>
          </a:p>
          <a:p>
            <a:pPr lvl="1"/>
            <a:r>
              <a:rPr lang="en-US" altLang="zh-CN" dirty="0"/>
              <a:t>Using the set command</a:t>
            </a:r>
          </a:p>
          <a:p>
            <a:pPr lvl="1"/>
            <a:r>
              <a:rPr lang="en-US" altLang="zh-CN" dirty="0"/>
              <a:t>Invoking </a:t>
            </a:r>
            <a:r>
              <a:rPr lang="en-US" altLang="zh-CN" dirty="0">
                <a:solidFill>
                  <a:srgbClr val="FF0000"/>
                </a:solidFill>
              </a:rPr>
              <a:t>Hive</a:t>
            </a:r>
            <a:r>
              <a:rPr lang="en-US" altLang="zh-CN" dirty="0"/>
              <a:t> (deprecated), </a:t>
            </a:r>
            <a:r>
              <a:rPr lang="en-US" altLang="zh-CN" dirty="0">
                <a:solidFill>
                  <a:srgbClr val="FF0000"/>
                </a:solidFill>
              </a:rPr>
              <a:t>Beeline</a:t>
            </a:r>
            <a:r>
              <a:rPr lang="en-US" altLang="zh-CN" dirty="0"/>
              <a:t> or </a:t>
            </a:r>
            <a:r>
              <a:rPr lang="en-US" altLang="zh-CN" dirty="0">
                <a:solidFill>
                  <a:srgbClr val="FF0000"/>
                </a:solidFill>
              </a:rPr>
              <a:t>HiveServer2</a:t>
            </a:r>
            <a:r>
              <a:rPr lang="en-US" altLang="zh-CN" dirty="0"/>
              <a:t> using the syntax:</a:t>
            </a:r>
          </a:p>
          <a:p>
            <a:pPr lvl="2"/>
            <a:r>
              <a:rPr lang="en-US" altLang="zh-CN" dirty="0"/>
              <a:t>$ bin/hive --</a:t>
            </a:r>
            <a:r>
              <a:rPr lang="en-US" altLang="zh-CN" dirty="0" err="1"/>
              <a:t>hiveconf</a:t>
            </a:r>
            <a:r>
              <a:rPr lang="en-US" altLang="zh-CN" dirty="0"/>
              <a:t> x1=y1 --</a:t>
            </a:r>
            <a:r>
              <a:rPr lang="en-US" altLang="zh-CN" dirty="0" err="1"/>
              <a:t>hiveconf</a:t>
            </a:r>
            <a:r>
              <a:rPr lang="en-US" altLang="zh-CN" dirty="0"/>
              <a:t> x2=y2  //this sets the variables x1 and x2 to y1 and y2 respectively</a:t>
            </a:r>
          </a:p>
          <a:p>
            <a:pPr lvl="2"/>
            <a:r>
              <a:rPr lang="en-US" altLang="zh-CN" dirty="0"/>
              <a:t>$ bin/hiveserver2 --</a:t>
            </a:r>
            <a:r>
              <a:rPr lang="en-US" altLang="zh-CN" dirty="0" err="1"/>
              <a:t>hiveconf</a:t>
            </a:r>
            <a:r>
              <a:rPr lang="en-US" altLang="zh-CN" dirty="0"/>
              <a:t> x1=y1 --</a:t>
            </a:r>
            <a:r>
              <a:rPr lang="en-US" altLang="zh-CN" dirty="0" err="1"/>
              <a:t>hiveconf</a:t>
            </a:r>
            <a:r>
              <a:rPr lang="en-US" altLang="zh-CN" dirty="0"/>
              <a:t> x2=y2  //this sets server-side variables x1 and x2 to y1 and y2 respectively</a:t>
            </a:r>
          </a:p>
          <a:p>
            <a:pPr lvl="2"/>
            <a:r>
              <a:rPr lang="en-US" altLang="zh-CN" dirty="0"/>
              <a:t>$ bin/beeline --</a:t>
            </a:r>
            <a:r>
              <a:rPr lang="en-US" altLang="zh-CN" dirty="0" err="1"/>
              <a:t>hiveconf</a:t>
            </a:r>
            <a:r>
              <a:rPr lang="en-US" altLang="zh-CN" dirty="0"/>
              <a:t> x1=y1 --</a:t>
            </a:r>
            <a:r>
              <a:rPr lang="en-US" altLang="zh-CN" dirty="0" err="1"/>
              <a:t>hiveconf</a:t>
            </a:r>
            <a:r>
              <a:rPr lang="en-US" altLang="zh-CN" dirty="0"/>
              <a:t> x2=y2  //this sets client-side variables x1 and x2 to y1 and y2 respectively.</a:t>
            </a:r>
          </a:p>
          <a:p>
            <a:pPr lvl="1"/>
            <a:r>
              <a:rPr lang="en-US" altLang="zh-CN" dirty="0"/>
              <a:t>Setting the </a:t>
            </a:r>
            <a:r>
              <a:rPr lang="en-US" altLang="zh-CN" dirty="0">
                <a:solidFill>
                  <a:srgbClr val="FF0000"/>
                </a:solidFill>
              </a:rPr>
              <a:t>HIVE_OPTS </a:t>
            </a:r>
            <a:r>
              <a:rPr lang="en-US" altLang="zh-CN" dirty="0"/>
              <a:t>environment variable to "--</a:t>
            </a:r>
            <a:r>
              <a:rPr lang="en-US" altLang="zh-CN" dirty="0" err="1"/>
              <a:t>hiveconf</a:t>
            </a:r>
            <a:r>
              <a:rPr lang="en-US" altLang="zh-CN" dirty="0"/>
              <a:t> x1=y1 --</a:t>
            </a:r>
            <a:r>
              <a:rPr lang="en-US" altLang="zh-CN" dirty="0" err="1"/>
              <a:t>hiveconf</a:t>
            </a:r>
            <a:r>
              <a:rPr lang="en-US" altLang="zh-CN" dirty="0"/>
              <a:t> x2=y2" which does the same as above.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9DFDE8-CE18-914A-A5E3-B3CFB9EF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83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Apache</a:t>
            </a:r>
            <a:r>
              <a:rPr lang="zh-CN" altLang="en-US" dirty="0"/>
              <a:t> </a:t>
            </a:r>
            <a:r>
              <a:rPr lang="en-US" altLang="zh-CN" dirty="0"/>
              <a:t>Hive</a:t>
            </a:r>
          </a:p>
          <a:p>
            <a:pPr lvl="1"/>
            <a:r>
              <a:rPr lang="en-US" altLang="zh-CN" dirty="0">
                <a:hlinkClick r:id="rId2"/>
              </a:rPr>
              <a:t>https://hive.apache.org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Hadoop: The Definitive Guide</a:t>
            </a:r>
          </a:p>
          <a:p>
            <a:pPr lvl="1"/>
            <a:r>
              <a:rPr lang="en-US" altLang="zh-CN" dirty="0"/>
              <a:t>By Tom White</a:t>
            </a:r>
          </a:p>
          <a:p>
            <a:pPr lvl="1"/>
            <a:r>
              <a:rPr lang="en-US" altLang="zh-CN" dirty="0"/>
              <a:t>O’Reilly Publishing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60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097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1670" y="3327834"/>
            <a:ext cx="351039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Thank You!</a:t>
            </a:r>
            <a:endParaRPr lang="zh-CN" altLang="en-US" sz="45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108" y="489226"/>
            <a:ext cx="1848521" cy="51758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61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03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F97C1-EE29-E842-93F5-9FFEB6FA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Hive, Map-Reduce and Local-Mode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7EDFF-3955-F142-B506-42FFBA291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Hive compiler generates </a:t>
            </a:r>
            <a:r>
              <a:rPr lang="en-US" altLang="zh-CN" dirty="0">
                <a:solidFill>
                  <a:srgbClr val="FF0000"/>
                </a:solidFill>
              </a:rPr>
              <a:t>map-reduce jobs for most queries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/>
              <a:t>These jobs are then submitted to the Map-Reduce cluster indicated by the variable:</a:t>
            </a:r>
          </a:p>
          <a:p>
            <a:pPr lvl="1"/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mapred.job.tracker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</a:p>
          <a:p>
            <a:pPr lvl="1"/>
            <a:r>
              <a:rPr lang="en-US" altLang="zh-CN" dirty="0"/>
              <a:t>While this usually points to a map-reduce </a:t>
            </a:r>
            <a:r>
              <a:rPr lang="en-US" altLang="zh-CN" dirty="0">
                <a:solidFill>
                  <a:srgbClr val="FF0000"/>
                </a:solidFill>
              </a:rPr>
              <a:t>cluster</a:t>
            </a:r>
            <a:r>
              <a:rPr lang="en-US" altLang="zh-CN" dirty="0"/>
              <a:t> with multiple nodes, Hadoop also offers a nifty option to run map-reduce jobs </a:t>
            </a:r>
            <a:r>
              <a:rPr lang="en-US" altLang="zh-CN" dirty="0">
                <a:solidFill>
                  <a:srgbClr val="FF0000"/>
                </a:solidFill>
              </a:rPr>
              <a:t>locally</a:t>
            </a:r>
            <a:r>
              <a:rPr lang="en-US" altLang="zh-CN" dirty="0"/>
              <a:t> on the user's workstation. </a:t>
            </a:r>
          </a:p>
          <a:p>
            <a:pPr lvl="1"/>
            <a:r>
              <a:rPr lang="en-US" altLang="zh-CN" dirty="0"/>
              <a:t>This can be very useful to run queries over </a:t>
            </a:r>
            <a:r>
              <a:rPr lang="en-US" altLang="zh-CN" dirty="0">
                <a:solidFill>
                  <a:srgbClr val="FF0000"/>
                </a:solidFill>
              </a:rPr>
              <a:t>small data sets </a:t>
            </a:r>
            <a:r>
              <a:rPr lang="en-US" altLang="zh-CN" dirty="0"/>
              <a:t>– in such cases local mode execution is usually significantly faster than submitting jobs to a large cluster. </a:t>
            </a:r>
          </a:p>
          <a:p>
            <a:pPr lvl="1"/>
            <a:r>
              <a:rPr lang="en-US" altLang="zh-CN" dirty="0"/>
              <a:t>Data is accessed transparently from </a:t>
            </a:r>
            <a:r>
              <a:rPr lang="en-US" altLang="zh-CN" dirty="0">
                <a:solidFill>
                  <a:srgbClr val="FF0000"/>
                </a:solidFill>
              </a:rPr>
              <a:t>HDFS</a:t>
            </a:r>
            <a:r>
              <a:rPr lang="en-US" altLang="zh-CN" dirty="0"/>
              <a:t>. Conversely, local mode only runs with </a:t>
            </a:r>
            <a:r>
              <a:rPr lang="en-US" altLang="zh-CN" dirty="0">
                <a:solidFill>
                  <a:srgbClr val="FF0000"/>
                </a:solidFill>
              </a:rPr>
              <a:t>one reducer </a:t>
            </a:r>
            <a:r>
              <a:rPr lang="en-US" altLang="zh-CN" dirty="0"/>
              <a:t>and can be very slow processing larger data sets.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0DD114-45FE-C740-A1C3-0F8952ED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27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F97C1-EE29-E842-93F5-9FFEB6FA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Hive, Map-Reduce and Local-Mode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7EDFF-3955-F142-B506-42FFBA291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Starting with release 0.7, Hive fully supports local mode execution. </a:t>
            </a:r>
          </a:p>
          <a:p>
            <a:pPr lvl="1"/>
            <a:r>
              <a:rPr lang="en-US" altLang="zh-CN" dirty="0"/>
              <a:t>To enable this, the user can enable the following option: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hive&gt; SET 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mapreduce.framework.name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=local;</a:t>
            </a:r>
          </a:p>
          <a:p>
            <a:r>
              <a:rPr lang="en-US" altLang="zh-CN" dirty="0"/>
              <a:t>In addition, 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mapred.local.dir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/>
              <a:t>should point to a path that's valid on the local machine (for example</a:t>
            </a:r>
            <a:r>
              <a:rPr lang="en-US" altLang="zh-CN" dirty="0">
                <a:solidFill>
                  <a:srgbClr val="FF0000"/>
                </a:solidFill>
              </a:rPr>
              <a:t> /</a:t>
            </a:r>
            <a:r>
              <a:rPr lang="en-US" altLang="zh-CN" dirty="0" err="1">
                <a:solidFill>
                  <a:srgbClr val="FF0000"/>
                </a:solidFill>
              </a:rPr>
              <a:t>tmp</a:t>
            </a:r>
            <a:r>
              <a:rPr lang="en-US" altLang="zh-CN" dirty="0">
                <a:solidFill>
                  <a:srgbClr val="FF0000"/>
                </a:solidFill>
              </a:rPr>
              <a:t>/&lt;username&gt;/</a:t>
            </a:r>
            <a:r>
              <a:rPr lang="en-US" altLang="zh-CN" dirty="0" err="1">
                <a:solidFill>
                  <a:srgbClr val="FF0000"/>
                </a:solidFill>
              </a:rPr>
              <a:t>mapred</a:t>
            </a:r>
            <a:r>
              <a:rPr lang="en-US" altLang="zh-CN" dirty="0">
                <a:solidFill>
                  <a:srgbClr val="FF0000"/>
                </a:solidFill>
              </a:rPr>
              <a:t>/local</a:t>
            </a:r>
            <a:r>
              <a:rPr lang="en-US" altLang="zh-CN" dirty="0"/>
              <a:t>). </a:t>
            </a:r>
          </a:p>
          <a:p>
            <a:pPr lvl="1"/>
            <a:r>
              <a:rPr lang="en-US" altLang="zh-CN" dirty="0"/>
              <a:t>(Otherwise, the user will get an exception allocating local disk space.)</a:t>
            </a:r>
            <a:endParaRPr lang="en-US" altLang="zh-CN" dirty="0">
              <a:solidFill>
                <a:schemeClr val="tx2"/>
              </a:solidFill>
              <a:latin typeface="Lucida Console" panose="020B0609040504020204" pitchFamily="49" charset="0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0DD114-45FE-C740-A1C3-0F8952ED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05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71085-E468-D24A-B211-BD9D144E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Hive, Map-Reduce and Local-Mode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595DA-7F5D-7346-9078-B979CE1E8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3"/>
            <a:ext cx="8928992" cy="3940924"/>
          </a:xfrm>
        </p:spPr>
        <p:txBody>
          <a:bodyPr>
            <a:normAutofit/>
          </a:bodyPr>
          <a:lstStyle/>
          <a:p>
            <a:r>
              <a:rPr lang="en-US" altLang="zh-CN" dirty="0"/>
              <a:t>Starting with release 0.7, Hive also supports a mode to run map-reduce jobs in local-mode automatically. </a:t>
            </a:r>
          </a:p>
          <a:p>
            <a:pPr lvl="1"/>
            <a:r>
              <a:rPr lang="en-US" altLang="zh-CN" dirty="0"/>
              <a:t>The relevant options are </a:t>
            </a:r>
            <a:r>
              <a:rPr lang="en-US" altLang="zh-CN" dirty="0" err="1">
                <a:solidFill>
                  <a:srgbClr val="FF0000"/>
                </a:solidFill>
              </a:rPr>
              <a:t>hive.exec.mode.local.auto</a:t>
            </a:r>
            <a:r>
              <a:rPr lang="en-US" altLang="zh-CN" dirty="0"/>
              <a:t>, </a:t>
            </a:r>
            <a:r>
              <a:rPr lang="en-US" altLang="zh-CN" dirty="0" err="1">
                <a:solidFill>
                  <a:srgbClr val="FF0000"/>
                </a:solidFill>
              </a:rPr>
              <a:t>hive.exec.mode.local.auto.inputbytes.max</a:t>
            </a:r>
            <a:r>
              <a:rPr lang="en-US" altLang="zh-CN" dirty="0"/>
              <a:t>, and </a:t>
            </a:r>
            <a:r>
              <a:rPr lang="en-US" altLang="zh-CN" dirty="0" err="1">
                <a:solidFill>
                  <a:srgbClr val="FF0000"/>
                </a:solidFill>
              </a:rPr>
              <a:t>hive.exec.mode.local.auto.tasks.max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hive&gt; SET </a:t>
            </a:r>
            <a:r>
              <a:rPr lang="en-US" altLang="zh-CN" dirty="0" err="1">
                <a:solidFill>
                  <a:schemeClr val="tx2"/>
                </a:solidFill>
                <a:latin typeface="Lucida Console" panose="020B0609040504020204" pitchFamily="49" charset="0"/>
              </a:rPr>
              <a:t>hive.exec.mode.local.auto</a:t>
            </a:r>
            <a:r>
              <a:rPr lang="en-US" altLang="zh-CN" dirty="0">
                <a:solidFill>
                  <a:schemeClr val="tx2"/>
                </a:solidFill>
                <a:latin typeface="Lucida Console" panose="020B0609040504020204" pitchFamily="49" charset="0"/>
              </a:rPr>
              <a:t>=false; </a:t>
            </a:r>
          </a:p>
          <a:p>
            <a:r>
              <a:rPr lang="en-US" altLang="zh-CN" dirty="0"/>
              <a:t>Note that this feature is </a:t>
            </a:r>
            <a:r>
              <a:rPr lang="en-US" altLang="zh-CN" i="1" dirty="0">
                <a:solidFill>
                  <a:srgbClr val="FF0000"/>
                </a:solidFill>
              </a:rPr>
              <a:t>disabled</a:t>
            </a:r>
            <a:r>
              <a:rPr lang="en-US" altLang="zh-CN" dirty="0"/>
              <a:t> by default. </a:t>
            </a:r>
          </a:p>
          <a:p>
            <a:pPr lvl="1"/>
            <a:r>
              <a:rPr lang="en-US" altLang="zh-CN" dirty="0"/>
              <a:t>If enabled, Hive analyzes the size of each map-reduce job in a query and may run it locally if the following thresholds are satisfied:</a:t>
            </a:r>
          </a:p>
          <a:p>
            <a:pPr lvl="2"/>
            <a:r>
              <a:rPr lang="en-US" altLang="zh-CN" dirty="0"/>
              <a:t>The total input size of the job is lower than: </a:t>
            </a:r>
            <a:r>
              <a:rPr lang="en-US" altLang="zh-CN" dirty="0" err="1">
                <a:solidFill>
                  <a:srgbClr val="FF0000"/>
                </a:solidFill>
              </a:rPr>
              <a:t>hive.exec.mode.local.auto.inputbytes.max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/>
              <a:t>(128MB by default)</a:t>
            </a:r>
          </a:p>
          <a:p>
            <a:pPr lvl="2"/>
            <a:r>
              <a:rPr lang="en-US" altLang="zh-CN" dirty="0"/>
              <a:t>The total number of map-tasks is less than: </a:t>
            </a:r>
            <a:r>
              <a:rPr lang="en-US" altLang="zh-CN" dirty="0" err="1">
                <a:solidFill>
                  <a:srgbClr val="FF0000"/>
                </a:solidFill>
              </a:rPr>
              <a:t>hive.exec.mode.local.auto.tasks.max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/>
              <a:t>(4 by default)</a:t>
            </a:r>
          </a:p>
          <a:p>
            <a:pPr lvl="2"/>
            <a:r>
              <a:rPr lang="en-US" altLang="zh-CN" dirty="0"/>
              <a:t>The total number of reduce tasks required is 1 or 0.</a:t>
            </a:r>
          </a:p>
          <a:p>
            <a:pPr lvl="1"/>
            <a:r>
              <a:rPr lang="en-US" altLang="zh-CN" dirty="0"/>
              <a:t>So for queries over small data sets, or for queries with multiple map-reduce jobs where the input to subsequent jobs is substantially smaller (because of reduction/filtering in the prior job), jobs may be run </a:t>
            </a:r>
            <a:r>
              <a:rPr lang="en-US" altLang="zh-CN" dirty="0">
                <a:solidFill>
                  <a:srgbClr val="FF0000"/>
                </a:solidFill>
              </a:rPr>
              <a:t>locally</a:t>
            </a:r>
            <a:r>
              <a:rPr lang="en-US" altLang="zh-CN" dirty="0"/>
              <a:t>.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0790A0-D05E-E74A-B486-27869C8B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773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41557</TotalTime>
  <Words>5861</Words>
  <Application>Microsoft Macintosh PowerPoint</Application>
  <PresentationFormat>全屏显示(16:9)</PresentationFormat>
  <Paragraphs>609</Paragraphs>
  <Slides>61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1" baseType="lpstr">
      <vt:lpstr>DengXian</vt:lpstr>
      <vt:lpstr>微软雅黑</vt:lpstr>
      <vt:lpstr>Arial</vt:lpstr>
      <vt:lpstr>Calibri</vt:lpstr>
      <vt:lpstr>Cambria</vt:lpstr>
      <vt:lpstr>Consolas</vt:lpstr>
      <vt:lpstr>Lucida Console</vt:lpstr>
      <vt:lpstr>Tahoma</vt:lpstr>
      <vt:lpstr>Times New Roman</vt:lpstr>
      <vt:lpstr>Office 主题​​</vt:lpstr>
      <vt:lpstr>Architecture of Enterprise Applications 29 Hive </vt:lpstr>
      <vt:lpstr>Contents and Objectives</vt:lpstr>
      <vt:lpstr>Apache Hive</vt:lpstr>
      <vt:lpstr>Running Hive</vt:lpstr>
      <vt:lpstr>Running Hive</vt:lpstr>
      <vt:lpstr>Configuration Management Overview</vt:lpstr>
      <vt:lpstr>Hive, Map-Reduce and Local-Mode</vt:lpstr>
      <vt:lpstr>Hive, Map-Reduce and Local-Mode</vt:lpstr>
      <vt:lpstr>Hive, Map-Reduce and Local-Mode</vt:lpstr>
      <vt:lpstr>DDL Operations</vt:lpstr>
      <vt:lpstr>DDL Operations</vt:lpstr>
      <vt:lpstr>DDL Operations</vt:lpstr>
      <vt:lpstr>DDL Operations</vt:lpstr>
      <vt:lpstr>DDL Operations</vt:lpstr>
      <vt:lpstr>DML Operations</vt:lpstr>
      <vt:lpstr>DML Operations</vt:lpstr>
      <vt:lpstr>DML Operations</vt:lpstr>
      <vt:lpstr>DML Operations</vt:lpstr>
      <vt:lpstr>SQL Operations</vt:lpstr>
      <vt:lpstr>SQL Operations</vt:lpstr>
      <vt:lpstr>SQL Operations</vt:lpstr>
      <vt:lpstr>SQL Operations</vt:lpstr>
      <vt:lpstr>SQL Operations</vt:lpstr>
      <vt:lpstr>SQL Operations</vt:lpstr>
      <vt:lpstr>Simple Example Use Cases</vt:lpstr>
      <vt:lpstr>Simple Example Use Cases</vt:lpstr>
      <vt:lpstr>Simple Example Use Cases</vt:lpstr>
      <vt:lpstr>Simple Example Use Cases</vt:lpstr>
      <vt:lpstr>Simple Example Use Cases</vt:lpstr>
      <vt:lpstr>Simple Example Use Cases</vt:lpstr>
      <vt:lpstr>Simple Example Use Cases</vt:lpstr>
      <vt:lpstr>An Example</vt:lpstr>
      <vt:lpstr>An Example</vt:lpstr>
      <vt:lpstr>An Example</vt:lpstr>
      <vt:lpstr>An Example</vt:lpstr>
      <vt:lpstr>Hive Services</vt:lpstr>
      <vt:lpstr>Hive clients</vt:lpstr>
      <vt:lpstr>The Metastore</vt:lpstr>
      <vt:lpstr>The Metastore</vt:lpstr>
      <vt:lpstr>Comparison with Traditional Databases</vt:lpstr>
      <vt:lpstr>HiveQL</vt:lpstr>
      <vt:lpstr>HiveQL</vt:lpstr>
      <vt:lpstr>Tables</vt:lpstr>
      <vt:lpstr>Tables</vt:lpstr>
      <vt:lpstr>Tables</vt:lpstr>
      <vt:lpstr>Querying Data</vt:lpstr>
      <vt:lpstr>Querying Data</vt:lpstr>
      <vt:lpstr>File Formats and Compression</vt:lpstr>
      <vt:lpstr>File Formats and Compression</vt:lpstr>
      <vt:lpstr>RCFile</vt:lpstr>
      <vt:lpstr>RCFile</vt:lpstr>
      <vt:lpstr>ORCFile</vt:lpstr>
      <vt:lpstr>ORCFile</vt:lpstr>
      <vt:lpstr>Parquet</vt:lpstr>
      <vt:lpstr>File Compression</vt:lpstr>
      <vt:lpstr>File Compression</vt:lpstr>
      <vt:lpstr>LZO Compression</vt:lpstr>
      <vt:lpstr>LZO Compression</vt:lpstr>
      <vt:lpstr>LZO Compression</vt:lpstr>
      <vt:lpstr>References</vt:lpstr>
      <vt:lpstr>PowerPoint 演示文稿</vt:lpstr>
    </vt:vector>
  </TitlesOfParts>
  <Company>REINS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REINS PPT</dc:title>
  <dc:subject>REINS BLUE</dc:subject>
  <dc:creator>REINS</dc:creator>
  <cp:lastModifiedBy>haopeng chen</cp:lastModifiedBy>
  <cp:revision>2003</cp:revision>
  <dcterms:created xsi:type="dcterms:W3CDTF">2011-12-13T14:18:46Z</dcterms:created>
  <dcterms:modified xsi:type="dcterms:W3CDTF">2023-12-25T04:22:29Z</dcterms:modified>
</cp:coreProperties>
</file>