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46"/>
  </p:notesMasterIdLst>
  <p:sldIdLst>
    <p:sldId id="256" r:id="rId2"/>
    <p:sldId id="295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397" r:id="rId28"/>
    <p:sldId id="483" r:id="rId29"/>
    <p:sldId id="484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259" r:id="rId4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88367" autoAdjust="0"/>
  </p:normalViewPr>
  <p:slideViewPr>
    <p:cSldViewPr>
      <p:cViewPr varScale="1">
        <p:scale>
          <a:sx n="150" d="100"/>
          <a:sy n="150" d="100"/>
        </p:scale>
        <p:origin x="1104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7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export JAVA_HOME=/Library/Java/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JavaVirtualMachines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/jdk1.8.0_281.jdk/Contents/Home</a:t>
            </a:r>
          </a:p>
          <a:p>
            <a:r>
              <a:rPr kumimoji="1" lang="zh-CN" altLang="en-US" dirty="0"/>
              <a:t>必须使用</a:t>
            </a:r>
            <a:r>
              <a:rPr kumimoji="1" lang="en-US" altLang="zh-CN" dirty="0" err="1"/>
              <a:t>jdk</a:t>
            </a:r>
            <a:r>
              <a:rPr kumimoji="1" lang="zh-CN" altLang="en-US" dirty="0"/>
              <a:t>低版本，</a:t>
            </a:r>
            <a:r>
              <a:rPr kumimoji="1" lang="en-US" altLang="zh-CN" dirty="0"/>
              <a:t>13</a:t>
            </a:r>
            <a:r>
              <a:rPr kumimoji="1" lang="zh-CN" altLang="en-US" dirty="0"/>
              <a:t>太高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后续操作都必须在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安装目录下，否则</a:t>
            </a:r>
            <a:r>
              <a:rPr kumimoji="1" lang="en-US" altLang="zh-CN" dirty="0"/>
              <a:t>metadata</a:t>
            </a:r>
            <a:r>
              <a:rPr kumimoji="1" lang="zh-CN" altLang="en-US" dirty="0"/>
              <a:t>会报错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6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13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44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8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新宋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itchFamily="34" charset="-122"/>
                <a:ea typeface="微软雅黑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微软雅黑" pitchFamily="34" charset="-122"/>
          <a:cs typeface="Tahom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ins.se.sjtu.edu.cn/~chenh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rocksdb.org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link.apache.org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ightlies.apache.org/flink/flink-docs-release-1.18/docs/flinkdev/ide_setup/" TargetMode="External"/><Relationship Id="rId2" Type="http://schemas.openxmlformats.org/officeDocument/2006/relationships/hyperlink" Target="https://github.com/apache/flink/tree/master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 30</a:t>
            </a:r>
            <a:br>
              <a:rPr lang="en-US" altLang="zh-CN" sz="2400" dirty="0"/>
            </a:br>
            <a:r>
              <a:rPr lang="en-US" altLang="zh-CN" sz="2400" dirty="0" err="1"/>
              <a:t>Flink</a:t>
            </a:r>
            <a:br>
              <a:rPr lang="en-US" altLang="zh-CN" sz="2400" dirty="0"/>
            </a:br>
            <a:endParaRPr lang="zh-CN" altLang="en-US" sz="1350" i="1" dirty="0">
              <a:solidFill>
                <a:schemeClr val="tx1"/>
              </a:solidFill>
              <a:effectLst/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</a:p>
          <a:p>
            <a:r>
              <a:rPr lang="en-US" altLang="zh-CN" dirty="0"/>
              <a:t>Shanghai Jiao Tong University</a:t>
            </a:r>
          </a:p>
          <a:p>
            <a:r>
              <a:rPr lang="en-US" altLang="zh-CN" dirty="0"/>
              <a:t>Shanghai, China</a:t>
            </a:r>
          </a:p>
          <a:p>
            <a:r>
              <a:rPr lang="en-US" altLang="zh-CN" u="sng" dirty="0">
                <a:hlinkClick r:id="rId3"/>
              </a:rPr>
              <a:t>http://reins.se.sjtu.edu.cn/~chenhp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32849-6092-7C7C-DA0A-C3502F45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Apache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81D02-09D1-6848-88DE-015F77F9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  <a:effectLst/>
              </a:rPr>
              <a:t>       default: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i="1" dirty="0">
                <a:solidFill>
                  <a:srgbClr val="999988"/>
                </a:solidFill>
              </a:rPr>
              <a:t>          </a:t>
            </a:r>
            <a:r>
              <a:rPr lang="en" altLang="zh-CN" sz="1400" i="1" dirty="0">
                <a:solidFill>
                  <a:srgbClr val="999988"/>
                </a:solidFill>
                <a:effectLst/>
              </a:rPr>
              <a:t>// do nothing </a:t>
            </a:r>
          </a:p>
          <a:p>
            <a:pPr marL="0" indent="0">
              <a:buNone/>
            </a:pPr>
            <a:r>
              <a:rPr lang="en" altLang="zh-CN" sz="1400" b="1" i="1" dirty="0">
                <a:solidFill>
                  <a:srgbClr val="999988"/>
                </a:solidFill>
              </a:rPr>
              <a:t>    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}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</a:rPr>
              <a:t> 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}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i="1" dirty="0">
                <a:solidFill>
                  <a:srgbClr val="999988"/>
                </a:solidFill>
              </a:rPr>
              <a:t> </a:t>
            </a:r>
            <a:r>
              <a:rPr lang="en" altLang="zh-CN" sz="1400" i="1" dirty="0">
                <a:solidFill>
                  <a:srgbClr val="999988"/>
                </a:solidFill>
                <a:effectLst/>
              </a:rPr>
              <a:t>/** Called when a timer fires. */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3C5D5D"/>
                </a:solidFill>
              </a:rPr>
              <a:t> </a:t>
            </a:r>
            <a:r>
              <a:rPr lang="en" altLang="zh-CN" sz="1400" b="1" dirty="0">
                <a:solidFill>
                  <a:srgbClr val="3C5D5D"/>
                </a:solidFill>
                <a:effectLst/>
              </a:rPr>
              <a:t>@Override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public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445588"/>
                </a:solidFill>
                <a:effectLst/>
              </a:rPr>
              <a:t>void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 err="1">
                <a:solidFill>
                  <a:srgbClr val="990000"/>
                </a:solidFill>
                <a:effectLst/>
              </a:rPr>
              <a:t>onTimer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445588"/>
                </a:solidFill>
                <a:effectLst/>
              </a:rPr>
              <a:t>long</a:t>
            </a:r>
            <a:r>
              <a:rPr lang="en" altLang="zh-CN" sz="1400" dirty="0">
                <a:effectLst/>
              </a:rPr>
              <a:t> timestamp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 err="1">
                <a:effectLst/>
              </a:rPr>
              <a:t>OnTimerContext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 err="1">
                <a:effectLst/>
              </a:rPr>
              <a:t>ctx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dirty="0"/>
              <a:t>          </a:t>
            </a:r>
            <a:r>
              <a:rPr lang="en" altLang="zh-CN" sz="1400" dirty="0">
                <a:effectLst/>
              </a:rPr>
              <a:t>Collector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sz="1400" dirty="0">
                <a:effectLst/>
              </a:rPr>
              <a:t>Tuple2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sz="1400" dirty="0">
                <a:effectLst/>
              </a:rPr>
              <a:t>String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sz="1400" dirty="0">
                <a:effectLst/>
              </a:rPr>
              <a:t> Long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&gt;&gt;</a:t>
            </a:r>
            <a:r>
              <a:rPr lang="en" altLang="zh-CN" sz="1400" dirty="0">
                <a:effectLst/>
              </a:rPr>
              <a:t> out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)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{</a:t>
            </a:r>
          </a:p>
          <a:p>
            <a:pPr marL="0" indent="0">
              <a:buNone/>
            </a:pPr>
            <a:r>
              <a:rPr lang="en" altLang="zh-CN" sz="1400" dirty="0">
                <a:effectLst/>
              </a:rPr>
              <a:t>     </a:t>
            </a:r>
            <a:r>
              <a:rPr lang="en" altLang="zh-CN" sz="1400" i="1" dirty="0">
                <a:solidFill>
                  <a:srgbClr val="999988"/>
                </a:solidFill>
                <a:effectLst/>
              </a:rPr>
              <a:t>// Timeout interval exceeded. Cleaning up the state. </a:t>
            </a:r>
          </a:p>
          <a:p>
            <a:pPr marL="0" indent="0">
              <a:buNone/>
            </a:pPr>
            <a:r>
              <a:rPr lang="en" altLang="zh-CN" sz="1400" i="1" dirty="0">
                <a:solidFill>
                  <a:srgbClr val="999988"/>
                </a:solidFill>
              </a:rPr>
              <a:t>     </a:t>
            </a:r>
            <a:r>
              <a:rPr lang="en" altLang="zh-CN" sz="1400" dirty="0" err="1">
                <a:effectLst/>
              </a:rPr>
              <a:t>startTime</a:t>
            </a:r>
            <a:r>
              <a:rPr lang="en" altLang="zh-CN" sz="1400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 err="1">
                <a:solidFill>
                  <a:srgbClr val="008080"/>
                </a:solidFill>
                <a:effectLst/>
              </a:rPr>
              <a:t>clear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();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</a:rPr>
              <a:t>  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}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  <a:effectLst/>
              </a:rPr>
              <a:t>}</a:t>
            </a:r>
            <a:endParaRPr lang="zh-CN" altLang="en-US" sz="1400" dirty="0"/>
          </a:p>
          <a:p>
            <a:pPr marL="0" indent="0">
              <a:buNone/>
            </a:pPr>
            <a:endParaRPr kumimoji="1" lang="zh-CN" altLang="en-US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24E58A-408D-B5E1-6962-6974793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5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32849-6092-7C7C-DA0A-C3502F45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Apache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81D02-09D1-6848-88DE-015F77F9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DataStream API</a:t>
            </a:r>
          </a:p>
          <a:p>
            <a:pPr lvl="1"/>
            <a:r>
              <a:rPr kumimoji="1" lang="en" altLang="zh-CN" dirty="0"/>
              <a:t>The DataStream API provides primitives for many common stream processing operations, such as </a:t>
            </a:r>
            <a:r>
              <a:rPr kumimoji="1" lang="en" altLang="zh-CN" dirty="0">
                <a:solidFill>
                  <a:srgbClr val="FF0000"/>
                </a:solidFill>
              </a:rPr>
              <a:t>windowing</a:t>
            </a:r>
            <a:r>
              <a:rPr kumimoji="1" lang="en" altLang="zh-CN" dirty="0"/>
              <a:t>, </a:t>
            </a:r>
            <a:r>
              <a:rPr kumimoji="1" lang="en" altLang="zh-CN" dirty="0">
                <a:solidFill>
                  <a:srgbClr val="FF0000"/>
                </a:solidFill>
              </a:rPr>
              <a:t>record-at-a-time transformations</a:t>
            </a:r>
            <a:r>
              <a:rPr kumimoji="1" lang="en" altLang="zh-CN" dirty="0"/>
              <a:t>, and </a:t>
            </a:r>
            <a:r>
              <a:rPr kumimoji="1" lang="en" altLang="zh-CN" dirty="0">
                <a:solidFill>
                  <a:srgbClr val="FF0000"/>
                </a:solidFill>
              </a:rPr>
              <a:t>enriching events by querying an external data store</a:t>
            </a:r>
            <a:r>
              <a:rPr kumimoji="1" lang="en" altLang="zh-CN" dirty="0"/>
              <a:t>. </a:t>
            </a:r>
          </a:p>
          <a:p>
            <a:pPr lvl="1"/>
            <a:r>
              <a:rPr kumimoji="1" lang="en" altLang="zh-CN" dirty="0"/>
              <a:t>The DataStream API is available for Java and Scala and is based on functions, such as map(), reduce(), and aggregate(). </a:t>
            </a:r>
          </a:p>
          <a:p>
            <a:pPr lvl="1"/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24E58A-408D-B5E1-6962-6974793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7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32849-6092-7C7C-DA0A-C3502F45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Apache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81D02-09D1-6848-88DE-015F77F9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45073"/>
            <a:ext cx="8496944" cy="39409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zh-CN" i="1" dirty="0">
                <a:solidFill>
                  <a:srgbClr val="999988"/>
                </a:solidFill>
                <a:effectLst/>
              </a:rPr>
              <a:t>// a stream of website clicks </a:t>
            </a:r>
          </a:p>
          <a:p>
            <a:pPr marL="0" indent="0">
              <a:buNone/>
            </a:pPr>
            <a:r>
              <a:rPr lang="en" altLang="zh-CN" dirty="0">
                <a:effectLst/>
              </a:rPr>
              <a:t>DataStream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dirty="0">
                <a:effectLst/>
              </a:rPr>
              <a:t>Click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&gt;</a:t>
            </a:r>
            <a:r>
              <a:rPr lang="en" altLang="zh-CN" dirty="0">
                <a:effectLst/>
              </a:rPr>
              <a:t> clicks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=</a:t>
            </a:r>
            <a:r>
              <a:rPr lang="en" altLang="zh-CN" dirty="0">
                <a:effectLst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...</a:t>
            </a:r>
            <a:r>
              <a:rPr lang="en" altLang="zh-CN" dirty="0">
                <a:effectLst/>
              </a:rPr>
              <a:t> </a:t>
            </a:r>
          </a:p>
          <a:p>
            <a:pPr marL="0" indent="0">
              <a:buNone/>
            </a:pPr>
            <a:endParaRPr lang="en" altLang="zh-CN" dirty="0"/>
          </a:p>
          <a:p>
            <a:pPr marL="0" indent="0">
              <a:buNone/>
            </a:pPr>
            <a:r>
              <a:rPr lang="en" altLang="zh-CN" dirty="0">
                <a:effectLst/>
              </a:rPr>
              <a:t>DataStream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dirty="0">
                <a:effectLst/>
              </a:rPr>
              <a:t>Tuple2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dirty="0">
                <a:effectLst/>
              </a:rPr>
              <a:t>String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dirty="0">
                <a:effectLst/>
              </a:rPr>
              <a:t> Long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&gt;&gt;</a:t>
            </a:r>
            <a:r>
              <a:rPr lang="en" altLang="zh-CN" dirty="0">
                <a:effectLst/>
              </a:rPr>
              <a:t> result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=</a:t>
            </a:r>
            <a:r>
              <a:rPr lang="en" altLang="zh-CN" dirty="0">
                <a:effectLst/>
              </a:rPr>
              <a:t> clicks</a:t>
            </a:r>
          </a:p>
          <a:p>
            <a:pPr marL="0" indent="0">
              <a:buNone/>
            </a:pPr>
            <a:r>
              <a:rPr lang="en" altLang="zh-CN" dirty="0"/>
              <a:t> </a:t>
            </a:r>
            <a:r>
              <a:rPr lang="en" altLang="zh-CN" dirty="0">
                <a:effectLst/>
              </a:rPr>
              <a:t>  </a:t>
            </a:r>
            <a:r>
              <a:rPr lang="en" altLang="zh-CN" i="1" dirty="0">
                <a:solidFill>
                  <a:srgbClr val="999988"/>
                </a:solidFill>
                <a:effectLst/>
              </a:rPr>
              <a:t>// project clicks to </a:t>
            </a:r>
            <a:r>
              <a:rPr lang="en" altLang="zh-CN" i="1" dirty="0" err="1">
                <a:solidFill>
                  <a:srgbClr val="999988"/>
                </a:solidFill>
                <a:effectLst/>
              </a:rPr>
              <a:t>userId</a:t>
            </a:r>
            <a:r>
              <a:rPr lang="en" altLang="zh-CN" i="1" dirty="0">
                <a:solidFill>
                  <a:srgbClr val="999988"/>
                </a:solidFill>
                <a:effectLst/>
              </a:rPr>
              <a:t> and add a 1 for counting </a:t>
            </a:r>
          </a:p>
          <a:p>
            <a:pPr marL="0" indent="0">
              <a:buNone/>
            </a:pPr>
            <a:r>
              <a:rPr lang="en" altLang="zh-CN" b="1" i="1" dirty="0">
                <a:solidFill>
                  <a:srgbClr val="999988"/>
                </a:solidFill>
              </a:rPr>
              <a:t>  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dirty="0">
                <a:solidFill>
                  <a:srgbClr val="008080"/>
                </a:solidFill>
                <a:effectLst/>
              </a:rPr>
              <a:t>map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(</a:t>
            </a:r>
          </a:p>
          <a:p>
            <a:pPr marL="0" indent="0">
              <a:buNone/>
            </a:pPr>
            <a:r>
              <a:rPr lang="en" altLang="zh-CN" dirty="0">
                <a:effectLst/>
              </a:rPr>
              <a:t>      </a:t>
            </a:r>
            <a:r>
              <a:rPr lang="en" altLang="zh-CN" i="1" dirty="0">
                <a:solidFill>
                  <a:srgbClr val="999988"/>
                </a:solidFill>
                <a:effectLst/>
              </a:rPr>
              <a:t>// define function by implementing the </a:t>
            </a:r>
            <a:r>
              <a:rPr lang="en" altLang="zh-CN" i="1" dirty="0" err="1">
                <a:solidFill>
                  <a:srgbClr val="999988"/>
                </a:solidFill>
                <a:effectLst/>
              </a:rPr>
              <a:t>MapFunction</a:t>
            </a:r>
            <a:r>
              <a:rPr lang="en" altLang="zh-CN" i="1" dirty="0">
                <a:solidFill>
                  <a:srgbClr val="999988"/>
                </a:solidFill>
                <a:effectLst/>
              </a:rPr>
              <a:t> interface. </a:t>
            </a:r>
          </a:p>
          <a:p>
            <a:pPr marL="0" indent="0">
              <a:buNone/>
            </a:pPr>
            <a:r>
              <a:rPr lang="en" altLang="zh-CN" b="1" i="1" dirty="0">
                <a:solidFill>
                  <a:srgbClr val="999988"/>
                </a:solidFill>
              </a:rPr>
              <a:t>    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new</a:t>
            </a:r>
            <a:r>
              <a:rPr lang="en" altLang="zh-CN" dirty="0">
                <a:effectLst/>
              </a:rPr>
              <a:t> </a:t>
            </a:r>
            <a:r>
              <a:rPr lang="en" altLang="zh-CN" dirty="0" err="1">
                <a:effectLst/>
              </a:rPr>
              <a:t>MapFunction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dirty="0">
                <a:effectLst/>
              </a:rPr>
              <a:t>Click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dirty="0">
                <a:effectLst/>
              </a:rPr>
              <a:t> Tuple2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dirty="0">
                <a:effectLst/>
              </a:rPr>
              <a:t>String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dirty="0">
                <a:effectLst/>
              </a:rPr>
              <a:t> Long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&gt;&gt;()</a:t>
            </a:r>
            <a:r>
              <a:rPr lang="en" altLang="zh-CN" dirty="0">
                <a:effectLst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{</a:t>
            </a:r>
          </a:p>
          <a:p>
            <a:pPr marL="0" indent="0">
              <a:buNone/>
            </a:pPr>
            <a:r>
              <a:rPr lang="en" altLang="zh-CN" dirty="0">
                <a:effectLst/>
              </a:rPr>
              <a:t>         </a:t>
            </a:r>
            <a:r>
              <a:rPr lang="en" altLang="zh-CN" b="1" dirty="0">
                <a:solidFill>
                  <a:srgbClr val="3C5D5D"/>
                </a:solidFill>
                <a:effectLst/>
              </a:rPr>
              <a:t>@Override</a:t>
            </a:r>
            <a:r>
              <a:rPr lang="en" altLang="zh-CN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b="1" dirty="0">
                <a:solidFill>
                  <a:srgbClr val="000000"/>
                </a:solidFill>
              </a:rPr>
              <a:t>        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public</a:t>
            </a:r>
            <a:r>
              <a:rPr lang="en" altLang="zh-CN" dirty="0">
                <a:effectLst/>
              </a:rPr>
              <a:t> Tuple2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dirty="0">
                <a:effectLst/>
              </a:rPr>
              <a:t>String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dirty="0">
                <a:effectLst/>
              </a:rPr>
              <a:t> Long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&gt;</a:t>
            </a:r>
            <a:r>
              <a:rPr lang="en" altLang="zh-CN" dirty="0">
                <a:effectLst/>
              </a:rPr>
              <a:t> </a:t>
            </a:r>
            <a:r>
              <a:rPr lang="en" altLang="zh-CN" b="1" dirty="0">
                <a:solidFill>
                  <a:srgbClr val="990000"/>
                </a:solidFill>
                <a:effectLst/>
              </a:rPr>
              <a:t>map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dirty="0">
                <a:effectLst/>
              </a:rPr>
              <a:t>Click click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)</a:t>
            </a:r>
            <a:r>
              <a:rPr lang="en" altLang="zh-CN" dirty="0">
                <a:effectLst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{</a:t>
            </a:r>
          </a:p>
          <a:p>
            <a:pPr marL="0" indent="0">
              <a:buNone/>
            </a:pPr>
            <a:r>
              <a:rPr lang="en" altLang="zh-CN" dirty="0">
                <a:effectLst/>
              </a:rPr>
              <a:t>           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return</a:t>
            </a:r>
            <a:r>
              <a:rPr lang="en" altLang="zh-CN" dirty="0">
                <a:effectLst/>
              </a:rPr>
              <a:t> Tuple2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dirty="0">
                <a:solidFill>
                  <a:srgbClr val="008080"/>
                </a:solidFill>
                <a:effectLst/>
              </a:rPr>
              <a:t>of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dirty="0" err="1">
                <a:effectLst/>
              </a:rPr>
              <a:t>click</a:t>
            </a:r>
            <a:r>
              <a:rPr lang="en" altLang="zh-CN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dirty="0" err="1">
                <a:solidFill>
                  <a:srgbClr val="008080"/>
                </a:solidFill>
                <a:effectLst/>
              </a:rPr>
              <a:t>userId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dirty="0">
                <a:effectLst/>
              </a:rPr>
              <a:t> </a:t>
            </a:r>
            <a:r>
              <a:rPr lang="en" altLang="zh-CN" dirty="0">
                <a:solidFill>
                  <a:srgbClr val="009999"/>
                </a:solidFill>
                <a:effectLst/>
              </a:rPr>
              <a:t>1L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);</a:t>
            </a:r>
            <a:r>
              <a:rPr lang="en" altLang="zh-CN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b="1" dirty="0">
                <a:solidFill>
                  <a:srgbClr val="000000"/>
                </a:solidFill>
              </a:rPr>
              <a:t>        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}</a:t>
            </a:r>
            <a:r>
              <a:rPr lang="en" altLang="zh-CN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b="1" dirty="0">
                <a:solidFill>
                  <a:srgbClr val="000000"/>
                </a:solidFill>
                <a:effectLst/>
              </a:rPr>
              <a:t>      })</a:t>
            </a:r>
            <a:r>
              <a:rPr lang="en" altLang="zh-CN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i="1" dirty="0">
                <a:solidFill>
                  <a:srgbClr val="999988"/>
                </a:solidFill>
                <a:effectLst/>
              </a:rPr>
              <a:t>   // key by </a:t>
            </a:r>
            <a:r>
              <a:rPr lang="en" altLang="zh-CN" i="1" dirty="0" err="1">
                <a:solidFill>
                  <a:srgbClr val="999988"/>
                </a:solidFill>
                <a:effectLst/>
              </a:rPr>
              <a:t>userId</a:t>
            </a:r>
            <a:r>
              <a:rPr lang="en" altLang="zh-CN" i="1" dirty="0">
                <a:solidFill>
                  <a:srgbClr val="999988"/>
                </a:solidFill>
                <a:effectLst/>
              </a:rPr>
              <a:t> (field 0)</a:t>
            </a:r>
          </a:p>
          <a:p>
            <a:pPr marL="0" indent="0">
              <a:buNone/>
            </a:pPr>
            <a:r>
              <a:rPr lang="en" altLang="zh-CN" i="1" dirty="0">
                <a:solidFill>
                  <a:srgbClr val="999988"/>
                </a:solidFill>
              </a:rPr>
              <a:t>  </a:t>
            </a:r>
            <a:r>
              <a:rPr lang="en" altLang="zh-CN" i="1" dirty="0">
                <a:solidFill>
                  <a:srgbClr val="999988"/>
                </a:solidFill>
                <a:effectLst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dirty="0" err="1">
                <a:solidFill>
                  <a:srgbClr val="008080"/>
                </a:solidFill>
                <a:effectLst/>
              </a:rPr>
              <a:t>keyBy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dirty="0">
                <a:solidFill>
                  <a:srgbClr val="009999"/>
                </a:solidFill>
                <a:effectLst/>
              </a:rPr>
              <a:t>0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)</a:t>
            </a:r>
            <a:r>
              <a:rPr lang="en" altLang="zh-CN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i="1" dirty="0">
                <a:solidFill>
                  <a:srgbClr val="999988"/>
                </a:solidFill>
                <a:effectLst/>
              </a:rPr>
              <a:t>   // define session window with 30 minute gap </a:t>
            </a:r>
          </a:p>
          <a:p>
            <a:pPr marL="0" indent="0">
              <a:buNone/>
            </a:pPr>
            <a:r>
              <a:rPr lang="en" altLang="zh-CN" b="1" i="1" dirty="0">
                <a:solidFill>
                  <a:srgbClr val="999988"/>
                </a:solidFill>
              </a:rPr>
              <a:t>  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dirty="0">
                <a:solidFill>
                  <a:srgbClr val="008080"/>
                </a:solidFill>
                <a:effectLst/>
              </a:rPr>
              <a:t>window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dirty="0" err="1">
                <a:effectLst/>
              </a:rPr>
              <a:t>EventTimeSessionWindows</a:t>
            </a:r>
            <a:r>
              <a:rPr lang="en" altLang="zh-CN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dirty="0" err="1">
                <a:solidFill>
                  <a:srgbClr val="008080"/>
                </a:solidFill>
                <a:effectLst/>
              </a:rPr>
              <a:t>withGap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dirty="0" err="1">
                <a:effectLst/>
              </a:rPr>
              <a:t>Time</a:t>
            </a:r>
            <a:r>
              <a:rPr lang="en" altLang="zh-CN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dirty="0" err="1">
                <a:solidFill>
                  <a:srgbClr val="008080"/>
                </a:solidFill>
                <a:effectLst/>
              </a:rPr>
              <a:t>minutes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dirty="0">
                <a:solidFill>
                  <a:srgbClr val="009999"/>
                </a:solidFill>
                <a:effectLst/>
              </a:rPr>
              <a:t>30L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)))</a:t>
            </a:r>
            <a:r>
              <a:rPr lang="en" altLang="zh-CN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i="1" dirty="0">
                <a:solidFill>
                  <a:srgbClr val="999988"/>
                </a:solidFill>
              </a:rPr>
              <a:t>   </a:t>
            </a:r>
            <a:r>
              <a:rPr lang="en" altLang="zh-CN" i="1" dirty="0">
                <a:solidFill>
                  <a:srgbClr val="999988"/>
                </a:solidFill>
                <a:effectLst/>
              </a:rPr>
              <a:t>// count clicks per session. Define function as lambda function.</a:t>
            </a:r>
          </a:p>
          <a:p>
            <a:pPr marL="0" indent="0">
              <a:buNone/>
            </a:pPr>
            <a:r>
              <a:rPr lang="en" altLang="zh-CN" i="1" dirty="0">
                <a:solidFill>
                  <a:srgbClr val="999988"/>
                </a:solidFill>
                <a:effectLst/>
              </a:rPr>
              <a:t> 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dirty="0">
                <a:solidFill>
                  <a:srgbClr val="008080"/>
                </a:solidFill>
                <a:effectLst/>
              </a:rPr>
              <a:t>reduce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((</a:t>
            </a:r>
            <a:r>
              <a:rPr lang="en" altLang="zh-CN" dirty="0">
                <a:effectLst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dirty="0">
                <a:effectLst/>
              </a:rPr>
              <a:t> b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)</a:t>
            </a:r>
            <a:r>
              <a:rPr lang="en" altLang="zh-CN" dirty="0">
                <a:effectLst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-&gt;</a:t>
            </a:r>
            <a:r>
              <a:rPr lang="en" altLang="zh-CN" dirty="0">
                <a:effectLst/>
              </a:rPr>
              <a:t> Tuple2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dirty="0">
                <a:solidFill>
                  <a:srgbClr val="008080"/>
                </a:solidFill>
                <a:effectLst/>
              </a:rPr>
              <a:t>of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dirty="0">
                <a:effectLst/>
              </a:rPr>
              <a:t>a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dirty="0">
                <a:solidFill>
                  <a:srgbClr val="008080"/>
                </a:solidFill>
                <a:effectLst/>
              </a:rPr>
              <a:t>f0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dirty="0">
                <a:effectLst/>
              </a:rPr>
              <a:t> a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dirty="0">
                <a:solidFill>
                  <a:srgbClr val="008080"/>
                </a:solidFill>
                <a:effectLst/>
              </a:rPr>
              <a:t>f1</a:t>
            </a:r>
            <a:r>
              <a:rPr lang="en" altLang="zh-CN" dirty="0">
                <a:effectLst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+</a:t>
            </a:r>
            <a:r>
              <a:rPr lang="en" altLang="zh-CN" dirty="0">
                <a:effectLst/>
              </a:rPr>
              <a:t> b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dirty="0">
                <a:solidFill>
                  <a:srgbClr val="008080"/>
                </a:solidFill>
                <a:effectLst/>
              </a:rPr>
              <a:t>f1</a:t>
            </a:r>
            <a:r>
              <a:rPr lang="en" altLang="zh-CN" b="1" dirty="0">
                <a:solidFill>
                  <a:srgbClr val="000000"/>
                </a:solidFill>
                <a:effectLst/>
              </a:rPr>
              <a:t>));</a:t>
            </a:r>
            <a:endParaRPr lang="zh-CN" altLang="en-US" dirty="0"/>
          </a:p>
          <a:p>
            <a:pPr marL="0" indent="0">
              <a:buNone/>
            </a:pPr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24E58A-408D-B5E1-6962-6974793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60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32849-6092-7C7C-DA0A-C3502F45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Apache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81D02-09D1-6848-88DE-015F77F9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SQL &amp; Table API</a:t>
            </a:r>
          </a:p>
          <a:p>
            <a:pPr lvl="1"/>
            <a:r>
              <a:rPr kumimoji="1" lang="en" altLang="zh-CN" dirty="0" err="1"/>
              <a:t>Flink</a:t>
            </a:r>
            <a:r>
              <a:rPr kumimoji="1" lang="en" altLang="zh-CN" dirty="0"/>
              <a:t> features two relational APIs, the </a:t>
            </a:r>
            <a:r>
              <a:rPr kumimoji="1" lang="en" altLang="zh-CN" dirty="0">
                <a:solidFill>
                  <a:srgbClr val="FF0000"/>
                </a:solidFill>
              </a:rPr>
              <a:t>Table API </a:t>
            </a:r>
            <a:r>
              <a:rPr kumimoji="1" lang="en" altLang="zh-CN" dirty="0"/>
              <a:t>and </a:t>
            </a:r>
            <a:r>
              <a:rPr kumimoji="1" lang="en" altLang="zh-CN" dirty="0">
                <a:solidFill>
                  <a:srgbClr val="FF0000"/>
                </a:solidFill>
              </a:rPr>
              <a:t>SQL</a:t>
            </a:r>
            <a:r>
              <a:rPr kumimoji="1" lang="en" altLang="zh-CN" dirty="0"/>
              <a:t> . Both APIs are unified APIs for batch and stream processing, i.e., queries are executed with the same semantics on unbounded, real-time streams or bounded, recorded streams and produce the same results. </a:t>
            </a:r>
          </a:p>
          <a:p>
            <a:pPr lvl="1"/>
            <a:r>
              <a:rPr kumimoji="1" lang="en" altLang="zh-CN" dirty="0"/>
              <a:t>The Table API and SQL leverage Apache Calcite for parsing, validation, and query optimization. </a:t>
            </a:r>
          </a:p>
          <a:p>
            <a:pPr lvl="1"/>
            <a:endParaRPr kumimoji="1" lang="en" altLang="zh-CN" dirty="0"/>
          </a:p>
          <a:p>
            <a:r>
              <a:rPr kumimoji="1" lang="en" altLang="zh-CN" dirty="0"/>
              <a:t>The following example shows the SQL query to </a:t>
            </a:r>
            <a:r>
              <a:rPr kumimoji="1" lang="en" altLang="zh-CN" dirty="0" err="1"/>
              <a:t>sessionize</a:t>
            </a:r>
            <a:r>
              <a:rPr kumimoji="1" lang="en" altLang="zh-CN" dirty="0"/>
              <a:t> a clickstream and count the number of clicks per session. </a:t>
            </a:r>
          </a:p>
          <a:p>
            <a:endParaRPr kumimoji="1" lang="en" altLang="zh-CN" dirty="0"/>
          </a:p>
          <a:p>
            <a:pPr marL="0" indent="0">
              <a:buNone/>
            </a:pPr>
            <a:r>
              <a:rPr lang="en" altLang="zh-CN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" altLang="zh-CN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altLang="zh-CN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altLang="zh-CN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b="1" dirty="0">
                <a:solidFill>
                  <a:srgbClr val="BBBB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" altLang="zh-CN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clicks</a:t>
            </a:r>
            <a:r>
              <a:rPr lang="en" altLang="zh-CN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b="1" dirty="0">
                <a:solidFill>
                  <a:srgbClr val="BBBB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" altLang="zh-CN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" altLang="zh-CN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clicktime</a:t>
            </a:r>
            <a:r>
              <a:rPr lang="en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" altLang="zh-CN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INTERVAL</a:t>
            </a:r>
            <a:r>
              <a:rPr lang="en" altLang="zh-CN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dirty="0"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'30'</a:t>
            </a:r>
            <a:r>
              <a:rPr lang="en" altLang="zh-CN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MINUTE</a:t>
            </a:r>
            <a:r>
              <a:rPr lang="en" altLang="zh-CN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" altLang="zh-CN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br>
              <a:rPr kumimoji="1" lang="en" altLang="zh-CN" dirty="0"/>
            </a:br>
            <a:endParaRPr kumimoji="1" lang="en" altLang="zh-CN" dirty="0"/>
          </a:p>
          <a:p>
            <a:pPr lvl="1"/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24E58A-408D-B5E1-6962-6974793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3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B8A79-C9BB-1709-3B6B-8B104FD0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Apache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? -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FA908-8BA0-1151-8AED-F96536E4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Process Unbounded and Bounded Data 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91BDC-1707-429A-71C5-C1CDAB77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A78037E-BEAD-C970-7DD0-901C12B40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" y="1851670"/>
            <a:ext cx="9144000" cy="216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63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B8A79-C9BB-1709-3B6B-8B104FD0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Apache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? - Architecture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FA908-8BA0-1151-8AED-F96536E4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Leverage In-Memory Performance 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91BDC-1707-429A-71C5-C1CDAB77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B61E436-DEFC-C076-CB3C-6ED251575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7694"/>
            <a:ext cx="9144000" cy="20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70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FC8A-68CC-E8F4-8116-B49C6E3C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Getting Started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4F701-321A-B6BF-5834-5AD59BFE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Starting and stopping a local cluster</a:t>
            </a:r>
          </a:p>
          <a:p>
            <a:pPr lvl="1"/>
            <a:r>
              <a:rPr kumimoji="1" lang="en" altLang="zh-CN" dirty="0"/>
              <a:t>To start a local cluster, run the bash script that comes with </a:t>
            </a:r>
            <a:r>
              <a:rPr kumimoji="1" lang="en" altLang="zh-CN" dirty="0" err="1"/>
              <a:t>Flink</a:t>
            </a:r>
            <a:r>
              <a:rPr kumimoji="1" lang="en" altLang="zh-CN" dirty="0"/>
              <a:t>:</a:t>
            </a:r>
          </a:p>
          <a:p>
            <a:pPr lvl="1"/>
            <a:r>
              <a:rPr lang="en" altLang="zh-CN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./bin/start-</a:t>
            </a:r>
            <a:r>
              <a:rPr lang="en" altLang="zh-CN" dirty="0" err="1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cluster.sh</a:t>
            </a:r>
            <a:endParaRPr lang="en" altLang="zh-CN" dirty="0">
              <a:solidFill>
                <a:schemeClr val="tx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kumimoji="1" lang="en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kumimoji="1" lang="en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kumimoji="1" lang="en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kumimoji="1" lang="en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" altLang="zh-CN" dirty="0"/>
              <a:t>To quickly stop the cluster and all running components, you can use the provided script:</a:t>
            </a:r>
          </a:p>
          <a:p>
            <a:pPr lvl="1"/>
            <a:r>
              <a:rPr lang="en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./bin/stop-</a:t>
            </a:r>
            <a:r>
              <a:rPr lang="en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cluster.sh</a:t>
            </a:r>
            <a:br>
              <a:rPr kumimoji="1" lang="en" altLang="zh-CN" dirty="0"/>
            </a:b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3C374C-529F-18AE-A3F8-A3A9866C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D1486-F741-AF32-2CE3-C86608DE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09750"/>
            <a:ext cx="6934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7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FC8A-68CC-E8F4-8116-B49C6E3C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Getting Started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4F701-321A-B6BF-5834-5AD59BFE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Submitting a </a:t>
            </a:r>
            <a:r>
              <a:rPr kumimoji="1" lang="en" altLang="zh-CN" dirty="0" err="1"/>
              <a:t>Flink</a:t>
            </a:r>
            <a:r>
              <a:rPr kumimoji="1" lang="en" altLang="zh-CN" dirty="0"/>
              <a:t> job</a:t>
            </a:r>
          </a:p>
          <a:p>
            <a:pPr lvl="1"/>
            <a:r>
              <a:rPr kumimoji="1" lang="en" altLang="zh-CN" dirty="0"/>
              <a:t>To deploy the example word count job to the running cluster, issue the following command:</a:t>
            </a:r>
          </a:p>
          <a:p>
            <a:pPr lvl="1"/>
            <a:r>
              <a:rPr lang="en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./bin/</a:t>
            </a:r>
            <a:r>
              <a:rPr lang="en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flink</a:t>
            </a:r>
            <a:r>
              <a:rPr lang="en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examples/streaming/</a:t>
            </a:r>
            <a:r>
              <a:rPr lang="en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WordCount.jar</a:t>
            </a:r>
            <a:endParaRPr lang="en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kumimoji="1" lang="en" altLang="zh-CN" dirty="0"/>
              <a:t>You can verify the output by viewing the logs:</a:t>
            </a:r>
          </a:p>
          <a:p>
            <a:pPr lvl="1"/>
            <a:r>
              <a:rPr lang="en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tail log/</a:t>
            </a:r>
            <a:r>
              <a:rPr lang="en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flink</a:t>
            </a:r>
            <a:r>
              <a:rPr lang="en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-*-</a:t>
            </a:r>
            <a:r>
              <a:rPr lang="en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taskexecutor</a:t>
            </a:r>
            <a:r>
              <a:rPr lang="en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-*.out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3C374C-529F-18AE-A3F8-A3A9866C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FD1AEF-1204-A4EE-314E-AB4D1C96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19" y="2334270"/>
            <a:ext cx="7239945" cy="282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5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9B462-B459-9046-FD2E-402B59E9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Getting Started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4660B7-18B1-957F-7C7B-B70855B7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33FB90-5531-34D5-8DFD-E9B37AA91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33" y="915566"/>
            <a:ext cx="8877134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0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9B462-B459-9046-FD2E-402B59E9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Getting Started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4660B7-18B1-957F-7C7B-B70855B7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C9CC14-A4B0-0235-6D2A-D8521C1E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04759"/>
            <a:ext cx="8429644" cy="42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6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Flink</a:t>
            </a:r>
            <a:endParaRPr lang="en-US" altLang="zh-CN" sz="2400" dirty="0"/>
          </a:p>
          <a:p>
            <a:pPr lvl="1"/>
            <a:r>
              <a:rPr lang="en-US" altLang="zh-CN" sz="2100" dirty="0"/>
              <a:t>Basic Concepts</a:t>
            </a:r>
          </a:p>
          <a:p>
            <a:pPr lvl="1"/>
            <a:endParaRPr lang="en-US" altLang="zh-CN" sz="1800" dirty="0"/>
          </a:p>
          <a:p>
            <a:r>
              <a:rPr lang="en-US" altLang="zh-CN" sz="2400" dirty="0"/>
              <a:t>Objectives</a:t>
            </a:r>
          </a:p>
          <a:p>
            <a:pPr lvl="1"/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能够根据流式数据处理的基础要求，设计基于</a:t>
            </a:r>
            <a:r>
              <a:rPr lang="en-US" altLang="zh-CN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Flink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的流式数据处理方案</a:t>
            </a:r>
            <a:endParaRPr lang="en-US" altLang="zh-CN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E2B626-2F12-6A44-BF6B-6D1B3616EFD7}"/>
              </a:ext>
            </a:extLst>
          </p:cNvPr>
          <p:cNvSpPr txBox="1"/>
          <p:nvPr/>
        </p:nvSpPr>
        <p:spPr>
          <a:xfrm>
            <a:off x="10620375" y="178117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5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9B462-B459-9046-FD2E-402B59E9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Getting Started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4660B7-18B1-957F-7C7B-B70855B7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6068BB-0F4F-695C-46F9-F509717A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7" y="1563638"/>
            <a:ext cx="873038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9823F-325A-662E-5E24-00C24BBE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DE731-2AA2-827E-571F-1E23A226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Keyed state is maintained in what can be thought of as an embedded key/value store. </a:t>
            </a:r>
          </a:p>
          <a:p>
            <a:pPr lvl="1"/>
            <a:r>
              <a:rPr kumimoji="1" lang="en" altLang="zh-CN" dirty="0"/>
              <a:t>The state is partitioned and distributed strictly together with the streams that are read by the stateful operators.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3CF39-D469-5DCE-F394-5E7DEF92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EA9E04-7E55-CB14-EAFB-07174A73B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42" y="1532009"/>
            <a:ext cx="3512116" cy="32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6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9823F-325A-662E-5E24-00C24BBE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DE731-2AA2-827E-571F-1E23A226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State Persistence</a:t>
            </a:r>
          </a:p>
          <a:p>
            <a:pPr lvl="1"/>
            <a:r>
              <a:rPr kumimoji="1" lang="en" altLang="zh-CN" dirty="0" err="1"/>
              <a:t>Flink</a:t>
            </a:r>
            <a:r>
              <a:rPr kumimoji="1" lang="en" altLang="zh-CN" dirty="0"/>
              <a:t> implements fault tolerance using a combination of </a:t>
            </a:r>
            <a:r>
              <a:rPr kumimoji="1" lang="en" altLang="zh-CN" dirty="0">
                <a:solidFill>
                  <a:srgbClr val="FF0000"/>
                </a:solidFill>
              </a:rPr>
              <a:t>stream replay </a:t>
            </a:r>
            <a:r>
              <a:rPr kumimoji="1" lang="en" altLang="zh-CN" dirty="0"/>
              <a:t>and </a:t>
            </a:r>
            <a:r>
              <a:rPr kumimoji="1" lang="en" altLang="zh-CN" dirty="0">
                <a:solidFill>
                  <a:srgbClr val="FF0000"/>
                </a:solidFill>
              </a:rPr>
              <a:t>checkpointing</a:t>
            </a:r>
            <a:r>
              <a:rPr kumimoji="1" lang="en" altLang="zh-CN" dirty="0"/>
              <a:t>. </a:t>
            </a:r>
          </a:p>
          <a:p>
            <a:r>
              <a:rPr kumimoji="1" lang="en" altLang="zh-CN" dirty="0"/>
              <a:t>Checkpointing</a:t>
            </a:r>
          </a:p>
          <a:p>
            <a:pPr lvl="1"/>
            <a:r>
              <a:rPr kumimoji="1" lang="en" altLang="zh-CN" dirty="0"/>
              <a:t>The central part of </a:t>
            </a:r>
            <a:r>
              <a:rPr kumimoji="1" lang="en" altLang="zh-CN" dirty="0" err="1"/>
              <a:t>Flink’s</a:t>
            </a:r>
            <a:r>
              <a:rPr kumimoji="1" lang="en" altLang="zh-CN" dirty="0"/>
              <a:t> fault tolerance mechanism is drawing consistent snapshots of the distributed data stream and operator state.</a:t>
            </a:r>
          </a:p>
          <a:p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3CF39-D469-5DCE-F394-5E7DEF92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7AF342-793A-B541-8F17-5CD9E000A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90" y="2381404"/>
            <a:ext cx="6330404" cy="24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7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9823F-325A-662E-5E24-00C24BBE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DE731-2AA2-827E-571F-1E23A226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State Persistence</a:t>
            </a:r>
          </a:p>
          <a:p>
            <a:pPr lvl="1"/>
            <a:r>
              <a:rPr kumimoji="1" lang="en" altLang="zh-CN" dirty="0" err="1"/>
              <a:t>Flink</a:t>
            </a:r>
            <a:r>
              <a:rPr kumimoji="1" lang="en" altLang="zh-CN" dirty="0"/>
              <a:t> implements fault tolerance using a combination of </a:t>
            </a:r>
            <a:r>
              <a:rPr kumimoji="1" lang="en" altLang="zh-CN" dirty="0">
                <a:solidFill>
                  <a:srgbClr val="FF0000"/>
                </a:solidFill>
              </a:rPr>
              <a:t>stream replay </a:t>
            </a:r>
            <a:r>
              <a:rPr kumimoji="1" lang="en" altLang="zh-CN" dirty="0"/>
              <a:t>and </a:t>
            </a:r>
            <a:r>
              <a:rPr kumimoji="1" lang="en" altLang="zh-CN" dirty="0">
                <a:solidFill>
                  <a:srgbClr val="FF0000"/>
                </a:solidFill>
              </a:rPr>
              <a:t>checkpointing</a:t>
            </a:r>
            <a:r>
              <a:rPr kumimoji="1" lang="en" altLang="zh-CN" dirty="0"/>
              <a:t>. </a:t>
            </a:r>
          </a:p>
          <a:p>
            <a:r>
              <a:rPr kumimoji="1" lang="en" altLang="zh-CN" dirty="0"/>
              <a:t>Checkpointing</a:t>
            </a:r>
          </a:p>
          <a:p>
            <a:pPr lvl="1"/>
            <a:r>
              <a:rPr kumimoji="1" lang="en" altLang="zh-CN" dirty="0"/>
              <a:t>Barriers</a:t>
            </a:r>
          </a:p>
          <a:p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3CF39-D469-5DCE-F394-5E7DEF92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7F0F68-936A-10B6-0BBD-FEC6D7C70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5" y="2397375"/>
            <a:ext cx="7618610" cy="190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9823F-325A-662E-5E24-00C24BBE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DE731-2AA2-827E-571F-1E23A226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State Persistence</a:t>
            </a:r>
          </a:p>
          <a:p>
            <a:pPr lvl="1"/>
            <a:r>
              <a:rPr kumimoji="1" lang="en" altLang="zh-CN" dirty="0" err="1"/>
              <a:t>Flink</a:t>
            </a:r>
            <a:r>
              <a:rPr kumimoji="1" lang="en" altLang="zh-CN" dirty="0"/>
              <a:t> implements fault tolerance using a combination of </a:t>
            </a:r>
            <a:r>
              <a:rPr kumimoji="1" lang="en" altLang="zh-CN" dirty="0">
                <a:solidFill>
                  <a:srgbClr val="FF0000"/>
                </a:solidFill>
              </a:rPr>
              <a:t>stream replay </a:t>
            </a:r>
            <a:r>
              <a:rPr kumimoji="1" lang="en" altLang="zh-CN" dirty="0"/>
              <a:t>and </a:t>
            </a:r>
            <a:r>
              <a:rPr kumimoji="1" lang="en" altLang="zh-CN" dirty="0">
                <a:solidFill>
                  <a:srgbClr val="FF0000"/>
                </a:solidFill>
              </a:rPr>
              <a:t>checkpointing</a:t>
            </a:r>
            <a:r>
              <a:rPr kumimoji="1" lang="en" altLang="zh-CN" dirty="0"/>
              <a:t>. </a:t>
            </a:r>
          </a:p>
          <a:p>
            <a:r>
              <a:rPr kumimoji="1" lang="en" altLang="zh-CN" dirty="0"/>
              <a:t>Checkpointing</a:t>
            </a:r>
          </a:p>
          <a:p>
            <a:pPr lvl="1"/>
            <a:r>
              <a:rPr kumimoji="1" lang="en" altLang="zh-CN" dirty="0"/>
              <a:t>Snapshotting Operator State </a:t>
            </a:r>
          </a:p>
          <a:p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3CF39-D469-5DCE-F394-5E7DEF92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659E39-6A9D-AA5A-7750-E6A3C1D6B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2" y="2301855"/>
            <a:ext cx="7772400" cy="282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9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9823F-325A-662E-5E24-00C24BBE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DE731-2AA2-827E-571F-1E23A226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State Persistence</a:t>
            </a:r>
          </a:p>
          <a:p>
            <a:pPr lvl="1"/>
            <a:r>
              <a:rPr kumimoji="1" lang="en" altLang="zh-CN" dirty="0" err="1"/>
              <a:t>Flink</a:t>
            </a:r>
            <a:r>
              <a:rPr kumimoji="1" lang="en" altLang="zh-CN" dirty="0"/>
              <a:t> implements fault tolerance using a combination of </a:t>
            </a:r>
            <a:r>
              <a:rPr kumimoji="1" lang="en" altLang="zh-CN" dirty="0">
                <a:solidFill>
                  <a:srgbClr val="FF0000"/>
                </a:solidFill>
              </a:rPr>
              <a:t>stream replay </a:t>
            </a:r>
            <a:r>
              <a:rPr kumimoji="1" lang="en" altLang="zh-CN" dirty="0"/>
              <a:t>and </a:t>
            </a:r>
            <a:r>
              <a:rPr kumimoji="1" lang="en" altLang="zh-CN" dirty="0">
                <a:solidFill>
                  <a:srgbClr val="FF0000"/>
                </a:solidFill>
              </a:rPr>
              <a:t>checkpointing</a:t>
            </a:r>
            <a:r>
              <a:rPr kumimoji="1" lang="en" altLang="zh-CN" dirty="0"/>
              <a:t>. </a:t>
            </a:r>
          </a:p>
          <a:p>
            <a:r>
              <a:rPr kumimoji="1" lang="en" altLang="zh-CN" dirty="0"/>
              <a:t>Checkpointing</a:t>
            </a:r>
          </a:p>
          <a:p>
            <a:pPr lvl="1"/>
            <a:r>
              <a:rPr kumimoji="1" lang="en" altLang="zh-CN" dirty="0"/>
              <a:t>Unaligned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Checkpointing</a:t>
            </a:r>
            <a:endParaRPr kumimoji="1" lang="en" altLang="zh-CN" dirty="0"/>
          </a:p>
          <a:p>
            <a:endParaRPr kumimoji="1"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3CF39-D469-5DCE-F394-5E7DEF92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F79030-B7E5-F411-9F21-B2CBE008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92" y="2480807"/>
            <a:ext cx="7772400" cy="18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9823F-325A-662E-5E24-00C24BBE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DE731-2AA2-827E-571F-1E23A2266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State Backends</a:t>
            </a:r>
          </a:p>
          <a:p>
            <a:pPr marL="557212" lvl="2" indent="-257175"/>
            <a:r>
              <a:rPr kumimoji="1" lang="en" altLang="zh-CN" sz="1650" dirty="0"/>
              <a:t>One state backend stores data in an in-memory hash map, another state backend uses </a:t>
            </a:r>
            <a:r>
              <a:rPr kumimoji="1" lang="en" altLang="zh-CN" sz="165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RocksDB</a:t>
            </a:r>
            <a:r>
              <a:rPr kumimoji="1" lang="en" altLang="zh-CN" sz="1650" dirty="0"/>
              <a:t> as the key/value store.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3CF39-D469-5DCE-F394-5E7DEF92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AutoShape 2" descr="checkpoints and snapshots">
            <a:extLst>
              <a:ext uri="{FF2B5EF4-FFF2-40B4-BE49-F238E27FC236}">
                <a16:creationId xmlns:a16="http://schemas.microsoft.com/office/drawing/2014/main" id="{012CC8AC-288B-D635-81C4-8F5314C7A0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615032-C22B-F642-98E4-5304C75B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89" y="1778075"/>
            <a:ext cx="4048222" cy="306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Notions of Time: Event Time and Processing Time</a:t>
            </a:r>
          </a:p>
          <a:p>
            <a:pPr lvl="1"/>
            <a:r>
              <a:rPr lang="en-US" altLang="zh-CN" b="1" dirty="0"/>
              <a:t>Processing time</a:t>
            </a:r>
            <a:r>
              <a:rPr lang="en-US" altLang="zh-CN" dirty="0"/>
              <a:t>: Processing time refers to the system time of the machine that is executing the respective operation.</a:t>
            </a:r>
          </a:p>
          <a:p>
            <a:pPr lvl="1"/>
            <a:r>
              <a:rPr lang="en-US" altLang="zh-CN" b="1" dirty="0"/>
              <a:t>Event time</a:t>
            </a:r>
            <a:r>
              <a:rPr lang="en-US" altLang="zh-CN" dirty="0"/>
              <a:t>: Event time is the time that each individual event occurred on its producing device.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012AE3-21F6-30E5-908A-A268315C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96" y="2156552"/>
            <a:ext cx="5737008" cy="26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80544-7DC9-08B4-CDC7-1A6D6B3D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F160D-3B77-76D5-2D3B-4DCF21713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The mechanism in </a:t>
            </a:r>
            <a:r>
              <a:rPr kumimoji="1" lang="en" altLang="zh-CN" dirty="0" err="1"/>
              <a:t>Flink</a:t>
            </a:r>
            <a:r>
              <a:rPr kumimoji="1" lang="en" altLang="zh-CN" dirty="0"/>
              <a:t> to measure </a:t>
            </a:r>
            <a:r>
              <a:rPr kumimoji="1" lang="en" altLang="zh-CN" dirty="0">
                <a:solidFill>
                  <a:srgbClr val="FF0000"/>
                </a:solidFill>
              </a:rPr>
              <a:t>progress in event time </a:t>
            </a:r>
            <a:r>
              <a:rPr kumimoji="1" lang="en" altLang="zh-CN" dirty="0"/>
              <a:t>is </a:t>
            </a:r>
            <a:r>
              <a:rPr kumimoji="1" lang="en" altLang="zh-CN" dirty="0">
                <a:solidFill>
                  <a:srgbClr val="FF0000"/>
                </a:solidFill>
              </a:rPr>
              <a:t>watermarks</a:t>
            </a:r>
            <a:r>
              <a:rPr kumimoji="1" lang="en" altLang="zh-CN" dirty="0"/>
              <a:t>. </a:t>
            </a:r>
          </a:p>
          <a:p>
            <a:pPr lvl="1"/>
            <a:r>
              <a:rPr kumimoji="1" lang="en" altLang="zh-CN" dirty="0"/>
              <a:t>Watermarks flow as part of the data stream and carry a timestamp t. </a:t>
            </a:r>
          </a:p>
          <a:p>
            <a:pPr lvl="1"/>
            <a:r>
              <a:rPr kumimoji="1" lang="en" altLang="zh-CN" dirty="0"/>
              <a:t>A Watermark(t) declares that event time has reached time t in that stream, meaning that there should be </a:t>
            </a:r>
            <a:r>
              <a:rPr kumimoji="1" lang="en" altLang="zh-CN" dirty="0">
                <a:solidFill>
                  <a:srgbClr val="FF0000"/>
                </a:solidFill>
              </a:rPr>
              <a:t>no</a:t>
            </a:r>
            <a:r>
              <a:rPr kumimoji="1" lang="en" altLang="zh-CN" dirty="0"/>
              <a:t> more elements from the stream with a timestamp t’ &lt;= t (i.e. events with timestamps older or equal to the watermark).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39E91-3241-13C2-6B3A-447F8E5C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4559C5-EAD2-DADA-95CD-FCEC8D4A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42" y="2449197"/>
            <a:ext cx="7378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80544-7DC9-08B4-CDC7-1A6D6B3D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F160D-3B77-76D5-2D3B-4DCF21713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The mechanism in </a:t>
            </a:r>
            <a:r>
              <a:rPr kumimoji="1" lang="en" altLang="zh-CN" dirty="0" err="1"/>
              <a:t>Flink</a:t>
            </a:r>
            <a:r>
              <a:rPr kumimoji="1" lang="en" altLang="zh-CN" dirty="0"/>
              <a:t> to measure </a:t>
            </a:r>
            <a:r>
              <a:rPr kumimoji="1" lang="en" altLang="zh-CN" dirty="0">
                <a:solidFill>
                  <a:srgbClr val="FF0000"/>
                </a:solidFill>
              </a:rPr>
              <a:t>progress in event time </a:t>
            </a:r>
            <a:r>
              <a:rPr kumimoji="1" lang="en" altLang="zh-CN" dirty="0"/>
              <a:t>is </a:t>
            </a:r>
            <a:r>
              <a:rPr kumimoji="1" lang="en" altLang="zh-CN" dirty="0">
                <a:solidFill>
                  <a:srgbClr val="FF0000"/>
                </a:solidFill>
              </a:rPr>
              <a:t>watermarks</a:t>
            </a:r>
            <a:r>
              <a:rPr kumimoji="1" lang="en" altLang="zh-CN" dirty="0"/>
              <a:t>. </a:t>
            </a:r>
          </a:p>
          <a:p>
            <a:pPr lvl="1"/>
            <a:r>
              <a:rPr kumimoji="1" lang="en" altLang="zh-CN" dirty="0"/>
              <a:t>Watermarks flow as part of the data stream and carry a timestamp t. </a:t>
            </a:r>
          </a:p>
          <a:p>
            <a:pPr lvl="1"/>
            <a:r>
              <a:rPr kumimoji="1" lang="en" altLang="zh-CN" dirty="0"/>
              <a:t>A Watermark(t) declares that event time has reached time t in that stream, meaning that there should be </a:t>
            </a:r>
            <a:r>
              <a:rPr kumimoji="1" lang="en" altLang="zh-CN" dirty="0">
                <a:solidFill>
                  <a:srgbClr val="FF0000"/>
                </a:solidFill>
              </a:rPr>
              <a:t>no</a:t>
            </a:r>
            <a:r>
              <a:rPr kumimoji="1" lang="en" altLang="zh-CN" dirty="0"/>
              <a:t> more elements from the stream with a timestamp t’ &lt;= t (i.e. events with timestamps older or equal to the watermark).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39E91-3241-13C2-6B3A-447F8E5C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F12495-66FC-68A4-4FAB-87FEB071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92" y="2512697"/>
            <a:ext cx="74676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7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Apache </a:t>
            </a:r>
            <a:r>
              <a:rPr lang="en-US" altLang="zh-CN" dirty="0" err="1"/>
              <a:t>Flink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Apache </a:t>
            </a:r>
            <a:r>
              <a:rPr lang="en-US" altLang="zh-CN" dirty="0" err="1"/>
              <a:t>Flink</a:t>
            </a:r>
            <a:r>
              <a:rPr lang="en-US" altLang="zh-CN" dirty="0"/>
              <a:t> is a framework and distributed processing engine for </a:t>
            </a:r>
            <a:r>
              <a:rPr lang="en-US" altLang="zh-CN" dirty="0">
                <a:solidFill>
                  <a:srgbClr val="FF0000"/>
                </a:solidFill>
              </a:rPr>
              <a:t>stateful</a:t>
            </a:r>
            <a:r>
              <a:rPr lang="en-US" altLang="zh-CN" dirty="0"/>
              <a:t> computations over </a:t>
            </a:r>
            <a:r>
              <a:rPr lang="en-US" altLang="zh-CN" dirty="0">
                <a:solidFill>
                  <a:srgbClr val="FF0000"/>
                </a:solidFill>
              </a:rPr>
              <a:t>unbounded and bounded data streams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 err="1"/>
              <a:t>Flink</a:t>
            </a:r>
            <a:r>
              <a:rPr lang="en-US" altLang="zh-CN" dirty="0"/>
              <a:t> has been designed to run in all common cluster environments, perform computations at in-memory speed and at any scale.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hlinkClick r:id="rId2"/>
              </a:rPr>
              <a:t>https://flink.apache.org/</a:t>
            </a:r>
            <a:r>
              <a:rPr lang="zh-CN" altLang="en-US" dirty="0"/>
              <a:t> 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19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80544-7DC9-08B4-CDC7-1A6D6B3D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F160D-3B77-76D5-2D3B-4DCF21713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Watermarks in Parallel Streams </a:t>
            </a:r>
          </a:p>
          <a:p>
            <a:pPr lvl="1"/>
            <a:r>
              <a:rPr kumimoji="1" lang="en" altLang="zh-CN" dirty="0"/>
              <a:t>The figure below shows an example of events and watermarks flowing through parallel streams, and operators tracking event time.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39E91-3241-13C2-6B3A-447F8E5C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482EB6-7592-B07B-0611-6BC5CFB8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36" y="1700071"/>
            <a:ext cx="5038328" cy="313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80544-7DC9-08B4-CDC7-1A6D6B3D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Concepts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F160D-3B77-76D5-2D3B-4DCF21713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Windowing</a:t>
            </a:r>
          </a:p>
          <a:p>
            <a:pPr lvl="1"/>
            <a:r>
              <a:rPr kumimoji="1" lang="en" altLang="zh-CN" dirty="0"/>
              <a:t>Aggregating events (e.g., counts, sums) works differently on streams than in batch processing. </a:t>
            </a:r>
          </a:p>
          <a:p>
            <a:pPr lvl="1"/>
            <a:r>
              <a:rPr kumimoji="1" lang="en" altLang="zh-CN" dirty="0"/>
              <a:t>For example, it is impossible to count all elements in a stream, because streams are in general infinite (unbounded). Instead, aggregates on streams (counts, sums, </a:t>
            </a:r>
            <a:r>
              <a:rPr kumimoji="1" lang="en" altLang="zh-CN" dirty="0" err="1"/>
              <a:t>etc</a:t>
            </a:r>
            <a:r>
              <a:rPr kumimoji="1" lang="en" altLang="zh-CN" dirty="0"/>
              <a:t>), are scoped by </a:t>
            </a:r>
            <a:r>
              <a:rPr kumimoji="1" lang="en" altLang="zh-CN" b="1" dirty="0"/>
              <a:t>windows</a:t>
            </a:r>
            <a:r>
              <a:rPr kumimoji="1" lang="en" altLang="zh-CN" dirty="0"/>
              <a:t>, such as “count over the last 5 minutes”, or “sum of the last 100 elements”.</a:t>
            </a:r>
          </a:p>
          <a:p>
            <a:pPr lvl="1"/>
            <a:r>
              <a:rPr kumimoji="1" lang="en" altLang="zh-CN" dirty="0"/>
              <a:t>Windows can be time driven (example: every 30 seconds) or data driven (example: every 100 elements).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39E91-3241-13C2-6B3A-447F8E5C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914C50-9FEC-DCEF-81F9-9483F654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04952"/>
            <a:ext cx="7772400" cy="15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9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35846-B474-F2B8-321C-2AFB9C11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811F76B-0613-15E2-A2A3-B744E7B99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741" y="844550"/>
            <a:ext cx="5495642" cy="394176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F7B50-6DDC-305E-8299-32042738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6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35846-B474-F2B8-321C-2AFB9C11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F7B50-6DDC-305E-8299-32042738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F7B1FA-CCF7-B0A4-49F7-C187FE28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Tasks and Operator Chains 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AF1156-0B67-883B-962F-684648A8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84" y="1243198"/>
            <a:ext cx="5306031" cy="35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35846-B474-F2B8-321C-2AFB9C11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F7B50-6DDC-305E-8299-32042738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F7B1FA-CCF7-B0A4-49F7-C187FE28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Task Slots and Resources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FEA586-9AB9-0F42-B67B-69514166B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3638"/>
            <a:ext cx="7772400" cy="26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35846-B474-F2B8-321C-2AFB9C11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Flink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1F7B50-6DDC-305E-8299-32042738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F7B1FA-CCF7-B0A4-49F7-C187FE28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Task Slots and Resources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BF8D76-5B70-4FBD-964F-F7A2B02BD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15230"/>
            <a:ext cx="7414592" cy="35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7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17D3-40DA-304C-DC52-2C28C008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822AB-A168-5162-86F8-9B6194008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https://github.com/apache/flink/tree/master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" altLang="zh-CN" dirty="0">
                <a:hlinkClick r:id="rId3"/>
              </a:rPr>
              <a:t>https://nightlies.apache.org/flink/flink-docs-release-1.18/docs/flinkdev/ide_setup/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WordCount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58931-5FFC-1806-47BC-7B2AD74B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FAA154-4C17-B1EB-9730-B5937095AA83}"/>
              </a:ext>
            </a:extLst>
          </p:cNvPr>
          <p:cNvSpPr txBox="1"/>
          <p:nvPr/>
        </p:nvSpPr>
        <p:spPr>
          <a:xfrm>
            <a:off x="382051" y="2139702"/>
            <a:ext cx="849694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WordCountData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WORDS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String[]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"To be, or not to be,--that is the question:--"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"Whether 'tis nobler in the mind to suffer"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"The slings and arrows of outrageous fortune"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"Or to take arms against a sea of troubles,"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"And by opposing end them?--To die,--to sleep,--"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"No more; and by a sleep to say we end"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" altLang="zh-CN" sz="1400" dirty="0">
                <a:solidFill>
                  <a:srgbClr val="080808"/>
                </a:solidFill>
                <a:latin typeface="JetBrains Mono"/>
              </a:rPr>
              <a:t>                ……</a:t>
            </a:r>
          </a:p>
          <a:p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</a:t>
            </a:r>
            <a:r>
              <a:rPr lang="en-US" altLang="zh-CN" sz="1400" dirty="0">
                <a:solidFill>
                  <a:srgbClr val="080808"/>
                </a:solidFill>
                <a:latin typeface="JetBrains Mono"/>
              </a:rPr>
              <a:t>}</a:t>
            </a:r>
          </a:p>
          <a:p>
            <a:r>
              <a:rPr lang="en-US" altLang="zh-CN" sz="1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519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17D3-40DA-304C-DC52-2C28C008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58931-5FFC-1806-47BC-7B2AD74B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5A764-E567-1EF3-5918-15E20197B08A}"/>
              </a:ext>
            </a:extLst>
          </p:cNvPr>
          <p:cNvSpPr txBox="1"/>
          <p:nvPr/>
        </p:nvSpPr>
        <p:spPr>
          <a:xfrm>
            <a:off x="539552" y="771550"/>
            <a:ext cx="78488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WordCount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" altLang="zh-CN" sz="14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CLI params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CLI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fromArgs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StreamExecutionEnvironment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env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StreamExecutionEnvironment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getExecutionEnvironment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env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.setRuntimeMode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.getExecutionMode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</a:p>
          <a:p>
            <a:r>
              <a:rPr lang="en" altLang="zh-CN" sz="1400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env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.getConfig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setGlobalJobParameters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DataStream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.getInputs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isPresent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FileSource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FileSourceBuilder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builder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FileSource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forRecordStreamFormat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TextLineInputFormat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.getInputs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().get());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.getDiscoveryInterval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ifPresent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monitorContinuously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env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.fromSource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builder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.build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WatermarkStrategy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noWatermarks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"file-input"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text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env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.fromData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WordCountData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871094"/>
                </a:solidFill>
                <a:effectLst/>
                <a:latin typeface="JetBrains Mono"/>
              </a:rPr>
              <a:t>WORDS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).name(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"in-memory-input"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" altLang="zh-CN" sz="14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13229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17D3-40DA-304C-DC52-2C28C008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58931-5FFC-1806-47BC-7B2AD74B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5A764-E567-1EF3-5918-15E20197B08A}"/>
              </a:ext>
            </a:extLst>
          </p:cNvPr>
          <p:cNvSpPr txBox="1"/>
          <p:nvPr/>
        </p:nvSpPr>
        <p:spPr>
          <a:xfrm>
            <a:off x="539552" y="771550"/>
            <a:ext cx="78488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DataStream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Tuple2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&gt;&gt;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counts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text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.flatMap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Tokenizer())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.name(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"tokenizer"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                   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keyBy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(value -&gt; value.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f0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                   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.sum(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.name(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"counter"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.getOutput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isPresent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counts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.sinkTo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FileSink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.&lt;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Tuple2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&gt;&gt;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forRowFormat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.getOutput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().get(),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SimpleStringEncoder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&lt;&gt;())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.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withRollingPolicy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DefaultRollingPolicy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builder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        .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withMaxPartSize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MemorySize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ofMebiBytes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        .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withRolloverInterval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ofSeconds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                .build())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            .build())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.name(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"file-sink"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51111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317D3-40DA-304C-DC52-2C28C008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58931-5FFC-1806-47BC-7B2AD74B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5A764-E567-1EF3-5918-15E20197B08A}"/>
              </a:ext>
            </a:extLst>
          </p:cNvPr>
          <p:cNvSpPr txBox="1"/>
          <p:nvPr/>
        </p:nvSpPr>
        <p:spPr>
          <a:xfrm>
            <a:off x="539552" y="627534"/>
            <a:ext cx="784887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counts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.print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().name(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"print-sink"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env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.execute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  <a:effectLst/>
                <a:latin typeface="JetBrains Mono"/>
              </a:rPr>
              <a:t>WordCount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static final class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Tokenizer</a:t>
            </a:r>
            <a:b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FlatMapFunction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Tuple2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&gt;&gt;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lang="en" altLang="zh-CN" sz="14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9E880D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void </a:t>
            </a:r>
            <a:r>
              <a:rPr lang="en" altLang="zh-CN" sz="1400" dirty="0" err="1">
                <a:solidFill>
                  <a:srgbClr val="00627A"/>
                </a:solidFill>
                <a:effectLst/>
                <a:latin typeface="JetBrains Mono"/>
              </a:rPr>
              <a:t>flatMap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value,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Collector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Tuple2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&gt;&gt; out) {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tokens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value.toLowerCase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().split(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" altLang="zh-CN" sz="1400" dirty="0">
                <a:solidFill>
                  <a:srgbClr val="0037A6"/>
                </a:solidFill>
                <a:effectLst/>
                <a:latin typeface="JetBrains Mono"/>
              </a:rPr>
              <a:t>\\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W+"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 token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tokens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.length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out.collect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Tuple2&lt;&gt;(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token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218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BF451-3C16-5050-C4F0-62071CE4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Apache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D1973-A2D0-3B83-F4EA-643E5F90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Building Blocks for Streaming Applications</a:t>
            </a:r>
          </a:p>
          <a:p>
            <a:pPr lvl="1"/>
            <a:r>
              <a:rPr kumimoji="1" lang="en" altLang="zh-CN" dirty="0"/>
              <a:t>The types of applications that can be built with and executed by a stream processing framework are defined by how well the framework controls </a:t>
            </a:r>
            <a:r>
              <a:rPr kumimoji="1" lang="en" altLang="zh-CN" dirty="0">
                <a:solidFill>
                  <a:srgbClr val="FF0000"/>
                </a:solidFill>
              </a:rPr>
              <a:t>streams</a:t>
            </a:r>
            <a:r>
              <a:rPr kumimoji="1" lang="en" altLang="zh-CN" dirty="0"/>
              <a:t>, </a:t>
            </a:r>
            <a:r>
              <a:rPr kumimoji="1" lang="en" altLang="zh-CN" dirty="0">
                <a:solidFill>
                  <a:srgbClr val="FF0000"/>
                </a:solidFill>
              </a:rPr>
              <a:t>state</a:t>
            </a:r>
            <a:r>
              <a:rPr kumimoji="1" lang="en" altLang="zh-CN" dirty="0"/>
              <a:t>, and </a:t>
            </a:r>
            <a:r>
              <a:rPr kumimoji="1" lang="en" altLang="zh-CN" dirty="0">
                <a:solidFill>
                  <a:srgbClr val="FF0000"/>
                </a:solidFill>
              </a:rPr>
              <a:t>time</a:t>
            </a:r>
            <a:r>
              <a:rPr kumimoji="1" lang="en" altLang="zh-CN" dirty="0"/>
              <a:t>.</a:t>
            </a:r>
          </a:p>
          <a:p>
            <a:pPr lvl="1"/>
            <a:endParaRPr kumimoji="1" lang="en" altLang="zh-CN" dirty="0"/>
          </a:p>
          <a:p>
            <a:r>
              <a:rPr kumimoji="1" lang="en" altLang="zh-CN" dirty="0"/>
              <a:t>Streams</a:t>
            </a:r>
          </a:p>
          <a:p>
            <a:pPr lvl="1"/>
            <a:r>
              <a:rPr kumimoji="1" lang="en" altLang="zh-CN" b="1" dirty="0"/>
              <a:t>Bounded </a:t>
            </a:r>
            <a:r>
              <a:rPr kumimoji="1" lang="en" altLang="zh-CN" dirty="0"/>
              <a:t>and</a:t>
            </a:r>
            <a:r>
              <a:rPr kumimoji="1" lang="en" altLang="zh-CN" b="1" dirty="0"/>
              <a:t> unbounded </a:t>
            </a:r>
            <a:r>
              <a:rPr kumimoji="1" lang="en" altLang="zh-CN" dirty="0"/>
              <a:t>streams</a:t>
            </a:r>
          </a:p>
          <a:p>
            <a:pPr lvl="1"/>
            <a:r>
              <a:rPr kumimoji="1" lang="en" altLang="zh-CN" b="1" dirty="0"/>
              <a:t>Real-time</a:t>
            </a:r>
            <a:r>
              <a:rPr kumimoji="1" lang="en" altLang="zh-CN" dirty="0"/>
              <a:t> and </a:t>
            </a:r>
            <a:r>
              <a:rPr kumimoji="1" lang="en" altLang="zh-CN" b="1" dirty="0"/>
              <a:t>recorded </a:t>
            </a:r>
            <a:r>
              <a:rPr kumimoji="1" lang="en" altLang="zh-CN" dirty="0"/>
              <a:t>streams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A563F5-DCCB-943A-DE1B-575FDB23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97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33195-A28B-73F2-4A9F-5B6595E4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CC36E-A2D2-E46D-D454-8E739B21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7CBE9-F1D6-4552-982E-8EC4D846C76D}"/>
              </a:ext>
            </a:extLst>
          </p:cNvPr>
          <p:cNvSpPr txBox="1"/>
          <p:nvPr/>
        </p:nvSpPr>
        <p:spPr>
          <a:xfrm>
            <a:off x="251520" y="699542"/>
            <a:ext cx="82809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CLI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ExecutionConfig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GlobalJobParameters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INPUT_KEY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"input"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OUTPUT_KEY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"output"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DISCOVERY_INTERVAL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"discovery-interval"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static final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EXECUTION_MODE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"execution-mode"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static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CLI </a:t>
            </a:r>
            <a:r>
              <a:rPr lang="en" altLang="zh-CN" sz="1400" dirty="0" err="1">
                <a:solidFill>
                  <a:srgbClr val="00627A"/>
                </a:solidFill>
                <a:effectLst/>
                <a:latin typeface="JetBrains Mono"/>
              </a:rPr>
              <a:t>fromArgs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MultipleParameterTool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params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MultipleParameterTool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fromArgs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inputs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.has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INPUT_KEY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inputs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.getMultiParameterRequired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INPUT_KEY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).stream()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    .map(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            .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toArray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[]::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"Executing example with default input data."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"Use --input to specify file input."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4063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33195-A28B-73F2-4A9F-5B6595E4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CC36E-A2D2-E46D-D454-8E739B21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7CBE9-F1D6-4552-982E-8EC4D846C76D}"/>
              </a:ext>
            </a:extLst>
          </p:cNvPr>
          <p:cNvSpPr txBox="1"/>
          <p:nvPr/>
        </p:nvSpPr>
        <p:spPr>
          <a:xfrm>
            <a:off x="251520" y="699542"/>
            <a:ext cx="828092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Path output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.has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OUTPUT_KEY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output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Path(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OUTPUT_KEY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"Printing result to </a:t>
            </a:r>
            <a:r>
              <a:rPr lang="en" altLang="zh-CN" sz="1400" dirty="0" err="1">
                <a:solidFill>
                  <a:srgbClr val="067D17"/>
                </a:solidFill>
                <a:effectLst/>
                <a:latin typeface="JetBrains Mono"/>
              </a:rPr>
              <a:t>stdout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JetBrains Mono"/>
              </a:rPr>
              <a:t>. Use --output to specify output path."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Duration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watchInterval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.has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DISCOVERY_INTERVAL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watchInterval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TimeUtils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parseDuration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DISCOVERY_INTERVAL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RuntimeExecutionMode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executionMode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ExecutionOptions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871094"/>
                </a:solidFill>
                <a:effectLst/>
                <a:latin typeface="JetBrains Mono"/>
              </a:rPr>
              <a:t>RUNTIME_MODE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.defaultValue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.has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EXECUTION_MODE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executionMode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RuntimeExecutionMode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valueOf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.get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i="1" dirty="0">
                <a:solidFill>
                  <a:srgbClr val="871094"/>
                </a:solidFill>
                <a:effectLst/>
                <a:latin typeface="JetBrains Mono"/>
              </a:rPr>
              <a:t>EXECUTION_MODE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toUpperCase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CLI(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inputs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watchInterval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executionMode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params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6445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33195-A28B-73F2-4A9F-5B6595E4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CC36E-A2D2-E46D-D454-8E739B21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7CBE9-F1D6-4552-982E-8EC4D846C76D}"/>
              </a:ext>
            </a:extLst>
          </p:cNvPr>
          <p:cNvSpPr txBox="1"/>
          <p:nvPr/>
        </p:nvSpPr>
        <p:spPr>
          <a:xfrm>
            <a:off x="251520" y="699542"/>
            <a:ext cx="82809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inputs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Path 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output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Duration 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discoveryInterval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RuntimeExecutionMode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executionMode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MultipleParameterTool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params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lang="en" altLang="zh-CN" sz="1400" dirty="0">
                <a:solidFill>
                  <a:srgbClr val="00627A"/>
                </a:solidFill>
                <a:effectLst/>
                <a:latin typeface="JetBrains Mono"/>
              </a:rPr>
              <a:t>CLI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[] inputs,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Path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output,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Duration 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discoveryInterval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RuntimeExecutionMode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executionMode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MultipleParameterTool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params)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inputs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inputs;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output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output;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discoveryInterval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discoveryInterval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executionMode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executionMode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params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params;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0375BA-6885-BB24-0F9E-97B1E108014C}"/>
              </a:ext>
            </a:extLst>
          </p:cNvPr>
          <p:cNvSpPr txBox="1"/>
          <p:nvPr/>
        </p:nvSpPr>
        <p:spPr>
          <a:xfrm>
            <a:off x="4572000" y="914986"/>
            <a:ext cx="489654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[]&gt; </a:t>
            </a:r>
            <a:r>
              <a:rPr lang="en" altLang="zh-CN" sz="1400" dirty="0" err="1">
                <a:solidFill>
                  <a:srgbClr val="00627A"/>
                </a:solidFill>
                <a:effectLst/>
                <a:latin typeface="JetBrains Mono"/>
              </a:rPr>
              <a:t>getInputs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ofNullable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inputs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Duration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" altLang="zh-CN" sz="1400" dirty="0" err="1">
                <a:solidFill>
                  <a:srgbClr val="00627A"/>
                </a:solidFill>
                <a:effectLst/>
                <a:latin typeface="JetBrains Mono"/>
              </a:rPr>
              <a:t>getDiscoveryInterval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ofNullable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discoveryInterval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Path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" altLang="zh-CN" sz="1400" dirty="0" err="1">
                <a:solidFill>
                  <a:srgbClr val="00627A"/>
                </a:solidFill>
                <a:effectLst/>
                <a:latin typeface="JetBrains Mono"/>
              </a:rPr>
              <a:t>getOutput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Optional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ofNullable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output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RuntimeExecutionMode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 err="1">
                <a:solidFill>
                  <a:srgbClr val="00627A"/>
                </a:solidFill>
                <a:effectLst/>
                <a:latin typeface="JetBrains Mono"/>
              </a:rPr>
              <a:t>getExecutionMode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executionMode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" altLang="zh-CN" sz="140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464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33195-A28B-73F2-4A9F-5B6595E4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CC36E-A2D2-E46D-D454-8E739B21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7CBE9-F1D6-4552-982E-8EC4D846C76D}"/>
              </a:ext>
            </a:extLst>
          </p:cNvPr>
          <p:cNvSpPr txBox="1"/>
          <p:nvPr/>
        </p:nvSpPr>
        <p:spPr>
          <a:xfrm>
            <a:off x="251520" y="699542"/>
            <a:ext cx="82809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OptionalInt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" altLang="zh-CN" sz="1400" dirty="0" err="1">
                <a:solidFill>
                  <a:srgbClr val="00627A"/>
                </a:solidFill>
                <a:effectLst/>
                <a:latin typeface="JetBrains Mono"/>
              </a:rPr>
              <a:t>getInt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key)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.has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(key))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OptionalInt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of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.getInt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(key));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OptionalInt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empty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lang="en" altLang="zh-CN" sz="14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" altLang="zh-CN" sz="1400" dirty="0" err="1">
                <a:solidFill>
                  <a:srgbClr val="00627A"/>
                </a:solidFill>
                <a:effectLst/>
                <a:latin typeface="JetBrains Mono"/>
              </a:rPr>
              <a:t>toMap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params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.toMap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lang="en" altLang="zh-CN" sz="14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" altLang="zh-CN" sz="1400" dirty="0">
                <a:solidFill>
                  <a:srgbClr val="00627A"/>
                </a:solidFill>
                <a:effectLst/>
                <a:latin typeface="JetBrains Mono"/>
              </a:rPr>
              <a:t>equals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Object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o)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this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== o)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true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" altLang="zh-CN" sz="14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17A065-9690-C625-F7A8-90C953E774F3}"/>
              </a:ext>
            </a:extLst>
          </p:cNvPr>
          <p:cNvSpPr txBox="1"/>
          <p:nvPr/>
        </p:nvSpPr>
        <p:spPr>
          <a:xfrm>
            <a:off x="4067944" y="670711"/>
            <a:ext cx="82809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(o ==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null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|| 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getClass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 != 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o.getClass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lang="en" altLang="zh-CN" sz="1400" dirty="0" err="1"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.equals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(o))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false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CLI cli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CLI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 o;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equals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inputs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cli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inputs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&amp;&amp;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Objects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equals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output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cli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output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        &amp;&amp;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Objects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equals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discoveryInterval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cli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discoveryInterval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lang="en" altLang="zh-CN" sz="1400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public int </a:t>
            </a:r>
            <a:r>
              <a:rPr lang="en" altLang="zh-CN" sz="1400" dirty="0" err="1">
                <a:solidFill>
                  <a:srgbClr val="00627A"/>
                </a:solidFill>
                <a:effectLst/>
                <a:latin typeface="JetBrains Mono"/>
              </a:rPr>
              <a:t>hashCode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Objects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hash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output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" altLang="zh-CN" sz="1400" dirty="0" err="1">
                <a:solidFill>
                  <a:srgbClr val="871094"/>
                </a:solidFill>
                <a:effectLst/>
                <a:latin typeface="JetBrains Mono"/>
              </a:rPr>
              <a:t>discoveryInterval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JetBrains Mono"/>
              </a:rPr>
              <a:t>31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JetBrains Mono"/>
              </a:rPr>
              <a:t>Arrays</a:t>
            </a:r>
            <a:r>
              <a:rPr lang="en" altLang="zh-CN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" altLang="zh-CN" sz="1400" i="1" dirty="0" err="1">
                <a:solidFill>
                  <a:srgbClr val="080808"/>
                </a:solidFill>
                <a:effectLst/>
                <a:latin typeface="JetBrains Mono"/>
              </a:rPr>
              <a:t>hashCode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" altLang="zh-CN" sz="1400" dirty="0">
                <a:solidFill>
                  <a:srgbClr val="871094"/>
                </a:solidFill>
                <a:effectLst/>
                <a:latin typeface="JetBrains Mono"/>
              </a:rPr>
              <a:t>inputs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" altLang="zh-CN" sz="1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" altLang="zh-CN" sz="1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9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BF451-3C16-5050-C4F0-62071CE4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Apache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D1973-A2D0-3B83-F4EA-643E5F90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State</a:t>
            </a:r>
          </a:p>
          <a:p>
            <a:pPr lvl="1"/>
            <a:r>
              <a:rPr kumimoji="1" lang="en" altLang="zh-CN" dirty="0"/>
              <a:t>Every non-trivial streaming application is stateful, i.e., only applications that apply transformations on individual events do not require state. </a:t>
            </a:r>
          </a:p>
          <a:p>
            <a:pPr lvl="1"/>
            <a:endParaRPr kumimoji="1" lang="en" altLang="zh-CN" dirty="0"/>
          </a:p>
          <a:p>
            <a:pPr lvl="1"/>
            <a:r>
              <a:rPr kumimoji="1" lang="en" altLang="zh-CN" dirty="0"/>
              <a:t>Multiple State Primitives</a:t>
            </a:r>
          </a:p>
          <a:p>
            <a:pPr lvl="1"/>
            <a:r>
              <a:rPr kumimoji="1" lang="en" altLang="zh-CN" dirty="0"/>
              <a:t>Pluggable State Backends</a:t>
            </a:r>
          </a:p>
          <a:p>
            <a:pPr lvl="1"/>
            <a:r>
              <a:rPr kumimoji="1" lang="en" altLang="zh-CN" dirty="0"/>
              <a:t>Exactly-once state consistency</a:t>
            </a:r>
          </a:p>
          <a:p>
            <a:pPr lvl="1"/>
            <a:r>
              <a:rPr kumimoji="1" lang="en" altLang="zh-CN" dirty="0"/>
              <a:t>Very Large State</a:t>
            </a:r>
          </a:p>
          <a:p>
            <a:pPr lvl="1"/>
            <a:r>
              <a:rPr kumimoji="1" lang="en" altLang="zh-CN" dirty="0"/>
              <a:t>Scalable Applications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A563F5-DCCB-943A-DE1B-575FDB23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859BEA-5616-3077-619D-61DA7521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76992"/>
            <a:ext cx="4716016" cy="214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1F2CD-49F2-79CC-2BB6-7B00958B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Apache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56D94-B366-A1AC-EEA8-8BD255A72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Time</a:t>
            </a:r>
          </a:p>
          <a:p>
            <a:pPr lvl="1"/>
            <a:r>
              <a:rPr kumimoji="1" lang="en" altLang="zh-CN" dirty="0"/>
              <a:t>Most event streams have inherent time semantics because each event is produced at a specific point in time. </a:t>
            </a:r>
          </a:p>
          <a:p>
            <a:pPr lvl="1"/>
            <a:r>
              <a:rPr kumimoji="1" lang="en" altLang="zh-CN" dirty="0"/>
              <a:t>Moreover, many common stream computations are based on time, such as windows aggregations, </a:t>
            </a:r>
            <a:r>
              <a:rPr kumimoji="1" lang="en" altLang="zh-CN" dirty="0" err="1"/>
              <a:t>sessionization</a:t>
            </a:r>
            <a:r>
              <a:rPr kumimoji="1" lang="en" altLang="zh-CN" dirty="0"/>
              <a:t>, pattern detection, and time-based joins. </a:t>
            </a:r>
          </a:p>
          <a:p>
            <a:pPr lvl="1"/>
            <a:r>
              <a:rPr kumimoji="1" lang="en" altLang="zh-CN" dirty="0"/>
              <a:t>An important aspect of stream processing is how an application measures time, i.e., the difference between event-time and processing-time.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Flink</a:t>
            </a:r>
            <a:r>
              <a:rPr kumimoji="1" lang="en" altLang="zh-CN" dirty="0"/>
              <a:t> provides a rich set of time-related features.</a:t>
            </a:r>
          </a:p>
          <a:p>
            <a:pPr lvl="1"/>
            <a:r>
              <a:rPr kumimoji="1" lang="en" altLang="zh-CN" dirty="0"/>
              <a:t>Event-time Mode</a:t>
            </a:r>
          </a:p>
          <a:p>
            <a:pPr lvl="1"/>
            <a:r>
              <a:rPr kumimoji="1" lang="en" altLang="zh-CN" dirty="0"/>
              <a:t>Watermark Support</a:t>
            </a:r>
          </a:p>
          <a:p>
            <a:pPr lvl="1"/>
            <a:r>
              <a:rPr kumimoji="1" lang="en" altLang="zh-CN" dirty="0"/>
              <a:t>Late Data Handling</a:t>
            </a:r>
          </a:p>
          <a:p>
            <a:pPr lvl="1"/>
            <a:r>
              <a:rPr kumimoji="1" lang="en" altLang="zh-CN" dirty="0"/>
              <a:t>Processing-time Mode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67CD4C-C08D-B245-C679-A692DB8B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43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32849-6092-7C7C-DA0A-C3502F45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Apache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81D02-09D1-6848-88DE-015F77F9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Layered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24E58A-408D-B5E1-6962-6974793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204F74-4937-D7A7-7255-46D4B5F3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936" y="1863234"/>
            <a:ext cx="5580112" cy="190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85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32849-6092-7C7C-DA0A-C3502F45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Apache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81D02-09D1-6848-88DE-015F77F9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ProcessFunctions</a:t>
            </a:r>
            <a:endParaRPr kumimoji="1" lang="en-US" altLang="zh-CN" dirty="0"/>
          </a:p>
          <a:p>
            <a:pPr lvl="1"/>
            <a:r>
              <a:rPr kumimoji="1" lang="en" altLang="zh-CN" dirty="0" err="1"/>
              <a:t>Flink</a:t>
            </a:r>
            <a:r>
              <a:rPr kumimoji="1" lang="en" altLang="zh-CN" dirty="0"/>
              <a:t> provides </a:t>
            </a:r>
            <a:r>
              <a:rPr kumimoji="1" lang="en" altLang="zh-CN" dirty="0" err="1"/>
              <a:t>ProcessFunctions</a:t>
            </a:r>
            <a:r>
              <a:rPr kumimoji="1" lang="en" altLang="zh-CN" dirty="0"/>
              <a:t> to process individual events from one or two input streams or events that were grouped in a window. </a:t>
            </a:r>
          </a:p>
          <a:p>
            <a:pPr lvl="1"/>
            <a:r>
              <a:rPr kumimoji="1" lang="en" altLang="zh-CN" dirty="0" err="1"/>
              <a:t>ProcessFunctions</a:t>
            </a:r>
            <a:r>
              <a:rPr kumimoji="1" lang="en" altLang="zh-CN" dirty="0"/>
              <a:t> provide fine-grained control over time and state.</a:t>
            </a:r>
          </a:p>
          <a:p>
            <a:pPr lvl="1"/>
            <a:endParaRPr kumimoji="1" lang="en" altLang="zh-CN" dirty="0"/>
          </a:p>
          <a:p>
            <a:r>
              <a:rPr kumimoji="1" lang="en" altLang="zh-CN" dirty="0"/>
              <a:t>The following example shows a </a:t>
            </a:r>
            <a:r>
              <a:rPr kumimoji="1" lang="en" altLang="zh-CN" dirty="0" err="1">
                <a:solidFill>
                  <a:srgbClr val="FF0000"/>
                </a:solidFill>
              </a:rPr>
              <a:t>KeyedProcessFunction</a:t>
            </a:r>
            <a:r>
              <a:rPr kumimoji="1" lang="en" altLang="zh-CN" dirty="0"/>
              <a:t> that operates on a </a:t>
            </a:r>
            <a:r>
              <a:rPr kumimoji="1" lang="en" altLang="zh-CN" dirty="0" err="1">
                <a:solidFill>
                  <a:srgbClr val="FF0000"/>
                </a:solidFill>
              </a:rPr>
              <a:t>KeyedStream</a:t>
            </a:r>
            <a:r>
              <a:rPr kumimoji="1" lang="en" altLang="zh-CN" dirty="0"/>
              <a:t> and matches </a:t>
            </a:r>
            <a:r>
              <a:rPr kumimoji="1" lang="en" altLang="zh-CN" dirty="0">
                <a:solidFill>
                  <a:srgbClr val="FF0000"/>
                </a:solidFill>
              </a:rPr>
              <a:t>START</a:t>
            </a:r>
            <a:r>
              <a:rPr kumimoji="1" lang="en" altLang="zh-CN" dirty="0"/>
              <a:t> and </a:t>
            </a:r>
            <a:r>
              <a:rPr kumimoji="1" lang="en" altLang="zh-CN" dirty="0">
                <a:solidFill>
                  <a:srgbClr val="FF0000"/>
                </a:solidFill>
              </a:rPr>
              <a:t>END</a:t>
            </a:r>
            <a:r>
              <a:rPr kumimoji="1" lang="en" altLang="zh-CN" dirty="0"/>
              <a:t> events.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24E58A-408D-B5E1-6962-6974793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0AB074-2511-9183-C722-0EA15B6EED66}"/>
              </a:ext>
            </a:extLst>
          </p:cNvPr>
          <p:cNvSpPr txBox="1"/>
          <p:nvPr/>
        </p:nvSpPr>
        <p:spPr>
          <a:xfrm>
            <a:off x="15874" y="3003798"/>
            <a:ext cx="911225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400" i="1" dirty="0">
                <a:solidFill>
                  <a:srgbClr val="999988"/>
                </a:solidFill>
                <a:effectLst/>
              </a:rPr>
              <a:t>/** </a:t>
            </a:r>
          </a:p>
          <a:p>
            <a:r>
              <a:rPr lang="en" altLang="zh-CN" sz="1400" i="1" dirty="0">
                <a:solidFill>
                  <a:srgbClr val="999988"/>
                </a:solidFill>
              </a:rPr>
              <a:t> </a:t>
            </a:r>
            <a:r>
              <a:rPr lang="en" altLang="zh-CN" sz="1400" i="1" dirty="0">
                <a:solidFill>
                  <a:srgbClr val="999988"/>
                </a:solidFill>
                <a:effectLst/>
              </a:rPr>
              <a:t>* Matches keyed START and END events and computes the difference between</a:t>
            </a:r>
          </a:p>
          <a:p>
            <a:r>
              <a:rPr lang="en" altLang="zh-CN" sz="1400" i="1" dirty="0">
                <a:solidFill>
                  <a:srgbClr val="999988"/>
                </a:solidFill>
                <a:effectLst/>
              </a:rPr>
              <a:t> * both elements' timestamps. The first String field is the key attribute,</a:t>
            </a:r>
          </a:p>
          <a:p>
            <a:r>
              <a:rPr lang="en" altLang="zh-CN" sz="1400" i="1" dirty="0">
                <a:solidFill>
                  <a:srgbClr val="999988"/>
                </a:solidFill>
                <a:effectLst/>
              </a:rPr>
              <a:t> * the second String attribute marks START and END events.</a:t>
            </a:r>
          </a:p>
          <a:p>
            <a:r>
              <a:rPr lang="en" altLang="zh-CN" sz="1400" i="1" dirty="0">
                <a:solidFill>
                  <a:srgbClr val="999988"/>
                </a:solidFill>
                <a:effectLst/>
              </a:rPr>
              <a:t> */</a:t>
            </a:r>
          </a:p>
          <a:p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public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static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class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 err="1">
                <a:solidFill>
                  <a:srgbClr val="445588"/>
                </a:solidFill>
                <a:effectLst/>
              </a:rPr>
              <a:t>StartEndDuration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extends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 err="1">
                <a:effectLst/>
              </a:rPr>
              <a:t>KeyedProcessFunction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sz="1400" dirty="0">
                <a:effectLst/>
              </a:rPr>
              <a:t>String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sz="1400" dirty="0">
                <a:effectLst/>
              </a:rPr>
              <a:t> Tuple2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sz="1400" dirty="0">
                <a:effectLst/>
              </a:rPr>
              <a:t>String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sz="1400" dirty="0">
                <a:effectLst/>
              </a:rPr>
              <a:t> String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&gt;,</a:t>
            </a:r>
            <a:r>
              <a:rPr lang="en" altLang="zh-CN" sz="1400" dirty="0">
                <a:effectLst/>
              </a:rPr>
              <a:t> Tuple2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sz="1400" dirty="0">
                <a:effectLst/>
              </a:rPr>
              <a:t>String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sz="1400" dirty="0">
                <a:effectLst/>
              </a:rPr>
              <a:t> Long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&gt;&gt;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" altLang="zh-CN" sz="1400" dirty="0">
                <a:effectLst/>
              </a:rPr>
              <a:t> </a:t>
            </a:r>
          </a:p>
          <a:p>
            <a:r>
              <a:rPr lang="en" altLang="zh-CN" sz="1400" b="1" dirty="0">
                <a:solidFill>
                  <a:srgbClr val="000000"/>
                </a:solidFill>
                <a:effectLst/>
              </a:rPr>
              <a:t>      private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 err="1">
                <a:effectLst/>
              </a:rPr>
              <a:t>ValueState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sz="1400" dirty="0">
                <a:effectLst/>
              </a:rPr>
              <a:t>Long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&gt;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 err="1">
                <a:effectLst/>
              </a:rPr>
              <a:t>startTime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;</a:t>
            </a:r>
            <a:r>
              <a:rPr lang="en" altLang="zh-CN" sz="1400" dirty="0">
                <a:effectLst/>
              </a:rPr>
              <a:t>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476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32849-6092-7C7C-DA0A-C3502F45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Apache </a:t>
            </a:r>
            <a:r>
              <a:rPr kumimoji="1" lang="en-US" altLang="zh-CN" dirty="0" err="1"/>
              <a:t>Flink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81D02-09D1-6848-88DE-015F77F9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zh-CN" sz="1400" b="1" dirty="0">
                <a:solidFill>
                  <a:srgbClr val="3C5D5D"/>
                </a:solidFill>
                <a:effectLst/>
              </a:rPr>
              <a:t> @Override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public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445588"/>
                </a:solidFill>
                <a:effectLst/>
              </a:rPr>
              <a:t>void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990000"/>
                </a:solidFill>
                <a:effectLst/>
              </a:rPr>
              <a:t>open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sz="1400" dirty="0">
                <a:effectLst/>
              </a:rPr>
              <a:t>Configuration conf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)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{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</a:rPr>
              <a:t>   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i="1" dirty="0">
                <a:solidFill>
                  <a:srgbClr val="999988"/>
                </a:solidFill>
                <a:effectLst/>
              </a:rPr>
              <a:t>// obtain state handle </a:t>
            </a:r>
          </a:p>
          <a:p>
            <a:pPr marL="0" indent="0">
              <a:buNone/>
            </a:pPr>
            <a:r>
              <a:rPr lang="en" altLang="zh-CN" sz="1400" i="1" dirty="0">
                <a:solidFill>
                  <a:srgbClr val="999988"/>
                </a:solidFill>
              </a:rPr>
              <a:t>    </a:t>
            </a:r>
            <a:r>
              <a:rPr lang="en" altLang="zh-CN" sz="1400" dirty="0" err="1">
                <a:effectLst/>
              </a:rPr>
              <a:t>startTime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=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 err="1">
                <a:effectLst/>
              </a:rPr>
              <a:t>getRuntimeContext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()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</a:rPr>
              <a:t>              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 err="1">
                <a:solidFill>
                  <a:srgbClr val="008080"/>
                </a:solidFill>
                <a:effectLst/>
              </a:rPr>
              <a:t>getState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(new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 err="1">
                <a:effectLst/>
              </a:rPr>
              <a:t>ValueStateDescriptor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sz="1400" dirty="0">
                <a:effectLst/>
              </a:rPr>
              <a:t>Long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&gt;(</a:t>
            </a:r>
            <a:r>
              <a:rPr lang="en" altLang="zh-CN" sz="1400" dirty="0">
                <a:solidFill>
                  <a:srgbClr val="DD1144"/>
                </a:solidFill>
                <a:effectLst/>
              </a:rPr>
              <a:t>"</a:t>
            </a:r>
            <a:r>
              <a:rPr lang="en" altLang="zh-CN" sz="1400" dirty="0" err="1">
                <a:solidFill>
                  <a:srgbClr val="DD1144"/>
                </a:solidFill>
                <a:effectLst/>
              </a:rPr>
              <a:t>startTime</a:t>
            </a:r>
            <a:r>
              <a:rPr lang="en" altLang="zh-CN" sz="1400" dirty="0">
                <a:solidFill>
                  <a:srgbClr val="DD1144"/>
                </a:solidFill>
                <a:effectLst/>
              </a:rPr>
              <a:t>"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 err="1">
                <a:effectLst/>
              </a:rPr>
              <a:t>Long</a:t>
            </a:r>
            <a:r>
              <a:rPr lang="en" altLang="zh-CN" sz="1400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 err="1">
                <a:solidFill>
                  <a:srgbClr val="008080"/>
                </a:solidFill>
                <a:effectLst/>
              </a:rPr>
              <a:t>class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));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</a:rPr>
              <a:t> 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}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i="1" dirty="0">
                <a:solidFill>
                  <a:srgbClr val="999988"/>
                </a:solidFill>
              </a:rPr>
              <a:t>   </a:t>
            </a:r>
            <a:r>
              <a:rPr lang="en" altLang="zh-CN" sz="1400" i="1" dirty="0">
                <a:solidFill>
                  <a:srgbClr val="999988"/>
                </a:solidFill>
                <a:effectLst/>
              </a:rPr>
              <a:t>/** Called for each processed event. */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3C5D5D"/>
                </a:solidFill>
              </a:rPr>
              <a:t>  </a:t>
            </a:r>
            <a:r>
              <a:rPr lang="en" altLang="zh-CN" sz="1400" b="1" dirty="0">
                <a:solidFill>
                  <a:srgbClr val="3C5D5D"/>
                </a:solidFill>
                <a:effectLst/>
              </a:rPr>
              <a:t>@Override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public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445588"/>
                </a:solidFill>
                <a:effectLst/>
              </a:rPr>
              <a:t>void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 err="1">
                <a:solidFill>
                  <a:srgbClr val="990000"/>
                </a:solidFill>
                <a:effectLst/>
              </a:rPr>
              <a:t>processElement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dirty="0"/>
              <a:t>       </a:t>
            </a:r>
            <a:r>
              <a:rPr lang="en" altLang="zh-CN" sz="1400" dirty="0">
                <a:effectLst/>
              </a:rPr>
              <a:t>Tuple2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sz="1400" dirty="0">
                <a:effectLst/>
              </a:rPr>
              <a:t>String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sz="1400" dirty="0">
                <a:effectLst/>
              </a:rPr>
              <a:t> String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&gt;</a:t>
            </a:r>
            <a:r>
              <a:rPr lang="en" altLang="zh-CN" sz="1400" dirty="0">
                <a:effectLst/>
              </a:rPr>
              <a:t> in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sz="1400" dirty="0">
                <a:effectLst/>
              </a:rPr>
              <a:t> Context </a:t>
            </a:r>
            <a:r>
              <a:rPr lang="en" altLang="zh-CN" sz="1400" dirty="0" err="1">
                <a:effectLst/>
              </a:rPr>
              <a:t>ctx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sz="1400" dirty="0">
                <a:effectLst/>
              </a:rPr>
              <a:t> Collector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sz="1400" dirty="0">
                <a:effectLst/>
              </a:rPr>
              <a:t>Tuple2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&lt;</a:t>
            </a:r>
            <a:r>
              <a:rPr lang="en" altLang="zh-CN" sz="1400" dirty="0">
                <a:effectLst/>
              </a:rPr>
              <a:t>String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sz="1400" dirty="0">
                <a:effectLst/>
              </a:rPr>
              <a:t> Long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&gt;&gt;</a:t>
            </a:r>
            <a:r>
              <a:rPr lang="en" altLang="zh-CN" sz="1400" dirty="0">
                <a:effectLst/>
              </a:rPr>
              <a:t> out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)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throws</a:t>
            </a:r>
            <a:r>
              <a:rPr lang="en" altLang="zh-CN" sz="1400" dirty="0">
                <a:effectLst/>
              </a:rPr>
              <a:t> Exception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{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</a:rPr>
              <a:t>         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switch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sz="1400" dirty="0">
                <a:effectLst/>
              </a:rPr>
              <a:t>in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>
                <a:solidFill>
                  <a:srgbClr val="008080"/>
                </a:solidFill>
                <a:effectLst/>
              </a:rPr>
              <a:t>f1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)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{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</a:rPr>
              <a:t>            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case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>
                <a:solidFill>
                  <a:srgbClr val="DD1144"/>
                </a:solidFill>
                <a:effectLst/>
              </a:rPr>
              <a:t>"START"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: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i="1" dirty="0">
                <a:solidFill>
                  <a:srgbClr val="999988"/>
                </a:solidFill>
                <a:effectLst/>
              </a:rPr>
              <a:t>                // set the start time if we receive a start event. </a:t>
            </a:r>
          </a:p>
          <a:p>
            <a:pPr marL="0" indent="0">
              <a:buNone/>
            </a:pPr>
            <a:r>
              <a:rPr lang="en" altLang="zh-CN" sz="1400" dirty="0">
                <a:effectLst/>
              </a:rPr>
              <a:t>                </a:t>
            </a:r>
            <a:r>
              <a:rPr lang="en" altLang="zh-CN" sz="1400" dirty="0" err="1">
                <a:effectLst/>
              </a:rPr>
              <a:t>startTime</a:t>
            </a:r>
            <a:r>
              <a:rPr lang="en" altLang="zh-CN" sz="1400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 err="1">
                <a:solidFill>
                  <a:srgbClr val="008080"/>
                </a:solidFill>
                <a:effectLst/>
              </a:rPr>
              <a:t>update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sz="1400" dirty="0" err="1">
                <a:effectLst/>
              </a:rPr>
              <a:t>ctx</a:t>
            </a:r>
            <a:r>
              <a:rPr lang="en" altLang="zh-CN" sz="1400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 err="1">
                <a:solidFill>
                  <a:srgbClr val="008080"/>
                </a:solidFill>
                <a:effectLst/>
              </a:rPr>
              <a:t>timestamp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());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i="1" dirty="0">
                <a:solidFill>
                  <a:srgbClr val="999988"/>
                </a:solidFill>
              </a:rPr>
              <a:t>                </a:t>
            </a:r>
            <a:r>
              <a:rPr lang="en" altLang="zh-CN" sz="1400" i="1" dirty="0">
                <a:solidFill>
                  <a:srgbClr val="999988"/>
                </a:solidFill>
                <a:effectLst/>
              </a:rPr>
              <a:t>// register a timer in four hours from the start event. </a:t>
            </a:r>
          </a:p>
          <a:p>
            <a:pPr marL="0" indent="0">
              <a:buNone/>
            </a:pPr>
            <a:r>
              <a:rPr lang="en" altLang="zh-CN" sz="1400" i="1" dirty="0">
                <a:solidFill>
                  <a:srgbClr val="999988"/>
                </a:solidFill>
              </a:rPr>
              <a:t>                </a:t>
            </a:r>
            <a:r>
              <a:rPr lang="en" altLang="zh-CN" sz="1400" dirty="0" err="1">
                <a:effectLst/>
              </a:rPr>
              <a:t>ctx</a:t>
            </a:r>
            <a:r>
              <a:rPr lang="en" altLang="zh-CN" sz="1400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 err="1">
                <a:solidFill>
                  <a:srgbClr val="008080"/>
                </a:solidFill>
                <a:effectLst/>
              </a:rPr>
              <a:t>timerService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()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 err="1">
                <a:solidFill>
                  <a:srgbClr val="008080"/>
                </a:solidFill>
                <a:effectLst/>
              </a:rPr>
              <a:t>registerEventTimeTimer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sz="1400" dirty="0" err="1">
                <a:effectLst/>
              </a:rPr>
              <a:t>ctx</a:t>
            </a:r>
            <a:r>
              <a:rPr lang="en" altLang="zh-CN" sz="1400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 err="1">
                <a:solidFill>
                  <a:srgbClr val="008080"/>
                </a:solidFill>
                <a:effectLst/>
              </a:rPr>
              <a:t>timestamp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()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+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>
                <a:solidFill>
                  <a:srgbClr val="009999"/>
                </a:solidFill>
                <a:effectLst/>
              </a:rPr>
              <a:t>4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*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>
                <a:solidFill>
                  <a:srgbClr val="009999"/>
                </a:solidFill>
                <a:effectLst/>
              </a:rPr>
              <a:t>60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*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>
                <a:solidFill>
                  <a:srgbClr val="009999"/>
                </a:solidFill>
                <a:effectLst/>
              </a:rPr>
              <a:t>60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*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>
                <a:solidFill>
                  <a:srgbClr val="009999"/>
                </a:solidFill>
                <a:effectLst/>
              </a:rPr>
              <a:t>1000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);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</a:rPr>
              <a:t>               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break;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  <a:effectLst/>
              </a:rPr>
              <a:t>            case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>
                <a:solidFill>
                  <a:srgbClr val="DD1144"/>
                </a:solidFill>
                <a:effectLst/>
              </a:rPr>
              <a:t>"END"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: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i="1" dirty="0">
                <a:solidFill>
                  <a:srgbClr val="999988"/>
                </a:solidFill>
              </a:rPr>
              <a:t>                </a:t>
            </a:r>
            <a:r>
              <a:rPr lang="en" altLang="zh-CN" sz="1400" i="1" dirty="0">
                <a:solidFill>
                  <a:srgbClr val="999988"/>
                </a:solidFill>
                <a:effectLst/>
              </a:rPr>
              <a:t>// emit the duration between start and end event </a:t>
            </a:r>
          </a:p>
          <a:p>
            <a:pPr marL="0" indent="0">
              <a:buNone/>
            </a:pPr>
            <a:r>
              <a:rPr lang="en" altLang="zh-CN" sz="1400" dirty="0">
                <a:effectLst/>
              </a:rPr>
              <a:t>               Long </a:t>
            </a:r>
            <a:r>
              <a:rPr lang="en" altLang="zh-CN" sz="1400" dirty="0" err="1">
                <a:effectLst/>
              </a:rPr>
              <a:t>sTime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=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 err="1">
                <a:effectLst/>
              </a:rPr>
              <a:t>startTime</a:t>
            </a:r>
            <a:r>
              <a:rPr lang="en" altLang="zh-CN" sz="1400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 err="1">
                <a:solidFill>
                  <a:srgbClr val="008080"/>
                </a:solidFill>
                <a:effectLst/>
              </a:rPr>
              <a:t>value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();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</a:rPr>
              <a:t>              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if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sz="1400" dirty="0" err="1">
                <a:effectLst/>
              </a:rPr>
              <a:t>sTime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!=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null)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{</a:t>
            </a:r>
          </a:p>
          <a:p>
            <a:pPr marL="0" indent="0">
              <a:buNone/>
            </a:pPr>
            <a:r>
              <a:rPr lang="en" altLang="zh-CN" sz="1400" dirty="0">
                <a:effectLst/>
              </a:rPr>
              <a:t>                   </a:t>
            </a:r>
            <a:r>
              <a:rPr lang="en" altLang="zh-CN" sz="1400" dirty="0" err="1">
                <a:effectLst/>
              </a:rPr>
              <a:t>out</a:t>
            </a:r>
            <a:r>
              <a:rPr lang="en" altLang="zh-CN" sz="1400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 err="1">
                <a:solidFill>
                  <a:srgbClr val="008080"/>
                </a:solidFill>
                <a:effectLst/>
              </a:rPr>
              <a:t>collect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sz="1400" dirty="0">
                <a:effectLst/>
              </a:rPr>
              <a:t>Tuple2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>
                <a:solidFill>
                  <a:srgbClr val="008080"/>
                </a:solidFill>
                <a:effectLst/>
              </a:rPr>
              <a:t>of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</a:t>
            </a:r>
            <a:r>
              <a:rPr lang="en" altLang="zh-CN" sz="1400" dirty="0">
                <a:effectLst/>
              </a:rPr>
              <a:t>in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>
                <a:solidFill>
                  <a:srgbClr val="008080"/>
                </a:solidFill>
                <a:effectLst/>
              </a:rPr>
              <a:t>f0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,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 err="1">
                <a:effectLst/>
              </a:rPr>
              <a:t>ctx</a:t>
            </a:r>
            <a:r>
              <a:rPr lang="en" altLang="zh-CN" sz="1400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 err="1">
                <a:solidFill>
                  <a:srgbClr val="008080"/>
                </a:solidFill>
                <a:effectLst/>
              </a:rPr>
              <a:t>timestamp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()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-</a:t>
            </a:r>
            <a:r>
              <a:rPr lang="en" altLang="zh-CN" sz="1400" dirty="0">
                <a:effectLst/>
              </a:rPr>
              <a:t> </a:t>
            </a:r>
            <a:r>
              <a:rPr lang="en" altLang="zh-CN" sz="1400" dirty="0" err="1">
                <a:effectLst/>
              </a:rPr>
              <a:t>sTime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));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i="1" dirty="0">
                <a:solidFill>
                  <a:srgbClr val="999988"/>
                </a:solidFill>
              </a:rPr>
              <a:t>                   </a:t>
            </a:r>
            <a:r>
              <a:rPr lang="en" altLang="zh-CN" sz="1400" i="1" dirty="0">
                <a:solidFill>
                  <a:srgbClr val="999988"/>
                </a:solidFill>
                <a:effectLst/>
              </a:rPr>
              <a:t>// clear the state </a:t>
            </a:r>
          </a:p>
          <a:p>
            <a:pPr marL="0" indent="0">
              <a:buNone/>
            </a:pPr>
            <a:r>
              <a:rPr lang="en" altLang="zh-CN" sz="1400" i="1" dirty="0">
                <a:solidFill>
                  <a:srgbClr val="999988"/>
                </a:solidFill>
              </a:rPr>
              <a:t>                   </a:t>
            </a:r>
            <a:r>
              <a:rPr lang="en" altLang="zh-CN" sz="1400" dirty="0" err="1">
                <a:effectLst/>
              </a:rPr>
              <a:t>startTime</a:t>
            </a:r>
            <a:r>
              <a:rPr lang="en" altLang="zh-CN" sz="1400" b="1" dirty="0" err="1">
                <a:solidFill>
                  <a:srgbClr val="000000"/>
                </a:solidFill>
                <a:effectLst/>
              </a:rPr>
              <a:t>.</a:t>
            </a:r>
            <a:r>
              <a:rPr lang="en" altLang="zh-CN" sz="1400" dirty="0" err="1">
                <a:solidFill>
                  <a:srgbClr val="008080"/>
                </a:solidFill>
                <a:effectLst/>
              </a:rPr>
              <a:t>clear</a:t>
            </a:r>
            <a:r>
              <a:rPr lang="en" altLang="zh-CN" sz="1400" b="1" dirty="0">
                <a:solidFill>
                  <a:srgbClr val="000000"/>
                </a:solidFill>
                <a:effectLst/>
              </a:rPr>
              <a:t>();</a:t>
            </a:r>
            <a:r>
              <a:rPr lang="en" altLang="zh-CN" sz="14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" altLang="zh-CN" sz="1400" b="1" dirty="0">
                <a:solidFill>
                  <a:srgbClr val="000000"/>
                </a:solidFill>
                <a:effectLst/>
              </a:rPr>
              <a:t>            }</a:t>
            </a:r>
            <a:endParaRPr kumimoji="1" lang="zh-CN" altLang="en-US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24E58A-408D-B5E1-6962-6974793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9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41909</TotalTime>
  <Words>3230</Words>
  <Application>Microsoft Macintosh PowerPoint</Application>
  <PresentationFormat>全屏显示(16:9)</PresentationFormat>
  <Paragraphs>285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DengXian</vt:lpstr>
      <vt:lpstr>微软雅黑</vt:lpstr>
      <vt:lpstr>JetBrains Mono</vt:lpstr>
      <vt:lpstr>Arial</vt:lpstr>
      <vt:lpstr>Calibri</vt:lpstr>
      <vt:lpstr>Cambria</vt:lpstr>
      <vt:lpstr>Consolas</vt:lpstr>
      <vt:lpstr>Tahoma</vt:lpstr>
      <vt:lpstr>Times New Roman</vt:lpstr>
      <vt:lpstr>Office 主题​​</vt:lpstr>
      <vt:lpstr>Architecture of Enterprise Applications 30 Flink </vt:lpstr>
      <vt:lpstr>Contents and Objectives</vt:lpstr>
      <vt:lpstr>Apache Flink</vt:lpstr>
      <vt:lpstr>What is Apache Flink?</vt:lpstr>
      <vt:lpstr>What is Apache Flink?</vt:lpstr>
      <vt:lpstr>What is Apache Flink?</vt:lpstr>
      <vt:lpstr>What is Apache Flink?</vt:lpstr>
      <vt:lpstr>What is Apache Flink?</vt:lpstr>
      <vt:lpstr>What is Apache Flink?</vt:lpstr>
      <vt:lpstr>What is Apache Flink?</vt:lpstr>
      <vt:lpstr>What is Apache Flink?</vt:lpstr>
      <vt:lpstr>What is Apache Flink?</vt:lpstr>
      <vt:lpstr>What is Apache Flink?</vt:lpstr>
      <vt:lpstr>What is Apache Flink? - Architecture</vt:lpstr>
      <vt:lpstr>What is Apache Flink? - Architecture</vt:lpstr>
      <vt:lpstr>Getting Started</vt:lpstr>
      <vt:lpstr>Getting Started</vt:lpstr>
      <vt:lpstr>Getting Started</vt:lpstr>
      <vt:lpstr>Getting Started</vt:lpstr>
      <vt:lpstr>Getting Started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Concepts</vt:lpstr>
      <vt:lpstr>Flink Architecture</vt:lpstr>
      <vt:lpstr>Flink Architecture</vt:lpstr>
      <vt:lpstr>Flink Architecture</vt:lpstr>
      <vt:lpstr>Flink Architecture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PowerPoint 演示文稿</vt:lpstr>
    </vt:vector>
  </TitlesOfParts>
  <Company>REINS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subject>REINS BLUE</dc:subject>
  <dc:creator>REINS</dc:creator>
  <cp:lastModifiedBy>haopeng chen</cp:lastModifiedBy>
  <cp:revision>2060</cp:revision>
  <dcterms:created xsi:type="dcterms:W3CDTF">2011-12-13T14:18:46Z</dcterms:created>
  <dcterms:modified xsi:type="dcterms:W3CDTF">2023-12-26T09:25:03Z</dcterms:modified>
</cp:coreProperties>
</file>