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8"/>
  </p:notesMasterIdLst>
  <p:handoutMasterIdLst>
    <p:handoutMasterId r:id="rId49"/>
  </p:handoutMasterIdLst>
  <p:sldIdLst>
    <p:sldId id="2241" r:id="rId2"/>
    <p:sldId id="2268" r:id="rId3"/>
    <p:sldId id="2417" r:id="rId4"/>
    <p:sldId id="2429" r:id="rId5"/>
    <p:sldId id="2430" r:id="rId6"/>
    <p:sldId id="260" r:id="rId7"/>
    <p:sldId id="261" r:id="rId8"/>
    <p:sldId id="2431" r:id="rId9"/>
    <p:sldId id="2432" r:id="rId10"/>
    <p:sldId id="263" r:id="rId11"/>
    <p:sldId id="2433" r:id="rId12"/>
    <p:sldId id="2434" r:id="rId13"/>
    <p:sldId id="2435" r:id="rId14"/>
    <p:sldId id="2440" r:id="rId15"/>
    <p:sldId id="2436" r:id="rId16"/>
    <p:sldId id="2437" r:id="rId17"/>
    <p:sldId id="2438" r:id="rId18"/>
    <p:sldId id="2439" r:id="rId19"/>
    <p:sldId id="2441" r:id="rId20"/>
    <p:sldId id="2442" r:id="rId21"/>
    <p:sldId id="2443" r:id="rId22"/>
    <p:sldId id="2444" r:id="rId23"/>
    <p:sldId id="2445" r:id="rId24"/>
    <p:sldId id="2446" r:id="rId25"/>
    <p:sldId id="2447" r:id="rId26"/>
    <p:sldId id="2448" r:id="rId27"/>
    <p:sldId id="2449" r:id="rId28"/>
    <p:sldId id="245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1400" r:id="rId40"/>
    <p:sldId id="1401" r:id="rId41"/>
    <p:sldId id="2452" r:id="rId42"/>
    <p:sldId id="2453" r:id="rId43"/>
    <p:sldId id="1404" r:id="rId44"/>
    <p:sldId id="2454" r:id="rId45"/>
    <p:sldId id="2455" r:id="rId46"/>
    <p:sldId id="2456" r:id="rId4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B"/>
    <a:srgbClr val="0432FF"/>
    <a:srgbClr val="E2EAF7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9" autoAdjust="0"/>
    <p:restoredTop sz="79382" autoAdjust="0"/>
  </p:normalViewPr>
  <p:slideViewPr>
    <p:cSldViewPr>
      <p:cViewPr varScale="1">
        <p:scale>
          <a:sx n="113" d="100"/>
          <a:sy n="113" d="100"/>
        </p:scale>
        <p:origin x="1432" y="184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魏 星达" userId="ca17b13798aa44f7" providerId="LiveId" clId="{4E5D7DAF-CFF0-4648-BDEB-99003A4E88B3}"/>
    <pc:docChg chg="modSld">
      <pc:chgData name="魏 星达" userId="ca17b13798aa44f7" providerId="LiveId" clId="{4E5D7DAF-CFF0-4648-BDEB-99003A4E88B3}" dt="2021-09-16T13:17:48.119" v="7" actId="20577"/>
      <pc:docMkLst>
        <pc:docMk/>
      </pc:docMkLst>
      <pc:sldChg chg="modSp mod">
        <pc:chgData name="魏 星达" userId="ca17b13798aa44f7" providerId="LiveId" clId="{4E5D7DAF-CFF0-4648-BDEB-99003A4E88B3}" dt="2021-09-16T13:17:48.119" v="7" actId="20577"/>
        <pc:sldMkLst>
          <pc:docMk/>
          <pc:sldMk cId="1677633460" sldId="261"/>
        </pc:sldMkLst>
        <pc:spChg chg="mod">
          <ac:chgData name="魏 星达" userId="ca17b13798aa44f7" providerId="LiveId" clId="{4E5D7DAF-CFF0-4648-BDEB-99003A4E88B3}" dt="2021-09-16T13:17:48.119" v="7" actId="20577"/>
          <ac:spMkLst>
            <pc:docMk/>
            <pc:sldMk cId="1677633460" sldId="261"/>
            <ac:spMk id="7171" creationId="{00000000-0000-0000-0000-000000000000}"/>
          </ac:spMkLst>
        </pc:spChg>
      </pc:sldChg>
    </pc:docChg>
  </pc:docChgLst>
  <pc:docChgLst>
    <pc:chgData name="魏 星达" userId="ca17b13798aa44f7" providerId="LiveId" clId="{B04E4866-35E2-034E-B2A9-9183E713BE91}"/>
    <pc:docChg chg="undo custSel addSld delSld modSld">
      <pc:chgData name="魏 星达" userId="ca17b13798aa44f7" providerId="LiveId" clId="{B04E4866-35E2-034E-B2A9-9183E713BE91}" dt="2021-09-09T04:00:33.240" v="139" actId="207"/>
      <pc:docMkLst>
        <pc:docMk/>
      </pc:docMkLst>
      <pc:sldChg chg="del">
        <pc:chgData name="魏 星达" userId="ca17b13798aa44f7" providerId="LiveId" clId="{B04E4866-35E2-034E-B2A9-9183E713BE91}" dt="2021-09-09T00:57:58.656" v="137" actId="2696"/>
        <pc:sldMkLst>
          <pc:docMk/>
          <pc:sldMk cId="1705286572" sldId="276"/>
        </pc:sldMkLst>
      </pc:sldChg>
      <pc:sldChg chg="add del">
        <pc:chgData name="魏 星达" userId="ca17b13798aa44f7" providerId="LiveId" clId="{B04E4866-35E2-034E-B2A9-9183E713BE91}" dt="2021-09-09T00:49:25.945" v="19" actId="2696"/>
        <pc:sldMkLst>
          <pc:docMk/>
          <pc:sldMk cId="1015742340" sldId="293"/>
        </pc:sldMkLst>
      </pc:sldChg>
      <pc:sldChg chg="add del">
        <pc:chgData name="魏 星达" userId="ca17b13798aa44f7" providerId="LiveId" clId="{B04E4866-35E2-034E-B2A9-9183E713BE91}" dt="2021-09-09T00:50:05.898" v="27" actId="2696"/>
        <pc:sldMkLst>
          <pc:docMk/>
          <pc:sldMk cId="3760529100" sldId="1403"/>
        </pc:sldMkLst>
      </pc:sldChg>
      <pc:sldChg chg="modSp add mod">
        <pc:chgData name="魏 星达" userId="ca17b13798aa44f7" providerId="LiveId" clId="{B04E4866-35E2-034E-B2A9-9183E713BE91}" dt="2021-09-09T00:50:33.806" v="30" actId="1076"/>
        <pc:sldMkLst>
          <pc:docMk/>
          <pc:sldMk cId="3568903678" sldId="1404"/>
        </pc:sldMkLst>
        <pc:picChg chg="mod">
          <ac:chgData name="魏 星达" userId="ca17b13798aa44f7" providerId="LiveId" clId="{B04E4866-35E2-034E-B2A9-9183E713BE91}" dt="2021-09-09T00:50:33.806" v="30" actId="1076"/>
          <ac:picMkLst>
            <pc:docMk/>
            <pc:sldMk cId="3568903678" sldId="1404"/>
            <ac:picMk id="5" creationId="{00000000-0000-0000-0000-000000000000}"/>
          </ac:picMkLst>
        </pc:picChg>
      </pc:sldChg>
      <pc:sldChg chg="modSp add del mod">
        <pc:chgData name="魏 星达" userId="ca17b13798aa44f7" providerId="LiveId" clId="{B04E4866-35E2-034E-B2A9-9183E713BE91}" dt="2021-09-09T00:52:49.005" v="53" actId="2696"/>
        <pc:sldMkLst>
          <pc:docMk/>
          <pc:sldMk cId="2321958981" sldId="1405"/>
        </pc:sldMkLst>
        <pc:spChg chg="mod">
          <ac:chgData name="魏 星达" userId="ca17b13798aa44f7" providerId="LiveId" clId="{B04E4866-35E2-034E-B2A9-9183E713BE91}" dt="2021-09-09T00:51:08.145" v="32" actId="27636"/>
          <ac:spMkLst>
            <pc:docMk/>
            <pc:sldMk cId="2321958981" sldId="1405"/>
            <ac:spMk id="40963" creationId="{00000000-0000-0000-0000-000000000000}"/>
          </ac:spMkLst>
        </pc:spChg>
      </pc:sldChg>
      <pc:sldChg chg="add del">
        <pc:chgData name="魏 星达" userId="ca17b13798aa44f7" providerId="LiveId" clId="{B04E4866-35E2-034E-B2A9-9183E713BE91}" dt="2021-09-09T00:54:39.273" v="70" actId="2696"/>
        <pc:sldMkLst>
          <pc:docMk/>
          <pc:sldMk cId="2203519837" sldId="1406"/>
        </pc:sldMkLst>
      </pc:sldChg>
      <pc:sldChg chg="add del">
        <pc:chgData name="魏 星达" userId="ca17b13798aa44f7" providerId="LiveId" clId="{B04E4866-35E2-034E-B2A9-9183E713BE91}" dt="2021-09-09T00:56:06.182" v="93" actId="2696"/>
        <pc:sldMkLst>
          <pc:docMk/>
          <pc:sldMk cId="540933918" sldId="1407"/>
        </pc:sldMkLst>
      </pc:sldChg>
      <pc:sldChg chg="modSp mod">
        <pc:chgData name="魏 星达" userId="ca17b13798aa44f7" providerId="LiveId" clId="{B04E4866-35E2-034E-B2A9-9183E713BE91}" dt="2021-09-09T04:00:33.240" v="139" actId="207"/>
        <pc:sldMkLst>
          <pc:docMk/>
          <pc:sldMk cId="3438708797" sldId="2445"/>
        </pc:sldMkLst>
        <pc:spChg chg="mod">
          <ac:chgData name="魏 星达" userId="ca17b13798aa44f7" providerId="LiveId" clId="{B04E4866-35E2-034E-B2A9-9183E713BE91}" dt="2021-09-09T04:00:33.240" v="139" actId="207"/>
          <ac:spMkLst>
            <pc:docMk/>
            <pc:sldMk cId="3438708797" sldId="2445"/>
            <ac:spMk id="3" creationId="{1E4E0DD4-AE67-0C45-9722-4E38EC1E281D}"/>
          </ac:spMkLst>
        </pc:spChg>
      </pc:sldChg>
      <pc:sldChg chg="del">
        <pc:chgData name="魏 星达" userId="ca17b13798aa44f7" providerId="LiveId" clId="{B04E4866-35E2-034E-B2A9-9183E713BE91}" dt="2021-09-09T00:58:14.398" v="138" actId="2696"/>
        <pc:sldMkLst>
          <pc:docMk/>
          <pc:sldMk cId="3786286352" sldId="2451"/>
        </pc:sldMkLst>
      </pc:sldChg>
      <pc:sldChg chg="addSp modSp new mod">
        <pc:chgData name="魏 星达" userId="ca17b13798aa44f7" providerId="LiveId" clId="{B04E4866-35E2-034E-B2A9-9183E713BE91}" dt="2021-09-09T00:49:24.124" v="18" actId="207"/>
        <pc:sldMkLst>
          <pc:docMk/>
          <pc:sldMk cId="839293459" sldId="2452"/>
        </pc:sldMkLst>
        <pc:spChg chg="mod">
          <ac:chgData name="魏 星达" userId="ca17b13798aa44f7" providerId="LiveId" clId="{B04E4866-35E2-034E-B2A9-9183E713BE91}" dt="2021-09-09T00:48:36.197" v="11" actId="20577"/>
          <ac:spMkLst>
            <pc:docMk/>
            <pc:sldMk cId="839293459" sldId="2452"/>
            <ac:spMk id="2" creationId="{5B35CAD9-B1D6-6844-8C86-ADF76393653C}"/>
          </ac:spMkLst>
        </pc:spChg>
        <pc:spChg chg="mod">
          <ac:chgData name="魏 星达" userId="ca17b13798aa44f7" providerId="LiveId" clId="{B04E4866-35E2-034E-B2A9-9183E713BE91}" dt="2021-09-09T00:49:24.124" v="18" actId="207"/>
          <ac:spMkLst>
            <pc:docMk/>
            <pc:sldMk cId="839293459" sldId="2452"/>
            <ac:spMk id="3" creationId="{5249CAD0-C115-4F46-8F9B-E61294F8E817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5" creationId="{E961329C-61BF-A344-A2A3-5D7F0F354580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6" creationId="{6DD577C6-8B87-B24F-A95E-673C5002070D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7" creationId="{69B6AEF0-9426-7B4A-A44F-9C76EDDAD5E5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8" creationId="{5A3ED0B6-16D3-0A49-9220-50545D648D52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9" creationId="{D087E621-384B-704A-8720-02241C433594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0" creationId="{F442BD70-FD0C-0041-A21F-8FB95BD59A58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1" creationId="{3DE90398-0836-8443-AB13-888C06B88CA9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2" creationId="{58670DCA-FBE4-3142-A386-D88CE23DFFB5}"/>
          </ac:spMkLst>
        </pc:spChg>
      </pc:sldChg>
      <pc:sldChg chg="addSp delSp modSp new mod modAnim">
        <pc:chgData name="魏 星达" userId="ca17b13798aa44f7" providerId="LiveId" clId="{B04E4866-35E2-034E-B2A9-9183E713BE91}" dt="2021-09-09T00:50:04.583" v="26" actId="207"/>
        <pc:sldMkLst>
          <pc:docMk/>
          <pc:sldMk cId="230939582" sldId="2453"/>
        </pc:sldMkLst>
        <pc:spChg chg="mod">
          <ac:chgData name="魏 星达" userId="ca17b13798aa44f7" providerId="LiveId" clId="{B04E4866-35E2-034E-B2A9-9183E713BE91}" dt="2021-09-09T00:49:49.815" v="22"/>
          <ac:spMkLst>
            <pc:docMk/>
            <pc:sldMk cId="230939582" sldId="2453"/>
            <ac:spMk id="2" creationId="{6C2AC268-FBF9-054E-B97F-56096079D416}"/>
          </ac:spMkLst>
        </pc:spChg>
        <pc:spChg chg="del">
          <ac:chgData name="魏 星达" userId="ca17b13798aa44f7" providerId="LiveId" clId="{B04E4866-35E2-034E-B2A9-9183E713BE91}" dt="2021-09-09T00:49:59.084" v="24" actId="478"/>
          <ac:spMkLst>
            <pc:docMk/>
            <pc:sldMk cId="230939582" sldId="2453"/>
            <ac:spMk id="3" creationId="{16D8DFBA-2307-4A40-A6B5-2590B35DD359}"/>
          </ac:spMkLst>
        </pc:spChg>
        <pc:spChg chg="add mod">
          <ac:chgData name="魏 星达" userId="ca17b13798aa44f7" providerId="LiveId" clId="{B04E4866-35E2-034E-B2A9-9183E713BE91}" dt="2021-09-09T00:49:57.288" v="23"/>
          <ac:spMkLst>
            <pc:docMk/>
            <pc:sldMk cId="230939582" sldId="2453"/>
            <ac:spMk id="5" creationId="{DD2A4E74-54B1-5A45-B34D-CDFB98AA71A5}"/>
          </ac:spMkLst>
        </pc:spChg>
        <pc:spChg chg="add mod">
          <ac:chgData name="魏 星达" userId="ca17b13798aa44f7" providerId="LiveId" clId="{B04E4866-35E2-034E-B2A9-9183E713BE91}" dt="2021-09-09T00:50:01.949" v="25" actId="207"/>
          <ac:spMkLst>
            <pc:docMk/>
            <pc:sldMk cId="230939582" sldId="2453"/>
            <ac:spMk id="6" creationId="{406A86C9-E625-1240-B303-893D985888DD}"/>
          </ac:spMkLst>
        </pc:spChg>
        <pc:spChg chg="add mod">
          <ac:chgData name="魏 星达" userId="ca17b13798aa44f7" providerId="LiveId" clId="{B04E4866-35E2-034E-B2A9-9183E713BE91}" dt="2021-09-09T00:50:04.583" v="26" actId="207"/>
          <ac:spMkLst>
            <pc:docMk/>
            <pc:sldMk cId="230939582" sldId="2453"/>
            <ac:spMk id="8" creationId="{3E63CF55-0941-A646-B108-C1BADCD2E84E}"/>
          </ac:spMkLst>
        </pc:spChg>
        <pc:cxnChg chg="add mod">
          <ac:chgData name="魏 星达" userId="ca17b13798aa44f7" providerId="LiveId" clId="{B04E4866-35E2-034E-B2A9-9183E713BE91}" dt="2021-09-09T00:49:57.288" v="23"/>
          <ac:cxnSpMkLst>
            <pc:docMk/>
            <pc:sldMk cId="230939582" sldId="2453"/>
            <ac:cxnSpMk id="7" creationId="{49297DD9-11CE-E349-A9CD-C1CB11C56838}"/>
          </ac:cxnSpMkLst>
        </pc:cxnChg>
      </pc:sldChg>
      <pc:sldChg chg="modSp new mod modAnim">
        <pc:chgData name="魏 星达" userId="ca17b13798aa44f7" providerId="LiveId" clId="{B04E4866-35E2-034E-B2A9-9183E713BE91}" dt="2021-09-09T00:52:42.720" v="52"/>
        <pc:sldMkLst>
          <pc:docMk/>
          <pc:sldMk cId="3392463987" sldId="2454"/>
        </pc:sldMkLst>
        <pc:spChg chg="mod">
          <ac:chgData name="魏 星达" userId="ca17b13798aa44f7" providerId="LiveId" clId="{B04E4866-35E2-034E-B2A9-9183E713BE91}" dt="2021-09-09T00:51:16.306" v="34"/>
          <ac:spMkLst>
            <pc:docMk/>
            <pc:sldMk cId="3392463987" sldId="2454"/>
            <ac:spMk id="2" creationId="{1D9532C2-9C13-9C46-B502-5AB922732EFA}"/>
          </ac:spMkLst>
        </pc:spChg>
        <pc:spChg chg="mod">
          <ac:chgData name="魏 星达" userId="ca17b13798aa44f7" providerId="LiveId" clId="{B04E4866-35E2-034E-B2A9-9183E713BE91}" dt="2021-09-09T00:52:17.601" v="51" actId="15"/>
          <ac:spMkLst>
            <pc:docMk/>
            <pc:sldMk cId="3392463987" sldId="2454"/>
            <ac:spMk id="3" creationId="{DAAD236E-77D6-3147-9583-9D780F65457B}"/>
          </ac:spMkLst>
        </pc:spChg>
      </pc:sldChg>
      <pc:sldChg chg="addSp modSp new mod">
        <pc:chgData name="魏 星达" userId="ca17b13798aa44f7" providerId="LiveId" clId="{B04E4866-35E2-034E-B2A9-9183E713BE91}" dt="2021-09-09T00:54:25.551" v="69" actId="1076"/>
        <pc:sldMkLst>
          <pc:docMk/>
          <pc:sldMk cId="4023493979" sldId="2455"/>
        </pc:sldMkLst>
        <pc:spChg chg="mod">
          <ac:chgData name="魏 星达" userId="ca17b13798aa44f7" providerId="LiveId" clId="{B04E4866-35E2-034E-B2A9-9183E713BE91}" dt="2021-09-09T00:53:05.608" v="56"/>
          <ac:spMkLst>
            <pc:docMk/>
            <pc:sldMk cId="4023493979" sldId="2455"/>
            <ac:spMk id="2" creationId="{3F5A8033-7709-6345-BD01-23165B695DD0}"/>
          </ac:spMkLst>
        </pc:spChg>
        <pc:spChg chg="mod">
          <ac:chgData name="魏 星达" userId="ca17b13798aa44f7" providerId="LiveId" clId="{B04E4866-35E2-034E-B2A9-9183E713BE91}" dt="2021-09-09T00:54:15.733" v="67" actId="114"/>
          <ac:spMkLst>
            <pc:docMk/>
            <pc:sldMk cId="4023493979" sldId="2455"/>
            <ac:spMk id="3" creationId="{9990E470-6C79-5E4D-AE00-EF263076BF4B}"/>
          </ac:spMkLst>
        </pc:spChg>
        <pc:spChg chg="add mod">
          <ac:chgData name="魏 星达" userId="ca17b13798aa44f7" providerId="LiveId" clId="{B04E4866-35E2-034E-B2A9-9183E713BE91}" dt="2021-09-09T00:54:25.551" v="69" actId="1076"/>
          <ac:spMkLst>
            <pc:docMk/>
            <pc:sldMk cId="4023493979" sldId="2455"/>
            <ac:spMk id="5" creationId="{1572B327-3E52-F748-83B5-FC6007B00221}"/>
          </ac:spMkLst>
        </pc:spChg>
      </pc:sldChg>
      <pc:sldChg chg="modSp new mod">
        <pc:chgData name="魏 星达" userId="ca17b13798aa44f7" providerId="LiveId" clId="{B04E4866-35E2-034E-B2A9-9183E713BE91}" dt="2021-09-09T00:55:52.969" v="92" actId="14100"/>
        <pc:sldMkLst>
          <pc:docMk/>
          <pc:sldMk cId="2371754013" sldId="2456"/>
        </pc:sldMkLst>
        <pc:spChg chg="mod">
          <ac:chgData name="魏 星达" userId="ca17b13798aa44f7" providerId="LiveId" clId="{B04E4866-35E2-034E-B2A9-9183E713BE91}" dt="2021-09-09T00:54:48.007" v="73"/>
          <ac:spMkLst>
            <pc:docMk/>
            <pc:sldMk cId="2371754013" sldId="2456"/>
            <ac:spMk id="2" creationId="{5E38C334-948B-754E-83EB-EBF51642972C}"/>
          </ac:spMkLst>
        </pc:spChg>
        <pc:spChg chg="mod">
          <ac:chgData name="魏 星达" userId="ca17b13798aa44f7" providerId="LiveId" clId="{B04E4866-35E2-034E-B2A9-9183E713BE91}" dt="2021-09-09T00:55:52.969" v="92" actId="14100"/>
          <ac:spMkLst>
            <pc:docMk/>
            <pc:sldMk cId="2371754013" sldId="2456"/>
            <ac:spMk id="3" creationId="{048C7627-CCD9-2B43-8659-9E952F80CCB9}"/>
          </ac:spMkLst>
        </pc:spChg>
      </pc:sldChg>
      <pc:sldChg chg="modSp add mod">
        <pc:chgData name="魏 星达" userId="ca17b13798aa44f7" providerId="LiveId" clId="{B04E4866-35E2-034E-B2A9-9183E713BE91}" dt="2021-09-09T00:56:20.822" v="136" actId="20577"/>
        <pc:sldMkLst>
          <pc:docMk/>
          <pc:sldMk cId="63493472" sldId="2457"/>
        </pc:sldMkLst>
        <pc:spChg chg="mod">
          <ac:chgData name="魏 星达" userId="ca17b13798aa44f7" providerId="LiveId" clId="{B04E4866-35E2-034E-B2A9-9183E713BE91}" dt="2021-09-09T00:56:20.822" v="136" actId="20577"/>
          <ac:spMkLst>
            <pc:docMk/>
            <pc:sldMk cId="63493472" sldId="2457"/>
            <ac:spMk id="5" creationId="{375403D9-9667-EA4B-986A-9CD8EA818815}"/>
          </ac:spMkLst>
        </pc:spChg>
      </pc:sldChg>
    </pc:docChg>
  </pc:docChgLst>
  <pc:docChgLst>
    <pc:chgData name="星达 魏" userId="ca17b13798aa44f7" providerId="LiveId" clId="{A4B232F9-C108-314E-8663-EB803A29366B}"/>
    <pc:docChg chg="undo custSel modSld">
      <pc:chgData name="星达 魏" userId="ca17b13798aa44f7" providerId="LiveId" clId="{A4B232F9-C108-314E-8663-EB803A29366B}" dt="2024-09-24T09:14:13.352" v="14" actId="20577"/>
      <pc:docMkLst>
        <pc:docMk/>
      </pc:docMkLst>
      <pc:sldChg chg="modSp mod">
        <pc:chgData name="星达 魏" userId="ca17b13798aa44f7" providerId="LiveId" clId="{A4B232F9-C108-314E-8663-EB803A29366B}" dt="2024-09-24T09:14:13.352" v="14" actId="20577"/>
        <pc:sldMkLst>
          <pc:docMk/>
          <pc:sldMk cId="3628960693" sldId="2241"/>
        </pc:sldMkLst>
        <pc:spChg chg="mod">
          <ac:chgData name="星达 魏" userId="ca17b13798aa44f7" providerId="LiveId" clId="{A4B232F9-C108-314E-8663-EB803A29366B}" dt="2024-09-24T09:14:09.936" v="3" actId="20577"/>
          <ac:spMkLst>
            <pc:docMk/>
            <pc:sldMk cId="3628960693" sldId="2241"/>
            <ac:spMk id="7" creationId="{E2120B98-7095-B94B-B13B-75606426BFB4}"/>
          </ac:spMkLst>
        </pc:spChg>
        <pc:spChg chg="mod">
          <ac:chgData name="星达 魏" userId="ca17b13798aa44f7" providerId="LiveId" clId="{A4B232F9-C108-314E-8663-EB803A29366B}" dt="2024-09-24T09:14:13.352" v="14" actId="20577"/>
          <ac:spMkLst>
            <pc:docMk/>
            <pc:sldMk cId="3628960693" sldId="2241"/>
            <ac:spMk id="10" creationId="{10502A89-6DA9-454C-951D-F585D6EFE7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9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26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29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2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2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9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45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2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TODO: redraw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7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9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22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For one double indirect block: (128*128*512)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 / (1024*1024)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3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 err="1">
                <a:latin typeface="+mn-lt"/>
              </a:rPr>
              <a:t>inode</a:t>
            </a:r>
            <a:r>
              <a:rPr kumimoji="1" lang="en-US" altLang="zh-CN" sz="3600" dirty="0">
                <a:latin typeface="+mn-lt"/>
              </a:rPr>
              <a:t>-based File System</a:t>
            </a:r>
            <a:endParaRPr kumimoji="1" lang="zh-CN" altLang="en-US" sz="36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(2024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10502A89-6DA9-454C-951D-F585D6EF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Xia/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Wei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2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77E0-6794-7D42-95D4-F7938297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68DB2-AF32-904F-B299-5BA75AEB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Mapping</a:t>
            </a:r>
            <a:r>
              <a:rPr kumimoji="1" lang="en-US" altLang="zh-CN" b="0" dirty="0"/>
              <a:t>: block number -&gt; block data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0" dirty="0"/>
              <a:t>How to know the </a:t>
            </a:r>
            <a:r>
              <a:rPr kumimoji="1" lang="en-US" altLang="zh-CN" dirty="0">
                <a:solidFill>
                  <a:srgbClr val="C00000"/>
                </a:solidFill>
              </a:rPr>
              <a:t>size</a:t>
            </a:r>
            <a:r>
              <a:rPr kumimoji="1" lang="en-US" altLang="zh-CN" b="0" dirty="0"/>
              <a:t> of block?</a:t>
            </a:r>
          </a:p>
          <a:p>
            <a:pPr lvl="1"/>
            <a:r>
              <a:rPr kumimoji="1" lang="en-US" altLang="zh-CN" dirty="0"/>
              <a:t>How to know which block is free?</a:t>
            </a:r>
          </a:p>
          <a:p>
            <a:pPr lvl="1"/>
            <a:r>
              <a:rPr kumimoji="1" lang="en-US" altLang="zh-CN" dirty="0"/>
              <a:t>These </a:t>
            </a:r>
            <a:r>
              <a:rPr kumimoji="1" lang="en-US" altLang="zh-CN" b="1" dirty="0">
                <a:solidFill>
                  <a:srgbClr val="C00000"/>
                </a:solidFill>
              </a:rPr>
              <a:t>metadata</a:t>
            </a:r>
            <a:r>
              <a:rPr kumimoji="1" lang="en-US" altLang="zh-CN" dirty="0"/>
              <a:t> will also be stored on the same disk</a:t>
            </a:r>
          </a:p>
          <a:p>
            <a:pPr lvl="1"/>
            <a:r>
              <a:rPr kumimoji="1" lang="en-US" altLang="zh-CN" dirty="0"/>
              <a:t>Super block!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EC1D2-C60C-A345-94D6-31A111E4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E61D7E0-6361-6849-AFD8-E63D0780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44230"/>
            <a:ext cx="501650" cy="38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D724D4-975B-D04C-B1A3-1B3154E69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7711E-55B2-C449-A0A4-D722D854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C465FE-E906-7C4B-A593-8C90F20AF365}"/>
              </a:ext>
            </a:extLst>
          </p:cNvPr>
          <p:cNvSpPr txBox="1"/>
          <p:nvPr/>
        </p:nvSpPr>
        <p:spPr>
          <a:xfrm>
            <a:off x="683568" y="1728883"/>
            <a:ext cx="8686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r>
              <a:rPr kumimoji="1" lang="en-US" altLang="zh-CN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devices[b]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11260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69D4-CC44-1A41-B117-A292DA8B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Super Block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9D261-59F5-9C44-85E7-648D3C59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One superblock per file system</a:t>
            </a:r>
          </a:p>
          <a:p>
            <a:pPr lvl="1"/>
            <a:r>
              <a:rPr kumimoji="1" lang="en-US" altLang="zh-CN" dirty="0"/>
              <a:t>Kernel reads superblock when mount the FS</a:t>
            </a:r>
          </a:p>
          <a:p>
            <a:r>
              <a:rPr kumimoji="1" lang="en-US" altLang="zh-CN" b="0" dirty="0"/>
              <a:t>Superblock </a:t>
            </a:r>
            <a:r>
              <a:rPr kumimoji="1" lang="en-US" altLang="zh-CN" dirty="0">
                <a:solidFill>
                  <a:srgbClr val="C00000"/>
                </a:solidFill>
              </a:rPr>
              <a:t>contains</a:t>
            </a:r>
            <a:r>
              <a:rPr kumimoji="1" lang="en-US" altLang="zh-CN" b="0" dirty="0"/>
              <a:t>: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Size of the blocks</a:t>
            </a: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Number of free blocks</a:t>
            </a: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A list of free blocks</a:t>
            </a:r>
          </a:p>
          <a:p>
            <a:pPr lvl="1">
              <a:buFontTx/>
              <a:buChar char="–"/>
            </a:pP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Other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metadata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file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system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(including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inode</a:t>
            </a:r>
            <a:r>
              <a:rPr lang="zh-CN" altLang="en-US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MS PGothic" charset="0"/>
              </a:rPr>
              <a:t>info)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72FD9-1202-F848-97F6-E4BEB01A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0A57F68-02A0-894D-83B9-5D4BD343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38F5EEB-9F1F-E547-AB68-D9A25253A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810557-37E1-824E-9CBE-0DCE1F17D39D}"/>
              </a:ext>
            </a:extLst>
          </p:cNvPr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815545-D69D-8D43-9A96-3AC836A47EB1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4BE5F2-A4F6-8142-AA6A-958E600792D0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2BD11B-2685-9548-98DC-9DF7A5F1B7BA}"/>
              </a:ext>
            </a:extLst>
          </p:cNvPr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D174313-3DF8-B34F-AE95-C60ADFDBB85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EEE56CB-2029-694C-A996-3481F3991339}"/>
                </a:ext>
              </a:extLst>
            </p:cNvPr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BE4DD9-67C0-9643-BED9-D75EBF708845}"/>
              </a:ext>
            </a:extLst>
          </p:cNvPr>
          <p:cNvGrpSpPr/>
          <p:nvPr/>
        </p:nvGrpSpPr>
        <p:grpSpPr>
          <a:xfrm>
            <a:off x="3043000" y="4867200"/>
            <a:ext cx="720074" cy="633591"/>
            <a:chOff x="1619678" y="4888205"/>
            <a:chExt cx="720074" cy="633591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0E504AE-46D6-5B43-9AD9-57A52758787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11DF44-CF3D-9445-932D-FF13D3615CA9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4AD9AE1-CF84-124F-95AB-A3DAF0C59A29}"/>
              </a:ext>
            </a:extLst>
          </p:cNvPr>
          <p:cNvGrpSpPr/>
          <p:nvPr/>
        </p:nvGrpSpPr>
        <p:grpSpPr>
          <a:xfrm>
            <a:off x="3751460" y="4867200"/>
            <a:ext cx="720074" cy="633591"/>
            <a:chOff x="1619678" y="4888205"/>
            <a:chExt cx="720074" cy="63359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86CCBB-3B22-444B-8912-D06249C7E6EB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0E7953-B016-594F-B5C8-F9C621A828C6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27FCB4D-EA80-4445-8C4E-4895D2410EE0}"/>
              </a:ext>
            </a:extLst>
          </p:cNvPr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E584980-DED8-FD46-BE81-6F824D0A0FF9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FB74137-796D-4D41-BAA5-67AF877E4125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4195C16-8829-014C-A584-A59A892067C9}"/>
              </a:ext>
            </a:extLst>
          </p:cNvPr>
          <p:cNvGrpSpPr/>
          <p:nvPr/>
        </p:nvGrpSpPr>
        <p:grpSpPr>
          <a:xfrm>
            <a:off x="5185216" y="4867200"/>
            <a:ext cx="720074" cy="633591"/>
            <a:chOff x="1619678" y="4888205"/>
            <a:chExt cx="720074" cy="63359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E2B3F71-1A55-5441-9B9A-909505F2CD5F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14BE0B1-C114-FB40-9D9D-E1123495526E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05AFF8A-8836-AF48-9F1A-66C0D8B75488}"/>
              </a:ext>
            </a:extLst>
          </p:cNvPr>
          <p:cNvGrpSpPr/>
          <p:nvPr/>
        </p:nvGrpSpPr>
        <p:grpSpPr>
          <a:xfrm>
            <a:off x="5893676" y="4867200"/>
            <a:ext cx="720074" cy="633591"/>
            <a:chOff x="1619678" y="4888205"/>
            <a:chExt cx="720074" cy="63359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2338D56-8247-3B45-ACE7-3EA7A1160A4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19053A-ABC0-9746-B7C5-1EEB50F3DA3C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02C1D5C-837D-6E40-A93C-B626A3326E7A}"/>
              </a:ext>
            </a:extLst>
          </p:cNvPr>
          <p:cNvGrpSpPr/>
          <p:nvPr/>
        </p:nvGrpSpPr>
        <p:grpSpPr>
          <a:xfrm>
            <a:off x="6617586" y="4867200"/>
            <a:ext cx="720074" cy="633591"/>
            <a:chOff x="1619678" y="4888205"/>
            <a:chExt cx="720074" cy="63359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5266E1-A514-C143-8261-C1BCEBE71BBF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5FFD74-9292-2441-B28B-2719A86DC37E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AF062090-3F5E-D04B-97C6-FE3E679F12EA}"/>
              </a:ext>
            </a:extLst>
          </p:cNvPr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4722407-DF58-B242-AAB0-98D3325248C9}"/>
              </a:ext>
            </a:extLst>
          </p:cNvPr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EBF10F-4227-7844-A590-FC22BC22E516}"/>
              </a:ext>
            </a:extLst>
          </p:cNvPr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335651D-3198-6A44-AB4C-D1AB050C7A69}"/>
              </a:ext>
            </a:extLst>
          </p:cNvPr>
          <p:cNvSpPr/>
          <p:nvPr/>
        </p:nvSpPr>
        <p:spPr>
          <a:xfrm>
            <a:off x="6654457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AF18D82-F73A-4340-9B65-D5B831AF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17" y="5401468"/>
            <a:ext cx="501650" cy="31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38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5ADE-1691-6945-9786-9BC617F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8A8EA-F92B-E946-9B2D-F98F4229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Block size: a trade-off</a:t>
            </a:r>
          </a:p>
          <a:p>
            <a:pPr lvl="1"/>
            <a:r>
              <a:rPr kumimoji="1" lang="en-US" altLang="zh-CN" dirty="0"/>
              <a:t>Neither too small or too big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will happen if the block size is too small? What if too big?</a:t>
            </a:r>
          </a:p>
          <a:p>
            <a:pPr lvl="1"/>
            <a:r>
              <a:rPr kumimoji="1" lang="en-US" altLang="zh-CN" dirty="0"/>
              <a:t>How to efficiently track free blocks? 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43CD1-23C9-724A-8254-0B90D004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155770A-29A9-2A4E-A03B-A17104E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BFD8ED4-4BF3-2A43-A8C9-B5FC497F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4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5ADE-1691-6945-9786-9BC617FE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L1: Block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8A8EA-F92B-E946-9B2D-F98F4229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Block size: a trade-off</a:t>
            </a:r>
          </a:p>
          <a:p>
            <a:pPr lvl="1"/>
            <a:r>
              <a:rPr kumimoji="1" lang="en-US" altLang="zh-CN" dirty="0"/>
              <a:t>Neither too small or too big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will happen if the block size is too small? What if too big?</a:t>
            </a:r>
          </a:p>
          <a:p>
            <a:pPr lvl="1"/>
            <a:r>
              <a:rPr kumimoji="1" lang="en-US" altLang="zh-CN" dirty="0"/>
              <a:t>How to efficiently track free blocks? </a:t>
            </a:r>
          </a:p>
          <a:p>
            <a:r>
              <a:rPr kumimoji="1" lang="en-US" altLang="zh-CN" dirty="0"/>
              <a:t>Use a bitmap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43CD1-23C9-724A-8254-0B90D004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155770A-29A9-2A4E-A03B-A17104ED2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BFD8ED4-4BF3-2A43-A8C9-B5FC497F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C70DF69-FD61-E743-A2E7-534928D0C1BD}"/>
              </a:ext>
            </a:extLst>
          </p:cNvPr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16100B-2379-8745-B0A3-4765829EF131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AB5BC1-4440-7E4E-9256-9615731AD5E8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12D108A-D0A2-D54C-AFCE-D65A5F31AE79}"/>
              </a:ext>
            </a:extLst>
          </p:cNvPr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D45D76-EE73-414F-94A7-FE8E0D036701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F4E4A2-27A6-5E4E-9577-1C66E29E5F8D}"/>
                </a:ext>
              </a:extLst>
            </p:cNvPr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E0C13B-4F73-DA47-BAFD-46BADB2086E0}"/>
              </a:ext>
            </a:extLst>
          </p:cNvPr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FD2B913-38F0-CD47-BAAA-59CEE363ACEC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A945CC-08D8-FD4E-9438-271409C4737F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9498D2-3476-FE46-AA7F-609597A48053}"/>
              </a:ext>
            </a:extLst>
          </p:cNvPr>
          <p:cNvGrpSpPr/>
          <p:nvPr/>
        </p:nvGrpSpPr>
        <p:grpSpPr>
          <a:xfrm>
            <a:off x="5213224" y="4867200"/>
            <a:ext cx="720074" cy="633591"/>
            <a:chOff x="1619678" y="4888205"/>
            <a:chExt cx="720074" cy="63359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2AC34D0-44A0-D544-8D70-069D8020D6A7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B9543EE-0839-A746-AD5F-EFB5CB754D57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3697EB5-4621-DF41-92D1-508A3ED6DF17}"/>
              </a:ext>
            </a:extLst>
          </p:cNvPr>
          <p:cNvGrpSpPr/>
          <p:nvPr/>
        </p:nvGrpSpPr>
        <p:grpSpPr>
          <a:xfrm>
            <a:off x="5921684" y="4867200"/>
            <a:ext cx="720074" cy="633591"/>
            <a:chOff x="1619678" y="4888205"/>
            <a:chExt cx="720074" cy="63359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92FC02-00C4-B24A-A74C-92DE59420DC2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07CB6F9-0761-9F47-9349-A8EE1B89E393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476EC3-F59E-9742-B6E1-C37B48A4404B}"/>
              </a:ext>
            </a:extLst>
          </p:cNvPr>
          <p:cNvGrpSpPr/>
          <p:nvPr/>
        </p:nvGrpSpPr>
        <p:grpSpPr>
          <a:xfrm>
            <a:off x="6645594" y="4867200"/>
            <a:ext cx="720074" cy="633591"/>
            <a:chOff x="1619678" y="4888205"/>
            <a:chExt cx="720074" cy="6335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B9BEBBB-0FE4-BC42-894C-502E7B4CB2E9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079224-F242-B94F-AA4A-816E671C24DD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9F0483F-501E-A745-9BFC-00AF9C53FD54}"/>
              </a:ext>
            </a:extLst>
          </p:cNvPr>
          <p:cNvGrpSpPr/>
          <p:nvPr/>
        </p:nvGrpSpPr>
        <p:grpSpPr>
          <a:xfrm>
            <a:off x="3043000" y="4879939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FBAF0A2-397E-0245-9334-806E54881FCF}"/>
                </a:ext>
              </a:extLst>
            </p:cNvPr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9E97F00-C099-1646-BA0D-92F7D0A7DDAD}"/>
                </a:ext>
              </a:extLst>
            </p:cNvPr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6B155EA-4B0E-FF49-8DA8-078BB74B7503}"/>
              </a:ext>
            </a:extLst>
          </p:cNvPr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02ABBDD-0165-EF42-98A6-D45A5B4ECB5C}"/>
              </a:ext>
            </a:extLst>
          </p:cNvPr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2A8B426-0D7E-1649-B82B-57DCE7167539}"/>
              </a:ext>
            </a:extLst>
          </p:cNvPr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DB41AD-21FB-9441-BC46-09B3CE8AC285}"/>
              </a:ext>
            </a:extLst>
          </p:cNvPr>
          <p:cNvSpPr/>
          <p:nvPr/>
        </p:nvSpPr>
        <p:spPr>
          <a:xfrm>
            <a:off x="6682465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6B3CBB06-66BD-894D-91CE-B715C59918FA}"/>
              </a:ext>
            </a:extLst>
          </p:cNvPr>
          <p:cNvSpPr/>
          <p:nvPr/>
        </p:nvSpPr>
        <p:spPr>
          <a:xfrm rot="5400000">
            <a:off x="6516463" y="3670994"/>
            <a:ext cx="215973" cy="1408692"/>
          </a:xfrm>
          <a:prstGeom prst="leftBrace">
            <a:avLst>
              <a:gd name="adj1" fmla="val 5709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F4E9776-E95B-0241-A6A6-E2246BB52418}"/>
              </a:ext>
            </a:extLst>
          </p:cNvPr>
          <p:cNvSpPr/>
          <p:nvPr/>
        </p:nvSpPr>
        <p:spPr>
          <a:xfrm>
            <a:off x="5864550" y="378715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File blocks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8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92FA2-8A89-7C4C-B651-7665E9CA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L2: File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E307-AE47-B749-9376-5E4DD98B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File requirements</a:t>
            </a:r>
          </a:p>
          <a:p>
            <a:pPr lvl="1"/>
            <a:r>
              <a:rPr kumimoji="1" lang="en-US" altLang="zh-CN" dirty="0"/>
              <a:t>Store items that are larger than one block</a:t>
            </a:r>
          </a:p>
          <a:p>
            <a:pPr lvl="1"/>
            <a:r>
              <a:rPr kumimoji="1" lang="en-US" altLang="zh-CN" dirty="0"/>
              <a:t>May grow or shrink over time</a:t>
            </a:r>
          </a:p>
          <a:p>
            <a:pPr lvl="1"/>
            <a:r>
              <a:rPr kumimoji="1" lang="en-US" altLang="zh-CN" dirty="0"/>
              <a:t>A file is a linear array of bytes of arbitrary length</a:t>
            </a:r>
          </a:p>
          <a:p>
            <a:pPr lvl="1"/>
            <a:r>
              <a:rPr kumimoji="1" lang="en-US" altLang="zh-CN" dirty="0"/>
              <a:t>Record which blocks belong to each file</a:t>
            </a:r>
          </a:p>
          <a:p>
            <a:r>
              <a:rPr kumimoji="1" lang="en-US" altLang="zh-CN" dirty="0" err="1"/>
              <a:t>inode</a:t>
            </a:r>
            <a:r>
              <a:rPr kumimoji="1" lang="en-US" altLang="zh-CN" dirty="0"/>
              <a:t> (index node)</a:t>
            </a:r>
          </a:p>
          <a:p>
            <a:pPr lvl="1"/>
            <a:r>
              <a:rPr kumimoji="1" lang="en-US" altLang="zh-CN" dirty="0"/>
              <a:t>A container for </a:t>
            </a:r>
            <a:r>
              <a:rPr kumimoji="1" lang="en-US" altLang="zh-CN" b="1" dirty="0">
                <a:solidFill>
                  <a:srgbClr val="C00000"/>
                </a:solidFill>
              </a:rPr>
              <a:t>metadata</a:t>
            </a:r>
            <a:r>
              <a:rPr kumimoji="1" lang="en-US" altLang="zh-CN" dirty="0"/>
              <a:t> about the file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91A90-7495-C14B-9566-DB2D07FF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AD2BD4E-B22C-EC4A-B468-242ECC88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F1EDEEE-E456-3B49-8BB5-1CFC7AE9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04D9-480C-E34A-AB4A-018AC0BED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F44598-E5E0-8947-8592-36BA6F139C52}"/>
              </a:ext>
            </a:extLst>
          </p:cNvPr>
          <p:cNvSpPr txBox="1"/>
          <p:nvPr/>
        </p:nvSpPr>
        <p:spPr>
          <a:xfrm>
            <a:off x="3177781" y="4175623"/>
            <a:ext cx="383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70CD-8BCD-1140-BB77-B1CF3A53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r>
              <a:rPr lang="en-US" altLang="zh-CN" dirty="0">
                <a:ea typeface="等线" panose="02010600030101010101" pitchFamily="2" charset="-122"/>
              </a:rPr>
              <a:t> for Larger Files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949FD-15CB-E242-99AD-7A14991B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B919C130-5BB7-F64F-85FD-1BFB46A1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AA634DC8-1C62-ED45-B267-9FA20A0A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8121D80-E3B8-F943-AC33-BFFE75233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3FA6383-AB6F-D348-A171-FCC8076BF1EC}"/>
              </a:ext>
            </a:extLst>
          </p:cNvPr>
          <p:cNvSpPr/>
          <p:nvPr/>
        </p:nvSpPr>
        <p:spPr bwMode="auto">
          <a:xfrm>
            <a:off x="1905000" y="3257567"/>
            <a:ext cx="533400" cy="3968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602841E-15C4-7840-89D3-4DE0AB7FFFEA}"/>
              </a:ext>
            </a:extLst>
          </p:cNvPr>
          <p:cNvSpPr/>
          <p:nvPr/>
        </p:nvSpPr>
        <p:spPr bwMode="auto">
          <a:xfrm>
            <a:off x="1905000" y="36544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71E0902-04C2-CC4B-A5DE-112BFB45999A}"/>
              </a:ext>
            </a:extLst>
          </p:cNvPr>
          <p:cNvSpPr/>
          <p:nvPr/>
        </p:nvSpPr>
        <p:spPr bwMode="auto">
          <a:xfrm>
            <a:off x="1905000" y="38449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E5C27D8-FA0C-7B45-8EAB-7578ACC55993}"/>
              </a:ext>
            </a:extLst>
          </p:cNvPr>
          <p:cNvSpPr/>
          <p:nvPr/>
        </p:nvSpPr>
        <p:spPr bwMode="auto">
          <a:xfrm>
            <a:off x="1905000" y="4027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B32674-ECC3-434A-B016-8D8BD4BC60DB}"/>
              </a:ext>
            </a:extLst>
          </p:cNvPr>
          <p:cNvSpPr/>
          <p:nvPr/>
        </p:nvSpPr>
        <p:spPr bwMode="auto">
          <a:xfrm>
            <a:off x="1905000" y="42180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C8CD3FF-2B67-B840-9A23-34278EE0CDBD}"/>
              </a:ext>
            </a:extLst>
          </p:cNvPr>
          <p:cNvSpPr/>
          <p:nvPr/>
        </p:nvSpPr>
        <p:spPr bwMode="auto">
          <a:xfrm>
            <a:off x="1905000" y="4408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280934F-0A05-A044-87D5-CDDD72AB0BD1}"/>
              </a:ext>
            </a:extLst>
          </p:cNvPr>
          <p:cNvSpPr/>
          <p:nvPr/>
        </p:nvSpPr>
        <p:spPr bwMode="auto">
          <a:xfrm>
            <a:off x="1905000" y="459635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069520C-77E1-4D40-8946-485B51BD32CD}"/>
              </a:ext>
            </a:extLst>
          </p:cNvPr>
          <p:cNvSpPr/>
          <p:nvPr/>
        </p:nvSpPr>
        <p:spPr bwMode="auto">
          <a:xfrm>
            <a:off x="1905000" y="4786858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F0825D4-79F5-4341-B811-3097FF21363E}"/>
              </a:ext>
            </a:extLst>
          </p:cNvPr>
          <p:cNvSpPr/>
          <p:nvPr/>
        </p:nvSpPr>
        <p:spPr bwMode="auto">
          <a:xfrm>
            <a:off x="1905000" y="4972066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11" name="肘形连接符 23">
            <a:extLst>
              <a:ext uri="{FF2B5EF4-FFF2-40B4-BE49-F238E27FC236}">
                <a16:creationId xmlns:a16="http://schemas.microsoft.com/office/drawing/2014/main" id="{A7C78DE5-59B9-5F47-A5DC-321549AFC140}"/>
              </a:ext>
            </a:extLst>
          </p:cNvPr>
          <p:cNvCxnSpPr>
            <a:cxnSpLocks noChangeShapeType="1"/>
            <a:stCxn id="103" idx="3"/>
            <a:endCxn id="145" idx="1"/>
          </p:cNvCxnSpPr>
          <p:nvPr/>
        </p:nvCxnSpPr>
        <p:spPr bwMode="auto">
          <a:xfrm flipV="1">
            <a:off x="2438400" y="2699957"/>
            <a:ext cx="1341438" cy="1049734"/>
          </a:xfrm>
          <a:prstGeom prst="bentConnector3">
            <a:avLst>
              <a:gd name="adj1" fmla="val 32498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" name="肘形连接符 58382">
            <a:extLst>
              <a:ext uri="{FF2B5EF4-FFF2-40B4-BE49-F238E27FC236}">
                <a16:creationId xmlns:a16="http://schemas.microsoft.com/office/drawing/2014/main" id="{8BBB7A4A-C70F-E341-89A4-8CEB68D1AD47}"/>
              </a:ext>
            </a:extLst>
          </p:cNvPr>
          <p:cNvCxnSpPr>
            <a:cxnSpLocks noChangeShapeType="1"/>
            <a:stCxn id="110" idx="3"/>
            <a:endCxn id="115" idx="1"/>
          </p:cNvCxnSpPr>
          <p:nvPr/>
        </p:nvCxnSpPr>
        <p:spPr bwMode="auto">
          <a:xfrm flipV="1">
            <a:off x="2438400" y="4665149"/>
            <a:ext cx="1341438" cy="402167"/>
          </a:xfrm>
          <a:prstGeom prst="bentConnector3">
            <a:avLst>
              <a:gd name="adj1" fmla="val 62537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" name="TextBox 67">
            <a:extLst>
              <a:ext uri="{FF2B5EF4-FFF2-40B4-BE49-F238E27FC236}">
                <a16:creationId xmlns:a16="http://schemas.microsoft.com/office/drawing/2014/main" id="{BBAEFF54-2EC9-A74C-9B6C-5E1C368D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09628"/>
            <a:ext cx="12511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an</a:t>
            </a:r>
            <a:r>
              <a:rPr lang="zh-CN" altLang="en-US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endParaRPr lang="zh-CN" altLang="en-US" sz="18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4" name="TextBox 68">
            <a:extLst>
              <a:ext uri="{FF2B5EF4-FFF2-40B4-BE49-F238E27FC236}">
                <a16:creationId xmlns:a16="http://schemas.microsoft.com/office/drawing/2014/main" id="{F42551C3-7EDE-B242-B23F-62E8FEC4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36" y="1525963"/>
            <a:ext cx="1501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DF77056-5D67-514F-B54A-F1DE94F91B07}"/>
              </a:ext>
            </a:extLst>
          </p:cNvPr>
          <p:cNvSpPr/>
          <p:nvPr/>
        </p:nvSpPr>
        <p:spPr bwMode="auto">
          <a:xfrm>
            <a:off x="3779838" y="4569899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B06EB59-E092-DD45-8FBC-5DC2A165CC19}"/>
              </a:ext>
            </a:extLst>
          </p:cNvPr>
          <p:cNvSpPr/>
          <p:nvPr/>
        </p:nvSpPr>
        <p:spPr bwMode="auto">
          <a:xfrm>
            <a:off x="3779838" y="475775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AEC23CC-DA5F-AA44-A045-2B2C3E796765}"/>
              </a:ext>
            </a:extLst>
          </p:cNvPr>
          <p:cNvSpPr/>
          <p:nvPr/>
        </p:nvSpPr>
        <p:spPr bwMode="auto">
          <a:xfrm>
            <a:off x="3780676" y="4948254"/>
            <a:ext cx="532562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E15CBD1-CEC2-3E41-BF58-AF6610543384}"/>
              </a:ext>
            </a:extLst>
          </p:cNvPr>
          <p:cNvSpPr/>
          <p:nvPr/>
        </p:nvSpPr>
        <p:spPr bwMode="auto">
          <a:xfrm>
            <a:off x="5486400" y="3829066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5762DE-FD07-D047-B4FA-42C65D12828C}"/>
              </a:ext>
            </a:extLst>
          </p:cNvPr>
          <p:cNvSpPr/>
          <p:nvPr/>
        </p:nvSpPr>
        <p:spPr bwMode="auto">
          <a:xfrm>
            <a:off x="5486400" y="401559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8F50C-D64F-9549-9808-FB746F2757E9}"/>
              </a:ext>
            </a:extLst>
          </p:cNvPr>
          <p:cNvSpPr/>
          <p:nvPr/>
        </p:nvSpPr>
        <p:spPr bwMode="auto">
          <a:xfrm>
            <a:off x="5491163" y="4206098"/>
            <a:ext cx="528637" cy="21587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AA80AB-2A26-AA4B-A739-F1116DB9DF1C}"/>
              </a:ext>
            </a:extLst>
          </p:cNvPr>
          <p:cNvSpPr/>
          <p:nvPr/>
        </p:nvSpPr>
        <p:spPr bwMode="auto">
          <a:xfrm>
            <a:off x="5486400" y="2426589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22" name="肘形连接符 83">
            <a:extLst>
              <a:ext uri="{FF2B5EF4-FFF2-40B4-BE49-F238E27FC236}">
                <a16:creationId xmlns:a16="http://schemas.microsoft.com/office/drawing/2014/main" id="{A2B02831-A49C-4045-B88A-1B3F07F0BD96}"/>
              </a:ext>
            </a:extLst>
          </p:cNvPr>
          <p:cNvCxnSpPr>
            <a:cxnSpLocks noChangeShapeType="1"/>
            <a:stCxn id="141" idx="3"/>
            <a:endCxn id="121" idx="1"/>
          </p:cNvCxnSpPr>
          <p:nvPr/>
        </p:nvCxnSpPr>
        <p:spPr bwMode="auto">
          <a:xfrm flipV="1">
            <a:off x="4313238" y="2701094"/>
            <a:ext cx="1173162" cy="741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D065DD05-C283-9645-BB21-298CFF700523}"/>
              </a:ext>
            </a:extLst>
          </p:cNvPr>
          <p:cNvSpPr/>
          <p:nvPr/>
        </p:nvSpPr>
        <p:spPr bwMode="auto">
          <a:xfrm>
            <a:off x="5486400" y="4569899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3F6C451-8C04-5946-B71C-CEF9405C9516}"/>
              </a:ext>
            </a:extLst>
          </p:cNvPr>
          <p:cNvSpPr/>
          <p:nvPr/>
        </p:nvSpPr>
        <p:spPr bwMode="auto">
          <a:xfrm>
            <a:off x="5486400" y="475775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05CE409-8F18-784F-8908-69911B5F621F}"/>
              </a:ext>
            </a:extLst>
          </p:cNvPr>
          <p:cNvSpPr/>
          <p:nvPr/>
        </p:nvSpPr>
        <p:spPr bwMode="auto">
          <a:xfrm>
            <a:off x="5491163" y="4948254"/>
            <a:ext cx="528637" cy="206972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26" name="肘形连接符 89">
            <a:extLst>
              <a:ext uri="{FF2B5EF4-FFF2-40B4-BE49-F238E27FC236}">
                <a16:creationId xmlns:a16="http://schemas.microsoft.com/office/drawing/2014/main" id="{9B2A4E4A-D5BB-A941-B6E4-709E39B1CAA4}"/>
              </a:ext>
            </a:extLst>
          </p:cNvPr>
          <p:cNvCxnSpPr>
            <a:cxnSpLocks noChangeShapeType="1"/>
            <a:stCxn id="115" idx="3"/>
            <a:endCxn id="118" idx="1"/>
          </p:cNvCxnSpPr>
          <p:nvPr/>
        </p:nvCxnSpPr>
        <p:spPr bwMode="auto">
          <a:xfrm flipV="1">
            <a:off x="4313238" y="3924316"/>
            <a:ext cx="1173162" cy="740833"/>
          </a:xfrm>
          <a:prstGeom prst="bentConnector3">
            <a:avLst>
              <a:gd name="adj1" fmla="val 4283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7" name="肘形连接符 94">
            <a:extLst>
              <a:ext uri="{FF2B5EF4-FFF2-40B4-BE49-F238E27FC236}">
                <a16:creationId xmlns:a16="http://schemas.microsoft.com/office/drawing/2014/main" id="{6AB8CA23-2487-EE4A-9921-A6C1527316FD}"/>
              </a:ext>
            </a:extLst>
          </p:cNvPr>
          <p:cNvCxnSpPr>
            <a:cxnSpLocks noChangeShapeType="1"/>
            <a:stCxn id="116" idx="3"/>
            <a:endCxn id="123" idx="1"/>
          </p:cNvCxnSpPr>
          <p:nvPr/>
        </p:nvCxnSpPr>
        <p:spPr bwMode="auto">
          <a:xfrm flipV="1">
            <a:off x="4313238" y="4665151"/>
            <a:ext cx="1173162" cy="187854"/>
          </a:xfrm>
          <a:prstGeom prst="bentConnector3">
            <a:avLst>
              <a:gd name="adj1" fmla="val 5448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FE0212C5-E64F-7E48-B443-183D41143E0C}"/>
              </a:ext>
            </a:extLst>
          </p:cNvPr>
          <p:cNvSpPr/>
          <p:nvPr/>
        </p:nvSpPr>
        <p:spPr bwMode="auto">
          <a:xfrm>
            <a:off x="7315200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BB41E9C-59B1-0647-82AE-AFA2791AE1A8}"/>
              </a:ext>
            </a:extLst>
          </p:cNvPr>
          <p:cNvSpPr/>
          <p:nvPr/>
        </p:nvSpPr>
        <p:spPr bwMode="auto">
          <a:xfrm>
            <a:off x="7315200" y="3094538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DB9A926-239B-9D42-98AE-B12429F3077E}"/>
              </a:ext>
            </a:extLst>
          </p:cNvPr>
          <p:cNvSpPr/>
          <p:nvPr/>
        </p:nvSpPr>
        <p:spPr bwMode="auto">
          <a:xfrm>
            <a:off x="7315200" y="3909765"/>
            <a:ext cx="533400" cy="55033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EA2FF28-12C3-0946-A42C-81A76FFA4A32}"/>
              </a:ext>
            </a:extLst>
          </p:cNvPr>
          <p:cNvSpPr/>
          <p:nvPr/>
        </p:nvSpPr>
        <p:spPr bwMode="auto">
          <a:xfrm>
            <a:off x="7315200" y="4579160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32" name="肘形连接符 100">
            <a:extLst>
              <a:ext uri="{FF2B5EF4-FFF2-40B4-BE49-F238E27FC236}">
                <a16:creationId xmlns:a16="http://schemas.microsoft.com/office/drawing/2014/main" id="{8F9F0DDB-0DBE-FE4F-AB7C-885229B0BC7A}"/>
              </a:ext>
            </a:extLst>
          </p:cNvPr>
          <p:cNvCxnSpPr>
            <a:cxnSpLocks noChangeShapeType="1"/>
            <a:stCxn id="118" idx="3"/>
            <a:endCxn id="128" idx="1"/>
          </p:cNvCxnSpPr>
          <p:nvPr/>
        </p:nvCxnSpPr>
        <p:spPr bwMode="auto">
          <a:xfrm flipV="1">
            <a:off x="6019800" y="2699957"/>
            <a:ext cx="1295400" cy="1224359"/>
          </a:xfrm>
          <a:prstGeom prst="bentConnector3">
            <a:avLst>
              <a:gd name="adj1" fmla="val 33784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" name="肘形连接符 105">
            <a:extLst>
              <a:ext uri="{FF2B5EF4-FFF2-40B4-BE49-F238E27FC236}">
                <a16:creationId xmlns:a16="http://schemas.microsoft.com/office/drawing/2014/main" id="{F15D74D6-3ECA-0247-897B-5E5A050EE5E9}"/>
              </a:ext>
            </a:extLst>
          </p:cNvPr>
          <p:cNvCxnSpPr>
            <a:cxnSpLocks noChangeShapeType="1"/>
            <a:stCxn id="119" idx="3"/>
            <a:endCxn id="129" idx="1"/>
          </p:cNvCxnSpPr>
          <p:nvPr/>
        </p:nvCxnSpPr>
        <p:spPr bwMode="auto">
          <a:xfrm flipV="1">
            <a:off x="6019800" y="3369043"/>
            <a:ext cx="1295400" cy="741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4" name="肘形连接符 108">
            <a:extLst>
              <a:ext uri="{FF2B5EF4-FFF2-40B4-BE49-F238E27FC236}">
                <a16:creationId xmlns:a16="http://schemas.microsoft.com/office/drawing/2014/main" id="{F051F028-0426-F747-B484-6F9B89382A43}"/>
              </a:ext>
            </a:extLst>
          </p:cNvPr>
          <p:cNvCxnSpPr>
            <a:cxnSpLocks noChangeShapeType="1"/>
            <a:stCxn id="123" idx="3"/>
            <a:endCxn id="130" idx="1"/>
          </p:cNvCxnSpPr>
          <p:nvPr/>
        </p:nvCxnSpPr>
        <p:spPr bwMode="auto">
          <a:xfrm flipV="1">
            <a:off x="6019800" y="4184931"/>
            <a:ext cx="1295400" cy="480218"/>
          </a:xfrm>
          <a:prstGeom prst="bentConnector3">
            <a:avLst>
              <a:gd name="adj1" fmla="val 65262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5" name="肘形连接符 110">
            <a:extLst>
              <a:ext uri="{FF2B5EF4-FFF2-40B4-BE49-F238E27FC236}">
                <a16:creationId xmlns:a16="http://schemas.microsoft.com/office/drawing/2014/main" id="{EE4E351E-C8B0-7F45-938F-D178ECD1CAF5}"/>
              </a:ext>
            </a:extLst>
          </p:cNvPr>
          <p:cNvCxnSpPr>
            <a:cxnSpLocks noChangeShapeType="1"/>
            <a:stCxn id="124" idx="3"/>
            <a:endCxn id="131" idx="1"/>
          </p:cNvCxnSpPr>
          <p:nvPr/>
        </p:nvCxnSpPr>
        <p:spPr bwMode="auto">
          <a:xfrm>
            <a:off x="6019800" y="4853005"/>
            <a:ext cx="1295400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6" name="TextBox 124">
            <a:extLst>
              <a:ext uri="{FF2B5EF4-FFF2-40B4-BE49-F238E27FC236}">
                <a16:creationId xmlns:a16="http://schemas.microsoft.com/office/drawing/2014/main" id="{11BF912E-89C0-4A4C-969B-906D0655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139" y="1827588"/>
            <a:ext cx="226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double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7" name="TextBox 125">
            <a:extLst>
              <a:ext uri="{FF2B5EF4-FFF2-40B4-BE49-F238E27FC236}">
                <a16:creationId xmlns:a16="http://schemas.microsoft.com/office/drawing/2014/main" id="{AEDE7C76-9665-6242-82AE-D62A9308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36" y="1223014"/>
            <a:ext cx="1501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B41A0D5-0245-444D-8A9C-A2099987326B}"/>
              </a:ext>
            </a:extLst>
          </p:cNvPr>
          <p:cNvSpPr/>
          <p:nvPr/>
        </p:nvSpPr>
        <p:spPr bwMode="auto">
          <a:xfrm>
            <a:off x="2310408" y="1301067"/>
            <a:ext cx="533400" cy="1759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E17ED41-2F66-064A-92AC-C85B8F4346AA}"/>
              </a:ext>
            </a:extLst>
          </p:cNvPr>
          <p:cNvSpPr/>
          <p:nvPr/>
        </p:nvSpPr>
        <p:spPr bwMode="auto">
          <a:xfrm>
            <a:off x="2310408" y="160401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CF00115-FB62-8044-9D0A-44AF981A07CD}"/>
              </a:ext>
            </a:extLst>
          </p:cNvPr>
          <p:cNvSpPr/>
          <p:nvPr/>
        </p:nvSpPr>
        <p:spPr bwMode="auto">
          <a:xfrm>
            <a:off x="2310408" y="192151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AD08D02-8819-FC45-A31B-2A07EC38045A}"/>
              </a:ext>
            </a:extLst>
          </p:cNvPr>
          <p:cNvSpPr/>
          <p:nvPr/>
        </p:nvSpPr>
        <p:spPr bwMode="auto">
          <a:xfrm>
            <a:off x="3779838" y="334752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F078FA9-188D-404E-93F4-97904D48F912}"/>
              </a:ext>
            </a:extLst>
          </p:cNvPr>
          <p:cNvSpPr/>
          <p:nvPr/>
        </p:nvSpPr>
        <p:spPr bwMode="auto">
          <a:xfrm>
            <a:off x="3779838" y="353537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F19FA9E-73CE-EA48-BA0E-6FD73F6506E8}"/>
              </a:ext>
            </a:extLst>
          </p:cNvPr>
          <p:cNvSpPr/>
          <p:nvPr/>
        </p:nvSpPr>
        <p:spPr bwMode="auto">
          <a:xfrm>
            <a:off x="3780204" y="3719264"/>
            <a:ext cx="533034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4" name="肘形连接符 58377">
            <a:extLst>
              <a:ext uri="{FF2B5EF4-FFF2-40B4-BE49-F238E27FC236}">
                <a16:creationId xmlns:a16="http://schemas.microsoft.com/office/drawing/2014/main" id="{5F880B1A-1A9F-0D4D-A680-ABE9E35422BE}"/>
              </a:ext>
            </a:extLst>
          </p:cNvPr>
          <p:cNvCxnSpPr>
            <a:cxnSpLocks noChangeShapeType="1"/>
            <a:stCxn id="109" idx="3"/>
            <a:endCxn id="141" idx="1"/>
          </p:cNvCxnSpPr>
          <p:nvPr/>
        </p:nvCxnSpPr>
        <p:spPr bwMode="auto">
          <a:xfrm flipV="1">
            <a:off x="2438400" y="3442774"/>
            <a:ext cx="1341438" cy="1439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739690C-9D8A-F649-A29E-A2F6B1A26818}"/>
              </a:ext>
            </a:extLst>
          </p:cNvPr>
          <p:cNvSpPr/>
          <p:nvPr/>
        </p:nvSpPr>
        <p:spPr bwMode="auto">
          <a:xfrm>
            <a:off x="3779838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6" name="TextBox 124">
            <a:extLst>
              <a:ext uri="{FF2B5EF4-FFF2-40B4-BE49-F238E27FC236}">
                <a16:creationId xmlns:a16="http://schemas.microsoft.com/office/drawing/2014/main" id="{2E31CBCC-1943-0C46-804D-373854F0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139" y="2128128"/>
            <a:ext cx="226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triple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28AA001-2BF0-0647-BC9B-329C4CC1F28E}"/>
              </a:ext>
            </a:extLst>
          </p:cNvPr>
          <p:cNvSpPr/>
          <p:nvPr/>
        </p:nvSpPr>
        <p:spPr bwMode="auto">
          <a:xfrm>
            <a:off x="2310408" y="2222054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8" name="左大括号 147">
            <a:extLst>
              <a:ext uri="{FF2B5EF4-FFF2-40B4-BE49-F238E27FC236}">
                <a16:creationId xmlns:a16="http://schemas.microsoft.com/office/drawing/2014/main" id="{B3558141-64AA-0449-A6B9-9EA9A382D080}"/>
              </a:ext>
            </a:extLst>
          </p:cNvPr>
          <p:cNvSpPr/>
          <p:nvPr/>
        </p:nvSpPr>
        <p:spPr>
          <a:xfrm>
            <a:off x="1763688" y="3257567"/>
            <a:ext cx="99020" cy="1904999"/>
          </a:xfrm>
          <a:prstGeom prst="leftBrace">
            <a:avLst>
              <a:gd name="adj1" fmla="val 84288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40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80618-66AA-7843-85D9-69657485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L2: File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C1B2F-2BDB-A34E-A85C-F2ECBBFC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Given an </a:t>
            </a:r>
            <a:r>
              <a:rPr kumimoji="1" lang="en-US" altLang="zh-CN" b="0" dirty="0" err="1"/>
              <a:t>inode</a:t>
            </a:r>
            <a:r>
              <a:rPr kumimoji="1" lang="en-US" altLang="zh-CN" b="0" dirty="0"/>
              <a:t>, can map a block index number (of a file)  to a block number (of a disk)</a:t>
            </a:r>
          </a:p>
          <a:p>
            <a:pPr lvl="1"/>
            <a:r>
              <a:rPr kumimoji="1" lang="en-US" altLang="zh-CN" dirty="0"/>
              <a:t>Index number: e.g., </a:t>
            </a:r>
            <a:r>
              <a:rPr kumimoji="1" lang="en-US" altLang="zh-CN" dirty="0">
                <a:solidFill>
                  <a:srgbClr val="C00000"/>
                </a:solidFill>
              </a:rPr>
              <a:t>the 3rd block of a file is number 78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D7C53-D766-C843-BAE7-62BDE400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DDB0AD8-AC1A-B549-851E-BBEAB3EB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9F1A697-395E-6B43-B4CF-9A732357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1D1A5-F8EA-C347-B84A-D2EE621D8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A1A820-48E6-604C-9A1B-DDA7716903D8}"/>
              </a:ext>
            </a:extLst>
          </p:cNvPr>
          <p:cNvSpPr txBox="1"/>
          <p:nvPr/>
        </p:nvSpPr>
        <p:spPr>
          <a:xfrm>
            <a:off x="249330" y="2446918"/>
            <a:ext cx="8686800" cy="157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i="1" dirty="0"/>
              <a:t>o &lt;- offset / BLOCKSIZE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i="1" dirty="0"/>
              <a:t>b –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</a:t>
            </a:r>
            <a:r>
              <a:rPr kumimoji="1" lang="en-US" altLang="zh-CN" i="1" dirty="0"/>
              <a:t>(</a:t>
            </a:r>
            <a:r>
              <a:rPr kumimoji="1" lang="en-US" altLang="zh-CN" i="1" dirty="0" err="1"/>
              <a:t>i,o</a:t>
            </a:r>
            <a:r>
              <a:rPr kumimoji="1" lang="en-US" altLang="zh-CN" i="1" dirty="0"/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</a:t>
            </a:r>
            <a:r>
              <a:rPr kumimoji="1" lang="zh-CN" altLang="en-US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</a:t>
            </a:r>
            <a:r>
              <a:rPr kumimoji="1" lang="en-US" altLang="zh-CN" i="1" dirty="0"/>
              <a:t>(b)</a:t>
            </a:r>
            <a:endParaRPr kumimoji="1" lang="zh-CN" altLang="en-US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A27E4C-3371-F44D-9EC5-833C814317D2}"/>
              </a:ext>
            </a:extLst>
          </p:cNvPr>
          <p:cNvSpPr txBox="1"/>
          <p:nvPr/>
        </p:nvSpPr>
        <p:spPr>
          <a:xfrm>
            <a:off x="672371" y="4114068"/>
            <a:ext cx="8139094" cy="1132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INDEX_TO_BLOCK_NUMBER(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r>
              <a:rPr kumimoji="1" lang="zh-CN" altLang="en-US" b="1" i="1" dirty="0"/>
              <a:t>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i="1" dirty="0" err="1"/>
              <a:t>i.block_nums</a:t>
            </a:r>
            <a:r>
              <a:rPr kumimoji="1" lang="en-US" altLang="zh-CN" i="1" dirty="0"/>
              <a:t>[index]</a:t>
            </a:r>
            <a:endParaRPr kumimoji="1" lang="zh-CN" altLang="en-US" i="1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181804A6-38E6-8243-B8EC-85E664C37F27}"/>
              </a:ext>
            </a:extLst>
          </p:cNvPr>
          <p:cNvSpPr/>
          <p:nvPr/>
        </p:nvSpPr>
        <p:spPr>
          <a:xfrm>
            <a:off x="4480560" y="3212796"/>
            <a:ext cx="444137" cy="941193"/>
          </a:xfrm>
          <a:custGeom>
            <a:avLst/>
            <a:gdLst>
              <a:gd name="connsiteX0" fmla="*/ 0 w 444137"/>
              <a:gd name="connsiteY0" fmla="*/ 39855 h 941193"/>
              <a:gd name="connsiteX1" fmla="*/ 365760 w 444137"/>
              <a:gd name="connsiteY1" fmla="*/ 105170 h 941193"/>
              <a:gd name="connsiteX2" fmla="*/ 444137 w 444137"/>
              <a:gd name="connsiteY2" fmla="*/ 941193 h 94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" h="941193">
                <a:moveTo>
                  <a:pt x="0" y="39855"/>
                </a:moveTo>
                <a:cubicBezTo>
                  <a:pt x="145868" y="-2599"/>
                  <a:pt x="291737" y="-45053"/>
                  <a:pt x="365760" y="105170"/>
                </a:cubicBezTo>
                <a:cubicBezTo>
                  <a:pt x="439783" y="255393"/>
                  <a:pt x="441960" y="598293"/>
                  <a:pt x="444137" y="941193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8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77251-9461-AD4D-9266-E59F2441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L3: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r>
              <a:rPr lang="en-US" altLang="zh-CN" dirty="0">
                <a:ea typeface="等线" panose="02010600030101010101" pitchFamily="2" charset="-122"/>
              </a:rPr>
              <a:t> Number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BC882-ACAC-C64E-855B-22788D02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Mapping: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number -&gt; </a:t>
            </a:r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dirty="0">
                <a:solidFill>
                  <a:srgbClr val="C00000"/>
                </a:solidFill>
              </a:rPr>
              <a:t> table</a:t>
            </a:r>
            <a:r>
              <a:rPr kumimoji="1" lang="en-US" altLang="zh-CN" b="0" dirty="0">
                <a:solidFill>
                  <a:schemeClr val="tx1"/>
                </a:solidFill>
              </a:rPr>
              <a:t>: at a fixed location on storage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is the index of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table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Track which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r>
              <a:rPr kumimoji="1" lang="en-US" altLang="zh-CN" dirty="0">
                <a:solidFill>
                  <a:schemeClr val="tx1"/>
                </a:solidFill>
              </a:rPr>
              <a:t> number are in use, e.g. free list, a field in </a:t>
            </a:r>
            <a:r>
              <a:rPr kumimoji="1" lang="en-US" altLang="zh-CN" dirty="0" err="1">
                <a:solidFill>
                  <a:schemeClr val="tx1"/>
                </a:solidFill>
              </a:rPr>
              <a:t>inode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283FE-6952-ED4C-A792-08EFD115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E6428F1-1CFC-8E4D-91E8-660711DF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F255881-4A30-3E4B-AD8B-62588E285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79643EA-8200-AB41-B79D-11301812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9D5A810-C94B-8D41-AEF3-DEEB0625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D291B2-5ABC-444C-9E91-070C91E149A3}"/>
              </a:ext>
            </a:extLst>
          </p:cNvPr>
          <p:cNvSpPr txBox="1"/>
          <p:nvPr/>
        </p:nvSpPr>
        <p:spPr>
          <a:xfrm>
            <a:off x="732195" y="1999464"/>
            <a:ext cx="81390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num)-&gt;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500"/>
              </a:spcAft>
            </a:pPr>
            <a:r>
              <a:rPr kumimoji="1" lang="en-US" altLang="zh-CN" b="1" i="1" dirty="0"/>
              <a:t>   return</a:t>
            </a:r>
            <a:r>
              <a:rPr kumimoji="1" lang="en-US" altLang="zh-CN" i="1" dirty="0"/>
              <a:t> </a:t>
            </a:r>
            <a:r>
              <a:rPr kumimoji="1" lang="en-US" altLang="zh-CN" i="1" dirty="0" err="1"/>
              <a:t>inode_table</a:t>
            </a:r>
            <a:r>
              <a:rPr kumimoji="1" lang="en-US" altLang="zh-CN" i="1" dirty="0"/>
              <a:t>[num]</a:t>
            </a:r>
            <a:endParaRPr kumimoji="1" lang="zh-CN" altLang="en-US" i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9102F7-5DC3-6B46-8943-F0B7DC5D824F}"/>
              </a:ext>
            </a:extLst>
          </p:cNvPr>
          <p:cNvGrpSpPr/>
          <p:nvPr/>
        </p:nvGrpSpPr>
        <p:grpSpPr>
          <a:xfrm>
            <a:off x="1619678" y="4867200"/>
            <a:ext cx="720074" cy="632996"/>
            <a:chOff x="1619678" y="4888800"/>
            <a:chExt cx="720074" cy="6329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FAF69BB-1DAE-7749-9BEA-716F3B7F6234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D45DA2-944D-FA45-BA05-6214CEC3338D}"/>
                </a:ext>
              </a:extLst>
            </p:cNvPr>
            <p:cNvSpPr/>
            <p:nvPr/>
          </p:nvSpPr>
          <p:spPr>
            <a:xfrm>
              <a:off x="1619678" y="4888800"/>
              <a:ext cx="6944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Boot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B71E0A9-4084-3544-AB85-E41C9426B87F}"/>
              </a:ext>
            </a:extLst>
          </p:cNvPr>
          <p:cNvGrpSpPr/>
          <p:nvPr/>
        </p:nvGrpSpPr>
        <p:grpSpPr>
          <a:xfrm>
            <a:off x="2331339" y="4867200"/>
            <a:ext cx="768159" cy="633591"/>
            <a:chOff x="1619678" y="4888205"/>
            <a:chExt cx="768159" cy="6335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4388FD1-86EA-C643-B004-D3E2F5BD073F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D9DAC7-0F0C-3743-8621-1F13FBEA0109}"/>
                </a:ext>
              </a:extLst>
            </p:cNvPr>
            <p:cNvSpPr/>
            <p:nvPr/>
          </p:nvSpPr>
          <p:spPr>
            <a:xfrm>
              <a:off x="1619678" y="4888205"/>
              <a:ext cx="76815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700" dirty="0"/>
                <a:t>Super</a:t>
              </a:r>
            </a:p>
            <a:p>
              <a:r>
                <a:rPr kumimoji="1" lang="en-US" altLang="zh-CN" sz="1700" dirty="0"/>
                <a:t>block</a:t>
              </a:r>
              <a:endParaRPr lang="zh-CN" altLang="en-US" sz="17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54E7DE-C6E5-5C40-8A14-C43F64179B9D}"/>
              </a:ext>
            </a:extLst>
          </p:cNvPr>
          <p:cNvGrpSpPr/>
          <p:nvPr/>
        </p:nvGrpSpPr>
        <p:grpSpPr>
          <a:xfrm>
            <a:off x="4471534" y="4867200"/>
            <a:ext cx="720074" cy="633591"/>
            <a:chOff x="1619678" y="4888205"/>
            <a:chExt cx="720074" cy="63359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DC5C9F6-8116-9142-97F1-E7D11DCE4A8A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E63C82-D290-1541-BEF9-1B581D5A9AEC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4D561E-3FEA-E94C-9BA4-734808CAA32B}"/>
              </a:ext>
            </a:extLst>
          </p:cNvPr>
          <p:cNvGrpSpPr/>
          <p:nvPr/>
        </p:nvGrpSpPr>
        <p:grpSpPr>
          <a:xfrm>
            <a:off x="5213224" y="4867200"/>
            <a:ext cx="720074" cy="633591"/>
            <a:chOff x="1619678" y="4888205"/>
            <a:chExt cx="720074" cy="63359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F3FA279-720F-884E-B3FD-BEE19C669F50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A6F7D20-D9C6-F04F-8364-774D31B3787F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B463FA3-03D0-8241-95FB-BDB224A73757}"/>
              </a:ext>
            </a:extLst>
          </p:cNvPr>
          <p:cNvGrpSpPr/>
          <p:nvPr/>
        </p:nvGrpSpPr>
        <p:grpSpPr>
          <a:xfrm>
            <a:off x="5580109" y="4867200"/>
            <a:ext cx="1420121" cy="633591"/>
            <a:chOff x="1619677" y="4888205"/>
            <a:chExt cx="720074" cy="633591"/>
          </a:xfrm>
          <a:solidFill>
            <a:schemeClr val="bg1"/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AEF8E73-CDCA-0243-AC5C-7F9E88C6EDB2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16087E-66DE-D94B-A019-1A6275BF2422}"/>
                </a:ext>
              </a:extLst>
            </p:cNvPr>
            <p:cNvSpPr/>
            <p:nvPr/>
          </p:nvSpPr>
          <p:spPr>
            <a:xfrm>
              <a:off x="1619677" y="4900944"/>
              <a:ext cx="720074" cy="6208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CFAA046-5397-9446-9E1C-4B9F89D72D18}"/>
              </a:ext>
            </a:extLst>
          </p:cNvPr>
          <p:cNvGrpSpPr/>
          <p:nvPr/>
        </p:nvGrpSpPr>
        <p:grpSpPr>
          <a:xfrm>
            <a:off x="6973200" y="4867200"/>
            <a:ext cx="720074" cy="633591"/>
            <a:chOff x="1619678" y="4888205"/>
            <a:chExt cx="720074" cy="63359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6CA2B96-3DE0-3C46-B425-AA38B290CFE0}"/>
                </a:ext>
              </a:extLst>
            </p:cNvPr>
            <p:cNvSpPr/>
            <p:nvPr/>
          </p:nvSpPr>
          <p:spPr>
            <a:xfrm>
              <a:off x="1619678" y="4900944"/>
              <a:ext cx="720074" cy="6208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9D3A6D8-1B9F-E14B-B61B-E434316E4DDA}"/>
                </a:ext>
              </a:extLst>
            </p:cNvPr>
            <p:cNvSpPr/>
            <p:nvPr/>
          </p:nvSpPr>
          <p:spPr>
            <a:xfrm>
              <a:off x="1619678" y="4888205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D01FC4-3C12-714C-ACFC-EC77332B6248}"/>
              </a:ext>
            </a:extLst>
          </p:cNvPr>
          <p:cNvGrpSpPr/>
          <p:nvPr/>
        </p:nvGrpSpPr>
        <p:grpSpPr>
          <a:xfrm>
            <a:off x="3043000" y="4879939"/>
            <a:ext cx="2537111" cy="620852"/>
            <a:chOff x="1619678" y="4900944"/>
            <a:chExt cx="850275" cy="620852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E1812DB-A1CA-9A4C-BDBF-FE793B1240B6}"/>
                </a:ext>
              </a:extLst>
            </p:cNvPr>
            <p:cNvSpPr/>
            <p:nvPr/>
          </p:nvSpPr>
          <p:spPr>
            <a:xfrm>
              <a:off x="1619678" y="4900944"/>
              <a:ext cx="850275" cy="620852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Bitmap for free blocks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8B8A5A9-8FE0-B64C-865B-14F0CBE1C2D3}"/>
                </a:ext>
              </a:extLst>
            </p:cNvPr>
            <p:cNvSpPr/>
            <p:nvPr/>
          </p:nvSpPr>
          <p:spPr>
            <a:xfrm>
              <a:off x="1662467" y="5022992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77C4BE2B-0ED1-BE45-80D1-9F3FB2BCF36A}"/>
              </a:ext>
            </a:extLst>
          </p:cNvPr>
          <p:cNvSpPr/>
          <p:nvPr/>
        </p:nvSpPr>
        <p:spPr>
          <a:xfrm>
            <a:off x="1810435" y="44833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E5EF6B-4844-2A41-9600-BD27036F094D}"/>
              </a:ext>
            </a:extLst>
          </p:cNvPr>
          <p:cNvSpPr/>
          <p:nvPr/>
        </p:nvSpPr>
        <p:spPr>
          <a:xfrm>
            <a:off x="2534923" y="44798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F6A795-69A6-7142-8CC5-F063DE236E36}"/>
              </a:ext>
            </a:extLst>
          </p:cNvPr>
          <p:cNvSpPr/>
          <p:nvPr/>
        </p:nvSpPr>
        <p:spPr>
          <a:xfrm>
            <a:off x="3401179" y="44754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…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C0BFF2-33A8-6D47-9591-E9464F407FD9}"/>
              </a:ext>
            </a:extLst>
          </p:cNvPr>
          <p:cNvSpPr/>
          <p:nvPr/>
        </p:nvSpPr>
        <p:spPr>
          <a:xfrm>
            <a:off x="6682465" y="448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 - 1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C72FB1-0FD3-1C46-AE33-A60431EAD928}"/>
              </a:ext>
            </a:extLst>
          </p:cNvPr>
          <p:cNvSpPr/>
          <p:nvPr/>
        </p:nvSpPr>
        <p:spPr>
          <a:xfrm>
            <a:off x="5612818" y="499933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 err="1">
                <a:solidFill>
                  <a:srgbClr val="C00000"/>
                </a:solidFill>
              </a:rPr>
              <a:t>Inode</a:t>
            </a:r>
            <a:r>
              <a:rPr kumimoji="1" lang="en-US" altLang="zh-CN" b="1" dirty="0">
                <a:solidFill>
                  <a:srgbClr val="C00000"/>
                </a:solidFill>
              </a:rPr>
              <a:t> table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C56609D-DB34-244F-885A-9E595AE12660}"/>
              </a:ext>
            </a:extLst>
          </p:cNvPr>
          <p:cNvSpPr/>
          <p:nvPr/>
        </p:nvSpPr>
        <p:spPr bwMode="auto">
          <a:xfrm rot="5400000">
            <a:off x="6182326" y="4794146"/>
            <a:ext cx="222250" cy="123825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ADB142F-8CE8-2641-809A-A175DF95118E}"/>
              </a:ext>
            </a:extLst>
          </p:cNvPr>
          <p:cNvSpPr/>
          <p:nvPr/>
        </p:nvSpPr>
        <p:spPr bwMode="auto">
          <a:xfrm rot="5400000">
            <a:off x="6063263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A5A992C-0A82-7C47-9D29-BF217E701663}"/>
              </a:ext>
            </a:extLst>
          </p:cNvPr>
          <p:cNvSpPr/>
          <p:nvPr/>
        </p:nvSpPr>
        <p:spPr bwMode="auto">
          <a:xfrm rot="5400000">
            <a:off x="5947375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BD2129-4F20-2A4B-A937-884403391216}"/>
              </a:ext>
            </a:extLst>
          </p:cNvPr>
          <p:cNvSpPr/>
          <p:nvPr/>
        </p:nvSpPr>
        <p:spPr bwMode="auto">
          <a:xfrm rot="5400000">
            <a:off x="5833075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66DB94C-167E-754F-AB7E-003E48AD04D3}"/>
              </a:ext>
            </a:extLst>
          </p:cNvPr>
          <p:cNvSpPr/>
          <p:nvPr/>
        </p:nvSpPr>
        <p:spPr bwMode="auto">
          <a:xfrm rot="5400000">
            <a:off x="6415688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9AF7E89-3DB4-7F4C-9E7E-34BEDEEB9555}"/>
              </a:ext>
            </a:extLst>
          </p:cNvPr>
          <p:cNvSpPr/>
          <p:nvPr/>
        </p:nvSpPr>
        <p:spPr bwMode="auto">
          <a:xfrm rot="5400000">
            <a:off x="6301388" y="4798908"/>
            <a:ext cx="222250" cy="114300"/>
          </a:xfrm>
          <a:prstGeom prst="rect">
            <a:avLst/>
          </a:prstGeom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3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C4EF8-23D5-3647-892E-C34783FF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Layers so far Together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743B9-840B-3745-8706-31D4A70E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02730"/>
            <a:ext cx="8220075" cy="1683404"/>
          </a:xfrm>
        </p:spPr>
        <p:txBody>
          <a:bodyPr>
            <a:normAutofit/>
          </a:bodyPr>
          <a:lstStyle/>
          <a:p>
            <a:r>
              <a:rPr kumimoji="1" lang="en-US" altLang="zh-CN" b="0" dirty="0" err="1"/>
              <a:t>inode</a:t>
            </a:r>
            <a:r>
              <a:rPr kumimoji="1" lang="en-US" altLang="zh-CN" b="0" dirty="0"/>
              <a:t> number is sufficient to operate a file. However,</a:t>
            </a:r>
          </a:p>
          <a:p>
            <a:pPr lvl="1"/>
            <a:r>
              <a:rPr kumimoji="1" lang="en-US" altLang="zh-CN" dirty="0" err="1"/>
              <a:t>inode</a:t>
            </a:r>
            <a:r>
              <a:rPr kumimoji="1" lang="en-US" altLang="zh-CN" dirty="0"/>
              <a:t> numbers are convenient names only for computer</a:t>
            </a:r>
          </a:p>
          <a:p>
            <a:pPr lvl="1"/>
            <a:r>
              <a:rPr kumimoji="1" lang="en-US" altLang="zh-CN" dirty="0" err="1"/>
              <a:t>inode</a:t>
            </a:r>
            <a:r>
              <a:rPr kumimoji="1" lang="en-US" altLang="zh-CN" dirty="0"/>
              <a:t> numbers change on different storage device</a:t>
            </a:r>
          </a:p>
          <a:p>
            <a:r>
              <a:rPr kumimoji="1" lang="en-US" altLang="zh-CN" b="0" dirty="0"/>
              <a:t>A file needs a more </a:t>
            </a:r>
            <a:r>
              <a:rPr kumimoji="1" lang="en-US" altLang="zh-CN" dirty="0">
                <a:solidFill>
                  <a:srgbClr val="C00000"/>
                </a:solidFill>
              </a:rPr>
              <a:t>user-friendly name</a:t>
            </a:r>
            <a:r>
              <a:rPr kumimoji="1" lang="en-US" altLang="zh-CN" b="0" dirty="0"/>
              <a:t>!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62AC3F-5BC3-A34E-950A-6BCC8829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69B627A-06D6-8B43-BA25-4E8B6CAB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C0B3F5F-7766-564A-A012-F1EF3750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92D54E2-33F7-B148-83AF-E408A641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916D72B-C546-354C-8C2D-1B720F0E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2667E3-AFA8-4948-96C6-56268E95F663}"/>
              </a:ext>
            </a:extLst>
          </p:cNvPr>
          <p:cNvSpPr txBox="1"/>
          <p:nvPr/>
        </p:nvSpPr>
        <p:spPr>
          <a:xfrm>
            <a:off x="641689" y="1273324"/>
            <a:ext cx="8139094" cy="227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/>
              <a:t>procedure</a:t>
            </a:r>
            <a:r>
              <a:rPr kumimoji="1" lang="en-US" altLang="zh-CN" sz="2000" dirty="0"/>
              <a:t> 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INODE_NUMBER_TO_BLOCK(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offset,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inode_number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i="1" dirty="0">
                <a:cs typeface="Courier New" panose="02070309020205020404" pitchFamily="49" charset="0"/>
              </a:rPr>
              <a:t>(</a:t>
            </a:r>
            <a:r>
              <a:rPr kumimoji="1" lang="en-US" altLang="zh-CN" i="1" dirty="0" err="1">
                <a:cs typeface="Courier New" panose="02070309020205020404" pitchFamily="49" charset="0"/>
              </a:rPr>
              <a:t>inode_number</a:t>
            </a:r>
            <a:r>
              <a:rPr kumimoji="1" lang="en-US" altLang="zh-CN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 o &lt;- offset / BLOCKSIZE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r>
              <a:rPr kumimoji="1" lang="en-US" altLang="zh-CN" i="1" dirty="0"/>
              <a:t>b &lt;-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INDEX_TO_BLOCK_NUMBER</a:t>
            </a:r>
            <a:r>
              <a:rPr kumimoji="1" lang="en-US" altLang="zh-CN" i="1" dirty="0"/>
              <a:t>(</a:t>
            </a:r>
            <a:r>
              <a:rPr kumimoji="1" lang="en-US" altLang="zh-CN" i="1" dirty="0" err="1"/>
              <a:t>i,o</a:t>
            </a:r>
            <a:r>
              <a:rPr kumimoji="1" lang="en-US" altLang="zh-CN" i="1" dirty="0"/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i="1" dirty="0"/>
              <a:t>   </a:t>
            </a:r>
            <a:r>
              <a:rPr kumimoji="1" lang="en-US" altLang="zh-CN" b="1" i="1" dirty="0"/>
              <a:t>return</a:t>
            </a:r>
            <a:r>
              <a:rPr kumimoji="1" lang="en-US" altLang="zh-CN" i="1" dirty="0"/>
              <a:t>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BLOCK_NUMBER_TO_BLOCK</a:t>
            </a:r>
            <a:r>
              <a:rPr kumimoji="1" lang="en-US" altLang="zh-CN" i="1" dirty="0"/>
              <a:t>(b)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0001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Large-scale websites are built from distributed systems 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AAE6-ABA1-1148-828B-16573E4A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dirty="0"/>
              <a:t>File system runtimes, etc. 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3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EC29-A221-FF4E-A458-8C864304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L4: File Name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0C85-C928-E54D-81A5-4150CC35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File name</a:t>
            </a:r>
          </a:p>
          <a:p>
            <a:pPr lvl="1"/>
            <a:r>
              <a:rPr kumimoji="1" lang="en-US" altLang="zh-CN" dirty="0"/>
              <a:t>Hide metadata of file management</a:t>
            </a:r>
          </a:p>
          <a:p>
            <a:pPr lvl="1"/>
            <a:r>
              <a:rPr kumimoji="1" lang="en-US" altLang="zh-CN" dirty="0"/>
              <a:t>Files and I/O devices</a:t>
            </a:r>
          </a:p>
          <a:p>
            <a:r>
              <a:rPr kumimoji="1" lang="en-US" altLang="zh-CN" dirty="0"/>
              <a:t>Mapping</a:t>
            </a:r>
          </a:p>
          <a:p>
            <a:pPr lvl="1"/>
            <a:r>
              <a:rPr kumimoji="1" lang="en-US" altLang="zh-CN" dirty="0"/>
              <a:t>Mapping table is saved in directory</a:t>
            </a:r>
          </a:p>
          <a:p>
            <a:pPr lvl="1"/>
            <a:r>
              <a:rPr kumimoji="1" lang="en-US" altLang="zh-CN" dirty="0"/>
              <a:t>Default context: </a:t>
            </a:r>
            <a:r>
              <a:rPr kumimoji="1" lang="en-US" altLang="zh-CN" b="1" dirty="0">
                <a:solidFill>
                  <a:srgbClr val="C00000"/>
                </a:solidFill>
              </a:rPr>
              <a:t>current working directory</a:t>
            </a:r>
          </a:p>
          <a:p>
            <a:pPr marL="720000" lvl="2"/>
            <a:r>
              <a:rPr kumimoji="1" lang="en-US" altLang="zh-CN" dirty="0"/>
              <a:t>Context reference is 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pPr marL="720000"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 </a:t>
            </a:r>
            <a:r>
              <a:rPr kumimoji="1" lang="en-US" altLang="zh-CN" b="1" dirty="0">
                <a:solidFill>
                  <a:srgbClr val="C00000"/>
                </a:solidFill>
              </a:rPr>
              <a:t>is also a file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74250" lvl="1" indent="0">
              <a:buNone/>
            </a:pPr>
            <a:endParaRPr kumimoji="1" lang="en-US" altLang="zh-CN" dirty="0"/>
          </a:p>
          <a:p>
            <a:pPr lvl="1">
              <a:spcBef>
                <a:spcPts val="1200"/>
              </a:spcBef>
            </a:pPr>
            <a:r>
              <a:rPr kumimoji="1" lang="en-US" altLang="zh-CN" dirty="0"/>
              <a:t>Max length of a file name is </a:t>
            </a:r>
            <a:r>
              <a:rPr kumimoji="1" lang="en-US" altLang="zh-CN" b="1" dirty="0">
                <a:solidFill>
                  <a:srgbClr val="C00000"/>
                </a:solidFill>
              </a:rPr>
              <a:t>14 bytes </a:t>
            </a:r>
            <a:r>
              <a:rPr kumimoji="1" lang="en-US" altLang="zh-CN" dirty="0"/>
              <a:t>in UNIX version 6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mean?)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353E3-3686-714F-BFC1-32005D51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E3D5E36-0E78-B149-8523-507233D1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0827CB9-B332-7549-9A4D-53F2E1FE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421A39F-C532-F340-BAD1-609A3B6F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59C93EF-9B8B-B94B-8762-694A7DE3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C10CE13-AAF3-CF47-9100-7941C3EB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128D0-62A1-A94E-B4C8-4FCCEC7B6FB4}"/>
              </a:ext>
            </a:extLst>
          </p:cNvPr>
          <p:cNvSpPr txBox="1"/>
          <p:nvPr/>
        </p:nvSpPr>
        <p:spPr>
          <a:xfrm>
            <a:off x="5791200" y="1214632"/>
            <a:ext cx="3836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E82FD2A-FE76-2A4D-A181-FEA9EEF9E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99058"/>
              </p:ext>
            </p:extLst>
          </p:nvPr>
        </p:nvGraphicFramePr>
        <p:xfrm>
          <a:off x="5987848" y="2905863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>
                  <a:extLst>
                    <a:ext uri="{9D8B030D-6E8A-4147-A177-3AD203B41FA5}">
                      <a16:colId xmlns:a16="http://schemas.microsoft.com/office/drawing/2014/main" val="2034166566"/>
                    </a:ext>
                  </a:extLst>
                </a:gridCol>
                <a:gridCol w="1119885">
                  <a:extLst>
                    <a:ext uri="{9D8B030D-6E8A-4147-A177-3AD203B41FA5}">
                      <a16:colId xmlns:a16="http://schemas.microsoft.com/office/drawing/2014/main" val="3561416181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9443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56589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871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0D29B69-9A69-0344-908D-F9173D642F22}"/>
              </a:ext>
            </a:extLst>
          </p:cNvPr>
          <p:cNvSpPr/>
          <p:nvPr/>
        </p:nvSpPr>
        <p:spPr>
          <a:xfrm>
            <a:off x="6156176" y="2602498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A4F397-894A-B345-AAAD-863583D20B9B}"/>
              </a:ext>
            </a:extLst>
          </p:cNvPr>
          <p:cNvSpPr txBox="1"/>
          <p:nvPr/>
        </p:nvSpPr>
        <p:spPr>
          <a:xfrm>
            <a:off x="461958" y="4223369"/>
            <a:ext cx="7859216" cy="63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/>
              <a:t>procedure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name_to_inode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 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/>
              <a:t>(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, filename)</a:t>
            </a:r>
            <a:endParaRPr kumimoji="1"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474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29A27-1564-9D41-918B-AE9A9C0F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LOOKUP in a Directory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278D-215B-2044-A0C8-71BAB8A3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11716"/>
            <a:ext cx="8229600" cy="15895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>
                <a:ea typeface="等线" panose="02010600030101010101" pitchFamily="2" charset="-122"/>
              </a:rPr>
              <a:t>Name comparing method: 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STRING_MATCH</a:t>
            </a:r>
          </a:p>
          <a:p>
            <a:pPr lvl="1">
              <a:lnSpc>
                <a:spcPct val="100000"/>
              </a:lnSpc>
            </a:pPr>
            <a:r>
              <a:rPr lang="en-US" altLang="zh-CN" b="0" dirty="0">
                <a:ea typeface="等线" panose="02010600030101010101" pitchFamily="2" charset="-122"/>
              </a:rPr>
              <a:t>LOOKUP(”cse2021", </a:t>
            </a:r>
            <a:r>
              <a:rPr lang="en-US" altLang="zh-CN" b="0" dirty="0" err="1">
                <a:ea typeface="等线" panose="02010600030101010101" pitchFamily="2" charset="-122"/>
              </a:rPr>
              <a:t>dir</a:t>
            </a:r>
            <a:r>
              <a:rPr lang="en-US" altLang="zh-CN" b="0" dirty="0">
                <a:ea typeface="等线" panose="02010600030101010101" pitchFamily="2" charset="-122"/>
              </a:rPr>
              <a:t>) will return </a:t>
            </a:r>
            <a:r>
              <a:rPr lang="en-US" altLang="zh-CN" dirty="0">
                <a:ea typeface="等线" panose="02010600030101010101" pitchFamily="2" charset="-122"/>
              </a:rPr>
              <a:t>73</a:t>
            </a:r>
            <a:endParaRPr lang="en-US" altLang="zh-CN" b="0" dirty="0"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dirty="0">
                <a:ea typeface="等线" panose="02010600030101010101" pitchFamily="2" charset="-122"/>
              </a:rPr>
              <a:t>Next problem</a:t>
            </a:r>
            <a:r>
              <a:rPr lang="en-US" altLang="zh-CN" dirty="0">
                <a:ea typeface="等线" panose="02010600030101010101" pitchFamily="2" charset="-122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  <a:ea typeface="等线" panose="02010600030101010101" pitchFamily="2" charset="-122"/>
              </a:rPr>
              <a:t>W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pitchFamily="2" charset="-122"/>
              </a:rPr>
              <a:t>hat if there</a:t>
            </a:r>
            <a:r>
              <a:rPr lang="zh-CN" altLang="en-US" b="0" dirty="0">
                <a:solidFill>
                  <a:srgbClr val="C00000"/>
                </a:solidFill>
                <a:ea typeface="等线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pitchFamily="2" charset="-122"/>
              </a:rPr>
              <a:t>are</a:t>
            </a:r>
            <a:r>
              <a:rPr lang="zh-CN" altLang="en-US" b="0" dirty="0">
                <a:solidFill>
                  <a:srgbClr val="C00000"/>
                </a:solidFill>
                <a:ea typeface="等线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C00000"/>
                </a:solidFill>
                <a:ea typeface="等线" panose="02010600030101010101" pitchFamily="2" charset="-122"/>
              </a:rPr>
              <a:t>too many files?</a:t>
            </a:r>
            <a:endParaRPr lang="zh-CN" altLang="en-US" b="0" dirty="0">
              <a:solidFill>
                <a:srgbClr val="C00000"/>
              </a:solidFill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4CEE6-06D9-2E42-97AE-77DC3423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1FC5096-0366-4D42-A5F4-2F46BB34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7D87ADD-FA48-5D4C-A106-C98B847F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86B1D00-DE35-D949-B94E-236A1E5E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335753F-A4B7-144B-8446-8CE0666C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F0F543B-1E15-544E-8965-E2B6F5053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DF51D8-4CC4-884C-9262-9F84726BC46C}"/>
              </a:ext>
            </a:extLst>
          </p:cNvPr>
          <p:cNvSpPr txBox="1"/>
          <p:nvPr/>
        </p:nvSpPr>
        <p:spPr>
          <a:xfrm>
            <a:off x="364415" y="1040298"/>
            <a:ext cx="9313701" cy="322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b="1" i="1" dirty="0"/>
              <a:t>   block </a:t>
            </a:r>
            <a:r>
              <a:rPr kumimoji="1" lang="en-US" altLang="zh-CN" sz="1400" i="1" dirty="0"/>
              <a:t>b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 err="1"/>
              <a:t>inode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 err="1"/>
              <a:t>i</a:t>
            </a:r>
            <a:r>
              <a:rPr kumimoji="1" lang="en-US" altLang="zh-CN" sz="1400" i="1" dirty="0"/>
              <a:t> =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sz="1400" i="1" dirty="0"/>
              <a:t>(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)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if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 err="1"/>
              <a:t>i.type</a:t>
            </a:r>
            <a:r>
              <a:rPr kumimoji="1" lang="en-US" altLang="zh-CN" sz="1400" i="1" dirty="0"/>
              <a:t> != DIRECTORY </a:t>
            </a:r>
            <a:r>
              <a:rPr kumimoji="1" lang="en-US" altLang="zh-CN" sz="1400" b="1" i="1" dirty="0"/>
              <a:t>then</a:t>
            </a:r>
            <a:r>
              <a:rPr kumimoji="1" lang="en-US" altLang="zh-CN" sz="1400" i="1" dirty="0"/>
              <a:t>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FAIURE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for</a:t>
            </a:r>
            <a:r>
              <a:rPr kumimoji="1" lang="en-US" altLang="zh-CN" sz="1400" i="1" dirty="0"/>
              <a:t> offset from 0 to </a:t>
            </a:r>
            <a:r>
              <a:rPr kumimoji="1" lang="en-US" altLang="zh-CN" sz="1400" i="1" dirty="0" err="1"/>
              <a:t>i.size</a:t>
            </a:r>
            <a:r>
              <a:rPr kumimoji="1" lang="en-US" altLang="zh-CN" sz="1400" i="1" dirty="0"/>
              <a:t> – 1 </a:t>
            </a:r>
            <a:r>
              <a:rPr kumimoji="1" lang="en-US" altLang="zh-CN" sz="1400" b="1" i="1" dirty="0"/>
              <a:t>do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b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</a:t>
            </a:r>
            <a:r>
              <a:rPr kumimoji="1" lang="en-US" altLang="zh-CN" sz="1400" i="1" dirty="0"/>
              <a:t>(offset, 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) 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</a:t>
            </a:r>
            <a:r>
              <a:rPr kumimoji="1" lang="en-US" altLang="zh-CN" sz="1400" b="1" i="1" dirty="0"/>
              <a:t>if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STRING_MATCH</a:t>
            </a:r>
            <a:r>
              <a:rPr kumimoji="1" lang="en-US" altLang="zh-CN" sz="1400" i="1" dirty="0"/>
              <a:t>(filename, b) </a:t>
            </a:r>
            <a:r>
              <a:rPr kumimoji="1" lang="en-US" altLang="zh-CN" sz="1400" b="1" i="1" dirty="0"/>
              <a:t>then</a:t>
            </a:r>
            <a:r>
              <a:rPr kumimoji="1" lang="en-US" altLang="zh-CN" sz="1400" i="1" dirty="0"/>
              <a:t> 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  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</a:t>
            </a:r>
            <a:r>
              <a:rPr kumimoji="1" lang="en-US" altLang="zh-CN" sz="1400" i="1" dirty="0"/>
              <a:t>(filename, b)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     offset &lt;- offset + BLOCKSIZSE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/>
              <a:t> 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FAILURE </a:t>
            </a:r>
          </a:p>
          <a:p>
            <a:pPr>
              <a:spcAft>
                <a:spcPts val="500"/>
              </a:spcAft>
            </a:pPr>
            <a:r>
              <a:rPr kumimoji="1" lang="en-US" altLang="zh-CN" b="1" i="1" dirty="0"/>
              <a:t>   </a:t>
            </a:r>
            <a:endParaRPr kumimoji="1" lang="zh-CN" altLang="en-US" i="1" dirty="0"/>
          </a:p>
        </p:txBody>
      </p:sp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6AE93C8F-4E18-6B45-AC9A-78DF9DFA0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2316"/>
              </p:ext>
            </p:extLst>
          </p:nvPr>
        </p:nvGraphicFramePr>
        <p:xfrm>
          <a:off x="5940152" y="4264257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>
                  <a:extLst>
                    <a:ext uri="{9D8B030D-6E8A-4147-A177-3AD203B41FA5}">
                      <a16:colId xmlns:a16="http://schemas.microsoft.com/office/drawing/2014/main" val="2034166566"/>
                    </a:ext>
                  </a:extLst>
                </a:gridCol>
                <a:gridCol w="1119885">
                  <a:extLst>
                    <a:ext uri="{9D8B030D-6E8A-4147-A177-3AD203B41FA5}">
                      <a16:colId xmlns:a16="http://schemas.microsoft.com/office/drawing/2014/main" val="3561416181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9443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56589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871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EE5C9A7-4D3A-EB4A-B76A-FE68D549599F}"/>
              </a:ext>
            </a:extLst>
          </p:cNvPr>
          <p:cNvSpPr/>
          <p:nvPr/>
        </p:nvSpPr>
        <p:spPr>
          <a:xfrm>
            <a:off x="6108480" y="3960892"/>
            <a:ext cx="22541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476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91C9-AB83-C24F-A4C5-5754B515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L5: Path Name Layer</a:t>
            </a:r>
            <a:endParaRPr kumimoji="1"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FA855-06F4-D04F-86F7-615DEBE24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Hierarchy of directories and files</a:t>
            </a:r>
          </a:p>
          <a:p>
            <a:pPr lvl="1"/>
            <a:r>
              <a:rPr kumimoji="1" lang="en-US" altLang="zh-CN" dirty="0"/>
              <a:t>Structured naming: E.g. "projects/paper"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>
                <a:ea typeface="等线" panose="02010600030101010101" pitchFamily="2" charset="-122"/>
              </a:rPr>
              <a:t>Context: </a:t>
            </a:r>
            <a:r>
              <a:rPr lang="en-US" altLang="zh-CN" b="0" dirty="0">
                <a:ea typeface="等线" panose="02010600030101010101" pitchFamily="2" charset="-122"/>
              </a:rPr>
              <a:t>the working directory</a:t>
            </a:r>
            <a:r>
              <a:rPr lang="zh-CN" altLang="en-US" b="0" dirty="0">
                <a:ea typeface="等线" panose="02010600030101010101" pitchFamily="2" charset="-122"/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altLang="zh-CN" b="0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3FFD04-33EB-234E-88D0-526237A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440E13D-7EC5-8F48-BA63-1C0336364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2A9C8BB2-9DF7-AC48-A668-E379DF278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61238B84-8944-F74C-B82F-5421E0CA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72E01001-045F-0C4D-A073-ECCDA227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23EC884B-20B9-2042-8C8F-15408089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1CC25FE-3549-184E-959B-5809669F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A79C7A-5E76-C147-AD56-A098F0EDA5E9}"/>
              </a:ext>
            </a:extLst>
          </p:cNvPr>
          <p:cNvSpPr txBox="1"/>
          <p:nvPr/>
        </p:nvSpPr>
        <p:spPr>
          <a:xfrm>
            <a:off x="251520" y="2262175"/>
            <a:ext cx="9313701" cy="194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  if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PLAIN_NAME(path)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b="1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(path),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path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(path)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  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path,dir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112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29AE-848F-A543-94DB-56A29E0E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E0DD4-AE67-0C45-9722-4E38EC1E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282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LINK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b="0" dirty="0"/>
              <a:t>shortcut for long names</a:t>
            </a:r>
          </a:p>
          <a:p>
            <a:pPr lvl="1"/>
            <a:r>
              <a:rPr kumimoji="1" lang="en-US" altLang="zh-CN" dirty="0"/>
              <a:t>LINK("</a:t>
            </a:r>
            <a:r>
              <a:rPr kumimoji="1" lang="en-US" altLang="zh-CN" dirty="0">
                <a:solidFill>
                  <a:srgbClr val="C00000"/>
                </a:solidFill>
              </a:rPr>
              <a:t>Mail/inbox/new-assignment</a:t>
            </a:r>
            <a:r>
              <a:rPr kumimoji="1" lang="en-US" altLang="zh-CN" dirty="0"/>
              <a:t>", "</a:t>
            </a:r>
            <a:r>
              <a:rPr kumimoji="1" lang="en-US" altLang="zh-CN" dirty="0">
                <a:solidFill>
                  <a:srgbClr val="C00000"/>
                </a:solidFill>
              </a:rPr>
              <a:t>assignment</a:t>
            </a:r>
            <a:r>
              <a:rPr kumimoji="1" lang="en-US" altLang="zh-CN" dirty="0"/>
              <a:t>")</a:t>
            </a:r>
          </a:p>
          <a:p>
            <a:pPr lvl="1"/>
            <a:r>
              <a:rPr kumimoji="1" lang="en-US" altLang="zh-CN" dirty="0"/>
              <a:t>Turns strict hierarchy into a directed graph</a:t>
            </a:r>
          </a:p>
          <a:p>
            <a:pPr lvl="2"/>
            <a:r>
              <a:rPr kumimoji="1" lang="en-US" altLang="zh-CN" dirty="0"/>
              <a:t>Users cannot create links to directories -&gt; acyclic graph</a:t>
            </a:r>
          </a:p>
          <a:p>
            <a:pPr lvl="1"/>
            <a:r>
              <a:rPr kumimoji="1" lang="en-US" altLang="zh-CN" dirty="0"/>
              <a:t>Different filenames, same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UNLINK</a:t>
            </a:r>
          </a:p>
          <a:p>
            <a:pPr lvl="1"/>
            <a:r>
              <a:rPr kumimoji="1" lang="en-US" altLang="zh-CN" dirty="0"/>
              <a:t>Remove the binding of filename to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pPr lvl="1"/>
            <a:r>
              <a:rPr kumimoji="1" lang="en-US" altLang="zh-CN" dirty="0"/>
              <a:t>If UNLINK last binding, put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/blocks to a free-list</a:t>
            </a:r>
          </a:p>
          <a:p>
            <a:pPr lvl="2"/>
            <a:r>
              <a:rPr kumimoji="1" lang="en-US" altLang="zh-CN" dirty="0"/>
              <a:t>A reference counter is needed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E03CD-C75D-5B42-B2CA-B645D866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884AB02-B809-4D4A-9D2A-E625DE79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A316C76-56FA-2E46-8DD4-876A70E5A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DE57406-F4BA-994D-B5A8-AA78512D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66AFDCD-4450-F24A-82E8-4154F96AF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D9185-B444-5D45-9CFB-02336C30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ADB3931-4406-B84E-B4A1-E47A6CAE6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70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75F21-B315-314B-8F87-818D8548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Links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9FBA1F-C05F-514F-BBD9-777B16EF0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Reference count</a:t>
            </a:r>
          </a:p>
          <a:p>
            <a:pPr lvl="1"/>
            <a:r>
              <a:rPr kumimoji="1" lang="en-US" altLang="zh-CN" dirty="0"/>
              <a:t>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can bind multiple file names</a:t>
            </a:r>
          </a:p>
          <a:p>
            <a:pPr lvl="1"/>
            <a:r>
              <a:rPr kumimoji="1" lang="en-US" altLang="zh-CN" dirty="0"/>
              <a:t>+1 when </a:t>
            </a:r>
            <a:r>
              <a:rPr kumimoji="1" lang="en-US" altLang="zh-CN" b="1" dirty="0">
                <a:solidFill>
                  <a:srgbClr val="C00000"/>
                </a:solidFill>
              </a:rPr>
              <a:t>LINK</a:t>
            </a:r>
            <a:r>
              <a:rPr kumimoji="1" lang="en-US" altLang="zh-CN" dirty="0"/>
              <a:t>, -1 when </a:t>
            </a:r>
            <a:r>
              <a:rPr kumimoji="1" lang="en-US" altLang="zh-CN" b="1" dirty="0">
                <a:solidFill>
                  <a:srgbClr val="C00000"/>
                </a:solidFill>
              </a:rPr>
              <a:t>UNLINK</a:t>
            </a:r>
          </a:p>
          <a:p>
            <a:pPr lvl="1"/>
            <a:r>
              <a:rPr kumimoji="1" lang="en-US" altLang="zh-CN" dirty="0"/>
              <a:t>A file will be deleted when reference count is 0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 cycle allowed</a:t>
            </a:r>
          </a:p>
          <a:p>
            <a:pPr lvl="2"/>
            <a:r>
              <a:rPr kumimoji="1" lang="en-US" altLang="zh-CN" dirty="0"/>
              <a:t>Except for '.' and '..'</a:t>
            </a:r>
          </a:p>
          <a:p>
            <a:pPr lvl="2"/>
            <a:r>
              <a:rPr kumimoji="1" lang="en-US" altLang="zh-CN" dirty="0"/>
              <a:t>Naming current and parent </a:t>
            </a:r>
            <a:br>
              <a:rPr kumimoji="1" lang="en-US" altLang="zh-CN" dirty="0"/>
            </a:br>
            <a:r>
              <a:rPr kumimoji="1" lang="en-US" altLang="zh-CN" dirty="0"/>
              <a:t>directory with no need to </a:t>
            </a:r>
            <a:br>
              <a:rPr kumimoji="1" lang="en-US" altLang="zh-CN" dirty="0"/>
            </a:br>
            <a:r>
              <a:rPr kumimoji="1" lang="en-US" altLang="zh-CN" dirty="0"/>
              <a:t>know their names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FAB3D-B09D-4344-8025-9E10747B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C89F6AD6-709F-CB4A-9BE8-261459D7D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9DD789E-8F8F-174D-8858-DE9CF9280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A5E8AF6-5D4C-864D-8A27-77EEB300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DA2AD5D-65E1-6544-BA82-8734CBC88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0BF30-8DA1-2C4C-A39A-5BB995E34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FD38284-5B55-EB48-859A-51D7B30D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372C54-20F5-8C40-B2C3-79A8A0BBE912}"/>
              </a:ext>
            </a:extLst>
          </p:cNvPr>
          <p:cNvSpPr txBox="1"/>
          <p:nvPr/>
        </p:nvSpPr>
        <p:spPr>
          <a:xfrm>
            <a:off x="5791200" y="1257829"/>
            <a:ext cx="383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refcnt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55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9C106-45B8-C241-9B55-5A75B702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No Cycle for LINK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01E8-4B81-574E-BDA4-4F7FBED1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5C12AF40-88A7-364E-A56E-8602CBDE7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9468AF8-CB0A-3C4B-91B1-107F8B22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B74350DE-A5E2-A14C-AD15-0007CAF4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F12BF1E-24FC-794B-AA42-B7F3354D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AC2EA-210B-D745-9423-31383CDC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78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2A2F01D-9A8B-3947-A532-48052896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  <a:cs typeface="DengXian" charset="0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  <a:cs typeface="DengXian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7A238D8-0260-7B41-BE97-DC351EF19AF3}"/>
              </a:ext>
            </a:extLst>
          </p:cNvPr>
          <p:cNvSpPr/>
          <p:nvPr/>
        </p:nvSpPr>
        <p:spPr bwMode="auto">
          <a:xfrm>
            <a:off x="1401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966B7AB-E74C-6C4A-9BE9-BCC504AA6CF8}"/>
              </a:ext>
            </a:extLst>
          </p:cNvPr>
          <p:cNvSpPr/>
          <p:nvPr/>
        </p:nvSpPr>
        <p:spPr bwMode="auto">
          <a:xfrm>
            <a:off x="792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07757C3-6E7E-094C-8FFF-0BEADDB7C4FE}"/>
              </a:ext>
            </a:extLst>
          </p:cNvPr>
          <p:cNvSpPr/>
          <p:nvPr/>
        </p:nvSpPr>
        <p:spPr bwMode="auto">
          <a:xfrm>
            <a:off x="2087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0B0C2E68-B5CD-3E47-93BF-8942E2983508}"/>
              </a:ext>
            </a:extLst>
          </p:cNvPr>
          <p:cNvSpPr/>
          <p:nvPr/>
        </p:nvSpPr>
        <p:spPr bwMode="auto">
          <a:xfrm>
            <a:off x="792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929ACAC-8A72-5645-95EC-F2E054EF5472}"/>
              </a:ext>
            </a:extLst>
          </p:cNvPr>
          <p:cNvSpPr/>
          <p:nvPr/>
        </p:nvSpPr>
        <p:spPr bwMode="auto">
          <a:xfrm>
            <a:off x="2087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6" name="直接连接符 11">
            <a:extLst>
              <a:ext uri="{FF2B5EF4-FFF2-40B4-BE49-F238E27FC236}">
                <a16:creationId xmlns:a16="http://schemas.microsoft.com/office/drawing/2014/main" id="{4DDAF6D9-B51B-5F46-A044-1657C01BC8D1}"/>
              </a:ext>
            </a:extLst>
          </p:cNvPr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1058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12D6D1D8-23B4-934C-9EB5-D6841967B145}"/>
              </a:ext>
            </a:extLst>
          </p:cNvPr>
          <p:cNvCxnSpPr>
            <a:cxnSpLocks noChangeShapeType="1"/>
            <a:stCxn id="12" idx="2"/>
            <a:endCxn id="14" idx="0"/>
          </p:cNvCxnSpPr>
          <p:nvPr/>
        </p:nvCxnSpPr>
        <p:spPr bwMode="auto">
          <a:xfrm>
            <a:off x="1058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BE4845-1F7F-1247-A324-21C9DB8F93B3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1668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6E2889DB-A899-B04F-B77B-7D2502C3AB62}"/>
              </a:ext>
            </a:extLst>
          </p:cNvPr>
          <p:cNvCxnSpPr>
            <a:cxnSpLocks noChangeShapeType="1"/>
            <a:stCxn id="13" idx="2"/>
            <a:endCxn id="15" idx="0"/>
          </p:cNvCxnSpPr>
          <p:nvPr/>
        </p:nvCxnSpPr>
        <p:spPr bwMode="auto">
          <a:xfrm>
            <a:off x="2468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TextBox 20">
            <a:extLst>
              <a:ext uri="{FF2B5EF4-FFF2-40B4-BE49-F238E27FC236}">
                <a16:creationId xmlns:a16="http://schemas.microsoft.com/office/drawing/2014/main" id="{DB97CBA6-F6AA-2046-9FB5-AC6DB56F6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0" y="3577580"/>
            <a:ext cx="25527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/a/b is a directory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of a is 1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a's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is 25</a:t>
            </a:r>
            <a:endParaRPr lang="zh-CN" altLang="en-US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637D21B-8FBB-D243-A4B7-A117CD14908E}"/>
              </a:ext>
            </a:extLst>
          </p:cNvPr>
          <p:cNvSpPr/>
          <p:nvPr/>
        </p:nvSpPr>
        <p:spPr bwMode="auto">
          <a:xfrm>
            <a:off x="40687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1728D277-A5B2-A84B-8A3E-3753D53920B1}"/>
              </a:ext>
            </a:extLst>
          </p:cNvPr>
          <p:cNvSpPr/>
          <p:nvPr/>
        </p:nvSpPr>
        <p:spPr bwMode="auto">
          <a:xfrm>
            <a:off x="34591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8C630BF-DDC4-8648-B61B-4A921E43954B}"/>
              </a:ext>
            </a:extLst>
          </p:cNvPr>
          <p:cNvSpPr/>
          <p:nvPr/>
        </p:nvSpPr>
        <p:spPr bwMode="auto">
          <a:xfrm>
            <a:off x="47545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25:2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324A0F7A-09EB-EC40-A440-2785AC706525}"/>
              </a:ext>
            </a:extLst>
          </p:cNvPr>
          <p:cNvSpPr/>
          <p:nvPr/>
        </p:nvSpPr>
        <p:spPr bwMode="auto">
          <a:xfrm>
            <a:off x="34591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3176B0C-A337-5049-9B4E-96A85D803DAE}"/>
              </a:ext>
            </a:extLst>
          </p:cNvPr>
          <p:cNvSpPr/>
          <p:nvPr/>
        </p:nvSpPr>
        <p:spPr bwMode="auto">
          <a:xfrm>
            <a:off x="47545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26" name="直接连接符 27">
            <a:extLst>
              <a:ext uri="{FF2B5EF4-FFF2-40B4-BE49-F238E27FC236}">
                <a16:creationId xmlns:a16="http://schemas.microsoft.com/office/drawing/2014/main" id="{252FD72F-61E8-394A-9A88-9D1924491EC2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 flipH="1">
            <a:off x="37258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8">
            <a:extLst>
              <a:ext uri="{FF2B5EF4-FFF2-40B4-BE49-F238E27FC236}">
                <a16:creationId xmlns:a16="http://schemas.microsoft.com/office/drawing/2014/main" id="{53E85196-C096-4744-A319-F53B4DAD4333}"/>
              </a:ext>
            </a:extLst>
          </p:cNvPr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37258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30">
            <a:extLst>
              <a:ext uri="{FF2B5EF4-FFF2-40B4-BE49-F238E27FC236}">
                <a16:creationId xmlns:a16="http://schemas.microsoft.com/office/drawing/2014/main" id="{5A030173-3199-344E-9B9D-8AC138B48298}"/>
              </a:ext>
            </a:extLst>
          </p:cNvPr>
          <p:cNvCxnSpPr>
            <a:cxnSpLocks noChangeShapeType="1"/>
            <a:stCxn id="21" idx="2"/>
            <a:endCxn id="23" idx="0"/>
          </p:cNvCxnSpPr>
          <p:nvPr/>
        </p:nvCxnSpPr>
        <p:spPr bwMode="auto">
          <a:xfrm>
            <a:off x="43354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31">
            <a:extLst>
              <a:ext uri="{FF2B5EF4-FFF2-40B4-BE49-F238E27FC236}">
                <a16:creationId xmlns:a16="http://schemas.microsoft.com/office/drawing/2014/main" id="{4A6A4B4B-1C63-8F41-B4F5-5D9A8C3ACE5D}"/>
              </a:ext>
            </a:extLst>
          </p:cNvPr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51355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78C756F-F568-9C42-BBB5-883C91DFA535}"/>
              </a:ext>
            </a:extLst>
          </p:cNvPr>
          <p:cNvSpPr/>
          <p:nvPr/>
        </p:nvSpPr>
        <p:spPr bwMode="auto">
          <a:xfrm>
            <a:off x="6811963" y="158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x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F6EF062D-317A-8C46-9B43-500B90A5EEB8}"/>
              </a:ext>
            </a:extLst>
          </p:cNvPr>
          <p:cNvSpPr/>
          <p:nvPr/>
        </p:nvSpPr>
        <p:spPr bwMode="auto">
          <a:xfrm>
            <a:off x="6202363" y="2222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E37AB513-3197-5A43-A85F-8532DC490F92}"/>
              </a:ext>
            </a:extLst>
          </p:cNvPr>
          <p:cNvSpPr/>
          <p:nvPr/>
        </p:nvSpPr>
        <p:spPr bwMode="auto">
          <a:xfrm>
            <a:off x="7497763" y="2211917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25:1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FCE6BC9-5F18-0449-95BA-56FABE7BA261}"/>
              </a:ext>
            </a:extLst>
          </p:cNvPr>
          <p:cNvSpPr/>
          <p:nvPr/>
        </p:nvSpPr>
        <p:spPr bwMode="auto">
          <a:xfrm>
            <a:off x="6202363" y="2857500"/>
            <a:ext cx="5334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307C84-A363-654B-B6B3-7AE2CF76398F}"/>
              </a:ext>
            </a:extLst>
          </p:cNvPr>
          <p:cNvSpPr/>
          <p:nvPr/>
        </p:nvSpPr>
        <p:spPr bwMode="auto">
          <a:xfrm>
            <a:off x="7497763" y="2857500"/>
            <a:ext cx="762000" cy="317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35" name="直接连接符 38">
            <a:extLst>
              <a:ext uri="{FF2B5EF4-FFF2-40B4-BE49-F238E27FC236}">
                <a16:creationId xmlns:a16="http://schemas.microsoft.com/office/drawing/2014/main" id="{91C74465-F029-1B40-B354-9B965F457C83}"/>
              </a:ext>
            </a:extLst>
          </p:cNvPr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6469063" y="1905000"/>
            <a:ext cx="60960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9">
            <a:extLst>
              <a:ext uri="{FF2B5EF4-FFF2-40B4-BE49-F238E27FC236}">
                <a16:creationId xmlns:a16="http://schemas.microsoft.com/office/drawing/2014/main" id="{9FE889B0-E322-014F-8AD2-6A1AE6EC40DA}"/>
              </a:ext>
            </a:extLst>
          </p:cNvPr>
          <p:cNvCxnSpPr>
            <a:cxnSpLocks noChangeShapeType="1"/>
            <a:stCxn id="31" idx="2"/>
            <a:endCxn id="33" idx="0"/>
          </p:cNvCxnSpPr>
          <p:nvPr/>
        </p:nvCxnSpPr>
        <p:spPr bwMode="auto">
          <a:xfrm>
            <a:off x="6469063" y="25400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41">
            <a:extLst>
              <a:ext uri="{FF2B5EF4-FFF2-40B4-BE49-F238E27FC236}">
                <a16:creationId xmlns:a16="http://schemas.microsoft.com/office/drawing/2014/main" id="{822BD284-0342-874F-A898-13C1B2322D5C}"/>
              </a:ext>
            </a:extLst>
          </p:cNvPr>
          <p:cNvCxnSpPr>
            <a:cxnSpLocks noChangeShapeType="1"/>
            <a:stCxn id="30" idx="2"/>
            <a:endCxn id="32" idx="0"/>
          </p:cNvCxnSpPr>
          <p:nvPr/>
        </p:nvCxnSpPr>
        <p:spPr bwMode="auto">
          <a:xfrm>
            <a:off x="7078663" y="1905001"/>
            <a:ext cx="800100" cy="306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42">
            <a:extLst>
              <a:ext uri="{FF2B5EF4-FFF2-40B4-BE49-F238E27FC236}">
                <a16:creationId xmlns:a16="http://schemas.microsoft.com/office/drawing/2014/main" id="{6198EA6F-81A4-4346-9DC8-C333624D9AC2}"/>
              </a:ext>
            </a:extLst>
          </p:cNvPr>
          <p:cNvCxnSpPr>
            <a:cxnSpLocks noChangeShapeType="1"/>
            <a:stCxn id="32" idx="2"/>
            <a:endCxn id="34" idx="0"/>
          </p:cNvCxnSpPr>
          <p:nvPr/>
        </p:nvCxnSpPr>
        <p:spPr bwMode="auto">
          <a:xfrm>
            <a:off x="7878763" y="2529418"/>
            <a:ext cx="0" cy="3280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肘形连接符 48">
            <a:extLst>
              <a:ext uri="{FF2B5EF4-FFF2-40B4-BE49-F238E27FC236}">
                <a16:creationId xmlns:a16="http://schemas.microsoft.com/office/drawing/2014/main" id="{94E41ED6-7AC1-8940-BFF6-D2C89CAE7A6F}"/>
              </a:ext>
            </a:extLst>
          </p:cNvPr>
          <p:cNvCxnSpPr>
            <a:cxnSpLocks noChangeShapeType="1"/>
            <a:stCxn id="25" idx="1"/>
            <a:endCxn id="23" idx="1"/>
          </p:cNvCxnSpPr>
          <p:nvPr/>
        </p:nvCxnSpPr>
        <p:spPr bwMode="auto">
          <a:xfrm rot="10800000">
            <a:off x="4754563" y="2370668"/>
            <a:ext cx="12700" cy="645583"/>
          </a:xfrm>
          <a:prstGeom prst="bentConnector3">
            <a:avLst>
              <a:gd name="adj1" fmla="val 221379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肘形连接符 56">
            <a:extLst>
              <a:ext uri="{FF2B5EF4-FFF2-40B4-BE49-F238E27FC236}">
                <a16:creationId xmlns:a16="http://schemas.microsoft.com/office/drawing/2014/main" id="{F646B79B-E0D3-384C-9D20-14E834EDCEAF}"/>
              </a:ext>
            </a:extLst>
          </p:cNvPr>
          <p:cNvCxnSpPr>
            <a:cxnSpLocks noChangeShapeType="1"/>
            <a:stCxn id="34" idx="1"/>
            <a:endCxn id="32" idx="1"/>
          </p:cNvCxnSpPr>
          <p:nvPr/>
        </p:nvCxnSpPr>
        <p:spPr bwMode="auto">
          <a:xfrm rot="10800000">
            <a:off x="7497763" y="2370668"/>
            <a:ext cx="12700" cy="645583"/>
          </a:xfrm>
          <a:prstGeom prst="bentConnector3">
            <a:avLst>
              <a:gd name="adj1" fmla="val 2544829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Box 57">
            <a:extLst>
              <a:ext uri="{FF2B5EF4-FFF2-40B4-BE49-F238E27FC236}">
                <a16:creationId xmlns:a16="http://schemas.microsoft.com/office/drawing/2014/main" id="{084FF659-19CD-D643-82F5-F829F57A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2" name="TextBox 58">
            <a:extLst>
              <a:ext uri="{FF2B5EF4-FFF2-40B4-BE49-F238E27FC236}">
                <a16:creationId xmlns:a16="http://schemas.microsoft.com/office/drawing/2014/main" id="{9AD77117-4492-714B-B067-AEA20666A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F9FB6786-0C50-3144-98DD-6847885BA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536" y="3577581"/>
            <a:ext cx="251460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LINK ("/a/b/c", 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Cause a cycle!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of a is 2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4" name="TextBox 60">
            <a:extLst>
              <a:ext uri="{FF2B5EF4-FFF2-40B4-BE49-F238E27FC236}">
                <a16:creationId xmlns:a16="http://schemas.microsoft.com/office/drawing/2014/main" id="{58BCE0DF-2285-2549-9569-86127650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763" y="1778000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5" name="TextBox 61">
            <a:extLst>
              <a:ext uri="{FF2B5EF4-FFF2-40B4-BE49-F238E27FC236}">
                <a16:creationId xmlns:a16="http://schemas.microsoft.com/office/drawing/2014/main" id="{839B9CB5-C434-5A4C-8431-6CEEF8E3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6" name="TextBox 64">
            <a:extLst>
              <a:ext uri="{FF2B5EF4-FFF2-40B4-BE49-F238E27FC236}">
                <a16:creationId xmlns:a16="http://schemas.microsoft.com/office/drawing/2014/main" id="{EF3EFB9E-B24E-9D4A-BD86-E05FA5388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7" name="TextBox 67">
            <a:extLst>
              <a:ext uri="{FF2B5EF4-FFF2-40B4-BE49-F238E27FC236}">
                <a16:creationId xmlns:a16="http://schemas.microsoft.com/office/drawing/2014/main" id="{67BBF47C-2DED-834F-867E-B757FA436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8" name="TextBox 68">
            <a:extLst>
              <a:ext uri="{FF2B5EF4-FFF2-40B4-BE49-F238E27FC236}">
                <a16:creationId xmlns:a16="http://schemas.microsoft.com/office/drawing/2014/main" id="{36088E4F-D80E-4746-B5CB-22A2E513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2524125"/>
            <a:ext cx="666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c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9" name="TextBox 69">
            <a:extLst>
              <a:ext uri="{FF2B5EF4-FFF2-40B4-BE49-F238E27FC236}">
                <a16:creationId xmlns:a16="http://schemas.microsoft.com/office/drawing/2014/main" id="{9F4FB75D-4425-7B40-B579-81A49EB4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659" y="3577580"/>
            <a:ext cx="3017837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UNLINK ("/a")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Refcnt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of a is 1, so the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25 is not deleted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Now </a:t>
            </a: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25 is dis-connected from graph</a:t>
            </a:r>
          </a:p>
          <a:p>
            <a:pPr eaLnBrk="1" hangingPunct="1"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No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one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can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get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it!</a:t>
            </a:r>
          </a:p>
        </p:txBody>
      </p:sp>
      <p:sp>
        <p:nvSpPr>
          <p:cNvPr id="50" name="TextBox 70">
            <a:extLst>
              <a:ext uri="{FF2B5EF4-FFF2-40B4-BE49-F238E27FC236}">
                <a16:creationId xmlns:a16="http://schemas.microsoft.com/office/drawing/2014/main" id="{A24C0F52-936F-A145-BA6F-22D83D10C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304" y="18493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A8155865-7E0B-A841-9847-C2FB0226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8304" y="1852904"/>
            <a:ext cx="356524" cy="356524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9168E42-0010-554B-B1C7-A0E43E45F2CE}"/>
              </a:ext>
            </a:extLst>
          </p:cNvPr>
          <p:cNvSpPr txBox="1"/>
          <p:nvPr/>
        </p:nvSpPr>
        <p:spPr>
          <a:xfrm>
            <a:off x="1478865" y="4732975"/>
            <a:ext cx="4082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deleting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b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first?</a:t>
            </a:r>
            <a:endParaRPr kumimoji="1" lang="zh-CN" altLang="en-US" sz="20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E62BB1-601E-D842-B025-86CBDF921E68}"/>
              </a:ext>
            </a:extLst>
          </p:cNvPr>
          <p:cNvSpPr/>
          <p:nvPr/>
        </p:nvSpPr>
        <p:spPr>
          <a:xfrm>
            <a:off x="683568" y="47803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Think: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DD43-5768-604A-B745-3E56CEB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Renaming - 1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DA0C1-BA23-6748-B92E-6F0AEA4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49A5-A853-7748-83FB-469584196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4983C-F1BC-E84B-B445-C9C2A940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30180-8565-1448-AAEE-716EE5D3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1C47B0A3-5304-FD41-9C39-C7C5C6F5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28F4FAE9-BFAE-2946-92E4-7A87A078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D648EC6A-46EF-8D46-A3C7-363810A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C01406-68E4-0741-BA0A-28FA6FFAB85E}"/>
              </a:ext>
            </a:extLst>
          </p:cNvPr>
          <p:cNvSpPr txBox="1"/>
          <p:nvPr/>
        </p:nvSpPr>
        <p:spPr>
          <a:xfrm>
            <a:off x="457200" y="1213717"/>
            <a:ext cx="38365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B24ECB1-FA9C-014F-9BA2-66F2E6CC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110"/>
            <a:ext cx="8229600" cy="212457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Text edit </a:t>
            </a:r>
            <a:r>
              <a:rPr kumimoji="1" lang="en-US" altLang="zh-CN" b="0" dirty="0"/>
              <a:t>usually save editing file in a </a:t>
            </a:r>
            <a:r>
              <a:rPr kumimoji="1" lang="en-US" altLang="zh-CN" dirty="0">
                <a:solidFill>
                  <a:srgbClr val="C00000"/>
                </a:solidFill>
              </a:rPr>
              <a:t>temp</a:t>
            </a:r>
            <a:r>
              <a:rPr kumimoji="1" lang="en-US" altLang="zh-CN" b="0" dirty="0"/>
              <a:t> file</a:t>
            </a:r>
          </a:p>
          <a:p>
            <a:pPr lvl="1"/>
            <a:r>
              <a:rPr kumimoji="1" lang="en-US" altLang="zh-CN" dirty="0"/>
              <a:t>Edit in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/>
              <a:t>, then rename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0" dirty="0"/>
              <a:t>What if the computer </a:t>
            </a:r>
            <a:r>
              <a:rPr kumimoji="1" lang="en-US" altLang="zh-CN" dirty="0">
                <a:solidFill>
                  <a:srgbClr val="C00000"/>
                </a:solidFill>
              </a:rPr>
              <a:t>fails between 1 &amp; 2</a:t>
            </a:r>
            <a:r>
              <a:rPr kumimoji="1" lang="en-US" altLang="zh-CN" b="0" dirty="0"/>
              <a:t>?</a:t>
            </a:r>
          </a:p>
          <a:p>
            <a:pPr lvl="1"/>
            <a:r>
              <a:rPr kumimoji="1" lang="en-US" altLang="zh-CN" dirty="0"/>
              <a:t>The file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will be lost, which will surprise the user</a:t>
            </a:r>
          </a:p>
          <a:p>
            <a:pPr lvl="1"/>
            <a:r>
              <a:rPr kumimoji="1" lang="en-US" altLang="zh-CN" dirty="0"/>
              <a:t>Need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action (in later lectures)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489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4658-191E-1046-9028-80F0A7D8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Renaming - 2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ED3A9-3B5A-F544-81C4-74057A0B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428"/>
            <a:ext cx="8229600" cy="3276706"/>
          </a:xfrm>
        </p:spPr>
        <p:txBody>
          <a:bodyPr/>
          <a:lstStyle/>
          <a:p>
            <a:r>
              <a:rPr kumimoji="1" lang="en-US" altLang="zh-CN" b="0" dirty="0"/>
              <a:t>Weaker specification without atomic actions</a:t>
            </a:r>
          </a:p>
          <a:p>
            <a:pPr lvl="1"/>
            <a:r>
              <a:rPr kumimoji="1" lang="en-US" altLang="zh-CN" dirty="0"/>
              <a:t>1. Changes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in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of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/>
              <a:t>2. Removes the directory entry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a typeface="等线" panose="02010600030101010101" pitchFamily="2" charset="-122"/>
              </a:rPr>
              <a:t>If fails between 1 &amp; 2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Must increase reference count of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from_name</a:t>
            </a:r>
            <a:r>
              <a:rPr lang="en-US" altLang="zh-CN" sz="1600" dirty="0" err="1">
                <a:ea typeface="等线" panose="02010600030101010101" pitchFamily="2" charset="-122"/>
              </a:rPr>
              <a:t>'s</a:t>
            </a:r>
            <a:r>
              <a:rPr lang="en-US" altLang="zh-CN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ea typeface="等线" panose="02010600030101010101" pitchFamily="2" charset="-122"/>
              </a:rPr>
              <a:t> on recovery</a:t>
            </a:r>
          </a:p>
          <a:p>
            <a:r>
              <a:rPr lang="en-US" altLang="zh-CN" b="0" dirty="0">
                <a:ea typeface="等线" panose="02010600030101010101" pitchFamily="2" charset="-122"/>
              </a:rPr>
              <a:t>If </a:t>
            </a:r>
            <a:r>
              <a:rPr lang="en-US" altLang="zh-CN" b="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to_name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ea typeface="等线" panose="02010600030101010101" pitchFamily="2" charset="-122"/>
              </a:rPr>
              <a:t>already exists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It will always exist even if 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machine fails between 1 &amp; 2</a:t>
            </a:r>
            <a:endParaRPr lang="zh-CN" altLang="zh-CN" sz="1600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E7309-24B1-1A40-9F57-AF5FB3F5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73C689A-4A72-844C-888C-B654C59E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D450594-43B1-6D4A-837C-0B0E0048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6184920-176E-C941-9B5D-8900A148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7DA8CD4-11A4-2542-ADA0-0761B1D2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B672B-B092-BB40-A44F-B8A6B473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FC08B11-B205-CB47-9006-3DD754ADE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AD88C1-24DC-1449-94F2-872644BEC815}"/>
              </a:ext>
            </a:extLst>
          </p:cNvPr>
          <p:cNvSpPr txBox="1"/>
          <p:nvPr/>
        </p:nvSpPr>
        <p:spPr>
          <a:xfrm>
            <a:off x="457200" y="1213717"/>
            <a:ext cx="3836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frome_name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24F2-9404-374D-98AB-63CC9C29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L6: Absolute Path </a:t>
            </a:r>
            <a:br>
              <a:rPr kumimoji="1" lang="en-US" altLang="zh-CN" dirty="0"/>
            </a:br>
            <a:r>
              <a:rPr kumimoji="1" lang="en-US" altLang="zh-CN" dirty="0"/>
              <a:t>Name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41001-0A44-9545-842C-31B8C40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94"/>
            <a:ext cx="8229600" cy="3476850"/>
          </a:xfrm>
        </p:spPr>
        <p:txBody>
          <a:bodyPr/>
          <a:lstStyle/>
          <a:p>
            <a:r>
              <a:rPr kumimoji="1" lang="en-US" altLang="zh-CN" dirty="0"/>
              <a:t>HOME directory</a:t>
            </a:r>
          </a:p>
          <a:p>
            <a:pPr lvl="1"/>
            <a:r>
              <a:rPr kumimoji="1" lang="en-US" altLang="zh-CN" dirty="0"/>
              <a:t>Every 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 default working directory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(HOME)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</a:p>
          <a:p>
            <a:pPr lvl="1"/>
            <a:r>
              <a:rPr kumimoji="1" lang="en-US" altLang="zh-CN" dirty="0"/>
              <a:t>Problem: no sharing of files between users</a:t>
            </a:r>
          </a:p>
          <a:p>
            <a:r>
              <a:rPr kumimoji="1" lang="en-US" altLang="zh-CN" b="0" dirty="0"/>
              <a:t>Introducing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 </a:t>
            </a:r>
            <a:r>
              <a:rPr kumimoji="1" lang="en-US" altLang="zh-CN" dirty="0">
                <a:solidFill>
                  <a:srgbClr val="C00000"/>
                </a:solidFill>
              </a:rPr>
              <a:t>root</a:t>
            </a:r>
            <a:r>
              <a:rPr kumimoji="1" lang="en-US" altLang="zh-CN" b="0" dirty="0"/>
              <a:t> directory</a:t>
            </a:r>
          </a:p>
          <a:p>
            <a:pPr lvl="1"/>
            <a:r>
              <a:rPr kumimoji="1" lang="en-US" altLang="zh-CN" dirty="0"/>
              <a:t>A universal context for all users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well-known name: '/'</a:t>
            </a:r>
          </a:p>
          <a:p>
            <a:pPr lvl="1"/>
            <a:r>
              <a:rPr kumimoji="1" lang="en-US" altLang="zh-CN" dirty="0"/>
              <a:t>Both '/.' and '/..' are linked to '/'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F4951-5136-E046-B76E-70978EBF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745D53-03B1-A740-8DC6-7D64F3CD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DF2BC24-93A4-434F-BB6A-B770D54F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1B0A0BC-5A8E-6C47-B9DF-78A77029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16E3426-5043-A84B-9298-B27C069F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F2190-A40E-0F49-9739-82BD4F43D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5C93DD8-71FA-8247-9BC5-CBD37DB0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D022E41-E379-8E4A-8540-EB2D6505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3332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FD7BE1-C33A-804B-8737-1BC4B704ADB4}"/>
              </a:ext>
            </a:extLst>
          </p:cNvPr>
          <p:cNvSpPr txBox="1"/>
          <p:nvPr/>
        </p:nvSpPr>
        <p:spPr>
          <a:xfrm>
            <a:off x="361927" y="4532754"/>
            <a:ext cx="931370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b="1" i="1" dirty="0"/>
              <a:t>   if</a:t>
            </a:r>
            <a:r>
              <a:rPr kumimoji="1" lang="en-US" altLang="zh-CN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path[0] = “/”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(path,1)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 return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path, wd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1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4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2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Large-scale websites are built from distributed systems 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A0A773-9005-3848-A94A-18E21FD86144}"/>
              </a:ext>
            </a:extLst>
          </p:cNvPr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内容占位符 2">
            <a:extLst>
              <a:ext uri="{FF2B5EF4-FFF2-40B4-BE49-F238E27FC236}">
                <a16:creationId xmlns:a16="http://schemas.microsoft.com/office/drawing/2014/main" id="{AE1AA0C4-A46C-C843-9D4E-695A271A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File system</a:t>
            </a:r>
            <a:r>
              <a:rPr kumimoji="1" lang="en-US" altLang="zh-CN" dirty="0"/>
              <a:t> runtimes, etc. </a:t>
            </a:r>
          </a:p>
        </p:txBody>
      </p:sp>
    </p:spTree>
    <p:extLst>
      <p:ext uri="{BB962C8B-B14F-4D97-AF65-F5344CB8AC3E}">
        <p14:creationId xmlns:p14="http://schemas.microsoft.com/office/powerpoint/2010/main" val="422818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9537D4-3386-0546-89BF-72B0A8799FB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'/' root directory: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is 1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3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2D1F0F0-4B09-2843-8E99-19132CBAFB0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the first directory in '/' by block number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ECD2E1-443D-BD4B-B951-5C9AF1F8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056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10989B-7333-B142-A839-84FE41F8676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'/programs' by comparing name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2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865BB70-5E88-8B42-9E21-A01140D9C5EC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'/programs'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by its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number 7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DDE52B2-C570-8C48-BE11-3BBC8206BC1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the first file in '/programs/'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0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CB8CBDD-E4DB-6548-A047-6A349EEA66F6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'/programs/</a:t>
            </a:r>
            <a:r>
              <a:rPr lang="en-US" altLang="zh-CN" sz="2800" b="0" dirty="0" err="1">
                <a:ea typeface="等线" panose="02010600030101010101" pitchFamily="2" charset="-122"/>
              </a:rPr>
              <a:t>pong.c</a:t>
            </a:r>
            <a:r>
              <a:rPr lang="en-US" altLang="zh-CN" sz="2800" b="0" dirty="0">
                <a:ea typeface="等线" panose="02010600030101010101" pitchFamily="2" charset="-122"/>
              </a:rPr>
              <a:t>' by comparing its name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23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DFD7301-B3AE-6249-9999-23E65DFB873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36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</a:t>
            </a:r>
            <a:r>
              <a:rPr lang="en-US" altLang="zh-CN" b="0" dirty="0" err="1"/>
              <a:t>inode</a:t>
            </a:r>
            <a:r>
              <a:rPr lang="en-US" altLang="zh-CN" b="0" dirty="0"/>
              <a:t>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 by the </a:t>
            </a:r>
            <a:r>
              <a:rPr lang="en-US" altLang="zh-CN" b="0" dirty="0" err="1"/>
              <a:t>inode</a:t>
            </a:r>
            <a:r>
              <a:rPr lang="en-US" altLang="zh-CN" b="0" dirty="0"/>
              <a:t> number 9</a:t>
            </a:r>
            <a:endParaRPr lang="zh-CN" altLang="en-US" b="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95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6B62FE-A102-AA44-8ED7-C6F8562B232D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block number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</a:t>
            </a:r>
            <a:endParaRPr lang="zh-CN" altLang="en-US" b="0" dirty="0"/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2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A0D5308-A692-2742-AA13-308D44D3DC0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38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data of block 61 by its block number</a:t>
            </a:r>
          </a:p>
          <a:p>
            <a:pPr lvl="1"/>
            <a:r>
              <a:rPr lang="en-US" altLang="zh-CN" dirty="0"/>
              <a:t>And data of block 44 &amp; 15</a:t>
            </a:r>
            <a:endParaRPr lang="zh-CN" altLang="en-US" dirty="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73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2930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2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6F8BF4-3AD0-2241-9492-A2AB0E1B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20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-based File System</a:t>
            </a:r>
            <a:endParaRPr lang="zh-CN" altLang="en-US" sz="6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33291-4502-4740-AE78-111E1D9A1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04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635" y="1273324"/>
            <a:ext cx="4824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8298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8298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".")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635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6228184" y="3577580"/>
            <a:ext cx="576064" cy="28803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1358520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1135" y="3251091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85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CAD9-B1D6-6844-8C86-ADF76393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L7: Symbolic </a:t>
            </a:r>
            <a:br>
              <a:rPr kumimoji="1" lang="en" altLang="zh-CN" dirty="0"/>
            </a:br>
            <a:r>
              <a:rPr kumimoji="1" lang="en" altLang="zh-CN" dirty="0"/>
              <a:t>Link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9CAD0-C115-4F46-8F9B-E61294F8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b="0" dirty="0"/>
              <a:t>Name files </a:t>
            </a:r>
            <a:r>
              <a:rPr kumimoji="1" lang="en" altLang="zh-CN" dirty="0">
                <a:solidFill>
                  <a:srgbClr val="BE384B"/>
                </a:solidFill>
              </a:rPr>
              <a:t>on other disks</a:t>
            </a:r>
          </a:p>
          <a:p>
            <a:pPr lvl="1"/>
            <a:r>
              <a:rPr kumimoji="1" lang="en" altLang="zh-CN" dirty="0" err="1"/>
              <a:t>Inode</a:t>
            </a:r>
            <a:r>
              <a:rPr kumimoji="1" lang="en" altLang="zh-CN" dirty="0"/>
              <a:t> is different on other disks</a:t>
            </a:r>
          </a:p>
          <a:p>
            <a:pPr lvl="1"/>
            <a:r>
              <a:rPr kumimoji="1" lang="en" altLang="zh-CN" dirty="0"/>
              <a:t>Supports to attach new disks to the name space</a:t>
            </a:r>
          </a:p>
          <a:p>
            <a:r>
              <a:rPr kumimoji="1" lang="en" altLang="zh-CN" dirty="0"/>
              <a:t>Two options</a:t>
            </a:r>
          </a:p>
          <a:p>
            <a:pPr lvl="1"/>
            <a:r>
              <a:rPr kumimoji="1" lang="en" altLang="zh-CN" dirty="0"/>
              <a:t>Make </a:t>
            </a:r>
            <a:r>
              <a:rPr kumimoji="1" lang="en" altLang="zh-CN" dirty="0" err="1"/>
              <a:t>inodes</a:t>
            </a:r>
            <a:r>
              <a:rPr kumimoji="1" lang="en" altLang="zh-CN" dirty="0"/>
              <a:t> unique across all disks (not good)</a:t>
            </a:r>
          </a:p>
          <a:p>
            <a:pPr lvl="1"/>
            <a:r>
              <a:rPr kumimoji="1" lang="en" altLang="zh-CN" dirty="0"/>
              <a:t>Create synonyms for the files on the other disks</a:t>
            </a:r>
          </a:p>
          <a:p>
            <a:r>
              <a:rPr lang="en-US" altLang="zh-CN" dirty="0">
                <a:ea typeface="等线" panose="02010600030101010101" pitchFamily="2" charset="-122"/>
              </a:rPr>
              <a:t>Introducing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layer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7: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soft link (symbolic link)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SYMLINK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Add another type of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endParaRPr lang="en-US" altLang="zh-CN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C47CA-5E80-A042-88BC-4873C4C7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961329C-61BF-A344-A2A3-5D7F0F35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DD577C6-8B87-B24F-A95E-673C5002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9B6AEF0-9426-7B4A-A44F-9C76EDDA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5A3ED0B6-16D3-0A49-9220-50545D64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E621-384B-704A-8720-02241C43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442BD70-FD0C-0041-A21F-8FB95BD59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DE90398-0836-8443-AB13-888C06B88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8670DCA-FBE4-3142-A386-D88CE23D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293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C268-FBF9-054E-B97F-56096079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D8AA8-9633-A240-85E3-6F4050B4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A4E74-54B1-5A45-B34D-CDFB98AA71A5}"/>
              </a:ext>
            </a:extLst>
          </p:cNvPr>
          <p:cNvSpPr/>
          <p:nvPr/>
        </p:nvSpPr>
        <p:spPr>
          <a:xfrm>
            <a:off x="457412" y="1273324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ln -s "/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7536945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lrwxrwxrwx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Sep 20 08:01 s-link -&gt; 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readlink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cat: slink: No such file or directory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 "hello, world" &gt; 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world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C9-E625-1240-B303-893D985888DD}"/>
              </a:ext>
            </a:extLst>
          </p:cNvPr>
          <p:cNvSpPr txBox="1"/>
          <p:nvPr/>
        </p:nvSpPr>
        <p:spPr>
          <a:xfrm>
            <a:off x="4427984" y="27410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does "8" means? </a:t>
            </a:r>
            <a:endParaRPr lang="zh-CN" altLang="en-US" sz="2000" dirty="0">
              <a:solidFill>
                <a:srgbClr val="BE384B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5">
            <a:extLst>
              <a:ext uri="{FF2B5EF4-FFF2-40B4-BE49-F238E27FC236}">
                <a16:creationId xmlns:a16="http://schemas.microsoft.com/office/drawing/2014/main" id="{49297DD9-11CE-E349-A9CD-C1CB11C56838}"/>
              </a:ext>
            </a:extLst>
          </p:cNvPr>
          <p:cNvCxnSpPr/>
          <p:nvPr/>
        </p:nvCxnSpPr>
        <p:spPr>
          <a:xfrm>
            <a:off x="4319972" y="2353444"/>
            <a:ext cx="216024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E63CF55-0941-A646-B108-C1BADCD2E84E}"/>
              </a:ext>
            </a:extLst>
          </p:cNvPr>
          <p:cNvSpPr/>
          <p:nvPr/>
        </p:nvSpPr>
        <p:spPr>
          <a:xfrm>
            <a:off x="6963400" y="2741060"/>
            <a:ext cx="1087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File size</a:t>
            </a:r>
            <a:endParaRPr lang="zh-CN" altLang="en-US" sz="2000" b="1" dirty="0">
              <a:solidFill>
                <a:srgbClr val="BE384B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name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03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32C2-9C13-9C46-B502-5AB92273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D236E-77D6-3147-9583-9D780F6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" altLang="zh-CN" b="0" dirty="0"/>
              <a:t>Another </a:t>
            </a:r>
            <a:r>
              <a:rPr kumimoji="1" lang="en" altLang="zh-CN" dirty="0">
                <a:solidFill>
                  <a:srgbClr val="BE384B"/>
                </a:solidFill>
              </a:rPr>
              <a:t>interesting behavior </a:t>
            </a:r>
            <a:r>
              <a:rPr kumimoji="1" lang="en" altLang="zh-CN" b="0" dirty="0"/>
              <a:t>of soft link</a:t>
            </a:r>
          </a:p>
          <a:p>
            <a:pPr lvl="1"/>
            <a:r>
              <a:rPr kumimoji="1" lang="en" altLang="zh-CN" dirty="0"/>
              <a:t>There is a directory: "/Scholarly/programs/www"</a:t>
            </a:r>
          </a:p>
          <a:p>
            <a:pPr lvl="1"/>
            <a:r>
              <a:rPr kumimoji="1" lang="en" altLang="zh-CN" dirty="0"/>
              <a:t>The root directory contains a soft link</a:t>
            </a:r>
          </a:p>
          <a:p>
            <a:pPr lvl="2"/>
            <a:r>
              <a:rPr kumimoji="1" lang="en" altLang="zh-CN" dirty="0"/>
              <a:t>"/CSE-web" -&gt; "/Scholarly/programs/www"</a:t>
            </a:r>
          </a:p>
          <a:p>
            <a:pPr lvl="1"/>
            <a:r>
              <a:rPr kumimoji="1" lang="en" altLang="zh-CN" dirty="0"/>
              <a:t>Run following commands</a:t>
            </a:r>
          </a:p>
          <a:p>
            <a:pPr lvl="2"/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CSE-web</a:t>
            </a:r>
          </a:p>
          <a:p>
            <a:pPr lvl="2"/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1"/>
            <a:r>
              <a:rPr kumimoji="1" lang="en" altLang="zh-CN" dirty="0"/>
              <a:t>What is the current directory? Why?</a:t>
            </a:r>
          </a:p>
          <a:p>
            <a:pPr lvl="2"/>
            <a:r>
              <a:rPr kumimoji="1" lang="en" altLang="zh-CN" dirty="0"/>
              <a:t>".." is resolved in a new default context: by bash, not file system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667F7-2EDD-8443-81EF-0D25E1B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8033-7709-6345-BD01-23165B69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0E470-6C79-5E4D-AE00-EF263076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b="0" dirty="0"/>
              <a:t>The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bash tries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to be </a:t>
            </a:r>
            <a:r>
              <a:rPr kumimoji="1" lang="en-US" altLang="zh-CN" sz="2000" dirty="0">
                <a:solidFill>
                  <a:srgbClr val="BE384B"/>
                </a:solidFill>
              </a:rPr>
              <a:t>"human-friendly"</a:t>
            </a:r>
          </a:p>
          <a:p>
            <a:pPr lvl="1"/>
            <a:r>
              <a:rPr kumimoji="1" lang="en-US" altLang="zh-CN" dirty="0"/>
              <a:t>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/into/a/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dirty="0"/>
              <a:t>, the shell remembers the old location (in </a:t>
            </a:r>
            <a:r>
              <a:rPr kumimoji="1" lang="en-US" altLang="zh-CN" b="1" dirty="0"/>
              <a:t>$OLDPWD</a:t>
            </a:r>
            <a:r>
              <a:rPr kumimoji="1" lang="en-US" altLang="zh-CN" dirty="0"/>
              <a:t>) and will use that directory 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.. </a:t>
            </a:r>
            <a:r>
              <a:rPr kumimoji="1" lang="en-US" altLang="zh-CN" dirty="0"/>
              <a:t>under the assumption that you want to return to the directory you were just in</a:t>
            </a:r>
          </a:p>
          <a:p>
            <a:pPr lvl="1"/>
            <a:endParaRPr kumimoji="1" lang="en-US" altLang="zh-CN" dirty="0"/>
          </a:p>
          <a:p>
            <a:r>
              <a:rPr kumimoji="1" lang="en" altLang="zh-CN" b="0" dirty="0"/>
              <a:t>If you want to use the real .., then you must also use </a:t>
            </a:r>
            <a:r>
              <a:rPr kumimoji="1" lang="en" altLang="zh-CN" dirty="0">
                <a:solidFill>
                  <a:srgbClr val="BE384B"/>
                </a:solidFill>
              </a:rPr>
              <a:t>"cd -P .."</a:t>
            </a:r>
            <a:br>
              <a:rPr kumimoji="1" lang="en" altLang="zh-CN" b="0" dirty="0"/>
            </a:br>
            <a:r>
              <a:rPr kumimoji="1" lang="en" altLang="zh-CN" b="0" i="1" dirty="0"/>
              <a:t>        The -P option says to use the physical directory</a:t>
            </a:r>
            <a:br>
              <a:rPr kumimoji="1" lang="en" altLang="zh-CN" b="0" i="1" dirty="0"/>
            </a:br>
            <a:r>
              <a:rPr kumimoji="1" lang="en" altLang="zh-CN" b="0" i="1" dirty="0"/>
              <a:t>        structure instead of following symbolic links (see</a:t>
            </a:r>
            <a:br>
              <a:rPr kumimoji="1" lang="en" altLang="zh-CN" b="0" i="1" dirty="0"/>
            </a:br>
            <a:r>
              <a:rPr kumimoji="1" lang="en" altLang="zh-CN" b="0" i="1" dirty="0"/>
              <a:t>        also the -P option to the set built</a:t>
            </a:r>
            <a:r>
              <a:rPr kumimoji="1" lang="en-US" altLang="zh-CN" b="0" i="1" dirty="0"/>
              <a:t>-</a:t>
            </a:r>
            <a:r>
              <a:rPr kumimoji="1" lang="en" altLang="zh-CN" b="0" i="1" dirty="0"/>
              <a:t>in command);</a:t>
            </a:r>
            <a:br>
              <a:rPr kumimoji="1" lang="en" altLang="zh-CN" b="0" i="1" dirty="0"/>
            </a:br>
            <a:r>
              <a:rPr kumimoji="1" lang="en" altLang="zh-CN" b="0" i="1" dirty="0"/>
              <a:t>        the -L option forces symbolic links to be followed.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D17AF-5A45-3A47-B55A-2B72BB05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2B327-3E52-F748-83B5-FC6007B00221}"/>
              </a:ext>
            </a:extLst>
          </p:cNvPr>
          <p:cNvSpPr/>
          <p:nvPr/>
        </p:nvSpPr>
        <p:spPr>
          <a:xfrm>
            <a:off x="6553200" y="3542636"/>
            <a:ext cx="2376264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a/b/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-P ..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-P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sarnold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93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C334-948B-754E-83EB-EBF51642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File System's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C7627-CCD9-2B43-8659-9E952F80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951630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accent1"/>
                </a:solidFill>
              </a:rPr>
              <a:t>File name is </a:t>
            </a:r>
            <a:r>
              <a:rPr kumimoji="1" lang="en" altLang="zh-CN" dirty="0">
                <a:solidFill>
                  <a:schemeClr val="accent1"/>
                </a:solidFill>
                <a:highlight>
                  <a:srgbClr val="FFFF00"/>
                </a:highlight>
              </a:rPr>
              <a:t>not</a:t>
            </a:r>
            <a:r>
              <a:rPr kumimoji="1" lang="en" altLang="zh-CN" dirty="0">
                <a:solidFill>
                  <a:schemeClr val="accent1"/>
                </a:solidFill>
              </a:rPr>
              <a:t> part of a file</a:t>
            </a:r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b="1" dirty="0">
                <a:solidFill>
                  <a:srgbClr val="BE384B"/>
                </a:solidFill>
              </a:rPr>
              <a:t>not</a:t>
            </a:r>
            <a:r>
              <a:rPr kumimoji="1" lang="en" altLang="zh-CN" dirty="0"/>
              <a:t> a part of an </a:t>
            </a:r>
            <a:r>
              <a:rPr kumimoji="1" lang="en" altLang="zh-CN" dirty="0" err="1"/>
              <a:t>inode</a:t>
            </a:r>
            <a:endParaRPr kumimoji="1" lang="en" altLang="zh-CN" dirty="0"/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u="sng" dirty="0"/>
              <a:t>data of a directory</a:t>
            </a:r>
            <a:r>
              <a:rPr kumimoji="1" lang="en" altLang="zh-CN" dirty="0"/>
              <a:t>, and </a:t>
            </a:r>
            <a:r>
              <a:rPr kumimoji="1" lang="en" altLang="zh-CN" u="sng" dirty="0"/>
              <a:t>metadata of a file system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can have several names (hard links)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Hard links are equal</a:t>
            </a:r>
          </a:p>
          <a:p>
            <a:pPr lvl="1"/>
            <a:r>
              <a:rPr kumimoji="1" lang="en" altLang="zh-CN" dirty="0"/>
              <a:t>If a file has two names, both are links (instead of "a link and a name")</a:t>
            </a:r>
          </a:p>
          <a:p>
            <a:r>
              <a:rPr kumimoji="1" lang="en" altLang="zh-CN" dirty="0">
                <a:solidFill>
                  <a:schemeClr val="accent1"/>
                </a:solidFill>
              </a:rPr>
              <a:t>Directory size is small</a:t>
            </a:r>
          </a:p>
          <a:p>
            <a:pPr lvl="1"/>
            <a:r>
              <a:rPr kumimoji="1" lang="en" altLang="zh-CN" dirty="0"/>
              <a:t>Only mapping from name to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number</a:t>
            </a:r>
          </a:p>
          <a:p>
            <a:pPr lvl="1"/>
            <a:r>
              <a:rPr kumimoji="1" lang="en" altLang="zh-CN" dirty="0"/>
              <a:t>The term "folder" is somewhat misleading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A4F9C-0FB6-A442-8DDA-C1AEED06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5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38BC4-7FCE-D84A-865F-FA68B484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 file?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39BDB-14D3-4D44-B29E-123C171A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2245"/>
            <a:ext cx="8229600" cy="3771636"/>
          </a:xfrm>
        </p:spPr>
        <p:txBody>
          <a:bodyPr>
            <a:normAutofit fontScale="92500"/>
          </a:bodyPr>
          <a:lstStyle/>
          <a:p>
            <a:r>
              <a:rPr lang="en-US" altLang="zh-CN" sz="2200" b="0" dirty="0"/>
              <a:t>A file has </a:t>
            </a:r>
            <a:r>
              <a:rPr lang="en-US" altLang="zh-CN" sz="2200" dirty="0">
                <a:solidFill>
                  <a:srgbClr val="C00000"/>
                </a:solidFill>
              </a:rPr>
              <a:t>two key properties:</a:t>
            </a:r>
          </a:p>
          <a:p>
            <a:pPr lvl="1"/>
            <a:r>
              <a:rPr lang="en-US" altLang="zh-CN" sz="2200" u="sng" dirty="0"/>
              <a:t>It is </a:t>
            </a:r>
            <a:r>
              <a:rPr lang="en-US" altLang="zh-CN" sz="2200" b="1" u="sng" dirty="0">
                <a:solidFill>
                  <a:srgbClr val="C00000"/>
                </a:solidFill>
              </a:rPr>
              <a:t>durable</a:t>
            </a:r>
            <a:r>
              <a:rPr lang="en-US" altLang="zh-CN" sz="2200" dirty="0"/>
              <a:t> &amp; </a:t>
            </a:r>
            <a:r>
              <a:rPr lang="en-US" altLang="zh-CN" sz="2200" u="sng" dirty="0"/>
              <a:t>has a </a:t>
            </a:r>
            <a:r>
              <a:rPr lang="en-US" altLang="zh-CN" sz="2200" b="1" u="sng" dirty="0">
                <a:solidFill>
                  <a:srgbClr val="C00000"/>
                </a:solidFill>
              </a:rPr>
              <a:t>name</a:t>
            </a:r>
          </a:p>
          <a:p>
            <a:pPr lvl="1"/>
            <a:r>
              <a:rPr lang="en-US" altLang="zh-CN" sz="2200" dirty="0"/>
              <a:t>It is a high-level version of the memory abstraction</a:t>
            </a:r>
          </a:p>
          <a:p>
            <a:r>
              <a:rPr lang="en-US" altLang="zh-CN" sz="2200" b="0" dirty="0"/>
              <a:t>System layer implements files using </a:t>
            </a:r>
            <a:r>
              <a:rPr lang="en-US" altLang="zh-CN" sz="2200" dirty="0">
                <a:solidFill>
                  <a:srgbClr val="C00000"/>
                </a:solidFill>
              </a:rPr>
              <a:t>modules from hardware layer</a:t>
            </a:r>
          </a:p>
          <a:p>
            <a:pPr lvl="1"/>
            <a:r>
              <a:rPr lang="en-US" altLang="zh-CN" sz="2200" b="1" dirty="0"/>
              <a:t>Divide-and-conquer</a:t>
            </a:r>
            <a:r>
              <a:rPr lang="en-US" altLang="zh-CN" sz="2200" dirty="0"/>
              <a:t> strategy</a:t>
            </a:r>
          </a:p>
          <a:p>
            <a:pPr lvl="1"/>
            <a:r>
              <a:rPr lang="en-US" altLang="zh-CN" sz="2200" dirty="0"/>
              <a:t>Makes use of several hidden layers of machine-oriented names (addresses), one on another, to implement files</a:t>
            </a:r>
          </a:p>
          <a:p>
            <a:pPr lvl="1"/>
            <a:r>
              <a:rPr lang="en-US" altLang="zh-CN" sz="2200" dirty="0"/>
              <a:t>Maps user-friendly names to these files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4D224C-6DEC-014C-B5BB-085EF557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08070A-2CA4-4742-9168-370A73D376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2978" y="362723"/>
            <a:ext cx="2344216" cy="15331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5DA473-72CA-164B-8A07-63A63753B4AC}"/>
              </a:ext>
            </a:extLst>
          </p:cNvPr>
          <p:cNvSpPr/>
          <p:nvPr/>
        </p:nvSpPr>
        <p:spPr>
          <a:xfrm>
            <a:off x="4211960" y="773147"/>
            <a:ext cx="1784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4003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Storage</a:t>
            </a:r>
            <a:r>
              <a:rPr lang="zh-CN" altLang="en-US" dirty="0">
                <a:solidFill>
                  <a:srgbClr val="F4003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4003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as files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658437B-51E7-C042-B506-B5D41992F3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96641" y="957813"/>
            <a:ext cx="371609" cy="31358"/>
          </a:xfrm>
          <a:prstGeom prst="line">
            <a:avLst/>
          </a:prstGeom>
          <a:ln>
            <a:solidFill>
              <a:srgbClr val="F4003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9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907704" y="2355068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7704" y="4299284"/>
            <a:ext cx="45365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95836" y="2571092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File System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836" y="3432246"/>
            <a:ext cx="2160240" cy="648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Disk Driver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644008" y="4729708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646442" y="4585692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44008" y="4441676"/>
            <a:ext cx="1478598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15548" y="5048987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Disk</a:t>
            </a:r>
            <a:endParaRPr lang="zh-CN" altLang="en-US" sz="20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6212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App-1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6134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App-2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76056" y="1345332"/>
            <a:ext cx="1199644" cy="790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App-3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8535" y="2983189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Kernel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424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8026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9629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12316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28340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4364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60388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76412" y="4523300"/>
            <a:ext cx="216024" cy="507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73541" y="5022613"/>
            <a:ext cx="1109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Memory</a:t>
            </a:r>
            <a:endParaRPr lang="zh-CN" altLang="en-US" sz="20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8424" y="4445830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Hardware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6161" y="1448329"/>
            <a:ext cx="755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User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23837" y="1679161"/>
            <a:ext cx="1912703" cy="1339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OPEN("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a.txt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", "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rw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WRITE(…)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…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22391" y="3972208"/>
            <a:ext cx="2329356" cy="699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READ(block-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WRITE(block-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addr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buf</a:t>
            </a:r>
            <a:r>
              <a:rPr lang="en-US" altLang="zh-CN" sz="16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)</a:t>
            </a:r>
            <a:endParaRPr lang="zh-CN" altLang="en-US" sz="1600" dirty="0"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050" smtClean="0"/>
              <a:t>6</a:t>
            </a:fld>
            <a:endParaRPr lang="zh-CN" altLang="en-US" sz="105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D1A94B-8476-264A-8DF3-10C1F6A3EEB4}"/>
              </a:ext>
            </a:extLst>
          </p:cNvPr>
          <p:cNvSpPr/>
          <p:nvPr/>
        </p:nvSpPr>
        <p:spPr>
          <a:xfrm>
            <a:off x="6209648" y="5017740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(4TB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2</a:t>
            </a:r>
            <a:r>
              <a:rPr lang="en-US" altLang="zh-CN" baseline="30000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30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4KB</a:t>
            </a:r>
            <a:r>
              <a:rPr lang="zh-CN" altLang="en-US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blocks)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8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Abstraction: API of UNIX File System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OPEN, READ, WRITE</a:t>
            </a: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, APPEND, SEEK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CLOSE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STAT, CHMOD, CHOWN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RENAME, LINK, UNLINK, SYMLINK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MKDIR, CHDIR, CHROOT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MOUNT, UNMOUNT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  <a:endParaRPr lang="zh-CN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315FA61-8901-B549-B657-C9EAE3269AB0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94EBC-F2B8-6C41-87C9-43295A9E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50721-3A91-1A40-B6BA-40BFAFD0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32448"/>
          </a:xfrm>
        </p:spPr>
        <p:txBody>
          <a:bodyPr>
            <a:normAutofit/>
          </a:bodyPr>
          <a:lstStyle/>
          <a:p>
            <a:r>
              <a:rPr kumimoji="1" lang="en-US" altLang="zh-CN" sz="2000" b="0" dirty="0"/>
              <a:t>Each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occupies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one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continuous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range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of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blocks</a:t>
            </a:r>
          </a:p>
          <a:p>
            <a:pPr lvl="1"/>
            <a:r>
              <a:rPr kumimoji="1" lang="en-US" altLang="zh-CN" sz="2000" b="0" dirty="0"/>
              <a:t>Use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block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index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0" dirty="0"/>
              <a:t>as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name,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e.g.,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/>
              <a:t>107,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113</a:t>
            </a:r>
            <a:endParaRPr kumimoji="1" lang="en-US" altLang="zh-CN" sz="2000" b="0" dirty="0"/>
          </a:p>
          <a:p>
            <a:pPr lvl="1"/>
            <a:r>
              <a:rPr kumimoji="1" lang="en-US" altLang="zh-CN" sz="2000" b="0" dirty="0"/>
              <a:t>Every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file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write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will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either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append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or</a:t>
            </a:r>
            <a:r>
              <a:rPr kumimoji="1" lang="zh-CN" altLang="en-US" sz="2000" b="0" dirty="0"/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reallocate</a:t>
            </a:r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endParaRPr kumimoji="1" lang="en-US" altLang="zh-CN" sz="2000" b="0" dirty="0"/>
          </a:p>
          <a:p>
            <a:r>
              <a:rPr kumimoji="1" lang="en-US" altLang="zh-CN" sz="2000" b="0" dirty="0"/>
              <a:t>What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are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the</a:t>
            </a:r>
            <a:r>
              <a:rPr kumimoji="1" lang="zh-CN" altLang="en-US" sz="2000" b="0" dirty="0"/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problems</a:t>
            </a:r>
            <a:r>
              <a:rPr kumimoji="1" lang="en-US" altLang="zh-CN" sz="2000" b="0" dirty="0"/>
              <a:t>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97D09E-06AA-AC43-B1AC-B518196937CA}"/>
              </a:ext>
            </a:extLst>
          </p:cNvPr>
          <p:cNvSpPr/>
          <p:nvPr/>
        </p:nvSpPr>
        <p:spPr>
          <a:xfrm>
            <a:off x="251520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AFAD4B-6D85-D443-81F1-ED089B8CC69B}"/>
              </a:ext>
            </a:extLst>
          </p:cNvPr>
          <p:cNvSpPr/>
          <p:nvPr/>
        </p:nvSpPr>
        <p:spPr>
          <a:xfrm>
            <a:off x="683568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DC9D2E-4AF2-B54E-AF9A-B8006D0CEEAE}"/>
              </a:ext>
            </a:extLst>
          </p:cNvPr>
          <p:cNvSpPr/>
          <p:nvPr/>
        </p:nvSpPr>
        <p:spPr>
          <a:xfrm>
            <a:off x="111561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02A5E1-807F-3B41-BE76-ED3A5DEF9E95}"/>
              </a:ext>
            </a:extLst>
          </p:cNvPr>
          <p:cNvSpPr/>
          <p:nvPr/>
        </p:nvSpPr>
        <p:spPr>
          <a:xfrm>
            <a:off x="1547664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6831A-3676-8A4B-AC3D-5F0D0FCF5ADD}"/>
              </a:ext>
            </a:extLst>
          </p:cNvPr>
          <p:cNvSpPr/>
          <p:nvPr/>
        </p:nvSpPr>
        <p:spPr>
          <a:xfrm>
            <a:off x="197971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4C1225-4E76-8C40-91F0-F0C17C87B526}"/>
              </a:ext>
            </a:extLst>
          </p:cNvPr>
          <p:cNvSpPr/>
          <p:nvPr/>
        </p:nvSpPr>
        <p:spPr>
          <a:xfrm>
            <a:off x="2411760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B3BAF9-3542-2748-B94C-A85A98EF57FC}"/>
              </a:ext>
            </a:extLst>
          </p:cNvPr>
          <p:cNvSpPr/>
          <p:nvPr/>
        </p:nvSpPr>
        <p:spPr>
          <a:xfrm>
            <a:off x="2843808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C73F2F-94C3-1A43-A0F2-AE856FE0D5C6}"/>
              </a:ext>
            </a:extLst>
          </p:cNvPr>
          <p:cNvSpPr/>
          <p:nvPr/>
        </p:nvSpPr>
        <p:spPr>
          <a:xfrm>
            <a:off x="327585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FE3B0B-062F-574B-BBCE-703B2A61A139}"/>
              </a:ext>
            </a:extLst>
          </p:cNvPr>
          <p:cNvSpPr/>
          <p:nvPr/>
        </p:nvSpPr>
        <p:spPr>
          <a:xfrm>
            <a:off x="3707904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21A7CD-9E90-4149-8B96-A1AB07A59A23}"/>
              </a:ext>
            </a:extLst>
          </p:cNvPr>
          <p:cNvSpPr/>
          <p:nvPr/>
        </p:nvSpPr>
        <p:spPr>
          <a:xfrm>
            <a:off x="413995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A742D8-2018-2542-B5A7-5F793B564F2F}"/>
              </a:ext>
            </a:extLst>
          </p:cNvPr>
          <p:cNvSpPr/>
          <p:nvPr/>
        </p:nvSpPr>
        <p:spPr>
          <a:xfrm>
            <a:off x="4572000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B2191-3A38-D640-A21A-874F52BF75A7}"/>
              </a:ext>
            </a:extLst>
          </p:cNvPr>
          <p:cNvSpPr/>
          <p:nvPr/>
        </p:nvSpPr>
        <p:spPr>
          <a:xfrm>
            <a:off x="5004048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099E14-3BE1-6C47-9A92-3973733DFEF5}"/>
              </a:ext>
            </a:extLst>
          </p:cNvPr>
          <p:cNvSpPr/>
          <p:nvPr/>
        </p:nvSpPr>
        <p:spPr>
          <a:xfrm>
            <a:off x="5436096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E50C2E-7894-0F4E-896E-F7AB51D36F9F}"/>
              </a:ext>
            </a:extLst>
          </p:cNvPr>
          <p:cNvSpPr/>
          <p:nvPr/>
        </p:nvSpPr>
        <p:spPr>
          <a:xfrm>
            <a:off x="5868144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F525B5-F158-C94C-A990-AA7080D6B9C7}"/>
              </a:ext>
            </a:extLst>
          </p:cNvPr>
          <p:cNvSpPr/>
          <p:nvPr/>
        </p:nvSpPr>
        <p:spPr>
          <a:xfrm>
            <a:off x="6300192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19E590-FCE5-2D4A-B911-594FEE8D85A3}"/>
              </a:ext>
            </a:extLst>
          </p:cNvPr>
          <p:cNvSpPr/>
          <p:nvPr/>
        </p:nvSpPr>
        <p:spPr>
          <a:xfrm>
            <a:off x="6732240" y="289316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C2045A-1A7D-3C43-BA5C-0AD6747E7310}"/>
              </a:ext>
            </a:extLst>
          </p:cNvPr>
          <p:cNvSpPr/>
          <p:nvPr/>
        </p:nvSpPr>
        <p:spPr>
          <a:xfrm>
            <a:off x="7164288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083335-D3A6-034B-B4A2-49D40AB9E97C}"/>
              </a:ext>
            </a:extLst>
          </p:cNvPr>
          <p:cNvSpPr/>
          <p:nvPr/>
        </p:nvSpPr>
        <p:spPr>
          <a:xfrm>
            <a:off x="7596336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416F00-883D-6D4F-9A84-9DC05B100A5B}"/>
              </a:ext>
            </a:extLst>
          </p:cNvPr>
          <p:cNvSpPr/>
          <p:nvPr/>
        </p:nvSpPr>
        <p:spPr>
          <a:xfrm>
            <a:off x="8028384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4F50CA6-4ACA-8449-841A-9FB4BDEBC33B}"/>
              </a:ext>
            </a:extLst>
          </p:cNvPr>
          <p:cNvSpPr/>
          <p:nvPr/>
        </p:nvSpPr>
        <p:spPr>
          <a:xfrm>
            <a:off x="8460432" y="2893162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4355D74-9DE3-0C40-8270-E326C07DC58E}"/>
              </a:ext>
            </a:extLst>
          </p:cNvPr>
          <p:cNvSpPr/>
          <p:nvPr/>
        </p:nvSpPr>
        <p:spPr>
          <a:xfrm>
            <a:off x="25152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5614D45-6DA5-6845-8AA4-C522786597F2}"/>
              </a:ext>
            </a:extLst>
          </p:cNvPr>
          <p:cNvSpPr/>
          <p:nvPr/>
        </p:nvSpPr>
        <p:spPr>
          <a:xfrm>
            <a:off x="68356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499FB2-6A74-2841-90B8-1A8034A30085}"/>
              </a:ext>
            </a:extLst>
          </p:cNvPr>
          <p:cNvSpPr/>
          <p:nvPr/>
        </p:nvSpPr>
        <p:spPr>
          <a:xfrm>
            <a:off x="111561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103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C138F0-7CBF-1C46-AE3D-420220CA8120}"/>
              </a:ext>
            </a:extLst>
          </p:cNvPr>
          <p:cNvSpPr/>
          <p:nvPr/>
        </p:nvSpPr>
        <p:spPr>
          <a:xfrm>
            <a:off x="154766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1F93BD5-0DF7-A54D-B457-75E960C6A339}"/>
              </a:ext>
            </a:extLst>
          </p:cNvPr>
          <p:cNvSpPr/>
          <p:nvPr/>
        </p:nvSpPr>
        <p:spPr>
          <a:xfrm>
            <a:off x="197971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C0D6F4-1695-C64E-AFB0-BFEA662CC5C7}"/>
              </a:ext>
            </a:extLst>
          </p:cNvPr>
          <p:cNvSpPr/>
          <p:nvPr/>
        </p:nvSpPr>
        <p:spPr>
          <a:xfrm>
            <a:off x="241176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04EB832-1F1B-0D46-9F74-271F09F3EF2A}"/>
              </a:ext>
            </a:extLst>
          </p:cNvPr>
          <p:cNvSpPr/>
          <p:nvPr/>
        </p:nvSpPr>
        <p:spPr>
          <a:xfrm>
            <a:off x="284380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9AF26D6-84B9-AC4B-9294-12EB76369420}"/>
              </a:ext>
            </a:extLst>
          </p:cNvPr>
          <p:cNvSpPr/>
          <p:nvPr/>
        </p:nvSpPr>
        <p:spPr>
          <a:xfrm>
            <a:off x="327585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9110E15-B47F-7E44-B849-60293639E328}"/>
              </a:ext>
            </a:extLst>
          </p:cNvPr>
          <p:cNvSpPr/>
          <p:nvPr/>
        </p:nvSpPr>
        <p:spPr>
          <a:xfrm>
            <a:off x="370790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90F796-DD8A-9E4D-8A91-12B5C973ABB7}"/>
              </a:ext>
            </a:extLst>
          </p:cNvPr>
          <p:cNvSpPr/>
          <p:nvPr/>
        </p:nvSpPr>
        <p:spPr>
          <a:xfrm>
            <a:off x="413995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18DBC97-20E9-794C-AD21-567D6CCDE8A4}"/>
              </a:ext>
            </a:extLst>
          </p:cNvPr>
          <p:cNvSpPr/>
          <p:nvPr/>
        </p:nvSpPr>
        <p:spPr>
          <a:xfrm>
            <a:off x="457200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664D213-8E1F-2D4A-B346-C79CB9DB28F7}"/>
              </a:ext>
            </a:extLst>
          </p:cNvPr>
          <p:cNvSpPr/>
          <p:nvPr/>
        </p:nvSpPr>
        <p:spPr>
          <a:xfrm>
            <a:off x="500404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112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5B90BC-26AC-6E45-9B0D-44B5166A4D4D}"/>
              </a:ext>
            </a:extLst>
          </p:cNvPr>
          <p:cNvSpPr/>
          <p:nvPr/>
        </p:nvSpPr>
        <p:spPr>
          <a:xfrm>
            <a:off x="543609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113</a:t>
            </a:r>
            <a:endParaRPr kumimoji="1" lang="zh-CN" altLang="en-US" sz="1100" b="1" dirty="0">
              <a:solidFill>
                <a:srgbClr val="009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443D5D-941A-EC46-8994-D5A3EC8BA9D9}"/>
              </a:ext>
            </a:extLst>
          </p:cNvPr>
          <p:cNvSpPr/>
          <p:nvPr/>
        </p:nvSpPr>
        <p:spPr>
          <a:xfrm>
            <a:off x="586814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BBC7D5-2AFE-8F4F-BF40-72BFE5131C9F}"/>
              </a:ext>
            </a:extLst>
          </p:cNvPr>
          <p:cNvSpPr/>
          <p:nvPr/>
        </p:nvSpPr>
        <p:spPr>
          <a:xfrm>
            <a:off x="630019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247E595-A2DD-F14E-AEF6-5A5F53D5FCBB}"/>
              </a:ext>
            </a:extLst>
          </p:cNvPr>
          <p:cNvSpPr/>
          <p:nvPr/>
        </p:nvSpPr>
        <p:spPr>
          <a:xfrm>
            <a:off x="6732240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116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BBCFCF-6543-9F43-B8A2-84C2CF624FE1}"/>
              </a:ext>
            </a:extLst>
          </p:cNvPr>
          <p:cNvSpPr/>
          <p:nvPr/>
        </p:nvSpPr>
        <p:spPr>
          <a:xfrm>
            <a:off x="7164288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117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8C52544-E0CF-7841-8042-DBBF20AF3179}"/>
              </a:ext>
            </a:extLst>
          </p:cNvPr>
          <p:cNvSpPr/>
          <p:nvPr/>
        </p:nvSpPr>
        <p:spPr>
          <a:xfrm>
            <a:off x="7596336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B7DCA26-A0AA-394F-8992-72E8B856D2A8}"/>
              </a:ext>
            </a:extLst>
          </p:cNvPr>
          <p:cNvSpPr/>
          <p:nvPr/>
        </p:nvSpPr>
        <p:spPr>
          <a:xfrm>
            <a:off x="8028384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FCA0A3E-B228-3A47-921D-9C3F8F9DCFFD}"/>
              </a:ext>
            </a:extLst>
          </p:cNvPr>
          <p:cNvSpPr/>
          <p:nvPr/>
        </p:nvSpPr>
        <p:spPr>
          <a:xfrm>
            <a:off x="8460432" y="332521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  <a:endParaRPr kumimoji="1" lang="zh-CN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BB4D53C6-FE21-0146-B7B9-E9C4BBB57FE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67544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FB1A4D4-DB28-9145-85D0-D03E625F8A32}"/>
              </a:ext>
            </a:extLst>
          </p:cNvPr>
          <p:cNvCxnSpPr>
            <a:cxnSpLocks/>
          </p:cNvCxnSpPr>
          <p:nvPr/>
        </p:nvCxnSpPr>
        <p:spPr>
          <a:xfrm flipV="1">
            <a:off x="3059832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837C0F0-A1AA-794E-AF60-2C2D78B7B7FF}"/>
              </a:ext>
            </a:extLst>
          </p:cNvPr>
          <p:cNvCxnSpPr>
            <a:cxnSpLocks/>
          </p:cNvCxnSpPr>
          <p:nvPr/>
        </p:nvCxnSpPr>
        <p:spPr>
          <a:xfrm flipV="1">
            <a:off x="5652120" y="3757258"/>
            <a:ext cx="0" cy="32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1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7F3EC12-9226-5242-B2D9-0F81A2D1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60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60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: 7 software layers</a:t>
            </a:r>
            <a:endParaRPr lang="zh-CN" altLang="en-US" sz="6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C1CEF-0203-4844-8DD2-4FF9DE5A2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97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39023</TotalTime>
  <Words>3260</Words>
  <Application>Microsoft Macintosh PowerPoint</Application>
  <PresentationFormat>全屏显示(16:10)</PresentationFormat>
  <Paragraphs>733</Paragraphs>
  <Slides>46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等线</vt:lpstr>
      <vt:lpstr>Microsoft YaHei</vt:lpstr>
      <vt:lpstr>Arial</vt:lpstr>
      <vt:lpstr>Calibri</vt:lpstr>
      <vt:lpstr>Consolas</vt:lpstr>
      <vt:lpstr>Courier</vt:lpstr>
      <vt:lpstr>Courier New</vt:lpstr>
      <vt:lpstr>Times New Roman</vt:lpstr>
      <vt:lpstr>1_Office 主题​​</vt:lpstr>
      <vt:lpstr>inode-based File System</vt:lpstr>
      <vt:lpstr>Large-scale websites are built from distributed systems </vt:lpstr>
      <vt:lpstr>Large-scale websites are built from distributed systems </vt:lpstr>
      <vt:lpstr>iNode-based File System</vt:lpstr>
      <vt:lpstr>What is a file? </vt:lpstr>
      <vt:lpstr>The Big Picture</vt:lpstr>
      <vt:lpstr>Abstraction: API of UNIX File System</vt:lpstr>
      <vt:lpstr>A Naive File System</vt:lpstr>
      <vt:lpstr>inode: 7 software layers</vt:lpstr>
      <vt:lpstr>The Naming Layers of the UNIX FS (version 6)</vt:lpstr>
      <vt:lpstr>L1: Block Layer</vt:lpstr>
      <vt:lpstr>Super Block</vt:lpstr>
      <vt:lpstr>L1: Block Layer</vt:lpstr>
      <vt:lpstr>L1: Block Layer</vt:lpstr>
      <vt:lpstr>L2: File Layer</vt:lpstr>
      <vt:lpstr>inode for Larger Files</vt:lpstr>
      <vt:lpstr>L2: File Layer</vt:lpstr>
      <vt:lpstr>L3: inode Number Layer</vt:lpstr>
      <vt:lpstr>Put Layers so far Together</vt:lpstr>
      <vt:lpstr>L4: File Name Layer</vt:lpstr>
      <vt:lpstr>LOOKUP in a Directory</vt:lpstr>
      <vt:lpstr>L5: Path Name Layer</vt:lpstr>
      <vt:lpstr>Links</vt:lpstr>
      <vt:lpstr>Links</vt:lpstr>
      <vt:lpstr>No Cycle for LINK</vt:lpstr>
      <vt:lpstr>Renaming - 1</vt:lpstr>
      <vt:lpstr>Renaming - 2</vt:lpstr>
      <vt:lpstr>L6: Absolute Path  Name Layer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Directly Dump a Directory</vt:lpstr>
      <vt:lpstr>Directly Dump a Directory</vt:lpstr>
      <vt:lpstr>L7: Symbolic  Link Layer</vt:lpstr>
      <vt:lpstr>Directly Dump a Symbolic Link</vt:lpstr>
      <vt:lpstr>Two Types of Links (Synonyms)</vt:lpstr>
      <vt:lpstr>Sidebar: Notice the Context Change</vt:lpstr>
      <vt:lpstr>Sidebar: Notice the Context Change</vt:lpstr>
      <vt:lpstr>Summary of File System's 7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1570</cp:revision>
  <cp:lastPrinted>2020-03-02T13:38:09Z</cp:lastPrinted>
  <dcterms:created xsi:type="dcterms:W3CDTF">2017-11-24T09:35:45Z</dcterms:created>
  <dcterms:modified xsi:type="dcterms:W3CDTF">2024-09-24T09:14:13Z</dcterms:modified>
</cp:coreProperties>
</file>